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14.xml" ContentType="application/vnd.openxmlformats-officedocument.them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Default Extension="png" ContentType="image/png"/>
  <Override PartName="/ppt/slideLayouts/slideLayout147.xml" ContentType="application/vnd.openxmlformats-officedocument.presentationml.slideLayout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66" r:id="rId2"/>
    <p:sldMasterId id="2147483818" r:id="rId3"/>
    <p:sldMasterId id="2147484962" r:id="rId4"/>
    <p:sldMasterId id="2147484975" r:id="rId5"/>
    <p:sldMasterId id="2147484988" r:id="rId6"/>
    <p:sldMasterId id="2147486934" r:id="rId7"/>
    <p:sldMasterId id="2147486962" r:id="rId8"/>
    <p:sldMasterId id="2147486976" r:id="rId9"/>
    <p:sldMasterId id="2147486990" r:id="rId10"/>
    <p:sldMasterId id="2147487003" r:id="rId11"/>
    <p:sldMasterId id="2147487018" r:id="rId12"/>
  </p:sldMasterIdLst>
  <p:notesMasterIdLst>
    <p:notesMasterId r:id="rId38"/>
  </p:notesMasterIdLst>
  <p:handoutMasterIdLst>
    <p:handoutMasterId r:id="rId39"/>
  </p:handoutMasterIdLst>
  <p:sldIdLst>
    <p:sldId id="451" r:id="rId13"/>
    <p:sldId id="707" r:id="rId14"/>
    <p:sldId id="792" r:id="rId15"/>
    <p:sldId id="627" r:id="rId16"/>
    <p:sldId id="708" r:id="rId17"/>
    <p:sldId id="791" r:id="rId18"/>
    <p:sldId id="664" r:id="rId19"/>
    <p:sldId id="734" r:id="rId20"/>
    <p:sldId id="797" r:id="rId21"/>
    <p:sldId id="798" r:id="rId22"/>
    <p:sldId id="795" r:id="rId23"/>
    <p:sldId id="799" r:id="rId24"/>
    <p:sldId id="800" r:id="rId25"/>
    <p:sldId id="796" r:id="rId26"/>
    <p:sldId id="801" r:id="rId27"/>
    <p:sldId id="709" r:id="rId28"/>
    <p:sldId id="710" r:id="rId29"/>
    <p:sldId id="802" r:id="rId30"/>
    <p:sldId id="764" r:id="rId31"/>
    <p:sldId id="711" r:id="rId32"/>
    <p:sldId id="766" r:id="rId33"/>
    <p:sldId id="769" r:id="rId34"/>
    <p:sldId id="717" r:id="rId35"/>
    <p:sldId id="789" r:id="rId36"/>
    <p:sldId id="544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0000"/>
    <a:srgbClr val="87F794"/>
    <a:srgbClr val="FF66CC"/>
    <a:srgbClr val="CCECFF"/>
    <a:srgbClr val="00FF99"/>
    <a:srgbClr val="CCFF99"/>
    <a:srgbClr val="00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1656" y="-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430586C-A72A-4FCA-B96A-9599754428B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967582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98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45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145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5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0A174F19-9452-4D29-8C86-250048C3AA7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42481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2B18EEEF-B04B-4A28-B6E6-B8621ABF6E5A}" type="slidenum">
              <a:rPr kumimoji="0" lang="zh-TW" altLang="en-US" smtClean="0"/>
              <a:pPr eaLnBrk="1" hangingPunct="1">
                <a:spcBef>
                  <a:spcPct val="0"/>
                </a:spcBef>
              </a:pPr>
              <a:t>4</a:t>
            </a:fld>
            <a:endParaRPr kumimoji="0" lang="en-US" altLang="zh-TW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 smtClean="0"/>
              <a:t>先解釋圖代表什麼，在講橫軸，縱軸的代表。</a:t>
            </a:r>
          </a:p>
        </p:txBody>
      </p:sp>
    </p:spTree>
    <p:extLst>
      <p:ext uri="{BB962C8B-B14F-4D97-AF65-F5344CB8AC3E}">
        <p14:creationId xmlns:p14="http://schemas.microsoft.com/office/powerpoint/2010/main" xmlns="" val="2813073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F0C8C-357A-43CE-AA20-872D7ADE9BA1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2998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</a:pPr>
            <a:fld id="{482E4E90-2083-421D-ADCC-D6641294B975}" type="slidenum">
              <a:rPr kumimoji="0" lang="zh-TW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18</a:t>
            </a:fld>
            <a:endParaRPr kumimoji="0" lang="en-US" altLang="zh-TW">
              <a:solidFill>
                <a:prstClr val="black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 smtClean="0">
                <a:ea typeface="新細明體" pitchFamily="18" charset="-120"/>
              </a:rPr>
              <a:t>先解釋圖代表什麼，在講橫軸，縱軸的代表。</a:t>
            </a:r>
          </a:p>
        </p:txBody>
      </p:sp>
    </p:spTree>
    <p:extLst>
      <p:ext uri="{BB962C8B-B14F-4D97-AF65-F5344CB8AC3E}">
        <p14:creationId xmlns:p14="http://schemas.microsoft.com/office/powerpoint/2010/main" xmlns="" val="2618234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</a:pPr>
            <a:fld id="{482E4E90-2083-421D-ADCC-D6641294B975}" type="slidenum">
              <a:rPr kumimoji="0" lang="zh-TW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19</a:t>
            </a:fld>
            <a:endParaRPr kumimoji="0" lang="en-US" altLang="zh-TW">
              <a:solidFill>
                <a:prstClr val="black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 smtClean="0">
                <a:ea typeface="新細明體" pitchFamily="18" charset="-120"/>
              </a:rPr>
              <a:t>先解釋圖代表什麼，在講橫軸，縱軸的代表。</a:t>
            </a:r>
          </a:p>
        </p:txBody>
      </p:sp>
    </p:spTree>
    <p:extLst>
      <p:ext uri="{BB962C8B-B14F-4D97-AF65-F5344CB8AC3E}">
        <p14:creationId xmlns:p14="http://schemas.microsoft.com/office/powerpoint/2010/main" xmlns="" val="2618234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A6F22910-E288-44C6-B1F9-48E9EF8FCCE2}" type="slidenum">
              <a:rPr kumimoji="0" lang="zh-TW" altLang="en-US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20</a:t>
            </a:fld>
            <a:endParaRPr kumimoji="0" lang="en-US" altLang="zh-TW" smtClean="0">
              <a:solidFill>
                <a:srgbClr val="000000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 smtClean="0"/>
              <a:t>先解釋圖代表什麼，在講橫軸，縱軸的代表。</a:t>
            </a:r>
          </a:p>
        </p:txBody>
      </p:sp>
    </p:spTree>
    <p:extLst>
      <p:ext uri="{BB962C8B-B14F-4D97-AF65-F5344CB8AC3E}">
        <p14:creationId xmlns:p14="http://schemas.microsoft.com/office/powerpoint/2010/main" xmlns="" val="4232558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</a:pPr>
            <a:fld id="{24F762D9-4E2C-4FBC-B418-BF983E35CC9F}" type="slidenum">
              <a:rPr kumimoji="0" lang="zh-TW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21</a:t>
            </a:fld>
            <a:endParaRPr kumimoji="0" lang="en-US" altLang="zh-TW">
              <a:solidFill>
                <a:prstClr val="black"/>
              </a:solidFill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 smtClean="0">
                <a:ea typeface="新細明體" pitchFamily="18" charset="-120"/>
              </a:rPr>
              <a:t>先解釋圖代表什麼，在講橫軸，縱軸的代表。</a:t>
            </a:r>
          </a:p>
        </p:txBody>
      </p:sp>
    </p:spTree>
    <p:extLst>
      <p:ext uri="{BB962C8B-B14F-4D97-AF65-F5344CB8AC3E}">
        <p14:creationId xmlns:p14="http://schemas.microsoft.com/office/powerpoint/2010/main" xmlns="" val="2088318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1B8FD-DFBF-4491-B4EB-04E64C137820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377092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46B0DAED-913F-4AD2-9DD6-E5475D69C916}" type="slidenum">
              <a:rPr kumimoji="0" lang="zh-TW" altLang="en-US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23</a:t>
            </a:fld>
            <a:endParaRPr kumimoji="0" lang="en-US" altLang="zh-TW" smtClean="0">
              <a:solidFill>
                <a:srgbClr val="000000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 smtClean="0"/>
              <a:t>先解釋圖代表什麼，在講橫軸，縱軸的代表。</a:t>
            </a:r>
          </a:p>
        </p:txBody>
      </p:sp>
    </p:spTree>
    <p:extLst>
      <p:ext uri="{BB962C8B-B14F-4D97-AF65-F5344CB8AC3E}">
        <p14:creationId xmlns:p14="http://schemas.microsoft.com/office/powerpoint/2010/main" xmlns="" val="2755926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-1035050" y="1552577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E15BB-D443-491F-A03C-5E9F02BBECB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3126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20545-9F52-4BEC-B9F1-9B35A02761D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6948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270EE-041C-4595-85EF-76BA10EA4B2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9522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7740B-0A02-4BCE-A4E4-84139371ECA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4752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B7560-143C-40CC-AF39-DC03E4EDB46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05223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65745-CEA8-418A-B6C1-ED33DA9B34F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21914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0FA46-53C7-440A-8763-3BD959FC034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09680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A3E66-A281-4CF2-977B-66C554B20A3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31618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19064-E890-4556-B8FC-603E2C2584F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84556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5FC43-22E7-4C0C-9315-A37103451D4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98617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814D0-CF2B-411C-9560-702BCF16AF1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5836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399A3-983E-4CFA-AF2F-FA9EB3B0D15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57499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-1035050" y="1552577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66616-482C-45AD-8351-94A173F4C2B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98639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D97EF-2655-4971-861E-8C1B23CDB24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24965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26468-1BEA-4460-8E98-77D8BD56842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23375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69B2D-97D1-4B82-8C44-CCE7C9783B0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59701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082A5-8275-402D-BAA9-E0AF024C451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17488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A2F20-4D02-4691-9E29-5E83E7EB5DD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45681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F0E76-C789-488D-9838-53C29C708EC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399228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1DB21-AFD7-4EAB-8A74-91FA534C408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067760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17AF5-3970-41DB-91F7-C4355172CA9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011269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4879B-7C71-4E60-AD66-38ED99409F6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499965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FF7D7-6936-4BE0-A9A0-660B43A631C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939135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50041-2CBA-4369-B1EA-8C33D1635B5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21911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-1035050" y="1552577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C9E64-39AC-4D1A-A5E4-7F2BD42B674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180633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85CDB-8636-403F-9778-1F17801CFE9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91542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902F6-1F89-45F6-8BDE-76085180201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945099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D1318-45BC-4740-ACE1-521EB228B5C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1312188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F7BEA-E1A5-4344-8F35-29265811C01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390330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53F2B-4644-4F1C-BFE1-2D8617AE19B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0849516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6908B-0784-4D7E-BD70-F5FF9CF2324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543257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58C03-09C8-48A7-A08A-9DB0200CE02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11063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ACEFB-0E79-480E-9B1D-C84B19B0E90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3572028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92A95-BB6B-4B86-8296-498EBD026B9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206762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2958B-D069-4CC1-A8B7-7597AD8A138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201214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3396D-556C-4474-AAF2-1D0D9BB0E29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911392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-1035050" y="1552577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539ED-3F03-4979-98DC-3B779371203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234306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57AFA-EA87-449E-B568-2298D55B93B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850393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61320-6DDD-4C87-A587-8C313E34BF0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587352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624A6-9978-47B0-BD04-219E443782C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107142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CF0FF-9FC3-4233-9B77-E6CA764641C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811067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54E8F-B566-4564-B340-FC2194199F7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604808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94273-867C-4277-9387-FF422153EAE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577149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F0055-BDAE-4F56-9051-3BD427033EC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668129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DF8EF-DA17-49CF-86C0-3D3B8356ED6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526578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659BB-8610-44C2-A086-6C312F9383A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45692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BB7BF-20DB-4E47-A2FA-B8E6FCC78C5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566653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56F980-726D-4685-9511-63DB5F46B48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659427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541338" y="260350"/>
            <a:ext cx="7991475" cy="9366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539750" y="1484313"/>
            <a:ext cx="3919538" cy="244316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11688" y="1484313"/>
            <a:ext cx="3921125" cy="244316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39750" y="4079875"/>
            <a:ext cx="3919538" cy="244475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11688" y="4079875"/>
            <a:ext cx="3921125" cy="244475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762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3581400" y="6324600"/>
            <a:ext cx="2286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67056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673E0DB-C900-4768-9DB1-FC26BEB4F49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821580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-1035050" y="1552577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E9921-BD6C-41F8-8F70-C660CFA4BA7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9618514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05750-2EF9-4AC4-ABC8-90FC46A1E31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648651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8DDC4-E17D-4500-83FA-AE4B7F2A303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443416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7341C-6860-4BE4-B18C-7A016ED05BB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050937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18121-B9BD-413C-837E-1BE82ED63A4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079893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E0D0B-D599-4FE5-A768-E7ED19ABBCC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5341665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C8746-F917-40A4-89AA-AC193C526DD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585877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F1E8D-1785-4CD5-8989-2927F22AE09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590636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0598D-76FE-46FB-8F17-0C790C15287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4595308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B87D1-38FB-43E3-890E-766EC615BD6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5965910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E8C89-F032-40C6-AF1F-24FB75D59F7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114852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58050-3B12-4647-8275-3141374700EB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9571013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-1035050" y="1552577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FDF24-AF60-49FE-998F-1DAB77C48B2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671117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A9365-F9F2-45E1-A5C5-6B1E66AE04E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711958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CD4BD-8300-436F-92F0-B049A6B7EF0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2732541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68229-055E-4883-9813-30D1B05F2A5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971384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D8435-C1E7-4AA7-A18F-BE4B6D4807D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1996476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9E402-FE67-44B5-80A2-1AC6FF45878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491207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22624-4530-40D4-BCDD-05B3B949E08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931614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D4BB2-A19C-4447-B3B0-6F11E21DF69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1346756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96157-1AC1-4E5E-BDEA-83F543C4EB1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2123872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F8E6A-3392-4B6F-99EC-2FBAF9107B7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2100361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035A9-6400-4EEE-BA73-7A961AE0043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0875526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9FB03-6035-499D-A43C-EC118F4D25C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6807221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-1035050" y="1552577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1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E1567C-2CAE-4A36-83A2-DEC060CCAD16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448209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16D01-D3B1-4B01-8A06-94AEC4A3DDBD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74269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FD5A0-4131-4F54-9EDB-D2F293695199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5308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5BF9B-C539-4607-9739-BA26AF23F5C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193742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EDDFE-938A-4C96-B56B-8CDC1CB92C3E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85548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508DA-0050-4BDF-9165-F922010C11D3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830933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53CC7-8C36-43FE-8AC1-68747460ECED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03055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B4FE5-26FD-4D46-8631-D336406C4E94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345336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DC0B-0744-4123-8F5A-B6D380238B3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15646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BE6DE-733A-4ECF-9860-B601FEC55921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527231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0D8F0-065A-4898-BB2B-81416D9E3C97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0368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F73635-EF44-4B2E-B6A0-CBA5349183F1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040987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標題及物件在文字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4D9CA-E724-4A2A-9A2B-1EFF71B8F68D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006270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-1035050" y="1552577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1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E1567C-2CAE-4A36-83A2-DEC060CCAD16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73025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16D01-D3B1-4B01-8A06-94AEC4A3DDBD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330655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FD5A0-4131-4F54-9EDB-D2F293695199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382320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5BF9B-C539-4607-9739-BA26AF23F5C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152779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EDDFE-938A-4C96-B56B-8CDC1CB92C3E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42363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508DA-0050-4BDF-9165-F922010C11D3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03342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53CC7-8C36-43FE-8AC1-68747460ECED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886922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B4FE5-26FD-4D46-8631-D336406C4E94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846863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EDC0B-0744-4123-8F5A-B6D380238B3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47129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BE6DE-733A-4ECF-9860-B601FEC55921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535173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0D8F0-065A-4898-BB2B-81416D9E3C97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400442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F73635-EF44-4B2E-B6A0-CBA5349183F1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659261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標題及物件在文字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4D9CA-E724-4A2A-9A2B-1EFF71B8F68D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13130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-1035050" y="1552577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A5D48B-ACC1-4DC9-9B46-3B03DB765C1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8800820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01DF5-4CDE-4042-9E2A-32A09FC3CF1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3484726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92AA8-4E0C-4497-84B9-DDCCCEE43DF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1779873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B608C-74A2-42B6-9F17-340584DE777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80730760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8579B-F2C6-4495-B173-6CE77FB9937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8270085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95EFB-01D3-40FA-831A-F65692B679E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96281899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ECCCE-2264-4728-B799-029038EAD2A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9289701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06D5D-5EDC-4A55-8BDA-DBF6077658D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9516502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1EF5D-7354-4756-B6E6-4D1150DF2B5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2826967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6CE2E-1708-47FD-8E1F-6B884A55DAA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9449710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197E3-6E84-4C75-AC2A-F2268878C36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0788460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B88FC-3712-4795-8BC1-8D56569DA9E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9758223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1308-7FB8-4891-B8AA-D7A482747212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2014/7/29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7823-3B7B-4621-A2EC-202C65E28D8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893950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1308-7FB8-4891-B8AA-D7A482747212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2014/7/29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7823-3B7B-4621-A2EC-202C65E28D8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574439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1308-7FB8-4891-B8AA-D7A482747212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2014/7/29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7823-3B7B-4621-A2EC-202C65E28D8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76775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1308-7FB8-4891-B8AA-D7A482747212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2014/7/29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7823-3B7B-4621-A2EC-202C65E28D8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592266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1308-7FB8-4891-B8AA-D7A482747212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2014/7/29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7823-3B7B-4621-A2EC-202C65E28D8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508401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1308-7FB8-4891-B8AA-D7A482747212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2014/7/29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7823-3B7B-4621-A2EC-202C65E28D8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51836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1308-7FB8-4891-B8AA-D7A482747212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2014/7/29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7823-3B7B-4621-A2EC-202C65E28D8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023074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1308-7FB8-4891-B8AA-D7A482747212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2014/7/29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7823-3B7B-4621-A2EC-202C65E28D8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167603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1308-7FB8-4891-B8AA-D7A482747212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2014/7/29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7823-3B7B-4621-A2EC-202C65E28D8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777062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1308-7FB8-4891-B8AA-D7A482747212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2014/7/29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7823-3B7B-4621-A2EC-202C65E28D8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297073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1308-7FB8-4891-B8AA-D7A482747212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2014/7/29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17823-3B7B-4621-A2EC-202C65E28D81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27030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3"/>
          </p:nvPr>
        </p:nvSpPr>
        <p:spPr>
          <a:xfrm>
            <a:off x="4648200" y="3938589"/>
            <a:ext cx="4038600" cy="218757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193D9-5E39-4CEF-98F3-D1B21B609C8E}" type="datetime1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2014/7/29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>
                <a:solidFill>
                  <a:prstClr val="black">
                    <a:tint val="75000"/>
                  </a:prstClr>
                </a:solidFill>
              </a:rPr>
              <a:t>UNEP Air Transport &amp; Fate Research Partnership Meeting, Washington DC, Octber 2007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9F03E-1A6B-44A4-A158-26EAB2BF2B91}" type="slidenum">
              <a:rPr lang="en-US" altLang="ja-JP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291161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35508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20" name="슬라이드 번호 개체 틀 19"/>
          <p:cNvSpPr>
            <a:spLocks noGrp="1"/>
          </p:cNvSpPr>
          <p:nvPr>
            <p:ph type="sldNum" sz="quarter" idx="11"/>
          </p:nvPr>
        </p:nvSpPr>
        <p:spPr>
          <a:xfrm>
            <a:off x="3419872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pPr algn="ctr"/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1187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66991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1187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55595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880038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312130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22503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692103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961134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249648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489334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45978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04740" y="254287"/>
            <a:ext cx="4095653" cy="477564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668" y="1600149"/>
            <a:ext cx="4039612" cy="4526001"/>
          </a:xfrm>
          <a:prstGeom prst="rect">
            <a:avLst/>
          </a:prstGeom>
        </p:spPr>
        <p:txBody>
          <a:bodyPr lIns="89511" tIns="44755" rIns="89511" bIns="4475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6722" y="1600149"/>
            <a:ext cx="4039611" cy="4526001"/>
          </a:xfrm>
          <a:prstGeom prst="rect">
            <a:avLst/>
          </a:prstGeom>
        </p:spPr>
        <p:txBody>
          <a:bodyPr lIns="89511" tIns="44755" rIns="89511" bIns="44755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366370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9"/>
          <p:cNvSpPr>
            <a:spLocks noGrp="1"/>
          </p:cNvSpPr>
          <p:nvPr>
            <p:ph type="sldNum" sz="quarter" idx="11"/>
          </p:nvPr>
        </p:nvSpPr>
        <p:spPr>
          <a:xfrm>
            <a:off x="3419872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pPr algn="ctr"/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1187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6181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3" descr="bg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14" descr="01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9563" y="6238875"/>
            <a:ext cx="223361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슬라이드 번호 개체 틀 19"/>
          <p:cNvSpPr>
            <a:spLocks noGrp="1"/>
          </p:cNvSpPr>
          <p:nvPr>
            <p:ph type="sldNum" sz="quarter" idx="10"/>
          </p:nvPr>
        </p:nvSpPr>
        <p:spPr>
          <a:xfrm>
            <a:off x="3419475" y="6356350"/>
            <a:ext cx="2133600" cy="3651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C61B598B-C8D0-45D2-BB21-0E299A85E263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472061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-1035050" y="1552577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E15BB-D443-491F-A03C-5E9F02BBECB8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002630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20545-9F52-4BEC-B9F1-9B35A02761D3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116840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270EE-041C-4595-85EF-76BA10EA4B2A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440627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7740B-0A02-4BCE-A4E4-84139371ECAC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2994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B7560-143C-40CC-AF39-DC03E4EDB467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496032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65745-CEA8-418A-B6C1-ED33DA9B34F3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913703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0FA46-53C7-440A-8763-3BD959FC034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257114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A3E66-A281-4CF2-977B-66C554B20A39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937590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19064-E890-4556-B8FC-603E2C2584F9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219793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5FC43-22E7-4C0C-9315-A37103451D4F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60896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814D0-CF2B-411C-9560-702BCF16AF16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386816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399A3-983E-4CFA-AF2F-FA9EB3B0D157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040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"/>
          <p:cNvGrpSpPr>
            <a:grpSpLocks/>
          </p:cNvGrpSpPr>
          <p:nvPr/>
        </p:nvGrpSpPr>
        <p:grpSpPr bwMode="auto">
          <a:xfrm>
            <a:off x="0" y="1589"/>
            <a:ext cx="9132888" cy="6845300"/>
            <a:chOff x="0" y="1"/>
            <a:chExt cx="5753" cy="4312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1033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fld id="{D59E4ED6-7353-4180-B2A9-0270E60D994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3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784" r:id="rId1"/>
    <p:sldLayoutId id="2147486546" r:id="rId2"/>
    <p:sldLayoutId id="2147486547" r:id="rId3"/>
    <p:sldLayoutId id="2147486548" r:id="rId4"/>
    <p:sldLayoutId id="2147486549" r:id="rId5"/>
    <p:sldLayoutId id="2147486550" r:id="rId6"/>
    <p:sldLayoutId id="2147486551" r:id="rId7"/>
    <p:sldLayoutId id="2147486552" r:id="rId8"/>
    <p:sldLayoutId id="2147486553" r:id="rId9"/>
    <p:sldLayoutId id="2147486554" r:id="rId10"/>
    <p:sldLayoutId id="2147486555" r:id="rId11"/>
    <p:sldLayoutId id="214748655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0"/>
          <p:cNvGrpSpPr>
            <a:grpSpLocks/>
          </p:cNvGrpSpPr>
          <p:nvPr/>
        </p:nvGrpSpPr>
        <p:grpSpPr bwMode="auto">
          <a:xfrm>
            <a:off x="0" y="1589"/>
            <a:ext cx="9132888" cy="6845300"/>
            <a:chOff x="0" y="1"/>
            <a:chExt cx="5753" cy="4312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fld id="{5FD68638-98EB-461D-A0B8-14EB6448B7C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785" r:id="rId1"/>
    <p:sldLayoutId id="2147486557" r:id="rId2"/>
    <p:sldLayoutId id="2147486558" r:id="rId3"/>
    <p:sldLayoutId id="2147486559" r:id="rId4"/>
    <p:sldLayoutId id="2147486560" r:id="rId5"/>
    <p:sldLayoutId id="2147486561" r:id="rId6"/>
    <p:sldLayoutId id="2147486562" r:id="rId7"/>
    <p:sldLayoutId id="2147486563" r:id="rId8"/>
    <p:sldLayoutId id="2147486564" r:id="rId9"/>
    <p:sldLayoutId id="2147486565" r:id="rId10"/>
    <p:sldLayoutId id="2147486566" r:id="rId11"/>
    <p:sldLayoutId id="214748656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0"/>
          <p:cNvGrpSpPr>
            <a:grpSpLocks/>
          </p:cNvGrpSpPr>
          <p:nvPr/>
        </p:nvGrpSpPr>
        <p:grpSpPr bwMode="auto">
          <a:xfrm>
            <a:off x="0" y="1589"/>
            <a:ext cx="9132888" cy="6845300"/>
            <a:chOff x="0" y="1"/>
            <a:chExt cx="5753" cy="4312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3081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fld id="{D27DFB0F-71ED-4E17-B162-70A5BA56C1A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307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786" r:id="rId1"/>
    <p:sldLayoutId id="2147486568" r:id="rId2"/>
    <p:sldLayoutId id="2147486569" r:id="rId3"/>
    <p:sldLayoutId id="2147486570" r:id="rId4"/>
    <p:sldLayoutId id="2147486571" r:id="rId5"/>
    <p:sldLayoutId id="2147486572" r:id="rId6"/>
    <p:sldLayoutId id="2147486573" r:id="rId7"/>
    <p:sldLayoutId id="2147486574" r:id="rId8"/>
    <p:sldLayoutId id="2147486575" r:id="rId9"/>
    <p:sldLayoutId id="2147486576" r:id="rId10"/>
    <p:sldLayoutId id="2147486577" r:id="rId11"/>
    <p:sldLayoutId id="214748657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10"/>
          <p:cNvGrpSpPr>
            <a:grpSpLocks/>
          </p:cNvGrpSpPr>
          <p:nvPr/>
        </p:nvGrpSpPr>
        <p:grpSpPr bwMode="auto">
          <a:xfrm>
            <a:off x="0" y="1589"/>
            <a:ext cx="9132888" cy="6845300"/>
            <a:chOff x="0" y="1"/>
            <a:chExt cx="5753" cy="4312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249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fld id="{A7E4A39A-178C-43B1-8F55-5CC6242EBB8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24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806" r:id="rId1"/>
    <p:sldLayoutId id="2147486633" r:id="rId2"/>
    <p:sldLayoutId id="2147486634" r:id="rId3"/>
    <p:sldLayoutId id="2147486635" r:id="rId4"/>
    <p:sldLayoutId id="2147486636" r:id="rId5"/>
    <p:sldLayoutId id="2147486637" r:id="rId6"/>
    <p:sldLayoutId id="2147486638" r:id="rId7"/>
    <p:sldLayoutId id="2147486639" r:id="rId8"/>
    <p:sldLayoutId id="2147486640" r:id="rId9"/>
    <p:sldLayoutId id="2147486641" r:id="rId10"/>
    <p:sldLayoutId id="2147486642" r:id="rId11"/>
    <p:sldLayoutId id="2147486643" r:id="rId12"/>
    <p:sldLayoutId id="214748698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10"/>
          <p:cNvGrpSpPr>
            <a:grpSpLocks/>
          </p:cNvGrpSpPr>
          <p:nvPr/>
        </p:nvGrpSpPr>
        <p:grpSpPr bwMode="auto">
          <a:xfrm>
            <a:off x="0" y="1589"/>
            <a:ext cx="9132888" cy="6845300"/>
            <a:chOff x="0" y="1"/>
            <a:chExt cx="5753" cy="4312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1273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fld id="{C0B24F2A-676B-4E78-9A25-A0F70D9F6C2D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27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807" r:id="rId1"/>
    <p:sldLayoutId id="2147486644" r:id="rId2"/>
    <p:sldLayoutId id="2147486645" r:id="rId3"/>
    <p:sldLayoutId id="2147486646" r:id="rId4"/>
    <p:sldLayoutId id="2147486647" r:id="rId5"/>
    <p:sldLayoutId id="2147486648" r:id="rId6"/>
    <p:sldLayoutId id="2147486649" r:id="rId7"/>
    <p:sldLayoutId id="2147486650" r:id="rId8"/>
    <p:sldLayoutId id="2147486651" r:id="rId9"/>
    <p:sldLayoutId id="2147486652" r:id="rId10"/>
    <p:sldLayoutId id="2147486653" r:id="rId11"/>
    <p:sldLayoutId id="214748665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10"/>
          <p:cNvGrpSpPr>
            <a:grpSpLocks/>
          </p:cNvGrpSpPr>
          <p:nvPr/>
        </p:nvGrpSpPr>
        <p:grpSpPr bwMode="auto">
          <a:xfrm>
            <a:off x="0" y="1589"/>
            <a:ext cx="9132888" cy="6845300"/>
            <a:chOff x="0" y="1"/>
            <a:chExt cx="5753" cy="4312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2297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fld id="{61562738-DD87-47E8-8B2D-F4021914D8B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229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808" r:id="rId1"/>
    <p:sldLayoutId id="2147486655" r:id="rId2"/>
    <p:sldLayoutId id="2147486656" r:id="rId3"/>
    <p:sldLayoutId id="2147486657" r:id="rId4"/>
    <p:sldLayoutId id="2147486658" r:id="rId5"/>
    <p:sldLayoutId id="2147486659" r:id="rId6"/>
    <p:sldLayoutId id="2147486660" r:id="rId7"/>
    <p:sldLayoutId id="2147486661" r:id="rId8"/>
    <p:sldLayoutId id="2147486662" r:id="rId9"/>
    <p:sldLayoutId id="2147486663" r:id="rId10"/>
    <p:sldLayoutId id="2147486664" r:id="rId11"/>
    <p:sldLayoutId id="214748666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"/>
          <p:cNvGrpSpPr>
            <a:grpSpLocks/>
          </p:cNvGrpSpPr>
          <p:nvPr/>
        </p:nvGrpSpPr>
        <p:grpSpPr bwMode="auto">
          <a:xfrm>
            <a:off x="0" y="1589"/>
            <a:ext cx="9132888" cy="6845300"/>
            <a:chOff x="0" y="1"/>
            <a:chExt cx="5753" cy="4312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3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5 w 21600"/>
                <a:gd name="T3" fmla="*/ 1 h 21600"/>
                <a:gd name="T4" fmla="*/ 0 w 21600"/>
                <a:gd name="T5" fmla="*/ 1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新細明體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新細明體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fld id="{D9D4F3B6-7A69-4B2D-AA02-C50248C24A65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103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6037909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6935" r:id="rId1"/>
    <p:sldLayoutId id="2147486936" r:id="rId2"/>
    <p:sldLayoutId id="2147486937" r:id="rId3"/>
    <p:sldLayoutId id="2147486938" r:id="rId4"/>
    <p:sldLayoutId id="2147486939" r:id="rId5"/>
    <p:sldLayoutId id="2147486940" r:id="rId6"/>
    <p:sldLayoutId id="2147486941" r:id="rId7"/>
    <p:sldLayoutId id="2147486942" r:id="rId8"/>
    <p:sldLayoutId id="2147486943" r:id="rId9"/>
    <p:sldLayoutId id="2147486944" r:id="rId10"/>
    <p:sldLayoutId id="2147486945" r:id="rId11"/>
    <p:sldLayoutId id="2147486946" r:id="rId12"/>
    <p:sldLayoutId id="214748694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"/>
          <p:cNvGrpSpPr>
            <a:grpSpLocks/>
          </p:cNvGrpSpPr>
          <p:nvPr/>
        </p:nvGrpSpPr>
        <p:grpSpPr bwMode="auto">
          <a:xfrm>
            <a:off x="0" y="1589"/>
            <a:ext cx="9132888" cy="6845300"/>
            <a:chOff x="0" y="1"/>
            <a:chExt cx="5753" cy="4312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3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5 w 21600"/>
                <a:gd name="T3" fmla="*/ 1 h 21600"/>
                <a:gd name="T4" fmla="*/ 0 w 21600"/>
                <a:gd name="T5" fmla="*/ 1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新細明體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新細明體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fld id="{D9D4F3B6-7A69-4B2D-AA02-C50248C24A65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103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30610205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6963" r:id="rId1"/>
    <p:sldLayoutId id="2147486964" r:id="rId2"/>
    <p:sldLayoutId id="2147486965" r:id="rId3"/>
    <p:sldLayoutId id="2147486966" r:id="rId4"/>
    <p:sldLayoutId id="2147486967" r:id="rId5"/>
    <p:sldLayoutId id="2147486968" r:id="rId6"/>
    <p:sldLayoutId id="2147486969" r:id="rId7"/>
    <p:sldLayoutId id="2147486970" r:id="rId8"/>
    <p:sldLayoutId id="2147486971" r:id="rId9"/>
    <p:sldLayoutId id="2147486972" r:id="rId10"/>
    <p:sldLayoutId id="2147486973" r:id="rId11"/>
    <p:sldLayoutId id="2147486974" r:id="rId12"/>
    <p:sldLayoutId id="214748697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0"/>
          <p:cNvGrpSpPr>
            <a:grpSpLocks/>
          </p:cNvGrpSpPr>
          <p:nvPr/>
        </p:nvGrpSpPr>
        <p:grpSpPr bwMode="auto">
          <a:xfrm>
            <a:off x="0" y="1589"/>
            <a:ext cx="9132888" cy="6845300"/>
            <a:chOff x="0" y="1"/>
            <a:chExt cx="5753" cy="4312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7177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FF"/>
                </a:solidFill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FFFFFF"/>
                </a:solidFill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fld id="{E6C81412-8C33-40B3-84C2-A774AFCBA195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17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12211727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6977" r:id="rId1"/>
    <p:sldLayoutId id="2147486978" r:id="rId2"/>
    <p:sldLayoutId id="2147486979" r:id="rId3"/>
    <p:sldLayoutId id="2147486980" r:id="rId4"/>
    <p:sldLayoutId id="2147486981" r:id="rId5"/>
    <p:sldLayoutId id="2147486982" r:id="rId6"/>
    <p:sldLayoutId id="2147486983" r:id="rId7"/>
    <p:sldLayoutId id="2147486984" r:id="rId8"/>
    <p:sldLayoutId id="2147486985" r:id="rId9"/>
    <p:sldLayoutId id="2147486986" r:id="rId10"/>
    <p:sldLayoutId id="2147486987" r:id="rId11"/>
    <p:sldLayoutId id="214748698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E431308-7FB8-4891-B8AA-D7A482747212}" type="datetimeFigureOut">
              <a:rPr kumimoji="1"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2014/7/29</a:t>
            </a:fld>
            <a:endParaRPr kumimoji="1" lang="ja-JP" alt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1" lang="ja-JP" alt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F617823-3B7B-4621-A2EC-202C65E28D81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1" lang="ja-JP" alt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7072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91" r:id="rId1"/>
    <p:sldLayoutId id="2147486992" r:id="rId2"/>
    <p:sldLayoutId id="2147486993" r:id="rId3"/>
    <p:sldLayoutId id="2147486994" r:id="rId4"/>
    <p:sldLayoutId id="2147486995" r:id="rId5"/>
    <p:sldLayoutId id="2147486996" r:id="rId6"/>
    <p:sldLayoutId id="2147486997" r:id="rId7"/>
    <p:sldLayoutId id="2147486998" r:id="rId8"/>
    <p:sldLayoutId id="2147486999" r:id="rId9"/>
    <p:sldLayoutId id="2147487000" r:id="rId10"/>
    <p:sldLayoutId id="2147487001" r:id="rId11"/>
    <p:sldLayoutId id="214748700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 latinLnBrk="1">
              <a:spcBef>
                <a:spcPts val="0"/>
              </a:spcBef>
              <a:spcAft>
                <a:spcPts val="0"/>
              </a:spcAft>
            </a:pPr>
            <a:endParaRPr lang="ko-KR" altLang="en-US">
              <a:solidFill>
                <a:prstClr val="black">
                  <a:tint val="75000"/>
                </a:prstClr>
              </a:solidFill>
              <a:latin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 latinLnBrk="1">
              <a:spcBef>
                <a:spcPts val="0"/>
              </a:spcBef>
              <a:spcAft>
                <a:spcPts val="0"/>
              </a:spcAft>
            </a:pPr>
            <a:endParaRPr lang="ko-KR" altLang="en-US">
              <a:solidFill>
                <a:prstClr val="black">
                  <a:tint val="75000"/>
                </a:prstClr>
              </a:solidFill>
              <a:latin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 latinLnBrk="1">
              <a:spcBef>
                <a:spcPts val="0"/>
              </a:spcBef>
              <a:spcAft>
                <a:spcPts val="0"/>
              </a:spcAft>
            </a:pPr>
            <a:fld id="{F5A8248D-3C77-484D-A4A3-754BAEBB2442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맑은 고딕"/>
              </a:rPr>
              <a:pPr fontAlgn="auto" latinLnBrk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463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004" r:id="rId1"/>
    <p:sldLayoutId id="2147487005" r:id="rId2"/>
    <p:sldLayoutId id="2147487006" r:id="rId3"/>
    <p:sldLayoutId id="2147487007" r:id="rId4"/>
    <p:sldLayoutId id="2147487008" r:id="rId5"/>
    <p:sldLayoutId id="2147487009" r:id="rId6"/>
    <p:sldLayoutId id="2147487010" r:id="rId7"/>
    <p:sldLayoutId id="2147487011" r:id="rId8"/>
    <p:sldLayoutId id="2147487012" r:id="rId9"/>
    <p:sldLayoutId id="2147487013" r:id="rId10"/>
    <p:sldLayoutId id="2147487014" r:id="rId11"/>
    <p:sldLayoutId id="2147487015" r:id="rId12"/>
    <p:sldLayoutId id="2147487016" r:id="rId13"/>
    <p:sldLayoutId id="2147487017" r:id="rId14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"/>
          <p:cNvGrpSpPr>
            <a:grpSpLocks/>
          </p:cNvGrpSpPr>
          <p:nvPr/>
        </p:nvGrpSpPr>
        <p:grpSpPr bwMode="auto">
          <a:xfrm>
            <a:off x="0" y="1589"/>
            <a:ext cx="9132888" cy="6845300"/>
            <a:chOff x="0" y="1"/>
            <a:chExt cx="5753" cy="4312"/>
          </a:xfrm>
        </p:grpSpPr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33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fld id="{D59E4ED6-7353-4180-B2A9-0270E60D994D}" type="slidenum">
              <a:rPr lang="zh-TW" alt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FFFFFF"/>
              </a:solidFill>
            </a:endParaRPr>
          </a:p>
        </p:txBody>
      </p:sp>
      <p:sp>
        <p:nvSpPr>
          <p:cNvPr id="103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72057598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7019" r:id="rId1"/>
    <p:sldLayoutId id="2147487020" r:id="rId2"/>
    <p:sldLayoutId id="2147487021" r:id="rId3"/>
    <p:sldLayoutId id="2147487022" r:id="rId4"/>
    <p:sldLayoutId id="2147487023" r:id="rId5"/>
    <p:sldLayoutId id="2147487024" r:id="rId6"/>
    <p:sldLayoutId id="2147487025" r:id="rId7"/>
    <p:sldLayoutId id="2147487026" r:id="rId8"/>
    <p:sldLayoutId id="2147487027" r:id="rId9"/>
    <p:sldLayoutId id="2147487028" r:id="rId10"/>
    <p:sldLayoutId id="2147487029" r:id="rId11"/>
    <p:sldLayoutId id="21474870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52.jpeg"/><Relationship Id="rId4" Type="http://schemas.openxmlformats.org/officeDocument/2006/relationships/hyperlink" Target="http://taqm.epa.gov.tw/lulin/images/b0103c(big).jpg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wmf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6850" y="621928"/>
            <a:ext cx="7993582" cy="2159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b="1" dirty="0" smtClean="0">
                <a:latin typeface="Times New Roman" pitchFamily="18" charset="0"/>
                <a:ea typeface="新細明體" pitchFamily="18" charset="-120"/>
              </a:rPr>
              <a:t>Overview of Mercury Measurements in East Asia and over the North Pacific Ocean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285705"/>
            <a:ext cx="6553200" cy="3095625"/>
          </a:xfrm>
        </p:spPr>
        <p:txBody>
          <a:bodyPr/>
          <a:lstStyle/>
          <a:p>
            <a:pPr eaLnBrk="1" hangingPunct="1"/>
            <a:r>
              <a:rPr lang="en-US" altLang="zh-TW" sz="3600" b="1" dirty="0" err="1" smtClean="0">
                <a:ea typeface="新細明體" pitchFamily="18" charset="-120"/>
              </a:rPr>
              <a:t>Guey-Rong</a:t>
            </a:r>
            <a:r>
              <a:rPr lang="en-US" altLang="zh-TW" sz="3600" b="1" dirty="0" smtClean="0">
                <a:ea typeface="新細明體" pitchFamily="18" charset="-120"/>
              </a:rPr>
              <a:t> </a:t>
            </a:r>
            <a:r>
              <a:rPr lang="en-US" altLang="zh-TW" sz="3600" b="1" dirty="0" err="1" smtClean="0">
                <a:ea typeface="新細明體" pitchFamily="18" charset="-120"/>
              </a:rPr>
              <a:t>Sheu</a:t>
            </a:r>
            <a:endParaRPr lang="en-US" altLang="zh-TW" sz="3600" b="1" dirty="0" smtClean="0">
              <a:ea typeface="新細明體" pitchFamily="18" charset="-120"/>
            </a:endParaRPr>
          </a:p>
          <a:p>
            <a:pPr eaLnBrk="1" hangingPunct="1"/>
            <a:endParaRPr lang="en-US" altLang="zh-TW" sz="2000" i="1" dirty="0" smtClean="0">
              <a:ea typeface="新細明體" pitchFamily="18" charset="-120"/>
            </a:endParaRPr>
          </a:p>
          <a:p>
            <a:pPr eaLnBrk="1" hangingPunct="1"/>
            <a:r>
              <a:rPr lang="en-US" altLang="zh-TW" sz="2800" b="1" dirty="0" smtClean="0">
                <a:solidFill>
                  <a:schemeClr val="tx2"/>
                </a:solidFill>
                <a:ea typeface="新細明體" pitchFamily="18" charset="-120"/>
              </a:rPr>
              <a:t>Department of Atmospheric Sciences</a:t>
            </a:r>
          </a:p>
          <a:p>
            <a:pPr eaLnBrk="1" hangingPunct="1"/>
            <a:r>
              <a:rPr lang="en-US" altLang="zh-TW" sz="2800" b="1" dirty="0" smtClean="0">
                <a:solidFill>
                  <a:schemeClr val="tx2"/>
                </a:solidFill>
                <a:ea typeface="新細明體" pitchFamily="18" charset="-120"/>
              </a:rPr>
              <a:t>  National Central University</a:t>
            </a:r>
          </a:p>
          <a:p>
            <a:pPr eaLnBrk="1" hangingPunct="1"/>
            <a:r>
              <a:rPr lang="en-US" altLang="zh-TW" sz="2800" b="1" dirty="0" err="1" smtClean="0">
                <a:solidFill>
                  <a:schemeClr val="tx2"/>
                </a:solidFill>
                <a:ea typeface="新細明體" pitchFamily="18" charset="-120"/>
              </a:rPr>
              <a:t>Jhong</a:t>
            </a:r>
            <a:r>
              <a:rPr lang="en-US" altLang="zh-TW" sz="2800" b="1" dirty="0" smtClean="0">
                <a:solidFill>
                  <a:schemeClr val="tx2"/>
                </a:solidFill>
                <a:ea typeface="新細明體" pitchFamily="18" charset="-120"/>
              </a:rPr>
              <a:t>-Li, Taiwan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4449"/>
            <a:ext cx="7920038" cy="541339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3600" b="1" dirty="0" smtClean="0">
                <a:latin typeface="Times New Roman" pitchFamily="18" charset="0"/>
                <a:ea typeface="標楷體" pitchFamily="65" charset="-120"/>
              </a:rPr>
              <a:t>Anthropogenic Hg Emissions in 2010</a:t>
            </a:r>
          </a:p>
        </p:txBody>
      </p:sp>
      <p:grpSp>
        <p:nvGrpSpPr>
          <p:cNvPr id="87097" name="群組 2"/>
          <p:cNvGrpSpPr>
            <a:grpSpLocks/>
          </p:cNvGrpSpPr>
          <p:nvPr/>
        </p:nvGrpSpPr>
        <p:grpSpPr bwMode="auto">
          <a:xfrm>
            <a:off x="179390" y="3213100"/>
            <a:ext cx="5367337" cy="3600451"/>
            <a:chOff x="1869028" y="3213376"/>
            <a:chExt cx="5367268" cy="3600000"/>
          </a:xfrm>
        </p:grpSpPr>
        <p:pic>
          <p:nvPicPr>
            <p:cNvPr id="87099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9028" y="3213376"/>
              <a:ext cx="5367268" cy="36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100" name="矩形 1"/>
            <p:cNvSpPr>
              <a:spLocks noChangeArrowheads="1"/>
            </p:cNvSpPr>
            <p:nvPr/>
          </p:nvSpPr>
          <p:spPr bwMode="auto">
            <a:xfrm>
              <a:off x="1869028" y="4221088"/>
              <a:ext cx="5295260" cy="216024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400">
                <a:solidFill>
                  <a:srgbClr val="FFFFFF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</p:grpSp>
      <p:grpSp>
        <p:nvGrpSpPr>
          <p:cNvPr id="87093" name="群組 2"/>
          <p:cNvGrpSpPr>
            <a:grpSpLocks/>
          </p:cNvGrpSpPr>
          <p:nvPr/>
        </p:nvGrpSpPr>
        <p:grpSpPr bwMode="auto">
          <a:xfrm>
            <a:off x="179388" y="657225"/>
            <a:ext cx="4451350" cy="2519363"/>
            <a:chOff x="2352675" y="657225"/>
            <a:chExt cx="4451350" cy="2519363"/>
          </a:xfrm>
        </p:grpSpPr>
        <p:pic>
          <p:nvPicPr>
            <p:cNvPr id="8709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2675" y="657225"/>
              <a:ext cx="4451350" cy="2519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096" name="矩形 1"/>
            <p:cNvSpPr>
              <a:spLocks noChangeArrowheads="1"/>
            </p:cNvSpPr>
            <p:nvPr/>
          </p:nvSpPr>
          <p:spPr bwMode="auto">
            <a:xfrm>
              <a:off x="5652120" y="1196752"/>
              <a:ext cx="792088" cy="720154"/>
            </a:xfrm>
            <a:prstGeom prst="rect">
              <a:avLst/>
            </a:prstGeom>
            <a:noFill/>
            <a:ln w="317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400">
                <a:solidFill>
                  <a:srgbClr val="FFFFFF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</p:grp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39839612"/>
              </p:ext>
            </p:extLst>
          </p:nvPr>
        </p:nvGraphicFramePr>
        <p:xfrm>
          <a:off x="5651500" y="1052513"/>
          <a:ext cx="3241675" cy="5334196"/>
        </p:xfrm>
        <a:graphic>
          <a:graphicData uri="http://schemas.openxmlformats.org/drawingml/2006/table">
            <a:tbl>
              <a:tblPr/>
              <a:tblGrid>
                <a:gridCol w="1268413"/>
                <a:gridCol w="1973262"/>
              </a:tblGrid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Country</a:t>
                      </a:r>
                      <a:endParaRPr kumimoji="0" lang="zh-TW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Emission (</a:t>
                      </a:r>
                      <a:r>
                        <a:rPr kumimoji="0" lang="en-US" altLang="zh-TW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tonnes</a:t>
                      </a:r>
                      <a:r>
                        <a:rPr kumimoji="0" lang="en-US" altLang="zh-TW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)</a:t>
                      </a:r>
                      <a:endParaRPr kumimoji="0" lang="zh-TW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Cambodia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3.9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EC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China</a:t>
                      </a:r>
                      <a:endParaRPr kumimoji="0" lang="zh-TW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575.2</a:t>
                      </a:r>
                      <a:endParaRPr kumimoji="0" lang="zh-TW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Indonesia</a:t>
                      </a:r>
                      <a:endParaRPr kumimoji="0" lang="zh-TW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78.2</a:t>
                      </a:r>
                      <a:endParaRPr kumimoji="0" lang="zh-TW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EC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Japan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17.2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Korea</a:t>
                      </a:r>
                      <a:endParaRPr kumimoji="0" lang="zh-TW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7.1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Laos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1.3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Malaysia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6.1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EC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Mongolia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</a:rPr>
                        <a:t>6.9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Philippines</a:t>
                      </a:r>
                      <a:endParaRPr kumimoji="0" lang="zh-TW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33.1</a:t>
                      </a:r>
                      <a:endParaRPr kumimoji="0" lang="zh-TW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Singapore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0.9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EC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Taiwan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5.5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Thailand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14.9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EC"/>
                    </a:solidFill>
                  </a:tcPr>
                </a:tc>
              </a:tr>
              <a:tr h="3759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Vietnam</a:t>
                      </a:r>
                      <a:endParaRPr kumimoji="0" lang="zh-TW" altLang="en-US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</a:rPr>
                        <a:t>11.6</a:t>
                      </a:r>
                      <a:endParaRPr kumimoji="0" lang="zh-TW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91422" marR="91422" marT="45727" marB="45727" horzOverflow="overflow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F6"/>
                    </a:solidFill>
                  </a:tcPr>
                </a:tc>
              </a:tr>
            </a:tbl>
          </a:graphicData>
        </a:graphic>
      </p:graphicFrame>
      <p:sp>
        <p:nvSpPr>
          <p:cNvPr id="87092" name="文字方塊 2"/>
          <p:cNvSpPr txBox="1">
            <a:spLocks noChangeArrowheads="1"/>
          </p:cNvSpPr>
          <p:nvPr/>
        </p:nvSpPr>
        <p:spPr bwMode="auto">
          <a:xfrm>
            <a:off x="7380289" y="6453189"/>
            <a:ext cx="14927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 dirty="0">
                <a:solidFill>
                  <a:srgbClr val="FFFFFF"/>
                </a:solidFill>
                <a:ea typeface="新細明體" pitchFamily="18" charset="-120"/>
              </a:rPr>
              <a:t>(UNEP, 2013)</a:t>
            </a:r>
            <a:endParaRPr lang="zh-TW" altLang="en-US" sz="1800" dirty="0">
              <a:solidFill>
                <a:srgbClr val="FFFFFF"/>
              </a:solidFill>
              <a:ea typeface="新細明體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09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endParaRPr lang="zh-TW" altLang="zh-TW"/>
          </a:p>
        </p:txBody>
      </p:sp>
      <p:pic>
        <p:nvPicPr>
          <p:cNvPr id="1881091" name="Picture 3" descr="20060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2987675" cy="16287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81092" name="Picture 4" descr="20060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059113" y="0"/>
            <a:ext cx="2952750" cy="16287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81093" name="Picture 5" descr="20060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156325" y="0"/>
            <a:ext cx="2987675" cy="16287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81094" name="Picture 6" descr="20060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628775"/>
            <a:ext cx="2987675" cy="172878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81095" name="Picture 7" descr="20060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628775"/>
            <a:ext cx="295275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1096" name="Picture 8" descr="20060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628775"/>
            <a:ext cx="298767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1097" name="Picture 9" descr="20060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57563"/>
            <a:ext cx="2987675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1098" name="Picture 10" descr="20060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357563"/>
            <a:ext cx="295275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1099" name="Picture 11" descr="20060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357563"/>
            <a:ext cx="298767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1100" name="Picture 12" descr="2006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84763"/>
            <a:ext cx="2987675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1101" name="Picture 13" descr="2006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084763"/>
            <a:ext cx="2952750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1102" name="Picture 14" descr="2006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325" y="5013325"/>
            <a:ext cx="298767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1103" name="Text Box 15"/>
          <p:cNvSpPr txBox="1">
            <a:spLocks noChangeArrowheads="1"/>
          </p:cNvSpPr>
          <p:nvPr/>
        </p:nvSpPr>
        <p:spPr bwMode="auto">
          <a:xfrm>
            <a:off x="15875" y="0"/>
            <a:ext cx="552450" cy="3667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kumimoji="1" lang="en-US" altLang="zh-TW" sz="1800"/>
              <a:t>Jan</a:t>
            </a:r>
          </a:p>
        </p:txBody>
      </p:sp>
      <p:sp>
        <p:nvSpPr>
          <p:cNvPr id="1881104" name="Text Box 16"/>
          <p:cNvSpPr txBox="1">
            <a:spLocks noChangeArrowheads="1"/>
          </p:cNvSpPr>
          <p:nvPr/>
        </p:nvSpPr>
        <p:spPr bwMode="auto">
          <a:xfrm>
            <a:off x="3132137" y="0"/>
            <a:ext cx="649287" cy="3693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kumimoji="1" lang="en-US" altLang="zh-TW" sz="1800" dirty="0"/>
              <a:t>Feb</a:t>
            </a:r>
          </a:p>
        </p:txBody>
      </p:sp>
      <p:sp>
        <p:nvSpPr>
          <p:cNvPr id="1881105" name="Text Box 17"/>
          <p:cNvSpPr txBox="1">
            <a:spLocks noChangeArrowheads="1"/>
          </p:cNvSpPr>
          <p:nvPr/>
        </p:nvSpPr>
        <p:spPr bwMode="auto">
          <a:xfrm>
            <a:off x="6227763" y="0"/>
            <a:ext cx="647700" cy="3667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kumimoji="1" lang="en-US" altLang="zh-TW" sz="1800"/>
              <a:t>Mar</a:t>
            </a:r>
          </a:p>
        </p:txBody>
      </p:sp>
      <p:sp>
        <p:nvSpPr>
          <p:cNvPr id="1881106" name="Text Box 18"/>
          <p:cNvSpPr txBox="1">
            <a:spLocks noChangeArrowheads="1"/>
          </p:cNvSpPr>
          <p:nvPr/>
        </p:nvSpPr>
        <p:spPr bwMode="auto">
          <a:xfrm>
            <a:off x="0" y="1628775"/>
            <a:ext cx="611188" cy="3667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kumimoji="1" lang="en-US" altLang="zh-TW" sz="1800" dirty="0"/>
              <a:t>Apr</a:t>
            </a:r>
          </a:p>
        </p:txBody>
      </p:sp>
      <p:sp>
        <p:nvSpPr>
          <p:cNvPr id="1881107" name="Text Box 19"/>
          <p:cNvSpPr txBox="1">
            <a:spLocks noChangeArrowheads="1"/>
          </p:cNvSpPr>
          <p:nvPr/>
        </p:nvSpPr>
        <p:spPr bwMode="auto">
          <a:xfrm>
            <a:off x="3132138" y="1628775"/>
            <a:ext cx="649287" cy="3667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kumimoji="1" lang="en-US" altLang="zh-TW" sz="1800"/>
              <a:t>May</a:t>
            </a:r>
          </a:p>
        </p:txBody>
      </p:sp>
      <p:sp>
        <p:nvSpPr>
          <p:cNvPr id="1881108" name="Text Box 20"/>
          <p:cNvSpPr txBox="1">
            <a:spLocks noChangeArrowheads="1"/>
          </p:cNvSpPr>
          <p:nvPr/>
        </p:nvSpPr>
        <p:spPr bwMode="auto">
          <a:xfrm>
            <a:off x="6227763" y="1700213"/>
            <a:ext cx="649287" cy="3667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kumimoji="1" lang="en-US" altLang="zh-TW" sz="1800"/>
              <a:t>Jun</a:t>
            </a:r>
          </a:p>
        </p:txBody>
      </p:sp>
      <p:sp>
        <p:nvSpPr>
          <p:cNvPr id="1881109" name="Text Box 21"/>
          <p:cNvSpPr txBox="1">
            <a:spLocks noChangeArrowheads="1"/>
          </p:cNvSpPr>
          <p:nvPr/>
        </p:nvSpPr>
        <p:spPr bwMode="auto">
          <a:xfrm>
            <a:off x="0" y="3429000"/>
            <a:ext cx="649288" cy="3667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kumimoji="1" lang="en-US" altLang="zh-TW" sz="1800" dirty="0"/>
              <a:t>Jul</a:t>
            </a:r>
          </a:p>
        </p:txBody>
      </p:sp>
      <p:sp>
        <p:nvSpPr>
          <p:cNvPr id="1881110" name="Text Box 22"/>
          <p:cNvSpPr txBox="1">
            <a:spLocks noChangeArrowheads="1"/>
          </p:cNvSpPr>
          <p:nvPr/>
        </p:nvSpPr>
        <p:spPr bwMode="auto">
          <a:xfrm>
            <a:off x="3132138" y="3429000"/>
            <a:ext cx="649287" cy="3667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kumimoji="1" lang="en-US" altLang="zh-TW" sz="1800"/>
              <a:t>Aug</a:t>
            </a:r>
          </a:p>
        </p:txBody>
      </p:sp>
      <p:sp>
        <p:nvSpPr>
          <p:cNvPr id="1881111" name="Text Box 23"/>
          <p:cNvSpPr txBox="1">
            <a:spLocks noChangeArrowheads="1"/>
          </p:cNvSpPr>
          <p:nvPr/>
        </p:nvSpPr>
        <p:spPr bwMode="auto">
          <a:xfrm>
            <a:off x="6227762" y="3429000"/>
            <a:ext cx="649287" cy="3667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kumimoji="1" lang="en-US" altLang="zh-TW" sz="1800" dirty="0"/>
              <a:t>Sep</a:t>
            </a:r>
          </a:p>
        </p:txBody>
      </p:sp>
      <p:sp>
        <p:nvSpPr>
          <p:cNvPr id="1881112" name="Text Box 24"/>
          <p:cNvSpPr txBox="1">
            <a:spLocks noChangeArrowheads="1"/>
          </p:cNvSpPr>
          <p:nvPr/>
        </p:nvSpPr>
        <p:spPr bwMode="auto">
          <a:xfrm>
            <a:off x="0" y="5157788"/>
            <a:ext cx="576263" cy="3667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kumimoji="1" lang="en-US" altLang="zh-TW" sz="1800"/>
              <a:t>Oct</a:t>
            </a:r>
          </a:p>
        </p:txBody>
      </p:sp>
      <p:sp>
        <p:nvSpPr>
          <p:cNvPr id="1881113" name="Text Box 25"/>
          <p:cNvSpPr txBox="1">
            <a:spLocks noChangeArrowheads="1"/>
          </p:cNvSpPr>
          <p:nvPr/>
        </p:nvSpPr>
        <p:spPr bwMode="auto">
          <a:xfrm>
            <a:off x="3059113" y="5157788"/>
            <a:ext cx="649287" cy="3667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kumimoji="1" lang="en-US" altLang="zh-TW" sz="1800"/>
              <a:t>Nov</a:t>
            </a:r>
          </a:p>
        </p:txBody>
      </p:sp>
      <p:sp>
        <p:nvSpPr>
          <p:cNvPr id="1881114" name="Text Box 26"/>
          <p:cNvSpPr txBox="1">
            <a:spLocks noChangeArrowheads="1"/>
          </p:cNvSpPr>
          <p:nvPr/>
        </p:nvSpPr>
        <p:spPr bwMode="auto">
          <a:xfrm>
            <a:off x="6227763" y="5084763"/>
            <a:ext cx="649287" cy="36671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kumimoji="1" lang="en-US" altLang="zh-TW" sz="1800"/>
              <a:t>Dec</a:t>
            </a:r>
          </a:p>
        </p:txBody>
      </p:sp>
      <p:sp>
        <p:nvSpPr>
          <p:cNvPr id="1881115" name="Rectangle 27"/>
          <p:cNvSpPr>
            <a:spLocks noChangeArrowheads="1"/>
          </p:cNvSpPr>
          <p:nvPr/>
        </p:nvSpPr>
        <p:spPr bwMode="auto">
          <a:xfrm>
            <a:off x="6156473" y="6583363"/>
            <a:ext cx="3024039" cy="276999"/>
          </a:xfrm>
          <a:prstGeom prst="rect">
            <a:avLst/>
          </a:prstGeom>
          <a:solidFill>
            <a:srgbClr val="87F794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kumimoji="1" lang="en-US" altLang="zh-TW" sz="1200" b="0" dirty="0">
                <a:solidFill>
                  <a:schemeClr val="bg2"/>
                </a:solidFill>
              </a:rPr>
              <a:t>http://maps.geog.umd.edu/activefire_html/</a:t>
            </a:r>
          </a:p>
        </p:txBody>
      </p:sp>
    </p:spTree>
    <p:extLst>
      <p:ext uri="{BB962C8B-B14F-4D97-AF65-F5344CB8AC3E}">
        <p14:creationId xmlns:p14="http://schemas.microsoft.com/office/powerpoint/2010/main" xmlns="" val="134376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496300" cy="431800"/>
          </a:xfrm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/>
          <a:lstStyle/>
          <a:p>
            <a:pPr eaLnBrk="1" hangingPunct="1">
              <a:defRPr/>
            </a:pPr>
            <a:r>
              <a:rPr lang="en-US" altLang="zh-TW" sz="3600" b="1" dirty="0" smtClean="0">
                <a:latin typeface="Times New Roman" pitchFamily="18" charset="0"/>
                <a:ea typeface="新細明體" pitchFamily="18" charset="-120"/>
              </a:rPr>
              <a:t>Biomass Burning Hg Emissions in 2005</a:t>
            </a:r>
            <a:endParaRPr lang="zh-TW" altLang="en-US" sz="3600" b="1" dirty="0" smtClean="0"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88067" name="Text Box 3"/>
          <p:cNvSpPr txBox="1">
            <a:spLocks noChangeArrowheads="1"/>
          </p:cNvSpPr>
          <p:nvPr/>
        </p:nvSpPr>
        <p:spPr bwMode="auto">
          <a:xfrm>
            <a:off x="6877052" y="6169025"/>
            <a:ext cx="20681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ea typeface="新細明體" pitchFamily="18" charset="-120"/>
              </a:rPr>
              <a:t>Friedli et al., 2009</a:t>
            </a:r>
          </a:p>
        </p:txBody>
      </p:sp>
      <p:grpSp>
        <p:nvGrpSpPr>
          <p:cNvPr id="88068" name="Group 4"/>
          <p:cNvGrpSpPr>
            <a:grpSpLocks/>
          </p:cNvGrpSpPr>
          <p:nvPr/>
        </p:nvGrpSpPr>
        <p:grpSpPr bwMode="auto">
          <a:xfrm>
            <a:off x="2" y="3282951"/>
            <a:ext cx="5610225" cy="2809875"/>
            <a:chOff x="-19" y="1434"/>
            <a:chExt cx="3534" cy="1770"/>
          </a:xfrm>
        </p:grpSpPr>
        <p:pic>
          <p:nvPicPr>
            <p:cNvPr id="88074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" y="1434"/>
              <a:ext cx="3534" cy="1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8075" name="Rectangle 6"/>
            <p:cNvSpPr>
              <a:spLocks noChangeArrowheads="1"/>
            </p:cNvSpPr>
            <p:nvPr/>
          </p:nvSpPr>
          <p:spPr bwMode="auto">
            <a:xfrm>
              <a:off x="2245" y="2160"/>
              <a:ext cx="408" cy="181"/>
            </a:xfrm>
            <a:prstGeom prst="rect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400"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88076" name="Rectangle 7"/>
            <p:cNvSpPr>
              <a:spLocks noChangeArrowheads="1"/>
            </p:cNvSpPr>
            <p:nvPr/>
          </p:nvSpPr>
          <p:spPr bwMode="auto">
            <a:xfrm>
              <a:off x="2653" y="2341"/>
              <a:ext cx="408" cy="227"/>
            </a:xfrm>
            <a:prstGeom prst="rect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400">
                <a:latin typeface="Arial" pitchFamily="34" charset="0"/>
                <a:ea typeface="新細明體" pitchFamily="18" charset="-120"/>
              </a:endParaRPr>
            </a:p>
          </p:txBody>
        </p:sp>
      </p:grpSp>
      <p:grpSp>
        <p:nvGrpSpPr>
          <p:cNvPr id="88069" name="Group 8"/>
          <p:cNvGrpSpPr>
            <a:grpSpLocks/>
          </p:cNvGrpSpPr>
          <p:nvPr/>
        </p:nvGrpSpPr>
        <p:grpSpPr bwMode="auto">
          <a:xfrm>
            <a:off x="5618163" y="1543051"/>
            <a:ext cx="3490912" cy="4549775"/>
            <a:chOff x="3539" y="935"/>
            <a:chExt cx="2199" cy="2866"/>
          </a:xfrm>
        </p:grpSpPr>
        <p:pic>
          <p:nvPicPr>
            <p:cNvPr id="88072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9" y="935"/>
              <a:ext cx="2199" cy="2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8073" name="Rectangle 10"/>
            <p:cNvSpPr>
              <a:spLocks noChangeArrowheads="1"/>
            </p:cNvSpPr>
            <p:nvPr/>
          </p:nvSpPr>
          <p:spPr bwMode="auto">
            <a:xfrm>
              <a:off x="3560" y="2886"/>
              <a:ext cx="2087" cy="272"/>
            </a:xfrm>
            <a:prstGeom prst="rect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400">
                <a:latin typeface="Arial" pitchFamily="34" charset="0"/>
                <a:ea typeface="新細明體" pitchFamily="18" charset="-120"/>
              </a:endParaRPr>
            </a:p>
          </p:txBody>
        </p:sp>
      </p:grpSp>
      <p:sp>
        <p:nvSpPr>
          <p:cNvPr id="88070" name="文字方塊 1"/>
          <p:cNvSpPr txBox="1">
            <a:spLocks noChangeArrowheads="1"/>
          </p:cNvSpPr>
          <p:nvPr/>
        </p:nvSpPr>
        <p:spPr bwMode="auto">
          <a:xfrm>
            <a:off x="206376" y="6092825"/>
            <a:ext cx="53014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800" b="1">
                <a:solidFill>
                  <a:srgbClr val="FFFF00"/>
                </a:solidFill>
                <a:ea typeface="新細明體" pitchFamily="18" charset="-120"/>
              </a:rPr>
              <a:t>SEAS + EQAS = 249 Mg Hg/year</a:t>
            </a:r>
            <a:endParaRPr lang="zh-TW" altLang="en-US" sz="2800" b="1">
              <a:solidFill>
                <a:srgbClr val="FFFF00"/>
              </a:solidFill>
              <a:ea typeface="新細明體" pitchFamily="18" charset="-120"/>
            </a:endParaRPr>
          </a:p>
        </p:txBody>
      </p:sp>
      <p:pic>
        <p:nvPicPr>
          <p:cNvPr id="88071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438" y="836614"/>
            <a:ext cx="4424362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451"/>
            <a:ext cx="9144000" cy="863600"/>
          </a:xfrm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/>
          <a:lstStyle/>
          <a:p>
            <a:pPr eaLnBrk="1" hangingPunct="1">
              <a:defRPr/>
            </a:pPr>
            <a:r>
              <a:rPr lang="en-US" altLang="zh-TW" sz="3200" b="1" dirty="0" smtClean="0">
                <a:latin typeface="Times New Roman" pitchFamily="18" charset="0"/>
                <a:ea typeface="標楷體" pitchFamily="65" charset="-120"/>
              </a:rPr>
              <a:t>Distribution of Atmospheric Hg Concentrations and Deposition Fluxes: Modeling Results</a:t>
            </a:r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1054100"/>
            <a:ext cx="4446588" cy="539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1476375" y="6475414"/>
            <a:ext cx="15827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600">
                <a:solidFill>
                  <a:srgbClr val="FFFFFF"/>
                </a:solidFill>
                <a:ea typeface="新細明體" pitchFamily="18" charset="-120"/>
              </a:rPr>
              <a:t>Selin et al., 2007</a:t>
            </a:r>
          </a:p>
        </p:txBody>
      </p:sp>
      <p:sp>
        <p:nvSpPr>
          <p:cNvPr id="89093" name="Rectangle 12"/>
          <p:cNvSpPr>
            <a:spLocks noChangeArrowheads="1"/>
          </p:cNvSpPr>
          <p:nvPr/>
        </p:nvSpPr>
        <p:spPr bwMode="auto">
          <a:xfrm>
            <a:off x="6010277" y="4005264"/>
            <a:ext cx="18018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600">
                <a:solidFill>
                  <a:srgbClr val="FFFFFF"/>
                </a:solidFill>
                <a:ea typeface="新細明體" pitchFamily="18" charset="-120"/>
              </a:rPr>
              <a:t>Corbitt et al., 2011</a:t>
            </a:r>
          </a:p>
        </p:txBody>
      </p:sp>
      <p:pic>
        <p:nvPicPr>
          <p:cNvPr id="8909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5815" y="4454526"/>
            <a:ext cx="444023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5" name="文字方塊 1"/>
          <p:cNvSpPr txBox="1">
            <a:spLocks noChangeArrowheads="1"/>
          </p:cNvSpPr>
          <p:nvPr/>
        </p:nvSpPr>
        <p:spPr bwMode="auto">
          <a:xfrm>
            <a:off x="6011863" y="6237288"/>
            <a:ext cx="16557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600">
                <a:solidFill>
                  <a:srgbClr val="FFFFFF"/>
                </a:solidFill>
                <a:ea typeface="新細明體" pitchFamily="18" charset="-120"/>
              </a:rPr>
              <a:t>Costa et al., 2012</a:t>
            </a:r>
            <a:endParaRPr kumimoji="1" lang="zh-TW" altLang="en-US" sz="1600">
              <a:solidFill>
                <a:srgbClr val="FFFFFF"/>
              </a:solidFill>
              <a:ea typeface="新細明體" pitchFamily="18" charset="-120"/>
            </a:endParaRPr>
          </a:p>
        </p:txBody>
      </p:sp>
      <p:pic>
        <p:nvPicPr>
          <p:cNvPr id="8909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8513" y="1052514"/>
            <a:ext cx="4387850" cy="295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3024000" cy="126174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79491"/>
            <a:ext cx="3024000" cy="1069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0000"/>
            <a:ext cx="3024000" cy="143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09982"/>
            <a:ext cx="3024000" cy="130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0000" y="180000"/>
            <a:ext cx="3024000" cy="134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0000" y="1676261"/>
            <a:ext cx="3024000" cy="168073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0000" y="3487461"/>
            <a:ext cx="3024000" cy="159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0168" y="180000"/>
            <a:ext cx="3024000" cy="140914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0168" y="1692000"/>
            <a:ext cx="3024000" cy="1218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0168" y="2952000"/>
            <a:ext cx="3024000" cy="121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0168" y="4259814"/>
            <a:ext cx="3024000" cy="132942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0168" y="5661248"/>
            <a:ext cx="3024000" cy="1177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68313"/>
            <a:ext cx="3024000" cy="117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0000" y="5169835"/>
            <a:ext cx="3024000" cy="149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5457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1773239"/>
            <a:ext cx="7561262" cy="251985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latin typeface="Comic Sans MS" pitchFamily="66" charset="0"/>
                <a:ea typeface="新細明體" pitchFamily="18" charset="-120"/>
              </a:rPr>
              <a:t>Mercury Speciation in the Marine Boundary over the North Pacific Ocean</a:t>
            </a:r>
            <a:br>
              <a:rPr lang="en-US" altLang="zh-TW" sz="4000" dirty="0" smtClean="0">
                <a:latin typeface="Comic Sans MS" pitchFamily="66" charset="0"/>
                <a:ea typeface="新細明體" pitchFamily="18" charset="-120"/>
              </a:rPr>
            </a:br>
            <a:r>
              <a:rPr lang="en-US" altLang="zh-TW" sz="3200" dirty="0" smtClean="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rPr>
              <a:t>(Laurier et al., 2003)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504" y="43099"/>
            <a:ext cx="3456000" cy="2142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5496" y="260648"/>
            <a:ext cx="5544616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GEM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and RGM were measured using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Tekran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2537A/1130 aboard a cruise from Osaka, Japan to Honolulu, Hawaii between May 1 and June 4, 2002.</a:t>
            </a:r>
            <a:endParaRPr lang="en-US" altLang="zh-TW" sz="2400" dirty="0">
              <a:solidFill>
                <a:srgbClr val="FFFFFF"/>
              </a:solidFill>
              <a:ea typeface="新細明體" pitchFamily="18" charset="-120"/>
            </a:endParaRP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GEM ranged between 1.6 and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4.7 ng m</a:t>
            </a:r>
            <a:r>
              <a:rPr lang="en-US" altLang="zh-TW" sz="2400" baseline="30000" dirty="0">
                <a:solidFill>
                  <a:srgbClr val="FFFFFF"/>
                </a:solidFill>
                <a:ea typeface="新細明體" pitchFamily="18" charset="-120"/>
              </a:rPr>
              <a:t>-3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with an average of 2.5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ng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m</a:t>
            </a:r>
            <a:r>
              <a:rPr lang="en-US" altLang="zh-TW" sz="2400" baseline="30000" dirty="0" smtClean="0">
                <a:solidFill>
                  <a:srgbClr val="FFFFFF"/>
                </a:solidFill>
                <a:ea typeface="新細明體" pitchFamily="18" charset="-120"/>
              </a:rPr>
              <a:t>-3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.</a:t>
            </a: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RGM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ranged between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0.15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and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92.4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m</a:t>
            </a:r>
            <a:r>
              <a:rPr lang="en-US" altLang="zh-TW" sz="2400" baseline="30000" dirty="0">
                <a:solidFill>
                  <a:srgbClr val="FFFFFF"/>
                </a:solidFill>
                <a:ea typeface="新細明體" pitchFamily="18" charset="-120"/>
              </a:rPr>
              <a:t>-3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with an average of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9.5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m</a:t>
            </a:r>
            <a:r>
              <a:rPr lang="en-US" altLang="zh-TW" sz="2400" baseline="30000" dirty="0">
                <a:solidFill>
                  <a:srgbClr val="FFFFFF"/>
                </a:solidFill>
                <a:ea typeface="新細明體" pitchFamily="18" charset="-120"/>
              </a:rPr>
              <a:t>-3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.</a:t>
            </a: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A distinct diurnal variation in RGM concentrations with maxima at midday suggests a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photochemically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driven oxidation of GEM in the marine boundary layer over the  North Pacific Ocean.</a:t>
            </a: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Enhanced RGM formation could be related to halogen chemistry.</a:t>
            </a:r>
            <a:endParaRPr lang="en-US" altLang="zh-TW" sz="2400" dirty="0">
              <a:solidFill>
                <a:srgbClr val="FFFFFF"/>
              </a:solidFill>
              <a:ea typeface="新細明體" pitchFamily="18" charset="-12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504" y="2278976"/>
            <a:ext cx="3456000" cy="208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504" y="4437112"/>
            <a:ext cx="3456000" cy="2399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112" y="1773239"/>
            <a:ext cx="6985272" cy="2015801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latin typeface="Comic Sans MS" pitchFamily="66" charset="0"/>
                <a:ea typeface="新細明體" pitchFamily="18" charset="-120"/>
              </a:rPr>
              <a:t>Mercury Speciation at Cape </a:t>
            </a:r>
            <a:r>
              <a:rPr lang="en-US" altLang="zh-TW" sz="4000" dirty="0" err="1" smtClean="0">
                <a:latin typeface="Comic Sans MS" pitchFamily="66" charset="0"/>
                <a:ea typeface="新細明體" pitchFamily="18" charset="-120"/>
              </a:rPr>
              <a:t>Hedo</a:t>
            </a:r>
            <a:r>
              <a:rPr lang="en-US" altLang="zh-TW" sz="4000" dirty="0" smtClean="0">
                <a:latin typeface="Comic Sans MS" pitchFamily="66" charset="0"/>
                <a:ea typeface="新細明體" pitchFamily="18" charset="-120"/>
              </a:rPr>
              <a:t>, Okinawa, Japan</a:t>
            </a:r>
            <a:br>
              <a:rPr lang="en-US" altLang="zh-TW" sz="4000" dirty="0" smtClean="0">
                <a:latin typeface="Comic Sans MS" pitchFamily="66" charset="0"/>
                <a:ea typeface="新細明體" pitchFamily="18" charset="-120"/>
              </a:rPr>
            </a:br>
            <a:r>
              <a:rPr lang="en-US" altLang="zh-TW" sz="3200" dirty="0" smtClean="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rPr>
              <a:t>(Chand et al., 2008)</a:t>
            </a:r>
          </a:p>
        </p:txBody>
      </p:sp>
    </p:spTree>
    <p:extLst>
      <p:ext uri="{BB962C8B-B14F-4D97-AF65-F5344CB8AC3E}">
        <p14:creationId xmlns:p14="http://schemas.microsoft.com/office/powerpoint/2010/main" xmlns="" val="337725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5496" y="116632"/>
            <a:ext cx="5544616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GEM, RGM and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PHg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were measured using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Tekran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2537A/1130/1135 at the Cape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Hedo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Observatory between March 23 and May 2, 2004.</a:t>
            </a:r>
            <a:endParaRPr lang="en-US" altLang="zh-TW" sz="2400" dirty="0">
              <a:solidFill>
                <a:srgbClr val="FFFFFF"/>
              </a:solidFill>
              <a:ea typeface="新細明體" pitchFamily="18" charset="-120"/>
            </a:endParaRP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Mean values of GEM, RGM and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PHg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were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2.04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ng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m</a:t>
            </a:r>
            <a:r>
              <a:rPr lang="en-US" altLang="zh-TW" sz="2400" baseline="30000" dirty="0" smtClean="0">
                <a:solidFill>
                  <a:srgbClr val="FFFFFF"/>
                </a:solidFill>
                <a:ea typeface="新細明體" pitchFamily="18" charset="-120"/>
              </a:rPr>
              <a:t>-3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,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4.5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m</a:t>
            </a:r>
            <a:r>
              <a:rPr lang="en-US" altLang="zh-TW" sz="2400" baseline="30000" dirty="0" smtClean="0">
                <a:solidFill>
                  <a:srgbClr val="FFFFFF"/>
                </a:solidFill>
                <a:ea typeface="新細明體" pitchFamily="18" charset="-120"/>
              </a:rPr>
              <a:t>-3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,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and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3.0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m</a:t>
            </a:r>
            <a:r>
              <a:rPr lang="en-US" altLang="zh-TW" sz="2400" baseline="30000" dirty="0" smtClean="0">
                <a:solidFill>
                  <a:srgbClr val="FFFFFF"/>
                </a:solidFill>
                <a:ea typeface="新細明體" pitchFamily="18" charset="-120"/>
              </a:rPr>
              <a:t>-3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, respectively.</a:t>
            </a: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In Asian outflow, most mercury export in the MBL is due to the GEM form, and direct outflow of RGM and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PHg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is low.</a:t>
            </a:r>
            <a:endParaRPr lang="en-US" altLang="zh-TW" sz="2400" dirty="0">
              <a:solidFill>
                <a:srgbClr val="FFFFFF"/>
              </a:solidFill>
              <a:ea typeface="新細明體" pitchFamily="18" charset="-120"/>
            </a:endParaRP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RGM showed a diurnal cycle with a peak near local noon,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suggesting </a:t>
            </a:r>
            <a:r>
              <a:rPr lang="en-US" altLang="zh-TW" sz="2400" dirty="0" err="1">
                <a:solidFill>
                  <a:srgbClr val="FFFFFF"/>
                </a:solidFill>
                <a:ea typeface="新細明體" pitchFamily="18" charset="-120"/>
              </a:rPr>
              <a:t>photochemically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driven oxidation of GEM.</a:t>
            </a: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Air from China has a higher GEM concentration compared to the air coming from southern Japan.</a:t>
            </a:r>
            <a:endParaRPr lang="en-US" altLang="zh-TW" sz="2400" dirty="0">
              <a:solidFill>
                <a:srgbClr val="FFFFFF"/>
              </a:solidFill>
              <a:ea typeface="新細明體" pitchFamily="18" charset="-12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02698"/>
            <a:ext cx="3600000" cy="226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48880"/>
            <a:ext cx="3600000" cy="1909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群組 12"/>
          <p:cNvGrpSpPr>
            <a:grpSpLocks noChangeAspect="1"/>
          </p:cNvGrpSpPr>
          <p:nvPr/>
        </p:nvGrpSpPr>
        <p:grpSpPr>
          <a:xfrm>
            <a:off x="5508504" y="332656"/>
            <a:ext cx="3600000" cy="1833852"/>
            <a:chOff x="1028700" y="1624013"/>
            <a:chExt cx="7086600" cy="3609975"/>
          </a:xfrm>
        </p:grpSpPr>
        <p:grpSp>
          <p:nvGrpSpPr>
            <p:cNvPr id="14" name="群組 13"/>
            <p:cNvGrpSpPr/>
            <p:nvPr/>
          </p:nvGrpSpPr>
          <p:grpSpPr>
            <a:xfrm>
              <a:off x="1028700" y="1624013"/>
              <a:ext cx="7086600" cy="3609975"/>
              <a:chOff x="1028700" y="1624013"/>
              <a:chExt cx="7086600" cy="3609975"/>
            </a:xfrm>
          </p:grpSpPr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8700" y="1624013"/>
                <a:ext cx="7086600" cy="360997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18" name="橢圓 17"/>
              <p:cNvSpPr/>
              <p:nvPr/>
            </p:nvSpPr>
            <p:spPr>
              <a:xfrm>
                <a:off x="5652000" y="4068000"/>
                <a:ext cx="108000" cy="108000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srgbClr val="FFFF00"/>
                  </a:solidFill>
                </a:endParaRPr>
              </a:p>
            </p:txBody>
          </p:sp>
        </p:grpSp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3573012"/>
              <a:ext cx="1640376" cy="162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16" name="直線單箭頭接點 15"/>
            <p:cNvCxnSpPr>
              <a:stCxn id="18" idx="6"/>
            </p:cNvCxnSpPr>
            <p:nvPr/>
          </p:nvCxnSpPr>
          <p:spPr>
            <a:xfrm>
              <a:off x="5760000" y="4122000"/>
              <a:ext cx="684208" cy="0"/>
            </a:xfrm>
            <a:prstGeom prst="straightConnector1">
              <a:avLst/>
            </a:prstGeom>
            <a:ln w="127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97368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899592" y="-27384"/>
            <a:ext cx="7560840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altLang="ja-JP" sz="3600" dirty="0" smtClean="0">
                <a:solidFill>
                  <a:srgbClr val="C0504D"/>
                </a:solidFill>
              </a:rPr>
              <a:t>On-going Hg Monitoring Sites in Japan </a:t>
            </a:r>
            <a:endParaRPr lang="ja-JP" altLang="en-US" sz="3600" dirty="0">
              <a:solidFill>
                <a:srgbClr val="C0504D"/>
              </a:solidFill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15254116"/>
              </p:ext>
            </p:extLst>
          </p:nvPr>
        </p:nvGraphicFramePr>
        <p:xfrm>
          <a:off x="323528" y="548680"/>
          <a:ext cx="8464029" cy="2969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368152"/>
                <a:gridCol w="2919413"/>
                <a:gridCol w="1152128"/>
                <a:gridCol w="1440160"/>
              </a:tblGrid>
              <a:tr h="648072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Sites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Organizations</a:t>
                      </a:r>
                      <a:endParaRPr kumimoji="1" lang="ja-JP" altLang="en-US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Hg speciation (GEM, GOM, </a:t>
                      </a:r>
                      <a:r>
                        <a:rPr kumimoji="1" lang="en-US" altLang="ja-JP" sz="1600" dirty="0" err="1" smtClean="0"/>
                        <a:t>PHg</a:t>
                      </a:r>
                      <a:r>
                        <a:rPr kumimoji="1" lang="en-US" altLang="ja-JP" sz="1600" dirty="0" smtClean="0"/>
                        <a:t>)</a:t>
                      </a:r>
                    </a:p>
                    <a:p>
                      <a:r>
                        <a:rPr kumimoji="1" lang="en-US" altLang="ja-JP" sz="1600" dirty="0" smtClean="0"/>
                        <a:t>In air </a:t>
                      </a:r>
                      <a:endParaRPr kumimoji="1" lang="ja-JP" altLang="en-US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TGM</a:t>
                      </a:r>
                      <a:endParaRPr kumimoji="1" lang="ja-JP" altLang="en-US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Hg in precipitation</a:t>
                      </a:r>
                      <a:endParaRPr kumimoji="1" lang="ja-JP" alt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89208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Cape</a:t>
                      </a:r>
                      <a:r>
                        <a:rPr kumimoji="1" lang="en-US" altLang="ja-JP" baseline="0" dirty="0" smtClean="0"/>
                        <a:t> </a:t>
                      </a:r>
                      <a:r>
                        <a:rPr kumimoji="1" lang="en-US" altLang="ja-JP" dirty="0" err="1" smtClean="0"/>
                        <a:t>Hedo</a:t>
                      </a:r>
                      <a:endParaRPr kumimoji="1" lang="en-US" altLang="ja-JP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(Background)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MOEJ and NIES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Continuous</a:t>
                      </a:r>
                    </a:p>
                    <a:p>
                      <a:r>
                        <a:rPr kumimoji="1" lang="en-US" altLang="ja-JP" sz="1600" dirty="0" smtClean="0"/>
                        <a:t>(</a:t>
                      </a:r>
                      <a:r>
                        <a:rPr kumimoji="1" lang="en-US" altLang="ja-JP" sz="1600" baseline="0" dirty="0" smtClean="0"/>
                        <a:t> by </a:t>
                      </a:r>
                      <a:r>
                        <a:rPr kumimoji="1" lang="en-US" altLang="ja-JP" sz="1600" baseline="0" dirty="0" err="1" smtClean="0"/>
                        <a:t>Tekran</a:t>
                      </a:r>
                      <a:r>
                        <a:rPr kumimoji="1" lang="en-US" altLang="ja-JP" sz="1600" baseline="0" dirty="0" smtClean="0"/>
                        <a:t> )</a:t>
                      </a:r>
                      <a:endParaRPr kumimoji="1" lang="ja-JP" alt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/>
                        <a:t>Wet-only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/>
                        <a:t>Weekly</a:t>
                      </a:r>
                      <a:endParaRPr kumimoji="1" lang="ja-JP" alt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16091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Minamata</a:t>
                      </a:r>
                      <a:endParaRPr kumimoji="1" lang="en-US" altLang="ja-JP" dirty="0" smtClean="0"/>
                    </a:p>
                    <a:p>
                      <a:r>
                        <a:rPr kumimoji="1" lang="en-US" altLang="ja-JP" dirty="0" smtClean="0"/>
                        <a:t>(City)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NIMD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Manual</a:t>
                      </a:r>
                      <a:r>
                        <a:rPr kumimoji="1" lang="en-US" altLang="ja-JP" sz="1600" baseline="0" dirty="0" smtClean="0"/>
                        <a:t> sampling</a:t>
                      </a:r>
                    </a:p>
                    <a:p>
                      <a:r>
                        <a:rPr kumimoji="1" lang="en-US" altLang="ja-JP" sz="1600" baseline="0" dirty="0" smtClean="0"/>
                        <a:t>1 week a month</a:t>
                      </a:r>
                      <a:endParaRPr kumimoji="1" lang="en-US" altLang="ja-JP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Continuous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Wet-only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/>
                        <a:t>Weekly</a:t>
                      </a:r>
                      <a:endParaRPr kumimoji="1" lang="ja-JP" altLang="en-US" sz="1600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160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Fukuoka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(Urban)</a:t>
                      </a:r>
                      <a:endParaRPr kumimoji="1" lang="ja-JP" alt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NIMD</a:t>
                      </a:r>
                      <a:endParaRPr kumimoji="1" lang="ja-JP" alt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Continuous</a:t>
                      </a:r>
                    </a:p>
                    <a:p>
                      <a:r>
                        <a:rPr kumimoji="1" lang="en-US" altLang="ja-JP" sz="1600" dirty="0" smtClean="0"/>
                        <a:t>(</a:t>
                      </a:r>
                      <a:r>
                        <a:rPr kumimoji="1" lang="en-US" altLang="ja-JP" sz="1600" baseline="0" dirty="0" smtClean="0"/>
                        <a:t> by </a:t>
                      </a:r>
                      <a:r>
                        <a:rPr kumimoji="1" lang="en-US" altLang="ja-JP" sz="1600" baseline="0" dirty="0" err="1" smtClean="0"/>
                        <a:t>Tekran</a:t>
                      </a:r>
                      <a:r>
                        <a:rPr kumimoji="1" lang="en-US" altLang="ja-JP" sz="1600" baseline="0" dirty="0" smtClean="0"/>
                        <a:t> )</a:t>
                      </a:r>
                      <a:endParaRPr kumimoji="1" lang="ja-JP" altLang="en-US" sz="1600" dirty="0" smtClean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Wet-only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/>
                        <a:t>Weekly</a:t>
                      </a:r>
                      <a:endParaRPr kumimoji="1" lang="ja-JP" altLang="en-US" sz="1600" dirty="0" smtClean="0"/>
                    </a:p>
                    <a:p>
                      <a:r>
                        <a:rPr kumimoji="1" lang="en-US" altLang="ja-JP" sz="1400" dirty="0" smtClean="0">
                          <a:solidFill>
                            <a:srgbClr val="FF0000"/>
                          </a:solidFill>
                        </a:rPr>
                        <a:t>Since, Jun.</a:t>
                      </a:r>
                      <a:r>
                        <a:rPr kumimoji="1" lang="en-US" altLang="ja-JP" sz="1400" baseline="0" dirty="0" smtClean="0">
                          <a:solidFill>
                            <a:srgbClr val="FF0000"/>
                          </a:solidFill>
                        </a:rPr>
                        <a:t> 2013</a:t>
                      </a:r>
                      <a:endParaRPr kumimoji="1" lang="ja-JP" altLang="en-US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246" y="3573016"/>
            <a:ext cx="4565794" cy="324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5076056" y="5949280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Courtesy 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Dr. Kohji </a:t>
            </a:r>
            <a:r>
              <a:rPr lang="en-US" altLang="zh-TW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Marumoto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743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47168" y="1773239"/>
            <a:ext cx="6193184" cy="2015801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latin typeface="Comic Sans MS" pitchFamily="66" charset="0"/>
                <a:ea typeface="新細明體" pitchFamily="18" charset="-120"/>
              </a:rPr>
              <a:t>Mercury Speciation in Seoul, Korea</a:t>
            </a:r>
            <a:br>
              <a:rPr lang="en-US" altLang="zh-TW" sz="4000" dirty="0" smtClean="0">
                <a:latin typeface="Comic Sans MS" pitchFamily="66" charset="0"/>
                <a:ea typeface="新細明體" pitchFamily="18" charset="-120"/>
              </a:rPr>
            </a:br>
            <a:r>
              <a:rPr lang="en-US" altLang="zh-TW" sz="3200" dirty="0" smtClean="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rPr>
              <a:t>(Kim et al., 2009)</a:t>
            </a:r>
          </a:p>
        </p:txBody>
      </p:sp>
    </p:spTree>
    <p:extLst>
      <p:ext uri="{BB962C8B-B14F-4D97-AF65-F5344CB8AC3E}">
        <p14:creationId xmlns:p14="http://schemas.microsoft.com/office/powerpoint/2010/main" xmlns="" val="110441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5496" y="116632"/>
            <a:ext cx="5688632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TGM was measured using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Tekran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2537A, whereas RGM and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PHg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were measured manually, in Seoul between Feb. 2005 and Feb. 2006.</a:t>
            </a:r>
            <a:endParaRPr lang="en-US" altLang="zh-TW" sz="2400" dirty="0">
              <a:solidFill>
                <a:srgbClr val="FFFFFF"/>
              </a:solidFill>
              <a:ea typeface="新細明體" pitchFamily="18" charset="-120"/>
            </a:endParaRP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Mean values of TGM, RGM and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PHg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were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3.22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ng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m</a:t>
            </a:r>
            <a:r>
              <a:rPr lang="en-US" altLang="zh-TW" sz="2400" baseline="30000" dirty="0" smtClean="0">
                <a:solidFill>
                  <a:srgbClr val="FFFFFF"/>
                </a:solidFill>
                <a:ea typeface="新細明體" pitchFamily="18" charset="-120"/>
              </a:rPr>
              <a:t>-3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,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27.2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m</a:t>
            </a:r>
            <a:r>
              <a:rPr lang="en-US" altLang="zh-TW" sz="2400" baseline="30000" dirty="0" smtClean="0">
                <a:solidFill>
                  <a:srgbClr val="FFFFFF"/>
                </a:solidFill>
                <a:ea typeface="新細明體" pitchFamily="18" charset="-120"/>
              </a:rPr>
              <a:t>-3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,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and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23.9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m</a:t>
            </a:r>
            <a:r>
              <a:rPr lang="en-US" altLang="zh-TW" sz="2400" baseline="30000" dirty="0" smtClean="0">
                <a:solidFill>
                  <a:srgbClr val="FFFFFF"/>
                </a:solidFill>
                <a:ea typeface="新細明體" pitchFamily="18" charset="-120"/>
              </a:rPr>
              <a:t>-3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, respectively.</a:t>
            </a: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RGM and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PHg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were higher in daytime than at because of high photochemical activity.</a:t>
            </a: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Long-range transport episodes with air from China has a higher TGM concentration compared to that of local episodes.</a:t>
            </a:r>
            <a:endParaRPr lang="en-US" altLang="zh-TW" sz="2400" dirty="0">
              <a:solidFill>
                <a:srgbClr val="FFFFFF"/>
              </a:solidFill>
              <a:ea typeface="新細明體" pitchFamily="18" charset="-120"/>
            </a:endParaRPr>
          </a:p>
        </p:txBody>
      </p:sp>
      <p:grpSp>
        <p:nvGrpSpPr>
          <p:cNvPr id="6" name="群組 5"/>
          <p:cNvGrpSpPr>
            <a:grpSpLocks noChangeAspect="1"/>
          </p:cNvGrpSpPr>
          <p:nvPr/>
        </p:nvGrpSpPr>
        <p:grpSpPr>
          <a:xfrm>
            <a:off x="5616000" y="0"/>
            <a:ext cx="3456000" cy="1760496"/>
            <a:chOff x="1028700" y="1624013"/>
            <a:chExt cx="7086600" cy="3609975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624013"/>
              <a:ext cx="7086600" cy="36099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橢圓 7"/>
            <p:cNvSpPr/>
            <p:nvPr/>
          </p:nvSpPr>
          <p:spPr>
            <a:xfrm>
              <a:off x="5328096" y="1844824"/>
              <a:ext cx="108000" cy="108000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FFFF00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6000" y="1836000"/>
            <a:ext cx="3456000" cy="224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6000" y="4140000"/>
            <a:ext cx="3456000" cy="270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群組 2"/>
          <p:cNvGrpSpPr/>
          <p:nvPr/>
        </p:nvGrpSpPr>
        <p:grpSpPr>
          <a:xfrm>
            <a:off x="0" y="5544493"/>
            <a:ext cx="5580000" cy="1277123"/>
            <a:chOff x="0" y="5544493"/>
            <a:chExt cx="5580000" cy="1277123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544493"/>
              <a:ext cx="5580000" cy="1277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圓角矩形 1"/>
            <p:cNvSpPr/>
            <p:nvPr/>
          </p:nvSpPr>
          <p:spPr bwMode="auto">
            <a:xfrm>
              <a:off x="0" y="6021288"/>
              <a:ext cx="5580000" cy="108000"/>
            </a:xfrm>
            <a:prstGeom prst="roundRect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5175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 bwMode="auto">
          <a:xfrm>
            <a:off x="360040" y="44624"/>
            <a:ext cx="860444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kern="0" dirty="0" smtClean="0">
                <a:solidFill>
                  <a:prstClr val="black"/>
                </a:solidFill>
                <a:latin typeface="Century Schoolbook" pitchFamily="18" charset="0"/>
                <a:ea typeface="HY견고딕" pitchFamily="18" charset="-127"/>
                <a:cs typeface="Tahoma" pitchFamily="34" charset="0"/>
              </a:rPr>
              <a:t>Atmospheric Mercury Monitoring Network of Korea</a:t>
            </a:r>
            <a:endParaRPr lang="ko-KR" altLang="en-US" b="1" kern="0" dirty="0">
              <a:solidFill>
                <a:prstClr val="black"/>
              </a:solidFill>
              <a:latin typeface="Century Schoolbook" pitchFamily="18" charset="0"/>
              <a:ea typeface="HY견고딕" pitchFamily="18" charset="-127"/>
              <a:cs typeface="Tahoma" pitchFamily="34" charset="0"/>
            </a:endParaRPr>
          </a:p>
        </p:txBody>
      </p:sp>
      <p:grpSp>
        <p:nvGrpSpPr>
          <p:cNvPr id="176" name="群組 175"/>
          <p:cNvGrpSpPr/>
          <p:nvPr/>
        </p:nvGrpSpPr>
        <p:grpSpPr>
          <a:xfrm>
            <a:off x="107504" y="836414"/>
            <a:ext cx="5256584" cy="5616922"/>
            <a:chOff x="107504" y="476672"/>
            <a:chExt cx="5256584" cy="5616922"/>
          </a:xfrm>
        </p:grpSpPr>
        <p:sp>
          <p:nvSpPr>
            <p:cNvPr id="5" name="Text Box 41876"/>
            <p:cNvSpPr txBox="1">
              <a:spLocks noChangeArrowheads="1"/>
            </p:cNvSpPr>
            <p:nvPr/>
          </p:nvSpPr>
          <p:spPr bwMode="auto">
            <a:xfrm>
              <a:off x="411178" y="476672"/>
              <a:ext cx="4952910" cy="5616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863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굴림" pitchFamily="50" charset="-127"/>
                </a:defRPr>
              </a:lvl1pPr>
              <a:lvl2pPr marL="742950" indent="-285750" defTabSz="863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굴림" pitchFamily="50" charset="-127"/>
                </a:defRPr>
              </a:lvl2pPr>
              <a:lvl3pPr marL="1143000" indent="-228600" defTabSz="863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굴림" pitchFamily="50" charset="-127"/>
                </a:defRPr>
              </a:lvl3pPr>
              <a:lvl4pPr marL="1600200" indent="-228600" defTabSz="863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굴림" pitchFamily="50" charset="-127"/>
                </a:defRPr>
              </a:lvl4pPr>
              <a:lvl5pPr marL="2057400" indent="-228600" defTabSz="863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굴림" pitchFamily="50" charset="-127"/>
                </a:defRPr>
              </a:lvl5pPr>
              <a:lvl6pPr marL="2514600" indent="-228600" defTabSz="863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굴림" pitchFamily="50" charset="-127"/>
                </a:defRPr>
              </a:lvl6pPr>
              <a:lvl7pPr marL="2971800" indent="-228600" defTabSz="863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굴림" pitchFamily="50" charset="-127"/>
                </a:defRPr>
              </a:lvl7pPr>
              <a:lvl8pPr marL="3429000" indent="-228600" defTabSz="863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굴림" pitchFamily="50" charset="-127"/>
                </a:defRPr>
              </a:lvl8pPr>
              <a:lvl9pPr marL="3886200" indent="-228600" defTabSz="863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굴림" pitchFamily="50" charset="-127"/>
                </a:defRPr>
              </a:lvl9pPr>
            </a:lstStyle>
            <a:p>
              <a:pPr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</a:pPr>
              <a:r>
                <a:rPr lang="en-US" altLang="ko-KR" sz="16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Objective</a:t>
              </a:r>
            </a:p>
            <a:p>
              <a:pPr marL="285750" indent="-285750"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  <a:buFontTx/>
                <a:buChar char="-"/>
              </a:pPr>
              <a:r>
                <a:rPr lang="en-US" altLang="ko-KR" sz="14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To monitor the atmospheric mercury concentration levels in Korea</a:t>
              </a:r>
            </a:p>
            <a:p>
              <a:pPr marL="285750" indent="-285750"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  <a:buFontTx/>
                <a:buChar char="-"/>
              </a:pPr>
              <a:r>
                <a:rPr lang="en-US" altLang="ko-KR" sz="14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To evaluate the long-range transports of mercury between nations</a:t>
              </a:r>
              <a:endParaRPr lang="en-US" altLang="ko-KR" sz="1400" dirty="0">
                <a:solidFill>
                  <a:prstClr val="black"/>
                </a:solidFill>
                <a:latin typeface="Century Schoolbook" pitchFamily="18" charset="0"/>
                <a:cs typeface="Tahoma" pitchFamily="34" charset="0"/>
              </a:endParaRPr>
            </a:p>
            <a:p>
              <a:pPr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</a:pPr>
              <a:endParaRPr lang="en-US" altLang="ko-KR" sz="800" dirty="0" smtClean="0">
                <a:solidFill>
                  <a:prstClr val="black"/>
                </a:solidFill>
                <a:latin typeface="Century Schoolbook" pitchFamily="18" charset="0"/>
                <a:cs typeface="Tahoma" pitchFamily="34" charset="0"/>
              </a:endParaRPr>
            </a:p>
            <a:p>
              <a:pPr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</a:pPr>
              <a:r>
                <a:rPr lang="en-US" altLang="ko-KR" sz="16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Status</a:t>
              </a:r>
            </a:p>
            <a:p>
              <a:pPr marL="285750" indent="-285750"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  <a:buFontTx/>
                <a:buChar char="-"/>
              </a:pPr>
              <a:r>
                <a:rPr lang="en-US" altLang="ko-KR" sz="14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Started from 2009 and currently operated at 12 sites to  monitor TGM.  </a:t>
              </a:r>
            </a:p>
            <a:p>
              <a:pPr marL="285750" indent="-285750"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  <a:buFontTx/>
                <a:buChar char="-"/>
              </a:pPr>
              <a:r>
                <a:rPr lang="en-US" altLang="ko-KR" sz="14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Operated by KECO (Korean Environmental Cooperation) and data  are reported to NIER </a:t>
              </a:r>
            </a:p>
            <a:p>
              <a:pPr marL="285750" indent="-285750"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  <a:buFontTx/>
                <a:buChar char="-"/>
              </a:pPr>
              <a:r>
                <a:rPr lang="en-US" altLang="ko-KR" sz="14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Extended to the monitoring of wet mercury deposition at all sites  and the monitoring of </a:t>
              </a:r>
              <a:r>
                <a:rPr lang="en-US" altLang="ko-KR" sz="1400" dirty="0" err="1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speciated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 mercury at 4 sites until 2015. </a:t>
              </a:r>
            </a:p>
            <a:p>
              <a:pPr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</a:pPr>
              <a:endParaRPr lang="en-US" altLang="ko-KR" sz="1400" dirty="0" smtClean="0">
                <a:solidFill>
                  <a:prstClr val="black"/>
                </a:solidFill>
                <a:latin typeface="Century Schoolbook" pitchFamily="18" charset="0"/>
                <a:cs typeface="Tahoma" pitchFamily="34" charset="0"/>
              </a:endParaRPr>
            </a:p>
            <a:p>
              <a:pPr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</a:pPr>
              <a:r>
                <a:rPr lang="en-US" altLang="ko-KR" sz="16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TGM monitoring methods</a:t>
              </a:r>
            </a:p>
            <a:p>
              <a:pPr marL="285750" indent="-285750"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  <a:buFontTx/>
                <a:buChar char="-"/>
              </a:pPr>
              <a:r>
                <a:rPr lang="en-US" altLang="ko-KR" sz="14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Instrument : </a:t>
              </a:r>
              <a:r>
                <a:rPr lang="en-US" altLang="ko-KR" sz="1400" dirty="0" err="1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Teckran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 2537 </a:t>
              </a:r>
            </a:p>
            <a:p>
              <a:pPr marL="285750" indent="-285750"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  <a:buFontTx/>
                <a:buChar char="-"/>
              </a:pPr>
              <a:r>
                <a:rPr lang="en-US" altLang="ko-KR" sz="14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Sampling frequency : Every 5 </a:t>
              </a:r>
              <a:r>
                <a:rPr lang="en-US" altLang="ko-KR" sz="1400" dirty="0" err="1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mins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. </a:t>
              </a:r>
            </a:p>
            <a:p>
              <a:pPr marL="285750" indent="-285750" eaLnBrk="1" fontAlgn="auto" latinLnBrk="1" hangingPunct="1">
                <a:lnSpc>
                  <a:spcPct val="110000"/>
                </a:lnSpc>
                <a:spcBef>
                  <a:spcPct val="40000"/>
                </a:spcBef>
                <a:spcAft>
                  <a:spcPts val="0"/>
                </a:spcAft>
                <a:buFontTx/>
                <a:buChar char="-"/>
              </a:pPr>
              <a:r>
                <a:rPr lang="en-US" altLang="ko-KR" sz="1400" dirty="0" smtClean="0">
                  <a:solidFill>
                    <a:prstClr val="black"/>
                  </a:solidFill>
                  <a:latin typeface="Century Schoolbook" pitchFamily="18" charset="0"/>
                  <a:cs typeface="Tahoma" pitchFamily="34" charset="0"/>
                </a:rPr>
                <a:t>Frequency of data report : Every 2 hours</a:t>
              </a:r>
              <a:endParaRPr lang="en-US" altLang="ko-KR" sz="1400" dirty="0">
                <a:solidFill>
                  <a:prstClr val="black"/>
                </a:solidFill>
                <a:latin typeface="Century Schoolbook" pitchFamily="18" charset="0"/>
                <a:cs typeface="Tahoma" pitchFamily="34" charset="0"/>
              </a:endParaRPr>
            </a:p>
          </p:txBody>
        </p:sp>
        <p:sp>
          <p:nvSpPr>
            <p:cNvPr id="6" name="타원 5"/>
            <p:cNvSpPr/>
            <p:nvPr/>
          </p:nvSpPr>
          <p:spPr bwMode="auto">
            <a:xfrm>
              <a:off x="107504" y="590428"/>
              <a:ext cx="144016" cy="144016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6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타원 6"/>
            <p:cNvSpPr/>
            <p:nvPr/>
          </p:nvSpPr>
          <p:spPr bwMode="auto">
            <a:xfrm>
              <a:off x="107531" y="2204864"/>
              <a:ext cx="144016" cy="144016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6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타원 7"/>
            <p:cNvSpPr/>
            <p:nvPr/>
          </p:nvSpPr>
          <p:spPr bwMode="auto">
            <a:xfrm>
              <a:off x="122676" y="4797152"/>
              <a:ext cx="144016" cy="144016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6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00" y="1125256"/>
            <a:ext cx="3877754" cy="460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8" name="文字方塊 177"/>
          <p:cNvSpPr txBox="1"/>
          <p:nvPr/>
        </p:nvSpPr>
        <p:spPr>
          <a:xfrm>
            <a:off x="5220072" y="5877272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Courtesy 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Dr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Young-</a:t>
            </a:r>
            <a:r>
              <a:rPr lang="en-US" altLang="zh-TW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Hee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Kim)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174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1556793"/>
            <a:ext cx="7272808" cy="2520279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latin typeface="Comic Sans MS" pitchFamily="66" charset="0"/>
                <a:ea typeface="新細明體" pitchFamily="18" charset="-120"/>
              </a:rPr>
              <a:t>Mercury Speciation at the </a:t>
            </a:r>
            <a:r>
              <a:rPr lang="en-US" altLang="zh-TW" sz="4000" dirty="0" err="1" smtClean="0">
                <a:latin typeface="Comic Sans MS" pitchFamily="66" charset="0"/>
                <a:ea typeface="新細明體" pitchFamily="18" charset="-120"/>
              </a:rPr>
              <a:t>Lulin</a:t>
            </a:r>
            <a:r>
              <a:rPr lang="en-US" altLang="zh-TW" sz="4000" dirty="0" smtClean="0">
                <a:latin typeface="Comic Sans MS" pitchFamily="66" charset="0"/>
                <a:ea typeface="新細明體" pitchFamily="18" charset="-120"/>
              </a:rPr>
              <a:t> Atmospheric Background Station in Taiwan</a:t>
            </a:r>
            <a:br>
              <a:rPr lang="en-US" altLang="zh-TW" sz="4000" dirty="0" smtClean="0">
                <a:latin typeface="Comic Sans MS" pitchFamily="66" charset="0"/>
                <a:ea typeface="新細明體" pitchFamily="18" charset="-120"/>
              </a:rPr>
            </a:br>
            <a:r>
              <a:rPr lang="en-US" altLang="zh-TW" sz="3200" dirty="0" smtClean="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rPr>
              <a:t>(</a:t>
            </a:r>
            <a:r>
              <a:rPr lang="en-US" altLang="zh-TW" sz="3200" dirty="0" err="1" smtClean="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rPr>
              <a:t>Sheu</a:t>
            </a:r>
            <a:r>
              <a:rPr lang="en-US" altLang="zh-TW" sz="3200" dirty="0" smtClean="0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rPr>
              <a:t> et al., 2010)</a:t>
            </a:r>
          </a:p>
        </p:txBody>
      </p:sp>
    </p:spTree>
    <p:extLst>
      <p:ext uri="{BB962C8B-B14F-4D97-AF65-F5344CB8AC3E}">
        <p14:creationId xmlns:p14="http://schemas.microsoft.com/office/powerpoint/2010/main" xmlns="" val="370584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>
            <a:grpSpLocks noChangeAspect="1"/>
          </p:cNvGrpSpPr>
          <p:nvPr/>
        </p:nvGrpSpPr>
        <p:grpSpPr>
          <a:xfrm>
            <a:off x="72000" y="3033376"/>
            <a:ext cx="2100080" cy="3780000"/>
            <a:chOff x="739777" y="1055689"/>
            <a:chExt cx="3238634" cy="5829300"/>
          </a:xfrm>
        </p:grpSpPr>
        <p:pic>
          <p:nvPicPr>
            <p:cNvPr id="96261" name="Picture 2" descr="圖片6 拷貝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777" y="1055689"/>
              <a:ext cx="3238634" cy="5829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6180" name="AutoShape 4"/>
            <p:cNvSpPr>
              <a:spLocks noChangeAspect="1" noChangeArrowheads="1"/>
            </p:cNvSpPr>
            <p:nvPr/>
          </p:nvSpPr>
          <p:spPr bwMode="auto">
            <a:xfrm>
              <a:off x="2055815" y="3910014"/>
              <a:ext cx="244475" cy="231775"/>
            </a:xfrm>
            <a:prstGeom prst="star5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TW" altLang="en-US">
                <a:solidFill>
                  <a:srgbClr val="FF9933"/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96265" name="Text Box 7"/>
            <p:cNvSpPr txBox="1">
              <a:spLocks noChangeArrowheads="1"/>
            </p:cNvSpPr>
            <p:nvPr/>
          </p:nvSpPr>
          <p:spPr bwMode="auto">
            <a:xfrm>
              <a:off x="1854407" y="4171395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TW" sz="1800" b="1" dirty="0">
                  <a:solidFill>
                    <a:srgbClr val="FF9933"/>
                  </a:solidFill>
                  <a:latin typeface="Arial" pitchFamily="34" charset="0"/>
                  <a:ea typeface="新細明體" pitchFamily="18" charset="-120"/>
                </a:rPr>
                <a:t>LABS</a:t>
              </a:r>
            </a:p>
          </p:txBody>
        </p:sp>
      </p:grpSp>
      <p:pic>
        <p:nvPicPr>
          <p:cNvPr id="96263" name="Picture 5" descr="外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2000" y="3033376"/>
            <a:ext cx="2639839" cy="378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4561299" y="531296"/>
            <a:ext cx="4475197" cy="2753688"/>
            <a:chOff x="4561299" y="531296"/>
            <a:chExt cx="4475197" cy="2753688"/>
          </a:xfrm>
        </p:grpSpPr>
        <p:pic>
          <p:nvPicPr>
            <p:cNvPr id="96264" name="Picture 6" descr="2007.11空照圖(點我看大圖)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3714" y="531296"/>
              <a:ext cx="4312782" cy="244101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6266" name="Oval 8"/>
            <p:cNvSpPr>
              <a:spLocks noChangeArrowheads="1"/>
            </p:cNvSpPr>
            <p:nvPr/>
          </p:nvSpPr>
          <p:spPr bwMode="auto">
            <a:xfrm>
              <a:off x="5770842" y="1412776"/>
              <a:ext cx="673366" cy="36703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400">
                <a:solidFill>
                  <a:srgbClr val="FFFFFF"/>
                </a:solidFill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96267" name="Line 9"/>
            <p:cNvSpPr>
              <a:spLocks noChangeShapeType="1"/>
            </p:cNvSpPr>
            <p:nvPr/>
          </p:nvSpPr>
          <p:spPr bwMode="auto">
            <a:xfrm flipH="1">
              <a:off x="4561299" y="1751805"/>
              <a:ext cx="1437139" cy="153317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/>
            </a:p>
          </p:txBody>
        </p: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4925" y="-26988"/>
            <a:ext cx="8928100" cy="101123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TW" sz="3200" b="1" kern="0" dirty="0" err="1" smtClean="0">
                <a:solidFill>
                  <a:srgbClr val="FFCC66"/>
                </a:solidFill>
                <a:latin typeface="Times New Roman" pitchFamily="18" charset="0"/>
                <a:ea typeface="新細明體" pitchFamily="18" charset="-120"/>
              </a:rPr>
              <a:t>Lulin</a:t>
            </a:r>
            <a:r>
              <a:rPr lang="en-US" altLang="zh-TW" sz="3200" b="1" kern="0" dirty="0" smtClean="0">
                <a:solidFill>
                  <a:srgbClr val="FFCC66"/>
                </a:solidFill>
                <a:latin typeface="Times New Roman" pitchFamily="18" charset="0"/>
                <a:ea typeface="新細明體" pitchFamily="18" charset="-120"/>
              </a:rPr>
              <a:t> </a:t>
            </a:r>
            <a:r>
              <a:rPr lang="en-US" altLang="zh-TW" sz="3200" b="1" kern="0" dirty="0">
                <a:solidFill>
                  <a:srgbClr val="FFCC66"/>
                </a:solidFill>
                <a:latin typeface="Times New Roman" pitchFamily="18" charset="0"/>
                <a:ea typeface="新細明體" pitchFamily="18" charset="-120"/>
              </a:rPr>
              <a:t>Atmospheric Background </a:t>
            </a:r>
            <a:r>
              <a:rPr lang="en-US" altLang="zh-TW" sz="3200" b="1" kern="0" dirty="0" smtClean="0">
                <a:solidFill>
                  <a:srgbClr val="FFCC66"/>
                </a:solidFill>
                <a:latin typeface="Times New Roman" pitchFamily="18" charset="0"/>
                <a:ea typeface="新細明體" pitchFamily="18" charset="-120"/>
              </a:rPr>
              <a:t>Station (LABS) </a:t>
            </a:r>
            <a:endParaRPr lang="zh-TW" altLang="en-US" sz="3200" b="1" kern="0" dirty="0" smtClean="0">
              <a:solidFill>
                <a:srgbClr val="FFCC66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72000" y="548678"/>
            <a:ext cx="4593611" cy="2340000"/>
            <a:chOff x="72000" y="548678"/>
            <a:chExt cx="4593611" cy="2340000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00" y="548678"/>
              <a:ext cx="4593611" cy="2340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4" name="橢圓 13"/>
            <p:cNvSpPr/>
            <p:nvPr/>
          </p:nvSpPr>
          <p:spPr>
            <a:xfrm>
              <a:off x="2232000" y="2512897"/>
              <a:ext cx="70007" cy="70005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FFFF00"/>
                </a:solidFill>
              </a:endParaRPr>
            </a:p>
          </p:txBody>
        </p:sp>
      </p:grp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4932040" y="3060760"/>
            <a:ext cx="3888432" cy="375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LABS is located atop Mt. Front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Lulin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in central Taiwan, with an elevation of 2862 m above sea level. </a:t>
            </a: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GEM, RGM and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PHg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have been measured using </a:t>
            </a:r>
            <a:r>
              <a:rPr lang="en-US" altLang="zh-TW" sz="2400" dirty="0" err="1" smtClean="0">
                <a:solidFill>
                  <a:srgbClr val="FFFFFF"/>
                </a:solidFill>
                <a:ea typeface="新細明體" pitchFamily="18" charset="-120"/>
              </a:rPr>
              <a:t>Tekran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 2537A/1130/1135 at the LABS since April 13, 2006.</a:t>
            </a:r>
            <a:endParaRPr lang="en-US" altLang="zh-TW" sz="2400" dirty="0">
              <a:solidFill>
                <a:srgbClr val="FFFFFF"/>
              </a:solidFill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title"/>
          </p:nvPr>
        </p:nvSpPr>
        <p:spPr>
          <a:xfrm>
            <a:off x="73025" y="117475"/>
            <a:ext cx="9036050" cy="10795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3600" b="1" dirty="0" smtClean="0">
                <a:latin typeface="Times New Roman" pitchFamily="18" charset="0"/>
                <a:ea typeface="新細明體" pitchFamily="18" charset="-120"/>
              </a:rPr>
              <a:t>Summary of Atmospheric Hg</a:t>
            </a:r>
            <a:br>
              <a:rPr lang="en-US" altLang="zh-TW" sz="3600" b="1" dirty="0" smtClean="0">
                <a:latin typeface="Times New Roman" pitchFamily="18" charset="0"/>
                <a:ea typeface="新細明體" pitchFamily="18" charset="-120"/>
              </a:rPr>
            </a:br>
            <a:r>
              <a:rPr lang="en-US" altLang="zh-TW" sz="3600" b="1" dirty="0" smtClean="0">
                <a:latin typeface="Times New Roman" pitchFamily="18" charset="0"/>
                <a:ea typeface="新細明體" pitchFamily="18" charset="-120"/>
              </a:rPr>
              <a:t>in 2006/04-2013/11</a:t>
            </a: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107950" y="3789363"/>
            <a:ext cx="892810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GEM is the dominant atmospheric Hg species measured at LABS, constituting on average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98.7%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of the total atmospheric Hg.</a:t>
            </a: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Average GEM (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1.6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ng m</a:t>
            </a:r>
            <a:r>
              <a:rPr lang="en-US" altLang="zh-TW" sz="2400" baseline="30000" dirty="0">
                <a:solidFill>
                  <a:srgbClr val="FFFFFF"/>
                </a:solidFill>
                <a:ea typeface="新細明體" pitchFamily="18" charset="-120"/>
              </a:rPr>
              <a:t>-3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) is 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within the 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Northern Hemisphere background value of 1.5-1.7 ng m</a:t>
            </a:r>
            <a:r>
              <a:rPr lang="en-US" altLang="zh-TW" sz="2400" baseline="30000" dirty="0">
                <a:solidFill>
                  <a:srgbClr val="FFFFFF"/>
                </a:solidFill>
                <a:ea typeface="新細明體" pitchFamily="18" charset="-120"/>
              </a:rPr>
              <a:t>-3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 at sea level.</a:t>
            </a: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However, about 30% of the GEM is greater than 2 ng m</a:t>
            </a:r>
            <a:r>
              <a:rPr lang="en-US" altLang="zh-TW" sz="2400" baseline="30000" dirty="0">
                <a:solidFill>
                  <a:srgbClr val="FFFFFF"/>
                </a:solidFill>
                <a:ea typeface="新細明體" pitchFamily="18" charset="-120"/>
              </a:rPr>
              <a:t>-3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, suggesting sources other than the background atmosphere are influencing the background station.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67224734"/>
              </p:ext>
            </p:extLst>
          </p:nvPr>
        </p:nvGraphicFramePr>
        <p:xfrm>
          <a:off x="1500336" y="1700808"/>
          <a:ext cx="6096000" cy="1708150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721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GEM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(</a:t>
                      </a:r>
                      <a:r>
                        <a:rPr kumimoji="0" lang="en-US" altLang="zh-TW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ng</a:t>
                      </a: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 m</a:t>
                      </a:r>
                      <a:r>
                        <a:rPr kumimoji="0" lang="en-US" altLang="zh-TW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-3</a:t>
                      </a: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)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RGM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(pg m</a:t>
                      </a:r>
                      <a:r>
                        <a:rPr kumimoji="0" lang="en-US" altLang="zh-TW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-3</a:t>
                      </a: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)</a:t>
                      </a:r>
                      <a:endParaRPr kumimoji="0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PHg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(pg m</a:t>
                      </a:r>
                      <a:r>
                        <a:rPr kumimoji="0" lang="en-US" altLang="zh-TW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-3</a:t>
                      </a: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)</a:t>
                      </a:r>
                      <a:endParaRPr kumimoji="0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85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B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Mean</a:t>
                      </a:r>
                      <a:endParaRPr kumimoji="0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BF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B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1.6</a:t>
                      </a:r>
                      <a:endParaRPr kumimoji="0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BF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B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18.2</a:t>
                      </a:r>
                      <a:endParaRPr kumimoji="0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BF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BF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2.6</a:t>
                      </a:r>
                      <a:endParaRPr kumimoji="0" lang="zh-TW" alt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BF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4685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S.D.</a:t>
                      </a:r>
                      <a:endParaRPr kumimoji="0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0.4</a:t>
                      </a:r>
                      <a:endParaRPr kumimoji="0" lang="zh-TW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14.8</a:t>
                      </a:r>
                      <a:endParaRPr kumimoji="0" lang="zh-TW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4.0</a:t>
                      </a:r>
                      <a:endParaRPr kumimoji="0" lang="zh-TW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marT="45743" marB="457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ChangeArrowheads="1"/>
          </p:cNvSpPr>
          <p:nvPr>
            <p:ph type="title"/>
          </p:nvPr>
        </p:nvSpPr>
        <p:spPr>
          <a:xfrm>
            <a:off x="-72008" y="115293"/>
            <a:ext cx="9252520" cy="433387"/>
          </a:xfrm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/>
          <a:lstStyle/>
          <a:p>
            <a:pPr eaLnBrk="1" hangingPunct="1">
              <a:defRPr/>
            </a:pPr>
            <a:r>
              <a:rPr lang="en-US" altLang="zh-TW" sz="3400" b="1" dirty="0" smtClean="0">
                <a:solidFill>
                  <a:srgbClr val="FFCC66"/>
                </a:solidFill>
                <a:latin typeface="Times New Roman" pitchFamily="18" charset="0"/>
                <a:ea typeface="新細明體" charset="-120"/>
              </a:rPr>
              <a:t>Diurnal Distribution of Hg and Other Chemicals</a:t>
            </a:r>
          </a:p>
        </p:txBody>
      </p:sp>
      <p:pic>
        <p:nvPicPr>
          <p:cNvPr id="164867" name="Picture 3" descr="Fi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04" y="633582"/>
            <a:ext cx="3600000" cy="609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3707904" y="620713"/>
            <a:ext cx="5257103" cy="3888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FFCC66"/>
              </a:buClr>
              <a:buSzTx/>
            </a:pP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Concentrations of CO, PM</a:t>
            </a:r>
            <a:r>
              <a:rPr lang="en-US" altLang="zh-TW" sz="2400" baseline="-25000" dirty="0">
                <a:solidFill>
                  <a:srgbClr val="FFFFFF"/>
                </a:solidFill>
                <a:ea typeface="新細明體" pitchFamily="18" charset="-120"/>
              </a:rPr>
              <a:t>10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 and WV mixing ratio all exhibited diurnal patterns similar to that of GEM.</a:t>
            </a:r>
          </a:p>
          <a:p>
            <a:pPr>
              <a:buClr>
                <a:srgbClr val="FFCC66"/>
              </a:buClr>
              <a:buSzTx/>
            </a:pP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On the other hand, O</a:t>
            </a:r>
            <a:r>
              <a:rPr lang="en-US" altLang="zh-TW" sz="2400" baseline="-25000" dirty="0">
                <a:solidFill>
                  <a:srgbClr val="FFFFFF"/>
                </a:solidFill>
                <a:ea typeface="新細明體" pitchFamily="18" charset="-120"/>
              </a:rPr>
              <a:t>3</a:t>
            </a: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 concentrations showed diurnal pattern similar to that of RGM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.</a:t>
            </a:r>
          </a:p>
          <a:p>
            <a:pPr>
              <a:buClr>
                <a:srgbClr val="FFCC66"/>
              </a:buClr>
              <a:buSzTx/>
            </a:pP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Upslope movement of boundary layer air in daytime and subsidence of free tropospheric air at night resulted in these diurnal patterns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.</a:t>
            </a:r>
            <a:endParaRPr lang="en-US" altLang="zh-TW" sz="2400" dirty="0">
              <a:solidFill>
                <a:srgbClr val="FFFFFF"/>
              </a:solidFill>
              <a:ea typeface="新細明體" pitchFamily="18" charset="-120"/>
            </a:endParaRPr>
          </a:p>
        </p:txBody>
      </p:sp>
      <p:pic>
        <p:nvPicPr>
          <p:cNvPr id="53555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0887" y="4581128"/>
            <a:ext cx="4423561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5140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44624"/>
            <a:ext cx="5256584" cy="577403"/>
          </a:xfrm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/>
          <a:lstStyle/>
          <a:p>
            <a:pPr eaLnBrk="1" hangingPunct="1">
              <a:defRPr/>
            </a:pPr>
            <a:r>
              <a:rPr lang="en-US" altLang="zh-TW" sz="3400" b="1" dirty="0" smtClean="0">
                <a:solidFill>
                  <a:srgbClr val="FFCC66"/>
                </a:solidFill>
                <a:latin typeface="Times New Roman" pitchFamily="18" charset="0"/>
                <a:ea typeface="新細明體" charset="-120"/>
              </a:rPr>
              <a:t>RGM and Humidity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18367" y="620688"/>
            <a:ext cx="5201705" cy="3636000"/>
            <a:chOff x="18367" y="620688"/>
            <a:chExt cx="5201705" cy="363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67" y="620688"/>
              <a:ext cx="5201705" cy="363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</p:pic>
        <p:sp>
          <p:nvSpPr>
            <p:cNvPr id="2" name="文字方塊 1"/>
            <p:cNvSpPr txBox="1"/>
            <p:nvPr/>
          </p:nvSpPr>
          <p:spPr>
            <a:xfrm>
              <a:off x="755576" y="3429000"/>
              <a:ext cx="18373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 smtClean="0">
                  <a:solidFill>
                    <a:srgbClr val="FF0000"/>
                  </a:solidFill>
                </a:rPr>
                <a:t>07/14-21/2014</a:t>
              </a:r>
              <a:endParaRPr lang="zh-TW" altLang="en-US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4912380" y="4293096"/>
            <a:ext cx="4196124" cy="2520000"/>
            <a:chOff x="4912380" y="4293096"/>
            <a:chExt cx="4196124" cy="25200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2380" y="4293096"/>
              <a:ext cx="4196124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文字方塊 10"/>
            <p:cNvSpPr txBox="1"/>
            <p:nvPr/>
          </p:nvSpPr>
          <p:spPr>
            <a:xfrm>
              <a:off x="8065137" y="4365104"/>
              <a:ext cx="7553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 smtClean="0">
                  <a:solidFill>
                    <a:srgbClr val="FF0000"/>
                  </a:solidFill>
                </a:rPr>
                <a:t>2013</a:t>
              </a:r>
              <a:endParaRPr lang="zh-TW" altLang="en-US" sz="20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9379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2" y="-26988"/>
            <a:ext cx="8423275" cy="576263"/>
          </a:xfrm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/>
          <a:lstStyle/>
          <a:p>
            <a:pPr eaLnBrk="1" hangingPunct="1">
              <a:defRPr/>
            </a:pPr>
            <a:r>
              <a:rPr lang="en-US" altLang="zh-TW" sz="3200" b="1" dirty="0" smtClean="0">
                <a:solidFill>
                  <a:srgbClr val="FFCC66"/>
                </a:solidFill>
                <a:latin typeface="Times New Roman" pitchFamily="18" charset="0"/>
                <a:ea typeface="新細明體" pitchFamily="18" charset="-120"/>
              </a:rPr>
              <a:t>Seasonal Pattern of Nighttime GEM</a:t>
            </a:r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25" y="3789363"/>
            <a:ext cx="4876800" cy="236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8308" name="Group 4"/>
          <p:cNvGrpSpPr>
            <a:grpSpLocks noChangeAspect="1"/>
          </p:cNvGrpSpPr>
          <p:nvPr/>
        </p:nvGrpSpPr>
        <p:grpSpPr bwMode="auto">
          <a:xfrm>
            <a:off x="4598990" y="509590"/>
            <a:ext cx="4581525" cy="3279775"/>
            <a:chOff x="202" y="450"/>
            <a:chExt cx="5281" cy="3780"/>
          </a:xfrm>
        </p:grpSpPr>
        <p:pic>
          <p:nvPicPr>
            <p:cNvPr id="98313" name="Picture 6" descr="C:\Documents and Settings\Aerosl\My Documents\軌跡圖\鹿林山2007個季軌跡合成圖\2007fal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" y="2310"/>
              <a:ext cx="2640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4" name="Picture 7" descr="C:\Documents and Settings\Aerosl\My Documents\軌跡圖\鹿林山2007個季軌跡合成圖\2007spr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" y="450"/>
              <a:ext cx="2640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5" name="Picture 8" descr="C:\Documents and Settings\Aerosl\My Documents\軌跡圖\鹿林山2007個季軌跡合成圖\2007sum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450"/>
              <a:ext cx="2640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316" name="Picture 9" descr="C:\Documents and Settings\Aerosl\My Documents\軌跡圖\鹿林山2007個季軌跡合成圖\2007win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" y="2310"/>
              <a:ext cx="2640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317" name="文字方塊 6"/>
            <p:cNvSpPr txBox="1">
              <a:spLocks noChangeAspect="1" noChangeArrowheads="1"/>
            </p:cNvSpPr>
            <p:nvPr/>
          </p:nvSpPr>
          <p:spPr bwMode="auto">
            <a:xfrm>
              <a:off x="584" y="584"/>
              <a:ext cx="1067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rgbClr val="000099"/>
                  </a:solidFill>
                  <a:ea typeface="新細明體" pitchFamily="18" charset="-120"/>
                </a:rPr>
                <a:t>Spring</a:t>
              </a:r>
            </a:p>
          </p:txBody>
        </p:sp>
        <p:sp>
          <p:nvSpPr>
            <p:cNvPr id="98318" name="文字方塊 7"/>
            <p:cNvSpPr txBox="1">
              <a:spLocks noChangeAspect="1" noChangeArrowheads="1"/>
            </p:cNvSpPr>
            <p:nvPr/>
          </p:nvSpPr>
          <p:spPr bwMode="auto">
            <a:xfrm>
              <a:off x="3194" y="584"/>
              <a:ext cx="1296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rgbClr val="000099"/>
                  </a:solidFill>
                  <a:ea typeface="新細明體" pitchFamily="18" charset="-120"/>
                </a:rPr>
                <a:t>Summer</a:t>
              </a:r>
            </a:p>
          </p:txBody>
        </p:sp>
        <p:sp>
          <p:nvSpPr>
            <p:cNvPr id="98319" name="文字方塊 8"/>
            <p:cNvSpPr txBox="1">
              <a:spLocks noChangeAspect="1" noChangeArrowheads="1"/>
            </p:cNvSpPr>
            <p:nvPr/>
          </p:nvSpPr>
          <p:spPr bwMode="auto">
            <a:xfrm>
              <a:off x="539" y="2474"/>
              <a:ext cx="704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rgbClr val="000099"/>
                  </a:solidFill>
                  <a:ea typeface="新細明體" pitchFamily="18" charset="-120"/>
                </a:rPr>
                <a:t>Fall</a:t>
              </a:r>
            </a:p>
          </p:txBody>
        </p:sp>
        <p:sp>
          <p:nvSpPr>
            <p:cNvPr id="98320" name="文字方塊 9"/>
            <p:cNvSpPr txBox="1">
              <a:spLocks noChangeAspect="1" noChangeArrowheads="1"/>
            </p:cNvSpPr>
            <p:nvPr/>
          </p:nvSpPr>
          <p:spPr bwMode="auto">
            <a:xfrm>
              <a:off x="3194" y="2474"/>
              <a:ext cx="1109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rgbClr val="000099"/>
                  </a:solidFill>
                  <a:ea typeface="新細明體" pitchFamily="18" charset="-120"/>
                </a:rPr>
                <a:t>Winter</a:t>
              </a:r>
            </a:p>
          </p:txBody>
        </p:sp>
      </p:grpSp>
      <p:pic>
        <p:nvPicPr>
          <p:cNvPr id="98309" name="Picture 13" descr="Fi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65" y="495301"/>
            <a:ext cx="4541837" cy="278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10" name="Text Box 15"/>
          <p:cNvSpPr txBox="1">
            <a:spLocks noChangeArrowheads="1"/>
          </p:cNvSpPr>
          <p:nvPr/>
        </p:nvSpPr>
        <p:spPr bwMode="auto">
          <a:xfrm>
            <a:off x="5435602" y="5805488"/>
            <a:ext cx="33115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600" b="1">
                <a:solidFill>
                  <a:srgbClr val="FFFF00"/>
                </a:solidFill>
                <a:latin typeface="Arial" pitchFamily="34" charset="0"/>
                <a:ea typeface="新細明體" pitchFamily="18" charset="-120"/>
              </a:rPr>
              <a:t>2007/03 MODIS fire detection</a:t>
            </a:r>
          </a:p>
        </p:txBody>
      </p:sp>
      <p:pic>
        <p:nvPicPr>
          <p:cNvPr id="98311" name="圖片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6975" y="4005264"/>
            <a:ext cx="417353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12" name="Rectangle 3"/>
          <p:cNvSpPr>
            <a:spLocks noChangeArrowheads="1"/>
          </p:cNvSpPr>
          <p:nvPr/>
        </p:nvSpPr>
        <p:spPr bwMode="auto">
          <a:xfrm>
            <a:off x="107950" y="6165852"/>
            <a:ext cx="8928100" cy="62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CC66"/>
              </a:buClr>
              <a:buSzTx/>
            </a:pPr>
            <a:r>
              <a:rPr lang="en-US" altLang="zh-TW" sz="2000">
                <a:solidFill>
                  <a:srgbClr val="FFFF00"/>
                </a:solidFill>
                <a:ea typeface="新細明體" pitchFamily="18" charset="-120"/>
              </a:rPr>
              <a:t>LABS is the only site to observe Hg from anthropogenic emissions from China and biomass burning from Indochina Peninsula.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32444" y="115889"/>
            <a:ext cx="8027988" cy="433387"/>
          </a:xfrm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/>
          <a:lstStyle/>
          <a:p>
            <a:pPr eaLnBrk="1" hangingPunct="1">
              <a:defRPr/>
            </a:pPr>
            <a:r>
              <a:rPr lang="en-US" altLang="zh-TW" sz="3600" b="1" dirty="0" smtClean="0">
                <a:solidFill>
                  <a:srgbClr val="FFCC66"/>
                </a:solidFill>
                <a:latin typeface="Times New Roman" pitchFamily="18" charset="0"/>
                <a:ea typeface="新細明體" charset="-120"/>
              </a:rPr>
              <a:t>Correlation between GEM and CO</a:t>
            </a:r>
          </a:p>
        </p:txBody>
      </p:sp>
      <p:sp>
        <p:nvSpPr>
          <p:cNvPr id="167939" name="Rectangle 3"/>
          <p:cNvSpPr>
            <a:spLocks noChangeArrowheads="1"/>
          </p:cNvSpPr>
          <p:nvPr/>
        </p:nvSpPr>
        <p:spPr bwMode="auto">
          <a:xfrm>
            <a:off x="4427540" y="837308"/>
            <a:ext cx="4645025" cy="547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FFCC66"/>
              </a:buClr>
              <a:buSzTx/>
            </a:pP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Good GEM/CO correlations were observed in non-summer months, indicating influence of anthropogenic emission sources.</a:t>
            </a:r>
          </a:p>
          <a:p>
            <a:pPr>
              <a:buClr>
                <a:srgbClr val="FFCC66"/>
              </a:buClr>
              <a:buSzTx/>
            </a:pP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GEM seasonal pattern, backward trajectory analysis and GEM/CO correlations indicated that air mass origins plays an important role in determining the GEM levels.</a:t>
            </a:r>
          </a:p>
          <a:p>
            <a:pPr>
              <a:buClr>
                <a:srgbClr val="FFCC66"/>
              </a:buClr>
              <a:buSzTx/>
            </a:pPr>
            <a:r>
              <a:rPr lang="en-US" altLang="zh-TW" sz="2400" dirty="0">
                <a:solidFill>
                  <a:srgbClr val="FFFFFF"/>
                </a:solidFill>
                <a:ea typeface="新細明體" pitchFamily="18" charset="-120"/>
              </a:rPr>
              <a:t>These results also demonstrate the significance of East Asian Hg emissions and their long-range transport to downwind regions</a:t>
            </a:r>
            <a:r>
              <a:rPr lang="en-US" altLang="zh-TW" sz="2400" dirty="0" smtClean="0">
                <a:solidFill>
                  <a:srgbClr val="FFFFFF"/>
                </a:solidFill>
                <a:ea typeface="新細明體" pitchFamily="18" charset="-120"/>
              </a:rPr>
              <a:t>.</a:t>
            </a:r>
            <a:endParaRPr lang="en-US" altLang="zh-TW" sz="2400" dirty="0">
              <a:solidFill>
                <a:srgbClr val="FFFFFF"/>
              </a:solidFill>
              <a:ea typeface="新細明體" pitchFamily="18" charset="-120"/>
            </a:endParaRPr>
          </a:p>
        </p:txBody>
      </p:sp>
      <p:grpSp>
        <p:nvGrpSpPr>
          <p:cNvPr id="167940" name="Group 4"/>
          <p:cNvGrpSpPr>
            <a:grpSpLocks noChangeAspect="1"/>
          </p:cNvGrpSpPr>
          <p:nvPr/>
        </p:nvGrpSpPr>
        <p:grpSpPr bwMode="auto">
          <a:xfrm>
            <a:off x="66675" y="858839"/>
            <a:ext cx="4433888" cy="5738812"/>
            <a:chOff x="68" y="482"/>
            <a:chExt cx="2940" cy="3805"/>
          </a:xfrm>
        </p:grpSpPr>
        <p:pic>
          <p:nvPicPr>
            <p:cNvPr id="167941" name="Picture 5" descr="Fi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" y="482"/>
              <a:ext cx="2940" cy="3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7942" name="Text Box 6"/>
            <p:cNvSpPr txBox="1">
              <a:spLocks noChangeAspect="1" noChangeArrowheads="1"/>
            </p:cNvSpPr>
            <p:nvPr/>
          </p:nvSpPr>
          <p:spPr bwMode="auto">
            <a:xfrm>
              <a:off x="1869" y="527"/>
              <a:ext cx="1012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400">
                  <a:solidFill>
                    <a:srgbClr val="FF0000"/>
                  </a:solidFill>
                  <a:ea typeface="新細明體" pitchFamily="18" charset="-120"/>
                </a:rPr>
                <a:t>April 2007</a:t>
              </a:r>
            </a:p>
          </p:txBody>
        </p:sp>
        <p:sp>
          <p:nvSpPr>
            <p:cNvPr id="167943" name="Text Box 7"/>
            <p:cNvSpPr txBox="1">
              <a:spLocks noChangeAspect="1" noChangeArrowheads="1"/>
            </p:cNvSpPr>
            <p:nvPr/>
          </p:nvSpPr>
          <p:spPr bwMode="auto">
            <a:xfrm>
              <a:off x="1882" y="1691"/>
              <a:ext cx="922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400">
                  <a:solidFill>
                    <a:srgbClr val="FF0000"/>
                  </a:solidFill>
                  <a:ea typeface="新細明體" pitchFamily="18" charset="-120"/>
                </a:rPr>
                <a:t>July 2007</a:t>
              </a:r>
            </a:p>
          </p:txBody>
        </p:sp>
        <p:sp>
          <p:nvSpPr>
            <p:cNvPr id="167944" name="Text Box 8"/>
            <p:cNvSpPr txBox="1">
              <a:spLocks noChangeAspect="1" noChangeArrowheads="1"/>
            </p:cNvSpPr>
            <p:nvPr/>
          </p:nvSpPr>
          <p:spPr bwMode="auto">
            <a:xfrm>
              <a:off x="1882" y="2916"/>
              <a:ext cx="927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400">
                  <a:solidFill>
                    <a:srgbClr val="FF0000"/>
                  </a:solidFill>
                  <a:ea typeface="新細明體" pitchFamily="18" charset="-120"/>
                </a:rPr>
                <a:t>Oct. 2007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4330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enti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6" y="1053384"/>
            <a:ext cx="9119456" cy="58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-72655"/>
            <a:ext cx="8650106" cy="1053383"/>
          </a:xfrm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/>
          <a:lstStyle/>
          <a:p>
            <a:pPr eaLnBrk="1" hangingPunct="1">
              <a:defRPr/>
            </a:pPr>
            <a:r>
              <a:rPr lang="en-US" altLang="zh-TW" sz="3600" b="1" dirty="0" smtClean="0">
                <a:solidFill>
                  <a:srgbClr val="FFCC66"/>
                </a:solidFill>
                <a:latin typeface="Times New Roman" pitchFamily="18" charset="0"/>
                <a:ea typeface="新細明體" pitchFamily="18" charset="-120"/>
              </a:rPr>
              <a:t>Source-Receptor </a:t>
            </a:r>
            <a:r>
              <a:rPr lang="en-US" altLang="zh-TW" sz="3600" b="1" dirty="0" err="1" smtClean="0">
                <a:solidFill>
                  <a:srgbClr val="FFCC66"/>
                </a:solidFill>
                <a:latin typeface="Times New Roman" pitchFamily="18" charset="0"/>
                <a:ea typeface="新細明體" pitchFamily="18" charset="-120"/>
              </a:rPr>
              <a:t>Relatioship</a:t>
            </a:r>
            <a:r>
              <a:rPr lang="en-US" altLang="zh-TW" sz="3600" b="1" dirty="0" smtClean="0">
                <a:solidFill>
                  <a:srgbClr val="FFCC66"/>
                </a:solidFill>
                <a:latin typeface="Times New Roman" pitchFamily="18" charset="0"/>
                <a:ea typeface="新細明體" pitchFamily="18" charset="-120"/>
              </a:rPr>
              <a:t>: Concentration-Weighted Trajectory</a:t>
            </a:r>
          </a:p>
        </p:txBody>
      </p:sp>
    </p:spTree>
    <p:extLst>
      <p:ext uri="{BB962C8B-B14F-4D97-AF65-F5344CB8AC3E}">
        <p14:creationId xmlns:p14="http://schemas.microsoft.com/office/powerpoint/2010/main" xmlns="" val="377267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5889"/>
            <a:ext cx="8424862" cy="433387"/>
          </a:xfrm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/>
          <a:lstStyle/>
          <a:p>
            <a:pPr eaLnBrk="1" hangingPunct="1">
              <a:defRPr/>
            </a:pPr>
            <a:r>
              <a:rPr lang="en-US" altLang="zh-TW" sz="3500" b="1" dirty="0" smtClean="0">
                <a:solidFill>
                  <a:srgbClr val="FFCC66"/>
                </a:solidFill>
                <a:latin typeface="Times New Roman" pitchFamily="18" charset="0"/>
                <a:ea typeface="新細明體" pitchFamily="18" charset="-120"/>
              </a:rPr>
              <a:t>Wet and Dry Deposition Fluxes in 2010</a:t>
            </a:r>
          </a:p>
        </p:txBody>
      </p:sp>
      <p:pic>
        <p:nvPicPr>
          <p:cNvPr id="1003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50" y="692696"/>
            <a:ext cx="6448861" cy="4500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78849024"/>
              </p:ext>
            </p:extLst>
          </p:nvPr>
        </p:nvGraphicFramePr>
        <p:xfrm>
          <a:off x="377194" y="5301208"/>
          <a:ext cx="844327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2748"/>
                <a:gridCol w="1471930"/>
                <a:gridCol w="786130"/>
                <a:gridCol w="887730"/>
                <a:gridCol w="887730"/>
                <a:gridCol w="830580"/>
                <a:gridCol w="19164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Location</a:t>
                      </a:r>
                      <a:endParaRPr lang="zh-TW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Site</a:t>
                      </a:r>
                      <a:r>
                        <a:rPr lang="en-US" altLang="zh-TW" sz="1800" b="1" baseline="0" dirty="0" smtClean="0">
                          <a:solidFill>
                            <a:srgbClr val="FF0000"/>
                          </a:solidFill>
                        </a:rPr>
                        <a:t> Type</a:t>
                      </a:r>
                      <a:endParaRPr lang="zh-TW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GEM</a:t>
                      </a:r>
                      <a:endParaRPr lang="zh-TW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RGM</a:t>
                      </a:r>
                      <a:endParaRPr lang="zh-TW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err="1" smtClean="0">
                          <a:solidFill>
                            <a:srgbClr val="FF0000"/>
                          </a:solidFill>
                        </a:rPr>
                        <a:t>PHg</a:t>
                      </a:r>
                      <a:endParaRPr lang="zh-TW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Wet</a:t>
                      </a:r>
                      <a:endParaRPr lang="zh-TW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</a:rPr>
                        <a:t>Reference</a:t>
                      </a:r>
                      <a:endParaRPr lang="zh-TW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LABS, Taiwan</a:t>
                      </a: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Mountain</a:t>
                      </a: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58.8</a:t>
                      </a: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10.6</a:t>
                      </a: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0.1</a:t>
                      </a: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33.7</a:t>
                      </a: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This study</a:t>
                      </a: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b="1" dirty="0" err="1" smtClean="0"/>
                        <a:t>AMNet</a:t>
                      </a:r>
                      <a:r>
                        <a:rPr lang="en-US" altLang="zh-TW" sz="1800" b="1" dirty="0" smtClean="0"/>
                        <a:t>, USA</a:t>
                      </a:r>
                      <a:endParaRPr lang="zh-TW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Rural/urban</a:t>
                      </a:r>
                      <a:endParaRPr lang="zh-TW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13-35</a:t>
                      </a:r>
                      <a:endParaRPr lang="zh-TW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0.3-7.8</a:t>
                      </a:r>
                      <a:endParaRPr lang="zh-TW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0.1-0.8</a:t>
                      </a:r>
                      <a:endParaRPr lang="zh-TW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6-12.6</a:t>
                      </a:r>
                      <a:endParaRPr lang="zh-TW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 smtClean="0"/>
                        <a:t>Zhang et al. 2012</a:t>
                      </a:r>
                      <a:endParaRPr lang="zh-TW" altLang="en-US" sz="1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6874996" y="6453336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dirty="0" smtClean="0"/>
              <a:t>Unit: µg m</a:t>
            </a:r>
            <a:r>
              <a:rPr lang="en-US" altLang="zh-TW" sz="1800" baseline="30000" dirty="0" smtClean="0"/>
              <a:t>-2</a:t>
            </a:r>
            <a:r>
              <a:rPr lang="en-US" altLang="zh-TW" sz="1800" dirty="0" smtClean="0"/>
              <a:t> </a:t>
            </a:r>
            <a:endParaRPr lang="zh-TW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/>
          <p:cNvSpPr>
            <a:spLocks noChangeArrowheads="1"/>
          </p:cNvSpPr>
          <p:nvPr/>
        </p:nvSpPr>
        <p:spPr bwMode="auto">
          <a:xfrm>
            <a:off x="38102" y="44449"/>
            <a:ext cx="9070975" cy="50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altLang="zh-TW" sz="36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  <a:t>Summary</a:t>
            </a:r>
            <a:endParaRPr lang="en-US" altLang="zh-TW" sz="3600" b="1" dirty="0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/>
              <a:ea typeface="+mj-ea"/>
              <a:cs typeface="+mj-cs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8103" y="3429000"/>
            <a:ext cx="9070974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CC66"/>
              </a:buClr>
              <a:buSzTx/>
            </a:pPr>
            <a:r>
              <a:rPr lang="en-US" altLang="zh-TW" sz="2800" dirty="0" smtClean="0">
                <a:solidFill>
                  <a:srgbClr val="FFFFFF"/>
                </a:solidFill>
                <a:ea typeface="新細明體" pitchFamily="18" charset="-120"/>
              </a:rPr>
              <a:t>Higher atmospheric mercury concentrations at urban sites than in the marine boundary layer and free troposphere.</a:t>
            </a: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800" dirty="0" smtClean="0">
                <a:solidFill>
                  <a:srgbClr val="FFFFFF"/>
                </a:solidFill>
                <a:ea typeface="新細明體" pitchFamily="18" charset="-120"/>
              </a:rPr>
              <a:t>RGM levels peak at noon at surface sites, likely due to </a:t>
            </a:r>
            <a:r>
              <a:rPr lang="en-US" altLang="zh-TW" sz="2800" i="1" dirty="0" smtClean="0">
                <a:solidFill>
                  <a:srgbClr val="FFFFFF"/>
                </a:solidFill>
                <a:ea typeface="新細明體" pitchFamily="18" charset="-120"/>
              </a:rPr>
              <a:t>in situ</a:t>
            </a:r>
            <a:r>
              <a:rPr lang="en-US" altLang="zh-TW" sz="2800" dirty="0" smtClean="0">
                <a:solidFill>
                  <a:srgbClr val="FFFFFF"/>
                </a:solidFill>
                <a:ea typeface="新細明體" pitchFamily="18" charset="-120"/>
              </a:rPr>
              <a:t> photochemical production. However, RGM peaks at night or in the early morning at high-elevation sites as a result of transport from higher altitudes.</a:t>
            </a:r>
          </a:p>
          <a:p>
            <a:pPr eaLnBrk="1" hangingPunct="1">
              <a:buClr>
                <a:srgbClr val="FFCC66"/>
              </a:buClr>
              <a:buSzTx/>
            </a:pPr>
            <a:r>
              <a:rPr lang="en-US" altLang="zh-TW" sz="2800" dirty="0" smtClean="0">
                <a:solidFill>
                  <a:srgbClr val="FFFFFF"/>
                </a:solidFill>
                <a:ea typeface="新細明體" pitchFamily="18" charset="-120"/>
              </a:rPr>
              <a:t>Lack of atmospheric mercury measurements in SE Asia.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7739569"/>
              </p:ext>
            </p:extLst>
          </p:nvPr>
        </p:nvGraphicFramePr>
        <p:xfrm>
          <a:off x="547885" y="692696"/>
          <a:ext cx="8056563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6205"/>
                <a:gridCol w="1546543"/>
                <a:gridCol w="1284605"/>
                <a:gridCol w="1284605"/>
                <a:gridCol w="12846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</a:rPr>
                        <a:t>Location</a:t>
                      </a:r>
                      <a:endParaRPr lang="zh-TW" alt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</a:rPr>
                        <a:t>Site</a:t>
                      </a:r>
                      <a:r>
                        <a:rPr lang="en-US" altLang="zh-TW" sz="2400" b="1" baseline="0" dirty="0" smtClean="0">
                          <a:solidFill>
                            <a:srgbClr val="FF0000"/>
                          </a:solidFill>
                        </a:rPr>
                        <a:t> Type</a:t>
                      </a:r>
                      <a:endParaRPr lang="zh-TW" alt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</a:rPr>
                        <a:t>GEM</a:t>
                      </a:r>
                    </a:p>
                    <a:p>
                      <a:pPr algn="ctr"/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</a:rPr>
                        <a:t>(ng m</a:t>
                      </a:r>
                      <a:r>
                        <a:rPr lang="en-US" altLang="zh-TW" sz="2400" b="1" baseline="30000" dirty="0" smtClean="0">
                          <a:solidFill>
                            <a:srgbClr val="FF0000"/>
                          </a:solidFill>
                        </a:rPr>
                        <a:t>-3</a:t>
                      </a: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zh-TW" alt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</a:rPr>
                        <a:t>RGM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n-US" altLang="zh-TW" sz="2400" b="1" dirty="0" err="1" smtClean="0">
                          <a:solidFill>
                            <a:srgbClr val="FF0000"/>
                          </a:solidFill>
                        </a:rPr>
                        <a:t>pg</a:t>
                      </a: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</a:rPr>
                        <a:t> m</a:t>
                      </a:r>
                      <a:r>
                        <a:rPr lang="en-US" altLang="zh-TW" sz="2400" b="1" baseline="30000" dirty="0" smtClean="0">
                          <a:solidFill>
                            <a:srgbClr val="FF0000"/>
                          </a:solidFill>
                        </a:rPr>
                        <a:t>-3</a:t>
                      </a: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zh-TW" altLang="en-US" sz="2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err="1" smtClean="0">
                          <a:solidFill>
                            <a:srgbClr val="FF0000"/>
                          </a:solidFill>
                        </a:rPr>
                        <a:t>PHg</a:t>
                      </a:r>
                      <a:endParaRPr lang="en-US" altLang="zh-TW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n-US" altLang="zh-TW" sz="2400" b="1" dirty="0" err="1" smtClean="0">
                          <a:solidFill>
                            <a:srgbClr val="FF0000"/>
                          </a:solidFill>
                        </a:rPr>
                        <a:t>pg</a:t>
                      </a: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</a:rPr>
                        <a:t> m</a:t>
                      </a:r>
                      <a:r>
                        <a:rPr lang="en-US" altLang="zh-TW" sz="2400" b="1" baseline="30000" dirty="0" smtClean="0">
                          <a:solidFill>
                            <a:srgbClr val="FF0000"/>
                          </a:solidFill>
                        </a:rPr>
                        <a:t>-3</a:t>
                      </a: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zh-TW" altLang="en-US" sz="2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Cruise over NPO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Ocean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2.5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9.5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Cape </a:t>
                      </a:r>
                      <a:r>
                        <a:rPr lang="en-US" altLang="zh-TW" sz="2400" b="1" dirty="0" err="1" smtClean="0">
                          <a:solidFill>
                            <a:schemeClr val="bg2"/>
                          </a:solidFill>
                        </a:rPr>
                        <a:t>Hedo</a:t>
                      </a:r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, Japan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Ocean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2.0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4.5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3.0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Seoul, Korea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Urban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3.2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27.2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23.9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LABS, Taiwan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Mountain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1.6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18.2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TW" sz="2400" b="1" dirty="0" smtClean="0">
                          <a:solidFill>
                            <a:schemeClr val="bg2"/>
                          </a:solidFill>
                        </a:rPr>
                        <a:t>2.6</a:t>
                      </a:r>
                      <a:endParaRPr lang="zh-TW" altLang="en-US" sz="24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6078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Text Box 2"/>
          <p:cNvSpPr txBox="1">
            <a:spLocks noChangeArrowheads="1"/>
          </p:cNvSpPr>
          <p:nvPr/>
        </p:nvSpPr>
        <p:spPr bwMode="auto">
          <a:xfrm>
            <a:off x="304800" y="304801"/>
            <a:ext cx="8839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buFontTx/>
              <a:buBlip>
                <a:blip r:embed="rId2"/>
              </a:buBlip>
              <a:defRPr/>
            </a:pPr>
            <a:endParaRPr kumimoji="1" lang="zh-TW" altLang="en-US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3563938" y="4581525"/>
            <a:ext cx="48958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>
                <a:solidFill>
                  <a:schemeClr val="tx2"/>
                </a:solidFill>
                <a:latin typeface="Comic Sans MS" pitchFamily="66" charset="0"/>
                <a:ea typeface="新細明體" pitchFamily="18" charset="-120"/>
              </a:rPr>
              <a:t>Contact: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>
                <a:solidFill>
                  <a:schemeClr val="tx2"/>
                </a:solidFill>
                <a:latin typeface="Comic Sans MS" pitchFamily="66" charset="0"/>
                <a:ea typeface="新細明體" pitchFamily="18" charset="-120"/>
              </a:rPr>
              <a:t>grsheu@atm.ncu.edu.tw</a:t>
            </a:r>
          </a:p>
        </p:txBody>
      </p:sp>
      <p:pic>
        <p:nvPicPr>
          <p:cNvPr id="118788" name="Picture 4" descr="j012754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5613" y="538163"/>
            <a:ext cx="4672012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9" name="Picture 5" descr="ru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349500"/>
            <a:ext cx="1662112" cy="363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2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5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3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PROFESS</Template>
  <TotalTime>13732</TotalTime>
  <Words>1255</Words>
  <Application>Microsoft Office PowerPoint</Application>
  <PresentationFormat>On-screen Show (4:3)</PresentationFormat>
  <Paragraphs>234</Paragraphs>
  <Slides>25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Soaring</vt:lpstr>
      <vt:lpstr>2_Soaring</vt:lpstr>
      <vt:lpstr>3_Soaring</vt:lpstr>
      <vt:lpstr>12_Soaring</vt:lpstr>
      <vt:lpstr>14_Soaring</vt:lpstr>
      <vt:lpstr>6_Soaring</vt:lpstr>
      <vt:lpstr>7_Soaring</vt:lpstr>
      <vt:lpstr>15_Soaring</vt:lpstr>
      <vt:lpstr>23_Soaring</vt:lpstr>
      <vt:lpstr>Office ​​テーマ</vt:lpstr>
      <vt:lpstr>Office 테마</vt:lpstr>
      <vt:lpstr>1_Soaring</vt:lpstr>
      <vt:lpstr>Overview of Mercury Measurements in East Asia and over the North Pacific Ocean</vt:lpstr>
      <vt:lpstr>Anthropogenic Hg Emissions in 2010</vt:lpstr>
      <vt:lpstr>Slide 3</vt:lpstr>
      <vt:lpstr>Biomass Burning Hg Emissions in 2005</vt:lpstr>
      <vt:lpstr>Distribution of Atmospheric Hg Concentrations and Deposition Fluxes: Modeling Results</vt:lpstr>
      <vt:lpstr>Slide 6</vt:lpstr>
      <vt:lpstr>Mercury Speciation in the Marine Boundary over the North Pacific Ocean (Laurier et al., 2003)</vt:lpstr>
      <vt:lpstr>Slide 8</vt:lpstr>
      <vt:lpstr>Mercury Speciation at Cape Hedo, Okinawa, Japan (Chand et al., 2008)</vt:lpstr>
      <vt:lpstr>Slide 10</vt:lpstr>
      <vt:lpstr>Slide 11</vt:lpstr>
      <vt:lpstr>Mercury Speciation in Seoul, Korea (Kim et al., 2009)</vt:lpstr>
      <vt:lpstr>Slide 13</vt:lpstr>
      <vt:lpstr>Slide 14</vt:lpstr>
      <vt:lpstr>Mercury Speciation at the Lulin Atmospheric Background Station in Taiwan (Sheu et al., 2010)</vt:lpstr>
      <vt:lpstr>Slide 16</vt:lpstr>
      <vt:lpstr>Summary of Atmospheric Hg in 2006/04-2013/11</vt:lpstr>
      <vt:lpstr>Diurnal Distribution of Hg and Other Chemicals</vt:lpstr>
      <vt:lpstr>RGM and Humidity</vt:lpstr>
      <vt:lpstr>Seasonal Pattern of Nighttime GEM</vt:lpstr>
      <vt:lpstr>Correlation between GEM and CO</vt:lpstr>
      <vt:lpstr>Source-Receptor Relatioship: Concentration-Weighted Trajectory</vt:lpstr>
      <vt:lpstr>Wet and Dry Deposition Fluxes in 2010</vt:lpstr>
      <vt:lpstr>Slide 24</vt:lpstr>
      <vt:lpstr>Slide 25</vt:lpstr>
    </vt:vector>
  </TitlesOfParts>
  <Company>Chesapeake Biological 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Speciation and Distribution of Atmospheric Mercury: Significance of Reactive Gaseous Mercury in the Global Mercury Cycle</dc:title>
  <dc:creator>Guey-Rong Sheu</dc:creator>
  <cp:lastModifiedBy>ravindra-s</cp:lastModifiedBy>
  <cp:revision>879</cp:revision>
  <cp:lastPrinted>1601-01-01T00:00:00Z</cp:lastPrinted>
  <dcterms:created xsi:type="dcterms:W3CDTF">2001-09-19T14:45:07Z</dcterms:created>
  <dcterms:modified xsi:type="dcterms:W3CDTF">2014-07-28T20:02:19Z</dcterms:modified>
</cp:coreProperties>
</file>