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56" r:id="rId2"/>
    <p:sldId id="267" r:id="rId3"/>
    <p:sldId id="299" r:id="rId4"/>
    <p:sldId id="415" r:id="rId5"/>
    <p:sldId id="306" r:id="rId6"/>
    <p:sldId id="379" r:id="rId7"/>
    <p:sldId id="418" r:id="rId8"/>
    <p:sldId id="380" r:id="rId9"/>
    <p:sldId id="391" r:id="rId10"/>
    <p:sldId id="395" r:id="rId11"/>
    <p:sldId id="392" r:id="rId12"/>
    <p:sldId id="393" r:id="rId13"/>
    <p:sldId id="386" r:id="rId14"/>
    <p:sldId id="417" r:id="rId15"/>
    <p:sldId id="416" r:id="rId16"/>
    <p:sldId id="400" r:id="rId17"/>
    <p:sldId id="401" r:id="rId18"/>
    <p:sldId id="403" r:id="rId19"/>
    <p:sldId id="404" r:id="rId20"/>
    <p:sldId id="405" r:id="rId21"/>
    <p:sldId id="406" r:id="rId22"/>
    <p:sldId id="407" r:id="rId23"/>
    <p:sldId id="408" r:id="rId24"/>
    <p:sldId id="409" r:id="rId25"/>
    <p:sldId id="412" r:id="rId26"/>
    <p:sldId id="411" r:id="rId27"/>
    <p:sldId id="328" r:id="rId28"/>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003300"/>
    <a:srgbClr val="000E2A"/>
    <a:srgbClr val="FF5050"/>
    <a:srgbClr val="B8C04C"/>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82" autoAdjust="0"/>
    <p:restoredTop sz="94660"/>
  </p:normalViewPr>
  <p:slideViewPr>
    <p:cSldViewPr>
      <p:cViewPr varScale="1">
        <p:scale>
          <a:sx n="65" d="100"/>
          <a:sy n="65" d="100"/>
        </p:scale>
        <p:origin x="1338"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99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66099" cy="467838"/>
          </a:xfrm>
          <a:prstGeom prst="rect">
            <a:avLst/>
          </a:prstGeom>
        </p:spPr>
        <p:txBody>
          <a:bodyPr vert="horz" lIns="91322" tIns="45660" rIns="91322" bIns="45660" rtlCol="0"/>
          <a:lstStyle>
            <a:lvl1pPr algn="l">
              <a:defRPr sz="1200"/>
            </a:lvl1pPr>
          </a:lstStyle>
          <a:p>
            <a:endParaRPr lang="en-US"/>
          </a:p>
        </p:txBody>
      </p:sp>
      <p:sp>
        <p:nvSpPr>
          <p:cNvPr id="3" name="Date Placeholder 2"/>
          <p:cNvSpPr>
            <a:spLocks noGrp="1"/>
          </p:cNvSpPr>
          <p:nvPr>
            <p:ph type="dt" sz="quarter" idx="1"/>
          </p:nvPr>
        </p:nvSpPr>
        <p:spPr>
          <a:xfrm>
            <a:off x="4009393" y="1"/>
            <a:ext cx="3066099" cy="467838"/>
          </a:xfrm>
          <a:prstGeom prst="rect">
            <a:avLst/>
          </a:prstGeom>
        </p:spPr>
        <p:txBody>
          <a:bodyPr vert="horz" lIns="91322" tIns="45660" rIns="91322" bIns="45660" rtlCol="0"/>
          <a:lstStyle>
            <a:lvl1pPr algn="r">
              <a:defRPr sz="1200"/>
            </a:lvl1pPr>
          </a:lstStyle>
          <a:p>
            <a:fld id="{4D1FAE36-3F33-480C-8395-DF1BF5370307}" type="datetimeFigureOut">
              <a:rPr lang="en-US" smtClean="0"/>
              <a:pPr/>
              <a:t>10/23/2016</a:t>
            </a:fld>
            <a:endParaRPr lang="en-US"/>
          </a:p>
        </p:txBody>
      </p:sp>
      <p:sp>
        <p:nvSpPr>
          <p:cNvPr id="4" name="Footer Placeholder 3"/>
          <p:cNvSpPr>
            <a:spLocks noGrp="1"/>
          </p:cNvSpPr>
          <p:nvPr>
            <p:ph type="ftr" sz="quarter" idx="2"/>
          </p:nvPr>
        </p:nvSpPr>
        <p:spPr>
          <a:xfrm>
            <a:off x="1" y="8893654"/>
            <a:ext cx="3066099" cy="467838"/>
          </a:xfrm>
          <a:prstGeom prst="rect">
            <a:avLst/>
          </a:prstGeom>
        </p:spPr>
        <p:txBody>
          <a:bodyPr vert="horz" lIns="91322" tIns="45660" rIns="91322" bIns="45660" rtlCol="0" anchor="b"/>
          <a:lstStyle>
            <a:lvl1pPr algn="l">
              <a:defRPr sz="1200"/>
            </a:lvl1pPr>
          </a:lstStyle>
          <a:p>
            <a:endParaRPr lang="en-US"/>
          </a:p>
        </p:txBody>
      </p:sp>
      <p:sp>
        <p:nvSpPr>
          <p:cNvPr id="5" name="Slide Number Placeholder 4"/>
          <p:cNvSpPr>
            <a:spLocks noGrp="1"/>
          </p:cNvSpPr>
          <p:nvPr>
            <p:ph type="sldNum" sz="quarter" idx="3"/>
          </p:nvPr>
        </p:nvSpPr>
        <p:spPr>
          <a:xfrm>
            <a:off x="4009393" y="8893654"/>
            <a:ext cx="3066099" cy="467838"/>
          </a:xfrm>
          <a:prstGeom prst="rect">
            <a:avLst/>
          </a:prstGeom>
        </p:spPr>
        <p:txBody>
          <a:bodyPr vert="horz" lIns="91322" tIns="45660" rIns="91322" bIns="45660" rtlCol="0" anchor="b"/>
          <a:lstStyle>
            <a:lvl1pPr algn="r">
              <a:defRPr sz="1200"/>
            </a:lvl1pPr>
          </a:lstStyle>
          <a:p>
            <a:fld id="{FF4B85BB-A56E-4586-AFEF-60EED3CE8E2A}" type="slidenum">
              <a:rPr lang="en-US" smtClean="0"/>
              <a:pPr/>
              <a:t>‹#›</a:t>
            </a:fld>
            <a:endParaRPr lang="en-US"/>
          </a:p>
        </p:txBody>
      </p:sp>
    </p:spTree>
    <p:extLst>
      <p:ext uri="{BB962C8B-B14F-4D97-AF65-F5344CB8AC3E}">
        <p14:creationId xmlns:p14="http://schemas.microsoft.com/office/powerpoint/2010/main" val="15303051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66732" cy="468154"/>
          </a:xfrm>
          <a:prstGeom prst="rect">
            <a:avLst/>
          </a:prstGeom>
        </p:spPr>
        <p:txBody>
          <a:bodyPr vert="horz" lIns="93923" tIns="46962" rIns="93923" bIns="46962" rtlCol="0"/>
          <a:lstStyle>
            <a:lvl1pPr algn="l">
              <a:defRPr sz="1200"/>
            </a:lvl1pPr>
          </a:lstStyle>
          <a:p>
            <a:endParaRPr lang="en-US"/>
          </a:p>
        </p:txBody>
      </p:sp>
      <p:sp>
        <p:nvSpPr>
          <p:cNvPr id="3" name="Date Placeholder 2"/>
          <p:cNvSpPr>
            <a:spLocks noGrp="1"/>
          </p:cNvSpPr>
          <p:nvPr>
            <p:ph type="dt" idx="1"/>
          </p:nvPr>
        </p:nvSpPr>
        <p:spPr>
          <a:xfrm>
            <a:off x="4008707" y="0"/>
            <a:ext cx="3066732" cy="468154"/>
          </a:xfrm>
          <a:prstGeom prst="rect">
            <a:avLst/>
          </a:prstGeom>
        </p:spPr>
        <p:txBody>
          <a:bodyPr vert="horz" lIns="93923" tIns="46962" rIns="93923" bIns="46962" rtlCol="0"/>
          <a:lstStyle>
            <a:lvl1pPr algn="r">
              <a:defRPr sz="1200"/>
            </a:lvl1pPr>
          </a:lstStyle>
          <a:p>
            <a:fld id="{0917486E-2209-444F-953F-FC136EF89817}" type="datetimeFigureOut">
              <a:rPr lang="en-US" smtClean="0"/>
              <a:pPr/>
              <a:t>10/23/2016</a:t>
            </a:fld>
            <a:endParaRPr lang="en-US"/>
          </a:p>
        </p:txBody>
      </p:sp>
      <p:sp>
        <p:nvSpPr>
          <p:cNvPr id="4" name="Slide Image Placeholder 3"/>
          <p:cNvSpPr>
            <a:spLocks noGrp="1" noRot="1" noChangeAspect="1"/>
          </p:cNvSpPr>
          <p:nvPr>
            <p:ph type="sldImg" idx="2"/>
          </p:nvPr>
        </p:nvSpPr>
        <p:spPr>
          <a:xfrm>
            <a:off x="1198563" y="701675"/>
            <a:ext cx="4679950" cy="3511550"/>
          </a:xfrm>
          <a:prstGeom prst="rect">
            <a:avLst/>
          </a:prstGeom>
          <a:noFill/>
          <a:ln w="12700">
            <a:solidFill>
              <a:prstClr val="black"/>
            </a:solidFill>
          </a:ln>
        </p:spPr>
        <p:txBody>
          <a:bodyPr vert="horz" lIns="93923" tIns="46962" rIns="93923" bIns="46962" rtlCol="0" anchor="ctr"/>
          <a:lstStyle/>
          <a:p>
            <a:endParaRPr lang="en-US"/>
          </a:p>
        </p:txBody>
      </p:sp>
      <p:sp>
        <p:nvSpPr>
          <p:cNvPr id="5" name="Notes Placeholder 4"/>
          <p:cNvSpPr>
            <a:spLocks noGrp="1"/>
          </p:cNvSpPr>
          <p:nvPr>
            <p:ph type="body" sz="quarter" idx="3"/>
          </p:nvPr>
        </p:nvSpPr>
        <p:spPr>
          <a:xfrm>
            <a:off x="707708" y="4447462"/>
            <a:ext cx="5661660" cy="4213384"/>
          </a:xfrm>
          <a:prstGeom prst="rect">
            <a:avLst/>
          </a:prstGeom>
        </p:spPr>
        <p:txBody>
          <a:bodyPr vert="horz" lIns="93923" tIns="46962" rIns="93923" bIns="4696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93296"/>
            <a:ext cx="3066732" cy="468154"/>
          </a:xfrm>
          <a:prstGeom prst="rect">
            <a:avLst/>
          </a:prstGeom>
        </p:spPr>
        <p:txBody>
          <a:bodyPr vert="horz" lIns="93923" tIns="46962" rIns="93923" bIns="46962" rtlCol="0" anchor="b"/>
          <a:lstStyle>
            <a:lvl1pPr algn="l">
              <a:defRPr sz="1200"/>
            </a:lvl1pPr>
          </a:lstStyle>
          <a:p>
            <a:endParaRPr lang="en-US"/>
          </a:p>
        </p:txBody>
      </p:sp>
      <p:sp>
        <p:nvSpPr>
          <p:cNvPr id="7" name="Slide Number Placeholder 6"/>
          <p:cNvSpPr>
            <a:spLocks noGrp="1"/>
          </p:cNvSpPr>
          <p:nvPr>
            <p:ph type="sldNum" sz="quarter" idx="5"/>
          </p:nvPr>
        </p:nvSpPr>
        <p:spPr>
          <a:xfrm>
            <a:off x="4008707" y="8893296"/>
            <a:ext cx="3066732" cy="468154"/>
          </a:xfrm>
          <a:prstGeom prst="rect">
            <a:avLst/>
          </a:prstGeom>
        </p:spPr>
        <p:txBody>
          <a:bodyPr vert="horz" lIns="93923" tIns="46962" rIns="93923" bIns="46962" rtlCol="0" anchor="b"/>
          <a:lstStyle>
            <a:lvl1pPr algn="r">
              <a:defRPr sz="1200"/>
            </a:lvl1pPr>
          </a:lstStyle>
          <a:p>
            <a:fld id="{D94E59F0-9EEF-4BC6-BCAD-153564209E3D}" type="slidenum">
              <a:rPr lang="en-US" smtClean="0"/>
              <a:pPr/>
              <a:t>‹#›</a:t>
            </a:fld>
            <a:endParaRPr lang="en-US"/>
          </a:p>
        </p:txBody>
      </p:sp>
    </p:spTree>
    <p:extLst>
      <p:ext uri="{BB962C8B-B14F-4D97-AF65-F5344CB8AC3E}">
        <p14:creationId xmlns:p14="http://schemas.microsoft.com/office/powerpoint/2010/main" val="1775908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94E59F0-9EEF-4BC6-BCAD-153564209E3D}" type="slidenum">
              <a:rPr lang="en-US" smtClean="0"/>
              <a:pPr/>
              <a:t>1</a:t>
            </a:fld>
            <a:endParaRPr lang="en-US"/>
          </a:p>
        </p:txBody>
      </p:sp>
    </p:spTree>
    <p:extLst>
      <p:ext uri="{BB962C8B-B14F-4D97-AF65-F5344CB8AC3E}">
        <p14:creationId xmlns:p14="http://schemas.microsoft.com/office/powerpoint/2010/main" val="4232103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a:spLocks noGrp="1" noChangeArrowheads="1"/>
          </p:cNvSpPr>
          <p:nvPr>
            <p:ph type="sldNum" sz="quarter" idx="5"/>
          </p:nvPr>
        </p:nvSpPr>
        <p:spPr/>
        <p:txBody>
          <a:bodyPr/>
          <a:lstStyle/>
          <a:p>
            <a:pPr>
              <a:defRPr/>
            </a:pPr>
            <a:fld id="{BB2D2D4A-DBCC-47E6-8CA2-4A8CBAA47390}" type="slidenum">
              <a:rPr lang="en-US" smtClean="0"/>
              <a:pPr>
                <a:defRPr/>
              </a:pPr>
              <a:t>13</a:t>
            </a:fld>
            <a:endParaRPr lang="en-US"/>
          </a:p>
        </p:txBody>
      </p:sp>
      <p:sp>
        <p:nvSpPr>
          <p:cNvPr id="48131" name="Rectangle 2"/>
          <p:cNvSpPr>
            <a:spLocks noGrp="1" noRot="1" noChangeAspect="1" noChangeArrowheads="1" noTextEdit="1"/>
          </p:cNvSpPr>
          <p:nvPr>
            <p:ph type="sldImg"/>
          </p:nvPr>
        </p:nvSpPr>
        <p:spPr>
          <a:ln cap="flat"/>
        </p:spPr>
      </p:sp>
      <p:sp>
        <p:nvSpPr>
          <p:cNvPr id="48132" name="Rectangle 3"/>
          <p:cNvSpPr>
            <a:spLocks noGrp="1" noChangeArrowheads="1"/>
          </p:cNvSpPr>
          <p:nvPr>
            <p:ph type="body" idx="1"/>
          </p:nvPr>
        </p:nvSpPr>
        <p:spPr>
          <a:noFill/>
          <a:ln/>
        </p:spPr>
        <p:txBody>
          <a:bodyPr/>
          <a:lstStyle/>
          <a:p>
            <a:pPr eaLnBrk="1" hangingPunct="1"/>
            <a:endParaRPr lang="da-DK"/>
          </a:p>
        </p:txBody>
      </p:sp>
    </p:spTree>
    <p:extLst>
      <p:ext uri="{BB962C8B-B14F-4D97-AF65-F5344CB8AC3E}">
        <p14:creationId xmlns:p14="http://schemas.microsoft.com/office/powerpoint/2010/main" val="1463667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a:spLocks noGrp="1" noChangeArrowheads="1"/>
          </p:cNvSpPr>
          <p:nvPr>
            <p:ph type="sldNum" sz="quarter" idx="5"/>
          </p:nvPr>
        </p:nvSpPr>
        <p:spPr/>
        <p:txBody>
          <a:bodyPr/>
          <a:lstStyle/>
          <a:p>
            <a:pPr>
              <a:defRPr/>
            </a:pPr>
            <a:fld id="{BB2D2D4A-DBCC-47E6-8CA2-4A8CBAA47390}" type="slidenum">
              <a:rPr lang="en-US" smtClean="0"/>
              <a:pPr>
                <a:defRPr/>
              </a:pPr>
              <a:t>14</a:t>
            </a:fld>
            <a:endParaRPr lang="en-US"/>
          </a:p>
        </p:txBody>
      </p:sp>
      <p:sp>
        <p:nvSpPr>
          <p:cNvPr id="48131" name="Rectangle 2"/>
          <p:cNvSpPr>
            <a:spLocks noGrp="1" noRot="1" noChangeAspect="1" noChangeArrowheads="1" noTextEdit="1"/>
          </p:cNvSpPr>
          <p:nvPr>
            <p:ph type="sldImg"/>
          </p:nvPr>
        </p:nvSpPr>
        <p:spPr>
          <a:ln cap="flat"/>
        </p:spPr>
      </p:sp>
      <p:sp>
        <p:nvSpPr>
          <p:cNvPr id="48132" name="Rectangle 3"/>
          <p:cNvSpPr>
            <a:spLocks noGrp="1" noChangeArrowheads="1"/>
          </p:cNvSpPr>
          <p:nvPr>
            <p:ph type="body" idx="1"/>
          </p:nvPr>
        </p:nvSpPr>
        <p:spPr>
          <a:noFill/>
          <a:ln/>
        </p:spPr>
        <p:txBody>
          <a:bodyPr/>
          <a:lstStyle/>
          <a:p>
            <a:pPr eaLnBrk="1" hangingPunct="1"/>
            <a:endParaRPr lang="da-DK"/>
          </a:p>
        </p:txBody>
      </p:sp>
    </p:spTree>
    <p:extLst>
      <p:ext uri="{BB962C8B-B14F-4D97-AF65-F5344CB8AC3E}">
        <p14:creationId xmlns:p14="http://schemas.microsoft.com/office/powerpoint/2010/main" val="4232071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a:spLocks noGrp="1" noChangeArrowheads="1"/>
          </p:cNvSpPr>
          <p:nvPr>
            <p:ph type="sldNum" sz="quarter" idx="5"/>
          </p:nvPr>
        </p:nvSpPr>
        <p:spPr/>
        <p:txBody>
          <a:bodyPr/>
          <a:lstStyle/>
          <a:p>
            <a:pPr>
              <a:defRPr/>
            </a:pPr>
            <a:fld id="{BB2D2D4A-DBCC-47E6-8CA2-4A8CBAA47390}" type="slidenum">
              <a:rPr lang="en-US" smtClean="0"/>
              <a:pPr>
                <a:defRPr/>
              </a:pPr>
              <a:t>15</a:t>
            </a:fld>
            <a:endParaRPr lang="en-US"/>
          </a:p>
        </p:txBody>
      </p:sp>
      <p:sp>
        <p:nvSpPr>
          <p:cNvPr id="48131" name="Rectangle 2"/>
          <p:cNvSpPr>
            <a:spLocks noGrp="1" noRot="1" noChangeAspect="1" noChangeArrowheads="1" noTextEdit="1"/>
          </p:cNvSpPr>
          <p:nvPr>
            <p:ph type="sldImg"/>
          </p:nvPr>
        </p:nvSpPr>
        <p:spPr>
          <a:ln cap="flat"/>
        </p:spPr>
      </p:sp>
      <p:sp>
        <p:nvSpPr>
          <p:cNvPr id="48132" name="Rectangle 3"/>
          <p:cNvSpPr>
            <a:spLocks noGrp="1" noChangeArrowheads="1"/>
          </p:cNvSpPr>
          <p:nvPr>
            <p:ph type="body" idx="1"/>
          </p:nvPr>
        </p:nvSpPr>
        <p:spPr>
          <a:noFill/>
          <a:ln/>
        </p:spPr>
        <p:txBody>
          <a:bodyPr/>
          <a:lstStyle/>
          <a:p>
            <a:pPr eaLnBrk="1" hangingPunct="1"/>
            <a:endParaRPr lang="da-DK"/>
          </a:p>
        </p:txBody>
      </p:sp>
    </p:spTree>
    <p:extLst>
      <p:ext uri="{BB962C8B-B14F-4D97-AF65-F5344CB8AC3E}">
        <p14:creationId xmlns:p14="http://schemas.microsoft.com/office/powerpoint/2010/main" val="1217606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766FCCA-D87A-467C-8AE8-F0F4CC93FA49}" type="datetimeFigureOut">
              <a:rPr lang="en-US" smtClean="0"/>
              <a:pPr/>
              <a:t>10/23/2016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DE9C9A-0F05-4B28-82B4-D7AF16EABEC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66FCCA-D87A-467C-8AE8-F0F4CC93FA49}" type="datetimeFigureOut">
              <a:rPr lang="en-US" smtClean="0"/>
              <a:pPr/>
              <a:t>10/23/2016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DE9C9A-0F05-4B28-82B4-D7AF16EABEC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66FCCA-D87A-467C-8AE8-F0F4CC93FA49}" type="datetimeFigureOut">
              <a:rPr lang="en-US" smtClean="0"/>
              <a:pPr/>
              <a:t>10/23/2016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DE9C9A-0F05-4B28-82B4-D7AF16EABEC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766FCCA-D87A-467C-8AE8-F0F4CC93FA49}" type="datetimeFigureOut">
              <a:rPr lang="en-US" smtClean="0"/>
              <a:pPr/>
              <a:t>10/23/2016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DE9C9A-0F05-4B28-82B4-D7AF16EABEC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766FCCA-D87A-467C-8AE8-F0F4CC93FA49}" type="datetimeFigureOut">
              <a:rPr lang="en-US" smtClean="0"/>
              <a:pPr/>
              <a:t>10/23/2016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DE9C9A-0F05-4B28-82B4-D7AF16EABEC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766FCCA-D87A-467C-8AE8-F0F4CC93FA49}" type="datetimeFigureOut">
              <a:rPr lang="en-US" smtClean="0"/>
              <a:pPr/>
              <a:t>10/23/2016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DE9C9A-0F05-4B28-82B4-D7AF16EABEC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66FCCA-D87A-467C-8AE8-F0F4CC93FA49}" type="datetimeFigureOut">
              <a:rPr lang="en-US" smtClean="0"/>
              <a:pPr/>
              <a:t>10/23/2016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DE9C9A-0F05-4B28-82B4-D7AF16EABEC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766FCCA-D87A-467C-8AE8-F0F4CC93FA49}" type="datetimeFigureOut">
              <a:rPr lang="en-US" smtClean="0"/>
              <a:pPr/>
              <a:t>10/23/2016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DE9C9A-0F05-4B28-82B4-D7AF16EABEC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766FCCA-D87A-467C-8AE8-F0F4CC93FA49}" type="datetimeFigureOut">
              <a:rPr lang="en-US" smtClean="0"/>
              <a:pPr/>
              <a:t>10/23/2016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DE9C9A-0F05-4B28-82B4-D7AF16EABEC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66FCCA-D87A-467C-8AE8-F0F4CC93FA49}" type="datetimeFigureOut">
              <a:rPr lang="en-US" smtClean="0"/>
              <a:pPr/>
              <a:t>10/23/2016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DE9C9A-0F05-4B28-82B4-D7AF16EABEC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66FCCA-D87A-467C-8AE8-F0F4CC93FA49}" type="datetimeFigureOut">
              <a:rPr lang="en-US" smtClean="0"/>
              <a:pPr/>
              <a:t>10/23/2016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DE9C9A-0F05-4B28-82B4-D7AF16EABEC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66FCCA-D87A-467C-8AE8-F0F4CC93FA49}" type="datetimeFigureOut">
              <a:rPr lang="en-US" smtClean="0"/>
              <a:pPr/>
              <a:t>10/23/2016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DE9C9A-0F05-4B28-82B4-D7AF16EABEC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gwalker@oregonstate.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climatechange-tv.rtcc.org/cop18-co-chairs-could-help-aid-lca-track-of-climate-talk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theconversation.com/" TargetMode="Externa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676400"/>
            <a:ext cx="8153400" cy="1828800"/>
          </a:xfrm>
        </p:spPr>
        <p:txBody>
          <a:bodyPr>
            <a:normAutofit fontScale="90000"/>
          </a:bodyPr>
          <a:lstStyle/>
          <a:p>
            <a:r>
              <a:rPr lang="en-US" sz="4000" b="1" dirty="0">
                <a:solidFill>
                  <a:srgbClr val="002060"/>
                </a:solidFill>
              </a:rPr>
              <a:t>Integrating the Technical and Human Dimensions of Climate Change: Culture, Communication, Conflict, and Collaboration</a:t>
            </a:r>
            <a:br>
              <a:rPr lang="en-US" sz="4000" dirty="0"/>
            </a:br>
            <a:br>
              <a:rPr lang="da-DK" sz="4200" dirty="0">
                <a:solidFill>
                  <a:srgbClr val="002060"/>
                </a:solidFill>
              </a:rPr>
            </a:br>
            <a:r>
              <a:rPr lang="en-US" sz="4200" b="1" dirty="0">
                <a:solidFill>
                  <a:srgbClr val="002060"/>
                </a:solidFill>
              </a:rPr>
              <a:t> </a:t>
            </a:r>
            <a:br>
              <a:rPr lang="da-DK" sz="4200" dirty="0"/>
            </a:br>
            <a:r>
              <a:rPr lang="en-US" sz="4900" b="1" dirty="0">
                <a:solidFill>
                  <a:srgbClr val="800000"/>
                </a:solidFill>
              </a:rPr>
              <a:t> </a:t>
            </a:r>
            <a:endParaRPr lang="en-US" b="1" dirty="0"/>
          </a:p>
        </p:txBody>
      </p:sp>
      <p:sp>
        <p:nvSpPr>
          <p:cNvPr id="3" name="Subtitle 2"/>
          <p:cNvSpPr>
            <a:spLocks noGrp="1"/>
          </p:cNvSpPr>
          <p:nvPr>
            <p:ph type="subTitle" idx="1"/>
          </p:nvPr>
        </p:nvSpPr>
        <p:spPr>
          <a:xfrm>
            <a:off x="609600" y="3048000"/>
            <a:ext cx="7848600" cy="2286000"/>
          </a:xfrm>
        </p:spPr>
        <p:txBody>
          <a:bodyPr>
            <a:noAutofit/>
          </a:bodyPr>
          <a:lstStyle/>
          <a:p>
            <a:pPr>
              <a:spcBef>
                <a:spcPts val="0"/>
              </a:spcBef>
            </a:pPr>
            <a:r>
              <a:rPr lang="en-US" sz="2200" b="1">
                <a:solidFill>
                  <a:srgbClr val="800000"/>
                </a:solidFill>
              </a:rPr>
              <a:t>Gregg </a:t>
            </a:r>
            <a:r>
              <a:rPr lang="en-US" sz="2200" b="1" dirty="0">
                <a:solidFill>
                  <a:srgbClr val="800000"/>
                </a:solidFill>
              </a:rPr>
              <a:t>B. Walker, Ph.D.	           </a:t>
            </a:r>
          </a:p>
          <a:p>
            <a:pPr>
              <a:spcBef>
                <a:spcPts val="0"/>
              </a:spcBef>
            </a:pPr>
            <a:r>
              <a:rPr lang="en-US" sz="2200" b="1" dirty="0">
                <a:solidFill>
                  <a:srgbClr val="800000"/>
                </a:solidFill>
              </a:rPr>
              <a:t>Member, Faculties of Communication, Environmental Sciences, Forest Ecosystems &amp; Society, Public Policy, and Water Resource Management Programs</a:t>
            </a:r>
          </a:p>
          <a:p>
            <a:pPr>
              <a:spcBef>
                <a:spcPts val="0"/>
              </a:spcBef>
            </a:pPr>
            <a:r>
              <a:rPr lang="en-US" sz="2200" b="1" dirty="0">
                <a:solidFill>
                  <a:srgbClr val="800000"/>
                </a:solidFill>
              </a:rPr>
              <a:t>Oregon State University, USA</a:t>
            </a:r>
          </a:p>
          <a:p>
            <a:pPr>
              <a:spcBef>
                <a:spcPts val="0"/>
              </a:spcBef>
            </a:pPr>
            <a:r>
              <a:rPr lang="en-US" sz="2200" b="1" dirty="0">
                <a:solidFill>
                  <a:srgbClr val="800000"/>
                </a:solidFill>
                <a:hlinkClick r:id="rId3"/>
              </a:rPr>
              <a:t>gwalker@oregonstate.edu</a:t>
            </a:r>
            <a:endParaRPr lang="en-US" sz="2200" b="1" dirty="0">
              <a:solidFill>
                <a:srgbClr val="800000"/>
              </a:solidFill>
            </a:endParaRPr>
          </a:p>
          <a:p>
            <a:pPr>
              <a:spcBef>
                <a:spcPts val="0"/>
              </a:spcBef>
            </a:pPr>
            <a:endParaRPr lang="en-US" sz="2400" b="1" dirty="0">
              <a:solidFill>
                <a:srgbClr val="002060"/>
              </a:solidFill>
            </a:endParaRPr>
          </a:p>
          <a:p>
            <a:pPr>
              <a:lnSpc>
                <a:spcPts val="2000"/>
              </a:lnSpc>
            </a:pPr>
            <a:r>
              <a:rPr lang="en-US" sz="2800" b="1" dirty="0">
                <a:solidFill>
                  <a:srgbClr val="003300"/>
                </a:solidFill>
              </a:rPr>
              <a:t>The World Conference on Climate Change</a:t>
            </a:r>
          </a:p>
          <a:p>
            <a:pPr>
              <a:lnSpc>
                <a:spcPts val="2000"/>
              </a:lnSpc>
            </a:pPr>
            <a:r>
              <a:rPr lang="en-US" sz="2800" b="1" dirty="0">
                <a:solidFill>
                  <a:srgbClr val="003300"/>
                </a:solidFill>
              </a:rPr>
              <a:t>24-26 October 2016</a:t>
            </a:r>
          </a:p>
          <a:p>
            <a:pPr>
              <a:lnSpc>
                <a:spcPts val="2000"/>
              </a:lnSpc>
            </a:pPr>
            <a:r>
              <a:rPr lang="en-US" sz="2800" b="1" dirty="0">
                <a:solidFill>
                  <a:srgbClr val="003300"/>
                </a:solidFill>
              </a:rPr>
              <a:t>Valencia, Spain</a:t>
            </a:r>
          </a:p>
          <a:p>
            <a:pPr>
              <a:spcBef>
                <a:spcPts val="0"/>
              </a:spcBef>
            </a:pPr>
            <a:endParaRPr lang="en-US" sz="2400" b="1" dirty="0">
              <a:solidFill>
                <a:srgbClr val="003300"/>
              </a:solidFill>
            </a:endParaRPr>
          </a:p>
        </p:txBody>
      </p:sp>
      <p:pic>
        <p:nvPicPr>
          <p:cNvPr id="4" name="Picture 5"/>
          <p:cNvPicPr>
            <a:picLocks noChangeAspect="1" noChangeArrowheads="1"/>
          </p:cNvPicPr>
          <p:nvPr/>
        </p:nvPicPr>
        <p:blipFill>
          <a:blip r:embed="rId4" cstate="print"/>
          <a:srcRect/>
          <a:stretch>
            <a:fillRect/>
          </a:stretch>
        </p:blipFill>
        <p:spPr bwMode="auto">
          <a:xfrm>
            <a:off x="0" y="6189663"/>
            <a:ext cx="685800" cy="668337"/>
          </a:xfrm>
          <a:prstGeom prst="rect">
            <a:avLst/>
          </a:prstGeom>
          <a:noFill/>
          <a:ln w="12700">
            <a:noFill/>
            <a:miter lim="800000"/>
            <a:headEnd type="none" w="sm" len="sm"/>
            <a:tailEnd type="none" w="sm" len="sm"/>
          </a:ln>
        </p:spPr>
      </p:pic>
      <p:pic>
        <p:nvPicPr>
          <p:cNvPr id="5" name="Picture 6"/>
          <p:cNvPicPr>
            <a:picLocks noChangeAspect="1" noChangeArrowheads="1"/>
          </p:cNvPicPr>
          <p:nvPr/>
        </p:nvPicPr>
        <p:blipFill>
          <a:blip r:embed="rId5" cstate="print"/>
          <a:srcRect/>
          <a:stretch>
            <a:fillRect/>
          </a:stretch>
        </p:blipFill>
        <p:spPr bwMode="auto">
          <a:xfrm>
            <a:off x="8458200" y="6229350"/>
            <a:ext cx="685800" cy="628650"/>
          </a:xfrm>
          <a:prstGeom prst="rect">
            <a:avLst/>
          </a:prstGeom>
          <a:noFill/>
          <a:ln w="12700">
            <a:noFill/>
            <a:miter lim="800000"/>
            <a:headEnd type="none" w="sm" len="sm"/>
            <a:tailEnd type="none" w="sm" len="sm"/>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3"/>
          <p:cNvSpPr>
            <a:spLocks noGrp="1"/>
          </p:cNvSpPr>
          <p:nvPr>
            <p:ph type="title"/>
          </p:nvPr>
        </p:nvSpPr>
        <p:spPr>
          <a:xfrm>
            <a:off x="457200" y="260350"/>
            <a:ext cx="8229600" cy="1223963"/>
          </a:xfrm>
        </p:spPr>
        <p:txBody>
          <a:bodyPr>
            <a:normAutofit/>
          </a:bodyPr>
          <a:lstStyle/>
          <a:p>
            <a:r>
              <a:rPr lang="en-US" sz="4800" b="1" dirty="0">
                <a:solidFill>
                  <a:srgbClr val="002060"/>
                </a:solidFill>
              </a:rPr>
              <a:t>The  Preview</a:t>
            </a:r>
          </a:p>
        </p:txBody>
      </p:sp>
      <p:sp>
        <p:nvSpPr>
          <p:cNvPr id="5123" name="Content Placeholder 4"/>
          <p:cNvSpPr>
            <a:spLocks noGrp="1"/>
          </p:cNvSpPr>
          <p:nvPr>
            <p:ph idx="1"/>
          </p:nvPr>
        </p:nvSpPr>
        <p:spPr>
          <a:xfrm>
            <a:off x="228600" y="1295400"/>
            <a:ext cx="3962401" cy="5562599"/>
          </a:xfrm>
        </p:spPr>
        <p:txBody>
          <a:bodyPr>
            <a:normAutofit/>
          </a:bodyPr>
          <a:lstStyle/>
          <a:p>
            <a:r>
              <a:rPr lang="en-US" sz="2800" b="1" dirty="0">
                <a:solidFill>
                  <a:srgbClr val="760000"/>
                </a:solidFill>
              </a:rPr>
              <a:t>Background - The MBB Project  (research access)</a:t>
            </a:r>
          </a:p>
          <a:p>
            <a:r>
              <a:rPr lang="en-US" sz="2800" b="1" dirty="0">
                <a:solidFill>
                  <a:srgbClr val="760000"/>
                </a:solidFill>
              </a:rPr>
              <a:t>Technical dimensions and human dimensions of climate change policy</a:t>
            </a:r>
          </a:p>
          <a:p>
            <a:r>
              <a:rPr lang="en-US" sz="2800" b="1" dirty="0">
                <a:solidFill>
                  <a:srgbClr val="760000"/>
                </a:solidFill>
              </a:rPr>
              <a:t>Beyond Paris – Human dimensions and implementation </a:t>
            </a:r>
          </a:p>
          <a:p>
            <a:endParaRPr lang="en-US" sz="2400" b="1" dirty="0">
              <a:solidFill>
                <a:srgbClr val="C00000"/>
              </a:solidFill>
            </a:endParaRPr>
          </a:p>
        </p:txBody>
      </p:sp>
      <p:pic>
        <p:nvPicPr>
          <p:cNvPr id="5125" name="Picture 3" descr="C:\Users\gbwalker\Pictures\Backgrounds\national-security-climate change.jpg"/>
          <p:cNvPicPr>
            <a:picLocks noChangeAspect="1" noChangeArrowheads="1"/>
          </p:cNvPicPr>
          <p:nvPr/>
        </p:nvPicPr>
        <p:blipFill>
          <a:blip r:embed="rId2" cstate="print"/>
          <a:srcRect/>
          <a:stretch>
            <a:fillRect/>
          </a:stretch>
        </p:blipFill>
        <p:spPr bwMode="auto">
          <a:xfrm>
            <a:off x="4572000" y="4114800"/>
            <a:ext cx="4376737" cy="2571750"/>
          </a:xfrm>
          <a:prstGeom prst="rect">
            <a:avLst/>
          </a:prstGeom>
          <a:noFill/>
          <a:ln w="9525">
            <a:noFill/>
            <a:miter lim="800000"/>
            <a:headEnd/>
            <a:tailEnd/>
          </a:ln>
        </p:spPr>
      </p:pic>
      <p:pic>
        <p:nvPicPr>
          <p:cNvPr id="5127" name="Picture 5"/>
          <p:cNvPicPr>
            <a:picLocks noChangeAspect="1" noChangeArrowheads="1"/>
          </p:cNvPicPr>
          <p:nvPr/>
        </p:nvPicPr>
        <p:blipFill>
          <a:blip r:embed="rId3" cstate="print"/>
          <a:srcRect/>
          <a:stretch>
            <a:fillRect/>
          </a:stretch>
        </p:blipFill>
        <p:spPr bwMode="auto">
          <a:xfrm>
            <a:off x="0" y="0"/>
            <a:ext cx="685800" cy="668338"/>
          </a:xfrm>
          <a:prstGeom prst="rect">
            <a:avLst/>
          </a:prstGeom>
          <a:noFill/>
          <a:ln w="12700">
            <a:noFill/>
            <a:miter lim="800000"/>
            <a:headEnd type="none" w="sm" len="sm"/>
            <a:tailEnd type="none" w="sm" len="sm"/>
          </a:ln>
        </p:spPr>
      </p:pic>
      <p:pic>
        <p:nvPicPr>
          <p:cNvPr id="5128" name="Picture 6"/>
          <p:cNvPicPr>
            <a:picLocks noChangeAspect="1" noChangeArrowheads="1"/>
          </p:cNvPicPr>
          <p:nvPr/>
        </p:nvPicPr>
        <p:blipFill>
          <a:blip r:embed="rId4" cstate="print"/>
          <a:srcRect/>
          <a:stretch>
            <a:fillRect/>
          </a:stretch>
        </p:blipFill>
        <p:spPr bwMode="auto">
          <a:xfrm>
            <a:off x="8458200" y="0"/>
            <a:ext cx="685800" cy="628650"/>
          </a:xfrm>
          <a:prstGeom prst="rect">
            <a:avLst/>
          </a:prstGeom>
          <a:noFill/>
          <a:ln w="12700">
            <a:noFill/>
            <a:miter lim="800000"/>
            <a:headEnd type="none" w="sm" len="sm"/>
            <a:tailEnd type="none" w="sm" len="sm"/>
          </a:ln>
        </p:spPr>
      </p:pic>
      <p:pic>
        <p:nvPicPr>
          <p:cNvPr id="1026" name="Picture 2" descr="Image result for Paris Agreemen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0" y="1295400"/>
            <a:ext cx="4349698" cy="27812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b="1" dirty="0">
                <a:solidFill>
                  <a:srgbClr val="002060"/>
                </a:solidFill>
              </a:rPr>
              <a:t>The MBBI Climate Change Policy Project</a:t>
            </a:r>
          </a:p>
        </p:txBody>
      </p:sp>
      <p:sp>
        <p:nvSpPr>
          <p:cNvPr id="3" name="Content Placeholder 2"/>
          <p:cNvSpPr>
            <a:spLocks noGrp="1"/>
          </p:cNvSpPr>
          <p:nvPr>
            <p:ph idx="1"/>
          </p:nvPr>
        </p:nvSpPr>
        <p:spPr>
          <a:xfrm>
            <a:off x="304800" y="1600200"/>
            <a:ext cx="4191000" cy="4876800"/>
          </a:xfrm>
        </p:spPr>
        <p:txBody>
          <a:bodyPr>
            <a:normAutofit fontScale="85000" lnSpcReduction="20000"/>
          </a:bodyPr>
          <a:lstStyle/>
          <a:p>
            <a:r>
              <a:rPr lang="en-US" sz="3800" b="1" dirty="0">
                <a:solidFill>
                  <a:srgbClr val="800000"/>
                </a:solidFill>
              </a:rPr>
              <a:t>Started in 2009 - Team members at 23 of the last 27 meetings and last seven Conference of the Parties (COPs).</a:t>
            </a:r>
          </a:p>
          <a:p>
            <a:r>
              <a:rPr lang="en-US" sz="3800" b="1" dirty="0">
                <a:solidFill>
                  <a:srgbClr val="800000"/>
                </a:solidFill>
              </a:rPr>
              <a:t>Walker at 21…heading to  Marrakesh later this year…and buying carbon offsets</a:t>
            </a:r>
          </a:p>
          <a:p>
            <a:endParaRPr lang="en-US" dirty="0"/>
          </a:p>
        </p:txBody>
      </p:sp>
      <p:pic>
        <p:nvPicPr>
          <p:cNvPr id="4" name="Picture 7" descr="C:\Users\Duke Walker\Pictures\Misc stuff\IMG_4687.JPG"/>
          <p:cNvPicPr>
            <a:picLocks noChangeAspect="1" noChangeArrowheads="1"/>
          </p:cNvPicPr>
          <p:nvPr/>
        </p:nvPicPr>
        <p:blipFill>
          <a:blip r:embed="rId2" cstate="print"/>
          <a:srcRect/>
          <a:stretch>
            <a:fillRect/>
          </a:stretch>
        </p:blipFill>
        <p:spPr bwMode="auto">
          <a:xfrm>
            <a:off x="4648200" y="1828800"/>
            <a:ext cx="4267200" cy="3505200"/>
          </a:xfrm>
          <a:prstGeom prst="rect">
            <a:avLst/>
          </a:prstGeom>
          <a:noFill/>
          <a:ln w="9525">
            <a:noFill/>
            <a:miter lim="800000"/>
            <a:headEnd/>
            <a:tailEnd/>
          </a:ln>
        </p:spPr>
      </p:pic>
      <p:pic>
        <p:nvPicPr>
          <p:cNvPr id="5" name="Picture 2" descr="C:\Users\Hiram\Pictures\Training Pics\logo.gif"/>
          <p:cNvPicPr>
            <a:picLocks noChangeAspect="1" noChangeArrowheads="1"/>
          </p:cNvPicPr>
          <p:nvPr/>
        </p:nvPicPr>
        <p:blipFill>
          <a:blip r:embed="rId3" cstate="print"/>
          <a:srcRect/>
          <a:stretch>
            <a:fillRect/>
          </a:stretch>
        </p:blipFill>
        <p:spPr bwMode="auto">
          <a:xfrm>
            <a:off x="8355522" y="6096000"/>
            <a:ext cx="788478" cy="762000"/>
          </a:xfrm>
          <a:prstGeom prst="rect">
            <a:avLst/>
          </a:prstGeom>
          <a:noFill/>
        </p:spPr>
      </p:pic>
      <p:pic>
        <p:nvPicPr>
          <p:cNvPr id="6" name="Picture 5"/>
          <p:cNvPicPr>
            <a:picLocks noChangeAspect="1" noChangeArrowheads="1"/>
          </p:cNvPicPr>
          <p:nvPr/>
        </p:nvPicPr>
        <p:blipFill>
          <a:blip r:embed="rId4" cstate="print"/>
          <a:srcRect/>
          <a:stretch>
            <a:fillRect/>
          </a:stretch>
        </p:blipFill>
        <p:spPr bwMode="auto">
          <a:xfrm>
            <a:off x="0" y="6189663"/>
            <a:ext cx="685800" cy="668337"/>
          </a:xfrm>
          <a:prstGeom prst="rect">
            <a:avLst/>
          </a:prstGeom>
          <a:noFill/>
          <a:ln w="12700">
            <a:noFill/>
            <a:miter lim="800000"/>
            <a:headEnd type="none" w="sm" len="sm"/>
            <a:tailEnd type="none" w="sm" len="sm"/>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And… </a:t>
            </a:r>
          </a:p>
        </p:txBody>
      </p:sp>
      <p:sp>
        <p:nvSpPr>
          <p:cNvPr id="3" name="Content Placeholder 2"/>
          <p:cNvSpPr>
            <a:spLocks noGrp="1"/>
          </p:cNvSpPr>
          <p:nvPr>
            <p:ph idx="1"/>
          </p:nvPr>
        </p:nvSpPr>
        <p:spPr>
          <a:xfrm>
            <a:off x="457200" y="1600200"/>
            <a:ext cx="6096000" cy="4876800"/>
          </a:xfrm>
        </p:spPr>
        <p:txBody>
          <a:bodyPr>
            <a:normAutofit fontScale="92500" lnSpcReduction="20000"/>
          </a:bodyPr>
          <a:lstStyle/>
          <a:p>
            <a:r>
              <a:rPr lang="en-US" b="1" dirty="0">
                <a:solidFill>
                  <a:srgbClr val="800000"/>
                </a:solidFill>
              </a:rPr>
              <a:t>I chair the Climate Change Negotiations Working Group of the International Environmental Communication Association (IECA)</a:t>
            </a:r>
          </a:p>
          <a:p>
            <a:r>
              <a:rPr lang="en-US" b="1" dirty="0">
                <a:solidFill>
                  <a:srgbClr val="800000"/>
                </a:solidFill>
              </a:rPr>
              <a:t>I am a member of the Steering Committee of RINGO – the Research and Independent Non-government organization constituency, one of nine Civil Society Organization (CSO) constituencies (others are ENGO, BINGO, YOUNGO…)</a:t>
            </a:r>
          </a:p>
        </p:txBody>
      </p:sp>
      <p:sp>
        <p:nvSpPr>
          <p:cNvPr id="1028" name="AutoShape 4" descr="Image result for International Environmental Communication Associ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Image result for International Environmental Communication Associati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2" name="AutoShape 8" descr="data:image/jpeg;base64,/9j/4AAQSkZJRgABAQAAAQABAAD/2wCEAAkGBw8MDQ8NDRAPDw8QDRAODw8ODw8PDw8NGBEWFhcVFhQYHSggGBolHBQXITEiJTArLi4vFx8zODMtNygtLisBCgoKDg0OGhAQGi0fHyQvLiwtLCwsLCwuLzUsNCwsLCwsLCwsLCwsLCwsLCwsLCwsLCwsLCwsLCwsLCwvLCwsLP/AABEIAIsA8AMBEQACEQEDEQH/xAAbAAEAAgIDAAAAAAAAAAAAAAAABgcEBQECA//EAEkQAAEDAgEFCA0KBAcAAAAAAAEAAgMEEQUGEiExcQcXQVFhkZLRExQVIjVCUoGCk7GywRYyM1NiY3JzoeEjJVTSJDRDdKKz8P/EABoBAQACAwEAAAAAAAAAAAAAAAACAwEEBQb/xAAsEQEAAgEBBgYCAgMBAAAAAAAAAQIDEQQSEyExUQUVMjNBYRShcYFSkfDB/9oADAMBAAIRAxEAPwC8UBAQEBAQEGHV4rTQG000TDqs57Qb7FXbNSvqmIYmYhrX5Y4e027YadgcfgqZ23D/AJI79Xi/LnDx/qk7GOKjO34I+TiVeJy/w/ypfVOUfMcHf9HEqb4GH+VL6pyeYYO/6Y4lXG+BQccvqinmOHv+jiVN8Gg45fVFPMcPc4kON8Gg45vVlY8xwnEqb4VB996sp5jh+ziQ43wqH771f7p5jh+ziQb4VD996v8AdPMcP2cSHG+HQ8U3q/3TzLD9nEg3w6Him9X+6eZYfs4kG+HQ8U3QHWseZYfs4kG+HQ8U3QHWnmWH7OJDjfDoeKboDrTzLD9nEg3xKLyZugOtPMsP2cSDfEovJn6A608yw/ZxIcb4lF5M/QHWnmWL7OJBvi0Xkz9BvWnmWL7OJBvi0Xkz9BvWseZYu0nFhvcAxuLEYnSwh4a2QxnPABzgAfitrBnrmrvVSraJbNXpCAgICDrI8NBc4gAC5JNgBtWJmI5yIdjm6BBASylb2w8aM6+bEPPrd5udc/P4jSnKnOf0rtkiOiEYplVW1dw+ZzGHxIrxtty20lcvLtmXJ1nT+FU3mWkWsiICAgICAgICAgICAgICAgICAgICC0tyv/Iy/wC6d/1sXc8L9qf5/wDIX4uiZrpLBAQEGsx3HIMPj7JM7Sb5kY+e88g+Koz7RTDXWyNrRCqMocpqjEXWecyK/ewsPejb5RXB2jar5uvKOyi15lpFrIiAgICAgICAgICAgICAgICAgICAgICC1Ny4f4B/LUv91q7vhntT/K/F0TFdFYICDT5TY/HhsOe+zpHXEUd7F7vgBxrX2naK4a6z1+IRtbSFOYniEtZK6ad2c93M0cAA4AvO5Mtslt63VrzOrFVbAgICAgICAgICAgICAgICAgICAgICAgILX3MR/Lzy1D/YF3/DfZ/tfi6Jct9YIMXEq6OkhfPKbMY254yeADlKhkyRjrNrfDEzopPG8Vkr53Ty6zoa0amM4GheZzZrZbb1mtM6zqwFUwICAgICAgICAgICAgICAgICAgICAgICAgtnczH8uH50ntC9B4d7ML8fpSxbywQVfulY32acUcZ/hwm8ljodLxHYPauJ4jn3rcOOkKMltZ0QpcxWICAgICAgICAgICAgICAgICAgICAgICAgILc3NR/LGcssvvL0Ph/sR/a/H6UpW6sYOOYgKOllqD4jCWg8L9QHOqs2Th0m3ZiZ0jVRUkjnuc9xJc5xc4nWXE3JXlpmZnWWq6oCAgICAgICAgICAgICAgICAgICAgICAgICC39zphbhkV+F8rhsLzZei2D2IbGP0pMtxNA91WvzYoKYH6R7pX/hbYAecn/iuX4nk0rFO6rLPwrZcVSICAgICAgICAgICAgICAgICAgICAgICAgIBQXnk5Sdr0VPEdbYW3/ERc+1eo2em5jrH02axpDZK5JU26XPn4hm3uI4WNtxE3J9q4HiVtc2naFGTqia0Fbc5IUcdTXwxStzmEuLmnUbNOgrZ2Olb5Yi3RKkaytX5M0P9NF0V3fxcP8AjC/djs6TZL0LmkdrR6jqFisW2TDMemDchE+4VL9U3nK4e5Xsr3YO4VL9U3nKblexuwdwqX6pvOU3K9jdg7hUv1TecpuV7G7DDqqGkZobC1ztpsFGYrHwxMQwu0Yr3EbRycChpCOjv2tH5DeYIPOSgidrYBs0LGkGjWVuFFgzoyXDhB1jrWJqxo1qiws7JrIqlfRxSVUZdK9uee+c2wOkCw5LLt7PsGOccTeOcrq0jTm2nyHw76k9N/Wr/wADB2S4dWsylyLpW0cr6aMtljbniznG4Gkix5FTtGw44xzNI5wxakaclYLhqBAQEBAQEBAQbXJfDu3K2GHxc/Pf+W3Serzq/ZcXEyxVKsayvBenbIgpzL/wnPsZ7oXndv8Aflr39SOrTQSHIHwnB6fulbmwe/CdPUuReibDq/UdhWJ6CGrzqp51MwiY6R181oLjbSbJM6DUfKim+86ChxKo78Ozcbjna4Q51xYEuFrXSbxMcjeYqrRcOcGi5IAGslBhOxWIG1yeUDQsawasuGZsgzmEEciyPRBg0eCdsV8MLR3kjs59vFY3S7/3KrMGHiZYqRXWVxtFhYahoGxembLlBwRcWOkHQUFG5RYb2lWTQeK15LPyzpb+mjzLy+0YuFkmrVtGk6NaqWBAQEBAQEBBZu5jhBihfWPHfTd7HfgiB0nzn2Lt+G4d2s3n5XY6/KcLprRBTWXvhOf0PdC87t/vy1r+pH1popDkD4Tg9P3StzYPfhOnqXIvRNh1fqOwrE9BDV51UxsShdLBJG35zmEC+jSsWjWCeiH/ACaqvJZ0wqeHKvdlnUNG6nbmPtnZxJsbpppyNNGSg0uOTnOEY1AZx5So2YlqlFhk0FV2F99JBFiBwrMToQzJMad4rQNpus7zOqbbmkEkomq5dVxFHotbhcfYPMut4Zjnnef4hbjj5TpdZa0rMoGOxF2H20iLOzr+PrLeZa0bRE5uF9I73PRulspK93VMN0Q1bRqvDJ59LT7RzLkeJ4ul4/iVOWPlXi5CoQEBAQEBBtsmsFdiNS2EXDB30rh4sfWdQV+zYJzX3fj5SrXWdF2QRNjY2NgDWtaGtA1BoFgF6aIiI0hsu6yCCmcu/CdRtb7oXnNu9+Wtf1NAtRFIcgfCcHp+6VubB78J09S416JsOHajsKxPQQ1edVCyCwNHWfSu2qq3VCXiosI7jH07tg9ihbqxLCWGBBy1pJAAuSbADWTxIL0wDDxR0kMA1sYM7ledLjzr1ODHw8cVbVY0jRmyyBjXPcbNa0uJPAALlWTOkayypSmxpzcSFc6+mo7I78smxHRXmq55jPxJ7taLc9V2gr0zZa/H8PFZSTQHW5hzeR40t/UKrPj4mOasWjWNFGEEEg6CDYjiK8tPJquEBAQEBBkUNHJUythhaXvebAD2niCnjx2vbdr1IjVc2TOBR4dAI299I6zpZPLf1DgXo9m2eMNNI6/LZrXSG3WwkICCmcu/CdRtb7oXnNu9+Wtf1NAtRFIcgfCcHp+6VubB78J09S416JsOH6jsKxPQQ1edVMPGHEU0xBsRGbEa1i3RieiAdty/WP6RWrrKrVvMKmL4gSSSCQSdJU46JQzVkaLHI7SB3A5tvOFGzEtaosMvDYOySgEXaNLuKyzEEJdktgEUtYx9iBF/FIv3pI1fr7Fu7Fhi+WJ7c1lK6ysxegXvOohbKx0bxdr2ljhqu0ixWLRFo0kRkbn+H3+bKeQymy0vLsHaf9q+HVKGMDQGjQAABsC3YjTksdlkU7l7hvate8gWZN/GbxXPzhz+1ed27Fw8s6dJ5te8aSji00BAQEGZheGTVkoigYXuOs+K0cbjwBWYsVstt2sMxEz0W5ktk1Fhsejv5nAdklI/RvEF6DZtlrhr3nuvrXdb1bSYgICCmcuvCdR+Jvuhec2737Na/qaBaiKQ5A+E4PT90rc2D34Tp6lyL0TYdX6jsKxPQQ1edVPKqgEsbo3XAc0tNtdkmNRpvkpT+XL0mf2qvhQjuQ7twNlOxxic917EhxB1cVgnD0jkbujHUEXnPA2Rua8XHsQYBwVl/nut5lHdY0Z1NTNiFmDaTrKlHJlPcjqPsdOZD86V1/RGgfFdvw/Fu497uupHJv1vpsSqxOngdmzTRRutfNfI1ptsJVdstKTpa0QxMxDx7vUf9VT+tZ1qP5GL/KP9m9Hd70mIwTkiGaKQgXIY9riBsClTLS/pmJImJZSsZQ/dLw3s1GJ2jvoHXP5brB3wK5/iOLfx70dYV5I5aqqXBUCDsxhcQ1oLnHQA0EknkASImZ0gS/AcgZ6iz6omnj15tgZXDZ4vn5l0cHh17878o/ayuOZ6rIwvC4aKPsVOwMbw8LnHjJ4SuzixUxxu1jRdERHRmKxkQEBAQUxlz4TqPxN90Lze3e/ZrX9TRxxueQ1jXOcdTWguJ8wWtETM6QileR2BVkdfTzPglZG1xLnPbmgNLDxrf2PZ8sZa2msxCdKzqthd5sOkrSWuA1lpA22WLRrEwI/3Fm+zzrk/hZfpDdk7izfZ5/2T8LL9G7J3Fm+zz/sn4WT6N2TuLN9npJ+Fk+jdlr6rJaYnOjzBxgu0eZQnw/L8aIzSWP8AJaq4o+moeX5vpjclx8lqriZ008vzfRuS7NyVqidPYwOPOvYLMeH5fo3JTaCIRsaxuhrWho2BdqtYrERC56KQrfKDI2vrKuaovDmvecy8jriMaG6LaNC420bDmyZJtyU2pMzq1+95XccHrD/aqfLc31/39McOW1yYyRrqGsjncYcwXa8NkNywjTwLY2bYs2LJFp00ZrSYnVYa66541dO2aN8Txdr2OY7YRZRtWLRMT8kxqrNm5zVl5aZIQwE2fdxJHB3ttC4seGZNecxoo4UtxQbm8LdNRNJJ9mMCNvPpPsWxTwykeqdUoxR8pXhmDU1GLU8TGHhcBdx9I6Vv48OPH6Y0WRWI6M9WsiAgICAgIKoxvCJMQxqeCLRdwL3HUxmaLkrg5sNs20zWqi0a20WJgmBU9BGGQsGdbvpHAGR54yfguxh2emKulY/tbFYhs1ckICAgICAgICAgICAgICAgICAgICAgICAgICAg1eF4YIairqCO/nlGn7trbAc91Rixbt7W7yjEaTMtor0hAQEBAQEBAQEBAQEBAQEBAQEBAQEBAQEBAQEBAQEBAQEBAQEBAQEBAQEBAQEBAQEBAQEBAQEBAQEBB//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4" name="Picture 10" descr="http://tcktcktck.org/wp-content/uploads/2013/06/International-Environmental-Communication-Association.jpg"/>
          <p:cNvPicPr>
            <a:picLocks noChangeAspect="1" noChangeArrowheads="1"/>
          </p:cNvPicPr>
          <p:nvPr/>
        </p:nvPicPr>
        <p:blipFill>
          <a:blip r:embed="rId2" cstate="print"/>
          <a:srcRect/>
          <a:stretch>
            <a:fillRect/>
          </a:stretch>
        </p:blipFill>
        <p:spPr bwMode="auto">
          <a:xfrm>
            <a:off x="6934200" y="1524000"/>
            <a:ext cx="1809750" cy="1809751"/>
          </a:xfrm>
          <a:prstGeom prst="rect">
            <a:avLst/>
          </a:prstGeom>
          <a:noFill/>
        </p:spPr>
      </p:pic>
      <p:pic>
        <p:nvPicPr>
          <p:cNvPr id="1036" name="Picture 12" descr="Image result for RINGO"/>
          <p:cNvPicPr>
            <a:picLocks noChangeAspect="1" noChangeArrowheads="1"/>
          </p:cNvPicPr>
          <p:nvPr/>
        </p:nvPicPr>
        <p:blipFill>
          <a:blip r:embed="rId3" cstate="print"/>
          <a:srcRect/>
          <a:stretch>
            <a:fillRect/>
          </a:stretch>
        </p:blipFill>
        <p:spPr bwMode="auto">
          <a:xfrm>
            <a:off x="7010400" y="3657600"/>
            <a:ext cx="1743075" cy="2619375"/>
          </a:xfrm>
          <a:prstGeom prst="rect">
            <a:avLst/>
          </a:prstGeom>
          <a:noFill/>
        </p:spPr>
      </p:pic>
      <p:pic>
        <p:nvPicPr>
          <p:cNvPr id="9" name="Picture 5"/>
          <p:cNvPicPr>
            <a:picLocks noChangeAspect="1" noChangeArrowheads="1"/>
          </p:cNvPicPr>
          <p:nvPr/>
        </p:nvPicPr>
        <p:blipFill>
          <a:blip r:embed="rId4" cstate="print"/>
          <a:srcRect/>
          <a:stretch>
            <a:fillRect/>
          </a:stretch>
        </p:blipFill>
        <p:spPr bwMode="auto">
          <a:xfrm>
            <a:off x="0" y="6189662"/>
            <a:ext cx="685800" cy="668338"/>
          </a:xfrm>
          <a:prstGeom prst="rect">
            <a:avLst/>
          </a:prstGeom>
          <a:noFill/>
          <a:ln w="12700">
            <a:noFill/>
            <a:miter lim="800000"/>
            <a:headEnd type="none" w="sm" len="sm"/>
            <a:tailEnd type="none" w="sm" len="sm"/>
          </a:ln>
        </p:spPr>
      </p:pic>
    </p:spTree>
    <p:extLst>
      <p:ext uri="{BB962C8B-B14F-4D97-AF65-F5344CB8AC3E}">
        <p14:creationId xmlns:p14="http://schemas.microsoft.com/office/powerpoint/2010/main" val="1275622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002060"/>
                </a:solidFill>
              </a:rPr>
              <a:t>As a UNFCCC observer</a:t>
            </a:r>
          </a:p>
        </p:txBody>
      </p:sp>
      <p:sp>
        <p:nvSpPr>
          <p:cNvPr id="3" name="Content Placeholder 2"/>
          <p:cNvSpPr>
            <a:spLocks noGrp="1"/>
          </p:cNvSpPr>
          <p:nvPr>
            <p:ph idx="1"/>
          </p:nvPr>
        </p:nvSpPr>
        <p:spPr>
          <a:xfrm>
            <a:off x="304800" y="1600200"/>
            <a:ext cx="4572000" cy="4876800"/>
          </a:xfrm>
        </p:spPr>
        <p:txBody>
          <a:bodyPr>
            <a:normAutofit fontScale="85000" lnSpcReduction="20000"/>
          </a:bodyPr>
          <a:lstStyle/>
          <a:p>
            <a:r>
              <a:rPr lang="en-US" b="1" dirty="0">
                <a:solidFill>
                  <a:srgbClr val="800000"/>
                </a:solidFill>
              </a:rPr>
              <a:t>I advocate for “conflict resolution capacity building” and treaty language that features peaceful means for resolving conflicts…</a:t>
            </a:r>
          </a:p>
          <a:p>
            <a:r>
              <a:rPr lang="en-US" b="1" dirty="0">
                <a:solidFill>
                  <a:srgbClr val="800000"/>
                </a:solidFill>
              </a:rPr>
              <a:t>I participate in the UNFCCC process as an “in-situ” researcher…</a:t>
            </a:r>
          </a:p>
          <a:p>
            <a:r>
              <a:rPr lang="en-US" b="1" dirty="0">
                <a:solidFill>
                  <a:srgbClr val="800000"/>
                </a:solidFill>
              </a:rPr>
              <a:t>I observe negotiations and talk with parties…</a:t>
            </a:r>
          </a:p>
          <a:p>
            <a:r>
              <a:rPr lang="en-US" b="1" dirty="0">
                <a:solidFill>
                  <a:srgbClr val="800000"/>
                </a:solidFill>
              </a:rPr>
              <a:t>I  study the negotiation “discourse(s)”                                                                </a:t>
            </a:r>
          </a:p>
        </p:txBody>
      </p:sp>
      <p:pic>
        <p:nvPicPr>
          <p:cNvPr id="1026" name="Picture 2" descr="C:\Users\Gregg Walker\Pictures\Presentations\doha MBB IV.JPG"/>
          <p:cNvPicPr>
            <a:picLocks noChangeAspect="1" noChangeArrowheads="1"/>
          </p:cNvPicPr>
          <p:nvPr/>
        </p:nvPicPr>
        <p:blipFill>
          <a:blip r:embed="rId2" cstate="print"/>
          <a:srcRect/>
          <a:stretch>
            <a:fillRect/>
          </a:stretch>
        </p:blipFill>
        <p:spPr bwMode="auto">
          <a:xfrm>
            <a:off x="-7772400" y="-5791199"/>
            <a:ext cx="2743200" cy="2048933"/>
          </a:xfrm>
          <a:prstGeom prst="rect">
            <a:avLst/>
          </a:prstGeom>
          <a:noFill/>
        </p:spPr>
      </p:pic>
      <p:pic>
        <p:nvPicPr>
          <p:cNvPr id="1027" name="Picture 3" descr="C:\Users\Gregg Walker\Pictures\Presentations\doha MBB IV.JPG"/>
          <p:cNvPicPr>
            <a:picLocks noChangeAspect="1" noChangeArrowheads="1"/>
          </p:cNvPicPr>
          <p:nvPr/>
        </p:nvPicPr>
        <p:blipFill>
          <a:blip r:embed="rId3" cstate="print"/>
          <a:stretch>
            <a:fillRect/>
          </a:stretch>
        </p:blipFill>
        <p:spPr bwMode="auto">
          <a:xfrm>
            <a:off x="4876800" y="1600200"/>
            <a:ext cx="4114800" cy="3820767"/>
          </a:xfrm>
          <a:prstGeom prst="rect">
            <a:avLst/>
          </a:prstGeom>
          <a:noFill/>
        </p:spPr>
      </p:pic>
      <p:sp>
        <p:nvSpPr>
          <p:cNvPr id="6" name="TextBox 5"/>
          <p:cNvSpPr txBox="1"/>
          <p:nvPr/>
        </p:nvSpPr>
        <p:spPr>
          <a:xfrm>
            <a:off x="5029200" y="5715000"/>
            <a:ext cx="3810000" cy="1200329"/>
          </a:xfrm>
          <a:prstGeom prst="rect">
            <a:avLst/>
          </a:prstGeom>
          <a:noFill/>
        </p:spPr>
        <p:txBody>
          <a:bodyPr wrap="square" rtlCol="0">
            <a:spAutoFit/>
          </a:bodyPr>
          <a:lstStyle/>
          <a:p>
            <a:r>
              <a:rPr lang="en-US" dirty="0">
                <a:hlinkClick r:id="rId4"/>
              </a:rPr>
              <a:t>http://climatechange-tv.rtcc.org/cop18-co-chairs-could-help-aid-lca-track-of-climate-talks/</a:t>
            </a:r>
            <a:endParaRPr lang="en-US" dirty="0"/>
          </a:p>
          <a:p>
            <a:endParaRPr lang="en-US" dirty="0"/>
          </a:p>
        </p:txBody>
      </p:sp>
      <p:pic>
        <p:nvPicPr>
          <p:cNvPr id="7" name="Picture 5"/>
          <p:cNvPicPr>
            <a:picLocks noChangeAspect="1" noChangeArrowheads="1"/>
          </p:cNvPicPr>
          <p:nvPr/>
        </p:nvPicPr>
        <p:blipFill>
          <a:blip r:embed="rId5" cstate="print"/>
          <a:srcRect/>
          <a:stretch>
            <a:fillRect/>
          </a:stretch>
        </p:blipFill>
        <p:spPr bwMode="auto">
          <a:xfrm>
            <a:off x="0" y="6189663"/>
            <a:ext cx="685800" cy="668337"/>
          </a:xfrm>
          <a:prstGeom prst="rect">
            <a:avLst/>
          </a:prstGeom>
          <a:noFill/>
          <a:ln w="12700">
            <a:noFill/>
            <a:miter lim="800000"/>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002060"/>
                </a:solidFill>
              </a:rPr>
              <a:t>UNFCCC Negotiations  </a:t>
            </a:r>
            <a:br>
              <a:rPr lang="en-US" b="1" dirty="0">
                <a:solidFill>
                  <a:srgbClr val="002060"/>
                </a:solidFill>
              </a:rPr>
            </a:br>
            <a:r>
              <a:rPr lang="en-US" b="1" dirty="0">
                <a:solidFill>
                  <a:srgbClr val="002060"/>
                </a:solidFill>
              </a:rPr>
              <a:t>The “Big Four” Issues</a:t>
            </a:r>
          </a:p>
        </p:txBody>
      </p:sp>
      <p:sp>
        <p:nvSpPr>
          <p:cNvPr id="3" name="Content Placeholder 2"/>
          <p:cNvSpPr>
            <a:spLocks noGrp="1"/>
          </p:cNvSpPr>
          <p:nvPr>
            <p:ph idx="1"/>
          </p:nvPr>
        </p:nvSpPr>
        <p:spPr/>
        <p:txBody>
          <a:bodyPr>
            <a:normAutofit/>
          </a:bodyPr>
          <a:lstStyle/>
          <a:p>
            <a:pPr marL="0" indent="0">
              <a:buNone/>
            </a:pPr>
            <a:r>
              <a:rPr lang="en-US" sz="4000" b="1" dirty="0">
                <a:solidFill>
                  <a:srgbClr val="800000"/>
                </a:solidFill>
              </a:rPr>
              <a:t>Over two decades of negotiations on:</a:t>
            </a:r>
          </a:p>
          <a:p>
            <a:r>
              <a:rPr lang="en-US" sz="4000" b="1" dirty="0">
                <a:solidFill>
                  <a:srgbClr val="800000"/>
                </a:solidFill>
              </a:rPr>
              <a:t>Mitigation</a:t>
            </a:r>
          </a:p>
          <a:p>
            <a:r>
              <a:rPr lang="en-US" sz="4000" b="1" dirty="0">
                <a:solidFill>
                  <a:srgbClr val="800000"/>
                </a:solidFill>
              </a:rPr>
              <a:t>Adaptation</a:t>
            </a:r>
          </a:p>
          <a:p>
            <a:r>
              <a:rPr lang="en-US" sz="4000" b="1" dirty="0">
                <a:solidFill>
                  <a:srgbClr val="800000"/>
                </a:solidFill>
              </a:rPr>
              <a:t>Finance</a:t>
            </a:r>
          </a:p>
          <a:p>
            <a:r>
              <a:rPr lang="en-US" sz="4000" b="1" dirty="0">
                <a:solidFill>
                  <a:srgbClr val="800000"/>
                </a:solidFill>
              </a:rPr>
              <a:t>Technology</a:t>
            </a:r>
          </a:p>
        </p:txBody>
      </p:sp>
      <p:pic>
        <p:nvPicPr>
          <p:cNvPr id="5" name="Picture 5"/>
          <p:cNvPicPr>
            <a:picLocks noChangeAspect="1" noChangeArrowheads="1"/>
          </p:cNvPicPr>
          <p:nvPr/>
        </p:nvPicPr>
        <p:blipFill>
          <a:blip r:embed="rId2" cstate="print"/>
          <a:srcRect/>
          <a:stretch>
            <a:fillRect/>
          </a:stretch>
        </p:blipFill>
        <p:spPr bwMode="auto">
          <a:xfrm>
            <a:off x="0" y="6189663"/>
            <a:ext cx="685800" cy="668337"/>
          </a:xfrm>
          <a:prstGeom prst="rect">
            <a:avLst/>
          </a:prstGeom>
          <a:noFill/>
          <a:ln w="12700">
            <a:noFill/>
            <a:miter lim="800000"/>
            <a:headEnd type="none" w="sm" len="sm"/>
            <a:tailEnd type="none" w="sm" len="sm"/>
          </a:ln>
        </p:spPr>
      </p:pic>
      <p:pic>
        <p:nvPicPr>
          <p:cNvPr id="3074" name="Picture 2" descr="Image result for Climate change negoti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2514600"/>
            <a:ext cx="4419600" cy="3338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6537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The Big Four Issues</a:t>
            </a:r>
          </a:p>
        </p:txBody>
      </p:sp>
      <p:sp>
        <p:nvSpPr>
          <p:cNvPr id="3" name="Content Placeholder 2"/>
          <p:cNvSpPr>
            <a:spLocks noGrp="1"/>
          </p:cNvSpPr>
          <p:nvPr>
            <p:ph idx="1"/>
          </p:nvPr>
        </p:nvSpPr>
        <p:spPr>
          <a:xfrm>
            <a:off x="457200" y="1600200"/>
            <a:ext cx="8229600" cy="3962400"/>
          </a:xfrm>
        </p:spPr>
        <p:txBody>
          <a:bodyPr>
            <a:normAutofit fontScale="92500" lnSpcReduction="20000"/>
          </a:bodyPr>
          <a:lstStyle/>
          <a:p>
            <a:r>
              <a:rPr lang="en-US" b="1" dirty="0">
                <a:solidFill>
                  <a:srgbClr val="800000"/>
                </a:solidFill>
              </a:rPr>
              <a:t>Although human dimensions have been discussed in relationship to the four major issues (particularly adaptation)…</a:t>
            </a:r>
          </a:p>
          <a:p>
            <a:r>
              <a:rPr lang="en-US" b="1" dirty="0">
                <a:solidFill>
                  <a:srgbClr val="800000"/>
                </a:solidFill>
              </a:rPr>
              <a:t>Much of the work has come from civil society</a:t>
            </a:r>
          </a:p>
          <a:p>
            <a:r>
              <a:rPr lang="en-US" b="1" dirty="0">
                <a:solidFill>
                  <a:srgbClr val="800000"/>
                </a:solidFill>
              </a:rPr>
              <a:t>Progress has been made on some specific matters, such as REDD+ and the Doha Work </a:t>
            </a:r>
            <a:r>
              <a:rPr lang="en-US" b="1" dirty="0" err="1">
                <a:solidFill>
                  <a:srgbClr val="800000"/>
                </a:solidFill>
              </a:rPr>
              <a:t>Programme</a:t>
            </a:r>
            <a:r>
              <a:rPr lang="en-US" b="1" dirty="0">
                <a:solidFill>
                  <a:srgbClr val="800000"/>
                </a:solidFill>
              </a:rPr>
              <a:t> on Article 6</a:t>
            </a:r>
          </a:p>
          <a:p>
            <a:r>
              <a:rPr lang="en-US" b="1" dirty="0">
                <a:solidFill>
                  <a:srgbClr val="800000"/>
                </a:solidFill>
              </a:rPr>
              <a:t>The IPCC has increasingly recognized human </a:t>
            </a:r>
            <a:r>
              <a:rPr lang="en-US" b="1" dirty="0" err="1">
                <a:solidFill>
                  <a:srgbClr val="800000"/>
                </a:solidFill>
              </a:rPr>
              <a:t>dimensionsLet’s</a:t>
            </a:r>
            <a:r>
              <a:rPr lang="en-US" b="1" dirty="0">
                <a:solidFill>
                  <a:srgbClr val="800000"/>
                </a:solidFill>
              </a:rPr>
              <a:t> look at the Paris Agreement</a:t>
            </a:r>
          </a:p>
          <a:p>
            <a:endParaRPr lang="en-US" dirty="0"/>
          </a:p>
        </p:txBody>
      </p:sp>
      <p:sp>
        <p:nvSpPr>
          <p:cNvPr id="4" name="AutoShape 2" descr="Image result for Paris Agree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2" name="Picture 4" descr="Image result for Paris Agree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5105400"/>
            <a:ext cx="3088607" cy="1549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6587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Mitigation in the Paris Agreement</a:t>
            </a:r>
          </a:p>
        </p:txBody>
      </p:sp>
      <p:sp>
        <p:nvSpPr>
          <p:cNvPr id="3" name="Content Placeholder 2"/>
          <p:cNvSpPr>
            <a:spLocks noGrp="1"/>
          </p:cNvSpPr>
          <p:nvPr>
            <p:ph idx="1"/>
          </p:nvPr>
        </p:nvSpPr>
        <p:spPr>
          <a:xfrm>
            <a:off x="304800" y="1600200"/>
            <a:ext cx="8382000" cy="5029200"/>
          </a:xfrm>
        </p:spPr>
        <p:txBody>
          <a:bodyPr>
            <a:normAutofit fontScale="85000" lnSpcReduction="20000"/>
          </a:bodyPr>
          <a:lstStyle/>
          <a:p>
            <a:r>
              <a:rPr lang="en-US" b="1" dirty="0">
                <a:solidFill>
                  <a:srgbClr val="003300"/>
                </a:solidFill>
              </a:rPr>
              <a:t>Holding the increase in the global average temperature to well below 2°C above pre-industrial levels and pursuing efforts to limit the temperature increase to 1.5°C above pre-industrial levels… [Article 2]</a:t>
            </a:r>
          </a:p>
          <a:p>
            <a:r>
              <a:rPr lang="en-US" b="1" dirty="0">
                <a:solidFill>
                  <a:srgbClr val="800000"/>
                </a:solidFill>
              </a:rPr>
              <a:t>Parties…undertake rapid reductions thereafter in accordance with best available science, so as to achieve a balance between anthropogenic emissions by sources and removals by sinks of greenhouse gases in the second half of this century…[Article 4]</a:t>
            </a:r>
          </a:p>
          <a:p>
            <a:r>
              <a:rPr lang="en-US" b="1" dirty="0">
                <a:solidFill>
                  <a:srgbClr val="800000"/>
                </a:solidFill>
              </a:rPr>
              <a:t>Parties should take action to conserve and enhance, as appropriate, sinks and reservoirs of greenhouse gases as referred to in Article 4, paragraph 1 (d), of the Convention, including forests. [Article 5]</a:t>
            </a:r>
          </a:p>
          <a:p>
            <a:endParaRPr lang="en-US" dirty="0">
              <a:solidFill>
                <a:srgbClr val="800000"/>
              </a:solidFill>
            </a:endParaRPr>
          </a:p>
          <a:p>
            <a:endParaRPr lang="en-US" dirty="0"/>
          </a:p>
          <a:p>
            <a:endParaRPr lang="en-US" dirty="0"/>
          </a:p>
          <a:p>
            <a:endParaRPr lang="en-US" dirty="0"/>
          </a:p>
        </p:txBody>
      </p:sp>
      <p:pic>
        <p:nvPicPr>
          <p:cNvPr id="4" name="Picture 5"/>
          <p:cNvPicPr>
            <a:picLocks noChangeAspect="1" noChangeArrowheads="1"/>
          </p:cNvPicPr>
          <p:nvPr/>
        </p:nvPicPr>
        <p:blipFill>
          <a:blip r:embed="rId2" cstate="print"/>
          <a:srcRect/>
          <a:stretch>
            <a:fillRect/>
          </a:stretch>
        </p:blipFill>
        <p:spPr bwMode="auto">
          <a:xfrm>
            <a:off x="0" y="6189663"/>
            <a:ext cx="685800" cy="668337"/>
          </a:xfrm>
          <a:prstGeom prst="rect">
            <a:avLst/>
          </a:prstGeom>
          <a:noFill/>
          <a:ln w="12700">
            <a:noFill/>
            <a:miter lim="800000"/>
            <a:headEnd type="none" w="sm" len="sm"/>
            <a:tailEnd type="none" w="sm" len="sm"/>
          </a:ln>
        </p:spPr>
      </p:pic>
    </p:spTree>
    <p:extLst>
      <p:ext uri="{BB962C8B-B14F-4D97-AF65-F5344CB8AC3E}">
        <p14:creationId xmlns:p14="http://schemas.microsoft.com/office/powerpoint/2010/main" val="2647516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Adaptation in the Paris Agreement</a:t>
            </a:r>
          </a:p>
        </p:txBody>
      </p:sp>
      <p:sp>
        <p:nvSpPr>
          <p:cNvPr id="3" name="Content Placeholder 2"/>
          <p:cNvSpPr>
            <a:spLocks noGrp="1"/>
          </p:cNvSpPr>
          <p:nvPr>
            <p:ph idx="1"/>
          </p:nvPr>
        </p:nvSpPr>
        <p:spPr/>
        <p:txBody>
          <a:bodyPr>
            <a:normAutofit fontScale="92500" lnSpcReduction="20000"/>
          </a:bodyPr>
          <a:lstStyle/>
          <a:p>
            <a:r>
              <a:rPr lang="en-US" b="1" dirty="0">
                <a:solidFill>
                  <a:srgbClr val="003300"/>
                </a:solidFill>
              </a:rPr>
              <a:t>Parties hereby establish the global goal on adaptation of enhancing adaptive capacity, strengthening resilience and reducing vulnerability to climate change… [Article 7]</a:t>
            </a:r>
          </a:p>
          <a:p>
            <a:r>
              <a:rPr lang="en-US" b="1" dirty="0">
                <a:solidFill>
                  <a:srgbClr val="800000"/>
                </a:solidFill>
              </a:rPr>
              <a:t>[Parties should] assess climate change impacts and vulnerability, with a view to formulating nationally determined prioritized actions, taking into account vulnerable people, places and ecosystems…[and include] monitoring and evaluating and learning from adaptation plans… [Article 7]</a:t>
            </a:r>
          </a:p>
          <a:p>
            <a:endParaRPr lang="en-US" dirty="0"/>
          </a:p>
          <a:p>
            <a:endParaRPr lang="en-US" dirty="0"/>
          </a:p>
        </p:txBody>
      </p:sp>
      <p:pic>
        <p:nvPicPr>
          <p:cNvPr id="4" name="Picture 5"/>
          <p:cNvPicPr>
            <a:picLocks noChangeAspect="1" noChangeArrowheads="1"/>
          </p:cNvPicPr>
          <p:nvPr/>
        </p:nvPicPr>
        <p:blipFill>
          <a:blip r:embed="rId2" cstate="print"/>
          <a:srcRect/>
          <a:stretch>
            <a:fillRect/>
          </a:stretch>
        </p:blipFill>
        <p:spPr bwMode="auto">
          <a:xfrm>
            <a:off x="0" y="6189663"/>
            <a:ext cx="685800" cy="668337"/>
          </a:xfrm>
          <a:prstGeom prst="rect">
            <a:avLst/>
          </a:prstGeom>
          <a:noFill/>
          <a:ln w="12700">
            <a:noFill/>
            <a:miter lim="800000"/>
            <a:headEnd type="none" w="sm" len="sm"/>
            <a:tailEnd type="none" w="sm" len="sm"/>
          </a:ln>
        </p:spPr>
      </p:pic>
    </p:spTree>
    <p:extLst>
      <p:ext uri="{BB962C8B-B14F-4D97-AF65-F5344CB8AC3E}">
        <p14:creationId xmlns:p14="http://schemas.microsoft.com/office/powerpoint/2010/main" val="1800767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002060"/>
                </a:solidFill>
              </a:rPr>
              <a:t>Climate Finance in the Paris Agreement</a:t>
            </a:r>
          </a:p>
        </p:txBody>
      </p:sp>
      <p:sp>
        <p:nvSpPr>
          <p:cNvPr id="3" name="Content Placeholder 2"/>
          <p:cNvSpPr>
            <a:spLocks noGrp="1"/>
          </p:cNvSpPr>
          <p:nvPr>
            <p:ph idx="1"/>
          </p:nvPr>
        </p:nvSpPr>
        <p:spPr/>
        <p:txBody>
          <a:bodyPr>
            <a:normAutofit fontScale="92500"/>
          </a:bodyPr>
          <a:lstStyle/>
          <a:p>
            <a:r>
              <a:rPr lang="en-US" b="1" dirty="0">
                <a:solidFill>
                  <a:srgbClr val="003300"/>
                </a:solidFill>
              </a:rPr>
              <a:t>Developed country Parties shall provide financial resources to assist developing country Parties with respect to both mitigation and adaptation…[Article 9]</a:t>
            </a:r>
          </a:p>
          <a:p>
            <a:r>
              <a:rPr lang="en-US" b="1" dirty="0">
                <a:solidFill>
                  <a:srgbClr val="800000"/>
                </a:solidFill>
              </a:rPr>
              <a:t>The Financial Mechanism of the Convention, shall aim to ensure efficient access to financial resources through simplified approval procedures and enhanced readiness support for developing country Parties…[Article 9]</a:t>
            </a:r>
          </a:p>
          <a:p>
            <a:endParaRPr lang="en-US" b="1" dirty="0">
              <a:solidFill>
                <a:srgbClr val="800000"/>
              </a:solidFill>
            </a:endParaRPr>
          </a:p>
          <a:p>
            <a:endParaRPr lang="en-US" dirty="0"/>
          </a:p>
        </p:txBody>
      </p:sp>
      <p:pic>
        <p:nvPicPr>
          <p:cNvPr id="4" name="Picture 5"/>
          <p:cNvPicPr>
            <a:picLocks noChangeAspect="1" noChangeArrowheads="1"/>
          </p:cNvPicPr>
          <p:nvPr/>
        </p:nvPicPr>
        <p:blipFill>
          <a:blip r:embed="rId2" cstate="print"/>
          <a:srcRect/>
          <a:stretch>
            <a:fillRect/>
          </a:stretch>
        </p:blipFill>
        <p:spPr bwMode="auto">
          <a:xfrm>
            <a:off x="0" y="6189663"/>
            <a:ext cx="685800" cy="668337"/>
          </a:xfrm>
          <a:prstGeom prst="rect">
            <a:avLst/>
          </a:prstGeom>
          <a:noFill/>
          <a:ln w="12700">
            <a:noFill/>
            <a:miter lim="800000"/>
            <a:headEnd type="none" w="sm" len="sm"/>
            <a:tailEnd type="none" w="sm" len="sm"/>
          </a:ln>
        </p:spPr>
      </p:pic>
    </p:spTree>
    <p:extLst>
      <p:ext uri="{BB962C8B-B14F-4D97-AF65-F5344CB8AC3E}">
        <p14:creationId xmlns:p14="http://schemas.microsoft.com/office/powerpoint/2010/main" val="1037974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Technology in the Paris Agreement</a:t>
            </a:r>
          </a:p>
        </p:txBody>
      </p:sp>
      <p:sp>
        <p:nvSpPr>
          <p:cNvPr id="3" name="Content Placeholder 2"/>
          <p:cNvSpPr>
            <a:spLocks noGrp="1"/>
          </p:cNvSpPr>
          <p:nvPr>
            <p:ph idx="1"/>
          </p:nvPr>
        </p:nvSpPr>
        <p:spPr/>
        <p:txBody>
          <a:bodyPr>
            <a:normAutofit fontScale="92500" lnSpcReduction="10000"/>
          </a:bodyPr>
          <a:lstStyle/>
          <a:p>
            <a:r>
              <a:rPr lang="en-US" b="1" dirty="0">
                <a:solidFill>
                  <a:srgbClr val="003300"/>
                </a:solidFill>
              </a:rPr>
              <a:t>Parties share a long-term vision on the importance of fully realizing technology development and transfer in order to improve resilience to climate change and to reduce greenhouse gas emissions. [Article 10]</a:t>
            </a:r>
          </a:p>
          <a:p>
            <a:r>
              <a:rPr lang="en-US" b="1" dirty="0">
                <a:solidFill>
                  <a:srgbClr val="800000"/>
                </a:solidFill>
              </a:rPr>
              <a:t>Accelerating, encouraging and enabling innovation is critical for an effective, long-term global response to climate change and promoting economic growth and sustainable development. [Article 10]</a:t>
            </a:r>
          </a:p>
          <a:p>
            <a:endParaRPr lang="en-US" b="1" dirty="0">
              <a:solidFill>
                <a:srgbClr val="800000"/>
              </a:solidFill>
            </a:endParaRPr>
          </a:p>
          <a:p>
            <a:endParaRPr lang="en-US" dirty="0"/>
          </a:p>
        </p:txBody>
      </p:sp>
      <p:pic>
        <p:nvPicPr>
          <p:cNvPr id="4" name="Picture 5"/>
          <p:cNvPicPr>
            <a:picLocks noChangeAspect="1" noChangeArrowheads="1"/>
          </p:cNvPicPr>
          <p:nvPr/>
        </p:nvPicPr>
        <p:blipFill>
          <a:blip r:embed="rId2" cstate="print"/>
          <a:srcRect/>
          <a:stretch>
            <a:fillRect/>
          </a:stretch>
        </p:blipFill>
        <p:spPr bwMode="auto">
          <a:xfrm>
            <a:off x="0" y="6189663"/>
            <a:ext cx="685800" cy="668337"/>
          </a:xfrm>
          <a:prstGeom prst="rect">
            <a:avLst/>
          </a:prstGeom>
          <a:noFill/>
          <a:ln w="12700">
            <a:noFill/>
            <a:miter lim="800000"/>
            <a:headEnd type="none" w="sm" len="sm"/>
            <a:tailEnd type="none" w="sm" len="sm"/>
          </a:ln>
        </p:spPr>
      </p:pic>
    </p:spTree>
    <p:extLst>
      <p:ext uri="{BB962C8B-B14F-4D97-AF65-F5344CB8AC3E}">
        <p14:creationId xmlns:p14="http://schemas.microsoft.com/office/powerpoint/2010/main" val="4179897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rgbClr val="800000"/>
                </a:solidFill>
              </a:rPr>
              <a:t>UNFCCC negotiations and the Paris Agreement</a:t>
            </a:r>
          </a:p>
        </p:txBody>
      </p:sp>
      <p:sp>
        <p:nvSpPr>
          <p:cNvPr id="3" name="Content Placeholder 2"/>
          <p:cNvSpPr>
            <a:spLocks noGrp="1"/>
          </p:cNvSpPr>
          <p:nvPr>
            <p:ph idx="1"/>
          </p:nvPr>
        </p:nvSpPr>
        <p:spPr/>
        <p:txBody>
          <a:bodyPr>
            <a:normAutofit lnSpcReduction="10000"/>
          </a:bodyPr>
          <a:lstStyle/>
          <a:p>
            <a:r>
              <a:rPr lang="en-US" b="1" dirty="0">
                <a:solidFill>
                  <a:srgbClr val="003300"/>
                </a:solidFill>
              </a:rPr>
              <a:t>Have emphasized the technical dimensions of climate change policy</a:t>
            </a:r>
          </a:p>
          <a:p>
            <a:r>
              <a:rPr lang="en-US" b="1" dirty="0">
                <a:solidFill>
                  <a:srgbClr val="002060"/>
                </a:solidFill>
              </a:rPr>
              <a:t>Relied on the IPCC reports as a foundation</a:t>
            </a:r>
          </a:p>
          <a:p>
            <a:r>
              <a:rPr lang="en-US" b="1" dirty="0">
                <a:solidFill>
                  <a:srgbClr val="003300"/>
                </a:solidFill>
              </a:rPr>
              <a:t>Have created institutions that relate to technical, regulatory, and legal matters </a:t>
            </a:r>
          </a:p>
          <a:p>
            <a:r>
              <a:rPr lang="en-US" b="1" dirty="0">
                <a:solidFill>
                  <a:srgbClr val="002060"/>
                </a:solidFill>
              </a:rPr>
              <a:t>Post-Paris, implementation and improvement are key</a:t>
            </a:r>
          </a:p>
          <a:p>
            <a:r>
              <a:rPr lang="en-US" b="1" dirty="0">
                <a:solidFill>
                  <a:srgbClr val="003300"/>
                </a:solidFill>
              </a:rPr>
              <a:t>Implementation and improvement elevate the human dimensions </a:t>
            </a:r>
          </a:p>
        </p:txBody>
      </p:sp>
      <p:pic>
        <p:nvPicPr>
          <p:cNvPr id="4" name="Picture 5"/>
          <p:cNvPicPr>
            <a:picLocks noChangeAspect="1" noChangeArrowheads="1"/>
          </p:cNvPicPr>
          <p:nvPr/>
        </p:nvPicPr>
        <p:blipFill>
          <a:blip r:embed="rId2" cstate="print"/>
          <a:srcRect/>
          <a:stretch>
            <a:fillRect/>
          </a:stretch>
        </p:blipFill>
        <p:spPr bwMode="auto">
          <a:xfrm>
            <a:off x="0" y="6189663"/>
            <a:ext cx="685800" cy="668337"/>
          </a:xfrm>
          <a:prstGeom prst="rect">
            <a:avLst/>
          </a:prstGeom>
          <a:noFill/>
          <a:ln w="12700">
            <a:noFill/>
            <a:miter lim="800000"/>
            <a:headEnd type="none" w="sm" len="sm"/>
            <a:tailEnd type="none" w="sm" len="sm"/>
          </a:ln>
        </p:spPr>
      </p:pic>
    </p:spTree>
    <p:extLst>
      <p:ext uri="{BB962C8B-B14F-4D97-AF65-F5344CB8AC3E}">
        <p14:creationId xmlns:p14="http://schemas.microsoft.com/office/powerpoint/2010/main" val="2280380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749300" y="533400"/>
            <a:ext cx="7785100" cy="838200"/>
          </a:xfrm>
        </p:spPr>
        <p:txBody>
          <a:bodyPr>
            <a:normAutofit/>
          </a:bodyPr>
          <a:lstStyle/>
          <a:p>
            <a:r>
              <a:rPr lang="en-US" sz="3600" b="1" dirty="0">
                <a:solidFill>
                  <a:srgbClr val="002060"/>
                </a:solidFill>
              </a:rPr>
              <a:t>Technical and Human Dimensions</a:t>
            </a:r>
          </a:p>
        </p:txBody>
      </p:sp>
      <p:sp>
        <p:nvSpPr>
          <p:cNvPr id="18435" name="Rectangle 3"/>
          <p:cNvSpPr>
            <a:spLocks noGrp="1" noChangeArrowheads="1"/>
          </p:cNvSpPr>
          <p:nvPr>
            <p:ph idx="1"/>
          </p:nvPr>
        </p:nvSpPr>
        <p:spPr>
          <a:xfrm>
            <a:off x="228600" y="1676400"/>
            <a:ext cx="8686800" cy="5029200"/>
          </a:xfrm>
        </p:spPr>
        <p:txBody>
          <a:bodyPr>
            <a:normAutofit/>
          </a:bodyPr>
          <a:lstStyle/>
          <a:p>
            <a:pPr>
              <a:lnSpc>
                <a:spcPct val="90000"/>
              </a:lnSpc>
              <a:buFontTx/>
              <a:buNone/>
            </a:pPr>
            <a:endParaRPr lang="en-US" sz="1000" dirty="0">
              <a:solidFill>
                <a:schemeClr val="accent1"/>
              </a:solidFill>
            </a:endParaRPr>
          </a:p>
          <a:p>
            <a:pPr>
              <a:lnSpc>
                <a:spcPct val="90000"/>
              </a:lnSpc>
              <a:buFontTx/>
              <a:buNone/>
            </a:pPr>
            <a:r>
              <a:rPr lang="en-US" sz="1000" dirty="0">
                <a:solidFill>
                  <a:srgbClr val="003300"/>
                </a:solidFill>
              </a:rPr>
              <a:t>                                                    </a:t>
            </a:r>
            <a:r>
              <a:rPr lang="en-US" sz="2800" b="1" i="1" dirty="0">
                <a:solidFill>
                  <a:srgbClr val="003300"/>
                </a:solidFill>
              </a:rPr>
              <a:t>High </a:t>
            </a:r>
          </a:p>
          <a:p>
            <a:pPr>
              <a:lnSpc>
                <a:spcPct val="90000"/>
              </a:lnSpc>
              <a:buFontTx/>
              <a:buNone/>
            </a:pPr>
            <a:endParaRPr lang="en-US" sz="1600" b="1" dirty="0">
              <a:solidFill>
                <a:srgbClr val="9A0000"/>
              </a:solidFill>
            </a:endParaRPr>
          </a:p>
          <a:p>
            <a:pPr>
              <a:lnSpc>
                <a:spcPct val="90000"/>
              </a:lnSpc>
              <a:buFontTx/>
              <a:buNone/>
            </a:pPr>
            <a:r>
              <a:rPr lang="en-US" sz="2400" b="1" dirty="0">
                <a:solidFill>
                  <a:srgbClr val="9A0000"/>
                </a:solidFill>
              </a:rPr>
              <a:t>     </a:t>
            </a:r>
            <a:r>
              <a:rPr lang="en-US" b="1" dirty="0">
                <a:solidFill>
                  <a:srgbClr val="9A0000"/>
                </a:solidFill>
              </a:rPr>
              <a:t>Technical</a:t>
            </a:r>
          </a:p>
          <a:p>
            <a:pPr>
              <a:lnSpc>
                <a:spcPct val="90000"/>
              </a:lnSpc>
              <a:buFontTx/>
              <a:buNone/>
            </a:pPr>
            <a:r>
              <a:rPr lang="en-US" b="1" dirty="0">
                <a:solidFill>
                  <a:srgbClr val="9A0000"/>
                </a:solidFill>
              </a:rPr>
              <a:t> (incl. legal,</a:t>
            </a:r>
          </a:p>
          <a:p>
            <a:pPr>
              <a:lnSpc>
                <a:spcPct val="90000"/>
              </a:lnSpc>
              <a:buFontTx/>
              <a:buNone/>
            </a:pPr>
            <a:r>
              <a:rPr lang="en-US" b="1" dirty="0">
                <a:solidFill>
                  <a:srgbClr val="9A0000"/>
                </a:solidFill>
              </a:rPr>
              <a:t>   regulatory)</a:t>
            </a:r>
          </a:p>
          <a:p>
            <a:pPr>
              <a:lnSpc>
                <a:spcPct val="90000"/>
              </a:lnSpc>
              <a:buFontTx/>
              <a:buNone/>
            </a:pPr>
            <a:r>
              <a:rPr lang="en-US" sz="2400" b="1" dirty="0">
                <a:solidFill>
                  <a:srgbClr val="9A0000"/>
                </a:solidFill>
              </a:rPr>
              <a:t>                   </a:t>
            </a:r>
          </a:p>
          <a:p>
            <a:pPr>
              <a:lnSpc>
                <a:spcPct val="90000"/>
              </a:lnSpc>
              <a:buFontTx/>
              <a:buNone/>
            </a:pPr>
            <a:r>
              <a:rPr lang="en-US" sz="2400" b="1" dirty="0">
                <a:solidFill>
                  <a:srgbClr val="9A0000"/>
                </a:solidFill>
              </a:rPr>
              <a:t>                      </a:t>
            </a:r>
            <a:r>
              <a:rPr lang="en-US" sz="2800" b="1" i="1" dirty="0">
                <a:solidFill>
                  <a:srgbClr val="003300"/>
                </a:solidFill>
              </a:rPr>
              <a:t>Low </a:t>
            </a:r>
            <a:r>
              <a:rPr lang="en-US" sz="2000" b="1" i="1" dirty="0">
                <a:solidFill>
                  <a:srgbClr val="9A0000"/>
                </a:solidFill>
              </a:rPr>
              <a:t>                          </a:t>
            </a:r>
          </a:p>
          <a:p>
            <a:pPr>
              <a:lnSpc>
                <a:spcPct val="150000"/>
              </a:lnSpc>
              <a:buFontTx/>
              <a:buNone/>
            </a:pPr>
            <a:r>
              <a:rPr lang="en-US" sz="2800" b="1" i="1" dirty="0">
                <a:solidFill>
                  <a:srgbClr val="9A0000"/>
                </a:solidFill>
              </a:rPr>
              <a:t>                                  </a:t>
            </a:r>
            <a:r>
              <a:rPr lang="en-US" sz="2800" b="1" i="1" dirty="0">
                <a:solidFill>
                  <a:srgbClr val="003300"/>
                </a:solidFill>
              </a:rPr>
              <a:t>Low                                 High </a:t>
            </a:r>
            <a:r>
              <a:rPr lang="en-US" sz="2800" b="1" dirty="0">
                <a:solidFill>
                  <a:srgbClr val="003300"/>
                </a:solidFill>
              </a:rPr>
              <a:t>   </a:t>
            </a:r>
            <a:r>
              <a:rPr lang="en-US" sz="2800" b="1" dirty="0">
                <a:solidFill>
                  <a:srgbClr val="9A0000"/>
                </a:solidFill>
              </a:rPr>
              <a:t>                                   </a:t>
            </a:r>
          </a:p>
          <a:p>
            <a:pPr>
              <a:lnSpc>
                <a:spcPct val="90000"/>
              </a:lnSpc>
              <a:buFontTx/>
              <a:buNone/>
            </a:pPr>
            <a:r>
              <a:rPr lang="en-US" b="1" dirty="0">
                <a:solidFill>
                  <a:srgbClr val="9A0000"/>
                </a:solidFill>
              </a:rPr>
              <a:t>                           Human (cultural, social, economic)</a:t>
            </a:r>
          </a:p>
        </p:txBody>
      </p:sp>
      <p:sp>
        <p:nvSpPr>
          <p:cNvPr id="18436" name="Line 4"/>
          <p:cNvSpPr>
            <a:spLocks noChangeShapeType="1"/>
          </p:cNvSpPr>
          <p:nvPr/>
        </p:nvSpPr>
        <p:spPr bwMode="auto">
          <a:xfrm>
            <a:off x="2743200" y="1676400"/>
            <a:ext cx="0" cy="3505200"/>
          </a:xfrm>
          <a:prstGeom prst="line">
            <a:avLst/>
          </a:prstGeom>
          <a:noFill/>
          <a:ln w="76200">
            <a:solidFill>
              <a:srgbClr val="990099"/>
            </a:solidFill>
            <a:round/>
            <a:headEnd type="none" w="sm" len="sm"/>
            <a:tailEnd type="none" w="sm" len="sm"/>
          </a:ln>
        </p:spPr>
        <p:txBody>
          <a:bodyPr/>
          <a:lstStyle/>
          <a:p>
            <a:endParaRPr lang="en-US"/>
          </a:p>
        </p:txBody>
      </p:sp>
      <p:sp>
        <p:nvSpPr>
          <p:cNvPr id="18437" name="Line 5"/>
          <p:cNvSpPr>
            <a:spLocks noChangeShapeType="1"/>
          </p:cNvSpPr>
          <p:nvPr/>
        </p:nvSpPr>
        <p:spPr bwMode="auto">
          <a:xfrm>
            <a:off x="2743200" y="5181600"/>
            <a:ext cx="4572000" cy="0"/>
          </a:xfrm>
          <a:prstGeom prst="line">
            <a:avLst/>
          </a:prstGeom>
          <a:noFill/>
          <a:ln w="76200">
            <a:solidFill>
              <a:srgbClr val="990099"/>
            </a:solidFill>
            <a:round/>
            <a:headEnd type="none" w="sm" len="sm"/>
            <a:tailEnd type="none" w="sm" len="sm"/>
          </a:ln>
        </p:spPr>
        <p:txBody>
          <a:bodyPr/>
          <a:lstStyle/>
          <a:p>
            <a:endParaRPr lang="en-US"/>
          </a:p>
        </p:txBody>
      </p:sp>
      <p:pic>
        <p:nvPicPr>
          <p:cNvPr id="6" name="Picture 5"/>
          <p:cNvPicPr>
            <a:picLocks noChangeAspect="1" noChangeArrowheads="1"/>
          </p:cNvPicPr>
          <p:nvPr/>
        </p:nvPicPr>
        <p:blipFill>
          <a:blip r:embed="rId3" cstate="print"/>
          <a:srcRect/>
          <a:stretch>
            <a:fillRect/>
          </a:stretch>
        </p:blipFill>
        <p:spPr bwMode="auto">
          <a:xfrm>
            <a:off x="0" y="6189663"/>
            <a:ext cx="685800" cy="668337"/>
          </a:xfrm>
          <a:prstGeom prst="rect">
            <a:avLst/>
          </a:prstGeom>
          <a:noFill/>
          <a:ln w="12700">
            <a:noFill/>
            <a:miter lim="800000"/>
            <a:headEnd type="none" w="sm" len="sm"/>
            <a:tailEnd type="none" w="sm" len="sm"/>
          </a:ln>
        </p:spPr>
      </p:pic>
    </p:spTree>
    <p:extLst>
      <p:ext uri="{BB962C8B-B14F-4D97-AF65-F5344CB8AC3E}">
        <p14:creationId xmlns:p14="http://schemas.microsoft.com/office/powerpoint/2010/main" val="416028066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749300" y="533400"/>
            <a:ext cx="7785100" cy="838200"/>
          </a:xfrm>
        </p:spPr>
        <p:txBody>
          <a:bodyPr>
            <a:normAutofit/>
          </a:bodyPr>
          <a:lstStyle/>
          <a:p>
            <a:r>
              <a:rPr lang="en-US" sz="3600" b="1" dirty="0">
                <a:solidFill>
                  <a:srgbClr val="002060"/>
                </a:solidFill>
              </a:rPr>
              <a:t>Technical and Human Dimensions</a:t>
            </a:r>
          </a:p>
        </p:txBody>
      </p:sp>
      <p:sp>
        <p:nvSpPr>
          <p:cNvPr id="18435" name="Rectangle 3"/>
          <p:cNvSpPr>
            <a:spLocks noGrp="1" noChangeArrowheads="1"/>
          </p:cNvSpPr>
          <p:nvPr>
            <p:ph idx="1"/>
          </p:nvPr>
        </p:nvSpPr>
        <p:spPr>
          <a:xfrm>
            <a:off x="228600" y="1676400"/>
            <a:ext cx="8686800" cy="5029200"/>
          </a:xfrm>
        </p:spPr>
        <p:txBody>
          <a:bodyPr>
            <a:normAutofit/>
          </a:bodyPr>
          <a:lstStyle/>
          <a:p>
            <a:pPr>
              <a:lnSpc>
                <a:spcPct val="90000"/>
              </a:lnSpc>
              <a:buFontTx/>
              <a:buNone/>
            </a:pPr>
            <a:endParaRPr lang="en-US" sz="1000" dirty="0">
              <a:solidFill>
                <a:schemeClr val="accent1"/>
              </a:solidFill>
            </a:endParaRPr>
          </a:p>
          <a:p>
            <a:pPr>
              <a:lnSpc>
                <a:spcPct val="90000"/>
              </a:lnSpc>
              <a:buFontTx/>
              <a:buNone/>
            </a:pPr>
            <a:r>
              <a:rPr lang="en-US" sz="1000" dirty="0">
                <a:solidFill>
                  <a:srgbClr val="003300"/>
                </a:solidFill>
              </a:rPr>
              <a:t>                                                    </a:t>
            </a:r>
            <a:r>
              <a:rPr lang="en-US" sz="2800" b="1" i="1" dirty="0">
                <a:solidFill>
                  <a:srgbClr val="003300"/>
                </a:solidFill>
              </a:rPr>
              <a:t>High           X - Kyoto Protocol/CDM    </a:t>
            </a:r>
          </a:p>
          <a:p>
            <a:pPr>
              <a:lnSpc>
                <a:spcPct val="90000"/>
              </a:lnSpc>
              <a:buFontTx/>
              <a:buNone/>
            </a:pPr>
            <a:endParaRPr lang="en-US" sz="1600" b="1" dirty="0">
              <a:solidFill>
                <a:srgbClr val="9A0000"/>
              </a:solidFill>
            </a:endParaRPr>
          </a:p>
          <a:p>
            <a:pPr>
              <a:lnSpc>
                <a:spcPct val="90000"/>
              </a:lnSpc>
              <a:buFontTx/>
              <a:buNone/>
            </a:pPr>
            <a:r>
              <a:rPr lang="en-US" sz="2400" b="1" dirty="0">
                <a:solidFill>
                  <a:srgbClr val="9A0000"/>
                </a:solidFill>
              </a:rPr>
              <a:t>     </a:t>
            </a:r>
            <a:r>
              <a:rPr lang="en-US" b="1" dirty="0">
                <a:solidFill>
                  <a:srgbClr val="9A0000"/>
                </a:solidFill>
              </a:rPr>
              <a:t>Technical</a:t>
            </a:r>
          </a:p>
          <a:p>
            <a:pPr>
              <a:lnSpc>
                <a:spcPct val="90000"/>
              </a:lnSpc>
              <a:buFontTx/>
              <a:buNone/>
            </a:pPr>
            <a:r>
              <a:rPr lang="en-US" b="1" dirty="0">
                <a:solidFill>
                  <a:srgbClr val="9A0000"/>
                </a:solidFill>
              </a:rPr>
              <a:t> (incl. legal,    </a:t>
            </a:r>
          </a:p>
          <a:p>
            <a:pPr>
              <a:lnSpc>
                <a:spcPct val="90000"/>
              </a:lnSpc>
              <a:buFontTx/>
              <a:buNone/>
            </a:pPr>
            <a:r>
              <a:rPr lang="en-US" b="1" dirty="0">
                <a:solidFill>
                  <a:srgbClr val="9A0000"/>
                </a:solidFill>
              </a:rPr>
              <a:t>   regulatory)</a:t>
            </a:r>
          </a:p>
          <a:p>
            <a:pPr>
              <a:lnSpc>
                <a:spcPct val="90000"/>
              </a:lnSpc>
              <a:buFontTx/>
              <a:buNone/>
            </a:pPr>
            <a:r>
              <a:rPr lang="en-US" sz="2400" b="1" dirty="0">
                <a:solidFill>
                  <a:srgbClr val="9A0000"/>
                </a:solidFill>
              </a:rPr>
              <a:t>                   </a:t>
            </a:r>
          </a:p>
          <a:p>
            <a:pPr>
              <a:lnSpc>
                <a:spcPct val="90000"/>
              </a:lnSpc>
              <a:buFontTx/>
              <a:buNone/>
            </a:pPr>
            <a:r>
              <a:rPr lang="en-US" sz="2400" b="1" dirty="0">
                <a:solidFill>
                  <a:srgbClr val="9A0000"/>
                </a:solidFill>
              </a:rPr>
              <a:t>                      </a:t>
            </a:r>
            <a:r>
              <a:rPr lang="en-US" sz="2800" b="1" i="1" dirty="0">
                <a:solidFill>
                  <a:srgbClr val="003300"/>
                </a:solidFill>
              </a:rPr>
              <a:t>Low </a:t>
            </a:r>
            <a:r>
              <a:rPr lang="en-US" sz="2000" b="1" i="1" dirty="0">
                <a:solidFill>
                  <a:srgbClr val="9A0000"/>
                </a:solidFill>
              </a:rPr>
              <a:t>                          </a:t>
            </a:r>
          </a:p>
          <a:p>
            <a:pPr>
              <a:lnSpc>
                <a:spcPct val="150000"/>
              </a:lnSpc>
              <a:buFontTx/>
              <a:buNone/>
            </a:pPr>
            <a:r>
              <a:rPr lang="en-US" sz="2800" b="1" i="1" dirty="0">
                <a:solidFill>
                  <a:srgbClr val="9A0000"/>
                </a:solidFill>
              </a:rPr>
              <a:t>                                  </a:t>
            </a:r>
            <a:r>
              <a:rPr lang="en-US" sz="2800" b="1" i="1" dirty="0">
                <a:solidFill>
                  <a:srgbClr val="003300"/>
                </a:solidFill>
              </a:rPr>
              <a:t>Low                                 High </a:t>
            </a:r>
            <a:r>
              <a:rPr lang="en-US" sz="2800" b="1" dirty="0">
                <a:solidFill>
                  <a:srgbClr val="003300"/>
                </a:solidFill>
              </a:rPr>
              <a:t>   </a:t>
            </a:r>
            <a:r>
              <a:rPr lang="en-US" sz="2800" b="1" dirty="0">
                <a:solidFill>
                  <a:srgbClr val="9A0000"/>
                </a:solidFill>
              </a:rPr>
              <a:t>                                   </a:t>
            </a:r>
          </a:p>
          <a:p>
            <a:pPr>
              <a:lnSpc>
                <a:spcPct val="90000"/>
              </a:lnSpc>
              <a:buFontTx/>
              <a:buNone/>
            </a:pPr>
            <a:r>
              <a:rPr lang="en-US" b="1" dirty="0">
                <a:solidFill>
                  <a:srgbClr val="9A0000"/>
                </a:solidFill>
              </a:rPr>
              <a:t>                           Human (cultural, social, economic)</a:t>
            </a:r>
          </a:p>
        </p:txBody>
      </p:sp>
      <p:sp>
        <p:nvSpPr>
          <p:cNvPr id="18436" name="Line 4"/>
          <p:cNvSpPr>
            <a:spLocks noChangeShapeType="1"/>
          </p:cNvSpPr>
          <p:nvPr/>
        </p:nvSpPr>
        <p:spPr bwMode="auto">
          <a:xfrm>
            <a:off x="2743200" y="1676400"/>
            <a:ext cx="0" cy="3505200"/>
          </a:xfrm>
          <a:prstGeom prst="line">
            <a:avLst/>
          </a:prstGeom>
          <a:noFill/>
          <a:ln w="76200">
            <a:solidFill>
              <a:srgbClr val="990099"/>
            </a:solidFill>
            <a:round/>
            <a:headEnd type="none" w="sm" len="sm"/>
            <a:tailEnd type="none" w="sm" len="sm"/>
          </a:ln>
        </p:spPr>
        <p:txBody>
          <a:bodyPr/>
          <a:lstStyle/>
          <a:p>
            <a:endParaRPr lang="en-US"/>
          </a:p>
        </p:txBody>
      </p:sp>
      <p:sp>
        <p:nvSpPr>
          <p:cNvPr id="18437" name="Line 5"/>
          <p:cNvSpPr>
            <a:spLocks noChangeShapeType="1"/>
          </p:cNvSpPr>
          <p:nvPr/>
        </p:nvSpPr>
        <p:spPr bwMode="auto">
          <a:xfrm>
            <a:off x="2743200" y="5181600"/>
            <a:ext cx="4572000" cy="0"/>
          </a:xfrm>
          <a:prstGeom prst="line">
            <a:avLst/>
          </a:prstGeom>
          <a:noFill/>
          <a:ln w="76200">
            <a:solidFill>
              <a:srgbClr val="990099"/>
            </a:solidFill>
            <a:round/>
            <a:headEnd type="none" w="sm" len="sm"/>
            <a:tailEnd type="none" w="sm" len="sm"/>
          </a:ln>
        </p:spPr>
        <p:txBody>
          <a:bodyPr/>
          <a:lstStyle/>
          <a:p>
            <a:endParaRPr lang="en-US"/>
          </a:p>
        </p:txBody>
      </p:sp>
      <p:sp>
        <p:nvSpPr>
          <p:cNvPr id="6" name="Freeform 6"/>
          <p:cNvSpPr>
            <a:spLocks/>
          </p:cNvSpPr>
          <p:nvPr/>
        </p:nvSpPr>
        <p:spPr bwMode="auto">
          <a:xfrm>
            <a:off x="3238501" y="1676400"/>
            <a:ext cx="4038600" cy="3098800"/>
          </a:xfrm>
          <a:custGeom>
            <a:avLst/>
            <a:gdLst>
              <a:gd name="T0" fmla="*/ 0 w 2544"/>
              <a:gd name="T1" fmla="*/ 2147483647 h 1952"/>
              <a:gd name="T2" fmla="*/ 2147483647 w 2544"/>
              <a:gd name="T3" fmla="*/ 2147483647 h 1952"/>
              <a:gd name="T4" fmla="*/ 2147483647 w 2544"/>
              <a:gd name="T5" fmla="*/ 2147483647 h 1952"/>
              <a:gd name="T6" fmla="*/ 0 60000 65536"/>
              <a:gd name="T7" fmla="*/ 0 60000 65536"/>
              <a:gd name="T8" fmla="*/ 0 60000 65536"/>
              <a:gd name="T9" fmla="*/ 0 w 2544"/>
              <a:gd name="T10" fmla="*/ 0 h 1952"/>
              <a:gd name="T11" fmla="*/ 2544 w 2544"/>
              <a:gd name="T12" fmla="*/ 1952 h 1952"/>
            </a:gdLst>
            <a:ahLst/>
            <a:cxnLst>
              <a:cxn ang="T6">
                <a:pos x="T0" y="T1"/>
              </a:cxn>
              <a:cxn ang="T7">
                <a:pos x="T2" y="T3"/>
              </a:cxn>
              <a:cxn ang="T8">
                <a:pos x="T4" y="T5"/>
              </a:cxn>
            </a:cxnLst>
            <a:rect l="T9" t="T10" r="T11" b="T12"/>
            <a:pathLst>
              <a:path w="2544" h="1952">
                <a:moveTo>
                  <a:pt x="0" y="32"/>
                </a:moveTo>
                <a:cubicBezTo>
                  <a:pt x="700" y="16"/>
                  <a:pt x="1400" y="0"/>
                  <a:pt x="1824" y="320"/>
                </a:cubicBezTo>
                <a:cubicBezTo>
                  <a:pt x="2248" y="640"/>
                  <a:pt x="2424" y="1680"/>
                  <a:pt x="2544" y="1952"/>
                </a:cubicBezTo>
              </a:path>
            </a:pathLst>
          </a:custGeom>
          <a:noFill/>
          <a:ln w="76200">
            <a:solidFill>
              <a:srgbClr val="FFFF00"/>
            </a:solidFill>
            <a:round/>
            <a:headEnd type="none" w="sm" len="sm"/>
            <a:tailEnd type="none" w="sm" len="sm"/>
          </a:ln>
        </p:spPr>
        <p:txBody>
          <a:bodyPr/>
          <a:lstStyle/>
          <a:p>
            <a:endParaRPr lang="en-US">
              <a:solidFill>
                <a:srgbClr val="FF0000"/>
              </a:solidFill>
            </a:endParaRPr>
          </a:p>
        </p:txBody>
      </p:sp>
      <p:pic>
        <p:nvPicPr>
          <p:cNvPr id="7" name="Picture 5"/>
          <p:cNvPicPr>
            <a:picLocks noChangeAspect="1" noChangeArrowheads="1"/>
          </p:cNvPicPr>
          <p:nvPr/>
        </p:nvPicPr>
        <p:blipFill>
          <a:blip r:embed="rId3" cstate="print"/>
          <a:srcRect/>
          <a:stretch>
            <a:fillRect/>
          </a:stretch>
        </p:blipFill>
        <p:spPr bwMode="auto">
          <a:xfrm>
            <a:off x="0" y="6189663"/>
            <a:ext cx="685800" cy="668337"/>
          </a:xfrm>
          <a:prstGeom prst="rect">
            <a:avLst/>
          </a:prstGeom>
          <a:noFill/>
          <a:ln w="12700">
            <a:noFill/>
            <a:miter lim="800000"/>
            <a:headEnd type="none" w="sm" len="sm"/>
            <a:tailEnd type="none" w="sm" len="sm"/>
          </a:ln>
        </p:spPr>
      </p:pic>
    </p:spTree>
    <p:extLst>
      <p:ext uri="{BB962C8B-B14F-4D97-AF65-F5344CB8AC3E}">
        <p14:creationId xmlns:p14="http://schemas.microsoft.com/office/powerpoint/2010/main" val="291374788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749300" y="533400"/>
            <a:ext cx="7785100" cy="838200"/>
          </a:xfrm>
        </p:spPr>
        <p:txBody>
          <a:bodyPr>
            <a:normAutofit/>
          </a:bodyPr>
          <a:lstStyle/>
          <a:p>
            <a:r>
              <a:rPr lang="en-US" sz="3600" b="1" dirty="0">
                <a:solidFill>
                  <a:srgbClr val="002060"/>
                </a:solidFill>
              </a:rPr>
              <a:t>Technical and Human Dimensions</a:t>
            </a:r>
          </a:p>
        </p:txBody>
      </p:sp>
      <p:sp>
        <p:nvSpPr>
          <p:cNvPr id="18435" name="Rectangle 3"/>
          <p:cNvSpPr>
            <a:spLocks noGrp="1" noChangeArrowheads="1"/>
          </p:cNvSpPr>
          <p:nvPr>
            <p:ph idx="1"/>
          </p:nvPr>
        </p:nvSpPr>
        <p:spPr>
          <a:xfrm>
            <a:off x="228600" y="1676400"/>
            <a:ext cx="8686800" cy="5029200"/>
          </a:xfrm>
        </p:spPr>
        <p:txBody>
          <a:bodyPr>
            <a:normAutofit/>
          </a:bodyPr>
          <a:lstStyle/>
          <a:p>
            <a:pPr>
              <a:lnSpc>
                <a:spcPct val="90000"/>
              </a:lnSpc>
              <a:buFontTx/>
              <a:buNone/>
            </a:pPr>
            <a:endParaRPr lang="en-US" sz="1000" dirty="0">
              <a:solidFill>
                <a:schemeClr val="accent1"/>
              </a:solidFill>
            </a:endParaRPr>
          </a:p>
          <a:p>
            <a:pPr>
              <a:lnSpc>
                <a:spcPct val="90000"/>
              </a:lnSpc>
              <a:buFontTx/>
              <a:buNone/>
            </a:pPr>
            <a:r>
              <a:rPr lang="en-US" sz="1000" dirty="0">
                <a:solidFill>
                  <a:srgbClr val="003300"/>
                </a:solidFill>
              </a:rPr>
              <a:t>                                                    </a:t>
            </a:r>
            <a:r>
              <a:rPr lang="en-US" sz="2800" b="1" i="1" dirty="0">
                <a:solidFill>
                  <a:srgbClr val="003300"/>
                </a:solidFill>
              </a:rPr>
              <a:t>High                    X – The Paris Agreement</a:t>
            </a:r>
          </a:p>
          <a:p>
            <a:pPr>
              <a:lnSpc>
                <a:spcPct val="90000"/>
              </a:lnSpc>
              <a:buFontTx/>
              <a:buNone/>
            </a:pPr>
            <a:r>
              <a:rPr lang="en-US" sz="1600" b="1" dirty="0">
                <a:solidFill>
                  <a:srgbClr val="9A0000"/>
                </a:solidFill>
              </a:rPr>
              <a:t>                                                                                     </a:t>
            </a:r>
          </a:p>
          <a:p>
            <a:pPr>
              <a:lnSpc>
                <a:spcPct val="90000"/>
              </a:lnSpc>
              <a:buFontTx/>
              <a:buNone/>
            </a:pPr>
            <a:r>
              <a:rPr lang="en-US" sz="2400" b="1" dirty="0">
                <a:solidFill>
                  <a:srgbClr val="9A0000"/>
                </a:solidFill>
              </a:rPr>
              <a:t>     </a:t>
            </a:r>
            <a:r>
              <a:rPr lang="en-US" b="1" dirty="0">
                <a:solidFill>
                  <a:srgbClr val="9A0000"/>
                </a:solidFill>
              </a:rPr>
              <a:t>Technical                                       </a:t>
            </a:r>
            <a:r>
              <a:rPr lang="en-US" sz="2800" b="1" i="1" dirty="0">
                <a:solidFill>
                  <a:srgbClr val="9A0000"/>
                </a:solidFill>
              </a:rPr>
              <a:t>X - Implementing</a:t>
            </a:r>
          </a:p>
          <a:p>
            <a:pPr>
              <a:lnSpc>
                <a:spcPct val="90000"/>
              </a:lnSpc>
              <a:buFontTx/>
              <a:buNone/>
            </a:pPr>
            <a:r>
              <a:rPr lang="en-US" b="1" dirty="0">
                <a:solidFill>
                  <a:srgbClr val="9A0000"/>
                </a:solidFill>
              </a:rPr>
              <a:t> (incl. legal,                                                     </a:t>
            </a:r>
            <a:r>
              <a:rPr lang="en-US" sz="2800" b="1" i="1" dirty="0">
                <a:solidFill>
                  <a:srgbClr val="9A0000"/>
                </a:solidFill>
              </a:rPr>
              <a:t>The Paris</a:t>
            </a:r>
            <a:r>
              <a:rPr lang="en-US" sz="2800" b="1" dirty="0">
                <a:solidFill>
                  <a:srgbClr val="9A0000"/>
                </a:solidFill>
              </a:rPr>
              <a:t>                      </a:t>
            </a:r>
          </a:p>
          <a:p>
            <a:pPr>
              <a:lnSpc>
                <a:spcPct val="90000"/>
              </a:lnSpc>
              <a:buFontTx/>
              <a:buNone/>
            </a:pPr>
            <a:r>
              <a:rPr lang="en-US" b="1" dirty="0">
                <a:solidFill>
                  <a:srgbClr val="9A0000"/>
                </a:solidFill>
              </a:rPr>
              <a:t>   regulatory)                                                   </a:t>
            </a:r>
            <a:r>
              <a:rPr lang="en-US" sz="2800" b="1" i="1" dirty="0">
                <a:solidFill>
                  <a:srgbClr val="9A0000"/>
                </a:solidFill>
              </a:rPr>
              <a:t>Agreement</a:t>
            </a:r>
          </a:p>
          <a:p>
            <a:pPr>
              <a:lnSpc>
                <a:spcPct val="90000"/>
              </a:lnSpc>
              <a:buFontTx/>
              <a:buNone/>
            </a:pPr>
            <a:r>
              <a:rPr lang="en-US" sz="2400" b="1" dirty="0">
                <a:solidFill>
                  <a:srgbClr val="9A0000"/>
                </a:solidFill>
              </a:rPr>
              <a:t>                   </a:t>
            </a:r>
          </a:p>
          <a:p>
            <a:pPr>
              <a:lnSpc>
                <a:spcPct val="90000"/>
              </a:lnSpc>
              <a:buFontTx/>
              <a:buNone/>
            </a:pPr>
            <a:r>
              <a:rPr lang="en-US" sz="2400" b="1" dirty="0">
                <a:solidFill>
                  <a:srgbClr val="9A0000"/>
                </a:solidFill>
              </a:rPr>
              <a:t>                      </a:t>
            </a:r>
            <a:r>
              <a:rPr lang="en-US" sz="2800" b="1" i="1" dirty="0">
                <a:solidFill>
                  <a:srgbClr val="003300"/>
                </a:solidFill>
              </a:rPr>
              <a:t>Low </a:t>
            </a:r>
            <a:r>
              <a:rPr lang="en-US" sz="2000" b="1" i="1" dirty="0">
                <a:solidFill>
                  <a:srgbClr val="9A0000"/>
                </a:solidFill>
              </a:rPr>
              <a:t>                          </a:t>
            </a:r>
          </a:p>
          <a:p>
            <a:pPr>
              <a:lnSpc>
                <a:spcPct val="150000"/>
              </a:lnSpc>
              <a:buFontTx/>
              <a:buNone/>
            </a:pPr>
            <a:r>
              <a:rPr lang="en-US" sz="2800" b="1" i="1" dirty="0">
                <a:solidFill>
                  <a:srgbClr val="9A0000"/>
                </a:solidFill>
              </a:rPr>
              <a:t>                                  </a:t>
            </a:r>
            <a:r>
              <a:rPr lang="en-US" sz="2800" b="1" i="1" dirty="0">
                <a:solidFill>
                  <a:srgbClr val="003300"/>
                </a:solidFill>
              </a:rPr>
              <a:t>Low                                 High </a:t>
            </a:r>
            <a:r>
              <a:rPr lang="en-US" sz="2800" b="1" dirty="0">
                <a:solidFill>
                  <a:srgbClr val="003300"/>
                </a:solidFill>
              </a:rPr>
              <a:t>   </a:t>
            </a:r>
            <a:r>
              <a:rPr lang="en-US" sz="2800" b="1" dirty="0">
                <a:solidFill>
                  <a:srgbClr val="9A0000"/>
                </a:solidFill>
              </a:rPr>
              <a:t>                                   </a:t>
            </a:r>
          </a:p>
          <a:p>
            <a:pPr>
              <a:lnSpc>
                <a:spcPct val="90000"/>
              </a:lnSpc>
              <a:buFontTx/>
              <a:buNone/>
            </a:pPr>
            <a:r>
              <a:rPr lang="en-US" b="1" dirty="0">
                <a:solidFill>
                  <a:srgbClr val="9A0000"/>
                </a:solidFill>
              </a:rPr>
              <a:t>                           Human (cultural, social, economic)</a:t>
            </a:r>
          </a:p>
        </p:txBody>
      </p:sp>
      <p:sp>
        <p:nvSpPr>
          <p:cNvPr id="18436" name="Line 4"/>
          <p:cNvSpPr>
            <a:spLocks noChangeShapeType="1"/>
          </p:cNvSpPr>
          <p:nvPr/>
        </p:nvSpPr>
        <p:spPr bwMode="auto">
          <a:xfrm>
            <a:off x="2743200" y="1676400"/>
            <a:ext cx="0" cy="3505200"/>
          </a:xfrm>
          <a:prstGeom prst="line">
            <a:avLst/>
          </a:prstGeom>
          <a:noFill/>
          <a:ln w="76200">
            <a:solidFill>
              <a:srgbClr val="990099"/>
            </a:solidFill>
            <a:round/>
            <a:headEnd type="none" w="sm" len="sm"/>
            <a:tailEnd type="none" w="sm" len="sm"/>
          </a:ln>
        </p:spPr>
        <p:txBody>
          <a:bodyPr/>
          <a:lstStyle/>
          <a:p>
            <a:endParaRPr lang="en-US"/>
          </a:p>
        </p:txBody>
      </p:sp>
      <p:sp>
        <p:nvSpPr>
          <p:cNvPr id="18437" name="Line 5"/>
          <p:cNvSpPr>
            <a:spLocks noChangeShapeType="1"/>
          </p:cNvSpPr>
          <p:nvPr/>
        </p:nvSpPr>
        <p:spPr bwMode="auto">
          <a:xfrm>
            <a:off x="2743200" y="5181600"/>
            <a:ext cx="4572000" cy="0"/>
          </a:xfrm>
          <a:prstGeom prst="line">
            <a:avLst/>
          </a:prstGeom>
          <a:noFill/>
          <a:ln w="76200">
            <a:solidFill>
              <a:srgbClr val="990099"/>
            </a:solidFill>
            <a:round/>
            <a:headEnd type="none" w="sm" len="sm"/>
            <a:tailEnd type="none" w="sm" len="sm"/>
          </a:ln>
        </p:spPr>
        <p:txBody>
          <a:bodyPr/>
          <a:lstStyle/>
          <a:p>
            <a:endParaRPr lang="en-US"/>
          </a:p>
        </p:txBody>
      </p:sp>
      <p:sp>
        <p:nvSpPr>
          <p:cNvPr id="11" name="Freeform 6"/>
          <p:cNvSpPr>
            <a:spLocks/>
          </p:cNvSpPr>
          <p:nvPr/>
        </p:nvSpPr>
        <p:spPr bwMode="auto">
          <a:xfrm>
            <a:off x="3276600" y="1676400"/>
            <a:ext cx="4038600" cy="3098800"/>
          </a:xfrm>
          <a:custGeom>
            <a:avLst/>
            <a:gdLst>
              <a:gd name="T0" fmla="*/ 0 w 2544"/>
              <a:gd name="T1" fmla="*/ 2147483647 h 1952"/>
              <a:gd name="T2" fmla="*/ 2147483647 w 2544"/>
              <a:gd name="T3" fmla="*/ 2147483647 h 1952"/>
              <a:gd name="T4" fmla="*/ 2147483647 w 2544"/>
              <a:gd name="T5" fmla="*/ 2147483647 h 1952"/>
              <a:gd name="T6" fmla="*/ 0 60000 65536"/>
              <a:gd name="T7" fmla="*/ 0 60000 65536"/>
              <a:gd name="T8" fmla="*/ 0 60000 65536"/>
              <a:gd name="T9" fmla="*/ 0 w 2544"/>
              <a:gd name="T10" fmla="*/ 0 h 1952"/>
              <a:gd name="T11" fmla="*/ 2544 w 2544"/>
              <a:gd name="T12" fmla="*/ 1952 h 1952"/>
            </a:gdLst>
            <a:ahLst/>
            <a:cxnLst>
              <a:cxn ang="T6">
                <a:pos x="T0" y="T1"/>
              </a:cxn>
              <a:cxn ang="T7">
                <a:pos x="T2" y="T3"/>
              </a:cxn>
              <a:cxn ang="T8">
                <a:pos x="T4" y="T5"/>
              </a:cxn>
            </a:cxnLst>
            <a:rect l="T9" t="T10" r="T11" b="T12"/>
            <a:pathLst>
              <a:path w="2544" h="1952">
                <a:moveTo>
                  <a:pt x="0" y="32"/>
                </a:moveTo>
                <a:cubicBezTo>
                  <a:pt x="700" y="16"/>
                  <a:pt x="1400" y="0"/>
                  <a:pt x="1824" y="320"/>
                </a:cubicBezTo>
                <a:cubicBezTo>
                  <a:pt x="2248" y="640"/>
                  <a:pt x="2424" y="1680"/>
                  <a:pt x="2544" y="1952"/>
                </a:cubicBezTo>
              </a:path>
            </a:pathLst>
          </a:custGeom>
          <a:noFill/>
          <a:ln w="76200">
            <a:solidFill>
              <a:srgbClr val="FFFF00"/>
            </a:solidFill>
            <a:round/>
            <a:headEnd type="none" w="sm" len="sm"/>
            <a:tailEnd type="none" w="sm" len="sm"/>
          </a:ln>
        </p:spPr>
        <p:txBody>
          <a:bodyPr/>
          <a:lstStyle/>
          <a:p>
            <a:endParaRPr lang="en-US">
              <a:solidFill>
                <a:srgbClr val="FF0000"/>
              </a:solidFill>
            </a:endParaRPr>
          </a:p>
        </p:txBody>
      </p:sp>
      <p:pic>
        <p:nvPicPr>
          <p:cNvPr id="7" name="Picture 5"/>
          <p:cNvPicPr>
            <a:picLocks noChangeAspect="1" noChangeArrowheads="1"/>
          </p:cNvPicPr>
          <p:nvPr/>
        </p:nvPicPr>
        <p:blipFill>
          <a:blip r:embed="rId3" cstate="print"/>
          <a:srcRect/>
          <a:stretch>
            <a:fillRect/>
          </a:stretch>
        </p:blipFill>
        <p:spPr bwMode="auto">
          <a:xfrm>
            <a:off x="0" y="6189663"/>
            <a:ext cx="685800" cy="668337"/>
          </a:xfrm>
          <a:prstGeom prst="rect">
            <a:avLst/>
          </a:prstGeom>
          <a:noFill/>
          <a:ln w="12700">
            <a:noFill/>
            <a:miter lim="800000"/>
            <a:headEnd type="none" w="sm" len="sm"/>
            <a:tailEnd type="none" w="sm" len="sm"/>
          </a:ln>
        </p:spPr>
      </p:pic>
    </p:spTree>
    <p:extLst>
      <p:ext uri="{BB962C8B-B14F-4D97-AF65-F5344CB8AC3E}">
        <p14:creationId xmlns:p14="http://schemas.microsoft.com/office/powerpoint/2010/main" val="236499197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Key Human Dimensions</a:t>
            </a:r>
          </a:p>
        </p:txBody>
      </p:sp>
      <p:sp>
        <p:nvSpPr>
          <p:cNvPr id="3" name="Content Placeholder 2"/>
          <p:cNvSpPr>
            <a:spLocks noGrp="1"/>
          </p:cNvSpPr>
          <p:nvPr>
            <p:ph idx="1"/>
          </p:nvPr>
        </p:nvSpPr>
        <p:spPr>
          <a:xfrm>
            <a:off x="838200" y="1600200"/>
            <a:ext cx="7848600" cy="4800600"/>
          </a:xfrm>
        </p:spPr>
        <p:txBody>
          <a:bodyPr>
            <a:normAutofit/>
          </a:bodyPr>
          <a:lstStyle/>
          <a:p>
            <a:r>
              <a:rPr lang="en-US" b="1" dirty="0">
                <a:solidFill>
                  <a:srgbClr val="800000"/>
                </a:solidFill>
              </a:rPr>
              <a:t>Culture</a:t>
            </a:r>
          </a:p>
          <a:p>
            <a:r>
              <a:rPr lang="en-US" b="1" dirty="0">
                <a:solidFill>
                  <a:srgbClr val="800000"/>
                </a:solidFill>
              </a:rPr>
              <a:t>Communication</a:t>
            </a:r>
          </a:p>
          <a:p>
            <a:r>
              <a:rPr lang="en-US" b="1" dirty="0">
                <a:solidFill>
                  <a:srgbClr val="800000"/>
                </a:solidFill>
              </a:rPr>
              <a:t>Conflict </a:t>
            </a:r>
          </a:p>
          <a:p>
            <a:r>
              <a:rPr lang="en-US" b="1" dirty="0">
                <a:solidFill>
                  <a:srgbClr val="800000"/>
                </a:solidFill>
              </a:rPr>
              <a:t>Collaboration </a:t>
            </a:r>
          </a:p>
          <a:p>
            <a:endParaRPr lang="en-US" b="1" dirty="0">
              <a:solidFill>
                <a:srgbClr val="800000"/>
              </a:solidFill>
            </a:endParaRPr>
          </a:p>
          <a:p>
            <a:pPr marL="0" indent="0">
              <a:buNone/>
            </a:pPr>
            <a:r>
              <a:rPr lang="en-US" b="1" dirty="0">
                <a:solidFill>
                  <a:srgbClr val="800000"/>
                </a:solidFill>
              </a:rPr>
              <a:t>	Key Point: some of these appear in the 	Paris Agreement, but HDs need 	greater 	attention during implementation.</a:t>
            </a:r>
          </a:p>
        </p:txBody>
      </p:sp>
      <p:pic>
        <p:nvPicPr>
          <p:cNvPr id="1026" name="Picture 2" descr="Image result for ke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648200"/>
            <a:ext cx="1064331" cy="9866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Cultural, social, econom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6174" y="1752600"/>
            <a:ext cx="3048000" cy="18288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noChangeArrowheads="1"/>
          </p:cNvPicPr>
          <p:nvPr/>
        </p:nvPicPr>
        <p:blipFill>
          <a:blip r:embed="rId4" cstate="print"/>
          <a:srcRect/>
          <a:stretch>
            <a:fillRect/>
          </a:stretch>
        </p:blipFill>
        <p:spPr bwMode="auto">
          <a:xfrm>
            <a:off x="0" y="6189663"/>
            <a:ext cx="685800" cy="668337"/>
          </a:xfrm>
          <a:prstGeom prst="rect">
            <a:avLst/>
          </a:prstGeom>
          <a:noFill/>
          <a:ln w="12700">
            <a:noFill/>
            <a:miter lim="800000"/>
            <a:headEnd type="none" w="sm" len="sm"/>
            <a:tailEnd type="none" w="sm" len="sm"/>
          </a:ln>
        </p:spPr>
      </p:pic>
    </p:spTree>
    <p:extLst>
      <p:ext uri="{BB962C8B-B14F-4D97-AF65-F5344CB8AC3E}">
        <p14:creationId xmlns:p14="http://schemas.microsoft.com/office/powerpoint/2010/main" val="3178894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Culture</a:t>
            </a:r>
          </a:p>
        </p:txBody>
      </p:sp>
      <p:sp>
        <p:nvSpPr>
          <p:cNvPr id="3" name="Content Placeholder 2"/>
          <p:cNvSpPr>
            <a:spLocks noGrp="1"/>
          </p:cNvSpPr>
          <p:nvPr>
            <p:ph idx="1"/>
          </p:nvPr>
        </p:nvSpPr>
        <p:spPr>
          <a:xfrm>
            <a:off x="457200" y="1417638"/>
            <a:ext cx="8229600" cy="4983162"/>
          </a:xfrm>
        </p:spPr>
        <p:txBody>
          <a:bodyPr>
            <a:normAutofit fontScale="92500" lnSpcReduction="10000"/>
          </a:bodyPr>
          <a:lstStyle/>
          <a:p>
            <a:pPr marL="0" indent="0">
              <a:buNone/>
            </a:pPr>
            <a:r>
              <a:rPr lang="en-US" b="1" dirty="0">
                <a:solidFill>
                  <a:srgbClr val="003300"/>
                </a:solidFill>
              </a:rPr>
              <a:t>In the Paris Agreement Preamble and Article 7 (Adaptation)</a:t>
            </a:r>
          </a:p>
          <a:p>
            <a:r>
              <a:rPr lang="en-US" b="1" dirty="0">
                <a:solidFill>
                  <a:srgbClr val="800000"/>
                </a:solidFill>
              </a:rPr>
              <a:t>Parties should, when taking action to address climate change, respect, promote and consider their respective obligations on human rights, the right to health, the rights of indigenous peoples, local communities, migrants, children, persons with disabilities and people in vulnerable situations and the right to development, as well as gender equality, empowerment of women and intergenerational equity.</a:t>
            </a:r>
            <a:r>
              <a:rPr lang="en-US" b="1" dirty="0">
                <a:solidFill>
                  <a:srgbClr val="003300"/>
                </a:solidFill>
              </a:rPr>
              <a:t> </a:t>
            </a:r>
          </a:p>
          <a:p>
            <a:endParaRPr lang="en-US" b="1" dirty="0">
              <a:solidFill>
                <a:srgbClr val="800000"/>
              </a:solidFill>
            </a:endParaRPr>
          </a:p>
          <a:p>
            <a:endParaRPr lang="en-US" dirty="0"/>
          </a:p>
        </p:txBody>
      </p:sp>
      <p:pic>
        <p:nvPicPr>
          <p:cNvPr id="4" name="Picture 5"/>
          <p:cNvPicPr>
            <a:picLocks noChangeAspect="1" noChangeArrowheads="1"/>
          </p:cNvPicPr>
          <p:nvPr/>
        </p:nvPicPr>
        <p:blipFill>
          <a:blip r:embed="rId2" cstate="print"/>
          <a:srcRect/>
          <a:stretch>
            <a:fillRect/>
          </a:stretch>
        </p:blipFill>
        <p:spPr bwMode="auto">
          <a:xfrm>
            <a:off x="0" y="6189663"/>
            <a:ext cx="685800" cy="668337"/>
          </a:xfrm>
          <a:prstGeom prst="rect">
            <a:avLst/>
          </a:prstGeom>
          <a:noFill/>
          <a:ln w="12700">
            <a:noFill/>
            <a:miter lim="800000"/>
            <a:headEnd type="none" w="sm" len="sm"/>
            <a:tailEnd type="none" w="sm" len="sm"/>
          </a:ln>
        </p:spPr>
      </p:pic>
    </p:spTree>
    <p:extLst>
      <p:ext uri="{BB962C8B-B14F-4D97-AF65-F5344CB8AC3E}">
        <p14:creationId xmlns:p14="http://schemas.microsoft.com/office/powerpoint/2010/main" val="2506189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Implementing Culture</a:t>
            </a:r>
          </a:p>
        </p:txBody>
      </p:sp>
      <p:sp>
        <p:nvSpPr>
          <p:cNvPr id="3" name="Content Placeholder 2"/>
          <p:cNvSpPr>
            <a:spLocks noGrp="1"/>
          </p:cNvSpPr>
          <p:nvPr>
            <p:ph idx="1"/>
          </p:nvPr>
        </p:nvSpPr>
        <p:spPr/>
        <p:txBody>
          <a:bodyPr/>
          <a:lstStyle/>
          <a:p>
            <a:r>
              <a:rPr lang="en-US" b="1" dirty="0">
                <a:solidFill>
                  <a:srgbClr val="800000"/>
                </a:solidFill>
              </a:rPr>
              <a:t>Climate change policies need to be culturally appropriate.</a:t>
            </a:r>
          </a:p>
          <a:p>
            <a:r>
              <a:rPr lang="en-US" b="1" dirty="0">
                <a:solidFill>
                  <a:srgbClr val="800000"/>
                </a:solidFill>
              </a:rPr>
              <a:t>Members of relevant cultural communities need to be engaged as partners and leaders throughout the implementation process.</a:t>
            </a:r>
          </a:p>
          <a:p>
            <a:r>
              <a:rPr lang="en-US" b="1" dirty="0">
                <a:solidFill>
                  <a:srgbClr val="800000"/>
                </a:solidFill>
              </a:rPr>
              <a:t>Traditional knowledge (indigenous, local) should be incorporated into implementation and monitoring activities.</a:t>
            </a:r>
          </a:p>
        </p:txBody>
      </p:sp>
      <p:pic>
        <p:nvPicPr>
          <p:cNvPr id="4" name="Picture 5"/>
          <p:cNvPicPr>
            <a:picLocks noChangeAspect="1" noChangeArrowheads="1"/>
          </p:cNvPicPr>
          <p:nvPr/>
        </p:nvPicPr>
        <p:blipFill>
          <a:blip r:embed="rId2" cstate="print"/>
          <a:srcRect/>
          <a:stretch>
            <a:fillRect/>
          </a:stretch>
        </p:blipFill>
        <p:spPr bwMode="auto">
          <a:xfrm>
            <a:off x="0" y="6189663"/>
            <a:ext cx="685800" cy="668337"/>
          </a:xfrm>
          <a:prstGeom prst="rect">
            <a:avLst/>
          </a:prstGeom>
          <a:noFill/>
          <a:ln w="12700">
            <a:noFill/>
            <a:miter lim="800000"/>
            <a:headEnd type="none" w="sm" len="sm"/>
            <a:tailEnd type="none" w="sm" len="sm"/>
          </a:ln>
        </p:spPr>
      </p:pic>
    </p:spTree>
    <p:extLst>
      <p:ext uri="{BB962C8B-B14F-4D97-AF65-F5344CB8AC3E}">
        <p14:creationId xmlns:p14="http://schemas.microsoft.com/office/powerpoint/2010/main" val="30873056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Communication</a:t>
            </a:r>
          </a:p>
        </p:txBody>
      </p:sp>
      <p:sp>
        <p:nvSpPr>
          <p:cNvPr id="3" name="Content Placeholder 2"/>
          <p:cNvSpPr>
            <a:spLocks noGrp="1"/>
          </p:cNvSpPr>
          <p:nvPr>
            <p:ph idx="1"/>
          </p:nvPr>
        </p:nvSpPr>
        <p:spPr>
          <a:xfrm>
            <a:off x="457200" y="1600200"/>
            <a:ext cx="8229600" cy="4953000"/>
          </a:xfrm>
        </p:spPr>
        <p:txBody>
          <a:bodyPr>
            <a:normAutofit fontScale="77500" lnSpcReduction="20000"/>
          </a:bodyPr>
          <a:lstStyle/>
          <a:p>
            <a:pPr marL="0" indent="0">
              <a:buNone/>
            </a:pPr>
            <a:r>
              <a:rPr lang="en-US" b="1" dirty="0">
                <a:solidFill>
                  <a:srgbClr val="003300"/>
                </a:solidFill>
              </a:rPr>
              <a:t>In the Paris Agreement – communication is formal and institutional</a:t>
            </a:r>
          </a:p>
          <a:p>
            <a:r>
              <a:rPr lang="en-US" b="1" dirty="0">
                <a:solidFill>
                  <a:srgbClr val="800000"/>
                </a:solidFill>
              </a:rPr>
              <a:t>Parties are to undertake and communicate ambitious efforts…[Article 3]</a:t>
            </a:r>
          </a:p>
          <a:p>
            <a:r>
              <a:rPr lang="en-US" b="1" dirty="0">
                <a:solidFill>
                  <a:srgbClr val="800000"/>
                </a:solidFill>
              </a:rPr>
              <a:t>Each Party shall prepare, communicate and maintain successive nationally determined contributions [Article 4]</a:t>
            </a:r>
          </a:p>
          <a:p>
            <a:r>
              <a:rPr lang="en-US" b="1" dirty="0">
                <a:solidFill>
                  <a:srgbClr val="800000"/>
                </a:solidFill>
              </a:rPr>
              <a:t>All Parties should strive to formulate and communicate long-term low greenhouse gas emission development strategies…[Article 4]</a:t>
            </a:r>
          </a:p>
          <a:p>
            <a:r>
              <a:rPr lang="en-US" b="1" dirty="0">
                <a:solidFill>
                  <a:srgbClr val="800000"/>
                </a:solidFill>
              </a:rPr>
              <a:t>Each Party should, as appropriate, submit and update periodically an adaptation communication [Article 7]</a:t>
            </a:r>
          </a:p>
          <a:p>
            <a:r>
              <a:rPr lang="en-US" b="1" dirty="0">
                <a:solidFill>
                  <a:srgbClr val="800000"/>
                </a:solidFill>
              </a:rPr>
              <a:t>Developed country Parties shall biennially communicate indicative quantitative and qualitative information (about climate finance)…[Article 9]</a:t>
            </a:r>
          </a:p>
          <a:p>
            <a:endParaRPr lang="en-US" b="1" dirty="0">
              <a:solidFill>
                <a:srgbClr val="800000"/>
              </a:solidFill>
            </a:endParaRPr>
          </a:p>
          <a:p>
            <a:endParaRPr lang="en-US" dirty="0"/>
          </a:p>
          <a:p>
            <a:endParaRPr lang="en-US" dirty="0"/>
          </a:p>
          <a:p>
            <a:endParaRPr lang="en-US" dirty="0"/>
          </a:p>
          <a:p>
            <a:endParaRPr lang="en-US" dirty="0"/>
          </a:p>
        </p:txBody>
      </p:sp>
      <p:pic>
        <p:nvPicPr>
          <p:cNvPr id="4" name="Picture 5"/>
          <p:cNvPicPr>
            <a:picLocks noChangeAspect="1" noChangeArrowheads="1"/>
          </p:cNvPicPr>
          <p:nvPr/>
        </p:nvPicPr>
        <p:blipFill>
          <a:blip r:embed="rId2" cstate="print"/>
          <a:srcRect/>
          <a:stretch>
            <a:fillRect/>
          </a:stretch>
        </p:blipFill>
        <p:spPr bwMode="auto">
          <a:xfrm>
            <a:off x="0" y="6189663"/>
            <a:ext cx="685800" cy="668337"/>
          </a:xfrm>
          <a:prstGeom prst="rect">
            <a:avLst/>
          </a:prstGeom>
          <a:noFill/>
          <a:ln w="12700">
            <a:noFill/>
            <a:miter lim="800000"/>
            <a:headEnd type="none" w="sm" len="sm"/>
            <a:tailEnd type="none" w="sm" len="sm"/>
          </a:ln>
        </p:spPr>
      </p:pic>
    </p:spTree>
    <p:extLst>
      <p:ext uri="{BB962C8B-B14F-4D97-AF65-F5344CB8AC3E}">
        <p14:creationId xmlns:p14="http://schemas.microsoft.com/office/powerpoint/2010/main" val="1301538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Implementing Communication</a:t>
            </a:r>
          </a:p>
        </p:txBody>
      </p:sp>
      <p:sp>
        <p:nvSpPr>
          <p:cNvPr id="3" name="Content Placeholder 2"/>
          <p:cNvSpPr>
            <a:spLocks noGrp="1"/>
          </p:cNvSpPr>
          <p:nvPr>
            <p:ph idx="1"/>
          </p:nvPr>
        </p:nvSpPr>
        <p:spPr/>
        <p:txBody>
          <a:bodyPr>
            <a:normAutofit fontScale="92500"/>
          </a:bodyPr>
          <a:lstStyle/>
          <a:p>
            <a:r>
              <a:rPr lang="en-US" b="1" dirty="0">
                <a:solidFill>
                  <a:srgbClr val="800000"/>
                </a:solidFill>
              </a:rPr>
              <a:t>Communication needs and competencies need to be addressed in every climate context and scale</a:t>
            </a:r>
          </a:p>
          <a:p>
            <a:r>
              <a:rPr lang="en-US" b="1" dirty="0">
                <a:solidFill>
                  <a:srgbClr val="800000"/>
                </a:solidFill>
              </a:rPr>
              <a:t>Parties and non-party actors should develop climate communication strategies that account for audiences and address messages, methods (e.g., media and face-to-face) and meanings </a:t>
            </a:r>
          </a:p>
          <a:p>
            <a:r>
              <a:rPr lang="en-US" b="1" dirty="0">
                <a:solidFill>
                  <a:srgbClr val="800000"/>
                </a:solidFill>
              </a:rPr>
              <a:t>Climate communication activity should be both informal and formal; vertical and horizontal</a:t>
            </a:r>
          </a:p>
        </p:txBody>
      </p:sp>
      <p:pic>
        <p:nvPicPr>
          <p:cNvPr id="4" name="Picture 5"/>
          <p:cNvPicPr>
            <a:picLocks noChangeAspect="1" noChangeArrowheads="1"/>
          </p:cNvPicPr>
          <p:nvPr/>
        </p:nvPicPr>
        <p:blipFill>
          <a:blip r:embed="rId2" cstate="print"/>
          <a:srcRect/>
          <a:stretch>
            <a:fillRect/>
          </a:stretch>
        </p:blipFill>
        <p:spPr bwMode="auto">
          <a:xfrm>
            <a:off x="0" y="6189663"/>
            <a:ext cx="685800" cy="668337"/>
          </a:xfrm>
          <a:prstGeom prst="rect">
            <a:avLst/>
          </a:prstGeom>
          <a:noFill/>
          <a:ln w="12700">
            <a:noFill/>
            <a:miter lim="800000"/>
            <a:headEnd type="none" w="sm" len="sm"/>
            <a:tailEnd type="none" w="sm" len="sm"/>
          </a:ln>
        </p:spPr>
      </p:pic>
    </p:spTree>
    <p:extLst>
      <p:ext uri="{BB962C8B-B14F-4D97-AF65-F5344CB8AC3E}">
        <p14:creationId xmlns:p14="http://schemas.microsoft.com/office/powerpoint/2010/main" val="12507661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002060"/>
                </a:solidFill>
              </a:rPr>
              <a:t>Conflict (and Conflict Management)</a:t>
            </a:r>
          </a:p>
        </p:txBody>
      </p:sp>
      <p:sp>
        <p:nvSpPr>
          <p:cNvPr id="3" name="Content Placeholder 2"/>
          <p:cNvSpPr>
            <a:spLocks noGrp="1"/>
          </p:cNvSpPr>
          <p:nvPr>
            <p:ph idx="1"/>
          </p:nvPr>
        </p:nvSpPr>
        <p:spPr>
          <a:xfrm>
            <a:off x="457200" y="1600200"/>
            <a:ext cx="8229600" cy="4525963"/>
          </a:xfrm>
        </p:spPr>
        <p:txBody>
          <a:bodyPr>
            <a:normAutofit fontScale="92500" lnSpcReduction="20000"/>
          </a:bodyPr>
          <a:lstStyle/>
          <a:p>
            <a:pPr marL="0" indent="0">
              <a:buNone/>
            </a:pPr>
            <a:r>
              <a:rPr lang="en-US" b="1" dirty="0">
                <a:solidFill>
                  <a:srgbClr val="003300"/>
                </a:solidFill>
              </a:rPr>
              <a:t>In the Paris Agreement</a:t>
            </a:r>
          </a:p>
          <a:p>
            <a:r>
              <a:rPr lang="en-US" b="1" dirty="0">
                <a:solidFill>
                  <a:srgbClr val="800000"/>
                </a:solidFill>
              </a:rPr>
              <a:t>Climate change-related conflicts are not acknowledged</a:t>
            </a:r>
          </a:p>
          <a:p>
            <a:r>
              <a:rPr lang="en-US" b="1" dirty="0">
                <a:solidFill>
                  <a:srgbClr val="800000"/>
                </a:solidFill>
              </a:rPr>
              <a:t>Methods for managing climate </a:t>
            </a:r>
            <a:r>
              <a:rPr lang="en-US" b="1" dirty="0" err="1">
                <a:solidFill>
                  <a:srgbClr val="800000"/>
                </a:solidFill>
              </a:rPr>
              <a:t>chang</a:t>
            </a:r>
            <a:r>
              <a:rPr lang="en-US" b="1" dirty="0">
                <a:solidFill>
                  <a:srgbClr val="800000"/>
                </a:solidFill>
              </a:rPr>
              <a:t>-related conflicts are not addressed</a:t>
            </a:r>
          </a:p>
          <a:p>
            <a:r>
              <a:rPr lang="en-US" b="1" dirty="0">
                <a:solidFill>
                  <a:srgbClr val="800000"/>
                </a:solidFill>
              </a:rPr>
              <a:t>The Paris Agreement does establish facilitation as an aspect of implementation and compliance:  “A</a:t>
            </a:r>
            <a:r>
              <a:rPr lang="en-US" dirty="0"/>
              <a:t> </a:t>
            </a:r>
            <a:r>
              <a:rPr lang="en-US" b="1" dirty="0">
                <a:solidFill>
                  <a:srgbClr val="800000"/>
                </a:solidFill>
              </a:rPr>
              <a:t>committee that shall be expert-based and facilitative in nature and function in a manner that is transparent, non-adversarial and non-punitive.” [Article 15]</a:t>
            </a:r>
          </a:p>
          <a:p>
            <a:endParaRPr lang="en-US" b="1" dirty="0">
              <a:solidFill>
                <a:srgbClr val="800000"/>
              </a:solidFill>
            </a:endParaRPr>
          </a:p>
        </p:txBody>
      </p:sp>
      <p:pic>
        <p:nvPicPr>
          <p:cNvPr id="4" name="Picture 5"/>
          <p:cNvPicPr>
            <a:picLocks noChangeAspect="1" noChangeArrowheads="1"/>
          </p:cNvPicPr>
          <p:nvPr/>
        </p:nvPicPr>
        <p:blipFill>
          <a:blip r:embed="rId2" cstate="print"/>
          <a:srcRect/>
          <a:stretch>
            <a:fillRect/>
          </a:stretch>
        </p:blipFill>
        <p:spPr bwMode="auto">
          <a:xfrm>
            <a:off x="0" y="6189663"/>
            <a:ext cx="685800" cy="668337"/>
          </a:xfrm>
          <a:prstGeom prst="rect">
            <a:avLst/>
          </a:prstGeom>
          <a:noFill/>
          <a:ln w="12700">
            <a:noFill/>
            <a:miter lim="800000"/>
            <a:headEnd type="none" w="sm" len="sm"/>
            <a:tailEnd type="none" w="sm" len="sm"/>
          </a:ln>
        </p:spPr>
      </p:pic>
    </p:spTree>
    <p:extLst>
      <p:ext uri="{BB962C8B-B14F-4D97-AF65-F5344CB8AC3E}">
        <p14:creationId xmlns:p14="http://schemas.microsoft.com/office/powerpoint/2010/main" val="1400086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002060"/>
                </a:solidFill>
              </a:rPr>
              <a:t>Implementing Conflict Management</a:t>
            </a:r>
          </a:p>
        </p:txBody>
      </p:sp>
      <p:sp>
        <p:nvSpPr>
          <p:cNvPr id="3" name="Content Placeholder 2"/>
          <p:cNvSpPr>
            <a:spLocks noGrp="1"/>
          </p:cNvSpPr>
          <p:nvPr>
            <p:ph idx="1"/>
          </p:nvPr>
        </p:nvSpPr>
        <p:spPr/>
        <p:txBody>
          <a:bodyPr>
            <a:normAutofit fontScale="92500" lnSpcReduction="10000"/>
          </a:bodyPr>
          <a:lstStyle/>
          <a:p>
            <a:r>
              <a:rPr lang="en-US" b="1" dirty="0">
                <a:solidFill>
                  <a:srgbClr val="800000"/>
                </a:solidFill>
              </a:rPr>
              <a:t>Parties should acknowledge the potential for climate change-related conflicts – at every scale, both vertically and horizontally</a:t>
            </a:r>
          </a:p>
          <a:p>
            <a:r>
              <a:rPr lang="en-US" b="1" dirty="0">
                <a:solidFill>
                  <a:srgbClr val="800000"/>
                </a:solidFill>
              </a:rPr>
              <a:t>Committees (e.g., the Adaptation Committee) and Mechanisms (e.g., Loss and Damage) should address conflict and conflict management</a:t>
            </a:r>
          </a:p>
          <a:p>
            <a:r>
              <a:rPr lang="en-US" b="1" dirty="0">
                <a:solidFill>
                  <a:srgbClr val="800000"/>
                </a:solidFill>
              </a:rPr>
              <a:t>The UNFCCC should link its work to the UN mediation efforts and resources</a:t>
            </a:r>
          </a:p>
          <a:p>
            <a:r>
              <a:rPr lang="en-US" b="1" dirty="0">
                <a:solidFill>
                  <a:srgbClr val="800000"/>
                </a:solidFill>
              </a:rPr>
              <a:t>Conflict management training should be encouraged </a:t>
            </a:r>
          </a:p>
        </p:txBody>
      </p:sp>
      <p:pic>
        <p:nvPicPr>
          <p:cNvPr id="4" name="Picture 5"/>
          <p:cNvPicPr>
            <a:picLocks noChangeAspect="1" noChangeArrowheads="1"/>
          </p:cNvPicPr>
          <p:nvPr/>
        </p:nvPicPr>
        <p:blipFill>
          <a:blip r:embed="rId2" cstate="print"/>
          <a:srcRect/>
          <a:stretch>
            <a:fillRect/>
          </a:stretch>
        </p:blipFill>
        <p:spPr bwMode="auto">
          <a:xfrm>
            <a:off x="0" y="6189663"/>
            <a:ext cx="685800" cy="668337"/>
          </a:xfrm>
          <a:prstGeom prst="rect">
            <a:avLst/>
          </a:prstGeom>
          <a:noFill/>
          <a:ln w="12700">
            <a:noFill/>
            <a:miter lim="800000"/>
            <a:headEnd type="none" w="sm" len="sm"/>
            <a:tailEnd type="none" w="sm" len="sm"/>
          </a:ln>
        </p:spPr>
      </p:pic>
    </p:spTree>
    <p:extLst>
      <p:ext uri="{BB962C8B-B14F-4D97-AF65-F5344CB8AC3E}">
        <p14:creationId xmlns:p14="http://schemas.microsoft.com/office/powerpoint/2010/main" val="10123809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002060"/>
                </a:solidFill>
              </a:rPr>
              <a:t>Collaboration</a:t>
            </a:r>
            <a:br>
              <a:rPr lang="en-US" b="1" dirty="0">
                <a:solidFill>
                  <a:srgbClr val="002060"/>
                </a:solidFill>
              </a:rPr>
            </a:br>
            <a:r>
              <a:rPr lang="en-US" b="1" dirty="0">
                <a:solidFill>
                  <a:srgbClr val="002060"/>
                </a:solidFill>
              </a:rPr>
              <a:t> </a:t>
            </a:r>
            <a:r>
              <a:rPr lang="en-US" sz="3100" b="1" dirty="0">
                <a:solidFill>
                  <a:srgbClr val="002060"/>
                </a:solidFill>
              </a:rPr>
              <a:t>(cooperation, pluralism, partnerships, governance)</a:t>
            </a:r>
          </a:p>
        </p:txBody>
      </p:sp>
      <p:sp>
        <p:nvSpPr>
          <p:cNvPr id="3" name="Content Placeholder 2"/>
          <p:cNvSpPr>
            <a:spLocks noGrp="1"/>
          </p:cNvSpPr>
          <p:nvPr>
            <p:ph idx="1"/>
          </p:nvPr>
        </p:nvSpPr>
        <p:spPr>
          <a:xfrm>
            <a:off x="457200" y="1600200"/>
            <a:ext cx="8229600" cy="5029200"/>
          </a:xfrm>
        </p:spPr>
        <p:txBody>
          <a:bodyPr>
            <a:normAutofit fontScale="85000" lnSpcReduction="20000"/>
          </a:bodyPr>
          <a:lstStyle/>
          <a:p>
            <a:pPr marL="0" indent="0">
              <a:buNone/>
            </a:pPr>
            <a:r>
              <a:rPr lang="en-US" b="1" dirty="0">
                <a:solidFill>
                  <a:srgbClr val="003300"/>
                </a:solidFill>
              </a:rPr>
              <a:t>In the Paris Agreement</a:t>
            </a:r>
          </a:p>
          <a:p>
            <a:r>
              <a:rPr lang="en-US" b="1" dirty="0">
                <a:solidFill>
                  <a:srgbClr val="800000"/>
                </a:solidFill>
              </a:rPr>
              <a:t>Parties shall, where engaging on a voluntary basis in cooperative approaches that involve the use of internationally transferred mitigation outcomes towards nationally determined contributions, promote sustainable development and ensure environmental integrity and transparency, including in governance [Article 6]</a:t>
            </a:r>
          </a:p>
          <a:p>
            <a:r>
              <a:rPr lang="en-US" b="1" dirty="0">
                <a:solidFill>
                  <a:srgbClr val="800000"/>
                </a:solidFill>
              </a:rPr>
              <a:t>Parties recognize the importance of support for and international cooperation on adaptation efforts… [Article 7]</a:t>
            </a:r>
          </a:p>
          <a:p>
            <a:r>
              <a:rPr lang="en-US" b="1" dirty="0">
                <a:solidFill>
                  <a:srgbClr val="800000"/>
                </a:solidFill>
              </a:rPr>
              <a:t>The Warsaw International Mechanism shall collaborate with existing bodies and expert groups under the Agreement…[Article 8]</a:t>
            </a:r>
          </a:p>
        </p:txBody>
      </p:sp>
      <p:pic>
        <p:nvPicPr>
          <p:cNvPr id="4" name="Picture 5"/>
          <p:cNvPicPr>
            <a:picLocks noChangeAspect="1" noChangeArrowheads="1"/>
          </p:cNvPicPr>
          <p:nvPr/>
        </p:nvPicPr>
        <p:blipFill>
          <a:blip r:embed="rId2" cstate="print"/>
          <a:srcRect/>
          <a:stretch>
            <a:fillRect/>
          </a:stretch>
        </p:blipFill>
        <p:spPr bwMode="auto">
          <a:xfrm>
            <a:off x="0" y="6189663"/>
            <a:ext cx="685800" cy="668337"/>
          </a:xfrm>
          <a:prstGeom prst="rect">
            <a:avLst/>
          </a:prstGeom>
          <a:noFill/>
          <a:ln w="12700">
            <a:noFill/>
            <a:miter lim="800000"/>
            <a:headEnd type="none" w="sm" len="sm"/>
            <a:tailEnd type="none" w="sm" len="sm"/>
          </a:ln>
        </p:spPr>
      </p:pic>
    </p:spTree>
    <p:extLst>
      <p:ext uri="{BB962C8B-B14F-4D97-AF65-F5344CB8AC3E}">
        <p14:creationId xmlns:p14="http://schemas.microsoft.com/office/powerpoint/2010/main" val="963697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Implementing Collaboration</a:t>
            </a:r>
          </a:p>
        </p:txBody>
      </p:sp>
      <p:sp>
        <p:nvSpPr>
          <p:cNvPr id="3" name="Content Placeholder 2"/>
          <p:cNvSpPr>
            <a:spLocks noGrp="1"/>
          </p:cNvSpPr>
          <p:nvPr>
            <p:ph idx="1"/>
          </p:nvPr>
        </p:nvSpPr>
        <p:spPr>
          <a:xfrm>
            <a:off x="457200" y="1417638"/>
            <a:ext cx="8229600" cy="4906961"/>
          </a:xfrm>
        </p:spPr>
        <p:txBody>
          <a:bodyPr>
            <a:normAutofit fontScale="92500" lnSpcReduction="20000"/>
          </a:bodyPr>
          <a:lstStyle/>
          <a:p>
            <a:r>
              <a:rPr lang="en-US" b="1" dirty="0">
                <a:solidFill>
                  <a:srgbClr val="800000"/>
                </a:solidFill>
              </a:rPr>
              <a:t>Parties and civil society working together – collaboratively – is essential to implementation</a:t>
            </a:r>
          </a:p>
          <a:p>
            <a:r>
              <a:rPr lang="en-US" b="1" dirty="0">
                <a:solidFill>
                  <a:srgbClr val="800000"/>
                </a:solidFill>
              </a:rPr>
              <a:t>Committees, mechanisms, negotiating bodies (e.g., SBI), civil society, and affected communities should locate opportunities for diverse stakeholder participation, joint decision-making, and shared implementation (collaborative governance)</a:t>
            </a:r>
          </a:p>
          <a:p>
            <a:r>
              <a:rPr lang="en-US" b="1" dirty="0">
                <a:solidFill>
                  <a:srgbClr val="800000"/>
                </a:solidFill>
              </a:rPr>
              <a:t>Like other HDs, work together vertically and horizontally</a:t>
            </a:r>
          </a:p>
          <a:p>
            <a:r>
              <a:rPr lang="en-US" b="1" dirty="0">
                <a:solidFill>
                  <a:srgbClr val="800000"/>
                </a:solidFill>
              </a:rPr>
              <a:t>Bring technical and human dimensions communities together</a:t>
            </a:r>
          </a:p>
        </p:txBody>
      </p:sp>
      <p:pic>
        <p:nvPicPr>
          <p:cNvPr id="4" name="Picture 5"/>
          <p:cNvPicPr>
            <a:picLocks noChangeAspect="1" noChangeArrowheads="1"/>
          </p:cNvPicPr>
          <p:nvPr/>
        </p:nvPicPr>
        <p:blipFill>
          <a:blip r:embed="rId2" cstate="print"/>
          <a:srcRect/>
          <a:stretch>
            <a:fillRect/>
          </a:stretch>
        </p:blipFill>
        <p:spPr bwMode="auto">
          <a:xfrm>
            <a:off x="0" y="6189663"/>
            <a:ext cx="685800" cy="668337"/>
          </a:xfrm>
          <a:prstGeom prst="rect">
            <a:avLst/>
          </a:prstGeom>
          <a:noFill/>
          <a:ln w="12700">
            <a:noFill/>
            <a:miter lim="800000"/>
            <a:headEnd type="none" w="sm" len="sm"/>
            <a:tailEnd type="none" w="sm" len="sm"/>
          </a:ln>
        </p:spPr>
      </p:pic>
    </p:spTree>
    <p:extLst>
      <p:ext uri="{BB962C8B-B14F-4D97-AF65-F5344CB8AC3E}">
        <p14:creationId xmlns:p14="http://schemas.microsoft.com/office/powerpoint/2010/main" val="39006712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2060"/>
                </a:solidFill>
              </a:rPr>
              <a:t>Beyond Paris</a:t>
            </a:r>
          </a:p>
        </p:txBody>
      </p:sp>
      <p:sp>
        <p:nvSpPr>
          <p:cNvPr id="3" name="Content Placeholder 2"/>
          <p:cNvSpPr>
            <a:spLocks noGrp="1"/>
          </p:cNvSpPr>
          <p:nvPr>
            <p:ph idx="1"/>
          </p:nvPr>
        </p:nvSpPr>
        <p:spPr>
          <a:xfrm>
            <a:off x="457200" y="1417638"/>
            <a:ext cx="8229600" cy="5135562"/>
          </a:xfrm>
        </p:spPr>
        <p:txBody>
          <a:bodyPr>
            <a:normAutofit fontScale="85000" lnSpcReduction="10000"/>
          </a:bodyPr>
          <a:lstStyle/>
          <a:p>
            <a:r>
              <a:rPr lang="en-US" b="1" dirty="0">
                <a:solidFill>
                  <a:srgbClr val="800000"/>
                </a:solidFill>
              </a:rPr>
              <a:t>Human dimensions need to be integrated and operationalized throughout the Paris Agreement implementation plans</a:t>
            </a:r>
          </a:p>
          <a:p>
            <a:r>
              <a:rPr lang="en-US" b="1" dirty="0">
                <a:solidFill>
                  <a:srgbClr val="800000"/>
                </a:solidFill>
              </a:rPr>
              <a:t>UNFCCC committees and mechanisms need to address human dimensions – through “expert panels” and community engagement</a:t>
            </a:r>
          </a:p>
          <a:p>
            <a:r>
              <a:rPr lang="en-US" b="1" dirty="0">
                <a:solidFill>
                  <a:srgbClr val="800000"/>
                </a:solidFill>
              </a:rPr>
              <a:t>Article 6 or “ACE – Action for Climate Empowerment” features human dimensions</a:t>
            </a:r>
          </a:p>
          <a:p>
            <a:r>
              <a:rPr lang="en-US" b="1" dirty="0">
                <a:solidFill>
                  <a:srgbClr val="800000"/>
                </a:solidFill>
              </a:rPr>
              <a:t>Civil society – non state actors – can play an important role</a:t>
            </a:r>
          </a:p>
          <a:p>
            <a:r>
              <a:rPr lang="en-US" b="1" dirty="0">
                <a:solidFill>
                  <a:srgbClr val="800000"/>
                </a:solidFill>
              </a:rPr>
              <a:t>Continue the connection to sustainable development efforts (the Sustainable Development Goals)</a:t>
            </a:r>
          </a:p>
        </p:txBody>
      </p:sp>
      <p:pic>
        <p:nvPicPr>
          <p:cNvPr id="4" name="Picture 5"/>
          <p:cNvPicPr>
            <a:picLocks noChangeAspect="1" noChangeArrowheads="1"/>
          </p:cNvPicPr>
          <p:nvPr/>
        </p:nvPicPr>
        <p:blipFill>
          <a:blip r:embed="rId2" cstate="print"/>
          <a:srcRect/>
          <a:stretch>
            <a:fillRect/>
          </a:stretch>
        </p:blipFill>
        <p:spPr bwMode="auto">
          <a:xfrm>
            <a:off x="0" y="6189663"/>
            <a:ext cx="685800" cy="668337"/>
          </a:xfrm>
          <a:prstGeom prst="rect">
            <a:avLst/>
          </a:prstGeom>
          <a:noFill/>
          <a:ln w="12700">
            <a:noFill/>
            <a:miter lim="800000"/>
            <a:headEnd type="none" w="sm" len="sm"/>
            <a:tailEnd type="none" w="sm" len="sm"/>
          </a:ln>
        </p:spPr>
      </p:pic>
    </p:spTree>
    <p:extLst>
      <p:ext uri="{BB962C8B-B14F-4D97-AF65-F5344CB8AC3E}">
        <p14:creationId xmlns:p14="http://schemas.microsoft.com/office/powerpoint/2010/main" val="13036070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274638"/>
            <a:ext cx="5105399" cy="1143000"/>
          </a:xfrm>
        </p:spPr>
        <p:txBody>
          <a:bodyPr>
            <a:noAutofit/>
          </a:bodyPr>
          <a:lstStyle/>
          <a:p>
            <a:pPr algn="l"/>
            <a:r>
              <a:rPr lang="en-US" sz="3600" b="1" dirty="0">
                <a:solidFill>
                  <a:srgbClr val="002060"/>
                </a:solidFill>
              </a:rPr>
              <a:t>Integrating Technical</a:t>
            </a:r>
            <a:br>
              <a:rPr lang="en-US" sz="3600" b="1" dirty="0">
                <a:solidFill>
                  <a:srgbClr val="002060"/>
                </a:solidFill>
              </a:rPr>
            </a:br>
            <a:r>
              <a:rPr lang="en-US" sz="3600" b="1" dirty="0">
                <a:solidFill>
                  <a:srgbClr val="002060"/>
                </a:solidFill>
              </a:rPr>
              <a:t>&amp; Human Dimensions</a:t>
            </a:r>
          </a:p>
        </p:txBody>
      </p:sp>
      <p:sp>
        <p:nvSpPr>
          <p:cNvPr id="3" name="Content Placeholder 2"/>
          <p:cNvSpPr>
            <a:spLocks noGrp="1"/>
          </p:cNvSpPr>
          <p:nvPr>
            <p:ph idx="1"/>
          </p:nvPr>
        </p:nvSpPr>
        <p:spPr>
          <a:xfrm>
            <a:off x="457200" y="1417638"/>
            <a:ext cx="8229600" cy="5592762"/>
          </a:xfrm>
        </p:spPr>
        <p:txBody>
          <a:bodyPr>
            <a:normAutofit fontScale="92500"/>
          </a:bodyPr>
          <a:lstStyle/>
          <a:p>
            <a:r>
              <a:rPr lang="en-US" sz="3600" b="1" u="sng" dirty="0">
                <a:solidFill>
                  <a:srgbClr val="003300"/>
                </a:solidFill>
              </a:rPr>
              <a:t>Capacity Building </a:t>
            </a:r>
            <a:r>
              <a:rPr lang="en-US" sz="3600" b="1" dirty="0">
                <a:solidFill>
                  <a:srgbClr val="003300"/>
                </a:solidFill>
              </a:rPr>
              <a:t>provides the confluence</a:t>
            </a:r>
          </a:p>
          <a:p>
            <a:r>
              <a:rPr lang="en-US" sz="2400" b="1" dirty="0">
                <a:solidFill>
                  <a:srgbClr val="002060"/>
                </a:solidFill>
              </a:rPr>
              <a:t>As </a:t>
            </a:r>
            <a:r>
              <a:rPr lang="en-US" sz="2400" b="1" dirty="0" err="1">
                <a:solidFill>
                  <a:srgbClr val="002060"/>
                </a:solidFill>
              </a:rPr>
              <a:t>Saleemal</a:t>
            </a:r>
            <a:r>
              <a:rPr lang="en-US" sz="2400" b="1" dirty="0">
                <a:solidFill>
                  <a:srgbClr val="002060"/>
                </a:solidFill>
              </a:rPr>
              <a:t> </a:t>
            </a:r>
            <a:r>
              <a:rPr lang="en-US" sz="2400" b="1" dirty="0" err="1">
                <a:solidFill>
                  <a:srgbClr val="002060"/>
                </a:solidFill>
              </a:rPr>
              <a:t>Huq</a:t>
            </a:r>
            <a:r>
              <a:rPr lang="en-US" sz="2400" b="1" dirty="0">
                <a:solidFill>
                  <a:srgbClr val="002060"/>
                </a:solidFill>
              </a:rPr>
              <a:t> and </a:t>
            </a:r>
            <a:r>
              <a:rPr lang="en-US" sz="2400" b="1" dirty="0" err="1">
                <a:solidFill>
                  <a:srgbClr val="002060"/>
                </a:solidFill>
              </a:rPr>
              <a:t>Naznin</a:t>
            </a:r>
            <a:r>
              <a:rPr lang="en-US" sz="2400" b="1" dirty="0">
                <a:solidFill>
                  <a:srgbClr val="002060"/>
                </a:solidFill>
              </a:rPr>
              <a:t> Nasir of the Independent University, Bangladesh, wrote recently: </a:t>
            </a:r>
          </a:p>
          <a:p>
            <a:pPr marL="339725" indent="0">
              <a:buNone/>
            </a:pPr>
            <a:r>
              <a:rPr lang="en-US" sz="2400" b="1" dirty="0">
                <a:solidFill>
                  <a:srgbClr val="800000"/>
                </a:solidFill>
              </a:rPr>
              <a:t>In Bangladesh, we need more local ability to both prevent catastrophic climate change…and also to deal with its effects… </a:t>
            </a:r>
            <a:r>
              <a:rPr lang="en-US" sz="2400" b="1" dirty="0">
                <a:solidFill>
                  <a:srgbClr val="7030A0"/>
                </a:solidFill>
              </a:rPr>
              <a:t>Local people need the skills </a:t>
            </a:r>
            <a:r>
              <a:rPr lang="en-US" sz="2400" b="1" dirty="0">
                <a:solidFill>
                  <a:srgbClr val="800000"/>
                </a:solidFill>
              </a:rPr>
              <a:t>to use important climate-related technologies. Improved planning and access to climate information, for instance, can allow farmers to better prepare for disasters and cope with climatic variability… </a:t>
            </a:r>
            <a:r>
              <a:rPr lang="en-US" sz="2400" b="1" dirty="0">
                <a:solidFill>
                  <a:srgbClr val="7030A0"/>
                </a:solidFill>
              </a:rPr>
              <a:t>Article 11 of (The Paris Agreement) reaffirmed that capacity building and climate education are essential to climate action </a:t>
            </a:r>
            <a:r>
              <a:rPr lang="en-US" sz="2400" b="1" dirty="0">
                <a:solidFill>
                  <a:srgbClr val="800000"/>
                </a:solidFill>
              </a:rPr>
              <a:t>…It is now time for developing real capacity building approaches, instead of mindless spending on presentations and seminars.</a:t>
            </a:r>
          </a:p>
          <a:p>
            <a:pPr marL="339725" indent="0">
              <a:buNone/>
            </a:pPr>
            <a:r>
              <a:rPr lang="en-US" sz="2400" b="1" dirty="0">
                <a:solidFill>
                  <a:srgbClr val="003300"/>
                </a:solidFill>
              </a:rPr>
              <a:t>(</a:t>
            </a:r>
            <a:r>
              <a:rPr lang="en-US" sz="2400" b="1" dirty="0">
                <a:solidFill>
                  <a:srgbClr val="800000"/>
                </a:solidFill>
                <a:hlinkClick r:id="rId2"/>
              </a:rPr>
              <a:t>www.theconversation.com</a:t>
            </a:r>
            <a:r>
              <a:rPr lang="en-US" sz="2400" b="1" dirty="0">
                <a:solidFill>
                  <a:srgbClr val="003300"/>
                </a:solidFill>
              </a:rPr>
              <a:t>; 03 October 2016)</a:t>
            </a:r>
          </a:p>
          <a:p>
            <a:endParaRPr lang="en-US" dirty="0"/>
          </a:p>
        </p:txBody>
      </p:sp>
      <p:pic>
        <p:nvPicPr>
          <p:cNvPr id="4" name="Picture 5"/>
          <p:cNvPicPr>
            <a:picLocks noChangeAspect="1" noChangeArrowheads="1"/>
          </p:cNvPicPr>
          <p:nvPr/>
        </p:nvPicPr>
        <p:blipFill>
          <a:blip r:embed="rId3" cstate="print"/>
          <a:srcRect/>
          <a:stretch>
            <a:fillRect/>
          </a:stretch>
        </p:blipFill>
        <p:spPr bwMode="auto">
          <a:xfrm>
            <a:off x="0" y="6189663"/>
            <a:ext cx="685800" cy="668337"/>
          </a:xfrm>
          <a:prstGeom prst="rect">
            <a:avLst/>
          </a:prstGeom>
          <a:noFill/>
          <a:ln w="12700">
            <a:noFill/>
            <a:miter lim="800000"/>
            <a:headEnd type="none" w="sm" len="sm"/>
            <a:tailEnd type="none" w="sm" len="sm"/>
          </a:ln>
        </p:spPr>
      </p:pic>
      <p:pic>
        <p:nvPicPr>
          <p:cNvPr id="5124" name="Picture 4" descr="https://62e528761d0685343e1c-f3d1b99a743ffa4142d9d7f1978d9686.ssl.cf2.rackcdn.com/avatars/298295/width170/image-20160909-13345-rw91xj.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2400" y="36513"/>
            <a:ext cx="1371600" cy="138112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s://62e528761d0685343e1c-f3d1b99a743ffa4142d9d7f1978d9686.ssl.cf2.rackcdn.com/avatars/211951/width170/IMG_001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0799" y="21764"/>
            <a:ext cx="1339645" cy="1395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6723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274638"/>
            <a:ext cx="8229600" cy="1858962"/>
          </a:xfrm>
        </p:spPr>
        <p:txBody>
          <a:bodyPr>
            <a:normAutofit fontScale="90000"/>
          </a:bodyPr>
          <a:lstStyle/>
          <a:p>
            <a:r>
              <a:rPr lang="en-US" b="1">
                <a:solidFill>
                  <a:srgbClr val="FFC000"/>
                </a:solidFill>
              </a:rPr>
              <a:t>Thank you for interest!</a:t>
            </a:r>
            <a:br>
              <a:rPr lang="en-US" b="1">
                <a:solidFill>
                  <a:srgbClr val="FFC000"/>
                </a:solidFill>
              </a:rPr>
            </a:br>
            <a:r>
              <a:rPr lang="en-US" b="1">
                <a:solidFill>
                  <a:srgbClr val="FFC000"/>
                </a:solidFill>
              </a:rPr>
              <a:t>I welcome your comments, questions, concerns…  </a:t>
            </a:r>
          </a:p>
        </p:txBody>
      </p:sp>
      <p:sp>
        <p:nvSpPr>
          <p:cNvPr id="35843" name="Content Placeholder 2"/>
          <p:cNvSpPr>
            <a:spLocks noGrp="1"/>
          </p:cNvSpPr>
          <p:nvPr>
            <p:ph idx="1"/>
          </p:nvPr>
        </p:nvSpPr>
        <p:spPr/>
        <p:txBody>
          <a:bodyPr/>
          <a:lstStyle/>
          <a:p>
            <a:endParaRPr lang="en-US"/>
          </a:p>
          <a:p>
            <a:pPr>
              <a:buFontTx/>
              <a:buNone/>
            </a:pPr>
            <a:r>
              <a:rPr lang="en-US"/>
              <a:t>							</a:t>
            </a:r>
            <a:r>
              <a:rPr lang="en-US" b="1">
                <a:solidFill>
                  <a:srgbClr val="FFFF00"/>
                </a:solidFill>
              </a:rPr>
              <a:t>-- Gregg</a:t>
            </a:r>
          </a:p>
        </p:txBody>
      </p:sp>
      <p:pic>
        <p:nvPicPr>
          <p:cNvPr id="35844" name="Picture 5"/>
          <p:cNvPicPr>
            <a:picLocks noChangeAspect="1" noChangeArrowheads="1"/>
          </p:cNvPicPr>
          <p:nvPr/>
        </p:nvPicPr>
        <p:blipFill>
          <a:blip r:embed="rId3" cstate="print"/>
          <a:srcRect/>
          <a:stretch>
            <a:fillRect/>
          </a:stretch>
        </p:blipFill>
        <p:spPr bwMode="auto">
          <a:xfrm>
            <a:off x="6858000" y="5791200"/>
            <a:ext cx="838200" cy="668337"/>
          </a:xfrm>
          <a:prstGeom prst="rect">
            <a:avLst/>
          </a:prstGeom>
          <a:noFill/>
          <a:ln w="12700">
            <a:noFill/>
            <a:miter lim="800000"/>
            <a:headEnd type="none" w="sm" len="sm"/>
            <a:tailEnd type="none" w="sm" len="sm"/>
          </a:ln>
        </p:spPr>
      </p:pic>
      <p:pic>
        <p:nvPicPr>
          <p:cNvPr id="35845" name="Picture 6"/>
          <p:cNvPicPr>
            <a:picLocks noChangeAspect="1" noChangeArrowheads="1"/>
          </p:cNvPicPr>
          <p:nvPr/>
        </p:nvPicPr>
        <p:blipFill>
          <a:blip r:embed="rId4" cstate="print"/>
          <a:srcRect/>
          <a:stretch>
            <a:fillRect/>
          </a:stretch>
        </p:blipFill>
        <p:spPr bwMode="auto">
          <a:xfrm>
            <a:off x="7772400" y="5791200"/>
            <a:ext cx="990600" cy="628650"/>
          </a:xfrm>
          <a:prstGeom prst="rect">
            <a:avLst/>
          </a:prstGeom>
          <a:noFill/>
          <a:ln w="12700">
            <a:noFill/>
            <a:miter lim="800000"/>
            <a:headEnd type="none" w="sm" len="sm"/>
            <a:tailEnd type="none" w="sm" len="sm"/>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7314</TotalTime>
  <Words>1544</Words>
  <Application>Microsoft Office PowerPoint</Application>
  <PresentationFormat>On-screen Show (4:3)</PresentationFormat>
  <Paragraphs>156</Paragraphs>
  <Slides>27</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Integrating the Technical and Human Dimensions of Climate Change: Culture, Communication, Conflict, and Collaboration     </vt:lpstr>
      <vt:lpstr>The  Preview</vt:lpstr>
      <vt:lpstr>The MBBI Climate Change Policy Project</vt:lpstr>
      <vt:lpstr>And… </vt:lpstr>
      <vt:lpstr>As a UNFCCC observer</vt:lpstr>
      <vt:lpstr>UNFCCC Negotiations   The “Big Four” Issues</vt:lpstr>
      <vt:lpstr>The Big Four Issues</vt:lpstr>
      <vt:lpstr>Mitigation in the Paris Agreement</vt:lpstr>
      <vt:lpstr>Adaptation in the Paris Agreement</vt:lpstr>
      <vt:lpstr>Climate Finance in the Paris Agreement</vt:lpstr>
      <vt:lpstr>Technology in the Paris Agreement</vt:lpstr>
      <vt:lpstr>UNFCCC negotiations and the Paris Agreement</vt:lpstr>
      <vt:lpstr>Technical and Human Dimensions</vt:lpstr>
      <vt:lpstr>Technical and Human Dimensions</vt:lpstr>
      <vt:lpstr>Technical and Human Dimensions</vt:lpstr>
      <vt:lpstr>Key Human Dimensions</vt:lpstr>
      <vt:lpstr>Culture</vt:lpstr>
      <vt:lpstr>Implementing Culture</vt:lpstr>
      <vt:lpstr>Communication</vt:lpstr>
      <vt:lpstr>Implementing Communication</vt:lpstr>
      <vt:lpstr>Conflict (and Conflict Management)</vt:lpstr>
      <vt:lpstr>Implementing Conflict Management</vt:lpstr>
      <vt:lpstr>Collaboration  (cooperation, pluralism, partnerships, governance)</vt:lpstr>
      <vt:lpstr>Implementing Collaboration</vt:lpstr>
      <vt:lpstr>Beyond Paris</vt:lpstr>
      <vt:lpstr>Integrating Technical &amp; Human Dimensions</vt:lpstr>
      <vt:lpstr>Thank you for interest! I welcome your comments, questions, concerns…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Dominant Discourses in Climate Change Negotiations</dc:title>
  <dc:creator>Duke Walker</dc:creator>
  <cp:lastModifiedBy>Gregg Walker</cp:lastModifiedBy>
  <cp:revision>185</cp:revision>
  <cp:lastPrinted>2016-01-27T19:25:40Z</cp:lastPrinted>
  <dcterms:created xsi:type="dcterms:W3CDTF">2011-11-18T12:00:17Z</dcterms:created>
  <dcterms:modified xsi:type="dcterms:W3CDTF">2016-10-24T03:38:50Z</dcterms:modified>
</cp:coreProperties>
</file>