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2" r:id="rId2"/>
    <p:sldId id="263" r:id="rId3"/>
    <p:sldId id="268" r:id="rId4"/>
    <p:sldId id="269" r:id="rId5"/>
    <p:sldId id="292" r:id="rId6"/>
    <p:sldId id="293" r:id="rId7"/>
    <p:sldId id="288" r:id="rId8"/>
    <p:sldId id="289" r:id="rId9"/>
    <p:sldId id="262" r:id="rId10"/>
    <p:sldId id="274" r:id="rId11"/>
    <p:sldId id="278" r:id="rId12"/>
    <p:sldId id="279" r:id="rId13"/>
    <p:sldId id="280" r:id="rId14"/>
    <p:sldId id="281" r:id="rId15"/>
    <p:sldId id="271" r:id="rId16"/>
    <p:sldId id="291" r:id="rId17"/>
    <p:sldId id="287" r:id="rId18"/>
    <p:sldId id="275" r:id="rId19"/>
    <p:sldId id="264" r:id="rId20"/>
    <p:sldId id="276" r:id="rId21"/>
    <p:sldId id="286" r:id="rId22"/>
    <p:sldId id="294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>
    <p:restoredLeft sz="34577" autoAdjust="0"/>
    <p:restoredTop sz="86378" autoAdjust="0"/>
  </p:normalViewPr>
  <p:slideViewPr>
    <p:cSldViewPr>
      <p:cViewPr varScale="1">
        <p:scale>
          <a:sx n="95" d="100"/>
          <a:sy n="95" d="100"/>
        </p:scale>
        <p:origin x="-28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E82576-DC2B-2747-B731-DD45595B1164}" type="doc">
      <dgm:prSet loTypeId="urn:microsoft.com/office/officeart/2005/8/layout/pyramid3" loCatId="" qsTypeId="urn:microsoft.com/office/officeart/2005/8/quickstyle/simple3" qsCatId="simple" csTypeId="urn:microsoft.com/office/officeart/2005/8/colors/accent1_2" csCatId="accent1" phldr="1"/>
      <dgm:spPr/>
    </dgm:pt>
    <dgm:pt modelId="{4644261B-6B3D-9E43-A639-B12BB5C201CE}">
      <dgm:prSet phldrT="[Text]" custT="1"/>
      <dgm:spPr/>
      <dgm:t>
        <a:bodyPr/>
        <a:lstStyle/>
        <a:p>
          <a:endParaRPr lang="en-US" sz="2000" dirty="0" smtClean="0"/>
        </a:p>
        <a:p>
          <a:r>
            <a:rPr lang="en-US" sz="2000" b="1" dirty="0" smtClean="0"/>
            <a:t>Prevention</a:t>
          </a:r>
          <a:endParaRPr lang="en-US" sz="1400" b="1" dirty="0" smtClean="0"/>
        </a:p>
        <a:p>
          <a:endParaRPr lang="en-US" sz="1400" dirty="0" smtClean="0"/>
        </a:p>
        <a:p>
          <a:r>
            <a:rPr lang="en-US" sz="2000" b="1" dirty="0" smtClean="0"/>
            <a:t>Preparing for Re-Use</a:t>
          </a:r>
        </a:p>
        <a:p>
          <a:endParaRPr lang="en-US" sz="1300" dirty="0"/>
        </a:p>
      </dgm:t>
    </dgm:pt>
    <dgm:pt modelId="{CD48ABF8-ADD3-4941-AB15-4F337ABE59FC}" type="parTrans" cxnId="{F4FB8E48-4389-694F-967B-D79A8CA19A03}">
      <dgm:prSet/>
      <dgm:spPr/>
      <dgm:t>
        <a:bodyPr/>
        <a:lstStyle/>
        <a:p>
          <a:endParaRPr lang="en-US"/>
        </a:p>
      </dgm:t>
    </dgm:pt>
    <dgm:pt modelId="{0F19E48B-2B85-0A4D-A032-B026C2EF5C1A}" type="sibTrans" cxnId="{F4FB8E48-4389-694F-967B-D79A8CA19A03}">
      <dgm:prSet/>
      <dgm:spPr/>
      <dgm:t>
        <a:bodyPr/>
        <a:lstStyle/>
        <a:p>
          <a:endParaRPr lang="en-US"/>
        </a:p>
      </dgm:t>
    </dgm:pt>
    <dgm:pt modelId="{956050BE-0D4E-EB4A-BAD4-1AA8B0D7CD10}">
      <dgm:prSet phldrT="[Text]" custT="1"/>
      <dgm:spPr/>
      <dgm:t>
        <a:bodyPr/>
        <a:lstStyle/>
        <a:p>
          <a:r>
            <a:rPr lang="en-US" sz="2000" b="1" dirty="0" smtClean="0"/>
            <a:t>Recycling</a:t>
          </a:r>
          <a:endParaRPr lang="en-US" sz="2000" b="1" dirty="0"/>
        </a:p>
      </dgm:t>
    </dgm:pt>
    <dgm:pt modelId="{0CE7E044-BE5A-0743-9072-EE827FD5B3B5}" type="parTrans" cxnId="{40090F38-AF6A-4749-8C1A-7600F5EBC6C6}">
      <dgm:prSet/>
      <dgm:spPr/>
      <dgm:t>
        <a:bodyPr/>
        <a:lstStyle/>
        <a:p>
          <a:endParaRPr lang="en-US"/>
        </a:p>
      </dgm:t>
    </dgm:pt>
    <dgm:pt modelId="{63980159-D9E5-8D4B-95E6-02B70F86F8E5}" type="sibTrans" cxnId="{40090F38-AF6A-4749-8C1A-7600F5EBC6C6}">
      <dgm:prSet/>
      <dgm:spPr/>
      <dgm:t>
        <a:bodyPr/>
        <a:lstStyle/>
        <a:p>
          <a:endParaRPr lang="en-US"/>
        </a:p>
      </dgm:t>
    </dgm:pt>
    <dgm:pt modelId="{534272D0-0686-8E42-AD4E-0111643DCDD6}">
      <dgm:prSet phldrT="[Text]" custT="1"/>
      <dgm:spPr/>
      <dgm:t>
        <a:bodyPr/>
        <a:lstStyle/>
        <a:p>
          <a:r>
            <a:rPr lang="en-US" sz="1600" b="1" dirty="0" smtClean="0"/>
            <a:t>Disposal</a:t>
          </a:r>
          <a:endParaRPr lang="en-US" sz="1600" b="1" dirty="0"/>
        </a:p>
      </dgm:t>
    </dgm:pt>
    <dgm:pt modelId="{40452999-02BC-364C-8402-C1E41F69C901}" type="parTrans" cxnId="{1C419E03-3840-9C4C-A733-E745BC890357}">
      <dgm:prSet/>
      <dgm:spPr/>
      <dgm:t>
        <a:bodyPr/>
        <a:lstStyle/>
        <a:p>
          <a:endParaRPr lang="en-US"/>
        </a:p>
      </dgm:t>
    </dgm:pt>
    <dgm:pt modelId="{4CCD498D-7BF1-814F-B7A4-2E240D24504E}" type="sibTrans" cxnId="{1C419E03-3840-9C4C-A733-E745BC890357}">
      <dgm:prSet/>
      <dgm:spPr/>
      <dgm:t>
        <a:bodyPr/>
        <a:lstStyle/>
        <a:p>
          <a:endParaRPr lang="en-US"/>
        </a:p>
      </dgm:t>
    </dgm:pt>
    <dgm:pt modelId="{CC59BF90-7AAF-0F45-AAEA-FD684AB036E9}">
      <dgm:prSet custT="1"/>
      <dgm:spPr/>
      <dgm:t>
        <a:bodyPr/>
        <a:lstStyle/>
        <a:p>
          <a:r>
            <a:rPr lang="en-US" sz="1800" b="1" dirty="0" smtClean="0"/>
            <a:t>Other recovery</a:t>
          </a:r>
          <a:endParaRPr lang="en-US" sz="1800" b="1" dirty="0"/>
        </a:p>
      </dgm:t>
    </dgm:pt>
    <dgm:pt modelId="{D79D5B94-8B79-B743-9481-EF77BBD05AA7}" type="parTrans" cxnId="{519A501F-9043-DF46-ADD9-461DC23CC8DF}">
      <dgm:prSet/>
      <dgm:spPr/>
      <dgm:t>
        <a:bodyPr/>
        <a:lstStyle/>
        <a:p>
          <a:endParaRPr lang="en-US"/>
        </a:p>
      </dgm:t>
    </dgm:pt>
    <dgm:pt modelId="{E37BD2E0-6B30-D347-B475-AEED6EB6A697}" type="sibTrans" cxnId="{519A501F-9043-DF46-ADD9-461DC23CC8DF}">
      <dgm:prSet/>
      <dgm:spPr/>
      <dgm:t>
        <a:bodyPr/>
        <a:lstStyle/>
        <a:p>
          <a:endParaRPr lang="en-US"/>
        </a:p>
      </dgm:t>
    </dgm:pt>
    <dgm:pt modelId="{141C66C5-9607-754C-A5B9-DA40A14DA9E4}" type="pres">
      <dgm:prSet presAssocID="{81E82576-DC2B-2747-B731-DD45595B1164}" presName="Name0" presStyleCnt="0">
        <dgm:presLayoutVars>
          <dgm:dir/>
          <dgm:animLvl val="lvl"/>
          <dgm:resizeHandles val="exact"/>
        </dgm:presLayoutVars>
      </dgm:prSet>
      <dgm:spPr/>
    </dgm:pt>
    <dgm:pt modelId="{6D0F434F-00B7-034A-9E8F-E79BE2CC0993}" type="pres">
      <dgm:prSet presAssocID="{4644261B-6B3D-9E43-A639-B12BB5C201CE}" presName="Name8" presStyleCnt="0"/>
      <dgm:spPr/>
    </dgm:pt>
    <dgm:pt modelId="{65FC0ADE-AA89-3F48-9EC6-4BC5008039D8}" type="pres">
      <dgm:prSet presAssocID="{4644261B-6B3D-9E43-A639-B12BB5C201CE}" presName="level" presStyleLbl="node1" presStyleIdx="0" presStyleCnt="4" custScaleY="13379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77109-1832-0B4E-BC0D-F80EBF7D079C}" type="pres">
      <dgm:prSet presAssocID="{4644261B-6B3D-9E43-A639-B12BB5C201C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EA910D-D605-0545-BBB5-8B3399707F5D}" type="pres">
      <dgm:prSet presAssocID="{956050BE-0D4E-EB4A-BAD4-1AA8B0D7CD10}" presName="Name8" presStyleCnt="0"/>
      <dgm:spPr/>
    </dgm:pt>
    <dgm:pt modelId="{0172BE70-960F-6449-933D-FD0DAABB3D98}" type="pres">
      <dgm:prSet presAssocID="{956050BE-0D4E-EB4A-BAD4-1AA8B0D7CD10}" presName="level" presStyleLbl="node1" presStyleIdx="1" presStyleCnt="4" custScaleX="10139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17D7A-D997-BB4E-A6FC-24D6649C5858}" type="pres">
      <dgm:prSet presAssocID="{956050BE-0D4E-EB4A-BAD4-1AA8B0D7CD1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53DC2A-552D-6D45-AE7D-0761CA862170}" type="pres">
      <dgm:prSet presAssocID="{CC59BF90-7AAF-0F45-AAEA-FD684AB036E9}" presName="Name8" presStyleCnt="0"/>
      <dgm:spPr/>
    </dgm:pt>
    <dgm:pt modelId="{2333985F-5B06-C346-A6AB-77B48F45DF4D}" type="pres">
      <dgm:prSet presAssocID="{CC59BF90-7AAF-0F45-AAEA-FD684AB036E9}" presName="level" presStyleLbl="node1" presStyleIdx="2" presStyleCnt="4" custScaleX="11159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D67B1-35C5-A047-B623-5A1358C1619B}" type="pres">
      <dgm:prSet presAssocID="{CC59BF90-7AAF-0F45-AAEA-FD684AB036E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31F53-C094-134E-B402-87902B5BF651}" type="pres">
      <dgm:prSet presAssocID="{534272D0-0686-8E42-AD4E-0111643DCDD6}" presName="Name8" presStyleCnt="0"/>
      <dgm:spPr/>
    </dgm:pt>
    <dgm:pt modelId="{A4304E6F-76A0-9148-804C-0B74204B7F98}" type="pres">
      <dgm:prSet presAssocID="{534272D0-0686-8E42-AD4E-0111643DCDD6}" presName="level" presStyleLbl="node1" presStyleIdx="3" presStyleCnt="4" custScaleX="1583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D0445-33CE-5B46-AC5F-4187B57D05D1}" type="pres">
      <dgm:prSet presAssocID="{534272D0-0686-8E42-AD4E-0111643DCDD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FB8E48-4389-694F-967B-D79A8CA19A03}" srcId="{81E82576-DC2B-2747-B731-DD45595B1164}" destId="{4644261B-6B3D-9E43-A639-B12BB5C201CE}" srcOrd="0" destOrd="0" parTransId="{CD48ABF8-ADD3-4941-AB15-4F337ABE59FC}" sibTransId="{0F19E48B-2B85-0A4D-A032-B026C2EF5C1A}"/>
    <dgm:cxn modelId="{2FEA104E-2CA4-864F-9A13-75D9062AFEF6}" type="presOf" srcId="{956050BE-0D4E-EB4A-BAD4-1AA8B0D7CD10}" destId="{4BC17D7A-D997-BB4E-A6FC-24D6649C5858}" srcOrd="1" destOrd="0" presId="urn:microsoft.com/office/officeart/2005/8/layout/pyramid3"/>
    <dgm:cxn modelId="{0823BEBA-320F-C340-AED6-00F764FCCD9D}" type="presOf" srcId="{CC59BF90-7AAF-0F45-AAEA-FD684AB036E9}" destId="{2333985F-5B06-C346-A6AB-77B48F45DF4D}" srcOrd="0" destOrd="0" presId="urn:microsoft.com/office/officeart/2005/8/layout/pyramid3"/>
    <dgm:cxn modelId="{519A501F-9043-DF46-ADD9-461DC23CC8DF}" srcId="{81E82576-DC2B-2747-B731-DD45595B1164}" destId="{CC59BF90-7AAF-0F45-AAEA-FD684AB036E9}" srcOrd="2" destOrd="0" parTransId="{D79D5B94-8B79-B743-9481-EF77BBD05AA7}" sibTransId="{E37BD2E0-6B30-D347-B475-AEED6EB6A697}"/>
    <dgm:cxn modelId="{3771B5C4-C5C0-434A-BE40-CEBFC43B6BC9}" type="presOf" srcId="{534272D0-0686-8E42-AD4E-0111643DCDD6}" destId="{A4304E6F-76A0-9148-804C-0B74204B7F98}" srcOrd="0" destOrd="0" presId="urn:microsoft.com/office/officeart/2005/8/layout/pyramid3"/>
    <dgm:cxn modelId="{3873C76B-44E9-EB4D-B309-D18D4A77F76B}" type="presOf" srcId="{4644261B-6B3D-9E43-A639-B12BB5C201CE}" destId="{7D877109-1832-0B4E-BC0D-F80EBF7D079C}" srcOrd="1" destOrd="0" presId="urn:microsoft.com/office/officeart/2005/8/layout/pyramid3"/>
    <dgm:cxn modelId="{40090F38-AF6A-4749-8C1A-7600F5EBC6C6}" srcId="{81E82576-DC2B-2747-B731-DD45595B1164}" destId="{956050BE-0D4E-EB4A-BAD4-1AA8B0D7CD10}" srcOrd="1" destOrd="0" parTransId="{0CE7E044-BE5A-0743-9072-EE827FD5B3B5}" sibTransId="{63980159-D9E5-8D4B-95E6-02B70F86F8E5}"/>
    <dgm:cxn modelId="{041F60A6-AC0A-584C-94AF-157550EEF2BE}" type="presOf" srcId="{CC59BF90-7AAF-0F45-AAEA-FD684AB036E9}" destId="{1A3D67B1-35C5-A047-B623-5A1358C1619B}" srcOrd="1" destOrd="0" presId="urn:microsoft.com/office/officeart/2005/8/layout/pyramid3"/>
    <dgm:cxn modelId="{1C419E03-3840-9C4C-A733-E745BC890357}" srcId="{81E82576-DC2B-2747-B731-DD45595B1164}" destId="{534272D0-0686-8E42-AD4E-0111643DCDD6}" srcOrd="3" destOrd="0" parTransId="{40452999-02BC-364C-8402-C1E41F69C901}" sibTransId="{4CCD498D-7BF1-814F-B7A4-2E240D24504E}"/>
    <dgm:cxn modelId="{1C77AE26-D46F-3B42-9723-F6740AE605D8}" type="presOf" srcId="{4644261B-6B3D-9E43-A639-B12BB5C201CE}" destId="{65FC0ADE-AA89-3F48-9EC6-4BC5008039D8}" srcOrd="0" destOrd="0" presId="urn:microsoft.com/office/officeart/2005/8/layout/pyramid3"/>
    <dgm:cxn modelId="{3ADBD805-DCAF-824F-ACBD-3B7A3F8DAFE9}" type="presOf" srcId="{81E82576-DC2B-2747-B731-DD45595B1164}" destId="{141C66C5-9607-754C-A5B9-DA40A14DA9E4}" srcOrd="0" destOrd="0" presId="urn:microsoft.com/office/officeart/2005/8/layout/pyramid3"/>
    <dgm:cxn modelId="{B2741F3F-3533-0242-8ACC-A8E9ABAA92AE}" type="presOf" srcId="{534272D0-0686-8E42-AD4E-0111643DCDD6}" destId="{2A4D0445-33CE-5B46-AC5F-4187B57D05D1}" srcOrd="1" destOrd="0" presId="urn:microsoft.com/office/officeart/2005/8/layout/pyramid3"/>
    <dgm:cxn modelId="{633FC94C-D6F7-5644-BACA-723E56991CCA}" type="presOf" srcId="{956050BE-0D4E-EB4A-BAD4-1AA8B0D7CD10}" destId="{0172BE70-960F-6449-933D-FD0DAABB3D98}" srcOrd="0" destOrd="0" presId="urn:microsoft.com/office/officeart/2005/8/layout/pyramid3"/>
    <dgm:cxn modelId="{909674D5-DDEB-6047-A7EB-AA8CCEB2ED1B}" type="presParOf" srcId="{141C66C5-9607-754C-A5B9-DA40A14DA9E4}" destId="{6D0F434F-00B7-034A-9E8F-E79BE2CC0993}" srcOrd="0" destOrd="0" presId="urn:microsoft.com/office/officeart/2005/8/layout/pyramid3"/>
    <dgm:cxn modelId="{94958B33-66FE-5047-A612-F10B3CADFBB1}" type="presParOf" srcId="{6D0F434F-00B7-034A-9E8F-E79BE2CC0993}" destId="{65FC0ADE-AA89-3F48-9EC6-4BC5008039D8}" srcOrd="0" destOrd="0" presId="urn:microsoft.com/office/officeart/2005/8/layout/pyramid3"/>
    <dgm:cxn modelId="{74AAD02D-2116-F24D-808E-805FBFE9AC07}" type="presParOf" srcId="{6D0F434F-00B7-034A-9E8F-E79BE2CC0993}" destId="{7D877109-1832-0B4E-BC0D-F80EBF7D079C}" srcOrd="1" destOrd="0" presId="urn:microsoft.com/office/officeart/2005/8/layout/pyramid3"/>
    <dgm:cxn modelId="{7795F3AC-7A0F-834B-943F-DDF145A78007}" type="presParOf" srcId="{141C66C5-9607-754C-A5B9-DA40A14DA9E4}" destId="{C6EA910D-D605-0545-BBB5-8B3399707F5D}" srcOrd="1" destOrd="0" presId="urn:microsoft.com/office/officeart/2005/8/layout/pyramid3"/>
    <dgm:cxn modelId="{8C5CB689-0D45-3542-B19C-7A8D8F2E0756}" type="presParOf" srcId="{C6EA910D-D605-0545-BBB5-8B3399707F5D}" destId="{0172BE70-960F-6449-933D-FD0DAABB3D98}" srcOrd="0" destOrd="0" presId="urn:microsoft.com/office/officeart/2005/8/layout/pyramid3"/>
    <dgm:cxn modelId="{3D703522-6476-4148-A422-37F9E4A982D0}" type="presParOf" srcId="{C6EA910D-D605-0545-BBB5-8B3399707F5D}" destId="{4BC17D7A-D997-BB4E-A6FC-24D6649C5858}" srcOrd="1" destOrd="0" presId="urn:microsoft.com/office/officeart/2005/8/layout/pyramid3"/>
    <dgm:cxn modelId="{3ABFEFF3-09B3-F74D-B918-168BAA3D84BE}" type="presParOf" srcId="{141C66C5-9607-754C-A5B9-DA40A14DA9E4}" destId="{F253DC2A-552D-6D45-AE7D-0761CA862170}" srcOrd="2" destOrd="0" presId="urn:microsoft.com/office/officeart/2005/8/layout/pyramid3"/>
    <dgm:cxn modelId="{481B77AF-1178-E24B-8E9F-C7E283911167}" type="presParOf" srcId="{F253DC2A-552D-6D45-AE7D-0761CA862170}" destId="{2333985F-5B06-C346-A6AB-77B48F45DF4D}" srcOrd="0" destOrd="0" presId="urn:microsoft.com/office/officeart/2005/8/layout/pyramid3"/>
    <dgm:cxn modelId="{0505A831-AB9A-6A4B-8C33-9897EC1E17E1}" type="presParOf" srcId="{F253DC2A-552D-6D45-AE7D-0761CA862170}" destId="{1A3D67B1-35C5-A047-B623-5A1358C1619B}" srcOrd="1" destOrd="0" presId="urn:microsoft.com/office/officeart/2005/8/layout/pyramid3"/>
    <dgm:cxn modelId="{41C53E88-F4A6-DE40-AD7D-B136287DB994}" type="presParOf" srcId="{141C66C5-9607-754C-A5B9-DA40A14DA9E4}" destId="{FBE31F53-C094-134E-B402-87902B5BF651}" srcOrd="3" destOrd="0" presId="urn:microsoft.com/office/officeart/2005/8/layout/pyramid3"/>
    <dgm:cxn modelId="{9CE2A13C-9A51-4B43-9505-272086A91864}" type="presParOf" srcId="{FBE31F53-C094-134E-B402-87902B5BF651}" destId="{A4304E6F-76A0-9148-804C-0B74204B7F98}" srcOrd="0" destOrd="0" presId="urn:microsoft.com/office/officeart/2005/8/layout/pyramid3"/>
    <dgm:cxn modelId="{82762400-820E-7A4B-8980-F46EC0584F6F}" type="presParOf" srcId="{FBE31F53-C094-134E-B402-87902B5BF651}" destId="{2A4D0445-33CE-5B46-AC5F-4187B57D05D1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FC0ADE-AA89-3F48-9EC6-4BC5008039D8}">
      <dsp:nvSpPr>
        <dsp:cNvPr id="0" name=""/>
        <dsp:cNvSpPr/>
      </dsp:nvSpPr>
      <dsp:spPr>
        <a:xfrm rot="10800000">
          <a:off x="0" y="0"/>
          <a:ext cx="3856360" cy="1310318"/>
        </a:xfrm>
        <a:prstGeom prst="trapezoid">
          <a:avLst>
            <a:gd name="adj" fmla="val 4538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Prevention</a:t>
          </a:r>
          <a:endParaRPr lang="en-US" sz="14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Preparing for Re-Use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 rot="-10800000">
        <a:off x="674862" y="0"/>
        <a:ext cx="2506634" cy="1310318"/>
      </dsp:txXfrm>
    </dsp:sp>
    <dsp:sp modelId="{0172BE70-960F-6449-933D-FD0DAABB3D98}">
      <dsp:nvSpPr>
        <dsp:cNvPr id="0" name=""/>
        <dsp:cNvSpPr/>
      </dsp:nvSpPr>
      <dsp:spPr>
        <a:xfrm rot="10800000">
          <a:off x="576062" y="1310318"/>
          <a:ext cx="2704234" cy="979384"/>
        </a:xfrm>
        <a:prstGeom prst="trapezoid">
          <a:avLst>
            <a:gd name="adj" fmla="val 4538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Recycling</a:t>
          </a:r>
          <a:endParaRPr lang="en-US" sz="2000" b="1" kern="1200" dirty="0"/>
        </a:p>
      </dsp:txBody>
      <dsp:txXfrm rot="-10800000">
        <a:off x="1049303" y="1310318"/>
        <a:ext cx="1757752" cy="979384"/>
      </dsp:txXfrm>
    </dsp:sp>
    <dsp:sp modelId="{2333985F-5B06-C346-A6AB-77B48F45DF4D}">
      <dsp:nvSpPr>
        <dsp:cNvPr id="0" name=""/>
        <dsp:cNvSpPr/>
      </dsp:nvSpPr>
      <dsp:spPr>
        <a:xfrm rot="10800000">
          <a:off x="936100" y="2289703"/>
          <a:ext cx="1984159" cy="979384"/>
        </a:xfrm>
        <a:prstGeom prst="trapezoid">
          <a:avLst>
            <a:gd name="adj" fmla="val 4538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Other recovery</a:t>
          </a:r>
          <a:endParaRPr lang="en-US" sz="1800" b="1" kern="1200" dirty="0"/>
        </a:p>
      </dsp:txBody>
      <dsp:txXfrm rot="-10800000">
        <a:off x="1283328" y="2289703"/>
        <a:ext cx="1289703" cy="979384"/>
      </dsp:txXfrm>
    </dsp:sp>
    <dsp:sp modelId="{A4304E6F-76A0-9148-804C-0B74204B7F98}">
      <dsp:nvSpPr>
        <dsp:cNvPr id="0" name=""/>
        <dsp:cNvSpPr/>
      </dsp:nvSpPr>
      <dsp:spPr>
        <a:xfrm rot="10800000">
          <a:off x="1224138" y="3269087"/>
          <a:ext cx="1408083" cy="979384"/>
        </a:xfrm>
        <a:prstGeom prst="trapezoid">
          <a:avLst>
            <a:gd name="adj" fmla="val 45385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/>
            <a:t>Disposal</a:t>
          </a:r>
          <a:endParaRPr lang="en-US" sz="1600" b="1" kern="1200" dirty="0"/>
        </a:p>
      </dsp:txBody>
      <dsp:txXfrm rot="-10800000">
        <a:off x="1224138" y="3269087"/>
        <a:ext cx="1408083" cy="979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2B65F1-06CB-4EC2-9594-3111334FAAA8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63347-DEA8-4530-A130-C36D9B356C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225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63347-DEA8-4530-A130-C36D9B356C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4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263347-DEA8-4530-A130-C36D9B356C7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913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002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3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11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20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9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09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812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948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07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9872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700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0756F-8288-4B87-986D-2B503D152FF1}" type="datetimeFigureOut">
              <a:rPr lang="en-GB" smtClean="0"/>
              <a:t>26/07/16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1A804-39C3-4BED-BB27-673D6DD7AF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72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6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jpg"/><Relationship Id="rId5" Type="http://schemas.openxmlformats.org/officeDocument/2006/relationships/image" Target="../media/image28.jp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2.jpeg"/><Relationship Id="rId12" Type="http://schemas.openxmlformats.org/officeDocument/2006/relationships/image" Target="../media/image43.jpeg"/><Relationship Id="rId13" Type="http://schemas.openxmlformats.org/officeDocument/2006/relationships/image" Target="../media/image44.jpg"/><Relationship Id="rId14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7" Type="http://schemas.openxmlformats.org/officeDocument/2006/relationships/image" Target="../media/image38.jpeg"/><Relationship Id="rId8" Type="http://schemas.openxmlformats.org/officeDocument/2006/relationships/image" Target="../media/image39.jpeg"/><Relationship Id="rId9" Type="http://schemas.openxmlformats.org/officeDocument/2006/relationships/image" Target="../media/image40.jpeg"/><Relationship Id="rId10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jpg"/><Relationship Id="rId6" Type="http://schemas.openxmlformats.org/officeDocument/2006/relationships/image" Target="../media/image52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0.jpeg"/><Relationship Id="rId1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3.jpeg"/><Relationship Id="rId3" Type="http://schemas.openxmlformats.org/officeDocument/2006/relationships/image" Target="../media/image54.JPG"/><Relationship Id="rId4" Type="http://schemas.openxmlformats.org/officeDocument/2006/relationships/image" Target="../media/image55.jpeg"/><Relationship Id="rId5" Type="http://schemas.openxmlformats.org/officeDocument/2006/relationships/hyperlink" Target="https://www.facebook.com/photo.php?fbid=10155019181946515&amp;set=pcb.1456137101371732&amp;type=1&amp;relevant_count=1" TargetMode="External"/><Relationship Id="rId6" Type="http://schemas.openxmlformats.org/officeDocument/2006/relationships/image" Target="../media/image56.jpeg"/><Relationship Id="rId7" Type="http://schemas.openxmlformats.org/officeDocument/2006/relationships/hyperlink" Target="https://www.facebook.com/photo.php?fbid=10155019181691515&amp;set=pcb.1456137101371732&amp;type=1&amp;relevant_count=2" TargetMode="External"/><Relationship Id="rId8" Type="http://schemas.openxmlformats.org/officeDocument/2006/relationships/image" Target="../media/image57.jpeg"/><Relationship Id="rId9" Type="http://schemas.openxmlformats.org/officeDocument/2006/relationships/image" Target="../media/image58.jpeg"/><Relationship Id="rId10" Type="http://schemas.openxmlformats.org/officeDocument/2006/relationships/image" Target="../media/image59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www.smartcitiesandwaste.org/" TargetMode="External"/><Relationship Id="rId3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</p:spPr>
        <p:txBody>
          <a:bodyPr>
            <a:noAutofit/>
          </a:bodyPr>
          <a:lstStyle/>
          <a:p>
            <a:r>
              <a:rPr lang="en-GB" sz="3600" b="1" dirty="0" err="1" smtClean="0"/>
              <a:t>SmArt</a:t>
            </a:r>
            <a:r>
              <a:rPr lang="en-GB" sz="3600" b="1" dirty="0" smtClean="0"/>
              <a:t> </a:t>
            </a:r>
            <a:r>
              <a:rPr lang="en-GB" sz="3600" b="1" dirty="0"/>
              <a:t>C</a:t>
            </a:r>
            <a:r>
              <a:rPr lang="en-GB" sz="3600" b="1" dirty="0" smtClean="0"/>
              <a:t>ities </a:t>
            </a:r>
            <a:r>
              <a:rPr lang="en-GB" sz="3600" b="1" dirty="0"/>
              <a:t>and </a:t>
            </a:r>
            <a:r>
              <a:rPr lang="en-GB" sz="3600" b="1" dirty="0" smtClean="0"/>
              <a:t>Waste</a:t>
            </a:r>
            <a:r>
              <a:rPr lang="en-GB" sz="3600" b="1" dirty="0"/>
              <a:t>:</a:t>
            </a:r>
            <a:br>
              <a:rPr lang="en-GB" sz="3600" b="1" dirty="0"/>
            </a:br>
            <a:r>
              <a:rPr lang="en-GB" sz="3600" b="1" dirty="0"/>
              <a:t>Developing an </a:t>
            </a:r>
            <a:r>
              <a:rPr lang="en-GB" sz="3600" b="1" dirty="0" smtClean="0"/>
              <a:t>interdisciplinary</a:t>
            </a:r>
            <a:r>
              <a:rPr lang="en-GB" sz="3600" b="1" dirty="0"/>
              <a:t> N</a:t>
            </a:r>
            <a:r>
              <a:rPr lang="en-GB" sz="3600" b="1" dirty="0" smtClean="0"/>
              <a:t>etwork </a:t>
            </a:r>
            <a:r>
              <a:rPr lang="en-GB" sz="3600" b="1" dirty="0"/>
              <a:t>for </a:t>
            </a:r>
            <a:r>
              <a:rPr lang="en-GB" sz="3600" b="1" dirty="0" smtClean="0"/>
              <a:t>Waste </a:t>
            </a:r>
            <a:r>
              <a:rPr lang="en-GB" sz="3600" b="1" dirty="0"/>
              <a:t>M</a:t>
            </a:r>
            <a:r>
              <a:rPr lang="en-GB" sz="3600" b="1" dirty="0" smtClean="0"/>
              <a:t>anagement </a:t>
            </a:r>
            <a:r>
              <a:rPr lang="en-GB" sz="3600" b="1" dirty="0"/>
              <a:t>&amp;</a:t>
            </a:r>
            <a:r>
              <a:rPr lang="en-GB" sz="3600" b="1" dirty="0" smtClean="0"/>
              <a:t> </a:t>
            </a:r>
            <a:r>
              <a:rPr lang="en-GB" sz="3600" b="1" dirty="0"/>
              <a:t>T</a:t>
            </a:r>
            <a:r>
              <a:rPr lang="en-GB" sz="3600" b="1" dirty="0" smtClean="0"/>
              <a:t>reatment </a:t>
            </a:r>
            <a:r>
              <a:rPr lang="en-GB" sz="3600" b="1" dirty="0"/>
              <a:t>I</a:t>
            </a:r>
            <a:r>
              <a:rPr lang="en-GB" sz="3600" b="1" dirty="0" smtClean="0"/>
              <a:t>nnovation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2708920"/>
            <a:ext cx="4536504" cy="3402378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753757"/>
              </p:ext>
            </p:extLst>
          </p:nvPr>
        </p:nvGraphicFramePr>
        <p:xfrm>
          <a:off x="1524000" y="6237312"/>
          <a:ext cx="6096000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Professor Graeme Evans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 descr="C:\Users\alex\Documents\mu_ldn_logo_high_res_a5_rg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1312477" cy="835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6379846"/>
            <a:ext cx="2448272" cy="476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5159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b="1" dirty="0" err="1" smtClean="0"/>
              <a:t>SmArt</a:t>
            </a:r>
            <a:r>
              <a:rPr lang="en-GB" sz="2700" b="1" dirty="0" smtClean="0"/>
              <a:t> </a:t>
            </a:r>
            <a:r>
              <a:rPr lang="en-GB" sz="2700" b="1" dirty="0"/>
              <a:t>C</a:t>
            </a:r>
            <a:r>
              <a:rPr lang="en-GB" sz="2700" b="1" dirty="0" smtClean="0"/>
              <a:t>ities and Waste:</a:t>
            </a:r>
            <a:br>
              <a:rPr lang="en-GB" sz="2700" b="1" dirty="0" smtClean="0"/>
            </a:br>
            <a:r>
              <a:rPr lang="en-GB" sz="2700" b="1" dirty="0" smtClean="0"/>
              <a:t>Developing an interdisciplinary network for </a:t>
            </a:r>
            <a:br>
              <a:rPr lang="en-GB" sz="2700" b="1" dirty="0" smtClean="0"/>
            </a:br>
            <a:r>
              <a:rPr lang="en-GB" sz="2700" b="1" dirty="0" smtClean="0"/>
              <a:t>waste management and treatment innovation</a:t>
            </a:r>
            <a:endParaRPr lang="en-GB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55551"/>
            <a:ext cx="8676456" cy="4525963"/>
          </a:xfrm>
        </p:spPr>
        <p:txBody>
          <a:bodyPr>
            <a:normAutofit/>
          </a:bodyPr>
          <a:lstStyle/>
          <a:p>
            <a:r>
              <a:rPr lang="en-GB" dirty="0" smtClean="0"/>
              <a:t>UK-Dutch partnership [AHRC-funded] 2016-18</a:t>
            </a:r>
            <a:endParaRPr lang="en-GB" dirty="0"/>
          </a:p>
          <a:p>
            <a:r>
              <a:rPr lang="en-GB" dirty="0"/>
              <a:t>R</a:t>
            </a:r>
            <a:r>
              <a:rPr lang="en-GB" dirty="0" smtClean="0"/>
              <a:t>esearch-practitioner workshops </a:t>
            </a:r>
            <a:r>
              <a:rPr lang="en-GB" dirty="0"/>
              <a:t>in 4 cities (Amsterdam, Maastricht, London, </a:t>
            </a:r>
            <a:r>
              <a:rPr lang="en-GB" dirty="0" smtClean="0"/>
              <a:t>Bangor-Wales)</a:t>
            </a:r>
          </a:p>
          <a:p>
            <a:r>
              <a:rPr lang="en-GB" dirty="0"/>
              <a:t>Demonstration / Citizen Science </a:t>
            </a:r>
            <a:r>
              <a:rPr lang="en-GB" dirty="0" smtClean="0"/>
              <a:t>projects</a:t>
            </a:r>
          </a:p>
          <a:p>
            <a:r>
              <a:rPr lang="en-GB" dirty="0" smtClean="0"/>
              <a:t>Knowledge </a:t>
            </a:r>
            <a:r>
              <a:rPr lang="en-GB" dirty="0"/>
              <a:t>exchange and network development through website/social media/</a:t>
            </a:r>
            <a:r>
              <a:rPr lang="en-GB" dirty="0" smtClean="0"/>
              <a:t>workshops</a:t>
            </a:r>
          </a:p>
          <a:p>
            <a:endParaRPr lang="en-GB" dirty="0"/>
          </a:p>
        </p:txBody>
      </p:sp>
      <p:pic>
        <p:nvPicPr>
          <p:cNvPr id="5" name="Picture 4" descr="C:\Users\alex\Documents\macch-kleur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373458"/>
            <a:ext cx="95250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alex\Documents\mu_ldn_logo_high_res_a5_rgb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498" y="6140096"/>
            <a:ext cx="952500" cy="61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lex\Documents\free-university-amsterdam-squarelogo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5805264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alex\Documents\bangor_university_logo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5987696"/>
            <a:ext cx="952500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53069"/>
            <a:ext cx="3599688" cy="94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5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Aims of the Waste network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92500"/>
          </a:bodyPr>
          <a:lstStyle/>
          <a:p>
            <a:r>
              <a:rPr lang="en-GB" b="1" dirty="0" smtClean="0"/>
              <a:t>Primary aim</a:t>
            </a:r>
            <a:r>
              <a:rPr lang="en-GB" dirty="0" smtClean="0"/>
              <a:t>: Interdisciplinary Knowledge Exchange and capacity building: arts/science/policy/practitioners/ ‘the public’</a:t>
            </a:r>
            <a:endParaRPr lang="en-GB" i="1" dirty="0" smtClean="0"/>
          </a:p>
          <a:p>
            <a:r>
              <a:rPr lang="en-GB" b="1" dirty="0" smtClean="0"/>
              <a:t>Secondary aim</a:t>
            </a:r>
            <a:r>
              <a:rPr lang="en-GB" dirty="0" smtClean="0"/>
              <a:t>: Identify key ‘intervention points’ most suitable for developing interdisciplinary, ‘participatory design’ approaches through </a:t>
            </a:r>
            <a:r>
              <a:rPr lang="en-GB" b="1" i="1" dirty="0" smtClean="0"/>
              <a:t>demonstration projects</a:t>
            </a:r>
            <a:r>
              <a:rPr lang="en-GB" dirty="0" smtClean="0"/>
              <a:t>:</a:t>
            </a:r>
          </a:p>
          <a:p>
            <a:pPr marL="0" indent="0">
              <a:buNone/>
            </a:pPr>
            <a:r>
              <a:rPr lang="en-GB" dirty="0" smtClean="0"/>
              <a:t>	e.g. </a:t>
            </a:r>
            <a:r>
              <a:rPr lang="en-GB" dirty="0"/>
              <a:t>s</a:t>
            </a:r>
            <a:r>
              <a:rPr lang="en-GB" dirty="0" smtClean="0"/>
              <a:t>ite-based - London Olympic Park,      	IBA Limburg/</a:t>
            </a:r>
            <a:r>
              <a:rPr lang="en-GB" dirty="0" err="1" smtClean="0"/>
              <a:t>Chemelot</a:t>
            </a:r>
            <a:r>
              <a:rPr lang="en-GB" dirty="0" smtClean="0"/>
              <a:t> Campus;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 smtClean="0"/>
              <a:t>EU projects: </a:t>
            </a:r>
            <a:r>
              <a:rPr lang="en-GB" dirty="0" err="1" smtClean="0"/>
              <a:t>BioMoP</a:t>
            </a:r>
            <a:r>
              <a:rPr lang="en-GB" dirty="0" smtClean="0"/>
              <a:t> LIFE, </a:t>
            </a:r>
            <a:r>
              <a:rPr lang="en-GB" dirty="0" err="1" smtClean="0"/>
              <a:t>Eutropolis</a:t>
            </a:r>
            <a:r>
              <a:rPr lang="en-GB" dirty="0" smtClean="0"/>
              <a:t> H2020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5762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/>
              <a:t>Sustainable waste management: </a:t>
            </a:r>
            <a:br>
              <a:rPr lang="en-GB" dirty="0" smtClean="0"/>
            </a:br>
            <a:r>
              <a:rPr lang="en-GB" dirty="0" smtClean="0"/>
              <a:t>on the policy agenda across Europe…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04056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We need to develop further the concept of a circular economy, where one person's waste becomes another's valuable resource…Making the changes </a:t>
            </a:r>
            <a:r>
              <a:rPr lang="en-GB" b="1" dirty="0" smtClean="0"/>
              <a:t>requires </a:t>
            </a:r>
            <a:r>
              <a:rPr lang="en-GB" b="1" dirty="0"/>
              <a:t>innovation and creative </a:t>
            </a:r>
            <a:r>
              <a:rPr lang="en-GB" b="1" dirty="0" smtClean="0"/>
              <a:t>thinking</a:t>
            </a:r>
            <a:r>
              <a:rPr lang="en-GB" dirty="0" smtClean="0"/>
              <a:t> and </a:t>
            </a:r>
            <a:r>
              <a:rPr lang="en-US" b="1" dirty="0" smtClean="0"/>
              <a:t>community</a:t>
            </a:r>
            <a:r>
              <a:rPr lang="en-US" b="1" dirty="0"/>
              <a:t>/public/stakeholder-led </a:t>
            </a:r>
            <a:r>
              <a:rPr lang="en-US" b="1" dirty="0" smtClean="0"/>
              <a:t>approaches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i="1" dirty="0" smtClean="0"/>
              <a:t>Prevention </a:t>
            </a:r>
            <a:r>
              <a:rPr lang="en-GB" i="1" dirty="0"/>
              <a:t>is better than cure: The role of waste prevention in moving to a more resource efficient economy</a:t>
            </a:r>
            <a:r>
              <a:rPr lang="en-GB" dirty="0"/>
              <a:t> </a:t>
            </a:r>
            <a:r>
              <a:rPr lang="en-US" dirty="0" smtClean="0"/>
              <a:t>, </a:t>
            </a:r>
            <a:r>
              <a:rPr lang="en-GB" dirty="0" smtClean="0"/>
              <a:t>UK Govt. </a:t>
            </a:r>
            <a:r>
              <a:rPr lang="en-GB" dirty="0"/>
              <a:t>2013)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dirty="0"/>
              <a:t>the construction and organic waste chains have plenty of potential to become </a:t>
            </a:r>
            <a:r>
              <a:rPr lang="en-GB" b="1" dirty="0"/>
              <a:t>circular</a:t>
            </a:r>
            <a:r>
              <a:rPr lang="en-GB" dirty="0"/>
              <a:t>. A chain is the process of production, transport, consumption and waste; in the various steps of the process, value is either added or lost….</a:t>
            </a:r>
            <a:r>
              <a:rPr lang="en-GB" b="1" dirty="0"/>
              <a:t> </a:t>
            </a:r>
            <a:r>
              <a:rPr lang="en-GB" dirty="0" smtClean="0"/>
              <a:t>(Circular Amsterdam, 2016)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688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246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City Waste 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579296" cy="5688632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In Europe total waste production amounts to over 2.5 billion tonnes, but only a limited share (36%) is recycled, with the rest landfilled or </a:t>
            </a:r>
            <a:r>
              <a:rPr lang="en-GB" dirty="0" smtClean="0"/>
              <a:t>burned</a:t>
            </a:r>
          </a:p>
          <a:p>
            <a:r>
              <a:rPr lang="en-GB" dirty="0" smtClean="0"/>
              <a:t>Of </a:t>
            </a:r>
            <a:r>
              <a:rPr lang="en-GB" dirty="0"/>
              <a:t>the 600m tonnes of products and materials that enter the UK each year, only 115m is recycled - 60% of all waste generated in London is currently exported for treatment or disposal outside of the </a:t>
            </a:r>
            <a:r>
              <a:rPr lang="en-GB" dirty="0" smtClean="0"/>
              <a:t>city - UK </a:t>
            </a:r>
            <a:r>
              <a:rPr lang="en-GB" dirty="0" err="1" smtClean="0"/>
              <a:t>Govt’s</a:t>
            </a:r>
            <a:r>
              <a:rPr lang="en-GB" dirty="0" smtClean="0"/>
              <a:t> </a:t>
            </a:r>
            <a:r>
              <a:rPr lang="en-GB" dirty="0"/>
              <a:t>Waste </a:t>
            </a:r>
            <a:r>
              <a:rPr lang="en-GB" dirty="0" smtClean="0"/>
              <a:t>Strategy states </a:t>
            </a:r>
            <a:r>
              <a:rPr lang="en-GB" dirty="0"/>
              <a:t>that waste should be managed as close </a:t>
            </a:r>
            <a:r>
              <a:rPr lang="en-GB" i="1" dirty="0"/>
              <a:t>as possible to the point of </a:t>
            </a:r>
            <a:r>
              <a:rPr lang="en-GB" i="1" dirty="0" smtClean="0"/>
              <a:t>production</a:t>
            </a:r>
            <a:r>
              <a:rPr lang="is-IS" i="1" dirty="0" smtClean="0"/>
              <a:t>…</a:t>
            </a:r>
            <a:endParaRPr lang="en-GB" i="1" dirty="0" smtClean="0"/>
          </a:p>
          <a:p>
            <a:r>
              <a:rPr lang="en-GB" dirty="0" smtClean="0"/>
              <a:t>The </a:t>
            </a:r>
            <a:r>
              <a:rPr lang="en-GB" dirty="0"/>
              <a:t>total volume of waste generated globally is expected to increase by nearly 50% over the next decade, however there are major variations in landfill disposal - </a:t>
            </a:r>
            <a:r>
              <a:rPr lang="en-GB" dirty="0" smtClean="0"/>
              <a:t>Copenhagen </a:t>
            </a:r>
            <a:r>
              <a:rPr lang="en-GB" dirty="0"/>
              <a:t>(2%), Paris (11%</a:t>
            </a:r>
            <a:r>
              <a:rPr lang="en-GB" dirty="0" smtClean="0"/>
              <a:t>), to New </a:t>
            </a:r>
            <a:r>
              <a:rPr lang="en-GB" dirty="0"/>
              <a:t>York (64%</a:t>
            </a:r>
            <a:r>
              <a:rPr lang="en-GB" dirty="0" smtClean="0"/>
              <a:t>)</a:t>
            </a:r>
          </a:p>
          <a:p>
            <a:r>
              <a:rPr lang="en-GB" dirty="0" smtClean="0"/>
              <a:t>European Water Framework Directive (2000) Water Quality targets were not met by 2015</a:t>
            </a:r>
            <a:r>
              <a:rPr lang="is-I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45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10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4355976" cy="3356992"/>
          </a:xfrm>
          <a:prstGeom prst="rect">
            <a:avLst/>
          </a:prstGeom>
        </p:spPr>
      </p:pic>
      <p:pic>
        <p:nvPicPr>
          <p:cNvPr id="5" name="Picture 4" descr="No Paint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" y="2996952"/>
            <a:ext cx="3781635" cy="3861048"/>
          </a:xfrm>
          <a:prstGeom prst="rect">
            <a:avLst/>
          </a:prstGeom>
        </p:spPr>
      </p:pic>
      <p:pic>
        <p:nvPicPr>
          <p:cNvPr id="10" name="Picture 9" descr="IMG_211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16632"/>
            <a:ext cx="4788024" cy="3645024"/>
          </a:xfrm>
          <a:prstGeom prst="rect">
            <a:avLst/>
          </a:prstGeom>
        </p:spPr>
      </p:pic>
      <p:pic>
        <p:nvPicPr>
          <p:cNvPr id="7" name="Picture 6" descr="IMG_210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343920"/>
            <a:ext cx="3121669" cy="35140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520" y="116632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Municipal Waste Challenge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2" name="Picture 11" descr="IMG_2104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717032"/>
            <a:ext cx="235036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353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Waste Hierarchy (DEFRA, UK 2011)</a:t>
            </a:r>
            <a:endParaRPr lang="en-US" sz="3600" dirty="0"/>
          </a:p>
        </p:txBody>
      </p:sp>
      <p:sp>
        <p:nvSpPr>
          <p:cNvPr id="8" name="Rectangle 7"/>
          <p:cNvSpPr/>
          <p:nvPr/>
        </p:nvSpPr>
        <p:spPr>
          <a:xfrm>
            <a:off x="4211960" y="1628800"/>
            <a:ext cx="4809728" cy="4996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aseline="30000" dirty="0"/>
          </a:p>
          <a:p>
            <a:r>
              <a:rPr lang="en-US" sz="2800" baseline="30000" dirty="0" smtClean="0"/>
              <a:t>Using </a:t>
            </a:r>
            <a:r>
              <a:rPr lang="en-US" sz="2800" baseline="30000" dirty="0"/>
              <a:t>less material in design and </a:t>
            </a:r>
            <a:r>
              <a:rPr lang="en-US" sz="2800" baseline="30000" dirty="0" smtClean="0"/>
              <a:t>manufacture; </a:t>
            </a:r>
            <a:r>
              <a:rPr lang="en-US" sz="2800" baseline="30000" dirty="0"/>
              <a:t>Keeping products for longer</a:t>
            </a:r>
            <a:r>
              <a:rPr lang="en-US" sz="2800" baseline="30000" dirty="0" smtClean="0"/>
              <a:t>; </a:t>
            </a:r>
            <a:r>
              <a:rPr lang="en-US" sz="2800" baseline="30000" dirty="0"/>
              <a:t>Using less hazardous </a:t>
            </a:r>
            <a:r>
              <a:rPr lang="en-US" sz="2800" baseline="30000" dirty="0" smtClean="0"/>
              <a:t>material; Re</a:t>
            </a:r>
            <a:r>
              <a:rPr lang="en-US" sz="2800" baseline="30000" dirty="0"/>
              <a:t>-use</a:t>
            </a:r>
            <a:endParaRPr lang="en-US" sz="2800" baseline="30000" dirty="0" smtClean="0"/>
          </a:p>
          <a:p>
            <a:endParaRPr lang="en-US" sz="1000" baseline="30000" dirty="0" smtClean="0"/>
          </a:p>
          <a:p>
            <a:r>
              <a:rPr lang="en-US" sz="2800" baseline="30000" dirty="0" smtClean="0"/>
              <a:t>Checking</a:t>
            </a:r>
            <a:r>
              <a:rPr lang="en-US" sz="2800" baseline="30000" dirty="0"/>
              <a:t>, cleaning, repairing, refurbishing, repair, whole items or spare </a:t>
            </a:r>
            <a:r>
              <a:rPr lang="en-US" sz="2800" baseline="30000" dirty="0" smtClean="0"/>
              <a:t>parts</a:t>
            </a:r>
          </a:p>
          <a:p>
            <a:endParaRPr lang="en-US" sz="1000" baseline="30000" dirty="0" smtClean="0"/>
          </a:p>
          <a:p>
            <a:r>
              <a:rPr lang="en-US" sz="2800" baseline="30000" dirty="0" smtClean="0"/>
              <a:t>Turning </a:t>
            </a:r>
            <a:r>
              <a:rPr lang="en-US" sz="2800" baseline="30000" dirty="0"/>
              <a:t>waste into a new substance or product. Includes composting if it meets quality </a:t>
            </a:r>
            <a:r>
              <a:rPr lang="en-US" sz="2800" baseline="30000" dirty="0" smtClean="0"/>
              <a:t>protocols</a:t>
            </a:r>
          </a:p>
          <a:p>
            <a:endParaRPr lang="en-US" sz="1000" baseline="30000" dirty="0" smtClean="0"/>
          </a:p>
          <a:p>
            <a:r>
              <a:rPr lang="en-US" sz="2800" baseline="30000" dirty="0" smtClean="0"/>
              <a:t>Including </a:t>
            </a:r>
            <a:r>
              <a:rPr lang="en-US" sz="2800" baseline="30000" dirty="0"/>
              <a:t>anaerobic digestion, incineration with energy recovery, </a:t>
            </a:r>
            <a:r>
              <a:rPr lang="en-US" sz="2800" baseline="30000" dirty="0" smtClean="0"/>
              <a:t>gasification </a:t>
            </a:r>
            <a:r>
              <a:rPr lang="en-US" sz="2800" baseline="30000" dirty="0"/>
              <a:t>and pyrolysis which produce energy (fuels, heat and power) and materials from waste; some back </a:t>
            </a:r>
            <a:r>
              <a:rPr lang="en-US" sz="2800" baseline="30000" dirty="0" smtClean="0"/>
              <a:t>filling operations</a:t>
            </a:r>
            <a:endParaRPr lang="en-US" sz="2800" baseline="30000" dirty="0"/>
          </a:p>
          <a:p>
            <a:endParaRPr lang="en-US" sz="1000" baseline="30000" dirty="0" smtClean="0"/>
          </a:p>
          <a:p>
            <a:r>
              <a:rPr lang="en-US" sz="2800" baseline="30000" dirty="0" smtClean="0"/>
              <a:t>Land fill </a:t>
            </a:r>
            <a:r>
              <a:rPr lang="en-US" sz="2800" baseline="30000" dirty="0"/>
              <a:t>and incineration without energy </a:t>
            </a:r>
            <a:r>
              <a:rPr lang="en-US" sz="2800" baseline="30000" dirty="0" smtClean="0"/>
              <a:t>recovery</a:t>
            </a:r>
            <a:endParaRPr lang="en-US" sz="28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87295817"/>
              </p:ext>
            </p:extLst>
          </p:nvPr>
        </p:nvGraphicFramePr>
        <p:xfrm>
          <a:off x="251520" y="1700808"/>
          <a:ext cx="385636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 flipV="1">
            <a:off x="2843808" y="2132856"/>
            <a:ext cx="1440160" cy="216024"/>
          </a:xfrm>
          <a:prstGeom prst="line">
            <a:avLst/>
          </a:prstGeom>
          <a:ln>
            <a:solidFill>
              <a:schemeClr val="bg1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 flipV="1">
            <a:off x="3347864" y="2780928"/>
            <a:ext cx="864096" cy="144016"/>
          </a:xfrm>
          <a:prstGeom prst="line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2843808" y="3501008"/>
            <a:ext cx="1368152" cy="72008"/>
          </a:xfrm>
          <a:prstGeom prst="line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2555776" y="4437112"/>
            <a:ext cx="1656184" cy="144016"/>
          </a:xfrm>
          <a:prstGeom prst="line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411760" y="5589240"/>
            <a:ext cx="1800200" cy="432048"/>
          </a:xfrm>
          <a:prstGeom prst="line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IMG_210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3216"/>
            <a:ext cx="1633984" cy="16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6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332656"/>
            <a:ext cx="8280920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/>
              <a:t>Waste is a social/cultural product</a:t>
            </a:r>
          </a:p>
          <a:p>
            <a:endParaRPr lang="en-GB" sz="2800" dirty="0"/>
          </a:p>
          <a:p>
            <a:r>
              <a:rPr lang="en-GB" sz="2800" dirty="0"/>
              <a:t>Techno/scientific waste innovation needs to have input from </a:t>
            </a:r>
            <a:r>
              <a:rPr lang="en-GB" sz="2800" b="1" dirty="0" smtClean="0"/>
              <a:t>intermediary </a:t>
            </a:r>
            <a:r>
              <a:rPr lang="en-GB" sz="2800" dirty="0" smtClean="0"/>
              <a:t>and </a:t>
            </a:r>
            <a:r>
              <a:rPr lang="en-GB" sz="2800" b="1" dirty="0" smtClean="0"/>
              <a:t>end </a:t>
            </a:r>
            <a:r>
              <a:rPr lang="en-GB" sz="2800" b="1" dirty="0"/>
              <a:t>users</a:t>
            </a:r>
          </a:p>
          <a:p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Participatory design</a:t>
            </a:r>
            <a:endParaRPr lang="en-GB" sz="2800" dirty="0"/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Scientific citizenship</a:t>
            </a:r>
          </a:p>
          <a:p>
            <a:pPr marL="457200" indent="-457200">
              <a:buFont typeface="Arial"/>
              <a:buChar char="•"/>
            </a:pPr>
            <a:r>
              <a:rPr lang="en-GB" sz="2800" dirty="0" smtClean="0"/>
              <a:t>Local knowledge</a:t>
            </a:r>
          </a:p>
          <a:p>
            <a:pPr marL="457200" indent="-457200">
              <a:buFont typeface="Arial"/>
              <a:buChar char="•"/>
            </a:pPr>
            <a:r>
              <a:rPr lang="en-GB" sz="2800" b="1" dirty="0" smtClean="0"/>
              <a:t>Behavioural Change</a:t>
            </a:r>
          </a:p>
          <a:p>
            <a:endParaRPr lang="en-GB" sz="2800" dirty="0"/>
          </a:p>
          <a:p>
            <a:endParaRPr lang="en-GB" sz="2800" dirty="0" smtClean="0">
              <a:sym typeface="Wingdings"/>
            </a:endParaRPr>
          </a:p>
          <a:p>
            <a:endParaRPr lang="en-GB" sz="2800" dirty="0" smtClean="0">
              <a:sym typeface="Wingdings"/>
            </a:endParaRPr>
          </a:p>
          <a:p>
            <a:r>
              <a:rPr lang="en-GB" sz="2800" dirty="0" smtClean="0">
                <a:sym typeface="Wingdings"/>
              </a:rPr>
              <a:t> </a:t>
            </a:r>
            <a:r>
              <a:rPr lang="en-GB" sz="3200" b="1" dirty="0" smtClean="0"/>
              <a:t>Role of art &amp; design and social sciences/Society Technology Studies (STS) </a:t>
            </a:r>
            <a:endParaRPr lang="en-GB" sz="3200" i="1" dirty="0"/>
          </a:p>
          <a:p>
            <a:endParaRPr lang="en-GB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780" y="2420888"/>
            <a:ext cx="4430222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0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4824" y="188640"/>
            <a:ext cx="15073593" cy="686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700808"/>
            <a:ext cx="2200244" cy="306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402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Network Waste themes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85313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Construction (re-use, recycling)</a:t>
            </a:r>
          </a:p>
          <a:p>
            <a:r>
              <a:rPr lang="en-GB" dirty="0"/>
              <a:t>Water recycling (grey/black water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dirty="0" smtClean="0"/>
              <a:t>Water sampling, tracing pollution sources</a:t>
            </a:r>
          </a:p>
          <a:p>
            <a:r>
              <a:rPr lang="en-GB" dirty="0"/>
              <a:t>A</a:t>
            </a:r>
            <a:r>
              <a:rPr lang="en-GB" dirty="0" smtClean="0"/>
              <a:t>naerobic digestion-energy (biogas, solar)</a:t>
            </a:r>
          </a:p>
          <a:p>
            <a:r>
              <a:rPr lang="en-GB" dirty="0" smtClean="0"/>
              <a:t>Bioplastics: bio-inspired </a:t>
            </a:r>
            <a:r>
              <a:rPr lang="en-GB" dirty="0"/>
              <a:t>m</a:t>
            </a:r>
            <a:r>
              <a:rPr lang="en-GB" dirty="0" smtClean="0"/>
              <a:t>onomers </a:t>
            </a:r>
            <a:r>
              <a:rPr lang="en-GB" dirty="0"/>
              <a:t>&amp;</a:t>
            </a:r>
            <a:r>
              <a:rPr lang="en-GB" dirty="0" smtClean="0"/>
              <a:t> </a:t>
            </a:r>
            <a:r>
              <a:rPr lang="en-GB" dirty="0"/>
              <a:t>p</a:t>
            </a:r>
            <a:r>
              <a:rPr lang="en-GB" dirty="0" smtClean="0"/>
              <a:t>olymers</a:t>
            </a:r>
          </a:p>
          <a:p>
            <a:r>
              <a:rPr lang="en-GB" dirty="0" err="1" smtClean="0"/>
              <a:t>Biomining</a:t>
            </a:r>
            <a:r>
              <a:rPr lang="en-GB" dirty="0" smtClean="0"/>
              <a:t>: </a:t>
            </a:r>
            <a:r>
              <a:rPr lang="en-GB" dirty="0"/>
              <a:t>b</a:t>
            </a:r>
            <a:r>
              <a:rPr lang="en-GB" dirty="0" smtClean="0"/>
              <a:t>iological </a:t>
            </a:r>
            <a:r>
              <a:rPr lang="en-GB" dirty="0"/>
              <a:t>and </a:t>
            </a:r>
            <a:r>
              <a:rPr lang="en-GB" dirty="0" err="1"/>
              <a:t>b</a:t>
            </a:r>
            <a:r>
              <a:rPr lang="en-GB" dirty="0" err="1" smtClean="0"/>
              <a:t>ioelectrochemical</a:t>
            </a:r>
            <a:r>
              <a:rPr lang="en-GB" dirty="0" smtClean="0"/>
              <a:t> </a:t>
            </a:r>
            <a:r>
              <a:rPr lang="en-GB" dirty="0"/>
              <a:t>r</a:t>
            </a:r>
            <a:r>
              <a:rPr lang="en-GB" dirty="0" smtClean="0"/>
              <a:t>ecovery </a:t>
            </a:r>
            <a:r>
              <a:rPr lang="en-GB" dirty="0"/>
              <a:t>of </a:t>
            </a:r>
            <a:r>
              <a:rPr lang="en-GB" dirty="0" smtClean="0"/>
              <a:t>critical </a:t>
            </a:r>
            <a:r>
              <a:rPr lang="en-GB" dirty="0"/>
              <a:t>and </a:t>
            </a:r>
            <a:r>
              <a:rPr lang="en-GB" dirty="0" smtClean="0"/>
              <a:t>scarce </a:t>
            </a:r>
            <a:r>
              <a:rPr lang="en-GB" dirty="0"/>
              <a:t>m</a:t>
            </a:r>
            <a:r>
              <a:rPr lang="en-GB" dirty="0" smtClean="0"/>
              <a:t>etals </a:t>
            </a:r>
          </a:p>
          <a:p>
            <a:r>
              <a:rPr lang="en-GB" dirty="0" smtClean="0"/>
              <a:t>Municipal recycling design (home, ‘dumps’)</a:t>
            </a:r>
          </a:p>
          <a:p>
            <a:r>
              <a:rPr lang="en-GB" dirty="0" smtClean="0"/>
              <a:t>Artists pop-ups and waste installations</a:t>
            </a:r>
          </a:p>
        </p:txBody>
      </p:sp>
    </p:spTree>
    <p:extLst>
      <p:ext uri="{BB962C8B-B14F-4D97-AF65-F5344CB8AC3E}">
        <p14:creationId xmlns:p14="http://schemas.microsoft.com/office/powerpoint/2010/main" val="794435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12055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One Planet Olympics, London 2012</a:t>
            </a:r>
            <a:endParaRPr lang="en-GB" sz="36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340768"/>
            <a:ext cx="2978319" cy="192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808" y="1340768"/>
            <a:ext cx="2952329" cy="1926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6745" y="908720"/>
            <a:ext cx="82753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 original </a:t>
            </a:r>
            <a:r>
              <a:rPr lang="en-GB" sz="2000" dirty="0" smtClean="0"/>
              <a:t>Summer Olympics bid focused </a:t>
            </a:r>
            <a:r>
              <a:rPr lang="en-GB" sz="2000" dirty="0"/>
              <a:t>on five sustainability themes: </a:t>
            </a:r>
            <a:endParaRPr lang="en-GB" sz="2000" dirty="0" smtClean="0"/>
          </a:p>
          <a:p>
            <a:endParaRPr lang="en-GB" sz="2000" dirty="0" smtClean="0"/>
          </a:p>
          <a:p>
            <a:pPr marL="342900" indent="-342900">
              <a:buAutoNum type="arabicPeriod"/>
            </a:pPr>
            <a:r>
              <a:rPr lang="en-GB" sz="2000" dirty="0"/>
              <a:t>C</a:t>
            </a:r>
            <a:r>
              <a:rPr lang="en-GB" sz="2000" dirty="0" smtClean="0"/>
              <a:t>limate change</a:t>
            </a:r>
          </a:p>
          <a:p>
            <a:pPr marL="342900" indent="-342900">
              <a:buAutoNum type="arabicPeriod"/>
            </a:pPr>
            <a:r>
              <a:rPr lang="en-GB" sz="2000" b="1" dirty="0" smtClean="0"/>
              <a:t> Waste</a:t>
            </a:r>
            <a:endParaRPr lang="en-GB" sz="2000" b="1" dirty="0"/>
          </a:p>
          <a:p>
            <a:pPr marL="342900" indent="-342900">
              <a:buAutoNum type="arabicPeriod"/>
            </a:pPr>
            <a:r>
              <a:rPr lang="en-GB" sz="2000" dirty="0" smtClean="0"/>
              <a:t>Biodiversity</a:t>
            </a:r>
            <a:endParaRPr lang="en-GB" sz="2000" i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sz="2000" dirty="0" smtClean="0"/>
              <a:t>Inclusion</a:t>
            </a:r>
            <a:endParaRPr lang="en-GB" sz="2000" dirty="0"/>
          </a:p>
          <a:p>
            <a:pPr marL="342900" indent="-342900">
              <a:buAutoNum type="arabicPeriod"/>
            </a:pPr>
            <a:r>
              <a:rPr lang="en-GB" sz="2000" dirty="0"/>
              <a:t>H</a:t>
            </a:r>
            <a:r>
              <a:rPr lang="en-GB" sz="2000" dirty="0" smtClean="0"/>
              <a:t>ealthy living</a:t>
            </a:r>
          </a:p>
          <a:p>
            <a:endParaRPr lang="en-GB" sz="2000" dirty="0" smtClean="0"/>
          </a:p>
          <a:p>
            <a:endParaRPr lang="en-GB" sz="800" dirty="0" smtClean="0"/>
          </a:p>
          <a:p>
            <a:r>
              <a:rPr lang="en-GB" sz="2400" dirty="0"/>
              <a:t>G</a:t>
            </a:r>
            <a:r>
              <a:rPr lang="en-US" sz="2400" dirty="0" err="1" smtClean="0"/>
              <a:t>reen</a:t>
            </a:r>
            <a:r>
              <a:rPr lang="en-US" sz="2400" dirty="0" smtClean="0"/>
              <a:t> </a:t>
            </a:r>
            <a:r>
              <a:rPr lang="en-US" sz="2400" dirty="0"/>
              <a:t>building measures </a:t>
            </a:r>
            <a:r>
              <a:rPr lang="en-US" sz="2400" dirty="0" smtClean="0"/>
              <a:t>included:</a:t>
            </a:r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water </a:t>
            </a:r>
            <a:r>
              <a:rPr lang="en-US" sz="2400" dirty="0"/>
              <a:t>recycling </a:t>
            </a:r>
            <a:r>
              <a:rPr lang="en-US" sz="2400" dirty="0" smtClean="0"/>
              <a:t>- </a:t>
            </a:r>
            <a:r>
              <a:rPr lang="en-US" sz="2400" i="1" dirty="0" smtClean="0"/>
              <a:t>recycled </a:t>
            </a:r>
            <a:r>
              <a:rPr lang="en-US" sz="2400" i="1" dirty="0"/>
              <a:t>water is any water that has been recovered from disposal and redirected back into use, most commonly after some </a:t>
            </a:r>
            <a:r>
              <a:rPr lang="en-US" sz="2400" i="1" dirty="0" smtClean="0"/>
              <a:t>processing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halving </a:t>
            </a:r>
            <a:r>
              <a:rPr lang="en-US" sz="2400" dirty="0"/>
              <a:t>the carbon footprint of all construction </a:t>
            </a:r>
            <a:r>
              <a:rPr lang="en-US" sz="2400" dirty="0" smtClean="0"/>
              <a:t>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sourcing </a:t>
            </a:r>
            <a:r>
              <a:rPr lang="en-US" sz="2400" dirty="0"/>
              <a:t>25% of </a:t>
            </a:r>
            <a:r>
              <a:rPr lang="en-US" sz="2400" dirty="0" smtClean="0"/>
              <a:t>project </a:t>
            </a:r>
            <a:r>
              <a:rPr lang="en-US" sz="2400" dirty="0"/>
              <a:t>materials from recycled </a:t>
            </a:r>
            <a:r>
              <a:rPr lang="en-US" sz="2400" dirty="0" smtClean="0"/>
              <a:t>sources</a:t>
            </a: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498" y="1326444"/>
            <a:ext cx="2966948" cy="1955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404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Recycling and reuse of materials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5740" y="1052736"/>
            <a:ext cx="8850756" cy="4525963"/>
          </a:xfrm>
        </p:spPr>
        <p:txBody>
          <a:bodyPr>
            <a:normAutofit/>
          </a:bodyPr>
          <a:lstStyle/>
          <a:p>
            <a:r>
              <a:rPr lang="en-GB" sz="2400" dirty="0" smtClean="0"/>
              <a:t>1.4 million cubic metres of soil were treated</a:t>
            </a:r>
          </a:p>
          <a:p>
            <a:r>
              <a:rPr lang="en-GB" sz="2400" dirty="0" smtClean="0"/>
              <a:t>80% of the excavated soil was re-used on site (vs. 50% industry standard)</a:t>
            </a:r>
          </a:p>
          <a:p>
            <a:r>
              <a:rPr lang="en-GB" sz="2400" dirty="0" smtClean="0"/>
              <a:t>A ‘soil hospital’  used industrial cleaning machines to remove contaminants e.g. </a:t>
            </a:r>
            <a:r>
              <a:rPr lang="en-GB" sz="2400" dirty="0"/>
              <a:t>o</a:t>
            </a:r>
            <a:r>
              <a:rPr lang="en-GB" sz="2400" dirty="0" smtClean="0"/>
              <a:t>il, petrol, tar and toxic heavy metals including arsenic, lead and zinc from soil </a:t>
            </a:r>
          </a:p>
          <a:p>
            <a:r>
              <a:rPr lang="en-GB" sz="2400" dirty="0" smtClean="0"/>
              <a:t>4,000 </a:t>
            </a:r>
            <a:r>
              <a:rPr lang="en-GB" sz="2400" dirty="0"/>
              <a:t>tonnes of crushed concrete was </a:t>
            </a:r>
            <a:r>
              <a:rPr lang="en-GB" sz="2400" dirty="0" smtClean="0"/>
              <a:t>salvaged 10,000m</a:t>
            </a:r>
            <a:r>
              <a:rPr lang="en-GB" sz="2400" baseline="30000" dirty="0" smtClean="0"/>
              <a:t>3</a:t>
            </a:r>
            <a:r>
              <a:rPr lang="en-GB" sz="2400" dirty="0" smtClean="0"/>
              <a:t> crushed into gabion walls, </a:t>
            </a:r>
            <a:r>
              <a:rPr lang="en-GB" sz="2400" dirty="0"/>
              <a:t>25% was reused in foundations, the rest </a:t>
            </a:r>
            <a:r>
              <a:rPr lang="en-GB" sz="2400" dirty="0" smtClean="0"/>
              <a:t>offsite</a:t>
            </a:r>
          </a:p>
          <a:p>
            <a:r>
              <a:rPr lang="en-GB" sz="2400" dirty="0" smtClean="0"/>
              <a:t>98</a:t>
            </a:r>
            <a:r>
              <a:rPr lang="en-GB" sz="2400" dirty="0"/>
              <a:t>% of demolition material was reused or the majority </a:t>
            </a:r>
            <a:r>
              <a:rPr lang="en-GB" sz="2400" dirty="0" smtClean="0"/>
              <a:t>recycled</a:t>
            </a:r>
            <a:endParaRPr lang="en-GB" sz="2400" dirty="0"/>
          </a:p>
          <a:p>
            <a:endParaRPr lang="en-GB" sz="2400" dirty="0"/>
          </a:p>
          <a:p>
            <a:endParaRPr lang="en-GB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332" y="5085183"/>
            <a:ext cx="2406316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984" y="5085182"/>
            <a:ext cx="2983410" cy="1772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394" y="5085182"/>
            <a:ext cx="2363755" cy="177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1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582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20288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404664"/>
            <a:ext cx="6364188" cy="17851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200" dirty="0"/>
              <a:t>The majority of soil was washed and the remainder treated by complex sorting, chemical stabilisation or bioremediation</a:t>
            </a:r>
          </a:p>
          <a:p>
            <a:r>
              <a:rPr lang="en-GB" sz="2200" dirty="0"/>
              <a:t>Over 80,000 cubic metres of soil were treated by this method not previously used in the UK on this scale </a:t>
            </a:r>
            <a:endParaRPr lang="en-GB" sz="2200" dirty="0" smtClean="0"/>
          </a:p>
        </p:txBody>
      </p:sp>
    </p:spTree>
    <p:extLst>
      <p:ext uri="{BB962C8B-B14F-4D97-AF65-F5344CB8AC3E}">
        <p14:creationId xmlns:p14="http://schemas.microsoft.com/office/powerpoint/2010/main" val="2366225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GB" sz="3600" dirty="0" smtClean="0"/>
              <a:t>Waste Management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496944" cy="45979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latin typeface="+mj-lt"/>
              </a:rPr>
              <a:t>NEW CONSTRUCTION</a:t>
            </a: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Zero municipal waste directly to </a:t>
            </a:r>
            <a:r>
              <a:rPr lang="en-GB" sz="2000" dirty="0" smtClean="0">
                <a:latin typeface="+mj-lt"/>
              </a:rPr>
              <a:t>landfill </a:t>
            </a:r>
            <a:r>
              <a:rPr lang="en-GB" sz="2000" dirty="0">
                <a:latin typeface="+mj-lt"/>
              </a:rPr>
              <a:t>by 2025.</a:t>
            </a:r>
          </a:p>
          <a:p>
            <a:pPr marL="0" indent="0">
              <a:buNone/>
            </a:pPr>
            <a:r>
              <a:rPr lang="en-GB" sz="2000" dirty="0" smtClean="0">
                <a:latin typeface="+mj-lt"/>
              </a:rPr>
              <a:t>• </a:t>
            </a:r>
            <a:r>
              <a:rPr lang="en-GB" sz="2000" dirty="0">
                <a:latin typeface="+mj-lt"/>
              </a:rPr>
              <a:t>A</a:t>
            </a:r>
            <a:r>
              <a:rPr lang="en-GB" sz="2000" dirty="0" smtClean="0">
                <a:latin typeface="+mj-lt"/>
              </a:rPr>
              <a:t>ll </a:t>
            </a:r>
            <a:r>
              <a:rPr lang="en-GB" sz="2000" dirty="0">
                <a:latin typeface="+mj-lt"/>
              </a:rPr>
              <a:t>new buildings </a:t>
            </a:r>
            <a:r>
              <a:rPr lang="en-GB" sz="2000" dirty="0" smtClean="0">
                <a:latin typeface="+mj-lt"/>
              </a:rPr>
              <a:t>to have </a:t>
            </a:r>
            <a:r>
              <a:rPr lang="en-GB" sz="2000" dirty="0">
                <a:latin typeface="+mj-lt"/>
              </a:rPr>
              <a:t>adequate </a:t>
            </a:r>
            <a:r>
              <a:rPr lang="en-GB" sz="2000" dirty="0" smtClean="0">
                <a:latin typeface="+mj-lt"/>
              </a:rPr>
              <a:t>internal/external storage </a:t>
            </a:r>
            <a:r>
              <a:rPr lang="en-GB" sz="2000" dirty="0">
                <a:latin typeface="+mj-lt"/>
              </a:rPr>
              <a:t>space for recyclable household </a:t>
            </a:r>
            <a:r>
              <a:rPr lang="en-GB" sz="2000" dirty="0" smtClean="0">
                <a:latin typeface="+mj-lt"/>
              </a:rPr>
              <a:t>waste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Promote on-site compost facilities to reduce the amount </a:t>
            </a:r>
            <a:r>
              <a:rPr lang="en-GB" sz="2000" dirty="0" smtClean="0">
                <a:latin typeface="+mj-lt"/>
              </a:rPr>
              <a:t>of household </a:t>
            </a:r>
            <a:r>
              <a:rPr lang="en-GB" sz="2000" dirty="0">
                <a:latin typeface="+mj-lt"/>
              </a:rPr>
              <a:t>waste sent to </a:t>
            </a:r>
            <a:r>
              <a:rPr lang="en-GB" sz="2000" dirty="0" smtClean="0">
                <a:latin typeface="+mj-lt"/>
              </a:rPr>
              <a:t>landfill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b="1" dirty="0">
                <a:latin typeface="+mj-lt"/>
              </a:rPr>
              <a:t>VENUES &amp; PARKLANDS</a:t>
            </a: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Recycle or compost 70% of commercial waste by </a:t>
            </a:r>
            <a:r>
              <a:rPr lang="en-GB" sz="2000" dirty="0" smtClean="0">
                <a:latin typeface="+mj-lt"/>
              </a:rPr>
              <a:t>2015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100% provision of recycling facilities in public </a:t>
            </a:r>
            <a:r>
              <a:rPr lang="en-GB" sz="2000" dirty="0" smtClean="0">
                <a:latin typeface="+mj-lt"/>
              </a:rPr>
              <a:t>areas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Zero parklands waste to </a:t>
            </a:r>
            <a:r>
              <a:rPr lang="en-GB" sz="2000" dirty="0" smtClean="0">
                <a:latin typeface="+mj-lt"/>
              </a:rPr>
              <a:t>landfill </a:t>
            </a:r>
            <a:r>
              <a:rPr lang="en-GB" sz="2000" dirty="0">
                <a:latin typeface="+mj-lt"/>
              </a:rPr>
              <a:t>by </a:t>
            </a:r>
            <a:r>
              <a:rPr lang="en-GB" sz="2000" dirty="0" smtClean="0">
                <a:latin typeface="+mj-lt"/>
              </a:rPr>
              <a:t>2030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b="1" dirty="0">
                <a:latin typeface="+mj-lt"/>
              </a:rPr>
              <a:t>CORPORATE</a:t>
            </a: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Develop education programmes for visitors, workers, and </a:t>
            </a:r>
            <a:r>
              <a:rPr lang="en-GB" sz="2000" dirty="0" smtClean="0">
                <a:latin typeface="+mj-lt"/>
              </a:rPr>
              <a:t>residents about </a:t>
            </a:r>
            <a:r>
              <a:rPr lang="en-GB" sz="2000" dirty="0">
                <a:latin typeface="+mj-lt"/>
              </a:rPr>
              <a:t>reduction and management of </a:t>
            </a:r>
            <a:r>
              <a:rPr lang="en-GB" sz="2000" dirty="0" smtClean="0">
                <a:latin typeface="+mj-lt"/>
              </a:rPr>
              <a:t>waste, e.g. </a:t>
            </a:r>
            <a:r>
              <a:rPr lang="en-GB" sz="2000" dirty="0" err="1" smtClean="0">
                <a:latin typeface="+mj-lt"/>
              </a:rPr>
              <a:t>blackwater</a:t>
            </a:r>
            <a:r>
              <a:rPr lang="en-GB" sz="2000" dirty="0" smtClean="0">
                <a:latin typeface="+mj-lt"/>
              </a:rPr>
              <a:t> recycled non-potable water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Integrate sustainability requirements into supplier contracts &amp;</a:t>
            </a:r>
            <a:r>
              <a:rPr lang="en-GB" sz="2000" dirty="0" smtClean="0">
                <a:latin typeface="+mj-lt"/>
              </a:rPr>
              <a:t> rules</a:t>
            </a:r>
            <a:endParaRPr lang="en-GB" sz="2000" dirty="0">
              <a:latin typeface="+mj-lt"/>
            </a:endParaRPr>
          </a:p>
          <a:p>
            <a:pPr marL="0" indent="0">
              <a:buNone/>
            </a:pPr>
            <a:r>
              <a:rPr lang="en-GB" sz="2000" dirty="0">
                <a:latin typeface="+mj-lt"/>
              </a:rPr>
              <a:t>• Monitor performance, publish data to set benchmarks, and </a:t>
            </a:r>
            <a:r>
              <a:rPr lang="en-GB" sz="2000" dirty="0" smtClean="0">
                <a:latin typeface="+mj-lt"/>
              </a:rPr>
              <a:t>report on </a:t>
            </a:r>
            <a:r>
              <a:rPr lang="en-GB" sz="2000" dirty="0">
                <a:latin typeface="+mj-lt"/>
              </a:rPr>
              <a:t>sustainability </a:t>
            </a:r>
            <a:r>
              <a:rPr lang="en-GB" sz="2000" dirty="0" smtClean="0">
                <a:latin typeface="+mj-lt"/>
              </a:rPr>
              <a:t>targets</a:t>
            </a:r>
            <a:endParaRPr lang="en-GB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1516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7113"/>
            <a:ext cx="8229600" cy="1143000"/>
          </a:xfrm>
        </p:spPr>
        <p:txBody>
          <a:bodyPr/>
          <a:lstStyle/>
          <a:p>
            <a:r>
              <a:rPr lang="en-GB" dirty="0" smtClean="0"/>
              <a:t>Anaerobic Digestion self-build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3012182" cy="30121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686" y="1056876"/>
            <a:ext cx="3306291" cy="33062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196752"/>
            <a:ext cx="2728913" cy="20478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236912"/>
            <a:ext cx="3719885" cy="24799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35" y="4221088"/>
            <a:ext cx="3703365" cy="2549150"/>
          </a:xfrm>
          <a:prstGeom prst="rect">
            <a:avLst/>
          </a:prstGeom>
        </p:spPr>
      </p:pic>
      <p:pic>
        <p:nvPicPr>
          <p:cNvPr id="3" name="Picture 2" descr="DIGESTER2-squar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71400"/>
            <a:ext cx="9144001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18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9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Water Recycling Centre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5702" b="5702"/>
          <a:stretch>
            <a:fillRect/>
          </a:stretch>
        </p:blipFill>
        <p:spPr>
          <a:xfrm>
            <a:off x="395536" y="1052736"/>
            <a:ext cx="4104456" cy="22572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502" y="3429000"/>
            <a:ext cx="5643383" cy="2780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27712" y="764704"/>
            <a:ext cx="4116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/>
              <a:t>Greywater</a:t>
            </a:r>
            <a:r>
              <a:rPr lang="en-US" b="1" dirty="0" smtClean="0"/>
              <a:t> </a:t>
            </a:r>
            <a:r>
              <a:rPr lang="en-US" dirty="0"/>
              <a:t>is wastewater from wash </a:t>
            </a:r>
            <a:r>
              <a:rPr lang="en-US" dirty="0" smtClean="0"/>
              <a:t>basins</a:t>
            </a:r>
            <a:r>
              <a:rPr lang="en-US" dirty="0"/>
              <a:t>, </a:t>
            </a:r>
            <a:r>
              <a:rPr lang="en-US" dirty="0" smtClean="0"/>
              <a:t>showers/baths</a:t>
            </a:r>
            <a:r>
              <a:rPr lang="en-US" dirty="0"/>
              <a:t>, which can be recycled for uses such as toilet flushing and landscape </a:t>
            </a:r>
            <a:r>
              <a:rPr lang="en-US" dirty="0" smtClean="0"/>
              <a:t>irrigation and often </a:t>
            </a:r>
            <a:r>
              <a:rPr lang="en-US" dirty="0"/>
              <a:t>includes waste water from laundry, dishwashers and kitchen sinks. It differs from the waste water of toilets which is designated sewage or </a:t>
            </a:r>
            <a:r>
              <a:rPr lang="en-US" b="1" dirty="0" err="1"/>
              <a:t>blackwater</a:t>
            </a:r>
            <a:r>
              <a:rPr lang="en-US" b="1" dirty="0"/>
              <a:t> </a:t>
            </a:r>
            <a:r>
              <a:rPr lang="en-US" dirty="0"/>
              <a:t>to indicate it contains human waste.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3429000"/>
            <a:ext cx="84969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New homes incorporate water</a:t>
            </a:r>
          </a:p>
          <a:p>
            <a:r>
              <a:rPr lang="en-US" dirty="0" smtClean="0"/>
              <a:t>efficient </a:t>
            </a:r>
            <a:r>
              <a:rPr lang="en-US" dirty="0"/>
              <a:t>taps, toilets &amp;</a:t>
            </a:r>
            <a:r>
              <a:rPr lang="en-US" dirty="0" smtClean="0"/>
              <a:t> shower</a:t>
            </a:r>
          </a:p>
          <a:p>
            <a:r>
              <a:rPr lang="en-US" dirty="0" smtClean="0"/>
              <a:t>heads</a:t>
            </a:r>
            <a:r>
              <a:rPr lang="en-US" dirty="0"/>
              <a:t>, and </a:t>
            </a:r>
            <a:r>
              <a:rPr lang="en-US" dirty="0" smtClean="0"/>
              <a:t>plants </a:t>
            </a:r>
            <a:r>
              <a:rPr lang="en-US" dirty="0"/>
              <a:t>requiring less </a:t>
            </a:r>
            <a:endParaRPr lang="en-US" dirty="0" smtClean="0"/>
          </a:p>
          <a:p>
            <a:r>
              <a:rPr lang="en-US" dirty="0" smtClean="0"/>
              <a:t>water meeting </a:t>
            </a:r>
            <a:r>
              <a:rPr lang="en-US" dirty="0"/>
              <a:t>a standard of </a:t>
            </a:r>
            <a:endParaRPr lang="en-US" dirty="0" smtClean="0"/>
          </a:p>
          <a:p>
            <a:r>
              <a:rPr lang="en-US" dirty="0" smtClean="0"/>
              <a:t>90lppd</a:t>
            </a:r>
            <a:r>
              <a:rPr lang="en-US" dirty="0"/>
              <a:t>, vs. 125lppd outlined </a:t>
            </a:r>
            <a:endParaRPr lang="en-US" dirty="0" smtClean="0"/>
          </a:p>
          <a:p>
            <a:r>
              <a:rPr lang="en-US" dirty="0" smtClean="0"/>
              <a:t>under </a:t>
            </a:r>
            <a:r>
              <a:rPr lang="en-US" dirty="0"/>
              <a:t>Building Regulations, and </a:t>
            </a:r>
            <a:endParaRPr lang="en-US" dirty="0" smtClean="0"/>
          </a:p>
          <a:p>
            <a:r>
              <a:rPr lang="en-US" dirty="0" smtClean="0"/>
              <a:t>below </a:t>
            </a:r>
            <a:r>
              <a:rPr lang="en-US" dirty="0"/>
              <a:t>the national average water </a:t>
            </a:r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/>
              <a:t>of 142lppd. Additional savings </a:t>
            </a:r>
            <a:endParaRPr lang="en-US" dirty="0" smtClean="0"/>
          </a:p>
          <a:p>
            <a:r>
              <a:rPr lang="en-US" dirty="0" smtClean="0"/>
              <a:t>made </a:t>
            </a:r>
            <a:r>
              <a:rPr lang="en-US" dirty="0"/>
              <a:t>through the Old Ford Water </a:t>
            </a:r>
            <a:endParaRPr lang="en-US" dirty="0" smtClean="0"/>
          </a:p>
          <a:p>
            <a:r>
              <a:rPr lang="en-US" dirty="0" smtClean="0"/>
              <a:t>Recycling Plant (above), </a:t>
            </a:r>
            <a:r>
              <a:rPr lang="en-US" dirty="0"/>
              <a:t>which uses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dvanced treatment </a:t>
            </a:r>
            <a:r>
              <a:rPr lang="en-US" dirty="0"/>
              <a:t>processes to turn  </a:t>
            </a:r>
            <a:r>
              <a:rPr lang="en-US" b="1" dirty="0" err="1" smtClean="0"/>
              <a:t>blackwater</a:t>
            </a:r>
            <a:r>
              <a:rPr lang="en-US" dirty="0" smtClean="0"/>
              <a:t> </a:t>
            </a:r>
            <a:r>
              <a:rPr lang="en-US" dirty="0"/>
              <a:t>(sewage waste water) into non-potable water for irrigation and toilet flushing. </a:t>
            </a:r>
            <a:r>
              <a:rPr lang="en-US" dirty="0" smtClean="0"/>
              <a:t>(</a:t>
            </a:r>
            <a:r>
              <a:rPr lang="en-US" dirty="0" err="1" smtClean="0"/>
              <a:t>lppd</a:t>
            </a:r>
            <a:r>
              <a:rPr lang="en-US" dirty="0" smtClean="0"/>
              <a:t>=</a:t>
            </a:r>
            <a:r>
              <a:rPr lang="en-US" dirty="0" err="1" smtClean="0"/>
              <a:t>litres</a:t>
            </a:r>
            <a:r>
              <a:rPr lang="en-US" dirty="0" smtClean="0"/>
              <a:t> </a:t>
            </a:r>
            <a:r>
              <a:rPr lang="en-US" dirty="0"/>
              <a:t>per person and </a:t>
            </a:r>
            <a:r>
              <a:rPr lang="en-US" dirty="0" smtClean="0"/>
              <a:t>day)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00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dirty="0"/>
              <a:t>Cre8 ARC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4" name="Rectangle 3"/>
          <p:cNvSpPr/>
          <p:nvPr/>
        </p:nvSpPr>
        <p:spPr>
          <a:xfrm>
            <a:off x="467631" y="690602"/>
            <a:ext cx="5040560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 </a:t>
            </a:r>
          </a:p>
          <a:p>
            <a:r>
              <a:rPr lang="en-GB" dirty="0"/>
              <a:t>The Cre8 Arc is an eco hub, permaculture </a:t>
            </a:r>
            <a:r>
              <a:rPr lang="en-GB" dirty="0" smtClean="0"/>
              <a:t>gardens and </a:t>
            </a:r>
            <a:r>
              <a:rPr lang="en-GB" dirty="0"/>
              <a:t>sporting facility built using reused and recycled material from the Olympic Park</a:t>
            </a:r>
            <a:r>
              <a:rPr lang="en-GB" dirty="0" smtClean="0"/>
              <a:t>.</a:t>
            </a:r>
          </a:p>
          <a:p>
            <a:endParaRPr lang="en-GB" sz="800" dirty="0"/>
          </a:p>
          <a:p>
            <a:r>
              <a:rPr lang="en-GB" dirty="0" smtClean="0"/>
              <a:t>The </a:t>
            </a:r>
            <a:r>
              <a:rPr lang="en-GB" dirty="0"/>
              <a:t>Cre8 Arc is a passive, off grid out-house and permaculture garden designed and built by a pioneering project team using materials from the London 2012 Games and local organisations to showcase a sustainable legacy of London 2012.</a:t>
            </a:r>
          </a:p>
        </p:txBody>
      </p:sp>
      <p:pic>
        <p:nvPicPr>
          <p:cNvPr id="1043" name="Picture 19" descr="http://www.cre8lifestylecentre.org.uk/images/arc%20photo1125x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3" y="2934396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cre8lifestylecentre.org.uk/images/alley2126x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3" y="3995116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http://www.cre8lifestylecentre.org.uk/images/arc%20master%20plan127x8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3" y="4972726"/>
            <a:ext cx="12001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://www.cre8lifestylecentre.org.uk/images/arcgarden130x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3" y="5877272"/>
            <a:ext cx="1228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http://www.cre8lifestylecentre.org.uk/images/arc%20side%20yard127x8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918" y="1124744"/>
            <a:ext cx="120015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http://www.cre8lifestylecentre.org.uk/images/ace2126x9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225" y="5877272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http://www.cre8lifestylecentre.org.uk/images/arc%20photo2125x90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225" y="4941168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http://www.cre8lifestylecentre.org.uk/images/arc3126x90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4005064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http://www.cre8lifestylecentre.org.uk/images/gym130x9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3" y="3068960"/>
            <a:ext cx="1228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http://www.cre8lifestylecentre.org.uk/images/arc130x90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121763"/>
            <a:ext cx="12287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http://www.cre8lifestylecentre.org.uk/images/alley1126x90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124744"/>
            <a:ext cx="1190625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0"/>
          <p:cNvSpPr>
            <a:spLocks noChangeArrowheads="1"/>
          </p:cNvSpPr>
          <p:nvPr/>
        </p:nvSpPr>
        <p:spPr bwMode="auto">
          <a:xfrm>
            <a:off x="152400" y="152400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67544" y="3399036"/>
            <a:ext cx="48965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Built by the community, for the community, the Cre8 Arc is a template for innovation in sustainable design and community engagement.  </a:t>
            </a:r>
            <a:r>
              <a:rPr lang="en-GB" dirty="0" smtClean="0"/>
              <a:t>A </a:t>
            </a:r>
            <a:r>
              <a:rPr lang="en-GB" dirty="0"/>
              <a:t>voluntary project </a:t>
            </a:r>
            <a:r>
              <a:rPr lang="en-GB" dirty="0" smtClean="0"/>
              <a:t>supported by professionals </a:t>
            </a:r>
            <a:r>
              <a:rPr lang="en-GB" dirty="0"/>
              <a:t>from local companies and universities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Hub67 </a:t>
            </a:r>
            <a:r>
              <a:rPr lang="en-GB" dirty="0" smtClean="0"/>
              <a:t>			Community Centre, built with 		recycled materials -(timber, steel, 		ceramics, wire…)</a:t>
            </a:r>
            <a:endParaRPr lang="en-GB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5290951"/>
            <a:ext cx="1284980" cy="15670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856" y="6214703"/>
            <a:ext cx="1012104" cy="6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712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07" y="260648"/>
            <a:ext cx="8733293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err="1" smtClean="0"/>
              <a:t>BioInspired</a:t>
            </a:r>
            <a:r>
              <a:rPr lang="en-GB" sz="4000" dirty="0" smtClean="0"/>
              <a:t> </a:t>
            </a:r>
            <a:r>
              <a:rPr lang="en-GB" sz="4000" dirty="0"/>
              <a:t>Monomers and </a:t>
            </a:r>
            <a:r>
              <a:rPr lang="en-GB" sz="4000" dirty="0" smtClean="0"/>
              <a:t>Polymers (</a:t>
            </a:r>
            <a:r>
              <a:rPr lang="en-GB" sz="4000" dirty="0" err="1" smtClean="0"/>
              <a:t>BIMoP</a:t>
            </a:r>
            <a:r>
              <a:rPr lang="en-GB" sz="4000" dirty="0" smtClean="0"/>
              <a:t>)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2267744" y="4549676"/>
            <a:ext cx="66967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IA</a:t>
            </a:r>
            <a:r>
              <a:rPr lang="en-GB" sz="2400" dirty="0"/>
              <a:t> </a:t>
            </a:r>
            <a:r>
              <a:rPr lang="en-GB" sz="2400" dirty="0" smtClean="0"/>
              <a:t>(</a:t>
            </a:r>
            <a:r>
              <a:rPr lang="en-GB" sz="2400" dirty="0" err="1"/>
              <a:t>itaconic</a:t>
            </a:r>
            <a:r>
              <a:rPr lang="en-GB" sz="2400" dirty="0"/>
              <a:t> </a:t>
            </a:r>
            <a:r>
              <a:rPr lang="en-GB" sz="2400" dirty="0" smtClean="0"/>
              <a:t>acid)-based </a:t>
            </a:r>
            <a:r>
              <a:rPr lang="en-GB" sz="2400" dirty="0"/>
              <a:t>monomers and polymers are used to produce bio-based adhesives, inks and paints to ensure that the most common bioplastics used for food-packaging, such as </a:t>
            </a:r>
            <a:r>
              <a:rPr lang="en-GB" sz="2400" dirty="0" err="1"/>
              <a:t>polylactic</a:t>
            </a:r>
            <a:r>
              <a:rPr lang="en-GB" sz="2400" dirty="0"/>
              <a:t> acid (PLA), maintain the biodegradable and compostable properties required  by the EU standard EN </a:t>
            </a:r>
            <a:r>
              <a:rPr lang="en-GB" sz="2400" dirty="0" smtClean="0"/>
              <a:t>13432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2" y="1052736"/>
            <a:ext cx="9144000" cy="3394710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52736"/>
            <a:ext cx="4427983" cy="3384376"/>
          </a:xfrm>
        </p:spPr>
      </p:pic>
    </p:spTree>
    <p:extLst>
      <p:ext uri="{BB962C8B-B14F-4D97-AF65-F5344CB8AC3E}">
        <p14:creationId xmlns:p14="http://schemas.microsoft.com/office/powerpoint/2010/main" val="3055502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6093296"/>
            <a:ext cx="86044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Biological and </a:t>
            </a:r>
            <a:r>
              <a:rPr lang="en-GB" b="1" dirty="0" err="1" smtClean="0"/>
              <a:t>Bioelectrochemical</a:t>
            </a:r>
            <a:r>
              <a:rPr lang="en-GB" b="1" dirty="0" smtClean="0"/>
              <a:t> Recovery of Critical and Scarce Metals </a:t>
            </a:r>
          </a:p>
          <a:p>
            <a:r>
              <a:rPr lang="en-GB" dirty="0" err="1" smtClean="0"/>
              <a:t>Nancharaiah</a:t>
            </a:r>
            <a:r>
              <a:rPr lang="en-GB" dirty="0" smtClean="0"/>
              <a:t>, Y.V. et al. </a:t>
            </a:r>
            <a:r>
              <a:rPr lang="en-GB" i="1" dirty="0" smtClean="0"/>
              <a:t>Trends in Biotechnology </a:t>
            </a:r>
            <a:r>
              <a:rPr lang="en-GB" dirty="0" smtClean="0"/>
              <a:t>, 34 (2 ), 137-155, 2016 </a:t>
            </a:r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836712"/>
            <a:ext cx="7488832" cy="525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20272" y="2420888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Techno scientific waste innovation example</a:t>
            </a:r>
            <a:endParaRPr lang="en-GB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16632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Biomining</a:t>
            </a:r>
            <a:r>
              <a:rPr lang="en-US" sz="3600" dirty="0" smtClean="0"/>
              <a:t> (</a:t>
            </a:r>
            <a:r>
              <a:rPr lang="en-US" sz="3600" dirty="0" err="1" smtClean="0"/>
              <a:t>Eutropolis</a:t>
            </a:r>
            <a:r>
              <a:rPr lang="en-US" sz="3600" dirty="0" smtClean="0"/>
              <a:t>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67656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Artists interventions and installations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12776"/>
            <a:ext cx="3415928" cy="25619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1412776"/>
            <a:ext cx="3869087" cy="25922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49080"/>
            <a:ext cx="3384376" cy="2258196"/>
          </a:xfrm>
          <a:prstGeom prst="rect">
            <a:avLst/>
          </a:prstGeom>
        </p:spPr>
      </p:pic>
      <p:pic>
        <p:nvPicPr>
          <p:cNvPr id="4" name="Picture 3" descr="IMG_1959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149080"/>
            <a:ext cx="388843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35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02" y="2984037"/>
            <a:ext cx="3048724" cy="17411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2280" y="2037"/>
            <a:ext cx="1990165" cy="26535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163" y="4340389"/>
            <a:ext cx="1688268" cy="25274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038"/>
            <a:ext cx="6012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DEN-</a:t>
            </a:r>
            <a:r>
              <a:rPr lang="en-GB" dirty="0" smtClean="0"/>
              <a:t>City - a </a:t>
            </a:r>
            <a:r>
              <a:rPr lang="en-GB" dirty="0"/>
              <a:t>temporary utopian city of installations, dens and assemblages. Colourfully, repurposing, and recycling on the theme ‘Work in Progress’ . DEN- </a:t>
            </a:r>
            <a:r>
              <a:rPr lang="en-GB" dirty="0" smtClean="0"/>
              <a:t>City is mushrooming </a:t>
            </a:r>
            <a:r>
              <a:rPr lang="en-GB" dirty="0"/>
              <a:t>on a prime piece of land by the Olympic site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68144" y="2708920"/>
            <a:ext cx="3275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dirty="0"/>
              <a:t>S.P.A.R - The Society for the Preservation of Admirable Rubble meeting at DEN-CITY </a:t>
            </a:r>
            <a:r>
              <a:rPr lang="en-GB" sz="1600" dirty="0" smtClean="0"/>
              <a:t> discussing </a:t>
            </a:r>
            <a:r>
              <a:rPr lang="en-GB" sz="1600" dirty="0"/>
              <a:t>the campaign to keep the rubble formed by demolishing homes and buildings in the fabric and foyers of all new </a:t>
            </a:r>
            <a:r>
              <a:rPr lang="en-GB" sz="1600" dirty="0" smtClean="0"/>
              <a:t>developments</a:t>
            </a:r>
            <a:endParaRPr lang="en-GB" dirty="0"/>
          </a:p>
        </p:txBody>
      </p:sp>
      <p:pic>
        <p:nvPicPr>
          <p:cNvPr id="11" name="Picture 3" descr="Rebecca Feiner's photo.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" y="4805373"/>
            <a:ext cx="2751593" cy="2070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becca Feiner's photo.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550" y="4805372"/>
            <a:ext cx="2038613" cy="207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4450"/>
            <a:ext cx="2627784" cy="173069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" y="1235101"/>
            <a:ext cx="2624429" cy="174893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397" y="1235101"/>
            <a:ext cx="2580027" cy="1719346"/>
          </a:xfrm>
          <a:prstGeom prst="rect">
            <a:avLst/>
          </a:prstGeom>
        </p:spPr>
      </p:pic>
      <p:pic>
        <p:nvPicPr>
          <p:cNvPr id="14" name="Content Placeholder 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4725144"/>
            <a:ext cx="2627784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75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 smtClean="0"/>
              <a:t>Network Outcomes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28" y="1268760"/>
            <a:ext cx="8676456" cy="55892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Improved awareness and knowledge of waste options, processes and impacts by public, local government and industry </a:t>
            </a:r>
            <a:r>
              <a:rPr lang="en-US" dirty="0"/>
              <a:t>a</a:t>
            </a:r>
            <a:r>
              <a:rPr lang="en-US" dirty="0" smtClean="0"/>
              <a:t>nd artists &amp; designers</a:t>
            </a:r>
          </a:p>
          <a:p>
            <a:r>
              <a:rPr lang="en-US" dirty="0" smtClean="0"/>
              <a:t>Greater </a:t>
            </a:r>
            <a:r>
              <a:rPr lang="en-US" dirty="0"/>
              <a:t>u</a:t>
            </a:r>
            <a:r>
              <a:rPr lang="en-US" dirty="0" smtClean="0"/>
              <a:t>nderstanding and value placed on local knowledge and co-design/co-production of solutions</a:t>
            </a:r>
          </a:p>
          <a:p>
            <a:r>
              <a:rPr lang="en-US" dirty="0" smtClean="0"/>
              <a:t>Creative and Design thinking in waste innovation and management</a:t>
            </a:r>
          </a:p>
          <a:p>
            <a:r>
              <a:rPr lang="en-US" dirty="0" smtClean="0"/>
              <a:t>Creative collaboration between scientists, technologists, social scientists and ‘</a:t>
            </a:r>
            <a:r>
              <a:rPr lang="en-US" dirty="0" err="1" smtClean="0"/>
              <a:t>creatives</a:t>
            </a:r>
            <a:r>
              <a:rPr lang="en-US" dirty="0" smtClean="0"/>
              <a:t>’</a:t>
            </a:r>
          </a:p>
          <a:p>
            <a:r>
              <a:rPr lang="en-US" dirty="0" smtClean="0"/>
              <a:t>Scale-up local demonstration projects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2296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0" y="1052736"/>
            <a:ext cx="5292080" cy="4077072"/>
          </a:xfrm>
        </p:spPr>
        <p:txBody>
          <a:bodyPr>
            <a:normAutofit fontScale="90000"/>
          </a:bodyPr>
          <a:lstStyle/>
          <a:p>
            <a:r>
              <a:rPr lang="en-GB" b="1" i="1" dirty="0" err="1" smtClean="0"/>
              <a:t>Danke</a:t>
            </a:r>
            <a:r>
              <a:rPr lang="en-GB" dirty="0" smtClean="0"/>
              <a:t>!</a:t>
            </a:r>
            <a:br>
              <a:rPr lang="en-GB" dirty="0" smtClean="0"/>
            </a:br>
            <a:r>
              <a:rPr lang="en-GB" dirty="0" smtClean="0"/>
              <a:t>Please sign up to the         Waste Network:</a:t>
            </a:r>
            <a:br>
              <a:rPr lang="en-GB" dirty="0" smtClean="0"/>
            </a:br>
            <a:r>
              <a:rPr lang="en-GB" sz="3600" dirty="0" smtClean="0">
                <a:hlinkClick r:id="rId2" tooltip="http://www.smartcitiesandwaste.org/&#10;Ctrl+Click or tap to follow the link"/>
              </a:rPr>
              <a:t>www.smartcitiesandwaste.org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Next workshop in </a:t>
            </a:r>
            <a:r>
              <a:rPr lang="en-GB" u="sng" dirty="0" smtClean="0"/>
              <a:t>Maastricht</a:t>
            </a:r>
            <a:r>
              <a:rPr lang="en-GB" dirty="0" smtClean="0"/>
              <a:t>, Netherlands </a:t>
            </a:r>
            <a:br>
              <a:rPr lang="en-GB" dirty="0" smtClean="0"/>
            </a:br>
            <a:r>
              <a:rPr lang="en-GB" dirty="0" smtClean="0"/>
              <a:t>9 December 2016</a:t>
            </a:r>
            <a:br>
              <a:rPr lang="en-GB" dirty="0" smtClean="0"/>
            </a:br>
            <a:r>
              <a:rPr lang="en-GB" dirty="0" smtClean="0"/>
              <a:t>+ </a:t>
            </a:r>
            <a:r>
              <a:rPr lang="en-GB" u="sng" dirty="0" smtClean="0"/>
              <a:t>London</a:t>
            </a:r>
            <a:r>
              <a:rPr lang="en-GB" dirty="0" smtClean="0"/>
              <a:t> 2017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1920" cy="577788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304056" y="550972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9599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</TotalTime>
  <Words>1399</Words>
  <Application>Microsoft Macintosh PowerPoint</Application>
  <PresentationFormat>On-screen Show (4:3)</PresentationFormat>
  <Paragraphs>138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SmArt Cities and Waste: Developing an interdisciplinary Network for Waste Management &amp; Treatment Innovation</vt:lpstr>
      <vt:lpstr>SmArt Cities and Waste: Developing an interdisciplinary network for  waste management and treatment innovation</vt:lpstr>
      <vt:lpstr>Aims of the Waste network</vt:lpstr>
      <vt:lpstr>Sustainable waste management:  on the policy agenda across Europe…</vt:lpstr>
      <vt:lpstr>City Waste Challenge</vt:lpstr>
      <vt:lpstr>PowerPoint Presentation</vt:lpstr>
      <vt:lpstr>Waste Hierarchy (DEFRA, UK 2011)</vt:lpstr>
      <vt:lpstr>PowerPoint Presentation</vt:lpstr>
      <vt:lpstr>PowerPoint Presentation</vt:lpstr>
      <vt:lpstr>Network Waste themes</vt:lpstr>
      <vt:lpstr>One Planet Olympics, London 2012</vt:lpstr>
      <vt:lpstr>Recycling and reuse of materials</vt:lpstr>
      <vt:lpstr>PowerPoint Presentation</vt:lpstr>
      <vt:lpstr>Waste Management</vt:lpstr>
      <vt:lpstr>Anaerobic Digestion self-build</vt:lpstr>
      <vt:lpstr>Water Recycling Centre</vt:lpstr>
      <vt:lpstr>Cre8 ARC </vt:lpstr>
      <vt:lpstr>BioInspired Monomers and Polymers (BIMoP)  </vt:lpstr>
      <vt:lpstr>PowerPoint Presentation</vt:lpstr>
      <vt:lpstr>Artists interventions and installations</vt:lpstr>
      <vt:lpstr>PowerPoint Presentation</vt:lpstr>
      <vt:lpstr>Network Outcomes</vt:lpstr>
      <vt:lpstr>Danke! Please sign up to the         Waste Network: www.smartcitiesandwaste.org  Next workshop in Maastricht, Netherlands  9 December 2016 + London 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Plows</dc:creator>
  <cp:lastModifiedBy>Graeme Evans</cp:lastModifiedBy>
  <cp:revision>114</cp:revision>
  <dcterms:created xsi:type="dcterms:W3CDTF">2016-04-25T16:20:26Z</dcterms:created>
  <dcterms:modified xsi:type="dcterms:W3CDTF">2016-07-26T20:40:47Z</dcterms:modified>
</cp:coreProperties>
</file>