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4" r:id="rId1"/>
    <p:sldMasterId id="2147484002" r:id="rId2"/>
  </p:sldMasterIdLst>
  <p:notesMasterIdLst>
    <p:notesMasterId r:id="rId25"/>
  </p:notesMasterIdLst>
  <p:sldIdLst>
    <p:sldId id="320" r:id="rId3"/>
    <p:sldId id="300" r:id="rId4"/>
    <p:sldId id="302" r:id="rId5"/>
    <p:sldId id="350" r:id="rId6"/>
    <p:sldId id="352" r:id="rId7"/>
    <p:sldId id="324" r:id="rId8"/>
    <p:sldId id="328" r:id="rId9"/>
    <p:sldId id="329" r:id="rId10"/>
    <p:sldId id="348" r:id="rId11"/>
    <p:sldId id="330" r:id="rId12"/>
    <p:sldId id="345" r:id="rId13"/>
    <p:sldId id="346" r:id="rId14"/>
    <p:sldId id="335" r:id="rId15"/>
    <p:sldId id="332" r:id="rId16"/>
    <p:sldId id="344" r:id="rId17"/>
    <p:sldId id="341" r:id="rId18"/>
    <p:sldId id="333" r:id="rId19"/>
    <p:sldId id="343" r:id="rId20"/>
    <p:sldId id="351" r:id="rId21"/>
    <p:sldId id="342" r:id="rId22"/>
    <p:sldId id="325" r:id="rId23"/>
    <p:sldId id="319" r:id="rId24"/>
  </p:sldIdLst>
  <p:sldSz cx="9144000" cy="6858000" type="screen4x3"/>
  <p:notesSz cx="9283700" cy="6997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13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1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178940474134258"/>
          <c:y val="9.959750242781161E-2"/>
          <c:w val="0.59515744321910236"/>
          <c:h val="0.88849035394665099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bg1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0671756979443481"/>
                  <c:y val="0.1852252621818392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588170925267285"/>
                      <c:h val="0.18699624667194686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9.139419621074682E-2"/>
                  <c:y val="1.686256900043736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034290224800972"/>
                      <c:h val="0.27508269707813127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5.4264684196586074E-2"/>
                  <c:y val="3.125470525424372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18281489666635301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14040448410342"/>
                      <c:h val="0.27508269707813127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Sheet1!$A$3:$A$9</c:f>
              <c:strCache>
                <c:ptCount val="7"/>
                <c:pt idx="0">
                  <c:v>Coal</c:v>
                </c:pt>
                <c:pt idx="1">
                  <c:v>Oil</c:v>
                </c:pt>
                <c:pt idx="2">
                  <c:v>Natural Gas</c:v>
                </c:pt>
                <c:pt idx="3">
                  <c:v>Biomass</c:v>
                </c:pt>
                <c:pt idx="4">
                  <c:v>Hydropower</c:v>
                </c:pt>
                <c:pt idx="5">
                  <c:v>Nuclear</c:v>
                </c:pt>
                <c:pt idx="6">
                  <c:v>Renewables</c:v>
                </c:pt>
              </c:strCache>
            </c:strRef>
          </c:cat>
          <c:val>
            <c:numRef>
              <c:f>Sheet1!$B$3:$B$9</c:f>
              <c:numCache>
                <c:formatCode>#,##0</c:formatCode>
                <c:ptCount val="7"/>
                <c:pt idx="0">
                  <c:v>3878.51</c:v>
                </c:pt>
                <c:pt idx="1">
                  <c:v>4278.88</c:v>
                </c:pt>
                <c:pt idx="2">
                  <c:v>2843.56</c:v>
                </c:pt>
                <c:pt idx="3">
                  <c:v>1343.27</c:v>
                </c:pt>
                <c:pt idx="4">
                  <c:v>315.81</c:v>
                </c:pt>
                <c:pt idx="5">
                  <c:v>642.12</c:v>
                </c:pt>
                <c:pt idx="6">
                  <c:v>141.74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21695226347659"/>
          <c:y val="0"/>
          <c:w val="0.71057561887307719"/>
          <c:h val="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tx1">
                  <a:lumMod val="95000"/>
                  <a:lumOff val="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21414701715513743"/>
                  <c:y val="0.1330537083990678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71851247588086"/>
                      <c:h val="0.36444044319592311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554334858010909"/>
                  <c:y val="-9.881908686770089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2.0941223945754588E-2"/>
                  <c:y val="-0.1208317820259684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8285480310910363"/>
                  <c:y val="-0.1939136106624277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422388086489868"/>
                      <c:h val="0.21632541705698796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0.18479439337312581"/>
                  <c:y val="0.16031642679131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7.0907566117957621E-2"/>
                  <c:y val="9.0512726802087007E-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Sheet1!$A$14:$A$19</c:f>
              <c:strCache>
                <c:ptCount val="6"/>
                <c:pt idx="0">
                  <c:v>Power Generation</c:v>
                </c:pt>
                <c:pt idx="1">
                  <c:v>Other transformation</c:v>
                </c:pt>
                <c:pt idx="2">
                  <c:v>Industry</c:v>
                </c:pt>
                <c:pt idx="3">
                  <c:v>Transport</c:v>
                </c:pt>
                <c:pt idx="4">
                  <c:v>Res/Com/Agr</c:v>
                </c:pt>
                <c:pt idx="5">
                  <c:v>Non-Energy Use</c:v>
                </c:pt>
              </c:strCache>
            </c:strRef>
          </c:cat>
          <c:val>
            <c:numRef>
              <c:f>Sheet1!$B$14:$B$19</c:f>
              <c:numCache>
                <c:formatCode>#,##0</c:formatCode>
                <c:ptCount val="6"/>
                <c:pt idx="0">
                  <c:v>3186.26</c:v>
                </c:pt>
                <c:pt idx="1">
                  <c:v>1848.2899999999997</c:v>
                </c:pt>
                <c:pt idx="2">
                  <c:v>1722.25</c:v>
                </c:pt>
                <c:pt idx="3">
                  <c:v>2481.3199999999997</c:v>
                </c:pt>
                <c:pt idx="4">
                  <c:v>2025.7900000000002</c:v>
                </c:pt>
                <c:pt idx="5">
                  <c:v>808.59999999999991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14129483814523"/>
          <c:y val="7.4016112569262174E-2"/>
          <c:w val="0.85430314960629916"/>
          <c:h val="0.704168853893263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Data!$A$3</c:f>
              <c:strCache>
                <c:ptCount val="1"/>
                <c:pt idx="0">
                  <c:v>Lignite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FFFF00"/>
              </a:solidFill>
            </a:ln>
            <a:effectLst/>
          </c:spPr>
          <c:invertIfNegative val="0"/>
          <c:cat>
            <c:strRef>
              <c:f>Data!$B$2:$D$2</c:f>
              <c:strCache>
                <c:ptCount val="3"/>
                <c:pt idx="0">
                  <c:v>Air Pollution</c:v>
                </c:pt>
                <c:pt idx="1">
                  <c:v>Accidental</c:v>
                </c:pt>
                <c:pt idx="2">
                  <c:v>Occupational</c:v>
                </c:pt>
              </c:strCache>
            </c:strRef>
          </c:cat>
          <c:val>
            <c:numRef>
              <c:f>Data!$B$3:$D$3</c:f>
              <c:numCache>
                <c:formatCode>0</c:formatCode>
                <c:ptCount val="3"/>
                <c:pt idx="0" formatCode="General">
                  <c:v>32.6</c:v>
                </c:pt>
                <c:pt idx="1">
                  <c:v>0.02</c:v>
                </c:pt>
                <c:pt idx="2" formatCode="General">
                  <c:v>0.1</c:v>
                </c:pt>
              </c:numCache>
            </c:numRef>
          </c:val>
        </c:ser>
        <c:ser>
          <c:idx val="1"/>
          <c:order val="1"/>
          <c:tx>
            <c:strRef>
              <c:f>Data!$A$4</c:f>
              <c:strCache>
                <c:ptCount val="1"/>
                <c:pt idx="0">
                  <c:v>Coal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Data!$B$2:$D$2</c:f>
              <c:strCache>
                <c:ptCount val="3"/>
                <c:pt idx="0">
                  <c:v>Air Pollution</c:v>
                </c:pt>
                <c:pt idx="1">
                  <c:v>Accidental</c:v>
                </c:pt>
                <c:pt idx="2">
                  <c:v>Occupational</c:v>
                </c:pt>
              </c:strCache>
            </c:strRef>
          </c:cat>
          <c:val>
            <c:numRef>
              <c:f>Data!$B$4:$D$4</c:f>
              <c:numCache>
                <c:formatCode>0</c:formatCode>
                <c:ptCount val="3"/>
                <c:pt idx="0" formatCode="General">
                  <c:v>24.5</c:v>
                </c:pt>
                <c:pt idx="1">
                  <c:v>0.02</c:v>
                </c:pt>
                <c:pt idx="2" formatCode="General">
                  <c:v>0.1</c:v>
                </c:pt>
              </c:numCache>
            </c:numRef>
          </c:val>
        </c:ser>
        <c:ser>
          <c:idx val="2"/>
          <c:order val="2"/>
          <c:tx>
            <c:strRef>
              <c:f>Data!$A$5</c:f>
              <c:strCache>
                <c:ptCount val="1"/>
                <c:pt idx="0">
                  <c:v>Gas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c:spPr>
          <c:invertIfNegative val="0"/>
          <c:cat>
            <c:strRef>
              <c:f>Data!$B$2:$D$2</c:f>
              <c:strCache>
                <c:ptCount val="3"/>
                <c:pt idx="0">
                  <c:v>Air Pollution</c:v>
                </c:pt>
                <c:pt idx="1">
                  <c:v>Accidental</c:v>
                </c:pt>
                <c:pt idx="2">
                  <c:v>Occupational</c:v>
                </c:pt>
              </c:strCache>
            </c:strRef>
          </c:cat>
          <c:val>
            <c:numRef>
              <c:f>Data!$B$5:$D$5</c:f>
              <c:numCache>
                <c:formatCode>0</c:formatCode>
                <c:ptCount val="3"/>
                <c:pt idx="0" formatCode="General">
                  <c:v>2.8</c:v>
                </c:pt>
                <c:pt idx="1">
                  <c:v>0.02</c:v>
                </c:pt>
                <c:pt idx="2" formatCode="General">
                  <c:v>1E-3</c:v>
                </c:pt>
              </c:numCache>
            </c:numRef>
          </c:val>
        </c:ser>
        <c:ser>
          <c:idx val="3"/>
          <c:order val="3"/>
          <c:tx>
            <c:strRef>
              <c:f>Data!$A$6</c:f>
              <c:strCache>
                <c:ptCount val="1"/>
                <c:pt idx="0">
                  <c:v>Oil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  <a:effectLst/>
          </c:spPr>
          <c:invertIfNegative val="0"/>
          <c:cat>
            <c:strRef>
              <c:f>Data!$B$2:$D$2</c:f>
              <c:strCache>
                <c:ptCount val="3"/>
                <c:pt idx="0">
                  <c:v>Air Pollution</c:v>
                </c:pt>
                <c:pt idx="1">
                  <c:v>Accidental</c:v>
                </c:pt>
                <c:pt idx="2">
                  <c:v>Occupational</c:v>
                </c:pt>
              </c:strCache>
            </c:strRef>
          </c:cat>
          <c:val>
            <c:numRef>
              <c:f>Data!$B$6:$D$6</c:f>
              <c:numCache>
                <c:formatCode>0</c:formatCode>
                <c:ptCount val="3"/>
                <c:pt idx="0" formatCode="General">
                  <c:v>18.399999999999999</c:v>
                </c:pt>
                <c:pt idx="1">
                  <c:v>0.03</c:v>
                </c:pt>
              </c:numCache>
            </c:numRef>
          </c:val>
        </c:ser>
        <c:ser>
          <c:idx val="4"/>
          <c:order val="4"/>
          <c:tx>
            <c:strRef>
              <c:f>Data!$A$7</c:f>
              <c:strCache>
                <c:ptCount val="1"/>
                <c:pt idx="0">
                  <c:v>Biomass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c:spPr>
          <c:invertIfNegative val="0"/>
          <c:cat>
            <c:strRef>
              <c:f>Data!$B$2:$D$2</c:f>
              <c:strCache>
                <c:ptCount val="3"/>
                <c:pt idx="0">
                  <c:v>Air Pollution</c:v>
                </c:pt>
                <c:pt idx="1">
                  <c:v>Accidental</c:v>
                </c:pt>
                <c:pt idx="2">
                  <c:v>Occupational</c:v>
                </c:pt>
              </c:strCache>
            </c:strRef>
          </c:cat>
          <c:val>
            <c:numRef>
              <c:f>Data!$B$7:$D$7</c:f>
              <c:numCache>
                <c:formatCode>General</c:formatCode>
                <c:ptCount val="3"/>
                <c:pt idx="0">
                  <c:v>4.63</c:v>
                </c:pt>
              </c:numCache>
            </c:numRef>
          </c:val>
        </c:ser>
        <c:ser>
          <c:idx val="5"/>
          <c:order val="5"/>
          <c:tx>
            <c:strRef>
              <c:f>Data!$A$8</c:f>
              <c:strCache>
                <c:ptCount val="1"/>
                <c:pt idx="0">
                  <c:v>Nuclear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Data!$B$2:$D$2</c:f>
              <c:strCache>
                <c:ptCount val="3"/>
                <c:pt idx="0">
                  <c:v>Air Pollution</c:v>
                </c:pt>
                <c:pt idx="1">
                  <c:v>Accidental</c:v>
                </c:pt>
                <c:pt idx="2">
                  <c:v>Occupational</c:v>
                </c:pt>
              </c:strCache>
            </c:strRef>
          </c:cat>
          <c:val>
            <c:numRef>
              <c:f>Data!$B$8:$D$8</c:f>
              <c:numCache>
                <c:formatCode>0</c:formatCode>
                <c:ptCount val="3"/>
                <c:pt idx="0" formatCode="General">
                  <c:v>5.1999999999999998E-2</c:v>
                </c:pt>
                <c:pt idx="1">
                  <c:v>3.0000000000000001E-3</c:v>
                </c:pt>
                <c:pt idx="2" formatCode="General">
                  <c:v>1.9E-2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6014840"/>
        <c:axId val="341496520"/>
      </c:barChart>
      <c:catAx>
        <c:axId val="406014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96520"/>
        <c:crosses val="autoZero"/>
        <c:auto val="1"/>
        <c:lblAlgn val="ctr"/>
        <c:lblOffset val="100"/>
        <c:noMultiLvlLbl val="0"/>
      </c:catAx>
      <c:valAx>
        <c:axId val="341496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014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721872265966754"/>
          <c:y val="5.5507436570428684E-2"/>
          <c:w val="0.66889566929133859"/>
          <c:h val="0.351899970836978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Data!$A$19</c:f>
              <c:strCache>
                <c:ptCount val="1"/>
                <c:pt idx="0">
                  <c:v>Lignite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Data!$B$18:$C$18</c:f>
              <c:strCache>
                <c:ptCount val="2"/>
                <c:pt idx="0">
                  <c:v>Accidental</c:v>
                </c:pt>
                <c:pt idx="1">
                  <c:v>Occupational</c:v>
                </c:pt>
              </c:strCache>
            </c:strRef>
          </c:cat>
          <c:val>
            <c:numRef>
              <c:f>Data!$B$19:$C$19</c:f>
              <c:numCache>
                <c:formatCode>0.000</c:formatCode>
                <c:ptCount val="2"/>
                <c:pt idx="0">
                  <c:v>0.02</c:v>
                </c:pt>
                <c:pt idx="1">
                  <c:v>0.1</c:v>
                </c:pt>
              </c:numCache>
            </c:numRef>
          </c:val>
        </c:ser>
        <c:ser>
          <c:idx val="1"/>
          <c:order val="1"/>
          <c:tx>
            <c:strRef>
              <c:f>Data!$A$20</c:f>
              <c:strCache>
                <c:ptCount val="1"/>
                <c:pt idx="0">
                  <c:v>Coal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Data!$B$18:$C$18</c:f>
              <c:strCache>
                <c:ptCount val="2"/>
                <c:pt idx="0">
                  <c:v>Accidental</c:v>
                </c:pt>
                <c:pt idx="1">
                  <c:v>Occupational</c:v>
                </c:pt>
              </c:strCache>
            </c:strRef>
          </c:cat>
          <c:val>
            <c:numRef>
              <c:f>Data!$B$20:$C$20</c:f>
              <c:numCache>
                <c:formatCode>0.000</c:formatCode>
                <c:ptCount val="2"/>
                <c:pt idx="0">
                  <c:v>0.02</c:v>
                </c:pt>
                <c:pt idx="1">
                  <c:v>0.1</c:v>
                </c:pt>
              </c:numCache>
            </c:numRef>
          </c:val>
        </c:ser>
        <c:ser>
          <c:idx val="2"/>
          <c:order val="2"/>
          <c:tx>
            <c:strRef>
              <c:f>Data!$A$21</c:f>
              <c:strCache>
                <c:ptCount val="1"/>
                <c:pt idx="0">
                  <c:v>Gas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Data!$B$18:$C$18</c:f>
              <c:strCache>
                <c:ptCount val="2"/>
                <c:pt idx="0">
                  <c:v>Accidental</c:v>
                </c:pt>
                <c:pt idx="1">
                  <c:v>Occupational</c:v>
                </c:pt>
              </c:strCache>
            </c:strRef>
          </c:cat>
          <c:val>
            <c:numRef>
              <c:f>Data!$B$21:$C$21</c:f>
              <c:numCache>
                <c:formatCode>0.000</c:formatCode>
                <c:ptCount val="2"/>
                <c:pt idx="0">
                  <c:v>0.02</c:v>
                </c:pt>
                <c:pt idx="1">
                  <c:v>1E-3</c:v>
                </c:pt>
              </c:numCache>
            </c:numRef>
          </c:val>
        </c:ser>
        <c:ser>
          <c:idx val="3"/>
          <c:order val="3"/>
          <c:tx>
            <c:strRef>
              <c:f>Data!$A$22</c:f>
              <c:strCache>
                <c:ptCount val="1"/>
                <c:pt idx="0">
                  <c:v>Oil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Data!$B$18:$C$18</c:f>
              <c:strCache>
                <c:ptCount val="2"/>
                <c:pt idx="0">
                  <c:v>Accidental</c:v>
                </c:pt>
                <c:pt idx="1">
                  <c:v>Occupational</c:v>
                </c:pt>
              </c:strCache>
            </c:strRef>
          </c:cat>
          <c:val>
            <c:numRef>
              <c:f>Data!$B$22:$C$22</c:f>
              <c:numCache>
                <c:formatCode>General</c:formatCode>
                <c:ptCount val="2"/>
                <c:pt idx="0" formatCode="0.000">
                  <c:v>0.03</c:v>
                </c:pt>
              </c:numCache>
            </c:numRef>
          </c:val>
        </c:ser>
        <c:ser>
          <c:idx val="4"/>
          <c:order val="4"/>
          <c:tx>
            <c:strRef>
              <c:f>Data!$A$23</c:f>
              <c:strCache>
                <c:ptCount val="1"/>
                <c:pt idx="0">
                  <c:v>Nuclear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Data!$B$18:$C$18</c:f>
              <c:strCache>
                <c:ptCount val="2"/>
                <c:pt idx="0">
                  <c:v>Accidental</c:v>
                </c:pt>
                <c:pt idx="1">
                  <c:v>Occupational</c:v>
                </c:pt>
              </c:strCache>
            </c:strRef>
          </c:cat>
          <c:val>
            <c:numRef>
              <c:f>Data!$B$23:$C$23</c:f>
              <c:numCache>
                <c:formatCode>0.000</c:formatCode>
                <c:ptCount val="2"/>
                <c:pt idx="0">
                  <c:v>3.0000000000000001E-3</c:v>
                </c:pt>
                <c:pt idx="1">
                  <c:v>1.9E-2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496912"/>
        <c:axId val="341497304"/>
      </c:barChart>
      <c:catAx>
        <c:axId val="34149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97304"/>
        <c:crosses val="autoZero"/>
        <c:auto val="1"/>
        <c:lblAlgn val="ctr"/>
        <c:lblOffset val="100"/>
        <c:noMultiLvlLbl val="0"/>
      </c:catAx>
      <c:valAx>
        <c:axId val="341497304"/>
        <c:scaling>
          <c:orientation val="minMax"/>
        </c:scaling>
        <c:delete val="0"/>
        <c:axPos val="l"/>
        <c:numFmt formatCode="0.000" sourceLinked="1"/>
        <c:majorTickMark val="none"/>
        <c:minorTickMark val="none"/>
        <c:tickLblPos val="nextTo"/>
        <c:spPr>
          <a:noFill/>
          <a:ln w="38100"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9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>
              <a:solidFill>
                <a:srgbClr val="00B0F0"/>
              </a:solidFill>
            </a:ln>
            <a:effectLst/>
          </c:spPr>
          <c:invertIfNegative val="0"/>
          <c:cat>
            <c:strRef>
              <c:f>Data!$A$34:$A$39</c:f>
              <c:strCache>
                <c:ptCount val="6"/>
                <c:pt idx="0">
                  <c:v>Lignite</c:v>
                </c:pt>
                <c:pt idx="1">
                  <c:v>Coal</c:v>
                </c:pt>
                <c:pt idx="2">
                  <c:v>Gas</c:v>
                </c:pt>
                <c:pt idx="3">
                  <c:v>Oil</c:v>
                </c:pt>
                <c:pt idx="4">
                  <c:v>Biomass</c:v>
                </c:pt>
                <c:pt idx="5">
                  <c:v>Nuclear</c:v>
                </c:pt>
              </c:strCache>
            </c:strRef>
          </c:cat>
          <c:val>
            <c:numRef>
              <c:f>Data!$B$34:$B$39</c:f>
              <c:numCache>
                <c:formatCode>General</c:formatCode>
                <c:ptCount val="6"/>
                <c:pt idx="0">
                  <c:v>298</c:v>
                </c:pt>
                <c:pt idx="1">
                  <c:v>225</c:v>
                </c:pt>
                <c:pt idx="2">
                  <c:v>30</c:v>
                </c:pt>
                <c:pt idx="3">
                  <c:v>161</c:v>
                </c:pt>
                <c:pt idx="4">
                  <c:v>43</c:v>
                </c:pt>
                <c:pt idx="5">
                  <c:v>0.22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498088"/>
        <c:axId val="341498480"/>
      </c:barChart>
      <c:catAx>
        <c:axId val="34149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98480"/>
        <c:crosses val="autoZero"/>
        <c:auto val="1"/>
        <c:lblAlgn val="ctr"/>
        <c:lblOffset val="100"/>
        <c:noMultiLvlLbl val="0"/>
      </c:catAx>
      <c:valAx>
        <c:axId val="341498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98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>
              <a:solidFill>
                <a:srgbClr val="00B0F0"/>
              </a:solidFill>
            </a:ln>
            <a:effectLst/>
          </c:spPr>
          <c:invertIfNegative val="0"/>
          <c:cat>
            <c:strRef>
              <c:f>Data!$A$42:$A$46</c:f>
              <c:strCache>
                <c:ptCount val="5"/>
                <c:pt idx="0">
                  <c:v>Lignite</c:v>
                </c:pt>
                <c:pt idx="1">
                  <c:v>Coal</c:v>
                </c:pt>
                <c:pt idx="2">
                  <c:v>Gas</c:v>
                </c:pt>
                <c:pt idx="3">
                  <c:v>Oil</c:v>
                </c:pt>
                <c:pt idx="4">
                  <c:v>Biomass</c:v>
                </c:pt>
              </c:strCache>
            </c:strRef>
          </c:cat>
          <c:val>
            <c:numRef>
              <c:f>Data!$B$42:$B$46</c:f>
              <c:numCache>
                <c:formatCode>0</c:formatCode>
                <c:ptCount val="5"/>
                <c:pt idx="0">
                  <c:v>17676</c:v>
                </c:pt>
                <c:pt idx="1">
                  <c:v>13288</c:v>
                </c:pt>
                <c:pt idx="2">
                  <c:v>703</c:v>
                </c:pt>
                <c:pt idx="3">
                  <c:v>9551</c:v>
                </c:pt>
                <c:pt idx="4">
                  <c:v>2276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499264"/>
        <c:axId val="341499656"/>
      </c:barChart>
      <c:catAx>
        <c:axId val="34149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99656"/>
        <c:crosses val="autoZero"/>
        <c:auto val="1"/>
        <c:lblAlgn val="ctr"/>
        <c:lblOffset val="100"/>
        <c:noMultiLvlLbl val="0"/>
      </c:catAx>
      <c:valAx>
        <c:axId val="341499656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499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OECD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FFFF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Coal</c:v>
                </c:pt>
                <c:pt idx="1">
                  <c:v>Oil</c:v>
                </c:pt>
                <c:pt idx="2">
                  <c:v>Gas</c:v>
                </c:pt>
                <c:pt idx="3">
                  <c:v>LPG</c:v>
                </c:pt>
                <c:pt idx="4">
                  <c:v>Hydro</c:v>
                </c:pt>
                <c:pt idx="5">
                  <c:v>Nuclear</c:v>
                </c:pt>
              </c:strCache>
            </c:strRef>
          </c:cat>
          <c:val>
            <c:numRef>
              <c:f>Sheet1!$B$2:$B$7</c:f>
              <c:numCache>
                <c:formatCode>#,##0</c:formatCode>
                <c:ptCount val="6"/>
                <c:pt idx="0">
                  <c:v>2259</c:v>
                </c:pt>
                <c:pt idx="1">
                  <c:v>3713</c:v>
                </c:pt>
                <c:pt idx="2">
                  <c:v>1043</c:v>
                </c:pt>
                <c:pt idx="3">
                  <c:v>1905</c:v>
                </c:pt>
                <c:pt idx="4">
                  <c:v>14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Non-OECD</c:v>
                </c:pt>
              </c:strCache>
            </c:strRef>
          </c:tx>
          <c:spPr>
            <a:solidFill>
              <a:schemeClr val="bg2">
                <a:lumMod val="10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Coal</c:v>
                </c:pt>
                <c:pt idx="1">
                  <c:v>Oil</c:v>
                </c:pt>
                <c:pt idx="2">
                  <c:v>Gas</c:v>
                </c:pt>
                <c:pt idx="3">
                  <c:v>LPG</c:v>
                </c:pt>
                <c:pt idx="4">
                  <c:v>Hydro</c:v>
                </c:pt>
                <c:pt idx="5">
                  <c:v>Nuclear</c:v>
                </c:pt>
              </c:strCache>
            </c:strRef>
          </c:cat>
          <c:val>
            <c:numRef>
              <c:f>Sheet1!$C$2:$C$7</c:f>
              <c:numCache>
                <c:formatCode>#,##0</c:formatCode>
                <c:ptCount val="6"/>
                <c:pt idx="0">
                  <c:v>22848</c:v>
                </c:pt>
                <c:pt idx="1">
                  <c:v>16505</c:v>
                </c:pt>
                <c:pt idx="2">
                  <c:v>1000</c:v>
                </c:pt>
                <c:pt idx="3">
                  <c:v>2016</c:v>
                </c:pt>
                <c:pt idx="4">
                  <c:v>29924</c:v>
                </c:pt>
                <c:pt idx="5">
                  <c:v>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1222976"/>
        <c:axId val="481223368"/>
      </c:barChart>
      <c:catAx>
        <c:axId val="48122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223368"/>
        <c:crosses val="autoZero"/>
        <c:auto val="1"/>
        <c:lblAlgn val="ctr"/>
        <c:lblOffset val="100"/>
        <c:noMultiLvlLbl val="0"/>
      </c:catAx>
      <c:valAx>
        <c:axId val="48122336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48122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ubbleChart>
        <c:varyColors val="0"/>
        <c:ser>
          <c:idx val="0"/>
          <c:order val="0"/>
          <c:tx>
            <c:strRef>
              <c:f>'PM10'!$B$2</c:f>
              <c:strCache>
                <c:ptCount val="1"/>
                <c:pt idx="0">
                  <c:v>PM10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xVal>
            <c:strRef>
              <c:f>'PM10'!$A$3:$A$36</c:f>
              <c:strCache>
                <c:ptCount val="34"/>
                <c:pt idx="0">
                  <c:v>Pakistan</c:v>
                </c:pt>
                <c:pt idx="1">
                  <c:v>Afghanistan</c:v>
                </c:pt>
                <c:pt idx="2">
                  <c:v>Bahrain </c:v>
                </c:pt>
                <c:pt idx="3">
                  <c:v>Senegal</c:v>
                </c:pt>
                <c:pt idx="4">
                  <c:v>United Arab Emirates</c:v>
                </c:pt>
                <c:pt idx="5">
                  <c:v>Bangladesh</c:v>
                </c:pt>
                <c:pt idx="6">
                  <c:v>Qatar</c:v>
                </c:pt>
                <c:pt idx="7">
                  <c:v>Egypt</c:v>
                </c:pt>
                <c:pt idx="8">
                  <c:v>Mongolia</c:v>
                </c:pt>
                <c:pt idx="9">
                  <c:v>India</c:v>
                </c:pt>
                <c:pt idx="10">
                  <c:v>Jordan</c:v>
                </c:pt>
                <c:pt idx="11">
                  <c:v>Iran</c:v>
                </c:pt>
                <c:pt idx="12">
                  <c:v>Nepal</c:v>
                </c:pt>
                <c:pt idx="13">
                  <c:v>Ghana</c:v>
                </c:pt>
                <c:pt idx="14">
                  <c:v>China</c:v>
                </c:pt>
                <c:pt idx="15">
                  <c:v>Saudi Arabia</c:v>
                </c:pt>
                <c:pt idx="16">
                  <c:v>Oman</c:v>
                </c:pt>
                <c:pt idx="17">
                  <c:v>Mexico</c:v>
                </c:pt>
                <c:pt idx="18">
                  <c:v>Mauritius</c:v>
                </c:pt>
                <c:pt idx="19">
                  <c:v>Lebanon</c:v>
                </c:pt>
                <c:pt idx="20">
                  <c:v>Myanmar</c:v>
                </c:pt>
                <c:pt idx="21">
                  <c:v>Sri Lanka</c:v>
                </c:pt>
                <c:pt idx="22">
                  <c:v>Vietnam</c:v>
                </c:pt>
                <c:pt idx="23">
                  <c:v>Peru</c:v>
                </c:pt>
                <c:pt idx="24">
                  <c:v>Bolivia</c:v>
                </c:pt>
                <c:pt idx="25">
                  <c:v>Israel</c:v>
                </c:pt>
                <c:pt idx="26">
                  <c:v>Turkey</c:v>
                </c:pt>
                <c:pt idx="27">
                  <c:v>Honduras</c:v>
                </c:pt>
                <c:pt idx="28">
                  <c:v>Bulgaria</c:v>
                </c:pt>
                <c:pt idx="29">
                  <c:v>Chile</c:v>
                </c:pt>
                <c:pt idx="30">
                  <c:v>Serbia</c:v>
                </c:pt>
                <c:pt idx="31">
                  <c:v>Ecuador</c:v>
                </c:pt>
                <c:pt idx="32">
                  <c:v>Republic of Korea</c:v>
                </c:pt>
                <c:pt idx="33">
                  <c:v>Philippines</c:v>
                </c:pt>
              </c:strCache>
            </c:strRef>
          </c:xVal>
          <c:yVal>
            <c:numRef>
              <c:f>'PM10'!$B$3:$B$36</c:f>
              <c:numCache>
                <c:formatCode>0</c:formatCode>
                <c:ptCount val="34"/>
                <c:pt idx="0">
                  <c:v>295.8</c:v>
                </c:pt>
                <c:pt idx="1">
                  <c:v>260</c:v>
                </c:pt>
                <c:pt idx="2">
                  <c:v>255.5</c:v>
                </c:pt>
                <c:pt idx="3">
                  <c:v>179</c:v>
                </c:pt>
                <c:pt idx="4">
                  <c:v>170</c:v>
                </c:pt>
                <c:pt idx="5">
                  <c:v>168.9</c:v>
                </c:pt>
                <c:pt idx="6">
                  <c:v>166.9</c:v>
                </c:pt>
                <c:pt idx="7">
                  <c:v>135</c:v>
                </c:pt>
                <c:pt idx="8">
                  <c:v>134.4</c:v>
                </c:pt>
                <c:pt idx="9">
                  <c:v>129.1</c:v>
                </c:pt>
                <c:pt idx="10">
                  <c:v>128</c:v>
                </c:pt>
                <c:pt idx="11">
                  <c:v>115.1</c:v>
                </c:pt>
                <c:pt idx="12">
                  <c:v>114</c:v>
                </c:pt>
                <c:pt idx="13">
                  <c:v>98</c:v>
                </c:pt>
                <c:pt idx="14">
                  <c:v>90.1</c:v>
                </c:pt>
                <c:pt idx="15">
                  <c:v>87</c:v>
                </c:pt>
                <c:pt idx="16">
                  <c:v>82</c:v>
                </c:pt>
                <c:pt idx="17">
                  <c:v>79.5</c:v>
                </c:pt>
                <c:pt idx="18">
                  <c:v>75.7</c:v>
                </c:pt>
                <c:pt idx="19">
                  <c:v>69.8</c:v>
                </c:pt>
                <c:pt idx="20">
                  <c:v>69</c:v>
                </c:pt>
                <c:pt idx="21">
                  <c:v>64</c:v>
                </c:pt>
                <c:pt idx="22">
                  <c:v>63</c:v>
                </c:pt>
                <c:pt idx="23">
                  <c:v>63</c:v>
                </c:pt>
                <c:pt idx="24">
                  <c:v>59.3</c:v>
                </c:pt>
                <c:pt idx="25">
                  <c:v>59.1</c:v>
                </c:pt>
                <c:pt idx="26">
                  <c:v>58.4</c:v>
                </c:pt>
                <c:pt idx="27">
                  <c:v>58</c:v>
                </c:pt>
                <c:pt idx="28">
                  <c:v>57.4</c:v>
                </c:pt>
                <c:pt idx="29">
                  <c:v>55.7</c:v>
                </c:pt>
                <c:pt idx="30">
                  <c:v>53.6</c:v>
                </c:pt>
                <c:pt idx="31">
                  <c:v>50.6</c:v>
                </c:pt>
                <c:pt idx="32">
                  <c:v>50.6</c:v>
                </c:pt>
                <c:pt idx="33">
                  <c:v>50.2</c:v>
                </c:pt>
              </c:numCache>
            </c:numRef>
          </c:yVal>
          <c:bubbleSize>
            <c:numRef>
              <c:f>'PM10'!$C$3:$C$36</c:f>
              <c:numCache>
                <c:formatCode>0.0</c:formatCode>
                <c:ptCount val="34"/>
                <c:pt idx="0">
                  <c:v>13.4</c:v>
                </c:pt>
                <c:pt idx="1">
                  <c:v>3</c:v>
                </c:pt>
                <c:pt idx="2">
                  <c:v>0.5</c:v>
                </c:pt>
                <c:pt idx="3">
                  <c:v>2.5</c:v>
                </c:pt>
                <c:pt idx="4">
                  <c:v>0.6</c:v>
                </c:pt>
                <c:pt idx="5">
                  <c:v>30.5</c:v>
                </c:pt>
                <c:pt idx="6">
                  <c:v>0.4</c:v>
                </c:pt>
                <c:pt idx="7">
                  <c:v>7.7</c:v>
                </c:pt>
                <c:pt idx="8">
                  <c:v>1.1000000000000001</c:v>
                </c:pt>
                <c:pt idx="9">
                  <c:v>123.4</c:v>
                </c:pt>
                <c:pt idx="10">
                  <c:v>1.3</c:v>
                </c:pt>
                <c:pt idx="11">
                  <c:v>8</c:v>
                </c:pt>
                <c:pt idx="12">
                  <c:v>1.4</c:v>
                </c:pt>
                <c:pt idx="13">
                  <c:v>2</c:v>
                </c:pt>
                <c:pt idx="14">
                  <c:v>263.3</c:v>
                </c:pt>
                <c:pt idx="15">
                  <c:v>2.9</c:v>
                </c:pt>
                <c:pt idx="16">
                  <c:v>0.8</c:v>
                </c:pt>
                <c:pt idx="17">
                  <c:v>18.7</c:v>
                </c:pt>
                <c:pt idx="18">
                  <c:v>0.3</c:v>
                </c:pt>
                <c:pt idx="19">
                  <c:v>3.1</c:v>
                </c:pt>
                <c:pt idx="20">
                  <c:v>1.2</c:v>
                </c:pt>
                <c:pt idx="21">
                  <c:v>0.6</c:v>
                </c:pt>
                <c:pt idx="22">
                  <c:v>5.7</c:v>
                </c:pt>
                <c:pt idx="23">
                  <c:v>7.7</c:v>
                </c:pt>
                <c:pt idx="24">
                  <c:v>1.7</c:v>
                </c:pt>
                <c:pt idx="25">
                  <c:v>1</c:v>
                </c:pt>
                <c:pt idx="26">
                  <c:v>33.4</c:v>
                </c:pt>
                <c:pt idx="27">
                  <c:v>0.9</c:v>
                </c:pt>
                <c:pt idx="28">
                  <c:v>2.7</c:v>
                </c:pt>
                <c:pt idx="29">
                  <c:v>3.2</c:v>
                </c:pt>
                <c:pt idx="30">
                  <c:v>1.5</c:v>
                </c:pt>
                <c:pt idx="31">
                  <c:v>4.5999999999999996</c:v>
                </c:pt>
                <c:pt idx="32">
                  <c:v>31.3</c:v>
                </c:pt>
                <c:pt idx="33">
                  <c:v>11.5</c:v>
                </c:pt>
              </c:numCache>
            </c:numRef>
          </c:bubbleSize>
          <c:bubble3D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481224544"/>
        <c:axId val="481224936"/>
      </c:bubbleChart>
      <c:valAx>
        <c:axId val="481224544"/>
        <c:scaling>
          <c:orientation val="minMax"/>
          <c:max val="35"/>
          <c:min val="0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224936"/>
        <c:crosses val="autoZero"/>
        <c:crossBetween val="midCat"/>
        <c:majorUnit val="5"/>
      </c:valAx>
      <c:valAx>
        <c:axId val="481224936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2245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bg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'PM10'!$C$91:$C$94</c:f>
              <c:strCache>
                <c:ptCount val="4"/>
                <c:pt idx="0">
                  <c:v>&gt; 250</c:v>
                </c:pt>
                <c:pt idx="1">
                  <c:v>&gt; 150</c:v>
                </c:pt>
                <c:pt idx="2">
                  <c:v>&gt; 100</c:v>
                </c:pt>
                <c:pt idx="3">
                  <c:v>&gt; 50</c:v>
                </c:pt>
              </c:strCache>
            </c:strRef>
          </c:cat>
          <c:val>
            <c:numRef>
              <c:f>'PM10'!$D$91:$D$94</c:f>
              <c:numCache>
                <c:formatCode>0</c:formatCode>
                <c:ptCount val="4"/>
                <c:pt idx="0">
                  <c:v>16.899999999999999</c:v>
                </c:pt>
                <c:pt idx="1">
                  <c:v>50.9</c:v>
                </c:pt>
                <c:pt idx="2">
                  <c:v>193.80000000000004</c:v>
                </c:pt>
                <c:pt idx="3">
                  <c:v>591.90000000000009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1225720"/>
        <c:axId val="481226112"/>
      </c:barChart>
      <c:catAx>
        <c:axId val="48122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226112"/>
        <c:crosses val="autoZero"/>
        <c:auto val="1"/>
        <c:lblAlgn val="ctr"/>
        <c:lblOffset val="100"/>
        <c:noMultiLvlLbl val="0"/>
      </c:catAx>
      <c:valAx>
        <c:axId val="481226112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481225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0.78628</cdr:x>
      <cdr:y>0.66741</cdr:y>
    </cdr:from>
    <cdr:to>
      <cdr:x>0.95294</cdr:x>
      <cdr:y>0.87656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13829" y="29179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272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59388" y="0"/>
            <a:ext cx="402272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9F997-E461-42AE-BAE4-55A8D283D841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67050" y="874713"/>
            <a:ext cx="3149600" cy="236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8688" y="3367088"/>
            <a:ext cx="7426325" cy="27559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46863"/>
            <a:ext cx="402272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59388" y="6646863"/>
            <a:ext cx="402272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DF218-9270-40FC-9FE3-C1EFCEF908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632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ADF218-9270-40FC-9FE3-C1EFCEF9087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353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D12C-05A5-44CA-ABF9-4FF7F856379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25D1-5EE1-4D11-A4FD-447EB8E5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18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D12C-05A5-44CA-ABF9-4FF7F856379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25D1-5EE1-4D11-A4FD-447EB8E5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27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D12C-05A5-44CA-ABF9-4FF7F856379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25D1-5EE1-4D11-A4FD-447EB8E5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18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D12C-05A5-44CA-ABF9-4FF7F856379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25D1-5EE1-4D11-A4FD-447EB8E5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242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D12C-05A5-44CA-ABF9-4FF7F856379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25D1-5EE1-4D11-A4FD-447EB8E5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824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D12C-05A5-44CA-ABF9-4FF7F856379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25D1-5EE1-4D11-A4FD-447EB8E5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98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D12C-05A5-44CA-ABF9-4FF7F856379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25D1-5EE1-4D11-A4FD-447EB8E5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50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D12C-05A5-44CA-ABF9-4FF7F856379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25D1-5EE1-4D11-A4FD-447EB8E5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7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D12C-05A5-44CA-ABF9-4FF7F856379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25D1-5EE1-4D11-A4FD-447EB8E5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48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D12C-05A5-44CA-ABF9-4FF7F856379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25D1-5EE1-4D11-A4FD-447EB8E5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920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ED12C-05A5-44CA-ABF9-4FF7F856379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25D1-5EE1-4D11-A4FD-447EB8E5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413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7638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71326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4FC0B-C40C-4163-860A-EF58FE11CD7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F894-2C32-44DB-A152-F2BA9BFB6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057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4FC0B-C40C-4163-860A-EF58FE11CD7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F894-2C32-44DB-A152-F2BA9BFB6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55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4FC0B-C40C-4163-860A-EF58FE11CD7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F894-2C32-44DB-A152-F2BA9BFB6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2801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4FC0B-C40C-4163-860A-EF58FE11CD7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F894-2C32-44DB-A152-F2BA9BFB6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0107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4FC0B-C40C-4163-860A-EF58FE11CD7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F894-2C32-44DB-A152-F2BA9BFB6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969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4FC0B-C40C-4163-860A-EF58FE11CD7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F894-2C32-44DB-A152-F2BA9BFB6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21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4FC0B-C40C-4163-860A-EF58FE11CD7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F894-2C32-44DB-A152-F2BA9BFB6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1784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4FC0B-C40C-4163-860A-EF58FE11CD7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F894-2C32-44DB-A152-F2BA9BFB6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143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4FC0B-C40C-4163-860A-EF58FE11CD7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F894-2C32-44DB-A152-F2BA9BFB6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2966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4FC0B-C40C-4163-860A-EF58FE11CD7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F894-2C32-44DB-A152-F2BA9BFB6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0938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4FC0B-C40C-4163-860A-EF58FE11CD7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3F894-2C32-44DB-A152-F2BA9BFB6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4707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4C66A-C45B-4BCC-A183-6F098B6D2415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AF467AFB-1CB5-4688-BA3E-6633A485FC0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-1612900" y="1905000"/>
            <a:ext cx="914400" cy="91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758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4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ED12C-05A5-44CA-ABF9-4FF7F856379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525D1-5EE1-4D11-A4FD-447EB8E557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17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  <p:sldLayoutId id="2147484026" r:id="rId12"/>
    <p:sldLayoutId id="214748402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4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4FC0B-C40C-4163-860A-EF58FE11CD76}" type="datetimeFigureOut">
              <a:rPr lang="en-US" smtClean="0"/>
              <a:t>7/23/2016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3F894-2C32-44DB-A152-F2BA9BFB6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619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4004" r:id="rId2"/>
    <p:sldLayoutId id="2147484005" r:id="rId3"/>
    <p:sldLayoutId id="2147484006" r:id="rId4"/>
    <p:sldLayoutId id="2147484007" r:id="rId5"/>
    <p:sldLayoutId id="2147484008" r:id="rId6"/>
    <p:sldLayoutId id="2147484009" r:id="rId7"/>
    <p:sldLayoutId id="2147484010" r:id="rId8"/>
    <p:sldLayoutId id="2147484011" r:id="rId9"/>
    <p:sldLayoutId id="2147484012" r:id="rId10"/>
    <p:sldLayoutId id="2147484013" r:id="rId11"/>
    <p:sldLayoutId id="21474839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eenpeace.org/eastasia/publications/reports/climate-energy/2013/health-impacts-coal-power/" TargetMode="External"/><Relationship Id="rId2" Type="http://schemas.openxmlformats.org/officeDocument/2006/relationships/hyperlink" Target="http://www.catf.us/fossil/problems/power_plants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110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76200"/>
            <a:ext cx="8839200" cy="1524000"/>
          </a:xfrm>
          <a:ln w="28575">
            <a:noFill/>
          </a:ln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Nexus of Energy Supply and Human Health</a:t>
            </a:r>
            <a:endParaRPr lang="en-US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8" name="Rectangle 107"/>
          <p:cNvSpPr>
            <a:spLocks noGrp="1" noChangeArrowheads="1"/>
          </p:cNvSpPr>
          <p:nvPr>
            <p:ph type="subTitle" idx="4294967295"/>
          </p:nvPr>
        </p:nvSpPr>
        <p:spPr>
          <a:xfrm>
            <a:off x="228600" y="1600200"/>
            <a:ext cx="8763000" cy="3962400"/>
          </a:xfrm>
        </p:spPr>
        <p:txBody>
          <a:bodyPr>
            <a:noAutofit/>
          </a:bodyPr>
          <a:lstStyle/>
          <a:p>
            <a:pPr algn="ctr" eaLnBrk="1" hangingPunct="1">
              <a:buNone/>
            </a:pPr>
            <a:r>
              <a:rPr kumimoji="1" lang="en-GB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algn="ctr" eaLnBrk="1" hangingPunct="1">
              <a:buNone/>
            </a:pPr>
            <a:endParaRPr kumimoji="1"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None/>
            </a:pPr>
            <a:r>
              <a:rPr kumimoji="1" lang="en-GB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Govinda R. Timilsina</a:t>
            </a:r>
          </a:p>
          <a:p>
            <a:pPr algn="ctr" eaLnBrk="1" hangingPunct="1">
              <a:buNone/>
            </a:pPr>
            <a:r>
              <a:rPr kumimoji="1"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World Bank, </a:t>
            </a:r>
            <a:r>
              <a:rPr kumimoji="1"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Washington, </a:t>
            </a:r>
            <a:r>
              <a:rPr kumimoji="1" lang="en-GB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DC</a:t>
            </a:r>
          </a:p>
          <a:p>
            <a:pPr eaLnBrk="1" hangingPunct="1">
              <a:buNone/>
            </a:pPr>
            <a:endParaRPr kumimoji="1" lang="en-US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kumimoji="1" lang="en-US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ts val="0"/>
              </a:spcBef>
              <a:buNone/>
            </a:pPr>
            <a:endParaRPr kumimoji="1" lang="en-US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ts val="0"/>
              </a:spcBef>
              <a:buNone/>
            </a:pPr>
            <a:endParaRPr kumimoji="1" lang="en-US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ts val="0"/>
              </a:spcBef>
              <a:buNone/>
            </a:pPr>
            <a:endParaRPr kumimoji="1" lang="en-US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kumimoji="1"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Health Economics </a:t>
            </a:r>
            <a:r>
              <a:rPr kumimoji="1"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Summit</a:t>
            </a:r>
          </a:p>
          <a:p>
            <a:pPr algn="ctr">
              <a:spcBef>
                <a:spcPts val="0"/>
              </a:spcBef>
              <a:buNone/>
            </a:pPr>
            <a:r>
              <a:rPr kumimoji="1"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Berlin, Germany</a:t>
            </a:r>
          </a:p>
          <a:p>
            <a:pPr algn="ctr" eaLnBrk="1" hangingPunct="1">
              <a:spcBef>
                <a:spcPts val="0"/>
              </a:spcBef>
              <a:buNone/>
            </a:pPr>
            <a:r>
              <a:rPr kumimoji="1"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 25-26 2016</a:t>
            </a: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266700" y="1600200"/>
            <a:ext cx="868680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cxnSp>
    </p:spTree>
    <p:extLst>
      <p:ext uri="{BB962C8B-B14F-4D97-AF65-F5344CB8AC3E}">
        <p14:creationId xmlns:p14="http://schemas.microsoft.com/office/powerpoint/2010/main" val="328565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84351" y="168821"/>
            <a:ext cx="9166365" cy="573075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Every activity in energy supply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chains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affects human health</a:t>
            </a:r>
            <a:endParaRPr lang="en-US" sz="28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457200" y="793845"/>
            <a:ext cx="86868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0" y="978173"/>
            <a:ext cx="4591084" cy="25380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63" y="1016720"/>
            <a:ext cx="4133254" cy="253805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449" y="1191072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Mining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43984" y="1140591"/>
            <a:ext cx="355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Utilization -- Cooking with fuelwood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63" y="3829601"/>
            <a:ext cx="4133254" cy="272728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807663" y="3813789"/>
            <a:ext cx="4390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Utilization - Air pollution from </a:t>
            </a:r>
            <a:r>
              <a:rPr lang="en-US" dirty="0" smtClean="0">
                <a:solidFill>
                  <a:srgbClr val="FFFF00"/>
                </a:solidFill>
              </a:rPr>
              <a:t>transportation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9" y="3813789"/>
            <a:ext cx="4591085" cy="285635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0" y="3838285"/>
            <a:ext cx="4807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Transformation -- Air pollution from power plants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8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856" y="160613"/>
            <a:ext cx="8229600" cy="860374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Each activity in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the energy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supply chain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can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affect human health through three mediums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4895663" y="5340132"/>
            <a:ext cx="4003342" cy="805218"/>
            <a:chOff x="4476466" y="4954138"/>
            <a:chExt cx="4003342" cy="805218"/>
          </a:xfrm>
        </p:grpSpPr>
        <p:sp>
          <p:nvSpPr>
            <p:cNvPr id="12" name="Rectangle 11"/>
            <p:cNvSpPr/>
            <p:nvPr/>
          </p:nvSpPr>
          <p:spPr>
            <a:xfrm>
              <a:off x="4476466" y="4954138"/>
              <a:ext cx="1910686" cy="80521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Outdoor </a:t>
              </a:r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air pollution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569122" y="4954138"/>
              <a:ext cx="1910686" cy="805218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Indoor </a:t>
              </a:r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air pollution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892790" y="1525251"/>
            <a:ext cx="7342496" cy="1621853"/>
            <a:chOff x="668740" y="1216879"/>
            <a:chExt cx="7342496" cy="1621853"/>
          </a:xfrm>
        </p:grpSpPr>
        <p:sp>
          <p:nvSpPr>
            <p:cNvPr id="3" name="Rectangle 2"/>
            <p:cNvSpPr/>
            <p:nvPr/>
          </p:nvSpPr>
          <p:spPr>
            <a:xfrm>
              <a:off x="928048" y="1555844"/>
              <a:ext cx="2142698" cy="94169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smtClean="0">
                  <a:latin typeface="Arial" panose="020B0604020202020204" pitchFamily="34" charset="0"/>
                  <a:cs typeface="Arial" panose="020B0604020202020204" pitchFamily="34" charset="0"/>
                </a:rPr>
                <a:t>Exploration, Mining, production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414214" y="1569492"/>
              <a:ext cx="1930023" cy="941694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Transportation/transformation/transmission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777553" y="1555845"/>
              <a:ext cx="1960728" cy="941694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Utilization/consumption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925773" y="1555844"/>
              <a:ext cx="2142698" cy="941695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Exploration, </a:t>
              </a:r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mining</a:t>
              </a:r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, production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923498" y="1228299"/>
              <a:ext cx="6814783" cy="13647"/>
            </a:xfrm>
            <a:prstGeom prst="line">
              <a:avLst/>
            </a:prstGeom>
            <a:ln w="381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68740" y="1216879"/>
              <a:ext cx="7342496" cy="11418"/>
            </a:xfrm>
            <a:prstGeom prst="line">
              <a:avLst/>
            </a:prstGeom>
            <a:ln w="381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764275" y="2825085"/>
              <a:ext cx="7246961" cy="13647"/>
            </a:xfrm>
            <a:prstGeom prst="line">
              <a:avLst/>
            </a:prstGeom>
            <a:ln w="381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8011236" y="1287349"/>
              <a:ext cx="0" cy="1524088"/>
            </a:xfrm>
            <a:prstGeom prst="line">
              <a:avLst/>
            </a:prstGeom>
            <a:ln w="381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8011236" y="1235122"/>
              <a:ext cx="0" cy="1524088"/>
            </a:xfrm>
            <a:prstGeom prst="line">
              <a:avLst/>
            </a:prstGeom>
            <a:ln w="381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668740" y="1216879"/>
              <a:ext cx="0" cy="1621853"/>
            </a:xfrm>
            <a:prstGeom prst="line">
              <a:avLst/>
            </a:prstGeom>
            <a:ln w="38100"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own Arrow 29"/>
          <p:cNvSpPr/>
          <p:nvPr/>
        </p:nvSpPr>
        <p:spPr>
          <a:xfrm>
            <a:off x="4611805" y="3154720"/>
            <a:ext cx="553872" cy="504969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/>
          <p:cNvGrpSpPr/>
          <p:nvPr/>
        </p:nvGrpSpPr>
        <p:grpSpPr>
          <a:xfrm>
            <a:off x="1206688" y="3635493"/>
            <a:ext cx="7028598" cy="1119118"/>
            <a:chOff x="923498" y="3343701"/>
            <a:chExt cx="7028598" cy="1119118"/>
          </a:xfrm>
        </p:grpSpPr>
        <p:sp>
          <p:nvSpPr>
            <p:cNvPr id="9" name="Rectangle 8"/>
            <p:cNvSpPr/>
            <p:nvPr/>
          </p:nvSpPr>
          <p:spPr>
            <a:xfrm>
              <a:off x="1157785" y="3487003"/>
              <a:ext cx="1910686" cy="80521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Accidental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521123" y="3487003"/>
              <a:ext cx="1910686" cy="80521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Occupational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802574" y="3487003"/>
              <a:ext cx="1910686" cy="80521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Air Pollution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923498" y="3343701"/>
              <a:ext cx="7028598" cy="27296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00836" y="4435523"/>
              <a:ext cx="6951260" cy="27296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7952096" y="3370997"/>
              <a:ext cx="0" cy="107817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934872" y="3370997"/>
              <a:ext cx="0" cy="107817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Arrow Connector 38"/>
          <p:cNvCxnSpPr/>
          <p:nvPr/>
        </p:nvCxnSpPr>
        <p:spPr>
          <a:xfrm flipH="1">
            <a:off x="6053733" y="4592737"/>
            <a:ext cx="939419" cy="747395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13" idx="0"/>
          </p:cNvCxnSpPr>
          <p:nvPr/>
        </p:nvCxnSpPr>
        <p:spPr>
          <a:xfrm>
            <a:off x="6981967" y="4602283"/>
            <a:ext cx="961695" cy="737849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08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53501" y="1316032"/>
            <a:ext cx="71497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Surface </a:t>
            </a:r>
            <a:r>
              <a:rPr lang="en-US" dirty="0">
                <a:solidFill>
                  <a:schemeClr val="bg1"/>
                </a:solidFill>
              </a:rPr>
              <a:t>and </a:t>
            </a:r>
            <a:r>
              <a:rPr lang="en-US" dirty="0" smtClean="0">
                <a:solidFill>
                  <a:schemeClr val="bg1"/>
                </a:solidFill>
              </a:rPr>
              <a:t>ground water pollution (e.g., acid </a:t>
            </a:r>
            <a:r>
              <a:rPr lang="en-US" dirty="0">
                <a:solidFill>
                  <a:schemeClr val="bg1"/>
                </a:solidFill>
              </a:rPr>
              <a:t>mine drainage, sediments, dissolved solids, and toxic </a:t>
            </a:r>
            <a:r>
              <a:rPr lang="en-US" dirty="0" smtClean="0">
                <a:solidFill>
                  <a:schemeClr val="bg1"/>
                </a:solidFill>
              </a:rPr>
              <a:t>substances); exposure to toxic substances; dust </a:t>
            </a:r>
            <a:r>
              <a:rPr lang="en-US" dirty="0">
                <a:solidFill>
                  <a:schemeClr val="bg1"/>
                </a:solidFill>
              </a:rPr>
              <a:t>and particulate air </a:t>
            </a:r>
            <a:r>
              <a:rPr lang="en-US" dirty="0" smtClean="0">
                <a:solidFill>
                  <a:schemeClr val="bg1"/>
                </a:solidFill>
              </a:rPr>
              <a:t>pollution; </a:t>
            </a:r>
            <a:r>
              <a:rPr lang="en-US" dirty="0" smtClean="0">
                <a:solidFill>
                  <a:schemeClr val="bg1"/>
                </a:solidFill>
              </a:rPr>
              <a:t>high mortality </a:t>
            </a:r>
            <a:r>
              <a:rPr lang="en-US" dirty="0">
                <a:solidFill>
                  <a:schemeClr val="bg1"/>
                </a:solidFill>
              </a:rPr>
              <a:t>and </a:t>
            </a:r>
            <a:r>
              <a:rPr lang="en-US" dirty="0" smtClean="0">
                <a:solidFill>
                  <a:schemeClr val="bg1"/>
                </a:solidFill>
              </a:rPr>
              <a:t>morbidity 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829526" y="1379762"/>
            <a:ext cx="16691" cy="52748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306717" y="1366865"/>
            <a:ext cx="8538754" cy="128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306717" y="2232914"/>
            <a:ext cx="8538754" cy="128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11820" y="1602600"/>
            <a:ext cx="84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Mining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 flipV="1">
            <a:off x="323408" y="2969023"/>
            <a:ext cx="8538754" cy="128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06717" y="6654584"/>
            <a:ext cx="8538754" cy="128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384744" y="5972414"/>
            <a:ext cx="8538754" cy="128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418476" y="3664090"/>
            <a:ext cx="8538754" cy="128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34566" y="2376853"/>
            <a:ext cx="1560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Transportation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68741" y="2274217"/>
            <a:ext cx="67054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Major accidents (oil tanker blasts, oil and gas pipeline explosions), air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pollution (railway or truck transportation)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4705" y="2955506"/>
            <a:ext cx="1260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Oil and gas 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drilling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705" y="3718501"/>
            <a:ext cx="187448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Transformation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(power 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generation), 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and </a:t>
            </a:r>
            <a:r>
              <a:rPr lang="en-US" dirty="0" smtClean="0">
                <a:solidFill>
                  <a:srgbClr val="FFFF00"/>
                </a:solidFill>
              </a:rPr>
              <a:t>consumption </a:t>
            </a:r>
            <a:endParaRPr lang="en-US" dirty="0" smtClean="0">
              <a:solidFill>
                <a:srgbClr val="FFFF00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at end-use 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(e.g., cooking)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794170" y="3797711"/>
            <a:ext cx="71630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Particulate Matters (PM</a:t>
            </a:r>
            <a:r>
              <a:rPr lang="en-US" dirty="0" smtClean="0">
                <a:solidFill>
                  <a:schemeClr val="bg1"/>
                </a:solidFill>
                <a:cs typeface="Arial" panose="020B0604020202020204" pitchFamily="34" charset="0"/>
              </a:rPr>
              <a:t>), carbon 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monoxide (CO</a:t>
            </a:r>
            <a:r>
              <a:rPr lang="en-US" dirty="0" smtClean="0">
                <a:solidFill>
                  <a:schemeClr val="bg1"/>
                </a:solidFill>
                <a:cs typeface="Arial" panose="020B0604020202020204" pitchFamily="34" charset="0"/>
              </a:rPr>
              <a:t>), methane 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(CH4</a:t>
            </a:r>
            <a:r>
              <a:rPr lang="en-US" dirty="0" smtClean="0">
                <a:solidFill>
                  <a:schemeClr val="bg1"/>
                </a:solidFill>
                <a:cs typeface="Arial" panose="020B0604020202020204" pitchFamily="34" charset="0"/>
              </a:rPr>
              <a:t>), carcinogenic PAH, oxides of sulfur and nitrogen, volatile 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organic compounds (VOC), </a:t>
            </a:r>
            <a:r>
              <a:rPr lang="en-US" dirty="0" smtClean="0">
                <a:solidFill>
                  <a:schemeClr val="bg1"/>
                </a:solidFill>
                <a:cs typeface="Arial" panose="020B0604020202020204" pitchFamily="34" charset="0"/>
              </a:rPr>
              <a:t>toxic substances (e.g., benzene, formaldehyde, sulfur mercury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en-US" dirty="0" smtClean="0">
                <a:solidFill>
                  <a:schemeClr val="bg1"/>
                </a:solidFill>
                <a:cs typeface="Arial" panose="020B0604020202020204" pitchFamily="34" charset="0"/>
              </a:rPr>
              <a:t>arsenic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en-US" dirty="0" smtClean="0">
                <a:solidFill>
                  <a:schemeClr val="bg1"/>
                </a:solidFill>
                <a:cs typeface="Arial" panose="020B0604020202020204" pitchFamily="34" charset="0"/>
              </a:rPr>
              <a:t>fluorine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en-US" dirty="0" smtClean="0">
                <a:solidFill>
                  <a:schemeClr val="bg1"/>
                </a:solidFill>
                <a:cs typeface="Arial" panose="020B0604020202020204" pitchFamily="34" charset="0"/>
              </a:rPr>
              <a:t>selenium)</a:t>
            </a:r>
          </a:p>
          <a:p>
            <a:endParaRPr lang="en-US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chemeClr val="bg1"/>
                </a:solidFill>
                <a:cs typeface="Arial" panose="020B0604020202020204" pitchFamily="34" charset="0"/>
              </a:rPr>
              <a:t>All </a:t>
            </a: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these pollutants are harmful to human health at varying ways and </a:t>
            </a:r>
            <a:r>
              <a:rPr lang="en-US" dirty="0" smtClean="0">
                <a:solidFill>
                  <a:schemeClr val="bg1"/>
                </a:solidFill>
                <a:cs typeface="Arial" panose="020B0604020202020204" pitchFamily="34" charset="0"/>
              </a:rPr>
              <a:t>degrees </a:t>
            </a:r>
            <a:endParaRPr lang="en-US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8129" name="TextBox 48128"/>
          <p:cNvSpPr txBox="1"/>
          <p:nvPr/>
        </p:nvSpPr>
        <p:spPr>
          <a:xfrm>
            <a:off x="146561" y="6006147"/>
            <a:ext cx="10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Radiation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8131" name="TextBox 48130"/>
          <p:cNvSpPr txBox="1"/>
          <p:nvPr/>
        </p:nvSpPr>
        <p:spPr>
          <a:xfrm>
            <a:off x="1923169" y="6079750"/>
            <a:ext cx="4374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Nuclear radiation, radiation from coal </a:t>
            </a:r>
            <a:r>
              <a:rPr lang="en-US" dirty="0" smtClean="0">
                <a:solidFill>
                  <a:schemeClr val="bg1"/>
                </a:solidFill>
              </a:rPr>
              <a:t>fly ash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8133" name="Rectangle 48132"/>
          <p:cNvSpPr/>
          <p:nvPr/>
        </p:nvSpPr>
        <p:spPr>
          <a:xfrm>
            <a:off x="1853501" y="2928792"/>
            <a:ext cx="7083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Toxic substances from drilling liquids and muds (e.g., Polycyclic </a:t>
            </a:r>
            <a:r>
              <a:rPr lang="en-US" dirty="0">
                <a:solidFill>
                  <a:schemeClr val="bg1"/>
                </a:solidFill>
              </a:rPr>
              <a:t>aromatic </a:t>
            </a:r>
            <a:r>
              <a:rPr lang="en-US" dirty="0" smtClean="0">
                <a:solidFill>
                  <a:schemeClr val="bg1"/>
                </a:solidFill>
              </a:rPr>
              <a:t>hydrocarbons, cadmium</a:t>
            </a:r>
            <a:r>
              <a:rPr lang="en-US" dirty="0">
                <a:solidFill>
                  <a:schemeClr val="bg1"/>
                </a:solidFill>
              </a:rPr>
              <a:t>, chromium, </a:t>
            </a:r>
            <a:r>
              <a:rPr lang="en-US" dirty="0" smtClean="0">
                <a:solidFill>
                  <a:schemeClr val="bg1"/>
                </a:solidFill>
              </a:rPr>
              <a:t>lead</a:t>
            </a:r>
            <a:r>
              <a:rPr lang="en-US" dirty="0">
                <a:solidFill>
                  <a:schemeClr val="bg1"/>
                </a:solidFill>
              </a:rPr>
              <a:t>, mercury, </a:t>
            </a:r>
            <a:r>
              <a:rPr lang="en-US" dirty="0" smtClean="0">
                <a:solidFill>
                  <a:schemeClr val="bg1"/>
                </a:solidFill>
              </a:rPr>
              <a:t>chromate </a:t>
            </a:r>
            <a:r>
              <a:rPr lang="en-US" dirty="0">
                <a:solidFill>
                  <a:schemeClr val="bg1"/>
                </a:solidFill>
              </a:rPr>
              <a:t>and </a:t>
            </a:r>
            <a:r>
              <a:rPr lang="en-US" dirty="0" smtClean="0">
                <a:solidFill>
                  <a:schemeClr val="bg1"/>
                </a:solidFill>
              </a:rPr>
              <a:t>barite)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8135" name="TextBox 48134"/>
          <p:cNvSpPr txBox="1"/>
          <p:nvPr/>
        </p:nvSpPr>
        <p:spPr>
          <a:xfrm>
            <a:off x="454550" y="496726"/>
            <a:ext cx="84102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Energy activities </a:t>
            </a:r>
            <a:r>
              <a:rPr lang="en-US" sz="2800" b="1" dirty="0" smtClean="0">
                <a:solidFill>
                  <a:schemeClr val="bg1"/>
                </a:solidFill>
              </a:rPr>
              <a:t>impacts health through various means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83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2127535" y="1366865"/>
            <a:ext cx="16691" cy="527482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306717" y="1366865"/>
            <a:ext cx="8538754" cy="128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306717" y="2232914"/>
            <a:ext cx="8538754" cy="128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06717" y="3069436"/>
            <a:ext cx="8538754" cy="128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73396" y="5097575"/>
            <a:ext cx="8538754" cy="128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52287" y="6668620"/>
            <a:ext cx="8538754" cy="128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274843" y="4086684"/>
            <a:ext cx="8538754" cy="12897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135" name="TextBox 48134"/>
          <p:cNvSpPr txBox="1"/>
          <p:nvPr/>
        </p:nvSpPr>
        <p:spPr>
          <a:xfrm>
            <a:off x="373396" y="140673"/>
            <a:ext cx="70237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Pollutants from energy activities </a:t>
            </a:r>
            <a:r>
              <a:rPr lang="en-US" sz="2800" b="1" dirty="0" smtClean="0">
                <a:solidFill>
                  <a:schemeClr val="bg1"/>
                </a:solidFill>
              </a:rPr>
              <a:t>have several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health </a:t>
            </a:r>
            <a:r>
              <a:rPr lang="en-US" sz="2800" b="1" dirty="0" smtClean="0">
                <a:solidFill>
                  <a:schemeClr val="bg1"/>
                </a:solidFill>
              </a:rPr>
              <a:t>impacts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27953" y="1424812"/>
            <a:ext cx="64630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Asthma; </a:t>
            </a:r>
            <a:r>
              <a:rPr lang="en-US" dirty="0">
                <a:solidFill>
                  <a:schemeClr val="bg1"/>
                </a:solidFill>
              </a:rPr>
              <a:t>chronic obstructive pulmonary </a:t>
            </a:r>
            <a:r>
              <a:rPr lang="en-US" dirty="0" smtClean="0">
                <a:solidFill>
                  <a:schemeClr val="bg1"/>
                </a:solidFill>
              </a:rPr>
              <a:t>disease (COPD); cardiac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disease; ischemic stroke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6133" y="1454547"/>
            <a:ext cx="19830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Sulphur </a:t>
            </a:r>
            <a:r>
              <a:rPr lang="en-US" dirty="0" smtClean="0">
                <a:solidFill>
                  <a:schemeClr val="bg1"/>
                </a:solidFill>
              </a:rPr>
              <a:t>dioxide</a:t>
            </a:r>
          </a:p>
          <a:p>
            <a:r>
              <a:rPr lang="en-US" dirty="0">
                <a:solidFill>
                  <a:schemeClr val="bg1"/>
                </a:solidFill>
              </a:rPr>
              <a:t>and </a:t>
            </a:r>
            <a:r>
              <a:rPr lang="en-US" dirty="0" smtClean="0">
                <a:solidFill>
                  <a:schemeClr val="bg1"/>
                </a:solidFill>
              </a:rPr>
              <a:t>nitrous </a:t>
            </a:r>
            <a:r>
              <a:rPr lang="en-US" dirty="0" smtClean="0">
                <a:solidFill>
                  <a:schemeClr val="bg1"/>
                </a:solidFill>
              </a:rPr>
              <a:t>oxides 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54126" y="2290861"/>
            <a:ext cx="65594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Asthma, COPD, </a:t>
            </a:r>
            <a:r>
              <a:rPr lang="en-US" dirty="0">
                <a:solidFill>
                  <a:schemeClr val="bg1"/>
                </a:solidFill>
              </a:rPr>
              <a:t>lung </a:t>
            </a:r>
            <a:r>
              <a:rPr lang="en-US" dirty="0" smtClean="0">
                <a:solidFill>
                  <a:schemeClr val="bg1"/>
                </a:solidFill>
              </a:rPr>
              <a:t>cancer, cardiac </a:t>
            </a:r>
            <a:r>
              <a:rPr lang="en-US" dirty="0">
                <a:solidFill>
                  <a:schemeClr val="bg1"/>
                </a:solidFill>
              </a:rPr>
              <a:t>arrhythmias; </a:t>
            </a:r>
            <a:r>
              <a:rPr lang="en-US" dirty="0" smtClean="0">
                <a:solidFill>
                  <a:schemeClr val="bg1"/>
                </a:solidFill>
              </a:rPr>
              <a:t>acute myocardial infarction, </a:t>
            </a:r>
            <a:r>
              <a:rPr lang="en-US" dirty="0">
                <a:solidFill>
                  <a:schemeClr val="bg1"/>
                </a:solidFill>
              </a:rPr>
              <a:t>congestive heart </a:t>
            </a:r>
            <a:r>
              <a:rPr lang="en-US" dirty="0" smtClean="0">
                <a:solidFill>
                  <a:schemeClr val="bg1"/>
                </a:solidFill>
              </a:rPr>
              <a:t>failure, ischemic stroke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8276" y="2348320"/>
            <a:ext cx="18404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Particular </a:t>
            </a:r>
            <a:r>
              <a:rPr lang="en-US" dirty="0" smtClean="0">
                <a:solidFill>
                  <a:schemeClr val="bg1"/>
                </a:solidFill>
              </a:rPr>
              <a:t>matter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(PM10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smtClean="0">
                <a:solidFill>
                  <a:schemeClr val="bg1"/>
                </a:solidFill>
              </a:rPr>
              <a:t>PM2.5)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02679" y="3172171"/>
            <a:ext cx="65235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Adverse effects on liver</a:t>
            </a:r>
            <a:r>
              <a:rPr lang="en-US" dirty="0">
                <a:solidFill>
                  <a:schemeClr val="bg1"/>
                </a:solidFill>
              </a:rPr>
              <a:t>, kidney, and testes; may </a:t>
            </a:r>
            <a:r>
              <a:rPr lang="en-US" dirty="0" smtClean="0">
                <a:solidFill>
                  <a:schemeClr val="bg1"/>
                </a:solidFill>
              </a:rPr>
              <a:t>impair </a:t>
            </a:r>
            <a:r>
              <a:rPr lang="en-US" dirty="0" smtClean="0">
                <a:solidFill>
                  <a:schemeClr val="bg1"/>
                </a:solidFill>
              </a:rPr>
              <a:t>the reproductive </a:t>
            </a:r>
            <a:r>
              <a:rPr lang="en-US" dirty="0" smtClean="0">
                <a:solidFill>
                  <a:schemeClr val="bg1"/>
                </a:solidFill>
              </a:rPr>
              <a:t>system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0104" y="3108044"/>
            <a:ext cx="20621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Polycyclic Aromatic</a:t>
            </a:r>
          </a:p>
          <a:p>
            <a:r>
              <a:rPr lang="en-US" dirty="0">
                <a:solidFill>
                  <a:schemeClr val="bg1"/>
                </a:solidFill>
              </a:rPr>
              <a:t>Hydrocarbons (PAHs)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8417" y="4144767"/>
            <a:ext cx="19108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Volatile Organic Compounds (VOCs)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27547" y="4121212"/>
            <a:ext cx="6586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</a:t>
            </a:r>
            <a:r>
              <a:rPr lang="en-US" dirty="0" smtClean="0">
                <a:solidFill>
                  <a:schemeClr val="bg1"/>
                </a:solidFill>
              </a:rPr>
              <a:t>mpaired lung functions, impaired memory</a:t>
            </a:r>
            <a:r>
              <a:rPr lang="en-US" dirty="0">
                <a:solidFill>
                  <a:schemeClr val="bg1"/>
                </a:solidFill>
              </a:rPr>
              <a:t>, respiratory </a:t>
            </a:r>
            <a:r>
              <a:rPr lang="en-US" dirty="0" smtClean="0">
                <a:solidFill>
                  <a:schemeClr val="bg1"/>
                </a:solidFill>
              </a:rPr>
              <a:t>symptoms, </a:t>
            </a:r>
            <a:r>
              <a:rPr lang="en-US" dirty="0">
                <a:solidFill>
                  <a:schemeClr val="bg1"/>
                </a:solidFill>
              </a:rPr>
              <a:t>effects to the liver and kidneys, </a:t>
            </a:r>
            <a:r>
              <a:rPr lang="en-US" dirty="0" smtClean="0">
                <a:solidFill>
                  <a:schemeClr val="bg1"/>
                </a:solidFill>
              </a:rPr>
              <a:t>probable </a:t>
            </a:r>
            <a:r>
              <a:rPr lang="en-US" dirty="0">
                <a:solidFill>
                  <a:schemeClr val="bg1"/>
                </a:solidFill>
              </a:rPr>
              <a:t>carcinogen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51979" y="5241722"/>
            <a:ext cx="2075568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Heavy metals </a:t>
            </a:r>
          </a:p>
          <a:p>
            <a:r>
              <a:rPr lang="en-US" dirty="0">
                <a:solidFill>
                  <a:schemeClr val="bg1"/>
                </a:solidFill>
              </a:rPr>
              <a:t>(Lead, Arsenic, 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Cadmium, </a:t>
            </a:r>
            <a:r>
              <a:rPr lang="en-US" dirty="0" smtClean="0">
                <a:solidFill>
                  <a:schemeClr val="bg1"/>
                </a:solidFill>
              </a:rPr>
              <a:t>Nickel, </a:t>
            </a:r>
          </a:p>
          <a:p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Selenium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smtClean="0">
                <a:solidFill>
                  <a:schemeClr val="bg1"/>
                </a:solidFill>
              </a:rPr>
              <a:t>Mercury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Chromium, etc.)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190744" y="5193132"/>
            <a:ext cx="67214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Damages the </a:t>
            </a:r>
            <a:r>
              <a:rPr lang="en-US" dirty="0" smtClean="0">
                <a:solidFill>
                  <a:schemeClr val="bg1"/>
                </a:solidFill>
              </a:rPr>
              <a:t>nervous systems, </a:t>
            </a:r>
            <a:r>
              <a:rPr lang="en-US" dirty="0" smtClean="0">
                <a:solidFill>
                  <a:schemeClr val="bg1"/>
                </a:solidFill>
              </a:rPr>
              <a:t>kidneys; cardiovascular </a:t>
            </a:r>
            <a:r>
              <a:rPr lang="en-US" dirty="0">
                <a:solidFill>
                  <a:schemeClr val="bg1"/>
                </a:solidFill>
              </a:rPr>
              <a:t>disease, </a:t>
            </a:r>
            <a:r>
              <a:rPr lang="en-US" dirty="0" smtClean="0">
                <a:solidFill>
                  <a:schemeClr val="bg1"/>
                </a:solidFill>
              </a:rPr>
              <a:t>carcinogens </a:t>
            </a:r>
            <a:r>
              <a:rPr lang="en-US" dirty="0">
                <a:solidFill>
                  <a:schemeClr val="bg1"/>
                </a:solidFill>
              </a:rPr>
              <a:t>(lung, bladder, kidney, and </a:t>
            </a:r>
            <a:r>
              <a:rPr lang="en-US" dirty="0" smtClean="0">
                <a:solidFill>
                  <a:schemeClr val="bg1"/>
                </a:solidFill>
              </a:rPr>
              <a:t>skin cancers), impacts on respiratory </a:t>
            </a:r>
            <a:r>
              <a:rPr lang="en-US" dirty="0">
                <a:solidFill>
                  <a:schemeClr val="bg1"/>
                </a:solidFill>
              </a:rPr>
              <a:t>and </a:t>
            </a:r>
            <a:r>
              <a:rPr lang="en-US" dirty="0" smtClean="0">
                <a:solidFill>
                  <a:schemeClr val="bg1"/>
                </a:solidFill>
              </a:rPr>
              <a:t>immune systems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22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76450" y="0"/>
            <a:ext cx="8915150" cy="86208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The scale of health impacts from energy supply activities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74346" y="862085"/>
            <a:ext cx="5026994" cy="378565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defTabSz="274320">
              <a:tabLst>
                <a:tab pos="274320" algn="l"/>
              </a:tabLst>
            </a:pPr>
            <a:r>
              <a:rPr lang="en-US" sz="2000" dirty="0" smtClean="0">
                <a:solidFill>
                  <a:schemeClr val="bg1"/>
                </a:solidFill>
              </a:rPr>
              <a:t>Household air pollution (HAP) from </a:t>
            </a:r>
            <a:r>
              <a:rPr lang="en-US" sz="2000" dirty="0">
                <a:solidFill>
                  <a:schemeClr val="bg1"/>
                </a:solidFill>
              </a:rPr>
              <a:t>cooking </a:t>
            </a:r>
            <a:r>
              <a:rPr lang="en-US" sz="2000" dirty="0" smtClean="0">
                <a:solidFill>
                  <a:schemeClr val="bg1"/>
                </a:solidFill>
              </a:rPr>
              <a:t>causes 4.3 million </a:t>
            </a:r>
            <a:r>
              <a:rPr lang="en-US" sz="2000" dirty="0">
                <a:solidFill>
                  <a:schemeClr val="bg1"/>
                </a:solidFill>
              </a:rPr>
              <a:t>premature deaths each year (WHO, 2016</a:t>
            </a:r>
            <a:r>
              <a:rPr lang="en-US" sz="2000" dirty="0" smtClean="0">
                <a:solidFill>
                  <a:schemeClr val="bg1"/>
                </a:solidFill>
              </a:rPr>
              <a:t>); equivalent </a:t>
            </a:r>
            <a:r>
              <a:rPr lang="en-US" sz="2000" dirty="0">
                <a:solidFill>
                  <a:schemeClr val="bg1"/>
                </a:solidFill>
              </a:rPr>
              <a:t>to 7.7% of global </a:t>
            </a:r>
            <a:r>
              <a:rPr lang="en-US" sz="2000" dirty="0" smtClean="0">
                <a:solidFill>
                  <a:schemeClr val="bg1"/>
                </a:solidFill>
              </a:rPr>
              <a:t>mortality and more than </a:t>
            </a:r>
            <a:r>
              <a:rPr lang="en-US" sz="2000" dirty="0">
                <a:solidFill>
                  <a:schemeClr val="bg1"/>
                </a:solidFill>
              </a:rPr>
              <a:t>the toll </a:t>
            </a:r>
            <a:r>
              <a:rPr lang="en-US" sz="2000" dirty="0" smtClean="0">
                <a:solidFill>
                  <a:schemeClr val="bg1"/>
                </a:solidFill>
              </a:rPr>
              <a:t>from </a:t>
            </a:r>
            <a:r>
              <a:rPr lang="en-US" sz="2000" dirty="0">
                <a:solidFill>
                  <a:schemeClr val="bg1"/>
                </a:solidFill>
              </a:rPr>
              <a:t>malaria, tuberculosis and </a:t>
            </a:r>
            <a:r>
              <a:rPr lang="en-US" sz="2000" dirty="0" smtClean="0">
                <a:solidFill>
                  <a:schemeClr val="bg1"/>
                </a:solidFill>
              </a:rPr>
              <a:t>HIV/AIDS combined; it causes 1/4</a:t>
            </a:r>
            <a:r>
              <a:rPr lang="en-US" sz="2000" baseline="30000" dirty="0" smtClean="0">
                <a:solidFill>
                  <a:schemeClr val="bg1"/>
                </a:solidFill>
              </a:rPr>
              <a:t>th</a:t>
            </a:r>
            <a:r>
              <a:rPr lang="en-US" sz="2000" dirty="0" smtClean="0">
                <a:solidFill>
                  <a:schemeClr val="bg1"/>
                </a:solidFill>
              </a:rPr>
              <a:t> of </a:t>
            </a:r>
            <a:r>
              <a:rPr lang="en-US" sz="2000" dirty="0">
                <a:solidFill>
                  <a:schemeClr val="bg1"/>
                </a:solidFill>
              </a:rPr>
              <a:t>all global deaths from stroke, 17% of adult lung cancer deaths, and 15% of deaths from </a:t>
            </a:r>
            <a:r>
              <a:rPr lang="en-US" sz="2000" dirty="0" smtClean="0">
                <a:solidFill>
                  <a:schemeClr val="bg1"/>
                </a:solidFill>
              </a:rPr>
              <a:t>ischemic </a:t>
            </a:r>
            <a:r>
              <a:rPr lang="en-US" sz="2000" dirty="0">
                <a:solidFill>
                  <a:schemeClr val="bg1"/>
                </a:solidFill>
              </a:rPr>
              <a:t>heart </a:t>
            </a:r>
            <a:r>
              <a:rPr lang="en-US" sz="2000" dirty="0" smtClean="0">
                <a:solidFill>
                  <a:schemeClr val="bg1"/>
                </a:solidFill>
              </a:rPr>
              <a:t>diseases and 1/3</a:t>
            </a:r>
            <a:r>
              <a:rPr lang="en-US" sz="2000" baseline="30000" dirty="0" smtClean="0">
                <a:solidFill>
                  <a:schemeClr val="bg1"/>
                </a:solidFill>
              </a:rPr>
              <a:t>rd</a:t>
            </a:r>
            <a:r>
              <a:rPr lang="en-US" sz="2000" dirty="0" smtClean="0">
                <a:solidFill>
                  <a:schemeClr val="bg1"/>
                </a:solidFill>
              </a:rPr>
              <a:t> of </a:t>
            </a:r>
            <a:r>
              <a:rPr lang="en-US" sz="2000" dirty="0">
                <a:solidFill>
                  <a:schemeClr val="bg1"/>
                </a:solidFill>
              </a:rPr>
              <a:t>all deaths from </a:t>
            </a:r>
            <a:r>
              <a:rPr lang="en-US" sz="2000" dirty="0" smtClean="0">
                <a:solidFill>
                  <a:schemeClr val="bg1"/>
                </a:solidFill>
              </a:rPr>
              <a:t>COPD </a:t>
            </a:r>
            <a:r>
              <a:rPr lang="en-US" sz="2000" dirty="0">
                <a:solidFill>
                  <a:schemeClr val="bg1"/>
                </a:solidFill>
              </a:rPr>
              <a:t>in low and middle income </a:t>
            </a:r>
            <a:r>
              <a:rPr lang="en-US" sz="2000" dirty="0" smtClean="0">
                <a:solidFill>
                  <a:schemeClr val="bg1"/>
                </a:solidFill>
              </a:rPr>
              <a:t>countries; more </a:t>
            </a:r>
            <a:r>
              <a:rPr lang="en-US" sz="2000" dirty="0">
                <a:solidFill>
                  <a:schemeClr val="bg1"/>
                </a:solidFill>
              </a:rPr>
              <a:t>than 60% of all premature deaths from </a:t>
            </a:r>
            <a:r>
              <a:rPr lang="en-US" sz="2000" dirty="0" smtClean="0">
                <a:solidFill>
                  <a:schemeClr val="bg1"/>
                </a:solidFill>
              </a:rPr>
              <a:t>HAP are </a:t>
            </a:r>
            <a:r>
              <a:rPr lang="en-US" sz="2000" dirty="0">
                <a:solidFill>
                  <a:schemeClr val="bg1"/>
                </a:solidFill>
              </a:rPr>
              <a:t>among women and </a:t>
            </a:r>
            <a:r>
              <a:rPr lang="en-US" sz="2000" dirty="0" smtClean="0">
                <a:solidFill>
                  <a:schemeClr val="bg1"/>
                </a:solidFill>
              </a:rPr>
              <a:t>children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3" y="950691"/>
            <a:ext cx="3786081" cy="31249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0" y="4172583"/>
            <a:ext cx="3885864" cy="260268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942834" y="4832645"/>
            <a:ext cx="5007514" cy="193899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Outdoor air pollution causes about 4 million deaths (6.5% of all deaths) worldwide (2012 data); due mainly to exposure to SPM (PM10 or less);  88</a:t>
            </a:r>
            <a:r>
              <a:rPr lang="en-US" sz="2000" dirty="0">
                <a:solidFill>
                  <a:schemeClr val="bg1"/>
                </a:solidFill>
              </a:rPr>
              <a:t>% </a:t>
            </a:r>
            <a:r>
              <a:rPr lang="en-US" sz="2000" dirty="0" smtClean="0">
                <a:solidFill>
                  <a:schemeClr val="bg1"/>
                </a:solidFill>
              </a:rPr>
              <a:t>in developing countries;  80</a:t>
            </a:r>
            <a:r>
              <a:rPr lang="en-US" sz="2000" dirty="0">
                <a:solidFill>
                  <a:schemeClr val="bg1"/>
                </a:solidFill>
              </a:rPr>
              <a:t>% of </a:t>
            </a:r>
            <a:r>
              <a:rPr lang="en-US" sz="2000" dirty="0" smtClean="0">
                <a:solidFill>
                  <a:schemeClr val="bg1"/>
                </a:solidFill>
              </a:rPr>
              <a:t>deaths - </a:t>
            </a:r>
            <a:r>
              <a:rPr lang="en-US" sz="2000" dirty="0" smtClean="0">
                <a:solidFill>
                  <a:schemeClr val="bg1"/>
                </a:solidFill>
              </a:rPr>
              <a:t>ischemic </a:t>
            </a:r>
            <a:r>
              <a:rPr lang="en-US" sz="2000" dirty="0">
                <a:solidFill>
                  <a:schemeClr val="bg1"/>
                </a:solidFill>
              </a:rPr>
              <a:t>heart disease and strokes, </a:t>
            </a:r>
            <a:r>
              <a:rPr lang="en-US" sz="2000" dirty="0" smtClean="0">
                <a:solidFill>
                  <a:schemeClr val="bg1"/>
                </a:solidFill>
              </a:rPr>
              <a:t>14</a:t>
            </a:r>
            <a:r>
              <a:rPr lang="en-US" sz="2000" dirty="0">
                <a:solidFill>
                  <a:schemeClr val="bg1"/>
                </a:solidFill>
              </a:rPr>
              <a:t>% </a:t>
            </a:r>
            <a:r>
              <a:rPr lang="en-US" sz="2000" dirty="0" smtClean="0">
                <a:solidFill>
                  <a:schemeClr val="bg1"/>
                </a:solidFill>
              </a:rPr>
              <a:t>- COPD and </a:t>
            </a:r>
            <a:r>
              <a:rPr lang="en-US" sz="2000" dirty="0">
                <a:solidFill>
                  <a:schemeClr val="bg1"/>
                </a:solidFill>
              </a:rPr>
              <a:t>6% </a:t>
            </a:r>
            <a:r>
              <a:rPr lang="en-US" sz="2000" dirty="0" smtClean="0">
                <a:solidFill>
                  <a:schemeClr val="bg1"/>
                </a:solidFill>
              </a:rPr>
              <a:t>- lung cancer</a:t>
            </a:r>
          </a:p>
        </p:txBody>
      </p:sp>
    </p:spTree>
    <p:extLst>
      <p:ext uri="{BB962C8B-B14F-4D97-AF65-F5344CB8AC3E}">
        <p14:creationId xmlns:p14="http://schemas.microsoft.com/office/powerpoint/2010/main" val="116898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36" y="204716"/>
            <a:ext cx="8229600" cy="880662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Coal (power generation), oil (transportation) and biomass (cooking) are the main source of health impacts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8012703"/>
              </p:ext>
            </p:extLst>
          </p:nvPr>
        </p:nvGraphicFramePr>
        <p:xfrm>
          <a:off x="0" y="1085378"/>
          <a:ext cx="5621741" cy="3765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0883761"/>
              </p:ext>
            </p:extLst>
          </p:nvPr>
        </p:nvGraphicFramePr>
        <p:xfrm>
          <a:off x="4550391" y="3029803"/>
          <a:ext cx="5070143" cy="3507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81994" y="4851115"/>
            <a:ext cx="302884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Global Primary Energy 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Supply in 2012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Total</a:t>
            </a:r>
            <a:r>
              <a:rPr lang="en-US" sz="2000" dirty="0" smtClean="0">
                <a:solidFill>
                  <a:schemeClr val="bg1"/>
                </a:solidFill>
              </a:rPr>
              <a:t>: 13,444 MTOE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12801" y="1829474"/>
            <a:ext cx="257051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Fossil and biomass 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fuel use in 2012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Total: 12,073 MTOE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6036" y="6461692"/>
            <a:ext cx="1357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Source: IEA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71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591" y="214952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Energy mining is the main source of occupational health impacts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5591" y="1318844"/>
            <a:ext cx="8490045" cy="3590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strong association between occupational exposure to coal dust and disabling respiratory and cardiovascular dysfunction in coal </a:t>
            </a: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miners,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such as pneumoconiosis and chronic obstructive pulmonary </a:t>
            </a: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disease,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 been well established (Coggon and Taylor, 1998). </a:t>
            </a:r>
            <a:endParaRPr lang="en-US" sz="20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a study of coal miners who had been exposed to high concentrations of coal dust, 96% had </a:t>
            </a: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Coal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Workers’ Pneumoconiosis </a:t>
            </a: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(an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inflammation of the alveoli resulting in irreversible lung damage) and 0.5% suffered an advanced form of lung disease (Laney et al. (</a:t>
            </a: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2012); CWP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continues to occur in modern miners despite the recommended safety standards.  </a:t>
            </a:r>
            <a:endParaRPr lang="en-US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38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591" y="214952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Air pollution from energy mining is also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a source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of health impacts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0460" y="1241768"/>
            <a:ext cx="8699861" cy="3920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survey of 16,493 people in West Virginia, USA,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Hendryx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Ahern (2008) </a:t>
            </a: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finds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 high levels of coal production </a:t>
            </a: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associated with higher rates of cardiopulmonary disease, chronic obstructive pulmonary disease, hypertension, lung disease, and kidney disease.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endParaRPr lang="en-US" sz="20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Using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2006 BRFSS (Behavioral Risk Factor Surveillance System data) on HRQOL (health-related quality of life) in the 4 central Appalachian </a:t>
            </a: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states in US,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mountain top coal mining occurs, Keith and </a:t>
            </a:r>
            <a:r>
              <a:rPr lang="en-US" sz="2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Hendryx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(2011), </a:t>
            </a: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shows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 mountaintop mining areas are associated with the greatest reductions in health-related life quality compared with non-mining counties and also compared with counties with other forms of coal mining. </a:t>
            </a:r>
          </a:p>
        </p:txBody>
      </p:sp>
    </p:spTree>
    <p:extLst>
      <p:ext uri="{BB962C8B-B14F-4D97-AF65-F5344CB8AC3E}">
        <p14:creationId xmlns:p14="http://schemas.microsoft.com/office/powerpoint/2010/main" val="43754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591" y="214952"/>
            <a:ext cx="8592508" cy="1067938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Air pollution from coal fired power generation is the primary culprit for human health impacts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0874" y="1832012"/>
            <a:ext cx="3986283" cy="255454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cs typeface="Arial" panose="020B0604020202020204" pitchFamily="34" charset="0"/>
              </a:rPr>
              <a:t>The US Clean Air Task Force estimates that air pollution caused by US power plants caused 24,000 deaths in 2004, 13,000 in 2010 and 7,500 in 2004; although the number deaths reduced significantly due to strong regulations, it is still high (CITF, 2015)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4337" y="1832011"/>
            <a:ext cx="4503762" cy="255454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A Greenpeace study (Greenpeace, 2013) reports that PM2.5 pollution from </a:t>
            </a:r>
            <a:r>
              <a:rPr lang="en-US" sz="2000" dirty="0">
                <a:solidFill>
                  <a:schemeClr val="bg1"/>
                </a:solidFill>
              </a:rPr>
              <a:t>power plants in Beijing and the </a:t>
            </a:r>
            <a:r>
              <a:rPr lang="en-US" sz="2000" dirty="0" err="1">
                <a:solidFill>
                  <a:schemeClr val="bg1"/>
                </a:solidFill>
              </a:rPr>
              <a:t>Jingjinji</a:t>
            </a:r>
            <a:r>
              <a:rPr lang="en-US" sz="2000" dirty="0">
                <a:solidFill>
                  <a:schemeClr val="bg1"/>
                </a:solidFill>
              </a:rPr>
              <a:t> region </a:t>
            </a:r>
            <a:r>
              <a:rPr lang="en-US" sz="2000" dirty="0" smtClean="0">
                <a:solidFill>
                  <a:schemeClr val="bg1"/>
                </a:solidFill>
              </a:rPr>
              <a:t>(the worst-hit region by air pollution in China) caused almost 10,000 deaths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smtClean="0">
                <a:solidFill>
                  <a:schemeClr val="bg1"/>
                </a:solidFill>
              </a:rPr>
              <a:t>11,000 </a:t>
            </a:r>
            <a:r>
              <a:rPr lang="en-US" sz="2000" dirty="0" smtClean="0">
                <a:solidFill>
                  <a:schemeClr val="bg1"/>
                </a:solidFill>
              </a:rPr>
              <a:t>cases of asthma, </a:t>
            </a:r>
            <a:r>
              <a:rPr lang="en-US" sz="2000" dirty="0" smtClean="0">
                <a:solidFill>
                  <a:schemeClr val="bg1"/>
                </a:solidFill>
              </a:rPr>
              <a:t>12,000 </a:t>
            </a:r>
            <a:r>
              <a:rPr lang="en-US" sz="2000" dirty="0" smtClean="0">
                <a:solidFill>
                  <a:schemeClr val="bg1"/>
                </a:solidFill>
              </a:rPr>
              <a:t>cases of chronic bronchitis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smtClean="0">
                <a:solidFill>
                  <a:schemeClr val="bg1"/>
                </a:solidFill>
              </a:rPr>
              <a:t>1,000 </a:t>
            </a:r>
            <a:r>
              <a:rPr lang="en-US" sz="2000" dirty="0" smtClean="0">
                <a:solidFill>
                  <a:schemeClr val="bg1"/>
                </a:solidFill>
              </a:rPr>
              <a:t>cases of </a:t>
            </a:r>
            <a:r>
              <a:rPr lang="en-US" sz="2000" dirty="0">
                <a:solidFill>
                  <a:schemeClr val="bg1"/>
                </a:solidFill>
              </a:rPr>
              <a:t>hospital admission and </a:t>
            </a:r>
            <a:r>
              <a:rPr lang="en-US" sz="2000" dirty="0" smtClean="0">
                <a:solidFill>
                  <a:schemeClr val="bg1"/>
                </a:solidFill>
              </a:rPr>
              <a:t>60,000 </a:t>
            </a:r>
            <a:r>
              <a:rPr lang="en-US" sz="2000" dirty="0">
                <a:solidFill>
                  <a:schemeClr val="bg1"/>
                </a:solidFill>
              </a:rPr>
              <a:t>outpatient visits</a:t>
            </a:r>
          </a:p>
        </p:txBody>
      </p:sp>
      <p:sp>
        <p:nvSpPr>
          <p:cNvPr id="5" name="Rectangle 4"/>
          <p:cNvSpPr/>
          <p:nvPr/>
        </p:nvSpPr>
        <p:spPr>
          <a:xfrm>
            <a:off x="435591" y="4704417"/>
            <a:ext cx="8052178" cy="707886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Existing coal plants in Indonesia cause an estimated 7,100 premature deaths every </a:t>
            </a:r>
            <a:r>
              <a:rPr lang="en-US" sz="2000" dirty="0" smtClean="0">
                <a:solidFill>
                  <a:schemeClr val="bg1"/>
                </a:solidFill>
              </a:rPr>
              <a:t>year (Greenpeace , 2015) 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38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591" y="95345"/>
            <a:ext cx="8592508" cy="591312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Among the fuels used for electricity generation, coal and lignite cause the highest mortality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rate in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Europe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2925840"/>
              </p:ext>
            </p:extLst>
          </p:nvPr>
        </p:nvGraphicFramePr>
        <p:xfrm>
          <a:off x="435591" y="1224886"/>
          <a:ext cx="4327478" cy="3429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9134808"/>
              </p:ext>
            </p:extLst>
          </p:nvPr>
        </p:nvGraphicFramePr>
        <p:xfrm>
          <a:off x="4967785" y="3507474"/>
          <a:ext cx="4060314" cy="3121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ight Brace 9"/>
          <p:cNvSpPr/>
          <p:nvPr/>
        </p:nvSpPr>
        <p:spPr>
          <a:xfrm rot="16200000">
            <a:off x="3145808" y="2340590"/>
            <a:ext cx="600503" cy="2333767"/>
          </a:xfrm>
          <a:prstGeom prst="righ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3415352" y="3048569"/>
            <a:ext cx="310486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520218" y="3048569"/>
            <a:ext cx="0" cy="458904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499022" y="925072"/>
            <a:ext cx="7183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Number of deaths per billion unit (kWh) of electricity generation in Europe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9841" y="6266890"/>
            <a:ext cx="4038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Source: </a:t>
            </a:r>
            <a:r>
              <a:rPr lang="en-US" dirty="0" err="1" smtClean="0">
                <a:solidFill>
                  <a:schemeClr val="bg1"/>
                </a:solidFill>
              </a:rPr>
              <a:t>Markandya</a:t>
            </a:r>
            <a:r>
              <a:rPr lang="en-US" dirty="0" smtClean="0">
                <a:solidFill>
                  <a:schemeClr val="bg1"/>
                </a:solidFill>
              </a:rPr>
              <a:t> and Wilkinson (2007)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55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224087" y="1444210"/>
            <a:ext cx="4804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Number of illness per billion unit (kWh) of electricity generation in Europe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9841" y="6266890"/>
            <a:ext cx="4038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Source: </a:t>
            </a:r>
            <a:r>
              <a:rPr lang="en-US" dirty="0" err="1" smtClean="0">
                <a:solidFill>
                  <a:schemeClr val="bg1"/>
                </a:solidFill>
              </a:rPr>
              <a:t>Markandya</a:t>
            </a:r>
            <a:r>
              <a:rPr lang="en-US" dirty="0" smtClean="0">
                <a:solidFill>
                  <a:schemeClr val="bg1"/>
                </a:solidFill>
              </a:rPr>
              <a:t> and Wilkinson (2007)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773356"/>
              </p:ext>
            </p:extLst>
          </p:nvPr>
        </p:nvGraphicFramePr>
        <p:xfrm>
          <a:off x="435591" y="121741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5283033"/>
              </p:ext>
            </p:extLst>
          </p:nvPr>
        </p:nvGraphicFramePr>
        <p:xfrm>
          <a:off x="4298511" y="389302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79176" y="1570902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Major illness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64323" y="4017133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Minor illness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35591" y="95345"/>
            <a:ext cx="8592508" cy="591312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Among the fuels used for electricity generation, coal and lignite cause the highest morbidity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rate in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Europe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444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591" y="214952"/>
            <a:ext cx="8229600" cy="591312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Fatalities from accidents related to energy supply chain is also a concern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7340808"/>
              </p:ext>
            </p:extLst>
          </p:nvPr>
        </p:nvGraphicFramePr>
        <p:xfrm>
          <a:off x="251378" y="1405714"/>
          <a:ext cx="5747657" cy="3746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04622" y="5567361"/>
            <a:ext cx="2602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Data source: OECD (2010)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26043" y="1597043"/>
            <a:ext cx="271707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Includes immediate fatalities only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Accidents with fatalities &gt; 5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Data </a:t>
            </a:r>
            <a:r>
              <a:rPr lang="en-US" dirty="0" smtClean="0">
                <a:solidFill>
                  <a:schemeClr val="bg1"/>
                </a:solidFill>
              </a:rPr>
              <a:t>is for the 2069-2000 </a:t>
            </a:r>
            <a:r>
              <a:rPr lang="en-US" dirty="0" smtClean="0">
                <a:solidFill>
                  <a:schemeClr val="bg1"/>
                </a:solidFill>
              </a:rPr>
              <a:t>period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Coal data for China includes 1994-2000 period only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bg1"/>
                </a:solidFill>
              </a:rPr>
              <a:t>Hydro fatalities </a:t>
            </a:r>
            <a:r>
              <a:rPr lang="en-US" dirty="0" smtClean="0">
                <a:solidFill>
                  <a:schemeClr val="bg1"/>
                </a:solidFill>
              </a:rPr>
              <a:t>are  </a:t>
            </a:r>
            <a:r>
              <a:rPr lang="en-US" dirty="0" smtClean="0">
                <a:solidFill>
                  <a:schemeClr val="bg1"/>
                </a:solidFill>
              </a:rPr>
              <a:t>from </a:t>
            </a:r>
            <a:r>
              <a:rPr lang="en-US" dirty="0" smtClean="0">
                <a:solidFill>
                  <a:schemeClr val="bg1"/>
                </a:solidFill>
              </a:rPr>
              <a:t>a single </a:t>
            </a:r>
            <a:r>
              <a:rPr lang="en-US" dirty="0" smtClean="0">
                <a:solidFill>
                  <a:schemeClr val="bg1"/>
                </a:solidFill>
              </a:rPr>
              <a:t>major accident in China in </a:t>
            </a:r>
            <a:r>
              <a:rPr lang="en-US" dirty="0">
                <a:solidFill>
                  <a:schemeClr val="bg1"/>
                </a:solidFill>
              </a:rPr>
              <a:t>1975 (Banqiao </a:t>
            </a:r>
            <a:r>
              <a:rPr lang="en-US" dirty="0" smtClean="0">
                <a:solidFill>
                  <a:schemeClr val="bg1"/>
                </a:solidFill>
              </a:rPr>
              <a:t>dam, </a:t>
            </a:r>
            <a:r>
              <a:rPr lang="en-US" dirty="0" err="1" smtClean="0">
                <a:solidFill>
                  <a:schemeClr val="bg1"/>
                </a:solidFill>
              </a:rPr>
              <a:t>Huai</a:t>
            </a:r>
            <a:r>
              <a:rPr lang="en-US" dirty="0" smtClean="0">
                <a:solidFill>
                  <a:schemeClr val="bg1"/>
                </a:solidFill>
              </a:rPr>
              <a:t> river in Southeast China)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00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899" y="66766"/>
            <a:ext cx="8229600" cy="5913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n-lt"/>
              </a:rPr>
              <a:t>Air Pollution – the biggest source of health damage</a:t>
            </a:r>
            <a:endParaRPr lang="en-US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18881" y="3107425"/>
            <a:ext cx="4102288" cy="34778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u="sng" dirty="0" smtClean="0">
                <a:solidFill>
                  <a:schemeClr val="bg1"/>
                </a:solidFill>
              </a:rPr>
              <a:t>Outdoor or Ambient Air Pollution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Outdoor air pollution causes about 4 million deaths (6.5% of all deaths) worldwide (2012 data); due mainly to exposure to SPM (PM10 or less);  88</a:t>
            </a:r>
            <a:r>
              <a:rPr lang="en-US" sz="2000" dirty="0">
                <a:solidFill>
                  <a:schemeClr val="bg1"/>
                </a:solidFill>
              </a:rPr>
              <a:t>% </a:t>
            </a:r>
            <a:r>
              <a:rPr lang="en-US" sz="2000" dirty="0" smtClean="0">
                <a:solidFill>
                  <a:schemeClr val="bg1"/>
                </a:solidFill>
              </a:rPr>
              <a:t>in developing countries)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80</a:t>
            </a:r>
            <a:r>
              <a:rPr lang="en-US" sz="2000" dirty="0">
                <a:solidFill>
                  <a:schemeClr val="bg1"/>
                </a:solidFill>
              </a:rPr>
              <a:t>% of </a:t>
            </a:r>
            <a:r>
              <a:rPr lang="en-US" sz="2000" dirty="0" smtClean="0">
                <a:solidFill>
                  <a:schemeClr val="bg1"/>
                </a:solidFill>
              </a:rPr>
              <a:t>deaths - </a:t>
            </a:r>
            <a:r>
              <a:rPr lang="en-US" sz="2000" dirty="0" smtClean="0">
                <a:solidFill>
                  <a:schemeClr val="bg1"/>
                </a:solidFill>
              </a:rPr>
              <a:t>ischemic </a:t>
            </a:r>
            <a:r>
              <a:rPr lang="en-US" sz="2000" dirty="0">
                <a:solidFill>
                  <a:schemeClr val="bg1"/>
                </a:solidFill>
              </a:rPr>
              <a:t>heart disease and strokes, </a:t>
            </a:r>
            <a:r>
              <a:rPr lang="en-US" sz="2000" dirty="0" smtClean="0">
                <a:solidFill>
                  <a:schemeClr val="bg1"/>
                </a:solidFill>
              </a:rPr>
              <a:t>14</a:t>
            </a:r>
            <a:r>
              <a:rPr lang="en-US" sz="2000" dirty="0">
                <a:solidFill>
                  <a:schemeClr val="bg1"/>
                </a:solidFill>
              </a:rPr>
              <a:t>% </a:t>
            </a:r>
            <a:r>
              <a:rPr lang="en-US" sz="2000" dirty="0" smtClean="0">
                <a:solidFill>
                  <a:schemeClr val="bg1"/>
                </a:solidFill>
              </a:rPr>
              <a:t>- chronic </a:t>
            </a:r>
            <a:r>
              <a:rPr lang="en-US" sz="2000" dirty="0">
                <a:solidFill>
                  <a:schemeClr val="bg1"/>
                </a:solidFill>
              </a:rPr>
              <a:t>obstructive pulmonary </a:t>
            </a:r>
            <a:r>
              <a:rPr lang="en-US" sz="2000" dirty="0" smtClean="0">
                <a:solidFill>
                  <a:schemeClr val="bg1"/>
                </a:solidFill>
              </a:rPr>
              <a:t>(COP) disease and </a:t>
            </a:r>
            <a:r>
              <a:rPr lang="en-US" sz="2000" dirty="0">
                <a:solidFill>
                  <a:schemeClr val="bg1"/>
                </a:solidFill>
              </a:rPr>
              <a:t>6% </a:t>
            </a:r>
            <a:r>
              <a:rPr lang="en-US" sz="2000" dirty="0" smtClean="0">
                <a:solidFill>
                  <a:schemeClr val="bg1"/>
                </a:solidFill>
              </a:rPr>
              <a:t>- lung cancer</a:t>
            </a: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42" y="682423"/>
            <a:ext cx="4801239" cy="36317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117642" y="4338531"/>
            <a:ext cx="4801239" cy="224676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2000" u="sng" dirty="0" smtClean="0">
                <a:solidFill>
                  <a:schemeClr val="bg1"/>
                </a:solidFill>
              </a:rPr>
              <a:t>Indoor (household) Air Pollution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 HAP causes </a:t>
            </a:r>
            <a:r>
              <a:rPr lang="en-US" sz="2000" dirty="0">
                <a:solidFill>
                  <a:schemeClr val="bg1"/>
                </a:solidFill>
              </a:rPr>
              <a:t>4.3 million </a:t>
            </a:r>
            <a:r>
              <a:rPr lang="en-US" sz="2000" dirty="0" smtClean="0">
                <a:solidFill>
                  <a:schemeClr val="bg1"/>
                </a:solidFill>
              </a:rPr>
              <a:t>deaths annually; it is responsible for 25</a:t>
            </a:r>
            <a:r>
              <a:rPr lang="en-US" sz="2000" dirty="0">
                <a:solidFill>
                  <a:schemeClr val="bg1"/>
                </a:solidFill>
              </a:rPr>
              <a:t>% of all deaths from stroke</a:t>
            </a:r>
            <a:r>
              <a:rPr lang="en-US" sz="2000" dirty="0" smtClean="0">
                <a:solidFill>
                  <a:schemeClr val="bg1"/>
                </a:solidFill>
              </a:rPr>
              <a:t>, 15</a:t>
            </a:r>
            <a:r>
              <a:rPr lang="en-US" sz="2000" dirty="0">
                <a:solidFill>
                  <a:schemeClr val="bg1"/>
                </a:solidFill>
              </a:rPr>
              <a:t>% of deaths from ischaemic heart disease, 17</a:t>
            </a:r>
            <a:r>
              <a:rPr lang="en-US" sz="2000" dirty="0" smtClean="0">
                <a:solidFill>
                  <a:schemeClr val="bg1"/>
                </a:solidFill>
              </a:rPr>
              <a:t>% of </a:t>
            </a:r>
            <a:r>
              <a:rPr lang="en-US" sz="2000" dirty="0">
                <a:solidFill>
                  <a:schemeClr val="bg1"/>
                </a:solidFill>
              </a:rPr>
              <a:t>deaths from lung cancer, and more than 33</a:t>
            </a:r>
            <a:r>
              <a:rPr lang="en-US" sz="2000" dirty="0" smtClean="0">
                <a:solidFill>
                  <a:schemeClr val="bg1"/>
                </a:solidFill>
              </a:rPr>
              <a:t>% COP. </a:t>
            </a:r>
          </a:p>
        </p:txBody>
      </p:sp>
      <p:sp>
        <p:nvSpPr>
          <p:cNvPr id="9" name="Rectangle 8"/>
          <p:cNvSpPr/>
          <p:nvPr/>
        </p:nvSpPr>
        <p:spPr>
          <a:xfrm>
            <a:off x="4918881" y="682422"/>
            <a:ext cx="4102288" cy="236988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 are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most adverse to human </a:t>
            </a: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health: </a:t>
            </a:r>
          </a:p>
          <a:p>
            <a:pPr marL="342900" indent="-34290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 (PM10 or higher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such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dust or pollen, get congested in the nasal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thoracic cavities. </a:t>
            </a:r>
          </a:p>
          <a:p>
            <a:pPr marL="342900" indent="-342900">
              <a:buFontTx/>
              <a:buChar char="-"/>
            </a:pP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Smaller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particles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(PM2.5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µm or smaller)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reach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tiny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sacs in the 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lungs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10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375" y="72060"/>
            <a:ext cx="8229600" cy="591312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Household cooking is the main source of in-door air pollution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5533" y="4128566"/>
            <a:ext cx="8939285" cy="2585323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Around 3.1 </a:t>
            </a:r>
            <a:r>
              <a:rPr lang="en-US" dirty="0">
                <a:solidFill>
                  <a:schemeClr val="bg1"/>
                </a:solidFill>
              </a:rPr>
              <a:t>billion people </a:t>
            </a:r>
            <a:r>
              <a:rPr lang="en-US" dirty="0" smtClean="0">
                <a:solidFill>
                  <a:schemeClr val="bg1"/>
                </a:solidFill>
              </a:rPr>
              <a:t>still use biomass and coal for cooking. Biomass is used as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main cooking fuel in: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- More </a:t>
            </a:r>
            <a:r>
              <a:rPr lang="en-US" dirty="0">
                <a:solidFill>
                  <a:schemeClr val="bg1"/>
                </a:solidFill>
              </a:rPr>
              <a:t>than 50% </a:t>
            </a:r>
            <a:r>
              <a:rPr lang="en-US" dirty="0" smtClean="0">
                <a:solidFill>
                  <a:schemeClr val="bg1"/>
                </a:solidFill>
              </a:rPr>
              <a:t>of HHs </a:t>
            </a:r>
            <a:r>
              <a:rPr lang="en-US" dirty="0">
                <a:solidFill>
                  <a:schemeClr val="bg1"/>
                </a:solidFill>
              </a:rPr>
              <a:t>in </a:t>
            </a:r>
            <a:r>
              <a:rPr lang="en-US" dirty="0" smtClean="0">
                <a:solidFill>
                  <a:schemeClr val="bg1"/>
                </a:solidFill>
              </a:rPr>
              <a:t>128 countries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- 95% of HHs in 18 Sub-Saharan countries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- 62% HHs in Southeast Asia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- Over </a:t>
            </a:r>
            <a:r>
              <a:rPr lang="en-US" dirty="0">
                <a:solidFill>
                  <a:schemeClr val="bg1"/>
                </a:solidFill>
              </a:rPr>
              <a:t>20% </a:t>
            </a:r>
            <a:r>
              <a:rPr lang="en-US" dirty="0" smtClean="0">
                <a:solidFill>
                  <a:schemeClr val="bg1"/>
                </a:solidFill>
              </a:rPr>
              <a:t>HHs in urban areas</a:t>
            </a:r>
          </a:p>
          <a:p>
            <a:r>
              <a:rPr lang="en-US" dirty="0">
                <a:solidFill>
                  <a:schemeClr val="bg1"/>
                </a:solidFill>
              </a:rPr>
              <a:t>About one third of HH in LMICs depend mainly on kerosene for lighting (53% of HH in SSA and 32% HH in South East Asia). In India alone, almost 400 million people use kerosene for lighting.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3" y="737710"/>
            <a:ext cx="8939285" cy="34163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63570" y="3684896"/>
            <a:ext cx="1441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WHO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0250" y="1845704"/>
            <a:ext cx="158314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Global use of polluting fuels for cooking in 2014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65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853" y="244152"/>
            <a:ext cx="8229600" cy="591312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Mortality related to outdoor air pollution is concentrated in low and middle income countries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26" name="Picture 2" descr="http://gamapserver.who.int/mapLibrary/Files/Maps/Global_AirPollution_Mortality_201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" t="9496" r="3690" b="14533"/>
          <a:stretch/>
        </p:blipFill>
        <p:spPr bwMode="auto">
          <a:xfrm>
            <a:off x="195784" y="1351127"/>
            <a:ext cx="8820520" cy="500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88359" y="5076968"/>
            <a:ext cx="1441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Source: WHO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03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590" y="214952"/>
            <a:ext cx="8476397" cy="591312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Millions of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people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have been exposed to outdoor air pollution around the world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1052975"/>
              </p:ext>
            </p:extLst>
          </p:nvPr>
        </p:nvGraphicFramePr>
        <p:xfrm>
          <a:off x="790434" y="2026247"/>
          <a:ext cx="5486401" cy="4371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3377246"/>
              </p:ext>
            </p:extLst>
          </p:nvPr>
        </p:nvGraphicFramePr>
        <p:xfrm>
          <a:off x="3703318" y="88132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036004" y="1095946"/>
            <a:ext cx="1015663" cy="199317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Population (million)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exceeding PM10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concentration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24638" y="3619903"/>
            <a:ext cx="2950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PM10 Concentration (µg/m3)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6339" y="6398222"/>
            <a:ext cx="2553958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Population (million)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9369" y="2442410"/>
            <a:ext cx="492443" cy="316445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PM10 Concentration (µg/m3)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3220" y="1216732"/>
            <a:ext cx="5079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Ambient Air Quality Index 2014 (PM10)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07305" y="2613487"/>
            <a:ext cx="959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Pakistan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47564" y="3859421"/>
            <a:ext cx="1263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Bangladesh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62784" y="4378894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India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32762" y="4944155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China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56644" y="4816727"/>
            <a:ext cx="863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Mexico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29029" y="4790450"/>
            <a:ext cx="799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Turkey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2447" y="4852517"/>
            <a:ext cx="72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Korea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81141" y="5099250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Philippines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145542" y="4774749"/>
            <a:ext cx="1922733" cy="1754326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WHO Standards for PM10</a:t>
            </a:r>
            <a:r>
              <a:rPr lang="en-US" dirty="0">
                <a:solidFill>
                  <a:schemeClr val="bg1"/>
                </a:solidFill>
              </a:rPr>
              <a:t>: 20μg/m3 </a:t>
            </a:r>
            <a:r>
              <a:rPr lang="en-US" dirty="0" smtClean="0">
                <a:solidFill>
                  <a:schemeClr val="bg1"/>
                </a:solidFill>
              </a:rPr>
              <a:t>(annual mean)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50 </a:t>
            </a:r>
            <a:r>
              <a:rPr lang="en-US" dirty="0" err="1">
                <a:solidFill>
                  <a:schemeClr val="bg1"/>
                </a:solidFill>
              </a:rPr>
              <a:t>μg</a:t>
            </a:r>
            <a:r>
              <a:rPr lang="en-US" dirty="0">
                <a:solidFill>
                  <a:schemeClr val="bg1"/>
                </a:solidFill>
              </a:rPr>
              <a:t>/m3 (24-hour mean)</a:t>
            </a:r>
          </a:p>
        </p:txBody>
      </p:sp>
    </p:spTree>
    <p:extLst>
      <p:ext uri="{BB962C8B-B14F-4D97-AF65-F5344CB8AC3E}">
        <p14:creationId xmlns:p14="http://schemas.microsoft.com/office/powerpoint/2010/main" val="375991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262" y="80379"/>
            <a:ext cx="8229600" cy="591312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A large number of cities have air pollution levels much higher than WHO standards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5206" y="5336275"/>
            <a:ext cx="1441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Source: WHO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" t="13321" r="3368" b="15445"/>
          <a:stretch/>
        </p:blipFill>
        <p:spPr>
          <a:xfrm>
            <a:off x="95533" y="832512"/>
            <a:ext cx="8952933" cy="53362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5533" y="832512"/>
            <a:ext cx="89529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Concentration of </a:t>
            </a:r>
            <a:r>
              <a:rPr lang="en-US" dirty="0" smtClean="0">
                <a:solidFill>
                  <a:srgbClr val="FF0000"/>
                </a:solidFill>
              </a:rPr>
              <a:t>10 </a:t>
            </a:r>
            <a:r>
              <a:rPr lang="en-US" dirty="0">
                <a:solidFill>
                  <a:srgbClr val="FF0000"/>
                </a:solidFill>
              </a:rPr>
              <a:t>µm or less (</a:t>
            </a:r>
            <a:r>
              <a:rPr lang="en-US" dirty="0" smtClean="0">
                <a:solidFill>
                  <a:srgbClr val="FF0000"/>
                </a:solidFill>
              </a:rPr>
              <a:t>PM10 or less) </a:t>
            </a:r>
            <a:r>
              <a:rPr lang="en-US" dirty="0">
                <a:solidFill>
                  <a:srgbClr val="FF0000"/>
                </a:solidFill>
              </a:rPr>
              <a:t>in nearly 3000 urban areas, 2008–2015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91843" y="5428608"/>
            <a:ext cx="63067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WHO -- http</a:t>
            </a:r>
            <a:r>
              <a:rPr lang="en-US" sz="1200" dirty="0">
                <a:solidFill>
                  <a:srgbClr val="FF0000"/>
                </a:solidFill>
              </a:rPr>
              <a:t>://gamapserver.who.int/mapLibrary/Files/Maps/Global_pm10_cities_2008_2015.png:</a:t>
            </a:r>
          </a:p>
        </p:txBody>
      </p:sp>
      <p:sp>
        <p:nvSpPr>
          <p:cNvPr id="8" name="Rectangle 7"/>
          <p:cNvSpPr/>
          <p:nvPr/>
        </p:nvSpPr>
        <p:spPr>
          <a:xfrm>
            <a:off x="238086" y="2576562"/>
            <a:ext cx="1113044" cy="1477328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WHO Standards 20μg/m3 (annual mean)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19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591" y="214952"/>
            <a:ext cx="8229600" cy="59131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+mn-lt"/>
              </a:rPr>
              <a:t>Key Conclusions</a:t>
            </a:r>
            <a:endParaRPr lang="en-US" sz="3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3510" y="977650"/>
            <a:ext cx="8351682" cy="5012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Coal accounts for one of the highest shares in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total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energy supply,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at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same time it is associated with the highest human health impacts among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energy commodities.</a:t>
            </a:r>
            <a:endParaRPr lang="en-US" sz="25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endParaRPr lang="en-US" sz="25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Air pollution is the main medium for human health impacts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energy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supply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activities,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causing millions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premature deaths</a:t>
            </a:r>
            <a:r>
              <a:rPr lang="en-US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mostly women and children in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developing world.</a:t>
            </a:r>
            <a:endParaRPr lang="en-US" sz="25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endParaRPr lang="en-US" sz="25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Energy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transformation (mainly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power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generation)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consumption (e.g., cooking, transportation) are the main energy activities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impacting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human </a:t>
            </a:r>
            <a:r>
              <a:rPr lang="en-US" sz="25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health.</a:t>
            </a:r>
            <a:endParaRPr lang="en-US" sz="2500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64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2012" y="826743"/>
            <a:ext cx="8734567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  <a:p>
            <a:pPr indent="-274320"/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Anil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Markandya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Paul Wilkinson (2007). Electricity generation and health.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Lancet, Vol. 370, pp. 979–90.</a:t>
            </a:r>
            <a:endParaRPr lang="en-US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74320"/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Stephens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C, Ahern M.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(2001). Worker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community health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impacts related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mining operations internationally. A 	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rapid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review of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literature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London: Mining and Minerals for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Sustainable Development Project</a:t>
            </a:r>
          </a:p>
          <a:p>
            <a:pPr indent="-274320"/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Clean Air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Task Force (CATF) (2016).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http://www.catf.us/fossil/problems/power_plants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endParaRPr lang="en-US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74320"/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Michael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Hendryx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Melissa M. Ahern (2008).  Relations between Health Indicators and Residential Proximity to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Coal Mining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West Virginia. American Journal of Public Health: Vol. 98, No. 4, pp. 669-671. </a:t>
            </a:r>
          </a:p>
          <a:p>
            <a:pPr indent="-274320"/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Keith J.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Zullig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Michael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Hendryx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(2011). Health-Related Quality of Life among Central Appalachian Residents in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Mountaintop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Mining Counties. American Journal of Public Health, Vol 101, No. 5, pp. 848-853.</a:t>
            </a:r>
          </a:p>
          <a:p>
            <a:pPr indent="-274320"/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Coggon and Taylor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(1998). ‘Coal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mining and chronic obstructive pulmonary disease: a review of the evidence’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Thorax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398.</a:t>
            </a:r>
          </a:p>
          <a:p>
            <a:pPr indent="-274320"/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Laney et al. (2012). ‘Pneumoconiosis and advanced occupational lung disease among surface coal miners in 16 states,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2010-2011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16 MMWR 431, 431. Morbidity and Mortality Weekly Report,  Center for Diseases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Prevention and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Control.  https://www.cdc.gov/mmwr/preview/mmwrhtml/mm6123a2.htm</a:t>
            </a:r>
          </a:p>
          <a:p>
            <a:pPr indent="-274320"/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Guijian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Zheng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Liugen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Nurdan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S.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Duzgoren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-Aydin, Gao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Lianfen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Liu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Junhua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Peng </a:t>
            </a:r>
            <a:r>
              <a:rPr lang="en-US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Zicheng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(2007). Health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Effects of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Arsenic, Fluorine, and Selenium from Indoor Burning of Chinese Coal. Reviews of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Environmental Contamination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Toxicology, Vol. 189, pp. 89-106. </a:t>
            </a:r>
            <a:endParaRPr lang="en-US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74320"/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P.C. Mishra (2004). Environmental impact of coal industry and thermal power plants in India. Journal of Environmental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Radioactivity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Vol. 72, pp.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35–40</a:t>
            </a:r>
          </a:p>
          <a:p>
            <a:pPr indent="-274320"/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OECD (2010). Comparing Nuclear Accident Risks with Those from Other Energy Sources, Paris.</a:t>
            </a:r>
          </a:p>
          <a:p>
            <a:pPr indent="-274320"/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Greenpeace (2013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The health impact from coal power plants in Beijing, Tianjin and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Hebei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://www.greenpeace.org/eastasia/publications/reports/climate-energy/2013/health-impacts-coal-power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endParaRPr lang="en-US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74320"/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Greenpeace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Indonesia (2015).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 cost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coal power. http://www.greenpeace.org/seasia/Press-Centre/Press-Releases/Research-from-Harvard-reveals-health-impacts-of-Indonesias-coal-plants/</a:t>
            </a:r>
            <a:endParaRPr lang="en-US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51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742950" y="102452"/>
            <a:ext cx="7886700" cy="576571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</a:rPr>
              <a:t>Photo Sources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342900" y="842796"/>
            <a:ext cx="86868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CC3300"/>
            </a:solidFill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cxnSp>
      <p:sp>
        <p:nvSpPr>
          <p:cNvPr id="2" name="Rectangle 1"/>
          <p:cNvSpPr/>
          <p:nvPr/>
        </p:nvSpPr>
        <p:spPr>
          <a:xfrm>
            <a:off x="188225" y="842796"/>
            <a:ext cx="884147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Coal mining in India</a:t>
            </a:r>
          </a:p>
          <a:p>
            <a:r>
              <a:rPr lang="en-US" sz="1200" dirty="0" smtClean="0">
                <a:solidFill>
                  <a:schemeClr val="bg1"/>
                </a:solidFill>
              </a:rPr>
              <a:t>https</a:t>
            </a:r>
            <a:r>
              <a:rPr lang="en-US" sz="1200" dirty="0">
                <a:solidFill>
                  <a:schemeClr val="bg1"/>
                </a:solidFill>
              </a:rPr>
              <a:t>://www.google.com/search?q=pictures+of+underground+coal+mining+in+India&amp;biw=1093&amp;bih=461&amp;tbm=isch&amp;imgil=JQ45uayBU3LiRM%253A%253BjJCA3RIOQJBf0M%253Bhttp%25253A%25252F%25252Fwww.thehindubusinessline.com%25252Fcompanies%25252Fwith-new-technologies-coal-india-to-step-up-underground-output%25252Farticle7834196.ece&amp;source=iu&amp;pf=m&amp;fir=JQ45uayBU3LiRM%253A%252CjJCA3RIOQJBf0M%252C_&amp;usg=___</a:t>
            </a:r>
            <a:r>
              <a:rPr lang="en-US" sz="1200" dirty="0" smtClean="0">
                <a:solidFill>
                  <a:schemeClr val="bg1"/>
                </a:solidFill>
              </a:rPr>
              <a:t>UULq05ja5agvO5o4Lqhsyc5Xmg%3D&amp;ved=0ahUKEwirrun_ltrNAhVDGR4KHQq6AhYQyjcINQ&amp;ei=Joh6V6uDEsOyeIr0irAB#imgdii=JQ45uayBU3LiRM%3A%3BJQ45uayBU3LiRM%3A%3Bg6bw-qFSMBTjGM%3A&amp;imgrc=JQ45uayBU3LiRM%3A</a:t>
            </a:r>
          </a:p>
          <a:p>
            <a:endParaRPr lang="en-US" sz="1200" dirty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rgbClr val="FFFF00"/>
                </a:solidFill>
              </a:rPr>
              <a:t>Fuelwood Burning in Nepal</a:t>
            </a:r>
          </a:p>
          <a:p>
            <a:r>
              <a:rPr lang="en-US" sz="1200" dirty="0">
                <a:solidFill>
                  <a:schemeClr val="bg1"/>
                </a:solidFill>
              </a:rPr>
              <a:t>https://www.google.com/search?q=pictures+of+smoking+from+fuel+wood+burning+in+Nepal&amp;biw=1093&amp;bih=461&amp;tbm=isch&amp;imgil=Wd-hR8mE-k7KUM%253A%253BRtHfPpAb9Z79aM%253Bhttp%25253A%25252F%25252Fnepalitimes.com%25252Fnews.php%25253Fid%2525253D19406&amp;source=iu&amp;pf=m&amp;fir=Wd-hR8mE-k7KUM%253A%252CRtHfPpAb9Z79aM%252C_&amp;usg=__</a:t>
            </a:r>
            <a:r>
              <a:rPr lang="en-US" sz="1200" dirty="0" smtClean="0">
                <a:solidFill>
                  <a:schemeClr val="bg1"/>
                </a:solidFill>
              </a:rPr>
              <a:t>Rjgahc0d1ftX4WqFH0WUYL9ajTM%3D&amp;ved=0ahUKEwiB7quzmNrNAhUJWx4KHdMQDaMQyjcINQ&amp;ei=nol6V4GnL4m2edOhtJgK#imgrc=Wd-hR8mE-k7KUM%3A</a:t>
            </a:r>
          </a:p>
          <a:p>
            <a:endParaRPr lang="en-US" sz="1600" dirty="0" smtClean="0">
              <a:solidFill>
                <a:srgbClr val="FFFF00"/>
              </a:solidFill>
            </a:endParaRPr>
          </a:p>
          <a:p>
            <a:r>
              <a:rPr lang="en-US" sz="1600" dirty="0" smtClean="0">
                <a:solidFill>
                  <a:srgbClr val="FFFF00"/>
                </a:solidFill>
              </a:rPr>
              <a:t>Air pollution from coal fired plant and transport</a:t>
            </a:r>
          </a:p>
          <a:p>
            <a:r>
              <a:rPr lang="en-US" sz="1200" dirty="0">
                <a:solidFill>
                  <a:schemeClr val="bg1"/>
                </a:solidFill>
              </a:rPr>
              <a:t>https://www.google.com/search?q=picture+of+nuclear+power+disaster+in+japan&amp;biw=1093&amp;bih=461&amp;tbm=isch&amp;imgil=EGRYzyxnqqrPZM%253A%253BMdF_s8_If2r_wM%253Bhttp%25253A%25252F%25252Fwww.myfox47.com%25252Fstory%25252F14239090%25252Fexplosion-at-japan-nuke-plant-disaster-toll-rises&amp;source=iu&amp;pf=m&amp;fir=EGRYzyxnqqrPZM%253A%252CMdF_s8_If2r_wM%252C_&amp;usg=__</a:t>
            </a:r>
            <a:r>
              <a:rPr lang="en-US" sz="1200" dirty="0" smtClean="0">
                <a:solidFill>
                  <a:schemeClr val="bg1"/>
                </a:solidFill>
              </a:rPr>
              <a:t>pIfp4dKMJuaRmrfo5XAX2A62rHA%3D&amp;ved=0ahUKEwiRmIvumdrNAhWFqh4KHTQPAZAQyjcIOA&amp;ei=Jot6V5HtGIXVerSehIAJ#imgdii=EGRYzyxnqqrPZM%3A%3BEGRYzyxnqqrPZM%3A%3BsYQhUEkd6h8y1M%3A&amp;imgrc=EGRYzyxnqqrPZM%3A</a:t>
            </a:r>
          </a:p>
          <a:p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31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Title 3"/>
          <p:cNvSpPr>
            <a:spLocks noGrp="1"/>
          </p:cNvSpPr>
          <p:nvPr>
            <p:ph type="ctrTitle" idx="4294967295"/>
          </p:nvPr>
        </p:nvSpPr>
        <p:spPr>
          <a:xfrm>
            <a:off x="533400" y="228600"/>
            <a:ext cx="8229600" cy="1524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THANK YOU</a:t>
            </a:r>
          </a:p>
        </p:txBody>
      </p:sp>
      <p:sp>
        <p:nvSpPr>
          <p:cNvPr id="49154" name="Subtitle 2"/>
          <p:cNvSpPr>
            <a:spLocks noGrp="1"/>
          </p:cNvSpPr>
          <p:nvPr>
            <p:ph type="subTitle" idx="4294967295"/>
          </p:nvPr>
        </p:nvSpPr>
        <p:spPr>
          <a:xfrm>
            <a:off x="204717" y="1650242"/>
            <a:ext cx="8789158" cy="4648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Govinda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R. </a:t>
            </a:r>
            <a:r>
              <a:rPr lang="en-US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Timilsina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ctr">
              <a:buNone/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Sr. Research Economist (Climate Change &amp; Clean Energy)  </a:t>
            </a:r>
          </a:p>
          <a:p>
            <a:pPr algn="ctr">
              <a:buNone/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Research Group  </a:t>
            </a:r>
          </a:p>
          <a:p>
            <a:pPr algn="ctr">
              <a:buNone/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World Bank  </a:t>
            </a:r>
          </a:p>
          <a:p>
            <a:pPr algn="ctr">
              <a:buNone/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1818 H Street, NW  </a:t>
            </a:r>
          </a:p>
          <a:p>
            <a:pPr algn="ctr">
              <a:buNone/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Washington, DC 20433, USA  </a:t>
            </a:r>
          </a:p>
          <a:p>
            <a:pPr algn="ctr">
              <a:buNone/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buNone/>
            </a:pPr>
            <a:endParaRPr lang="en-US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Tel: 1 202 473 2767  </a:t>
            </a:r>
          </a:p>
          <a:p>
            <a:pPr algn="ctr">
              <a:buNone/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Fax: 1 202 522 1151  </a:t>
            </a:r>
          </a:p>
          <a:p>
            <a:pPr algn="ctr">
              <a:buNone/>
            </a:pP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E-mail:  gtimilsina@worldbank.org </a:t>
            </a:r>
          </a:p>
          <a:p>
            <a:pPr algn="ctr">
              <a:buNone/>
            </a:pPr>
            <a:endParaRPr lang="en-US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83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ustom Design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6812</TotalTime>
  <Words>1821</Words>
  <Application>Microsoft Office PowerPoint</Application>
  <PresentationFormat>On-screen Show (4:3)</PresentationFormat>
  <Paragraphs>205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Wingdings</vt:lpstr>
      <vt:lpstr>1_Custom Design</vt:lpstr>
      <vt:lpstr>Custom Design</vt:lpstr>
      <vt:lpstr>The Nexus of Energy Supply and Human Health</vt:lpstr>
      <vt:lpstr>Every activity in energy supply chains affects human health</vt:lpstr>
      <vt:lpstr>Each activity in the energy supply chain can affect human health through three mediums</vt:lpstr>
      <vt:lpstr>PowerPoint Presentation</vt:lpstr>
      <vt:lpstr>PowerPoint Presentation</vt:lpstr>
      <vt:lpstr>The scale of health impacts from energy supply activities</vt:lpstr>
      <vt:lpstr>Coal (power generation), oil (transportation) and biomass (cooking) are the main source of health impacts</vt:lpstr>
      <vt:lpstr>Energy mining is the main source of occupational health impacts</vt:lpstr>
      <vt:lpstr>Air pollution from energy mining is also a source of health impacts</vt:lpstr>
      <vt:lpstr>Air pollution from coal fired power generation is the primary culprit for human health impacts</vt:lpstr>
      <vt:lpstr>Among the fuels used for electricity generation, coal and lignite cause the highest mortality rate in Europe</vt:lpstr>
      <vt:lpstr>Among the fuels used for electricity generation, coal and lignite cause the highest morbidity rate in Europe</vt:lpstr>
      <vt:lpstr>Fatalities from accidents related to energy supply chain is also a concern</vt:lpstr>
      <vt:lpstr>Air Pollution – the biggest source of health damage</vt:lpstr>
      <vt:lpstr>Household cooking is the main source of in-door air pollution</vt:lpstr>
      <vt:lpstr>Mortality related to outdoor air pollution is concentrated in low and middle income countries</vt:lpstr>
      <vt:lpstr>Millions of people have been exposed to outdoor air pollution around the world</vt:lpstr>
      <vt:lpstr>A large number of cities have air pollution levels much higher than WHO standards</vt:lpstr>
      <vt:lpstr>Key Conclusions</vt:lpstr>
      <vt:lpstr>PowerPoint Presentation</vt:lpstr>
      <vt:lpstr>Photo Sources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Biofuel Development after  the 2007/8 Financial Crisis</dc:title>
  <dc:creator>Govinda R. Timilsina</dc:creator>
  <cp:lastModifiedBy>Govinda R. Timilsina</cp:lastModifiedBy>
  <cp:revision>274</cp:revision>
  <dcterms:created xsi:type="dcterms:W3CDTF">2015-03-26T18:03:15Z</dcterms:created>
  <dcterms:modified xsi:type="dcterms:W3CDTF">2016-07-23T16:51:32Z</dcterms:modified>
</cp:coreProperties>
</file>