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handoutMasterIdLst>
    <p:handoutMasterId r:id="rId37"/>
  </p:handoutMasterIdLst>
  <p:sldIdLst>
    <p:sldId id="817" r:id="rId2"/>
    <p:sldId id="814" r:id="rId3"/>
    <p:sldId id="776" r:id="rId4"/>
    <p:sldId id="777" r:id="rId5"/>
    <p:sldId id="798" r:id="rId6"/>
    <p:sldId id="821" r:id="rId7"/>
    <p:sldId id="815" r:id="rId8"/>
    <p:sldId id="822" r:id="rId9"/>
    <p:sldId id="830" r:id="rId10"/>
    <p:sldId id="780" r:id="rId11"/>
    <p:sldId id="782" r:id="rId12"/>
    <p:sldId id="783" r:id="rId13"/>
    <p:sldId id="779" r:id="rId14"/>
    <p:sldId id="837" r:id="rId15"/>
    <p:sldId id="790" r:id="rId16"/>
    <p:sldId id="791" r:id="rId17"/>
    <p:sldId id="792" r:id="rId18"/>
    <p:sldId id="823" r:id="rId19"/>
    <p:sldId id="827" r:id="rId20"/>
    <p:sldId id="824" r:id="rId21"/>
    <p:sldId id="825" r:id="rId22"/>
    <p:sldId id="826" r:id="rId23"/>
    <p:sldId id="829" r:id="rId24"/>
    <p:sldId id="805" r:id="rId25"/>
    <p:sldId id="806" r:id="rId26"/>
    <p:sldId id="807" r:id="rId27"/>
    <p:sldId id="808" r:id="rId28"/>
    <p:sldId id="835" r:id="rId29"/>
    <p:sldId id="834" r:id="rId30"/>
    <p:sldId id="795" r:id="rId31"/>
    <p:sldId id="831" r:id="rId32"/>
    <p:sldId id="820" r:id="rId33"/>
    <p:sldId id="833" r:id="rId34"/>
    <p:sldId id="836" r:id="rId35"/>
  </p:sldIdLst>
  <p:sldSz cx="9144000" cy="6858000" type="screen4x3"/>
  <p:notesSz cx="7010400" cy="9296400"/>
  <p:defaultTextStyle>
    <a:defPPr>
      <a:defRPr lang="en-US"/>
    </a:defPPr>
    <a:lvl1pPr algn="ctr" rtl="0" fontAlgn="base">
      <a:spcBef>
        <a:spcPct val="0"/>
      </a:spcBef>
      <a:spcAft>
        <a:spcPct val="0"/>
      </a:spcAft>
      <a:defRPr kern="1200">
        <a:solidFill>
          <a:srgbClr val="595959"/>
        </a:solidFill>
        <a:latin typeface="Arial" charset="0"/>
        <a:ea typeface="ＭＳ Ｐゴシック" charset="-128"/>
        <a:cs typeface="ＭＳ Ｐゴシック" charset="-128"/>
      </a:defRPr>
    </a:lvl1pPr>
    <a:lvl2pPr marL="457200" algn="ctr" rtl="0" fontAlgn="base">
      <a:spcBef>
        <a:spcPct val="0"/>
      </a:spcBef>
      <a:spcAft>
        <a:spcPct val="0"/>
      </a:spcAft>
      <a:defRPr kern="1200">
        <a:solidFill>
          <a:srgbClr val="595959"/>
        </a:solidFill>
        <a:latin typeface="Arial" charset="0"/>
        <a:ea typeface="ＭＳ Ｐゴシック" charset="-128"/>
        <a:cs typeface="ＭＳ Ｐゴシック" charset="-128"/>
      </a:defRPr>
    </a:lvl2pPr>
    <a:lvl3pPr marL="914400" algn="ctr" rtl="0" fontAlgn="base">
      <a:spcBef>
        <a:spcPct val="0"/>
      </a:spcBef>
      <a:spcAft>
        <a:spcPct val="0"/>
      </a:spcAft>
      <a:defRPr kern="1200">
        <a:solidFill>
          <a:srgbClr val="595959"/>
        </a:solidFill>
        <a:latin typeface="Arial" charset="0"/>
        <a:ea typeface="ＭＳ Ｐゴシック" charset="-128"/>
        <a:cs typeface="ＭＳ Ｐゴシック" charset="-128"/>
      </a:defRPr>
    </a:lvl3pPr>
    <a:lvl4pPr marL="1371600" algn="ctr" rtl="0" fontAlgn="base">
      <a:spcBef>
        <a:spcPct val="0"/>
      </a:spcBef>
      <a:spcAft>
        <a:spcPct val="0"/>
      </a:spcAft>
      <a:defRPr kern="1200">
        <a:solidFill>
          <a:srgbClr val="595959"/>
        </a:solidFill>
        <a:latin typeface="Arial" charset="0"/>
        <a:ea typeface="ＭＳ Ｐゴシック" charset="-128"/>
        <a:cs typeface="ＭＳ Ｐゴシック" charset="-128"/>
      </a:defRPr>
    </a:lvl4pPr>
    <a:lvl5pPr marL="1828800" algn="ctr" rtl="0" fontAlgn="base">
      <a:spcBef>
        <a:spcPct val="0"/>
      </a:spcBef>
      <a:spcAft>
        <a:spcPct val="0"/>
      </a:spcAft>
      <a:defRPr kern="1200">
        <a:solidFill>
          <a:srgbClr val="595959"/>
        </a:solidFill>
        <a:latin typeface="Arial" charset="0"/>
        <a:ea typeface="ＭＳ Ｐゴシック" charset="-128"/>
        <a:cs typeface="ＭＳ Ｐゴシック" charset="-128"/>
      </a:defRPr>
    </a:lvl5pPr>
    <a:lvl6pPr marL="2286000" algn="l" defTabSz="457200" rtl="0" eaLnBrk="1" latinLnBrk="0" hangingPunct="1">
      <a:defRPr kern="1200">
        <a:solidFill>
          <a:srgbClr val="595959"/>
        </a:solidFill>
        <a:latin typeface="Arial" charset="0"/>
        <a:ea typeface="ＭＳ Ｐゴシック" charset="-128"/>
        <a:cs typeface="ＭＳ Ｐゴシック" charset="-128"/>
      </a:defRPr>
    </a:lvl6pPr>
    <a:lvl7pPr marL="2743200" algn="l" defTabSz="457200" rtl="0" eaLnBrk="1" latinLnBrk="0" hangingPunct="1">
      <a:defRPr kern="1200">
        <a:solidFill>
          <a:srgbClr val="595959"/>
        </a:solidFill>
        <a:latin typeface="Arial" charset="0"/>
        <a:ea typeface="ＭＳ Ｐゴシック" charset="-128"/>
        <a:cs typeface="ＭＳ Ｐゴシック" charset="-128"/>
      </a:defRPr>
    </a:lvl7pPr>
    <a:lvl8pPr marL="3200400" algn="l" defTabSz="457200" rtl="0" eaLnBrk="1" latinLnBrk="0" hangingPunct="1">
      <a:defRPr kern="1200">
        <a:solidFill>
          <a:srgbClr val="595959"/>
        </a:solidFill>
        <a:latin typeface="Arial" charset="0"/>
        <a:ea typeface="ＭＳ Ｐゴシック" charset="-128"/>
        <a:cs typeface="ＭＳ Ｐゴシック" charset="-128"/>
      </a:defRPr>
    </a:lvl8pPr>
    <a:lvl9pPr marL="3657600" algn="l" defTabSz="457200" rtl="0" eaLnBrk="1" latinLnBrk="0" hangingPunct="1">
      <a:defRPr kern="1200">
        <a:solidFill>
          <a:srgbClr val="595959"/>
        </a:solidFill>
        <a:latin typeface="Arial" charset="0"/>
        <a:ea typeface="ＭＳ Ｐゴシック" charset="-128"/>
        <a:cs typeface="ＭＳ Ｐゴシック" charset="-128"/>
      </a:defRPr>
    </a:lvl9pPr>
  </p:defaultTextStyle>
  <p:extLst>
    <p:ext uri="{EFAFB233-063F-42B5-8137-9DF3F51BA10A}">
      <p15:sldGuideLst xmlns:p15="http://schemas.microsoft.com/office/powerpoint/2012/main">
        <p15:guide id="1" orient="horz" pos="4319">
          <p15:clr>
            <a:srgbClr val="A4A3A4"/>
          </p15:clr>
        </p15:guide>
        <p15:guide id="2" pos="3035">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arles Semba" initials="C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clrMode="gray"/>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D73"/>
    <a:srgbClr val="79CDDC"/>
    <a:srgbClr val="00BEE1"/>
    <a:srgbClr val="0E6195"/>
    <a:srgbClr val="0D6C95"/>
    <a:srgbClr val="1189D3"/>
    <a:srgbClr val="15181A"/>
    <a:srgbClr val="262C31"/>
    <a:srgbClr val="343C26"/>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7" autoAdjust="0"/>
    <p:restoredTop sz="96138" autoAdjust="0"/>
  </p:normalViewPr>
  <p:slideViewPr>
    <p:cSldViewPr>
      <p:cViewPr varScale="1">
        <p:scale>
          <a:sx n="70" d="100"/>
          <a:sy n="70" d="100"/>
        </p:scale>
        <p:origin x="1404" y="72"/>
      </p:cViewPr>
      <p:guideLst>
        <p:guide orient="horz" pos="4319"/>
        <p:guide pos="303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50" d="100"/>
        <a:sy n="150" d="100"/>
      </p:scale>
      <p:origin x="0" y="-17064"/>
    </p:cViewPr>
  </p:sorterViewPr>
  <p:notesViewPr>
    <p:cSldViewPr>
      <p:cViewPr varScale="1">
        <p:scale>
          <a:sx n="52" d="100"/>
          <a:sy n="52" d="100"/>
        </p:scale>
        <p:origin x="-1638"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884672223889964"/>
          <c:y val="5.0498117083190713E-2"/>
          <c:w val="0.85149710208511364"/>
          <c:h val="0.78033493095971651"/>
        </c:manualLayout>
      </c:layout>
      <c:barChart>
        <c:barDir val="col"/>
        <c:grouping val="clustered"/>
        <c:varyColors val="0"/>
        <c:ser>
          <c:idx val="0"/>
          <c:order val="0"/>
          <c:tx>
            <c:strRef>
              <c:f>Sheet1!$B$1</c:f>
              <c:strCache>
                <c:ptCount val="1"/>
                <c:pt idx="0">
                  <c:v>Series 1</c:v>
                </c:pt>
              </c:strCache>
            </c:strRef>
          </c:tx>
          <c:spPr>
            <a:ln>
              <a:solidFill>
                <a:schemeClr val="tx1"/>
              </a:solidFill>
            </a:ln>
          </c:spPr>
          <c:invertIfNegative val="0"/>
          <c:dPt>
            <c:idx val="1"/>
            <c:invertIfNegative val="0"/>
            <c:bubble3D val="0"/>
            <c:spPr>
              <a:solidFill>
                <a:srgbClr val="FFC000"/>
              </a:solidFill>
              <a:ln>
                <a:solidFill>
                  <a:schemeClr val="tx1"/>
                </a:solidFill>
              </a:ln>
            </c:spPr>
          </c:dPt>
          <c:dPt>
            <c:idx val="2"/>
            <c:invertIfNegative val="0"/>
            <c:bubble3D val="0"/>
            <c:spPr>
              <a:solidFill>
                <a:srgbClr val="9174D2"/>
              </a:solidFill>
              <a:ln>
                <a:solidFill>
                  <a:schemeClr val="tx1"/>
                </a:solidFill>
              </a:ln>
            </c:spPr>
          </c:dPt>
          <c:dPt>
            <c:idx val="3"/>
            <c:invertIfNegative val="0"/>
            <c:bubble3D val="0"/>
            <c:spPr>
              <a:solidFill>
                <a:srgbClr val="CCCCCC"/>
              </a:solidFill>
              <a:ln>
                <a:solidFill>
                  <a:schemeClr val="tx1"/>
                </a:solidFill>
              </a:ln>
            </c:spPr>
          </c:dPt>
          <c:dPt>
            <c:idx val="4"/>
            <c:invertIfNegative val="0"/>
            <c:bubble3D val="0"/>
            <c:spPr>
              <a:solidFill>
                <a:srgbClr val="CC00CC"/>
              </a:solidFill>
              <a:ln>
                <a:solidFill>
                  <a:schemeClr val="tx1"/>
                </a:solidFill>
              </a:ln>
            </c:spPr>
          </c:dPt>
          <c:dPt>
            <c:idx val="5"/>
            <c:invertIfNegative val="0"/>
            <c:bubble3D val="0"/>
            <c:spPr>
              <a:solidFill>
                <a:srgbClr val="808080"/>
              </a:solidFill>
              <a:ln>
                <a:solidFill>
                  <a:schemeClr val="tx1"/>
                </a:solidFill>
              </a:ln>
            </c:spPr>
          </c:dPt>
          <c:dLbls>
            <c:spPr>
              <a:noFill/>
              <a:ln>
                <a:noFill/>
              </a:ln>
              <a:effectLst/>
            </c:spPr>
            <c:txPr>
              <a:bodyPr/>
              <a:lstStyle/>
              <a:p>
                <a:pPr>
                  <a:defRPr sz="1600" b="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Pseudomonas spp.</c:v>
                </c:pt>
                <c:pt idx="1">
                  <c:v>E. coli</c:v>
                </c:pt>
                <c:pt idx="2">
                  <c:v>Klebsiella spp.</c:v>
                </c:pt>
                <c:pt idx="3">
                  <c:v>Acinetobacter spp.</c:v>
                </c:pt>
                <c:pt idx="4">
                  <c:v>Enterobacter spp.</c:v>
                </c:pt>
                <c:pt idx="5">
                  <c:v>Other</c:v>
                </c:pt>
              </c:strCache>
            </c:strRef>
          </c:cat>
          <c:val>
            <c:numRef>
              <c:f>Sheet1!$B$2:$B$7</c:f>
              <c:numCache>
                <c:formatCode>General</c:formatCode>
                <c:ptCount val="6"/>
                <c:pt idx="0">
                  <c:v>31</c:v>
                </c:pt>
                <c:pt idx="1">
                  <c:v>26</c:v>
                </c:pt>
                <c:pt idx="2">
                  <c:v>20</c:v>
                </c:pt>
                <c:pt idx="3">
                  <c:v>14</c:v>
                </c:pt>
                <c:pt idx="4">
                  <c:v>11</c:v>
                </c:pt>
                <c:pt idx="5">
                  <c:v>27</c:v>
                </c:pt>
              </c:numCache>
            </c:numRef>
          </c:val>
        </c:ser>
        <c:dLbls>
          <c:showLegendKey val="0"/>
          <c:showVal val="0"/>
          <c:showCatName val="0"/>
          <c:showSerName val="0"/>
          <c:showPercent val="0"/>
          <c:showBubbleSize val="0"/>
        </c:dLbls>
        <c:gapWidth val="150"/>
        <c:axId val="360186344"/>
        <c:axId val="360188304"/>
      </c:barChart>
      <c:catAx>
        <c:axId val="360186344"/>
        <c:scaling>
          <c:orientation val="minMax"/>
        </c:scaling>
        <c:delete val="0"/>
        <c:axPos val="b"/>
        <c:numFmt formatCode="General" sourceLinked="0"/>
        <c:majorTickMark val="out"/>
        <c:minorTickMark val="none"/>
        <c:tickLblPos val="none"/>
        <c:txPr>
          <a:bodyPr/>
          <a:lstStyle/>
          <a:p>
            <a:pPr>
              <a:defRPr sz="1400" b="0" i="1"/>
            </a:pPr>
            <a:endParaRPr lang="en-US"/>
          </a:p>
        </c:txPr>
        <c:crossAx val="360188304"/>
        <c:crosses val="autoZero"/>
        <c:auto val="1"/>
        <c:lblAlgn val="ctr"/>
        <c:lblOffset val="100"/>
        <c:noMultiLvlLbl val="0"/>
      </c:catAx>
      <c:valAx>
        <c:axId val="360188304"/>
        <c:scaling>
          <c:orientation val="minMax"/>
        </c:scaling>
        <c:delete val="0"/>
        <c:axPos val="l"/>
        <c:majorGridlines>
          <c:spPr>
            <a:ln>
              <a:noFill/>
            </a:ln>
          </c:spPr>
        </c:majorGridlines>
        <c:title>
          <c:tx>
            <c:rich>
              <a:bodyPr rot="-5400000" vert="horz"/>
              <a:lstStyle/>
              <a:p>
                <a:pPr>
                  <a:defRPr/>
                </a:pPr>
                <a:r>
                  <a:rPr lang="en-US" sz="1600" dirty="0" smtClean="0"/>
                  <a:t>Gram-negative</a:t>
                </a:r>
                <a:r>
                  <a:rPr lang="en-US" sz="1600" baseline="0" dirty="0" smtClean="0"/>
                  <a:t> isolates</a:t>
                </a:r>
                <a:r>
                  <a:rPr lang="en-US" sz="1600" dirty="0" smtClean="0"/>
                  <a:t> (%)</a:t>
                </a:r>
                <a:endParaRPr lang="en-US" sz="1600" dirty="0"/>
              </a:p>
            </c:rich>
          </c:tx>
          <c:layout>
            <c:manualLayout>
              <c:xMode val="edge"/>
              <c:yMode val="edge"/>
              <c:x val="1.8037037892257603E-2"/>
              <c:y val="6.7318840579710132E-2"/>
            </c:manualLayout>
          </c:layout>
          <c:overlay val="0"/>
        </c:title>
        <c:numFmt formatCode="General" sourceLinked="1"/>
        <c:majorTickMark val="out"/>
        <c:minorTickMark val="none"/>
        <c:tickLblPos val="nextTo"/>
        <c:txPr>
          <a:bodyPr/>
          <a:lstStyle/>
          <a:p>
            <a:pPr>
              <a:defRPr sz="1600" b="0"/>
            </a:pPr>
            <a:endParaRPr lang="en-US"/>
          </a:p>
        </c:txPr>
        <c:crossAx val="360186344"/>
        <c:crosses val="autoZero"/>
        <c:crossBetween val="between"/>
      </c:valAx>
    </c:plotArea>
    <c:plotVisOnly val="1"/>
    <c:dispBlanksAs val="gap"/>
    <c:showDLblsOverMax val="0"/>
  </c:chart>
  <c:txPr>
    <a:bodyPr/>
    <a:lstStyle/>
    <a:p>
      <a:pPr>
        <a:defRPr sz="1800" b="1"/>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Resistant</c:v>
                </c:pt>
              </c:strCache>
            </c:strRef>
          </c:tx>
          <c:spPr>
            <a:ln>
              <a:solidFill>
                <a:schemeClr val="tx1"/>
              </a:solidFill>
            </a:ln>
          </c:spPr>
          <c:invertIfNegative val="0"/>
          <c:dLbls>
            <c:dLbl>
              <c:idx val="0"/>
              <c:layout/>
              <c:tx>
                <c:rich>
                  <a:bodyPr/>
                  <a:lstStyle/>
                  <a:p>
                    <a:r>
                      <a:rPr lang="en-US" smtClean="0"/>
                      <a:t>4933</a:t>
                    </a:r>
                    <a:endParaRPr lang="en-US"/>
                  </a:p>
                </c:rich>
              </c:tx>
              <c:showLegendKey val="0"/>
              <c:showVal val="1"/>
              <c:showCatName val="0"/>
              <c:showSerName val="0"/>
              <c:showPercent val="0"/>
              <c:showBubbleSize val="0"/>
              <c:extLst>
                <c:ext xmlns:c15="http://schemas.microsoft.com/office/drawing/2012/chart" uri="{CE6537A1-D6FC-4f65-9D91-7224C49458BB}">
                  <c15:layout/>
                </c:ext>
              </c:extLst>
            </c:dLbl>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Nonresistant </c:v>
                </c:pt>
                <c:pt idx="1">
                  <c:v>Resistant </c:v>
                </c:pt>
                <c:pt idx="2">
                  <c:v>MDR </c:v>
                </c:pt>
              </c:strCache>
            </c:strRef>
          </c:cat>
          <c:val>
            <c:numRef>
              <c:f>Sheet1!$B$2:$B$4</c:f>
              <c:numCache>
                <c:formatCode>General</c:formatCode>
                <c:ptCount val="3"/>
                <c:pt idx="0">
                  <c:v>4933</c:v>
                </c:pt>
                <c:pt idx="1">
                  <c:v>12351</c:v>
                </c:pt>
                <c:pt idx="2" formatCode="#,##0">
                  <c:v>15265</c:v>
                </c:pt>
              </c:numCache>
            </c:numRef>
          </c:val>
        </c:ser>
        <c:dLbls>
          <c:showLegendKey val="0"/>
          <c:showVal val="0"/>
          <c:showCatName val="0"/>
          <c:showSerName val="0"/>
          <c:showPercent val="0"/>
          <c:showBubbleSize val="0"/>
        </c:dLbls>
        <c:gapWidth val="150"/>
        <c:axId val="136104184"/>
        <c:axId val="136104576"/>
      </c:barChart>
      <c:catAx>
        <c:axId val="136104184"/>
        <c:scaling>
          <c:orientation val="minMax"/>
        </c:scaling>
        <c:delete val="0"/>
        <c:axPos val="b"/>
        <c:numFmt formatCode="General" sourceLinked="1"/>
        <c:majorTickMark val="out"/>
        <c:minorTickMark val="none"/>
        <c:tickLblPos val="nextTo"/>
        <c:txPr>
          <a:bodyPr rot="0" vert="horz"/>
          <a:lstStyle/>
          <a:p>
            <a:pPr>
              <a:defRPr>
                <a:latin typeface="+mj-lt"/>
              </a:defRPr>
            </a:pPr>
            <a:endParaRPr lang="en-US"/>
          </a:p>
        </c:txPr>
        <c:crossAx val="136104576"/>
        <c:crosses val="autoZero"/>
        <c:auto val="1"/>
        <c:lblAlgn val="ctr"/>
        <c:lblOffset val="100"/>
        <c:noMultiLvlLbl val="0"/>
      </c:catAx>
      <c:valAx>
        <c:axId val="136104576"/>
        <c:scaling>
          <c:orientation val="minMax"/>
        </c:scaling>
        <c:delete val="0"/>
        <c:axPos val="l"/>
        <c:title>
          <c:tx>
            <c:rich>
              <a:bodyPr/>
              <a:lstStyle/>
              <a:p>
                <a:pPr>
                  <a:defRPr>
                    <a:latin typeface="+mj-lt"/>
                  </a:defRPr>
                </a:pPr>
                <a:r>
                  <a:rPr lang="en-US" dirty="0">
                    <a:latin typeface="+mj-lt"/>
                  </a:rPr>
                  <a:t>Euros (€)  </a:t>
                </a:r>
              </a:p>
            </c:rich>
          </c:tx>
          <c:layout/>
          <c:overlay val="0"/>
        </c:title>
        <c:numFmt formatCode="#,##0" sourceLinked="0"/>
        <c:majorTickMark val="out"/>
        <c:minorTickMark val="none"/>
        <c:tickLblPos val="nextTo"/>
        <c:txPr>
          <a:bodyPr rot="0" vert="horz"/>
          <a:lstStyle/>
          <a:p>
            <a:pPr>
              <a:defRPr>
                <a:latin typeface="+mj-lt"/>
              </a:defRPr>
            </a:pPr>
            <a:endParaRPr lang="en-US"/>
          </a:p>
        </c:txPr>
        <c:crossAx val="136104184"/>
        <c:crosses val="autoZero"/>
        <c:crossBetween val="between"/>
      </c:valAx>
      <c:spPr>
        <a:noFill/>
        <a:ln w="25408">
          <a:noFill/>
        </a:ln>
      </c:spPr>
    </c:plotArea>
    <c:plotVisOnly val="1"/>
    <c:dispBlanksAs val="gap"/>
    <c:showDLblsOverMax val="0"/>
  </c:chart>
  <c:txPr>
    <a:bodyPr/>
    <a:lstStyle/>
    <a:p>
      <a:pPr>
        <a:defRPr sz="1200" b="0"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Resistant</c:v>
                </c:pt>
              </c:strCache>
            </c:strRef>
          </c:tx>
          <c:spPr>
            <a:ln>
              <a:solidFill>
                <a:schemeClr val="tx1"/>
              </a:solidFill>
            </a:ln>
          </c:spPr>
          <c:invertIfNegative val="0"/>
          <c:dLbls>
            <c:numFmt formatCode="#,##0" sourceLinked="0"/>
            <c:spPr>
              <a:noFill/>
              <a:ln>
                <a:noFill/>
              </a:ln>
              <a:effectLst/>
            </c:spPr>
            <c:txPr>
              <a:bodyPr/>
              <a:lstStyle/>
              <a:p>
                <a:pPr>
                  <a:defRPr>
                    <a:latin typeface="+mj-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Without </c:v>
                </c:pt>
                <c:pt idx="1">
                  <c:v>Meropenem-susceptible</c:v>
                </c:pt>
                <c:pt idx="2">
                  <c:v>Meropenem-resistant </c:v>
                </c:pt>
              </c:strCache>
            </c:strRef>
          </c:cat>
          <c:val>
            <c:numRef>
              <c:f>Sheet1!$B$2:$B$4</c:f>
              <c:numCache>
                <c:formatCode>General</c:formatCode>
                <c:ptCount val="3"/>
                <c:pt idx="0">
                  <c:v>22605</c:v>
                </c:pt>
                <c:pt idx="1">
                  <c:v>28620</c:v>
                </c:pt>
                <c:pt idx="2">
                  <c:v>88425</c:v>
                </c:pt>
              </c:numCache>
            </c:numRef>
          </c:val>
        </c:ser>
        <c:dLbls>
          <c:showLegendKey val="0"/>
          <c:showVal val="0"/>
          <c:showCatName val="0"/>
          <c:showSerName val="0"/>
          <c:showPercent val="0"/>
          <c:showBubbleSize val="0"/>
        </c:dLbls>
        <c:gapWidth val="150"/>
        <c:axId val="136106536"/>
        <c:axId val="136105752"/>
      </c:barChart>
      <c:catAx>
        <c:axId val="136106536"/>
        <c:scaling>
          <c:orientation val="minMax"/>
        </c:scaling>
        <c:delete val="0"/>
        <c:axPos val="b"/>
        <c:numFmt formatCode="General" sourceLinked="1"/>
        <c:majorTickMark val="out"/>
        <c:minorTickMark val="none"/>
        <c:tickLblPos val="nextTo"/>
        <c:txPr>
          <a:bodyPr rot="0" vert="horz"/>
          <a:lstStyle/>
          <a:p>
            <a:pPr>
              <a:defRPr>
                <a:latin typeface="+mj-lt"/>
              </a:defRPr>
            </a:pPr>
            <a:endParaRPr lang="en-US"/>
          </a:p>
        </c:txPr>
        <c:crossAx val="136105752"/>
        <c:crosses val="autoZero"/>
        <c:auto val="1"/>
        <c:lblAlgn val="ctr"/>
        <c:lblOffset val="100"/>
        <c:noMultiLvlLbl val="0"/>
      </c:catAx>
      <c:valAx>
        <c:axId val="136105752"/>
        <c:scaling>
          <c:orientation val="minMax"/>
        </c:scaling>
        <c:delete val="0"/>
        <c:axPos val="l"/>
        <c:title>
          <c:tx>
            <c:rich>
              <a:bodyPr/>
              <a:lstStyle/>
              <a:p>
                <a:pPr>
                  <a:defRPr/>
                </a:pPr>
                <a:r>
                  <a:rPr lang="en-US" dirty="0">
                    <a:latin typeface="+mj-lt"/>
                  </a:rPr>
                  <a:t>US dollars ($)  </a:t>
                </a:r>
              </a:p>
            </c:rich>
          </c:tx>
          <c:layout>
            <c:manualLayout>
              <c:xMode val="edge"/>
              <c:yMode val="edge"/>
              <c:x val="3.3267184607334806E-2"/>
              <c:y val="0.32827829420220411"/>
            </c:manualLayout>
          </c:layout>
          <c:overlay val="0"/>
        </c:title>
        <c:numFmt formatCode="#,##0" sourceLinked="0"/>
        <c:majorTickMark val="out"/>
        <c:minorTickMark val="none"/>
        <c:tickLblPos val="nextTo"/>
        <c:txPr>
          <a:bodyPr rot="0" vert="horz"/>
          <a:lstStyle/>
          <a:p>
            <a:pPr>
              <a:defRPr>
                <a:latin typeface="+mj-lt"/>
              </a:defRPr>
            </a:pPr>
            <a:endParaRPr lang="en-US"/>
          </a:p>
        </c:txPr>
        <c:crossAx val="136106536"/>
        <c:crosses val="autoZero"/>
        <c:crossBetween val="between"/>
      </c:valAx>
      <c:spPr>
        <a:noFill/>
        <a:ln w="25399">
          <a:noFill/>
        </a:ln>
      </c:spPr>
    </c:plotArea>
    <c:plotVisOnly val="1"/>
    <c:dispBlanksAs val="gap"/>
    <c:showDLblsOverMax val="0"/>
  </c:chart>
  <c:txPr>
    <a:bodyPr/>
    <a:lstStyle/>
    <a:p>
      <a:pPr>
        <a:defRPr sz="1200" b="0"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Cases</c:v>
                </c:pt>
              </c:strCache>
            </c:strRef>
          </c:tx>
          <c:spPr>
            <a:ln>
              <a:solidFill>
                <a:schemeClr val="tx1"/>
              </a:solidFill>
            </a:ln>
          </c:spPr>
          <c:invertIfNegative val="0"/>
          <c:dLbls>
            <c:spPr>
              <a:noFill/>
              <a:ln>
                <a:noFill/>
              </a:ln>
              <a:effectLst/>
            </c:spPr>
            <c:txPr>
              <a:bodyPr/>
              <a:lstStyle/>
              <a:p>
                <a:pPr>
                  <a:defRPr sz="10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Mortality</c:v>
                </c:pt>
                <c:pt idx="1">
                  <c:v>Length of stay (days)</c:v>
                </c:pt>
                <c:pt idx="2">
                  <c:v>Surgery</c:v>
                </c:pt>
                <c:pt idx="3">
                  <c:v>Procedures</c:v>
                </c:pt>
                <c:pt idx="4">
                  <c:v>Chronic care</c:v>
                </c:pt>
                <c:pt idx="5">
                  <c:v>Full activity at discharge</c:v>
                </c:pt>
              </c:strCache>
            </c:strRef>
          </c:cat>
          <c:val>
            <c:numRef>
              <c:f>Sheet1!$B$2:$B$7</c:f>
              <c:numCache>
                <c:formatCode>General</c:formatCode>
                <c:ptCount val="6"/>
                <c:pt idx="0">
                  <c:v>21</c:v>
                </c:pt>
                <c:pt idx="1">
                  <c:v>20</c:v>
                </c:pt>
                <c:pt idx="2">
                  <c:v>27</c:v>
                </c:pt>
                <c:pt idx="3">
                  <c:v>38</c:v>
                </c:pt>
                <c:pt idx="4">
                  <c:v>55</c:v>
                </c:pt>
                <c:pt idx="5">
                  <c:v>34</c:v>
                </c:pt>
              </c:numCache>
            </c:numRef>
          </c:val>
        </c:ser>
        <c:ser>
          <c:idx val="1"/>
          <c:order val="1"/>
          <c:tx>
            <c:strRef>
              <c:f>Sheet1!$C$1</c:f>
              <c:strCache>
                <c:ptCount val="1"/>
                <c:pt idx="0">
                  <c:v>Controls</c:v>
                </c:pt>
              </c:strCache>
            </c:strRef>
          </c:tx>
          <c:spPr>
            <a:ln>
              <a:solidFill>
                <a:schemeClr val="tx1"/>
              </a:solidFill>
            </a:ln>
          </c:spPr>
          <c:invertIfNegative val="0"/>
          <c:dLbls>
            <c:spPr>
              <a:noFill/>
              <a:ln>
                <a:noFill/>
              </a:ln>
              <a:effectLst/>
            </c:spPr>
            <c:txPr>
              <a:bodyPr/>
              <a:lstStyle/>
              <a:p>
                <a:pPr>
                  <a:defRPr sz="10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Mortality</c:v>
                </c:pt>
                <c:pt idx="1">
                  <c:v>Length of stay (days)</c:v>
                </c:pt>
                <c:pt idx="2">
                  <c:v>Surgery</c:v>
                </c:pt>
                <c:pt idx="3">
                  <c:v>Procedures</c:v>
                </c:pt>
                <c:pt idx="4">
                  <c:v>Chronic care</c:v>
                </c:pt>
                <c:pt idx="5">
                  <c:v>Full activity at discharge</c:v>
                </c:pt>
              </c:strCache>
            </c:strRef>
          </c:cat>
          <c:val>
            <c:numRef>
              <c:f>Sheet1!$C$2:$C$7</c:f>
              <c:numCache>
                <c:formatCode>General</c:formatCode>
                <c:ptCount val="6"/>
                <c:pt idx="0">
                  <c:v>12</c:v>
                </c:pt>
                <c:pt idx="1">
                  <c:v>10</c:v>
                </c:pt>
                <c:pt idx="2">
                  <c:v>16</c:v>
                </c:pt>
                <c:pt idx="3">
                  <c:v>11</c:v>
                </c:pt>
                <c:pt idx="4">
                  <c:v>24</c:v>
                </c:pt>
                <c:pt idx="5">
                  <c:v>59</c:v>
                </c:pt>
              </c:numCache>
            </c:numRef>
          </c:val>
        </c:ser>
        <c:dLbls>
          <c:showLegendKey val="0"/>
          <c:showVal val="0"/>
          <c:showCatName val="0"/>
          <c:showSerName val="0"/>
          <c:showPercent val="0"/>
          <c:showBubbleSize val="0"/>
        </c:dLbls>
        <c:gapWidth val="150"/>
        <c:axId val="136537480"/>
        <c:axId val="136537872"/>
      </c:barChart>
      <c:catAx>
        <c:axId val="136537480"/>
        <c:scaling>
          <c:orientation val="minMax"/>
        </c:scaling>
        <c:delete val="0"/>
        <c:axPos val="b"/>
        <c:numFmt formatCode="General" sourceLinked="0"/>
        <c:majorTickMark val="out"/>
        <c:minorTickMark val="none"/>
        <c:tickLblPos val="nextTo"/>
        <c:txPr>
          <a:bodyPr/>
          <a:lstStyle/>
          <a:p>
            <a:pPr>
              <a:defRPr sz="1400"/>
            </a:pPr>
            <a:endParaRPr lang="en-US"/>
          </a:p>
        </c:txPr>
        <c:crossAx val="136537872"/>
        <c:crosses val="autoZero"/>
        <c:auto val="1"/>
        <c:lblAlgn val="ctr"/>
        <c:lblOffset val="100"/>
        <c:noMultiLvlLbl val="0"/>
      </c:catAx>
      <c:valAx>
        <c:axId val="136537872"/>
        <c:scaling>
          <c:orientation val="minMax"/>
        </c:scaling>
        <c:delete val="0"/>
        <c:axPos val="l"/>
        <c:title>
          <c:tx>
            <c:rich>
              <a:bodyPr rot="-5400000" vert="horz"/>
              <a:lstStyle/>
              <a:p>
                <a:pPr>
                  <a:defRPr/>
                </a:pPr>
                <a:r>
                  <a:rPr lang="en-GB" dirty="0" smtClean="0"/>
                  <a:t>Patients (%)</a:t>
                </a:r>
                <a:endParaRPr lang="en-GB" dirty="0"/>
              </a:p>
            </c:rich>
          </c:tx>
          <c:layout>
            <c:manualLayout>
              <c:xMode val="edge"/>
              <c:yMode val="edge"/>
              <c:x val="0"/>
              <c:y val="0.10250297653967171"/>
            </c:manualLayout>
          </c:layout>
          <c:overlay val="0"/>
        </c:title>
        <c:numFmt formatCode="General" sourceLinked="1"/>
        <c:majorTickMark val="out"/>
        <c:minorTickMark val="none"/>
        <c:tickLblPos val="nextTo"/>
        <c:crossAx val="136537480"/>
        <c:crosses val="autoZero"/>
        <c:crossBetween val="between"/>
      </c:valAx>
    </c:plotArea>
    <c:legend>
      <c:legendPos val="r"/>
      <c:layout>
        <c:manualLayout>
          <c:xMode val="edge"/>
          <c:yMode val="edge"/>
          <c:x val="0.82779051604350662"/>
          <c:y val="0.13163269512647577"/>
          <c:w val="0.14786871316541822"/>
          <c:h val="0.16052604682601226"/>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598831073950807"/>
          <c:y val="0.23128921673814182"/>
          <c:w val="0.74516681548827013"/>
          <c:h val="0.58458134085783309"/>
        </c:manualLayout>
      </c:layout>
      <c:barChart>
        <c:barDir val="col"/>
        <c:grouping val="clustered"/>
        <c:varyColors val="0"/>
        <c:ser>
          <c:idx val="0"/>
          <c:order val="0"/>
          <c:tx>
            <c:strRef>
              <c:f>Sheet1!$B$1</c:f>
              <c:strCache>
                <c:ptCount val="1"/>
                <c:pt idx="0">
                  <c:v>Resistant</c:v>
                </c:pt>
              </c:strCache>
            </c:strRef>
          </c:tx>
          <c:spPr>
            <a:ln>
              <a:solidFill>
                <a:schemeClr val="tx1"/>
              </a:solidFill>
            </a:ln>
          </c:spPr>
          <c:invertIfNegative val="0"/>
          <c:dLbls>
            <c:spPr>
              <a:noFill/>
              <a:ln>
                <a:noFill/>
              </a:ln>
              <a:effectLst/>
            </c:spPr>
            <c:txPr>
              <a:bodyPr/>
              <a:lstStyle/>
              <a:p>
                <a:pPr>
                  <a:defRPr sz="1200"/>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P. aeruginosa</c:v>
                </c:pt>
                <c:pt idx="1">
                  <c:v>A. baumannii</c:v>
                </c:pt>
              </c:strCache>
            </c:strRef>
          </c:cat>
          <c:val>
            <c:numRef>
              <c:f>Sheet1!$B$2:$B$3</c:f>
              <c:numCache>
                <c:formatCode>#,##0</c:formatCode>
                <c:ptCount val="2"/>
                <c:pt idx="0">
                  <c:v>251495</c:v>
                </c:pt>
                <c:pt idx="1">
                  <c:v>334516</c:v>
                </c:pt>
              </c:numCache>
            </c:numRef>
          </c:val>
        </c:ser>
        <c:ser>
          <c:idx val="1"/>
          <c:order val="1"/>
          <c:tx>
            <c:strRef>
              <c:f>Sheet1!$C$1</c:f>
              <c:strCache>
                <c:ptCount val="1"/>
                <c:pt idx="0">
                  <c:v>Nonresistant</c:v>
                </c:pt>
              </c:strCache>
            </c:strRef>
          </c:tx>
          <c:spPr>
            <a:ln>
              <a:solidFill>
                <a:schemeClr val="tx1"/>
              </a:solidFill>
            </a:ln>
          </c:spPr>
          <c:invertIfNegative val="0"/>
          <c:cat>
            <c:strRef>
              <c:f>Sheet1!$A$2:$A$3</c:f>
              <c:strCache>
                <c:ptCount val="2"/>
                <c:pt idx="0">
                  <c:v>P. aeruginosa</c:v>
                </c:pt>
                <c:pt idx="1">
                  <c:v>A. baumannii</c:v>
                </c:pt>
              </c:strCache>
            </c:strRef>
          </c:cat>
          <c:val>
            <c:numRef>
              <c:f>Sheet1!$C$2:$C$3</c:f>
              <c:numCache>
                <c:formatCode>#,##0</c:formatCode>
                <c:ptCount val="2"/>
                <c:pt idx="0">
                  <c:v>166196</c:v>
                </c:pt>
                <c:pt idx="1">
                  <c:v>276059</c:v>
                </c:pt>
              </c:numCache>
            </c:numRef>
          </c:val>
        </c:ser>
        <c:dLbls>
          <c:showLegendKey val="0"/>
          <c:showVal val="0"/>
          <c:showCatName val="0"/>
          <c:showSerName val="0"/>
          <c:showPercent val="0"/>
          <c:showBubbleSize val="0"/>
        </c:dLbls>
        <c:gapWidth val="150"/>
        <c:axId val="137097456"/>
        <c:axId val="137097848"/>
      </c:barChart>
      <c:catAx>
        <c:axId val="137097456"/>
        <c:scaling>
          <c:orientation val="minMax"/>
        </c:scaling>
        <c:delete val="0"/>
        <c:axPos val="b"/>
        <c:numFmt formatCode="General" sourceLinked="0"/>
        <c:majorTickMark val="out"/>
        <c:minorTickMark val="none"/>
        <c:tickLblPos val="nextTo"/>
        <c:txPr>
          <a:bodyPr/>
          <a:lstStyle/>
          <a:p>
            <a:pPr>
              <a:defRPr sz="1400" i="1"/>
            </a:pPr>
            <a:endParaRPr lang="en-US"/>
          </a:p>
        </c:txPr>
        <c:crossAx val="137097848"/>
        <c:crosses val="autoZero"/>
        <c:auto val="1"/>
        <c:lblAlgn val="ctr"/>
        <c:lblOffset val="100"/>
        <c:noMultiLvlLbl val="0"/>
      </c:catAx>
      <c:valAx>
        <c:axId val="137097848"/>
        <c:scaling>
          <c:orientation val="minMax"/>
          <c:max val="350000"/>
        </c:scaling>
        <c:delete val="0"/>
        <c:axPos val="l"/>
        <c:majorGridlines>
          <c:spPr>
            <a:ln>
              <a:noFill/>
            </a:ln>
          </c:spPr>
        </c:majorGridlines>
        <c:numFmt formatCode="#,##0" sourceLinked="1"/>
        <c:majorTickMark val="out"/>
        <c:minorTickMark val="none"/>
        <c:tickLblPos val="nextTo"/>
        <c:txPr>
          <a:bodyPr/>
          <a:lstStyle/>
          <a:p>
            <a:pPr>
              <a:defRPr sz="1400"/>
            </a:pPr>
            <a:endParaRPr lang="en-US"/>
          </a:p>
        </c:txPr>
        <c:crossAx val="137097456"/>
        <c:crosses val="autoZero"/>
        <c:crossBetween val="between"/>
      </c:valAx>
    </c:plotArea>
    <c:legend>
      <c:legendPos val="r"/>
      <c:layout>
        <c:manualLayout>
          <c:xMode val="edge"/>
          <c:yMode val="edge"/>
          <c:x val="0.77191546932922039"/>
          <c:y val="4.8272070650684708E-2"/>
          <c:w val="0.22292989149552186"/>
          <c:h val="0.19733290762688349"/>
        </c:manualLayout>
      </c:layout>
      <c:overlay val="0"/>
      <c:txPr>
        <a:bodyPr/>
        <a:lstStyle/>
        <a:p>
          <a:pPr>
            <a:defRPr sz="1400"/>
          </a:pPr>
          <a:endParaRPr lang="en-US"/>
        </a:p>
      </c:txPr>
    </c:legend>
    <c:plotVisOnly val="1"/>
    <c:dispBlanksAs val="gap"/>
    <c:showDLblsOverMax val="0"/>
  </c:chart>
  <c:txPr>
    <a:bodyPr/>
    <a:lstStyle/>
    <a:p>
      <a:pPr>
        <a:defRPr sz="18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0.2829</cdr:x>
      <cdr:y>0.82628</cdr:y>
    </cdr:from>
    <cdr:to>
      <cdr:x>0.36008</cdr:x>
      <cdr:y>0.9087</cdr:y>
    </cdr:to>
    <cdr:sp macro="" textlink="">
      <cdr:nvSpPr>
        <cdr:cNvPr id="13" name="TextBox 12"/>
        <cdr:cNvSpPr txBox="1"/>
      </cdr:nvSpPr>
      <cdr:spPr>
        <a:xfrm xmlns:a="http://schemas.openxmlformats.org/drawingml/2006/main">
          <a:off x="1296562" y="3231655"/>
          <a:ext cx="353720" cy="32235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GB" sz="1050" dirty="0" smtClean="0">
              <a:solidFill>
                <a:schemeClr val="bg1"/>
              </a:solidFill>
            </a:rPr>
            <a:t>n = 149</a:t>
          </a:r>
          <a:endParaRPr lang="en-US" sz="1050" dirty="0">
            <a:solidFill>
              <a:schemeClr val="bg1"/>
            </a:solidFill>
          </a:endParaRPr>
        </a:p>
      </cdr:txBody>
    </cdr:sp>
  </cdr:relSizeAnchor>
  <cdr:relSizeAnchor xmlns:cdr="http://schemas.openxmlformats.org/drawingml/2006/chartDrawing">
    <cdr:from>
      <cdr:x>0.54824</cdr:x>
      <cdr:y>0.82999</cdr:y>
    </cdr:from>
    <cdr:to>
      <cdr:x>0.62542</cdr:x>
      <cdr:y>0.91241</cdr:y>
    </cdr:to>
    <cdr:sp macro="" textlink="">
      <cdr:nvSpPr>
        <cdr:cNvPr id="14" name="TextBox 1"/>
        <cdr:cNvSpPr txBox="1"/>
      </cdr:nvSpPr>
      <cdr:spPr>
        <a:xfrm xmlns:a="http://schemas.openxmlformats.org/drawingml/2006/main">
          <a:off x="2512631" y="3246166"/>
          <a:ext cx="353721" cy="32235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050" dirty="0" smtClean="0">
              <a:solidFill>
                <a:schemeClr val="bg1"/>
              </a:solidFill>
            </a:rPr>
            <a:t>n = 119  </a:t>
          </a:r>
          <a:endParaRPr lang="en-US" sz="1050" dirty="0">
            <a:solidFill>
              <a:schemeClr val="bg1"/>
            </a:solidFill>
          </a:endParaRPr>
        </a:p>
      </cdr:txBody>
    </cdr:sp>
  </cdr:relSizeAnchor>
  <cdr:relSizeAnchor xmlns:cdr="http://schemas.openxmlformats.org/drawingml/2006/chartDrawing">
    <cdr:from>
      <cdr:x>0.81849</cdr:x>
      <cdr:y>0.82662</cdr:y>
    </cdr:from>
    <cdr:to>
      <cdr:x>0.86955</cdr:x>
      <cdr:y>0.9092</cdr:y>
    </cdr:to>
    <cdr:sp macro="" textlink="">
      <cdr:nvSpPr>
        <cdr:cNvPr id="15" name="TextBox 1"/>
        <cdr:cNvSpPr txBox="1"/>
      </cdr:nvSpPr>
      <cdr:spPr>
        <a:xfrm xmlns:a="http://schemas.openxmlformats.org/drawingml/2006/main">
          <a:off x="3751179" y="3232993"/>
          <a:ext cx="234011" cy="32297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050" dirty="0" smtClean="0">
              <a:solidFill>
                <a:schemeClr val="bg1"/>
              </a:solidFill>
            </a:rPr>
            <a:t>n = 134 </a:t>
          </a:r>
          <a:endParaRPr lang="en-US" sz="1050" dirty="0">
            <a:solidFill>
              <a:schemeClr val="bg1"/>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0.29511</cdr:x>
      <cdr:y>0.83144</cdr:y>
    </cdr:from>
    <cdr:to>
      <cdr:x>0.37229</cdr:x>
      <cdr:y>0.91386</cdr:y>
    </cdr:to>
    <cdr:sp macro="" textlink="">
      <cdr:nvSpPr>
        <cdr:cNvPr id="13" name="TextBox 12"/>
        <cdr:cNvSpPr txBox="1"/>
      </cdr:nvSpPr>
      <cdr:spPr>
        <a:xfrm xmlns:a="http://schemas.openxmlformats.org/drawingml/2006/main">
          <a:off x="1351926" y="3253517"/>
          <a:ext cx="353568" cy="32252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GB" sz="1050" dirty="0">
              <a:solidFill>
                <a:schemeClr val="bg1"/>
              </a:solidFill>
            </a:rPr>
            <a:t>n</a:t>
          </a:r>
          <a:r>
            <a:rPr lang="en-GB" sz="1050" dirty="0" smtClean="0">
              <a:solidFill>
                <a:schemeClr val="bg1"/>
              </a:solidFill>
            </a:rPr>
            <a:t> = 57 </a:t>
          </a:r>
          <a:endParaRPr lang="en-US" sz="1050" dirty="0">
            <a:solidFill>
              <a:schemeClr val="bg1"/>
            </a:solidFill>
          </a:endParaRPr>
        </a:p>
      </cdr:txBody>
    </cdr:sp>
  </cdr:relSizeAnchor>
  <cdr:relSizeAnchor xmlns:cdr="http://schemas.openxmlformats.org/drawingml/2006/chartDrawing">
    <cdr:from>
      <cdr:x>0.55184</cdr:x>
      <cdr:y>0.82955</cdr:y>
    </cdr:from>
    <cdr:to>
      <cdr:x>0.62902</cdr:x>
      <cdr:y>0.91101</cdr:y>
    </cdr:to>
    <cdr:sp macro="" textlink="">
      <cdr:nvSpPr>
        <cdr:cNvPr id="14" name="TextBox 1"/>
        <cdr:cNvSpPr txBox="1"/>
      </cdr:nvSpPr>
      <cdr:spPr>
        <a:xfrm xmlns:a="http://schemas.openxmlformats.org/drawingml/2006/main">
          <a:off x="2528011" y="3246140"/>
          <a:ext cx="353569" cy="31876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050" dirty="0" smtClean="0"/>
            <a:t>n = 125 </a:t>
          </a:r>
          <a:endParaRPr lang="en-US" sz="1050" dirty="0"/>
        </a:p>
      </cdr:txBody>
    </cdr:sp>
  </cdr:relSizeAnchor>
  <cdr:relSizeAnchor xmlns:cdr="http://schemas.openxmlformats.org/drawingml/2006/chartDrawing">
    <cdr:from>
      <cdr:x>0.78245</cdr:x>
      <cdr:y>0.82967</cdr:y>
    </cdr:from>
    <cdr:to>
      <cdr:x>0.85963</cdr:x>
      <cdr:y>0.91209</cdr:y>
    </cdr:to>
    <cdr:sp macro="" textlink="">
      <cdr:nvSpPr>
        <cdr:cNvPr id="15" name="TextBox 1"/>
        <cdr:cNvSpPr txBox="1"/>
      </cdr:nvSpPr>
      <cdr:spPr>
        <a:xfrm xmlns:a="http://schemas.openxmlformats.org/drawingml/2006/main">
          <a:off x="3584492" y="3246614"/>
          <a:ext cx="353569" cy="32252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050" dirty="0"/>
            <a:t>n</a:t>
          </a:r>
          <a:r>
            <a:rPr lang="en-GB" sz="1050" dirty="0" smtClean="0"/>
            <a:t> = 58 </a:t>
          </a:r>
          <a:endParaRPr lang="en-US" sz="105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l">
              <a:defRPr sz="1300">
                <a:solidFill>
                  <a:schemeClr val="tx1"/>
                </a:solidFill>
                <a:latin typeface="Arial" pitchFamily="23" charset="0"/>
                <a:ea typeface="+mn-ea"/>
                <a:cs typeface="+mn-cs"/>
              </a:defRPr>
            </a:lvl1pPr>
          </a:lstStyle>
          <a:p>
            <a:pPr>
              <a:defRPr/>
            </a:pPr>
            <a:endParaRPr lang="en-US" dirty="0">
              <a:latin typeface="Calibri"/>
            </a:endParaRPr>
          </a:p>
        </p:txBody>
      </p:sp>
      <p:sp>
        <p:nvSpPr>
          <p:cNvPr id="95235" name="Rectangle 3"/>
          <p:cNvSpPr>
            <a:spLocks noGrp="1" noChangeArrowheads="1"/>
          </p:cNvSpPr>
          <p:nvPr>
            <p:ph type="dt" sz="quarter" idx="1"/>
          </p:nvPr>
        </p:nvSpPr>
        <p:spPr bwMode="auto">
          <a:xfrm>
            <a:off x="3970938" y="0"/>
            <a:ext cx="3037840" cy="46482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a:defRPr sz="1300">
                <a:solidFill>
                  <a:schemeClr val="tx1"/>
                </a:solidFill>
                <a:latin typeface="Arial" pitchFamily="23" charset="0"/>
                <a:ea typeface="+mn-ea"/>
                <a:cs typeface="+mn-cs"/>
              </a:defRPr>
            </a:lvl1pPr>
          </a:lstStyle>
          <a:p>
            <a:pPr>
              <a:defRPr/>
            </a:pPr>
            <a:endParaRPr lang="en-US" dirty="0">
              <a:latin typeface="Calibri"/>
            </a:endParaRPr>
          </a:p>
        </p:txBody>
      </p:sp>
      <p:sp>
        <p:nvSpPr>
          <p:cNvPr id="95236" name="Rectangle 4"/>
          <p:cNvSpPr>
            <a:spLocks noGrp="1" noChangeArrowheads="1"/>
          </p:cNvSpPr>
          <p:nvPr>
            <p:ph type="ftr" sz="quarter" idx="2"/>
          </p:nvPr>
        </p:nvSpPr>
        <p:spPr bwMode="auto">
          <a:xfrm>
            <a:off x="0" y="8829967"/>
            <a:ext cx="3037840" cy="464820"/>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l">
              <a:defRPr sz="1300">
                <a:solidFill>
                  <a:schemeClr val="tx1"/>
                </a:solidFill>
                <a:latin typeface="Arial" pitchFamily="23" charset="0"/>
                <a:ea typeface="+mn-ea"/>
                <a:cs typeface="+mn-cs"/>
              </a:defRPr>
            </a:lvl1pPr>
          </a:lstStyle>
          <a:p>
            <a:pPr>
              <a:defRPr/>
            </a:pPr>
            <a:endParaRPr lang="en-US" dirty="0">
              <a:latin typeface="Calibri"/>
            </a:endParaRPr>
          </a:p>
        </p:txBody>
      </p:sp>
      <p:sp>
        <p:nvSpPr>
          <p:cNvPr id="95237" name="Rectangle 5"/>
          <p:cNvSpPr>
            <a:spLocks noGrp="1" noChangeArrowheads="1"/>
          </p:cNvSpPr>
          <p:nvPr>
            <p:ph type="sldNum" sz="quarter" idx="3"/>
          </p:nvPr>
        </p:nvSpPr>
        <p:spPr bwMode="auto">
          <a:xfrm>
            <a:off x="3970938" y="8829967"/>
            <a:ext cx="3037840" cy="464820"/>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a:defRPr sz="1300">
                <a:solidFill>
                  <a:schemeClr val="tx1"/>
                </a:solidFill>
                <a:latin typeface="Arial" pitchFamily="23" charset="0"/>
                <a:ea typeface="+mn-ea"/>
                <a:cs typeface="+mn-cs"/>
              </a:defRPr>
            </a:lvl1pPr>
          </a:lstStyle>
          <a:p>
            <a:pPr>
              <a:defRPr/>
            </a:pPr>
            <a:fld id="{4A58E080-4CF5-DA4A-9651-4E11928DA0ED}" type="slidenum">
              <a:rPr lang="en-US">
                <a:latin typeface="Calibri"/>
              </a:rPr>
              <a:pPr>
                <a:defRPr/>
              </a:pPr>
              <a:t>‹#›</a:t>
            </a:fld>
            <a:endParaRPr lang="en-US" dirty="0">
              <a:latin typeface="Calibri"/>
            </a:endParaRPr>
          </a:p>
        </p:txBody>
      </p:sp>
    </p:spTree>
    <p:extLst>
      <p:ext uri="{BB962C8B-B14F-4D97-AF65-F5344CB8AC3E}">
        <p14:creationId xmlns:p14="http://schemas.microsoft.com/office/powerpoint/2010/main" val="32052214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l">
              <a:defRPr sz="1300">
                <a:solidFill>
                  <a:schemeClr val="tx1"/>
                </a:solidFill>
                <a:latin typeface="Calibri"/>
                <a:ea typeface="+mn-ea"/>
                <a:cs typeface="+mn-cs"/>
              </a:defRPr>
            </a:lvl1pPr>
          </a:lstStyle>
          <a:p>
            <a:pPr>
              <a:defRPr/>
            </a:pPr>
            <a:endParaRPr lang="en-US" dirty="0"/>
          </a:p>
        </p:txBody>
      </p:sp>
      <p:sp>
        <p:nvSpPr>
          <p:cNvPr id="12291" name="Rectangle 3"/>
          <p:cNvSpPr>
            <a:spLocks noGrp="1" noChangeArrowheads="1"/>
          </p:cNvSpPr>
          <p:nvPr>
            <p:ph type="dt" idx="1"/>
          </p:nvPr>
        </p:nvSpPr>
        <p:spPr bwMode="auto">
          <a:xfrm>
            <a:off x="3972560" y="0"/>
            <a:ext cx="3037840" cy="46482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a:defRPr sz="1300">
                <a:solidFill>
                  <a:schemeClr val="tx1"/>
                </a:solidFill>
                <a:latin typeface="Calibri"/>
                <a:ea typeface="+mn-ea"/>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181100" y="698500"/>
            <a:ext cx="4648200" cy="3486150"/>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934720" y="4415790"/>
            <a:ext cx="5140960" cy="418338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294" name="Rectangle 6"/>
          <p:cNvSpPr>
            <a:spLocks noGrp="1" noChangeArrowheads="1"/>
          </p:cNvSpPr>
          <p:nvPr>
            <p:ph type="ftr" sz="quarter" idx="4"/>
          </p:nvPr>
        </p:nvSpPr>
        <p:spPr bwMode="auto">
          <a:xfrm>
            <a:off x="0" y="8831580"/>
            <a:ext cx="3037840" cy="464820"/>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l">
              <a:defRPr sz="1300">
                <a:solidFill>
                  <a:schemeClr val="tx1"/>
                </a:solidFill>
                <a:latin typeface="Calibri"/>
                <a:ea typeface="+mn-ea"/>
                <a:cs typeface="+mn-cs"/>
              </a:defRPr>
            </a:lvl1pPr>
          </a:lstStyle>
          <a:p>
            <a:pPr>
              <a:defRPr/>
            </a:pPr>
            <a:endParaRPr lang="en-US" dirty="0"/>
          </a:p>
        </p:txBody>
      </p:sp>
      <p:sp>
        <p:nvSpPr>
          <p:cNvPr id="12295" name="Rectangle 7"/>
          <p:cNvSpPr>
            <a:spLocks noGrp="1" noChangeArrowheads="1"/>
          </p:cNvSpPr>
          <p:nvPr>
            <p:ph type="sldNum" sz="quarter" idx="5"/>
          </p:nvPr>
        </p:nvSpPr>
        <p:spPr bwMode="auto">
          <a:xfrm>
            <a:off x="3972560" y="8831580"/>
            <a:ext cx="3037840" cy="464820"/>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a:defRPr sz="1300">
                <a:solidFill>
                  <a:schemeClr val="tx1"/>
                </a:solidFill>
                <a:latin typeface="Calibri"/>
                <a:ea typeface="+mn-ea"/>
                <a:cs typeface="+mn-cs"/>
              </a:defRPr>
            </a:lvl1pPr>
          </a:lstStyle>
          <a:p>
            <a:pPr>
              <a:defRPr/>
            </a:pPr>
            <a:fld id="{5A651059-8DB8-5044-97F1-F934F7FC73CC}" type="slidenum">
              <a:rPr lang="en-US" smtClean="0"/>
              <a:pPr>
                <a:defRPr/>
              </a:pPr>
              <a:t>‹#›</a:t>
            </a:fld>
            <a:endParaRPr lang="en-US" dirty="0"/>
          </a:p>
        </p:txBody>
      </p:sp>
    </p:spTree>
    <p:extLst>
      <p:ext uri="{BB962C8B-B14F-4D97-AF65-F5344CB8AC3E}">
        <p14:creationId xmlns:p14="http://schemas.microsoft.com/office/powerpoint/2010/main" val="144443128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Calibri"/>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Calibri"/>
        <a:ea typeface="ＭＳ Ｐゴシック" pitchFamily="23" charset="-128"/>
        <a:cs typeface="+mn-cs"/>
      </a:defRPr>
    </a:lvl2pPr>
    <a:lvl3pPr marL="914400" algn="l" rtl="0" eaLnBrk="0" fontAlgn="base" hangingPunct="0">
      <a:spcBef>
        <a:spcPct val="30000"/>
      </a:spcBef>
      <a:spcAft>
        <a:spcPct val="0"/>
      </a:spcAft>
      <a:defRPr sz="1200" kern="1200">
        <a:solidFill>
          <a:schemeClr val="tx1"/>
        </a:solidFill>
        <a:latin typeface="Calibri"/>
        <a:ea typeface="ＭＳ Ｐゴシック" pitchFamily="23" charset="-128"/>
        <a:cs typeface="+mn-cs"/>
      </a:defRPr>
    </a:lvl3pPr>
    <a:lvl4pPr marL="1371600" algn="l" rtl="0" eaLnBrk="0" fontAlgn="base" hangingPunct="0">
      <a:spcBef>
        <a:spcPct val="30000"/>
      </a:spcBef>
      <a:spcAft>
        <a:spcPct val="0"/>
      </a:spcAft>
      <a:defRPr sz="1200" kern="1200">
        <a:solidFill>
          <a:schemeClr val="tx1"/>
        </a:solidFill>
        <a:latin typeface="Calibri"/>
        <a:ea typeface="ＭＳ Ｐゴシック" pitchFamily="23" charset="-128"/>
        <a:cs typeface="+mn-cs"/>
      </a:defRPr>
    </a:lvl4pPr>
    <a:lvl5pPr marL="1828800" algn="l" rtl="0" eaLnBrk="0" fontAlgn="base" hangingPunct="0">
      <a:spcBef>
        <a:spcPct val="30000"/>
      </a:spcBef>
      <a:spcAft>
        <a:spcPct val="0"/>
      </a:spcAft>
      <a:defRPr sz="1200" kern="1200">
        <a:solidFill>
          <a:schemeClr val="tx1"/>
        </a:solidFill>
        <a:latin typeface="Calibri"/>
        <a:ea typeface="ＭＳ Ｐゴシック" pitchFamily="2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A12402-106D-4480-98AB-A9948D77DD20}" type="slidenum">
              <a:rPr lang="en-US" smtClean="0"/>
              <a:pPr/>
              <a:t>9</a:t>
            </a:fld>
            <a:endParaRPr lang="en-US" dirty="0"/>
          </a:p>
        </p:txBody>
      </p:sp>
    </p:spTree>
    <p:extLst>
      <p:ext uri="{BB962C8B-B14F-4D97-AF65-F5344CB8AC3E}">
        <p14:creationId xmlns:p14="http://schemas.microsoft.com/office/powerpoint/2010/main" val="610457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56890">
              <a:defRPr/>
            </a:pPr>
            <a:r>
              <a:rPr lang="en-GB" dirty="0"/>
              <a:t>The Extended Prevalence of Infection in Intensive Care (EPIC II) Study, a global 1-day, prospective, point prevalence study of 13,796 patients from 1265 intensive care units (ICUs) </a:t>
            </a:r>
            <a:r>
              <a:rPr lang="en-GB" dirty="0" smtClean="0"/>
              <a:t>from </a:t>
            </a:r>
            <a:r>
              <a:rPr lang="en-GB" dirty="0"/>
              <a:t>75 countries in 2007, reported that 62% of ICU infections were due to Gram-negative bacteria. </a:t>
            </a:r>
          </a:p>
          <a:p>
            <a:pPr defTabSz="956890">
              <a:defRPr/>
            </a:pPr>
            <a:endParaRPr lang="en-GB" dirty="0"/>
          </a:p>
          <a:p>
            <a:pPr defTabSz="956890">
              <a:defRPr/>
            </a:pPr>
            <a:r>
              <a:rPr lang="en-GB" dirty="0"/>
              <a:t>The top 3 Gram-negative pathogens, calculated as a percentage of all patients with Gram-negative infections, were </a:t>
            </a:r>
            <a:r>
              <a:rPr lang="en-GB" i="1" dirty="0"/>
              <a:t>Pseudomonas </a:t>
            </a:r>
            <a:r>
              <a:rPr lang="en-GB" dirty="0"/>
              <a:t>spp. (31%), </a:t>
            </a:r>
            <a:r>
              <a:rPr lang="en-GB" i="1" dirty="0"/>
              <a:t>Escherichia coli </a:t>
            </a:r>
            <a:r>
              <a:rPr lang="en-GB" dirty="0"/>
              <a:t>(26%), and </a:t>
            </a:r>
            <a:r>
              <a:rPr lang="en-GB" i="1" dirty="0"/>
              <a:t>Klebsiella </a:t>
            </a:r>
            <a:r>
              <a:rPr lang="en-GB" dirty="0"/>
              <a:t>spp. (20%). </a:t>
            </a:r>
          </a:p>
          <a:p>
            <a:pPr defTabSz="956890">
              <a:defRPr/>
            </a:pPr>
            <a:endParaRPr lang="en-US" dirty="0"/>
          </a:p>
          <a:p>
            <a:r>
              <a:rPr lang="en-GB" b="1" dirty="0"/>
              <a:t>Reference</a:t>
            </a:r>
          </a:p>
          <a:p>
            <a:pPr>
              <a:defRPr/>
            </a:pPr>
            <a:r>
              <a:rPr lang="en-US" dirty="0"/>
              <a:t>Vincent et al. </a:t>
            </a:r>
            <a:r>
              <a:rPr lang="en-US" i="1" dirty="0"/>
              <a:t>JAMA.</a:t>
            </a:r>
            <a:r>
              <a:rPr lang="en-US" dirty="0"/>
              <a:t> 2009;302:2323-9.</a:t>
            </a:r>
          </a:p>
          <a:p>
            <a:pPr>
              <a:defRPr/>
            </a:pPr>
            <a:endParaRPr lang="en-GB" dirty="0"/>
          </a:p>
        </p:txBody>
      </p:sp>
      <p:sp>
        <p:nvSpPr>
          <p:cNvPr id="4" name="Slide Number Placeholder 3"/>
          <p:cNvSpPr>
            <a:spLocks noGrp="1"/>
          </p:cNvSpPr>
          <p:nvPr>
            <p:ph type="sldNum" sz="quarter" idx="10"/>
          </p:nvPr>
        </p:nvSpPr>
        <p:spPr/>
        <p:txBody>
          <a:bodyPr/>
          <a:lstStyle/>
          <a:p>
            <a:fld id="{E8A12402-106D-4480-98AB-A9948D77DD20}"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1710772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8A12402-106D-4480-98AB-A9948D77DD20}" type="slidenum">
              <a:rPr lang="en-US" smtClean="0"/>
              <a:pPr/>
              <a:t>18</a:t>
            </a:fld>
            <a:endParaRPr lang="en-US" dirty="0"/>
          </a:p>
        </p:txBody>
      </p:sp>
    </p:spTree>
    <p:extLst>
      <p:ext uri="{BB962C8B-B14F-4D97-AF65-F5344CB8AC3E}">
        <p14:creationId xmlns:p14="http://schemas.microsoft.com/office/powerpoint/2010/main" val="41898400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ln/>
        </p:spPr>
      </p:sp>
      <p:sp>
        <p:nvSpPr>
          <p:cNvPr id="870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Hospital costs due to </a:t>
            </a:r>
            <a:r>
              <a:rPr lang="en-US" altLang="en-US" i="1" dirty="0"/>
              <a:t>Pseudomonas aeruginosa</a:t>
            </a:r>
            <a:r>
              <a:rPr lang="en-US" altLang="en-US" dirty="0"/>
              <a:t> drug resistance were evaluated in teaching hospitals in Hartford, US and Barcelona, Spain. </a:t>
            </a:r>
          </a:p>
          <a:p>
            <a:endParaRPr lang="en-US" altLang="en-US" dirty="0"/>
          </a:p>
          <a:p>
            <a:r>
              <a:rPr lang="en-US" altLang="en-US" dirty="0"/>
              <a:t>In Hartford, the hospital costs associated with </a:t>
            </a:r>
            <a:r>
              <a:rPr lang="en-US" altLang="en-US" dirty="0" err="1"/>
              <a:t>meropenem</a:t>
            </a:r>
            <a:r>
              <a:rPr lang="en-US" altLang="en-US" dirty="0"/>
              <a:t>-resistant </a:t>
            </a:r>
            <a:r>
              <a:rPr lang="en-US" altLang="en-US" i="1" dirty="0"/>
              <a:t>P. aeruginosa </a:t>
            </a:r>
            <a:r>
              <a:rPr lang="en-US" altLang="en-US" dirty="0"/>
              <a:t>(n = 58), </a:t>
            </a:r>
            <a:r>
              <a:rPr lang="en-US" altLang="en-US" dirty="0" err="1"/>
              <a:t>meropenem</a:t>
            </a:r>
            <a:r>
              <a:rPr lang="en-US" altLang="en-US" dirty="0"/>
              <a:t>-susceptible </a:t>
            </a:r>
            <a:r>
              <a:rPr lang="en-US" altLang="en-US" i="1" dirty="0"/>
              <a:t>P. aeruginosa</a:t>
            </a:r>
            <a:r>
              <a:rPr lang="en-US" altLang="en-US" dirty="0"/>
              <a:t> (n = 125) and without </a:t>
            </a:r>
            <a:r>
              <a:rPr lang="en-US" altLang="en-US" i="1" dirty="0"/>
              <a:t>P. aeruginosa</a:t>
            </a:r>
            <a:r>
              <a:rPr lang="en-US" altLang="en-US" dirty="0"/>
              <a:t> (n = 57) were evaluated. Costs were significantly higher for patients with </a:t>
            </a:r>
            <a:r>
              <a:rPr lang="en-US" altLang="en-US" dirty="0" err="1"/>
              <a:t>meropenem</a:t>
            </a:r>
            <a:r>
              <a:rPr lang="en-US" altLang="en-US" dirty="0"/>
              <a:t>-resistant </a:t>
            </a:r>
            <a:r>
              <a:rPr lang="en-US" altLang="en-US" i="1" dirty="0"/>
              <a:t>P. aeruginosa</a:t>
            </a:r>
            <a:r>
              <a:rPr lang="en-US" altLang="en-US" dirty="0"/>
              <a:t> vs </a:t>
            </a:r>
            <a:r>
              <a:rPr lang="en-US" altLang="en-US" dirty="0" err="1"/>
              <a:t>meropenem</a:t>
            </a:r>
            <a:r>
              <a:rPr lang="en-US" altLang="en-US" dirty="0"/>
              <a:t>-susceptible </a:t>
            </a:r>
            <a:r>
              <a:rPr lang="en-US" altLang="en-US" i="1" dirty="0"/>
              <a:t>P. aeruginosa</a:t>
            </a:r>
            <a:r>
              <a:rPr lang="en-US" altLang="en-US" dirty="0"/>
              <a:t> patients and patients without </a:t>
            </a:r>
            <a:r>
              <a:rPr lang="en-US" altLang="en-US" i="1" dirty="0"/>
              <a:t>P. aeruginosa</a:t>
            </a:r>
            <a:r>
              <a:rPr lang="en-US" altLang="en-US" dirty="0"/>
              <a:t>: $88,425 vs $28,620 vs $22,605 (</a:t>
            </a:r>
            <a:r>
              <a:rPr lang="en-US" altLang="en-US" i="1" dirty="0"/>
              <a:t>P</a:t>
            </a:r>
            <a:r>
              <a:rPr lang="en-US" altLang="en-US" dirty="0"/>
              <a:t> &lt; 0.01).</a:t>
            </a:r>
            <a:r>
              <a:rPr lang="en-US" altLang="en-US" baseline="30000" dirty="0"/>
              <a:t>1</a:t>
            </a:r>
            <a:endParaRPr lang="en-US" altLang="en-US" dirty="0"/>
          </a:p>
          <a:p>
            <a:endParaRPr lang="en-US" altLang="en-US" dirty="0"/>
          </a:p>
          <a:p>
            <a:r>
              <a:rPr lang="en-US" altLang="en-US" dirty="0"/>
              <a:t>In Barcelona, the hospital costs associated with multidrug-resistant (MDR) </a:t>
            </a:r>
            <a:r>
              <a:rPr lang="en-US" altLang="en-US" i="1" dirty="0"/>
              <a:t>P. aeruginosa</a:t>
            </a:r>
            <a:r>
              <a:rPr lang="en-US" altLang="en-US" dirty="0"/>
              <a:t> (n = 134), resistant </a:t>
            </a:r>
            <a:r>
              <a:rPr lang="en-US" altLang="en-US" i="1" dirty="0"/>
              <a:t>P. aeruginosa</a:t>
            </a:r>
            <a:r>
              <a:rPr lang="en-US" altLang="en-US" dirty="0"/>
              <a:t> (n = 119), and nonresistant </a:t>
            </a:r>
            <a:r>
              <a:rPr lang="en-US" altLang="en-US" i="1" dirty="0"/>
              <a:t>P. aeruginosa </a:t>
            </a:r>
            <a:r>
              <a:rPr lang="en-US" altLang="en-US" dirty="0"/>
              <a:t>(n = 149) were evaluated. The total mean economic cost per hospital admission of patients with a MDR </a:t>
            </a:r>
            <a:r>
              <a:rPr lang="en-US" altLang="en-US" i="1" dirty="0"/>
              <a:t>P. aeruginosa</a:t>
            </a:r>
            <a:r>
              <a:rPr lang="en-US" altLang="en-US" dirty="0"/>
              <a:t> strain increased more than 3-fold compared with </a:t>
            </a:r>
            <a:r>
              <a:rPr lang="en-US" altLang="en-US" dirty="0" err="1"/>
              <a:t>with</a:t>
            </a:r>
            <a:r>
              <a:rPr lang="en-US" altLang="en-US" dirty="0"/>
              <a:t> nonresistant strains (</a:t>
            </a:r>
            <a:r>
              <a:rPr lang="en-US" altLang="en-US" dirty="0">
                <a:cs typeface="Arial"/>
              </a:rPr>
              <a:t>€15,265 vs €4933).</a:t>
            </a:r>
            <a:r>
              <a:rPr lang="en-US" altLang="en-US" baseline="30000" dirty="0">
                <a:cs typeface="Arial"/>
              </a:rPr>
              <a:t>2</a:t>
            </a:r>
            <a:endParaRPr lang="en-US" altLang="en-US" dirty="0">
              <a:cs typeface="Arial"/>
            </a:endParaRPr>
          </a:p>
          <a:p>
            <a:endParaRPr lang="en-US" altLang="en-US" dirty="0">
              <a:cs typeface="Arial"/>
            </a:endParaRPr>
          </a:p>
          <a:p>
            <a:r>
              <a:rPr lang="en-US" altLang="en-US" dirty="0">
                <a:cs typeface="Arial"/>
              </a:rPr>
              <a:t>In both cases, hospital costs increased with drug resistance. </a:t>
            </a:r>
          </a:p>
          <a:p>
            <a:endParaRPr lang="en-US" altLang="en-US" dirty="0">
              <a:latin typeface="Arial"/>
              <a:cs typeface="Arial"/>
            </a:endParaRPr>
          </a:p>
          <a:p>
            <a:r>
              <a:rPr lang="en-US" altLang="en-US" b="1" dirty="0">
                <a:latin typeface="Arial"/>
                <a:cs typeface="Arial"/>
              </a:rPr>
              <a:t>References</a:t>
            </a:r>
            <a:endParaRPr lang="en-US" altLang="en-US" dirty="0">
              <a:latin typeface="Arial"/>
              <a:cs typeface="Arial"/>
            </a:endParaRPr>
          </a:p>
          <a:p>
            <a:pPr marL="232623" indent="-232623">
              <a:buFontTx/>
              <a:buAutoNum type="arabicPeriod"/>
              <a:defRPr/>
            </a:pPr>
            <a:r>
              <a:rPr lang="en-US" altLang="en-US" dirty="0" err="1"/>
              <a:t>Eagye</a:t>
            </a:r>
            <a:r>
              <a:rPr lang="en-US" altLang="en-US" dirty="0"/>
              <a:t> et al. </a:t>
            </a:r>
            <a:r>
              <a:rPr lang="en-US" altLang="en-US" i="1" dirty="0"/>
              <a:t>Infect Control </a:t>
            </a:r>
            <a:r>
              <a:rPr lang="en-US" altLang="en-US" i="1" dirty="0" err="1"/>
              <a:t>Hosp</a:t>
            </a:r>
            <a:r>
              <a:rPr lang="en-US" altLang="en-US" i="1" dirty="0"/>
              <a:t> </a:t>
            </a:r>
            <a:r>
              <a:rPr lang="en-US" altLang="en-US" i="1" dirty="0" err="1"/>
              <a:t>Epidemiol</a:t>
            </a:r>
            <a:r>
              <a:rPr lang="en-US" altLang="en-US" i="1" dirty="0"/>
              <a:t>. </a:t>
            </a:r>
            <a:r>
              <a:rPr lang="en-US" altLang="en-US" dirty="0"/>
              <a:t>2009;30:746-52.  </a:t>
            </a:r>
          </a:p>
          <a:p>
            <a:pPr marL="232623" indent="-232623">
              <a:buFontTx/>
              <a:buAutoNum type="arabicPeriod"/>
              <a:defRPr/>
            </a:pPr>
            <a:r>
              <a:rPr lang="en-US" altLang="en-US" kern="0" dirty="0"/>
              <a:t>Morales et al. </a:t>
            </a:r>
            <a:r>
              <a:rPr lang="en-US" altLang="en-US" i="1" kern="0" dirty="0"/>
              <a:t>BMC Health </a:t>
            </a:r>
            <a:r>
              <a:rPr lang="en-US" altLang="en-US" i="1" kern="0" dirty="0" err="1"/>
              <a:t>Serv</a:t>
            </a:r>
            <a:r>
              <a:rPr lang="en-US" altLang="en-US" i="1" kern="0" dirty="0"/>
              <a:t> Res. </a:t>
            </a:r>
            <a:r>
              <a:rPr lang="en-US" altLang="en-US" kern="0" dirty="0"/>
              <a:t>2012;12:122.</a:t>
            </a:r>
            <a:endParaRPr lang="en-US" altLang="en-US" dirty="0">
              <a:latin typeface="Arial" charset="0"/>
            </a:endParaRPr>
          </a:p>
          <a:p>
            <a:endParaRPr lang="en-US" altLang="en-US" b="1" dirty="0"/>
          </a:p>
        </p:txBody>
      </p:sp>
      <p:sp>
        <p:nvSpPr>
          <p:cNvPr id="870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351" eaLnBrk="0" hangingPunct="0">
              <a:spcBef>
                <a:spcPct val="30000"/>
              </a:spcBef>
              <a:defRPr sz="1200">
                <a:solidFill>
                  <a:schemeClr val="tx1"/>
                </a:solidFill>
                <a:latin typeface="Times New Roman" pitchFamily="18" charset="0"/>
                <a:ea typeface="ＭＳ Ｐゴシック" pitchFamily="34" charset="-128"/>
              </a:defRPr>
            </a:lvl1pPr>
            <a:lvl2pPr marL="742871" indent="-285720" defTabSz="933351" eaLnBrk="0" hangingPunct="0">
              <a:spcBef>
                <a:spcPct val="30000"/>
              </a:spcBef>
              <a:defRPr sz="1200">
                <a:solidFill>
                  <a:schemeClr val="tx1"/>
                </a:solidFill>
                <a:latin typeface="Times New Roman" pitchFamily="18" charset="0"/>
                <a:ea typeface="ＭＳ Ｐゴシック" pitchFamily="34" charset="-128"/>
              </a:defRPr>
            </a:lvl2pPr>
            <a:lvl3pPr marL="1142879" indent="-228575" defTabSz="933351" eaLnBrk="0" hangingPunct="0">
              <a:spcBef>
                <a:spcPct val="30000"/>
              </a:spcBef>
              <a:defRPr sz="1200">
                <a:solidFill>
                  <a:schemeClr val="tx1"/>
                </a:solidFill>
                <a:latin typeface="Times New Roman" pitchFamily="18" charset="0"/>
                <a:ea typeface="ＭＳ Ｐゴシック" pitchFamily="34" charset="-128"/>
              </a:defRPr>
            </a:lvl3pPr>
            <a:lvl4pPr marL="1600030" indent="-228575" defTabSz="933351" eaLnBrk="0" hangingPunct="0">
              <a:spcBef>
                <a:spcPct val="30000"/>
              </a:spcBef>
              <a:defRPr sz="1200">
                <a:solidFill>
                  <a:schemeClr val="tx1"/>
                </a:solidFill>
                <a:latin typeface="Times New Roman" pitchFamily="18" charset="0"/>
                <a:ea typeface="ＭＳ Ｐゴシック" pitchFamily="34" charset="-128"/>
              </a:defRPr>
            </a:lvl4pPr>
            <a:lvl5pPr marL="2057181" indent="-228575" defTabSz="933351" eaLnBrk="0" hangingPunct="0">
              <a:spcBef>
                <a:spcPct val="30000"/>
              </a:spcBef>
              <a:defRPr sz="1200">
                <a:solidFill>
                  <a:schemeClr val="tx1"/>
                </a:solidFill>
                <a:latin typeface="Times New Roman" pitchFamily="18" charset="0"/>
                <a:ea typeface="ＭＳ Ｐゴシック" pitchFamily="34" charset="-128"/>
              </a:defRPr>
            </a:lvl5pPr>
            <a:lvl6pPr marL="2514333" indent="-228575" defTabSz="93335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6pPr>
            <a:lvl7pPr marL="2971485" indent="-228575" defTabSz="93335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7pPr>
            <a:lvl8pPr marL="3428635" indent="-228575" defTabSz="93335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8pPr>
            <a:lvl9pPr marL="3885787" indent="-228575" defTabSz="933351" eaLnBrk="0" fontAlgn="base" hangingPunct="0">
              <a:spcBef>
                <a:spcPct val="30000"/>
              </a:spcBef>
              <a:spcAft>
                <a:spcPct val="0"/>
              </a:spcAft>
              <a:defRPr sz="1200">
                <a:solidFill>
                  <a:schemeClr val="tx1"/>
                </a:solidFill>
                <a:latin typeface="Times New Roman" pitchFamily="18" charset="0"/>
                <a:ea typeface="ＭＳ Ｐゴシック" pitchFamily="34" charset="-128"/>
              </a:defRPr>
            </a:lvl9pPr>
          </a:lstStyle>
          <a:p>
            <a:pPr>
              <a:spcBef>
                <a:spcPct val="0"/>
              </a:spcBef>
            </a:pPr>
            <a:fld id="{BA77E399-E7CE-49B5-A8CE-469E85430F70}" type="slidenum">
              <a:rPr lang="en-US" altLang="en-US" sz="1300"/>
              <a:pPr>
                <a:spcBef>
                  <a:spcPct val="0"/>
                </a:spcBef>
              </a:pPr>
              <a:t>19</a:t>
            </a:fld>
            <a:endParaRPr lang="en-US" altLang="en-US" sz="1300" dirty="0"/>
          </a:p>
        </p:txBody>
      </p:sp>
    </p:spTree>
    <p:extLst>
      <p:ext uri="{BB962C8B-B14F-4D97-AF65-F5344CB8AC3E}">
        <p14:creationId xmlns:p14="http://schemas.microsoft.com/office/powerpoint/2010/main" val="223481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E8A12402-106D-4480-98AB-A9948D77DD20}" type="slidenum">
              <a:rPr lang="en-US" smtClean="0"/>
              <a:pPr/>
              <a:t>20</a:t>
            </a:fld>
            <a:endParaRPr lang="en-US" dirty="0"/>
          </a:p>
        </p:txBody>
      </p:sp>
    </p:spTree>
    <p:extLst>
      <p:ext uri="{BB962C8B-B14F-4D97-AF65-F5344CB8AC3E}">
        <p14:creationId xmlns:p14="http://schemas.microsoft.com/office/powerpoint/2010/main" val="3722254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8A12402-106D-4480-98AB-A9948D77DD20}" type="slidenum">
              <a:rPr lang="en-US" smtClean="0"/>
              <a:pPr/>
              <a:t>21</a:t>
            </a:fld>
            <a:endParaRPr lang="en-US" dirty="0"/>
          </a:p>
        </p:txBody>
      </p:sp>
    </p:spTree>
    <p:extLst>
      <p:ext uri="{BB962C8B-B14F-4D97-AF65-F5344CB8AC3E}">
        <p14:creationId xmlns:p14="http://schemas.microsoft.com/office/powerpoint/2010/main" val="2427336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a:t>The following 8 studies have quantified the direct costs attributed to multidrug-resistant (MDR) </a:t>
            </a:r>
            <a:r>
              <a:rPr lang="en-US" sz="900" i="1" dirty="0"/>
              <a:t>Pseudomonas aeruginosa </a:t>
            </a:r>
            <a:r>
              <a:rPr lang="en-US" sz="900" dirty="0"/>
              <a:t>infections.</a:t>
            </a:r>
            <a:r>
              <a:rPr lang="en-US" sz="900" baseline="30000" dirty="0"/>
              <a:t>1</a:t>
            </a:r>
            <a:r>
              <a:rPr lang="en-US" sz="900" dirty="0"/>
              <a:t> In all instances, MDR </a:t>
            </a:r>
            <a:r>
              <a:rPr lang="en-US" sz="900" i="1" dirty="0"/>
              <a:t>P. aeruginosa </a:t>
            </a:r>
            <a:r>
              <a:rPr lang="en-US" sz="900" dirty="0"/>
              <a:t>was associated with higher hospital costs then susceptible </a:t>
            </a:r>
            <a:r>
              <a:rPr lang="en-US" sz="900" i="1" dirty="0"/>
              <a:t>P. aeruginosa.</a:t>
            </a:r>
            <a:endParaRPr lang="en-US" sz="900" dirty="0"/>
          </a:p>
          <a:p>
            <a:r>
              <a:rPr lang="en-US" sz="900" b="1" dirty="0"/>
              <a:t>Harris: </a:t>
            </a:r>
            <a:r>
              <a:rPr lang="en-US" sz="900" dirty="0"/>
              <a:t>Harris and colleagues published a case series of 22 patients with MDR </a:t>
            </a:r>
            <a:r>
              <a:rPr lang="en-US" sz="900" i="1" dirty="0"/>
              <a:t>P. aeruginosa </a:t>
            </a:r>
            <a:r>
              <a:rPr lang="en-US" sz="900" dirty="0"/>
              <a:t>recovered from any clinical culture hospitalized from August 1994 to December 1997. An MDR isolate was classified as one with resistance to </a:t>
            </a:r>
            <a:r>
              <a:rPr lang="en-US" sz="900" dirty="0" err="1"/>
              <a:t>ceftazidime</a:t>
            </a:r>
            <a:r>
              <a:rPr lang="en-US" sz="900" dirty="0"/>
              <a:t>, ciprofloxacin, </a:t>
            </a:r>
            <a:r>
              <a:rPr lang="en-US" sz="900" dirty="0" err="1"/>
              <a:t>imipenem</a:t>
            </a:r>
            <a:r>
              <a:rPr lang="en-US" sz="900" dirty="0"/>
              <a:t>, and </a:t>
            </a:r>
            <a:r>
              <a:rPr lang="en-US" sz="900" dirty="0" err="1"/>
              <a:t>piperacillin</a:t>
            </a:r>
            <a:r>
              <a:rPr lang="en-US" sz="900" dirty="0"/>
              <a:t>. The mean cost of hospitalization due to MDR </a:t>
            </a:r>
            <a:r>
              <a:rPr lang="en-US" sz="900" i="1" dirty="0"/>
              <a:t>P. aeruginosa</a:t>
            </a:r>
            <a:r>
              <a:rPr lang="en-US" sz="900" dirty="0"/>
              <a:t> compared to susceptible </a:t>
            </a:r>
            <a:r>
              <a:rPr lang="en-US" sz="900" i="1" dirty="0"/>
              <a:t>P. aeruginosa</a:t>
            </a:r>
            <a:r>
              <a:rPr lang="en-US" sz="900" dirty="0"/>
              <a:t> infections was $54,081 vs $22,116.</a:t>
            </a:r>
            <a:r>
              <a:rPr lang="en-US" sz="900" baseline="30000" dirty="0"/>
              <a:t>2</a:t>
            </a:r>
            <a:r>
              <a:rPr lang="en-US" sz="900" dirty="0"/>
              <a:t> </a:t>
            </a:r>
          </a:p>
          <a:p>
            <a:r>
              <a:rPr lang="en-US" sz="900" b="1" dirty="0" err="1"/>
              <a:t>Gasink</a:t>
            </a:r>
            <a:r>
              <a:rPr lang="en-US" sz="900" b="1" dirty="0"/>
              <a:t>: </a:t>
            </a:r>
            <a:r>
              <a:rPr lang="en-US" sz="900" dirty="0"/>
              <a:t>In the cohort of patients with </a:t>
            </a:r>
            <a:r>
              <a:rPr lang="en-US" sz="900" dirty="0" err="1"/>
              <a:t>fluoroquinolone</a:t>
            </a:r>
            <a:r>
              <a:rPr lang="en-US" sz="900" dirty="0"/>
              <a:t>-resistant </a:t>
            </a:r>
            <a:r>
              <a:rPr lang="en-US" sz="900" i="1" dirty="0"/>
              <a:t>P. aeruginosa </a:t>
            </a:r>
            <a:r>
              <a:rPr lang="en-US" sz="900" dirty="0"/>
              <a:t>infections, median hospital charges were significantly higher compared with patients with </a:t>
            </a:r>
            <a:r>
              <a:rPr lang="en-US" sz="900" dirty="0" err="1"/>
              <a:t>fluoroquinolone</a:t>
            </a:r>
            <a:r>
              <a:rPr lang="en-US" sz="900" dirty="0"/>
              <a:t>-susceptible infections ($62,325 vs $48,733; </a:t>
            </a:r>
            <a:r>
              <a:rPr lang="en-US" sz="900" i="1" dirty="0"/>
              <a:t>P</a:t>
            </a:r>
            <a:r>
              <a:rPr lang="en-US" sz="900" dirty="0"/>
              <a:t> = 0.008).</a:t>
            </a:r>
            <a:r>
              <a:rPr lang="en-US" sz="900" baseline="30000" dirty="0"/>
              <a:t>3</a:t>
            </a:r>
            <a:endParaRPr lang="en-US" sz="900" dirty="0"/>
          </a:p>
          <a:p>
            <a:r>
              <a:rPr lang="en-US" sz="900" b="1" dirty="0" err="1"/>
              <a:t>Lautenbach</a:t>
            </a:r>
            <a:r>
              <a:rPr lang="en-US" sz="900" b="1" dirty="0"/>
              <a:t> 2006: </a:t>
            </a:r>
            <a:r>
              <a:rPr lang="en-US" sz="900" dirty="0"/>
              <a:t>In the third study, patients with </a:t>
            </a:r>
            <a:r>
              <a:rPr lang="en-US" sz="900" dirty="0" err="1"/>
              <a:t>imipenem</a:t>
            </a:r>
            <a:r>
              <a:rPr lang="en-US" sz="900" dirty="0"/>
              <a:t>-resistant </a:t>
            </a:r>
            <a:r>
              <a:rPr lang="en-US" sz="900" i="1" dirty="0"/>
              <a:t>P. aeruginosa </a:t>
            </a:r>
            <a:r>
              <a:rPr lang="en-US" sz="900" dirty="0"/>
              <a:t>isolates, median hospital costs were $81,330 for </a:t>
            </a:r>
            <a:r>
              <a:rPr lang="en-US" sz="900" dirty="0" err="1"/>
              <a:t>imipenem</a:t>
            </a:r>
            <a:r>
              <a:rPr lang="en-US" sz="900" dirty="0"/>
              <a:t>-resistant strains compared with $48,381 for </a:t>
            </a:r>
            <a:r>
              <a:rPr lang="en-US" sz="900" dirty="0" err="1"/>
              <a:t>imipenem</a:t>
            </a:r>
            <a:r>
              <a:rPr lang="en-US" sz="900" dirty="0"/>
              <a:t>-susceptible strains (</a:t>
            </a:r>
            <a:r>
              <a:rPr lang="en-US" sz="900" i="1" dirty="0"/>
              <a:t>P</a:t>
            </a:r>
            <a:r>
              <a:rPr lang="en-US" sz="900" dirty="0"/>
              <a:t> &lt; 0.001).</a:t>
            </a:r>
            <a:r>
              <a:rPr lang="en-US" sz="900" baseline="30000" dirty="0"/>
              <a:t>4</a:t>
            </a:r>
            <a:endParaRPr lang="en-US" sz="900" dirty="0"/>
          </a:p>
          <a:p>
            <a:r>
              <a:rPr lang="en-US" sz="900" b="1" dirty="0"/>
              <a:t>Evans: </a:t>
            </a:r>
            <a:r>
              <a:rPr lang="en-US" sz="900" dirty="0"/>
              <a:t>Resistant </a:t>
            </a:r>
            <a:r>
              <a:rPr lang="en-US" sz="900" i="1" dirty="0"/>
              <a:t>P. aeruginosa </a:t>
            </a:r>
            <a:r>
              <a:rPr lang="en-US" sz="900" dirty="0"/>
              <a:t>infections were associated with higher median hospital costs ($87,519 vs $61,028; </a:t>
            </a:r>
            <a:r>
              <a:rPr lang="en-US" sz="900" i="1" dirty="0"/>
              <a:t>P</a:t>
            </a:r>
            <a:r>
              <a:rPr lang="en-US" sz="900" dirty="0"/>
              <a:t> = 0.015).</a:t>
            </a:r>
            <a:r>
              <a:rPr lang="en-US" sz="900" baseline="30000" dirty="0"/>
              <a:t> </a:t>
            </a:r>
            <a:r>
              <a:rPr lang="en-US" sz="900" dirty="0"/>
              <a:t>Antibiotic resistance was defined as resistance to all the drugs in one or more of the following antibiotic classes: aminoglycosides, </a:t>
            </a:r>
            <a:r>
              <a:rPr lang="en-US" sz="900" dirty="0" err="1"/>
              <a:t>cephalosporins</a:t>
            </a:r>
            <a:r>
              <a:rPr lang="en-US" sz="900" dirty="0"/>
              <a:t>, </a:t>
            </a:r>
            <a:r>
              <a:rPr lang="en-US" sz="900" dirty="0" err="1"/>
              <a:t>carbapenems</a:t>
            </a:r>
            <a:r>
              <a:rPr lang="en-US" sz="900" dirty="0"/>
              <a:t>, and fluoroquinolones.</a:t>
            </a:r>
            <a:r>
              <a:rPr lang="en-US" sz="900" baseline="30000" dirty="0"/>
              <a:t>5</a:t>
            </a:r>
          </a:p>
          <a:p>
            <a:r>
              <a:rPr lang="en-US" sz="900" b="1" dirty="0" err="1"/>
              <a:t>Bou</a:t>
            </a:r>
            <a:r>
              <a:rPr lang="en-US" sz="900" b="1" dirty="0"/>
              <a:t>: </a:t>
            </a:r>
            <a:r>
              <a:rPr lang="en-US" sz="900" dirty="0"/>
              <a:t>In Spain, </a:t>
            </a:r>
            <a:r>
              <a:rPr lang="en-US" sz="900" dirty="0" err="1"/>
              <a:t>Bou</a:t>
            </a:r>
            <a:r>
              <a:rPr lang="en-US" sz="900" dirty="0"/>
              <a:t> and colleagues reported a significantly higher median economic burden with antibiotic multi-resistance in </a:t>
            </a:r>
            <a:r>
              <a:rPr lang="en-US" sz="900" i="1" dirty="0"/>
              <a:t>P. aeruginosa </a:t>
            </a:r>
            <a:r>
              <a:rPr lang="en-US" sz="900" dirty="0"/>
              <a:t>infections (</a:t>
            </a:r>
            <a:r>
              <a:rPr lang="en-US" sz="900" dirty="0">
                <a:cs typeface="Arial"/>
              </a:rPr>
              <a:t>€72,356 vs €17,090; </a:t>
            </a:r>
            <a:r>
              <a:rPr lang="en-US" sz="900" i="1" dirty="0">
                <a:cs typeface="Arial"/>
              </a:rPr>
              <a:t>P</a:t>
            </a:r>
            <a:r>
              <a:rPr lang="en-US" sz="900" dirty="0">
                <a:cs typeface="Arial"/>
              </a:rPr>
              <a:t> = 0.004).</a:t>
            </a:r>
            <a:r>
              <a:rPr lang="en-US" sz="900" baseline="30000" dirty="0">
                <a:cs typeface="Arial"/>
              </a:rPr>
              <a:t>6</a:t>
            </a:r>
          </a:p>
          <a:p>
            <a:r>
              <a:rPr lang="en-US" sz="900" b="1" dirty="0" err="1">
                <a:cs typeface="Arial"/>
              </a:rPr>
              <a:t>Lautenbach</a:t>
            </a:r>
            <a:r>
              <a:rPr lang="en-US" sz="900" b="1" dirty="0">
                <a:cs typeface="Arial"/>
              </a:rPr>
              <a:t> 2010: </a:t>
            </a:r>
            <a:r>
              <a:rPr lang="en-US" sz="900" dirty="0">
                <a:cs typeface="Arial"/>
              </a:rPr>
              <a:t>For </a:t>
            </a:r>
            <a:r>
              <a:rPr lang="en-US" sz="900" dirty="0" err="1">
                <a:cs typeface="Arial"/>
              </a:rPr>
              <a:t>imipenem</a:t>
            </a:r>
            <a:r>
              <a:rPr lang="en-US" sz="900" dirty="0">
                <a:cs typeface="Arial"/>
              </a:rPr>
              <a:t>-resistant </a:t>
            </a:r>
            <a:r>
              <a:rPr lang="en-US" sz="900" i="1" dirty="0"/>
              <a:t>P. aeruginosa</a:t>
            </a:r>
            <a:r>
              <a:rPr lang="en-US" sz="900" dirty="0">
                <a:cs typeface="Arial"/>
              </a:rPr>
              <a:t> infections, mean hospital costs were significantly higher compared with </a:t>
            </a:r>
            <a:r>
              <a:rPr lang="en-US" sz="900" dirty="0" err="1">
                <a:cs typeface="Arial"/>
              </a:rPr>
              <a:t>imipenem</a:t>
            </a:r>
            <a:r>
              <a:rPr lang="en-US" sz="900" dirty="0">
                <a:cs typeface="Arial"/>
              </a:rPr>
              <a:t>-susceptible infections ($251,495 vs $166,196; </a:t>
            </a:r>
            <a:r>
              <a:rPr lang="en-US" sz="900" i="1" dirty="0">
                <a:cs typeface="Arial"/>
              </a:rPr>
              <a:t>P</a:t>
            </a:r>
            <a:r>
              <a:rPr lang="en-US" sz="900" dirty="0">
                <a:cs typeface="Arial"/>
              </a:rPr>
              <a:t> &lt; 0.001).</a:t>
            </a:r>
            <a:r>
              <a:rPr lang="en-US" sz="900" baseline="30000" dirty="0">
                <a:cs typeface="Arial"/>
              </a:rPr>
              <a:t>7</a:t>
            </a:r>
          </a:p>
          <a:p>
            <a:r>
              <a:rPr lang="en-US" sz="900" b="1" dirty="0" err="1"/>
              <a:t>Eagye</a:t>
            </a:r>
            <a:r>
              <a:rPr lang="en-US" sz="900" b="1" dirty="0"/>
              <a:t> and Morales: </a:t>
            </a:r>
            <a:r>
              <a:rPr lang="en-US" sz="900" dirty="0"/>
              <a:t>As discussed on the previous slide, higher hospital costs were associated with </a:t>
            </a:r>
            <a:r>
              <a:rPr lang="en-US" sz="900" dirty="0" err="1"/>
              <a:t>meropenem</a:t>
            </a:r>
            <a:r>
              <a:rPr lang="en-US" sz="900" dirty="0"/>
              <a:t>-resistant and MDR </a:t>
            </a:r>
            <a:r>
              <a:rPr lang="en-US" sz="900" i="1" dirty="0"/>
              <a:t>P. aeruginosa </a:t>
            </a:r>
            <a:r>
              <a:rPr lang="en-US" sz="900" dirty="0"/>
              <a:t>infections.</a:t>
            </a:r>
            <a:r>
              <a:rPr lang="en-US" sz="900" baseline="30000" dirty="0"/>
              <a:t>8,9</a:t>
            </a:r>
            <a:endParaRPr lang="en-US" sz="900" dirty="0"/>
          </a:p>
          <a:p>
            <a:endParaRPr lang="en-US" sz="900" dirty="0"/>
          </a:p>
          <a:p>
            <a:r>
              <a:rPr lang="en-US" sz="900" b="1" dirty="0"/>
              <a:t>References</a:t>
            </a:r>
          </a:p>
          <a:p>
            <a:pPr marL="232623" indent="-232623">
              <a:buAutoNum type="arabicPeriod"/>
            </a:pPr>
            <a:r>
              <a:rPr lang="en-US" sz="900" dirty="0"/>
              <a:t>Hirsch and Tam. </a:t>
            </a:r>
            <a:r>
              <a:rPr lang="en-US" sz="900" i="1" dirty="0"/>
              <a:t>Expert Rev </a:t>
            </a:r>
            <a:r>
              <a:rPr lang="en-US" sz="900" i="1" dirty="0" err="1"/>
              <a:t>Pharmacoecon</a:t>
            </a:r>
            <a:r>
              <a:rPr lang="en-US" sz="900" i="1" dirty="0"/>
              <a:t> Outcomes Res</a:t>
            </a:r>
            <a:r>
              <a:rPr lang="en-US" sz="900" dirty="0"/>
              <a:t>. 2010;10:441-51.  </a:t>
            </a:r>
          </a:p>
          <a:p>
            <a:pPr marL="232623" indent="-232623">
              <a:buAutoNum type="arabicPeriod"/>
            </a:pPr>
            <a:r>
              <a:rPr lang="en-US" sz="900" dirty="0"/>
              <a:t>Harris et al. </a:t>
            </a:r>
            <a:r>
              <a:rPr lang="en-US" sz="900" i="1" dirty="0" err="1"/>
              <a:t>Clin</a:t>
            </a:r>
            <a:r>
              <a:rPr lang="en-US" sz="900" i="1" dirty="0"/>
              <a:t> Infect Dis. </a:t>
            </a:r>
            <a:r>
              <a:rPr lang="en-US" sz="900" dirty="0"/>
              <a:t>1999;28:1128-33.  </a:t>
            </a:r>
          </a:p>
          <a:p>
            <a:pPr marL="232623" indent="-232623">
              <a:buAutoNum type="arabicPeriod"/>
            </a:pPr>
            <a:r>
              <a:rPr lang="en-US" sz="900" dirty="0" err="1"/>
              <a:t>Gasink</a:t>
            </a:r>
            <a:r>
              <a:rPr lang="en-US" sz="900" dirty="0"/>
              <a:t> et al. </a:t>
            </a:r>
            <a:r>
              <a:rPr lang="en-US" sz="900" i="1" dirty="0"/>
              <a:t>Am J Med. </a:t>
            </a:r>
            <a:r>
              <a:rPr lang="en-US" sz="900" dirty="0"/>
              <a:t>2006;119:526, e519-25.  </a:t>
            </a:r>
          </a:p>
          <a:p>
            <a:pPr marL="232623" indent="-232623">
              <a:buAutoNum type="arabicPeriod"/>
            </a:pPr>
            <a:r>
              <a:rPr lang="en-US" sz="900" dirty="0" err="1"/>
              <a:t>Lautenbach</a:t>
            </a:r>
            <a:r>
              <a:rPr lang="en-US" sz="900" dirty="0"/>
              <a:t> et al. </a:t>
            </a:r>
            <a:r>
              <a:rPr lang="en-US" sz="900" i="1" dirty="0"/>
              <a:t>Infect Control </a:t>
            </a:r>
            <a:r>
              <a:rPr lang="en-US" sz="900" i="1" dirty="0" err="1"/>
              <a:t>Hosp</a:t>
            </a:r>
            <a:r>
              <a:rPr lang="en-US" sz="900" i="1" dirty="0"/>
              <a:t> </a:t>
            </a:r>
            <a:r>
              <a:rPr lang="en-US" sz="900" i="1" dirty="0" err="1"/>
              <a:t>Epidemiol</a:t>
            </a:r>
            <a:r>
              <a:rPr lang="en-US" sz="900" dirty="0"/>
              <a:t>. 2006;27:893-900.</a:t>
            </a:r>
          </a:p>
          <a:p>
            <a:pPr marL="232623" indent="-232623">
              <a:buAutoNum type="arabicPeriod"/>
            </a:pPr>
            <a:r>
              <a:rPr lang="en-US" sz="900" dirty="0"/>
              <a:t>Evans et al. </a:t>
            </a:r>
            <a:r>
              <a:rPr lang="en-US" sz="900" i="1" dirty="0" err="1"/>
              <a:t>Crit</a:t>
            </a:r>
            <a:r>
              <a:rPr lang="en-US" sz="900" i="1" dirty="0"/>
              <a:t> Care Med</a:t>
            </a:r>
            <a:r>
              <a:rPr lang="en-US" sz="900" dirty="0"/>
              <a:t>. 2007;35:89-95.  </a:t>
            </a:r>
          </a:p>
          <a:p>
            <a:pPr marL="232623" indent="-232623">
              <a:buAutoNum type="arabicPeriod"/>
            </a:pPr>
            <a:r>
              <a:rPr lang="en-US" sz="900" dirty="0" err="1"/>
              <a:t>Bou</a:t>
            </a:r>
            <a:r>
              <a:rPr lang="en-US" sz="900" dirty="0"/>
              <a:t> et al. </a:t>
            </a:r>
            <a:r>
              <a:rPr lang="en-US" sz="900" i="1" dirty="0"/>
              <a:t>J </a:t>
            </a:r>
            <a:r>
              <a:rPr lang="en-US" sz="900" i="1" dirty="0" err="1"/>
              <a:t>Hosp</a:t>
            </a:r>
            <a:r>
              <a:rPr lang="en-US" sz="900" i="1" dirty="0"/>
              <a:t> Infect</a:t>
            </a:r>
            <a:r>
              <a:rPr lang="en-US" sz="900" dirty="0"/>
              <a:t>. 2009;71:138-42.  </a:t>
            </a:r>
          </a:p>
          <a:p>
            <a:pPr marL="232623" indent="-232623">
              <a:buAutoNum type="arabicPeriod"/>
            </a:pPr>
            <a:r>
              <a:rPr lang="en-US" sz="900" dirty="0" err="1"/>
              <a:t>Lautenbach</a:t>
            </a:r>
            <a:r>
              <a:rPr lang="en-US" sz="900" dirty="0"/>
              <a:t> et al. </a:t>
            </a:r>
            <a:r>
              <a:rPr lang="en-US" sz="900" i="1" dirty="0"/>
              <a:t>Infect Control </a:t>
            </a:r>
            <a:r>
              <a:rPr lang="en-US" sz="900" i="1" dirty="0" err="1"/>
              <a:t>Hosp</a:t>
            </a:r>
            <a:r>
              <a:rPr lang="en-US" sz="900" i="1" dirty="0"/>
              <a:t> </a:t>
            </a:r>
            <a:r>
              <a:rPr lang="en-US" sz="900" i="1" dirty="0" err="1"/>
              <a:t>Epidemiol</a:t>
            </a:r>
            <a:r>
              <a:rPr lang="en-US" sz="900" dirty="0"/>
              <a:t>. 2010;31:47-53.  </a:t>
            </a:r>
          </a:p>
          <a:p>
            <a:pPr marL="232623" indent="-232623">
              <a:buAutoNum type="arabicPeriod"/>
            </a:pPr>
            <a:r>
              <a:rPr lang="en-US" sz="900" dirty="0" err="1"/>
              <a:t>Eagye</a:t>
            </a:r>
            <a:r>
              <a:rPr lang="en-US" sz="900" dirty="0"/>
              <a:t> et al. </a:t>
            </a:r>
            <a:r>
              <a:rPr lang="en-US" sz="900" i="1" dirty="0"/>
              <a:t>Infect Control </a:t>
            </a:r>
            <a:r>
              <a:rPr lang="en-US" sz="900" i="1" dirty="0" err="1"/>
              <a:t>Hosp</a:t>
            </a:r>
            <a:r>
              <a:rPr lang="en-US" sz="900" i="1" dirty="0"/>
              <a:t> </a:t>
            </a:r>
            <a:r>
              <a:rPr lang="en-US" sz="900" i="1" dirty="0" err="1"/>
              <a:t>Epidemiol</a:t>
            </a:r>
            <a:r>
              <a:rPr lang="en-US" sz="900" dirty="0"/>
              <a:t>. 2009;30:746-52.  </a:t>
            </a:r>
          </a:p>
          <a:p>
            <a:pPr marL="232623" indent="-232623">
              <a:buAutoNum type="arabicPeriod"/>
            </a:pPr>
            <a:r>
              <a:rPr lang="en-US" sz="900" dirty="0"/>
              <a:t>Morales et al. </a:t>
            </a:r>
            <a:r>
              <a:rPr lang="en-US" sz="900" i="1" dirty="0"/>
              <a:t>BMC Health </a:t>
            </a:r>
            <a:r>
              <a:rPr lang="en-US" sz="900" i="1" dirty="0" err="1"/>
              <a:t>Serv</a:t>
            </a:r>
            <a:r>
              <a:rPr lang="en-US" sz="900" i="1" dirty="0"/>
              <a:t> Res. </a:t>
            </a:r>
            <a:r>
              <a:rPr lang="en-US" sz="900" dirty="0"/>
              <a:t>2012;12:122.</a:t>
            </a:r>
          </a:p>
          <a:p>
            <a:endParaRPr lang="en-US" sz="900" dirty="0"/>
          </a:p>
          <a:p>
            <a:endParaRPr lang="en-US" sz="900" dirty="0"/>
          </a:p>
        </p:txBody>
      </p:sp>
      <p:sp>
        <p:nvSpPr>
          <p:cNvPr id="4" name="Slide Number Placeholder 3"/>
          <p:cNvSpPr>
            <a:spLocks noGrp="1"/>
          </p:cNvSpPr>
          <p:nvPr>
            <p:ph type="sldNum" sz="quarter" idx="10"/>
          </p:nvPr>
        </p:nvSpPr>
        <p:spPr/>
        <p:txBody>
          <a:bodyPr/>
          <a:lstStyle/>
          <a:p>
            <a:fld id="{E8A12402-106D-4480-98AB-A9948D77DD20}" type="slidenum">
              <a:rPr lang="en-US" smtClean="0"/>
              <a:pPr/>
              <a:t>22</a:t>
            </a:fld>
            <a:endParaRPr lang="en-US" dirty="0"/>
          </a:p>
        </p:txBody>
      </p:sp>
    </p:spTree>
    <p:extLst>
      <p:ext uri="{BB962C8B-B14F-4D97-AF65-F5344CB8AC3E}">
        <p14:creationId xmlns:p14="http://schemas.microsoft.com/office/powerpoint/2010/main" val="2445271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A12402-106D-4480-98AB-A9948D77DD20}" type="slidenum">
              <a:rPr lang="en-US" smtClean="0"/>
              <a:pPr/>
              <a:t>23</a:t>
            </a:fld>
            <a:endParaRPr lang="en-US" dirty="0"/>
          </a:p>
        </p:txBody>
      </p:sp>
    </p:spTree>
    <p:extLst>
      <p:ext uri="{BB962C8B-B14F-4D97-AF65-F5344CB8AC3E}">
        <p14:creationId xmlns:p14="http://schemas.microsoft.com/office/powerpoint/2010/main" val="2489763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100" dirty="0"/>
              <a:t>Antibiotic resistance is a growing clinical problem and infections caused by antibiotic resistant pathogens usually result in a significantly longer hospitalization rate and excess health care costs compared with antibiotic-susceptible pathogens.</a:t>
            </a:r>
            <a:r>
              <a:rPr lang="en-US" sz="1100" baseline="30000" dirty="0"/>
              <a:t>1,2 </a:t>
            </a:r>
            <a:r>
              <a:rPr lang="en-US" sz="1100" dirty="0"/>
              <a:t>Determination of the attributable length of stay and hospital cost are of critical importance for patients, providers, and payers who must make rational and informed decisions about patient care and the allocation of resources.</a:t>
            </a:r>
            <a:r>
              <a:rPr lang="en-US" sz="1100" baseline="30000" dirty="0"/>
              <a:t>3</a:t>
            </a:r>
            <a:r>
              <a:rPr lang="en-US" sz="1100" dirty="0"/>
              <a:t> </a:t>
            </a:r>
          </a:p>
          <a:p>
            <a:endParaRPr lang="en-US" sz="1100" dirty="0"/>
          </a:p>
          <a:p>
            <a:r>
              <a:rPr lang="en-US" sz="1100" dirty="0"/>
              <a:t>Mauldin et al investigated the additional length of stay and hospital cost attributable to hospital-acquired infections (HAIs) caused by multidrug-resistant (MDR) Gram-negative pathogens vs those caused by susceptible pathogens in 662 patients, admitted from 2000 to 2008, who developed HAIs caused by </a:t>
            </a:r>
            <a:r>
              <a:rPr lang="en-US" sz="1100" i="1" dirty="0" err="1"/>
              <a:t>Acinetobacter</a:t>
            </a:r>
            <a:r>
              <a:rPr lang="en-US" sz="1100" i="1" dirty="0"/>
              <a:t> </a:t>
            </a:r>
            <a:r>
              <a:rPr lang="en-US" sz="1100" dirty="0"/>
              <a:t>spp., </a:t>
            </a:r>
            <a:r>
              <a:rPr lang="en-US" sz="1100" i="1" dirty="0" err="1"/>
              <a:t>Enterobacter</a:t>
            </a:r>
            <a:r>
              <a:rPr lang="en-US" sz="1100" i="1" dirty="0"/>
              <a:t> </a:t>
            </a:r>
            <a:r>
              <a:rPr lang="en-US" sz="1100" dirty="0"/>
              <a:t>spp., </a:t>
            </a:r>
            <a:r>
              <a:rPr lang="en-US" sz="1100" i="1" dirty="0"/>
              <a:t>Escherichia coli</a:t>
            </a:r>
            <a:r>
              <a:rPr lang="en-US" sz="1100" dirty="0"/>
              <a:t>, </a:t>
            </a:r>
            <a:r>
              <a:rPr lang="en-US" sz="1100" i="1" dirty="0"/>
              <a:t>Klebsiella</a:t>
            </a:r>
            <a:r>
              <a:rPr lang="en-US" sz="1100" dirty="0"/>
              <a:t> spp., or </a:t>
            </a:r>
            <a:r>
              <a:rPr lang="en-US" sz="1100" i="1" dirty="0"/>
              <a:t>Pseudomonas </a:t>
            </a:r>
            <a:r>
              <a:rPr lang="en-US" sz="1100" dirty="0"/>
              <a:t>spp.</a:t>
            </a:r>
            <a:r>
              <a:rPr lang="en-US" sz="1100" baseline="30000" dirty="0"/>
              <a:t>3</a:t>
            </a:r>
            <a:endParaRPr lang="en-US" sz="1100" dirty="0"/>
          </a:p>
          <a:p>
            <a:endParaRPr lang="en-US" sz="1100" dirty="0"/>
          </a:p>
          <a:p>
            <a:r>
              <a:rPr lang="en-US" sz="1100" dirty="0"/>
              <a:t>Multivariate analysis revealed that infection due to MDR Gram-negative pathogens resulted in an increase in length of stay of 24% (</a:t>
            </a:r>
            <a:r>
              <a:rPr lang="en-US" sz="1100" i="1" dirty="0"/>
              <a:t>P</a:t>
            </a:r>
            <a:r>
              <a:rPr lang="en-US" sz="1100" dirty="0"/>
              <a:t> = 0.0003)  and an increase of hospital costs of 29% (</a:t>
            </a:r>
            <a:r>
              <a:rPr lang="en-US" sz="1100" i="1" dirty="0"/>
              <a:t>P</a:t>
            </a:r>
            <a:r>
              <a:rPr lang="en-US" sz="1100" dirty="0"/>
              <a:t> &lt; 0.0001) compared with susceptible Gram-negative pathogens.</a:t>
            </a:r>
            <a:r>
              <a:rPr lang="en-US" sz="1100" baseline="30000" dirty="0"/>
              <a:t>3</a:t>
            </a:r>
            <a:endParaRPr lang="en-US" sz="1100" dirty="0"/>
          </a:p>
          <a:p>
            <a:endParaRPr lang="en-US" sz="1100" dirty="0"/>
          </a:p>
          <a:p>
            <a:r>
              <a:rPr lang="en-US" sz="1100" dirty="0"/>
              <a:t>Bacteria were considered resistant if they were not susceptible to one of the following antibiotic groups: </a:t>
            </a:r>
            <a:r>
              <a:rPr lang="en-US" sz="1100" dirty="0" err="1"/>
              <a:t>fluoroquinolones</a:t>
            </a:r>
            <a:r>
              <a:rPr lang="en-US" sz="1100" dirty="0"/>
              <a:t> (ciprofloxacin, levofloxacin, </a:t>
            </a:r>
            <a:r>
              <a:rPr lang="en-US" sz="1100" dirty="0" err="1"/>
              <a:t>ofloxacin</a:t>
            </a:r>
            <a:r>
              <a:rPr lang="en-US" sz="1100" dirty="0"/>
              <a:t>, </a:t>
            </a:r>
            <a:r>
              <a:rPr lang="en-US" sz="1100" dirty="0" err="1"/>
              <a:t>moxifloxacin</a:t>
            </a:r>
            <a:r>
              <a:rPr lang="en-US" sz="1100" dirty="0"/>
              <a:t>, or </a:t>
            </a:r>
            <a:r>
              <a:rPr lang="en-US" sz="1100" dirty="0" err="1"/>
              <a:t>gatifloxacin</a:t>
            </a:r>
            <a:r>
              <a:rPr lang="en-US" sz="1100" dirty="0"/>
              <a:t>), </a:t>
            </a:r>
            <a:r>
              <a:rPr lang="en-US" sz="1100" dirty="0" err="1"/>
              <a:t>piperacillin</a:t>
            </a:r>
            <a:r>
              <a:rPr lang="en-US" sz="1100" dirty="0"/>
              <a:t> (</a:t>
            </a:r>
            <a:r>
              <a:rPr lang="en-US" sz="1100" dirty="0" err="1"/>
              <a:t>piperacillin</a:t>
            </a:r>
            <a:r>
              <a:rPr lang="en-US" sz="1100" dirty="0"/>
              <a:t> or </a:t>
            </a:r>
            <a:r>
              <a:rPr lang="en-US" sz="1100" dirty="0" err="1"/>
              <a:t>piperacillin</a:t>
            </a:r>
            <a:r>
              <a:rPr lang="en-US" sz="1100" dirty="0"/>
              <a:t>/tazobactam), </a:t>
            </a:r>
            <a:r>
              <a:rPr lang="en-US" sz="1100" dirty="0" err="1"/>
              <a:t>carbapenems</a:t>
            </a:r>
            <a:r>
              <a:rPr lang="en-US" sz="1100" dirty="0"/>
              <a:t> (</a:t>
            </a:r>
            <a:r>
              <a:rPr lang="en-US" sz="1100" dirty="0" err="1"/>
              <a:t>imipenem</a:t>
            </a:r>
            <a:r>
              <a:rPr lang="en-US" sz="1100" dirty="0"/>
              <a:t> or </a:t>
            </a:r>
            <a:r>
              <a:rPr lang="en-US" sz="1100" dirty="0" err="1"/>
              <a:t>meropenem</a:t>
            </a:r>
            <a:r>
              <a:rPr lang="en-US" sz="1100" dirty="0"/>
              <a:t>), or extended-spectrum </a:t>
            </a:r>
            <a:r>
              <a:rPr lang="en-US" sz="1100" dirty="0" err="1"/>
              <a:t>cephalosporins</a:t>
            </a:r>
            <a:r>
              <a:rPr lang="en-US" sz="1100" dirty="0"/>
              <a:t> (ceftriaxone, </a:t>
            </a:r>
            <a:r>
              <a:rPr lang="en-US" sz="1100" dirty="0" err="1"/>
              <a:t>ceftazidime</a:t>
            </a:r>
            <a:r>
              <a:rPr lang="en-US" sz="1100" dirty="0"/>
              <a:t>, </a:t>
            </a:r>
            <a:r>
              <a:rPr lang="en-US" sz="1100" dirty="0" err="1"/>
              <a:t>cefotaxime</a:t>
            </a:r>
            <a:r>
              <a:rPr lang="en-US" sz="1100" dirty="0"/>
              <a:t>, or </a:t>
            </a:r>
            <a:r>
              <a:rPr lang="en-US" sz="1100" dirty="0" err="1"/>
              <a:t>cefepime</a:t>
            </a:r>
            <a:r>
              <a:rPr lang="en-US" sz="1100" dirty="0"/>
              <a:t>). Organisms were considered MDR if they were resistant to antibiotics in 2 or more of these same groups.</a:t>
            </a:r>
            <a:r>
              <a:rPr lang="en-US" sz="1100" baseline="30000" dirty="0"/>
              <a:t>3</a:t>
            </a:r>
            <a:endParaRPr lang="en-US" sz="1100" dirty="0"/>
          </a:p>
          <a:p>
            <a:endParaRPr lang="en-US" sz="1100" dirty="0"/>
          </a:p>
          <a:p>
            <a:endParaRPr lang="en-US" sz="1100" dirty="0"/>
          </a:p>
          <a:p>
            <a:r>
              <a:rPr lang="en-US" sz="1100" b="1" dirty="0"/>
              <a:t>References</a:t>
            </a:r>
          </a:p>
          <a:p>
            <a:pPr marL="232623" indent="-232623">
              <a:buFontTx/>
              <a:buAutoNum type="arabicPeriod"/>
              <a:defRPr/>
            </a:pPr>
            <a:r>
              <a:rPr lang="en-US" altLang="en-US" sz="1100" kern="0" dirty="0"/>
              <a:t>Morales et al. </a:t>
            </a:r>
            <a:r>
              <a:rPr lang="en-US" altLang="en-US" sz="1100" i="1" kern="0" dirty="0"/>
              <a:t>BMC Health </a:t>
            </a:r>
            <a:r>
              <a:rPr lang="en-US" altLang="en-US" sz="1100" i="1" kern="0" dirty="0" err="1"/>
              <a:t>Serv</a:t>
            </a:r>
            <a:r>
              <a:rPr lang="en-US" altLang="en-US" sz="1100" i="1" kern="0" dirty="0"/>
              <a:t> Res. </a:t>
            </a:r>
            <a:r>
              <a:rPr lang="en-US" altLang="en-US" sz="1100" kern="0" dirty="0"/>
              <a:t>2012;12:12.</a:t>
            </a:r>
            <a:endParaRPr lang="en-US" altLang="en-US" sz="1100" dirty="0"/>
          </a:p>
          <a:p>
            <a:pPr marL="232623" indent="-232623">
              <a:buFontTx/>
              <a:buAutoNum type="arabicPeriod"/>
              <a:defRPr/>
            </a:pPr>
            <a:r>
              <a:rPr lang="en-US" sz="1100" dirty="0" err="1"/>
              <a:t>Tansarli</a:t>
            </a:r>
            <a:r>
              <a:rPr lang="en-US" sz="1100" dirty="0"/>
              <a:t> et al. </a:t>
            </a:r>
            <a:r>
              <a:rPr lang="en-US" sz="1100" i="1" dirty="0"/>
              <a:t>Expert Rev Anti Infect </a:t>
            </a:r>
            <a:r>
              <a:rPr lang="en-US" sz="1100" i="1" dirty="0" err="1"/>
              <a:t>Ther</a:t>
            </a:r>
            <a:r>
              <a:rPr lang="en-US" sz="1100" i="1" dirty="0"/>
              <a:t>. </a:t>
            </a:r>
            <a:r>
              <a:rPr lang="en-US" sz="1100" dirty="0"/>
              <a:t>2013;11:321-31.  </a:t>
            </a:r>
          </a:p>
          <a:p>
            <a:pPr marL="232623" indent="-232623">
              <a:buFontTx/>
              <a:buAutoNum type="arabicPeriod"/>
              <a:defRPr/>
            </a:pPr>
            <a:r>
              <a:rPr lang="en-US" sz="1100" dirty="0"/>
              <a:t>Mauldin et al. </a:t>
            </a:r>
            <a:r>
              <a:rPr lang="en-US" sz="1100" i="1" dirty="0" err="1"/>
              <a:t>Antimicrob</a:t>
            </a:r>
            <a:r>
              <a:rPr lang="en-US" sz="1100" i="1" dirty="0"/>
              <a:t> Agents </a:t>
            </a:r>
            <a:r>
              <a:rPr lang="en-US" sz="1100" i="1" dirty="0" err="1"/>
              <a:t>Chemother</a:t>
            </a:r>
            <a:r>
              <a:rPr lang="en-US" sz="1100" dirty="0"/>
              <a:t>. 2010;54:109-15.</a:t>
            </a:r>
          </a:p>
        </p:txBody>
      </p:sp>
      <p:sp>
        <p:nvSpPr>
          <p:cNvPr id="4" name="Slide Number Placeholder 3"/>
          <p:cNvSpPr>
            <a:spLocks noGrp="1"/>
          </p:cNvSpPr>
          <p:nvPr>
            <p:ph type="sldNum" sz="quarter" idx="10"/>
          </p:nvPr>
        </p:nvSpPr>
        <p:spPr/>
        <p:txBody>
          <a:bodyPr/>
          <a:lstStyle/>
          <a:p>
            <a:fld id="{E8A12402-106D-4480-98AB-A9948D77DD20}" type="slidenum">
              <a:rPr lang="en-US" smtClean="0"/>
              <a:pPr/>
              <a:t>24</a:t>
            </a:fld>
            <a:endParaRPr lang="en-US" dirty="0"/>
          </a:p>
        </p:txBody>
      </p:sp>
    </p:spTree>
    <p:extLst>
      <p:ext uri="{BB962C8B-B14F-4D97-AF65-F5344CB8AC3E}">
        <p14:creationId xmlns:p14="http://schemas.microsoft.com/office/powerpoint/2010/main" val="4231181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A12402-106D-4480-98AB-A9948D77DD20}" type="slidenum">
              <a:rPr lang="en-US" smtClean="0"/>
              <a:pPr/>
              <a:t>25</a:t>
            </a:fld>
            <a:endParaRPr lang="en-US" dirty="0"/>
          </a:p>
        </p:txBody>
      </p:sp>
    </p:spTree>
    <p:extLst>
      <p:ext uri="{BB962C8B-B14F-4D97-AF65-F5344CB8AC3E}">
        <p14:creationId xmlns:p14="http://schemas.microsoft.com/office/powerpoint/2010/main" val="4203991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A12402-106D-4480-98AB-A9948D77DD20}" type="slidenum">
              <a:rPr lang="en-US" smtClean="0"/>
              <a:pPr/>
              <a:t>26</a:t>
            </a:fld>
            <a:endParaRPr lang="en-US" dirty="0"/>
          </a:p>
        </p:txBody>
      </p:sp>
    </p:spTree>
    <p:extLst>
      <p:ext uri="{BB962C8B-B14F-4D97-AF65-F5344CB8AC3E}">
        <p14:creationId xmlns:p14="http://schemas.microsoft.com/office/powerpoint/2010/main" val="3651510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dirty="0"/>
          </a:p>
        </p:txBody>
      </p:sp>
      <p:sp>
        <p:nvSpPr>
          <p:cNvPr id="4" name="Slide Number Placeholder 3"/>
          <p:cNvSpPr>
            <a:spLocks noGrp="1"/>
          </p:cNvSpPr>
          <p:nvPr>
            <p:ph type="sldNum" sz="quarter" idx="10"/>
          </p:nvPr>
        </p:nvSpPr>
        <p:spPr/>
        <p:txBody>
          <a:bodyPr/>
          <a:lstStyle/>
          <a:p>
            <a:fld id="{E8A12402-106D-4480-98AB-A9948D77DD20}" type="slidenum">
              <a:rPr lang="en-US" smtClean="0"/>
              <a:pPr/>
              <a:t>27</a:t>
            </a:fld>
            <a:endParaRPr lang="en-US" dirty="0"/>
          </a:p>
        </p:txBody>
      </p:sp>
    </p:spTree>
    <p:extLst>
      <p:ext uri="{BB962C8B-B14F-4D97-AF65-F5344CB8AC3E}">
        <p14:creationId xmlns:p14="http://schemas.microsoft.com/office/powerpoint/2010/main" val="40481929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Cover Title - Opt1">
    <p:bg bwMode="invGray">
      <p:bgPr>
        <a:blipFill rotWithShape="1">
          <a:blip r:embed="rId2"/>
          <a:stretch>
            <a:fillRect/>
          </a:stretch>
        </a:blipFill>
        <a:effectLst/>
      </p:bgPr>
    </p:bg>
    <p:spTree>
      <p:nvGrpSpPr>
        <p:cNvPr id="1" name=""/>
        <p:cNvGrpSpPr/>
        <p:nvPr/>
      </p:nvGrpSpPr>
      <p:grpSpPr>
        <a:xfrm>
          <a:off x="0" y="0"/>
          <a:ext cx="0" cy="0"/>
          <a:chOff x="0" y="0"/>
          <a:chExt cx="0" cy="0"/>
        </a:xfrm>
      </p:grpSpPr>
      <p:sp>
        <p:nvSpPr>
          <p:cNvPr id="6147" name="Rectangle 3"/>
          <p:cNvSpPr>
            <a:spLocks noGrp="1" noChangeArrowheads="1"/>
          </p:cNvSpPr>
          <p:nvPr>
            <p:ph type="subTitle" idx="1"/>
          </p:nvPr>
        </p:nvSpPr>
        <p:spPr bwMode="gray">
          <a:xfrm>
            <a:off x="2133600" y="2971800"/>
            <a:ext cx="6477000" cy="369332"/>
          </a:xfrm>
          <a:prstGeom prst="rect">
            <a:avLst/>
          </a:prstGeom>
          <a:noFill/>
          <a:ln>
            <a:noFill/>
          </a:ln>
        </p:spPr>
        <p:txBody>
          <a:bodyPr wrap="square" lIns="91440" tIns="45720" bIns="45720" anchor="t" anchorCtr="0">
            <a:spAutoFit/>
          </a:bodyPr>
          <a:lstStyle>
            <a:lvl1pPr marL="0" indent="0" algn="l">
              <a:lnSpc>
                <a:spcPct val="100000"/>
              </a:lnSpc>
              <a:spcBef>
                <a:spcPct val="0"/>
              </a:spcBef>
              <a:spcAft>
                <a:spcPct val="0"/>
              </a:spcAft>
              <a:buFont typeface="Wingdings" pitchFamily="23" charset="2"/>
              <a:buNone/>
              <a:defRPr sz="1800" b="0" cap="none">
                <a:solidFill>
                  <a:schemeClr val="bg1"/>
                </a:solidFill>
                <a:effectLst>
                  <a:outerShdw blurRad="38100" dist="38100" dir="2700000" algn="tl">
                    <a:srgbClr val="000000">
                      <a:alpha val="43137"/>
                    </a:srgbClr>
                  </a:outerShdw>
                </a:effectLst>
                <a:latin typeface="Calibri"/>
                <a:cs typeface="Calibri"/>
              </a:defRPr>
            </a:lvl1pPr>
          </a:lstStyle>
          <a:p>
            <a:r>
              <a:rPr lang="en-US" dirty="0"/>
              <a:t>Click to edit Master subtitle style</a:t>
            </a:r>
          </a:p>
        </p:txBody>
      </p:sp>
      <p:sp>
        <p:nvSpPr>
          <p:cNvPr id="6146" name="Rectangle 2"/>
          <p:cNvSpPr>
            <a:spLocks noGrp="1" noChangeArrowheads="1"/>
          </p:cNvSpPr>
          <p:nvPr>
            <p:ph type="ctrTitle" hasCustomPrompt="1"/>
          </p:nvPr>
        </p:nvSpPr>
        <p:spPr bwMode="white">
          <a:xfrm>
            <a:off x="533400" y="1819824"/>
            <a:ext cx="8077200" cy="597599"/>
          </a:xfrm>
          <a:noFill/>
        </p:spPr>
        <p:txBody>
          <a:bodyPr wrap="square" lIns="91440" anchor="ctr" anchorCtr="0">
            <a:spAutoFit/>
          </a:bodyPr>
          <a:lstStyle>
            <a:lvl1pPr algn="l">
              <a:lnSpc>
                <a:spcPct val="95000"/>
              </a:lnSpc>
              <a:tabLst>
                <a:tab pos="681038" algn="l"/>
                <a:tab pos="1373188" algn="l"/>
              </a:tabLst>
              <a:defRPr sz="2800" b="0" i="0" cap="none" spc="0" baseline="0">
                <a:solidFill>
                  <a:schemeClr val="bg1"/>
                </a:solidFill>
                <a:effectLst>
                  <a:outerShdw blurRad="38100" dist="38100" dir="2700000" algn="tl">
                    <a:srgbClr val="000000">
                      <a:alpha val="43137"/>
                    </a:srgbClr>
                  </a:outerShdw>
                </a:effectLst>
                <a:latin typeface="Calibri"/>
                <a:cs typeface="Calibri"/>
              </a:defRPr>
            </a:lvl1pPr>
          </a:lstStyle>
          <a:p>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Title-Opt2">
    <p:bg bwMode="invGray">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Rectangle 3"/>
          <p:cNvSpPr>
            <a:spLocks noGrp="1" noChangeArrowheads="1"/>
          </p:cNvSpPr>
          <p:nvPr>
            <p:ph type="subTitle" idx="1"/>
          </p:nvPr>
        </p:nvSpPr>
        <p:spPr bwMode="black">
          <a:xfrm>
            <a:off x="1295400" y="4343400"/>
            <a:ext cx="7543800" cy="369332"/>
          </a:xfrm>
          <a:prstGeom prst="rect">
            <a:avLst/>
          </a:prstGeom>
          <a:noFill/>
          <a:ln>
            <a:noFill/>
          </a:ln>
        </p:spPr>
        <p:txBody>
          <a:bodyPr wrap="square" lIns="91440" tIns="45720" bIns="45720" anchor="t" anchorCtr="0">
            <a:spAutoFit/>
          </a:bodyPr>
          <a:lstStyle>
            <a:lvl1pPr marL="0" indent="0" algn="l">
              <a:lnSpc>
                <a:spcPct val="100000"/>
              </a:lnSpc>
              <a:spcBef>
                <a:spcPct val="0"/>
              </a:spcBef>
              <a:spcAft>
                <a:spcPct val="0"/>
              </a:spcAft>
              <a:buFont typeface="Wingdings" pitchFamily="23" charset="2"/>
              <a:buNone/>
              <a:defRPr sz="1800" b="0" cap="none">
                <a:solidFill>
                  <a:schemeClr val="bg1"/>
                </a:solidFill>
                <a:effectLst>
                  <a:outerShdw blurRad="38100" dist="38100" dir="2700000" algn="tl">
                    <a:srgbClr val="000000">
                      <a:alpha val="43137"/>
                    </a:srgbClr>
                  </a:outerShdw>
                </a:effectLst>
                <a:latin typeface="Calibri"/>
                <a:cs typeface="Calibri"/>
              </a:defRPr>
            </a:lvl1pPr>
          </a:lstStyle>
          <a:p>
            <a:r>
              <a:rPr lang="en-US" dirty="0"/>
              <a:t>Click to edit Master subtitle style</a:t>
            </a:r>
          </a:p>
        </p:txBody>
      </p:sp>
      <p:sp>
        <p:nvSpPr>
          <p:cNvPr id="4" name="Rectangle 2"/>
          <p:cNvSpPr>
            <a:spLocks noGrp="1" noChangeArrowheads="1"/>
          </p:cNvSpPr>
          <p:nvPr>
            <p:ph type="ctrTitle" hasCustomPrompt="1"/>
          </p:nvPr>
        </p:nvSpPr>
        <p:spPr bwMode="black">
          <a:xfrm>
            <a:off x="1295400" y="3191424"/>
            <a:ext cx="7543800" cy="597599"/>
          </a:xfrm>
          <a:noFill/>
        </p:spPr>
        <p:txBody>
          <a:bodyPr wrap="square" lIns="91440" anchor="b" anchorCtr="0">
            <a:spAutoFit/>
          </a:bodyPr>
          <a:lstStyle>
            <a:lvl1pPr algn="l">
              <a:lnSpc>
                <a:spcPct val="95000"/>
              </a:lnSpc>
              <a:tabLst>
                <a:tab pos="681038" algn="l"/>
                <a:tab pos="1373188" algn="l"/>
              </a:tabLst>
              <a:defRPr sz="2800" b="0" i="0" cap="none" spc="0" baseline="0">
                <a:solidFill>
                  <a:schemeClr val="bg1"/>
                </a:solidFill>
                <a:effectLst>
                  <a:outerShdw blurRad="38100" dist="38100" dir="2700000" algn="tl">
                    <a:srgbClr val="000000">
                      <a:alpha val="43137"/>
                    </a:srgbClr>
                  </a:outerShdw>
                </a:effectLst>
                <a:latin typeface="Calibri"/>
                <a:cs typeface="Calibri"/>
              </a:defRPr>
            </a:lvl1pPr>
          </a:lstStyle>
          <a:p>
            <a:r>
              <a:rPr lang="en-US" dirty="0" smtClean="0"/>
              <a:t>Click To Edit Master Title Style</a:t>
            </a:r>
            <a:endParaRPr lang="en-US" dirty="0"/>
          </a:p>
        </p:txBody>
      </p:sp>
    </p:spTree>
    <p:extLst>
      <p:ext uri="{BB962C8B-B14F-4D97-AF65-F5344CB8AC3E}">
        <p14:creationId xmlns:p14="http://schemas.microsoft.com/office/powerpoint/2010/main" val="587588495"/>
      </p:ext>
    </p:extLst>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Title - Opt3">
    <p:bg bwMode="auto">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Rectangle 3"/>
          <p:cNvSpPr>
            <a:spLocks noGrp="1" noChangeArrowheads="1"/>
          </p:cNvSpPr>
          <p:nvPr>
            <p:ph type="subTitle" idx="1"/>
          </p:nvPr>
        </p:nvSpPr>
        <p:spPr bwMode="gray">
          <a:xfrm>
            <a:off x="609600" y="4807139"/>
            <a:ext cx="7772400" cy="346249"/>
          </a:xfrm>
          <a:prstGeom prst="rect">
            <a:avLst/>
          </a:prstGeom>
          <a:noFill/>
          <a:ln>
            <a:noFill/>
          </a:ln>
        </p:spPr>
        <p:txBody>
          <a:bodyPr wrap="square" lIns="91440" tIns="45720" bIns="45720" anchor="t" anchorCtr="0">
            <a:spAutoFit/>
          </a:bodyPr>
          <a:lstStyle>
            <a:lvl1pPr marL="0" indent="0" algn="l">
              <a:lnSpc>
                <a:spcPct val="90000"/>
              </a:lnSpc>
              <a:spcBef>
                <a:spcPct val="0"/>
              </a:spcBef>
              <a:spcAft>
                <a:spcPct val="0"/>
              </a:spcAft>
              <a:buFont typeface="Wingdings" pitchFamily="23" charset="2"/>
              <a:buNone/>
              <a:defRPr sz="1800" b="0" cap="none">
                <a:solidFill>
                  <a:srgbClr val="FFFFFF"/>
                </a:solidFill>
                <a:effectLst>
                  <a:outerShdw blurRad="38100" dist="38100" dir="2700000" algn="tl">
                    <a:srgbClr val="000000">
                      <a:alpha val="43137"/>
                    </a:srgbClr>
                  </a:outerShdw>
                </a:effectLst>
                <a:latin typeface="Calibri"/>
                <a:cs typeface="Calibri"/>
              </a:defRPr>
            </a:lvl1pPr>
          </a:lstStyle>
          <a:p>
            <a:r>
              <a:rPr lang="en-US" dirty="0"/>
              <a:t>Click to edit Master subtitle style</a:t>
            </a:r>
          </a:p>
        </p:txBody>
      </p:sp>
      <p:sp>
        <p:nvSpPr>
          <p:cNvPr id="4" name="Rectangle 2"/>
          <p:cNvSpPr>
            <a:spLocks noGrp="1" noChangeArrowheads="1"/>
          </p:cNvSpPr>
          <p:nvPr>
            <p:ph type="ctrTitle" hasCustomPrompt="1"/>
          </p:nvPr>
        </p:nvSpPr>
        <p:spPr bwMode="white">
          <a:xfrm>
            <a:off x="609600" y="4172429"/>
            <a:ext cx="7772400" cy="636072"/>
          </a:xfrm>
          <a:noFill/>
        </p:spPr>
        <p:txBody>
          <a:bodyPr wrap="square" lIns="91440" anchor="b" anchorCtr="0">
            <a:spAutoFit/>
          </a:bodyPr>
          <a:lstStyle>
            <a:lvl1pPr algn="l">
              <a:lnSpc>
                <a:spcPct val="90000"/>
              </a:lnSpc>
              <a:defRPr sz="3200" b="0" i="0" cap="none">
                <a:solidFill>
                  <a:srgbClr val="FFFFFF"/>
                </a:solidFill>
                <a:effectLst>
                  <a:outerShdw blurRad="38100" dist="38100" dir="2700000" algn="tl">
                    <a:srgbClr val="000000">
                      <a:alpha val="43137"/>
                    </a:srgbClr>
                  </a:outerShdw>
                </a:effectLst>
                <a:latin typeface="Calibri"/>
                <a:cs typeface="Calibri"/>
              </a:defRPr>
            </a:lvl1pPr>
          </a:lstStyle>
          <a:p>
            <a:r>
              <a:rPr lang="en-US" dirty="0" smtClean="0"/>
              <a:t>Click To Edit Master Title Style</a:t>
            </a:r>
            <a:endParaRPr lang="en-US" dirty="0"/>
          </a:p>
        </p:txBody>
      </p:sp>
    </p:spTree>
    <p:extLst>
      <p:ext uri="{BB962C8B-B14F-4D97-AF65-F5344CB8AC3E}">
        <p14:creationId xmlns:p14="http://schemas.microsoft.com/office/powerpoint/2010/main" val="123484237"/>
      </p:ext>
    </p:extLst>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905000"/>
            <a:ext cx="8534400" cy="1608133"/>
          </a:xfrm>
        </p:spPr>
        <p:txBody>
          <a:bodyPr/>
          <a:lstStyle>
            <a:lvl1pPr>
              <a:lnSpc>
                <a:spcPct val="95000"/>
              </a:lnSpc>
              <a:buClr>
                <a:schemeClr val="accent2"/>
              </a:buClr>
              <a:defRPr sz="2000">
                <a:solidFill>
                  <a:srgbClr val="63666A"/>
                </a:solidFill>
              </a:defRPr>
            </a:lvl1pPr>
            <a:lvl2pPr>
              <a:buClr>
                <a:schemeClr val="accent2"/>
              </a:buClr>
              <a:defRPr sz="1800">
                <a:solidFill>
                  <a:srgbClr val="63666A"/>
                </a:solidFill>
              </a:defRPr>
            </a:lvl2pPr>
            <a:lvl3pPr>
              <a:buClr>
                <a:schemeClr val="accent2"/>
              </a:buClr>
              <a:defRPr sz="1600">
                <a:solidFill>
                  <a:srgbClr val="63666A"/>
                </a:solidFill>
              </a:defRPr>
            </a:lvl3pPr>
            <a:lvl4pPr>
              <a:buClr>
                <a:schemeClr val="accent2"/>
              </a:buClr>
              <a:defRPr sz="1600">
                <a:solidFill>
                  <a:srgbClr val="63666A"/>
                </a:solidFill>
              </a:defRPr>
            </a:lvl4pPr>
            <a:lvl5pPr>
              <a:buClr>
                <a:schemeClr val="accent2"/>
              </a:buClr>
              <a:defRPr sz="1600">
                <a:solidFill>
                  <a:srgbClr val="63666A"/>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2"/>
          <p:cNvSpPr>
            <a:spLocks noGrp="1" noChangeArrowheads="1"/>
          </p:cNvSpPr>
          <p:nvPr>
            <p:ph type="title"/>
          </p:nvPr>
        </p:nvSpPr>
        <p:spPr bwMode="auto">
          <a:xfrm>
            <a:off x="304800" y="609600"/>
            <a:ext cx="8534400" cy="523220"/>
          </a:xfrm>
          <a:prstGeom prst="rect">
            <a:avLst/>
          </a:prstGeom>
          <a:noFill/>
          <a:ln w="9525">
            <a:noFill/>
            <a:miter lim="800000"/>
            <a:headEnd/>
            <a:tailEnd/>
          </a:ln>
        </p:spPr>
        <p:txBody>
          <a:bodyPr vert="horz" wrap="square" lIns="91440" tIns="91440" rIns="91440" bIns="91440" numCol="1" anchor="b" anchorCtr="0" compatLnSpc="1">
            <a:prstTxWarp prst="textNoShape">
              <a:avLst/>
            </a:prstTxWarp>
            <a:spAutoFit/>
          </a:body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Content-Subtitle">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905000"/>
            <a:ext cx="8534400" cy="1608133"/>
          </a:xfrm>
        </p:spPr>
        <p:txBody>
          <a:bodyPr/>
          <a:lstStyle>
            <a:lvl1pPr>
              <a:buClr>
                <a:schemeClr val="accent2"/>
              </a:buClr>
              <a:buSzPct val="120000"/>
              <a:buFont typeface="Arial"/>
              <a:buChar char="•"/>
              <a:defRPr sz="2000">
                <a:solidFill>
                  <a:srgbClr val="63666A"/>
                </a:solidFill>
              </a:defRPr>
            </a:lvl1pPr>
            <a:lvl2pPr>
              <a:buClr>
                <a:schemeClr val="accent2"/>
              </a:buClr>
              <a:defRPr sz="1800">
                <a:solidFill>
                  <a:srgbClr val="63666A"/>
                </a:solidFill>
              </a:defRPr>
            </a:lvl2pPr>
            <a:lvl3pPr>
              <a:buClr>
                <a:schemeClr val="accent2"/>
              </a:buClr>
              <a:defRPr sz="1600">
                <a:solidFill>
                  <a:srgbClr val="63666A"/>
                </a:solidFill>
              </a:defRPr>
            </a:lvl3pPr>
            <a:lvl4pPr>
              <a:buClr>
                <a:schemeClr val="accent2"/>
              </a:buClr>
              <a:defRPr sz="1600">
                <a:solidFill>
                  <a:srgbClr val="63666A"/>
                </a:solidFill>
              </a:defRPr>
            </a:lvl4pPr>
            <a:lvl5pPr>
              <a:buClr>
                <a:schemeClr val="accent2"/>
              </a:buClr>
              <a:defRPr sz="1600">
                <a:solidFill>
                  <a:srgbClr val="63666A"/>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2"/>
          <p:cNvSpPr>
            <a:spLocks noGrp="1"/>
          </p:cNvSpPr>
          <p:nvPr>
            <p:ph type="body" idx="10" hasCustomPrompt="1"/>
          </p:nvPr>
        </p:nvSpPr>
        <p:spPr>
          <a:xfrm>
            <a:off x="304800" y="1219200"/>
            <a:ext cx="8534400" cy="387286"/>
          </a:xfrm>
        </p:spPr>
        <p:txBody>
          <a:bodyPr wrap="square" anchor="t" anchorCtr="0">
            <a:spAutoFit/>
          </a:bodyPr>
          <a:lstStyle>
            <a:lvl1pPr marL="0" indent="0">
              <a:lnSpc>
                <a:spcPct val="95000"/>
              </a:lnSpc>
              <a:spcBef>
                <a:spcPts val="0"/>
              </a:spcBef>
              <a:spcAft>
                <a:spcPts val="0"/>
              </a:spcAft>
              <a:buNone/>
              <a:defRPr sz="2000" b="1" cap="none">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Rectangle 2"/>
          <p:cNvSpPr>
            <a:spLocks noGrp="1" noChangeArrowheads="1"/>
          </p:cNvSpPr>
          <p:nvPr>
            <p:ph type="title"/>
          </p:nvPr>
        </p:nvSpPr>
        <p:spPr bwMode="auto">
          <a:xfrm>
            <a:off x="304800" y="609600"/>
            <a:ext cx="8534400" cy="523220"/>
          </a:xfrm>
          <a:prstGeom prst="rect">
            <a:avLst/>
          </a:prstGeom>
          <a:noFill/>
          <a:ln w="9525">
            <a:noFill/>
            <a:miter lim="800000"/>
            <a:headEnd/>
            <a:tailEnd/>
          </a:ln>
        </p:spPr>
        <p:txBody>
          <a:bodyPr vert="horz" wrap="square" lIns="91440" tIns="91440" rIns="91440" bIns="91440" numCol="1" anchor="b" anchorCtr="0" compatLnSpc="1">
            <a:prstTxWarp prst="textNoShape">
              <a:avLst/>
            </a:prstTxWarp>
            <a:spAutoFit/>
          </a:bodyPr>
          <a:lstStyle>
            <a:lvl1pPr>
              <a:defRPr b="0"/>
            </a:lvl1p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5" name="Content Placeholder 2"/>
          <p:cNvSpPr>
            <a:spLocks noGrp="1"/>
          </p:cNvSpPr>
          <p:nvPr>
            <p:ph sz="half" idx="10"/>
          </p:nvPr>
        </p:nvSpPr>
        <p:spPr>
          <a:xfrm>
            <a:off x="304800" y="1905000"/>
            <a:ext cx="4114800" cy="1461682"/>
          </a:xfrm>
        </p:spPr>
        <p:txBody>
          <a:bodyPr wrap="square">
            <a:spAutoFit/>
          </a:bodyPr>
          <a:lstStyle>
            <a:lvl1pPr>
              <a:buClr>
                <a:schemeClr val="accent2"/>
              </a:buClr>
              <a:defRPr sz="1800">
                <a:solidFill>
                  <a:schemeClr val="tx1">
                    <a:lumMod val="65000"/>
                    <a:lumOff val="35000"/>
                  </a:schemeClr>
                </a:solidFill>
              </a:defRPr>
            </a:lvl1pPr>
            <a:lvl2pPr>
              <a:buClr>
                <a:schemeClr val="accent2"/>
              </a:buClr>
              <a:defRPr sz="1600">
                <a:solidFill>
                  <a:schemeClr val="tx1">
                    <a:lumMod val="65000"/>
                    <a:lumOff val="35000"/>
                  </a:schemeClr>
                </a:solidFill>
              </a:defRPr>
            </a:lvl2pPr>
            <a:lvl3pPr>
              <a:buClr>
                <a:schemeClr val="accent2"/>
              </a:buClr>
              <a:defRPr sz="1400">
                <a:solidFill>
                  <a:schemeClr val="tx1">
                    <a:lumMod val="65000"/>
                    <a:lumOff val="35000"/>
                  </a:schemeClr>
                </a:solidFill>
              </a:defRPr>
            </a:lvl3pPr>
            <a:lvl4pPr>
              <a:buClr>
                <a:schemeClr val="accent2"/>
              </a:buClr>
              <a:defRPr sz="1400">
                <a:solidFill>
                  <a:schemeClr val="tx1">
                    <a:lumMod val="65000"/>
                    <a:lumOff val="35000"/>
                  </a:schemeClr>
                </a:solidFill>
              </a:defRPr>
            </a:lvl4pPr>
            <a:lvl5pPr>
              <a:buClr>
                <a:schemeClr val="accent2"/>
              </a:buClr>
              <a:defRPr sz="1400">
                <a:solidFill>
                  <a:schemeClr val="tx1">
                    <a:lumMod val="65000"/>
                    <a:lumOff val="3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Content Placeholder 3"/>
          <p:cNvSpPr>
            <a:spLocks noGrp="1"/>
          </p:cNvSpPr>
          <p:nvPr>
            <p:ph sz="half" idx="2"/>
          </p:nvPr>
        </p:nvSpPr>
        <p:spPr>
          <a:xfrm>
            <a:off x="4724400" y="1905000"/>
            <a:ext cx="4114800" cy="1461682"/>
          </a:xfrm>
        </p:spPr>
        <p:txBody>
          <a:bodyPr wrap="square">
            <a:spAutoFit/>
          </a:bodyPr>
          <a:lstStyle>
            <a:lvl1pPr>
              <a:buClr>
                <a:schemeClr val="accent2"/>
              </a:buClr>
              <a:defRPr sz="1800">
                <a:solidFill>
                  <a:schemeClr val="tx1">
                    <a:lumMod val="65000"/>
                    <a:lumOff val="35000"/>
                  </a:schemeClr>
                </a:solidFill>
              </a:defRPr>
            </a:lvl1pPr>
            <a:lvl2pPr>
              <a:buClr>
                <a:schemeClr val="accent2"/>
              </a:buClr>
              <a:defRPr sz="1600">
                <a:solidFill>
                  <a:schemeClr val="tx1">
                    <a:lumMod val="65000"/>
                    <a:lumOff val="35000"/>
                  </a:schemeClr>
                </a:solidFill>
              </a:defRPr>
            </a:lvl2pPr>
            <a:lvl3pPr>
              <a:buClr>
                <a:schemeClr val="accent2"/>
              </a:buClr>
              <a:defRPr sz="1400">
                <a:solidFill>
                  <a:schemeClr val="tx1">
                    <a:lumMod val="65000"/>
                    <a:lumOff val="35000"/>
                  </a:schemeClr>
                </a:solidFill>
              </a:defRPr>
            </a:lvl3pPr>
            <a:lvl4pPr>
              <a:buClr>
                <a:schemeClr val="accent2"/>
              </a:buClr>
              <a:defRPr sz="1400">
                <a:solidFill>
                  <a:schemeClr val="tx1">
                    <a:lumMod val="65000"/>
                    <a:lumOff val="35000"/>
                  </a:schemeClr>
                </a:solidFill>
              </a:defRPr>
            </a:lvl4pPr>
            <a:lvl5pPr>
              <a:buClr>
                <a:schemeClr val="accent2"/>
              </a:buClr>
              <a:defRPr sz="1400">
                <a:solidFill>
                  <a:schemeClr val="tx1">
                    <a:lumMod val="65000"/>
                    <a:lumOff val="35000"/>
                  </a:schemeClr>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2"/>
          <p:cNvSpPr>
            <a:spLocks noGrp="1" noChangeArrowheads="1"/>
          </p:cNvSpPr>
          <p:nvPr>
            <p:ph type="title"/>
          </p:nvPr>
        </p:nvSpPr>
        <p:spPr bwMode="auto">
          <a:xfrm>
            <a:off x="304800" y="609600"/>
            <a:ext cx="8534400" cy="523220"/>
          </a:xfrm>
          <a:prstGeom prst="rect">
            <a:avLst/>
          </a:prstGeom>
          <a:noFill/>
          <a:ln w="9525">
            <a:noFill/>
            <a:miter lim="800000"/>
            <a:headEnd/>
            <a:tailEnd/>
          </a:ln>
        </p:spPr>
        <p:txBody>
          <a:bodyPr vert="horz" wrap="square" lIns="91440" tIns="91440" rIns="91440" bIns="91440" numCol="1" anchor="b" anchorCtr="0" compatLnSpc="1">
            <a:prstTxWarp prst="textNoShape">
              <a:avLst/>
            </a:prstTxWarp>
            <a:spAutoFit/>
          </a:body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Sub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04800" y="1219200"/>
            <a:ext cx="4111625" cy="387286"/>
          </a:xfrm>
        </p:spPr>
        <p:txBody>
          <a:bodyPr anchor="t" anchorCtr="0"/>
          <a:lstStyle>
            <a:lvl1pPr marL="0" indent="0">
              <a:lnSpc>
                <a:spcPct val="95000"/>
              </a:lnSpc>
              <a:spcBef>
                <a:spcPts val="0"/>
              </a:spcBef>
              <a:spcAft>
                <a:spcPts val="0"/>
              </a:spcAft>
              <a:buNone/>
              <a:defRPr sz="2000" b="1" cap="none">
                <a:solidFill>
                  <a:srgbClr val="0A2D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5" name="Text Placeholder 4"/>
          <p:cNvSpPr>
            <a:spLocks noGrp="1"/>
          </p:cNvSpPr>
          <p:nvPr>
            <p:ph type="body" sz="quarter" idx="3" hasCustomPrompt="1"/>
          </p:nvPr>
        </p:nvSpPr>
        <p:spPr>
          <a:xfrm>
            <a:off x="4724400" y="1219200"/>
            <a:ext cx="4114798" cy="387286"/>
          </a:xfrm>
        </p:spPr>
        <p:txBody>
          <a:bodyPr anchor="t" anchorCtr="0"/>
          <a:lstStyle>
            <a:lvl1pPr marL="0" indent="0">
              <a:lnSpc>
                <a:spcPct val="95000"/>
              </a:lnSpc>
              <a:spcBef>
                <a:spcPts val="0"/>
              </a:spcBef>
              <a:spcAft>
                <a:spcPts val="0"/>
              </a:spcAft>
              <a:buNone/>
              <a:defRPr sz="2000" b="1" cap="none">
                <a:solidFill>
                  <a:srgbClr val="0A2D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a:t>
            </a:r>
          </a:p>
        </p:txBody>
      </p:sp>
      <p:sp>
        <p:nvSpPr>
          <p:cNvPr id="9" name="Content Placeholder 2"/>
          <p:cNvSpPr>
            <a:spLocks noGrp="1"/>
          </p:cNvSpPr>
          <p:nvPr>
            <p:ph sz="half" idx="10"/>
          </p:nvPr>
        </p:nvSpPr>
        <p:spPr>
          <a:xfrm>
            <a:off x="304800" y="1905000"/>
            <a:ext cx="4111625" cy="1461682"/>
          </a:xfrm>
        </p:spPr>
        <p:txBody>
          <a:bodyPr wrap="square">
            <a:spAutoFit/>
          </a:bodyPr>
          <a:lstStyle>
            <a:lvl1pPr>
              <a:buClr>
                <a:schemeClr val="accent2"/>
              </a:buClr>
              <a:defRPr sz="1800">
                <a:solidFill>
                  <a:srgbClr val="595959"/>
                </a:solidFill>
              </a:defRPr>
            </a:lvl1pPr>
            <a:lvl2pPr>
              <a:buClr>
                <a:schemeClr val="accent2"/>
              </a:buClr>
              <a:defRPr sz="1600">
                <a:solidFill>
                  <a:srgbClr val="595959"/>
                </a:solidFill>
              </a:defRPr>
            </a:lvl2pPr>
            <a:lvl3pPr>
              <a:buClr>
                <a:schemeClr val="accent2"/>
              </a:buClr>
              <a:defRPr sz="1400">
                <a:solidFill>
                  <a:srgbClr val="595959"/>
                </a:solidFill>
              </a:defRPr>
            </a:lvl3pPr>
            <a:lvl4pPr>
              <a:buClr>
                <a:schemeClr val="accent2"/>
              </a:buClr>
              <a:defRPr sz="1400">
                <a:solidFill>
                  <a:srgbClr val="595959"/>
                </a:solidFill>
              </a:defRPr>
            </a:lvl4pPr>
            <a:lvl5pPr>
              <a:buClr>
                <a:schemeClr val="accent2"/>
              </a:buClr>
              <a:defRPr sz="1400">
                <a:solidFill>
                  <a:srgbClr val="595959"/>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Content Placeholder 3"/>
          <p:cNvSpPr>
            <a:spLocks noGrp="1"/>
          </p:cNvSpPr>
          <p:nvPr>
            <p:ph sz="half" idx="2"/>
          </p:nvPr>
        </p:nvSpPr>
        <p:spPr>
          <a:xfrm>
            <a:off x="4727575" y="1905000"/>
            <a:ext cx="4111625" cy="1461682"/>
          </a:xfrm>
        </p:spPr>
        <p:txBody>
          <a:bodyPr wrap="square">
            <a:spAutoFit/>
          </a:bodyPr>
          <a:lstStyle>
            <a:lvl1pPr>
              <a:buClr>
                <a:schemeClr val="accent2"/>
              </a:buClr>
              <a:defRPr sz="1800">
                <a:solidFill>
                  <a:srgbClr val="595959"/>
                </a:solidFill>
              </a:defRPr>
            </a:lvl1pPr>
            <a:lvl2pPr>
              <a:buClr>
                <a:schemeClr val="accent2"/>
              </a:buClr>
              <a:defRPr sz="1600">
                <a:solidFill>
                  <a:srgbClr val="595959"/>
                </a:solidFill>
              </a:defRPr>
            </a:lvl2pPr>
            <a:lvl3pPr>
              <a:buClr>
                <a:schemeClr val="accent2"/>
              </a:buClr>
              <a:defRPr sz="1400">
                <a:solidFill>
                  <a:srgbClr val="595959"/>
                </a:solidFill>
              </a:defRPr>
            </a:lvl3pPr>
            <a:lvl4pPr>
              <a:buClr>
                <a:schemeClr val="accent2"/>
              </a:buClr>
              <a:defRPr sz="1400">
                <a:solidFill>
                  <a:srgbClr val="595959"/>
                </a:solidFill>
              </a:defRPr>
            </a:lvl4pPr>
            <a:lvl5pPr>
              <a:buClr>
                <a:schemeClr val="accent2"/>
              </a:buClr>
              <a:defRPr sz="1400">
                <a:solidFill>
                  <a:srgbClr val="595959"/>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2"/>
          <p:cNvSpPr>
            <a:spLocks noGrp="1" noChangeArrowheads="1"/>
          </p:cNvSpPr>
          <p:nvPr>
            <p:ph type="title"/>
          </p:nvPr>
        </p:nvSpPr>
        <p:spPr bwMode="auto">
          <a:xfrm>
            <a:off x="304800" y="609600"/>
            <a:ext cx="8534400" cy="523220"/>
          </a:xfrm>
          <a:prstGeom prst="rect">
            <a:avLst/>
          </a:prstGeom>
          <a:noFill/>
          <a:ln w="9525">
            <a:noFill/>
            <a:miter lim="800000"/>
            <a:headEnd/>
            <a:tailEnd/>
          </a:ln>
        </p:spPr>
        <p:txBody>
          <a:bodyPr vert="horz" wrap="square" lIns="91440" tIns="91440" rIns="91440" bIns="91440" numCol="1" anchor="b" anchorCtr="0" compatLnSpc="1">
            <a:prstTxWarp prst="textNoShape">
              <a:avLst/>
            </a:prstTxWarp>
            <a:spAutoFit/>
          </a:body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Subtitle Only">
    <p:spTree>
      <p:nvGrpSpPr>
        <p:cNvPr id="1" name=""/>
        <p:cNvGrpSpPr/>
        <p:nvPr/>
      </p:nvGrpSpPr>
      <p:grpSpPr>
        <a:xfrm>
          <a:off x="0" y="0"/>
          <a:ext cx="0" cy="0"/>
          <a:chOff x="0" y="0"/>
          <a:chExt cx="0" cy="0"/>
        </a:xfrm>
      </p:grpSpPr>
      <p:sp>
        <p:nvSpPr>
          <p:cNvPr id="4" name="Text Placeholder 2"/>
          <p:cNvSpPr>
            <a:spLocks noGrp="1"/>
          </p:cNvSpPr>
          <p:nvPr>
            <p:ph type="body" idx="10" hasCustomPrompt="1"/>
          </p:nvPr>
        </p:nvSpPr>
        <p:spPr>
          <a:xfrm>
            <a:off x="304800" y="1219200"/>
            <a:ext cx="8534400" cy="387286"/>
          </a:xfrm>
        </p:spPr>
        <p:txBody>
          <a:bodyPr wrap="square" anchor="t" anchorCtr="0">
            <a:spAutoFit/>
          </a:bodyPr>
          <a:lstStyle>
            <a:lvl1pPr marL="0" indent="0">
              <a:lnSpc>
                <a:spcPct val="95000"/>
              </a:lnSpc>
              <a:spcBef>
                <a:spcPts val="0"/>
              </a:spcBef>
              <a:spcAft>
                <a:spcPts val="0"/>
              </a:spcAft>
              <a:buNone/>
              <a:defRPr sz="2000" b="1" cap="none">
                <a:solidFill>
                  <a:srgbClr val="0A2D7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Rectangle 2"/>
          <p:cNvSpPr>
            <a:spLocks noGrp="1" noChangeArrowheads="1"/>
          </p:cNvSpPr>
          <p:nvPr>
            <p:ph type="title"/>
          </p:nvPr>
        </p:nvSpPr>
        <p:spPr bwMode="auto">
          <a:xfrm>
            <a:off x="304800" y="609600"/>
            <a:ext cx="8534400" cy="523220"/>
          </a:xfrm>
          <a:prstGeom prst="rect">
            <a:avLst/>
          </a:prstGeom>
          <a:noFill/>
          <a:ln w="9525">
            <a:noFill/>
            <a:miter lim="800000"/>
            <a:headEnd/>
            <a:tailEnd/>
          </a:ln>
        </p:spPr>
        <p:txBody>
          <a:bodyPr vert="horz" wrap="square" lIns="91440" tIns="91440" rIns="91440" bIns="91440" numCol="1" anchor="b" anchorCtr="0" compatLnSpc="1">
            <a:prstTxWarp prst="textNoShape">
              <a:avLst/>
            </a:prstTxWarp>
            <a:spAutoFit/>
          </a:body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2"/>
          <p:cNvSpPr>
            <a:spLocks noGrp="1" noChangeArrowheads="1"/>
          </p:cNvSpPr>
          <p:nvPr>
            <p:ph type="title"/>
          </p:nvPr>
        </p:nvSpPr>
        <p:spPr bwMode="auto">
          <a:xfrm>
            <a:off x="304800" y="609600"/>
            <a:ext cx="8610600" cy="523220"/>
          </a:xfrm>
          <a:prstGeom prst="rect">
            <a:avLst/>
          </a:prstGeom>
          <a:noFill/>
          <a:ln w="9525">
            <a:noFill/>
            <a:miter lim="800000"/>
            <a:headEnd/>
            <a:tailEnd/>
          </a:ln>
        </p:spPr>
        <p:txBody>
          <a:bodyPr vert="horz" wrap="square" lIns="91440" tIns="91440" rIns="91440" bIns="91440" numCol="1" anchor="b" anchorCtr="0" compatLnSpc="1">
            <a:prstTxWarp prst="textNoShape">
              <a:avLst/>
            </a:prstTxWarp>
            <a:spAutoFit/>
          </a:bodyPr>
          <a:lstStyle/>
          <a:p>
            <a:pPr lvl="0"/>
            <a:r>
              <a:rPr lang="en-US" dirty="0" smtClean="0"/>
              <a:t>Click To Edit Master Title Style</a:t>
            </a:r>
            <a:endParaRPr lang="en-US" dirty="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Format">
    <p:spTree>
      <p:nvGrpSpPr>
        <p:cNvPr id="1" name=""/>
        <p:cNvGrpSpPr/>
        <p:nvPr/>
      </p:nvGrpSpPr>
      <p:grpSpPr>
        <a:xfrm>
          <a:off x="0" y="0"/>
          <a:ext cx="0" cy="0"/>
          <a:chOff x="0" y="0"/>
          <a:chExt cx="0" cy="0"/>
        </a:xfrm>
      </p:grpSpPr>
    </p:spTree>
    <p:extLst>
      <p:ext uri="{BB962C8B-B14F-4D97-AF65-F5344CB8AC3E}">
        <p14:creationId xmlns:p14="http://schemas.microsoft.com/office/powerpoint/2010/main" val="683550142"/>
      </p:ext>
    </p:extLst>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solidFill>
                  <a:srgbClr val="FFFF00"/>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Slide Number Placeholder 5"/>
          <p:cNvSpPr>
            <a:spLocks noGrp="1"/>
          </p:cNvSpPr>
          <p:nvPr>
            <p:ph type="sldNum" sz="quarter" idx="12"/>
          </p:nvPr>
        </p:nvSpPr>
        <p:spPr>
          <a:xfrm>
            <a:off x="8028384" y="6492875"/>
            <a:ext cx="1106660" cy="365125"/>
          </a:xfrm>
          <a:prstGeom prst="rect">
            <a:avLst/>
          </a:prstGeom>
        </p:spPr>
        <p:txBody>
          <a:bodyPr/>
          <a:lstStyle/>
          <a:p>
            <a:fld id="{3550723E-B6FE-424E-89A0-F71BDC15CF7C}" type="slidenum">
              <a:rPr lang="en-GB" smtClean="0">
                <a:solidFill>
                  <a:srgbClr val="FFFFFF"/>
                </a:solidFill>
              </a:rPr>
              <a:pPr/>
              <a:t>‹#›</a:t>
            </a:fld>
            <a:endParaRPr lang="en-GB" dirty="0">
              <a:solidFill>
                <a:srgbClr val="FFFFFF"/>
              </a:solidFill>
            </a:endParaRPr>
          </a:p>
        </p:txBody>
      </p:sp>
      <p:sp>
        <p:nvSpPr>
          <p:cNvPr id="8" name="Text Placeholder 7"/>
          <p:cNvSpPr>
            <a:spLocks noGrp="1"/>
          </p:cNvSpPr>
          <p:nvPr>
            <p:ph type="body" sz="quarter" idx="13"/>
          </p:nvPr>
        </p:nvSpPr>
        <p:spPr>
          <a:xfrm>
            <a:off x="235271" y="6514354"/>
            <a:ext cx="8513442" cy="287337"/>
          </a:xfrm>
        </p:spPr>
        <p:txBody>
          <a:bodyPr wrap="square" anchor="b" anchorCtr="0">
            <a:spAutoFit/>
          </a:bodyPr>
          <a:lstStyle>
            <a:lvl1pPr marL="0" indent="0">
              <a:spcBef>
                <a:spcPts val="0"/>
              </a:spcBef>
              <a:buFontTx/>
              <a:buNone/>
              <a:defRPr sz="1200"/>
            </a:lvl1pPr>
            <a:lvl2pPr marL="360362" indent="0">
              <a:buFontTx/>
              <a:buNone/>
              <a:defRPr sz="1200"/>
            </a:lvl2pPr>
            <a:lvl3pPr marL="720725" indent="0">
              <a:buFontTx/>
              <a:buNone/>
              <a:defRPr sz="1200"/>
            </a:lvl3pPr>
            <a:lvl4pPr marL="990600" indent="0">
              <a:buFontTx/>
              <a:buNone/>
              <a:defRPr sz="1200"/>
            </a:lvl4pPr>
            <a:lvl5pPr marL="1828800" indent="0">
              <a:buFontTx/>
              <a:buNone/>
              <a:defRPr sz="1200"/>
            </a:lvl5pPr>
          </a:lstStyle>
          <a:p>
            <a:pPr lvl="0"/>
            <a:r>
              <a:rPr lang="en-US" dirty="0" smtClean="0"/>
              <a:t>Click to edit Master text styles</a:t>
            </a:r>
          </a:p>
        </p:txBody>
      </p:sp>
    </p:spTree>
    <p:extLst>
      <p:ext uri="{BB962C8B-B14F-4D97-AF65-F5344CB8AC3E}">
        <p14:creationId xmlns:p14="http://schemas.microsoft.com/office/powerpoint/2010/main" val="2303522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GB" dirty="0"/>
          </a:p>
        </p:txBody>
      </p:sp>
      <p:sp>
        <p:nvSpPr>
          <p:cNvPr id="3" name="Content Placeholder 2"/>
          <p:cNvSpPr>
            <a:spLocks noGrp="1"/>
          </p:cNvSpPr>
          <p:nvPr>
            <p:ph sz="half" idx="1"/>
          </p:nvPr>
        </p:nvSpPr>
        <p:spPr>
          <a:xfrm>
            <a:off x="250825" y="1600200"/>
            <a:ext cx="4244975"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4648200" y="1600200"/>
            <a:ext cx="4244975" cy="4525963"/>
          </a:xfrm>
        </p:spPr>
        <p:txBody>
          <a:bodyPr>
            <a:normAutofit/>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Date Placeholder 4"/>
          <p:cNvSpPr>
            <a:spLocks noGrp="1"/>
          </p:cNvSpPr>
          <p:nvPr>
            <p:ph type="dt" sz="half" idx="10"/>
          </p:nvPr>
        </p:nvSpPr>
        <p:spPr>
          <a:xfrm>
            <a:off x="0" y="6492875"/>
            <a:ext cx="2133600" cy="365125"/>
          </a:xfrm>
          <a:prstGeom prst="rect">
            <a:avLst/>
          </a:prstGeom>
        </p:spPr>
        <p:txBody>
          <a:bodyPr/>
          <a:lstStyle/>
          <a:p>
            <a:endParaRPr lang="en-GB" dirty="0">
              <a:solidFill>
                <a:srgbClr val="FFFFFF"/>
              </a:solidFill>
            </a:endParaRPr>
          </a:p>
        </p:txBody>
      </p:sp>
      <p:sp>
        <p:nvSpPr>
          <p:cNvPr id="6" name="Footer Placeholder 5"/>
          <p:cNvSpPr>
            <a:spLocks noGrp="1"/>
          </p:cNvSpPr>
          <p:nvPr>
            <p:ph type="ftr" sz="quarter" idx="11"/>
          </p:nvPr>
        </p:nvSpPr>
        <p:spPr>
          <a:xfrm>
            <a:off x="3124200" y="6492875"/>
            <a:ext cx="2895600" cy="365125"/>
          </a:xfrm>
          <a:prstGeom prst="rect">
            <a:avLst/>
          </a:prstGeom>
        </p:spPr>
        <p:txBody>
          <a:bodyPr/>
          <a:lstStyle/>
          <a:p>
            <a:endParaRPr lang="en-GB" dirty="0">
              <a:solidFill>
                <a:srgbClr val="FFFFFF"/>
              </a:solidFill>
            </a:endParaRPr>
          </a:p>
        </p:txBody>
      </p:sp>
      <p:sp>
        <p:nvSpPr>
          <p:cNvPr id="7" name="Slide Number Placeholder 6"/>
          <p:cNvSpPr>
            <a:spLocks noGrp="1"/>
          </p:cNvSpPr>
          <p:nvPr>
            <p:ph type="sldNum" sz="quarter" idx="12"/>
          </p:nvPr>
        </p:nvSpPr>
        <p:spPr>
          <a:xfrm>
            <a:off x="8028384" y="6492875"/>
            <a:ext cx="1106660" cy="365125"/>
          </a:xfrm>
          <a:prstGeom prst="rect">
            <a:avLst/>
          </a:prstGeom>
        </p:spPr>
        <p:txBody>
          <a:bodyPr/>
          <a:lstStyle/>
          <a:p>
            <a:fld id="{3550723E-B6FE-424E-89A0-F71BDC15CF7C}" type="slidenum">
              <a:rPr lang="en-GB" smtClean="0">
                <a:solidFill>
                  <a:srgbClr val="FFFFFF"/>
                </a:solidFill>
              </a:rPr>
              <a:pPr/>
              <a:t>‹#›</a:t>
            </a:fld>
            <a:endParaRPr lang="en-GB" dirty="0">
              <a:solidFill>
                <a:srgbClr val="FFFFFF"/>
              </a:solidFill>
            </a:endParaRPr>
          </a:p>
        </p:txBody>
      </p:sp>
    </p:spTree>
    <p:extLst>
      <p:ext uri="{BB962C8B-B14F-4D97-AF65-F5344CB8AC3E}">
        <p14:creationId xmlns:p14="http://schemas.microsoft.com/office/powerpoint/2010/main" val="3764094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grpSp>
        <p:nvGrpSpPr>
          <p:cNvPr id="6" name="Group 5"/>
          <p:cNvGrpSpPr/>
          <p:nvPr userDrawn="1"/>
        </p:nvGrpSpPr>
        <p:grpSpPr>
          <a:xfrm>
            <a:off x="0" y="6453908"/>
            <a:ext cx="9144000" cy="404091"/>
            <a:chOff x="0" y="6453908"/>
            <a:chExt cx="9144000" cy="404091"/>
          </a:xfrm>
        </p:grpSpPr>
        <p:pic>
          <p:nvPicPr>
            <p:cNvPr id="4" name="Picture 3" descr="cempra_fmt1-btm band.jpg"/>
            <p:cNvPicPr>
              <a:picLocks noChangeAspect="1"/>
            </p:cNvPicPr>
            <p:nvPr userDrawn="1"/>
          </p:nvPicPr>
          <p:blipFill rotWithShape="1">
            <a:blip r:embed="rId14">
              <a:extLst>
                <a:ext uri="{28A0092B-C50C-407E-A947-70E740481C1C}">
                  <a14:useLocalDpi xmlns:a14="http://schemas.microsoft.com/office/drawing/2010/main" val="0"/>
                </a:ext>
              </a:extLst>
            </a:blip>
            <a:srcRect t="64359"/>
            <a:stretch/>
          </p:blipFill>
          <p:spPr>
            <a:xfrm flipH="1">
              <a:off x="0" y="6453908"/>
              <a:ext cx="9143244" cy="404091"/>
            </a:xfrm>
            <a:prstGeom prst="rect">
              <a:avLst/>
            </a:prstGeom>
          </p:spPr>
        </p:pic>
        <p:sp>
          <p:nvSpPr>
            <p:cNvPr id="5" name="Rectangle 4"/>
            <p:cNvSpPr/>
            <p:nvPr userDrawn="1"/>
          </p:nvSpPr>
          <p:spPr bwMode="gray">
            <a:xfrm>
              <a:off x="0" y="6453908"/>
              <a:ext cx="9144000" cy="127001"/>
            </a:xfrm>
            <a:prstGeom prst="rect">
              <a:avLst/>
            </a:prstGeom>
            <a:gradFill flip="none" rotWithShape="1">
              <a:gsLst>
                <a:gs pos="0">
                  <a:schemeClr val="accent1">
                    <a:lumMod val="50000"/>
                    <a:alpha val="0"/>
                  </a:schemeClr>
                </a:gs>
                <a:gs pos="100000">
                  <a:schemeClr val="tx1">
                    <a:alpha val="70000"/>
                  </a:schemeClr>
                </a:gs>
              </a:gsLst>
              <a:lin ang="16200000" scaled="0"/>
              <a:tileRect/>
            </a:gradFill>
            <a:ln w="57150" cap="flat" cmpd="sng" algn="ctr">
              <a:noFill/>
              <a:prstDash val="solid"/>
              <a:round/>
              <a:headEnd type="none" w="med" len="med"/>
              <a:tailEnd type="none" w="med" len="med"/>
            </a:ln>
            <a:effectLst/>
          </p:spPr>
          <p:txBody>
            <a:bodyPr rot="0" spcFirstLastPara="0" vertOverflow="overflow" horzOverflow="overflow" vert="horz" wrap="square" lIns="91440" tIns="45720" rIns="91440" bIns="91440" numCol="1" spcCol="0" rtlCol="0" fromWordArt="0" anchor="ctr" anchorCtr="0" forceAA="0" compatLnSpc="1">
              <a:prstTxWarp prst="textNoShape">
                <a:avLst/>
              </a:prstTxWarp>
              <a:noAutofit/>
            </a:bodyPr>
            <a:lstStyle/>
            <a:p>
              <a:pPr algn="ctr"/>
              <a:endParaRPr lang="en-US" sz="2000" dirty="0">
                <a:solidFill>
                  <a:schemeClr val="accent1"/>
                </a:solidFill>
                <a:latin typeface="Calibri"/>
              </a:endParaRPr>
            </a:p>
          </p:txBody>
        </p:sp>
      </p:grpSp>
      <p:sp>
        <p:nvSpPr>
          <p:cNvPr id="1026" name="Rectangle 3"/>
          <p:cNvSpPr>
            <a:spLocks noGrp="1" noChangeArrowheads="1"/>
          </p:cNvSpPr>
          <p:nvPr userDrawn="1">
            <p:ph type="body" idx="1"/>
          </p:nvPr>
        </p:nvSpPr>
        <p:spPr bwMode="gray">
          <a:xfrm>
            <a:off x="304800" y="1905000"/>
            <a:ext cx="8534400" cy="160813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dirty="0"/>
              <a:t>Click to edit Master text styles</a:t>
            </a:r>
          </a:p>
          <a:p>
            <a:pPr lvl="1"/>
            <a:r>
              <a:rPr lang="en-US" dirty="0" smtClean="0"/>
              <a:t>Second </a:t>
            </a:r>
            <a:r>
              <a:rPr lang="en-US" dirty="0"/>
              <a:t>level</a:t>
            </a:r>
          </a:p>
          <a:p>
            <a:pPr lvl="2"/>
            <a:r>
              <a:rPr lang="en-US" dirty="0"/>
              <a:t>Third level</a:t>
            </a:r>
          </a:p>
          <a:p>
            <a:pPr lvl="3"/>
            <a:r>
              <a:rPr lang="en-US" dirty="0"/>
              <a:t>Fourth level</a:t>
            </a:r>
          </a:p>
          <a:p>
            <a:pPr lvl="4"/>
            <a:r>
              <a:rPr lang="en-US" dirty="0"/>
              <a:t>Fifth </a:t>
            </a:r>
            <a:r>
              <a:rPr lang="en-US" dirty="0" smtClean="0"/>
              <a:t>level</a:t>
            </a:r>
            <a:endParaRPr lang="en-US" dirty="0"/>
          </a:p>
        </p:txBody>
      </p:sp>
      <p:sp>
        <p:nvSpPr>
          <p:cNvPr id="2" name="Rectangle 2"/>
          <p:cNvSpPr>
            <a:spLocks noGrp="1" noChangeArrowheads="1"/>
          </p:cNvSpPr>
          <p:nvPr userDrawn="1">
            <p:ph type="title"/>
          </p:nvPr>
        </p:nvSpPr>
        <p:spPr bwMode="auto">
          <a:xfrm>
            <a:off x="304800" y="609600"/>
            <a:ext cx="8534400" cy="523220"/>
          </a:xfrm>
          <a:prstGeom prst="rect">
            <a:avLst/>
          </a:prstGeom>
          <a:noFill/>
          <a:ln w="9525">
            <a:noFill/>
            <a:miter lim="800000"/>
            <a:headEnd/>
            <a:tailEnd/>
          </a:ln>
        </p:spPr>
        <p:txBody>
          <a:bodyPr vert="horz" wrap="square" lIns="91440" tIns="91440" rIns="91440" bIns="91440" numCol="1" anchor="b" anchorCtr="0" compatLnSpc="1">
            <a:prstTxWarp prst="textNoShape">
              <a:avLst/>
            </a:prstTxWarp>
            <a:spAutoFit/>
          </a:bodyPr>
          <a:lstStyle/>
          <a:p>
            <a:pPr lvl="0"/>
            <a:r>
              <a:rPr lang="en-US" dirty="0" smtClean="0"/>
              <a:t>Click To Edit Master Title Style</a:t>
            </a:r>
            <a:endParaRPr lang="en-US" dirty="0"/>
          </a:p>
        </p:txBody>
      </p:sp>
      <p:sp>
        <p:nvSpPr>
          <p:cNvPr id="1047" name="Text Box 23"/>
          <p:cNvSpPr txBox="1">
            <a:spLocks noChangeArrowheads="1"/>
          </p:cNvSpPr>
          <p:nvPr userDrawn="1"/>
        </p:nvSpPr>
        <p:spPr bwMode="black">
          <a:xfrm>
            <a:off x="4305300" y="6548609"/>
            <a:ext cx="533400" cy="246221"/>
          </a:xfrm>
          <a:prstGeom prst="rect">
            <a:avLst/>
          </a:prstGeom>
          <a:noFill/>
          <a:ln w="9525">
            <a:noFill/>
            <a:miter lim="800000"/>
            <a:headEnd/>
            <a:tailEnd/>
          </a:ln>
          <a:effectLst/>
        </p:spPr>
        <p:txBody>
          <a:bodyPr wrap="square" lIns="91440" tIns="45720" rIns="0" bIns="45720" anchor="b">
            <a:prstTxWarp prst="textNoShape">
              <a:avLst/>
            </a:prstTxWarp>
            <a:spAutoFit/>
          </a:bodyPr>
          <a:lstStyle/>
          <a:p>
            <a:pPr algn="ctr"/>
            <a:r>
              <a:rPr lang="en-US" sz="1000" b="1" i="0" dirty="0" smtClean="0">
                <a:solidFill>
                  <a:schemeClr val="bg1"/>
                </a:solidFill>
                <a:effectLst>
                  <a:outerShdw blurRad="38100" dist="38100" dir="2700000" algn="tl">
                    <a:srgbClr val="000000">
                      <a:alpha val="43137"/>
                    </a:srgbClr>
                  </a:outerShdw>
                </a:effectLst>
                <a:latin typeface="Calibri"/>
                <a:ea typeface="Calibri"/>
                <a:cs typeface="Calibri"/>
              </a:rPr>
              <a:t>[  </a:t>
            </a:r>
            <a:fld id="{B2C5CB95-9817-1947-838C-B47211A7713A}" type="slidenum">
              <a:rPr lang="en-US" sz="1000" b="1" i="0" smtClean="0">
                <a:solidFill>
                  <a:schemeClr val="bg1"/>
                </a:solidFill>
                <a:effectLst>
                  <a:outerShdw blurRad="38100" dist="38100" dir="2700000" algn="tl">
                    <a:srgbClr val="000000">
                      <a:alpha val="43137"/>
                    </a:srgbClr>
                  </a:outerShdw>
                </a:effectLst>
                <a:latin typeface="Calibri"/>
                <a:ea typeface="Calibri"/>
                <a:cs typeface="Calibri"/>
              </a:rPr>
              <a:pPr algn="ctr"/>
              <a:t>‹#›</a:t>
            </a:fld>
            <a:r>
              <a:rPr lang="en-US" sz="1000" b="1" i="0" dirty="0" smtClean="0">
                <a:solidFill>
                  <a:schemeClr val="bg1"/>
                </a:solidFill>
                <a:effectLst>
                  <a:outerShdw blurRad="38100" dist="38100" dir="2700000" algn="tl">
                    <a:srgbClr val="000000">
                      <a:alpha val="43137"/>
                    </a:srgbClr>
                  </a:outerShdw>
                </a:effectLst>
                <a:latin typeface="Calibri"/>
                <a:ea typeface="Calibri"/>
                <a:cs typeface="Calibri"/>
              </a:rPr>
              <a:t>  ]</a:t>
            </a:r>
            <a:endParaRPr lang="en-US" sz="1000" b="1" i="0" dirty="0">
              <a:solidFill>
                <a:schemeClr val="bg1"/>
              </a:solidFill>
              <a:effectLst>
                <a:outerShdw blurRad="38100" dist="38100" dir="2700000" algn="tl">
                  <a:srgbClr val="000000">
                    <a:alpha val="43137"/>
                  </a:srgbClr>
                </a:outerShdw>
              </a:effectLst>
              <a:latin typeface="Calibri"/>
              <a:ea typeface="Calibri"/>
              <a:cs typeface="Calibri"/>
            </a:endParaRPr>
          </a:p>
        </p:txBody>
      </p:sp>
      <p:sp>
        <p:nvSpPr>
          <p:cNvPr id="10" name="Rectangle 9"/>
          <p:cNvSpPr/>
          <p:nvPr userDrawn="1"/>
        </p:nvSpPr>
        <p:spPr bwMode="gray">
          <a:xfrm>
            <a:off x="0" y="0"/>
            <a:ext cx="9144000" cy="152400"/>
          </a:xfrm>
          <a:prstGeom prst="rect">
            <a:avLst/>
          </a:prstGeom>
          <a:solidFill>
            <a:schemeClr val="accent1"/>
          </a:solidFill>
          <a:ln w="19050" cap="flat" cmpd="sng" algn="ctr">
            <a:noFill/>
            <a:prstDash val="solid"/>
            <a:round/>
            <a:headEnd type="none" w="med" len="med"/>
            <a:tailEnd type="none" w="med" len="med"/>
          </a:ln>
          <a:effectLst/>
        </p:spPr>
        <p:txBody>
          <a:bodyPr rot="0" spcFirstLastPara="0" vertOverflow="overflow" horzOverflow="overflow" vert="horz" wrap="square" lIns="91440" tIns="45720" rIns="91440" bIns="91440" numCol="1" spcCol="0" rtlCol="0" fromWordArt="0" anchor="ctr" anchorCtr="0" forceAA="0" compatLnSpc="1">
            <a:prstTxWarp prst="textNoShape">
              <a:avLst/>
            </a:prstTxWarp>
            <a:noAutofit/>
          </a:bodyPr>
          <a:lstStyle/>
          <a:p>
            <a:pPr algn="ctr">
              <a:lnSpc>
                <a:spcPct val="95000"/>
              </a:lnSpc>
            </a:pPr>
            <a:endParaRPr lang="en-US" dirty="0" smtClean="0">
              <a:solidFill>
                <a:srgbClr val="382A00"/>
              </a:solidFill>
              <a:latin typeface="Calibri"/>
              <a:cs typeface="Calibri"/>
            </a:endParaRPr>
          </a:p>
        </p:txBody>
      </p:sp>
      <p:pic>
        <p:nvPicPr>
          <p:cNvPr id="3" name="Picture 2" descr="Cempra-positive-PMS.png"/>
          <p:cNvPicPr>
            <a:picLocks noChangeAspect="1"/>
          </p:cNvPicPr>
          <p:nvPr userDrawn="1"/>
        </p:nvPicPr>
        <p:blipFill>
          <a:blip r:embed="rId15">
            <a:extLst>
              <a:ext uri="{BEBA8EAE-BF5A-486C-A8C5-ECC9F3942E4B}">
                <a14:imgProps xmlns:a14="http://schemas.microsoft.com/office/drawing/2010/main">
                  <a14:imgLayer r:embed="rId1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478196" y="6567776"/>
            <a:ext cx="1561896" cy="219097"/>
          </a:xfrm>
          <a:prstGeom prst="rect">
            <a:avLst/>
          </a:prstGeom>
          <a:effectLst>
            <a:outerShdw blurRad="38100" dist="25400" dir="2700000" algn="tl" rotWithShape="0">
              <a:srgbClr val="000000">
                <a:alpha val="70000"/>
              </a:srgbClr>
            </a:outerShdw>
          </a:effectLst>
        </p:spPr>
      </p:pic>
    </p:spTree>
  </p:cSld>
  <p:clrMap bg1="lt1" tx1="dk1" bg2="lt2" tx2="dk2" accent1="accent1" accent2="accent2" accent3="accent3" accent4="accent4" accent5="accent5" accent6="accent6" hlink="hlink" folHlink="folHlink"/>
  <p:sldLayoutIdLst>
    <p:sldLayoutId id="2147483671" r:id="rId1"/>
    <p:sldLayoutId id="2147483676" r:id="rId2"/>
    <p:sldLayoutId id="2147483674" r:id="rId3"/>
    <p:sldLayoutId id="2147483661" r:id="rId4"/>
    <p:sldLayoutId id="2147483672" r:id="rId5"/>
    <p:sldLayoutId id="2147483663" r:id="rId6"/>
    <p:sldLayoutId id="2147483664" r:id="rId7"/>
    <p:sldLayoutId id="2147483665" r:id="rId8"/>
    <p:sldLayoutId id="2147483673" r:id="rId9"/>
    <p:sldLayoutId id="2147483675" r:id="rId10"/>
    <p:sldLayoutId id="2147483678" r:id="rId11"/>
    <p:sldLayoutId id="2147483679" r:id="rId12"/>
  </p:sldLayoutIdLst>
  <p:transition>
    <p:wipe dir="r"/>
  </p:transition>
  <p:timing>
    <p:tnLst>
      <p:par>
        <p:cTn id="1" dur="indefinite" restart="never" nodeType="tmRoot"/>
      </p:par>
    </p:tnLst>
  </p:timing>
  <p:hf hdr="0" ftr="0" dt="0"/>
  <p:txStyles>
    <p:titleStyle>
      <a:lvl1pPr algn="l" rtl="0" eaLnBrk="0" fontAlgn="base" hangingPunct="0">
        <a:lnSpc>
          <a:spcPct val="90000"/>
        </a:lnSpc>
        <a:spcBef>
          <a:spcPct val="0"/>
        </a:spcBef>
        <a:spcAft>
          <a:spcPct val="0"/>
        </a:spcAft>
        <a:defRPr sz="2400" b="0" i="0" cap="none" spc="0" baseline="0">
          <a:solidFill>
            <a:schemeClr val="accent2"/>
          </a:solidFill>
          <a:effectLst/>
          <a:latin typeface="Calibri"/>
          <a:ea typeface="ＭＳ Ｐゴシック" charset="-128"/>
          <a:cs typeface="Calibri"/>
        </a:defRPr>
      </a:lvl1pPr>
      <a:lvl2pPr algn="l" rtl="0" eaLnBrk="0" fontAlgn="base" hangingPunct="0">
        <a:lnSpc>
          <a:spcPct val="95000"/>
        </a:lnSpc>
        <a:spcBef>
          <a:spcPct val="0"/>
        </a:spcBef>
        <a:spcAft>
          <a:spcPct val="0"/>
        </a:spcAft>
        <a:defRPr sz="2000">
          <a:solidFill>
            <a:schemeClr val="tx1"/>
          </a:solidFill>
          <a:latin typeface="Arial" pitchFamily="23" charset="0"/>
          <a:ea typeface="ＭＳ Ｐゴシック" charset="-128"/>
        </a:defRPr>
      </a:lvl2pPr>
      <a:lvl3pPr algn="l" rtl="0" eaLnBrk="0" fontAlgn="base" hangingPunct="0">
        <a:lnSpc>
          <a:spcPct val="95000"/>
        </a:lnSpc>
        <a:spcBef>
          <a:spcPct val="0"/>
        </a:spcBef>
        <a:spcAft>
          <a:spcPct val="0"/>
        </a:spcAft>
        <a:defRPr sz="2000">
          <a:solidFill>
            <a:schemeClr val="tx1"/>
          </a:solidFill>
          <a:latin typeface="Arial" pitchFamily="23" charset="0"/>
          <a:ea typeface="ＭＳ Ｐゴシック" charset="-128"/>
        </a:defRPr>
      </a:lvl3pPr>
      <a:lvl4pPr algn="l" rtl="0" eaLnBrk="0" fontAlgn="base" hangingPunct="0">
        <a:lnSpc>
          <a:spcPct val="95000"/>
        </a:lnSpc>
        <a:spcBef>
          <a:spcPct val="0"/>
        </a:spcBef>
        <a:spcAft>
          <a:spcPct val="0"/>
        </a:spcAft>
        <a:defRPr sz="2000">
          <a:solidFill>
            <a:schemeClr val="tx1"/>
          </a:solidFill>
          <a:latin typeface="Arial" pitchFamily="23" charset="0"/>
          <a:ea typeface="ＭＳ Ｐゴシック" charset="-128"/>
        </a:defRPr>
      </a:lvl4pPr>
      <a:lvl5pPr algn="l" rtl="0" eaLnBrk="0" fontAlgn="base" hangingPunct="0">
        <a:lnSpc>
          <a:spcPct val="95000"/>
        </a:lnSpc>
        <a:spcBef>
          <a:spcPct val="0"/>
        </a:spcBef>
        <a:spcAft>
          <a:spcPct val="0"/>
        </a:spcAft>
        <a:defRPr sz="2000">
          <a:solidFill>
            <a:schemeClr val="tx1"/>
          </a:solidFill>
          <a:latin typeface="Arial" pitchFamily="23" charset="0"/>
          <a:ea typeface="ＭＳ Ｐゴシック" charset="-128"/>
        </a:defRPr>
      </a:lvl5pPr>
      <a:lvl6pPr marL="457200" algn="l" rtl="0" fontAlgn="base">
        <a:lnSpc>
          <a:spcPct val="95000"/>
        </a:lnSpc>
        <a:spcBef>
          <a:spcPct val="0"/>
        </a:spcBef>
        <a:spcAft>
          <a:spcPct val="0"/>
        </a:spcAft>
        <a:defRPr sz="2200">
          <a:solidFill>
            <a:schemeClr val="bg1"/>
          </a:solidFill>
          <a:latin typeface="Arial" pitchFamily="23" charset="0"/>
        </a:defRPr>
      </a:lvl6pPr>
      <a:lvl7pPr marL="914400" algn="l" rtl="0" fontAlgn="base">
        <a:lnSpc>
          <a:spcPct val="95000"/>
        </a:lnSpc>
        <a:spcBef>
          <a:spcPct val="0"/>
        </a:spcBef>
        <a:spcAft>
          <a:spcPct val="0"/>
        </a:spcAft>
        <a:defRPr sz="2200">
          <a:solidFill>
            <a:schemeClr val="bg1"/>
          </a:solidFill>
          <a:latin typeface="Arial" pitchFamily="23" charset="0"/>
        </a:defRPr>
      </a:lvl7pPr>
      <a:lvl8pPr marL="1371600" algn="l" rtl="0" fontAlgn="base">
        <a:lnSpc>
          <a:spcPct val="95000"/>
        </a:lnSpc>
        <a:spcBef>
          <a:spcPct val="0"/>
        </a:spcBef>
        <a:spcAft>
          <a:spcPct val="0"/>
        </a:spcAft>
        <a:defRPr sz="2200">
          <a:solidFill>
            <a:schemeClr val="bg1"/>
          </a:solidFill>
          <a:latin typeface="Arial" pitchFamily="23" charset="0"/>
        </a:defRPr>
      </a:lvl8pPr>
      <a:lvl9pPr marL="1828800" algn="l" rtl="0" fontAlgn="base">
        <a:lnSpc>
          <a:spcPct val="95000"/>
        </a:lnSpc>
        <a:spcBef>
          <a:spcPct val="0"/>
        </a:spcBef>
        <a:spcAft>
          <a:spcPct val="0"/>
        </a:spcAft>
        <a:defRPr sz="2200">
          <a:solidFill>
            <a:schemeClr val="bg1"/>
          </a:solidFill>
          <a:latin typeface="Arial" pitchFamily="23" charset="0"/>
        </a:defRPr>
      </a:lvl9pPr>
    </p:titleStyle>
    <p:bodyStyle>
      <a:lvl1pPr marL="284163" indent="-284163" algn="l" rtl="0" eaLnBrk="0" fontAlgn="base" hangingPunct="0">
        <a:lnSpc>
          <a:spcPct val="95000"/>
        </a:lnSpc>
        <a:spcBef>
          <a:spcPts val="500"/>
        </a:spcBef>
        <a:spcAft>
          <a:spcPts val="500"/>
        </a:spcAft>
        <a:buClr>
          <a:schemeClr val="accent2"/>
        </a:buClr>
        <a:buSzPct val="120000"/>
        <a:buFont typeface="Arial"/>
        <a:buChar char="•"/>
        <a:defRPr sz="2000">
          <a:solidFill>
            <a:schemeClr val="tx2"/>
          </a:solidFill>
          <a:latin typeface="Calibri"/>
          <a:ea typeface="ＭＳ Ｐゴシック" charset="-128"/>
          <a:cs typeface="Calibri"/>
        </a:defRPr>
      </a:lvl1pPr>
      <a:lvl2pPr marL="742950" indent="-285750" algn="l" rtl="0" eaLnBrk="0" fontAlgn="base" hangingPunct="0">
        <a:lnSpc>
          <a:spcPct val="95000"/>
        </a:lnSpc>
        <a:spcBef>
          <a:spcPts val="0"/>
        </a:spcBef>
        <a:spcAft>
          <a:spcPts val="500"/>
        </a:spcAft>
        <a:buClr>
          <a:schemeClr val="accent2"/>
        </a:buClr>
        <a:buChar char="–"/>
        <a:defRPr sz="1800">
          <a:solidFill>
            <a:schemeClr val="tx2"/>
          </a:solidFill>
          <a:latin typeface="Calibri"/>
          <a:ea typeface="ＭＳ Ｐゴシック" pitchFamily="23" charset="-128"/>
          <a:cs typeface="Calibri"/>
        </a:defRPr>
      </a:lvl2pPr>
      <a:lvl3pPr marL="1143000" indent="-228600" algn="l" rtl="0" eaLnBrk="0" fontAlgn="base" hangingPunct="0">
        <a:lnSpc>
          <a:spcPct val="95000"/>
        </a:lnSpc>
        <a:spcBef>
          <a:spcPts val="0"/>
        </a:spcBef>
        <a:spcAft>
          <a:spcPts val="500"/>
        </a:spcAft>
        <a:buClr>
          <a:schemeClr val="accent2"/>
        </a:buClr>
        <a:buChar char="•"/>
        <a:defRPr sz="1600">
          <a:solidFill>
            <a:schemeClr val="tx2"/>
          </a:solidFill>
          <a:latin typeface="Calibri"/>
          <a:ea typeface="ＭＳ Ｐゴシック" pitchFamily="23" charset="-128"/>
          <a:cs typeface="Calibri"/>
        </a:defRPr>
      </a:lvl3pPr>
      <a:lvl4pPr marL="1600200" indent="-228600" algn="l" rtl="0" eaLnBrk="0" fontAlgn="base" hangingPunct="0">
        <a:lnSpc>
          <a:spcPct val="95000"/>
        </a:lnSpc>
        <a:spcBef>
          <a:spcPts val="0"/>
        </a:spcBef>
        <a:spcAft>
          <a:spcPts val="500"/>
        </a:spcAft>
        <a:buClr>
          <a:schemeClr val="accent2"/>
        </a:buClr>
        <a:buChar char="–"/>
        <a:defRPr sz="1600">
          <a:solidFill>
            <a:schemeClr val="tx2"/>
          </a:solidFill>
          <a:latin typeface="Calibri"/>
          <a:ea typeface="ＭＳ Ｐゴシック" pitchFamily="23" charset="-128"/>
          <a:cs typeface="Calibri"/>
        </a:defRPr>
      </a:lvl4pPr>
      <a:lvl5pPr marL="2057400" indent="-228600" algn="l" rtl="0" eaLnBrk="0" fontAlgn="base" hangingPunct="0">
        <a:lnSpc>
          <a:spcPct val="95000"/>
        </a:lnSpc>
        <a:spcBef>
          <a:spcPts val="0"/>
        </a:spcBef>
        <a:spcAft>
          <a:spcPts val="500"/>
        </a:spcAft>
        <a:buClr>
          <a:schemeClr val="accent2"/>
        </a:buClr>
        <a:buChar char="»"/>
        <a:defRPr sz="1600">
          <a:solidFill>
            <a:schemeClr val="tx2"/>
          </a:solidFill>
          <a:latin typeface="Calibri"/>
          <a:ea typeface="ＭＳ Ｐゴシック" pitchFamily="23" charset="-128"/>
          <a:cs typeface="Calibri"/>
        </a:defRPr>
      </a:lvl5pPr>
      <a:lvl6pPr marL="25146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6pPr>
      <a:lvl7pPr marL="29718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7pPr>
      <a:lvl8pPr marL="34290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8pPr>
      <a:lvl9pPr marL="3886200" indent="-228600" algn="l" rtl="0" fontAlgn="base">
        <a:lnSpc>
          <a:spcPct val="95000"/>
        </a:lnSpc>
        <a:spcBef>
          <a:spcPct val="0"/>
        </a:spcBef>
        <a:spcAft>
          <a:spcPct val="25000"/>
        </a:spcAft>
        <a:buClr>
          <a:schemeClr val="accent1"/>
        </a:buClr>
        <a:buChar char="»"/>
        <a:defRPr>
          <a:solidFill>
            <a:schemeClr val="tx1"/>
          </a:solidFill>
          <a:latin typeface="+mn-lt"/>
          <a:ea typeface="ＭＳ Ｐゴシック" pitchFamily="23"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apps.who.int/iris/bitstream/10665/112642/1/9789241564748_eng.pdf?ua=1" TargetMode="External"/><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905000"/>
            <a:ext cx="8534400" cy="618631"/>
          </a:xfrm>
        </p:spPr>
        <p:txBody>
          <a:bodyPr/>
          <a:lstStyle/>
          <a:p>
            <a:pPr marL="0" indent="0">
              <a:buNone/>
            </a:pPr>
            <a:r>
              <a:rPr lang="en-US" sz="3600" dirty="0" smtClean="0"/>
              <a:t>Burden of </a:t>
            </a:r>
            <a:r>
              <a:rPr lang="en-US" sz="3600" dirty="0" err="1" smtClean="0"/>
              <a:t>AntiMicrobial</a:t>
            </a:r>
            <a:r>
              <a:rPr lang="en-US" sz="3600" dirty="0" smtClean="0"/>
              <a:t> Resistance (AMR)</a:t>
            </a:r>
            <a:endParaRPr lang="en-US" sz="3600" dirty="0"/>
          </a:p>
        </p:txBody>
      </p:sp>
      <p:sp>
        <p:nvSpPr>
          <p:cNvPr id="3" name="Title 2"/>
          <p:cNvSpPr>
            <a:spLocks noGrp="1"/>
          </p:cNvSpPr>
          <p:nvPr>
            <p:ph type="title"/>
          </p:nvPr>
        </p:nvSpPr>
        <p:spPr>
          <a:xfrm>
            <a:off x="304800" y="3145809"/>
            <a:ext cx="8534400" cy="892791"/>
          </a:xfrm>
        </p:spPr>
        <p:txBody>
          <a:bodyPr/>
          <a:lstStyle/>
          <a:p>
            <a:r>
              <a:rPr lang="en-US" dirty="0" smtClean="0"/>
              <a:t>Glenn S Tillotson PhD, FIDSA, FCCP</a:t>
            </a:r>
            <a:br>
              <a:rPr lang="en-US" dirty="0" smtClean="0"/>
            </a:br>
            <a:r>
              <a:rPr lang="en-US" dirty="0" err="1" smtClean="0"/>
              <a:t>Cempra</a:t>
            </a:r>
            <a:r>
              <a:rPr lang="en-US" dirty="0" smtClean="0"/>
              <a:t> Inc.</a:t>
            </a:r>
            <a:endParaRPr lang="en-US" dirty="0"/>
          </a:p>
        </p:txBody>
      </p:sp>
    </p:spTree>
    <p:extLst>
      <p:ext uri="{BB962C8B-B14F-4D97-AF65-F5344CB8AC3E}">
        <p14:creationId xmlns:p14="http://schemas.microsoft.com/office/powerpoint/2010/main" val="1533095334"/>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0600" y="1348854"/>
            <a:ext cx="6477000" cy="5051946"/>
          </a:xfrm>
        </p:spPr>
      </p:pic>
      <p:sp>
        <p:nvSpPr>
          <p:cNvPr id="3" name="Title 2"/>
          <p:cNvSpPr>
            <a:spLocks noGrp="1"/>
          </p:cNvSpPr>
          <p:nvPr>
            <p:ph type="title"/>
          </p:nvPr>
        </p:nvSpPr>
        <p:spPr/>
        <p:txBody>
          <a:bodyPr/>
          <a:lstStyle/>
          <a:p>
            <a:r>
              <a:rPr lang="en-US" dirty="0" smtClean="0"/>
              <a:t>The O’Neil Report May 2016</a:t>
            </a:r>
            <a:endParaRPr lang="en-US" dirty="0"/>
          </a:p>
        </p:txBody>
      </p:sp>
    </p:spTree>
    <p:extLst>
      <p:ext uri="{BB962C8B-B14F-4D97-AF65-F5344CB8AC3E}">
        <p14:creationId xmlns:p14="http://schemas.microsoft.com/office/powerpoint/2010/main" val="2811838261"/>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609600"/>
            <a:ext cx="5943600" cy="518160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139075744"/>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0" y="609600"/>
            <a:ext cx="4177568" cy="4995855"/>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77537879"/>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1600" y="381000"/>
            <a:ext cx="6629400" cy="586740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070256167"/>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609600"/>
            <a:ext cx="7848600" cy="579120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740921488"/>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990600"/>
            <a:ext cx="7620000" cy="495300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5673592"/>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200" y="1371600"/>
            <a:ext cx="6248399" cy="4953000"/>
          </a:xfrm>
        </p:spPr>
      </p:pic>
      <p:sp>
        <p:nvSpPr>
          <p:cNvPr id="3" name="Title 2"/>
          <p:cNvSpPr>
            <a:spLocks noGrp="1"/>
          </p:cNvSpPr>
          <p:nvPr>
            <p:ph type="title"/>
          </p:nvPr>
        </p:nvSpPr>
        <p:spPr/>
        <p:txBody>
          <a:bodyPr/>
          <a:lstStyle/>
          <a:p>
            <a:r>
              <a:rPr lang="en-US" dirty="0" smtClean="0"/>
              <a:t>Negative impact of AMR on global productivity by 2050</a:t>
            </a:r>
            <a:endParaRPr lang="en-US" dirty="0"/>
          </a:p>
        </p:txBody>
      </p:sp>
    </p:spTree>
    <p:extLst>
      <p:ext uri="{BB962C8B-B14F-4D97-AF65-F5344CB8AC3E}">
        <p14:creationId xmlns:p14="http://schemas.microsoft.com/office/powerpoint/2010/main" val="2279602767"/>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04800" y="1447800"/>
            <a:ext cx="8534400" cy="1608133"/>
          </a:xfrm>
        </p:spPr>
        <p:txBody>
          <a:bodyPr/>
          <a:lstStyle/>
          <a:p>
            <a:r>
              <a:rPr lang="en-US" sz="1800" dirty="0" smtClean="0"/>
              <a:t>Patients </a:t>
            </a:r>
            <a:r>
              <a:rPr lang="en-US" sz="1800" dirty="0"/>
              <a:t>with </a:t>
            </a:r>
            <a:r>
              <a:rPr lang="en-US" sz="1800" dirty="0" smtClean="0"/>
              <a:t>drug-resistant infections have </a:t>
            </a:r>
            <a:r>
              <a:rPr lang="en-US" sz="1800" dirty="0"/>
              <a:t>an increased risk of worse </a:t>
            </a:r>
            <a:r>
              <a:rPr lang="en-US" sz="1800" dirty="0" smtClean="0"/>
              <a:t>clinical outcomes </a:t>
            </a:r>
            <a:r>
              <a:rPr lang="en-US" sz="1800" dirty="0"/>
              <a:t>and death, and consume more </a:t>
            </a:r>
            <a:r>
              <a:rPr lang="en-US" sz="1800" dirty="0" smtClean="0"/>
              <a:t>healthcare resources</a:t>
            </a:r>
            <a:r>
              <a:rPr lang="en-US" sz="1800" dirty="0"/>
              <a:t>, than patients infected with the </a:t>
            </a:r>
            <a:r>
              <a:rPr lang="en-US" sz="1800" dirty="0" smtClean="0"/>
              <a:t>same bacteria </a:t>
            </a:r>
            <a:r>
              <a:rPr lang="en-US" sz="1800" dirty="0"/>
              <a:t>not demonstrating </a:t>
            </a:r>
            <a:r>
              <a:rPr lang="en-US" sz="1800" dirty="0" smtClean="0"/>
              <a:t>resistance</a:t>
            </a:r>
            <a:endParaRPr lang="en-US" sz="1800" dirty="0"/>
          </a:p>
        </p:txBody>
      </p:sp>
      <p:sp>
        <p:nvSpPr>
          <p:cNvPr id="5" name="Slide Number Placeholder 4"/>
          <p:cNvSpPr>
            <a:spLocks noGrp="1"/>
          </p:cNvSpPr>
          <p:nvPr>
            <p:ph type="sldNum" sz="quarter" idx="12"/>
          </p:nvPr>
        </p:nvSpPr>
        <p:spPr/>
        <p:txBody>
          <a:bodyPr/>
          <a:lstStyle/>
          <a:p>
            <a:fld id="{3550723E-B6FE-424E-89A0-F71BDC15CF7C}" type="slidenum">
              <a:rPr lang="en-GB" smtClean="0">
                <a:solidFill>
                  <a:srgbClr val="FFFFFF"/>
                </a:solidFill>
              </a:rPr>
              <a:pPr/>
              <a:t>9</a:t>
            </a:fld>
            <a:endParaRPr lang="en-GB" dirty="0">
              <a:solidFill>
                <a:srgbClr val="FFFFFF"/>
              </a:solidFill>
            </a:endParaRPr>
          </a:p>
        </p:txBody>
      </p:sp>
      <p:sp>
        <p:nvSpPr>
          <p:cNvPr id="8" name="Text Placeholder 7"/>
          <p:cNvSpPr>
            <a:spLocks noGrp="1"/>
          </p:cNvSpPr>
          <p:nvPr>
            <p:ph type="body" sz="quarter" idx="13"/>
          </p:nvPr>
        </p:nvSpPr>
        <p:spPr>
          <a:xfrm>
            <a:off x="235271" y="6155360"/>
            <a:ext cx="8513442" cy="646331"/>
          </a:xfrm>
        </p:spPr>
        <p:txBody>
          <a:bodyPr/>
          <a:lstStyle/>
          <a:p>
            <a:r>
              <a:rPr lang="en-GB" dirty="0" smtClean="0"/>
              <a:t>LOS, length of stay; ND, no data.</a:t>
            </a:r>
          </a:p>
          <a:p>
            <a:r>
              <a:rPr lang="en-GB" dirty="0"/>
              <a:t>WHO. Antimicrobial Resistance. Global Report on Surveillance. 2014. </a:t>
            </a:r>
            <a:r>
              <a:rPr lang="en-US" dirty="0"/>
              <a:t>Accessed at: </a:t>
            </a:r>
            <a:r>
              <a:rPr lang="en-US" dirty="0">
                <a:hlinkClick r:id="rId3"/>
              </a:rPr>
              <a:t>http://apps.who.int/iris/bitstream/10665/112642/1/9789241564748_eng.pdf?ua=1</a:t>
            </a:r>
            <a:r>
              <a:rPr lang="en-US" dirty="0"/>
              <a:t> </a:t>
            </a:r>
          </a:p>
        </p:txBody>
      </p:sp>
      <p:sp>
        <p:nvSpPr>
          <p:cNvPr id="10" name="Title 5"/>
          <p:cNvSpPr>
            <a:spLocks noGrp="1"/>
          </p:cNvSpPr>
          <p:nvPr>
            <p:ph type="title"/>
          </p:nvPr>
        </p:nvSpPr>
        <p:spPr>
          <a:xfrm>
            <a:off x="251520" y="369737"/>
            <a:ext cx="8640960" cy="849463"/>
          </a:xfrm>
        </p:spPr>
        <p:txBody>
          <a:bodyPr/>
          <a:lstStyle/>
          <a:p>
            <a:r>
              <a:rPr lang="en-GB" sz="2400" dirty="0" smtClean="0">
                <a:solidFill>
                  <a:schemeClr val="tx1"/>
                </a:solidFill>
              </a:rPr>
              <a:t>WHO Antimicrobial Resistance Report 2014:</a:t>
            </a:r>
            <a:br>
              <a:rPr lang="en-GB" sz="2400" dirty="0" smtClean="0">
                <a:solidFill>
                  <a:schemeClr val="tx1"/>
                </a:solidFill>
              </a:rPr>
            </a:br>
            <a:r>
              <a:rPr lang="en-GB" sz="2400" dirty="0" smtClean="0">
                <a:solidFill>
                  <a:schemeClr val="tx1"/>
                </a:solidFill>
              </a:rPr>
              <a:t>The Effect of Drug Resistance on Patient Outcomes</a:t>
            </a:r>
            <a:endParaRPr lang="en-US" sz="2400" dirty="0">
              <a:solidFill>
                <a:schemeClr val="tx1"/>
              </a:solidFill>
            </a:endParaRPr>
          </a:p>
        </p:txBody>
      </p:sp>
      <p:graphicFrame>
        <p:nvGraphicFramePr>
          <p:cNvPr id="3" name="Table 2"/>
          <p:cNvGraphicFramePr>
            <a:graphicFrameLocks noGrp="1"/>
          </p:cNvGraphicFramePr>
          <p:nvPr>
            <p:extLst/>
          </p:nvPr>
        </p:nvGraphicFramePr>
        <p:xfrm>
          <a:off x="457200" y="2514600"/>
          <a:ext cx="8267700" cy="3562760"/>
        </p:xfrm>
        <a:graphic>
          <a:graphicData uri="http://schemas.openxmlformats.org/drawingml/2006/table">
            <a:tbl>
              <a:tblPr firstRow="1" bandRow="1">
                <a:tableStyleId>{5FD0F851-EC5A-4D38-B0AD-8093EC10F338}</a:tableStyleId>
              </a:tblPr>
              <a:tblGrid>
                <a:gridCol w="1981200"/>
                <a:gridCol w="1524000"/>
                <a:gridCol w="1676400"/>
                <a:gridCol w="1600200"/>
                <a:gridCol w="1485900"/>
              </a:tblGrid>
              <a:tr h="609600">
                <a:tc gridSpan="5">
                  <a:txBody>
                    <a:bodyPr/>
                    <a:lstStyle/>
                    <a:p>
                      <a:pPr algn="ctr"/>
                      <a:r>
                        <a:rPr lang="en-US" sz="1600" b="0" dirty="0" smtClean="0"/>
                        <a:t>Is there evidence in the scientific literature that there is a difference in patient outcomes for antimicrobial</a:t>
                      </a:r>
                      <a:r>
                        <a:rPr lang="en-US" sz="1600" b="0" baseline="0" dirty="0" smtClean="0"/>
                        <a:t> </a:t>
                      </a:r>
                      <a:r>
                        <a:rPr lang="en-US" sz="1600" b="0" dirty="0" smtClean="0"/>
                        <a:t>resistant vs nonresistant infections?</a:t>
                      </a:r>
                      <a:endParaRPr lang="en-US" sz="1600" b="0" dirty="0"/>
                    </a:p>
                  </a:txBody>
                  <a:tcPr/>
                </a:tc>
                <a:tc hMerge="1">
                  <a:txBody>
                    <a:bodyPr/>
                    <a:lstStyle/>
                    <a:p>
                      <a:endParaRPr lang="en-US" sz="1400" dirty="0"/>
                    </a:p>
                  </a:txBody>
                  <a:tcPr/>
                </a:tc>
                <a:tc hMerge="1">
                  <a:txBody>
                    <a:bodyPr/>
                    <a:lstStyle/>
                    <a:p>
                      <a:endParaRPr lang="en-US"/>
                    </a:p>
                  </a:txBody>
                  <a:tcPr/>
                </a:tc>
                <a:tc hMerge="1">
                  <a:txBody>
                    <a:bodyPr/>
                    <a:lstStyle/>
                    <a:p>
                      <a:endParaRPr lang="en-US" sz="1400" dirty="0"/>
                    </a:p>
                  </a:txBody>
                  <a:tcPr/>
                </a:tc>
                <a:tc hMerge="1">
                  <a:txBody>
                    <a:bodyPr/>
                    <a:lstStyle/>
                    <a:p>
                      <a:endParaRPr lang="en-US"/>
                    </a:p>
                  </a:txBody>
                  <a:tcPr/>
                </a:tc>
              </a:tr>
              <a:tr h="304121">
                <a:tc>
                  <a:txBody>
                    <a:bodyPr/>
                    <a:lstStyle/>
                    <a:p>
                      <a:pPr algn="ctr"/>
                      <a:endParaRPr lang="en-US" sz="1400" dirty="0"/>
                    </a:p>
                  </a:txBody>
                  <a:tcPr anchor="ctr"/>
                </a:tc>
                <a:tc gridSpan="2">
                  <a:txBody>
                    <a:bodyPr/>
                    <a:lstStyle/>
                    <a:p>
                      <a:pPr algn="ctr"/>
                      <a:r>
                        <a:rPr lang="en-US" sz="1400" b="0" i="1" u="none" strike="noStrike" kern="1200" baseline="0" dirty="0" smtClean="0">
                          <a:solidFill>
                            <a:schemeClr val="tx1"/>
                          </a:solidFill>
                          <a:latin typeface="+mn-lt"/>
                          <a:ea typeface="+mn-ea"/>
                          <a:cs typeface="+mn-cs"/>
                        </a:rPr>
                        <a:t>Escherichia coli</a:t>
                      </a:r>
                      <a:endParaRPr lang="en-US" sz="1400" dirty="0"/>
                    </a:p>
                  </a:txBody>
                  <a:tcPr anchor="ctr"/>
                </a:tc>
                <a:tc hMerge="1">
                  <a:txBody>
                    <a:bodyPr/>
                    <a:lstStyle/>
                    <a:p>
                      <a:endParaRPr lang="en-US" dirty="0"/>
                    </a:p>
                  </a:txBody>
                  <a:tcPr/>
                </a:tc>
                <a:tc gridSpan="2">
                  <a:txBody>
                    <a:bodyPr/>
                    <a:lstStyle/>
                    <a:p>
                      <a:pPr algn="ctr"/>
                      <a:r>
                        <a:rPr lang="en-US" sz="1400" b="0" i="1" u="none" strike="noStrike" kern="1200" baseline="0" dirty="0" err="1" smtClean="0">
                          <a:solidFill>
                            <a:schemeClr val="tx1"/>
                          </a:solidFill>
                          <a:latin typeface="+mn-lt"/>
                          <a:ea typeface="+mn-ea"/>
                          <a:cs typeface="+mn-cs"/>
                        </a:rPr>
                        <a:t>Klebsiella</a:t>
                      </a:r>
                      <a:r>
                        <a:rPr lang="en-US" sz="1400" b="0" i="1" u="none" strike="noStrike" kern="1200" baseline="0" dirty="0" smtClean="0">
                          <a:solidFill>
                            <a:schemeClr val="tx1"/>
                          </a:solidFill>
                          <a:latin typeface="+mn-lt"/>
                          <a:ea typeface="+mn-ea"/>
                          <a:cs typeface="+mn-cs"/>
                        </a:rPr>
                        <a:t> </a:t>
                      </a:r>
                      <a:r>
                        <a:rPr lang="en-US" sz="1400" b="0" i="1" u="none" strike="noStrike" kern="1200" baseline="0" dirty="0" err="1" smtClean="0">
                          <a:solidFill>
                            <a:schemeClr val="tx1"/>
                          </a:solidFill>
                          <a:latin typeface="+mn-lt"/>
                          <a:ea typeface="+mn-ea"/>
                          <a:cs typeface="+mn-cs"/>
                        </a:rPr>
                        <a:t>pneumoniae</a:t>
                      </a:r>
                      <a:endParaRPr lang="en-US" sz="1400" dirty="0"/>
                    </a:p>
                  </a:txBody>
                  <a:tcPr anchor="ctr"/>
                </a:tc>
                <a:tc hMerge="1">
                  <a:txBody>
                    <a:bodyPr/>
                    <a:lstStyle/>
                    <a:p>
                      <a:endParaRPr lang="en-US" dirty="0"/>
                    </a:p>
                  </a:txBody>
                  <a:tcPr/>
                </a:tc>
              </a:tr>
              <a:tr h="517005">
                <a:tc>
                  <a:txBody>
                    <a:bodyPr/>
                    <a:lstStyle/>
                    <a:p>
                      <a:endParaRPr lang="en-US" sz="1400" dirty="0"/>
                    </a:p>
                  </a:txBody>
                  <a:tcPr anchor="ctr"/>
                </a:tc>
                <a:tc>
                  <a:txBody>
                    <a:bodyPr/>
                    <a:lstStyle/>
                    <a:p>
                      <a:r>
                        <a:rPr lang="en-US" sz="1400" b="0" i="0" u="none" strike="noStrike" kern="1200" baseline="0" dirty="0" smtClean="0">
                          <a:solidFill>
                            <a:schemeClr val="tx1"/>
                          </a:solidFill>
                          <a:latin typeface="+mn-lt"/>
                          <a:ea typeface="+mn-ea"/>
                          <a:cs typeface="+mn-cs"/>
                        </a:rPr>
                        <a:t>Third-generation</a:t>
                      </a:r>
                    </a:p>
                    <a:p>
                      <a:r>
                        <a:rPr lang="en-US" sz="1400" b="0" i="0" u="none" strike="noStrike" kern="1200" baseline="0" dirty="0" err="1" smtClean="0">
                          <a:solidFill>
                            <a:schemeClr val="tx1"/>
                          </a:solidFill>
                          <a:latin typeface="+mn-lt"/>
                          <a:ea typeface="+mn-ea"/>
                          <a:cs typeface="+mn-cs"/>
                        </a:rPr>
                        <a:t>cephalosporins</a:t>
                      </a:r>
                      <a:endParaRPr lang="en-US" sz="1400" dirty="0"/>
                    </a:p>
                  </a:txBody>
                  <a:tcPr anchor="ctr"/>
                </a:tc>
                <a:tc>
                  <a:txBody>
                    <a:bodyPr/>
                    <a:lstStyle/>
                    <a:p>
                      <a:r>
                        <a:rPr lang="en-US" sz="1400" b="0" i="0" u="none" strike="noStrike" kern="1200" baseline="0" dirty="0" smtClean="0">
                          <a:solidFill>
                            <a:schemeClr val="tx1"/>
                          </a:solidFill>
                          <a:latin typeface="+mn-lt"/>
                          <a:ea typeface="+mn-ea"/>
                          <a:cs typeface="+mn-cs"/>
                        </a:rPr>
                        <a:t>Fluoroquinolones</a:t>
                      </a:r>
                      <a:endParaRPr lang="en-US" sz="1400" dirty="0"/>
                    </a:p>
                  </a:txBody>
                  <a:tcPr anchor="ctr"/>
                </a:tc>
                <a:tc>
                  <a:txBody>
                    <a:bodyPr/>
                    <a:lstStyle/>
                    <a:p>
                      <a:r>
                        <a:rPr lang="en-US" sz="1400" b="0" i="0" u="none" strike="noStrike" kern="1200" baseline="0" dirty="0" smtClean="0">
                          <a:solidFill>
                            <a:schemeClr val="tx1"/>
                          </a:solidFill>
                          <a:latin typeface="+mn-lt"/>
                          <a:ea typeface="+mn-ea"/>
                          <a:cs typeface="+mn-cs"/>
                        </a:rPr>
                        <a:t>Third-generation</a:t>
                      </a:r>
                    </a:p>
                    <a:p>
                      <a:r>
                        <a:rPr lang="en-US" sz="1400" b="0" i="0" u="none" strike="noStrike" kern="1200" baseline="0" dirty="0" smtClean="0">
                          <a:solidFill>
                            <a:schemeClr val="tx1"/>
                          </a:solidFill>
                          <a:latin typeface="+mn-lt"/>
                          <a:ea typeface="+mn-ea"/>
                          <a:cs typeface="+mn-cs"/>
                        </a:rPr>
                        <a:t>cephalosporins</a:t>
                      </a:r>
                      <a:endParaRPr lang="en-US" sz="1400" dirty="0"/>
                    </a:p>
                  </a:txBody>
                  <a:tcPr anchor="ctr"/>
                </a:tc>
                <a:tc>
                  <a:txBody>
                    <a:bodyPr/>
                    <a:lstStyle/>
                    <a:p>
                      <a:r>
                        <a:rPr lang="en-US" sz="1400" b="0" i="0" u="none" strike="noStrike" kern="1200" baseline="0" dirty="0" smtClean="0">
                          <a:solidFill>
                            <a:schemeClr val="tx1"/>
                          </a:solidFill>
                          <a:latin typeface="+mn-lt"/>
                          <a:ea typeface="+mn-ea"/>
                          <a:cs typeface="+mn-cs"/>
                        </a:rPr>
                        <a:t>Carbapenems</a:t>
                      </a:r>
                      <a:endParaRPr lang="en-US" sz="1400" dirty="0"/>
                    </a:p>
                  </a:txBody>
                  <a:tcPr anchor="ctr"/>
                </a:tc>
              </a:tr>
              <a:tr h="517005">
                <a:tc>
                  <a:txBody>
                    <a:bodyPr/>
                    <a:lstStyle/>
                    <a:p>
                      <a:r>
                        <a:rPr lang="en-US" sz="1400" b="0" i="0" u="none" strike="noStrike" kern="1200" baseline="0" dirty="0" smtClean="0">
                          <a:solidFill>
                            <a:schemeClr val="tx1"/>
                          </a:solidFill>
                          <a:latin typeface="+mn-lt"/>
                          <a:ea typeface="+mn-ea"/>
                          <a:cs typeface="+mn-cs"/>
                        </a:rPr>
                        <a:t>Bacterium attributable</a:t>
                      </a:r>
                    </a:p>
                    <a:p>
                      <a:r>
                        <a:rPr lang="en-US" sz="1400" b="0" i="0" u="none" strike="noStrike" kern="1200" baseline="0" dirty="0" smtClean="0">
                          <a:solidFill>
                            <a:schemeClr val="tx1"/>
                          </a:solidFill>
                          <a:latin typeface="+mn-lt"/>
                          <a:ea typeface="+mn-ea"/>
                          <a:cs typeface="+mn-cs"/>
                        </a:rPr>
                        <a:t>mortality</a:t>
                      </a:r>
                      <a:endParaRPr lang="en-US" sz="1400" dirty="0"/>
                    </a:p>
                  </a:txBody>
                  <a:tcPr/>
                </a:tc>
                <a:tc>
                  <a:txBody>
                    <a:bodyPr/>
                    <a:lstStyle/>
                    <a:p>
                      <a:pPr algn="ctr"/>
                      <a:r>
                        <a:rPr lang="en-US" sz="2000" dirty="0" smtClean="0">
                          <a:sym typeface="Wingdings"/>
                        </a:rPr>
                        <a:t></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r>
              <a:tr h="403010">
                <a:tc>
                  <a:txBody>
                    <a:bodyPr/>
                    <a:lstStyle/>
                    <a:p>
                      <a:r>
                        <a:rPr lang="en-US" sz="1400" b="0" i="0" u="none" strike="noStrike" kern="1200" baseline="0" dirty="0" smtClean="0">
                          <a:solidFill>
                            <a:schemeClr val="tx1"/>
                          </a:solidFill>
                          <a:latin typeface="+mn-lt"/>
                          <a:ea typeface="+mn-ea"/>
                          <a:cs typeface="+mn-cs"/>
                        </a:rPr>
                        <a:t>30-day mortality</a:t>
                      </a:r>
                      <a:endParaRPr lang="en-US" sz="1400" dirty="0"/>
                    </a:p>
                  </a:txBody>
                  <a:tcPr/>
                </a:tc>
                <a:tc>
                  <a:txBody>
                    <a:bodyPr/>
                    <a:lstStyle/>
                    <a:p>
                      <a:pPr algn="ctr"/>
                      <a:r>
                        <a:rPr lang="en-US" sz="2000" dirty="0" smtClean="0">
                          <a:sym typeface="Wingdings"/>
                        </a:rPr>
                        <a:t></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r>
              <a:tr h="403010">
                <a:tc>
                  <a:txBody>
                    <a:bodyPr/>
                    <a:lstStyle/>
                    <a:p>
                      <a:r>
                        <a:rPr lang="en-US" sz="1400" b="0" i="0" u="none" strike="noStrike" kern="1200" baseline="0" dirty="0" smtClean="0">
                          <a:solidFill>
                            <a:schemeClr val="tx1"/>
                          </a:solidFill>
                          <a:latin typeface="+mn-lt"/>
                          <a:ea typeface="+mn-ea"/>
                          <a:cs typeface="+mn-cs"/>
                        </a:rPr>
                        <a:t>Hospital LOS</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algn="ctr"/>
                      <a:r>
                        <a:rPr lang="en-GB" sz="1400" dirty="0" smtClean="0"/>
                        <a:t>Unclear</a:t>
                      </a:r>
                      <a:endParaRPr lang="en-US" sz="1400" dirty="0"/>
                    </a:p>
                  </a:txBody>
                  <a:tcPr/>
                </a:tc>
              </a:tr>
              <a:tr h="403010">
                <a:tc>
                  <a:txBody>
                    <a:bodyPr/>
                    <a:lstStyle/>
                    <a:p>
                      <a:r>
                        <a:rPr lang="en-US" sz="1400" b="0" i="0" u="none" strike="noStrike" kern="1200" baseline="0" dirty="0" smtClean="0">
                          <a:solidFill>
                            <a:schemeClr val="tx1"/>
                          </a:solidFill>
                          <a:latin typeface="+mn-lt"/>
                          <a:ea typeface="+mn-ea"/>
                          <a:cs typeface="+mn-cs"/>
                        </a:rPr>
                        <a:t>Admission to ICU</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algn="ctr"/>
                      <a:r>
                        <a:rPr lang="en-GB" sz="1400" dirty="0" smtClean="0"/>
                        <a:t>ND</a:t>
                      </a:r>
                      <a:endParaRPr lang="en-US" sz="1400" dirty="0"/>
                    </a:p>
                  </a:txBody>
                  <a:tcPr/>
                </a:tc>
              </a:tr>
              <a:tr h="403010">
                <a:tc>
                  <a:txBody>
                    <a:bodyPr/>
                    <a:lstStyle/>
                    <a:p>
                      <a:r>
                        <a:rPr lang="en-US" sz="1400" b="0" i="0" u="none" strike="noStrike" kern="1200" baseline="0" dirty="0" smtClean="0">
                          <a:solidFill>
                            <a:schemeClr val="tx1"/>
                          </a:solidFill>
                          <a:latin typeface="+mn-lt"/>
                          <a:ea typeface="+mn-ea"/>
                          <a:cs typeface="+mn-cs"/>
                        </a:rPr>
                        <a:t>Post-infection LOS</a:t>
                      </a:r>
                      <a:endParaRPr lang="en-US" sz="1400" b="0" i="0" u="none" strike="noStrike" kern="1200" baseline="0" dirty="0">
                        <a:solidFill>
                          <a:schemeClr val="tx1"/>
                        </a:solidFill>
                        <a:latin typeface="+mn-lt"/>
                        <a:ea typeface="+mn-ea"/>
                        <a:cs typeface="+mn-cs"/>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algn="ctr"/>
                      <a:r>
                        <a:rPr lang="en-GB" sz="1400" dirty="0" smtClean="0"/>
                        <a:t>ND</a:t>
                      </a:r>
                      <a:endParaRPr lang="en-US" sz="1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sym typeface="Wingdings"/>
                        </a:rPr>
                        <a:t></a:t>
                      </a:r>
                      <a:endParaRPr lang="en-US" sz="2000" dirty="0"/>
                    </a:p>
                  </a:txBody>
                  <a:tcPr/>
                </a:tc>
              </a:tr>
            </a:tbl>
          </a:graphicData>
        </a:graphic>
      </p:graphicFrame>
    </p:spTree>
    <p:extLst>
      <p:ext uri="{BB962C8B-B14F-4D97-AF65-F5344CB8AC3E}">
        <p14:creationId xmlns:p14="http://schemas.microsoft.com/office/powerpoint/2010/main" val="14346452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762000"/>
            <a:ext cx="7924800" cy="518160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850606886"/>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762000"/>
            <a:ext cx="7543800" cy="518160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483528746"/>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1347717"/>
            <a:ext cx="8077200" cy="4824483"/>
          </a:xfrm>
        </p:spPr>
      </p:pic>
      <p:sp>
        <p:nvSpPr>
          <p:cNvPr id="3" name="Title 2"/>
          <p:cNvSpPr>
            <a:spLocks noGrp="1"/>
          </p:cNvSpPr>
          <p:nvPr>
            <p:ph type="title"/>
          </p:nvPr>
        </p:nvSpPr>
        <p:spPr/>
        <p:txBody>
          <a:bodyPr/>
          <a:lstStyle/>
          <a:p>
            <a:r>
              <a:rPr lang="en-US" dirty="0" err="1" smtClean="0"/>
              <a:t>ReACT</a:t>
            </a:r>
            <a:r>
              <a:rPr lang="en-US" dirty="0" smtClean="0"/>
              <a:t> synopsis of Impact of AMR</a:t>
            </a:r>
            <a:endParaRPr lang="en-US" dirty="0"/>
          </a:p>
        </p:txBody>
      </p:sp>
    </p:spTree>
    <p:extLst>
      <p:ext uri="{BB962C8B-B14F-4D97-AF65-F5344CB8AC3E}">
        <p14:creationId xmlns:p14="http://schemas.microsoft.com/office/powerpoint/2010/main" val="4002201402"/>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132820"/>
            <a:ext cx="6705599" cy="465838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930440163"/>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noProof="0" dirty="0" smtClean="0">
                <a:effectLst>
                  <a:outerShdw blurRad="38100" dist="38100" dir="2700000" algn="tl">
                    <a:srgbClr val="000000">
                      <a:alpha val="43137"/>
                    </a:srgbClr>
                  </a:outerShdw>
                </a:effectLst>
              </a:rPr>
              <a:t>Globally, Majority of ICU Infections Are Due to </a:t>
            </a:r>
            <a:br>
              <a:rPr lang="en-US" sz="2800" noProof="0" dirty="0" smtClean="0">
                <a:effectLst>
                  <a:outerShdw blurRad="38100" dist="38100" dir="2700000" algn="tl">
                    <a:srgbClr val="000000">
                      <a:alpha val="43137"/>
                    </a:srgbClr>
                  </a:outerShdw>
                </a:effectLst>
              </a:rPr>
            </a:br>
            <a:r>
              <a:rPr lang="en-US" sz="2800" noProof="0" dirty="0" smtClean="0">
                <a:effectLst>
                  <a:outerShdw blurRad="38100" dist="38100" dir="2700000" algn="tl">
                    <a:srgbClr val="000000">
                      <a:alpha val="43137"/>
                    </a:srgbClr>
                  </a:outerShdw>
                </a:effectLst>
              </a:rPr>
              <a:t>Gram-negative Bacteria</a:t>
            </a:r>
            <a:endParaRPr lang="en-US" sz="2800" noProof="0" dirty="0">
              <a:effectLst>
                <a:outerShdw blurRad="38100" dist="38100" dir="2700000" algn="tl">
                  <a:srgbClr val="000000">
                    <a:alpha val="43137"/>
                  </a:srgbClr>
                </a:outerShdw>
              </a:effectLst>
            </a:endParaRPr>
          </a:p>
        </p:txBody>
      </p:sp>
      <p:sp>
        <p:nvSpPr>
          <p:cNvPr id="3" name="Content Placeholder 2"/>
          <p:cNvSpPr>
            <a:spLocks noGrp="1"/>
          </p:cNvSpPr>
          <p:nvPr>
            <p:ph sz="half" idx="1"/>
          </p:nvPr>
        </p:nvSpPr>
        <p:spPr>
          <a:xfrm>
            <a:off x="259500" y="1320140"/>
            <a:ext cx="8598279" cy="4232275"/>
          </a:xfrm>
        </p:spPr>
        <p:txBody>
          <a:bodyPr/>
          <a:lstStyle/>
          <a:p>
            <a:r>
              <a:rPr lang="en-US" sz="1800" b="1" noProof="0" dirty="0" smtClean="0"/>
              <a:t>62% of ICU infections are Gram-negative </a:t>
            </a:r>
          </a:p>
          <a:p>
            <a:r>
              <a:rPr lang="en-US" sz="1800" b="1" dirty="0" smtClean="0"/>
              <a:t>Top 3 Gram-negative pathogens are</a:t>
            </a:r>
            <a:r>
              <a:rPr lang="en-US" sz="1800" b="1" i="1" dirty="0" smtClean="0"/>
              <a:t> Pseudomonas </a:t>
            </a:r>
            <a:r>
              <a:rPr lang="en-US" sz="1800" b="1" dirty="0" smtClean="0"/>
              <a:t>spp., </a:t>
            </a:r>
            <a:r>
              <a:rPr lang="en-US" sz="1800" b="1" i="1" dirty="0" smtClean="0"/>
              <a:t>E. coli</a:t>
            </a:r>
            <a:r>
              <a:rPr lang="en-US" sz="1800" b="1" dirty="0" smtClean="0"/>
              <a:t>, and </a:t>
            </a:r>
            <a:r>
              <a:rPr lang="en-US" sz="1800" b="1" i="1" dirty="0" smtClean="0"/>
              <a:t>Klebsiella</a:t>
            </a:r>
            <a:r>
              <a:rPr lang="en-US" sz="1800" b="1" dirty="0" smtClean="0"/>
              <a:t> spp.</a:t>
            </a:r>
            <a:endParaRPr lang="en-US" sz="1800" b="1" noProof="0" dirty="0" smtClean="0"/>
          </a:p>
          <a:p>
            <a:pPr algn="ctr">
              <a:buNone/>
            </a:pPr>
            <a:endParaRPr lang="en-US" sz="1800" b="1" noProof="0" dirty="0"/>
          </a:p>
        </p:txBody>
      </p:sp>
      <p:graphicFrame>
        <p:nvGraphicFramePr>
          <p:cNvPr id="7" name="Content Placeholder 6"/>
          <p:cNvGraphicFramePr>
            <a:graphicFrameLocks noGrp="1"/>
          </p:cNvGraphicFramePr>
          <p:nvPr>
            <p:ph sz="half" idx="2"/>
            <p:extLst/>
          </p:nvPr>
        </p:nvGraphicFramePr>
        <p:xfrm>
          <a:off x="244475" y="2268937"/>
          <a:ext cx="8661400" cy="35052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44475" y="6504801"/>
            <a:ext cx="6878472" cy="276999"/>
          </a:xfrm>
          <a:prstGeom prst="rect">
            <a:avLst/>
          </a:prstGeom>
          <a:noFill/>
        </p:spPr>
        <p:txBody>
          <a:bodyPr wrap="square" rtlCol="0">
            <a:spAutoFit/>
          </a:bodyPr>
          <a:lstStyle/>
          <a:p>
            <a:r>
              <a:rPr lang="en-US" sz="1200" dirty="0"/>
              <a:t>Vincent et al. </a:t>
            </a:r>
            <a:r>
              <a:rPr lang="en-US" sz="1200" i="1" dirty="0"/>
              <a:t>JAMA.</a:t>
            </a:r>
            <a:r>
              <a:rPr lang="en-US" sz="1200" dirty="0"/>
              <a:t> 2009;302:2323-9.</a:t>
            </a:r>
          </a:p>
        </p:txBody>
      </p:sp>
      <p:sp>
        <p:nvSpPr>
          <p:cNvPr id="8" name="TextBox 7"/>
          <p:cNvSpPr txBox="1"/>
          <p:nvPr/>
        </p:nvSpPr>
        <p:spPr>
          <a:xfrm>
            <a:off x="244475" y="5936974"/>
            <a:ext cx="8366125" cy="646331"/>
          </a:xfrm>
          <a:prstGeom prst="rect">
            <a:avLst/>
          </a:prstGeom>
          <a:noFill/>
        </p:spPr>
        <p:txBody>
          <a:bodyPr wrap="square" rtlCol="0">
            <a:spAutoFit/>
          </a:bodyPr>
          <a:lstStyle/>
          <a:p>
            <a:r>
              <a:rPr lang="en-US" sz="1200" dirty="0"/>
              <a:t>Data from the Extended Prevalence of Infection in Intensive Care (EPIC II) Study, a global, 1-day point prevalence study of 13,796 patients from 1265 ICUs in 75 countries in 2007</a:t>
            </a:r>
            <a:r>
              <a:rPr lang="en-US" sz="1200" dirty="0" smtClean="0"/>
              <a:t>. ICU, intensive care unit</a:t>
            </a:r>
            <a:r>
              <a:rPr lang="en-US" sz="1200" dirty="0"/>
              <a:t>. Gram-negative isolates (%) are calculated as % of all patients with Gram-negative infections</a:t>
            </a:r>
          </a:p>
        </p:txBody>
      </p:sp>
      <p:grpSp>
        <p:nvGrpSpPr>
          <p:cNvPr id="5" name="Group 4"/>
          <p:cNvGrpSpPr/>
          <p:nvPr/>
        </p:nvGrpSpPr>
        <p:grpSpPr>
          <a:xfrm>
            <a:off x="1143000" y="5183581"/>
            <a:ext cx="7660217" cy="523220"/>
            <a:chOff x="1143000" y="5029195"/>
            <a:chExt cx="7660217" cy="523220"/>
          </a:xfrm>
        </p:grpSpPr>
        <p:sp>
          <p:nvSpPr>
            <p:cNvPr id="4" name="TextBox 3"/>
            <p:cNvSpPr txBox="1"/>
            <p:nvPr/>
          </p:nvSpPr>
          <p:spPr>
            <a:xfrm>
              <a:off x="1143000" y="5029195"/>
              <a:ext cx="1497542" cy="523220"/>
            </a:xfrm>
            <a:prstGeom prst="rect">
              <a:avLst/>
            </a:prstGeom>
            <a:noFill/>
          </p:spPr>
          <p:txBody>
            <a:bodyPr wrap="square" rtlCol="0">
              <a:spAutoFit/>
            </a:bodyPr>
            <a:lstStyle/>
            <a:p>
              <a:pPr algn="ctr"/>
              <a:r>
                <a:rPr lang="en-GB" sz="1400" i="1" dirty="0"/>
                <a:t>Pseudomonas</a:t>
              </a:r>
              <a:r>
                <a:rPr lang="en-GB" sz="1400" dirty="0"/>
                <a:t> spp.</a:t>
              </a:r>
            </a:p>
          </p:txBody>
        </p:sp>
        <p:sp>
          <p:nvSpPr>
            <p:cNvPr id="9" name="TextBox 8"/>
            <p:cNvSpPr txBox="1"/>
            <p:nvPr/>
          </p:nvSpPr>
          <p:spPr>
            <a:xfrm>
              <a:off x="2370668" y="5029195"/>
              <a:ext cx="1497542" cy="523220"/>
            </a:xfrm>
            <a:prstGeom prst="rect">
              <a:avLst/>
            </a:prstGeom>
            <a:noFill/>
          </p:spPr>
          <p:txBody>
            <a:bodyPr wrap="square" rtlCol="0">
              <a:spAutoFit/>
            </a:bodyPr>
            <a:lstStyle/>
            <a:p>
              <a:pPr algn="ctr"/>
              <a:r>
                <a:rPr lang="en-GB" sz="1400" i="1" dirty="0"/>
                <a:t>Escherichia </a:t>
              </a:r>
              <a:br>
                <a:rPr lang="en-GB" sz="1400" i="1" dirty="0"/>
              </a:br>
              <a:r>
                <a:rPr lang="en-GB" sz="1400" i="1" dirty="0"/>
                <a:t>coli</a:t>
              </a:r>
              <a:endParaRPr lang="en-GB" sz="1400" dirty="0"/>
            </a:p>
          </p:txBody>
        </p:sp>
        <p:sp>
          <p:nvSpPr>
            <p:cNvPr id="10" name="TextBox 9"/>
            <p:cNvSpPr txBox="1"/>
            <p:nvPr/>
          </p:nvSpPr>
          <p:spPr>
            <a:xfrm>
              <a:off x="3598335" y="5029195"/>
              <a:ext cx="1497542" cy="523220"/>
            </a:xfrm>
            <a:prstGeom prst="rect">
              <a:avLst/>
            </a:prstGeom>
            <a:noFill/>
          </p:spPr>
          <p:txBody>
            <a:bodyPr wrap="square" rtlCol="0">
              <a:spAutoFit/>
            </a:bodyPr>
            <a:lstStyle/>
            <a:p>
              <a:pPr algn="ctr"/>
              <a:r>
                <a:rPr lang="en-GB" sz="1400" i="1" dirty="0"/>
                <a:t>Klebsiella </a:t>
              </a:r>
              <a:br>
                <a:rPr lang="en-GB" sz="1400" i="1" dirty="0"/>
              </a:br>
              <a:r>
                <a:rPr lang="en-GB" sz="1400" dirty="0"/>
                <a:t>spp</a:t>
              </a:r>
              <a:r>
                <a:rPr lang="en-GB" sz="1400" i="1" dirty="0"/>
                <a:t>.</a:t>
              </a:r>
              <a:endParaRPr lang="en-GB" sz="1400" dirty="0"/>
            </a:p>
          </p:txBody>
        </p:sp>
        <p:sp>
          <p:nvSpPr>
            <p:cNvPr id="11" name="TextBox 10"/>
            <p:cNvSpPr txBox="1"/>
            <p:nvPr/>
          </p:nvSpPr>
          <p:spPr>
            <a:xfrm>
              <a:off x="7305675" y="5029195"/>
              <a:ext cx="1497542" cy="307777"/>
            </a:xfrm>
            <a:prstGeom prst="rect">
              <a:avLst/>
            </a:prstGeom>
            <a:noFill/>
          </p:spPr>
          <p:txBody>
            <a:bodyPr wrap="square" rtlCol="0">
              <a:spAutoFit/>
            </a:bodyPr>
            <a:lstStyle/>
            <a:p>
              <a:pPr algn="ctr"/>
              <a:r>
                <a:rPr lang="en-GB" sz="1400" dirty="0"/>
                <a:t>Other</a:t>
              </a:r>
            </a:p>
          </p:txBody>
        </p:sp>
        <p:sp>
          <p:nvSpPr>
            <p:cNvPr id="12" name="TextBox 11"/>
            <p:cNvSpPr txBox="1"/>
            <p:nvPr/>
          </p:nvSpPr>
          <p:spPr>
            <a:xfrm>
              <a:off x="6061076" y="5029195"/>
              <a:ext cx="1497542" cy="523220"/>
            </a:xfrm>
            <a:prstGeom prst="rect">
              <a:avLst/>
            </a:prstGeom>
            <a:noFill/>
          </p:spPr>
          <p:txBody>
            <a:bodyPr wrap="square" rtlCol="0">
              <a:spAutoFit/>
            </a:bodyPr>
            <a:lstStyle/>
            <a:p>
              <a:pPr algn="ctr"/>
              <a:r>
                <a:rPr lang="en-GB" sz="1400" i="1" dirty="0"/>
                <a:t>Enterobacter</a:t>
              </a:r>
              <a:r>
                <a:rPr lang="en-GB" sz="1400" dirty="0"/>
                <a:t/>
              </a:r>
              <a:br>
                <a:rPr lang="en-GB" sz="1400" dirty="0"/>
              </a:br>
              <a:r>
                <a:rPr lang="en-GB" sz="1400" dirty="0"/>
                <a:t>spp.</a:t>
              </a:r>
            </a:p>
          </p:txBody>
        </p:sp>
        <p:sp>
          <p:nvSpPr>
            <p:cNvPr id="13" name="TextBox 12"/>
            <p:cNvSpPr txBox="1"/>
            <p:nvPr/>
          </p:nvSpPr>
          <p:spPr>
            <a:xfrm>
              <a:off x="4834467" y="5029195"/>
              <a:ext cx="1497542" cy="523220"/>
            </a:xfrm>
            <a:prstGeom prst="rect">
              <a:avLst/>
            </a:prstGeom>
            <a:noFill/>
          </p:spPr>
          <p:txBody>
            <a:bodyPr wrap="square" rtlCol="0">
              <a:spAutoFit/>
            </a:bodyPr>
            <a:lstStyle/>
            <a:p>
              <a:pPr algn="ctr"/>
              <a:r>
                <a:rPr lang="en-GB" sz="1400" i="1" dirty="0"/>
                <a:t>Acinetobacter</a:t>
              </a:r>
              <a:r>
                <a:rPr lang="en-GB" sz="1400" dirty="0"/>
                <a:t/>
              </a:r>
              <a:br>
                <a:rPr lang="en-GB" sz="1400" dirty="0"/>
              </a:br>
              <a:r>
                <a:rPr lang="en-GB" sz="1400" dirty="0"/>
                <a:t>spp.</a:t>
              </a:r>
            </a:p>
          </p:txBody>
        </p:sp>
      </p:grpSp>
      <p:sp>
        <p:nvSpPr>
          <p:cNvPr id="15" name="Slide Number Placeholder 14"/>
          <p:cNvSpPr>
            <a:spLocks noGrp="1"/>
          </p:cNvSpPr>
          <p:nvPr>
            <p:ph type="sldNum" sz="quarter" idx="12"/>
          </p:nvPr>
        </p:nvSpPr>
        <p:spPr/>
        <p:txBody>
          <a:bodyPr/>
          <a:lstStyle/>
          <a:p>
            <a:fld id="{3550723E-B6FE-424E-89A0-F71BDC15CF7C}" type="slidenum">
              <a:rPr lang="en-GB" smtClean="0">
                <a:solidFill>
                  <a:srgbClr val="FFFFFF"/>
                </a:solidFill>
              </a:rPr>
              <a:pPr/>
              <a:t>14</a:t>
            </a:fld>
            <a:endParaRPr lang="en-GB" dirty="0">
              <a:solidFill>
                <a:srgbClr val="FFFFFF"/>
              </a:solidFill>
            </a:endParaRPr>
          </a:p>
        </p:txBody>
      </p:sp>
    </p:spTree>
    <p:extLst>
      <p:ext uri="{BB962C8B-B14F-4D97-AF65-F5344CB8AC3E}">
        <p14:creationId xmlns:p14="http://schemas.microsoft.com/office/powerpoint/2010/main" val="785979951"/>
      </p:ext>
    </p:extLst>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3400" y="1132820"/>
            <a:ext cx="8077200" cy="481078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047733665"/>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4800" y="871210"/>
            <a:ext cx="8077200" cy="514859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837328285"/>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219200"/>
            <a:ext cx="8001000" cy="426720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4123906438"/>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04800" y="172557"/>
            <a:ext cx="8534400" cy="960263"/>
          </a:xfrm>
        </p:spPr>
        <p:txBody>
          <a:bodyPr/>
          <a:lstStyle/>
          <a:p>
            <a:r>
              <a:rPr lang="en-GB" dirty="0" smtClean="0">
                <a:solidFill>
                  <a:schemeClr val="tx1"/>
                </a:solidFill>
              </a:rPr>
              <a:t>There Is a High Burden of Healthcare-Associated Infections in the US</a:t>
            </a:r>
            <a:endParaRPr lang="en-GB" dirty="0">
              <a:solidFill>
                <a:schemeClr val="tx1"/>
              </a:solidFill>
            </a:endParaRPr>
          </a:p>
        </p:txBody>
      </p:sp>
      <p:sp>
        <p:nvSpPr>
          <p:cNvPr id="7" name="Content Placeholder 6"/>
          <p:cNvSpPr>
            <a:spLocks noGrp="1"/>
          </p:cNvSpPr>
          <p:nvPr>
            <p:ph idx="1"/>
          </p:nvPr>
        </p:nvSpPr>
        <p:spPr/>
        <p:txBody>
          <a:bodyPr/>
          <a:lstStyle/>
          <a:p>
            <a:r>
              <a:rPr lang="en-GB" dirty="0" smtClean="0"/>
              <a:t>In a survey of 11,290 inpatients from 183 US hospitals, 4% had </a:t>
            </a:r>
            <a:r>
              <a:rPr lang="en-GB" dirty="0" smtClean="0">
                <a:sym typeface="Symbol"/>
              </a:rPr>
              <a:t>at least 1 healthcare-associated infection</a:t>
            </a:r>
            <a:endParaRPr lang="en-GB" dirty="0"/>
          </a:p>
        </p:txBody>
      </p:sp>
      <p:sp>
        <p:nvSpPr>
          <p:cNvPr id="5" name="Slide Number Placeholder 4"/>
          <p:cNvSpPr>
            <a:spLocks noGrp="1"/>
          </p:cNvSpPr>
          <p:nvPr>
            <p:ph type="sldNum" sz="quarter" idx="12"/>
          </p:nvPr>
        </p:nvSpPr>
        <p:spPr/>
        <p:txBody>
          <a:bodyPr/>
          <a:lstStyle/>
          <a:p>
            <a:fld id="{3550723E-B6FE-424E-89A0-F71BDC15CF7C}" type="slidenum">
              <a:rPr lang="en-GB" smtClean="0">
                <a:solidFill>
                  <a:srgbClr val="FFFFFF"/>
                </a:solidFill>
              </a:rPr>
              <a:pPr/>
              <a:t>18</a:t>
            </a:fld>
            <a:endParaRPr lang="en-GB" dirty="0">
              <a:solidFill>
                <a:srgbClr val="FFFFFF"/>
              </a:solidFill>
            </a:endParaRPr>
          </a:p>
        </p:txBody>
      </p:sp>
      <p:sp>
        <p:nvSpPr>
          <p:cNvPr id="8" name="Text Placeholder 7"/>
          <p:cNvSpPr>
            <a:spLocks noGrp="1"/>
          </p:cNvSpPr>
          <p:nvPr>
            <p:ph type="body" sz="quarter" idx="13"/>
          </p:nvPr>
        </p:nvSpPr>
        <p:spPr/>
        <p:txBody>
          <a:bodyPr/>
          <a:lstStyle/>
          <a:p>
            <a:r>
              <a:rPr lang="en-GB" dirty="0" smtClean="0"/>
              <a:t>Magill et al</a:t>
            </a:r>
            <a:r>
              <a:rPr lang="en-GB" dirty="0"/>
              <a:t>. </a:t>
            </a:r>
            <a:r>
              <a:rPr lang="en-GB" i="1" dirty="0"/>
              <a:t>N </a:t>
            </a:r>
            <a:r>
              <a:rPr lang="en-GB" i="1" dirty="0" err="1"/>
              <a:t>Engl</a:t>
            </a:r>
            <a:r>
              <a:rPr lang="en-GB" i="1" dirty="0"/>
              <a:t> J Med </a:t>
            </a:r>
            <a:r>
              <a:rPr lang="en-GB" dirty="0"/>
              <a:t>2014;370:1198-208.</a:t>
            </a:r>
          </a:p>
        </p:txBody>
      </p:sp>
      <p:graphicFrame>
        <p:nvGraphicFramePr>
          <p:cNvPr id="10" name="Table 9"/>
          <p:cNvGraphicFramePr>
            <a:graphicFrameLocks noGrp="1"/>
          </p:cNvGraphicFramePr>
          <p:nvPr>
            <p:extLst/>
          </p:nvPr>
        </p:nvGraphicFramePr>
        <p:xfrm>
          <a:off x="571501" y="3048000"/>
          <a:ext cx="7848599" cy="2494280"/>
        </p:xfrm>
        <a:graphic>
          <a:graphicData uri="http://schemas.openxmlformats.org/drawingml/2006/table">
            <a:tbl>
              <a:tblPr firstRow="1" bandRow="1">
                <a:tableStyleId>{5FD0F851-EC5A-4D38-B0AD-8093EC10F338}</a:tableStyleId>
              </a:tblPr>
              <a:tblGrid>
                <a:gridCol w="3056823"/>
                <a:gridCol w="1074019"/>
                <a:gridCol w="3717757"/>
              </a:tblGrid>
              <a:tr h="370840">
                <a:tc>
                  <a:txBody>
                    <a:bodyPr/>
                    <a:lstStyle/>
                    <a:p>
                      <a:pPr algn="l"/>
                      <a:r>
                        <a:rPr lang="en-GB" dirty="0" smtClean="0"/>
                        <a:t>Type</a:t>
                      </a:r>
                      <a:endParaRPr lang="en-GB" dirty="0"/>
                    </a:p>
                  </a:txBody>
                  <a:tcPr anchor="ctr"/>
                </a:tc>
                <a:tc>
                  <a:txBody>
                    <a:bodyPr/>
                    <a:lstStyle/>
                    <a:p>
                      <a:pPr algn="ctr"/>
                      <a:r>
                        <a:rPr lang="en-GB" dirty="0" smtClean="0"/>
                        <a:t>Rank</a:t>
                      </a:r>
                      <a:endParaRPr lang="en-GB" dirty="0"/>
                    </a:p>
                  </a:txBody>
                  <a:tcPr anchor="ctr"/>
                </a:tc>
                <a:tc>
                  <a:txBody>
                    <a:bodyPr/>
                    <a:lstStyle/>
                    <a:p>
                      <a:pPr algn="ctr"/>
                      <a:r>
                        <a:rPr lang="en-GB" dirty="0" smtClean="0"/>
                        <a:t>All health</a:t>
                      </a:r>
                      <a:r>
                        <a:rPr lang="en-GB" baseline="0" dirty="0" smtClean="0"/>
                        <a:t>care-associated infections, % (95% CI)</a:t>
                      </a:r>
                      <a:endParaRPr lang="en-GB" dirty="0"/>
                    </a:p>
                  </a:txBody>
                  <a:tcPr anchor="ctr"/>
                </a:tc>
              </a:tr>
              <a:tr h="370840">
                <a:tc>
                  <a:txBody>
                    <a:bodyPr/>
                    <a:lstStyle/>
                    <a:p>
                      <a:r>
                        <a:rPr lang="en-GB" dirty="0" smtClean="0"/>
                        <a:t>Pneumonia</a:t>
                      </a:r>
                      <a:endParaRPr lang="en-GB" dirty="0"/>
                    </a:p>
                  </a:txBody>
                  <a:tcPr/>
                </a:tc>
                <a:tc>
                  <a:txBody>
                    <a:bodyPr/>
                    <a:lstStyle/>
                    <a:p>
                      <a:pPr algn="ctr"/>
                      <a:r>
                        <a:rPr lang="en-GB" dirty="0" smtClean="0"/>
                        <a:t>1 (tie)</a:t>
                      </a:r>
                      <a:endParaRPr lang="en-GB" dirty="0"/>
                    </a:p>
                  </a:txBody>
                  <a:tcPr/>
                </a:tc>
                <a:tc>
                  <a:txBody>
                    <a:bodyPr/>
                    <a:lstStyle/>
                    <a:p>
                      <a:pPr algn="ctr"/>
                      <a:r>
                        <a:rPr lang="en-GB" dirty="0" smtClean="0"/>
                        <a:t>21.8 (18.4–25.6)</a:t>
                      </a:r>
                      <a:endParaRPr lang="en-GB" dirty="0"/>
                    </a:p>
                  </a:txBody>
                  <a:tcPr/>
                </a:tc>
              </a:tr>
              <a:tr h="370840">
                <a:tc>
                  <a:txBody>
                    <a:bodyPr/>
                    <a:lstStyle/>
                    <a:p>
                      <a:r>
                        <a:rPr lang="en-GB" dirty="0" smtClean="0"/>
                        <a:t>Surgical site infection</a:t>
                      </a:r>
                      <a:endParaRPr lang="en-GB" dirty="0"/>
                    </a:p>
                  </a:txBody>
                  <a:tcPr/>
                </a:tc>
                <a:tc>
                  <a:txBody>
                    <a:bodyPr/>
                    <a:lstStyle/>
                    <a:p>
                      <a:pPr algn="ctr"/>
                      <a:r>
                        <a:rPr lang="en-GB" dirty="0" smtClean="0"/>
                        <a:t>1 (tie)</a:t>
                      </a:r>
                      <a:endParaRPr lang="en-GB" dirty="0"/>
                    </a:p>
                  </a:txBody>
                  <a:tcPr/>
                </a:tc>
                <a:tc>
                  <a:txBody>
                    <a:bodyPr/>
                    <a:lstStyle/>
                    <a:p>
                      <a:pPr algn="ctr"/>
                      <a:r>
                        <a:rPr lang="en-GB" sz="1800" b="0" i="0" u="none" strike="noStrike" kern="1200" baseline="0" dirty="0" smtClean="0">
                          <a:solidFill>
                            <a:schemeClr val="tx1"/>
                          </a:solidFill>
                          <a:latin typeface="+mn-lt"/>
                          <a:ea typeface="+mn-ea"/>
                          <a:cs typeface="+mn-cs"/>
                        </a:rPr>
                        <a:t>21.8 (18.4–25.6)</a:t>
                      </a:r>
                      <a:endParaRPr lang="en-GB" dirty="0"/>
                    </a:p>
                  </a:txBody>
                  <a:tcPr/>
                </a:tc>
              </a:tr>
              <a:tr h="370840">
                <a:tc>
                  <a:txBody>
                    <a:bodyPr/>
                    <a:lstStyle/>
                    <a:p>
                      <a:r>
                        <a:rPr lang="en-GB" dirty="0" smtClean="0"/>
                        <a:t>Gastrointestinal infection</a:t>
                      </a:r>
                      <a:endParaRPr lang="en-GB" dirty="0"/>
                    </a:p>
                  </a:txBody>
                  <a:tcPr/>
                </a:tc>
                <a:tc>
                  <a:txBody>
                    <a:bodyPr/>
                    <a:lstStyle/>
                    <a:p>
                      <a:pPr algn="ctr"/>
                      <a:r>
                        <a:rPr lang="en-GB" dirty="0" smtClean="0"/>
                        <a:t>3</a:t>
                      </a:r>
                      <a:endParaRPr lang="en-GB" dirty="0"/>
                    </a:p>
                  </a:txBody>
                  <a:tcPr/>
                </a:tc>
                <a:tc>
                  <a:txBody>
                    <a:bodyPr/>
                    <a:lstStyle/>
                    <a:p>
                      <a:pPr algn="ctr"/>
                      <a:r>
                        <a:rPr lang="en-GB" sz="1800" b="0" i="0" u="none" strike="noStrike" kern="1200" baseline="0" dirty="0" smtClean="0">
                          <a:solidFill>
                            <a:schemeClr val="tx1"/>
                          </a:solidFill>
                          <a:latin typeface="+mn-lt"/>
                          <a:ea typeface="+mn-ea"/>
                          <a:cs typeface="+mn-cs"/>
                        </a:rPr>
                        <a:t>17.1 (14.0–20.5)</a:t>
                      </a:r>
                      <a:endParaRPr lang="en-GB" dirty="0"/>
                    </a:p>
                  </a:txBody>
                  <a:tcPr/>
                </a:tc>
              </a:tr>
              <a:tr h="370840">
                <a:tc>
                  <a:txBody>
                    <a:bodyPr/>
                    <a:lstStyle/>
                    <a:p>
                      <a:r>
                        <a:rPr lang="en-GB" dirty="0" smtClean="0"/>
                        <a:t>Urinary tract infection</a:t>
                      </a:r>
                      <a:endParaRPr lang="en-GB" dirty="0"/>
                    </a:p>
                  </a:txBody>
                  <a:tcPr/>
                </a:tc>
                <a:tc>
                  <a:txBody>
                    <a:bodyPr/>
                    <a:lstStyle/>
                    <a:p>
                      <a:pPr algn="ctr"/>
                      <a:r>
                        <a:rPr lang="en-GB" dirty="0" smtClean="0"/>
                        <a:t>4</a:t>
                      </a:r>
                      <a:endParaRPr lang="en-GB" dirty="0"/>
                    </a:p>
                  </a:txBody>
                  <a:tcPr/>
                </a:tc>
                <a:tc>
                  <a:txBody>
                    <a:bodyPr/>
                    <a:lstStyle/>
                    <a:p>
                      <a:pPr algn="ctr"/>
                      <a:r>
                        <a:rPr lang="en-GB" sz="1800" b="0" i="0" u="none" strike="noStrike" kern="1200" baseline="0" dirty="0" smtClean="0">
                          <a:solidFill>
                            <a:schemeClr val="tx1"/>
                          </a:solidFill>
                          <a:latin typeface="+mn-lt"/>
                          <a:ea typeface="+mn-ea"/>
                          <a:cs typeface="+mn-cs"/>
                        </a:rPr>
                        <a:t>12.9 (10.2–16.0)</a:t>
                      </a:r>
                      <a:endParaRPr lang="en-GB" dirty="0"/>
                    </a:p>
                  </a:txBody>
                  <a:tcPr/>
                </a:tc>
              </a:tr>
              <a:tr h="370840">
                <a:tc>
                  <a:txBody>
                    <a:bodyPr/>
                    <a:lstStyle/>
                    <a:p>
                      <a:r>
                        <a:rPr lang="en-GB" dirty="0" smtClean="0"/>
                        <a:t>Bloodstream infection</a:t>
                      </a:r>
                      <a:endParaRPr lang="en-GB" dirty="0"/>
                    </a:p>
                  </a:txBody>
                  <a:tcPr/>
                </a:tc>
                <a:tc>
                  <a:txBody>
                    <a:bodyPr/>
                    <a:lstStyle/>
                    <a:p>
                      <a:pPr algn="ctr"/>
                      <a:r>
                        <a:rPr lang="en-GB" dirty="0" smtClean="0"/>
                        <a:t>5</a:t>
                      </a:r>
                      <a:endParaRPr lang="en-GB" dirty="0"/>
                    </a:p>
                  </a:txBody>
                  <a:tcPr/>
                </a:tc>
                <a:tc>
                  <a:txBody>
                    <a:bodyPr/>
                    <a:lstStyle/>
                    <a:p>
                      <a:pPr algn="ctr"/>
                      <a:r>
                        <a:rPr lang="en-GB" sz="1800" b="0" i="0" u="none" strike="noStrike" kern="1200" baseline="0" dirty="0" smtClean="0">
                          <a:solidFill>
                            <a:schemeClr val="tx1"/>
                          </a:solidFill>
                          <a:latin typeface="+mn-lt"/>
                          <a:ea typeface="+mn-ea"/>
                          <a:cs typeface="+mn-cs"/>
                        </a:rPr>
                        <a:t>9.9 (7.5–12.8)</a:t>
                      </a:r>
                      <a:endParaRPr lang="en-GB" dirty="0"/>
                    </a:p>
                  </a:txBody>
                  <a:tcPr/>
                </a:tc>
              </a:tr>
            </a:tbl>
          </a:graphicData>
        </a:graphic>
      </p:graphicFrame>
      <p:sp>
        <p:nvSpPr>
          <p:cNvPr id="2" name="Rectangle 1"/>
          <p:cNvSpPr/>
          <p:nvPr/>
        </p:nvSpPr>
        <p:spPr>
          <a:xfrm>
            <a:off x="609600" y="2602468"/>
            <a:ext cx="7810500" cy="369332"/>
          </a:xfrm>
          <a:prstGeom prst="rect">
            <a:avLst/>
          </a:prstGeom>
        </p:spPr>
        <p:txBody>
          <a:bodyPr wrap="square">
            <a:spAutoFit/>
          </a:bodyPr>
          <a:lstStyle/>
          <a:p>
            <a:r>
              <a:rPr lang="en-GB" b="1" dirty="0"/>
              <a:t>Top 5 </a:t>
            </a:r>
            <a:r>
              <a:rPr lang="en-GB" b="1" dirty="0" smtClean="0"/>
              <a:t>Highest Ranking Healthcare-Associated Infections in the </a:t>
            </a:r>
            <a:r>
              <a:rPr lang="en-GB" b="1" dirty="0"/>
              <a:t>US</a:t>
            </a:r>
          </a:p>
        </p:txBody>
      </p:sp>
    </p:spTree>
    <p:extLst>
      <p:ext uri="{BB962C8B-B14F-4D97-AF65-F5344CB8AC3E}">
        <p14:creationId xmlns:p14="http://schemas.microsoft.com/office/powerpoint/2010/main" val="22352910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76" name="Group 1"/>
          <p:cNvGrpSpPr>
            <a:grpSpLocks/>
          </p:cNvGrpSpPr>
          <p:nvPr/>
        </p:nvGrpSpPr>
        <p:grpSpPr bwMode="auto">
          <a:xfrm>
            <a:off x="54860" y="1869686"/>
            <a:ext cx="8972295" cy="4086589"/>
            <a:chOff x="-22002" y="1514838"/>
            <a:chExt cx="8972273" cy="4087053"/>
          </a:xfrm>
        </p:grpSpPr>
        <p:graphicFrame>
          <p:nvGraphicFramePr>
            <p:cNvPr id="3" name="Chart 27"/>
            <p:cNvGraphicFramePr>
              <a:graphicFrameLocks/>
            </p:cNvGraphicFramePr>
            <p:nvPr>
              <p:extLst/>
            </p:nvPr>
          </p:nvGraphicFramePr>
          <p:xfrm>
            <a:off x="4367222" y="1514838"/>
            <a:ext cx="4583049" cy="391153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p:cNvGraphicFramePr>
              <a:graphicFrameLocks/>
            </p:cNvGraphicFramePr>
            <p:nvPr>
              <p:extLst/>
            </p:nvPr>
          </p:nvGraphicFramePr>
          <p:xfrm>
            <a:off x="-22002" y="1688322"/>
            <a:ext cx="4581080" cy="3913569"/>
          </p:xfrm>
          <a:graphic>
            <a:graphicData uri="http://schemas.openxmlformats.org/drawingml/2006/chart">
              <c:chart xmlns:c="http://schemas.openxmlformats.org/drawingml/2006/chart" xmlns:r="http://schemas.openxmlformats.org/officeDocument/2006/relationships" r:id="rId4"/>
            </a:graphicData>
          </a:graphic>
        </p:graphicFrame>
      </p:grpSp>
      <p:sp>
        <p:nvSpPr>
          <p:cNvPr id="17" name="Title 1"/>
          <p:cNvSpPr txBox="1">
            <a:spLocks/>
          </p:cNvSpPr>
          <p:nvPr/>
        </p:nvSpPr>
        <p:spPr bwMode="auto">
          <a:xfrm>
            <a:off x="381000" y="4763"/>
            <a:ext cx="8382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2800" b="1">
                <a:solidFill>
                  <a:srgbClr val="FFFF00"/>
                </a:solidFill>
                <a:latin typeface="Arial Narrow" pitchFamily="34" charset="0"/>
                <a:ea typeface="ＭＳ Ｐゴシック" pitchFamily="34" charset="-128"/>
                <a:cs typeface="ＭＳ Ｐゴシック" charset="0"/>
              </a:defRPr>
            </a:lvl1pPr>
            <a:lvl2pPr algn="ctr" rtl="0" eaLnBrk="0" fontAlgn="base" hangingPunct="0">
              <a:spcBef>
                <a:spcPct val="0"/>
              </a:spcBef>
              <a:spcAft>
                <a:spcPct val="0"/>
              </a:spcAft>
              <a:defRPr sz="4000" b="1">
                <a:solidFill>
                  <a:srgbClr val="072B61"/>
                </a:solidFill>
                <a:latin typeface="Arial Narrow" pitchFamily="34" charset="0"/>
                <a:ea typeface="ＭＳ Ｐゴシック" pitchFamily="34" charset="-128"/>
                <a:cs typeface="ＭＳ Ｐゴシック" charset="0"/>
              </a:defRPr>
            </a:lvl2pPr>
            <a:lvl3pPr algn="ctr" rtl="0" eaLnBrk="0" fontAlgn="base" hangingPunct="0">
              <a:spcBef>
                <a:spcPct val="0"/>
              </a:spcBef>
              <a:spcAft>
                <a:spcPct val="0"/>
              </a:spcAft>
              <a:defRPr sz="4000" b="1">
                <a:solidFill>
                  <a:srgbClr val="072B61"/>
                </a:solidFill>
                <a:latin typeface="Arial Narrow" pitchFamily="34" charset="0"/>
                <a:ea typeface="ＭＳ Ｐゴシック" pitchFamily="34" charset="-128"/>
                <a:cs typeface="ＭＳ Ｐゴシック" charset="0"/>
              </a:defRPr>
            </a:lvl3pPr>
            <a:lvl4pPr algn="ctr" rtl="0" eaLnBrk="0" fontAlgn="base" hangingPunct="0">
              <a:spcBef>
                <a:spcPct val="0"/>
              </a:spcBef>
              <a:spcAft>
                <a:spcPct val="0"/>
              </a:spcAft>
              <a:defRPr sz="4000" b="1">
                <a:solidFill>
                  <a:srgbClr val="072B61"/>
                </a:solidFill>
                <a:latin typeface="Arial Narrow" pitchFamily="34" charset="0"/>
                <a:ea typeface="ＭＳ Ｐゴシック" pitchFamily="34" charset="-128"/>
                <a:cs typeface="ＭＳ Ｐゴシック" charset="0"/>
              </a:defRPr>
            </a:lvl4pPr>
            <a:lvl5pPr algn="ctr" rtl="0" eaLnBrk="0" fontAlgn="base" hangingPunct="0">
              <a:spcBef>
                <a:spcPct val="0"/>
              </a:spcBef>
              <a:spcAft>
                <a:spcPct val="0"/>
              </a:spcAft>
              <a:defRPr sz="4000" b="1">
                <a:solidFill>
                  <a:srgbClr val="072B61"/>
                </a:solidFill>
                <a:latin typeface="Arial Narrow" pitchFamily="34" charset="0"/>
                <a:ea typeface="ＭＳ Ｐゴシック" pitchFamily="34" charset="-128"/>
                <a:cs typeface="ＭＳ Ｐゴシック" charset="0"/>
              </a:defRPr>
            </a:lvl5pPr>
            <a:lvl6pPr marL="457200" algn="ctr" rtl="0" eaLnBrk="0" fontAlgn="base" hangingPunct="0">
              <a:spcBef>
                <a:spcPct val="0"/>
              </a:spcBef>
              <a:spcAft>
                <a:spcPct val="0"/>
              </a:spcAft>
              <a:defRPr sz="4000" b="1">
                <a:solidFill>
                  <a:srgbClr val="072B61"/>
                </a:solidFill>
                <a:latin typeface="Arial" charset="0"/>
              </a:defRPr>
            </a:lvl6pPr>
            <a:lvl7pPr marL="914400" algn="ctr" rtl="0" eaLnBrk="0" fontAlgn="base" hangingPunct="0">
              <a:spcBef>
                <a:spcPct val="0"/>
              </a:spcBef>
              <a:spcAft>
                <a:spcPct val="0"/>
              </a:spcAft>
              <a:defRPr sz="4000" b="1">
                <a:solidFill>
                  <a:srgbClr val="072B61"/>
                </a:solidFill>
                <a:latin typeface="Arial" charset="0"/>
              </a:defRPr>
            </a:lvl7pPr>
            <a:lvl8pPr marL="1371600" algn="ctr" rtl="0" eaLnBrk="0" fontAlgn="base" hangingPunct="0">
              <a:spcBef>
                <a:spcPct val="0"/>
              </a:spcBef>
              <a:spcAft>
                <a:spcPct val="0"/>
              </a:spcAft>
              <a:defRPr sz="4000" b="1">
                <a:solidFill>
                  <a:srgbClr val="072B61"/>
                </a:solidFill>
                <a:latin typeface="Arial" charset="0"/>
              </a:defRPr>
            </a:lvl8pPr>
            <a:lvl9pPr marL="1828800" algn="ctr" rtl="0" eaLnBrk="0" fontAlgn="base" hangingPunct="0">
              <a:spcBef>
                <a:spcPct val="0"/>
              </a:spcBef>
              <a:spcAft>
                <a:spcPct val="0"/>
              </a:spcAft>
              <a:defRPr sz="4000" b="1">
                <a:solidFill>
                  <a:srgbClr val="072B61"/>
                </a:solidFill>
                <a:latin typeface="Arial" charset="0"/>
              </a:defRPr>
            </a:lvl9pPr>
          </a:lstStyle>
          <a:p>
            <a:pPr>
              <a:defRPr/>
            </a:pPr>
            <a:endParaRPr lang="en-US" altLang="en-US" sz="3200" i="1" kern="0" dirty="0" smtClean="0">
              <a:latin typeface="+mj-lt"/>
            </a:endParaRPr>
          </a:p>
        </p:txBody>
      </p:sp>
      <p:sp>
        <p:nvSpPr>
          <p:cNvPr id="58373" name="TextBox 21"/>
          <p:cNvSpPr txBox="1">
            <a:spLocks noChangeArrowheads="1"/>
          </p:cNvSpPr>
          <p:nvPr/>
        </p:nvSpPr>
        <p:spPr bwMode="auto">
          <a:xfrm>
            <a:off x="4634575" y="1558482"/>
            <a:ext cx="43797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rgbClr val="072B61"/>
              </a:buClr>
              <a:buChar char="•"/>
              <a:defRPr sz="3200">
                <a:solidFill>
                  <a:schemeClr val="tx1"/>
                </a:solidFill>
                <a:latin typeface="Arial Narrow" pitchFamily="34" charset="0"/>
                <a:ea typeface="ＭＳ Ｐゴシック" pitchFamily="34" charset="-128"/>
              </a:defRPr>
            </a:lvl1pPr>
            <a:lvl2pPr marL="742950" indent="-285750" eaLnBrk="0" hangingPunct="0">
              <a:spcBef>
                <a:spcPct val="20000"/>
              </a:spcBef>
              <a:buClr>
                <a:srgbClr val="072B61"/>
              </a:buClr>
              <a:buChar char="–"/>
              <a:defRPr sz="2800">
                <a:solidFill>
                  <a:schemeClr val="tx1"/>
                </a:solidFill>
                <a:latin typeface="Arial Narrow" pitchFamily="34" charset="0"/>
                <a:ea typeface="ＭＳ Ｐゴシック" pitchFamily="34" charset="-128"/>
              </a:defRPr>
            </a:lvl2pPr>
            <a:lvl3pPr marL="1143000" indent="-228600" eaLnBrk="0" hangingPunct="0">
              <a:spcBef>
                <a:spcPct val="20000"/>
              </a:spcBef>
              <a:buClr>
                <a:srgbClr val="072B61"/>
              </a:buClr>
              <a:buChar char="•"/>
              <a:defRPr sz="2400">
                <a:solidFill>
                  <a:schemeClr val="tx1"/>
                </a:solidFill>
                <a:latin typeface="Arial Narrow" pitchFamily="34" charset="0"/>
                <a:ea typeface="ＭＳ Ｐゴシック" pitchFamily="34" charset="-128"/>
              </a:defRPr>
            </a:lvl3pPr>
            <a:lvl4pPr marL="1600200" indent="-228600" eaLnBrk="0" hangingPunct="0">
              <a:spcBef>
                <a:spcPct val="20000"/>
              </a:spcBef>
              <a:buClr>
                <a:srgbClr val="072B61"/>
              </a:buClr>
              <a:buChar char="–"/>
              <a:defRPr sz="2000">
                <a:solidFill>
                  <a:schemeClr val="tx1"/>
                </a:solidFill>
                <a:latin typeface="Arial Narrow" pitchFamily="34" charset="0"/>
                <a:ea typeface="ＭＳ Ｐゴシック" pitchFamily="34" charset="-128"/>
              </a:defRPr>
            </a:lvl4pPr>
            <a:lvl5pPr marL="2057400" indent="-228600" eaLnBrk="0" hangingPunct="0">
              <a:spcBef>
                <a:spcPct val="20000"/>
              </a:spcBef>
              <a:buClr>
                <a:srgbClr val="072B61"/>
              </a:buClr>
              <a:buChar char="»"/>
              <a:defRPr sz="2000">
                <a:solidFill>
                  <a:schemeClr val="tx1"/>
                </a:solidFill>
                <a:latin typeface="Arial Narrow" pitchFamily="34" charset="0"/>
                <a:ea typeface="ＭＳ Ｐゴシック" pitchFamily="34" charset="-128"/>
              </a:defRPr>
            </a:lvl5pPr>
            <a:lvl6pPr marL="2514600" indent="-228600" eaLnBrk="0" fontAlgn="base" hangingPunct="0">
              <a:spcBef>
                <a:spcPct val="20000"/>
              </a:spcBef>
              <a:spcAft>
                <a:spcPct val="0"/>
              </a:spcAft>
              <a:buClr>
                <a:srgbClr val="072B61"/>
              </a:buClr>
              <a:buChar char="»"/>
              <a:defRPr sz="2000">
                <a:solidFill>
                  <a:schemeClr val="tx1"/>
                </a:solidFill>
                <a:latin typeface="Arial Narrow" pitchFamily="34" charset="0"/>
                <a:ea typeface="ＭＳ Ｐゴシック" pitchFamily="34" charset="-128"/>
              </a:defRPr>
            </a:lvl6pPr>
            <a:lvl7pPr marL="2971800" indent="-228600" eaLnBrk="0" fontAlgn="base" hangingPunct="0">
              <a:spcBef>
                <a:spcPct val="20000"/>
              </a:spcBef>
              <a:spcAft>
                <a:spcPct val="0"/>
              </a:spcAft>
              <a:buClr>
                <a:srgbClr val="072B61"/>
              </a:buClr>
              <a:buChar char="»"/>
              <a:defRPr sz="2000">
                <a:solidFill>
                  <a:schemeClr val="tx1"/>
                </a:solidFill>
                <a:latin typeface="Arial Narrow" pitchFamily="34" charset="0"/>
                <a:ea typeface="ＭＳ Ｐゴシック" pitchFamily="34" charset="-128"/>
              </a:defRPr>
            </a:lvl7pPr>
            <a:lvl8pPr marL="3429000" indent="-228600" eaLnBrk="0" fontAlgn="base" hangingPunct="0">
              <a:spcBef>
                <a:spcPct val="20000"/>
              </a:spcBef>
              <a:spcAft>
                <a:spcPct val="0"/>
              </a:spcAft>
              <a:buClr>
                <a:srgbClr val="072B61"/>
              </a:buClr>
              <a:buChar char="»"/>
              <a:defRPr sz="2000">
                <a:solidFill>
                  <a:schemeClr val="tx1"/>
                </a:solidFill>
                <a:latin typeface="Arial Narrow" pitchFamily="34" charset="0"/>
                <a:ea typeface="ＭＳ Ｐゴシック" pitchFamily="34" charset="-128"/>
              </a:defRPr>
            </a:lvl8pPr>
            <a:lvl9pPr marL="3886200" indent="-228600" eaLnBrk="0" fontAlgn="base" hangingPunct="0">
              <a:spcBef>
                <a:spcPct val="20000"/>
              </a:spcBef>
              <a:spcAft>
                <a:spcPct val="0"/>
              </a:spcAft>
              <a:buClr>
                <a:srgbClr val="072B61"/>
              </a:buClr>
              <a:buChar char="»"/>
              <a:defRPr sz="2000">
                <a:solidFill>
                  <a:schemeClr val="tx1"/>
                </a:solidFill>
                <a:latin typeface="Arial Narrow" pitchFamily="34" charset="0"/>
                <a:ea typeface="ＭＳ Ｐゴシック" pitchFamily="34" charset="-128"/>
              </a:defRPr>
            </a:lvl9pPr>
          </a:lstStyle>
          <a:p>
            <a:pPr eaLnBrk="1" hangingPunct="1">
              <a:spcBef>
                <a:spcPct val="0"/>
              </a:spcBef>
              <a:buClrTx/>
              <a:buFontTx/>
              <a:buNone/>
            </a:pPr>
            <a:r>
              <a:rPr lang="en-US" altLang="en-US" sz="1800" b="1" dirty="0">
                <a:latin typeface="Arial" charset="0"/>
              </a:rPr>
              <a:t>Barcelona, Spain, 2005-2006 (n = </a:t>
            </a:r>
            <a:r>
              <a:rPr lang="en-US" altLang="en-US" sz="1800" b="1" dirty="0" smtClean="0">
                <a:latin typeface="Arial" charset="0"/>
              </a:rPr>
              <a:t>402)</a:t>
            </a:r>
            <a:r>
              <a:rPr lang="en-US" altLang="en-US" sz="1800" b="1" baseline="30000" dirty="0" smtClean="0">
                <a:latin typeface="Arial" charset="0"/>
              </a:rPr>
              <a:t>2</a:t>
            </a:r>
            <a:endParaRPr lang="en-US" altLang="en-US" sz="1800" b="1" dirty="0">
              <a:latin typeface="Arial" charset="0"/>
            </a:endParaRPr>
          </a:p>
        </p:txBody>
      </p:sp>
      <p:sp>
        <p:nvSpPr>
          <p:cNvPr id="58374" name="TextBox 22"/>
          <p:cNvSpPr txBox="1">
            <a:spLocks noChangeArrowheads="1"/>
          </p:cNvSpPr>
          <p:nvPr/>
        </p:nvSpPr>
        <p:spPr bwMode="auto">
          <a:xfrm>
            <a:off x="745200" y="1579119"/>
            <a:ext cx="3543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072B61"/>
              </a:buClr>
              <a:buChar char="•"/>
              <a:defRPr sz="3200">
                <a:solidFill>
                  <a:schemeClr val="tx1"/>
                </a:solidFill>
                <a:latin typeface="Arial Narrow" pitchFamily="34" charset="0"/>
                <a:ea typeface="ＭＳ Ｐゴシック" pitchFamily="34" charset="-128"/>
              </a:defRPr>
            </a:lvl1pPr>
            <a:lvl2pPr marL="742950" indent="-285750" eaLnBrk="0" hangingPunct="0">
              <a:spcBef>
                <a:spcPct val="20000"/>
              </a:spcBef>
              <a:buClr>
                <a:srgbClr val="072B61"/>
              </a:buClr>
              <a:buChar char="–"/>
              <a:defRPr sz="2800">
                <a:solidFill>
                  <a:schemeClr val="tx1"/>
                </a:solidFill>
                <a:latin typeface="Arial Narrow" pitchFamily="34" charset="0"/>
                <a:ea typeface="ＭＳ Ｐゴシック" pitchFamily="34" charset="-128"/>
              </a:defRPr>
            </a:lvl2pPr>
            <a:lvl3pPr marL="1143000" indent="-228600" eaLnBrk="0" hangingPunct="0">
              <a:spcBef>
                <a:spcPct val="20000"/>
              </a:spcBef>
              <a:buClr>
                <a:srgbClr val="072B61"/>
              </a:buClr>
              <a:buChar char="•"/>
              <a:defRPr sz="2400">
                <a:solidFill>
                  <a:schemeClr val="tx1"/>
                </a:solidFill>
                <a:latin typeface="Arial Narrow" pitchFamily="34" charset="0"/>
                <a:ea typeface="ＭＳ Ｐゴシック" pitchFamily="34" charset="-128"/>
              </a:defRPr>
            </a:lvl3pPr>
            <a:lvl4pPr marL="1600200" indent="-228600" eaLnBrk="0" hangingPunct="0">
              <a:spcBef>
                <a:spcPct val="20000"/>
              </a:spcBef>
              <a:buClr>
                <a:srgbClr val="072B61"/>
              </a:buClr>
              <a:buChar char="–"/>
              <a:defRPr sz="2000">
                <a:solidFill>
                  <a:schemeClr val="tx1"/>
                </a:solidFill>
                <a:latin typeface="Arial Narrow" pitchFamily="34" charset="0"/>
                <a:ea typeface="ＭＳ Ｐゴシック" pitchFamily="34" charset="-128"/>
              </a:defRPr>
            </a:lvl4pPr>
            <a:lvl5pPr marL="2057400" indent="-228600" eaLnBrk="0" hangingPunct="0">
              <a:spcBef>
                <a:spcPct val="20000"/>
              </a:spcBef>
              <a:buClr>
                <a:srgbClr val="072B61"/>
              </a:buClr>
              <a:buChar char="»"/>
              <a:defRPr sz="2000">
                <a:solidFill>
                  <a:schemeClr val="tx1"/>
                </a:solidFill>
                <a:latin typeface="Arial Narrow" pitchFamily="34" charset="0"/>
                <a:ea typeface="ＭＳ Ｐゴシック" pitchFamily="34" charset="-128"/>
              </a:defRPr>
            </a:lvl5pPr>
            <a:lvl6pPr marL="2514600" indent="-228600" eaLnBrk="0" fontAlgn="base" hangingPunct="0">
              <a:spcBef>
                <a:spcPct val="20000"/>
              </a:spcBef>
              <a:spcAft>
                <a:spcPct val="0"/>
              </a:spcAft>
              <a:buClr>
                <a:srgbClr val="072B61"/>
              </a:buClr>
              <a:buChar char="»"/>
              <a:defRPr sz="2000">
                <a:solidFill>
                  <a:schemeClr val="tx1"/>
                </a:solidFill>
                <a:latin typeface="Arial Narrow" pitchFamily="34" charset="0"/>
                <a:ea typeface="ＭＳ Ｐゴシック" pitchFamily="34" charset="-128"/>
              </a:defRPr>
            </a:lvl6pPr>
            <a:lvl7pPr marL="2971800" indent="-228600" eaLnBrk="0" fontAlgn="base" hangingPunct="0">
              <a:spcBef>
                <a:spcPct val="20000"/>
              </a:spcBef>
              <a:spcAft>
                <a:spcPct val="0"/>
              </a:spcAft>
              <a:buClr>
                <a:srgbClr val="072B61"/>
              </a:buClr>
              <a:buChar char="»"/>
              <a:defRPr sz="2000">
                <a:solidFill>
                  <a:schemeClr val="tx1"/>
                </a:solidFill>
                <a:latin typeface="Arial Narrow" pitchFamily="34" charset="0"/>
                <a:ea typeface="ＭＳ Ｐゴシック" pitchFamily="34" charset="-128"/>
              </a:defRPr>
            </a:lvl7pPr>
            <a:lvl8pPr marL="3429000" indent="-228600" eaLnBrk="0" fontAlgn="base" hangingPunct="0">
              <a:spcBef>
                <a:spcPct val="20000"/>
              </a:spcBef>
              <a:spcAft>
                <a:spcPct val="0"/>
              </a:spcAft>
              <a:buClr>
                <a:srgbClr val="072B61"/>
              </a:buClr>
              <a:buChar char="»"/>
              <a:defRPr sz="2000">
                <a:solidFill>
                  <a:schemeClr val="tx1"/>
                </a:solidFill>
                <a:latin typeface="Arial Narrow" pitchFamily="34" charset="0"/>
                <a:ea typeface="ＭＳ Ｐゴシック" pitchFamily="34" charset="-128"/>
              </a:defRPr>
            </a:lvl8pPr>
            <a:lvl9pPr marL="3886200" indent="-228600" eaLnBrk="0" fontAlgn="base" hangingPunct="0">
              <a:spcBef>
                <a:spcPct val="20000"/>
              </a:spcBef>
              <a:spcAft>
                <a:spcPct val="0"/>
              </a:spcAft>
              <a:buClr>
                <a:srgbClr val="072B61"/>
              </a:buClr>
              <a:buChar char="»"/>
              <a:defRPr sz="2000">
                <a:solidFill>
                  <a:schemeClr val="tx1"/>
                </a:solidFill>
                <a:latin typeface="Arial Narrow" pitchFamily="34" charset="0"/>
                <a:ea typeface="ＭＳ Ｐゴシック" pitchFamily="34" charset="-128"/>
              </a:defRPr>
            </a:lvl9pPr>
          </a:lstStyle>
          <a:p>
            <a:pPr eaLnBrk="1" hangingPunct="1">
              <a:spcBef>
                <a:spcPct val="0"/>
              </a:spcBef>
              <a:buClrTx/>
              <a:buFontTx/>
              <a:buNone/>
            </a:pPr>
            <a:r>
              <a:rPr lang="en-US" altLang="en-US" sz="1800" b="1" dirty="0">
                <a:latin typeface="Arial" charset="0"/>
              </a:rPr>
              <a:t>Hartford, USA, 2006 (n = </a:t>
            </a:r>
            <a:r>
              <a:rPr lang="en-US" altLang="en-US" sz="1800" b="1" dirty="0" smtClean="0">
                <a:latin typeface="Arial" charset="0"/>
              </a:rPr>
              <a:t>240)</a:t>
            </a:r>
            <a:r>
              <a:rPr lang="en-US" altLang="en-US" sz="1800" b="1" baseline="30000" dirty="0" smtClean="0">
                <a:latin typeface="Arial" charset="0"/>
              </a:rPr>
              <a:t>1</a:t>
            </a:r>
            <a:endParaRPr lang="en-US" altLang="en-US" sz="1800" b="1" dirty="0">
              <a:latin typeface="Arial" charset="0"/>
            </a:endParaRPr>
          </a:p>
        </p:txBody>
      </p:sp>
      <p:sp>
        <p:nvSpPr>
          <p:cNvPr id="4" name="Title 3"/>
          <p:cNvSpPr>
            <a:spLocks noGrp="1"/>
          </p:cNvSpPr>
          <p:nvPr>
            <p:ph type="title"/>
          </p:nvPr>
        </p:nvSpPr>
        <p:spPr>
          <a:xfrm>
            <a:off x="304800" y="560356"/>
            <a:ext cx="8534400" cy="572464"/>
          </a:xfrm>
        </p:spPr>
        <p:txBody>
          <a:bodyPr/>
          <a:lstStyle/>
          <a:p>
            <a:r>
              <a:rPr lang="en-US" altLang="en-US" kern="0" dirty="0">
                <a:solidFill>
                  <a:schemeClr val="tx1"/>
                </a:solidFill>
              </a:rPr>
              <a:t>Hospital Costs Increase </a:t>
            </a:r>
            <a:r>
              <a:rPr lang="en-US" altLang="en-US" kern="0" dirty="0" smtClean="0">
                <a:solidFill>
                  <a:schemeClr val="tx1"/>
                </a:solidFill>
              </a:rPr>
              <a:t>With Drug Resistance</a:t>
            </a:r>
            <a:endParaRPr lang="en-US" dirty="0">
              <a:solidFill>
                <a:schemeClr val="tx1"/>
              </a:solidFill>
            </a:endParaRPr>
          </a:p>
        </p:txBody>
      </p:sp>
      <p:sp>
        <p:nvSpPr>
          <p:cNvPr id="9" name="Text Placeholder 8"/>
          <p:cNvSpPr>
            <a:spLocks noGrp="1"/>
          </p:cNvSpPr>
          <p:nvPr>
            <p:ph type="body" sz="quarter" idx="13"/>
          </p:nvPr>
        </p:nvSpPr>
        <p:spPr>
          <a:xfrm>
            <a:off x="235271" y="6340026"/>
            <a:ext cx="8513442" cy="461665"/>
          </a:xfrm>
        </p:spPr>
        <p:txBody>
          <a:bodyPr/>
          <a:lstStyle/>
          <a:p>
            <a:pPr>
              <a:spcBef>
                <a:spcPct val="0"/>
              </a:spcBef>
              <a:buClrTx/>
            </a:pPr>
            <a:r>
              <a:rPr lang="en-US" altLang="en-US" dirty="0" smtClean="0">
                <a:latin typeface="Arial" charset="0"/>
              </a:rPr>
              <a:t>Multidrug resistant (MDR) for strains resistant to carbapenems, β-lactams, quinolones, tobramycin, and gentamicin.</a:t>
            </a:r>
          </a:p>
          <a:p>
            <a:pPr>
              <a:spcBef>
                <a:spcPct val="0"/>
              </a:spcBef>
              <a:buClrTx/>
            </a:pPr>
            <a:r>
              <a:rPr lang="en-US" altLang="en-US" dirty="0" smtClean="0">
                <a:latin typeface="Arial" charset="0"/>
              </a:rPr>
              <a:t>1. </a:t>
            </a:r>
            <a:r>
              <a:rPr lang="en-US" altLang="en-US" dirty="0" smtClean="0"/>
              <a:t>Eagye et al. </a:t>
            </a:r>
            <a:r>
              <a:rPr lang="en-US" altLang="en-US" i="1" dirty="0" smtClean="0"/>
              <a:t>Infect Control Hosp Epidemiol. </a:t>
            </a:r>
            <a:r>
              <a:rPr lang="en-US" altLang="en-US" dirty="0" smtClean="0"/>
              <a:t>2009;30:746-52.  2. </a:t>
            </a:r>
            <a:r>
              <a:rPr lang="en-US" altLang="en-US" kern="0" dirty="0" smtClean="0"/>
              <a:t>Morales et al. </a:t>
            </a:r>
            <a:r>
              <a:rPr lang="en-US" altLang="en-US" i="1" kern="0" dirty="0" smtClean="0"/>
              <a:t>BMC Health Serv Res. </a:t>
            </a:r>
            <a:r>
              <a:rPr lang="en-US" altLang="en-US" kern="0" dirty="0" smtClean="0"/>
              <a:t>2012;12:122.</a:t>
            </a:r>
            <a:endParaRPr lang="en-US" altLang="en-US" dirty="0">
              <a:latin typeface="Arial" charset="0"/>
            </a:endParaRPr>
          </a:p>
        </p:txBody>
      </p:sp>
      <p:sp>
        <p:nvSpPr>
          <p:cNvPr id="10" name="TextBox 9"/>
          <p:cNvSpPr txBox="1"/>
          <p:nvPr/>
        </p:nvSpPr>
        <p:spPr>
          <a:xfrm>
            <a:off x="1139245" y="5829962"/>
            <a:ext cx="945515" cy="276999"/>
          </a:xfrm>
          <a:prstGeom prst="rect">
            <a:avLst/>
          </a:prstGeom>
          <a:noFill/>
        </p:spPr>
        <p:txBody>
          <a:bodyPr wrap="none" rtlCol="0">
            <a:spAutoFit/>
          </a:bodyPr>
          <a:lstStyle/>
          <a:p>
            <a:r>
              <a:rPr lang="en-US" sz="1200" i="1" dirty="0" smtClean="0">
                <a:latin typeface="+mj-lt"/>
              </a:rPr>
              <a:t>P. aeruginosa</a:t>
            </a:r>
            <a:endParaRPr lang="en-US" sz="1200" i="1" dirty="0">
              <a:latin typeface="+mj-lt"/>
            </a:endParaRPr>
          </a:p>
        </p:txBody>
      </p:sp>
      <p:sp>
        <p:nvSpPr>
          <p:cNvPr id="22" name="TextBox 21"/>
          <p:cNvSpPr txBox="1"/>
          <p:nvPr/>
        </p:nvSpPr>
        <p:spPr>
          <a:xfrm>
            <a:off x="2379732" y="5639585"/>
            <a:ext cx="945515" cy="646331"/>
          </a:xfrm>
          <a:prstGeom prst="rect">
            <a:avLst/>
          </a:prstGeom>
          <a:noFill/>
        </p:spPr>
        <p:txBody>
          <a:bodyPr wrap="none" rtlCol="0">
            <a:spAutoFit/>
          </a:bodyPr>
          <a:lstStyle/>
          <a:p>
            <a:pPr algn="ctr"/>
            <a:r>
              <a:rPr lang="en-US" sz="1200" dirty="0" smtClean="0">
                <a:latin typeface="+mj-lt"/>
              </a:rPr>
              <a:t>Meropenem-</a:t>
            </a:r>
            <a:br>
              <a:rPr lang="en-US" sz="1200" dirty="0" smtClean="0">
                <a:latin typeface="+mj-lt"/>
              </a:rPr>
            </a:br>
            <a:r>
              <a:rPr lang="en-US" sz="1200" dirty="0" smtClean="0">
                <a:latin typeface="+mj-lt"/>
              </a:rPr>
              <a:t>susceptible</a:t>
            </a:r>
          </a:p>
          <a:p>
            <a:pPr algn="ctr"/>
            <a:r>
              <a:rPr lang="en-US" sz="1200" i="1" dirty="0" smtClean="0">
                <a:latin typeface="+mj-lt"/>
              </a:rPr>
              <a:t>P. aeruginosa</a:t>
            </a:r>
            <a:endParaRPr lang="en-US" sz="1200" i="1" dirty="0">
              <a:latin typeface="+mj-lt"/>
            </a:endParaRPr>
          </a:p>
        </p:txBody>
      </p:sp>
      <p:sp>
        <p:nvSpPr>
          <p:cNvPr id="23" name="TextBox 22"/>
          <p:cNvSpPr txBox="1"/>
          <p:nvPr/>
        </p:nvSpPr>
        <p:spPr>
          <a:xfrm>
            <a:off x="3491902" y="5829962"/>
            <a:ext cx="945515" cy="276999"/>
          </a:xfrm>
          <a:prstGeom prst="rect">
            <a:avLst/>
          </a:prstGeom>
          <a:noFill/>
        </p:spPr>
        <p:txBody>
          <a:bodyPr wrap="none" rtlCol="0">
            <a:spAutoFit/>
          </a:bodyPr>
          <a:lstStyle/>
          <a:p>
            <a:r>
              <a:rPr lang="en-US" sz="1200" i="1" dirty="0" smtClean="0">
                <a:latin typeface="+mj-lt"/>
              </a:rPr>
              <a:t>P. aeruginosa</a:t>
            </a:r>
            <a:endParaRPr lang="en-US" sz="1200" i="1" dirty="0">
              <a:latin typeface="+mj-lt"/>
            </a:endParaRPr>
          </a:p>
        </p:txBody>
      </p:sp>
      <p:sp>
        <p:nvSpPr>
          <p:cNvPr id="24" name="TextBox 23"/>
          <p:cNvSpPr txBox="1"/>
          <p:nvPr/>
        </p:nvSpPr>
        <p:spPr>
          <a:xfrm>
            <a:off x="5477494" y="5664419"/>
            <a:ext cx="945515" cy="276999"/>
          </a:xfrm>
          <a:prstGeom prst="rect">
            <a:avLst/>
          </a:prstGeom>
          <a:noFill/>
        </p:spPr>
        <p:txBody>
          <a:bodyPr wrap="none" rtlCol="0">
            <a:spAutoFit/>
          </a:bodyPr>
          <a:lstStyle/>
          <a:p>
            <a:r>
              <a:rPr lang="en-US" sz="1200" i="1" dirty="0" smtClean="0">
                <a:latin typeface="+mj-lt"/>
              </a:rPr>
              <a:t>P. aeruginosa</a:t>
            </a:r>
            <a:endParaRPr lang="en-US" sz="1200" i="1" dirty="0">
              <a:latin typeface="+mj-lt"/>
            </a:endParaRPr>
          </a:p>
        </p:txBody>
      </p:sp>
      <p:sp>
        <p:nvSpPr>
          <p:cNvPr id="25" name="TextBox 24"/>
          <p:cNvSpPr txBox="1"/>
          <p:nvPr/>
        </p:nvSpPr>
        <p:spPr>
          <a:xfrm>
            <a:off x="6702982" y="5675886"/>
            <a:ext cx="945515" cy="276999"/>
          </a:xfrm>
          <a:prstGeom prst="rect">
            <a:avLst/>
          </a:prstGeom>
          <a:noFill/>
        </p:spPr>
        <p:txBody>
          <a:bodyPr wrap="none" rtlCol="0">
            <a:spAutoFit/>
          </a:bodyPr>
          <a:lstStyle/>
          <a:p>
            <a:r>
              <a:rPr lang="en-US" sz="1200" i="1" dirty="0" smtClean="0">
                <a:latin typeface="+mj-lt"/>
              </a:rPr>
              <a:t>P. aeruginosa</a:t>
            </a:r>
            <a:endParaRPr lang="en-US" sz="1200" i="1" dirty="0">
              <a:latin typeface="+mj-lt"/>
            </a:endParaRPr>
          </a:p>
        </p:txBody>
      </p:sp>
      <p:sp>
        <p:nvSpPr>
          <p:cNvPr id="26" name="TextBox 25"/>
          <p:cNvSpPr txBox="1"/>
          <p:nvPr/>
        </p:nvSpPr>
        <p:spPr>
          <a:xfrm>
            <a:off x="7839523" y="5655323"/>
            <a:ext cx="945515" cy="276999"/>
          </a:xfrm>
          <a:prstGeom prst="rect">
            <a:avLst/>
          </a:prstGeom>
          <a:noFill/>
        </p:spPr>
        <p:txBody>
          <a:bodyPr wrap="none" rtlCol="0">
            <a:spAutoFit/>
          </a:bodyPr>
          <a:lstStyle/>
          <a:p>
            <a:r>
              <a:rPr lang="en-US" sz="1200" i="1" dirty="0" smtClean="0">
                <a:latin typeface="+mj-lt"/>
              </a:rPr>
              <a:t>P. aeruginosa</a:t>
            </a:r>
            <a:endParaRPr lang="en-US" sz="1200" i="1" dirty="0">
              <a:latin typeface="+mj-lt"/>
            </a:endParaRPr>
          </a:p>
        </p:txBody>
      </p:sp>
    </p:spTree>
    <p:extLst>
      <p:ext uri="{BB962C8B-B14F-4D97-AF65-F5344CB8AC3E}">
        <p14:creationId xmlns:p14="http://schemas.microsoft.com/office/powerpoint/2010/main" val="1573142139"/>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62498"/>
            <a:ext cx="8534400" cy="1209102"/>
          </a:xfrm>
        </p:spPr>
        <p:txBody>
          <a:bodyPr/>
          <a:lstStyle/>
          <a:p>
            <a:r>
              <a:rPr lang="en-US" sz="2400" dirty="0" smtClean="0">
                <a:solidFill>
                  <a:schemeClr val="tx1"/>
                </a:solidFill>
              </a:rPr>
              <a:t>Worse Clinical Outcomes May Be Associated With MDR </a:t>
            </a:r>
            <a:r>
              <a:rPr lang="en-US" sz="2400" i="1" dirty="0" smtClean="0">
                <a:solidFill>
                  <a:schemeClr val="tx1"/>
                </a:solidFill>
              </a:rPr>
              <a:t>Pseudomonas aeruginosa </a:t>
            </a:r>
            <a:r>
              <a:rPr lang="en-US" sz="2400" dirty="0" smtClean="0">
                <a:solidFill>
                  <a:schemeClr val="tx1"/>
                </a:solidFill>
              </a:rPr>
              <a:t>Infections Due to Limited Effective Antimicrobials</a:t>
            </a:r>
            <a:r>
              <a:rPr lang="en-US" sz="2400" baseline="30000" dirty="0" smtClean="0">
                <a:solidFill>
                  <a:schemeClr val="tx1"/>
                </a:solidFill>
              </a:rPr>
              <a:t>1</a:t>
            </a:r>
            <a:endParaRPr lang="en-US" sz="2400" baseline="30000" noProof="0" dirty="0">
              <a:solidFill>
                <a:schemeClr val="tx1"/>
              </a:solidFill>
            </a:endParaRPr>
          </a:p>
        </p:txBody>
      </p:sp>
      <p:sp>
        <p:nvSpPr>
          <p:cNvPr id="3" name="Content Placeholder 2"/>
          <p:cNvSpPr>
            <a:spLocks noGrp="1"/>
          </p:cNvSpPr>
          <p:nvPr>
            <p:ph idx="1"/>
          </p:nvPr>
        </p:nvSpPr>
        <p:spPr>
          <a:xfrm>
            <a:off x="251520" y="1340769"/>
            <a:ext cx="8640960" cy="3940916"/>
          </a:xfrm>
        </p:spPr>
        <p:txBody>
          <a:bodyPr/>
          <a:lstStyle/>
          <a:p>
            <a:pPr>
              <a:spcBef>
                <a:spcPts val="1200"/>
              </a:spcBef>
            </a:pPr>
            <a:r>
              <a:rPr lang="en-US" sz="2000" noProof="0" dirty="0"/>
              <a:t>Inappropriate empirical therapy </a:t>
            </a:r>
            <a:r>
              <a:rPr lang="en-US" sz="2000" noProof="0" dirty="0" smtClean="0"/>
              <a:t>has been </a:t>
            </a:r>
            <a:r>
              <a:rPr lang="en-US" sz="2000" noProof="0" dirty="0"/>
              <a:t>associated with increased mortality in </a:t>
            </a:r>
            <a:r>
              <a:rPr lang="en-US" sz="2000" i="1" noProof="0" dirty="0"/>
              <a:t>P. aeruginosa </a:t>
            </a:r>
            <a:r>
              <a:rPr lang="en-US" sz="2000" noProof="0" dirty="0" smtClean="0"/>
              <a:t>infections</a:t>
            </a:r>
            <a:r>
              <a:rPr lang="en-US" sz="2000" baseline="30000" noProof="0" dirty="0" smtClean="0"/>
              <a:t>1-5</a:t>
            </a:r>
            <a:r>
              <a:rPr lang="en-US" sz="2000" noProof="0" dirty="0" smtClean="0"/>
              <a:t> </a:t>
            </a:r>
          </a:p>
          <a:p>
            <a:pPr>
              <a:spcBef>
                <a:spcPts val="1200"/>
              </a:spcBef>
            </a:pPr>
            <a:r>
              <a:rPr lang="en-US" sz="2000" noProof="0" dirty="0" smtClean="0"/>
              <a:t>Delays </a:t>
            </a:r>
            <a:r>
              <a:rPr lang="en-US" sz="2000" noProof="0" dirty="0"/>
              <a:t>in starting </a:t>
            </a:r>
            <a:r>
              <a:rPr lang="en-US" sz="2000" noProof="0" dirty="0" smtClean="0"/>
              <a:t>appropriate therapy </a:t>
            </a:r>
            <a:r>
              <a:rPr lang="en-US" sz="2000" noProof="0" dirty="0"/>
              <a:t>may contribute to increased length of hospital </a:t>
            </a:r>
            <a:r>
              <a:rPr lang="en-US" sz="2000" noProof="0" dirty="0" smtClean="0"/>
              <a:t>stay, persistence </a:t>
            </a:r>
            <a:r>
              <a:rPr lang="en-US" sz="2000" noProof="0" dirty="0"/>
              <a:t>of </a:t>
            </a:r>
            <a:r>
              <a:rPr lang="en-US" sz="2000" noProof="0" dirty="0" smtClean="0"/>
              <a:t>infection, and mortality</a:t>
            </a:r>
            <a:r>
              <a:rPr lang="en-US" sz="2000" baseline="30000" noProof="0" dirty="0" smtClean="0"/>
              <a:t>1,3,4,6</a:t>
            </a:r>
            <a:r>
              <a:rPr lang="en-US" sz="2000" noProof="0" dirty="0" smtClean="0"/>
              <a:t> </a:t>
            </a:r>
          </a:p>
          <a:p>
            <a:pPr>
              <a:spcBef>
                <a:spcPts val="1200"/>
              </a:spcBef>
            </a:pPr>
            <a:r>
              <a:rPr lang="en-US" sz="2000" dirty="0" smtClean="0"/>
              <a:t>There is:</a:t>
            </a:r>
            <a:r>
              <a:rPr lang="en-US" sz="2000" noProof="0" dirty="0" smtClean="0"/>
              <a:t> </a:t>
            </a:r>
            <a:endParaRPr lang="en-US" sz="1200" noProof="0" dirty="0" smtClean="0"/>
          </a:p>
          <a:p>
            <a:pPr lvl="1">
              <a:spcBef>
                <a:spcPts val="1200"/>
              </a:spcBef>
            </a:pPr>
            <a:r>
              <a:rPr lang="en-US" noProof="0" dirty="0" smtClean="0"/>
              <a:t>Increased mortality with MDR </a:t>
            </a:r>
            <a:r>
              <a:rPr lang="en-US" i="1" noProof="0" dirty="0" smtClean="0"/>
              <a:t>P. aeruginosa </a:t>
            </a:r>
            <a:r>
              <a:rPr lang="en-US" noProof="0" dirty="0" smtClean="0"/>
              <a:t>infections</a:t>
            </a:r>
            <a:r>
              <a:rPr lang="en-US" baseline="30000" noProof="0" dirty="0" smtClean="0"/>
              <a:t>1,7-10 </a:t>
            </a:r>
          </a:p>
          <a:p>
            <a:pPr lvl="1">
              <a:spcBef>
                <a:spcPts val="1200"/>
              </a:spcBef>
            </a:pPr>
            <a:r>
              <a:rPr lang="en-US" noProof="0" dirty="0" smtClean="0"/>
              <a:t>Increased morbidity with MDR </a:t>
            </a:r>
            <a:r>
              <a:rPr lang="en-US" i="1" noProof="0" dirty="0" smtClean="0"/>
              <a:t>P. aeruginosa </a:t>
            </a:r>
            <a:r>
              <a:rPr lang="en-US" noProof="0" dirty="0" smtClean="0"/>
              <a:t>infections,</a:t>
            </a:r>
            <a:r>
              <a:rPr lang="en-US" baseline="30000" noProof="0" dirty="0" smtClean="0"/>
              <a:t>1</a:t>
            </a:r>
            <a:r>
              <a:rPr lang="en-US" noProof="0" dirty="0" smtClean="0"/>
              <a:t> including invasive procedures,</a:t>
            </a:r>
            <a:r>
              <a:rPr lang="en-US" baseline="30000" noProof="0" dirty="0" smtClean="0"/>
              <a:t>8</a:t>
            </a:r>
            <a:r>
              <a:rPr lang="en-US" sz="1200" dirty="0">
                <a:solidFill>
                  <a:srgbClr val="FFFF00"/>
                </a:solidFill>
              </a:rPr>
              <a:t> </a:t>
            </a:r>
            <a:r>
              <a:rPr lang="en-US" noProof="0" dirty="0" smtClean="0"/>
              <a:t>discharge to a long-term acute care facility,</a:t>
            </a:r>
            <a:r>
              <a:rPr lang="en-US" baseline="30000" noProof="0" dirty="0" smtClean="0"/>
              <a:t>8</a:t>
            </a:r>
            <a:r>
              <a:rPr lang="en-US" sz="1800" noProof="0" dirty="0" smtClean="0"/>
              <a:t> </a:t>
            </a:r>
            <a:r>
              <a:rPr lang="en-US" noProof="0" dirty="0" smtClean="0"/>
              <a:t>increased length of stay,</a:t>
            </a:r>
            <a:r>
              <a:rPr lang="en-US" baseline="30000" noProof="0" dirty="0" smtClean="0"/>
              <a:t>4,8</a:t>
            </a:r>
            <a:r>
              <a:rPr lang="en-US" noProof="0" dirty="0" smtClean="0"/>
              <a:t> and persistence of infection</a:t>
            </a:r>
            <a:r>
              <a:rPr lang="en-US" baseline="30000" noProof="0" dirty="0" smtClean="0"/>
              <a:t>6</a:t>
            </a:r>
            <a:endParaRPr lang="en-US" sz="1200" noProof="0" dirty="0">
              <a:solidFill>
                <a:srgbClr val="FFFF00"/>
              </a:solidFill>
            </a:endParaRPr>
          </a:p>
        </p:txBody>
      </p:sp>
      <p:sp>
        <p:nvSpPr>
          <p:cNvPr id="4" name="Text Placeholder 3"/>
          <p:cNvSpPr>
            <a:spLocks noGrp="1"/>
          </p:cNvSpPr>
          <p:nvPr>
            <p:ph type="body" sz="quarter" idx="13"/>
          </p:nvPr>
        </p:nvSpPr>
        <p:spPr>
          <a:xfrm>
            <a:off x="244475" y="5389547"/>
            <a:ext cx="8513442" cy="1384995"/>
          </a:xfrm>
        </p:spPr>
        <p:txBody>
          <a:bodyPr/>
          <a:lstStyle/>
          <a:p>
            <a:r>
              <a:rPr lang="en-US" dirty="0" smtClean="0"/>
              <a:t>MDR, multidrug resistant.</a:t>
            </a:r>
          </a:p>
          <a:p>
            <a:r>
              <a:rPr lang="en-US" dirty="0" smtClean="0"/>
              <a:t>1. Hirsch and Tam. </a:t>
            </a:r>
            <a:r>
              <a:rPr lang="en-US" i="1" dirty="0" smtClean="0"/>
              <a:t>Expert Rev </a:t>
            </a:r>
            <a:r>
              <a:rPr lang="en-US" i="1" dirty="0" err="1" smtClean="0"/>
              <a:t>Pharmacoecon</a:t>
            </a:r>
            <a:r>
              <a:rPr lang="en-US" i="1" dirty="0" smtClean="0"/>
              <a:t> Outcomes Res</a:t>
            </a:r>
            <a:r>
              <a:rPr lang="en-US" dirty="0" smtClean="0"/>
              <a:t>. 2010;10:441-51.  2. Kang et al. </a:t>
            </a:r>
            <a:r>
              <a:rPr lang="en-US" i="1" dirty="0" err="1" smtClean="0"/>
              <a:t>Clin</a:t>
            </a:r>
            <a:r>
              <a:rPr lang="en-US" i="1" dirty="0" smtClean="0"/>
              <a:t> Infect Dis. </a:t>
            </a:r>
            <a:r>
              <a:rPr lang="en-US" dirty="0" smtClean="0"/>
              <a:t>2003; 37:745-51. 3. Lodise et al. </a:t>
            </a:r>
            <a:r>
              <a:rPr lang="en-US" i="1" dirty="0" err="1" smtClean="0"/>
              <a:t>Antimicrob</a:t>
            </a:r>
            <a:r>
              <a:rPr lang="en-US" i="1" dirty="0" smtClean="0"/>
              <a:t> Agents </a:t>
            </a:r>
            <a:r>
              <a:rPr lang="en-US" i="1" dirty="0" err="1" smtClean="0"/>
              <a:t>Chemother</a:t>
            </a:r>
            <a:r>
              <a:rPr lang="en-US" i="1" dirty="0" smtClean="0"/>
              <a:t>. </a:t>
            </a:r>
            <a:r>
              <a:rPr lang="en-US" dirty="0" smtClean="0"/>
              <a:t>2007;51:3510-5.  4. </a:t>
            </a:r>
            <a:r>
              <a:rPr lang="en-US" dirty="0" err="1" smtClean="0"/>
              <a:t>Micek</a:t>
            </a:r>
            <a:r>
              <a:rPr lang="en-US" dirty="0" smtClean="0"/>
              <a:t> et al. </a:t>
            </a:r>
            <a:r>
              <a:rPr lang="en-US" i="1" dirty="0" err="1" smtClean="0"/>
              <a:t>Antimicrob</a:t>
            </a:r>
            <a:r>
              <a:rPr lang="en-US" i="1" dirty="0" smtClean="0"/>
              <a:t> Agents </a:t>
            </a:r>
            <a:r>
              <a:rPr lang="en-US" i="1" dirty="0" err="1" smtClean="0"/>
              <a:t>Chemother</a:t>
            </a:r>
            <a:r>
              <a:rPr lang="en-US" i="1" dirty="0" smtClean="0"/>
              <a:t>. </a:t>
            </a:r>
            <a:r>
              <a:rPr lang="en-US" dirty="0" smtClean="0"/>
              <a:t>2005;49:1306-11.  5. </a:t>
            </a:r>
            <a:r>
              <a:rPr lang="en-US" dirty="0" err="1" smtClean="0"/>
              <a:t>Osih</a:t>
            </a:r>
            <a:r>
              <a:rPr lang="en-US" dirty="0" smtClean="0"/>
              <a:t> et al. </a:t>
            </a:r>
            <a:r>
              <a:rPr lang="en-US" i="1" dirty="0" err="1" smtClean="0"/>
              <a:t>Antimicrob</a:t>
            </a:r>
            <a:r>
              <a:rPr lang="en-US" i="1" dirty="0" smtClean="0"/>
              <a:t> Agents </a:t>
            </a:r>
            <a:r>
              <a:rPr lang="en-US" i="1" dirty="0" err="1" smtClean="0"/>
              <a:t>Chemother</a:t>
            </a:r>
            <a:r>
              <a:rPr lang="en-US" i="1" dirty="0" smtClean="0"/>
              <a:t>. </a:t>
            </a:r>
            <a:r>
              <a:rPr lang="en-US" dirty="0" smtClean="0"/>
              <a:t>2007;51:839-44.  6. </a:t>
            </a:r>
            <a:r>
              <a:rPr lang="en-US" dirty="0" err="1" smtClean="0"/>
              <a:t>Carmeli</a:t>
            </a:r>
            <a:r>
              <a:rPr lang="en-US" dirty="0" smtClean="0"/>
              <a:t> et al. </a:t>
            </a:r>
            <a:r>
              <a:rPr lang="en-US" i="1" dirty="0" smtClean="0"/>
              <a:t>Arch Intern Med.</a:t>
            </a:r>
            <a:r>
              <a:rPr lang="en-US" dirty="0" smtClean="0"/>
              <a:t> 1999;159:1127-32.  7. Cao et al. </a:t>
            </a:r>
            <a:r>
              <a:rPr lang="en-US" i="1" dirty="0" smtClean="0"/>
              <a:t>J </a:t>
            </a:r>
            <a:r>
              <a:rPr lang="en-US" i="1" dirty="0" err="1" smtClean="0"/>
              <a:t>Hosp</a:t>
            </a:r>
            <a:r>
              <a:rPr lang="en-US" i="1" dirty="0" smtClean="0"/>
              <a:t> Infect</a:t>
            </a:r>
            <a:r>
              <a:rPr lang="en-US" dirty="0" smtClean="0"/>
              <a:t>. 2004;57:112-8.  8. </a:t>
            </a:r>
            <a:r>
              <a:rPr lang="en-US" dirty="0" err="1" smtClean="0"/>
              <a:t>Aloush</a:t>
            </a:r>
            <a:r>
              <a:rPr lang="en-US" dirty="0" smtClean="0"/>
              <a:t> et al. </a:t>
            </a:r>
            <a:r>
              <a:rPr lang="en-US" i="1" dirty="0" err="1" smtClean="0"/>
              <a:t>Antimicrob</a:t>
            </a:r>
            <a:r>
              <a:rPr lang="en-US" i="1" dirty="0" smtClean="0"/>
              <a:t> Agents </a:t>
            </a:r>
            <a:r>
              <a:rPr lang="en-US" i="1" dirty="0" err="1" smtClean="0"/>
              <a:t>Chemother</a:t>
            </a:r>
            <a:r>
              <a:rPr lang="en-US" dirty="0" smtClean="0"/>
              <a:t>. </a:t>
            </a:r>
            <a:br>
              <a:rPr lang="en-US" dirty="0" smtClean="0"/>
            </a:br>
            <a:r>
              <a:rPr lang="en-US" dirty="0" smtClean="0"/>
              <a:t>2006;50:43-8.  9. </a:t>
            </a:r>
            <a:r>
              <a:rPr lang="en-US" dirty="0" err="1" smtClean="0"/>
              <a:t>Gasink</a:t>
            </a:r>
            <a:r>
              <a:rPr lang="en-US" dirty="0" smtClean="0"/>
              <a:t> et al. </a:t>
            </a:r>
            <a:r>
              <a:rPr lang="en-US" i="1" dirty="0" smtClean="0"/>
              <a:t>Am J  Med</a:t>
            </a:r>
            <a:r>
              <a:rPr lang="en-US" dirty="0" smtClean="0"/>
              <a:t>. 2006;119:526, e519-25.  10. </a:t>
            </a:r>
            <a:r>
              <a:rPr lang="en-US" dirty="0" err="1" smtClean="0"/>
              <a:t>Lautenbach</a:t>
            </a:r>
            <a:r>
              <a:rPr lang="en-US" dirty="0" smtClean="0"/>
              <a:t> et al. </a:t>
            </a:r>
            <a:r>
              <a:rPr lang="en-US" i="1" dirty="0" smtClean="0"/>
              <a:t>Infect Control </a:t>
            </a:r>
            <a:r>
              <a:rPr lang="en-US" i="1" dirty="0" err="1" smtClean="0"/>
              <a:t>Hosp</a:t>
            </a:r>
            <a:r>
              <a:rPr lang="en-US" i="1" dirty="0" smtClean="0"/>
              <a:t> </a:t>
            </a:r>
            <a:r>
              <a:rPr lang="en-US" i="1" dirty="0" err="1" smtClean="0"/>
              <a:t>Epidemiol</a:t>
            </a:r>
            <a:r>
              <a:rPr lang="en-US" i="1" dirty="0" smtClean="0"/>
              <a:t>. </a:t>
            </a:r>
            <a:r>
              <a:rPr lang="en-US" dirty="0" smtClean="0"/>
              <a:t>2010;31:47-53.</a:t>
            </a:r>
            <a:endParaRPr lang="en-US" dirty="0"/>
          </a:p>
        </p:txBody>
      </p:sp>
      <p:sp>
        <p:nvSpPr>
          <p:cNvPr id="5" name="Slide Number Placeholder 4"/>
          <p:cNvSpPr>
            <a:spLocks noGrp="1"/>
          </p:cNvSpPr>
          <p:nvPr>
            <p:ph type="sldNum" sz="quarter" idx="12"/>
          </p:nvPr>
        </p:nvSpPr>
        <p:spPr/>
        <p:txBody>
          <a:bodyPr/>
          <a:lstStyle/>
          <a:p>
            <a:fld id="{3550723E-B6FE-424E-89A0-F71BDC15CF7C}" type="slidenum">
              <a:rPr lang="en-GB" smtClean="0">
                <a:solidFill>
                  <a:srgbClr val="FFFFFF"/>
                </a:solidFill>
              </a:rPr>
              <a:pPr/>
              <a:t>20</a:t>
            </a:fld>
            <a:endParaRPr lang="en-GB" dirty="0">
              <a:solidFill>
                <a:srgbClr val="FFFFFF"/>
              </a:solidFill>
            </a:endParaRPr>
          </a:p>
        </p:txBody>
      </p:sp>
    </p:spTree>
    <p:extLst>
      <p:ext uri="{BB962C8B-B14F-4D97-AF65-F5344CB8AC3E}">
        <p14:creationId xmlns:p14="http://schemas.microsoft.com/office/powerpoint/2010/main" val="25163596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2557"/>
            <a:ext cx="8534400" cy="960263"/>
          </a:xfrm>
        </p:spPr>
        <p:txBody>
          <a:bodyPr/>
          <a:lstStyle/>
          <a:p>
            <a:r>
              <a:rPr lang="en-US" dirty="0" smtClean="0">
                <a:solidFill>
                  <a:schemeClr val="tx1"/>
                </a:solidFill>
              </a:rPr>
              <a:t>Multidrug-resistant (MDR) </a:t>
            </a:r>
            <a:r>
              <a:rPr lang="en-US" i="1" dirty="0" smtClean="0">
                <a:solidFill>
                  <a:schemeClr val="tx1"/>
                </a:solidFill>
              </a:rPr>
              <a:t>Pseudomonas aeruginosa </a:t>
            </a:r>
            <a:r>
              <a:rPr lang="en-US" dirty="0" smtClean="0">
                <a:solidFill>
                  <a:schemeClr val="tx1"/>
                </a:solidFill>
              </a:rPr>
              <a:t>Is Associated With Increased Morbidity and Mortality</a:t>
            </a:r>
            <a:endParaRPr lang="en-US" dirty="0">
              <a:solidFill>
                <a:schemeClr val="tx1"/>
              </a:solidFill>
            </a:endParaRPr>
          </a:p>
        </p:txBody>
      </p:sp>
      <p:sp>
        <p:nvSpPr>
          <p:cNvPr id="4" name="Text Placeholder 3"/>
          <p:cNvSpPr>
            <a:spLocks noGrp="1"/>
          </p:cNvSpPr>
          <p:nvPr>
            <p:ph type="body" sz="quarter" idx="13"/>
          </p:nvPr>
        </p:nvSpPr>
        <p:spPr>
          <a:xfrm>
            <a:off x="244475" y="6508977"/>
            <a:ext cx="8513442" cy="287337"/>
          </a:xfrm>
        </p:spPr>
        <p:txBody>
          <a:bodyPr/>
          <a:lstStyle/>
          <a:p>
            <a:r>
              <a:rPr lang="en-US" dirty="0" smtClean="0"/>
              <a:t>Aloush et al. </a:t>
            </a:r>
            <a:r>
              <a:rPr lang="en-US" i="1" dirty="0" smtClean="0"/>
              <a:t>Antimicrob Agents Chemother</a:t>
            </a:r>
            <a:r>
              <a:rPr lang="en-US" dirty="0" smtClean="0"/>
              <a:t>. 2006;50:43-6.</a:t>
            </a:r>
            <a:endParaRPr lang="en-US" dirty="0"/>
          </a:p>
        </p:txBody>
      </p:sp>
      <p:graphicFrame>
        <p:nvGraphicFramePr>
          <p:cNvPr id="5" name="Content Placeholder 4"/>
          <p:cNvGraphicFramePr>
            <a:graphicFrameLocks noGrp="1"/>
          </p:cNvGraphicFramePr>
          <p:nvPr>
            <p:ph idx="1"/>
            <p:extLst/>
          </p:nvPr>
        </p:nvGraphicFramePr>
        <p:xfrm>
          <a:off x="1143000" y="2893829"/>
          <a:ext cx="7543800" cy="372033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3550723E-B6FE-424E-89A0-F71BDC15CF7C}" type="slidenum">
              <a:rPr lang="en-GB" smtClean="0">
                <a:solidFill>
                  <a:srgbClr val="FFFFFF"/>
                </a:solidFill>
              </a:rPr>
              <a:pPr/>
              <a:t>21</a:t>
            </a:fld>
            <a:endParaRPr lang="en-GB" dirty="0">
              <a:solidFill>
                <a:srgbClr val="FFFFFF"/>
              </a:solidFill>
            </a:endParaRPr>
          </a:p>
        </p:txBody>
      </p:sp>
      <p:sp>
        <p:nvSpPr>
          <p:cNvPr id="7" name="Content Placeholder 2"/>
          <p:cNvSpPr txBox="1">
            <a:spLocks/>
          </p:cNvSpPr>
          <p:nvPr/>
        </p:nvSpPr>
        <p:spPr>
          <a:xfrm>
            <a:off x="251520" y="1295400"/>
            <a:ext cx="8640960" cy="960472"/>
          </a:xfrm>
          <a:prstGeom prst="rect">
            <a:avLst/>
          </a:prstGeom>
        </p:spPr>
        <p:txBody>
          <a:bodyPr vert="horz" lIns="91440" tIns="45720" rIns="91440" bIns="45720" rtlCol="0">
            <a:noAutofit/>
          </a:bodyPr>
          <a:lstStyle>
            <a:lvl1pPr marL="268288" indent="-268288" algn="l" defTabSz="914400" rtl="0" eaLnBrk="1" latinLnBrk="0" hangingPunct="1">
              <a:spcBef>
                <a:spcPts val="600"/>
              </a:spcBef>
              <a:buClr>
                <a:srgbClr val="FFFF00"/>
              </a:buClr>
              <a:buFont typeface="Wingdings" pitchFamily="2" charset="2"/>
              <a:buChar char="§"/>
              <a:defRPr sz="2400" kern="1200">
                <a:solidFill>
                  <a:schemeClr val="tx1"/>
                </a:solidFill>
                <a:latin typeface="+mn-lt"/>
                <a:ea typeface="+mn-ea"/>
                <a:cs typeface="+mn-cs"/>
              </a:defRPr>
            </a:lvl1pPr>
            <a:lvl2pPr marL="628650" indent="-268288" algn="l" defTabSz="914400" rtl="0" eaLnBrk="1" latinLnBrk="0" hangingPunct="1">
              <a:spcBef>
                <a:spcPts val="600"/>
              </a:spcBef>
              <a:buClr>
                <a:srgbClr val="FFFF00"/>
              </a:buClr>
              <a:buFont typeface="Arial" pitchFamily="34" charset="0"/>
              <a:buChar char="–"/>
              <a:defRPr sz="2000" kern="1200">
                <a:solidFill>
                  <a:schemeClr val="tx1"/>
                </a:solidFill>
                <a:latin typeface="+mn-lt"/>
                <a:ea typeface="+mn-ea"/>
                <a:cs typeface="+mn-cs"/>
              </a:defRPr>
            </a:lvl2pPr>
            <a:lvl3pPr marL="896938" indent="-176213" algn="l" defTabSz="914400" rtl="0" eaLnBrk="1" latinLnBrk="0" hangingPunct="1">
              <a:spcBef>
                <a:spcPts val="600"/>
              </a:spcBef>
              <a:buClr>
                <a:srgbClr val="FFFF00"/>
              </a:buClr>
              <a:buFont typeface="Wingdings" pitchFamily="2" charset="2"/>
              <a:buChar char="§"/>
              <a:defRPr sz="1800" kern="1200">
                <a:solidFill>
                  <a:schemeClr val="tx1"/>
                </a:solidFill>
                <a:latin typeface="+mn-lt"/>
                <a:ea typeface="+mn-ea"/>
                <a:cs typeface="+mn-cs"/>
              </a:defRPr>
            </a:lvl3pPr>
            <a:lvl4pPr marL="1166813" indent="-176213" algn="l" defTabSz="914400" rtl="0" eaLnBrk="1" latinLnBrk="0" hangingPunct="1">
              <a:spcBef>
                <a:spcPts val="600"/>
              </a:spcBef>
              <a:buClr>
                <a:srgbClr val="FFFF00"/>
              </a:buClr>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pPr>
            <a:r>
              <a:rPr lang="en-US" sz="1600" dirty="0" smtClean="0"/>
              <a:t>Retrospective study at Tel-Aviv </a:t>
            </a:r>
            <a:r>
              <a:rPr lang="en-US" sz="1600" dirty="0" err="1"/>
              <a:t>Sourasky</a:t>
            </a:r>
            <a:r>
              <a:rPr lang="en-US" sz="1600" dirty="0"/>
              <a:t> Medical Center, </a:t>
            </a:r>
            <a:r>
              <a:rPr lang="en-US" sz="1600" dirty="0" smtClean="0"/>
              <a:t>Israel</a:t>
            </a:r>
          </a:p>
          <a:p>
            <a:pPr>
              <a:spcBef>
                <a:spcPts val="1200"/>
              </a:spcBef>
            </a:pPr>
            <a:r>
              <a:rPr lang="en-US" sz="1600" dirty="0"/>
              <a:t>82 patients with MDR P. </a:t>
            </a:r>
            <a:r>
              <a:rPr lang="en-US" sz="1600" dirty="0" err="1"/>
              <a:t>aeruginosa</a:t>
            </a:r>
            <a:r>
              <a:rPr lang="en-US" sz="1600" dirty="0"/>
              <a:t> and 82 controls</a:t>
            </a:r>
            <a:endParaRPr lang="en-US" sz="1600" dirty="0" smtClean="0"/>
          </a:p>
          <a:p>
            <a:pPr>
              <a:spcBef>
                <a:spcPts val="1200"/>
              </a:spcBef>
            </a:pPr>
            <a:r>
              <a:rPr lang="en-US" sz="1600" dirty="0" smtClean="0"/>
              <a:t>More severe outcomes with MDR </a:t>
            </a:r>
            <a:r>
              <a:rPr lang="en-US" sz="1600" i="1" dirty="0" smtClean="0"/>
              <a:t>P. </a:t>
            </a:r>
            <a:r>
              <a:rPr lang="en-US" sz="1600" i="1" dirty="0" err="1" smtClean="0"/>
              <a:t>aeruginosa</a:t>
            </a:r>
            <a:endParaRPr lang="en-US" sz="1600" dirty="0" smtClean="0"/>
          </a:p>
        </p:txBody>
      </p:sp>
      <p:sp>
        <p:nvSpPr>
          <p:cNvPr id="9" name="Left Brace 8"/>
          <p:cNvSpPr/>
          <p:nvPr/>
        </p:nvSpPr>
        <p:spPr>
          <a:xfrm rot="5400000">
            <a:off x="2273299" y="3433238"/>
            <a:ext cx="338667" cy="533400"/>
          </a:xfrm>
          <a:prstGeom prst="leftBrace">
            <a:avLst>
              <a:gd name="adj1" fmla="val 8333"/>
              <a:gd name="adj2" fmla="val 47222"/>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TextBox 9"/>
          <p:cNvSpPr txBox="1"/>
          <p:nvPr/>
        </p:nvSpPr>
        <p:spPr>
          <a:xfrm>
            <a:off x="2057400" y="3175000"/>
            <a:ext cx="770466" cy="276999"/>
          </a:xfrm>
          <a:prstGeom prst="rect">
            <a:avLst/>
          </a:prstGeom>
          <a:noFill/>
        </p:spPr>
        <p:txBody>
          <a:bodyPr wrap="square" rtlCol="0">
            <a:spAutoFit/>
          </a:bodyPr>
          <a:lstStyle/>
          <a:p>
            <a:r>
              <a:rPr lang="en-GB" sz="1200" i="1" dirty="0" smtClean="0"/>
              <a:t>P</a:t>
            </a:r>
            <a:r>
              <a:rPr lang="en-GB" sz="1200" dirty="0" smtClean="0"/>
              <a:t> = 0.04</a:t>
            </a:r>
            <a:endParaRPr lang="en-GB" sz="1200" dirty="0"/>
          </a:p>
        </p:txBody>
      </p:sp>
      <p:sp>
        <p:nvSpPr>
          <p:cNvPr id="14" name="Left Brace 13"/>
          <p:cNvSpPr/>
          <p:nvPr/>
        </p:nvSpPr>
        <p:spPr>
          <a:xfrm rot="5400000">
            <a:off x="3073397" y="3429006"/>
            <a:ext cx="338667" cy="541863"/>
          </a:xfrm>
          <a:prstGeom prst="leftBrace">
            <a:avLst>
              <a:gd name="adj1" fmla="val 8333"/>
              <a:gd name="adj2" fmla="val 47222"/>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4"/>
          <p:cNvSpPr txBox="1"/>
          <p:nvPr/>
        </p:nvSpPr>
        <p:spPr>
          <a:xfrm>
            <a:off x="2819397" y="3175001"/>
            <a:ext cx="922867" cy="276999"/>
          </a:xfrm>
          <a:prstGeom prst="rect">
            <a:avLst/>
          </a:prstGeom>
          <a:noFill/>
        </p:spPr>
        <p:txBody>
          <a:bodyPr wrap="square" rtlCol="0">
            <a:spAutoFit/>
          </a:bodyPr>
          <a:lstStyle/>
          <a:p>
            <a:r>
              <a:rPr lang="en-GB" sz="1200" i="1" dirty="0" smtClean="0"/>
              <a:t>P</a:t>
            </a:r>
            <a:r>
              <a:rPr lang="en-GB" sz="1200" dirty="0" smtClean="0"/>
              <a:t> = 0.001</a:t>
            </a:r>
            <a:endParaRPr lang="en-GB" sz="1200" dirty="0"/>
          </a:p>
        </p:txBody>
      </p:sp>
      <p:sp>
        <p:nvSpPr>
          <p:cNvPr id="16" name="Left Brace 15"/>
          <p:cNvSpPr/>
          <p:nvPr/>
        </p:nvSpPr>
        <p:spPr>
          <a:xfrm rot="5400000">
            <a:off x="4944532" y="3043199"/>
            <a:ext cx="338667" cy="474133"/>
          </a:xfrm>
          <a:prstGeom prst="leftBrace">
            <a:avLst>
              <a:gd name="adj1" fmla="val 8333"/>
              <a:gd name="adj2" fmla="val 47222"/>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TextBox 16"/>
          <p:cNvSpPr txBox="1"/>
          <p:nvPr/>
        </p:nvSpPr>
        <p:spPr>
          <a:xfrm>
            <a:off x="4656664" y="2755330"/>
            <a:ext cx="922867" cy="276999"/>
          </a:xfrm>
          <a:prstGeom prst="rect">
            <a:avLst/>
          </a:prstGeom>
          <a:noFill/>
        </p:spPr>
        <p:txBody>
          <a:bodyPr wrap="square" rtlCol="0">
            <a:spAutoFit/>
          </a:bodyPr>
          <a:lstStyle/>
          <a:p>
            <a:r>
              <a:rPr lang="en-GB" sz="1200" i="1" dirty="0" smtClean="0"/>
              <a:t>P</a:t>
            </a:r>
            <a:r>
              <a:rPr lang="en-GB" sz="1200" dirty="0" smtClean="0"/>
              <a:t> = 0.001</a:t>
            </a:r>
            <a:endParaRPr lang="en-GB" sz="1200" dirty="0"/>
          </a:p>
        </p:txBody>
      </p:sp>
      <p:sp>
        <p:nvSpPr>
          <p:cNvPr id="13" name="Left Brace 12"/>
          <p:cNvSpPr/>
          <p:nvPr/>
        </p:nvSpPr>
        <p:spPr>
          <a:xfrm rot="5400000">
            <a:off x="3970864" y="3445937"/>
            <a:ext cx="338667" cy="507997"/>
          </a:xfrm>
          <a:prstGeom prst="leftBrace">
            <a:avLst>
              <a:gd name="adj1" fmla="val 8333"/>
              <a:gd name="adj2" fmla="val 47222"/>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TextBox 17"/>
          <p:cNvSpPr txBox="1"/>
          <p:nvPr/>
        </p:nvSpPr>
        <p:spPr>
          <a:xfrm>
            <a:off x="3742264" y="3175000"/>
            <a:ext cx="770466" cy="276999"/>
          </a:xfrm>
          <a:prstGeom prst="rect">
            <a:avLst/>
          </a:prstGeom>
          <a:noFill/>
        </p:spPr>
        <p:txBody>
          <a:bodyPr wrap="square" rtlCol="0">
            <a:spAutoFit/>
          </a:bodyPr>
          <a:lstStyle/>
          <a:p>
            <a:r>
              <a:rPr lang="en-GB" sz="1200" i="1" dirty="0" smtClean="0"/>
              <a:t>P</a:t>
            </a:r>
            <a:r>
              <a:rPr lang="en-GB" sz="1200" dirty="0" smtClean="0"/>
              <a:t> = 0.05</a:t>
            </a:r>
            <a:endParaRPr lang="en-GB" sz="1200" dirty="0"/>
          </a:p>
        </p:txBody>
      </p:sp>
      <p:sp>
        <p:nvSpPr>
          <p:cNvPr id="19" name="Left Brace 18"/>
          <p:cNvSpPr/>
          <p:nvPr/>
        </p:nvSpPr>
        <p:spPr>
          <a:xfrm rot="5400000">
            <a:off x="5831837" y="2447065"/>
            <a:ext cx="338667" cy="609600"/>
          </a:xfrm>
          <a:prstGeom prst="leftBrace">
            <a:avLst>
              <a:gd name="adj1" fmla="val 8333"/>
              <a:gd name="adj2" fmla="val 47222"/>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TextBox 19"/>
          <p:cNvSpPr txBox="1"/>
          <p:nvPr/>
        </p:nvSpPr>
        <p:spPr>
          <a:xfrm>
            <a:off x="5611702" y="2226930"/>
            <a:ext cx="922867" cy="276999"/>
          </a:xfrm>
          <a:prstGeom prst="rect">
            <a:avLst/>
          </a:prstGeom>
          <a:noFill/>
        </p:spPr>
        <p:txBody>
          <a:bodyPr wrap="square" rtlCol="0">
            <a:spAutoFit/>
          </a:bodyPr>
          <a:lstStyle/>
          <a:p>
            <a:r>
              <a:rPr lang="en-GB" sz="1200" i="1" dirty="0" smtClean="0"/>
              <a:t>P</a:t>
            </a:r>
            <a:r>
              <a:rPr lang="en-GB" sz="1200" dirty="0" smtClean="0"/>
              <a:t> = 0.02</a:t>
            </a:r>
            <a:endParaRPr lang="en-GB" sz="1200" dirty="0"/>
          </a:p>
        </p:txBody>
      </p:sp>
      <p:sp>
        <p:nvSpPr>
          <p:cNvPr id="21" name="Left Brace 20"/>
          <p:cNvSpPr/>
          <p:nvPr/>
        </p:nvSpPr>
        <p:spPr>
          <a:xfrm rot="5400000">
            <a:off x="6526106" y="2447065"/>
            <a:ext cx="338667" cy="609600"/>
          </a:xfrm>
          <a:prstGeom prst="leftBrace">
            <a:avLst>
              <a:gd name="adj1" fmla="val 8333"/>
              <a:gd name="adj2" fmla="val 47222"/>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p:cNvSpPr txBox="1"/>
          <p:nvPr/>
        </p:nvSpPr>
        <p:spPr>
          <a:xfrm>
            <a:off x="6305971" y="2226930"/>
            <a:ext cx="922867" cy="276999"/>
          </a:xfrm>
          <a:prstGeom prst="rect">
            <a:avLst/>
          </a:prstGeom>
          <a:noFill/>
        </p:spPr>
        <p:txBody>
          <a:bodyPr wrap="square" rtlCol="0">
            <a:spAutoFit/>
          </a:bodyPr>
          <a:lstStyle/>
          <a:p>
            <a:r>
              <a:rPr lang="en-GB" sz="1200" i="1" dirty="0" smtClean="0"/>
              <a:t>P</a:t>
            </a:r>
            <a:r>
              <a:rPr lang="en-GB" sz="1200" dirty="0" smtClean="0"/>
              <a:t> = 0.015</a:t>
            </a:r>
            <a:endParaRPr lang="en-GB" sz="1200" dirty="0"/>
          </a:p>
        </p:txBody>
      </p:sp>
    </p:spTree>
    <p:extLst>
      <p:ext uri="{BB962C8B-B14F-4D97-AF65-F5344CB8AC3E}">
        <p14:creationId xmlns:p14="http://schemas.microsoft.com/office/powerpoint/2010/main" val="3475213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2557"/>
            <a:ext cx="8534400" cy="960263"/>
          </a:xfrm>
        </p:spPr>
        <p:txBody>
          <a:bodyPr/>
          <a:lstStyle/>
          <a:p>
            <a:r>
              <a:rPr lang="en-US" sz="2800" noProof="0" dirty="0">
                <a:solidFill>
                  <a:schemeClr val="tx1"/>
                </a:solidFill>
              </a:rPr>
              <a:t>Hospital </a:t>
            </a:r>
            <a:r>
              <a:rPr lang="en-US" sz="2800" noProof="0" dirty="0" smtClean="0">
                <a:solidFill>
                  <a:schemeClr val="tx1"/>
                </a:solidFill>
              </a:rPr>
              <a:t>Costs </a:t>
            </a:r>
            <a:r>
              <a:rPr lang="en-US" sz="2800" dirty="0" smtClean="0">
                <a:solidFill>
                  <a:schemeClr val="tx1"/>
                </a:solidFill>
              </a:rPr>
              <a:t>Increase With </a:t>
            </a:r>
            <a:r>
              <a:rPr lang="en-US" sz="2800" noProof="0" dirty="0" smtClean="0">
                <a:solidFill>
                  <a:schemeClr val="tx1"/>
                </a:solidFill>
              </a:rPr>
              <a:t> Multidrug-resistant (MDR) </a:t>
            </a:r>
            <a:r>
              <a:rPr lang="en-US" sz="2800" i="1" noProof="0" dirty="0" smtClean="0">
                <a:solidFill>
                  <a:schemeClr val="tx1"/>
                </a:solidFill>
              </a:rPr>
              <a:t>Pseudomonas aeruginosa</a:t>
            </a:r>
            <a:endParaRPr lang="en-US" sz="2800" noProof="0" dirty="0">
              <a:solidFill>
                <a:schemeClr val="tx1"/>
              </a:solidFill>
            </a:endParaRPr>
          </a:p>
        </p:txBody>
      </p:sp>
      <p:sp>
        <p:nvSpPr>
          <p:cNvPr id="3" name="Content Placeholder 2"/>
          <p:cNvSpPr>
            <a:spLocks noGrp="1"/>
          </p:cNvSpPr>
          <p:nvPr>
            <p:ph idx="1"/>
          </p:nvPr>
        </p:nvSpPr>
        <p:spPr>
          <a:xfrm>
            <a:off x="228600" y="1335088"/>
            <a:ext cx="8640960" cy="711200"/>
          </a:xfrm>
        </p:spPr>
        <p:txBody>
          <a:bodyPr/>
          <a:lstStyle/>
          <a:p>
            <a:r>
              <a:rPr lang="en-US" sz="1600" dirty="0" smtClean="0"/>
              <a:t>Studies</a:t>
            </a:r>
            <a:r>
              <a:rPr lang="en-US" sz="1600" noProof="0" dirty="0" smtClean="0"/>
              <a:t> have quantified the direct costs attributable to MDR </a:t>
            </a:r>
            <a:r>
              <a:rPr lang="en-US" sz="1600" i="1" noProof="0" dirty="0" smtClean="0"/>
              <a:t>P. aeruginosa</a:t>
            </a:r>
            <a:r>
              <a:rPr lang="en-US" sz="1600" noProof="0" dirty="0" smtClean="0"/>
              <a:t> infections</a:t>
            </a:r>
            <a:r>
              <a:rPr lang="en-US" sz="1600" baseline="30000" noProof="0" dirty="0" smtClean="0"/>
              <a:t>1</a:t>
            </a:r>
          </a:p>
        </p:txBody>
      </p:sp>
      <p:sp>
        <p:nvSpPr>
          <p:cNvPr id="4" name="Text Placeholder 3"/>
          <p:cNvSpPr>
            <a:spLocks noGrp="1"/>
          </p:cNvSpPr>
          <p:nvPr>
            <p:ph type="body" sz="quarter" idx="13"/>
          </p:nvPr>
        </p:nvSpPr>
        <p:spPr>
          <a:xfrm>
            <a:off x="244475" y="6139097"/>
            <a:ext cx="8513442" cy="646331"/>
          </a:xfrm>
        </p:spPr>
        <p:txBody>
          <a:bodyPr/>
          <a:lstStyle/>
          <a:p>
            <a:pPr>
              <a:buClrTx/>
              <a:defRPr/>
            </a:pPr>
            <a:r>
              <a:rPr lang="en-US" sz="900" dirty="0" smtClean="0"/>
              <a:t>1. Hirsch and Tam. </a:t>
            </a:r>
            <a:r>
              <a:rPr lang="en-US" sz="900" i="1" dirty="0" smtClean="0"/>
              <a:t>Expert Rev Pharmacoecon Outcomes Res</a:t>
            </a:r>
            <a:r>
              <a:rPr lang="en-US" sz="900" dirty="0" smtClean="0"/>
              <a:t>. 2010;10:441-51.  2. Harris et al. </a:t>
            </a:r>
            <a:r>
              <a:rPr lang="en-US" sz="900" i="1" dirty="0" smtClean="0"/>
              <a:t>Clin Infect Dis. </a:t>
            </a:r>
            <a:r>
              <a:rPr lang="en-US" sz="900" dirty="0" smtClean="0"/>
              <a:t>1999;28:1128-33.  3. Gasink et al. </a:t>
            </a:r>
            <a:r>
              <a:rPr lang="en-US" sz="900" i="1" dirty="0" smtClean="0"/>
              <a:t>Am J Med. </a:t>
            </a:r>
            <a:r>
              <a:rPr lang="en-US" sz="900" dirty="0" smtClean="0"/>
              <a:t>2006;119:526, e519-25.  4. Lautenbach et al. </a:t>
            </a:r>
            <a:r>
              <a:rPr lang="en-US" sz="900" i="1" dirty="0" smtClean="0"/>
              <a:t>Infect Control Hosp Epidemiol</a:t>
            </a:r>
            <a:r>
              <a:rPr lang="en-US" sz="900" dirty="0" smtClean="0"/>
              <a:t>. 2006;27:893-900.  5. Evans et al. </a:t>
            </a:r>
            <a:r>
              <a:rPr lang="en-US" sz="900" i="1" dirty="0" smtClean="0"/>
              <a:t>Crit Care Med</a:t>
            </a:r>
            <a:r>
              <a:rPr lang="en-US" sz="900" dirty="0" smtClean="0"/>
              <a:t>. 2007;35:89-95.  6. Bou et al. </a:t>
            </a:r>
            <a:r>
              <a:rPr lang="en-US" sz="900" i="1" dirty="0" smtClean="0"/>
              <a:t>J Hosp Infect</a:t>
            </a:r>
            <a:r>
              <a:rPr lang="en-US" sz="900" dirty="0" smtClean="0"/>
              <a:t>. 2009;71:138-42.  7. Lautenbach et al. </a:t>
            </a:r>
            <a:r>
              <a:rPr lang="en-US" sz="900" i="1" dirty="0" smtClean="0"/>
              <a:t>Infect Control Hosp Epidemiol</a:t>
            </a:r>
            <a:r>
              <a:rPr lang="en-US" sz="900" dirty="0" smtClean="0"/>
              <a:t>. 2010;31:47-53.  8. Eagye et al. </a:t>
            </a:r>
            <a:r>
              <a:rPr lang="en-US" sz="900" i="1" dirty="0" smtClean="0"/>
              <a:t>Infect Control Hosp Epidemiol</a:t>
            </a:r>
            <a:r>
              <a:rPr lang="en-US" sz="900" dirty="0" smtClean="0"/>
              <a:t>. 2009;30:746-52.  </a:t>
            </a:r>
            <a:br>
              <a:rPr lang="en-US" sz="900" dirty="0" smtClean="0"/>
            </a:br>
            <a:r>
              <a:rPr lang="en-US" sz="900" dirty="0" smtClean="0"/>
              <a:t>9. Morales et al. </a:t>
            </a:r>
            <a:r>
              <a:rPr lang="en-US" sz="900" i="1" dirty="0" smtClean="0"/>
              <a:t>BMC Health Serv Res. </a:t>
            </a:r>
            <a:r>
              <a:rPr lang="en-US" sz="900" dirty="0" smtClean="0"/>
              <a:t>2012;12:122.</a:t>
            </a:r>
            <a:endParaRPr lang="en-US" sz="900" dirty="0"/>
          </a:p>
        </p:txBody>
      </p:sp>
      <p:graphicFrame>
        <p:nvGraphicFramePr>
          <p:cNvPr id="5" name="Table 4"/>
          <p:cNvGraphicFramePr>
            <a:graphicFrameLocks noGrp="1"/>
          </p:cNvGraphicFramePr>
          <p:nvPr>
            <p:extLst/>
          </p:nvPr>
        </p:nvGraphicFramePr>
        <p:xfrm>
          <a:off x="241300" y="2046904"/>
          <a:ext cx="8661400" cy="3635040"/>
        </p:xfrm>
        <a:graphic>
          <a:graphicData uri="http://schemas.openxmlformats.org/drawingml/2006/table">
            <a:tbl>
              <a:tblPr firstRow="1" bandRow="1">
                <a:tableStyleId>{5FD0F851-EC5A-4D38-B0AD-8093EC10F338}</a:tableStyleId>
              </a:tblPr>
              <a:tblGrid>
                <a:gridCol w="4166927"/>
                <a:gridCol w="873457"/>
                <a:gridCol w="2082284"/>
                <a:gridCol w="1538732"/>
              </a:tblGrid>
              <a:tr h="397378">
                <a:tc>
                  <a:txBody>
                    <a:bodyPr/>
                    <a:lstStyle/>
                    <a:p>
                      <a:r>
                        <a:rPr lang="en-US" sz="1400" dirty="0" smtClean="0"/>
                        <a:t>Type</a:t>
                      </a:r>
                      <a:r>
                        <a:rPr lang="en-US" sz="1400" baseline="0" dirty="0" smtClean="0"/>
                        <a:t> of </a:t>
                      </a:r>
                      <a:r>
                        <a:rPr lang="en-US" sz="1400" dirty="0" smtClean="0"/>
                        <a:t>MDR</a:t>
                      </a:r>
                      <a:r>
                        <a:rPr lang="en-US" sz="1400" baseline="0" dirty="0" smtClean="0"/>
                        <a:t> </a:t>
                      </a:r>
                      <a:r>
                        <a:rPr lang="en-US" sz="1400" dirty="0" smtClean="0"/>
                        <a:t>resistance</a:t>
                      </a:r>
                      <a:endParaRPr lang="en-US" sz="1400" dirty="0">
                        <a:solidFill>
                          <a:schemeClr val="bg1"/>
                        </a:solidFill>
                      </a:endParaRPr>
                    </a:p>
                  </a:txBody>
                  <a:tcPr marL="36000" marR="36000" marT="36000" marB="36000" anchor="ctr"/>
                </a:tc>
                <a:tc>
                  <a:txBody>
                    <a:bodyPr/>
                    <a:lstStyle/>
                    <a:p>
                      <a:pPr algn="ctr"/>
                      <a:r>
                        <a:rPr lang="en-US" sz="1400" dirty="0" smtClean="0"/>
                        <a:t>No of pts </a:t>
                      </a:r>
                      <a:endParaRPr lang="en-US" sz="1400" dirty="0" smtClean="0">
                        <a:solidFill>
                          <a:schemeClr val="bg1"/>
                        </a:solidFill>
                      </a:endParaRPr>
                    </a:p>
                  </a:txBody>
                  <a:tcPr marL="36000" marR="36000" marT="36000" marB="36000" anchor="ctr"/>
                </a:tc>
                <a:tc>
                  <a:txBody>
                    <a:bodyPr/>
                    <a:lstStyle/>
                    <a:p>
                      <a:pPr algn="ctr"/>
                      <a:r>
                        <a:rPr lang="en-US" sz="1400" dirty="0" smtClean="0"/>
                        <a:t>Difference in cost of drug-resistant  vs drug-susceptible </a:t>
                      </a:r>
                      <a:br>
                        <a:rPr lang="en-US" sz="1400" dirty="0" smtClean="0"/>
                      </a:br>
                      <a:r>
                        <a:rPr lang="en-US" sz="1400" i="1" dirty="0" smtClean="0"/>
                        <a:t>P.</a:t>
                      </a:r>
                      <a:r>
                        <a:rPr lang="en-US" sz="1400" i="1" baseline="0" dirty="0" smtClean="0"/>
                        <a:t> aeruginosa</a:t>
                      </a:r>
                      <a:endParaRPr lang="en-US" sz="1400" i="1" dirty="0">
                        <a:solidFill>
                          <a:schemeClr val="bg1"/>
                        </a:solidFill>
                      </a:endParaRPr>
                    </a:p>
                  </a:txBody>
                  <a:tcPr marL="36000" marR="36000" marT="36000" marB="36000" anchor="ctr"/>
                </a:tc>
                <a:tc>
                  <a:txBody>
                    <a:bodyPr/>
                    <a:lstStyle/>
                    <a:p>
                      <a:pPr algn="ctr"/>
                      <a:r>
                        <a:rPr lang="en-US" sz="1400" dirty="0" smtClean="0"/>
                        <a:t>Reference</a:t>
                      </a:r>
                      <a:endParaRPr lang="en-US" sz="1400" dirty="0">
                        <a:solidFill>
                          <a:schemeClr val="bg1"/>
                        </a:solidFill>
                      </a:endParaRPr>
                    </a:p>
                  </a:txBody>
                  <a:tcPr marL="36000" marR="36000" marT="36000" marB="36000" anchor="ctr"/>
                </a:tc>
              </a:tr>
              <a:tr h="397378">
                <a:tc>
                  <a:txBody>
                    <a:bodyPr/>
                    <a:lstStyle/>
                    <a:p>
                      <a:r>
                        <a:rPr lang="en-US" sz="1400" dirty="0" smtClean="0"/>
                        <a:t>Ceftazidime, ciprofloxacin,</a:t>
                      </a:r>
                      <a:r>
                        <a:rPr lang="en-US" sz="1400" baseline="0" dirty="0" smtClean="0"/>
                        <a:t> imipenem, and </a:t>
                      </a:r>
                    </a:p>
                    <a:p>
                      <a:r>
                        <a:rPr lang="en-US" sz="1400" baseline="0" dirty="0" smtClean="0"/>
                        <a:t>piperacillin resistant</a:t>
                      </a:r>
                      <a:endParaRPr lang="en-US" sz="1400" dirty="0">
                        <a:solidFill>
                          <a:schemeClr val="bg1"/>
                        </a:solidFill>
                      </a:endParaRPr>
                    </a:p>
                  </a:txBody>
                  <a:tcPr marL="36000" marR="36000" marT="36000" marB="36000" anchor="ctr"/>
                </a:tc>
                <a:tc>
                  <a:txBody>
                    <a:bodyPr/>
                    <a:lstStyle/>
                    <a:p>
                      <a:pPr algn="ctr"/>
                      <a:r>
                        <a:rPr lang="en-US" sz="1400" dirty="0" smtClean="0"/>
                        <a:t>22</a:t>
                      </a:r>
                      <a:endParaRPr lang="en-US" sz="1400" dirty="0">
                        <a:solidFill>
                          <a:schemeClr val="bg1"/>
                        </a:solidFill>
                      </a:endParaRPr>
                    </a:p>
                  </a:txBody>
                  <a:tcPr marL="36000" marR="36000" marT="36000" marB="36000" anchor="ctr"/>
                </a:tc>
                <a:tc>
                  <a:txBody>
                    <a:bodyPr/>
                    <a:lstStyle/>
                    <a:p>
                      <a:pPr algn="ctr"/>
                      <a:r>
                        <a:rPr lang="en-US" sz="1400" dirty="0" smtClean="0"/>
                        <a:t>$33,965</a:t>
                      </a:r>
                      <a:endParaRPr lang="en-US" sz="1400" dirty="0">
                        <a:solidFill>
                          <a:schemeClr val="bg1"/>
                        </a:solidFill>
                      </a:endParaRPr>
                    </a:p>
                  </a:txBody>
                  <a:tcPr marL="36000" marR="36000" marT="36000" marB="36000" anchor="ctr"/>
                </a:tc>
                <a:tc>
                  <a:txBody>
                    <a:bodyPr/>
                    <a:lstStyle/>
                    <a:p>
                      <a:pPr algn="ctr"/>
                      <a:r>
                        <a:rPr lang="en-US" sz="1400" dirty="0" smtClean="0"/>
                        <a:t>Harris 1999</a:t>
                      </a:r>
                      <a:r>
                        <a:rPr lang="en-US" sz="1400" baseline="30000" dirty="0" smtClean="0"/>
                        <a:t>2</a:t>
                      </a:r>
                      <a:endParaRPr lang="en-US" sz="1400" dirty="0">
                        <a:solidFill>
                          <a:schemeClr val="bg1"/>
                        </a:solidFill>
                      </a:endParaRPr>
                    </a:p>
                  </a:txBody>
                  <a:tcPr marL="36000" marR="36000" marT="36000" marB="36000" anchor="ctr"/>
                </a:tc>
              </a:tr>
              <a:tr h="227374">
                <a:tc>
                  <a:txBody>
                    <a:bodyPr/>
                    <a:lstStyle/>
                    <a:p>
                      <a:r>
                        <a:rPr lang="en-US" sz="1400" dirty="0" smtClean="0"/>
                        <a:t>Fluoroquinolone resistant</a:t>
                      </a:r>
                      <a:endParaRPr lang="en-US" sz="1400" dirty="0">
                        <a:solidFill>
                          <a:schemeClr val="bg1"/>
                        </a:solidFill>
                      </a:endParaRPr>
                    </a:p>
                  </a:txBody>
                  <a:tcPr marL="36000" marR="36000" marT="36000" marB="36000" anchor="ctr"/>
                </a:tc>
                <a:tc>
                  <a:txBody>
                    <a:bodyPr/>
                    <a:lstStyle/>
                    <a:p>
                      <a:pPr algn="ctr"/>
                      <a:r>
                        <a:rPr lang="en-US" sz="1400" dirty="0" smtClean="0"/>
                        <a:t>847</a:t>
                      </a:r>
                      <a:endParaRPr lang="en-US" sz="1400" dirty="0">
                        <a:solidFill>
                          <a:schemeClr val="bg1"/>
                        </a:solidFill>
                      </a:endParaRPr>
                    </a:p>
                  </a:txBody>
                  <a:tcPr marL="36000" marR="36000" marT="36000" marB="36000" anchor="ctr"/>
                </a:tc>
                <a:tc>
                  <a:txBody>
                    <a:bodyPr/>
                    <a:lstStyle/>
                    <a:p>
                      <a:pPr algn="ctr"/>
                      <a:r>
                        <a:rPr lang="en-US" sz="1400" dirty="0" smtClean="0"/>
                        <a:t>$13,592</a:t>
                      </a:r>
                      <a:endParaRPr lang="en-US" sz="1400" dirty="0">
                        <a:solidFill>
                          <a:schemeClr val="bg1"/>
                        </a:solidFill>
                      </a:endParaRPr>
                    </a:p>
                  </a:txBody>
                  <a:tcPr marL="36000" marR="36000" marT="36000" marB="36000" anchor="ctr"/>
                </a:tc>
                <a:tc>
                  <a:txBody>
                    <a:bodyPr/>
                    <a:lstStyle/>
                    <a:p>
                      <a:pPr algn="ctr"/>
                      <a:r>
                        <a:rPr lang="en-US" sz="1400" dirty="0" smtClean="0"/>
                        <a:t>Gasink 2006</a:t>
                      </a:r>
                      <a:r>
                        <a:rPr lang="en-US" sz="1400" baseline="30000" dirty="0" smtClean="0"/>
                        <a:t>3</a:t>
                      </a:r>
                      <a:endParaRPr lang="en-US" sz="1400" dirty="0">
                        <a:solidFill>
                          <a:schemeClr val="bg1"/>
                        </a:solidFill>
                      </a:endParaRPr>
                    </a:p>
                  </a:txBody>
                  <a:tcPr marL="36000" marR="36000" marT="36000" marB="36000" anchor="ctr"/>
                </a:tc>
              </a:tr>
              <a:tr h="227374">
                <a:tc>
                  <a:txBody>
                    <a:bodyPr/>
                    <a:lstStyle/>
                    <a:p>
                      <a:r>
                        <a:rPr lang="en-US" sz="1400" dirty="0" smtClean="0"/>
                        <a:t>Imipenem</a:t>
                      </a:r>
                      <a:r>
                        <a:rPr lang="en-US" sz="1400" baseline="0" dirty="0" smtClean="0"/>
                        <a:t> </a:t>
                      </a:r>
                      <a:r>
                        <a:rPr lang="en-US" sz="1400" dirty="0" smtClean="0"/>
                        <a:t>resistant</a:t>
                      </a:r>
                      <a:endParaRPr lang="en-US" sz="1400" dirty="0">
                        <a:solidFill>
                          <a:schemeClr val="bg1"/>
                        </a:solidFill>
                      </a:endParaRPr>
                    </a:p>
                  </a:txBody>
                  <a:tcPr marL="36000" marR="36000" marT="36000" marB="36000" anchor="ctr"/>
                </a:tc>
                <a:tc>
                  <a:txBody>
                    <a:bodyPr/>
                    <a:lstStyle/>
                    <a:p>
                      <a:pPr algn="ctr"/>
                      <a:r>
                        <a:rPr lang="en-US" sz="1400" dirty="0" smtClean="0"/>
                        <a:t>1616</a:t>
                      </a:r>
                      <a:endParaRPr lang="en-US" sz="1400" dirty="0">
                        <a:solidFill>
                          <a:schemeClr val="bg1"/>
                        </a:solidFill>
                      </a:endParaRPr>
                    </a:p>
                  </a:txBody>
                  <a:tcPr marL="36000" marR="36000" marT="36000" marB="36000" anchor="ctr"/>
                </a:tc>
                <a:tc>
                  <a:txBody>
                    <a:bodyPr/>
                    <a:lstStyle/>
                    <a:p>
                      <a:pPr algn="ctr"/>
                      <a:r>
                        <a:rPr lang="en-US" sz="1400" dirty="0" smtClean="0"/>
                        <a:t>$32,949</a:t>
                      </a:r>
                      <a:endParaRPr lang="en-US" sz="1400" dirty="0">
                        <a:solidFill>
                          <a:schemeClr val="bg1"/>
                        </a:solidFill>
                      </a:endParaRPr>
                    </a:p>
                  </a:txBody>
                  <a:tcPr marL="36000" marR="36000" marT="36000" marB="36000" anchor="ctr"/>
                </a:tc>
                <a:tc>
                  <a:txBody>
                    <a:bodyPr/>
                    <a:lstStyle/>
                    <a:p>
                      <a:pPr algn="ctr"/>
                      <a:r>
                        <a:rPr lang="en-US" sz="1400" dirty="0" smtClean="0"/>
                        <a:t>Lautenbach 2006</a:t>
                      </a:r>
                      <a:r>
                        <a:rPr lang="en-US" sz="1400" baseline="30000" dirty="0" smtClean="0"/>
                        <a:t>4</a:t>
                      </a:r>
                      <a:endParaRPr lang="en-US" sz="1400" dirty="0">
                        <a:solidFill>
                          <a:schemeClr val="bg1"/>
                        </a:solidFill>
                      </a:endParaRPr>
                    </a:p>
                  </a:txBody>
                  <a:tcPr marL="36000" marR="36000" marT="36000" marB="36000" anchor="ctr"/>
                </a:tc>
              </a:tr>
              <a:tr h="227374">
                <a:tc>
                  <a:txBody>
                    <a:bodyPr/>
                    <a:lstStyle/>
                    <a:p>
                      <a:r>
                        <a:rPr lang="en-US" sz="1400" dirty="0" smtClean="0"/>
                        <a:t>Resistant to all</a:t>
                      </a:r>
                      <a:r>
                        <a:rPr lang="en-US" sz="1400" baseline="0" dirty="0" smtClean="0"/>
                        <a:t> drugs in ≥1 class</a:t>
                      </a:r>
                      <a:endParaRPr lang="en-US" sz="1400" dirty="0">
                        <a:solidFill>
                          <a:schemeClr val="bg1"/>
                        </a:solidFill>
                      </a:endParaRPr>
                    </a:p>
                  </a:txBody>
                  <a:tcPr marL="36000" marR="36000" marT="36000" marB="36000" anchor="ctr"/>
                </a:tc>
                <a:tc>
                  <a:txBody>
                    <a:bodyPr/>
                    <a:lstStyle/>
                    <a:p>
                      <a:pPr algn="ctr"/>
                      <a:r>
                        <a:rPr lang="en-US" sz="1400" dirty="0" smtClean="0"/>
                        <a:t>120</a:t>
                      </a:r>
                      <a:endParaRPr lang="en-US" sz="1400" dirty="0">
                        <a:solidFill>
                          <a:schemeClr val="bg1"/>
                        </a:solidFill>
                      </a:endParaRPr>
                    </a:p>
                  </a:txBody>
                  <a:tcPr marL="36000" marR="36000" marT="36000" marB="36000" anchor="ctr"/>
                </a:tc>
                <a:tc>
                  <a:txBody>
                    <a:bodyPr/>
                    <a:lstStyle/>
                    <a:p>
                      <a:pPr algn="ctr"/>
                      <a:r>
                        <a:rPr lang="en-US" sz="1400" dirty="0" smtClean="0"/>
                        <a:t>$26,491</a:t>
                      </a:r>
                      <a:endParaRPr lang="en-US" sz="1400" dirty="0">
                        <a:solidFill>
                          <a:schemeClr val="bg1"/>
                        </a:solidFill>
                      </a:endParaRPr>
                    </a:p>
                  </a:txBody>
                  <a:tcPr marL="36000" marR="36000" marT="36000" marB="36000" anchor="ctr"/>
                </a:tc>
                <a:tc>
                  <a:txBody>
                    <a:bodyPr/>
                    <a:lstStyle/>
                    <a:p>
                      <a:pPr algn="ctr"/>
                      <a:r>
                        <a:rPr lang="en-US" sz="1400" dirty="0" smtClean="0"/>
                        <a:t>Evans 2007</a:t>
                      </a:r>
                      <a:r>
                        <a:rPr lang="en-US" sz="1400" baseline="30000" dirty="0" smtClean="0"/>
                        <a:t>5</a:t>
                      </a:r>
                      <a:endParaRPr lang="en-US" sz="1400" dirty="0">
                        <a:solidFill>
                          <a:schemeClr val="bg1"/>
                        </a:solidFill>
                      </a:endParaRPr>
                    </a:p>
                  </a:txBody>
                  <a:tcPr marL="36000" marR="36000" marT="36000" marB="36000" anchor="ctr"/>
                </a:tc>
              </a:tr>
              <a:tr h="227374">
                <a:tc>
                  <a:txBody>
                    <a:bodyPr/>
                    <a:lstStyle/>
                    <a:p>
                      <a:r>
                        <a:rPr lang="en-US" sz="1400" dirty="0" smtClean="0">
                          <a:solidFill>
                            <a:schemeClr val="tx1"/>
                          </a:solidFill>
                        </a:rPr>
                        <a:t>Not</a:t>
                      </a:r>
                      <a:r>
                        <a:rPr lang="en-US" sz="1400" baseline="0" dirty="0" smtClean="0">
                          <a:solidFill>
                            <a:schemeClr val="tx1"/>
                          </a:solidFill>
                        </a:rPr>
                        <a:t> stated</a:t>
                      </a:r>
                      <a:endParaRPr lang="en-US" sz="1400" dirty="0">
                        <a:solidFill>
                          <a:schemeClr val="tx1"/>
                        </a:solidFill>
                      </a:endParaRPr>
                    </a:p>
                  </a:txBody>
                  <a:tcPr marL="36000" marR="36000" marT="36000" marB="36000" anchor="ctr"/>
                </a:tc>
                <a:tc>
                  <a:txBody>
                    <a:bodyPr/>
                    <a:lstStyle/>
                    <a:p>
                      <a:pPr algn="ctr"/>
                      <a:r>
                        <a:rPr lang="en-US" sz="1400" dirty="0" smtClean="0"/>
                        <a:t>17</a:t>
                      </a:r>
                      <a:endParaRPr lang="en-US" sz="1400" dirty="0">
                        <a:solidFill>
                          <a:schemeClr val="bg1"/>
                        </a:solidFill>
                      </a:endParaRPr>
                    </a:p>
                  </a:txBody>
                  <a:tcPr marL="36000" marR="36000" marT="36000" marB="36000" anchor="ctr"/>
                </a:tc>
                <a:tc>
                  <a:txBody>
                    <a:bodyPr/>
                    <a:lstStyle/>
                    <a:p>
                      <a:pPr algn="ctr"/>
                      <a:r>
                        <a:rPr lang="en-US" sz="1400" dirty="0" smtClean="0"/>
                        <a:t>€55,266</a:t>
                      </a:r>
                      <a:endParaRPr lang="en-US" sz="1400" dirty="0">
                        <a:solidFill>
                          <a:schemeClr val="bg1"/>
                        </a:solidFill>
                      </a:endParaRPr>
                    </a:p>
                  </a:txBody>
                  <a:tcPr marL="36000" marR="36000" marT="36000" marB="36000" anchor="ctr"/>
                </a:tc>
                <a:tc>
                  <a:txBody>
                    <a:bodyPr/>
                    <a:lstStyle/>
                    <a:p>
                      <a:pPr algn="ctr"/>
                      <a:r>
                        <a:rPr lang="en-US" sz="1400" dirty="0" smtClean="0"/>
                        <a:t>Bou 2009 (Spain)</a:t>
                      </a:r>
                      <a:r>
                        <a:rPr lang="en-US" sz="1400" baseline="30000" dirty="0" smtClean="0"/>
                        <a:t>6</a:t>
                      </a:r>
                      <a:endParaRPr lang="en-US" sz="1400" dirty="0" smtClean="0">
                        <a:solidFill>
                          <a:schemeClr val="bg1"/>
                        </a:solidFill>
                      </a:endParaRPr>
                    </a:p>
                  </a:txBody>
                  <a:tcPr marL="36000" marR="36000" marT="36000" marB="36000" anchor="ctr"/>
                </a:tc>
              </a:tr>
              <a:tr h="2273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Imipenem</a:t>
                      </a:r>
                      <a:r>
                        <a:rPr lang="en-US" sz="1400" baseline="0" dirty="0" smtClean="0"/>
                        <a:t> </a:t>
                      </a:r>
                      <a:r>
                        <a:rPr lang="en-US" sz="1400" dirty="0" smtClean="0"/>
                        <a:t>resistant</a:t>
                      </a:r>
                      <a:endParaRPr lang="en-US" sz="1400" dirty="0" smtClean="0">
                        <a:solidFill>
                          <a:schemeClr val="bg1"/>
                        </a:solidFill>
                      </a:endParaRPr>
                    </a:p>
                  </a:txBody>
                  <a:tcPr marL="36000" marR="36000" marT="36000" marB="36000" anchor="ctr"/>
                </a:tc>
                <a:tc>
                  <a:txBody>
                    <a:bodyPr/>
                    <a:lstStyle/>
                    <a:p>
                      <a:pPr algn="ctr"/>
                      <a:r>
                        <a:rPr lang="en-US" sz="1400" dirty="0" smtClean="0"/>
                        <a:t>253</a:t>
                      </a:r>
                      <a:endParaRPr lang="en-US" sz="1400" dirty="0">
                        <a:solidFill>
                          <a:schemeClr val="bg1"/>
                        </a:solidFill>
                      </a:endParaRPr>
                    </a:p>
                  </a:txBody>
                  <a:tcPr marL="36000" marR="36000" marT="36000" marB="36000" anchor="ctr"/>
                </a:tc>
                <a:tc>
                  <a:txBody>
                    <a:bodyPr/>
                    <a:lstStyle/>
                    <a:p>
                      <a:pPr algn="ctr"/>
                      <a:r>
                        <a:rPr lang="en-US" sz="1400" dirty="0" smtClean="0"/>
                        <a:t>$85,299</a:t>
                      </a:r>
                      <a:endParaRPr lang="en-US" sz="1400" dirty="0">
                        <a:solidFill>
                          <a:schemeClr val="bg1"/>
                        </a:solidFill>
                      </a:endParaRPr>
                    </a:p>
                  </a:txBody>
                  <a:tcPr marL="36000" marR="36000" marT="36000" marB="36000" anchor="ctr"/>
                </a:tc>
                <a:tc>
                  <a:txBody>
                    <a:bodyPr/>
                    <a:lstStyle/>
                    <a:p>
                      <a:pPr algn="ctr"/>
                      <a:r>
                        <a:rPr lang="en-US" sz="1400" dirty="0" smtClean="0"/>
                        <a:t>Lautenbach 2010</a:t>
                      </a:r>
                      <a:r>
                        <a:rPr lang="en-US" sz="1400" baseline="30000" dirty="0" smtClean="0"/>
                        <a:t>7</a:t>
                      </a:r>
                      <a:endParaRPr lang="en-US" sz="1400" dirty="0" smtClean="0">
                        <a:solidFill>
                          <a:schemeClr val="bg1"/>
                        </a:solidFill>
                      </a:endParaRPr>
                    </a:p>
                  </a:txBody>
                  <a:tcPr marL="36000" marR="36000" marT="36000" marB="36000" anchor="ctr"/>
                </a:tc>
              </a:tr>
              <a:tr h="2273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Meropenem</a:t>
                      </a:r>
                      <a:r>
                        <a:rPr lang="en-US" sz="1400" baseline="0" dirty="0" smtClean="0"/>
                        <a:t> </a:t>
                      </a:r>
                      <a:r>
                        <a:rPr lang="en-US" sz="1400" dirty="0" smtClean="0"/>
                        <a:t>resistant</a:t>
                      </a:r>
                      <a:endParaRPr lang="en-US" sz="1400" dirty="0" smtClean="0">
                        <a:solidFill>
                          <a:schemeClr val="bg1"/>
                        </a:solidFill>
                      </a:endParaRPr>
                    </a:p>
                  </a:txBody>
                  <a:tcPr marL="36000" marR="36000" marT="36000" marB="36000" anchor="ctr"/>
                </a:tc>
                <a:tc>
                  <a:txBody>
                    <a:bodyPr/>
                    <a:lstStyle/>
                    <a:p>
                      <a:pPr algn="ctr"/>
                      <a:r>
                        <a:rPr lang="en-US" sz="1400" dirty="0" smtClean="0"/>
                        <a:t>183</a:t>
                      </a:r>
                      <a:endParaRPr lang="en-US" sz="1400" dirty="0">
                        <a:solidFill>
                          <a:schemeClr val="bg1"/>
                        </a:solidFill>
                      </a:endParaRPr>
                    </a:p>
                  </a:txBody>
                  <a:tcPr marL="36000" marR="36000" marT="36000" marB="36000" anchor="ctr"/>
                </a:tc>
                <a:tc>
                  <a:txBody>
                    <a:bodyPr/>
                    <a:lstStyle/>
                    <a:p>
                      <a:pPr algn="ctr"/>
                      <a:r>
                        <a:rPr lang="en-US" sz="1400" dirty="0" smtClean="0"/>
                        <a:t>$59,805</a:t>
                      </a:r>
                      <a:endParaRPr lang="en-US" sz="1400" dirty="0">
                        <a:solidFill>
                          <a:schemeClr val="bg1"/>
                        </a:solidFill>
                      </a:endParaRPr>
                    </a:p>
                  </a:txBody>
                  <a:tcPr marL="36000" marR="36000" marT="36000" marB="36000" anchor="ctr"/>
                </a:tc>
                <a:tc>
                  <a:txBody>
                    <a:bodyPr/>
                    <a:lstStyle/>
                    <a:p>
                      <a:pPr algn="ctr"/>
                      <a:r>
                        <a:rPr lang="en-US" sz="1400" dirty="0" smtClean="0"/>
                        <a:t>Eagye 2009</a:t>
                      </a:r>
                      <a:r>
                        <a:rPr lang="en-US" sz="1400" baseline="30000" dirty="0" smtClean="0"/>
                        <a:t>8</a:t>
                      </a:r>
                      <a:endParaRPr lang="en-US" sz="1400" dirty="0" smtClean="0">
                        <a:solidFill>
                          <a:schemeClr val="bg1"/>
                        </a:solidFill>
                      </a:endParaRPr>
                    </a:p>
                  </a:txBody>
                  <a:tcPr marL="36000" marR="36000" marT="36000" marB="36000" anchor="ctr"/>
                </a:tc>
              </a:tr>
              <a:tr h="227374">
                <a:tc>
                  <a:txBody>
                    <a:bodyPr/>
                    <a:lstStyle/>
                    <a:p>
                      <a:r>
                        <a:rPr lang="en-US" altLang="en-US" sz="1400" dirty="0" smtClean="0">
                          <a:latin typeface="Arial" charset="0"/>
                        </a:rPr>
                        <a:t>Resistant to</a:t>
                      </a:r>
                      <a:r>
                        <a:rPr lang="en-US" altLang="en-US" sz="1400" baseline="0" dirty="0" smtClean="0">
                          <a:latin typeface="Arial" charset="0"/>
                        </a:rPr>
                        <a:t> </a:t>
                      </a:r>
                      <a:r>
                        <a:rPr lang="en-US" sz="1400" baseline="0" dirty="0" smtClean="0"/>
                        <a:t>≥1 </a:t>
                      </a:r>
                      <a:r>
                        <a:rPr lang="en-US" sz="1400" baseline="0" dirty="0" smtClean="0">
                          <a:latin typeface="Arial" charset="0"/>
                        </a:rPr>
                        <a:t>c</a:t>
                      </a:r>
                      <a:r>
                        <a:rPr lang="en-US" altLang="en-US" sz="1400" dirty="0" smtClean="0">
                          <a:latin typeface="Arial" charset="0"/>
                        </a:rPr>
                        <a:t>arbapenem, </a:t>
                      </a:r>
                      <a:r>
                        <a:rPr lang="el-GR" altLang="en-US" sz="1400" dirty="0" smtClean="0">
                          <a:latin typeface="Arial" charset="0"/>
                        </a:rPr>
                        <a:t>β</a:t>
                      </a:r>
                      <a:r>
                        <a:rPr lang="en-US" altLang="en-US" sz="1400" dirty="0" smtClean="0">
                          <a:latin typeface="Arial" charset="0"/>
                        </a:rPr>
                        <a:t>-lactam, quinolone, tobramycin, or gentamicin</a:t>
                      </a:r>
                      <a:endParaRPr lang="en-US" sz="1400" dirty="0">
                        <a:solidFill>
                          <a:schemeClr val="bg1"/>
                        </a:solidFill>
                      </a:endParaRPr>
                    </a:p>
                  </a:txBody>
                  <a:tcPr marL="36000" marR="36000" marT="36000" marB="36000" anchor="ctr"/>
                </a:tc>
                <a:tc>
                  <a:txBody>
                    <a:bodyPr/>
                    <a:lstStyle/>
                    <a:p>
                      <a:pPr algn="ctr"/>
                      <a:r>
                        <a:rPr lang="en-US" sz="1400" dirty="0" smtClean="0">
                          <a:solidFill>
                            <a:schemeClr val="tx1"/>
                          </a:solidFill>
                        </a:rPr>
                        <a:t>402</a:t>
                      </a:r>
                      <a:endParaRPr lang="en-US" sz="1400" dirty="0">
                        <a:solidFill>
                          <a:schemeClr val="tx1"/>
                        </a:solidFill>
                      </a:endParaRPr>
                    </a:p>
                  </a:txBody>
                  <a:tcPr marL="36000" marR="36000" marT="36000" marB="36000" anchor="ctr"/>
                </a:tc>
                <a:tc>
                  <a:txBody>
                    <a:bodyPr/>
                    <a:lstStyle/>
                    <a:p>
                      <a:pPr algn="ctr"/>
                      <a:r>
                        <a:rPr lang="en-US" sz="1400" dirty="0" smtClean="0">
                          <a:solidFill>
                            <a:srgbClr val="FFFFFF"/>
                          </a:solidFill>
                        </a:rPr>
                        <a:t>€10,332</a:t>
                      </a:r>
                      <a:endParaRPr lang="en-US" sz="1400" dirty="0">
                        <a:solidFill>
                          <a:schemeClr val="bg1"/>
                        </a:solidFill>
                      </a:endParaRPr>
                    </a:p>
                  </a:txBody>
                  <a:tcPr marL="36000" marR="36000" marT="36000" marB="36000" anchor="ctr"/>
                </a:tc>
                <a:tc>
                  <a:txBody>
                    <a:bodyPr/>
                    <a:lstStyle/>
                    <a:p>
                      <a:pPr algn="ctr"/>
                      <a:r>
                        <a:rPr lang="en-US" sz="1400" dirty="0" smtClean="0">
                          <a:solidFill>
                            <a:schemeClr val="tx1"/>
                          </a:solidFill>
                        </a:rPr>
                        <a:t>Morales 2012 (Spain)</a:t>
                      </a:r>
                      <a:r>
                        <a:rPr lang="en-US" sz="1400" baseline="30000" dirty="0" smtClean="0">
                          <a:solidFill>
                            <a:schemeClr val="tx1"/>
                          </a:solidFill>
                        </a:rPr>
                        <a:t>9</a:t>
                      </a:r>
                      <a:endParaRPr lang="en-US" sz="1400" baseline="30000" dirty="0">
                        <a:solidFill>
                          <a:schemeClr val="tx1"/>
                        </a:solidFill>
                      </a:endParaRPr>
                    </a:p>
                  </a:txBody>
                  <a:tcPr marL="36000" marR="36000" marT="36000" marB="36000" anchor="ctr"/>
                </a:tc>
              </a:tr>
            </a:tbl>
          </a:graphicData>
        </a:graphic>
      </p:graphicFrame>
      <p:sp>
        <p:nvSpPr>
          <p:cNvPr id="6" name="Slide Number Placeholder 5"/>
          <p:cNvSpPr>
            <a:spLocks noGrp="1"/>
          </p:cNvSpPr>
          <p:nvPr>
            <p:ph type="sldNum" sz="quarter" idx="12"/>
          </p:nvPr>
        </p:nvSpPr>
        <p:spPr/>
        <p:txBody>
          <a:bodyPr/>
          <a:lstStyle/>
          <a:p>
            <a:fld id="{3550723E-B6FE-424E-89A0-F71BDC15CF7C}" type="slidenum">
              <a:rPr lang="en-GB" smtClean="0">
                <a:solidFill>
                  <a:srgbClr val="FFFFFF"/>
                </a:solidFill>
              </a:rPr>
              <a:pPr/>
              <a:t>22</a:t>
            </a:fld>
            <a:endParaRPr lang="en-GB" dirty="0">
              <a:solidFill>
                <a:srgbClr val="FFFFFF"/>
              </a:solidFill>
            </a:endParaRPr>
          </a:p>
        </p:txBody>
      </p:sp>
    </p:spTree>
    <p:extLst>
      <p:ext uri="{BB962C8B-B14F-4D97-AF65-F5344CB8AC3E}">
        <p14:creationId xmlns:p14="http://schemas.microsoft.com/office/powerpoint/2010/main" val="88453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2557"/>
            <a:ext cx="8534400" cy="960263"/>
          </a:xfrm>
        </p:spPr>
        <p:txBody>
          <a:bodyPr/>
          <a:lstStyle/>
          <a:p>
            <a:r>
              <a:rPr lang="en-US" noProof="0" dirty="0" smtClean="0">
                <a:solidFill>
                  <a:schemeClr val="tx1"/>
                </a:solidFill>
              </a:rPr>
              <a:t>Summary</a:t>
            </a:r>
            <a:br>
              <a:rPr lang="en-US" noProof="0" dirty="0" smtClean="0">
                <a:solidFill>
                  <a:schemeClr val="tx1"/>
                </a:solidFill>
              </a:rPr>
            </a:br>
            <a:r>
              <a:rPr lang="en-US" i="1" noProof="0" dirty="0" smtClean="0">
                <a:solidFill>
                  <a:schemeClr val="tx1"/>
                </a:solidFill>
              </a:rPr>
              <a:t>Pseudomonas</a:t>
            </a:r>
            <a:r>
              <a:rPr lang="en-US" noProof="0" dirty="0" smtClean="0">
                <a:solidFill>
                  <a:schemeClr val="tx1"/>
                </a:solidFill>
              </a:rPr>
              <a:t> Infections</a:t>
            </a:r>
            <a:endParaRPr lang="en-US" noProof="0" dirty="0">
              <a:solidFill>
                <a:schemeClr val="tx1"/>
              </a:solidFill>
            </a:endParaRPr>
          </a:p>
        </p:txBody>
      </p:sp>
      <p:sp>
        <p:nvSpPr>
          <p:cNvPr id="3" name="Content Placeholder 2"/>
          <p:cNvSpPr>
            <a:spLocks noGrp="1"/>
          </p:cNvSpPr>
          <p:nvPr>
            <p:ph idx="1"/>
          </p:nvPr>
        </p:nvSpPr>
        <p:spPr>
          <a:xfrm>
            <a:off x="251520" y="1340768"/>
            <a:ext cx="8640960" cy="3705365"/>
          </a:xfrm>
        </p:spPr>
        <p:txBody>
          <a:bodyPr/>
          <a:lstStyle/>
          <a:p>
            <a:pPr>
              <a:spcBef>
                <a:spcPts val="1200"/>
              </a:spcBef>
            </a:pPr>
            <a:r>
              <a:rPr lang="en-US" sz="1800" i="1" noProof="0" dirty="0" smtClean="0"/>
              <a:t>Pseudomonas aeruginosa </a:t>
            </a:r>
            <a:r>
              <a:rPr lang="en-US" sz="1800" noProof="0" dirty="0" smtClean="0"/>
              <a:t>is a major cause </a:t>
            </a:r>
            <a:r>
              <a:rPr lang="en-US" sz="1800" noProof="0" dirty="0"/>
              <a:t>of infection in </a:t>
            </a:r>
            <a:r>
              <a:rPr lang="en-US" sz="1800" noProof="0" dirty="0" smtClean="0"/>
              <a:t>hospitalized patients</a:t>
            </a:r>
            <a:r>
              <a:rPr lang="en-US" sz="1800" baseline="30000" noProof="0" dirty="0" smtClean="0"/>
              <a:t>1-5</a:t>
            </a:r>
          </a:p>
          <a:p>
            <a:pPr lvl="1">
              <a:spcBef>
                <a:spcPts val="1200"/>
              </a:spcBef>
            </a:pPr>
            <a:r>
              <a:rPr lang="en-US" sz="1400" dirty="0"/>
              <a:t>S</a:t>
            </a:r>
            <a:r>
              <a:rPr lang="en-US" sz="1400" noProof="0" dirty="0" err="1" smtClean="0"/>
              <a:t>econd</a:t>
            </a:r>
            <a:r>
              <a:rPr lang="en-US" sz="1400" noProof="0" dirty="0" smtClean="0"/>
              <a:t> most </a:t>
            </a:r>
            <a:r>
              <a:rPr lang="en-US" sz="1400" noProof="0" dirty="0"/>
              <a:t>common cause of </a:t>
            </a:r>
            <a:r>
              <a:rPr lang="en-US" sz="1400" noProof="0" dirty="0" smtClean="0"/>
              <a:t>ventilator-associated pneumonia</a:t>
            </a:r>
            <a:r>
              <a:rPr lang="en-US" sz="1400" baseline="30000" dirty="0"/>
              <a:t>2</a:t>
            </a:r>
            <a:endParaRPr lang="en-US" sz="1400" baseline="30000" noProof="0" dirty="0" smtClean="0"/>
          </a:p>
          <a:p>
            <a:pPr lvl="1">
              <a:spcBef>
                <a:spcPts val="1200"/>
              </a:spcBef>
            </a:pPr>
            <a:r>
              <a:rPr lang="en-US" sz="1400" dirty="0" smtClean="0"/>
              <a:t>Second most common cause of catheter-associated </a:t>
            </a:r>
            <a:r>
              <a:rPr lang="en-US" sz="1400" noProof="0" dirty="0" smtClean="0"/>
              <a:t>urinary </a:t>
            </a:r>
            <a:r>
              <a:rPr lang="en-US" sz="1400" noProof="0" dirty="0"/>
              <a:t>tract </a:t>
            </a:r>
            <a:r>
              <a:rPr lang="en-US" sz="1400" noProof="0" dirty="0" smtClean="0"/>
              <a:t>infection</a:t>
            </a:r>
            <a:r>
              <a:rPr lang="en-US" sz="1400" baseline="30000" noProof="0" dirty="0" smtClean="0"/>
              <a:t>2</a:t>
            </a:r>
          </a:p>
          <a:p>
            <a:pPr lvl="1">
              <a:spcBef>
                <a:spcPts val="1200"/>
              </a:spcBef>
            </a:pPr>
            <a:r>
              <a:rPr lang="en-US" sz="1400" noProof="0" dirty="0" smtClean="0"/>
              <a:t>Fifth most common cause of healthcare-associated infections overall</a:t>
            </a:r>
            <a:r>
              <a:rPr lang="en-US" sz="1400" baseline="30000" dirty="0"/>
              <a:t>2</a:t>
            </a:r>
            <a:endParaRPr lang="en-US" sz="1400" baseline="30000" noProof="0" dirty="0" smtClean="0"/>
          </a:p>
          <a:p>
            <a:pPr>
              <a:spcBef>
                <a:spcPts val="1200"/>
              </a:spcBef>
            </a:pPr>
            <a:r>
              <a:rPr lang="en-US" sz="1800" i="1" noProof="0" dirty="0" smtClean="0"/>
              <a:t>Pseudomonas</a:t>
            </a:r>
            <a:r>
              <a:rPr lang="en-US" sz="1800" noProof="0" dirty="0" smtClean="0"/>
              <a:t> drug resistance </a:t>
            </a:r>
            <a:r>
              <a:rPr lang="en-US" sz="1800" noProof="0" dirty="0"/>
              <a:t>has </a:t>
            </a:r>
            <a:r>
              <a:rPr lang="en-US" sz="1800" noProof="0" dirty="0" smtClean="0"/>
              <a:t>remained stable in Europe and the United States, </a:t>
            </a:r>
            <a:r>
              <a:rPr lang="en-US" sz="1800" dirty="0" smtClean="0"/>
              <a:t>and</a:t>
            </a:r>
            <a:r>
              <a:rPr lang="en-US" sz="1800" noProof="0" dirty="0" smtClean="0"/>
              <a:t> remains at concerning levels</a:t>
            </a:r>
            <a:r>
              <a:rPr lang="en-US" sz="1800" baseline="30000" noProof="0" dirty="0" smtClean="0"/>
              <a:t>1,5</a:t>
            </a:r>
            <a:r>
              <a:rPr lang="en-US" sz="1800" noProof="0" dirty="0" smtClean="0"/>
              <a:t> </a:t>
            </a:r>
          </a:p>
          <a:p>
            <a:pPr>
              <a:spcBef>
                <a:spcPts val="1200"/>
              </a:spcBef>
            </a:pPr>
            <a:r>
              <a:rPr lang="en-US" sz="1800" noProof="0" dirty="0" smtClean="0"/>
              <a:t>Infections due to multidrug-resistant </a:t>
            </a:r>
            <a:r>
              <a:rPr lang="en-US" sz="1800" i="1" noProof="0" dirty="0"/>
              <a:t>P. </a:t>
            </a:r>
            <a:r>
              <a:rPr lang="en-US" sz="1800" i="1" noProof="0" dirty="0" smtClean="0"/>
              <a:t>aeruginosa </a:t>
            </a:r>
            <a:r>
              <a:rPr lang="en-US" sz="1800" noProof="0" dirty="0" smtClean="0"/>
              <a:t>are </a:t>
            </a:r>
            <a:r>
              <a:rPr lang="en-US" sz="1800" noProof="0" dirty="0"/>
              <a:t>associated with increased </a:t>
            </a:r>
            <a:r>
              <a:rPr lang="en-US" sz="1800" noProof="0" dirty="0" smtClean="0"/>
              <a:t>morbidity, mortality, </a:t>
            </a:r>
            <a:r>
              <a:rPr lang="en-US" sz="1800" noProof="0" dirty="0"/>
              <a:t>and economic </a:t>
            </a:r>
            <a:r>
              <a:rPr lang="en-US" sz="1800" noProof="0" dirty="0" smtClean="0"/>
              <a:t>impact</a:t>
            </a:r>
            <a:r>
              <a:rPr lang="en-US" sz="1800" baseline="30000" noProof="0" dirty="0" smtClean="0"/>
              <a:t>3,4</a:t>
            </a:r>
            <a:endParaRPr lang="en-US" sz="1800" i="1" baseline="30000" noProof="0" dirty="0"/>
          </a:p>
        </p:txBody>
      </p:sp>
      <p:sp>
        <p:nvSpPr>
          <p:cNvPr id="4" name="Text Placeholder 3"/>
          <p:cNvSpPr>
            <a:spLocks noGrp="1"/>
          </p:cNvSpPr>
          <p:nvPr>
            <p:ph type="body" sz="quarter" idx="13"/>
          </p:nvPr>
        </p:nvSpPr>
        <p:spPr>
          <a:xfrm>
            <a:off x="244475" y="5535413"/>
            <a:ext cx="8513442" cy="858184"/>
          </a:xfrm>
        </p:spPr>
        <p:txBody>
          <a:bodyPr/>
          <a:lstStyle/>
          <a:p>
            <a:pPr marL="185738" indent="-185738">
              <a:buClr>
                <a:schemeClr val="tx1"/>
              </a:buClr>
              <a:buFont typeface="+mj-lt"/>
              <a:buAutoNum type="arabicPeriod"/>
            </a:pPr>
            <a:r>
              <a:rPr lang="en-US" dirty="0"/>
              <a:t>European Centre for Disease Prevention and Control. 2012. </a:t>
            </a:r>
            <a:r>
              <a:rPr lang="en-US" dirty="0" smtClean="0"/>
              <a:t> http</a:t>
            </a:r>
            <a:r>
              <a:rPr lang="en-US" dirty="0"/>
              <a:t>://</a:t>
            </a:r>
            <a:r>
              <a:rPr lang="en-US" dirty="0" smtClean="0"/>
              <a:t>www.ecdc.europa.eu/en/publications/Publications/</a:t>
            </a:r>
          </a:p>
          <a:p>
            <a:pPr>
              <a:buClr>
                <a:schemeClr val="tx1"/>
              </a:buClr>
            </a:pPr>
            <a:r>
              <a:rPr lang="en-US" dirty="0" smtClean="0"/>
              <a:t>antimicrobial-resistance-surveillance-europe-2011.pdf</a:t>
            </a:r>
            <a:r>
              <a:rPr lang="en-US" noProof="0" dirty="0" smtClean="0"/>
              <a:t>. 2. Sievert et al.  </a:t>
            </a:r>
            <a:r>
              <a:rPr lang="en-US" i="1" noProof="0" dirty="0" smtClean="0"/>
              <a:t>Infect Control Hosp Epidemiol</a:t>
            </a:r>
            <a:r>
              <a:rPr lang="en-US" noProof="0" dirty="0" smtClean="0"/>
              <a:t>. 2013;34:1-14. 3. Hirsch et al. </a:t>
            </a:r>
            <a:r>
              <a:rPr lang="en-US" i="1" noProof="0" dirty="0" smtClean="0"/>
              <a:t>Expert Rev Pharmacoecon Outcomes Res. </a:t>
            </a:r>
            <a:r>
              <a:rPr lang="en-US" noProof="0" dirty="0" smtClean="0"/>
              <a:t>2010;10:441-51. 4. Lambert et al. </a:t>
            </a:r>
            <a:r>
              <a:rPr lang="en-US" i="1" noProof="0" dirty="0" smtClean="0"/>
              <a:t>Lancet Infect Dis</a:t>
            </a:r>
            <a:r>
              <a:rPr lang="en-US" noProof="0" dirty="0" smtClean="0"/>
              <a:t>. 2011;11:30-8. 5. </a:t>
            </a:r>
            <a:r>
              <a:rPr lang="en-US" dirty="0" smtClean="0">
                <a:solidFill>
                  <a:srgbClr val="FFFFFF"/>
                </a:solidFill>
              </a:rPr>
              <a:t>Zilberberg </a:t>
            </a:r>
            <a:r>
              <a:rPr lang="en-US" dirty="0">
                <a:solidFill>
                  <a:srgbClr val="FFFFFF"/>
                </a:solidFill>
              </a:rPr>
              <a:t>and </a:t>
            </a:r>
            <a:r>
              <a:rPr lang="en-US" dirty="0" smtClean="0">
                <a:solidFill>
                  <a:srgbClr val="FFFFFF"/>
                </a:solidFill>
              </a:rPr>
              <a:t>Shorr</a:t>
            </a:r>
            <a:r>
              <a:rPr lang="en-US" dirty="0">
                <a:solidFill>
                  <a:srgbClr val="FFFFFF"/>
                </a:solidFill>
              </a:rPr>
              <a:t>.</a:t>
            </a:r>
            <a:r>
              <a:rPr lang="en-US" dirty="0" smtClean="0">
                <a:solidFill>
                  <a:srgbClr val="FFFFFF"/>
                </a:solidFill>
              </a:rPr>
              <a:t> </a:t>
            </a:r>
            <a:r>
              <a:rPr lang="en-US" i="1" dirty="0" smtClean="0">
                <a:solidFill>
                  <a:srgbClr val="FFFFFF"/>
                </a:solidFill>
              </a:rPr>
              <a:t>J </a:t>
            </a:r>
            <a:r>
              <a:rPr lang="en-US" i="1" dirty="0" err="1" smtClean="0">
                <a:solidFill>
                  <a:schemeClr val="tx1"/>
                </a:solidFill>
              </a:rPr>
              <a:t>Hosp</a:t>
            </a:r>
            <a:r>
              <a:rPr lang="en-US" i="1" dirty="0" smtClean="0">
                <a:solidFill>
                  <a:schemeClr val="tx1"/>
                </a:solidFill>
              </a:rPr>
              <a:t> Med</a:t>
            </a:r>
            <a:r>
              <a:rPr lang="en-US" dirty="0" smtClean="0">
                <a:solidFill>
                  <a:srgbClr val="FFFFFF"/>
                </a:solidFill>
              </a:rPr>
              <a:t>. 2013;10:559-63.</a:t>
            </a:r>
            <a:endParaRPr lang="en-US" dirty="0">
              <a:solidFill>
                <a:srgbClr val="FFFFFF"/>
              </a:solidFill>
            </a:endParaRPr>
          </a:p>
        </p:txBody>
      </p:sp>
      <p:sp>
        <p:nvSpPr>
          <p:cNvPr id="5" name="Slide Number Placeholder 4"/>
          <p:cNvSpPr>
            <a:spLocks noGrp="1"/>
          </p:cNvSpPr>
          <p:nvPr>
            <p:ph type="sldNum" sz="quarter" idx="12"/>
          </p:nvPr>
        </p:nvSpPr>
        <p:spPr/>
        <p:txBody>
          <a:bodyPr/>
          <a:lstStyle/>
          <a:p>
            <a:fld id="{3550723E-B6FE-424E-89A0-F71BDC15CF7C}" type="slidenum">
              <a:rPr lang="en-GB" smtClean="0">
                <a:solidFill>
                  <a:srgbClr val="FFFFFF"/>
                </a:solidFill>
              </a:rPr>
              <a:pPr/>
              <a:t>23</a:t>
            </a:fld>
            <a:endParaRPr lang="en-GB" dirty="0">
              <a:solidFill>
                <a:srgbClr val="FFFFFF"/>
              </a:solidFill>
            </a:endParaRPr>
          </a:p>
        </p:txBody>
      </p:sp>
    </p:spTree>
    <p:extLst>
      <p:ext uri="{BB962C8B-B14F-4D97-AF65-F5344CB8AC3E}">
        <p14:creationId xmlns:p14="http://schemas.microsoft.com/office/powerpoint/2010/main" val="32454981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2557"/>
            <a:ext cx="8534400" cy="960263"/>
          </a:xfrm>
        </p:spPr>
        <p:txBody>
          <a:bodyPr/>
          <a:lstStyle/>
          <a:p>
            <a:r>
              <a:rPr lang="en-US" sz="2800" dirty="0" smtClean="0">
                <a:solidFill>
                  <a:schemeClr val="tx1"/>
                </a:solidFill>
              </a:rPr>
              <a:t>MDR Gram-negative Infections Associated With Higher Mean Length of Stay and Hospital Costs (US)</a:t>
            </a:r>
            <a:endParaRPr lang="en-US" sz="2800" dirty="0">
              <a:solidFill>
                <a:schemeClr val="tx1"/>
              </a:solidFill>
            </a:endParaRPr>
          </a:p>
        </p:txBody>
      </p:sp>
      <p:sp>
        <p:nvSpPr>
          <p:cNvPr id="3" name="Content Placeholder 2"/>
          <p:cNvSpPr>
            <a:spLocks noGrp="1"/>
          </p:cNvSpPr>
          <p:nvPr>
            <p:ph idx="1"/>
          </p:nvPr>
        </p:nvSpPr>
        <p:spPr/>
        <p:txBody>
          <a:bodyPr/>
          <a:lstStyle/>
          <a:p>
            <a:r>
              <a:rPr lang="en-US" dirty="0" smtClean="0"/>
              <a:t>A US study of 662 patients admitted from 2000-2008 who developed hospital-acquired infections (HAIs) caused by multidrug-resistant</a:t>
            </a:r>
            <a:r>
              <a:rPr lang="en-US" baseline="30000" dirty="0" smtClean="0"/>
              <a:t>a</a:t>
            </a:r>
            <a:r>
              <a:rPr lang="en-US" dirty="0" smtClean="0"/>
              <a:t> Gram-negative pathogens versus those caused by susceptible pathogens showed that </a:t>
            </a:r>
          </a:p>
          <a:p>
            <a:pPr lvl="1"/>
            <a:r>
              <a:rPr lang="en-US" dirty="0" smtClean="0"/>
              <a:t>Additional length of stay was 24% higher </a:t>
            </a:r>
          </a:p>
          <a:p>
            <a:pPr lvl="1"/>
            <a:r>
              <a:rPr lang="en-US" dirty="0" smtClean="0"/>
              <a:t>Hospital costs was 29% higher </a:t>
            </a:r>
          </a:p>
          <a:p>
            <a:endParaRPr lang="en-US" dirty="0"/>
          </a:p>
        </p:txBody>
      </p:sp>
      <p:sp>
        <p:nvSpPr>
          <p:cNvPr id="4" name="Slide Number Placeholder 3"/>
          <p:cNvSpPr>
            <a:spLocks noGrp="1"/>
          </p:cNvSpPr>
          <p:nvPr>
            <p:ph type="sldNum" sz="quarter" idx="12"/>
          </p:nvPr>
        </p:nvSpPr>
        <p:spPr/>
        <p:txBody>
          <a:bodyPr/>
          <a:lstStyle/>
          <a:p>
            <a:fld id="{3550723E-B6FE-424E-89A0-F71BDC15CF7C}" type="slidenum">
              <a:rPr lang="en-GB" smtClean="0"/>
              <a:pPr/>
              <a:t>24</a:t>
            </a:fld>
            <a:endParaRPr lang="en-GB" dirty="0"/>
          </a:p>
        </p:txBody>
      </p:sp>
      <p:sp>
        <p:nvSpPr>
          <p:cNvPr id="5" name="Text Placeholder 4"/>
          <p:cNvSpPr>
            <a:spLocks noGrp="1"/>
          </p:cNvSpPr>
          <p:nvPr>
            <p:ph type="body" sz="quarter" idx="13"/>
          </p:nvPr>
        </p:nvSpPr>
        <p:spPr>
          <a:xfrm>
            <a:off x="235271" y="5562600"/>
            <a:ext cx="8513442" cy="830997"/>
          </a:xfrm>
        </p:spPr>
        <p:txBody>
          <a:bodyPr/>
          <a:lstStyle/>
          <a:p>
            <a:r>
              <a:rPr lang="en-US" baseline="30000" dirty="0" smtClean="0"/>
              <a:t>a</a:t>
            </a:r>
            <a:r>
              <a:rPr lang="en-US" dirty="0" smtClean="0"/>
              <a:t>Nonsusceptible to 1 of the following antibiotic groups: fluoroquinolones (ciprofloxacin, levofloxacin, ofloxacin, moxifloxacin, or gatifloxacin), piperacillin (piperacillin or piperacillin/tazobactam), carbapenems (imipenem or meropenem), or extended-spectrum cephalosporins (ceftriaxone, ceftazidime, cefotaxime, or cefepime). </a:t>
            </a:r>
          </a:p>
          <a:p>
            <a:r>
              <a:rPr lang="en-US" dirty="0" smtClean="0"/>
              <a:t>Mauldin et al. </a:t>
            </a:r>
            <a:r>
              <a:rPr lang="en-US" i="1" dirty="0" smtClean="0"/>
              <a:t>Antimicrob Agents Chemother</a:t>
            </a:r>
            <a:r>
              <a:rPr lang="en-US" dirty="0" smtClean="0"/>
              <a:t>. 2010;54:109-15.</a:t>
            </a:r>
            <a:endParaRPr lang="en-US" dirty="0"/>
          </a:p>
        </p:txBody>
      </p:sp>
    </p:spTree>
    <p:extLst>
      <p:ext uri="{BB962C8B-B14F-4D97-AF65-F5344CB8AC3E}">
        <p14:creationId xmlns:p14="http://schemas.microsoft.com/office/powerpoint/2010/main" val="15639786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2557"/>
            <a:ext cx="8534400" cy="960263"/>
          </a:xfrm>
        </p:spPr>
        <p:txBody>
          <a:bodyPr/>
          <a:lstStyle/>
          <a:p>
            <a:r>
              <a:rPr lang="en-US" sz="2800" noProof="0" dirty="0" smtClean="0">
                <a:solidFill>
                  <a:schemeClr val="tx1"/>
                </a:solidFill>
              </a:rPr>
              <a:t>Gram-negative</a:t>
            </a:r>
            <a:r>
              <a:rPr lang="en-US" sz="2800" noProof="0" dirty="0" smtClean="0">
                <a:solidFill>
                  <a:schemeClr val="tx1"/>
                </a:solidFill>
                <a:latin typeface="Arial"/>
                <a:cs typeface="Arial"/>
              </a:rPr>
              <a:t>‒</a:t>
            </a:r>
            <a:r>
              <a:rPr lang="en-US" dirty="0">
                <a:solidFill>
                  <a:schemeClr val="tx1"/>
                </a:solidFill>
                <a:latin typeface="Arial"/>
                <a:cs typeface="Arial"/>
              </a:rPr>
              <a:t>r</a:t>
            </a:r>
            <a:r>
              <a:rPr lang="en-US" dirty="0">
                <a:solidFill>
                  <a:schemeClr val="tx1"/>
                </a:solidFill>
              </a:rPr>
              <a:t>esistant </a:t>
            </a:r>
            <a:r>
              <a:rPr lang="en-US" sz="2800" noProof="0" dirty="0" smtClean="0">
                <a:solidFill>
                  <a:schemeClr val="tx1"/>
                </a:solidFill>
              </a:rPr>
              <a:t>Infections Are Associated With Higher Mean Hospital Costs (US)</a:t>
            </a:r>
            <a:endParaRPr lang="en-US" sz="2800" noProof="0" dirty="0">
              <a:solidFill>
                <a:schemeClr val="tx1"/>
              </a:solidFill>
            </a:endParaRPr>
          </a:p>
        </p:txBody>
      </p:sp>
      <p:sp>
        <p:nvSpPr>
          <p:cNvPr id="12" name="Content Placeholder 11"/>
          <p:cNvSpPr>
            <a:spLocks noGrp="1"/>
          </p:cNvSpPr>
          <p:nvPr>
            <p:ph idx="1"/>
          </p:nvPr>
        </p:nvSpPr>
        <p:spPr>
          <a:xfrm>
            <a:off x="251520" y="1340769"/>
            <a:ext cx="8640960" cy="1791898"/>
          </a:xfrm>
        </p:spPr>
        <p:txBody>
          <a:bodyPr/>
          <a:lstStyle/>
          <a:p>
            <a:r>
              <a:rPr lang="en-US" sz="1600" dirty="0" smtClean="0"/>
              <a:t>In 253 patients with imipenem-resistant </a:t>
            </a:r>
            <a:r>
              <a:rPr lang="en-US" sz="1600" i="1" dirty="0" smtClean="0"/>
              <a:t>Pseudomonas aeruginosa</a:t>
            </a:r>
            <a:endParaRPr lang="en-US" sz="1600" dirty="0" smtClean="0"/>
          </a:p>
          <a:p>
            <a:pPr lvl="1"/>
            <a:r>
              <a:rPr lang="en-US" sz="1400" dirty="0" smtClean="0"/>
              <a:t>Mean hospital cost was $251,495 (95% CI, $205,755-$297,236), compared with $166,196 </a:t>
            </a:r>
            <a:br>
              <a:rPr lang="en-US" sz="1400" dirty="0" smtClean="0"/>
            </a:br>
            <a:r>
              <a:rPr lang="en-US" sz="1400" dirty="0" smtClean="0"/>
              <a:t>(95% CI, $151,404-$180,989) for patients with imipenem-sensitive </a:t>
            </a:r>
            <a:r>
              <a:rPr lang="en-US" sz="1400" i="1" dirty="0" smtClean="0"/>
              <a:t>P. aeruginosa</a:t>
            </a:r>
            <a:r>
              <a:rPr lang="en-US" sz="1400" baseline="30000" dirty="0" smtClean="0"/>
              <a:t>1</a:t>
            </a:r>
          </a:p>
          <a:p>
            <a:r>
              <a:rPr lang="en-US" sz="1600" dirty="0" smtClean="0"/>
              <a:t>In 89 patients with imipenem-resistant </a:t>
            </a:r>
            <a:r>
              <a:rPr lang="en-US" sz="1600" i="1" dirty="0" smtClean="0"/>
              <a:t>Acinetobacter baumannii</a:t>
            </a:r>
            <a:endParaRPr lang="en-US" sz="1600" dirty="0" smtClean="0"/>
          </a:p>
          <a:p>
            <a:pPr lvl="1"/>
            <a:r>
              <a:rPr lang="en-US" sz="1400" dirty="0" smtClean="0"/>
              <a:t>Mean hospital cost was $334,516 (95% CI, $235,417-$433,615), compared with $276,059 </a:t>
            </a:r>
            <a:br>
              <a:rPr lang="en-US" sz="1400" dirty="0" smtClean="0"/>
            </a:br>
            <a:r>
              <a:rPr lang="en-US" sz="1400" dirty="0" smtClean="0"/>
              <a:t>(95% CI, $215,120-$336,998) for patients with imipenem-sensitive </a:t>
            </a:r>
            <a:r>
              <a:rPr lang="en-US" sz="1400" i="1" dirty="0" smtClean="0"/>
              <a:t>A. baumannii</a:t>
            </a:r>
            <a:r>
              <a:rPr lang="en-US" sz="1400" i="1" baseline="30000" dirty="0" smtClean="0"/>
              <a:t>2</a:t>
            </a:r>
            <a:endParaRPr lang="en-US" sz="1400" dirty="0" smtClean="0"/>
          </a:p>
        </p:txBody>
      </p:sp>
      <p:sp>
        <p:nvSpPr>
          <p:cNvPr id="4" name="Text Placeholder 3"/>
          <p:cNvSpPr>
            <a:spLocks noGrp="1"/>
          </p:cNvSpPr>
          <p:nvPr>
            <p:ph type="body" sz="quarter" idx="13"/>
          </p:nvPr>
        </p:nvSpPr>
        <p:spPr>
          <a:xfrm>
            <a:off x="235271" y="6155360"/>
            <a:ext cx="8513442" cy="646331"/>
          </a:xfrm>
        </p:spPr>
        <p:txBody>
          <a:bodyPr/>
          <a:lstStyle/>
          <a:p>
            <a:r>
              <a:rPr lang="en-US" noProof="0" dirty="0" smtClean="0"/>
              <a:t>CI, confidence interval; MDR, multidrug resistant.</a:t>
            </a:r>
          </a:p>
          <a:p>
            <a:r>
              <a:rPr lang="en-US" noProof="0" dirty="0" smtClean="0"/>
              <a:t>1. </a:t>
            </a:r>
            <a:r>
              <a:rPr lang="en-US" noProof="0" dirty="0" err="1" smtClean="0"/>
              <a:t>Lautenbach</a:t>
            </a:r>
            <a:r>
              <a:rPr lang="en-US" noProof="0" dirty="0" smtClean="0"/>
              <a:t> et al. </a:t>
            </a:r>
            <a:r>
              <a:rPr lang="en-US" i="1" dirty="0"/>
              <a:t>Infect Control </a:t>
            </a:r>
            <a:r>
              <a:rPr lang="en-US" i="1" dirty="0" err="1"/>
              <a:t>Hosp</a:t>
            </a:r>
            <a:r>
              <a:rPr lang="en-US" i="1" dirty="0"/>
              <a:t> </a:t>
            </a:r>
            <a:r>
              <a:rPr lang="en-US" i="1" dirty="0" err="1" smtClean="0"/>
              <a:t>Epidemiol</a:t>
            </a:r>
            <a:r>
              <a:rPr lang="en-US" i="1" dirty="0" smtClean="0"/>
              <a:t>. </a:t>
            </a:r>
            <a:r>
              <a:rPr lang="en-US" noProof="0" dirty="0" smtClean="0"/>
              <a:t>2010;</a:t>
            </a:r>
            <a:r>
              <a:rPr lang="en-US" dirty="0" smtClean="0"/>
              <a:t>31:47-53. </a:t>
            </a:r>
          </a:p>
          <a:p>
            <a:r>
              <a:rPr lang="en-US" dirty="0"/>
              <a:t>2</a:t>
            </a:r>
            <a:r>
              <a:rPr lang="en-US" noProof="0" dirty="0" smtClean="0"/>
              <a:t>. </a:t>
            </a:r>
            <a:r>
              <a:rPr lang="en-US" noProof="0" dirty="0" err="1" smtClean="0"/>
              <a:t>Lautenbach</a:t>
            </a:r>
            <a:r>
              <a:rPr lang="en-US" noProof="0" dirty="0" smtClean="0"/>
              <a:t> et al. </a:t>
            </a:r>
            <a:r>
              <a:rPr lang="en-US" i="1" dirty="0" smtClean="0"/>
              <a:t>Infect </a:t>
            </a:r>
            <a:r>
              <a:rPr lang="en-US" i="1" dirty="0"/>
              <a:t>Control </a:t>
            </a:r>
            <a:r>
              <a:rPr lang="en-US" i="1" dirty="0" err="1" smtClean="0"/>
              <a:t>Hosp</a:t>
            </a:r>
            <a:r>
              <a:rPr lang="en-US" i="1" dirty="0" smtClean="0"/>
              <a:t> </a:t>
            </a:r>
            <a:r>
              <a:rPr lang="en-US" i="1" dirty="0" err="1" smtClean="0"/>
              <a:t>Epidemiol</a:t>
            </a:r>
            <a:r>
              <a:rPr lang="en-US" i="1" dirty="0" smtClean="0"/>
              <a:t>. </a:t>
            </a:r>
            <a:r>
              <a:rPr lang="en-US" dirty="0" smtClean="0"/>
              <a:t>2009;30:1186-92.</a:t>
            </a:r>
            <a:endParaRPr lang="en-US" noProof="0" dirty="0"/>
          </a:p>
        </p:txBody>
      </p:sp>
      <p:graphicFrame>
        <p:nvGraphicFramePr>
          <p:cNvPr id="13" name="Content Placeholder 4"/>
          <p:cNvGraphicFramePr>
            <a:graphicFrameLocks/>
          </p:cNvGraphicFramePr>
          <p:nvPr>
            <p:extLst/>
          </p:nvPr>
        </p:nvGraphicFramePr>
        <p:xfrm>
          <a:off x="841616" y="2963046"/>
          <a:ext cx="7391400" cy="2894013"/>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785717" y="3365962"/>
            <a:ext cx="949042" cy="307777"/>
          </a:xfrm>
          <a:prstGeom prst="rect">
            <a:avLst/>
          </a:prstGeom>
          <a:noFill/>
        </p:spPr>
        <p:txBody>
          <a:bodyPr wrap="none" rtlCol="0">
            <a:spAutoFit/>
          </a:bodyPr>
          <a:lstStyle/>
          <a:p>
            <a:pPr algn="ctr"/>
            <a:r>
              <a:rPr lang="en-US" sz="1400" i="1" dirty="0" smtClean="0"/>
              <a:t>P </a:t>
            </a:r>
            <a:r>
              <a:rPr lang="en-US" sz="1400" dirty="0" smtClean="0"/>
              <a:t>&lt; 0.001</a:t>
            </a:r>
            <a:endParaRPr lang="en-US" sz="1400" dirty="0"/>
          </a:p>
        </p:txBody>
      </p:sp>
      <p:sp>
        <p:nvSpPr>
          <p:cNvPr id="7" name="TextBox 6"/>
          <p:cNvSpPr txBox="1"/>
          <p:nvPr/>
        </p:nvSpPr>
        <p:spPr>
          <a:xfrm>
            <a:off x="5553075" y="3162762"/>
            <a:ext cx="849656" cy="307777"/>
          </a:xfrm>
          <a:prstGeom prst="rect">
            <a:avLst/>
          </a:prstGeom>
          <a:noFill/>
        </p:spPr>
        <p:txBody>
          <a:bodyPr wrap="none" rtlCol="0">
            <a:spAutoFit/>
          </a:bodyPr>
          <a:lstStyle/>
          <a:p>
            <a:pPr algn="ctr"/>
            <a:r>
              <a:rPr lang="en-US" sz="1400" i="1" dirty="0" smtClean="0"/>
              <a:t>P </a:t>
            </a:r>
            <a:r>
              <a:rPr lang="en-US" sz="1400" dirty="0" smtClean="0"/>
              <a:t>= 0.03</a:t>
            </a:r>
            <a:endParaRPr lang="en-US" sz="1400" dirty="0"/>
          </a:p>
        </p:txBody>
      </p:sp>
      <p:sp>
        <p:nvSpPr>
          <p:cNvPr id="8" name="TextBox 7"/>
          <p:cNvSpPr txBox="1"/>
          <p:nvPr/>
        </p:nvSpPr>
        <p:spPr>
          <a:xfrm rot="16200000">
            <a:off x="-73215" y="4303186"/>
            <a:ext cx="1694198" cy="307777"/>
          </a:xfrm>
          <a:prstGeom prst="rect">
            <a:avLst/>
          </a:prstGeom>
          <a:noFill/>
        </p:spPr>
        <p:txBody>
          <a:bodyPr wrap="square" rtlCol="0">
            <a:spAutoFit/>
          </a:bodyPr>
          <a:lstStyle/>
          <a:p>
            <a:pPr algn="ctr"/>
            <a:r>
              <a:rPr lang="en-US" sz="1400" b="1" dirty="0" smtClean="0"/>
              <a:t>US dollars ($)</a:t>
            </a:r>
            <a:endParaRPr lang="en-US" sz="1400" b="1" dirty="0"/>
          </a:p>
        </p:txBody>
      </p:sp>
      <p:sp>
        <p:nvSpPr>
          <p:cNvPr id="11" name="TextBox 10"/>
          <p:cNvSpPr txBox="1"/>
          <p:nvPr/>
        </p:nvSpPr>
        <p:spPr>
          <a:xfrm>
            <a:off x="1491097" y="5703171"/>
            <a:ext cx="5654048" cy="307777"/>
          </a:xfrm>
          <a:prstGeom prst="rect">
            <a:avLst/>
          </a:prstGeom>
          <a:noFill/>
        </p:spPr>
        <p:txBody>
          <a:bodyPr wrap="none" rtlCol="0">
            <a:spAutoFit/>
          </a:bodyPr>
          <a:lstStyle/>
          <a:p>
            <a:r>
              <a:rPr lang="en-US" sz="1400" dirty="0"/>
              <a:t> </a:t>
            </a:r>
            <a:r>
              <a:rPr lang="en-US" sz="1400" i="1" dirty="0"/>
              <a:t>P</a:t>
            </a:r>
            <a:r>
              <a:rPr lang="en-US" sz="1400" dirty="0"/>
              <a:t> </a:t>
            </a:r>
            <a:r>
              <a:rPr lang="en-US" sz="1400" dirty="0" smtClean="0"/>
              <a:t>value for difference in cost between MDR </a:t>
            </a:r>
            <a:r>
              <a:rPr lang="en-US" sz="1400" dirty="0"/>
              <a:t>vs </a:t>
            </a:r>
            <a:r>
              <a:rPr lang="en-US" sz="1400" dirty="0" smtClean="0"/>
              <a:t>non-MDR  pathogens</a:t>
            </a:r>
            <a:endParaRPr lang="en-US" sz="1400" dirty="0"/>
          </a:p>
        </p:txBody>
      </p:sp>
      <p:sp>
        <p:nvSpPr>
          <p:cNvPr id="3" name="Slide Number Placeholder 2"/>
          <p:cNvSpPr>
            <a:spLocks noGrp="1"/>
          </p:cNvSpPr>
          <p:nvPr>
            <p:ph type="sldNum" sz="quarter" idx="12"/>
          </p:nvPr>
        </p:nvSpPr>
        <p:spPr/>
        <p:txBody>
          <a:bodyPr/>
          <a:lstStyle/>
          <a:p>
            <a:fld id="{3550723E-B6FE-424E-89A0-F71BDC15CF7C}" type="slidenum">
              <a:rPr lang="en-GB" smtClean="0">
                <a:solidFill>
                  <a:srgbClr val="FFFFFF"/>
                </a:solidFill>
              </a:rPr>
              <a:pPr/>
              <a:t>25</a:t>
            </a:fld>
            <a:endParaRPr lang="en-GB" dirty="0">
              <a:solidFill>
                <a:srgbClr val="FFFFFF"/>
              </a:solidFill>
            </a:endParaRPr>
          </a:p>
        </p:txBody>
      </p:sp>
      <p:sp>
        <p:nvSpPr>
          <p:cNvPr id="5" name="TextBox 4"/>
          <p:cNvSpPr txBox="1"/>
          <p:nvPr/>
        </p:nvSpPr>
        <p:spPr>
          <a:xfrm>
            <a:off x="3673308" y="5411244"/>
            <a:ext cx="242374" cy="215444"/>
          </a:xfrm>
          <a:prstGeom prst="rect">
            <a:avLst/>
          </a:prstGeom>
          <a:noFill/>
        </p:spPr>
        <p:txBody>
          <a:bodyPr wrap="none" rtlCol="0">
            <a:spAutoFit/>
          </a:bodyPr>
          <a:lstStyle/>
          <a:p>
            <a:r>
              <a:rPr lang="en-US" sz="1200" baseline="30000" dirty="0"/>
              <a:t>1</a:t>
            </a:r>
          </a:p>
        </p:txBody>
      </p:sp>
      <p:sp>
        <p:nvSpPr>
          <p:cNvPr id="14" name="TextBox 13"/>
          <p:cNvSpPr txBox="1"/>
          <p:nvPr/>
        </p:nvSpPr>
        <p:spPr>
          <a:xfrm>
            <a:off x="6434482" y="5400806"/>
            <a:ext cx="242374" cy="215444"/>
          </a:xfrm>
          <a:prstGeom prst="rect">
            <a:avLst/>
          </a:prstGeom>
          <a:noFill/>
        </p:spPr>
        <p:txBody>
          <a:bodyPr wrap="none" rtlCol="0">
            <a:spAutoFit/>
          </a:bodyPr>
          <a:lstStyle/>
          <a:p>
            <a:r>
              <a:rPr lang="en-US" sz="1200" baseline="30000" dirty="0"/>
              <a:t>2</a:t>
            </a:r>
          </a:p>
        </p:txBody>
      </p:sp>
    </p:spTree>
    <p:extLst>
      <p:ext uri="{BB962C8B-B14F-4D97-AF65-F5344CB8AC3E}">
        <p14:creationId xmlns:p14="http://schemas.microsoft.com/office/powerpoint/2010/main" val="1242945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2557"/>
            <a:ext cx="8534400" cy="960263"/>
          </a:xfrm>
        </p:spPr>
        <p:txBody>
          <a:bodyPr/>
          <a:lstStyle/>
          <a:p>
            <a:r>
              <a:rPr lang="en-US" sz="2800" dirty="0" smtClean="0">
                <a:solidFill>
                  <a:schemeClr val="tx1"/>
                </a:solidFill>
              </a:rPr>
              <a:t>Gram-negative</a:t>
            </a:r>
            <a:r>
              <a:rPr lang="en-US" sz="2800" dirty="0" smtClean="0">
                <a:solidFill>
                  <a:schemeClr val="tx1"/>
                </a:solidFill>
                <a:latin typeface="Arial"/>
                <a:cs typeface="Arial"/>
              </a:rPr>
              <a:t>‒r</a:t>
            </a:r>
            <a:r>
              <a:rPr lang="en-US" sz="2800" dirty="0" smtClean="0">
                <a:solidFill>
                  <a:schemeClr val="tx1"/>
                </a:solidFill>
              </a:rPr>
              <a:t>esistant Infections Are Associated With Higher </a:t>
            </a:r>
            <a:r>
              <a:rPr lang="en-US" sz="2800" dirty="0">
                <a:solidFill>
                  <a:schemeClr val="tx1"/>
                </a:solidFill>
              </a:rPr>
              <a:t>Mean Hospital Costs </a:t>
            </a:r>
            <a:r>
              <a:rPr lang="en-US" sz="2800" dirty="0" smtClean="0">
                <a:solidFill>
                  <a:schemeClr val="tx1"/>
                </a:solidFill>
              </a:rPr>
              <a:t>and Length of Stay (US</a:t>
            </a:r>
            <a:r>
              <a:rPr lang="en-US" sz="2800" dirty="0">
                <a:solidFill>
                  <a:schemeClr val="tx1"/>
                </a:solidFill>
              </a:rPr>
              <a:t>)</a:t>
            </a:r>
          </a:p>
        </p:txBody>
      </p:sp>
      <p:sp>
        <p:nvSpPr>
          <p:cNvPr id="12" name="Content Placeholder 11"/>
          <p:cNvSpPr>
            <a:spLocks noGrp="1"/>
          </p:cNvSpPr>
          <p:nvPr>
            <p:ph idx="1"/>
          </p:nvPr>
        </p:nvSpPr>
        <p:spPr>
          <a:xfrm>
            <a:off x="251520" y="1340769"/>
            <a:ext cx="8640960" cy="392781"/>
          </a:xfrm>
        </p:spPr>
        <p:txBody>
          <a:bodyPr/>
          <a:lstStyle/>
          <a:p>
            <a:pPr lvl="1">
              <a:buFont typeface="Wingdings" pitchFamily="2" charset="2"/>
              <a:buChar char="§"/>
            </a:pPr>
            <a:r>
              <a:rPr lang="en-US" sz="1800" dirty="0" smtClean="0"/>
              <a:t>A US study of 662 patients admitted from 2000-2008 who developed healthcare-associated infections (HAIs) caused by </a:t>
            </a:r>
            <a:r>
              <a:rPr lang="en-US" sz="1800" i="1" dirty="0" smtClean="0"/>
              <a:t>Acinetobacte</a:t>
            </a:r>
            <a:r>
              <a:rPr lang="en-US" sz="1800" dirty="0" smtClean="0"/>
              <a:t>r spp., </a:t>
            </a:r>
            <a:br>
              <a:rPr lang="en-US" sz="1800" dirty="0" smtClean="0"/>
            </a:br>
            <a:r>
              <a:rPr lang="en-US" sz="1800" i="1" dirty="0" smtClean="0"/>
              <a:t>Enterobacter</a:t>
            </a:r>
            <a:r>
              <a:rPr lang="en-US" sz="1800" dirty="0" smtClean="0"/>
              <a:t> spp., </a:t>
            </a:r>
            <a:r>
              <a:rPr lang="en-US" sz="1800" i="1" dirty="0" smtClean="0"/>
              <a:t>Escherichia coli</a:t>
            </a:r>
            <a:r>
              <a:rPr lang="en-US" sz="1800" dirty="0" smtClean="0"/>
              <a:t>, </a:t>
            </a:r>
            <a:r>
              <a:rPr lang="en-US" sz="1800" i="1" dirty="0" smtClean="0"/>
              <a:t>Klebsiella</a:t>
            </a:r>
            <a:r>
              <a:rPr lang="en-US" sz="1800" dirty="0" smtClean="0"/>
              <a:t> spp., or </a:t>
            </a:r>
            <a:r>
              <a:rPr lang="en-US" sz="1800" i="1" dirty="0" smtClean="0"/>
              <a:t>Pseudomonas</a:t>
            </a:r>
            <a:r>
              <a:rPr lang="en-US" sz="1800" dirty="0" smtClean="0"/>
              <a:t> spp.</a:t>
            </a:r>
          </a:p>
          <a:p>
            <a:pPr lvl="1">
              <a:buFont typeface="Wingdings" pitchFamily="2" charset="2"/>
              <a:buChar char="§"/>
            </a:pPr>
            <a:endParaRPr lang="en-US" sz="1800" dirty="0" smtClean="0"/>
          </a:p>
          <a:p>
            <a:pPr lvl="1">
              <a:buFont typeface="Wingdings" pitchFamily="2" charset="2"/>
              <a:buChar char="§"/>
            </a:pPr>
            <a:endParaRPr lang="en-US" sz="1800" dirty="0" smtClean="0"/>
          </a:p>
          <a:p>
            <a:pPr lvl="1">
              <a:buFont typeface="Wingdings" pitchFamily="2" charset="2"/>
              <a:buChar char="§"/>
            </a:pPr>
            <a:endParaRPr lang="en-US" sz="1800" dirty="0" smtClean="0"/>
          </a:p>
          <a:p>
            <a:pPr lvl="1">
              <a:buFont typeface="Wingdings" pitchFamily="2" charset="2"/>
              <a:buChar char="§"/>
            </a:pPr>
            <a:endParaRPr lang="en-US" sz="1800" dirty="0" smtClean="0"/>
          </a:p>
          <a:p>
            <a:pPr lvl="1">
              <a:buFont typeface="Wingdings" pitchFamily="2" charset="2"/>
              <a:buChar char="§"/>
            </a:pPr>
            <a:endParaRPr lang="en-US" sz="1800" dirty="0" smtClean="0"/>
          </a:p>
          <a:p>
            <a:pPr lvl="1">
              <a:buFont typeface="Wingdings" pitchFamily="2" charset="2"/>
              <a:buChar char="§"/>
            </a:pPr>
            <a:endParaRPr lang="en-US" sz="1800" dirty="0" smtClean="0"/>
          </a:p>
          <a:p>
            <a:pPr lvl="1">
              <a:buFont typeface="Wingdings" pitchFamily="2" charset="2"/>
              <a:buChar char="§"/>
            </a:pPr>
            <a:endParaRPr lang="en-US" sz="1800" dirty="0" smtClean="0"/>
          </a:p>
          <a:p>
            <a:pPr lvl="1">
              <a:buFont typeface="Wingdings" pitchFamily="2" charset="2"/>
              <a:buChar char="§"/>
            </a:pPr>
            <a:endParaRPr lang="en-US" sz="1800" dirty="0" smtClean="0"/>
          </a:p>
          <a:p>
            <a:pPr lvl="1">
              <a:buFont typeface="Wingdings" pitchFamily="2" charset="2"/>
              <a:buChar char="§"/>
            </a:pPr>
            <a:endParaRPr lang="en-US" sz="1800" dirty="0" smtClean="0"/>
          </a:p>
          <a:p>
            <a:pPr lvl="1">
              <a:buFont typeface="Wingdings" pitchFamily="2" charset="2"/>
              <a:buChar char="§"/>
            </a:pPr>
            <a:r>
              <a:rPr lang="en-US" sz="1600" dirty="0" smtClean="0"/>
              <a:t>Additional hospital cost and length of stay attributable to HAIs caused by multidrug- resistant Gram-negative pathogens were 29.3% and 23.8% higher than those attributable to HAIs caused by susceptible Gram-negative pathogens, respectively</a:t>
            </a:r>
            <a:endParaRPr lang="en-US" sz="1600" baseline="30000" dirty="0" smtClean="0"/>
          </a:p>
        </p:txBody>
      </p:sp>
      <p:sp>
        <p:nvSpPr>
          <p:cNvPr id="4" name="Text Placeholder 3"/>
          <p:cNvSpPr>
            <a:spLocks noGrp="1"/>
          </p:cNvSpPr>
          <p:nvPr>
            <p:ph type="body" sz="quarter" idx="13"/>
          </p:nvPr>
        </p:nvSpPr>
        <p:spPr>
          <a:xfrm>
            <a:off x="235271" y="6340026"/>
            <a:ext cx="8513442" cy="461665"/>
          </a:xfrm>
        </p:spPr>
        <p:txBody>
          <a:bodyPr/>
          <a:lstStyle/>
          <a:p>
            <a:r>
              <a:rPr lang="en-US" noProof="0" dirty="0" smtClean="0"/>
              <a:t>CI, confidence interval.</a:t>
            </a:r>
          </a:p>
          <a:p>
            <a:r>
              <a:rPr lang="en-US" noProof="0" dirty="0" smtClean="0"/>
              <a:t>Mauldin et al. </a:t>
            </a:r>
            <a:r>
              <a:rPr lang="en-US" i="1" noProof="0" dirty="0" smtClean="0"/>
              <a:t>Antimicrob Agents Chemother.</a:t>
            </a:r>
            <a:r>
              <a:rPr lang="en-US" noProof="0" dirty="0" smtClean="0"/>
              <a:t> 2010;54:109-15.</a:t>
            </a:r>
          </a:p>
        </p:txBody>
      </p:sp>
      <p:sp>
        <p:nvSpPr>
          <p:cNvPr id="3" name="Slide Number Placeholder 2"/>
          <p:cNvSpPr>
            <a:spLocks noGrp="1"/>
          </p:cNvSpPr>
          <p:nvPr>
            <p:ph type="sldNum" sz="quarter" idx="12"/>
          </p:nvPr>
        </p:nvSpPr>
        <p:spPr/>
        <p:txBody>
          <a:bodyPr/>
          <a:lstStyle/>
          <a:p>
            <a:fld id="{3550723E-B6FE-424E-89A0-F71BDC15CF7C}" type="slidenum">
              <a:rPr lang="en-GB" smtClean="0">
                <a:solidFill>
                  <a:srgbClr val="FFFFFF"/>
                </a:solidFill>
              </a:rPr>
              <a:pPr/>
              <a:t>26</a:t>
            </a:fld>
            <a:endParaRPr lang="en-GB" dirty="0">
              <a:solidFill>
                <a:srgbClr val="FFFFFF"/>
              </a:solidFill>
            </a:endParaRPr>
          </a:p>
        </p:txBody>
      </p:sp>
      <p:graphicFrame>
        <p:nvGraphicFramePr>
          <p:cNvPr id="9" name="Table 8"/>
          <p:cNvGraphicFramePr>
            <a:graphicFrameLocks noGrp="1"/>
          </p:cNvGraphicFramePr>
          <p:nvPr>
            <p:extLst/>
          </p:nvPr>
        </p:nvGraphicFramePr>
        <p:xfrm>
          <a:off x="628650" y="2399683"/>
          <a:ext cx="7734300" cy="2397760"/>
        </p:xfrm>
        <a:graphic>
          <a:graphicData uri="http://schemas.openxmlformats.org/drawingml/2006/table">
            <a:tbl>
              <a:tblPr firstRow="1">
                <a:tableStyleId>{5FD0F851-EC5A-4D38-B0AD-8093EC10F338}</a:tableStyleId>
              </a:tblPr>
              <a:tblGrid>
                <a:gridCol w="1546860"/>
                <a:gridCol w="2253615"/>
                <a:gridCol w="840105"/>
                <a:gridCol w="2303145"/>
                <a:gridCol w="790575"/>
              </a:tblGrid>
              <a:tr h="370840">
                <a:tc>
                  <a:txBody>
                    <a:bodyPr/>
                    <a:lstStyle/>
                    <a:p>
                      <a:r>
                        <a:rPr lang="en-GB" sz="1200" u="none" strike="noStrike" kern="1200" baseline="0" dirty="0" smtClean="0"/>
                        <a:t>Variable</a:t>
                      </a:r>
                      <a:endParaRPr lang="en-GB" sz="1200" b="1" dirty="0"/>
                    </a:p>
                  </a:txBody>
                  <a:tcPr anchor="ctr"/>
                </a:tc>
                <a:tc gridSpan="2">
                  <a:txBody>
                    <a:bodyPr/>
                    <a:lstStyle/>
                    <a:p>
                      <a:pPr algn="ctr"/>
                      <a:r>
                        <a:rPr lang="en-GB" sz="1200" dirty="0" smtClean="0"/>
                        <a:t>Total hospital cost (log) </a:t>
                      </a:r>
                    </a:p>
                    <a:p>
                      <a:pPr algn="ctr"/>
                      <a:r>
                        <a:rPr lang="en-GB" sz="1200" dirty="0" smtClean="0"/>
                        <a:t>(n</a:t>
                      </a:r>
                      <a:r>
                        <a:rPr lang="en-GB" sz="1200" baseline="0" dirty="0" smtClean="0"/>
                        <a:t> = </a:t>
                      </a:r>
                      <a:r>
                        <a:rPr lang="en-GB" sz="1200" dirty="0" smtClean="0"/>
                        <a:t>605)</a:t>
                      </a:r>
                      <a:endParaRPr lang="en-GB" sz="1200" b="1" dirty="0"/>
                    </a:p>
                  </a:txBody>
                  <a:tcPr/>
                </a:tc>
                <a:tc hMerge="1">
                  <a:txBody>
                    <a:bodyPr/>
                    <a:lstStyle/>
                    <a:p>
                      <a:endParaRPr lang="en-GB" dirty="0"/>
                    </a:p>
                  </a:txBody>
                  <a:tcPr/>
                </a:tc>
                <a:tc gridSpan="2">
                  <a:txBody>
                    <a:bodyPr/>
                    <a:lstStyle/>
                    <a:p>
                      <a:pPr algn="ctr"/>
                      <a:r>
                        <a:rPr lang="en-GB" sz="1200" u="none" strike="noStrike" kern="1200" baseline="0" dirty="0" smtClean="0"/>
                        <a:t>Length of stay (log) </a:t>
                      </a:r>
                    </a:p>
                    <a:p>
                      <a:pPr algn="ctr"/>
                      <a:r>
                        <a:rPr lang="en-GB" sz="1200" u="none" strike="noStrike" kern="1200" baseline="0" dirty="0" smtClean="0"/>
                        <a:t>(n = 605)</a:t>
                      </a:r>
                      <a:endParaRPr lang="en-GB" sz="1200" b="1" dirty="0"/>
                    </a:p>
                  </a:txBody>
                  <a:tcPr/>
                </a:tc>
                <a:tc hMerge="1">
                  <a:txBody>
                    <a:bodyPr/>
                    <a:lstStyle/>
                    <a:p>
                      <a:endParaRPr lang="en-GB" dirty="0"/>
                    </a:p>
                  </a:txBody>
                  <a:tcPr/>
                </a:tc>
              </a:tr>
              <a:tr h="370840">
                <a:tc>
                  <a:txBody>
                    <a:bodyPr/>
                    <a:lstStyle/>
                    <a:p>
                      <a:endParaRPr lang="en-GB" sz="1200" b="1"/>
                    </a:p>
                  </a:txBody>
                  <a:tcPr>
                    <a:lnB w="12700" cap="flat" cmpd="sng" algn="ctr">
                      <a:solidFill>
                        <a:schemeClr val="tx1"/>
                      </a:solidFill>
                      <a:prstDash val="solid"/>
                      <a:round/>
                      <a:headEnd type="none" w="med" len="med"/>
                      <a:tailEnd type="none" w="med" len="med"/>
                    </a:lnB>
                  </a:tcPr>
                </a:tc>
                <a:tc>
                  <a:txBody>
                    <a:bodyPr/>
                    <a:lstStyle/>
                    <a:p>
                      <a:pPr algn="ctr"/>
                      <a:r>
                        <a:rPr lang="en-GB" sz="1200" b="1" u="none" strike="noStrike" kern="1200" baseline="0" dirty="0" smtClean="0"/>
                        <a:t>Parameter estimate (95% CI)</a:t>
                      </a:r>
                      <a:endParaRPr lang="en-GB" sz="1200" b="1" dirty="0"/>
                    </a:p>
                  </a:txBody>
                  <a:tcPr anchor="ctr">
                    <a:lnB w="12700" cap="flat" cmpd="sng" algn="ctr">
                      <a:solidFill>
                        <a:schemeClr val="tx1"/>
                      </a:solidFill>
                      <a:prstDash val="solid"/>
                      <a:round/>
                      <a:headEnd type="none" w="med" len="med"/>
                      <a:tailEnd type="none" w="med" len="med"/>
                    </a:lnB>
                  </a:tcPr>
                </a:tc>
                <a:tc>
                  <a:txBody>
                    <a:bodyPr/>
                    <a:lstStyle/>
                    <a:p>
                      <a:pPr algn="ctr"/>
                      <a:r>
                        <a:rPr lang="en-GB" sz="1200" b="1" i="1" u="none" strike="noStrike" kern="1200" baseline="0" dirty="0" smtClean="0"/>
                        <a:t>P</a:t>
                      </a:r>
                      <a:r>
                        <a:rPr lang="en-GB" sz="1200" b="1" u="none" strike="noStrike" kern="1200" baseline="0" dirty="0" smtClean="0"/>
                        <a:t> value</a:t>
                      </a:r>
                      <a:endParaRPr lang="en-GB" sz="1200" b="1" dirty="0"/>
                    </a:p>
                  </a:txBody>
                  <a:tcPr anchor="ctr">
                    <a:lnB w="12700" cap="flat" cmpd="sng" algn="ctr">
                      <a:solidFill>
                        <a:schemeClr val="tx1"/>
                      </a:solidFill>
                      <a:prstDash val="solid"/>
                      <a:round/>
                      <a:headEnd type="none" w="med" len="med"/>
                      <a:tailEnd type="none" w="med" len="med"/>
                    </a:lnB>
                  </a:tcPr>
                </a:tc>
                <a:tc>
                  <a:txBody>
                    <a:bodyPr/>
                    <a:lstStyle/>
                    <a:p>
                      <a:pPr algn="ctr"/>
                      <a:r>
                        <a:rPr lang="en-GB" sz="1200" b="1" u="none" strike="noStrike" kern="1200" baseline="0" dirty="0" smtClean="0"/>
                        <a:t>Parameter estimate (95% CI)</a:t>
                      </a:r>
                      <a:endParaRPr lang="en-GB" sz="1200" b="1" dirty="0"/>
                    </a:p>
                  </a:txBody>
                  <a:tcPr anchor="ctr">
                    <a:lnB w="12700" cap="flat" cmpd="sng" algn="ctr">
                      <a:solidFill>
                        <a:schemeClr val="tx1"/>
                      </a:solidFill>
                      <a:prstDash val="solid"/>
                      <a:round/>
                      <a:headEnd type="none" w="med" len="med"/>
                      <a:tailEnd type="none" w="med" len="med"/>
                    </a:lnB>
                  </a:tcPr>
                </a:tc>
                <a:tc>
                  <a:txBody>
                    <a:bodyPr/>
                    <a:lstStyle/>
                    <a:p>
                      <a:pPr algn="ctr"/>
                      <a:r>
                        <a:rPr lang="en-GB" sz="1200" b="1" i="1" u="none" strike="noStrike" kern="1200" baseline="0" dirty="0" smtClean="0"/>
                        <a:t>P</a:t>
                      </a:r>
                      <a:r>
                        <a:rPr lang="en-GB" sz="1200" b="1" u="none" strike="noStrike" kern="1200" baseline="0" dirty="0" smtClean="0"/>
                        <a:t> value</a:t>
                      </a:r>
                      <a:endParaRPr lang="en-GB" sz="1200" b="1" dirty="0"/>
                    </a:p>
                  </a:txBody>
                  <a:tcPr anchor="ctr">
                    <a:lnB w="12700" cap="flat" cmpd="sng" algn="ctr">
                      <a:solidFill>
                        <a:schemeClr val="tx1"/>
                      </a:solidFill>
                      <a:prstDash val="solid"/>
                      <a:round/>
                      <a:headEnd type="none" w="med" len="med"/>
                      <a:tailEnd type="none" w="med" len="med"/>
                    </a:lnB>
                  </a:tcPr>
                </a:tc>
              </a:tr>
              <a:tr h="370840">
                <a:tc>
                  <a:txBody>
                    <a:bodyPr/>
                    <a:lstStyle/>
                    <a:p>
                      <a:r>
                        <a:rPr lang="en-GB" sz="1200" u="none" strike="noStrike" kern="1200" baseline="0" dirty="0" err="1" smtClean="0"/>
                        <a:t>Resistant</a:t>
                      </a:r>
                      <a:r>
                        <a:rPr lang="en-GB" sz="1200" u="none" strike="noStrike" kern="1200" baseline="30000" dirty="0" err="1" smtClean="0"/>
                        <a:t>a</a:t>
                      </a:r>
                      <a:endParaRPr lang="en-GB" sz="1200" baseline="30000" dirty="0"/>
                    </a:p>
                  </a:txBody>
                  <a:tcPr anchor="ctr">
                    <a:lnT w="12700" cap="flat" cmpd="sng" algn="ctr">
                      <a:solidFill>
                        <a:schemeClr val="tx1"/>
                      </a:solidFill>
                      <a:prstDash val="solid"/>
                      <a:round/>
                      <a:headEnd type="none" w="med" len="med"/>
                      <a:tailEnd type="none" w="med" len="med"/>
                    </a:lnT>
                    <a:solidFill>
                      <a:srgbClr val="BBE4F7">
                        <a:alpha val="25098"/>
                      </a:srgbClr>
                    </a:solidFill>
                  </a:tcPr>
                </a:tc>
                <a:tc>
                  <a:txBody>
                    <a:bodyPr/>
                    <a:lstStyle/>
                    <a:p>
                      <a:pPr algn="ctr"/>
                      <a:r>
                        <a:rPr lang="en-GB" sz="1200" u="none" strike="noStrike" kern="1200" baseline="0" dirty="0" smtClean="0"/>
                        <a:t>0.2929 (0.1623-0.4235)</a:t>
                      </a:r>
                      <a:endParaRPr lang="en-GB" sz="1200" dirty="0"/>
                    </a:p>
                  </a:txBody>
                  <a:tcPr anchor="ctr">
                    <a:lnT w="12700" cap="flat" cmpd="sng" algn="ctr">
                      <a:solidFill>
                        <a:schemeClr val="tx1"/>
                      </a:solidFill>
                      <a:prstDash val="solid"/>
                      <a:round/>
                      <a:headEnd type="none" w="med" len="med"/>
                      <a:tailEnd type="none" w="med" len="med"/>
                    </a:lnT>
                    <a:solidFill>
                      <a:srgbClr val="BBE4F7">
                        <a:alpha val="25098"/>
                      </a:srgbClr>
                    </a:solidFill>
                  </a:tcPr>
                </a:tc>
                <a:tc>
                  <a:txBody>
                    <a:bodyPr/>
                    <a:lstStyle/>
                    <a:p>
                      <a:pPr algn="ctr"/>
                      <a:r>
                        <a:rPr lang="en-GB" sz="1200" u="none" strike="noStrike" kern="1200" baseline="0" dirty="0" smtClean="0"/>
                        <a:t>&lt;0.0001</a:t>
                      </a:r>
                      <a:endParaRPr lang="en-GB" sz="1200" dirty="0"/>
                    </a:p>
                  </a:txBody>
                  <a:tcPr anchor="ctr">
                    <a:lnT w="12700" cap="flat" cmpd="sng" algn="ctr">
                      <a:solidFill>
                        <a:schemeClr val="tx1"/>
                      </a:solidFill>
                      <a:prstDash val="solid"/>
                      <a:round/>
                      <a:headEnd type="none" w="med" len="med"/>
                      <a:tailEnd type="none" w="med" len="med"/>
                    </a:lnT>
                    <a:solidFill>
                      <a:srgbClr val="BBE4F7">
                        <a:alpha val="25098"/>
                      </a:srgbClr>
                    </a:solidFill>
                  </a:tcPr>
                </a:tc>
                <a:tc>
                  <a:txBody>
                    <a:bodyPr/>
                    <a:lstStyle/>
                    <a:p>
                      <a:pPr algn="ctr"/>
                      <a:r>
                        <a:rPr lang="en-GB" sz="1200" u="none" strike="noStrike" kern="1200" baseline="0" dirty="0" smtClean="0"/>
                        <a:t>0.2379 (0.1101-0.3656)</a:t>
                      </a:r>
                      <a:endParaRPr lang="en-GB" sz="1200" dirty="0"/>
                    </a:p>
                  </a:txBody>
                  <a:tcPr anchor="ctr">
                    <a:lnT w="12700" cap="flat" cmpd="sng" algn="ctr">
                      <a:solidFill>
                        <a:schemeClr val="tx1"/>
                      </a:solidFill>
                      <a:prstDash val="solid"/>
                      <a:round/>
                      <a:headEnd type="none" w="med" len="med"/>
                      <a:tailEnd type="none" w="med" len="med"/>
                    </a:lnT>
                    <a:solidFill>
                      <a:srgbClr val="BBE4F7">
                        <a:alpha val="25098"/>
                      </a:srgbClr>
                    </a:solidFill>
                  </a:tcPr>
                </a:tc>
                <a:tc>
                  <a:txBody>
                    <a:bodyPr/>
                    <a:lstStyle/>
                    <a:p>
                      <a:pPr algn="ctr"/>
                      <a:r>
                        <a:rPr lang="en-GB" sz="1200" u="none" strike="noStrike" kern="1200" baseline="0" dirty="0" smtClean="0"/>
                        <a:t>0.0003</a:t>
                      </a:r>
                      <a:endParaRPr lang="en-GB" sz="1200" dirty="0"/>
                    </a:p>
                  </a:txBody>
                  <a:tcPr anchor="ctr">
                    <a:lnT w="12700" cap="flat" cmpd="sng" algn="ctr">
                      <a:solidFill>
                        <a:schemeClr val="tx1"/>
                      </a:solidFill>
                      <a:prstDash val="solid"/>
                      <a:round/>
                      <a:headEnd type="none" w="med" len="med"/>
                      <a:tailEnd type="none" w="med" len="med"/>
                    </a:lnT>
                    <a:solidFill>
                      <a:srgbClr val="BBE4F7">
                        <a:alpha val="25098"/>
                      </a:srgbClr>
                    </a:solidFill>
                  </a:tcPr>
                </a:tc>
              </a:tr>
              <a:tr h="370840">
                <a:tc>
                  <a:txBody>
                    <a:bodyPr/>
                    <a:lstStyle/>
                    <a:p>
                      <a:r>
                        <a:rPr lang="en-GB" sz="1200" u="none" strike="noStrike" kern="1200" baseline="0" dirty="0" smtClean="0"/>
                        <a:t>Pneumonia</a:t>
                      </a:r>
                      <a:endParaRPr lang="en-GB" sz="1200" dirty="0"/>
                    </a:p>
                  </a:txBody>
                  <a:tcPr anchor="ctr"/>
                </a:tc>
                <a:tc>
                  <a:txBody>
                    <a:bodyPr/>
                    <a:lstStyle/>
                    <a:p>
                      <a:pPr algn="ctr"/>
                      <a:r>
                        <a:rPr lang="en-GB" sz="1200" u="none" strike="noStrike" kern="1200" baseline="0" dirty="0" smtClean="0"/>
                        <a:t>0.4382 (0.2888-0.5875)</a:t>
                      </a:r>
                      <a:endParaRPr lang="en-GB"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u="none" strike="noStrike" kern="1200" baseline="0" dirty="0" smtClean="0"/>
                        <a:t>&lt;0.0001</a:t>
                      </a:r>
                      <a:endParaRPr lang="en-GB" sz="1200" dirty="0"/>
                    </a:p>
                  </a:txBody>
                  <a:tcPr anchor="ctr"/>
                </a:tc>
                <a:tc>
                  <a:txBody>
                    <a:bodyPr/>
                    <a:lstStyle/>
                    <a:p>
                      <a:pPr algn="ctr"/>
                      <a:r>
                        <a:rPr lang="en-GB" sz="1200" u="none" strike="noStrike" kern="1200" baseline="0" dirty="0" smtClean="0"/>
                        <a:t>0.3817 (0.2353-0.5281)</a:t>
                      </a:r>
                      <a:endParaRPr lang="en-GB" sz="1200" dirty="0"/>
                    </a:p>
                  </a:txBody>
                  <a:tcPr anchor="ctr"/>
                </a:tc>
                <a:tc>
                  <a:txBody>
                    <a:bodyPr/>
                    <a:lstStyle/>
                    <a:p>
                      <a:pPr algn="ctr"/>
                      <a:r>
                        <a:rPr lang="en-GB" sz="1200" u="none" strike="noStrike" kern="1200" baseline="0" dirty="0" smtClean="0"/>
                        <a:t>&lt;0.0001</a:t>
                      </a:r>
                      <a:endParaRPr lang="en-GB" sz="1200" dirty="0"/>
                    </a:p>
                  </a:txBody>
                  <a:tcPr anchor="ctr"/>
                </a:tc>
              </a:tr>
              <a:tr h="370840">
                <a:tc>
                  <a:txBody>
                    <a:bodyPr/>
                    <a:lstStyle/>
                    <a:p>
                      <a:r>
                        <a:rPr lang="en-GB" sz="1200" dirty="0" smtClean="0"/>
                        <a:t>ICU</a:t>
                      </a:r>
                      <a:endParaRPr lang="en-GB" sz="1200" dirty="0"/>
                    </a:p>
                  </a:txBody>
                  <a:tcPr anchor="ctr"/>
                </a:tc>
                <a:tc>
                  <a:txBody>
                    <a:bodyPr/>
                    <a:lstStyle/>
                    <a:p>
                      <a:pPr algn="ctr"/>
                      <a:r>
                        <a:rPr lang="en-GB" sz="1200" u="none" strike="noStrike" kern="1200" baseline="0" dirty="0" smtClean="0"/>
                        <a:t>1.4208 (1.2532-1.5884)</a:t>
                      </a:r>
                      <a:endParaRPr lang="en-GB"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u="none" strike="noStrike" kern="1200" baseline="0" dirty="0" smtClean="0"/>
                        <a:t>&lt;0.0001</a:t>
                      </a:r>
                      <a:endParaRPr lang="en-GB" sz="1200" dirty="0"/>
                    </a:p>
                  </a:txBody>
                  <a:tcPr anchor="ctr"/>
                </a:tc>
                <a:tc>
                  <a:txBody>
                    <a:bodyPr/>
                    <a:lstStyle/>
                    <a:p>
                      <a:pPr algn="ctr"/>
                      <a:r>
                        <a:rPr lang="en-GB" sz="1200" u="none" strike="noStrike" kern="1200" baseline="0" dirty="0" smtClean="0"/>
                        <a:t>1.0595 (0.8956-1.2233)</a:t>
                      </a:r>
                      <a:endParaRPr lang="en-GB" sz="1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u="none" strike="noStrike" kern="1200" baseline="0" dirty="0" smtClean="0"/>
                        <a:t>&lt;0.0001</a:t>
                      </a:r>
                      <a:endParaRPr lang="en-GB" sz="1200" dirty="0" smtClean="0"/>
                    </a:p>
                    <a:p>
                      <a:pPr algn="ctr"/>
                      <a:endParaRPr lang="en-GB" sz="1200" dirty="0"/>
                    </a:p>
                  </a:txBody>
                  <a:tcPr anchor="ctr"/>
                </a:tc>
              </a:tr>
              <a:tr h="370840">
                <a:tc>
                  <a:txBody>
                    <a:bodyPr/>
                    <a:lstStyle/>
                    <a:p>
                      <a:r>
                        <a:rPr lang="en-GB" sz="1200" dirty="0" smtClean="0"/>
                        <a:t>Transplantation</a:t>
                      </a:r>
                      <a:endParaRPr lang="en-GB" sz="1200" dirty="0"/>
                    </a:p>
                  </a:txBody>
                  <a:tcPr anchor="ctr"/>
                </a:tc>
                <a:tc>
                  <a:txBody>
                    <a:bodyPr/>
                    <a:lstStyle/>
                    <a:p>
                      <a:pPr algn="ctr"/>
                      <a:r>
                        <a:rPr lang="en-GB" sz="1200" u="none" strike="noStrike" kern="1200" baseline="0" dirty="0" smtClean="0"/>
                        <a:t>1.1582 (0.3210-1.9954)</a:t>
                      </a:r>
                      <a:endParaRPr lang="en-GB" sz="1200" dirty="0"/>
                    </a:p>
                  </a:txBody>
                  <a:tcPr anchor="ctr"/>
                </a:tc>
                <a:tc>
                  <a:txBody>
                    <a:bodyPr/>
                    <a:lstStyle/>
                    <a:p>
                      <a:pPr algn="ctr"/>
                      <a:r>
                        <a:rPr lang="en-GB" sz="1200" u="none" strike="noStrike" kern="1200" baseline="0" dirty="0" smtClean="0"/>
                        <a:t>0.0067</a:t>
                      </a:r>
                      <a:endParaRPr lang="en-GB" sz="1200" dirty="0"/>
                    </a:p>
                  </a:txBody>
                  <a:tcPr anchor="ctr"/>
                </a:tc>
                <a:tc>
                  <a:txBody>
                    <a:bodyPr/>
                    <a:lstStyle/>
                    <a:p>
                      <a:pPr algn="ctr"/>
                      <a:r>
                        <a:rPr lang="en-GB" sz="1200" u="none" strike="noStrike" kern="1200" baseline="0" dirty="0" smtClean="0"/>
                        <a:t>0.7443 (-0.0722-1.5608)</a:t>
                      </a:r>
                      <a:endParaRPr lang="en-GB" sz="1200" dirty="0"/>
                    </a:p>
                  </a:txBody>
                  <a:tcPr anchor="ctr"/>
                </a:tc>
                <a:tc>
                  <a:txBody>
                    <a:bodyPr/>
                    <a:lstStyle/>
                    <a:p>
                      <a:pPr algn="ctr"/>
                      <a:r>
                        <a:rPr lang="en-GB" sz="1200" u="none" strike="noStrike" kern="1200" baseline="0" dirty="0" smtClean="0"/>
                        <a:t>0.0740</a:t>
                      </a:r>
                      <a:endParaRPr lang="en-GB" sz="1200" dirty="0"/>
                    </a:p>
                  </a:txBody>
                  <a:tcPr anchor="ctr"/>
                </a:tc>
              </a:tr>
            </a:tbl>
          </a:graphicData>
        </a:graphic>
      </p:graphicFrame>
      <p:sp>
        <p:nvSpPr>
          <p:cNvPr id="10" name="TextBox 9"/>
          <p:cNvSpPr txBox="1"/>
          <p:nvPr/>
        </p:nvSpPr>
        <p:spPr>
          <a:xfrm>
            <a:off x="590550" y="5936159"/>
            <a:ext cx="7762875" cy="769441"/>
          </a:xfrm>
          <a:prstGeom prst="rect">
            <a:avLst/>
          </a:prstGeom>
          <a:noFill/>
        </p:spPr>
        <p:txBody>
          <a:bodyPr wrap="square" rtlCol="0">
            <a:spAutoFit/>
          </a:bodyPr>
          <a:lstStyle/>
          <a:p>
            <a:r>
              <a:rPr lang="en-US" sz="1100" baseline="30000" dirty="0" err="1" smtClean="0"/>
              <a:t>a</a:t>
            </a:r>
            <a:r>
              <a:rPr lang="en-US" sz="1100" dirty="0" err="1" smtClean="0"/>
              <a:t>Nonsusceptible</a:t>
            </a:r>
            <a:r>
              <a:rPr lang="en-US" sz="1100" dirty="0" smtClean="0"/>
              <a:t> to 1 of the following antibiotic groups: fluoroquinolones (ciprofloxacin, levofloxacin, ofloxacin, moxifloxacin, or gatifloxacin), piperacillin (piperacillin or piperacillin/tazobactam), carbapenems (imipenem or meropenem), or extended-spectrum cephalosporins (ceftriaxone, ceftazidime, cefotaxime, or cefepime).</a:t>
            </a:r>
          </a:p>
          <a:p>
            <a:endParaRPr lang="en-US" sz="1100" dirty="0"/>
          </a:p>
        </p:txBody>
      </p:sp>
    </p:spTree>
    <p:extLst>
      <p:ext uri="{BB962C8B-B14F-4D97-AF65-F5344CB8AC3E}">
        <p14:creationId xmlns:p14="http://schemas.microsoft.com/office/powerpoint/2010/main" val="5456549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72557"/>
            <a:ext cx="8534400" cy="960263"/>
          </a:xfrm>
        </p:spPr>
        <p:txBody>
          <a:bodyPr/>
          <a:lstStyle/>
          <a:p>
            <a:r>
              <a:rPr lang="en-US" sz="2800" dirty="0" smtClean="0">
                <a:solidFill>
                  <a:schemeClr val="tx1"/>
                </a:solidFill>
              </a:rPr>
              <a:t>Costs Attributable to Healthcare-associated Infections (HAIs) and Multidrug-resistant (MDR) Pathogens Are High</a:t>
            </a:r>
            <a:endParaRPr lang="en-US" sz="2800" baseline="30000" noProof="0" dirty="0">
              <a:solidFill>
                <a:schemeClr val="tx1"/>
              </a:solidFill>
            </a:endParaRPr>
          </a:p>
        </p:txBody>
      </p:sp>
      <p:sp>
        <p:nvSpPr>
          <p:cNvPr id="4" name="Text Placeholder 3"/>
          <p:cNvSpPr>
            <a:spLocks noGrp="1"/>
          </p:cNvSpPr>
          <p:nvPr>
            <p:ph type="body" sz="quarter" idx="13"/>
          </p:nvPr>
        </p:nvSpPr>
        <p:spPr>
          <a:xfrm>
            <a:off x="227989" y="6313263"/>
            <a:ext cx="8513442" cy="461665"/>
          </a:xfrm>
        </p:spPr>
        <p:txBody>
          <a:bodyPr/>
          <a:lstStyle/>
          <a:p>
            <a:r>
              <a:rPr lang="en-US" dirty="0" smtClean="0"/>
              <a:t>ESBL, extended-spectrum β-lactamase.</a:t>
            </a:r>
          </a:p>
          <a:p>
            <a:r>
              <a:rPr lang="en-US" dirty="0" smtClean="0"/>
              <a:t>1. </a:t>
            </a:r>
            <a:r>
              <a:rPr lang="en-US" dirty="0" err="1" smtClean="0"/>
              <a:t>Zimlichman</a:t>
            </a:r>
            <a:r>
              <a:rPr lang="en-US" dirty="0" smtClean="0"/>
              <a:t> et al. </a:t>
            </a:r>
            <a:r>
              <a:rPr lang="en-US" i="1" dirty="0" smtClean="0"/>
              <a:t>JAMA Intern Med.</a:t>
            </a:r>
            <a:r>
              <a:rPr lang="en-US" dirty="0" smtClean="0"/>
              <a:t> 2013;173:2039-46. 2. </a:t>
            </a:r>
            <a:r>
              <a:rPr lang="en-US" dirty="0" err="1" smtClean="0"/>
              <a:t>Tansarli</a:t>
            </a:r>
            <a:r>
              <a:rPr lang="en-US" dirty="0" smtClean="0"/>
              <a:t> et al. </a:t>
            </a:r>
            <a:r>
              <a:rPr lang="en-US" i="1" dirty="0" smtClean="0"/>
              <a:t>Expert Rev Anti Infect </a:t>
            </a:r>
            <a:r>
              <a:rPr lang="en-US" i="1" dirty="0" err="1" smtClean="0"/>
              <a:t>Ther</a:t>
            </a:r>
            <a:r>
              <a:rPr lang="en-US" dirty="0" smtClean="0"/>
              <a:t>. 2013;11:321-33.</a:t>
            </a:r>
            <a:endParaRPr lang="en-US" dirty="0"/>
          </a:p>
        </p:txBody>
      </p:sp>
      <p:sp>
        <p:nvSpPr>
          <p:cNvPr id="5" name="Slide Number Placeholder 4"/>
          <p:cNvSpPr>
            <a:spLocks noGrp="1"/>
          </p:cNvSpPr>
          <p:nvPr>
            <p:ph type="sldNum" sz="quarter" idx="12"/>
          </p:nvPr>
        </p:nvSpPr>
        <p:spPr/>
        <p:txBody>
          <a:bodyPr/>
          <a:lstStyle/>
          <a:p>
            <a:fld id="{3550723E-B6FE-424E-89A0-F71BDC15CF7C}" type="slidenum">
              <a:rPr lang="en-GB" smtClean="0">
                <a:solidFill>
                  <a:srgbClr val="FFFFFF"/>
                </a:solidFill>
              </a:rPr>
              <a:pPr/>
              <a:t>27</a:t>
            </a:fld>
            <a:endParaRPr lang="en-GB" dirty="0">
              <a:solidFill>
                <a:srgbClr val="FFFFFF"/>
              </a:solidFill>
            </a:endParaRPr>
          </a:p>
        </p:txBody>
      </p:sp>
      <p:sp>
        <p:nvSpPr>
          <p:cNvPr id="6" name="Content Placeholder 2"/>
          <p:cNvSpPr txBox="1">
            <a:spLocks/>
          </p:cNvSpPr>
          <p:nvPr/>
        </p:nvSpPr>
        <p:spPr>
          <a:xfrm>
            <a:off x="232470" y="1283618"/>
            <a:ext cx="8640960" cy="4243725"/>
          </a:xfrm>
          <a:prstGeom prst="rect">
            <a:avLst/>
          </a:prstGeom>
        </p:spPr>
        <p:txBody>
          <a:bodyPr vert="horz" lIns="91440" tIns="45720" rIns="91440" bIns="45720" rtlCol="0">
            <a:noAutofit/>
          </a:bodyPr>
          <a:lstStyle>
            <a:lvl1pPr marL="268288" indent="-268288" algn="l" defTabSz="914400" rtl="0" eaLnBrk="1" latinLnBrk="0" hangingPunct="1">
              <a:spcBef>
                <a:spcPts val="600"/>
              </a:spcBef>
              <a:buClr>
                <a:srgbClr val="FFFF00"/>
              </a:buClr>
              <a:buFont typeface="Wingdings" pitchFamily="2" charset="2"/>
              <a:buChar char="§"/>
              <a:defRPr sz="2400" kern="1200">
                <a:solidFill>
                  <a:schemeClr val="tx1"/>
                </a:solidFill>
                <a:latin typeface="+mn-lt"/>
                <a:ea typeface="+mn-ea"/>
                <a:cs typeface="+mn-cs"/>
              </a:defRPr>
            </a:lvl1pPr>
            <a:lvl2pPr marL="628650" indent="-268288" algn="l" defTabSz="914400" rtl="0" eaLnBrk="1" latinLnBrk="0" hangingPunct="1">
              <a:spcBef>
                <a:spcPts val="600"/>
              </a:spcBef>
              <a:buClr>
                <a:srgbClr val="FFFF00"/>
              </a:buClr>
              <a:buFont typeface="Arial" pitchFamily="34" charset="0"/>
              <a:buChar char="–"/>
              <a:defRPr sz="2000" kern="1200">
                <a:solidFill>
                  <a:schemeClr val="tx1"/>
                </a:solidFill>
                <a:latin typeface="+mn-lt"/>
                <a:ea typeface="+mn-ea"/>
                <a:cs typeface="+mn-cs"/>
              </a:defRPr>
            </a:lvl2pPr>
            <a:lvl3pPr marL="896938" indent="-176213" algn="l" defTabSz="914400" rtl="0" eaLnBrk="1" latinLnBrk="0" hangingPunct="1">
              <a:spcBef>
                <a:spcPts val="600"/>
              </a:spcBef>
              <a:buClr>
                <a:srgbClr val="FFFF00"/>
              </a:buClr>
              <a:buFont typeface="Wingdings" pitchFamily="2" charset="2"/>
              <a:buChar char="§"/>
              <a:defRPr sz="1800" kern="1200">
                <a:solidFill>
                  <a:schemeClr val="tx1"/>
                </a:solidFill>
                <a:latin typeface="+mn-lt"/>
                <a:ea typeface="+mn-ea"/>
                <a:cs typeface="+mn-cs"/>
              </a:defRPr>
            </a:lvl3pPr>
            <a:lvl4pPr marL="1166813" indent="-176213" algn="l" defTabSz="914400" rtl="0" eaLnBrk="1" latinLnBrk="0" hangingPunct="1">
              <a:spcBef>
                <a:spcPts val="600"/>
              </a:spcBef>
              <a:buClr>
                <a:srgbClr val="FFFF00"/>
              </a:buClr>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200"/>
              </a:spcBef>
            </a:pPr>
            <a:r>
              <a:rPr lang="en-US" sz="2000" dirty="0" smtClean="0"/>
              <a:t>Estimated costs (US) of HAIs</a:t>
            </a:r>
            <a:r>
              <a:rPr lang="en-US" sz="2000" baseline="30000" dirty="0" smtClean="0"/>
              <a:t>1</a:t>
            </a:r>
          </a:p>
          <a:p>
            <a:pPr lvl="1"/>
            <a:r>
              <a:rPr lang="en-US" sz="1600" dirty="0" smtClean="0"/>
              <a:t>Central line</a:t>
            </a:r>
            <a:r>
              <a:rPr lang="en-US" sz="1600" dirty="0">
                <a:latin typeface="Arial"/>
                <a:cs typeface="Arial"/>
              </a:rPr>
              <a:t>-</a:t>
            </a:r>
            <a:r>
              <a:rPr lang="en-US" sz="1600" dirty="0" smtClean="0"/>
              <a:t>associated bloodstream infections - $45,814 per case</a:t>
            </a:r>
            <a:endParaRPr lang="en-US" sz="1600" baseline="30000" dirty="0" smtClean="0"/>
          </a:p>
          <a:p>
            <a:pPr lvl="1"/>
            <a:r>
              <a:rPr lang="en-US" sz="1600" dirty="0" smtClean="0"/>
              <a:t>Ventilator-associated pneumonia - $40,144 per case</a:t>
            </a:r>
            <a:endParaRPr lang="en-US" sz="1600" baseline="30000" dirty="0" smtClean="0"/>
          </a:p>
          <a:p>
            <a:pPr lvl="1"/>
            <a:r>
              <a:rPr lang="en-US" sz="1600" dirty="0" smtClean="0"/>
              <a:t>Surgical-site infections - $20,785 per case</a:t>
            </a:r>
          </a:p>
          <a:p>
            <a:pPr lvl="1"/>
            <a:r>
              <a:rPr lang="en-US" sz="1600" dirty="0" smtClean="0"/>
              <a:t>Catheter-associated urinary tract infections - $896 per case</a:t>
            </a:r>
            <a:endParaRPr lang="en-US" sz="1600" baseline="30000" dirty="0" smtClean="0"/>
          </a:p>
          <a:p>
            <a:pPr>
              <a:spcBef>
                <a:spcPts val="1200"/>
              </a:spcBef>
            </a:pPr>
            <a:r>
              <a:rPr lang="en-US" sz="2000" dirty="0" smtClean="0"/>
              <a:t>A systematic review of the literature extracted data on the in-hospital costs attributable to MDR pathogens</a:t>
            </a:r>
            <a:r>
              <a:rPr lang="en-US" sz="2000" baseline="30000" dirty="0" smtClean="0"/>
              <a:t>2</a:t>
            </a:r>
            <a:endParaRPr lang="en-US" sz="2000" u="sng" baseline="30000" dirty="0" smtClean="0"/>
          </a:p>
          <a:p>
            <a:pPr lvl="1">
              <a:spcBef>
                <a:spcPts val="1200"/>
              </a:spcBef>
            </a:pPr>
            <a:r>
              <a:rPr lang="en-US" sz="1600" dirty="0" err="1"/>
              <a:t>Carbapenem</a:t>
            </a:r>
            <a:r>
              <a:rPr lang="en-US" sz="1600" dirty="0"/>
              <a:t>-resistant bacilli</a:t>
            </a:r>
          </a:p>
          <a:p>
            <a:pPr lvl="2"/>
            <a:r>
              <a:rPr lang="en-US" sz="1400" dirty="0" smtClean="0"/>
              <a:t>Significantly higher costs associated with resistant vs susceptible bacteria of the same species </a:t>
            </a:r>
            <a:br>
              <a:rPr lang="en-US" sz="1400" dirty="0" smtClean="0"/>
            </a:br>
            <a:r>
              <a:rPr lang="en-US" sz="1400" dirty="0" smtClean="0"/>
              <a:t>(</a:t>
            </a:r>
            <a:r>
              <a:rPr lang="en-US" sz="1400" i="1" dirty="0" smtClean="0"/>
              <a:t>P</a:t>
            </a:r>
            <a:r>
              <a:rPr lang="en-US" sz="1400" dirty="0" smtClean="0"/>
              <a:t> &lt; 0.01)</a:t>
            </a:r>
          </a:p>
          <a:p>
            <a:pPr lvl="2"/>
            <a:r>
              <a:rPr lang="en-US" sz="1400" dirty="0" smtClean="0"/>
              <a:t>Mean hospital charges of $58,457-$85,299</a:t>
            </a:r>
          </a:p>
          <a:p>
            <a:pPr lvl="1">
              <a:spcBef>
                <a:spcPts val="1200"/>
              </a:spcBef>
            </a:pPr>
            <a:r>
              <a:rPr lang="en-US" sz="1600" dirty="0"/>
              <a:t>ESBL-producing Enterobacteriaceae</a:t>
            </a:r>
          </a:p>
          <a:p>
            <a:pPr lvl="2"/>
            <a:r>
              <a:rPr lang="en-US" sz="1400" dirty="0" smtClean="0"/>
              <a:t>Significantly </a:t>
            </a:r>
            <a:r>
              <a:rPr lang="en-US" sz="1400" dirty="0"/>
              <a:t>higher costs associated with </a:t>
            </a:r>
            <a:r>
              <a:rPr lang="en-US" sz="1400" dirty="0" smtClean="0"/>
              <a:t>ESBL-positive vs ESBL-negative infections </a:t>
            </a:r>
            <a:br>
              <a:rPr lang="en-US" sz="1400" dirty="0" smtClean="0"/>
            </a:br>
            <a:r>
              <a:rPr lang="en-US" sz="1400" dirty="0" smtClean="0"/>
              <a:t>(</a:t>
            </a:r>
            <a:r>
              <a:rPr lang="en-US" sz="1400" i="1" dirty="0"/>
              <a:t>P</a:t>
            </a:r>
            <a:r>
              <a:rPr lang="en-US" sz="1400" dirty="0"/>
              <a:t> &lt; </a:t>
            </a:r>
            <a:r>
              <a:rPr lang="en-US" sz="1400" dirty="0" smtClean="0"/>
              <a:t>0.001)</a:t>
            </a:r>
          </a:p>
          <a:p>
            <a:pPr lvl="2"/>
            <a:r>
              <a:rPr lang="en-US" sz="1400" dirty="0"/>
              <a:t>Mean hospital charges of </a:t>
            </a:r>
            <a:r>
              <a:rPr lang="en-US" sz="1400" dirty="0" smtClean="0"/>
              <a:t>$1584-$30,093</a:t>
            </a:r>
            <a:endParaRPr lang="en-US" sz="1400" dirty="0"/>
          </a:p>
          <a:p>
            <a:pPr lvl="1">
              <a:spcBef>
                <a:spcPts val="1200"/>
              </a:spcBef>
            </a:pPr>
            <a:endParaRPr lang="en-US" sz="1400" dirty="0"/>
          </a:p>
        </p:txBody>
      </p:sp>
    </p:spTree>
    <p:extLst>
      <p:ext uri="{BB962C8B-B14F-4D97-AF65-F5344CB8AC3E}">
        <p14:creationId xmlns:p14="http://schemas.microsoft.com/office/powerpoint/2010/main" val="2750891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905000"/>
            <a:ext cx="8534400" cy="1378839"/>
          </a:xfrm>
        </p:spPr>
        <p:txBody>
          <a:bodyPr/>
          <a:lstStyle/>
          <a:p>
            <a:pPr marL="0" indent="0">
              <a:buNone/>
            </a:pPr>
            <a:r>
              <a:rPr lang="en-US" sz="8800" dirty="0" smtClean="0"/>
              <a:t>MRSA </a:t>
            </a:r>
            <a:endParaRPr lang="en-US" sz="8800" dirty="0"/>
          </a:p>
        </p:txBody>
      </p:sp>
      <p:sp>
        <p:nvSpPr>
          <p:cNvPr id="3" name="Title 2"/>
          <p:cNvSpPr>
            <a:spLocks noGrp="1"/>
          </p:cNvSpPr>
          <p:nvPr>
            <p:ph type="title"/>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7394" y="2057400"/>
            <a:ext cx="3545006" cy="3352800"/>
          </a:xfrm>
          <a:prstGeom prst="rect">
            <a:avLst/>
          </a:prstGeom>
        </p:spPr>
      </p:pic>
    </p:spTree>
    <p:extLst>
      <p:ext uri="{BB962C8B-B14F-4D97-AF65-F5344CB8AC3E}">
        <p14:creationId xmlns:p14="http://schemas.microsoft.com/office/powerpoint/2010/main" val="2299188863"/>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990600"/>
            <a:ext cx="8001000" cy="4953000"/>
          </a:xfrm>
        </p:spPr>
      </p:pic>
      <p:sp>
        <p:nvSpPr>
          <p:cNvPr id="3" name="Title 2"/>
          <p:cNvSpPr>
            <a:spLocks noGrp="1"/>
          </p:cNvSpPr>
          <p:nvPr>
            <p:ph type="title"/>
          </p:nvPr>
        </p:nvSpPr>
        <p:spPr>
          <a:xfrm>
            <a:off x="304800" y="533400"/>
            <a:ext cx="8534400" cy="523164"/>
          </a:xfrm>
        </p:spPr>
        <p:txBody>
          <a:bodyPr/>
          <a:lstStyle/>
          <a:p>
            <a:r>
              <a:rPr lang="en-US" dirty="0" smtClean="0"/>
              <a:t>Costs of MSSA vs MRSA  in SSSI</a:t>
            </a:r>
            <a:endParaRPr lang="en-US" dirty="0"/>
          </a:p>
        </p:txBody>
      </p:sp>
    </p:spTree>
    <p:extLst>
      <p:ext uri="{BB962C8B-B14F-4D97-AF65-F5344CB8AC3E}">
        <p14:creationId xmlns:p14="http://schemas.microsoft.com/office/powerpoint/2010/main" val="2706514694"/>
      </p:ext>
    </p:extLst>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100" y="1676400"/>
            <a:ext cx="8305800" cy="3657600"/>
          </a:xfrm>
        </p:spPr>
      </p:pic>
      <p:sp>
        <p:nvSpPr>
          <p:cNvPr id="3" name="Title 2"/>
          <p:cNvSpPr>
            <a:spLocks noGrp="1"/>
          </p:cNvSpPr>
          <p:nvPr>
            <p:ph type="title"/>
          </p:nvPr>
        </p:nvSpPr>
        <p:spPr/>
        <p:txBody>
          <a:bodyPr/>
          <a:lstStyle/>
          <a:p>
            <a:r>
              <a:rPr lang="en-US" dirty="0" smtClean="0"/>
              <a:t>Impact of MRSA on Length of hospital stay and charges</a:t>
            </a:r>
            <a:endParaRPr lang="en-US" dirty="0"/>
          </a:p>
        </p:txBody>
      </p:sp>
    </p:spTree>
    <p:extLst>
      <p:ext uri="{BB962C8B-B14F-4D97-AF65-F5344CB8AC3E}">
        <p14:creationId xmlns:p14="http://schemas.microsoft.com/office/powerpoint/2010/main" val="4116244898"/>
      </p:ext>
    </p:extLst>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00" y="1132820"/>
            <a:ext cx="8458200" cy="4353580"/>
          </a:xfrm>
        </p:spPr>
      </p:pic>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369729193"/>
      </p:ext>
    </p:extLst>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143000"/>
            <a:ext cx="8534400" cy="3493264"/>
          </a:xfrm>
        </p:spPr>
        <p:txBody>
          <a:bodyPr/>
          <a:lstStyle/>
          <a:p>
            <a:r>
              <a:rPr lang="en-US" i="1" dirty="0"/>
              <a:t>S pneumoniae </a:t>
            </a:r>
            <a:r>
              <a:rPr lang="en-US" dirty="0"/>
              <a:t>is the most common cause of community acquired pneumonia</a:t>
            </a:r>
          </a:p>
          <a:p>
            <a:r>
              <a:rPr lang="en-US" i="1" dirty="0" smtClean="0"/>
              <a:t>S pneumoniae- </a:t>
            </a:r>
            <a:r>
              <a:rPr lang="en-US" dirty="0" smtClean="0"/>
              <a:t>is a “serious” pathogen on CDC list</a:t>
            </a:r>
          </a:p>
          <a:p>
            <a:r>
              <a:rPr lang="en-US" i="1" dirty="0" smtClean="0"/>
              <a:t>S pneumoniae </a:t>
            </a:r>
            <a:r>
              <a:rPr lang="en-US" dirty="0" smtClean="0"/>
              <a:t>caused 4 million infections and 22,000 deaths in </a:t>
            </a:r>
            <a:r>
              <a:rPr lang="en-US" dirty="0" smtClean="0"/>
              <a:t>US alone in 2004</a:t>
            </a:r>
            <a:r>
              <a:rPr lang="en-US" dirty="0" smtClean="0"/>
              <a:t>.</a:t>
            </a:r>
          </a:p>
          <a:p>
            <a:r>
              <a:rPr lang="en-US" dirty="0" smtClean="0"/>
              <a:t>Strains resistant to the most frequently used antibiotic are increasing</a:t>
            </a:r>
          </a:p>
          <a:p>
            <a:r>
              <a:rPr lang="en-US" dirty="0" smtClean="0"/>
              <a:t>Although few recent cost analyses of CAP/S pneumoniae have been reported</a:t>
            </a:r>
          </a:p>
          <a:p>
            <a:pPr marL="0" indent="0">
              <a:buNone/>
            </a:pPr>
            <a:r>
              <a:rPr lang="en-US" dirty="0" smtClean="0"/>
              <a:t>     Reynolds et al noted incremental costs of AMR to be $90 million healthcare costs with an </a:t>
            </a:r>
            <a:r>
              <a:rPr lang="en-US" dirty="0" smtClean="0"/>
              <a:t>estimated$233mio </a:t>
            </a:r>
            <a:r>
              <a:rPr lang="en-US" dirty="0" smtClean="0"/>
              <a:t>in lost productivity.</a:t>
            </a:r>
          </a:p>
          <a:p>
            <a:endParaRPr lang="en-US" dirty="0"/>
          </a:p>
        </p:txBody>
      </p:sp>
      <p:sp>
        <p:nvSpPr>
          <p:cNvPr id="3" name="Title 2"/>
          <p:cNvSpPr>
            <a:spLocks noGrp="1"/>
          </p:cNvSpPr>
          <p:nvPr>
            <p:ph type="title"/>
          </p:nvPr>
        </p:nvSpPr>
        <p:spPr/>
        <p:txBody>
          <a:bodyPr/>
          <a:lstStyle/>
          <a:p>
            <a:r>
              <a:rPr lang="en-US" i="1" dirty="0" smtClean="0"/>
              <a:t>Streptococcus pneumoniae- </a:t>
            </a:r>
            <a:r>
              <a:rPr lang="en-US" dirty="0" smtClean="0"/>
              <a:t>an under-recognized MDR pathogen</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3886200"/>
            <a:ext cx="3276600" cy="2971800"/>
          </a:xfrm>
          <a:prstGeom prst="rect">
            <a:avLst/>
          </a:prstGeom>
        </p:spPr>
      </p:pic>
    </p:spTree>
    <p:extLst>
      <p:ext uri="{BB962C8B-B14F-4D97-AF65-F5344CB8AC3E}">
        <p14:creationId xmlns:p14="http://schemas.microsoft.com/office/powerpoint/2010/main" val="52878858"/>
      </p:ext>
    </p:extLst>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200" y="1371600"/>
            <a:ext cx="6248399" cy="4953000"/>
          </a:xfrm>
        </p:spPr>
      </p:pic>
      <p:sp>
        <p:nvSpPr>
          <p:cNvPr id="3" name="Title 2"/>
          <p:cNvSpPr>
            <a:spLocks noGrp="1"/>
          </p:cNvSpPr>
          <p:nvPr>
            <p:ph type="title"/>
          </p:nvPr>
        </p:nvSpPr>
        <p:spPr/>
        <p:txBody>
          <a:bodyPr/>
          <a:lstStyle/>
          <a:p>
            <a:r>
              <a:rPr lang="en-US" dirty="0" smtClean="0"/>
              <a:t>Negative impact of AMR on global productivity by 2050</a:t>
            </a:r>
            <a:endParaRPr lang="en-US" dirty="0"/>
          </a:p>
        </p:txBody>
      </p:sp>
    </p:spTree>
    <p:extLst>
      <p:ext uri="{BB962C8B-B14F-4D97-AF65-F5344CB8AC3E}">
        <p14:creationId xmlns:p14="http://schemas.microsoft.com/office/powerpoint/2010/main" val="77710348"/>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71600"/>
            <a:ext cx="8534400" cy="4849533"/>
          </a:xfrm>
        </p:spPr>
        <p:txBody>
          <a:bodyPr/>
          <a:lstStyle/>
          <a:p>
            <a:r>
              <a:rPr lang="en-US" sz="2400" dirty="0" err="1" smtClean="0"/>
              <a:t>AntiMicrobial</a:t>
            </a:r>
            <a:r>
              <a:rPr lang="en-US" sz="2400" dirty="0" smtClean="0"/>
              <a:t> Resistance </a:t>
            </a:r>
            <a:r>
              <a:rPr lang="en-US" sz="2400" dirty="0" smtClean="0"/>
              <a:t>is a global </a:t>
            </a:r>
            <a:r>
              <a:rPr lang="en-US" sz="2400" dirty="0" smtClean="0"/>
              <a:t>and costly issue</a:t>
            </a:r>
            <a:endParaRPr lang="en-US" sz="2400" dirty="0" smtClean="0"/>
          </a:p>
          <a:p>
            <a:r>
              <a:rPr lang="en-US" sz="2400" dirty="0" smtClean="0"/>
              <a:t>The burden is increasing in morbidity, mortality and financial terms.</a:t>
            </a:r>
          </a:p>
          <a:p>
            <a:r>
              <a:rPr lang="en-US" sz="2400" dirty="0" smtClean="0"/>
              <a:t>An ever widening range of bacterial species are becoming </a:t>
            </a:r>
            <a:r>
              <a:rPr lang="en-US" sz="2400" dirty="0" smtClean="0"/>
              <a:t>AMR</a:t>
            </a:r>
          </a:p>
          <a:p>
            <a:r>
              <a:rPr lang="en-US" sz="2400" dirty="0" smtClean="0"/>
              <a:t>The ease of mobility and movement of humans (and bugs) is growing for business, pleasure and social reasons</a:t>
            </a:r>
            <a:endParaRPr lang="en-US" sz="2400" dirty="0" smtClean="0"/>
          </a:p>
          <a:p>
            <a:r>
              <a:rPr lang="en-US" sz="2400" dirty="0" smtClean="0"/>
              <a:t>The concept of using most potent agent sooner to save lives, money and antibiotics themselves is  not currently </a:t>
            </a:r>
            <a:r>
              <a:rPr lang="en-US" sz="2400" dirty="0" smtClean="0"/>
              <a:t>accepted</a:t>
            </a:r>
          </a:p>
          <a:p>
            <a:r>
              <a:rPr lang="en-US" sz="2400" dirty="0" smtClean="0"/>
              <a:t>The public  understanding of antibiotics is poor to non-existent</a:t>
            </a:r>
            <a:endParaRPr lang="en-US" sz="2400" dirty="0" smtClean="0"/>
          </a:p>
          <a:p>
            <a:r>
              <a:rPr lang="en-US" sz="2400" dirty="0" smtClean="0"/>
              <a:t>Philosophies have to change</a:t>
            </a:r>
            <a:r>
              <a:rPr lang="en-US" sz="2400" dirty="0" smtClean="0"/>
              <a:t>.</a:t>
            </a:r>
          </a:p>
          <a:p>
            <a:r>
              <a:rPr lang="en-US" sz="2400" dirty="0" smtClean="0"/>
              <a:t>It should be the individual’s responsibility to “save these drugs”!</a:t>
            </a:r>
            <a:endParaRPr lang="en-US" sz="2400" dirty="0"/>
          </a:p>
        </p:txBody>
      </p:sp>
      <p:sp>
        <p:nvSpPr>
          <p:cNvPr id="3" name="Title 2"/>
          <p:cNvSpPr>
            <a:spLocks noGrp="1"/>
          </p:cNvSpPr>
          <p:nvPr>
            <p:ph type="title"/>
          </p:nvPr>
        </p:nvSpPr>
        <p:spPr/>
        <p:txBody>
          <a:bodyPr/>
          <a:lstStyle/>
          <a:p>
            <a:r>
              <a:rPr lang="en-US" dirty="0" smtClean="0"/>
              <a:t>Conclusions</a:t>
            </a:r>
            <a:endParaRPr lang="en-US" dirty="0"/>
          </a:p>
        </p:txBody>
      </p:sp>
    </p:spTree>
    <p:extLst>
      <p:ext uri="{BB962C8B-B14F-4D97-AF65-F5344CB8AC3E}">
        <p14:creationId xmlns:p14="http://schemas.microsoft.com/office/powerpoint/2010/main" val="2232199912"/>
      </p:ext>
    </p:extLst>
  </p:cSld>
  <p:clrMapOvr>
    <a:masterClrMapping/>
  </p:clrMapOvr>
  <p:transition>
    <p:wipe dir="r"/>
  </p:transition>
</p:sld>
</file>

<file path=ppt/theme/theme1.xml><?xml version="1.0" encoding="utf-8"?>
<a:theme xmlns:a="http://schemas.openxmlformats.org/drawingml/2006/main" name="Default Design">
  <a:themeElements>
    <a:clrScheme name="Custom 359">
      <a:dk1>
        <a:srgbClr val="000000"/>
      </a:dk1>
      <a:lt1>
        <a:srgbClr val="FFFFFF"/>
      </a:lt1>
      <a:dk2>
        <a:srgbClr val="63666A"/>
      </a:dk2>
      <a:lt2>
        <a:srgbClr val="C8C8C8"/>
      </a:lt2>
      <a:accent1>
        <a:srgbClr val="0D6C95"/>
      </a:accent1>
      <a:accent2>
        <a:srgbClr val="0A2D73"/>
      </a:accent2>
      <a:accent3>
        <a:srgbClr val="619838"/>
      </a:accent3>
      <a:accent4>
        <a:srgbClr val="F9B045"/>
      </a:accent4>
      <a:accent5>
        <a:srgbClr val="4F3B8B"/>
      </a:accent5>
      <a:accent6>
        <a:srgbClr val="338DD6"/>
      </a:accent6>
      <a:hlink>
        <a:srgbClr val="4C8525"/>
      </a:hlink>
      <a:folHlink>
        <a:srgbClr val="DAA55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1"/>
        </a:solidFill>
        <a:ln w="38100" cap="flat" cmpd="sng" algn="ctr">
          <a:solidFill>
            <a:schemeClr val="bg1"/>
          </a:solidFill>
          <a:prstDash val="solid"/>
          <a:round/>
          <a:headEnd type="none" w="med" len="med"/>
          <a:tailEnd type="none" w="med" len="med"/>
        </a:ln>
        <a:effectLst>
          <a:outerShdw blurRad="50800" dist="38100" dir="2700000" algn="tl" rotWithShape="0">
            <a:prstClr val="black">
              <a:alpha val="40000"/>
            </a:prstClr>
          </a:outerShdw>
        </a:effectLst>
      </a:spPr>
      <a:bodyPr rot="0" spcFirstLastPara="0" vertOverflow="overflow" horzOverflow="overflow" vert="horz" wrap="none" lIns="0" tIns="45720" rIns="0" bIns="91440" numCol="1" spcCol="0" rtlCol="0" fromWordArt="0" anchor="ctr" anchorCtr="0" forceAA="0" compatLnSpc="1">
        <a:prstTxWarp prst="textNoShape">
          <a:avLst/>
        </a:prstTxWarp>
        <a:noAutofit/>
      </a:bodyPr>
      <a:lstStyle>
        <a:defPPr>
          <a:lnSpc>
            <a:spcPct val="90000"/>
          </a:lnSpc>
          <a:defRPr sz="1600" dirty="0" smtClean="0">
            <a:solidFill>
              <a:schemeClr val="bg1"/>
            </a:solidFill>
            <a:effectLst>
              <a:outerShdw blurRad="38100" dist="38100" dir="2700000" algn="tl">
                <a:srgbClr val="000000">
                  <a:alpha val="43137"/>
                </a:srgbClr>
              </a:outerShdw>
            </a:effectLst>
            <a:latin typeface="+mn-lt"/>
          </a:defRPr>
        </a:defPPr>
      </a:lstStyle>
    </a:spDef>
    <a:lnDef>
      <a:spPr bwMode="auto">
        <a:noFill/>
        <a:ln w="19050" cap="rnd" cmpd="sng" algn="ctr">
          <a:solidFill>
            <a:schemeClr val="bg2"/>
          </a:solidFill>
          <a:prstDash val="solid"/>
          <a:round/>
          <a:headEnd type="none" w="med" len="med"/>
          <a:tailEnd type="none" w="med" len="med"/>
        </a:ln>
        <a:effectLst/>
      </a:spPr>
      <a:bodyPr/>
      <a:lstStyle/>
    </a:lnDef>
    <a:txDef>
      <a:spPr bwMode="gray">
        <a:noFill/>
        <a:ln w="9525">
          <a:noFill/>
          <a:miter lim="800000"/>
          <a:headEnd/>
          <a:tailEnd/>
        </a:ln>
      </a:spPr>
      <a:bodyPr vert="horz" wrap="square" lIns="91440" tIns="45720" rIns="91440" bIns="45720" numCol="1" rtlCol="0" anchor="ctr" anchorCtr="0" compatLnSpc="1">
        <a:prstTxWarp prst="textNoShape">
          <a:avLst/>
        </a:prstTxWarp>
        <a:spAutoFit/>
      </a:bodyPr>
      <a:lstStyle>
        <a:defPPr marL="0" indent="0" algn="ctr">
          <a:spcBef>
            <a:spcPts val="0"/>
          </a:spcBef>
          <a:spcAft>
            <a:spcPts val="0"/>
          </a:spcAft>
          <a:buNone/>
          <a:defRPr dirty="0" err="1" smtClean="0">
            <a:latin typeface="+mn-lt"/>
          </a:defRPr>
        </a:defPPr>
      </a:lstStyle>
    </a:tx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3F515C"/>
        </a:dk1>
        <a:lt1>
          <a:srgbClr val="FFFFFF"/>
        </a:lt1>
        <a:dk2>
          <a:srgbClr val="006FA7"/>
        </a:dk2>
        <a:lt2>
          <a:srgbClr val="C8C8C8"/>
        </a:lt2>
        <a:accent1>
          <a:srgbClr val="2295CC"/>
        </a:accent1>
        <a:accent2>
          <a:srgbClr val="9AD6F0"/>
        </a:accent2>
        <a:accent3>
          <a:srgbClr val="FFFFFF"/>
        </a:accent3>
        <a:accent4>
          <a:srgbClr val="34444D"/>
        </a:accent4>
        <a:accent5>
          <a:srgbClr val="ABC8E2"/>
        </a:accent5>
        <a:accent6>
          <a:srgbClr val="8BC2D9"/>
        </a:accent6>
        <a:hlink>
          <a:srgbClr val="FFE2A7"/>
        </a:hlink>
        <a:folHlink>
          <a:srgbClr val="FF9F00"/>
        </a:folHlink>
      </a:clrScheme>
      <a:clrMap bg1="lt1" tx1="dk1" bg2="lt2" tx2="dk2" accent1="accent1" accent2="accent2" accent3="accent3" accent4="accent4" accent5="accent5" accent6="accent6" hlink="hlink" folHlink="folHlink"/>
    </a:extraClrScheme>
    <a:extraClrScheme>
      <a:clrScheme name="Default Design 9">
        <a:dk1>
          <a:srgbClr val="3F515C"/>
        </a:dk1>
        <a:lt1>
          <a:srgbClr val="FFFFFF"/>
        </a:lt1>
        <a:dk2>
          <a:srgbClr val="005782"/>
        </a:dk2>
        <a:lt2>
          <a:srgbClr val="C8C8C8"/>
        </a:lt2>
        <a:accent1>
          <a:srgbClr val="2295CC"/>
        </a:accent1>
        <a:accent2>
          <a:srgbClr val="9AD6F0"/>
        </a:accent2>
        <a:accent3>
          <a:srgbClr val="FFFFFF"/>
        </a:accent3>
        <a:accent4>
          <a:srgbClr val="34444D"/>
        </a:accent4>
        <a:accent5>
          <a:srgbClr val="ABC8E2"/>
        </a:accent5>
        <a:accent6>
          <a:srgbClr val="8BC2D9"/>
        </a:accent6>
        <a:hlink>
          <a:srgbClr val="FFE2A7"/>
        </a:hlink>
        <a:folHlink>
          <a:srgbClr val="FF9F00"/>
        </a:folHlink>
      </a:clrScheme>
      <a:clrMap bg1="lt1" tx1="dk1" bg2="lt2" tx2="dk2" accent1="accent1" accent2="accent2" accent3="accent3" accent4="accent4" accent5="accent5" accent6="accent6" hlink="hlink" folHlink="folHlink"/>
    </a:extraClrScheme>
    <a:extraClrScheme>
      <a:clrScheme name="Default Design 10">
        <a:dk1>
          <a:srgbClr val="3F515C"/>
        </a:dk1>
        <a:lt1>
          <a:srgbClr val="FFFFFF"/>
        </a:lt1>
        <a:dk2>
          <a:srgbClr val="005782"/>
        </a:dk2>
        <a:lt2>
          <a:srgbClr val="C8C8C8"/>
        </a:lt2>
        <a:accent1>
          <a:srgbClr val="2295CC"/>
        </a:accent1>
        <a:accent2>
          <a:srgbClr val="9AD6F0"/>
        </a:accent2>
        <a:accent3>
          <a:srgbClr val="FFFFFF"/>
        </a:accent3>
        <a:accent4>
          <a:srgbClr val="34444D"/>
        </a:accent4>
        <a:accent5>
          <a:srgbClr val="ABC8E2"/>
        </a:accent5>
        <a:accent6>
          <a:srgbClr val="8BC2D9"/>
        </a:accent6>
        <a:hlink>
          <a:srgbClr val="99CC00"/>
        </a:hlink>
        <a:folHlink>
          <a:srgbClr val="FF9F00"/>
        </a:folHlink>
      </a:clrScheme>
      <a:clrMap bg1="lt1" tx1="dk1" bg2="lt2" tx2="dk2" accent1="accent1" accent2="accent2" accent3="accent3" accent4="accent4" accent5="accent5" accent6="accent6" hlink="hlink" folHlink="folHlink"/>
    </a:extraClrScheme>
    <a:extraClrScheme>
      <a:clrScheme name="Default Design 11">
        <a:dk1>
          <a:srgbClr val="000000"/>
        </a:dk1>
        <a:lt1>
          <a:srgbClr val="FFFFFF"/>
        </a:lt1>
        <a:dk2>
          <a:srgbClr val="005782"/>
        </a:dk2>
        <a:lt2>
          <a:srgbClr val="C8C8C8"/>
        </a:lt2>
        <a:accent1>
          <a:srgbClr val="2295CC"/>
        </a:accent1>
        <a:accent2>
          <a:srgbClr val="9AD6F0"/>
        </a:accent2>
        <a:accent3>
          <a:srgbClr val="FFFFFF"/>
        </a:accent3>
        <a:accent4>
          <a:srgbClr val="000000"/>
        </a:accent4>
        <a:accent5>
          <a:srgbClr val="ABC8E2"/>
        </a:accent5>
        <a:accent6>
          <a:srgbClr val="8BC2D9"/>
        </a:accent6>
        <a:hlink>
          <a:srgbClr val="99CC00"/>
        </a:hlink>
        <a:folHlink>
          <a:srgbClr val="FF9F00"/>
        </a:folHlink>
      </a:clrScheme>
      <a:clrMap bg1="lt1" tx1="dk1" bg2="lt2" tx2="dk2" accent1="accent1" accent2="accent2" accent3="accent3" accent4="accent4" accent5="accent5" accent6="accent6" hlink="hlink" folHlink="folHlink"/>
    </a:extraClrScheme>
    <a:extraClrScheme>
      <a:clrScheme name="Default Design 12">
        <a:dk1>
          <a:srgbClr val="000000"/>
        </a:dk1>
        <a:lt1>
          <a:srgbClr val="FFFFFF"/>
        </a:lt1>
        <a:dk2>
          <a:srgbClr val="B10135"/>
        </a:dk2>
        <a:lt2>
          <a:srgbClr val="C8C8C8"/>
        </a:lt2>
        <a:accent1>
          <a:srgbClr val="005A2E"/>
        </a:accent1>
        <a:accent2>
          <a:srgbClr val="9AD6F0"/>
        </a:accent2>
        <a:accent3>
          <a:srgbClr val="FFFFFF"/>
        </a:accent3>
        <a:accent4>
          <a:srgbClr val="000000"/>
        </a:accent4>
        <a:accent5>
          <a:srgbClr val="AAB5AD"/>
        </a:accent5>
        <a:accent6>
          <a:srgbClr val="8BC2D9"/>
        </a:accent6>
        <a:hlink>
          <a:srgbClr val="99CC00"/>
        </a:hlink>
        <a:folHlink>
          <a:srgbClr val="FF9F00"/>
        </a:folHlink>
      </a:clrScheme>
      <a:clrMap bg1="lt1" tx1="dk1" bg2="lt2" tx2="dk2" accent1="accent1" accent2="accent2" accent3="accent3" accent4="accent4" accent5="accent5" accent6="accent6" hlink="hlink" folHlink="folHlink"/>
    </a:extraClrScheme>
    <a:extraClrScheme>
      <a:clrScheme name="Default Design 13">
        <a:dk1>
          <a:srgbClr val="000000"/>
        </a:dk1>
        <a:lt1>
          <a:srgbClr val="FFFFFF"/>
        </a:lt1>
        <a:dk2>
          <a:srgbClr val="B10135"/>
        </a:dk2>
        <a:lt2>
          <a:srgbClr val="C8C8C8"/>
        </a:lt2>
        <a:accent1>
          <a:srgbClr val="005A2E"/>
        </a:accent1>
        <a:accent2>
          <a:srgbClr val="325292"/>
        </a:accent2>
        <a:accent3>
          <a:srgbClr val="FFFFFF"/>
        </a:accent3>
        <a:accent4>
          <a:srgbClr val="000000"/>
        </a:accent4>
        <a:accent5>
          <a:srgbClr val="AAB5AD"/>
        </a:accent5>
        <a:accent6>
          <a:srgbClr val="2C4984"/>
        </a:accent6>
        <a:hlink>
          <a:srgbClr val="333399"/>
        </a:hlink>
        <a:folHlink>
          <a:srgbClr val="FF9F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B10135"/>
        </a:dk2>
        <a:lt2>
          <a:srgbClr val="C8C8C8"/>
        </a:lt2>
        <a:accent1>
          <a:srgbClr val="005A2E"/>
        </a:accent1>
        <a:accent2>
          <a:srgbClr val="325292"/>
        </a:accent2>
        <a:accent3>
          <a:srgbClr val="FFFFFF"/>
        </a:accent3>
        <a:accent4>
          <a:srgbClr val="000000"/>
        </a:accent4>
        <a:accent5>
          <a:srgbClr val="AAB5AD"/>
        </a:accent5>
        <a:accent6>
          <a:srgbClr val="2C4984"/>
        </a:accent6>
        <a:hlink>
          <a:srgbClr val="461964"/>
        </a:hlink>
        <a:folHlink>
          <a:srgbClr val="FF9F00"/>
        </a:folHlink>
      </a:clrScheme>
      <a:clrMap bg1="lt1" tx1="dk1" bg2="lt2" tx2="dk2" accent1="accent1" accent2="accent2" accent3="accent3" accent4="accent4" accent5="accent5" accent6="accent6" hlink="hlink" folHlink="folHlink"/>
    </a:extraClrScheme>
    <a:extraClrScheme>
      <a:clrScheme name="Default Design 15">
        <a:dk1>
          <a:srgbClr val="000000"/>
        </a:dk1>
        <a:lt1>
          <a:srgbClr val="FFFFFF"/>
        </a:lt1>
        <a:dk2>
          <a:srgbClr val="2A7DC5"/>
        </a:dk2>
        <a:lt2>
          <a:srgbClr val="C8C8C8"/>
        </a:lt2>
        <a:accent1>
          <a:srgbClr val="008F36"/>
        </a:accent1>
        <a:accent2>
          <a:srgbClr val="603385"/>
        </a:accent2>
        <a:accent3>
          <a:srgbClr val="FFFFFF"/>
        </a:accent3>
        <a:accent4>
          <a:srgbClr val="000000"/>
        </a:accent4>
        <a:accent5>
          <a:srgbClr val="AAC6AE"/>
        </a:accent5>
        <a:accent6>
          <a:srgbClr val="562D78"/>
        </a:accent6>
        <a:hlink>
          <a:srgbClr val="0D387D"/>
        </a:hlink>
        <a:folHlink>
          <a:srgbClr val="FF9F00"/>
        </a:folHlink>
      </a:clrScheme>
      <a:clrMap bg1="lt1" tx1="dk1" bg2="lt2" tx2="dk2" accent1="accent1" accent2="accent2" accent3="accent3" accent4="accent4" accent5="accent5" accent6="accent6" hlink="hlink" folHlink="folHlink"/>
    </a:extraClrScheme>
    <a:extraClrScheme>
      <a:clrScheme name="Default Design 16">
        <a:dk1>
          <a:srgbClr val="000000"/>
        </a:dk1>
        <a:lt1>
          <a:srgbClr val="FFFFFF"/>
        </a:lt1>
        <a:dk2>
          <a:srgbClr val="2A7DC5"/>
        </a:dk2>
        <a:lt2>
          <a:srgbClr val="C8C8C8"/>
        </a:lt2>
        <a:accent1>
          <a:srgbClr val="008F36"/>
        </a:accent1>
        <a:accent2>
          <a:srgbClr val="603385"/>
        </a:accent2>
        <a:accent3>
          <a:srgbClr val="FFFFFF"/>
        </a:accent3>
        <a:accent4>
          <a:srgbClr val="000000"/>
        </a:accent4>
        <a:accent5>
          <a:srgbClr val="AAC6AE"/>
        </a:accent5>
        <a:accent6>
          <a:srgbClr val="562D78"/>
        </a:accent6>
        <a:hlink>
          <a:srgbClr val="0D387D"/>
        </a:hlink>
        <a:folHlink>
          <a:srgbClr val="FFFF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42760</TotalTime>
  <Words>2882</Words>
  <Application>Microsoft Office PowerPoint</Application>
  <PresentationFormat>On-screen Show (4:3)</PresentationFormat>
  <Paragraphs>339</Paragraphs>
  <Slides>34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ＭＳ Ｐゴシック</vt:lpstr>
      <vt:lpstr>Arial</vt:lpstr>
      <vt:lpstr>Calibri</vt:lpstr>
      <vt:lpstr>Symbol</vt:lpstr>
      <vt:lpstr>Times New Roman</vt:lpstr>
      <vt:lpstr>Wingdings</vt:lpstr>
      <vt:lpstr>Default Design</vt:lpstr>
      <vt:lpstr>Glenn S Tillotson PhD, FIDSA, FCCP Cempra Inc.</vt:lpstr>
      <vt:lpstr>The O’Neil Report May 2016</vt:lpstr>
      <vt:lpstr>PowerPoint Presentation</vt:lpstr>
      <vt:lpstr>PowerPoint Presentation</vt:lpstr>
      <vt:lpstr>PowerPoint Presentation</vt:lpstr>
      <vt:lpstr>PowerPoint Presentation</vt:lpstr>
      <vt:lpstr>PowerPoint Presentation</vt:lpstr>
      <vt:lpstr>Negative impact of AMR on global productivity by 2050</vt:lpstr>
      <vt:lpstr>WHO Antimicrobial Resistance Report 2014: The Effect of Drug Resistance on Patient Outcomes</vt:lpstr>
      <vt:lpstr>PowerPoint Presentation</vt:lpstr>
      <vt:lpstr>PowerPoint Presentation</vt:lpstr>
      <vt:lpstr>ReACT synopsis of Impact of AMR</vt:lpstr>
      <vt:lpstr>PowerPoint Presentation</vt:lpstr>
      <vt:lpstr>Globally, Majority of ICU Infections Are Due to  Gram-negative Bacteria</vt:lpstr>
      <vt:lpstr>PowerPoint Presentation</vt:lpstr>
      <vt:lpstr>PowerPoint Presentation</vt:lpstr>
      <vt:lpstr>PowerPoint Presentation</vt:lpstr>
      <vt:lpstr>There Is a High Burden of Healthcare-Associated Infections in the US</vt:lpstr>
      <vt:lpstr>Hospital Costs Increase With Drug Resistance</vt:lpstr>
      <vt:lpstr>Worse Clinical Outcomes May Be Associated With MDR Pseudomonas aeruginosa Infections Due to Limited Effective Antimicrobials1</vt:lpstr>
      <vt:lpstr>Multidrug-resistant (MDR) Pseudomonas aeruginosa Is Associated With Increased Morbidity and Mortality</vt:lpstr>
      <vt:lpstr>Hospital Costs Increase With  Multidrug-resistant (MDR) Pseudomonas aeruginosa</vt:lpstr>
      <vt:lpstr>Summary Pseudomonas Infections</vt:lpstr>
      <vt:lpstr>MDR Gram-negative Infections Associated With Higher Mean Length of Stay and Hospital Costs (US)</vt:lpstr>
      <vt:lpstr>Gram-negative‒resistant Infections Are Associated With Higher Mean Hospital Costs (US)</vt:lpstr>
      <vt:lpstr>Gram-negative‒resistant Infections Are Associated With Higher Mean Hospital Costs and Length of Stay (US)</vt:lpstr>
      <vt:lpstr>Costs Attributable to Healthcare-associated Infections (HAIs) and Multidrug-resistant (MDR) Pathogens Are High</vt:lpstr>
      <vt:lpstr>PowerPoint Presentation</vt:lpstr>
      <vt:lpstr>Costs of MSSA vs MRSA  in SSSI</vt:lpstr>
      <vt:lpstr>Impact of MRSA on Length of hospital stay and charges</vt:lpstr>
      <vt:lpstr>PowerPoint Presentation</vt:lpstr>
      <vt:lpstr>Streptococcus pneumoniae- an under-recognized MDR pathogen</vt:lpstr>
      <vt:lpstr>Negative impact of AMR on global productivity by 2050</vt:lpstr>
      <vt:lpstr>Conclusions</vt:lpstr>
    </vt:vector>
  </TitlesOfParts>
  <Manager/>
  <Company>cempra</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title>
  <dc:subject/>
  <dc:creator>Glenn Tillotson</dc:creator>
  <cp:keywords/>
  <dc:description/>
  <cp:lastModifiedBy>Glenn Tillotson</cp:lastModifiedBy>
  <cp:revision>1912</cp:revision>
  <cp:lastPrinted>2014-11-25T15:31:01Z</cp:lastPrinted>
  <dcterms:created xsi:type="dcterms:W3CDTF">2014-01-15T16:50:50Z</dcterms:created>
  <dcterms:modified xsi:type="dcterms:W3CDTF">2016-08-24T11:17:57Z</dcterms:modified>
  <cp:category/>
</cp:coreProperties>
</file>