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12"/>
  </p:notesMasterIdLst>
  <p:sldIdLst>
    <p:sldId id="256" r:id="rId2"/>
    <p:sldId id="260" r:id="rId3"/>
    <p:sldId id="304" r:id="rId4"/>
    <p:sldId id="306" r:id="rId5"/>
    <p:sldId id="309" r:id="rId6"/>
    <p:sldId id="303" r:id="rId7"/>
    <p:sldId id="308" r:id="rId8"/>
    <p:sldId id="301" r:id="rId9"/>
    <p:sldId id="302" r:id="rId10"/>
    <p:sldId id="31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620A"/>
    <a:srgbClr val="C9C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615" autoAdjust="0"/>
    <p:restoredTop sz="86420" autoAdjust="0"/>
  </p:normalViewPr>
  <p:slideViewPr>
    <p:cSldViewPr>
      <p:cViewPr varScale="1">
        <p:scale>
          <a:sx n="74" d="100"/>
          <a:sy n="74" d="100"/>
        </p:scale>
        <p:origin x="17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9334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07F5E-64A0-411F-BF73-A0C1EA1497EE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EFCC6-0188-464B-A0A3-F985DB57D4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7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5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85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9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13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1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5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9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5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00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6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C6362-893C-40E3-900D-5661AD13F121}" type="datetimeFigureOut">
              <a:rPr lang="en-US" smtClean="0"/>
              <a:pPr/>
              <a:t>8/30/2015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8A39B-48EF-4432-85BD-ACD4EB384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8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" y="2286000"/>
            <a:ext cx="8915400" cy="2103120"/>
          </a:xfrm>
          <a:solidFill>
            <a:schemeClr val="bg2">
              <a:lumMod val="25000"/>
              <a:alpha val="58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3500" b="1" dirty="0" smtClean="0">
                <a:solidFill>
                  <a:srgbClr val="FFFF00"/>
                </a:solidFill>
                <a:latin typeface="Arial Black" panose="020B0A04020102020204" pitchFamily="34" charset="0"/>
                <a:cs typeface="Arial" pitchFamily="34" charset="0"/>
              </a:rPr>
              <a:t>Risk of Exposure of Grazing Animals to Ergot Alkaloids Produced by Fungal Endophytes</a:t>
            </a:r>
            <a:endParaRPr lang="en-US" sz="3500" b="1" dirty="0">
              <a:solidFill>
                <a:srgbClr val="FFFF0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069793"/>
            <a:ext cx="9144000" cy="17526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 Black" panose="020B0A04020102020204" pitchFamily="34" charset="0"/>
                <a:cs typeface="Arial" pitchFamily="34" charset="0"/>
              </a:rPr>
              <a:t>Glen Aiken, Ph.D.</a:t>
            </a:r>
          </a:p>
          <a:p>
            <a:r>
              <a:rPr lang="en-US" sz="2400" b="1" dirty="0" smtClean="0">
                <a:latin typeface="Arial Black" panose="020B0A04020102020204" pitchFamily="34" charset="0"/>
                <a:cs typeface="Arial" pitchFamily="34" charset="0"/>
              </a:rPr>
              <a:t>USDA-ARS Forage-Animal Production Research Unit</a:t>
            </a:r>
          </a:p>
          <a:p>
            <a:r>
              <a:rPr lang="en-US" sz="2400" b="1" dirty="0" smtClean="0">
                <a:latin typeface="Arial Black" panose="020B0A04020102020204" pitchFamily="34" charset="0"/>
                <a:cs typeface="Arial" pitchFamily="34" charset="0"/>
              </a:rPr>
              <a:t>Lexington, KY</a:t>
            </a:r>
            <a:endParaRPr lang="en-US" sz="2400" b="1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43010" name="Picture 2" descr="USDA Logo and 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0853"/>
            <a:ext cx="2114550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75582" y="661587"/>
            <a:ext cx="531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United States Department of Agriculture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Agricultural Research Service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Dr. Glen Aiken\My Documents\My Pictures\Endophyte\Neotyphodium 002 4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01638"/>
            <a:ext cx="7848600" cy="57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81000"/>
            <a:ext cx="45974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733800"/>
            <a:ext cx="8305800" cy="2287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dirty="0">
                <a:latin typeface="Arial Black" panose="020B0A04020102020204" pitchFamily="34" charset="0"/>
              </a:rPr>
              <a:t>Tall fescue is grown on approximately 35 million </a:t>
            </a:r>
            <a:r>
              <a:rPr lang="en-US" sz="2800" dirty="0" smtClean="0">
                <a:latin typeface="Arial Black" panose="020B0A04020102020204" pitchFamily="34" charset="0"/>
              </a:rPr>
              <a:t>acres in </a:t>
            </a:r>
            <a:r>
              <a:rPr lang="en-US" sz="2800" dirty="0">
                <a:latin typeface="Arial Black" panose="020B0A04020102020204" pitchFamily="34" charset="0"/>
              </a:rPr>
              <a:t>the eastern half of the U.S.A</a:t>
            </a:r>
            <a:r>
              <a:rPr lang="en-US" sz="2800" dirty="0" smtClean="0">
                <a:latin typeface="Arial Black" panose="020B0A04020102020204" pitchFamily="34" charset="0"/>
              </a:rPr>
              <a:t>., making it the predominant </a:t>
            </a:r>
            <a:r>
              <a:rPr lang="en-US" sz="2800" dirty="0">
                <a:latin typeface="Arial Black" panose="020B0A04020102020204" pitchFamily="34" charset="0"/>
              </a:rPr>
              <a:t>grass utilized for grazing in the region. </a:t>
            </a:r>
          </a:p>
        </p:txBody>
      </p:sp>
    </p:spTree>
    <p:extLst>
      <p:ext uri="{BB962C8B-B14F-4D97-AF65-F5344CB8AC3E}">
        <p14:creationId xmlns:p14="http://schemas.microsoft.com/office/powerpoint/2010/main" val="391546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066800"/>
            <a:ext cx="7886700" cy="4572000"/>
          </a:xfrm>
          <a:solidFill>
            <a:schemeClr val="bg2">
              <a:lumMod val="25000"/>
              <a:alpha val="56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Ergot alkaloids tightly bind </a:t>
            </a:r>
            <a:r>
              <a:rPr lang="el-GR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α</a:t>
            </a:r>
            <a:r>
              <a:rPr lang="en-US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-adrenergic receptors in the vasculature to elicit </a:t>
            </a:r>
            <a:br>
              <a:rPr lang="en-US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persistent vasoconstriction that hinders the animal’s ability to thermo-regulate. </a:t>
            </a:r>
            <a:endParaRPr lang="en-US" sz="40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91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BullP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6" descr="102_02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4343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9310" y="228600"/>
            <a:ext cx="5366790" cy="830997"/>
          </a:xfrm>
          <a:prstGeom prst="rect">
            <a:avLst/>
          </a:prstGeom>
          <a:solidFill>
            <a:schemeClr val="tx1">
              <a:lumMod val="65000"/>
              <a:lumOff val="35000"/>
              <a:alpha val="49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Tall fescue is a persistent and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productive forage, but….. </a:t>
            </a:r>
            <a:endParaRPr lang="en-US" sz="24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638800"/>
            <a:ext cx="84600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Arial Black" panose="020B0A04020102020204" pitchFamily="34" charset="0"/>
              </a:rPr>
              <a:t>Livestock productivity, health and well-being </a:t>
            </a:r>
          </a:p>
          <a:p>
            <a:pPr algn="ctr"/>
            <a:r>
              <a:rPr lang="en-US" sz="2600" b="1" dirty="0" smtClean="0">
                <a:latin typeface="Arial Black" panose="020B0A04020102020204" pitchFamily="34" charset="0"/>
              </a:rPr>
              <a:t>can be compromised!!</a:t>
            </a:r>
            <a:endParaRPr lang="en-US" sz="2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2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058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0552" y="6019800"/>
            <a:ext cx="7900048" cy="646331"/>
          </a:xfrm>
          <a:prstGeom prst="rect">
            <a:avLst/>
          </a:prstGeom>
          <a:solidFill>
            <a:schemeClr val="bg2">
              <a:lumMod val="25000"/>
              <a:alpha val="5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Original seed for the development of ‘Kentucky 31’ seed</a:t>
            </a:r>
          </a:p>
          <a:p>
            <a:pPr algn="ctr"/>
            <a:r>
              <a:rPr 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w</a:t>
            </a:r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as collected from this hillside in </a:t>
            </a:r>
            <a:r>
              <a:rPr lang="en-US" b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Menefee</a:t>
            </a:r>
            <a:r>
              <a:rPr lang="en-US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County, Kentucky</a:t>
            </a:r>
          </a:p>
        </p:txBody>
      </p:sp>
    </p:spTree>
    <p:extLst>
      <p:ext uri="{BB962C8B-B14F-4D97-AF65-F5344CB8AC3E}">
        <p14:creationId xmlns:p14="http://schemas.microsoft.com/office/powerpoint/2010/main" val="22436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229600" cy="6324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22530" name="Freeform 5"/>
          <p:cNvSpPr>
            <a:spLocks/>
          </p:cNvSpPr>
          <p:nvPr/>
        </p:nvSpPr>
        <p:spPr bwMode="auto">
          <a:xfrm>
            <a:off x="4572000" y="2814638"/>
            <a:ext cx="2743200" cy="1636712"/>
          </a:xfrm>
          <a:custGeom>
            <a:avLst/>
            <a:gdLst>
              <a:gd name="T0" fmla="*/ 643253424 w 1626"/>
              <a:gd name="T1" fmla="*/ 2147483647 h 808"/>
              <a:gd name="T2" fmla="*/ 347242558 w 1626"/>
              <a:gd name="T3" fmla="*/ 2147483647 h 808"/>
              <a:gd name="T4" fmla="*/ 145158479 w 1626"/>
              <a:gd name="T5" fmla="*/ 2147483647 h 808"/>
              <a:gd name="T6" fmla="*/ 347242558 w 1626"/>
              <a:gd name="T7" fmla="*/ 558033800 h 808"/>
              <a:gd name="T8" fmla="*/ 1010420554 w 1626"/>
              <a:gd name="T9" fmla="*/ 291326672 h 808"/>
              <a:gd name="T10" fmla="*/ 2147483647 w 1626"/>
              <a:gd name="T11" fmla="*/ 184644618 h 808"/>
              <a:gd name="T12" fmla="*/ 2147483647 w 1626"/>
              <a:gd name="T13" fmla="*/ 106682022 h 808"/>
              <a:gd name="T14" fmla="*/ 2147483647 w 1626"/>
              <a:gd name="T15" fmla="*/ 0 h 808"/>
              <a:gd name="T16" fmla="*/ 2147483647 w 1626"/>
              <a:gd name="T17" fmla="*/ 213366069 h 808"/>
              <a:gd name="T18" fmla="*/ 2147483647 w 1626"/>
              <a:gd name="T19" fmla="*/ 398008662 h 808"/>
              <a:gd name="T20" fmla="*/ 2147483647 w 1626"/>
              <a:gd name="T21" fmla="*/ 451351683 h 808"/>
              <a:gd name="T22" fmla="*/ 2147483647 w 1626"/>
              <a:gd name="T23" fmla="*/ 660613883 h 808"/>
              <a:gd name="T24" fmla="*/ 2147483647 w 1626"/>
              <a:gd name="T25" fmla="*/ 898599434 h 808"/>
              <a:gd name="T26" fmla="*/ 2147483647 w 1626"/>
              <a:gd name="T27" fmla="*/ 1136585237 h 808"/>
              <a:gd name="T28" fmla="*/ 2147483647 w 1626"/>
              <a:gd name="T29" fmla="*/ 1957221853 h 808"/>
              <a:gd name="T30" fmla="*/ 2147483647 w 1626"/>
              <a:gd name="T31" fmla="*/ 2147483647 h 808"/>
              <a:gd name="T32" fmla="*/ 2147483647 w 1626"/>
              <a:gd name="T33" fmla="*/ 2147483647 h 808"/>
              <a:gd name="T34" fmla="*/ 2147483647 w 1626"/>
              <a:gd name="T35" fmla="*/ 2147483647 h 808"/>
              <a:gd name="T36" fmla="*/ 2147483647 w 1626"/>
              <a:gd name="T37" fmla="*/ 2147483647 h 808"/>
              <a:gd name="T38" fmla="*/ 2147483647 w 1626"/>
              <a:gd name="T39" fmla="*/ 2147483647 h 808"/>
              <a:gd name="T40" fmla="*/ 1616672633 w 1626"/>
              <a:gd name="T41" fmla="*/ 2147483647 h 808"/>
              <a:gd name="T42" fmla="*/ 1101501177 w 1626"/>
              <a:gd name="T43" fmla="*/ 2147483647 h 808"/>
              <a:gd name="T44" fmla="*/ 643253424 w 1626"/>
              <a:gd name="T45" fmla="*/ 2147483647 h 80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626"/>
              <a:gd name="T70" fmla="*/ 0 h 808"/>
              <a:gd name="T71" fmla="*/ 1626 w 1626"/>
              <a:gd name="T72" fmla="*/ 808 h 80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626" h="808">
                <a:moveTo>
                  <a:pt x="226" y="684"/>
                </a:moveTo>
                <a:cubicBezTo>
                  <a:pt x="191" y="672"/>
                  <a:pt x="156" y="662"/>
                  <a:pt x="122" y="652"/>
                </a:cubicBezTo>
                <a:cubicBezTo>
                  <a:pt x="88" y="628"/>
                  <a:pt x="80" y="590"/>
                  <a:pt x="51" y="561"/>
                </a:cubicBezTo>
                <a:cubicBezTo>
                  <a:pt x="52" y="503"/>
                  <a:pt x="0" y="212"/>
                  <a:pt x="122" y="136"/>
                </a:cubicBezTo>
                <a:cubicBezTo>
                  <a:pt x="165" y="68"/>
                  <a:pt x="288" y="76"/>
                  <a:pt x="355" y="71"/>
                </a:cubicBezTo>
                <a:cubicBezTo>
                  <a:pt x="526" y="56"/>
                  <a:pt x="698" y="50"/>
                  <a:pt x="871" y="45"/>
                </a:cubicBezTo>
                <a:cubicBezTo>
                  <a:pt x="922" y="38"/>
                  <a:pt x="958" y="30"/>
                  <a:pt x="1013" y="26"/>
                </a:cubicBezTo>
                <a:cubicBezTo>
                  <a:pt x="1095" y="3"/>
                  <a:pt x="1186" y="4"/>
                  <a:pt x="1271" y="0"/>
                </a:cubicBezTo>
                <a:cubicBezTo>
                  <a:pt x="1321" y="9"/>
                  <a:pt x="1402" y="15"/>
                  <a:pt x="1445" y="52"/>
                </a:cubicBezTo>
                <a:cubicBezTo>
                  <a:pt x="1496" y="95"/>
                  <a:pt x="1432" y="43"/>
                  <a:pt x="1477" y="97"/>
                </a:cubicBezTo>
                <a:cubicBezTo>
                  <a:pt x="1482" y="103"/>
                  <a:pt x="1491" y="104"/>
                  <a:pt x="1497" y="110"/>
                </a:cubicBezTo>
                <a:cubicBezTo>
                  <a:pt x="1563" y="168"/>
                  <a:pt x="1509" y="131"/>
                  <a:pt x="1555" y="161"/>
                </a:cubicBezTo>
                <a:cubicBezTo>
                  <a:pt x="1568" y="182"/>
                  <a:pt x="1585" y="198"/>
                  <a:pt x="1600" y="219"/>
                </a:cubicBezTo>
                <a:cubicBezTo>
                  <a:pt x="1606" y="240"/>
                  <a:pt x="1618" y="256"/>
                  <a:pt x="1626" y="277"/>
                </a:cubicBezTo>
                <a:cubicBezTo>
                  <a:pt x="1623" y="343"/>
                  <a:pt x="1622" y="410"/>
                  <a:pt x="1619" y="477"/>
                </a:cubicBezTo>
                <a:cubicBezTo>
                  <a:pt x="1616" y="525"/>
                  <a:pt x="1588" y="573"/>
                  <a:pt x="1574" y="619"/>
                </a:cubicBezTo>
                <a:cubicBezTo>
                  <a:pt x="1566" y="674"/>
                  <a:pt x="1560" y="678"/>
                  <a:pt x="1510" y="697"/>
                </a:cubicBezTo>
                <a:cubicBezTo>
                  <a:pt x="1492" y="713"/>
                  <a:pt x="1475" y="741"/>
                  <a:pt x="1458" y="755"/>
                </a:cubicBezTo>
                <a:cubicBezTo>
                  <a:pt x="1440" y="768"/>
                  <a:pt x="1372" y="778"/>
                  <a:pt x="1361" y="781"/>
                </a:cubicBezTo>
                <a:cubicBezTo>
                  <a:pt x="1240" y="808"/>
                  <a:pt x="1153" y="803"/>
                  <a:pt x="1013" y="807"/>
                </a:cubicBezTo>
                <a:cubicBezTo>
                  <a:pt x="835" y="800"/>
                  <a:pt x="728" y="788"/>
                  <a:pt x="568" y="742"/>
                </a:cubicBezTo>
                <a:cubicBezTo>
                  <a:pt x="510" y="725"/>
                  <a:pt x="446" y="730"/>
                  <a:pt x="387" y="723"/>
                </a:cubicBezTo>
                <a:cubicBezTo>
                  <a:pt x="332" y="715"/>
                  <a:pt x="280" y="694"/>
                  <a:pt x="226" y="684"/>
                </a:cubicBezTo>
                <a:close/>
              </a:path>
            </a:pathLst>
          </a:custGeom>
          <a:solidFill>
            <a:srgbClr val="800000">
              <a:alpha val="39999"/>
            </a:srgbClr>
          </a:solidFill>
          <a:ln w="19050" cap="flat" cmpd="sng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3657600" y="2057400"/>
            <a:ext cx="191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cs typeface="Arial" charset="0"/>
              </a:rPr>
              <a:t>Fescue</a:t>
            </a:r>
            <a:r>
              <a:rPr lang="en-US" sz="2400" b="1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 sz="2400" b="1">
                <a:solidFill>
                  <a:srgbClr val="002060"/>
                </a:solidFill>
                <a:cs typeface="Arial" charset="0"/>
              </a:rPr>
              <a:t>Belt</a:t>
            </a:r>
          </a:p>
        </p:txBody>
      </p:sp>
      <p:cxnSp>
        <p:nvCxnSpPr>
          <p:cNvPr id="9" name="Straight Arrow Connector 8"/>
          <p:cNvCxnSpPr>
            <a:stCxn id="22532" idx="2"/>
          </p:cNvCxnSpPr>
          <p:nvPr/>
        </p:nvCxnSpPr>
        <p:spPr>
          <a:xfrm rot="16200000" flipH="1">
            <a:off x="4562475" y="2581275"/>
            <a:ext cx="822325" cy="72072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8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Image result for clavice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468707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4279612"/>
            <a:ext cx="4008854" cy="584775"/>
          </a:xfrm>
          <a:prstGeom prst="rect">
            <a:avLst/>
          </a:prstGeom>
          <a:solidFill>
            <a:schemeClr val="bg2">
              <a:lumMod val="25000"/>
              <a:alpha val="5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Claviceps</a:t>
            </a:r>
            <a:r>
              <a:rPr lang="en-US" sz="32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fungus</a:t>
            </a:r>
            <a:endParaRPr lang="en-US" sz="32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181599"/>
            <a:ext cx="8546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 Black" panose="020B0A04020102020204" pitchFamily="34" charset="0"/>
              </a:rPr>
              <a:t>Infects seed and cereal of various grasses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3685401"/>
            <a:ext cx="2091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Photo by Doug </a:t>
            </a:r>
            <a:r>
              <a:rPr lang="en-US" sz="12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Waylett</a:t>
            </a:r>
            <a:endParaRPr lang="en-US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9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706437"/>
          </a:xfrm>
          <a:solidFill>
            <a:schemeClr val="bg2">
              <a:lumMod val="25000"/>
              <a:alpha val="57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Claviceps</a:t>
            </a:r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can produce:</a:t>
            </a:r>
            <a:endParaRPr lang="en-US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86000"/>
            <a:ext cx="8534400" cy="16557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Arial Black" panose="020B0A04020102020204" pitchFamily="34" charset="0"/>
              </a:rPr>
              <a:t>•  </a:t>
            </a:r>
            <a:r>
              <a:rPr lang="en-US" sz="2400" b="1" dirty="0" err="1" smtClean="0">
                <a:latin typeface="Arial Black" panose="020B0A04020102020204" pitchFamily="34" charset="0"/>
              </a:rPr>
              <a:t>Tremorgenic</a:t>
            </a:r>
            <a:r>
              <a:rPr lang="en-US" sz="2400" b="1" dirty="0" smtClean="0">
                <a:latin typeface="Arial Black" panose="020B0A04020102020204" pitchFamily="34" charset="0"/>
              </a:rPr>
              <a:t> compounds that can cause  </a:t>
            </a:r>
          </a:p>
          <a:p>
            <a:pPr algn="l"/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atin typeface="Arial Black" panose="020B0A04020102020204" pitchFamily="34" charset="0"/>
              </a:rPr>
              <a:t>   the “staggers” conditions</a:t>
            </a:r>
          </a:p>
          <a:p>
            <a:pPr algn="l"/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atin typeface="Arial Black" panose="020B0A04020102020204" pitchFamily="34" charset="0"/>
              </a:rPr>
              <a:t>   - excessive muscle twitching, incoordination,   </a:t>
            </a:r>
          </a:p>
          <a:p>
            <a:pPr algn="l"/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atin typeface="Arial Black" panose="020B0A04020102020204" pitchFamily="34" charset="0"/>
              </a:rPr>
              <a:t>     and </a:t>
            </a:r>
            <a:r>
              <a:rPr lang="en-US" sz="2400" b="1" dirty="0" err="1" smtClean="0">
                <a:latin typeface="Arial Black" panose="020B0A04020102020204" pitchFamily="34" charset="0"/>
              </a:rPr>
              <a:t>convulations</a:t>
            </a:r>
            <a:endParaRPr lang="en-US" sz="2400" b="1" dirty="0" smtClean="0">
              <a:latin typeface="Arial Black" panose="020B0A04020102020204" pitchFamily="34" charset="0"/>
            </a:endParaRPr>
          </a:p>
          <a:p>
            <a:pPr algn="l"/>
            <a:endParaRPr lang="en-US" sz="2400" b="1" dirty="0" smtClean="0">
              <a:latin typeface="Arial Black" panose="020B0A04020102020204" pitchFamily="34" charset="0"/>
            </a:endParaRPr>
          </a:p>
          <a:p>
            <a:pPr algn="l"/>
            <a:r>
              <a:rPr lang="en-US" sz="2400" b="1" dirty="0" smtClean="0">
                <a:latin typeface="Arial Black" panose="020B0A04020102020204" pitchFamily="34" charset="0"/>
              </a:rPr>
              <a:t>•  </a:t>
            </a:r>
            <a:r>
              <a:rPr lang="en-US" sz="2400" b="1" dirty="0" err="1" smtClean="0">
                <a:latin typeface="Arial Black" panose="020B0A04020102020204" pitchFamily="34" charset="0"/>
              </a:rPr>
              <a:t>Ergopeptines</a:t>
            </a:r>
            <a:r>
              <a:rPr lang="en-US" sz="2400" b="1" dirty="0" smtClean="0">
                <a:latin typeface="Arial Black" panose="020B0A04020102020204" pitchFamily="34" charset="0"/>
              </a:rPr>
              <a:t> that can induce a </a:t>
            </a:r>
            <a:r>
              <a:rPr lang="en-US" sz="2400" b="1" dirty="0" err="1" smtClean="0">
                <a:latin typeface="Arial Black" panose="020B0A04020102020204" pitchFamily="34" charset="0"/>
              </a:rPr>
              <a:t>toxicosis</a:t>
            </a:r>
            <a:r>
              <a:rPr lang="en-US" sz="2400" b="1" dirty="0" smtClean="0">
                <a:latin typeface="Arial Black" panose="020B0A04020102020204" pitchFamily="34" charset="0"/>
              </a:rPr>
              <a:t>  </a:t>
            </a:r>
          </a:p>
          <a:p>
            <a:pPr algn="l"/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atin typeface="Arial Black" panose="020B0A04020102020204" pitchFamily="34" charset="0"/>
              </a:rPr>
              <a:t>   similar to fescue </a:t>
            </a:r>
            <a:r>
              <a:rPr lang="en-US" sz="2400" b="1" dirty="0" err="1" smtClean="0">
                <a:latin typeface="Arial Black" panose="020B0A04020102020204" pitchFamily="34" charset="0"/>
              </a:rPr>
              <a:t>toxicosis</a:t>
            </a:r>
            <a:r>
              <a:rPr lang="en-US" sz="2400" b="1" dirty="0" smtClean="0"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atin typeface="Arial Black" panose="020B0A04020102020204" pitchFamily="34" charset="0"/>
              </a:rPr>
              <a:t>   -  produces high amounts of ergotamine.</a:t>
            </a:r>
          </a:p>
          <a:p>
            <a:pPr algn="l"/>
            <a:endParaRPr lang="en-US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9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3820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33014" y="685800"/>
            <a:ext cx="3230372" cy="707886"/>
          </a:xfrm>
          <a:prstGeom prst="rect">
            <a:avLst/>
          </a:prstGeom>
          <a:solidFill>
            <a:schemeClr val="tx1">
              <a:lumMod val="75000"/>
              <a:lumOff val="25000"/>
              <a:alpha val="3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Discussion</a:t>
            </a:r>
            <a:endParaRPr lang="en-US" sz="40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83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</TotalTime>
  <Words>180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Office Theme</vt:lpstr>
      <vt:lpstr>Risk of Exposure of Grazing Animals to Ergot Alkaloids Produced by Fungal Endophytes</vt:lpstr>
      <vt:lpstr>PowerPoint Presentation</vt:lpstr>
      <vt:lpstr>PowerPoint Presentation</vt:lpstr>
      <vt:lpstr>Ergot alkaloids tightly bind α-adrenergic receptors in the vasculature to elicit  persistent vasoconstriction that hinders the animal’s ability to thermo-regulate. </vt:lpstr>
      <vt:lpstr>PowerPoint Presentation</vt:lpstr>
      <vt:lpstr>PowerPoint Presentation</vt:lpstr>
      <vt:lpstr>PowerPoint Presentation</vt:lpstr>
      <vt:lpstr>PowerPoint Presentation</vt:lpstr>
      <vt:lpstr>Claviceps can produce: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the Fungal En</dc:title>
  <dc:creator>Glen Aiken</dc:creator>
  <cp:lastModifiedBy>Aiken, Glen</cp:lastModifiedBy>
  <cp:revision>134</cp:revision>
  <dcterms:created xsi:type="dcterms:W3CDTF">2012-07-04T02:18:57Z</dcterms:created>
  <dcterms:modified xsi:type="dcterms:W3CDTF">2015-08-30T22:02:28Z</dcterms:modified>
</cp:coreProperties>
</file>