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7" r:id="rId2"/>
    <p:sldId id="339" r:id="rId3"/>
    <p:sldId id="372" r:id="rId4"/>
    <p:sldId id="306" r:id="rId5"/>
    <p:sldId id="374" r:id="rId6"/>
    <p:sldId id="375" r:id="rId7"/>
    <p:sldId id="366" r:id="rId8"/>
    <p:sldId id="367" r:id="rId9"/>
    <p:sldId id="387" r:id="rId10"/>
    <p:sldId id="373" r:id="rId11"/>
    <p:sldId id="354" r:id="rId12"/>
    <p:sldId id="376" r:id="rId13"/>
    <p:sldId id="378" r:id="rId14"/>
    <p:sldId id="377" r:id="rId15"/>
    <p:sldId id="379" r:id="rId16"/>
    <p:sldId id="315" r:id="rId17"/>
    <p:sldId id="384" r:id="rId18"/>
    <p:sldId id="385" r:id="rId19"/>
    <p:sldId id="341" r:id="rId20"/>
  </p:sldIdLst>
  <p:sldSz cx="9144000" cy="6858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00"/>
    <a:srgbClr val="0000FF"/>
    <a:srgbClr val="000066"/>
    <a:srgbClr val="CC0000"/>
    <a:srgbClr val="008000"/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84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-15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252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r>
              <a:rPr lang="en-US"/>
              <a:t>THERMEC’2016      May 29 - June 3              G. Raffaini</a:t>
            </a:r>
            <a:endParaRPr lang="it-IT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1338"/>
            <a:ext cx="29479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9951F0BC-0078-4F0F-83B2-34B50FB195A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13145988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79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3288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</a:defRPr>
            </a:lvl1pPr>
          </a:lstStyle>
          <a:p>
            <a:pPr>
              <a:defRPr/>
            </a:pPr>
            <a:r>
              <a:rPr lang="en-US"/>
              <a:t>THERMEC’2016      May 29 - June 3              G. Raffaini</a:t>
            </a: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338"/>
            <a:ext cx="294798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66" tIns="46233" rIns="92466" bIns="4623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182EFABF-76BC-40D2-897D-A9340EEC107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2874268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3F81A8F-681B-46D2-9D29-BADD36976D17}" type="slidenum">
              <a:rPr lang="it-IT" altLang="it-IT" sz="1200" smtClean="0">
                <a:latin typeface="Times" charset="0"/>
              </a:rPr>
              <a:pPr/>
              <a:t>1</a:t>
            </a:fld>
            <a:endParaRPr lang="it-IT" altLang="it-IT" sz="1200" smtClean="0">
              <a:latin typeface="Times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8975" y="803275"/>
            <a:ext cx="5360988" cy="40211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5089525"/>
            <a:ext cx="4938712" cy="4824413"/>
          </a:xfrm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24581" name="Segnaposto piè di pagina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it-IT" sz="1200" smtClean="0">
                <a:latin typeface="Times" charset="0"/>
              </a:rPr>
              <a:t>THERMEC’2016      May 29 - June 3              G. Raffaini</a:t>
            </a:r>
            <a:endParaRPr lang="it-IT" altLang="it-IT" sz="120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2560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4CE8BAB1-2960-4ACA-BBC8-47FF54F2F9F8}" type="slidenum">
              <a:rPr lang="it-IT" altLang="it-IT" sz="1200" smtClean="0">
                <a:latin typeface="Times" charset="0"/>
              </a:rPr>
              <a:pPr/>
              <a:t>2</a:t>
            </a:fld>
            <a:endParaRPr lang="it-IT" altLang="it-IT" sz="120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A1983F8-5BC7-4303-8A5D-6F9F5B4CFDB8}" type="slidenum">
              <a:rPr lang="it-IT" altLang="it-IT" sz="1200" smtClean="0">
                <a:latin typeface="Times" charset="0"/>
              </a:rPr>
              <a:pPr/>
              <a:t>4</a:t>
            </a:fld>
            <a:endParaRPr lang="it-IT" altLang="it-IT" sz="1200" smtClean="0">
              <a:latin typeface="Times" charset="0"/>
            </a:endParaRPr>
          </a:p>
        </p:txBody>
      </p:sp>
      <p:sp>
        <p:nvSpPr>
          <p:cNvPr id="26629" name="Segnaposto piè di pagina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it-IT" sz="1200" smtClean="0">
                <a:latin typeface="Times" charset="0"/>
              </a:rPr>
              <a:t>THERMEC’2016      May 29 - June 3              G. Raffaini</a:t>
            </a:r>
            <a:endParaRPr lang="it-IT" altLang="it-IT" sz="120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2765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739F7AD-E8A9-4057-A162-50968636C761}" type="slidenum">
              <a:rPr lang="it-IT" altLang="it-IT" sz="1200" smtClean="0">
                <a:latin typeface="Times" charset="0"/>
              </a:rPr>
              <a:pPr/>
              <a:t>5</a:t>
            </a:fld>
            <a:endParaRPr lang="it-IT" altLang="it-IT" sz="1200" smtClean="0">
              <a:latin typeface="Times" charset="0"/>
            </a:endParaRPr>
          </a:p>
        </p:txBody>
      </p:sp>
      <p:sp>
        <p:nvSpPr>
          <p:cNvPr id="27653" name="Segnaposto piè di pagina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it-IT" sz="1200" smtClean="0">
                <a:latin typeface="Times" charset="0"/>
              </a:rPr>
              <a:t>THERMEC’2016      May 29 - June 3              G. Raffaini</a:t>
            </a:r>
            <a:endParaRPr lang="it-IT" altLang="it-IT" sz="1200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Segnaposto note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altLang="it-IT" smtClean="0"/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21A419-7027-4918-8165-F965935CC25F}" type="slidenum">
              <a:rPr lang="it-IT" altLang="it-IT" sz="1200" smtClean="0">
                <a:latin typeface="Times" charset="0"/>
              </a:rPr>
              <a:pPr/>
              <a:t>10</a:t>
            </a:fld>
            <a:endParaRPr lang="it-IT" altLang="it-IT" sz="1200" smtClean="0">
              <a:latin typeface="Times" charset="0"/>
            </a:endParaRPr>
          </a:p>
        </p:txBody>
      </p:sp>
      <p:sp>
        <p:nvSpPr>
          <p:cNvPr id="28677" name="Segnaposto piè di pagina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it-IT" sz="1200" smtClean="0">
                <a:latin typeface="Times" charset="0"/>
              </a:rPr>
              <a:t>THERMEC’2016      May 29 - June 3              G. Raffaini</a:t>
            </a:r>
            <a:endParaRPr lang="it-IT" altLang="it-IT" sz="1200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4" descr="powerpoint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0" y="0"/>
            <a:ext cx="91694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F6E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endParaRPr lang="it-IT" altLang="it-IT" smtClean="0"/>
          </a:p>
        </p:txBody>
      </p:sp>
      <p:pic>
        <p:nvPicPr>
          <p:cNvPr id="4" name="Picture 72" descr="powerpoint0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24"/>
          <a:stretch>
            <a:fillRect/>
          </a:stretch>
        </p:blipFill>
        <p:spPr bwMode="auto">
          <a:xfrm>
            <a:off x="7970838" y="441325"/>
            <a:ext cx="704850" cy="6842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28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AD99-3811-4D9B-B0F4-EED5A1D89565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511542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22869-2F69-4596-8393-E7CC9BA6416D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09727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A212-D9E6-4197-A174-D60C6CE60E78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5377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5E9AD-791F-44FD-933B-F50DEC6891AC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27368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64B3C-F138-4F75-91C6-0FFB98B4D8C2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81284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A85B4-BDBB-4733-BF9F-BA06152454E3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11726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9568F-3A98-4107-BE0F-AFB1F46B47B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09746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C54E3-8818-4628-B57A-68BAC5B0807E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8112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DAD75-507C-4A28-8252-F22D414DD2FF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776452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023D7-792F-42EC-B2F0-A8341F87D1B1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58957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0" descr="down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7013"/>
            <a:ext cx="91440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9" descr="up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2" name="Rectangle 6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63000" y="6613525"/>
            <a:ext cx="1362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108000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20000"/>
              </a:spcBef>
              <a:defRPr sz="1600" b="1">
                <a:solidFill>
                  <a:srgbClr val="FF9900"/>
                </a:solidFill>
              </a:defRPr>
            </a:lvl1pPr>
          </a:lstStyle>
          <a:p>
            <a:pPr>
              <a:defRPr/>
            </a:pPr>
            <a:fld id="{9E1780BB-7418-4575-ACFE-CE155C80EA80}" type="slidenum">
              <a:rPr lang="it-IT" altLang="en-US"/>
              <a:pPr>
                <a:defRPr/>
              </a:pPr>
              <a:t>‹N›</a:t>
            </a:fld>
            <a:endParaRPr lang="it-IT" altLang="en-US"/>
          </a:p>
        </p:txBody>
      </p:sp>
      <p:sp>
        <p:nvSpPr>
          <p:cNvPr id="1029" name="Text Box 71"/>
          <p:cNvSpPr txBox="1">
            <a:spLocks noChangeArrowheads="1"/>
          </p:cNvSpPr>
          <p:nvPr userDrawn="1"/>
        </p:nvSpPr>
        <p:spPr bwMode="auto">
          <a:xfrm>
            <a:off x="107950" y="6569075"/>
            <a:ext cx="48958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altLang="it-IT" sz="1200" b="1" smtClean="0">
                <a:solidFill>
                  <a:srgbClr val="003F6E"/>
                </a:solidFill>
              </a:rPr>
              <a:t>Separation Techniques – Valencia 2016                           </a:t>
            </a:r>
            <a:r>
              <a:rPr lang="it-IT" altLang="it-IT" sz="1200" b="1" dirty="0" smtClean="0">
                <a:solidFill>
                  <a:srgbClr val="003F6E"/>
                </a:solidFill>
              </a:rPr>
              <a:t>G. Raffaini</a:t>
            </a:r>
            <a:endParaRPr lang="it-IT" sz="1200" b="1" dirty="0" smtClean="0">
              <a:solidFill>
                <a:srgbClr val="003F6E"/>
              </a:solidFill>
            </a:endParaRPr>
          </a:p>
        </p:txBody>
      </p:sp>
      <p:pic>
        <p:nvPicPr>
          <p:cNvPr id="1030" name="Picture 82" descr="powerpoint04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0" y="161925"/>
            <a:ext cx="1098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13" r:id="rId3"/>
    <p:sldLayoutId id="2147485014" r:id="rId4"/>
    <p:sldLayoutId id="2147485015" r:id="rId5"/>
    <p:sldLayoutId id="2147485016" r:id="rId6"/>
    <p:sldLayoutId id="2147485017" r:id="rId7"/>
    <p:sldLayoutId id="2147485018" r:id="rId8"/>
    <p:sldLayoutId id="2147485019" r:id="rId9"/>
    <p:sldLayoutId id="2147485020" r:id="rId10"/>
    <p:sldLayoutId id="214748502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3F6E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4C80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4D82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4C80"/>
        </a:buClr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Minion Web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Minion Web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Minion Web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Minion Web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Minion Web" pitchFamily="18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wm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outer_(20,10)_SWNT_side.avi" TargetMode="External"/><Relationship Id="rId7" Type="http://schemas.openxmlformats.org/officeDocument/2006/relationships/image" Target="../media/image37.png"/><Relationship Id="rId2" Type="http://schemas.openxmlformats.org/officeDocument/2006/relationships/hyperlink" Target="inner_(20,10)_SWNT_side.avi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hyperlink" Target="outer_(20,10)_SWNT_end.avi" TargetMode="External"/><Relationship Id="rId4" Type="http://schemas.openxmlformats.org/officeDocument/2006/relationships/hyperlink" Target="inner_(20,10)_SWNT_end.avi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din_CONC_1NT_8_8_10ns.avi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843213" y="3559175"/>
            <a:ext cx="6300787" cy="231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7D7E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sz="2200" b="1"/>
              <a:t>SEPARATION OF CHIRAL NANOTUBES </a:t>
            </a:r>
            <a:br>
              <a:rPr lang="en-US" altLang="it-IT" sz="2200" b="1"/>
            </a:br>
            <a:r>
              <a:rPr lang="en-US" altLang="it-IT" sz="2200" b="1"/>
              <a:t>WITH AN OPPOSITE HANDEDNESS </a:t>
            </a:r>
            <a:br>
              <a:rPr lang="en-US" altLang="it-IT" sz="2200" b="1"/>
            </a:br>
            <a:r>
              <a:rPr lang="en-US" altLang="it-IT" sz="2200" b="1"/>
              <a:t>BY OLIGOPEPTIDE ADSORPTION:</a:t>
            </a:r>
            <a:br>
              <a:rPr lang="en-US" altLang="it-IT" sz="2200" b="1"/>
            </a:br>
            <a:r>
              <a:rPr lang="en-US" altLang="it-IT" sz="2200" b="1"/>
              <a:t>A MOLECULAR DYNAMICS STUDY</a:t>
            </a:r>
          </a:p>
          <a:p>
            <a:pPr>
              <a:spcBef>
                <a:spcPct val="20000"/>
              </a:spcBef>
            </a:pPr>
            <a:r>
              <a:rPr lang="it-IT" altLang="it-IT" sz="1800" b="1">
                <a:solidFill>
                  <a:srgbClr val="003F6E"/>
                </a:solidFill>
              </a:rPr>
              <a:t>Giuseppina Raffaini</a:t>
            </a:r>
          </a:p>
          <a:p>
            <a:pPr>
              <a:spcBef>
                <a:spcPct val="50000"/>
              </a:spcBef>
            </a:pPr>
            <a:r>
              <a:rPr lang="en-US" altLang="it-IT" sz="1400" i="1"/>
              <a:t>Dipartimento di Chimica, Materiali e Ing. Chimica “G. Natta”</a:t>
            </a:r>
          </a:p>
          <a:p>
            <a:r>
              <a:rPr lang="en-US" altLang="it-IT" sz="1400" i="1"/>
              <a:t>Politecnico di Milano - Italy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4925" y="6629400"/>
            <a:ext cx="45720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sz="1200" b="1">
                <a:solidFill>
                  <a:srgbClr val="003F6E"/>
                </a:solidFill>
              </a:rPr>
              <a:t>Separation techniques – Valencia 2016                       </a:t>
            </a:r>
            <a:r>
              <a:rPr lang="it-IT" altLang="it-IT" sz="1200" b="1">
                <a:solidFill>
                  <a:srgbClr val="003F6E"/>
                </a:solidFill>
              </a:rPr>
              <a:t>G. Raffaini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9" name="Picture 19" descr="Fig_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239838"/>
            <a:ext cx="1485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Segnaposto numero diapositiva 1"/>
          <p:cNvSpPr>
            <a:spLocks noGrp="1"/>
          </p:cNvSpPr>
          <p:nvPr>
            <p:ph type="sldNum" sz="quarter" idx="10"/>
          </p:nvPr>
        </p:nvSpPr>
        <p:spPr>
          <a:xfrm>
            <a:off x="8964613" y="6597650"/>
            <a:ext cx="1204912" cy="246063"/>
          </a:xfrm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D51903D-CFBE-4E10-BEAA-C0D4EF7133E3}" type="slidenum">
              <a:rPr lang="it-IT" altLang="it-IT" sz="1600" smtClean="0">
                <a:solidFill>
                  <a:srgbClr val="FF9900"/>
                </a:solidFill>
              </a:rPr>
              <a:pPr/>
              <a:t>2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250825" y="923925"/>
            <a:ext cx="716280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  <a:t>Carbon nanotubes </a:t>
            </a:r>
            <a:b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  <a:t>can form </a:t>
            </a:r>
            <a:r>
              <a:rPr lang="en-US" altLang="it-IT" sz="2400" b="1" u="sng">
                <a:solidFill>
                  <a:srgbClr val="C00000"/>
                </a:solidFill>
                <a:latin typeface="Times New Roman" pitchFamily="18" charset="0"/>
              </a:rPr>
              <a:t>non-covalent</a:t>
            </a:r>
            <a: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  <a:t> complexes </a:t>
            </a:r>
            <a:b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  <a:t>with proteins </a:t>
            </a:r>
            <a:b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altLang="it-IT" sz="2400" b="1">
                <a:solidFill>
                  <a:srgbClr val="C00000"/>
                </a:solidFill>
                <a:latin typeface="Times New Roman" pitchFamily="18" charset="0"/>
              </a:rPr>
              <a:t>both on the inner and on the outer surface</a:t>
            </a:r>
            <a:endParaRPr lang="en-US" altLang="it-IT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330" name="Text Box 10"/>
          <p:cNvSpPr txBox="1">
            <a:spLocks noChangeArrowheads="1"/>
          </p:cNvSpPr>
          <p:nvPr/>
        </p:nvSpPr>
        <p:spPr bwMode="auto">
          <a:xfrm>
            <a:off x="323850" y="2997200"/>
            <a:ext cx="87280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  <a:buClr>
                <a:srgbClr val="FF9900"/>
              </a:buClr>
              <a:defRPr/>
            </a:pPr>
            <a:r>
              <a:rPr lang="en-GB" altLang="it-IT" sz="2400" b="1" dirty="0" smtClean="0">
                <a:solidFill>
                  <a:srgbClr val="0000FF"/>
                </a:solidFill>
                <a:latin typeface="Times New Roman" pitchFamily="18" charset="0"/>
                <a:sym typeface="Wingdings" pitchFamily="2" charset="2"/>
              </a:rPr>
              <a:t>Very important key for separation of </a:t>
            </a:r>
            <a:r>
              <a:rPr lang="en-GB" altLang="it-IT" sz="2400" b="1" u="sng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sym typeface="Wingdings" pitchFamily="2" charset="2"/>
              </a:rPr>
              <a:t>chiral</a:t>
            </a:r>
            <a:r>
              <a:rPr lang="en-GB" altLang="it-IT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sym typeface="Wingdings" pitchFamily="2" charset="2"/>
              </a:rPr>
              <a:t> CNTs</a:t>
            </a:r>
            <a:r>
              <a:rPr lang="en-GB" altLang="it-IT" sz="2400" b="1" dirty="0" smtClean="0">
                <a:solidFill>
                  <a:srgbClr val="0000FF"/>
                </a:solidFill>
                <a:latin typeface="Times New Roman" pitchFamily="18" charset="0"/>
                <a:sym typeface="Wingdings" pitchFamily="2" charset="2"/>
              </a:rPr>
              <a:t>: </a:t>
            </a:r>
            <a:br>
              <a:rPr lang="en-GB" altLang="it-IT" sz="2400" b="1" dirty="0" smtClean="0">
                <a:solidFill>
                  <a:srgbClr val="0000FF"/>
                </a:solidFill>
                <a:latin typeface="Times New Roman" pitchFamily="18" charset="0"/>
                <a:sym typeface="Wingdings" pitchFamily="2" charset="2"/>
              </a:rPr>
            </a:br>
            <a:r>
              <a:rPr lang="en-GB" altLang="it-IT" sz="2400" b="1" dirty="0" smtClean="0">
                <a:solidFill>
                  <a:srgbClr val="0000FF"/>
                </a:solidFill>
                <a:latin typeface="Times New Roman" pitchFamily="18" charset="0"/>
                <a:sym typeface="Wingdings" pitchFamily="2" charset="2"/>
              </a:rPr>
              <a:t>i</a:t>
            </a:r>
            <a:r>
              <a:rPr lang="en-GB" altLang="it-IT" sz="2400" b="1" dirty="0" smtClean="0">
                <a:solidFill>
                  <a:srgbClr val="0000FF"/>
                </a:solidFill>
                <a:latin typeface="Times New Roman" pitchFamily="18" charset="0"/>
              </a:rPr>
              <a:t>nteraction between chiral CNT surface – chiral aminoacids</a:t>
            </a:r>
          </a:p>
        </p:txBody>
      </p:sp>
      <p:grpSp>
        <p:nvGrpSpPr>
          <p:cNvPr id="184332" name="Group 12"/>
          <p:cNvGrpSpPr>
            <a:grpSpLocks/>
          </p:cNvGrpSpPr>
          <p:nvPr/>
        </p:nvGrpSpPr>
        <p:grpSpPr bwMode="auto">
          <a:xfrm>
            <a:off x="2628900" y="5705475"/>
            <a:ext cx="4464050" cy="519113"/>
            <a:chOff x="1519" y="2140"/>
            <a:chExt cx="2812" cy="327"/>
          </a:xfrm>
        </p:grpSpPr>
        <p:sp>
          <p:nvSpPr>
            <p:cNvPr id="2" name="Line 13"/>
            <p:cNvSpPr>
              <a:spLocks noChangeShapeType="1"/>
            </p:cNvSpPr>
            <p:nvPr/>
          </p:nvSpPr>
          <p:spPr bwMode="auto">
            <a:xfrm>
              <a:off x="1519" y="2160"/>
              <a:ext cx="28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4334" name="Text Box 14"/>
            <p:cNvSpPr txBox="1">
              <a:spLocks noChangeArrowheads="1"/>
            </p:cNvSpPr>
            <p:nvPr/>
          </p:nvSpPr>
          <p:spPr bwMode="auto">
            <a:xfrm>
              <a:off x="2472" y="2140"/>
              <a:ext cx="8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it-IT" sz="2800" dirty="0" err="1">
                  <a:solidFill>
                    <a:srgbClr val="00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surface</a:t>
              </a:r>
              <a:endParaRPr lang="it-IT" sz="2800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4335" name="Group 15"/>
          <p:cNvGrpSpPr>
            <a:grpSpLocks/>
          </p:cNvGrpSpPr>
          <p:nvPr/>
        </p:nvGrpSpPr>
        <p:grpSpPr bwMode="auto">
          <a:xfrm>
            <a:off x="3992563" y="4149725"/>
            <a:ext cx="1584325" cy="1571625"/>
            <a:chOff x="2517" y="903"/>
            <a:chExt cx="998" cy="990"/>
          </a:xfrm>
        </p:grpSpPr>
        <p:sp>
          <p:nvSpPr>
            <p:cNvPr id="184336" name="Text Box 16"/>
            <p:cNvSpPr txBox="1">
              <a:spLocks noChangeArrowheads="1"/>
            </p:cNvSpPr>
            <p:nvPr/>
          </p:nvSpPr>
          <p:spPr bwMode="auto">
            <a:xfrm>
              <a:off x="2572" y="1205"/>
              <a:ext cx="89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it-IT" sz="3200" i="1" dirty="0" err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protein</a:t>
              </a:r>
              <a:endParaRPr lang="it-IT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134" name="Oval 17"/>
            <p:cNvSpPr>
              <a:spLocks noChangeArrowheads="1"/>
            </p:cNvSpPr>
            <p:nvPr/>
          </p:nvSpPr>
          <p:spPr bwMode="auto">
            <a:xfrm>
              <a:off x="2517" y="903"/>
              <a:ext cx="998" cy="99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20000"/>
                </a:spcBef>
              </a:pPr>
              <a:endParaRPr lang="it-IT" altLang="it-IT"/>
            </a:p>
          </p:txBody>
        </p:sp>
      </p:grpSp>
      <p:sp>
        <p:nvSpPr>
          <p:cNvPr id="20" name="Oval 25"/>
          <p:cNvSpPr>
            <a:spLocks noChangeArrowheads="1"/>
          </p:cNvSpPr>
          <p:nvPr/>
        </p:nvSpPr>
        <p:spPr bwMode="auto">
          <a:xfrm>
            <a:off x="3644900" y="5356225"/>
            <a:ext cx="2143125" cy="365125"/>
          </a:xfrm>
          <a:prstGeom prst="ellips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4822825"/>
            <a:ext cx="181927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ccia in giù 5"/>
          <p:cNvSpPr>
            <a:spLocks noChangeArrowheads="1"/>
          </p:cNvSpPr>
          <p:nvPr/>
        </p:nvSpPr>
        <p:spPr bwMode="auto">
          <a:xfrm>
            <a:off x="7667625" y="1131888"/>
            <a:ext cx="144463" cy="496887"/>
          </a:xfrm>
          <a:prstGeom prst="downArrow">
            <a:avLst>
              <a:gd name="adj1" fmla="val 50000"/>
              <a:gd name="adj2" fmla="val 49873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  <p:sp>
        <p:nvSpPr>
          <p:cNvPr id="8" name="Freccia a destra 7"/>
          <p:cNvSpPr>
            <a:spLocks noChangeArrowheads="1"/>
          </p:cNvSpPr>
          <p:nvPr/>
        </p:nvSpPr>
        <p:spPr bwMode="auto">
          <a:xfrm>
            <a:off x="7008813" y="2241550"/>
            <a:ext cx="587375" cy="107950"/>
          </a:xfrm>
          <a:prstGeom prst="rightArrow">
            <a:avLst>
              <a:gd name="adj1" fmla="val 50000"/>
              <a:gd name="adj2" fmla="val 50054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  <p:sp>
        <p:nvSpPr>
          <p:cNvPr id="5132" name="CasellaDiTesto 2"/>
          <p:cNvSpPr txBox="1">
            <a:spLocks noChangeArrowheads="1"/>
          </p:cNvSpPr>
          <p:nvPr/>
        </p:nvSpPr>
        <p:spPr bwMode="auto">
          <a:xfrm>
            <a:off x="755650" y="188913"/>
            <a:ext cx="1976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it-IT" sz="2400" b="1">
                <a:solidFill>
                  <a:srgbClr val="0033CC"/>
                </a:solidFill>
              </a:rPr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4" grpId="0"/>
      <p:bldP spid="184330" grpId="0"/>
      <p:bldP spid="20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42888"/>
            <a:ext cx="7777163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it-IT" sz="2100" smtClean="0">
                <a:solidFill>
                  <a:srgbClr val="0033CC"/>
                </a:solidFill>
              </a:rPr>
              <a:t>Molecular Mechanics </a:t>
            </a:r>
            <a:r>
              <a:rPr lang="en-US" altLang="it-IT" sz="2100" smtClean="0"/>
              <a:t>and </a:t>
            </a:r>
            <a:r>
              <a:rPr lang="en-US" altLang="it-IT" sz="2100" smtClean="0">
                <a:solidFill>
                  <a:srgbClr val="0033CC"/>
                </a:solidFill>
              </a:rPr>
              <a:t>Molecular Dynamics methods</a:t>
            </a:r>
          </a:p>
        </p:txBody>
      </p:sp>
      <p:sp>
        <p:nvSpPr>
          <p:cNvPr id="6147" name="Rettangolo 2"/>
          <p:cNvSpPr>
            <a:spLocks noChangeArrowheads="1"/>
          </p:cNvSpPr>
          <p:nvPr/>
        </p:nvSpPr>
        <p:spPr bwMode="auto">
          <a:xfrm>
            <a:off x="611188" y="908050"/>
            <a:ext cx="75612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it-IT"/>
              <a:t>describe </a:t>
            </a:r>
            <a:r>
              <a:rPr lang="en-US" altLang="it-IT" u="sng">
                <a:solidFill>
                  <a:srgbClr val="0000FF"/>
                </a:solidFill>
              </a:rPr>
              <a:t>at atomistic level</a:t>
            </a:r>
            <a:r>
              <a:rPr lang="en-US" altLang="it-IT"/>
              <a:t> both protein and CNT surface</a:t>
            </a:r>
            <a:br>
              <a:rPr lang="en-US" altLang="it-IT"/>
            </a:br>
            <a:endParaRPr lang="en-US" altLang="it-IT">
              <a:solidFill>
                <a:srgbClr val="0033CC"/>
              </a:solidFill>
            </a:endParaRPr>
          </a:p>
        </p:txBody>
      </p:sp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792163" y="1628775"/>
            <a:ext cx="838835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sz="2300" b="1">
                <a:solidFill>
                  <a:srgbClr val="0033CC"/>
                </a:solidFill>
              </a:rPr>
              <a:t>Molecular Mechanics</a:t>
            </a:r>
          </a:p>
          <a:p>
            <a:pPr>
              <a:spcBef>
                <a:spcPts val="200"/>
              </a:spcBef>
            </a:pPr>
            <a:r>
              <a:rPr lang="en-US" altLang="it-IT" sz="1800" b="1">
                <a:solidFill>
                  <a:srgbClr val="000066"/>
                </a:solidFill>
              </a:rPr>
              <a:t>Energy minimization </a:t>
            </a:r>
            <a:r>
              <a:rPr lang="en-US" altLang="it-IT" sz="1800"/>
              <a:t>with respect to all the variables (the atomic coordinates)</a:t>
            </a:r>
          </a:p>
          <a:p>
            <a:pPr>
              <a:spcBef>
                <a:spcPts val="200"/>
              </a:spcBef>
            </a:pPr>
            <a:r>
              <a:rPr lang="en-US" altLang="it-IT" sz="1800"/>
              <a:t>of proteins, oligopeptides near CNT surface</a:t>
            </a:r>
          </a:p>
          <a:p>
            <a:pPr>
              <a:spcBef>
                <a:spcPct val="20000"/>
              </a:spcBef>
            </a:pPr>
            <a:r>
              <a:rPr lang="en-US" altLang="it-IT" sz="1800">
                <a:sym typeface="Wingdings" pitchFamily="2" charset="2"/>
              </a:rPr>
              <a:t> </a:t>
            </a:r>
            <a:r>
              <a:rPr lang="en-US" altLang="it-IT" sz="1800" b="1">
                <a:solidFill>
                  <a:srgbClr val="000066"/>
                </a:solidFill>
                <a:sym typeface="Wingdings" pitchFamily="2" charset="2"/>
              </a:rPr>
              <a:t>geometry</a:t>
            </a:r>
            <a:r>
              <a:rPr lang="en-US" altLang="it-IT" sz="1800">
                <a:solidFill>
                  <a:srgbClr val="000066"/>
                </a:solidFill>
                <a:sym typeface="Wingdings" pitchFamily="2" charset="2"/>
              </a:rPr>
              <a:t> </a:t>
            </a:r>
            <a:r>
              <a:rPr lang="en-US" altLang="it-IT" sz="1800">
                <a:sym typeface="Wingdings" pitchFamily="2" charset="2"/>
              </a:rPr>
              <a:t>of interaction (</a:t>
            </a:r>
            <a:r>
              <a:rPr lang="en-US" altLang="it-IT" sz="1800" i="1">
                <a:solidFill>
                  <a:srgbClr val="000066"/>
                </a:solidFill>
                <a:sym typeface="Wingdings" pitchFamily="2" charset="2"/>
              </a:rPr>
              <a:t>conformational changes</a:t>
            </a:r>
            <a:r>
              <a:rPr lang="en-US" altLang="it-IT" sz="1800">
                <a:sym typeface="Wingdings" pitchFamily="2" charset="2"/>
              </a:rPr>
              <a:t>)</a:t>
            </a:r>
          </a:p>
          <a:p>
            <a:pPr>
              <a:spcBef>
                <a:spcPct val="20000"/>
              </a:spcBef>
            </a:pPr>
            <a:r>
              <a:rPr lang="en-US" altLang="it-IT" sz="1800">
                <a:sym typeface="Wingdings" pitchFamily="2" charset="2"/>
              </a:rPr>
              <a:t> </a:t>
            </a:r>
            <a:r>
              <a:rPr lang="en-US" altLang="it-IT" sz="1800" b="1" u="sng">
                <a:solidFill>
                  <a:srgbClr val="000066"/>
                </a:solidFill>
              </a:rPr>
              <a:t>strength</a:t>
            </a:r>
            <a:r>
              <a:rPr lang="en-US" altLang="it-IT" sz="1800" u="sng">
                <a:solidFill>
                  <a:srgbClr val="000066"/>
                </a:solidFill>
              </a:rPr>
              <a:t> </a:t>
            </a:r>
            <a:r>
              <a:rPr lang="en-US" altLang="it-IT" sz="1800" u="sng"/>
              <a:t>of interaction</a:t>
            </a:r>
            <a:r>
              <a:rPr lang="en-US" altLang="it-IT" sz="1800"/>
              <a:t> (interaction energy </a:t>
            </a:r>
            <a:r>
              <a:rPr lang="en-US" altLang="it-IT" sz="1800" i="1">
                <a:solidFill>
                  <a:srgbClr val="000066"/>
                </a:solidFill>
              </a:rPr>
              <a:t>E</a:t>
            </a:r>
            <a:r>
              <a:rPr lang="en-US" altLang="it-IT" sz="1800" i="1" baseline="-25000">
                <a:solidFill>
                  <a:srgbClr val="000066"/>
                </a:solidFill>
              </a:rPr>
              <a:t>int</a:t>
            </a:r>
            <a:r>
              <a:rPr lang="en-US" altLang="it-IT" sz="1800"/>
              <a:t>, strain energy </a:t>
            </a:r>
            <a:r>
              <a:rPr lang="en-US" altLang="it-IT" sz="1800" i="1">
                <a:solidFill>
                  <a:srgbClr val="000066"/>
                </a:solidFill>
              </a:rPr>
              <a:t>E</a:t>
            </a:r>
            <a:r>
              <a:rPr lang="en-US" altLang="it-IT" sz="1800" i="1" baseline="-25000">
                <a:solidFill>
                  <a:srgbClr val="000066"/>
                </a:solidFill>
              </a:rPr>
              <a:t>strain</a:t>
            </a:r>
            <a:r>
              <a:rPr lang="en-US" altLang="it-IT" sz="1800"/>
              <a:t>)</a:t>
            </a:r>
          </a:p>
          <a:p>
            <a:pPr>
              <a:spcBef>
                <a:spcPct val="20000"/>
              </a:spcBef>
            </a:pPr>
            <a:r>
              <a:rPr lang="en-US" altLang="it-IT" sz="1800">
                <a:sym typeface="Wingdings" pitchFamily="2" charset="2"/>
              </a:rPr>
              <a:t> </a:t>
            </a:r>
            <a:r>
              <a:rPr lang="en-US" altLang="it-IT" sz="1800" b="1">
                <a:solidFill>
                  <a:srgbClr val="000066"/>
                </a:solidFill>
                <a:sym typeface="Wingdings" pitchFamily="2" charset="2"/>
              </a:rPr>
              <a:t>surface</a:t>
            </a:r>
            <a:r>
              <a:rPr lang="en-US" altLang="it-IT" sz="1800">
                <a:solidFill>
                  <a:srgbClr val="000066"/>
                </a:solidFill>
                <a:sym typeface="Wingdings" pitchFamily="2" charset="2"/>
              </a:rPr>
              <a:t> </a:t>
            </a:r>
            <a:r>
              <a:rPr lang="en-US" altLang="it-IT" sz="1800" b="1">
                <a:solidFill>
                  <a:srgbClr val="000066"/>
                </a:solidFill>
                <a:sym typeface="Wingdings" pitchFamily="2" charset="2"/>
              </a:rPr>
              <a:t>coverage</a:t>
            </a:r>
            <a:r>
              <a:rPr lang="en-US" altLang="it-IT" sz="1800" b="1">
                <a:sym typeface="Wingdings" pitchFamily="2" charset="2"/>
              </a:rPr>
              <a:t> (</a:t>
            </a:r>
            <a:r>
              <a:rPr lang="en-US" altLang="it-IT" sz="1800" b="1" i="1">
                <a:sym typeface="Wingdings" pitchFamily="2" charset="2"/>
              </a:rPr>
              <a:t>total </a:t>
            </a:r>
            <a:r>
              <a:rPr lang="en-US" altLang="it-IT" sz="1800" b="1">
                <a:sym typeface="Wingdings" pitchFamily="2" charset="2"/>
              </a:rPr>
              <a:t>or </a:t>
            </a:r>
            <a:r>
              <a:rPr lang="en-US" altLang="it-IT" sz="1800" b="1" i="1">
                <a:sym typeface="Wingdings" pitchFamily="2" charset="2"/>
              </a:rPr>
              <a:t>partial</a:t>
            </a:r>
            <a:r>
              <a:rPr lang="en-US" altLang="it-IT" sz="1800" b="1">
                <a:sym typeface="Wingdings" pitchFamily="2" charset="2"/>
              </a:rPr>
              <a:t>) </a:t>
            </a:r>
            <a:r>
              <a:rPr lang="en-US" altLang="it-IT" sz="1800">
                <a:sym typeface="Wingdings" pitchFamily="2" charset="2"/>
              </a:rPr>
              <a:t>and possible </a:t>
            </a:r>
            <a:r>
              <a:rPr lang="en-US" altLang="it-IT" sz="1800" b="1">
                <a:sym typeface="Wingdings" pitchFamily="2" charset="2"/>
              </a:rPr>
              <a:t>film formation.</a:t>
            </a:r>
            <a:endParaRPr lang="en-US" altLang="it-IT" sz="1800">
              <a:sym typeface="Wingdings" pitchFamily="2" charset="2"/>
            </a:endParaRPr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758825" y="4005263"/>
            <a:ext cx="8208963" cy="206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US" altLang="it-IT" b="1">
                <a:solidFill>
                  <a:srgbClr val="0033CC"/>
                </a:solidFill>
              </a:rPr>
              <a:t>Molecular Dynamics 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US" altLang="it-IT" sz="1800" b="1">
                <a:solidFill>
                  <a:srgbClr val="000066"/>
                </a:solidFill>
              </a:rPr>
              <a:t>Time evolution of the system </a:t>
            </a:r>
            <a:r>
              <a:rPr lang="en-US" altLang="it-IT" sz="1800" b="1" i="1">
                <a:solidFill>
                  <a:srgbClr val="000066"/>
                </a:solidFill>
              </a:rPr>
              <a:t>at constant (average) T</a:t>
            </a:r>
            <a:r>
              <a:rPr lang="en-US" altLang="it-IT" sz="1800" b="1">
                <a:solidFill>
                  <a:srgbClr val="000066"/>
                </a:solidFill>
              </a:rPr>
              <a:t> </a:t>
            </a:r>
            <a:r>
              <a:rPr lang="en-US" altLang="it-IT" sz="1800"/>
              <a:t>solving the classical equations of motions (Newton) for each atom</a:t>
            </a:r>
            <a:endParaRPr lang="en-US" altLang="it-IT" sz="1800" i="1"/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US" altLang="it-IT" sz="1800">
                <a:sym typeface="Wingdings" pitchFamily="2" charset="2"/>
              </a:rPr>
              <a:t></a:t>
            </a:r>
            <a:r>
              <a:rPr lang="en-US" altLang="it-IT" sz="1800"/>
              <a:t> </a:t>
            </a:r>
            <a:r>
              <a:rPr lang="en-US" altLang="it-IT" sz="1800" b="1" u="sng"/>
              <a:t>kinetics</a:t>
            </a:r>
            <a:r>
              <a:rPr lang="en-US" altLang="it-IT" sz="1800" u="sng"/>
              <a:t> of adsorption process</a:t>
            </a:r>
            <a:r>
              <a:rPr lang="en-US" altLang="it-IT" sz="1800"/>
              <a:t> (</a:t>
            </a:r>
            <a:r>
              <a:rPr lang="en-US" altLang="it-IT" sz="1800" i="1">
                <a:solidFill>
                  <a:srgbClr val="000066"/>
                </a:solidFill>
              </a:rPr>
              <a:t>kinetics of spreading</a:t>
            </a:r>
            <a:r>
              <a:rPr lang="en-US" altLang="it-IT" sz="1800"/>
              <a:t>)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US" altLang="it-IT" sz="1800">
                <a:sym typeface="Wingdings" pitchFamily="2" charset="2"/>
              </a:rPr>
              <a:t></a:t>
            </a:r>
            <a:r>
              <a:rPr lang="en-US" altLang="it-IT" sz="1800"/>
              <a:t> </a:t>
            </a:r>
            <a:r>
              <a:rPr lang="en-US" altLang="it-IT" sz="1800" b="1"/>
              <a:t>mobility</a:t>
            </a:r>
            <a:r>
              <a:rPr lang="en-US" altLang="it-IT" sz="1800"/>
              <a:t> on the surface 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US" altLang="it-IT" sz="1800">
                <a:sym typeface="Wingdings" pitchFamily="2" charset="2"/>
              </a:rPr>
              <a:t> </a:t>
            </a:r>
            <a:r>
              <a:rPr lang="en-US" altLang="it-IT" sz="1800" b="1"/>
              <a:t>possible surface ordering</a:t>
            </a:r>
            <a:r>
              <a:rPr lang="en-US" altLang="it-IT" sz="1800"/>
              <a:t> induced by the surface considered. </a:t>
            </a:r>
          </a:p>
        </p:txBody>
      </p:sp>
      <p:sp>
        <p:nvSpPr>
          <p:cNvPr id="6150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3CD36F2-B9B1-49B8-9E09-796A1BA07DDB}" type="slidenum">
              <a:rPr lang="it-IT" altLang="it-IT" sz="1600" smtClean="0">
                <a:solidFill>
                  <a:srgbClr val="FF9900"/>
                </a:solidFill>
              </a:rPr>
              <a:pPr/>
              <a:t>3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611188" y="1044575"/>
            <a:ext cx="8064500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82563" indent="-182563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altLang="it-IT" sz="2200" b="1" dirty="0">
                <a:solidFill>
                  <a:srgbClr val="000066"/>
                </a:solidFill>
              </a:rPr>
              <a:t>Simulation protocol based on MM and MD was </a:t>
            </a:r>
            <a:r>
              <a:rPr lang="en-US" altLang="it-IT" sz="2200" b="1" dirty="0" smtClean="0">
                <a:solidFill>
                  <a:srgbClr val="000066"/>
                </a:solidFill>
              </a:rPr>
              <a:t>proposed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b="1" dirty="0">
                <a:solidFill>
                  <a:srgbClr val="000066"/>
                </a:solidFill>
              </a:rPr>
              <a:t>t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o study protein adsorption </a:t>
            </a:r>
            <a:r>
              <a:rPr lang="en-GB" altLang="it-IT" sz="1800" dirty="0" smtClean="0">
                <a:solidFill>
                  <a:srgbClr val="000066"/>
                </a:solidFill>
              </a:rPr>
              <a:t>(albumin fragments and fibronectin)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b="1" dirty="0" smtClean="0">
                <a:solidFill>
                  <a:srgbClr val="000066"/>
                </a:solidFill>
              </a:rPr>
              <a:t>on different allotropic carbon surfaces</a:t>
            </a:r>
            <a:r>
              <a:rPr lang="en-GB" altLang="it-IT" sz="2200" dirty="0" smtClean="0">
                <a:solidFill>
                  <a:srgbClr val="000066"/>
                </a:solidFill>
              </a:rPr>
              <a:t>:</a:t>
            </a:r>
          </a:p>
          <a:p>
            <a:pPr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§"/>
              <a:defRPr/>
            </a:pPr>
            <a:r>
              <a:rPr lang="en-GB" altLang="it-IT" sz="2200" b="1" dirty="0" smtClean="0">
                <a:solidFill>
                  <a:srgbClr val="006600"/>
                </a:solidFill>
              </a:rPr>
              <a:t>Graphite, graphene</a:t>
            </a:r>
          </a:p>
          <a:p>
            <a:pPr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§"/>
              <a:defRPr/>
            </a:pPr>
            <a:r>
              <a:rPr lang="en-GB" altLang="it-IT" sz="2200" b="1" dirty="0" smtClean="0">
                <a:solidFill>
                  <a:srgbClr val="C00000"/>
                </a:solidFill>
              </a:rPr>
              <a:t>Fullerenes (C</a:t>
            </a:r>
            <a:r>
              <a:rPr lang="en-GB" altLang="it-IT" sz="2200" b="1" baseline="-25000" dirty="0" smtClean="0">
                <a:solidFill>
                  <a:srgbClr val="C00000"/>
                </a:solidFill>
              </a:rPr>
              <a:t>60</a:t>
            </a:r>
            <a:r>
              <a:rPr lang="en-GB" altLang="it-IT" sz="2200" b="1" dirty="0" smtClean="0">
                <a:solidFill>
                  <a:srgbClr val="C00000"/>
                </a:solidFill>
              </a:rPr>
              <a:t>, C</a:t>
            </a:r>
            <a:r>
              <a:rPr lang="en-GB" altLang="it-IT" sz="2200" b="1" baseline="-25000" dirty="0" smtClean="0">
                <a:solidFill>
                  <a:srgbClr val="C00000"/>
                </a:solidFill>
              </a:rPr>
              <a:t>70</a:t>
            </a:r>
            <a:r>
              <a:rPr lang="en-GB" altLang="it-IT" sz="2200" b="1" dirty="0" smtClean="0">
                <a:solidFill>
                  <a:srgbClr val="C00000"/>
                </a:solidFill>
              </a:rPr>
              <a:t>) </a:t>
            </a:r>
          </a:p>
          <a:p>
            <a:pPr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§"/>
              <a:defRPr/>
            </a:pPr>
            <a:r>
              <a:rPr lang="en-GB" altLang="it-IT" sz="2200" b="1" dirty="0" smtClean="0">
                <a:solidFill>
                  <a:srgbClr val="000066"/>
                </a:solidFill>
              </a:rPr>
              <a:t>Carbon Nanotubes (SWCNTs) with: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b="1" dirty="0">
                <a:solidFill>
                  <a:srgbClr val="000066"/>
                </a:solidFill>
              </a:rPr>
              <a:t> 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   	</a:t>
            </a:r>
            <a:r>
              <a:rPr lang="en-GB" altLang="it-IT" sz="2200" b="1" dirty="0" smtClean="0">
                <a:solidFill>
                  <a:srgbClr val="000066"/>
                </a:solidFill>
                <a:sym typeface="Wingdings"/>
              </a:rPr>
              <a:t> a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 different curvature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dirty="0">
                <a:solidFill>
                  <a:srgbClr val="000066"/>
                </a:solidFill>
              </a:rPr>
              <a:t> </a:t>
            </a:r>
            <a:r>
              <a:rPr lang="en-GB" altLang="it-IT" sz="2200" dirty="0" smtClean="0">
                <a:solidFill>
                  <a:srgbClr val="000066"/>
                </a:solidFill>
              </a:rPr>
              <a:t>   		</a:t>
            </a:r>
            <a:r>
              <a:rPr lang="en-GB" altLang="it-IT" sz="2200" dirty="0" smtClean="0">
                <a:solidFill>
                  <a:srgbClr val="000066"/>
                </a:solidFill>
                <a:sym typeface="Wingdings"/>
              </a:rPr>
              <a:t> </a:t>
            </a:r>
            <a:r>
              <a:rPr lang="en-GB" altLang="it-IT" sz="2200" b="1" u="sng" dirty="0" smtClean="0">
                <a:solidFill>
                  <a:srgbClr val="000066"/>
                </a:solidFill>
              </a:rPr>
              <a:t>a different handedness</a:t>
            </a:r>
          </a:p>
          <a:p>
            <a:pPr marL="0" indent="0" algn="r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dirty="0" smtClean="0">
                <a:solidFill>
                  <a:srgbClr val="000066"/>
                </a:solidFill>
              </a:rPr>
              <a:t>comparing theoretical results </a:t>
            </a:r>
            <a:br>
              <a:rPr lang="en-GB" altLang="it-IT" sz="2200" dirty="0" smtClean="0">
                <a:solidFill>
                  <a:srgbClr val="000066"/>
                </a:solidFill>
              </a:rPr>
            </a:br>
            <a:r>
              <a:rPr lang="en-GB" altLang="it-IT" sz="2200" dirty="0" smtClean="0">
                <a:solidFill>
                  <a:srgbClr val="000066"/>
                </a:solidFill>
              </a:rPr>
              <a:t>with experimental data</a:t>
            </a:r>
          </a:p>
        </p:txBody>
      </p:sp>
      <p:sp>
        <p:nvSpPr>
          <p:cNvPr id="7171" name="Titolo 1"/>
          <p:cNvSpPr>
            <a:spLocks noGrp="1"/>
          </p:cNvSpPr>
          <p:nvPr>
            <p:ph type="title"/>
          </p:nvPr>
        </p:nvSpPr>
        <p:spPr bwMode="auto">
          <a:xfrm>
            <a:off x="684213" y="20638"/>
            <a:ext cx="5732462" cy="768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it-IT" smtClean="0">
                <a:solidFill>
                  <a:srgbClr val="0033CC"/>
                </a:solidFill>
              </a:rPr>
              <a:t>INTERACTION PROTEIN – SURFACE</a:t>
            </a:r>
            <a:br>
              <a:rPr lang="en-US" altLang="it-IT" smtClean="0">
                <a:solidFill>
                  <a:srgbClr val="0033CC"/>
                </a:solidFill>
              </a:rPr>
            </a:br>
            <a:r>
              <a:rPr lang="en-US" altLang="it-IT" smtClean="0">
                <a:solidFill>
                  <a:srgbClr val="0033CC"/>
                </a:solidFill>
              </a:rPr>
              <a:t>(our previous work)</a:t>
            </a:r>
            <a:endParaRPr lang="it-IT" altLang="it-IT" smtClean="0">
              <a:solidFill>
                <a:srgbClr val="0033CC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49288" y="5732463"/>
            <a:ext cx="6875462" cy="8366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200"/>
              </a:lnSpc>
              <a:spcBef>
                <a:spcPct val="20000"/>
              </a:spcBef>
              <a:defRPr/>
            </a:pPr>
            <a:r>
              <a:rPr lang="en-IE" sz="1400" b="1" dirty="0">
                <a:solidFill>
                  <a:srgbClr val="006600"/>
                </a:solidFill>
                <a:latin typeface="Arial" panose="020B0604020202020204" pitchFamily="34" charset="0"/>
              </a:rPr>
              <a:t>G. Raffaini</a:t>
            </a:r>
            <a:r>
              <a:rPr lang="en-IE" sz="1400" b="1" cap="all" dirty="0">
                <a:solidFill>
                  <a:srgbClr val="006600"/>
                </a:solidFill>
                <a:latin typeface="Arial" panose="020B0604020202020204" pitchFamily="34" charset="0"/>
              </a:rPr>
              <a:t>, </a:t>
            </a:r>
            <a:r>
              <a:rPr lang="en-IE" sz="1400" b="1" dirty="0">
                <a:solidFill>
                  <a:srgbClr val="006600"/>
                </a:solidFill>
                <a:latin typeface="Arial" panose="020B0604020202020204" pitchFamily="34" charset="0"/>
              </a:rPr>
              <a:t>F. Ganazzoli, </a:t>
            </a:r>
            <a:r>
              <a:rPr lang="en-IE" sz="1400" b="1" i="1" dirty="0">
                <a:solidFill>
                  <a:srgbClr val="006600"/>
                </a:solidFill>
                <a:latin typeface="Arial" panose="020B0604020202020204" pitchFamily="34" charset="0"/>
              </a:rPr>
              <a:t>Langmuir</a:t>
            </a:r>
            <a:r>
              <a:rPr lang="en-IE" sz="1400" b="1" dirty="0">
                <a:solidFill>
                  <a:srgbClr val="006600"/>
                </a:solidFill>
                <a:latin typeface="Arial" panose="020B0604020202020204" pitchFamily="34" charset="0"/>
              </a:rPr>
              <a:t>, 19, 3403 (2003).</a:t>
            </a:r>
          </a:p>
          <a:p>
            <a:pPr>
              <a:lnSpc>
                <a:spcPts val="1200"/>
              </a:lnSpc>
              <a:spcBef>
                <a:spcPct val="20000"/>
              </a:spcBef>
              <a:defRPr/>
            </a:pPr>
            <a:r>
              <a:rPr lang="en-IE" sz="1400" b="1" dirty="0">
                <a:solidFill>
                  <a:srgbClr val="C00000"/>
                </a:solidFill>
                <a:latin typeface="Arial" panose="020B0604020202020204" pitchFamily="34" charset="0"/>
              </a:rPr>
              <a:t>G. Raffaini</a:t>
            </a:r>
            <a:r>
              <a:rPr lang="en-IE" sz="1400" b="1" cap="all" dirty="0">
                <a:solidFill>
                  <a:srgbClr val="C00000"/>
                </a:solidFill>
                <a:latin typeface="Arial" panose="020B0604020202020204" pitchFamily="34" charset="0"/>
              </a:rPr>
              <a:t>, </a:t>
            </a:r>
            <a:r>
              <a:rPr lang="en-IE" sz="1400" b="1" dirty="0">
                <a:solidFill>
                  <a:srgbClr val="C00000"/>
                </a:solidFill>
                <a:latin typeface="Arial" panose="020B0604020202020204" pitchFamily="34" charset="0"/>
              </a:rPr>
              <a:t>F. Ganazzoli</a:t>
            </a:r>
            <a:r>
              <a:rPr lang="en-IE" sz="1400" b="1" cap="all" dirty="0">
                <a:solidFill>
                  <a:srgbClr val="C00000"/>
                </a:solidFill>
                <a:latin typeface="Arial" panose="020B0604020202020204" pitchFamily="34" charset="0"/>
              </a:rPr>
              <a:t>, </a:t>
            </a:r>
            <a:r>
              <a:rPr lang="en-GB" sz="1400" b="1" i="1" dirty="0">
                <a:solidFill>
                  <a:srgbClr val="C00000"/>
                </a:solidFill>
                <a:latin typeface="Arial" panose="020B0604020202020204" pitchFamily="34" charset="0"/>
              </a:rPr>
              <a:t>Phys. </a:t>
            </a:r>
            <a:r>
              <a:rPr lang="en-US" sz="1400" b="1" i="1" dirty="0">
                <a:solidFill>
                  <a:srgbClr val="C00000"/>
                </a:solidFill>
                <a:latin typeface="Arial" panose="020B0604020202020204" pitchFamily="34" charset="0"/>
              </a:rPr>
              <a:t>Chem. Chem. Phys.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</a:rPr>
              <a:t>, 8, </a:t>
            </a:r>
            <a:r>
              <a:rPr lang="en-US" sz="1400" b="1" i="1" dirty="0">
                <a:solidFill>
                  <a:srgbClr val="C00000"/>
                </a:solidFill>
                <a:latin typeface="Arial" panose="020B0604020202020204" pitchFamily="34" charset="0"/>
              </a:rPr>
              <a:t>2765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</a:rPr>
              <a:t> (2006).</a:t>
            </a:r>
            <a:endParaRPr lang="en-IE" sz="14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ct val="20000"/>
              </a:spcBef>
              <a:defRPr/>
            </a:pPr>
            <a:r>
              <a:rPr lang="en-IE" sz="1400" b="1" dirty="0">
                <a:solidFill>
                  <a:srgbClr val="002060"/>
                </a:solidFill>
                <a:latin typeface="Arial" panose="020B0604020202020204" pitchFamily="34" charset="0"/>
              </a:rPr>
              <a:t>G. Raffaini, F. Ganazzoli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</a:rPr>
              <a:t>, </a:t>
            </a:r>
            <a:r>
              <a:rPr lang="en-US" sz="1400" b="1" i="1" dirty="0">
                <a:solidFill>
                  <a:srgbClr val="002060"/>
                </a:solidFill>
                <a:latin typeface="Arial" panose="020B0604020202020204" pitchFamily="34" charset="0"/>
              </a:rPr>
              <a:t>Langmuir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</a:rPr>
              <a:t>, 29, 4883−4893 (2013).</a:t>
            </a:r>
          </a:p>
          <a:p>
            <a:pPr>
              <a:lnSpc>
                <a:spcPts val="1200"/>
              </a:lnSpc>
              <a:spcBef>
                <a:spcPct val="20000"/>
              </a:spcBef>
              <a:defRPr/>
            </a:pPr>
            <a:r>
              <a:rPr lang="en-IE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G. Raffaini</a:t>
            </a:r>
            <a:r>
              <a:rPr lang="en-US" sz="1400" b="1" u="sng" cap="all" dirty="0">
                <a:solidFill>
                  <a:srgbClr val="002060"/>
                </a:solidFill>
                <a:latin typeface="Arial" panose="020B0604020202020204" pitchFamily="34" charset="0"/>
              </a:rPr>
              <a:t>, </a:t>
            </a:r>
            <a:r>
              <a:rPr lang="en-IE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F. Ganazzoli</a:t>
            </a:r>
            <a:r>
              <a:rPr lang="en-US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,</a:t>
            </a:r>
            <a:r>
              <a:rPr lang="en-GB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GB" sz="1400" b="1" i="1" u="sng" dirty="0">
                <a:solidFill>
                  <a:srgbClr val="002060"/>
                </a:solidFill>
                <a:latin typeface="Arial" panose="020B0604020202020204" pitchFamily="34" charset="0"/>
              </a:rPr>
              <a:t>Journal of Chromatography A,</a:t>
            </a:r>
            <a:r>
              <a:rPr lang="en-GB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 1425, 221-230 (2015)</a:t>
            </a:r>
            <a:r>
              <a:rPr lang="en-IE" sz="1400" b="1" u="sng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  <a:endParaRPr lang="en-US" sz="1400" b="1" u="sng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66EC497-30A2-4971-9208-87FEA7521109}" type="slidenum">
              <a:rPr lang="it-IT" altLang="it-IT" sz="1600" smtClean="0">
                <a:solidFill>
                  <a:srgbClr val="FF9900"/>
                </a:solidFill>
              </a:rPr>
              <a:pPr/>
              <a:t>4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323850" y="2924175"/>
            <a:ext cx="8640763" cy="298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82563" indent="-182563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GB" altLang="it-IT" sz="2200" b="1" dirty="0" smtClean="0">
                <a:solidFill>
                  <a:srgbClr val="000066"/>
                </a:solidFill>
              </a:rPr>
              <a:t>on </a:t>
            </a:r>
            <a:r>
              <a:rPr lang="en-GB" altLang="it-IT" sz="2200" b="1" dirty="0" smtClean="0">
                <a:solidFill>
                  <a:srgbClr val="0000FF"/>
                </a:solidFill>
              </a:rPr>
              <a:t>hydrophobic 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b="1" dirty="0" smtClean="0">
                <a:solidFill>
                  <a:srgbClr val="000066"/>
                </a:solidFill>
              </a:rPr>
              <a:t>	-  </a:t>
            </a:r>
            <a:r>
              <a:rPr lang="en-GB" altLang="it-IT" sz="2200" b="1" dirty="0" smtClean="0">
                <a:solidFill>
                  <a:srgbClr val="0000FF"/>
                </a:solidFill>
              </a:rPr>
              <a:t>graphite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 (and graphene) surfaces </a:t>
            </a:r>
            <a:br>
              <a:rPr lang="en-GB" altLang="it-IT" sz="2200" b="1" dirty="0" smtClean="0">
                <a:solidFill>
                  <a:srgbClr val="000066"/>
                </a:solidFill>
              </a:rPr>
            </a:br>
            <a:r>
              <a:rPr lang="en-GB" altLang="it-IT" sz="2200" b="1" dirty="0" smtClean="0">
                <a:solidFill>
                  <a:srgbClr val="000066"/>
                </a:solidFill>
              </a:rPr>
              <a:t>            -  and achiral armchair </a:t>
            </a:r>
            <a:r>
              <a:rPr lang="en-GB" altLang="it-IT" sz="2200" b="1" dirty="0" smtClean="0">
                <a:solidFill>
                  <a:srgbClr val="0000FF"/>
                </a:solidFill>
              </a:rPr>
              <a:t>(8,8) 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and </a:t>
            </a:r>
            <a:r>
              <a:rPr lang="en-GB" altLang="it-IT" sz="2200" b="1" dirty="0" smtClean="0">
                <a:solidFill>
                  <a:srgbClr val="0000FF"/>
                </a:solidFill>
              </a:rPr>
              <a:t>(10,10) CNT </a:t>
            </a:r>
            <a:r>
              <a:rPr lang="en-GB" altLang="it-IT" sz="2200" b="1" dirty="0" smtClean="0">
                <a:solidFill>
                  <a:srgbClr val="000066"/>
                </a:solidFill>
              </a:rPr>
              <a:t>surfaces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200" dirty="0" smtClean="0">
                <a:solidFill>
                  <a:srgbClr val="000066"/>
                </a:solidFill>
              </a:rPr>
              <a:t>	  selecting </a:t>
            </a:r>
            <a:r>
              <a:rPr lang="en-GB" altLang="it-IT" sz="2200" dirty="0" smtClean="0"/>
              <a:t>substrates with the </a:t>
            </a:r>
            <a:r>
              <a:rPr lang="en-GB" altLang="it-IT" sz="2200" b="1" dirty="0" smtClean="0"/>
              <a:t>same surface chemistry</a:t>
            </a:r>
            <a:br>
              <a:rPr lang="en-GB" altLang="it-IT" sz="2200" b="1" dirty="0" smtClean="0"/>
            </a:br>
            <a:r>
              <a:rPr lang="en-GB" altLang="it-IT" sz="2200" b="1" dirty="0" smtClean="0"/>
              <a:t>					but different </a:t>
            </a:r>
            <a:r>
              <a:rPr lang="en-GB" altLang="it-IT" sz="2200" b="1" i="1" dirty="0" smtClean="0"/>
              <a:t>curvature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endParaRPr lang="en-GB" altLang="it-IT" sz="2200" b="1" i="1" dirty="0" smtClean="0">
              <a:solidFill>
                <a:srgbClr val="000066"/>
              </a:solidFill>
            </a:endParaRPr>
          </a:p>
          <a:p>
            <a:pPr marL="342900" indent="-342900"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GB" altLang="it-IT" sz="2200" b="1" i="1" dirty="0" smtClean="0">
                <a:solidFill>
                  <a:srgbClr val="000066"/>
                </a:solidFill>
              </a:rPr>
              <a:t>on </a:t>
            </a:r>
            <a:r>
              <a:rPr lang="en-GB" altLang="it-IT" sz="2200" b="1" i="1" dirty="0" smtClean="0">
                <a:solidFill>
                  <a:srgbClr val="006600"/>
                </a:solidFill>
              </a:rPr>
              <a:t>hydrophilic</a:t>
            </a:r>
            <a:r>
              <a:rPr lang="en-GB" altLang="it-IT" sz="2200" b="1" i="1" dirty="0" smtClean="0">
                <a:solidFill>
                  <a:srgbClr val="000066"/>
                </a:solidFill>
              </a:rPr>
              <a:t> </a:t>
            </a:r>
            <a:r>
              <a:rPr lang="en-GB" altLang="it-IT" sz="2200" b="1" i="1" dirty="0" smtClean="0">
                <a:solidFill>
                  <a:srgbClr val="0000FF"/>
                </a:solidFill>
              </a:rPr>
              <a:t>amorphous PVA</a:t>
            </a:r>
            <a:endParaRPr lang="en-GB" altLang="it-IT" sz="2200" dirty="0" smtClean="0">
              <a:solidFill>
                <a:srgbClr val="0000FF"/>
              </a:solidFill>
            </a:endParaRPr>
          </a:p>
        </p:txBody>
      </p:sp>
      <p:pic>
        <p:nvPicPr>
          <p:cNvPr id="8195" name="Picture 6" descr="elsAsperCAR_scritte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911225"/>
            <a:ext cx="3014663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611188" y="365125"/>
            <a:ext cx="7345362" cy="414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altLang="it-IT" sz="21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… about </a:t>
            </a:r>
            <a:r>
              <a:rPr lang="en-US" altLang="it-IT" sz="2100" b="1" dirty="0">
                <a:solidFill>
                  <a:srgbClr val="0033CC"/>
                </a:solidFill>
                <a:latin typeface="+mj-lt"/>
                <a:ea typeface="+mj-ea"/>
                <a:cs typeface="+mj-cs"/>
                <a:sym typeface="Symbol"/>
              </a:rPr>
              <a:t>albumin fragment (HSA) a</a:t>
            </a:r>
            <a:r>
              <a:rPr lang="en-US" altLang="it-IT" sz="21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dsorption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076825" y="1651000"/>
            <a:ext cx="2638425" cy="5540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ct val="30000"/>
              </a:spcBef>
              <a:spcAft>
                <a:spcPct val="40000"/>
              </a:spcAft>
              <a:defRPr/>
            </a:pPr>
            <a:r>
              <a:rPr lang="en-US" altLang="it-IT" sz="1500" b="1" kern="0" dirty="0">
                <a:solidFill>
                  <a:srgbClr val="0000CC"/>
                </a:solidFill>
                <a:latin typeface="Arial" panose="020B0604020202020204" pitchFamily="34" charset="0"/>
              </a:rPr>
              <a:t>A smaller curvature yields a stronger interaction!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098550" y="4652963"/>
            <a:ext cx="6523038" cy="8016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ct val="30000"/>
              </a:spcBef>
              <a:spcAft>
                <a:spcPts val="0"/>
              </a:spcAft>
              <a:buFont typeface="Wingdings" pitchFamily="2" charset="2"/>
              <a:buChar char="Ä"/>
              <a:defRPr/>
            </a:pPr>
            <a:r>
              <a:rPr lang="en-US" altLang="it-IT" b="1" kern="0" dirty="0">
                <a:solidFill>
                  <a:srgbClr val="0000CC"/>
                </a:solidFill>
                <a:latin typeface="Arial" panose="020B0604020202020204" pitchFamily="34" charset="0"/>
              </a:rPr>
              <a:t>The interaction energy increases in the order:</a:t>
            </a:r>
          </a:p>
          <a:p>
            <a:pPr marL="342900" indent="-342900" eaLnBrk="1" fontAlgn="auto" hangingPunct="1">
              <a:spcBef>
                <a:spcPct val="3000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it-IT" b="1" kern="0" dirty="0">
                <a:solidFill>
                  <a:srgbClr val="006600"/>
                </a:solidFill>
                <a:latin typeface="Arial" panose="020B0604020202020204" pitchFamily="34" charset="0"/>
              </a:rPr>
              <a:t>Hydrophilic amorphous PVA surface &lt;</a:t>
            </a:r>
            <a:endParaRPr lang="en-US" altLang="it-IT" b="1" kern="0" dirty="0">
              <a:latin typeface="Arial" panose="020B0604020202020204" pitchFamily="34" charset="0"/>
            </a:endParaRPr>
          </a:p>
        </p:txBody>
      </p:sp>
      <p:sp>
        <p:nvSpPr>
          <p:cNvPr id="9220" name="Titolo 1"/>
          <p:cNvSpPr>
            <a:spLocks noGrp="1"/>
          </p:cNvSpPr>
          <p:nvPr>
            <p:ph type="title"/>
          </p:nvPr>
        </p:nvSpPr>
        <p:spPr bwMode="auto">
          <a:xfrm>
            <a:off x="661988" y="188913"/>
            <a:ext cx="7366000" cy="50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it-IT" sz="2400" smtClean="0"/>
              <a:t>1</a:t>
            </a:r>
            <a:r>
              <a:rPr lang="en-US" altLang="it-IT" sz="2400" baseline="30000" smtClean="0"/>
              <a:t>st</a:t>
            </a:r>
            <a:r>
              <a:rPr lang="en-US" altLang="it-IT" sz="2400" smtClean="0"/>
              <a:t> result: </a:t>
            </a:r>
            <a:r>
              <a:rPr lang="en-US" altLang="it-IT" sz="2400" smtClean="0">
                <a:solidFill>
                  <a:srgbClr val="0000FF"/>
                </a:solidFill>
              </a:rPr>
              <a:t>Initial Adsorption stage</a:t>
            </a:r>
            <a:endParaRPr lang="en-US" altLang="it-IT" sz="2400" smtClean="0"/>
          </a:p>
        </p:txBody>
      </p:sp>
      <p:pic>
        <p:nvPicPr>
          <p:cNvPr id="2" name="Picture 11610" descr="Initial_Eint_o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3"/>
          <a:stretch>
            <a:fillRect/>
          </a:stretch>
        </p:blipFill>
        <p:spPr bwMode="auto">
          <a:xfrm>
            <a:off x="1239838" y="1784350"/>
            <a:ext cx="3525837" cy="2724150"/>
          </a:xfrm>
          <a:prstGeom prst="rect">
            <a:avLst/>
          </a:prstGeom>
          <a:noFill/>
          <a:ln w="57150" cmpd="thickThin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8748713" y="2163763"/>
            <a:ext cx="233362" cy="2344737"/>
          </a:xfrm>
          <a:prstGeom prst="upArrow">
            <a:avLst>
              <a:gd name="adj1" fmla="val 50000"/>
              <a:gd name="adj2" fmla="val 168298"/>
            </a:avLst>
          </a:prstGeom>
          <a:gradFill rotWithShape="1">
            <a:gsLst>
              <a:gs pos="0">
                <a:srgbClr val="007600"/>
              </a:gs>
              <a:gs pos="100000">
                <a:srgbClr val="00FF00"/>
              </a:gs>
            </a:gsLst>
            <a:lin ang="27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  <p:pic>
        <p:nvPicPr>
          <p:cNvPr id="1639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276475"/>
            <a:ext cx="16256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71" name="CasellaDiTesto 2"/>
          <p:cNvSpPr txBox="1">
            <a:spLocks noChangeArrowheads="1"/>
          </p:cNvSpPr>
          <p:nvPr/>
        </p:nvSpPr>
        <p:spPr bwMode="auto">
          <a:xfrm>
            <a:off x="5416550" y="796925"/>
            <a:ext cx="1377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it-IT" b="1"/>
              <a:t>71 kJ/mol</a:t>
            </a:r>
          </a:p>
        </p:txBody>
      </p:sp>
      <p:sp>
        <p:nvSpPr>
          <p:cNvPr id="19473" name="CasellaDiTesto 19"/>
          <p:cNvSpPr txBox="1">
            <a:spLocks noChangeArrowheads="1"/>
          </p:cNvSpPr>
          <p:nvPr/>
        </p:nvSpPr>
        <p:spPr bwMode="auto">
          <a:xfrm>
            <a:off x="6732588" y="2165350"/>
            <a:ext cx="1779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it-IT" b="1"/>
              <a:t>36 kJ/mol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39838" y="5661025"/>
            <a:ext cx="60690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ct val="30000"/>
              </a:spcBef>
              <a:spcAft>
                <a:spcPct val="400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it-IT" b="1" kern="0" dirty="0">
                <a:solidFill>
                  <a:srgbClr val="FF0000"/>
                </a:solidFill>
                <a:latin typeface="Arial" panose="020B0604020202020204" pitchFamily="34" charset="0"/>
              </a:rPr>
              <a:t>(8,8) CNT &lt; </a:t>
            </a:r>
            <a:r>
              <a:rPr lang="en-US" altLang="it-IT" b="1" kern="0" dirty="0">
                <a:solidFill>
                  <a:srgbClr val="0000CC"/>
                </a:solidFill>
                <a:latin typeface="Arial" panose="020B0604020202020204" pitchFamily="34" charset="0"/>
              </a:rPr>
              <a:t>(10,10) CNT &lt; </a:t>
            </a:r>
            <a:r>
              <a:rPr lang="en-US" altLang="it-IT" b="1" kern="0" dirty="0">
                <a:latin typeface="Arial" panose="020B0604020202020204" pitchFamily="34" charset="0"/>
              </a:rPr>
              <a:t>flat GRAPHITE </a:t>
            </a:r>
          </a:p>
        </p:txBody>
      </p:sp>
      <p:pic>
        <p:nvPicPr>
          <p:cNvPr id="1947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901700"/>
            <a:ext cx="16891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3716338"/>
            <a:ext cx="152717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2" name="CasellaDiTesto 18"/>
          <p:cNvSpPr txBox="1">
            <a:spLocks noChangeArrowheads="1"/>
          </p:cNvSpPr>
          <p:nvPr/>
        </p:nvSpPr>
        <p:spPr bwMode="auto">
          <a:xfrm>
            <a:off x="7232650" y="3605213"/>
            <a:ext cx="158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it-IT" b="1"/>
              <a:t>14.5 kJ/mol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build="p" animBg="1"/>
      <p:bldP spid="9" grpId="0" animBg="1"/>
      <p:bldP spid="19471" grpId="0"/>
      <p:bldP spid="19473" grpId="0"/>
      <p:bldP spid="5" grpId="0"/>
      <p:bldP spid="194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2005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498475" y="2278063"/>
            <a:ext cx="51181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b="1">
                <a:solidFill>
                  <a:srgbClr val="000000"/>
                </a:solidFill>
              </a:rPr>
              <a:t>The energetic cost to detach a CNT </a:t>
            </a:r>
            <a:br>
              <a:rPr lang="en-US" altLang="it-IT" b="1">
                <a:solidFill>
                  <a:srgbClr val="000000"/>
                </a:solidFill>
              </a:rPr>
            </a:br>
            <a:r>
              <a:rPr lang="en-US" altLang="it-IT" b="1">
                <a:solidFill>
                  <a:srgbClr val="000000"/>
                </a:solidFill>
              </a:rPr>
              <a:t>from a random aggregate</a:t>
            </a:r>
          </a:p>
        </p:txBody>
      </p:sp>
      <p:pic>
        <p:nvPicPr>
          <p:cNvPr id="37376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1" b="2660"/>
          <a:stretch>
            <a:fillRect/>
          </a:stretch>
        </p:blipFill>
        <p:spPr bwMode="auto">
          <a:xfrm>
            <a:off x="5942013" y="1752600"/>
            <a:ext cx="1438275" cy="1244600"/>
          </a:xfrm>
          <a:prstGeom prst="rect">
            <a:avLst/>
          </a:prstGeom>
          <a:noFill/>
          <a:ln w="25400">
            <a:solidFill>
              <a:srgbClr val="00003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3769" name="Text Box 9"/>
          <p:cNvSpPr txBox="1">
            <a:spLocks noChangeArrowheads="1"/>
          </p:cNvSpPr>
          <p:nvPr/>
        </p:nvSpPr>
        <p:spPr bwMode="auto">
          <a:xfrm>
            <a:off x="76200" y="4449763"/>
            <a:ext cx="651192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b="1">
                <a:solidFill>
                  <a:srgbClr val="000000"/>
                </a:solidFill>
                <a:sym typeface="Symbol" pitchFamily="18" charset="2"/>
              </a:rPr>
              <a:t> hence </a:t>
            </a: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>we predicted that: </a:t>
            </a:r>
            <a:br>
              <a:rPr lang="en-US" altLang="it-IT" b="1">
                <a:solidFill>
                  <a:srgbClr val="0000FF"/>
                </a:solidFill>
                <a:sym typeface="Symbol" pitchFamily="18" charset="2"/>
              </a:rPr>
            </a:b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>     </a:t>
            </a:r>
            <a:r>
              <a:rPr lang="en-US" altLang="it-IT" b="1" u="sng">
                <a:solidFill>
                  <a:srgbClr val="0000FF"/>
                </a:solidFill>
                <a:sym typeface="Symbol" pitchFamily="18" charset="2"/>
              </a:rPr>
              <a:t>CNTs can be solubilized</a:t>
            </a: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> </a:t>
            </a:r>
            <a:r>
              <a:rPr lang="en-US" altLang="it-IT" b="1" u="sng">
                <a:solidFill>
                  <a:srgbClr val="0000FF"/>
                </a:solidFill>
                <a:sym typeface="Symbol" pitchFamily="18" charset="2"/>
              </a:rPr>
              <a:t>in water</a:t>
            </a: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> </a:t>
            </a:r>
            <a:r>
              <a:rPr lang="en-US" altLang="it-IT" b="1" u="sng">
                <a:solidFill>
                  <a:srgbClr val="0000FF"/>
                </a:solidFill>
                <a:sym typeface="Symbol" pitchFamily="18" charset="2"/>
              </a:rPr>
              <a:t>by proteins</a:t>
            </a: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/>
            </a:r>
            <a:br>
              <a:rPr lang="en-US" altLang="it-IT" b="1">
                <a:solidFill>
                  <a:srgbClr val="0000FF"/>
                </a:solidFill>
                <a:sym typeface="Symbol" pitchFamily="18" charset="2"/>
              </a:rPr>
            </a:br>
            <a:r>
              <a:rPr lang="en-US" altLang="it-IT" b="1">
                <a:solidFill>
                  <a:srgbClr val="0000FF"/>
                </a:solidFill>
                <a:sym typeface="Symbol" pitchFamily="18" charset="2"/>
              </a:rPr>
              <a:t>     through non covalent interactions</a:t>
            </a:r>
          </a:p>
        </p:txBody>
      </p:sp>
      <p:sp>
        <p:nvSpPr>
          <p:cNvPr id="373771" name="Text Box 11"/>
          <p:cNvSpPr txBox="1">
            <a:spLocks noChangeArrowheads="1"/>
          </p:cNvSpPr>
          <p:nvPr/>
        </p:nvSpPr>
        <p:spPr bwMode="auto">
          <a:xfrm>
            <a:off x="2457450" y="5803900"/>
            <a:ext cx="41878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en-US" altLang="it-IT" sz="1400" b="1">
                <a:solidFill>
                  <a:srgbClr val="000000"/>
                </a:solidFill>
              </a:rPr>
              <a:t>... AS INDEED EXPERIMENTALLY FOUND</a:t>
            </a:r>
          </a:p>
          <a:p>
            <a:pPr algn="r">
              <a:spcBef>
                <a:spcPct val="20000"/>
              </a:spcBef>
            </a:pPr>
            <a:r>
              <a:rPr lang="en-US" altLang="it-IT" sz="1400" b="1">
                <a:solidFill>
                  <a:srgbClr val="000000"/>
                </a:solidFill>
              </a:rPr>
              <a:t>JS Dordick, RS Kane et al</a:t>
            </a:r>
          </a:p>
          <a:p>
            <a:pPr algn="r">
              <a:spcBef>
                <a:spcPct val="20000"/>
              </a:spcBef>
            </a:pPr>
            <a:r>
              <a:rPr lang="en-US" altLang="it-IT" sz="1400" b="1">
                <a:solidFill>
                  <a:srgbClr val="000000"/>
                </a:solidFill>
              </a:rPr>
              <a:t>Langmuir (2006)</a:t>
            </a:r>
          </a:p>
        </p:txBody>
      </p:sp>
      <p:grpSp>
        <p:nvGrpSpPr>
          <p:cNvPr id="4" name="Gruppo 3"/>
          <p:cNvGrpSpPr>
            <a:grpSpLocks/>
          </p:cNvGrpSpPr>
          <p:nvPr/>
        </p:nvGrpSpPr>
        <p:grpSpPr bwMode="auto">
          <a:xfrm>
            <a:off x="6519863" y="4365625"/>
            <a:ext cx="2373312" cy="2251075"/>
            <a:chOff x="6372545" y="4272880"/>
            <a:chExt cx="2372860" cy="2252464"/>
          </a:xfrm>
        </p:grpSpPr>
        <p:pic>
          <p:nvPicPr>
            <p:cNvPr id="10254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9036" y="4272880"/>
              <a:ext cx="2217420" cy="1676400"/>
            </a:xfrm>
            <a:prstGeom prst="rect">
              <a:avLst/>
            </a:prstGeom>
            <a:noFill/>
            <a:ln w="25400">
              <a:solidFill>
                <a:srgbClr val="00003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3774" name="Text Box 14"/>
            <p:cNvSpPr txBox="1">
              <a:spLocks noChangeArrowheads="1"/>
            </p:cNvSpPr>
            <p:nvPr/>
          </p:nvSpPr>
          <p:spPr bwMode="auto">
            <a:xfrm>
              <a:off x="6372545" y="5940784"/>
              <a:ext cx="722174" cy="58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in </a:t>
              </a:r>
            </a:p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water</a:t>
              </a:r>
            </a:p>
          </p:txBody>
        </p:sp>
        <p:sp>
          <p:nvSpPr>
            <p:cNvPr id="373775" name="Text Box 15"/>
            <p:cNvSpPr txBox="1">
              <a:spLocks noChangeArrowheads="1"/>
            </p:cNvSpPr>
            <p:nvPr/>
          </p:nvSpPr>
          <p:spPr bwMode="auto">
            <a:xfrm>
              <a:off x="7305817" y="5940784"/>
              <a:ext cx="615833" cy="58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with</a:t>
              </a:r>
            </a:p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BSA</a:t>
              </a:r>
            </a:p>
          </p:txBody>
        </p:sp>
        <p:sp>
          <p:nvSpPr>
            <p:cNvPr id="373776" name="Text Box 16"/>
            <p:cNvSpPr txBox="1">
              <a:spLocks noChangeArrowheads="1"/>
            </p:cNvSpPr>
            <p:nvPr/>
          </p:nvSpPr>
          <p:spPr bwMode="auto">
            <a:xfrm>
              <a:off x="8148619" y="5940784"/>
              <a:ext cx="596786" cy="584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with</a:t>
              </a:r>
            </a:p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MJL</a:t>
              </a:r>
            </a:p>
          </p:txBody>
        </p:sp>
      </p:grpSp>
      <p:grpSp>
        <p:nvGrpSpPr>
          <p:cNvPr id="373782" name="Group 22"/>
          <p:cNvGrpSpPr>
            <a:grpSpLocks/>
          </p:cNvGrpSpPr>
          <p:nvPr/>
        </p:nvGrpSpPr>
        <p:grpSpPr bwMode="auto">
          <a:xfrm>
            <a:off x="703263" y="3068638"/>
            <a:ext cx="7685087" cy="1249362"/>
            <a:chOff x="221" y="1125"/>
            <a:chExt cx="4841" cy="787"/>
          </a:xfrm>
        </p:grpSpPr>
        <p:graphicFrame>
          <p:nvGraphicFramePr>
            <p:cNvPr id="10252" name="Object 19"/>
            <p:cNvGraphicFramePr>
              <a:graphicFrameLocks noChangeAspect="1"/>
            </p:cNvGraphicFramePr>
            <p:nvPr/>
          </p:nvGraphicFramePr>
          <p:xfrm>
            <a:off x="2384" y="1125"/>
            <a:ext cx="2678" cy="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4" name="Image" r:id="rId5" imgW="7085714" imgH="1638095" progId="Photoshop.Image.7">
                    <p:embed/>
                  </p:oleObj>
                </mc:Choice>
                <mc:Fallback>
                  <p:oleObj name="Image" r:id="rId5" imgW="7085714" imgH="1638095" progId="Photoshop.Image.7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4396" b="10988"/>
                        <a:stretch>
                          <a:fillRect/>
                        </a:stretch>
                      </p:blipFill>
                      <p:spPr bwMode="auto">
                        <a:xfrm>
                          <a:off x="2384" y="1125"/>
                          <a:ext cx="2678" cy="619"/>
                        </a:xfrm>
                        <a:prstGeom prst="rect">
                          <a:avLst/>
                        </a:prstGeom>
                        <a:noFill/>
                        <a:ln w="25400">
                          <a:solidFill>
                            <a:srgbClr val="000036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3" name="Text Box 21"/>
            <p:cNvSpPr txBox="1">
              <a:spLocks noChangeArrowheads="1"/>
            </p:cNvSpPr>
            <p:nvPr/>
          </p:nvSpPr>
          <p:spPr bwMode="auto">
            <a:xfrm>
              <a:off x="221" y="1210"/>
              <a:ext cx="2256" cy="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it-IT" altLang="it-IT" b="1">
                  <a:solidFill>
                    <a:srgbClr val="000000"/>
                  </a:solidFill>
                </a:rPr>
                <a:t>is less than the energy gain due to adsorption </a:t>
              </a:r>
            </a:p>
            <a:p>
              <a:pPr>
                <a:spcBef>
                  <a:spcPct val="20000"/>
                </a:spcBef>
              </a:pPr>
              <a:r>
                <a:rPr lang="en-US" altLang="it-IT" sz="1200" b="1">
                  <a:solidFill>
                    <a:srgbClr val="000000"/>
                  </a:solidFill>
                </a:rPr>
                <a:t>(calculated after MM and MD runs in the most stable adsorption geometry)</a:t>
              </a:r>
            </a:p>
          </p:txBody>
        </p:sp>
      </p:grpSp>
      <p:sp>
        <p:nvSpPr>
          <p:cNvPr id="2" name="Rettangolo 1"/>
          <p:cNvSpPr/>
          <p:nvPr/>
        </p:nvSpPr>
        <p:spPr>
          <a:xfrm>
            <a:off x="468313" y="-26988"/>
            <a:ext cx="7535862" cy="8001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it-IT" altLang="it-IT" sz="22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  </a:t>
            </a:r>
            <a:r>
              <a:rPr lang="it-IT" altLang="it-IT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2</a:t>
            </a:r>
            <a:r>
              <a:rPr lang="it-IT" altLang="it-IT" sz="2200" b="1" baseline="30000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nd</a:t>
            </a:r>
            <a:r>
              <a:rPr lang="it-IT" altLang="it-IT" sz="22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altLang="it-IT" sz="2200" b="1" dirty="0" err="1">
                <a:solidFill>
                  <a:srgbClr val="003F6E"/>
                </a:solidFill>
                <a:latin typeface="+mj-lt"/>
                <a:ea typeface="+mj-ea"/>
                <a:cs typeface="+mj-cs"/>
              </a:rPr>
              <a:t>result</a:t>
            </a:r>
            <a:r>
              <a:rPr lang="it-IT" altLang="it-IT" sz="22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: </a:t>
            </a:r>
            <a:r>
              <a:rPr lang="it-IT" altLang="it-IT" sz="2200" b="1" dirty="0" err="1">
                <a:solidFill>
                  <a:srgbClr val="0000FF"/>
                </a:solidFill>
                <a:latin typeface="+mj-lt"/>
                <a:ea typeface="+mj-ea"/>
                <a:cs typeface="+mj-cs"/>
              </a:rPr>
              <a:t>Final</a:t>
            </a:r>
            <a:r>
              <a:rPr lang="it-IT" altLang="it-IT" sz="22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altLang="it-IT" sz="2200" b="1" dirty="0" err="1">
                <a:solidFill>
                  <a:srgbClr val="0000FF"/>
                </a:solidFill>
                <a:latin typeface="+mj-lt"/>
                <a:ea typeface="+mj-ea"/>
                <a:cs typeface="+mj-cs"/>
              </a:rPr>
              <a:t>adsorption</a:t>
            </a:r>
            <a:r>
              <a:rPr lang="it-IT" altLang="it-IT" sz="22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 stage  </a:t>
            </a:r>
          </a:p>
          <a:p>
            <a:pPr>
              <a:spcBef>
                <a:spcPts val="0"/>
              </a:spcBef>
              <a:defRPr/>
            </a:pPr>
            <a:r>
              <a:rPr lang="it-IT" altLang="it-IT" sz="22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			                on </a:t>
            </a:r>
            <a:r>
              <a:rPr lang="it-IT" altLang="it-IT" sz="2200" b="1" u="sng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OUTER</a:t>
            </a:r>
            <a:r>
              <a:rPr lang="it-IT" altLang="it-IT" sz="22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 CNT </a:t>
            </a:r>
            <a:r>
              <a:rPr lang="it-IT" altLang="it-IT" sz="2200" b="1" dirty="0" err="1">
                <a:solidFill>
                  <a:srgbClr val="003F6E"/>
                </a:solidFill>
                <a:latin typeface="+mj-lt"/>
                <a:ea typeface="+mj-ea"/>
                <a:cs typeface="+mj-cs"/>
              </a:rPr>
              <a:t>surface</a:t>
            </a:r>
            <a:endParaRPr lang="it-IT" sz="2200" b="1" dirty="0">
              <a:solidFill>
                <a:srgbClr val="003F6E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250" name="Oggetto 2"/>
          <p:cNvGraphicFramePr>
            <a:graphicFrameLocks noChangeAspect="1"/>
          </p:cNvGraphicFramePr>
          <p:nvPr/>
        </p:nvGraphicFramePr>
        <p:xfrm>
          <a:off x="995363" y="1206500"/>
          <a:ext cx="24971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Image" r:id="rId7" imgW="12482540" imgH="4634921" progId="Photoshop.Image.7">
                  <p:embed/>
                </p:oleObj>
              </mc:Choice>
              <mc:Fallback>
                <p:oleObj name="Image" r:id="rId7" imgW="12482540" imgH="4634921" progId="Photoshop.Image.7">
                  <p:embed/>
                  <p:pic>
                    <p:nvPicPr>
                      <p:cNvPr id="0" name="Ogget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777"/>
                      <a:stretch>
                        <a:fillRect/>
                      </a:stretch>
                    </p:blipFill>
                    <p:spPr bwMode="auto">
                      <a:xfrm>
                        <a:off x="995363" y="1206500"/>
                        <a:ext cx="2497137" cy="9271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00003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Text Box 6"/>
          <p:cNvSpPr txBox="1">
            <a:spLocks noChangeArrowheads="1"/>
          </p:cNvSpPr>
          <p:nvPr/>
        </p:nvSpPr>
        <p:spPr bwMode="auto">
          <a:xfrm>
            <a:off x="539750" y="785813"/>
            <a:ext cx="8353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b="1" dirty="0">
                <a:sym typeface="Wingdings" pitchFamily="2" charset="2"/>
              </a:rPr>
              <a:t> </a:t>
            </a:r>
            <a:r>
              <a:rPr lang="en-US" altLang="it-IT" b="1" dirty="0">
                <a:solidFill>
                  <a:srgbClr val="0000FF"/>
                </a:solidFill>
              </a:rPr>
              <a:t>Spreading</a:t>
            </a:r>
            <a:r>
              <a:rPr lang="en-US" altLang="it-IT" b="1" dirty="0">
                <a:solidFill>
                  <a:srgbClr val="000000"/>
                </a:solidFill>
              </a:rPr>
              <a:t> of this </a:t>
            </a:r>
            <a:r>
              <a:rPr lang="en-US" altLang="it-IT" b="1" i="1" dirty="0">
                <a:solidFill>
                  <a:srgbClr val="0000FF"/>
                </a:solidFill>
              </a:rPr>
              <a:t>soft</a:t>
            </a:r>
            <a:r>
              <a:rPr lang="en-US" altLang="it-IT" b="1" dirty="0">
                <a:solidFill>
                  <a:srgbClr val="0000FF"/>
                </a:solidFill>
              </a:rPr>
              <a:t> </a:t>
            </a:r>
            <a:r>
              <a:rPr lang="en-US" altLang="it-IT" b="1" dirty="0" smtClean="0">
                <a:solidFill>
                  <a:srgbClr val="0000FF"/>
                </a:solidFill>
              </a:rPr>
              <a:t>fragment </a:t>
            </a:r>
            <a:r>
              <a:rPr lang="en-US" altLang="it-IT" b="1" dirty="0"/>
              <a:t>with </a:t>
            </a:r>
            <a:r>
              <a:rPr lang="en-US" altLang="it-IT" b="1" dirty="0">
                <a:solidFill>
                  <a:srgbClr val="0000FF"/>
                </a:solidFill>
              </a:rPr>
              <a:t>surface coverage</a:t>
            </a:r>
            <a:r>
              <a:rPr lang="en-US" altLang="it-IT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6" grpId="0"/>
      <p:bldP spid="373769" grpId="0"/>
      <p:bldP spid="3737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539750" y="0"/>
            <a:ext cx="7777163" cy="7207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altLang="it-IT" dirty="0"/>
              <a:t>3</a:t>
            </a:r>
            <a:r>
              <a:rPr lang="it-IT" altLang="it-IT" baseline="30000" dirty="0" smtClean="0"/>
              <a:t>rd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result</a:t>
            </a:r>
            <a:r>
              <a:rPr lang="it-IT" altLang="it-IT" dirty="0" smtClean="0"/>
              <a:t>: </a:t>
            </a:r>
            <a:r>
              <a:rPr lang="it-IT" altLang="it-IT" kern="1200" dirty="0" err="1">
                <a:solidFill>
                  <a:srgbClr val="0000FF"/>
                </a:solidFill>
              </a:rPr>
              <a:t>Final</a:t>
            </a:r>
            <a:r>
              <a:rPr lang="it-IT" altLang="it-IT" kern="1200" dirty="0">
                <a:solidFill>
                  <a:srgbClr val="0000FF"/>
                </a:solidFill>
              </a:rPr>
              <a:t> </a:t>
            </a:r>
            <a:r>
              <a:rPr lang="it-IT" altLang="it-IT" kern="1200" dirty="0" err="1">
                <a:solidFill>
                  <a:srgbClr val="0000FF"/>
                </a:solidFill>
              </a:rPr>
              <a:t>adsorption</a:t>
            </a:r>
            <a:r>
              <a:rPr lang="it-IT" altLang="it-IT" kern="1200" dirty="0">
                <a:solidFill>
                  <a:srgbClr val="0000FF"/>
                </a:solidFill>
              </a:rPr>
              <a:t> stage </a:t>
            </a:r>
            <a:r>
              <a:rPr lang="it-IT" altLang="it-IT" kern="1200" dirty="0"/>
              <a:t/>
            </a:r>
            <a:br>
              <a:rPr lang="it-IT" altLang="it-IT" kern="1200" dirty="0"/>
            </a:br>
            <a:r>
              <a:rPr lang="it-IT" altLang="it-IT" kern="1200" dirty="0"/>
              <a:t>		    	            </a:t>
            </a:r>
            <a:r>
              <a:rPr lang="it-IT" altLang="it-IT" kern="1200" dirty="0" smtClean="0">
                <a:solidFill>
                  <a:srgbClr val="0000FF"/>
                </a:solidFill>
              </a:rPr>
              <a:t>on </a:t>
            </a:r>
            <a:r>
              <a:rPr lang="it-IT" altLang="it-IT" u="sng" kern="1200" dirty="0" smtClean="0">
                <a:solidFill>
                  <a:srgbClr val="0000FF"/>
                </a:solidFill>
              </a:rPr>
              <a:t>INNER</a:t>
            </a:r>
            <a:r>
              <a:rPr lang="it-IT" altLang="it-IT" kern="1200" dirty="0" smtClean="0">
                <a:solidFill>
                  <a:srgbClr val="0000FF"/>
                </a:solidFill>
              </a:rPr>
              <a:t> CNT </a:t>
            </a:r>
            <a:r>
              <a:rPr lang="it-IT" altLang="it-IT" kern="1200" dirty="0" err="1">
                <a:solidFill>
                  <a:srgbClr val="0000FF"/>
                </a:solidFill>
              </a:rPr>
              <a:t>surface</a:t>
            </a:r>
            <a:endParaRPr lang="en-US" altLang="it-IT" dirty="0" smtClean="0">
              <a:solidFill>
                <a:srgbClr val="0000FF"/>
              </a:solidFill>
            </a:endParaRPr>
          </a:p>
        </p:txBody>
      </p:sp>
      <p:graphicFrame>
        <p:nvGraphicFramePr>
          <p:cNvPr id="11267" name="Object 5"/>
          <p:cNvGraphicFramePr>
            <a:graphicFrameLocks noChangeAspect="1"/>
          </p:cNvGraphicFramePr>
          <p:nvPr/>
        </p:nvGraphicFramePr>
        <p:xfrm>
          <a:off x="684213" y="1670050"/>
          <a:ext cx="4311650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Image" r:id="rId3" imgW="10780952" imgH="3720635" progId="Photoshop.Image.7">
                  <p:embed/>
                </p:oleObj>
              </mc:Choice>
              <mc:Fallback>
                <p:oleObj name="Image" r:id="rId3" imgW="10780952" imgH="3720635" progId="Photoshop.Image.7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70050"/>
                        <a:ext cx="4311650" cy="148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6"/>
          <p:cNvGraphicFramePr>
            <a:graphicFrameLocks noChangeAspect="1"/>
          </p:cNvGraphicFramePr>
          <p:nvPr/>
        </p:nvGraphicFramePr>
        <p:xfrm>
          <a:off x="4500563" y="3644900"/>
          <a:ext cx="4341812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Image" r:id="rId5" imgW="10857143" imgH="3758730" progId="Photoshop.Image.7">
                  <p:embed/>
                </p:oleObj>
              </mc:Choice>
              <mc:Fallback>
                <p:oleObj name="Image" r:id="rId5" imgW="10857143" imgH="3758730" progId="Photoshop.Image.7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3644900"/>
                        <a:ext cx="4341812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1039813" y="3155950"/>
            <a:ext cx="1570037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it-IT" sz="2200" b="1">
                <a:solidFill>
                  <a:srgbClr val="0000CC"/>
                </a:solidFill>
              </a:rPr>
              <a:t>hairpin</a:t>
            </a:r>
          </a:p>
          <a:p>
            <a:pPr algn="ctr"/>
            <a:r>
              <a:rPr lang="en-US" altLang="it-IT" sz="2200" b="1">
                <a:solidFill>
                  <a:srgbClr val="0000CC"/>
                </a:solidFill>
              </a:rPr>
              <a:t>most stable</a:t>
            </a:r>
          </a:p>
        </p:txBody>
      </p: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5300663" y="3027363"/>
            <a:ext cx="15240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it-IT" sz="2200" b="1" i="1">
                <a:solidFill>
                  <a:srgbClr val="0000FF"/>
                </a:solidFill>
              </a:rPr>
              <a:t>ring-like</a:t>
            </a:r>
          </a:p>
          <a:p>
            <a:pPr algn="ctr"/>
            <a:r>
              <a:rPr lang="en-US" altLang="it-IT" sz="2200" b="1" i="1">
                <a:solidFill>
                  <a:srgbClr val="0000FF"/>
                </a:solidFill>
              </a:rPr>
              <a:t>less stable 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4213" y="963613"/>
            <a:ext cx="6965950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it-IT" sz="2200" b="1">
                <a:solidFill>
                  <a:srgbClr val="0000FF"/>
                </a:solidFill>
                <a:sym typeface="Wingdings" pitchFamily="2" charset="2"/>
              </a:rPr>
              <a:t> Two m</a:t>
            </a:r>
            <a:r>
              <a:rPr lang="en-US" altLang="it-IT" sz="2200" b="1">
                <a:solidFill>
                  <a:srgbClr val="0000FF"/>
                </a:solidFill>
              </a:rPr>
              <a:t>olecular conformations </a:t>
            </a:r>
            <a:br>
              <a:rPr lang="en-US" altLang="it-IT" sz="2200" b="1">
                <a:solidFill>
                  <a:srgbClr val="0000FF"/>
                </a:solidFill>
              </a:rPr>
            </a:br>
            <a:r>
              <a:rPr lang="en-US" altLang="it-IT" sz="2200" b="1">
                <a:solidFill>
                  <a:srgbClr val="0000FF"/>
                </a:solidFill>
              </a:rPr>
              <a:t>			</a:t>
            </a:r>
            <a:r>
              <a:rPr lang="en-US" altLang="it-IT" sz="2200" b="1"/>
              <a:t>within nanotubes – (30,30) CNT</a:t>
            </a:r>
          </a:p>
        </p:txBody>
      </p:sp>
      <p:sp>
        <p:nvSpPr>
          <p:cNvPr id="11279" name="Rettangolo 1"/>
          <p:cNvSpPr>
            <a:spLocks noChangeArrowheads="1"/>
          </p:cNvSpPr>
          <p:nvPr/>
        </p:nvSpPr>
        <p:spPr bwMode="auto">
          <a:xfrm>
            <a:off x="717550" y="5229225"/>
            <a:ext cx="85328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ts val="1800"/>
              </a:spcBef>
              <a:buClr>
                <a:srgbClr val="003F6E"/>
              </a:buClr>
              <a:buFont typeface="Wingdings" pitchFamily="2" charset="2"/>
              <a:buChar char="Ä"/>
              <a:defRPr/>
            </a:pPr>
            <a:r>
              <a:rPr lang="en-US" altLang="it-IT" b="1" dirty="0">
                <a:solidFill>
                  <a:srgbClr val="0000FF"/>
                </a:solidFill>
                <a:sym typeface="Symbol" pitchFamily="18" charset="2"/>
              </a:rPr>
              <a:t>P</a:t>
            </a: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arallel </a:t>
            </a:r>
            <a:r>
              <a:rPr lang="en-US" altLang="it-IT" b="1" dirty="0">
                <a:solidFill>
                  <a:srgbClr val="0000FF"/>
                </a:solidFill>
                <a:sym typeface="Symbol" pitchFamily="18" charset="2"/>
              </a:rPr>
              <a:t>arrangement of the backbone </a:t>
            </a: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strands</a:t>
            </a:r>
            <a:b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</a:br>
            <a:r>
              <a:rPr lang="en-US" altLang="it-IT" b="1" dirty="0" smtClean="0">
                <a:sym typeface="Symbol" pitchFamily="18" charset="2"/>
              </a:rPr>
              <a:t>with </a:t>
            </a:r>
            <a:r>
              <a:rPr lang="en-US" altLang="it-IT" b="1" dirty="0">
                <a:sym typeface="Symbol" pitchFamily="18" charset="2"/>
              </a:rPr>
              <a:t>o</a:t>
            </a:r>
            <a:r>
              <a:rPr lang="en-US" altLang="it-IT" b="1" dirty="0"/>
              <a:t>ptimization of both</a:t>
            </a:r>
            <a:r>
              <a:rPr lang="en-US" altLang="it-IT" b="1" dirty="0" smtClean="0"/>
              <a:t>:</a:t>
            </a:r>
            <a:br>
              <a:rPr lang="en-US" altLang="it-IT" b="1" dirty="0" smtClean="0"/>
            </a:br>
            <a:r>
              <a:rPr lang="en-US" altLang="it-IT" b="1" dirty="0" smtClean="0"/>
              <a:t>	protein-surface </a:t>
            </a:r>
            <a:r>
              <a:rPr lang="en-US" altLang="it-IT" b="1" dirty="0"/>
              <a:t>interactions </a:t>
            </a:r>
            <a:r>
              <a:rPr lang="en-US" altLang="it-IT" b="1" dirty="0" smtClean="0"/>
              <a:t/>
            </a:r>
            <a:br>
              <a:rPr lang="en-US" altLang="it-IT" b="1" dirty="0" smtClean="0"/>
            </a:br>
            <a:r>
              <a:rPr lang="en-US" altLang="it-IT" b="1" dirty="0"/>
              <a:t>		</a:t>
            </a:r>
            <a:r>
              <a:rPr lang="en-US" altLang="it-IT" b="1" dirty="0" smtClean="0"/>
              <a:t>intra-molecular </a:t>
            </a:r>
            <a:r>
              <a:rPr lang="en-US" altLang="it-IT" b="1" dirty="0"/>
              <a:t>interactions.</a:t>
            </a:r>
            <a:endParaRPr lang="en-US" altLang="it-IT" dirty="0"/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defRPr/>
            </a:pPr>
            <a:endParaRPr lang="en-US" altLang="it-IT" b="1" dirty="0" smtClean="0">
              <a:solidFill>
                <a:srgbClr val="0000FF"/>
              </a:solidFill>
              <a:sym typeface="Symbol" pitchFamily="18" charset="2"/>
            </a:endParaRPr>
          </a:p>
        </p:txBody>
      </p:sp>
      <p:sp>
        <p:nvSpPr>
          <p:cNvPr id="11273" name="Freccia in giù 2"/>
          <p:cNvSpPr>
            <a:spLocks noChangeArrowheads="1"/>
          </p:cNvSpPr>
          <p:nvPr/>
        </p:nvSpPr>
        <p:spPr bwMode="auto">
          <a:xfrm>
            <a:off x="1692275" y="4005263"/>
            <a:ext cx="215900" cy="1079500"/>
          </a:xfrm>
          <a:prstGeom prst="downArrow">
            <a:avLst>
              <a:gd name="adj1" fmla="val 50000"/>
              <a:gd name="adj2" fmla="val 50023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  <p:bldP spid="11279" grpId="0"/>
      <p:bldP spid="112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9" name="Rettangolo 1"/>
          <p:cNvSpPr>
            <a:spLocks noChangeArrowheads="1"/>
          </p:cNvSpPr>
          <p:nvPr/>
        </p:nvSpPr>
        <p:spPr bwMode="auto">
          <a:xfrm>
            <a:off x="639763" y="866775"/>
            <a:ext cx="8532812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ts val="1800"/>
              </a:spcBef>
              <a:buClr>
                <a:srgbClr val="003F6E"/>
              </a:buClr>
              <a:buFont typeface="Wingdings" pitchFamily="2" charset="2"/>
              <a:buChar char="Ä"/>
              <a:defRPr/>
            </a:pP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may lead to an intramolecular parallel ordering</a:t>
            </a:r>
            <a:b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</a:b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       of protein backbone strands</a:t>
            </a:r>
          </a:p>
          <a:p>
            <a:pPr>
              <a:spcBef>
                <a:spcPts val="1800"/>
              </a:spcBef>
              <a:buClr>
                <a:srgbClr val="003F6E"/>
              </a:buClr>
              <a:defRPr/>
            </a:pPr>
            <a:endParaRPr lang="en-US" altLang="it-IT" sz="1400" b="1" dirty="0" smtClean="0">
              <a:solidFill>
                <a:srgbClr val="0000FF"/>
              </a:solidFill>
              <a:sym typeface="Symbol" pitchFamily="18" charset="2"/>
            </a:endParaRPr>
          </a:p>
          <a:p>
            <a:pPr marL="342900" indent="-342900"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r>
              <a:rPr lang="en-US" altLang="it-IT" dirty="0" smtClean="0">
                <a:sym typeface="Symbol" pitchFamily="18" charset="2"/>
              </a:rPr>
              <a:t>on </a:t>
            </a: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CNT</a:t>
            </a:r>
            <a:r>
              <a:rPr lang="en-US" altLang="it-IT" dirty="0" smtClean="0">
                <a:sym typeface="Symbol" pitchFamily="18" charset="2"/>
              </a:rPr>
              <a:t> surfaces</a:t>
            </a:r>
          </a:p>
          <a:p>
            <a:pPr marL="342900" indent="-342900"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endParaRPr lang="en-US" altLang="it-IT" dirty="0" smtClean="0"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r>
              <a:rPr lang="en-US" altLang="it-IT" dirty="0" smtClean="0">
                <a:sym typeface="Symbol" pitchFamily="18" charset="2"/>
              </a:rPr>
              <a:t>on </a:t>
            </a: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graphite</a:t>
            </a:r>
            <a:r>
              <a:rPr lang="en-US" altLang="it-IT" dirty="0" smtClean="0">
                <a:solidFill>
                  <a:srgbClr val="0000FF"/>
                </a:solidFill>
                <a:sym typeface="Symbol" pitchFamily="18" charset="2"/>
              </a:rPr>
              <a:t> </a:t>
            </a:r>
            <a:r>
              <a:rPr lang="en-US" altLang="it-IT" dirty="0" smtClean="0">
                <a:sym typeface="Symbol" pitchFamily="18" charset="2"/>
              </a:rPr>
              <a:t>surface,   	       </a:t>
            </a:r>
            <a:r>
              <a:rPr lang="en-US" altLang="it-IT" i="1" dirty="0" smtClean="0">
                <a:sym typeface="Symbol" pitchFamily="18" charset="2"/>
              </a:rPr>
              <a:t>theoretically</a:t>
            </a:r>
            <a:r>
              <a:rPr lang="en-US" altLang="it-IT" dirty="0" smtClean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defRPr/>
            </a:pPr>
            <a:r>
              <a:rPr lang="en-US" altLang="it-IT" dirty="0">
                <a:sym typeface="Symbol" pitchFamily="18" charset="2"/>
              </a:rPr>
              <a:t>	</a:t>
            </a:r>
            <a:r>
              <a:rPr lang="en-US" altLang="it-IT" dirty="0" smtClean="0">
                <a:sym typeface="Symbol" pitchFamily="18" charset="2"/>
              </a:rPr>
              <a:t>	and experimentally</a:t>
            </a: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endParaRPr lang="en-US" altLang="it-IT" dirty="0" smtClean="0"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endParaRPr lang="en-US" altLang="it-IT" dirty="0" smtClean="0"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buFontTx/>
              <a:buChar char="-"/>
              <a:defRPr/>
            </a:pP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on TiO</a:t>
            </a:r>
            <a:r>
              <a:rPr lang="en-US" altLang="it-IT" b="1" baseline="-25000" dirty="0" smtClean="0">
                <a:solidFill>
                  <a:srgbClr val="0000FF"/>
                </a:solidFill>
                <a:sym typeface="Symbol" pitchFamily="18" charset="2"/>
              </a:rPr>
              <a:t>2</a:t>
            </a:r>
            <a:r>
              <a:rPr lang="en-US" altLang="it-IT" b="1" dirty="0" smtClean="0">
                <a:solidFill>
                  <a:srgbClr val="0000FF"/>
                </a:solidFill>
                <a:sym typeface="Symbol" pitchFamily="18" charset="2"/>
              </a:rPr>
              <a:t> polymorphs</a:t>
            </a:r>
          </a:p>
        </p:txBody>
      </p:sp>
      <p:sp>
        <p:nvSpPr>
          <p:cNvPr id="12291" name="Rectangle 4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2625" y="260350"/>
            <a:ext cx="7777163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sz="2400" smtClean="0">
                <a:solidFill>
                  <a:srgbClr val="0000FF"/>
                </a:solidFill>
              </a:rPr>
              <a:t>Adsorption on crystalline surfaces</a:t>
            </a:r>
            <a:endParaRPr lang="en-US" altLang="it-IT" sz="2400" smtClean="0">
              <a:solidFill>
                <a:srgbClr val="0000FF"/>
              </a:solidFill>
            </a:endParaRPr>
          </a:p>
        </p:txBody>
      </p:sp>
      <p:pic>
        <p:nvPicPr>
          <p:cNvPr id="1127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636838"/>
            <a:ext cx="127793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5705475" y="3824288"/>
            <a:ext cx="21240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it-IT" sz="1400"/>
              <a:t>O. Cavalleri et al. (2008)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2524125" y="3933825"/>
            <a:ext cx="22637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36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6360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63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63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63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it-IT" sz="1400"/>
              <a:t>using AFM measurements</a:t>
            </a:r>
          </a:p>
        </p:txBody>
      </p:sp>
      <p:pic>
        <p:nvPicPr>
          <p:cNvPr id="13" name="Picture 17" descr="b800621k-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4121150"/>
            <a:ext cx="1970088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3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1774825"/>
            <a:ext cx="13858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4940300"/>
            <a:ext cx="26543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3203575" y="5965825"/>
            <a:ext cx="576103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it-IT" altLang="it-IT" sz="1800" b="1">
                <a:solidFill>
                  <a:srgbClr val="0000FF"/>
                </a:solidFill>
              </a:rPr>
              <a:t>(001) Rutile                                         (100) Anatase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3817938"/>
            <a:ext cx="8636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ttangolo 22"/>
          <p:cNvSpPr/>
          <p:nvPr/>
        </p:nvSpPr>
        <p:spPr>
          <a:xfrm>
            <a:off x="3779838" y="6351588"/>
            <a:ext cx="5329237" cy="2460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200"/>
              </a:lnSpc>
              <a:spcBef>
                <a:spcPct val="20000"/>
              </a:spcBef>
              <a:defRPr/>
            </a:pPr>
            <a:r>
              <a:rPr lang="en-IE" sz="1200" dirty="0"/>
              <a:t>G. Raffaini</a:t>
            </a:r>
            <a:r>
              <a:rPr lang="en-US" sz="1200" cap="all" dirty="0"/>
              <a:t>, </a:t>
            </a:r>
            <a:r>
              <a:rPr lang="en-IE" sz="1200" dirty="0"/>
              <a:t>F. Ganazzoli</a:t>
            </a:r>
            <a:r>
              <a:rPr lang="en-US" sz="1200" dirty="0"/>
              <a:t>,</a:t>
            </a:r>
            <a:r>
              <a:rPr lang="en-GB" sz="1200" dirty="0"/>
              <a:t> </a:t>
            </a:r>
            <a:r>
              <a:rPr lang="en-GB" sz="1200" i="1" dirty="0"/>
              <a:t>Phil. Trans. R. Soc. A</a:t>
            </a:r>
            <a:r>
              <a:rPr lang="en-GB" sz="1200" dirty="0"/>
              <a:t> 2012 370, 1444-1462 (2012)</a:t>
            </a:r>
            <a:endParaRPr lang="en-IE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2322513"/>
            <a:ext cx="831850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2276475"/>
            <a:ext cx="779462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684213" y="768350"/>
            <a:ext cx="849630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82563" indent="-182563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400" b="1" dirty="0" smtClean="0">
                <a:solidFill>
                  <a:srgbClr val="000066"/>
                </a:solidFill>
                <a:sym typeface="Symbol"/>
              </a:rPr>
              <a:t>   -helix</a:t>
            </a:r>
            <a:r>
              <a:rPr lang="en-GB" altLang="it-IT" sz="2400" b="1" dirty="0" smtClean="0">
                <a:solidFill>
                  <a:srgbClr val="000066"/>
                </a:solidFill>
              </a:rPr>
              <a:t> of albumin fragment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sz="1800" dirty="0" smtClean="0"/>
              <a:t>    hydrophobic oligopeptide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sz="1800" dirty="0" smtClean="0"/>
              <a:t>    containing 16 chiral natural aminoacids</a:t>
            </a:r>
            <a:endParaRPr lang="en-GB" altLang="it-IT" sz="2400" b="1" dirty="0" smtClean="0">
              <a:solidFill>
                <a:srgbClr val="000066"/>
              </a:solidFill>
            </a:endParaRP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endParaRPr lang="en-GB" altLang="it-IT" sz="2400" b="1" dirty="0" smtClean="0">
              <a:solidFill>
                <a:srgbClr val="000066"/>
              </a:solidFill>
            </a:endParaRPr>
          </a:p>
          <a:p>
            <a:pPr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§"/>
              <a:defRPr/>
            </a:pPr>
            <a:r>
              <a:rPr lang="en-GB" altLang="it-IT" sz="2400" b="1" dirty="0" smtClean="0">
                <a:solidFill>
                  <a:srgbClr val="000066"/>
                </a:solidFill>
              </a:rPr>
              <a:t> on </a:t>
            </a:r>
            <a:r>
              <a:rPr lang="en-GB" altLang="it-IT" sz="2400" b="1" dirty="0" smtClean="0">
                <a:solidFill>
                  <a:srgbClr val="006600"/>
                </a:solidFill>
              </a:rPr>
              <a:t>enantiomer chiral </a:t>
            </a:r>
            <a:r>
              <a:rPr lang="en-GB" altLang="it-IT" sz="2400" b="1" dirty="0" smtClean="0">
                <a:solidFill>
                  <a:srgbClr val="000066"/>
                </a:solidFill>
              </a:rPr>
              <a:t>SWCNTs 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GB" altLang="it-IT" sz="2400" b="1" dirty="0" smtClean="0">
                <a:solidFill>
                  <a:srgbClr val="000066"/>
                </a:solidFill>
              </a:rPr>
              <a:t>	</a:t>
            </a:r>
            <a:r>
              <a:rPr lang="en-GB" altLang="it-IT" sz="2400" b="1" dirty="0" smtClean="0">
                <a:solidFill>
                  <a:srgbClr val="006600"/>
                </a:solidFill>
              </a:rPr>
              <a:t>(20,10) </a:t>
            </a:r>
            <a:r>
              <a:rPr lang="en-GB" altLang="it-IT" sz="2400" b="1" dirty="0" smtClean="0">
                <a:solidFill>
                  <a:srgbClr val="000066"/>
                </a:solidFill>
              </a:rPr>
              <a:t>and </a:t>
            </a:r>
            <a:r>
              <a:rPr lang="en-GB" altLang="it-IT" sz="2400" b="1" dirty="0" smtClean="0">
                <a:solidFill>
                  <a:srgbClr val="006600"/>
                </a:solidFill>
              </a:rPr>
              <a:t>(10,20) </a:t>
            </a:r>
            <a:r>
              <a:rPr lang="en-GB" altLang="it-IT" sz="2400" b="1" dirty="0">
                <a:solidFill>
                  <a:srgbClr val="006600"/>
                </a:solidFill>
              </a:rPr>
              <a:t>CNT</a:t>
            </a:r>
            <a:r>
              <a:rPr lang="en-GB" altLang="it-IT" sz="2400" b="1" dirty="0" smtClean="0">
                <a:solidFill>
                  <a:srgbClr val="000066"/>
                </a:solidFill>
              </a:rPr>
              <a:t> surfaces</a:t>
            </a:r>
            <a:br>
              <a:rPr lang="en-GB" altLang="it-IT" sz="2400" b="1" dirty="0" smtClean="0">
                <a:solidFill>
                  <a:srgbClr val="000066"/>
                </a:solidFill>
              </a:rPr>
            </a:br>
            <a:r>
              <a:rPr lang="en-GB" altLang="it-IT" sz="2400" b="1" dirty="0" smtClean="0">
                <a:solidFill>
                  <a:srgbClr val="000066"/>
                </a:solidFill>
              </a:rPr>
              <a:t>           </a:t>
            </a:r>
            <a:r>
              <a:rPr lang="en-GB" altLang="it-IT" sz="1600" i="1" dirty="0">
                <a:solidFill>
                  <a:srgbClr val="000066"/>
                </a:solidFill>
              </a:rPr>
              <a:t>selecting</a:t>
            </a:r>
            <a:r>
              <a:rPr lang="en-GB" altLang="it-IT" dirty="0">
                <a:solidFill>
                  <a:srgbClr val="000066"/>
                </a:solidFill>
              </a:rPr>
              <a:t> s</a:t>
            </a:r>
            <a:r>
              <a:rPr lang="en-GB" altLang="it-IT" dirty="0" smtClean="0">
                <a:solidFill>
                  <a:srgbClr val="000066"/>
                </a:solidFill>
              </a:rPr>
              <a:t>ubstrates </a:t>
            </a:r>
            <a:r>
              <a:rPr lang="en-GB" altLang="it-IT" dirty="0">
                <a:solidFill>
                  <a:srgbClr val="000066"/>
                </a:solidFill>
              </a:rPr>
              <a:t>with </a:t>
            </a:r>
            <a:r>
              <a:rPr lang="en-GB" altLang="it-IT" b="1" dirty="0" smtClean="0">
                <a:solidFill>
                  <a:srgbClr val="006600"/>
                </a:solidFill>
              </a:rPr>
              <a:t>same surface chemistry </a:t>
            </a:r>
            <a:r>
              <a:rPr lang="en-GB" altLang="it-IT" b="1" dirty="0" smtClean="0">
                <a:solidFill>
                  <a:srgbClr val="000066"/>
                </a:solidFill>
              </a:rPr>
              <a:t/>
            </a:r>
            <a:br>
              <a:rPr lang="en-GB" altLang="it-IT" b="1" dirty="0" smtClean="0">
                <a:solidFill>
                  <a:srgbClr val="000066"/>
                </a:solidFill>
              </a:rPr>
            </a:br>
            <a:r>
              <a:rPr lang="en-GB" altLang="it-IT" b="1" dirty="0" smtClean="0">
                <a:solidFill>
                  <a:srgbClr val="000066"/>
                </a:solidFill>
              </a:rPr>
              <a:t>                                              </a:t>
            </a:r>
            <a:r>
              <a:rPr lang="en-GB" altLang="it-IT" dirty="0" smtClean="0">
                <a:solidFill>
                  <a:srgbClr val="000066"/>
                </a:solidFill>
              </a:rPr>
              <a:t>but </a:t>
            </a:r>
            <a:r>
              <a:rPr lang="en-GB" altLang="it-IT" b="1" u="sng" dirty="0" smtClean="0">
                <a:solidFill>
                  <a:srgbClr val="006600"/>
                </a:solidFill>
              </a:rPr>
              <a:t>different handedness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endParaRPr lang="en-GB" altLang="it-IT" sz="2400" b="1" dirty="0" smtClean="0">
              <a:solidFill>
                <a:srgbClr val="0000FF"/>
              </a:solidFill>
            </a:endParaRPr>
          </a:p>
          <a:p>
            <a:pPr marL="342900" indent="-342900"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GB" altLang="it-IT" sz="2400" b="1" dirty="0" smtClean="0">
                <a:solidFill>
                  <a:srgbClr val="000066"/>
                </a:solidFill>
              </a:rPr>
              <a:t>on </a:t>
            </a:r>
            <a:r>
              <a:rPr lang="en-GB" altLang="it-IT" sz="2400" b="1" dirty="0" smtClean="0">
                <a:solidFill>
                  <a:srgbClr val="0000FF"/>
                </a:solidFill>
              </a:rPr>
              <a:t>achiral (16,16) </a:t>
            </a:r>
            <a:r>
              <a:rPr lang="en-GB" altLang="it-IT" sz="2400" b="1" dirty="0" smtClean="0">
                <a:solidFill>
                  <a:srgbClr val="000066"/>
                </a:solidFill>
              </a:rPr>
              <a:t>CNT surface</a:t>
            </a:r>
            <a:br>
              <a:rPr lang="en-GB" altLang="it-IT" sz="2400" b="1" dirty="0" smtClean="0">
                <a:solidFill>
                  <a:srgbClr val="000066"/>
                </a:solidFill>
              </a:rPr>
            </a:br>
            <a:r>
              <a:rPr lang="en-GB" altLang="it-IT" b="1" dirty="0" smtClean="0">
                <a:solidFill>
                  <a:srgbClr val="000066"/>
                </a:solidFill>
              </a:rPr>
              <a:t>having the same chemistry</a:t>
            </a:r>
            <a:br>
              <a:rPr lang="en-GB" altLang="it-IT" b="1" dirty="0" smtClean="0">
                <a:solidFill>
                  <a:srgbClr val="000066"/>
                </a:solidFill>
              </a:rPr>
            </a:br>
            <a:r>
              <a:rPr lang="en-GB" altLang="it-IT" b="1" dirty="0" smtClean="0">
                <a:solidFill>
                  <a:srgbClr val="000066"/>
                </a:solidFill>
              </a:rPr>
              <a:t>and the </a:t>
            </a:r>
            <a:r>
              <a:rPr lang="en-GB" altLang="it-IT" b="1" u="sng" dirty="0" smtClean="0">
                <a:solidFill>
                  <a:srgbClr val="0000FF"/>
                </a:solidFill>
              </a:rPr>
              <a:t>same curvature</a:t>
            </a:r>
            <a:endParaRPr lang="en-GB" altLang="it-IT" u="sng" dirty="0" smtClean="0">
              <a:solidFill>
                <a:srgbClr val="0000FF"/>
              </a:solidFill>
            </a:endParaRPr>
          </a:p>
        </p:txBody>
      </p:sp>
      <p:pic>
        <p:nvPicPr>
          <p:cNvPr id="1229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1028700"/>
            <a:ext cx="16303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437063"/>
            <a:ext cx="831850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589588"/>
            <a:ext cx="231457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49288" y="260350"/>
            <a:ext cx="72009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/>
            <a:r>
              <a:rPr lang="en-US" altLang="it-IT" smtClean="0">
                <a:solidFill>
                  <a:srgbClr val="0000FF"/>
                </a:solidFill>
              </a:rPr>
              <a:t>New results: oligopeptide adsorption on chiral CNT</a:t>
            </a:r>
            <a:endParaRPr lang="it-IT" altLang="it-IT" i="1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27088" y="188913"/>
            <a:ext cx="72009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/>
            <a:r>
              <a:rPr lang="en-US" altLang="it-IT" smtClean="0"/>
              <a:t>1. Molecular Mechanics </a:t>
            </a:r>
            <a:r>
              <a:rPr lang="en-US" altLang="it-IT" smtClean="0">
                <a:sym typeface="Symbol" pitchFamily="18" charset="2"/>
              </a:rPr>
              <a:t></a:t>
            </a:r>
            <a:r>
              <a:rPr lang="en-US" altLang="it-IT" smtClean="0"/>
              <a:t> </a:t>
            </a:r>
            <a:r>
              <a:rPr lang="en-US" altLang="it-IT" i="1" smtClean="0">
                <a:solidFill>
                  <a:srgbClr val="0000FF"/>
                </a:solidFill>
              </a:rPr>
              <a:t>Initial</a:t>
            </a:r>
            <a:r>
              <a:rPr lang="en-US" altLang="it-IT" smtClean="0">
                <a:solidFill>
                  <a:srgbClr val="0000FF"/>
                </a:solidFill>
              </a:rPr>
              <a:t> adsorption stage</a:t>
            </a:r>
            <a:endParaRPr lang="it-IT" altLang="it-IT" i="1" smtClean="0">
              <a:solidFill>
                <a:srgbClr val="0000FF"/>
              </a:solidFill>
            </a:endParaRPr>
          </a:p>
        </p:txBody>
      </p:sp>
      <p:sp>
        <p:nvSpPr>
          <p:cNvPr id="14339" name="CasellaDiTesto 3"/>
          <p:cNvSpPr txBox="1">
            <a:spLocks noChangeArrowheads="1"/>
          </p:cNvSpPr>
          <p:nvPr/>
        </p:nvSpPr>
        <p:spPr bwMode="auto">
          <a:xfrm>
            <a:off x="736600" y="836613"/>
            <a:ext cx="85153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it-IT" b="1" dirty="0" smtClean="0"/>
              <a:t>Starting with </a:t>
            </a:r>
            <a:r>
              <a:rPr lang="en-US" altLang="it-IT" b="1" dirty="0" smtClean="0">
                <a:solidFill>
                  <a:srgbClr val="0000FF"/>
                </a:solidFill>
              </a:rPr>
              <a:t>different </a:t>
            </a:r>
            <a:r>
              <a:rPr lang="en-US" altLang="it-IT" b="1" u="sng" dirty="0" smtClean="0">
                <a:solidFill>
                  <a:srgbClr val="0000FF"/>
                </a:solidFill>
              </a:rPr>
              <a:t>initial</a:t>
            </a:r>
            <a:r>
              <a:rPr lang="en-US" altLang="it-IT" b="1" dirty="0" smtClean="0">
                <a:solidFill>
                  <a:srgbClr val="0000FF"/>
                </a:solidFill>
              </a:rPr>
              <a:t> orientations</a:t>
            </a:r>
          </a:p>
          <a:p>
            <a:pPr>
              <a:defRPr/>
            </a:pPr>
            <a:r>
              <a:rPr lang="en-US" altLang="it-IT" b="1" dirty="0" smtClean="0"/>
              <a:t>that can lead to adsorption on the </a:t>
            </a:r>
            <a:r>
              <a:rPr lang="en-US" altLang="it-IT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outer</a:t>
            </a:r>
            <a:r>
              <a:rPr lang="en-US" altLang="it-IT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it-IT" b="1" dirty="0" smtClean="0"/>
              <a:t>and on the </a:t>
            </a:r>
            <a:r>
              <a:rPr lang="en-US" altLang="it-IT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inner</a:t>
            </a:r>
            <a:r>
              <a:rPr lang="en-US" alt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it-IT" b="1" dirty="0" smtClean="0"/>
              <a:t>surface</a:t>
            </a:r>
          </a:p>
          <a:p>
            <a:pPr>
              <a:spcBef>
                <a:spcPct val="20000"/>
              </a:spcBef>
              <a:defRPr/>
            </a:pPr>
            <a:r>
              <a:rPr lang="en-US" altLang="it-IT" sz="1400" b="1" dirty="0" smtClean="0"/>
              <a:t>    				 </a:t>
            </a:r>
            <a:r>
              <a:rPr lang="en-US" altLang="it-IT" sz="1600" b="1" dirty="0" smtClean="0">
                <a:solidFill>
                  <a:srgbClr val="0000FF"/>
                </a:solidFill>
              </a:rPr>
              <a:t>not assuming </a:t>
            </a:r>
            <a:r>
              <a:rPr lang="en-US" altLang="it-IT" sz="1600" b="1" i="1" dirty="0" smtClean="0">
                <a:solidFill>
                  <a:srgbClr val="0000FF"/>
                </a:solidFill>
              </a:rPr>
              <a:t>a priori </a:t>
            </a:r>
            <a:r>
              <a:rPr lang="en-US" altLang="it-IT" sz="1600" b="1" dirty="0" smtClean="0">
                <a:solidFill>
                  <a:srgbClr val="0000FF"/>
                </a:solidFill>
              </a:rPr>
              <a:t>insertion within the CNT</a:t>
            </a:r>
          </a:p>
        </p:txBody>
      </p:sp>
      <p:sp>
        <p:nvSpPr>
          <p:cNvPr id="14340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B77079-B6F6-4996-93AD-97724937DF09}" type="slidenum">
              <a:rPr lang="it-IT" altLang="it-IT" sz="1600" smtClean="0">
                <a:solidFill>
                  <a:srgbClr val="FF9900"/>
                </a:solidFill>
              </a:rPr>
              <a:pPr/>
              <a:t>11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pic>
        <p:nvPicPr>
          <p:cNvPr id="14341" name="Immagin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8" b="-6996"/>
          <a:stretch>
            <a:fillRect/>
          </a:stretch>
        </p:blipFill>
        <p:spPr bwMode="auto">
          <a:xfrm>
            <a:off x="5148263" y="1871663"/>
            <a:ext cx="3357562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Immagin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995613"/>
            <a:ext cx="426720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magin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2043113"/>
            <a:ext cx="2908300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60350"/>
            <a:ext cx="74168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>
              <a:lnSpc>
                <a:spcPct val="150000"/>
              </a:lnSpc>
            </a:pPr>
            <a:r>
              <a:rPr lang="en-US" altLang="it-IT" smtClean="0"/>
              <a:t>1</a:t>
            </a:r>
            <a:r>
              <a:rPr lang="en-US" altLang="it-IT" smtClean="0">
                <a:solidFill>
                  <a:srgbClr val="000066"/>
                </a:solidFill>
              </a:rPr>
              <a:t>. </a:t>
            </a:r>
            <a:r>
              <a:rPr lang="en-US" altLang="it-IT" i="1" smtClean="0">
                <a:solidFill>
                  <a:srgbClr val="000066"/>
                </a:solidFill>
              </a:rPr>
              <a:t>Initial</a:t>
            </a:r>
            <a:r>
              <a:rPr lang="en-US" altLang="it-IT" smtClean="0">
                <a:solidFill>
                  <a:srgbClr val="000066"/>
                </a:solidFill>
              </a:rPr>
              <a:t> adsorption stage </a:t>
            </a:r>
            <a:r>
              <a:rPr lang="en-US" altLang="it-IT" smtClean="0">
                <a:solidFill>
                  <a:srgbClr val="0000FF"/>
                </a:solidFill>
              </a:rPr>
              <a:t>after energy minimization</a:t>
            </a:r>
            <a:br>
              <a:rPr lang="en-US" altLang="it-IT" smtClean="0">
                <a:solidFill>
                  <a:srgbClr val="0000FF"/>
                </a:solidFill>
              </a:rPr>
            </a:br>
            <a:r>
              <a:rPr lang="en-US" altLang="it-IT" smtClean="0">
                <a:solidFill>
                  <a:srgbClr val="0000FF"/>
                </a:solidFill>
              </a:rPr>
              <a:t>on the </a:t>
            </a:r>
            <a:r>
              <a:rPr lang="en-US" altLang="it-IT" u="sng" smtClean="0">
                <a:solidFill>
                  <a:srgbClr val="0000FF"/>
                </a:solidFill>
              </a:rPr>
              <a:t>outer</a:t>
            </a:r>
            <a:r>
              <a:rPr lang="en-US" altLang="it-IT" smtClean="0">
                <a:solidFill>
                  <a:srgbClr val="0000FF"/>
                </a:solidFill>
              </a:rPr>
              <a:t> convex surface</a:t>
            </a:r>
            <a:endParaRPr lang="it-IT" altLang="it-IT" i="1" smtClean="0">
              <a:solidFill>
                <a:srgbClr val="0000FF"/>
              </a:solidFill>
            </a:endParaRPr>
          </a:p>
        </p:txBody>
      </p:sp>
      <p:sp>
        <p:nvSpPr>
          <p:cNvPr id="15364" name="CasellaDiTesto 3"/>
          <p:cNvSpPr txBox="1">
            <a:spLocks noChangeArrowheads="1"/>
          </p:cNvSpPr>
          <p:nvPr/>
        </p:nvSpPr>
        <p:spPr bwMode="auto">
          <a:xfrm>
            <a:off x="684213" y="4684713"/>
            <a:ext cx="8316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485900" indent="-3429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Ä"/>
            </a:pPr>
            <a:r>
              <a:rPr lang="en-US" altLang="it-IT" b="1">
                <a:solidFill>
                  <a:srgbClr val="0000FF"/>
                </a:solidFill>
                <a:sym typeface="Wingdings" pitchFamily="2" charset="2"/>
              </a:rPr>
              <a:t>Different interaction geometries </a:t>
            </a:r>
          </a:p>
          <a:p>
            <a:pPr lvl="2">
              <a:buFont typeface="Wingdings" pitchFamily="2" charset="2"/>
              <a:buChar char="Ä"/>
            </a:pPr>
            <a:r>
              <a:rPr lang="en-US" altLang="it-IT" b="1">
                <a:solidFill>
                  <a:srgbClr val="0000FF"/>
                </a:solidFill>
                <a:sym typeface="Wingdings" pitchFamily="2" charset="2"/>
              </a:rPr>
              <a:t>different interaction strengths</a:t>
            </a:r>
            <a:endParaRPr lang="it-IT" altLang="it-IT" b="1">
              <a:solidFill>
                <a:srgbClr val="0000FF"/>
              </a:solidFill>
            </a:endParaRPr>
          </a:p>
        </p:txBody>
      </p:sp>
      <p:sp>
        <p:nvSpPr>
          <p:cNvPr id="15365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BCDCBA-A78B-46F3-A789-C3833C08105F}" type="slidenum">
              <a:rPr lang="it-IT" altLang="it-IT" sz="1600" smtClean="0">
                <a:solidFill>
                  <a:srgbClr val="FF9900"/>
                </a:solidFill>
              </a:rPr>
              <a:pPr/>
              <a:t>12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pic>
        <p:nvPicPr>
          <p:cNvPr id="15366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1285875"/>
            <a:ext cx="2909887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Immagin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1682750"/>
            <a:ext cx="2908300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812800" y="5511800"/>
            <a:ext cx="6769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200"/>
              </a:spcBef>
              <a:buFont typeface="Wingdings" pitchFamily="2" charset="2"/>
              <a:buChar char="§"/>
            </a:pPr>
            <a:r>
              <a:rPr lang="en-US" altLang="en-US" b="1"/>
              <a:t>Local deformations to enhance the contact surface</a:t>
            </a:r>
          </a:p>
          <a:p>
            <a:pPr>
              <a:spcBef>
                <a:spcPts val="200"/>
              </a:spcBef>
              <a:buFont typeface="Wingdings" pitchFamily="2" charset="2"/>
              <a:buChar char="§"/>
            </a:pPr>
            <a:r>
              <a:rPr lang="en-US" altLang="en-US" b="1" i="1">
                <a:sym typeface="Symbol" pitchFamily="18" charset="2"/>
              </a:rPr>
              <a:t>Local</a:t>
            </a:r>
            <a:r>
              <a:rPr lang="en-US" altLang="en-US" b="1">
                <a:sym typeface="Symbol" pitchFamily="18" charset="2"/>
              </a:rPr>
              <a:t> loss of secondary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1700213"/>
            <a:ext cx="2700337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196975"/>
            <a:ext cx="270192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60350"/>
            <a:ext cx="74168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>
              <a:lnSpc>
                <a:spcPct val="150000"/>
              </a:lnSpc>
            </a:pPr>
            <a:r>
              <a:rPr lang="en-US" altLang="it-IT" smtClean="0"/>
              <a:t>1</a:t>
            </a:r>
            <a:r>
              <a:rPr lang="en-US" altLang="it-IT" smtClean="0">
                <a:solidFill>
                  <a:srgbClr val="000066"/>
                </a:solidFill>
              </a:rPr>
              <a:t>. </a:t>
            </a:r>
            <a:r>
              <a:rPr lang="en-US" altLang="it-IT" i="1" smtClean="0">
                <a:solidFill>
                  <a:srgbClr val="000066"/>
                </a:solidFill>
              </a:rPr>
              <a:t>Initial</a:t>
            </a:r>
            <a:r>
              <a:rPr lang="en-US" altLang="it-IT" smtClean="0">
                <a:solidFill>
                  <a:srgbClr val="000066"/>
                </a:solidFill>
              </a:rPr>
              <a:t> adsorption stage </a:t>
            </a:r>
            <a:r>
              <a:rPr lang="en-US" altLang="it-IT" smtClean="0">
                <a:solidFill>
                  <a:srgbClr val="0000FF"/>
                </a:solidFill>
              </a:rPr>
              <a:t>after energy minimization</a:t>
            </a:r>
            <a:br>
              <a:rPr lang="en-US" altLang="it-IT" smtClean="0">
                <a:solidFill>
                  <a:srgbClr val="0000FF"/>
                </a:solidFill>
              </a:rPr>
            </a:br>
            <a:r>
              <a:rPr lang="en-US" altLang="it-IT" smtClean="0">
                <a:solidFill>
                  <a:srgbClr val="0000FF"/>
                </a:solidFill>
              </a:rPr>
              <a:t>on the </a:t>
            </a:r>
            <a:r>
              <a:rPr lang="en-US" altLang="it-IT" u="sng" smtClean="0">
                <a:solidFill>
                  <a:srgbClr val="0000FF"/>
                </a:solidFill>
              </a:rPr>
              <a:t>inner</a:t>
            </a:r>
            <a:r>
              <a:rPr lang="en-US" altLang="it-IT" smtClean="0">
                <a:solidFill>
                  <a:srgbClr val="0000FF"/>
                </a:solidFill>
              </a:rPr>
              <a:t> concave surface</a:t>
            </a:r>
            <a:endParaRPr lang="it-IT" altLang="it-IT" sz="1600" i="1" smtClean="0">
              <a:solidFill>
                <a:srgbClr val="0000FF"/>
              </a:solidFill>
            </a:endParaRPr>
          </a:p>
        </p:txBody>
      </p:sp>
      <p:sp>
        <p:nvSpPr>
          <p:cNvPr id="2" name="CasellaDiTesto 3"/>
          <p:cNvSpPr txBox="1">
            <a:spLocks noChangeArrowheads="1"/>
          </p:cNvSpPr>
          <p:nvPr/>
        </p:nvSpPr>
        <p:spPr bwMode="auto">
          <a:xfrm>
            <a:off x="301625" y="5732463"/>
            <a:ext cx="8950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485900" indent="-3429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Ä"/>
            </a:pPr>
            <a:r>
              <a:rPr lang="en-US" altLang="it-IT" b="1">
                <a:solidFill>
                  <a:srgbClr val="0000FF"/>
                </a:solidFill>
                <a:sym typeface="Wingdings" pitchFamily="2" charset="2"/>
              </a:rPr>
              <a:t>Different interaction geometries and different interaction strengths</a:t>
            </a:r>
          </a:p>
          <a:p>
            <a:pPr lvl="2">
              <a:buFont typeface="Wingdings" pitchFamily="2" charset="2"/>
              <a:buChar char="Ä"/>
            </a:pPr>
            <a:r>
              <a:rPr lang="en-US" altLang="it-IT" b="1">
                <a:solidFill>
                  <a:srgbClr val="0000FF"/>
                </a:solidFill>
              </a:rPr>
              <a:t>encapsulation</a:t>
            </a:r>
            <a:endParaRPr lang="it-IT" altLang="it-IT" b="1">
              <a:solidFill>
                <a:srgbClr val="0000FF"/>
              </a:solidFill>
            </a:endParaRPr>
          </a:p>
        </p:txBody>
      </p:sp>
      <p:sp>
        <p:nvSpPr>
          <p:cNvPr id="16390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A21A114-157F-443D-AF41-D4AB8F8B22F9}" type="slidenum">
              <a:rPr lang="it-IT" altLang="it-IT" sz="1600" smtClean="0">
                <a:solidFill>
                  <a:srgbClr val="FF9900"/>
                </a:solidFill>
              </a:rPr>
              <a:pPr/>
              <a:t>13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pic>
        <p:nvPicPr>
          <p:cNvPr id="16391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466850"/>
            <a:ext cx="270192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260350"/>
            <a:ext cx="72009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/>
            <a:r>
              <a:rPr lang="en-US" altLang="it-IT" smtClean="0"/>
              <a:t>2. MD run </a:t>
            </a:r>
            <a:r>
              <a:rPr lang="en-US" altLang="it-IT" smtClean="0">
                <a:sym typeface="Symbol" pitchFamily="18" charset="2"/>
              </a:rPr>
              <a:t></a:t>
            </a:r>
            <a:r>
              <a:rPr lang="en-US" altLang="it-IT" smtClean="0"/>
              <a:t> </a:t>
            </a:r>
            <a:r>
              <a:rPr lang="en-US" altLang="it-IT" i="1" smtClean="0">
                <a:solidFill>
                  <a:srgbClr val="0000FF"/>
                </a:solidFill>
              </a:rPr>
              <a:t>time evolution of the system at T=300K</a:t>
            </a:r>
            <a:endParaRPr lang="it-IT" altLang="it-IT" i="1" smtClean="0">
              <a:solidFill>
                <a:srgbClr val="0000FF"/>
              </a:solidFill>
            </a:endParaRPr>
          </a:p>
        </p:txBody>
      </p:sp>
      <p:sp>
        <p:nvSpPr>
          <p:cNvPr id="17411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60369E4-1801-4EE3-A022-38F951D5AA86}" type="slidenum">
              <a:rPr lang="it-IT" altLang="it-IT" sz="1600" smtClean="0">
                <a:solidFill>
                  <a:srgbClr val="FF9900"/>
                </a:solidFill>
              </a:rPr>
              <a:pPr/>
              <a:t>14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sp>
        <p:nvSpPr>
          <p:cNvPr id="17412" name="Rettangolo 1"/>
          <p:cNvSpPr>
            <a:spLocks noChangeArrowheads="1"/>
          </p:cNvSpPr>
          <p:nvPr/>
        </p:nvSpPr>
        <p:spPr bwMode="auto">
          <a:xfrm>
            <a:off x="534988" y="3652838"/>
            <a:ext cx="8358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it-IT">
                <a:hlinkClick r:id="rId2" action="ppaction://hlinkfile"/>
              </a:rPr>
              <a:t>inner_(20,10)_SWNT_side.avi</a:t>
            </a:r>
            <a:r>
              <a:rPr lang="en-US" altLang="it-IT"/>
              <a:t>	</a:t>
            </a:r>
            <a:r>
              <a:rPr lang="en-US" altLang="it-IT">
                <a:hlinkClick r:id="rId3" action="ppaction://hlinkfile"/>
              </a:rPr>
              <a:t>outer_(20,10)_SWNT_side.avi</a:t>
            </a:r>
            <a:r>
              <a:rPr lang="en-US" altLang="it-IT"/>
              <a:t>	</a:t>
            </a:r>
            <a:r>
              <a:rPr lang="en-US" altLang="it-IT">
                <a:hlinkClick r:id="rId4" action="ppaction://hlinkfile"/>
              </a:rPr>
              <a:t>inner_(20,10)_SWNT_end.avi</a:t>
            </a:r>
            <a:r>
              <a:rPr lang="en-US" altLang="it-IT"/>
              <a:t>	</a:t>
            </a:r>
            <a:r>
              <a:rPr lang="en-US" altLang="it-IT" u="sng">
                <a:hlinkClick r:id="rId5" action="ppaction://hlinkfile"/>
              </a:rPr>
              <a:t>outer_(20,10)_SWNT_end.avi</a:t>
            </a:r>
            <a:endParaRPr lang="it-IT" altLang="it-IT"/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651375"/>
            <a:ext cx="27146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5157788"/>
            <a:ext cx="25558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125538"/>
            <a:ext cx="5911850" cy="222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47700" y="260350"/>
            <a:ext cx="72009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9100" indent="-419100"/>
            <a:r>
              <a:rPr lang="en-US" altLang="it-IT" smtClean="0"/>
              <a:t>2. MM after MD run </a:t>
            </a:r>
            <a:r>
              <a:rPr lang="en-US" altLang="it-IT" smtClean="0">
                <a:sym typeface="Symbol" pitchFamily="18" charset="2"/>
              </a:rPr>
              <a:t></a:t>
            </a:r>
            <a:r>
              <a:rPr lang="en-US" altLang="it-IT" smtClean="0"/>
              <a:t> </a:t>
            </a:r>
            <a:r>
              <a:rPr lang="en-US" altLang="it-IT" i="1" smtClean="0">
                <a:solidFill>
                  <a:srgbClr val="0000FF"/>
                </a:solidFill>
              </a:rPr>
              <a:t>FINAL </a:t>
            </a:r>
            <a:r>
              <a:rPr lang="en-US" altLang="it-IT" smtClean="0">
                <a:solidFill>
                  <a:srgbClr val="0000FF"/>
                </a:solidFill>
              </a:rPr>
              <a:t>adsorption stage</a:t>
            </a:r>
            <a:endParaRPr lang="it-IT" altLang="it-IT" i="1" smtClean="0">
              <a:solidFill>
                <a:srgbClr val="0000FF"/>
              </a:solidFill>
            </a:endParaRPr>
          </a:p>
        </p:txBody>
      </p:sp>
      <p:sp>
        <p:nvSpPr>
          <p:cNvPr id="18435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31DC277-2762-425F-8C0B-43956E075A40}" type="slidenum">
              <a:rPr lang="it-IT" altLang="it-IT" sz="1600" smtClean="0">
                <a:solidFill>
                  <a:srgbClr val="FF9900"/>
                </a:solidFill>
              </a:rPr>
              <a:pPr/>
              <a:t>15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pic>
        <p:nvPicPr>
          <p:cNvPr id="18436" name="Immagin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908050"/>
            <a:ext cx="633253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ttangolo 1"/>
          <p:cNvSpPr>
            <a:spLocks noChangeArrowheads="1"/>
          </p:cNvSpPr>
          <p:nvPr/>
        </p:nvSpPr>
        <p:spPr bwMode="auto">
          <a:xfrm>
            <a:off x="755650" y="4365625"/>
            <a:ext cx="818991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buFont typeface="Wingdings" pitchFamily="2" charset="2"/>
              <a:buChar char="Ä"/>
              <a:defRPr/>
            </a:pPr>
            <a:r>
              <a:rPr lang="en-US" altLang="it-IT" b="1" dirty="0" smtClean="0">
                <a:solidFill>
                  <a:srgbClr val="0000FF"/>
                </a:solidFill>
                <a:sym typeface="Wingdings"/>
              </a:rPr>
              <a:t>Similar adsorption but l</a:t>
            </a:r>
            <a:r>
              <a:rPr lang="en-US" altLang="it-IT" b="1" dirty="0" smtClean="0">
                <a:solidFill>
                  <a:srgbClr val="0000FF"/>
                </a:solidFill>
              </a:rPr>
              <a:t>arger stability</a:t>
            </a:r>
            <a:r>
              <a:rPr lang="en-US" altLang="it-IT" dirty="0" smtClean="0">
                <a:solidFill>
                  <a:srgbClr val="0000FF"/>
                </a:solidFill>
              </a:rPr>
              <a:t> </a:t>
            </a:r>
            <a:r>
              <a:rPr lang="en-US" altLang="it-IT" b="1" dirty="0" smtClean="0"/>
              <a:t>of the </a:t>
            </a:r>
            <a:r>
              <a:rPr lang="en-US" altLang="it-IT" b="1" dirty="0" smtClean="0">
                <a:solidFill>
                  <a:srgbClr val="0000FF"/>
                </a:solidFill>
              </a:rPr>
              <a:t>complex</a:t>
            </a:r>
            <a:r>
              <a:rPr lang="en-US" altLang="it-IT" b="1" dirty="0" smtClean="0"/>
              <a:t> </a:t>
            </a:r>
            <a:br>
              <a:rPr lang="en-US" altLang="it-IT" b="1" dirty="0" smtClean="0"/>
            </a:br>
            <a:r>
              <a:rPr lang="en-US" altLang="it-IT" b="1" dirty="0" smtClean="0"/>
              <a:t>formed by the oligopeptide adsorbed </a:t>
            </a:r>
          </a:p>
          <a:p>
            <a:pPr>
              <a:defRPr/>
            </a:pPr>
            <a:r>
              <a:rPr lang="en-US" altLang="it-IT" b="1" dirty="0" smtClean="0"/>
              <a:t>	either on the inner or on the outer surface </a:t>
            </a:r>
            <a:br>
              <a:rPr lang="en-US" altLang="it-IT" b="1" dirty="0" smtClean="0"/>
            </a:br>
            <a:r>
              <a:rPr lang="en-US" altLang="it-IT" b="1" dirty="0" smtClean="0"/>
              <a:t>	of the chiral </a:t>
            </a:r>
            <a:r>
              <a:rPr lang="en-US" altLang="it-IT" b="1" dirty="0" smtClean="0">
                <a:solidFill>
                  <a:srgbClr val="0000FF"/>
                </a:solidFill>
              </a:rPr>
              <a:t>(20,10) SWNT</a:t>
            </a:r>
          </a:p>
          <a:p>
            <a:pPr>
              <a:defRPr/>
            </a:pPr>
            <a:endParaRPr lang="en-US" altLang="it-IT" b="1" dirty="0" smtClean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altLang="it-IT" b="1" dirty="0" smtClean="0">
                <a:sym typeface="Wingdings"/>
              </a:rPr>
              <a:t> </a:t>
            </a:r>
            <a:r>
              <a:rPr lang="en-US" altLang="it-IT" b="1" dirty="0" smtClean="0"/>
              <a:t>Similar stability of the complex on the outer surface</a:t>
            </a:r>
            <a:br>
              <a:rPr lang="en-US" altLang="it-IT" b="1" dirty="0" smtClean="0"/>
            </a:br>
            <a:r>
              <a:rPr lang="en-US" altLang="it-IT" b="1" dirty="0" smtClean="0"/>
              <a:t>    of </a:t>
            </a:r>
            <a:r>
              <a:rPr lang="en-US" alt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(10,20</a:t>
            </a:r>
            <a:r>
              <a:rPr lang="en-US" alt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it-IT" b="1" dirty="0" smtClean="0"/>
              <a:t>and </a:t>
            </a:r>
            <a:r>
              <a:rPr lang="en-US" altLang="it-IT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(16,16) </a:t>
            </a:r>
            <a:r>
              <a:rPr lang="en-US" altLang="it-IT" b="1" dirty="0" smtClean="0"/>
              <a:t>SWNT. </a:t>
            </a:r>
          </a:p>
        </p:txBody>
      </p:sp>
      <p:sp>
        <p:nvSpPr>
          <p:cNvPr id="7" name="Rectangle 28"/>
          <p:cNvSpPr txBox="1">
            <a:spLocks noChangeArrowheads="1"/>
          </p:cNvSpPr>
          <p:nvPr/>
        </p:nvSpPr>
        <p:spPr bwMode="auto">
          <a:xfrm>
            <a:off x="2439988" y="2492375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19100" indent="-4191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it-IT" sz="1600" b="1">
                <a:solidFill>
                  <a:srgbClr val="0000FF"/>
                </a:solidFill>
              </a:rPr>
              <a:t>77 kJ/mol</a:t>
            </a:r>
            <a:endParaRPr lang="it-IT" altLang="it-IT" sz="1600" b="1" i="1">
              <a:solidFill>
                <a:srgbClr val="0000FF"/>
              </a:solidFill>
            </a:endParaRPr>
          </a:p>
        </p:txBody>
      </p:sp>
      <p:sp>
        <p:nvSpPr>
          <p:cNvPr id="8" name="Rectangle 28"/>
          <p:cNvSpPr txBox="1">
            <a:spLocks noChangeArrowheads="1"/>
          </p:cNvSpPr>
          <p:nvPr/>
        </p:nvSpPr>
        <p:spPr bwMode="auto">
          <a:xfrm>
            <a:off x="4818063" y="2482850"/>
            <a:ext cx="1152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19100" indent="-4191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it-IT" sz="1600" b="1" i="1">
                <a:solidFill>
                  <a:srgbClr val="0000FF"/>
                </a:solidFill>
              </a:rPr>
              <a:t>52 kJ/mol</a:t>
            </a:r>
            <a:endParaRPr lang="it-IT" altLang="it-IT" sz="1600" b="1" i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7414" grpId="0" build="p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0350"/>
            <a:ext cx="3743325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smtClean="0"/>
              <a:t>GENERAL CONCLUSIONS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850" y="836613"/>
            <a:ext cx="8820150" cy="489585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>
              <a:lnSpc>
                <a:spcPct val="90000"/>
              </a:lnSpc>
              <a:spcBef>
                <a:spcPts val="1800"/>
              </a:spcBef>
              <a:buClr>
                <a:srgbClr val="003F6E"/>
              </a:buClr>
              <a:defRPr/>
            </a:pPr>
            <a:r>
              <a:rPr lang="en-US" altLang="it-IT" sz="1800" b="1" dirty="0" smtClean="0">
                <a:solidFill>
                  <a:srgbClr val="0000CC"/>
                </a:solidFill>
                <a:sym typeface="Symbol" pitchFamily="18" charset="2"/>
              </a:rPr>
              <a:t>    MM</a:t>
            </a:r>
            <a:r>
              <a:rPr lang="en-US" altLang="it-IT" sz="1800" dirty="0" smtClean="0">
                <a:sym typeface="Symbol" pitchFamily="18" charset="2"/>
              </a:rPr>
              <a:t> and </a:t>
            </a:r>
            <a:r>
              <a:rPr lang="en-US" altLang="it-IT" sz="1800" b="1" dirty="0" smtClean="0">
                <a:solidFill>
                  <a:srgbClr val="0000CC"/>
                </a:solidFill>
                <a:sym typeface="Symbol" pitchFamily="18" charset="2"/>
              </a:rPr>
              <a:t>MD</a:t>
            </a:r>
            <a:r>
              <a:rPr lang="en-US" altLang="it-IT" sz="1800" dirty="0" smtClean="0">
                <a:sym typeface="Symbol" pitchFamily="18" charset="2"/>
              </a:rPr>
              <a:t> </a:t>
            </a:r>
            <a:r>
              <a:rPr lang="en-US" altLang="it-IT" sz="1800" b="1" dirty="0" smtClean="0">
                <a:solidFill>
                  <a:srgbClr val="0000CC"/>
                </a:solidFill>
                <a:sym typeface="Symbol" pitchFamily="18" charset="2"/>
              </a:rPr>
              <a:t>simulations</a:t>
            </a:r>
            <a:r>
              <a:rPr lang="en-US" altLang="it-IT" sz="18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altLang="it-IT" sz="1800" dirty="0" smtClean="0">
                <a:sym typeface="Symbol" pitchFamily="18" charset="2"/>
              </a:rPr>
              <a:t>are </a:t>
            </a:r>
            <a:r>
              <a:rPr lang="en-US" altLang="it-IT" sz="1800" b="1" dirty="0" smtClean="0">
                <a:solidFill>
                  <a:srgbClr val="0000CC"/>
                </a:solidFill>
                <a:sym typeface="Symbol" pitchFamily="18" charset="2"/>
              </a:rPr>
              <a:t>most useful to study</a:t>
            </a:r>
            <a:r>
              <a:rPr lang="en-US" altLang="it-IT" sz="1800" b="1" i="1" dirty="0" smtClean="0">
                <a:sym typeface="Wingdings"/>
              </a:rPr>
              <a:t> </a:t>
            </a:r>
            <a:r>
              <a:rPr lang="en-US" altLang="it-IT" sz="1800" b="1" i="1" dirty="0" smtClean="0">
                <a:solidFill>
                  <a:srgbClr val="0000FF"/>
                </a:solidFill>
                <a:sym typeface="Symbol" pitchFamily="18" charset="2"/>
              </a:rPr>
              <a:t>at </a:t>
            </a:r>
            <a:r>
              <a:rPr lang="en-US" altLang="it-IT" sz="1800" b="1" i="1" dirty="0" smtClean="0">
                <a:solidFill>
                  <a:srgbClr val="0000FF"/>
                </a:solidFill>
                <a:sym typeface="Wingdings" pitchFamily="2" charset="2"/>
              </a:rPr>
              <a:t>atomistic level</a:t>
            </a:r>
            <a:r>
              <a:rPr lang="en-US" altLang="it-IT" sz="1800" b="1" dirty="0" smtClean="0">
                <a:sym typeface="Wingdings" pitchFamily="2" charset="2"/>
              </a:rPr>
              <a:t>: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b="1" i="1" dirty="0" smtClean="0">
                <a:sym typeface="Wingdings" pitchFamily="2" charset="2"/>
              </a:rPr>
              <a:t>   </a:t>
            </a:r>
            <a:r>
              <a:rPr lang="en-US" altLang="it-IT" sz="1800" b="1" dirty="0" smtClean="0">
                <a:sym typeface="Wingdings" pitchFamily="2" charset="2"/>
              </a:rPr>
              <a:t>proteins and, </a:t>
            </a:r>
            <a:r>
              <a:rPr lang="en-US" altLang="it-IT" sz="1800" b="1" i="1" dirty="0" smtClean="0">
                <a:sym typeface="Wingdings" pitchFamily="2" charset="2"/>
              </a:rPr>
              <a:t>in general, </a:t>
            </a:r>
            <a:r>
              <a:rPr lang="en-US" altLang="it-IT" sz="1800" b="1" dirty="0" smtClean="0">
                <a:sym typeface="Wingdings" pitchFamily="2" charset="2"/>
              </a:rPr>
              <a:t>oligopeptides </a:t>
            </a:r>
          </a:p>
          <a:p>
            <a:pPr marL="285750" indent="-285750">
              <a:spcBef>
                <a:spcPts val="6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b="1" dirty="0" smtClean="0">
                <a:sym typeface="Wingdings" pitchFamily="2" charset="2"/>
              </a:rPr>
              <a:t>   surface chemistry, nanoscale topography, </a:t>
            </a:r>
            <a:br>
              <a:rPr lang="en-US" altLang="it-IT" sz="1800" b="1" dirty="0" smtClean="0">
                <a:sym typeface="Wingdings" pitchFamily="2" charset="2"/>
              </a:rPr>
            </a:br>
            <a:r>
              <a:rPr lang="en-US" altLang="it-IT" sz="1800" b="1" dirty="0" smtClean="0">
                <a:sym typeface="Wingdings" pitchFamily="2" charset="2"/>
              </a:rPr>
              <a:t>		                  curvature of substrates, chirality</a:t>
            </a:r>
          </a:p>
          <a:p>
            <a:pPr marL="0" indent="0">
              <a:spcBef>
                <a:spcPts val="600"/>
              </a:spcBef>
              <a:buClr>
                <a:srgbClr val="003F6E"/>
              </a:buClr>
              <a:defRPr/>
            </a:pPr>
            <a:endParaRPr lang="en-US" altLang="it-IT" sz="1800" b="1" dirty="0" smtClean="0">
              <a:sym typeface="Wingdings" pitchFamily="2" charset="2"/>
            </a:endParaRP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altLang="it-IT" sz="1800" dirty="0" smtClean="0">
                <a:sym typeface="Wingdings" pitchFamily="2" charset="2"/>
              </a:rPr>
              <a:t>    About the </a:t>
            </a:r>
            <a:r>
              <a:rPr lang="en-US" altLang="it-IT" sz="1800" b="1" dirty="0" err="1">
                <a:solidFill>
                  <a:srgbClr val="0000FF"/>
                </a:solidFill>
                <a:sym typeface="Symbol" pitchFamily="18" charset="2"/>
              </a:rPr>
              <a:t>physisorbed</a:t>
            </a:r>
            <a:r>
              <a:rPr lang="en-US" altLang="it-IT" sz="1800" b="1" dirty="0">
                <a:solidFill>
                  <a:srgbClr val="0000FF"/>
                </a:solidFill>
                <a:sym typeface="Symbol" pitchFamily="18" charset="2"/>
              </a:rPr>
              <a:t> layer </a:t>
            </a:r>
            <a:r>
              <a:rPr lang="en-US" altLang="it-IT" sz="1800" dirty="0">
                <a:sym typeface="Wingdings" pitchFamily="2" charset="2"/>
              </a:rPr>
              <a:t>w</a:t>
            </a:r>
            <a:r>
              <a:rPr lang="en-US" altLang="it-IT" sz="1800" dirty="0" smtClean="0">
                <a:sym typeface="Wingdings" pitchFamily="2" charset="2"/>
              </a:rPr>
              <a:t>e can study: 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dirty="0">
                <a:sym typeface="Wingdings" pitchFamily="2" charset="2"/>
              </a:rPr>
              <a:t> </a:t>
            </a:r>
            <a:r>
              <a:rPr lang="en-US" altLang="it-IT" sz="1800" dirty="0" smtClean="0">
                <a:sym typeface="Wingdings" pitchFamily="2" charset="2"/>
              </a:rPr>
              <a:t>its </a:t>
            </a:r>
            <a:r>
              <a:rPr lang="en-US" altLang="it-IT" sz="1800" b="1" dirty="0" smtClean="0">
                <a:sym typeface="Wingdings" pitchFamily="2" charset="2"/>
              </a:rPr>
              <a:t>structure</a:t>
            </a:r>
            <a:r>
              <a:rPr lang="en-US" altLang="it-IT" sz="1800" dirty="0" smtClean="0">
                <a:sym typeface="Wingdings" pitchFamily="2" charset="2"/>
              </a:rPr>
              <a:t> describing the </a:t>
            </a:r>
            <a:r>
              <a:rPr lang="en-US" altLang="it-IT" sz="1800" b="1" dirty="0" smtClean="0">
                <a:solidFill>
                  <a:srgbClr val="0000FF"/>
                </a:solidFill>
                <a:sym typeface="Wingdings" pitchFamily="2" charset="2"/>
              </a:rPr>
              <a:t>geometry of interaction</a:t>
            </a:r>
          </a:p>
          <a:p>
            <a:pPr marL="285750" indent="-285750">
              <a:spcBef>
                <a:spcPts val="6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dirty="0" smtClean="0">
                <a:sym typeface="Wingdings" pitchFamily="2" charset="2"/>
              </a:rPr>
              <a:t> the </a:t>
            </a:r>
            <a:r>
              <a:rPr lang="en-US" altLang="it-IT" sz="1800" b="1" dirty="0" smtClean="0">
                <a:solidFill>
                  <a:srgbClr val="0000FF"/>
                </a:solidFill>
                <a:sym typeface="Wingdings" pitchFamily="2" charset="2"/>
              </a:rPr>
              <a:t>strength of interaction </a:t>
            </a:r>
            <a:r>
              <a:rPr lang="en-US" altLang="it-IT" sz="1800" dirty="0" smtClean="0">
                <a:sym typeface="Wingdings" pitchFamily="2" charset="2"/>
              </a:rPr>
              <a:t>(</a:t>
            </a:r>
            <a:r>
              <a:rPr lang="en-US" altLang="it-IT" sz="1800" dirty="0" err="1" smtClean="0">
                <a:sym typeface="Wingdings" pitchFamily="2" charset="2"/>
              </a:rPr>
              <a:t>E</a:t>
            </a:r>
            <a:r>
              <a:rPr lang="en-US" altLang="it-IT" sz="1800" i="1" baseline="-25000" dirty="0" err="1" smtClean="0">
                <a:sym typeface="Wingdings" pitchFamily="2" charset="2"/>
              </a:rPr>
              <a:t>int</a:t>
            </a:r>
            <a:r>
              <a:rPr lang="en-US" altLang="it-IT" sz="1800" dirty="0" smtClean="0">
                <a:sym typeface="Wingdings" pitchFamily="2" charset="2"/>
              </a:rPr>
              <a:t>) </a:t>
            </a:r>
            <a:r>
              <a:rPr lang="en-US" altLang="it-IT" sz="1800" b="1" dirty="0" smtClean="0">
                <a:sym typeface="Symbol" pitchFamily="18" charset="2"/>
              </a:rPr>
              <a:t>over </a:t>
            </a:r>
            <a:r>
              <a:rPr lang="en-US" altLang="it-IT" sz="1800" b="1" i="1" dirty="0" smtClean="0">
                <a:sym typeface="Symbol" pitchFamily="18" charset="2"/>
              </a:rPr>
              <a:t>hydrophilic </a:t>
            </a:r>
            <a:r>
              <a:rPr lang="en-US" altLang="it-IT" sz="1800" b="1" i="1" dirty="0">
                <a:sym typeface="Symbol" pitchFamily="18" charset="2"/>
              </a:rPr>
              <a:t>or </a:t>
            </a:r>
            <a:r>
              <a:rPr lang="en-US" altLang="it-IT" sz="1800" b="1" i="1" dirty="0" smtClean="0">
                <a:sym typeface="Symbol" pitchFamily="18" charset="2"/>
              </a:rPr>
              <a:t>hydrophobic substrates</a:t>
            </a:r>
          </a:p>
          <a:p>
            <a:pPr marL="285750" indent="-285750">
              <a:spcBef>
                <a:spcPts val="6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endParaRPr lang="en-US" altLang="it-IT" sz="1800" b="1" dirty="0">
              <a:sym typeface="Symbol" pitchFamily="18" charset="2"/>
            </a:endParaRP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sz="1800" dirty="0" smtClean="0">
                <a:sym typeface="Symbol" pitchFamily="18" charset="2"/>
              </a:rPr>
              <a:t>In particular, the </a:t>
            </a:r>
            <a:r>
              <a:rPr lang="en-US" sz="1800" b="1" u="sng" dirty="0" smtClean="0">
                <a:sym typeface="Symbol" pitchFamily="18" charset="2"/>
              </a:rPr>
              <a:t>interaction strength  </a:t>
            </a:r>
            <a:r>
              <a:rPr lang="en-US" sz="1800" dirty="0" smtClean="0">
                <a:sym typeface="Symbol" pitchFamily="18" charset="2"/>
              </a:rPr>
              <a:t>is </a:t>
            </a:r>
            <a:r>
              <a:rPr lang="en-US" sz="1800" dirty="0">
                <a:sym typeface="Symbol" pitchFamily="18" charset="2"/>
              </a:rPr>
              <a:t>related with: </a:t>
            </a:r>
          </a:p>
          <a:p>
            <a:pPr marL="0" indent="0">
              <a:spcBef>
                <a:spcPts val="1200"/>
              </a:spcBef>
              <a:buClr>
                <a:srgbClr val="003F6E"/>
              </a:buClr>
              <a:defRPr/>
            </a:pPr>
            <a:r>
              <a:rPr lang="en-US" sz="1800" dirty="0">
                <a:sym typeface="Symbol" pitchFamily="18" charset="2"/>
              </a:rPr>
              <a:t>-  </a:t>
            </a:r>
            <a:r>
              <a:rPr lang="en-US" sz="1800" dirty="0" smtClean="0">
                <a:sym typeface="Symbol" pitchFamily="18" charset="2"/>
              </a:rPr>
              <a:t>the </a:t>
            </a:r>
            <a:r>
              <a:rPr lang="en-US" sz="1800" b="1" dirty="0">
                <a:solidFill>
                  <a:srgbClr val="0000FF"/>
                </a:solidFill>
                <a:sym typeface="Symbol" pitchFamily="18" charset="2"/>
              </a:rPr>
              <a:t>molecular size </a:t>
            </a:r>
            <a:r>
              <a:rPr lang="en-US" sz="1800" dirty="0">
                <a:sym typeface="Symbol" pitchFamily="18" charset="2"/>
              </a:rPr>
              <a:t>affecting the number of residues in contact with the </a:t>
            </a:r>
            <a:r>
              <a:rPr lang="en-US" sz="1800" dirty="0" smtClean="0">
                <a:sym typeface="Symbol" pitchFamily="18" charset="2"/>
              </a:rPr>
              <a:t>surface</a:t>
            </a:r>
          </a:p>
          <a:p>
            <a:pPr marL="0" indent="0">
              <a:spcBef>
                <a:spcPts val="600"/>
              </a:spcBef>
              <a:buClr>
                <a:srgbClr val="003F6E"/>
              </a:buClr>
              <a:defRPr/>
            </a:pPr>
            <a:r>
              <a:rPr lang="en-US" sz="1800" dirty="0" smtClean="0">
                <a:sym typeface="Symbol" pitchFamily="18" charset="2"/>
              </a:rPr>
              <a:t>-  </a:t>
            </a:r>
            <a:r>
              <a:rPr lang="en-US" sz="1800" dirty="0">
                <a:sym typeface="Symbol" pitchFamily="18" charset="2"/>
              </a:rPr>
              <a:t>the</a:t>
            </a:r>
            <a:r>
              <a:rPr lang="en-US" sz="1800" b="1" dirty="0">
                <a:sym typeface="Symbol" pitchFamily="18" charset="2"/>
              </a:rPr>
              <a:t> </a:t>
            </a:r>
            <a:r>
              <a:rPr lang="en-US" sz="1800" b="1" dirty="0">
                <a:solidFill>
                  <a:srgbClr val="0000FF"/>
                </a:solidFill>
                <a:sym typeface="Symbol" pitchFamily="18" charset="2"/>
              </a:rPr>
              <a:t>hydropathy</a:t>
            </a:r>
            <a:r>
              <a:rPr lang="en-US" sz="1800" b="1" dirty="0">
                <a:sym typeface="Symbol" pitchFamily="18" charset="2"/>
              </a:rPr>
              <a:t> of the aminoacids in contact </a:t>
            </a:r>
            <a:r>
              <a:rPr lang="en-US" altLang="it-IT" sz="1800" b="1" dirty="0">
                <a:sym typeface="Symbol" pitchFamily="18" charset="2"/>
              </a:rPr>
              <a:t>with a specific surface</a:t>
            </a:r>
          </a:p>
          <a:p>
            <a:pPr marL="0" indent="0">
              <a:spcBef>
                <a:spcPts val="600"/>
              </a:spcBef>
              <a:buClr>
                <a:srgbClr val="003F6E"/>
              </a:buClr>
              <a:defRPr/>
            </a:pPr>
            <a:r>
              <a:rPr lang="en-US" altLang="it-IT" sz="1800" dirty="0" smtClean="0">
                <a:sym typeface="Symbol" pitchFamily="18" charset="2"/>
              </a:rPr>
              <a:t>-</a:t>
            </a:r>
            <a:r>
              <a:rPr lang="en-US" altLang="it-IT" sz="1800" b="1" dirty="0" smtClean="0">
                <a:sym typeface="Symbol" pitchFamily="18" charset="2"/>
              </a:rPr>
              <a:t> </a:t>
            </a:r>
            <a:r>
              <a:rPr lang="en-US" altLang="it-IT" sz="1800" b="1" dirty="0">
                <a:sym typeface="Symbol" pitchFamily="18" charset="2"/>
              </a:rPr>
              <a:t>the particular </a:t>
            </a:r>
            <a:r>
              <a:rPr lang="en-US" altLang="it-IT" sz="1800" b="1" dirty="0">
                <a:solidFill>
                  <a:srgbClr val="0000FF"/>
                </a:solidFill>
                <a:sym typeface="Symbol" pitchFamily="18" charset="2"/>
              </a:rPr>
              <a:t>chemistry</a:t>
            </a:r>
            <a:r>
              <a:rPr lang="en-US" altLang="it-IT" sz="1800" b="1" dirty="0">
                <a:sym typeface="Symbol" pitchFamily="18" charset="2"/>
              </a:rPr>
              <a:t> and </a:t>
            </a:r>
            <a:r>
              <a:rPr lang="en-US" altLang="it-IT" sz="1800" b="1" dirty="0">
                <a:solidFill>
                  <a:srgbClr val="0000FF"/>
                </a:solidFill>
                <a:sym typeface="Symbol" pitchFamily="18" charset="2"/>
              </a:rPr>
              <a:t>chirality</a:t>
            </a:r>
            <a:r>
              <a:rPr lang="en-US" altLang="it-IT" sz="1800" b="1" dirty="0">
                <a:sym typeface="Symbol" pitchFamily="18" charset="2"/>
              </a:rPr>
              <a:t> of the substrates</a:t>
            </a:r>
            <a:r>
              <a:rPr lang="en-US" altLang="it-IT" sz="1800" b="1" dirty="0" smtClean="0">
                <a:sym typeface="Symbol" pitchFamily="18" charset="2"/>
              </a:rPr>
              <a:t>.</a:t>
            </a:r>
            <a:endParaRPr lang="en-US" altLang="it-IT" sz="1800" b="1" dirty="0">
              <a:sym typeface="Symbol" pitchFamily="18" charset="2"/>
            </a:endParaRPr>
          </a:p>
        </p:txBody>
      </p:sp>
      <p:sp>
        <p:nvSpPr>
          <p:cNvPr id="19460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929F6E5-361D-4E8A-9BCA-9BF9C96080AC}" type="slidenum">
              <a:rPr lang="it-IT" altLang="it-IT" sz="1600" smtClean="0">
                <a:solidFill>
                  <a:srgbClr val="FF9900"/>
                </a:solidFill>
              </a:rPr>
              <a:pPr/>
              <a:t>16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sp>
        <p:nvSpPr>
          <p:cNvPr id="19461" name="Rettangolo 1"/>
          <p:cNvSpPr>
            <a:spLocks noChangeArrowheads="1"/>
          </p:cNvSpPr>
          <p:nvPr/>
        </p:nvSpPr>
        <p:spPr bwMode="auto">
          <a:xfrm>
            <a:off x="196850" y="5951538"/>
            <a:ext cx="87677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</a:defRPr>
            </a:lvl1pPr>
            <a:lvl2pPr indent="-17780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>
              <a:buClr>
                <a:srgbClr val="003F6E"/>
              </a:buClr>
              <a:buFontTx/>
              <a:buChar char="•"/>
            </a:pPr>
            <a:r>
              <a:rPr lang="en-US" altLang="it-IT" sz="1200">
                <a:cs typeface="Times New Roman" pitchFamily="18" charset="0"/>
                <a:sym typeface="Symbol" pitchFamily="18" charset="2"/>
              </a:rPr>
              <a:t>G. Raffaini, F. Ganazzoli, </a:t>
            </a:r>
            <a:r>
              <a:rPr lang="en-US" altLang="en-US" sz="1200" i="1">
                <a:cs typeface="Times New Roman" pitchFamily="18" charset="0"/>
              </a:rPr>
              <a:t>Langmuir</a:t>
            </a:r>
            <a:r>
              <a:rPr lang="en-US" altLang="en-US" sz="1200">
                <a:cs typeface="Times New Roman" pitchFamily="18" charset="0"/>
              </a:rPr>
              <a:t>  (2003).</a:t>
            </a:r>
          </a:p>
          <a:p>
            <a:pPr marL="0" lvl="1">
              <a:buClr>
                <a:srgbClr val="003F6E"/>
              </a:buClr>
              <a:buFontTx/>
              <a:buChar char="•"/>
            </a:pPr>
            <a:r>
              <a:rPr lang="en-US" altLang="it-IT" sz="1200">
                <a:cs typeface="Times New Roman" pitchFamily="18" charset="0"/>
                <a:sym typeface="Symbol" pitchFamily="18" charset="2"/>
              </a:rPr>
              <a:t>F. Ganazzoli, G. Raffaini, Computer simulation of polypeptide adsorption on biomaterials, </a:t>
            </a:r>
            <a:r>
              <a:rPr lang="en-US" altLang="it-IT" sz="1200" i="1">
                <a:cs typeface="Times New Roman" pitchFamily="18" charset="0"/>
                <a:sym typeface="Symbol" pitchFamily="18" charset="2"/>
              </a:rPr>
              <a:t>Phys. Chem., Chem. Phys</a:t>
            </a:r>
            <a:r>
              <a:rPr lang="en-US" altLang="it-IT" sz="1200">
                <a:cs typeface="Times New Roman" pitchFamily="18" charset="0"/>
                <a:sym typeface="Symbol" pitchFamily="18" charset="2"/>
              </a:rPr>
              <a:t>.</a:t>
            </a:r>
            <a:r>
              <a:rPr lang="en-US" altLang="it-IT" sz="1200" i="1">
                <a:cs typeface="Times New Roman" pitchFamily="18" charset="0"/>
                <a:sym typeface="Symbol" pitchFamily="18" charset="2"/>
              </a:rPr>
              <a:t> (</a:t>
            </a:r>
            <a:r>
              <a:rPr lang="en-US" altLang="it-IT" sz="1200">
                <a:cs typeface="Times New Roman" pitchFamily="18" charset="0"/>
                <a:sym typeface="Symbol" pitchFamily="18" charset="2"/>
              </a:rPr>
              <a:t>2005).</a:t>
            </a:r>
          </a:p>
          <a:p>
            <a:pPr marL="0" lvl="1">
              <a:buClr>
                <a:srgbClr val="003F6E"/>
              </a:buClr>
              <a:buFontTx/>
              <a:buChar char="•"/>
            </a:pPr>
            <a:r>
              <a:rPr lang="en-US" altLang="en-US" sz="1200">
                <a:cs typeface="Times New Roman" pitchFamily="18" charset="0"/>
                <a:sym typeface="Symbol" pitchFamily="18" charset="2"/>
              </a:rPr>
              <a:t>G. Raffaini, F. Ganazzoli, </a:t>
            </a:r>
            <a:r>
              <a:rPr lang="en-US" altLang="en-US" sz="1200" i="1">
                <a:cs typeface="Times New Roman" pitchFamily="18" charset="0"/>
                <a:sym typeface="Symbol" pitchFamily="18" charset="2"/>
              </a:rPr>
              <a:t>Macromol. Biosci.</a:t>
            </a:r>
            <a:r>
              <a:rPr lang="en-US" altLang="en-US" sz="1200">
                <a:cs typeface="Times New Roman" pitchFamily="18" charset="0"/>
                <a:sym typeface="Symbol" pitchFamily="18" charset="2"/>
              </a:rPr>
              <a:t>, 7 (2007)</a:t>
            </a:r>
            <a:r>
              <a:rPr lang="en-US" altLang="en-US" sz="1200">
                <a:sym typeface="Symbol" pitchFamily="18" charset="2"/>
              </a:rPr>
              <a:t>.</a:t>
            </a:r>
            <a:endParaRPr lang="it-IT" altLang="it-IT" sz="12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0350"/>
            <a:ext cx="3743325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smtClean="0"/>
              <a:t>GENERAL CONCLUSIONS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42875" y="908050"/>
            <a:ext cx="9001125" cy="424815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Ø"/>
            </a:pPr>
            <a:r>
              <a:rPr lang="en-US" altLang="it-IT" sz="1800" dirty="0" smtClean="0">
                <a:sym typeface="Symbol" pitchFamily="18" charset="2"/>
              </a:rPr>
              <a:t>Using </a:t>
            </a:r>
            <a:r>
              <a:rPr lang="en-US" altLang="it-IT" sz="1800" b="1" dirty="0" smtClean="0">
                <a:sym typeface="Symbol" pitchFamily="18" charset="2"/>
              </a:rPr>
              <a:t>MD</a:t>
            </a:r>
            <a:r>
              <a:rPr lang="en-US" altLang="it-IT" sz="1800" dirty="0" smtClean="0">
                <a:sym typeface="Symbol" pitchFamily="18" charset="2"/>
              </a:rPr>
              <a:t> methods we can following the </a:t>
            </a:r>
            <a:r>
              <a:rPr lang="en-US" altLang="it-IT" sz="1800" b="1" dirty="0" smtClean="0">
                <a:solidFill>
                  <a:srgbClr val="FF0000"/>
                </a:solidFill>
                <a:sym typeface="Symbol" pitchFamily="18" charset="2"/>
              </a:rPr>
              <a:t>kinetics of adsorption process</a:t>
            </a:r>
            <a:r>
              <a:rPr lang="en-US" altLang="it-IT" sz="1800" dirty="0" smtClean="0">
                <a:sym typeface="Symbol" pitchFamily="18" charset="2"/>
              </a:rPr>
              <a:t>: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  <a:buFontTx/>
              <a:buChar char="•"/>
            </a:pPr>
            <a:r>
              <a:rPr lang="en-US" altLang="it-IT" sz="1800" dirty="0" smtClean="0">
                <a:sym typeface="Symbol" pitchFamily="18" charset="2"/>
              </a:rPr>
              <a:t>the </a:t>
            </a:r>
            <a:r>
              <a:rPr lang="en-US" altLang="it-IT" sz="1800" b="1" dirty="0" smtClean="0">
                <a:sym typeface="Symbol" pitchFamily="18" charset="2"/>
              </a:rPr>
              <a:t>dimension</a:t>
            </a:r>
            <a:r>
              <a:rPr lang="en-US" altLang="it-IT" sz="1800" dirty="0" smtClean="0">
                <a:sym typeface="Symbol" pitchFamily="18" charset="2"/>
              </a:rPr>
              <a:t> and </a:t>
            </a:r>
            <a:r>
              <a:rPr lang="en-US" altLang="it-IT" sz="1800" b="1" dirty="0" smtClean="0">
                <a:sym typeface="Symbol" pitchFamily="18" charset="2"/>
              </a:rPr>
              <a:t>protein ‘rigidity’ </a:t>
            </a:r>
            <a:r>
              <a:rPr lang="en-US" altLang="it-IT" sz="1800" dirty="0" smtClean="0">
                <a:sym typeface="Symbol" pitchFamily="18" charset="2"/>
              </a:rPr>
              <a:t>play a role in the spreading process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</a:pPr>
            <a:r>
              <a:rPr lang="en-US" altLang="it-IT" sz="1800" dirty="0" smtClean="0">
                <a:sym typeface="Symbol" pitchFamily="18" charset="2"/>
              </a:rPr>
              <a:t>    				      (</a:t>
            </a:r>
            <a:r>
              <a:rPr lang="en-US" altLang="it-IT" sz="1800" b="1" i="1" dirty="0" smtClean="0">
                <a:solidFill>
                  <a:srgbClr val="FF0000"/>
                </a:solidFill>
                <a:sym typeface="Symbol" pitchFamily="18" charset="2"/>
              </a:rPr>
              <a:t>soft</a:t>
            </a:r>
            <a:r>
              <a:rPr lang="en-US" altLang="it-IT" sz="18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altLang="it-IT" sz="1800" dirty="0" smtClean="0">
                <a:sym typeface="Symbol" pitchFamily="18" charset="2"/>
              </a:rPr>
              <a:t>oligopeptides can </a:t>
            </a:r>
            <a:r>
              <a:rPr lang="en-US" altLang="it-IT" sz="1800" b="1" i="1" dirty="0" smtClean="0">
                <a:sym typeface="Symbol" pitchFamily="18" charset="2"/>
              </a:rPr>
              <a:t>spread</a:t>
            </a:r>
            <a:r>
              <a:rPr lang="en-US" altLang="it-IT" sz="1800" dirty="0" smtClean="0">
                <a:sym typeface="Symbol" pitchFamily="18" charset="2"/>
              </a:rPr>
              <a:t> on the surface).</a:t>
            </a:r>
          </a:p>
          <a:p>
            <a:pPr marL="285750" indent="-285750">
              <a:spcBef>
                <a:spcPct val="0"/>
              </a:spcBef>
              <a:buClr>
                <a:srgbClr val="003F6E"/>
              </a:buClr>
            </a:pPr>
            <a:endParaRPr lang="en-US" altLang="it-IT" sz="1800" dirty="0" smtClean="0">
              <a:sym typeface="Symbol" pitchFamily="18" charset="2"/>
            </a:endParaRP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  <a:buFont typeface="Wingdings" pitchFamily="2" charset="2"/>
              <a:buChar char="Ø"/>
            </a:pPr>
            <a:r>
              <a:rPr lang="en-US" altLang="it-IT" sz="1800" b="1" dirty="0" smtClean="0">
                <a:solidFill>
                  <a:srgbClr val="0000FF"/>
                </a:solidFill>
              </a:rPr>
              <a:t>Adsorption on the (20,10) is more favorable than on the (10,20) CNT surface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</a:pPr>
            <a:r>
              <a:rPr lang="en-US" altLang="it-IT" sz="1800" dirty="0" smtClean="0">
                <a:sym typeface="Wingdings" pitchFamily="2" charset="2"/>
              </a:rPr>
              <a:t>    </a:t>
            </a:r>
            <a:r>
              <a:rPr lang="en-US" altLang="it-IT" sz="1800" dirty="0" smtClean="0"/>
              <a:t> </a:t>
            </a:r>
            <a:r>
              <a:rPr lang="en-US" altLang="it-IT" sz="1800" dirty="0" smtClean="0">
                <a:sym typeface="Wingdings" pitchFamily="2" charset="2"/>
              </a:rPr>
              <a:t> </a:t>
            </a:r>
            <a:r>
              <a:rPr lang="en-US" altLang="it-IT" sz="1800" b="1" dirty="0" smtClean="0">
                <a:solidFill>
                  <a:srgbClr val="0000FF"/>
                </a:solidFill>
              </a:rPr>
              <a:t>natural chiral oligopeptides</a:t>
            </a:r>
            <a:r>
              <a:rPr lang="en-US" altLang="it-IT" sz="1800" dirty="0" smtClean="0"/>
              <a:t> of a </a:t>
            </a:r>
            <a:r>
              <a:rPr lang="en-US" altLang="it-IT" sz="1800" dirty="0" smtClean="0">
                <a:solidFill>
                  <a:srgbClr val="0000FF"/>
                </a:solidFill>
              </a:rPr>
              <a:t>sufficiently</a:t>
            </a:r>
            <a:r>
              <a:rPr lang="en-US" altLang="it-IT" sz="1800" b="1" dirty="0" smtClean="0">
                <a:solidFill>
                  <a:srgbClr val="0000FF"/>
                </a:solidFill>
              </a:rPr>
              <a:t> large size </a:t>
            </a:r>
            <a:r>
              <a:rPr lang="en-US" altLang="it-IT" sz="1800" dirty="0" smtClean="0"/>
              <a:t>can be used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</a:pPr>
            <a:r>
              <a:rPr lang="en-US" altLang="it-IT" sz="1800" dirty="0" smtClean="0"/>
              <a:t>         for the </a:t>
            </a:r>
            <a:r>
              <a:rPr lang="en-US" altLang="it-IT" sz="1800" b="1" u="sng" dirty="0" smtClean="0">
                <a:solidFill>
                  <a:srgbClr val="0000FF"/>
                </a:solidFill>
              </a:rPr>
              <a:t>separation of enantiomer CNTs</a:t>
            </a:r>
            <a:r>
              <a:rPr lang="en-US" altLang="it-IT" sz="1800" dirty="0" smtClean="0">
                <a:solidFill>
                  <a:srgbClr val="0000FF"/>
                </a:solidFill>
              </a:rPr>
              <a:t/>
            </a:r>
            <a:br>
              <a:rPr lang="en-US" altLang="it-IT" sz="1800" dirty="0" smtClean="0">
                <a:solidFill>
                  <a:srgbClr val="0000FF"/>
                </a:solidFill>
              </a:rPr>
            </a:br>
            <a:r>
              <a:rPr lang="en-US" altLang="it-IT" sz="1800" dirty="0" smtClean="0"/>
              <a:t>         in solution or </a:t>
            </a:r>
            <a:r>
              <a:rPr lang="en-US" altLang="it-IT" sz="1800" i="1" dirty="0" smtClean="0"/>
              <a:t>for example </a:t>
            </a:r>
            <a:r>
              <a:rPr lang="en-US" altLang="it-IT" sz="1800" b="1" dirty="0" smtClean="0">
                <a:sym typeface="Symbol" pitchFamily="18" charset="2"/>
              </a:rPr>
              <a:t>covalently attached on substrates </a:t>
            </a: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</a:pPr>
            <a:endParaRPr lang="en-US" altLang="it-IT" sz="200" b="1" dirty="0" smtClean="0">
              <a:sym typeface="Symbol" pitchFamily="18" charset="2"/>
            </a:endParaRPr>
          </a:p>
          <a:p>
            <a:pPr marL="285750" indent="-285750">
              <a:spcBef>
                <a:spcPts val="1200"/>
              </a:spcBef>
              <a:buClr>
                <a:srgbClr val="003F6E"/>
              </a:buClr>
            </a:pPr>
            <a:r>
              <a:rPr lang="en-US" altLang="it-IT" sz="1800" b="1" dirty="0" smtClean="0">
                <a:sym typeface="Symbol" pitchFamily="18" charset="2"/>
              </a:rPr>
              <a:t>	</a:t>
            </a:r>
            <a:r>
              <a:rPr lang="en-US" altLang="it-IT" sz="1800" dirty="0" smtClean="0">
                <a:sym typeface="Wingdings" pitchFamily="2" charset="2"/>
              </a:rPr>
              <a:t></a:t>
            </a:r>
            <a:r>
              <a:rPr lang="en-US" altLang="it-IT" sz="1800" dirty="0" smtClean="0"/>
              <a:t> </a:t>
            </a:r>
            <a:r>
              <a:rPr lang="en-US" altLang="it-IT" sz="1800" b="1" dirty="0" smtClean="0">
                <a:solidFill>
                  <a:srgbClr val="006600"/>
                </a:solidFill>
                <a:sym typeface="Symbol" pitchFamily="18" charset="2"/>
              </a:rPr>
              <a:t>Membranes of aligned chiral CNT</a:t>
            </a:r>
            <a:r>
              <a:rPr lang="en-US" altLang="it-IT" sz="1800" b="1" dirty="0" smtClean="0">
                <a:sym typeface="Symbol" pitchFamily="18" charset="2"/>
              </a:rPr>
              <a:t> can be used </a:t>
            </a:r>
            <a:br>
              <a:rPr lang="en-US" altLang="it-IT" sz="1800" b="1" dirty="0" smtClean="0">
                <a:sym typeface="Symbol" pitchFamily="18" charset="2"/>
              </a:rPr>
            </a:br>
            <a:r>
              <a:rPr lang="en-US" altLang="it-IT" sz="1800" b="1" dirty="0" smtClean="0">
                <a:sym typeface="Symbol" pitchFamily="18" charset="2"/>
              </a:rPr>
              <a:t>    </a:t>
            </a:r>
            <a:r>
              <a:rPr lang="en-US" altLang="it-IT" sz="1800" dirty="0" smtClean="0"/>
              <a:t>as </a:t>
            </a:r>
            <a:r>
              <a:rPr lang="en-US" altLang="it-IT" sz="1800" b="1" dirty="0" smtClean="0">
                <a:solidFill>
                  <a:srgbClr val="006600"/>
                </a:solidFill>
              </a:rPr>
              <a:t>stationary phase </a:t>
            </a:r>
            <a:r>
              <a:rPr lang="en-US" altLang="it-IT" sz="1800" i="1" dirty="0" smtClean="0"/>
              <a:t>for example </a:t>
            </a:r>
            <a:r>
              <a:rPr lang="en-US" altLang="it-IT" sz="1800" dirty="0" smtClean="0"/>
              <a:t>in chromatography </a:t>
            </a:r>
            <a:br>
              <a:rPr lang="en-US" altLang="it-IT" sz="1800" dirty="0" smtClean="0"/>
            </a:br>
            <a:r>
              <a:rPr lang="en-US" altLang="it-IT" sz="1800" dirty="0" smtClean="0"/>
              <a:t>         for the </a:t>
            </a:r>
            <a:r>
              <a:rPr lang="en-US" altLang="it-IT" sz="1800" b="1" u="sng" dirty="0" smtClean="0">
                <a:solidFill>
                  <a:srgbClr val="0000FF"/>
                </a:solidFill>
              </a:rPr>
              <a:t>separation of chiral molecules</a:t>
            </a:r>
          </a:p>
        </p:txBody>
      </p:sp>
      <p:sp>
        <p:nvSpPr>
          <p:cNvPr id="20484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4FD1EC91-5849-4BA2-870E-A666777DB05B}" type="slidenum">
              <a:rPr lang="it-IT" altLang="it-IT" sz="1600" smtClean="0">
                <a:solidFill>
                  <a:srgbClr val="FF9900"/>
                </a:solidFill>
              </a:rPr>
              <a:pPr/>
              <a:t>17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sp>
        <p:nvSpPr>
          <p:cNvPr id="20485" name="Rettangolo 1"/>
          <p:cNvSpPr>
            <a:spLocks noChangeArrowheads="1"/>
          </p:cNvSpPr>
          <p:nvPr/>
        </p:nvSpPr>
        <p:spPr bwMode="auto">
          <a:xfrm>
            <a:off x="952500" y="6165850"/>
            <a:ext cx="685958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12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IE" altLang="it-IT" sz="1200">
                <a:cs typeface="Times New Roman" pitchFamily="18" charset="0"/>
              </a:rPr>
              <a:t>G. Raffaini, F. Ganazzoli</a:t>
            </a:r>
            <a:r>
              <a:rPr lang="en-US" altLang="it-IT" sz="1200">
                <a:cs typeface="Times New Roman" pitchFamily="18" charset="0"/>
              </a:rPr>
              <a:t>, Langmuir, 29, 4883−4893 (2013).</a:t>
            </a:r>
          </a:p>
          <a:p>
            <a:pPr>
              <a:lnSpc>
                <a:spcPts val="12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IE" altLang="it-IT" sz="1200">
                <a:cs typeface="Times New Roman" pitchFamily="18" charset="0"/>
              </a:rPr>
              <a:t>G. Raffaini</a:t>
            </a:r>
            <a:r>
              <a:rPr lang="en-US" altLang="it-IT" sz="1200">
                <a:cs typeface="Times New Roman" pitchFamily="18" charset="0"/>
              </a:rPr>
              <a:t>, </a:t>
            </a:r>
            <a:r>
              <a:rPr lang="en-IE" altLang="it-IT" sz="1200">
                <a:cs typeface="Times New Roman" pitchFamily="18" charset="0"/>
              </a:rPr>
              <a:t>F. Ganazzoli</a:t>
            </a:r>
            <a:r>
              <a:rPr lang="en-US" altLang="it-IT" sz="1200">
                <a:cs typeface="Times New Roman" pitchFamily="18" charset="0"/>
              </a:rPr>
              <a:t>,</a:t>
            </a:r>
            <a:r>
              <a:rPr lang="en-GB" altLang="it-IT" sz="1200">
                <a:cs typeface="Times New Roman" pitchFamily="18" charset="0"/>
              </a:rPr>
              <a:t> Journal of Chromatography A, 1425, 221-230 (2015)</a:t>
            </a:r>
            <a:r>
              <a:rPr lang="en-IE" altLang="it-IT" sz="1200">
                <a:cs typeface="Times New Roman" pitchFamily="18" charset="0"/>
              </a:rPr>
              <a:t>.</a:t>
            </a:r>
            <a:endParaRPr lang="en-US" altLang="it-IT" sz="1200">
              <a:cs typeface="Times New Roman" pitchFamily="18" charset="0"/>
            </a:endParaRPr>
          </a:p>
        </p:txBody>
      </p:sp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122738"/>
            <a:ext cx="1443038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373688"/>
            <a:ext cx="1322388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258888" y="5067300"/>
            <a:ext cx="65532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it-IT" dirty="0"/>
              <a:t> </a:t>
            </a:r>
            <a:r>
              <a:rPr lang="en-US" altLang="it-IT" sz="1800" dirty="0">
                <a:latin typeface="+mn-lt"/>
              </a:rPr>
              <a:t>having </a:t>
            </a:r>
            <a:r>
              <a:rPr lang="en-US" altLang="it-IT" sz="1800" b="1" i="1" dirty="0">
                <a:latin typeface="+mn-lt"/>
              </a:rPr>
              <a:t>different </a:t>
            </a:r>
            <a:r>
              <a:rPr lang="en-US" altLang="it-IT" sz="1800" b="1" dirty="0">
                <a:latin typeface="+mn-lt"/>
              </a:rPr>
              <a:t>dimension</a:t>
            </a:r>
            <a:r>
              <a:rPr lang="en-US" altLang="it-IT" sz="1800" dirty="0">
                <a:latin typeface="+mn-lt"/>
              </a:rPr>
              <a:t>, </a:t>
            </a:r>
            <a:r>
              <a:rPr lang="en-US" altLang="it-IT" sz="1800" b="1" i="1" dirty="0">
                <a:latin typeface="+mn-lt"/>
                <a:sym typeface="Symbol" pitchFamily="18" charset="2"/>
              </a:rPr>
              <a:t>different</a:t>
            </a:r>
            <a:r>
              <a:rPr lang="en-US" altLang="it-IT" sz="1800" dirty="0">
                <a:latin typeface="+mn-lt"/>
                <a:sym typeface="Symbol" pitchFamily="18" charset="2"/>
              </a:rPr>
              <a:t> </a:t>
            </a:r>
            <a:r>
              <a:rPr lang="en-US" altLang="it-IT" sz="1800" b="1" dirty="0">
                <a:latin typeface="+mn-lt"/>
                <a:sym typeface="Symbol" pitchFamily="18" charset="2"/>
              </a:rPr>
              <a:t>interaction strength </a:t>
            </a:r>
            <a:r>
              <a:rPr lang="en-US" altLang="it-IT" sz="1800" dirty="0">
                <a:latin typeface="+mn-lt"/>
                <a:sym typeface="Symbol" pitchFamily="18" charset="2"/>
              </a:rPr>
              <a:t/>
            </a:r>
            <a:br>
              <a:rPr lang="en-US" altLang="it-IT" sz="1800" dirty="0">
                <a:latin typeface="+mn-lt"/>
                <a:sym typeface="Symbol" pitchFamily="18" charset="2"/>
              </a:rPr>
            </a:br>
            <a:r>
              <a:rPr lang="en-US" altLang="it-IT" sz="1800" dirty="0">
                <a:latin typeface="+mn-lt"/>
                <a:sym typeface="Symbol" pitchFamily="18" charset="2"/>
              </a:rPr>
              <a:t>   	    and </a:t>
            </a:r>
            <a:r>
              <a:rPr lang="en-US" altLang="it-IT" sz="1800" b="1" i="1" dirty="0">
                <a:latin typeface="+mn-lt"/>
                <a:sym typeface="Symbol" pitchFamily="18" charset="2"/>
              </a:rPr>
              <a:t>different</a:t>
            </a:r>
            <a:r>
              <a:rPr lang="en-US" altLang="it-IT" sz="1800" dirty="0">
                <a:latin typeface="+mn-lt"/>
                <a:sym typeface="Symbol" pitchFamily="18" charset="2"/>
              </a:rPr>
              <a:t> </a:t>
            </a:r>
            <a:r>
              <a:rPr lang="en-US" altLang="it-IT" sz="1800" b="1" dirty="0">
                <a:latin typeface="+mn-lt"/>
                <a:sym typeface="Symbol" pitchFamily="18" charset="2"/>
              </a:rPr>
              <a:t>kinetics of diffusion</a:t>
            </a:r>
            <a:r>
              <a:rPr lang="en-US" altLang="it-IT" sz="1800" dirty="0">
                <a:latin typeface="+mn-lt"/>
                <a:sym typeface="Symbol" pitchFamily="18" charset="2"/>
              </a:rPr>
              <a:t/>
            </a:r>
            <a:br>
              <a:rPr lang="en-US" altLang="it-IT" sz="1800" dirty="0">
                <a:latin typeface="+mn-lt"/>
                <a:sym typeface="Symbol" pitchFamily="18" charset="2"/>
              </a:rPr>
            </a:br>
            <a:r>
              <a:rPr lang="en-US" altLang="it-IT" sz="1800" dirty="0">
                <a:latin typeface="+mn-lt"/>
                <a:sym typeface="Symbol" pitchFamily="18" charset="2"/>
              </a:rPr>
              <a:t>	                         </a:t>
            </a:r>
            <a:r>
              <a:rPr lang="en-US" altLang="it-IT" sz="1800" dirty="0">
                <a:latin typeface="+mn-lt"/>
                <a:sym typeface="Wingdings" pitchFamily="2" charset="2"/>
              </a:rPr>
              <a:t></a:t>
            </a:r>
            <a:r>
              <a:rPr lang="en-US" altLang="it-IT" sz="1800" dirty="0">
                <a:latin typeface="+mn-lt"/>
                <a:sym typeface="Symbol" pitchFamily="18" charset="2"/>
              </a:rPr>
              <a:t> </a:t>
            </a:r>
            <a:r>
              <a:rPr lang="en-US" altLang="it-IT" sz="1800" b="1" dirty="0">
                <a:latin typeface="+mn-lt"/>
                <a:sym typeface="Symbol" pitchFamily="18" charset="2"/>
              </a:rPr>
              <a:t>then </a:t>
            </a:r>
            <a:r>
              <a:rPr lang="en-US" altLang="it-IT" sz="1800" b="1" i="1" dirty="0">
                <a:latin typeface="+mn-lt"/>
                <a:sym typeface="Symbol" pitchFamily="18" charset="2"/>
              </a:rPr>
              <a:t>different</a:t>
            </a:r>
            <a:r>
              <a:rPr lang="en-US" altLang="it-IT" sz="1800" b="1" dirty="0">
                <a:latin typeface="+mn-lt"/>
                <a:sym typeface="Symbol" pitchFamily="18" charset="2"/>
              </a:rPr>
              <a:t> retention time</a:t>
            </a:r>
            <a:r>
              <a:rPr lang="en-US" altLang="it-IT" sz="1800" dirty="0">
                <a:latin typeface="+mn-lt"/>
                <a:sym typeface="Symbol" pitchFamily="18" charset="2"/>
              </a:rPr>
              <a:t>.</a:t>
            </a:r>
            <a:endParaRPr lang="it-IT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autoUpdateAnimBg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0350"/>
            <a:ext cx="3743325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smtClean="0"/>
              <a:t>GENERAL CONCLUSIONS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11188" y="1125538"/>
            <a:ext cx="8532812" cy="4586287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Ä"/>
              <a:defRPr/>
            </a:pPr>
            <a:r>
              <a:rPr lang="en-US" altLang="it-IT" sz="1800" b="1" dirty="0" smtClean="0"/>
              <a:t>CNTs are of huge interest for many technological applications</a:t>
            </a:r>
          </a:p>
          <a:p>
            <a:pPr marL="285750" indent="-285750">
              <a:lnSpc>
                <a:spcPct val="200000"/>
              </a:lnSpc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Ä"/>
              <a:defRPr/>
            </a:pPr>
            <a:r>
              <a:rPr lang="en-US" altLang="it-IT" sz="1800" b="1" dirty="0" smtClean="0"/>
              <a:t>MM and MD methods are a useful tool to better understand:</a:t>
            </a:r>
          </a:p>
          <a:p>
            <a:pPr marL="541338" indent="-276225">
              <a:lnSpc>
                <a:spcPct val="200000"/>
              </a:lnSpc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b="1" dirty="0" smtClean="0"/>
              <a:t>possible separation of CNTs using peptides</a:t>
            </a:r>
          </a:p>
          <a:p>
            <a:pPr marL="541338" indent="-276225">
              <a:lnSpc>
                <a:spcPct val="200000"/>
              </a:lnSpc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b="1" dirty="0" smtClean="0"/>
              <a:t>possible separation of proteins</a:t>
            </a:r>
          </a:p>
          <a:p>
            <a:pPr marL="541338" indent="-276225">
              <a:lnSpc>
                <a:spcPct val="200000"/>
              </a:lnSpc>
              <a:spcBef>
                <a:spcPts val="1200"/>
              </a:spcBef>
              <a:buClr>
                <a:srgbClr val="003F6E"/>
              </a:buClr>
              <a:buFont typeface="Wingdings" panose="05000000000000000000" pitchFamily="2" charset="2"/>
              <a:buChar char="§"/>
              <a:defRPr/>
            </a:pPr>
            <a:r>
              <a:rPr lang="en-US" altLang="it-IT" sz="1800" b="1" dirty="0" smtClean="0"/>
              <a:t>different diffusion of water molecules </a:t>
            </a:r>
            <a:br>
              <a:rPr lang="en-US" altLang="it-IT" sz="1800" b="1" dirty="0" smtClean="0"/>
            </a:br>
            <a:r>
              <a:rPr lang="en-US" altLang="it-IT" sz="1800" b="1" dirty="0" smtClean="0"/>
              <a:t>in specific channels with different dimensions </a:t>
            </a:r>
            <a:r>
              <a:rPr lang="en-US" altLang="it-IT" sz="1800" b="1" dirty="0" smtClean="0">
                <a:sym typeface="Symbol" panose="05050102010706020507" pitchFamily="18" charset="2"/>
                <a:hlinkClick r:id="rId2" action="ppaction://hlinkfile"/>
              </a:rPr>
              <a:t>din_CONC_1NT_8_8_10ns.avi</a:t>
            </a:r>
            <a:endParaRPr lang="en-US" altLang="it-IT" sz="1800" b="1" dirty="0" smtClean="0">
              <a:sym typeface="Symbol" panose="05050102010706020507" pitchFamily="18" charset="2"/>
            </a:endParaRPr>
          </a:p>
        </p:txBody>
      </p:sp>
      <p:sp>
        <p:nvSpPr>
          <p:cNvPr id="21508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D60525E-7F1C-4B5D-9016-8963973D6B94}" type="slidenum">
              <a:rPr lang="it-IT" altLang="it-IT" sz="1600" smtClean="0">
                <a:solidFill>
                  <a:srgbClr val="FF9900"/>
                </a:solidFill>
              </a:rPr>
              <a:pPr/>
              <a:t>18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  <p:sp>
        <p:nvSpPr>
          <p:cNvPr id="21509" name="Rettangolo 1"/>
          <p:cNvSpPr>
            <a:spLocks noChangeArrowheads="1"/>
          </p:cNvSpPr>
          <p:nvPr/>
        </p:nvSpPr>
        <p:spPr bwMode="auto">
          <a:xfrm>
            <a:off x="900113" y="6351588"/>
            <a:ext cx="6859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1200"/>
              </a:lnSpc>
              <a:spcBef>
                <a:spcPct val="20000"/>
              </a:spcBef>
            </a:pPr>
            <a:r>
              <a:rPr lang="en-IE" altLang="it-IT" sz="1200">
                <a:cs typeface="Times New Roman" pitchFamily="18" charset="0"/>
              </a:rPr>
              <a:t>G. Raffaini</a:t>
            </a:r>
            <a:r>
              <a:rPr lang="en-US" altLang="it-IT" sz="1200">
                <a:cs typeface="Times New Roman" pitchFamily="18" charset="0"/>
              </a:rPr>
              <a:t>, </a:t>
            </a:r>
            <a:r>
              <a:rPr lang="en-IE" altLang="it-IT" sz="1200">
                <a:cs typeface="Times New Roman" pitchFamily="18" charset="0"/>
              </a:rPr>
              <a:t>F. Ganazzoli</a:t>
            </a:r>
            <a:r>
              <a:rPr lang="en-US" altLang="it-IT" sz="1200">
                <a:cs typeface="Times New Roman" pitchFamily="18" charset="0"/>
              </a:rPr>
              <a:t>,</a:t>
            </a:r>
            <a:r>
              <a:rPr lang="en-GB" altLang="it-IT" sz="1200">
                <a:cs typeface="Times New Roman" pitchFamily="18" charset="0"/>
              </a:rPr>
              <a:t> Journal of Chromatography A, 1425, 221-230 (2015)</a:t>
            </a:r>
            <a:r>
              <a:rPr lang="en-IE" altLang="it-IT" sz="1200">
                <a:cs typeface="Times New Roman" pitchFamily="18" charset="0"/>
              </a:rPr>
              <a:t>.</a:t>
            </a:r>
            <a:endParaRPr lang="en-US" altLang="it-IT" sz="120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9750" y="1700213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3F6E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it-IT" sz="6800" i="1" kern="0" dirty="0" smtClean="0">
                <a:solidFill>
                  <a:srgbClr val="0000CC"/>
                </a:solidFill>
              </a:rPr>
              <a:t>Thank you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it-IT" sz="6800" i="1" kern="0" dirty="0" smtClean="0">
                <a:solidFill>
                  <a:srgbClr val="0000CC"/>
                </a:solidFill>
              </a:rPr>
              <a:t>for your attention</a:t>
            </a:r>
            <a:endParaRPr lang="en-US" altLang="it-IT" sz="6800" i="1" kern="0" dirty="0">
              <a:solidFill>
                <a:srgbClr val="0000CC"/>
              </a:solidFill>
            </a:endParaRPr>
          </a:p>
        </p:txBody>
      </p:sp>
      <p:sp>
        <p:nvSpPr>
          <p:cNvPr id="22531" name="Segnaposto numero diapos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40F1702-B56A-4034-BEF9-98B8F0E87B8A}" type="slidenum">
              <a:rPr lang="it-IT" altLang="it-IT" sz="1600" smtClean="0">
                <a:solidFill>
                  <a:srgbClr val="FF9900"/>
                </a:solidFill>
              </a:rPr>
              <a:pPr/>
              <a:t>19</a:t>
            </a:fld>
            <a:endParaRPr lang="it-IT" altLang="it-IT" sz="16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10204</TotalTime>
  <Words>890</Words>
  <Application>Microsoft Office PowerPoint</Application>
  <PresentationFormat>Presentazione su schermo (4:3)</PresentationFormat>
  <Paragraphs>177</Paragraphs>
  <Slides>19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1" baseType="lpstr">
      <vt:lpstr>Struttura predefinita</vt:lpstr>
      <vt:lpstr>Image</vt:lpstr>
      <vt:lpstr>Presentazione standard di PowerPoint</vt:lpstr>
      <vt:lpstr>Presentazione standard di PowerPoint</vt:lpstr>
      <vt:lpstr>Molecular Mechanics and Molecular Dynamics methods</vt:lpstr>
      <vt:lpstr>INTERACTION PROTEIN – SURFACE (our previous work)</vt:lpstr>
      <vt:lpstr>Presentazione standard di PowerPoint</vt:lpstr>
      <vt:lpstr>1st result: Initial Adsorption stage</vt:lpstr>
      <vt:lpstr>Presentazione standard di PowerPoint</vt:lpstr>
      <vt:lpstr>3rd result: Final adsorption stage                     on INNER CNT surface</vt:lpstr>
      <vt:lpstr>Adsorption on crystalline surfaces</vt:lpstr>
      <vt:lpstr>New results: oligopeptide adsorption on chiral CNT</vt:lpstr>
      <vt:lpstr>1. Molecular Mechanics  Initial adsorption stage</vt:lpstr>
      <vt:lpstr>1. Initial adsorption stage after energy minimization on the outer convex surface</vt:lpstr>
      <vt:lpstr>1. Initial adsorption stage after energy minimization on the inner concave surface</vt:lpstr>
      <vt:lpstr>2. MD run  time evolution of the system at T=300K</vt:lpstr>
      <vt:lpstr>2. MM after MD run  FINAL adsorption stage</vt:lpstr>
      <vt:lpstr>GENERAL CONCLUSIONS</vt:lpstr>
      <vt:lpstr>GENERAL CONCLUSIONS</vt:lpstr>
      <vt:lpstr>GENERAL CONCLUSIONS</vt:lpstr>
      <vt:lpstr>Presentazione standard di PowerPoint</vt:lpstr>
    </vt:vector>
  </TitlesOfParts>
  <Company>siwa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simon</dc:creator>
  <cp:lastModifiedBy>Giuseppina Raffaini</cp:lastModifiedBy>
  <cp:revision>899</cp:revision>
  <cp:lastPrinted>2016-09-22T09:21:23Z</cp:lastPrinted>
  <dcterms:created xsi:type="dcterms:W3CDTF">2003-06-16T09:31:13Z</dcterms:created>
  <dcterms:modified xsi:type="dcterms:W3CDTF">2016-09-25T10:12:31Z</dcterms:modified>
</cp:coreProperties>
</file>