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67"/>
  </p:notesMasterIdLst>
  <p:sldIdLst>
    <p:sldId id="274" r:id="rId3"/>
    <p:sldId id="258" r:id="rId4"/>
    <p:sldId id="406" r:id="rId5"/>
    <p:sldId id="339" r:id="rId6"/>
    <p:sldId id="337" r:id="rId7"/>
    <p:sldId id="270" r:id="rId8"/>
    <p:sldId id="388" r:id="rId9"/>
    <p:sldId id="395" r:id="rId10"/>
    <p:sldId id="396" r:id="rId11"/>
    <p:sldId id="393" r:id="rId12"/>
    <p:sldId id="394" r:id="rId13"/>
    <p:sldId id="392" r:id="rId14"/>
    <p:sldId id="434" r:id="rId15"/>
    <p:sldId id="263" r:id="rId16"/>
    <p:sldId id="264" r:id="rId17"/>
    <p:sldId id="275" r:id="rId18"/>
    <p:sldId id="260" r:id="rId19"/>
    <p:sldId id="322" r:id="rId20"/>
    <p:sldId id="323" r:id="rId21"/>
    <p:sldId id="319" r:id="rId22"/>
    <p:sldId id="370" r:id="rId23"/>
    <p:sldId id="371" r:id="rId24"/>
    <p:sldId id="372" r:id="rId25"/>
    <p:sldId id="373" r:id="rId26"/>
    <p:sldId id="374" r:id="rId27"/>
    <p:sldId id="375" r:id="rId28"/>
    <p:sldId id="376" r:id="rId29"/>
    <p:sldId id="377" r:id="rId30"/>
    <p:sldId id="382" r:id="rId31"/>
    <p:sldId id="383" r:id="rId32"/>
    <p:sldId id="331" r:id="rId33"/>
    <p:sldId id="332" r:id="rId34"/>
    <p:sldId id="333" r:id="rId35"/>
    <p:sldId id="357" r:id="rId36"/>
    <p:sldId id="369" r:id="rId37"/>
    <p:sldId id="415" r:id="rId38"/>
    <p:sldId id="416" r:id="rId39"/>
    <p:sldId id="419" r:id="rId40"/>
    <p:sldId id="421" r:id="rId41"/>
    <p:sldId id="401" r:id="rId42"/>
    <p:sldId id="402" r:id="rId43"/>
    <p:sldId id="426" r:id="rId44"/>
    <p:sldId id="435" r:id="rId45"/>
    <p:sldId id="436" r:id="rId46"/>
    <p:sldId id="292" r:id="rId47"/>
    <p:sldId id="428" r:id="rId48"/>
    <p:sldId id="422" r:id="rId49"/>
    <p:sldId id="423" r:id="rId50"/>
    <p:sldId id="424" r:id="rId51"/>
    <p:sldId id="425" r:id="rId52"/>
    <p:sldId id="431" r:id="rId53"/>
    <p:sldId id="429" r:id="rId54"/>
    <p:sldId id="430" r:id="rId55"/>
    <p:sldId id="432" r:id="rId56"/>
    <p:sldId id="433" r:id="rId57"/>
    <p:sldId id="427" r:id="rId58"/>
    <p:sldId id="440" r:id="rId59"/>
    <p:sldId id="441" r:id="rId60"/>
    <p:sldId id="442" r:id="rId61"/>
    <p:sldId id="443" r:id="rId62"/>
    <p:sldId id="444" r:id="rId63"/>
    <p:sldId id="445" r:id="rId64"/>
    <p:sldId id="446" r:id="rId65"/>
    <p:sldId id="439" r:id="rId66"/>
  </p:sldIdLst>
  <p:sldSz cx="12192000" cy="6858000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seppe Marchesani" initials="G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2" autoAdjust="0"/>
    <p:restoredTop sz="87236" autoAdjust="0"/>
  </p:normalViewPr>
  <p:slideViewPr>
    <p:cSldViewPr snapToGrid="0">
      <p:cViewPr>
        <p:scale>
          <a:sx n="94" d="100"/>
          <a:sy n="94" d="100"/>
        </p:scale>
        <p:origin x="-72" y="3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42" d="100"/>
        <a:sy n="4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CaptainHarlock\AppData\Local\Microsoft\Windows\INetCache\Content.Outlook\MNUNCZT9\Grafico%20presentazione.xlsx" TargetMode="External"/><Relationship Id="rId4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800" baseline="0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ADSC </a:t>
            </a:r>
            <a:r>
              <a:rPr lang="en-GB" sz="2800" baseline="0" dirty="0" err="1" smtClean="0">
                <a:solidFill>
                  <a:schemeClr val="accent1">
                    <a:lumMod val="75000"/>
                  </a:schemeClr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yeald</a:t>
            </a:r>
            <a:r>
              <a:rPr lang="en-GB" sz="2800" baseline="0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from 1ml of Fat Tissue</a:t>
            </a:r>
            <a:endParaRPr lang="en-GB" sz="2800" dirty="0">
              <a:solidFill>
                <a:schemeClr val="accent1">
                  <a:lumMod val="75000"/>
                </a:schemeClr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c:rich>
      </c:tx>
      <c:layout>
        <c:manualLayout>
          <c:xMode val="edge"/>
          <c:yMode val="edge"/>
          <c:x val="0.258878009207475"/>
          <c:y val="3.3541271115189099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7312605352142"/>
          <c:y val="0.120947834563952"/>
          <c:w val="0.71795136075757005"/>
          <c:h val="0.74992233516051998"/>
        </c:manualLayout>
      </c:layout>
      <c:bar3DChart>
        <c:barDir val="bar"/>
        <c:grouping val="stack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TNC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1"/>
              <c:layout>
                <c:manualLayout>
                  <c:x val="3.340934177809250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</a:rPr>
                      <a:t>250.000 </a:t>
                    </a:r>
                    <a:r>
                      <a: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</a:rPr>
                      <a:t>nucleated</a:t>
                    </a:r>
                    <a:r>
                      <a:rPr lang="en-US" sz="16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</a:rPr>
                      <a:t> </a:t>
                    </a:r>
                    <a:r>
                      <a:rPr lang="en-US" sz="1600" b="1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</a:rPr>
                      <a:t>cells NOT ADMSCs</a:t>
                    </a:r>
                    <a:r>
                      <a:rPr lang="en-US" sz="16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</a:rPr>
                      <a:t> </a:t>
                    </a:r>
                    <a:endParaRPr lang="en-US" sz="16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Sheet1!$B$3:$B$5</c:f>
              <c:strCache>
                <c:ptCount val="3"/>
                <c:pt idx="0">
                  <c:v>In vitro expanded MSC</c:v>
                </c:pt>
                <c:pt idx="1">
                  <c:v>SVF</c:v>
                </c:pt>
                <c:pt idx="2">
                  <c:v>FAT</c:v>
                </c:pt>
              </c:strCache>
            </c:strRef>
          </c:cat>
          <c:val>
            <c:numRef>
              <c:f>Sheet1!$C$3:$C$5</c:f>
              <c:numCache>
                <c:formatCode>#,##0</c:formatCode>
                <c:ptCount val="3"/>
                <c:pt idx="1">
                  <c:v>245000</c:v>
                </c:pt>
              </c:numCache>
            </c:numRef>
          </c:val>
        </c:ser>
        <c:ser>
          <c:idx val="1"/>
          <c:order val="1"/>
          <c:tx>
            <c:strRef>
              <c:f>Sheet1!$D$2</c:f>
              <c:strCache>
                <c:ptCount val="1"/>
                <c:pt idx="0">
                  <c:v>MSC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Times New Roman" panose="02020603050405020304" pitchFamily="18" charset="0"/>
                      </a:rPr>
                      <a:t>≈</a:t>
                    </a:r>
                    <a:r>
                      <a:rPr lang="en-US" sz="14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+mn-cs"/>
                      </a:rPr>
                      <a:t>400,000 ADMSCs</a:t>
                    </a:r>
                    <a:endParaRPr lang="en-US" sz="1800" b="1" i="0" u="none" strike="noStrike" kern="1200" baseline="0" dirty="0" smtClean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1899847493275199"/>
                  <c:y val="-1.21496263317522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400" b="1" i="0" u="none" strike="noStrike" kern="120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Times New Roman" panose="02020603050405020304" pitchFamily="18" charset="0"/>
                      </a:rPr>
                      <a:t>≈</a:t>
                    </a:r>
                    <a:r>
                      <a:rPr lang="en-US" sz="1400" b="1" i="0" u="none" strike="noStrike" kern="1200" baseline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+mn-cs"/>
                      </a:rPr>
                      <a:t>5,000 MSCs</a:t>
                    </a:r>
                    <a:endParaRPr lang="en-US" sz="1800" b="1" i="0" u="none" strike="noStrike" kern="1200" baseline="0" dirty="0" smtClean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0.11764621953578901"/>
                  <c:y val="-1.73259830107919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ea typeface="+mn-ea"/>
                        <a:cs typeface="+mn-cs"/>
                      </a:defRPr>
                    </a:pPr>
                    <a:r>
                      <a:rPr lang="en-US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  <a:cs typeface="Times New Roman" panose="02020603050405020304" pitchFamily="18" charset="0"/>
                      </a:rPr>
                      <a:t>≈</a:t>
                    </a:r>
                    <a:r>
                      <a:rPr lang="en-US" sz="14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Arial Rounded MT Bold"/>
                      </a:rPr>
                      <a:t>5,000 MSCs</a:t>
                    </a:r>
                    <a:endParaRPr lang="en-US" sz="1200" b="1" dirty="0" smtClean="0">
                      <a:solidFill>
                        <a:schemeClr val="tx2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Arial Rounded MT Bold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Sheet1!$B$3:$B$5</c:f>
              <c:strCache>
                <c:ptCount val="3"/>
                <c:pt idx="0">
                  <c:v>In vitro expanded MSC</c:v>
                </c:pt>
                <c:pt idx="1">
                  <c:v>SVF</c:v>
                </c:pt>
                <c:pt idx="2">
                  <c:v>FAT</c:v>
                </c:pt>
              </c:strCache>
            </c:strRef>
          </c:cat>
          <c:val>
            <c:numRef>
              <c:f>Sheet1!$D$3:$D$5</c:f>
              <c:numCache>
                <c:formatCode>#,##0</c:formatCode>
                <c:ptCount val="3"/>
                <c:pt idx="0">
                  <c:v>400000</c:v>
                </c:pt>
                <c:pt idx="1">
                  <c:v>5000</c:v>
                </c:pt>
                <c:pt idx="2">
                  <c:v>5000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1704192"/>
        <c:axId val="55356800"/>
        <c:axId val="0"/>
      </c:bar3DChart>
      <c:catAx>
        <c:axId val="101704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 Rounded MT Bold"/>
                <a:ea typeface="+mn-ea"/>
                <a:cs typeface="+mn-cs"/>
              </a:defRPr>
            </a:pPr>
            <a:endParaRPr lang="en-US"/>
          </a:p>
        </c:txPr>
        <c:crossAx val="55356800"/>
        <c:crosses val="autoZero"/>
        <c:auto val="1"/>
        <c:lblAlgn val="ctr"/>
        <c:lblOffset val="100"/>
        <c:noMultiLvlLbl val="0"/>
      </c:catAx>
      <c:valAx>
        <c:axId val="55356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70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0.45358</cdr:x>
      <cdr:y>0.2536</cdr:y>
    </cdr:from>
    <cdr:to>
      <cdr:x>0.54496</cdr:x>
      <cdr:y>0.29718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4259938" y="1301252"/>
          <a:ext cx="858129" cy="2236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0.43711</cdr:x>
      <cdr:y>0.23441</cdr:y>
    </cdr:from>
    <cdr:to>
      <cdr:x>0.54046</cdr:x>
      <cdr:y>0.34408</cdr:y>
    </cdr:to>
    <cdr:sp macro="" textlink="">
      <cdr:nvSpPr>
        <cdr:cNvPr id="3" name="CasellaDiTesto 2"/>
        <cdr:cNvSpPr txBox="1"/>
      </cdr:nvSpPr>
      <cdr:spPr>
        <a:xfrm xmlns:a="http://schemas.openxmlformats.org/drawingml/2006/main">
          <a:off x="4105193" y="1202778"/>
          <a:ext cx="970671" cy="5627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536DF31-D0DB-427F-B521-34E2E782D1A9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ECEA623-D768-495E-BF78-CC748C3514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90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EA711-8C28-4293-8F40-26F466E0138C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748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EA623-D768-495E-BF78-CC748C35145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909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EA623-D768-495E-BF78-CC748C35145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70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EA711-8C28-4293-8F40-26F466E0138C}" type="slidenum">
              <a:rPr lang="en-GB" smtClean="0">
                <a:solidFill>
                  <a:prstClr val="black"/>
                </a:solidFill>
              </a:rPr>
              <a:pPr/>
              <a:t>11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427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EA711-8C28-4293-8F40-26F466E0138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7924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EA711-8C28-4293-8F40-26F466E0138C}" type="slidenum">
              <a:rPr lang="en-GB" smtClean="0">
                <a:solidFill>
                  <a:prstClr val="black"/>
                </a:solidFill>
              </a:rPr>
              <a:pPr/>
              <a:t>45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615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479425" y="1279525"/>
            <a:ext cx="6140450" cy="34544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EA711-8C28-4293-8F40-26F466E0138C}" type="slidenum">
              <a:rPr lang="en-GB" smtClean="0">
                <a:solidFill>
                  <a:prstClr val="black"/>
                </a:solidFill>
              </a:rPr>
              <a:pPr/>
              <a:t>60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382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493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52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79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911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5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64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845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3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06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566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7390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7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7" y="1524006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4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22" y="3352808"/>
            <a:ext cx="11222567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22" y="4771036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51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12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9" y="107576"/>
            <a:ext cx="10723035" cy="1336956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7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7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2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202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9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455BF-DBEC-4F42-B402-806F0C46EC38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18/11/2015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42A1F-B8DA-427F-992D-D172C031ED5E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7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9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9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16E7708-5988-4EDF-AF3E-1D60F7CCEC7D}" type="datetimeFigureOut">
              <a:rPr lang="en-GB" smtClean="0"/>
              <a:t>18/11/2015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75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75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F9A73ED5-89D4-4548-93B4-E28F917E90B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images.google.it/imgres?imgurl=http://path.upmc.edu/cases/case283/images/fig-10.jpg&amp;imgrefurl=http://www.pathologyoutlines.com/stainsf.html&amp;h=480&amp;w=640&amp;sz=30&amp;hl=it&amp;start=15&amp;tbnid=O-eYQHdFGZrMeM:&amp;tbnh=103&amp;tbnw=137&amp;prev=/images?q=adipose+stromal+vascular+fraction&amp;gbv=2&amp;svnum=10&amp;hl=it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4.jpeg"/><Relationship Id="rId4" Type="http://schemas.openxmlformats.org/officeDocument/2006/relationships/image" Target="../media/image38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10" Type="http://schemas.openxmlformats.org/officeDocument/2006/relationships/image" Target="../media/image62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Relationship Id="rId9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88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7" Type="http://schemas.openxmlformats.org/officeDocument/2006/relationships/image" Target="../media/image10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6.JPG"/><Relationship Id="rId5" Type="http://schemas.openxmlformats.org/officeDocument/2006/relationships/image" Target="../media/image13.png"/><Relationship Id="rId4" Type="http://schemas.openxmlformats.org/officeDocument/2006/relationships/image" Target="../media/image105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24365" y="2279734"/>
            <a:ext cx="9945619" cy="176246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 new, safe and reproducible procedure to improve soft tissue augmentation outcomes </a:t>
            </a:r>
            <a:r>
              <a:rPr lang="en-US" sz="3600" dirty="0">
                <a:solidFill>
                  <a:srgbClr val="1F497D"/>
                </a:solidFill>
                <a:latin typeface="Arial Rounded MT Bold"/>
                <a:cs typeface="Arial Rounded MT Bold"/>
              </a:rPr>
              <a:t>	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2912100" y="5634734"/>
            <a:ext cx="5144277" cy="720081"/>
          </a:xfrm>
        </p:spPr>
        <p:txBody>
          <a:bodyPr/>
          <a:lstStyle/>
          <a:p>
            <a:pPr algn="ctr"/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Giuseppe </a:t>
            </a:r>
            <a:r>
              <a:rPr lang="en-GB" sz="2000" b="1" dirty="0" err="1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Mucci</a:t>
            </a:r>
            <a:r>
              <a:rPr lang="en-GB" sz="2000" b="1" dirty="0" smtClean="0">
                <a:solidFill>
                  <a:schemeClr val="bg2">
                    <a:lumMod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20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en-GB" sz="1400" b="1" dirty="0">
              <a:solidFill>
                <a:schemeClr val="bg2">
                  <a:lumMod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1949" y="0"/>
            <a:ext cx="1298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625" y="4618066"/>
            <a:ext cx="5181099" cy="932400"/>
          </a:xfrm>
          <a:prstGeom prst="rect">
            <a:avLst/>
          </a:prstGeom>
        </p:spPr>
      </p:pic>
      <p:pic>
        <p:nvPicPr>
          <p:cNvPr id="6" name="Immagine 5" descr="Screen Shot 2015-10-31 at 10.48.4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53" y="136526"/>
            <a:ext cx="10168392" cy="1752601"/>
          </a:xfrm>
          <a:prstGeom prst="rect">
            <a:avLst/>
          </a:prstGeom>
        </p:spPr>
      </p:pic>
      <p:pic>
        <p:nvPicPr>
          <p:cNvPr id="8" name="Picture 2" descr="https://encrypted-tbn0.gstatic.com/images?q=tbn:ANd9GcQybdRJ1rww_lMvAyle3ApHp1yKoeleh-xr12a_1HYaJalG332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9032"/>
            <a:ext cx="3131840" cy="12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48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15171" y="412245"/>
            <a:ext cx="10700084" cy="1143000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r>
              <a:rPr lang="en-GB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FROM FAT TO EXPANDED </a:t>
            </a:r>
            <a:br>
              <a:rPr lang="en-GB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</a:br>
            <a:r>
              <a:rPr lang="en-GB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ADIPOSE DERIVED STEM CELL</a:t>
            </a:r>
            <a:endParaRPr lang="en-GB" sz="36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sp>
        <p:nvSpPr>
          <p:cNvPr id="5" name="Freccia a destra 4"/>
          <p:cNvSpPr/>
          <p:nvPr/>
        </p:nvSpPr>
        <p:spPr>
          <a:xfrm>
            <a:off x="2745353" y="1920331"/>
            <a:ext cx="7239727" cy="359116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0">
            <a:scrgbClr r="0" g="0" b="0"/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Figura a mano libera 5"/>
          <p:cNvSpPr/>
          <p:nvPr/>
        </p:nvSpPr>
        <p:spPr>
          <a:xfrm>
            <a:off x="2389560" y="2997686"/>
            <a:ext cx="2555197" cy="1436465"/>
          </a:xfrm>
          <a:custGeom>
            <a:avLst/>
            <a:gdLst>
              <a:gd name="connsiteX0" fmla="*/ 0 w 2555197"/>
              <a:gd name="connsiteY0" fmla="*/ 239416 h 1436465"/>
              <a:gd name="connsiteX1" fmla="*/ 239416 w 2555197"/>
              <a:gd name="connsiteY1" fmla="*/ 0 h 1436465"/>
              <a:gd name="connsiteX2" fmla="*/ 2315781 w 2555197"/>
              <a:gd name="connsiteY2" fmla="*/ 0 h 1436465"/>
              <a:gd name="connsiteX3" fmla="*/ 2555197 w 2555197"/>
              <a:gd name="connsiteY3" fmla="*/ 239416 h 1436465"/>
              <a:gd name="connsiteX4" fmla="*/ 2555197 w 2555197"/>
              <a:gd name="connsiteY4" fmla="*/ 1197049 h 1436465"/>
              <a:gd name="connsiteX5" fmla="*/ 2315781 w 2555197"/>
              <a:gd name="connsiteY5" fmla="*/ 1436465 h 1436465"/>
              <a:gd name="connsiteX6" fmla="*/ 239416 w 2555197"/>
              <a:gd name="connsiteY6" fmla="*/ 1436465 h 1436465"/>
              <a:gd name="connsiteX7" fmla="*/ 0 w 2555197"/>
              <a:gd name="connsiteY7" fmla="*/ 1197049 h 1436465"/>
              <a:gd name="connsiteX8" fmla="*/ 0 w 2555197"/>
              <a:gd name="connsiteY8" fmla="*/ 239416 h 143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5197" h="1436465">
                <a:moveTo>
                  <a:pt x="0" y="239416"/>
                </a:moveTo>
                <a:cubicBezTo>
                  <a:pt x="0" y="107190"/>
                  <a:pt x="107190" y="0"/>
                  <a:pt x="239416" y="0"/>
                </a:cubicBezTo>
                <a:lnTo>
                  <a:pt x="2315781" y="0"/>
                </a:lnTo>
                <a:cubicBezTo>
                  <a:pt x="2448007" y="0"/>
                  <a:pt x="2555197" y="107190"/>
                  <a:pt x="2555197" y="239416"/>
                </a:cubicBezTo>
                <a:lnTo>
                  <a:pt x="2555197" y="1197049"/>
                </a:lnTo>
                <a:cubicBezTo>
                  <a:pt x="2555197" y="1329275"/>
                  <a:pt x="2448007" y="1436465"/>
                  <a:pt x="2315781" y="1436465"/>
                </a:cubicBezTo>
                <a:lnTo>
                  <a:pt x="239416" y="1436465"/>
                </a:lnTo>
                <a:cubicBezTo>
                  <a:pt x="107190" y="1436465"/>
                  <a:pt x="0" y="1329275"/>
                  <a:pt x="0" y="1197049"/>
                </a:cubicBezTo>
                <a:lnTo>
                  <a:pt x="0" y="23941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752" tIns="157752" rIns="157752" bIns="1577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300" kern="1200" dirty="0" err="1" smtClean="0">
                <a:solidFill>
                  <a:schemeClr val="accent1">
                    <a:lumMod val="50000"/>
                  </a:schemeClr>
                </a:solidFill>
              </a:rPr>
              <a:t>Autologous</a:t>
            </a:r>
            <a:r>
              <a:rPr lang="it-IT" sz="2300" kern="1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2300" dirty="0" err="1">
                <a:solidFill>
                  <a:srgbClr val="FF0000"/>
                </a:solidFill>
              </a:rPr>
              <a:t>F</a:t>
            </a:r>
            <a:r>
              <a:rPr lang="it-IT" sz="2300" kern="1200" dirty="0" err="1" smtClean="0">
                <a:solidFill>
                  <a:srgbClr val="FF0000"/>
                </a:solidFill>
              </a:rPr>
              <a:t>at</a:t>
            </a:r>
            <a:r>
              <a:rPr lang="it-IT" sz="2300" kern="12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sz="2300" kern="1200" dirty="0" err="1" smtClean="0">
                <a:solidFill>
                  <a:schemeClr val="accent1">
                    <a:lumMod val="50000"/>
                  </a:schemeClr>
                </a:solidFill>
              </a:rPr>
              <a:t>Transplant</a:t>
            </a:r>
            <a:endParaRPr lang="it-IT" sz="2300" kern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Figura a mano libera 7"/>
          <p:cNvSpPr/>
          <p:nvPr/>
        </p:nvSpPr>
        <p:spPr>
          <a:xfrm>
            <a:off x="5087616" y="2997686"/>
            <a:ext cx="2555197" cy="1436465"/>
          </a:xfrm>
          <a:custGeom>
            <a:avLst/>
            <a:gdLst>
              <a:gd name="connsiteX0" fmla="*/ 0 w 2555197"/>
              <a:gd name="connsiteY0" fmla="*/ 239416 h 1436465"/>
              <a:gd name="connsiteX1" fmla="*/ 239416 w 2555197"/>
              <a:gd name="connsiteY1" fmla="*/ 0 h 1436465"/>
              <a:gd name="connsiteX2" fmla="*/ 2315781 w 2555197"/>
              <a:gd name="connsiteY2" fmla="*/ 0 h 1436465"/>
              <a:gd name="connsiteX3" fmla="*/ 2555197 w 2555197"/>
              <a:gd name="connsiteY3" fmla="*/ 239416 h 1436465"/>
              <a:gd name="connsiteX4" fmla="*/ 2555197 w 2555197"/>
              <a:gd name="connsiteY4" fmla="*/ 1197049 h 1436465"/>
              <a:gd name="connsiteX5" fmla="*/ 2315781 w 2555197"/>
              <a:gd name="connsiteY5" fmla="*/ 1436465 h 1436465"/>
              <a:gd name="connsiteX6" fmla="*/ 239416 w 2555197"/>
              <a:gd name="connsiteY6" fmla="*/ 1436465 h 1436465"/>
              <a:gd name="connsiteX7" fmla="*/ 0 w 2555197"/>
              <a:gd name="connsiteY7" fmla="*/ 1197049 h 1436465"/>
              <a:gd name="connsiteX8" fmla="*/ 0 w 2555197"/>
              <a:gd name="connsiteY8" fmla="*/ 239416 h 143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5197" h="1436465">
                <a:moveTo>
                  <a:pt x="0" y="239416"/>
                </a:moveTo>
                <a:cubicBezTo>
                  <a:pt x="0" y="107190"/>
                  <a:pt x="107190" y="0"/>
                  <a:pt x="239416" y="0"/>
                </a:cubicBezTo>
                <a:lnTo>
                  <a:pt x="2315781" y="0"/>
                </a:lnTo>
                <a:cubicBezTo>
                  <a:pt x="2448007" y="0"/>
                  <a:pt x="2555197" y="107190"/>
                  <a:pt x="2555197" y="239416"/>
                </a:cubicBezTo>
                <a:lnTo>
                  <a:pt x="2555197" y="1197049"/>
                </a:lnTo>
                <a:cubicBezTo>
                  <a:pt x="2555197" y="1329275"/>
                  <a:pt x="2448007" y="1436465"/>
                  <a:pt x="2315781" y="1436465"/>
                </a:cubicBezTo>
                <a:lnTo>
                  <a:pt x="239416" y="1436465"/>
                </a:lnTo>
                <a:cubicBezTo>
                  <a:pt x="107190" y="1436465"/>
                  <a:pt x="0" y="1329275"/>
                  <a:pt x="0" y="1197049"/>
                </a:cubicBezTo>
                <a:lnTo>
                  <a:pt x="0" y="23941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752" tIns="157752" rIns="157752" bIns="1577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300" dirty="0" smtClean="0">
                <a:solidFill>
                  <a:srgbClr val="FF0000"/>
                </a:solidFill>
              </a:rPr>
              <a:t>SVF</a:t>
            </a:r>
            <a:r>
              <a:rPr lang="it-IT" sz="2300" dirty="0" smtClean="0"/>
              <a:t> in </a:t>
            </a:r>
            <a:r>
              <a:rPr lang="it-IT" sz="2300" dirty="0" err="1" smtClean="0"/>
              <a:t>Fat</a:t>
            </a:r>
            <a:r>
              <a:rPr lang="it-IT" sz="2300" dirty="0" smtClean="0"/>
              <a:t> </a:t>
            </a:r>
            <a:r>
              <a:rPr lang="it-IT" sz="2300" dirty="0" err="1" smtClean="0"/>
              <a:t>scaffold</a:t>
            </a:r>
            <a:endParaRPr lang="it-IT" sz="2300" kern="1200" dirty="0"/>
          </a:p>
        </p:txBody>
      </p:sp>
      <p:sp>
        <p:nvSpPr>
          <p:cNvPr id="9" name="Figura a mano libera 8"/>
          <p:cNvSpPr/>
          <p:nvPr/>
        </p:nvSpPr>
        <p:spPr>
          <a:xfrm>
            <a:off x="7785669" y="2997686"/>
            <a:ext cx="2874523" cy="1436465"/>
          </a:xfrm>
          <a:custGeom>
            <a:avLst/>
            <a:gdLst>
              <a:gd name="connsiteX0" fmla="*/ 0 w 2555197"/>
              <a:gd name="connsiteY0" fmla="*/ 239416 h 1436465"/>
              <a:gd name="connsiteX1" fmla="*/ 239416 w 2555197"/>
              <a:gd name="connsiteY1" fmla="*/ 0 h 1436465"/>
              <a:gd name="connsiteX2" fmla="*/ 2315781 w 2555197"/>
              <a:gd name="connsiteY2" fmla="*/ 0 h 1436465"/>
              <a:gd name="connsiteX3" fmla="*/ 2555197 w 2555197"/>
              <a:gd name="connsiteY3" fmla="*/ 239416 h 1436465"/>
              <a:gd name="connsiteX4" fmla="*/ 2555197 w 2555197"/>
              <a:gd name="connsiteY4" fmla="*/ 1197049 h 1436465"/>
              <a:gd name="connsiteX5" fmla="*/ 2315781 w 2555197"/>
              <a:gd name="connsiteY5" fmla="*/ 1436465 h 1436465"/>
              <a:gd name="connsiteX6" fmla="*/ 239416 w 2555197"/>
              <a:gd name="connsiteY6" fmla="*/ 1436465 h 1436465"/>
              <a:gd name="connsiteX7" fmla="*/ 0 w 2555197"/>
              <a:gd name="connsiteY7" fmla="*/ 1197049 h 1436465"/>
              <a:gd name="connsiteX8" fmla="*/ 0 w 2555197"/>
              <a:gd name="connsiteY8" fmla="*/ 239416 h 143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55197" h="1436465">
                <a:moveTo>
                  <a:pt x="0" y="239416"/>
                </a:moveTo>
                <a:cubicBezTo>
                  <a:pt x="0" y="107190"/>
                  <a:pt x="107190" y="0"/>
                  <a:pt x="239416" y="0"/>
                </a:cubicBezTo>
                <a:lnTo>
                  <a:pt x="2315781" y="0"/>
                </a:lnTo>
                <a:cubicBezTo>
                  <a:pt x="2448007" y="0"/>
                  <a:pt x="2555197" y="107190"/>
                  <a:pt x="2555197" y="239416"/>
                </a:cubicBezTo>
                <a:lnTo>
                  <a:pt x="2555197" y="1197049"/>
                </a:lnTo>
                <a:cubicBezTo>
                  <a:pt x="2555197" y="1329275"/>
                  <a:pt x="2448007" y="1436465"/>
                  <a:pt x="2315781" y="1436465"/>
                </a:cubicBezTo>
                <a:lnTo>
                  <a:pt x="239416" y="1436465"/>
                </a:lnTo>
                <a:cubicBezTo>
                  <a:pt x="107190" y="1436465"/>
                  <a:pt x="0" y="1329275"/>
                  <a:pt x="0" y="1197049"/>
                </a:cubicBezTo>
                <a:lnTo>
                  <a:pt x="0" y="23941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1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7752" tIns="157752" rIns="157752" bIns="157752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300" kern="1200" dirty="0" smtClean="0"/>
              <a:t>EXPANDED </a:t>
            </a:r>
            <a:r>
              <a:rPr lang="it-IT" sz="2300" kern="1200" dirty="0" smtClean="0">
                <a:solidFill>
                  <a:srgbClr val="FF0000"/>
                </a:solidFill>
              </a:rPr>
              <a:t>ADSC </a:t>
            </a:r>
          </a:p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300" dirty="0" smtClean="0"/>
              <a:t>in</a:t>
            </a:r>
            <a:r>
              <a:rPr lang="it-IT" sz="2300" kern="1200" dirty="0" smtClean="0"/>
              <a:t> </a:t>
            </a:r>
            <a:r>
              <a:rPr lang="it-IT" sz="2300" dirty="0" err="1" smtClean="0"/>
              <a:t>F</a:t>
            </a:r>
            <a:r>
              <a:rPr lang="it-IT" sz="2300" kern="1200" dirty="0" err="1" smtClean="0"/>
              <a:t>at</a:t>
            </a:r>
            <a:r>
              <a:rPr lang="it-IT" sz="2300" kern="1200" dirty="0" smtClean="0"/>
              <a:t> </a:t>
            </a:r>
            <a:r>
              <a:rPr lang="it-IT" sz="2300" kern="1200" dirty="0" err="1" smtClean="0"/>
              <a:t>scaffold</a:t>
            </a:r>
            <a:endParaRPr lang="it-IT" sz="2300" kern="1200" dirty="0"/>
          </a:p>
        </p:txBody>
      </p:sp>
      <p:pic>
        <p:nvPicPr>
          <p:cNvPr id="3079" name="Picture 2" descr="logo duba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4197" y="6176016"/>
            <a:ext cx="25193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s://encrypted-tbn0.gstatic.com/images?q=tbn:ANd9GcQybdRJ1rww_lMvAyle3ApHp1yKoeleh-xr12a_1HYaJalG33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9032"/>
            <a:ext cx="3131840" cy="12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268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931" y="6021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limit of the FAT and SVF </a:t>
            </a:r>
            <a:br>
              <a:rPr lang="en-US" sz="4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</a:br>
            <a:r>
              <a:rPr lang="en-US" sz="4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in Breast volume retention </a:t>
            </a:r>
            <a:endParaRPr lang="en-US" sz="48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3930423"/>
              </p:ext>
            </p:extLst>
          </p:nvPr>
        </p:nvGraphicFramePr>
        <p:xfrm>
          <a:off x="884325" y="1706734"/>
          <a:ext cx="10070433" cy="3334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6811"/>
                <a:gridCol w="3356811"/>
                <a:gridCol w="3356811"/>
              </a:tblGrid>
              <a:tr h="1596757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by FAT 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 SVF </a:t>
                      </a:r>
                      <a:endParaRPr lang="en-US" sz="20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/>
                        <a:t>Average of volume of fat injected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151ml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255ml</a:t>
                      </a:r>
                      <a:endParaRPr 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Follow up (days)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140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365 </a:t>
                      </a:r>
                      <a:endParaRPr lang="en-US" sz="2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% of volume retained 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52.3%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0000"/>
                          </a:solidFill>
                        </a:rPr>
                        <a:t>53%</a:t>
                      </a:r>
                      <a:endParaRPr 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50398" y="6123693"/>
            <a:ext cx="108866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1</a:t>
            </a:r>
            <a:r>
              <a:rPr lang="en-US" sz="1400" i="1" dirty="0" smtClean="0"/>
              <a:t> - </a:t>
            </a:r>
            <a:r>
              <a:rPr lang="en-US" dirty="0" smtClean="0"/>
              <a:t>Choi M et </a:t>
            </a:r>
            <a:r>
              <a:rPr lang="en-US" dirty="0"/>
              <a:t>all </a:t>
            </a:r>
            <a:r>
              <a:rPr lang="en-US" sz="1400" i="1" dirty="0"/>
              <a:t>The volumetric analysis of fat graft survival in breast reconstruction. Plast Reconstr Surg. 2013 Feb;1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055" y="6475431"/>
            <a:ext cx="111093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>
                <a:latin typeface="arial" charset="0"/>
              </a:rPr>
              <a:t>2</a:t>
            </a:r>
            <a:r>
              <a:rPr lang="en-US" sz="1400" i="1" dirty="0" smtClean="0">
                <a:latin typeface="arial" charset="0"/>
              </a:rPr>
              <a:t> - </a:t>
            </a:r>
            <a:r>
              <a:rPr lang="en-US" sz="1600" dirty="0" smtClean="0">
                <a:latin typeface="arial" charset="0"/>
              </a:rPr>
              <a:t>Jung HK </a:t>
            </a:r>
            <a:r>
              <a:rPr lang="en-US" sz="1400" i="1" dirty="0">
                <a:latin typeface="arial" charset="0"/>
              </a:rPr>
              <a:t>et </a:t>
            </a:r>
            <a:r>
              <a:rPr lang="en-US" sz="1400" i="1" dirty="0" smtClean="0">
                <a:latin typeface="arial" charset="0"/>
              </a:rPr>
              <a:t>all Prospective </a:t>
            </a:r>
            <a:r>
              <a:rPr lang="en-US" sz="1400" i="1" dirty="0">
                <a:latin typeface="arial" charset="0"/>
              </a:rPr>
              <a:t>1-Year Follow-Up Study of Breast Augmentation by </a:t>
            </a:r>
            <a:r>
              <a:rPr lang="en-US" sz="1400" i="1" dirty="0" smtClean="0">
                <a:latin typeface="arial" charset="0"/>
              </a:rPr>
              <a:t>Cell-Assisted </a:t>
            </a:r>
            <a:r>
              <a:rPr lang="en-US" sz="1400" i="1" dirty="0" err="1" smtClean="0">
                <a:latin typeface="arial" charset="0"/>
              </a:rPr>
              <a:t>Lipotransfer</a:t>
            </a:r>
            <a:r>
              <a:rPr lang="en-US" sz="1400" i="1" dirty="0" smtClean="0">
                <a:latin typeface="arial" charset="0"/>
              </a:rPr>
              <a:t>.</a:t>
            </a:r>
            <a:r>
              <a:rPr lang="en-US" sz="1400" i="1" dirty="0">
                <a:latin typeface="arial" charset="0"/>
              </a:rPr>
              <a:t> Aesthet Surg J. 2015 Sep 4</a:t>
            </a:r>
          </a:p>
        </p:txBody>
      </p:sp>
      <p:sp>
        <p:nvSpPr>
          <p:cNvPr id="7" name="Up Arrow 6"/>
          <p:cNvSpPr/>
          <p:nvPr/>
        </p:nvSpPr>
        <p:spPr>
          <a:xfrm>
            <a:off x="5374109" y="5068927"/>
            <a:ext cx="1090863" cy="51334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8670761" y="5068926"/>
            <a:ext cx="1090863" cy="51334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28991" y="17038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it-IT" sz="3600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Cells</a:t>
            </a:r>
            <a:r>
              <a:rPr lang="it-IT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</a:t>
            </a:r>
            <a:r>
              <a:rPr lang="it-IT" sz="3600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population</a:t>
            </a:r>
            <a:r>
              <a:rPr lang="it-IT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</a:t>
            </a:r>
            <a:r>
              <a:rPr lang="it-IT" sz="3600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after</a:t>
            </a:r>
            <a:r>
              <a:rPr lang="it-IT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the FAT </a:t>
            </a:r>
            <a:r>
              <a:rPr lang="it-IT" sz="3600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digestion</a:t>
            </a:r>
            <a:endParaRPr lang="en-US" sz="36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grpSp>
        <p:nvGrpSpPr>
          <p:cNvPr id="22" name="Gruppo 21"/>
          <p:cNvGrpSpPr/>
          <p:nvPr/>
        </p:nvGrpSpPr>
        <p:grpSpPr>
          <a:xfrm>
            <a:off x="2331685" y="1196052"/>
            <a:ext cx="9592779" cy="5087460"/>
            <a:chOff x="1524000" y="1434524"/>
            <a:chExt cx="6322388" cy="4366583"/>
          </a:xfrm>
        </p:grpSpPr>
        <p:sp>
          <p:nvSpPr>
            <p:cNvPr id="5" name="AutoShape 7"/>
            <p:cNvSpPr>
              <a:spLocks noChangeArrowheads="1"/>
            </p:cNvSpPr>
            <p:nvPr/>
          </p:nvSpPr>
          <p:spPr bwMode="auto">
            <a:xfrm rot="5400000">
              <a:off x="3655073" y="1472624"/>
              <a:ext cx="838200" cy="762000"/>
            </a:xfrm>
            <a:custGeom>
              <a:avLst/>
              <a:gdLst>
                <a:gd name="T0" fmla="*/ 2147483647 w 21600"/>
                <a:gd name="T1" fmla="*/ 0 h 21600"/>
                <a:gd name="T2" fmla="*/ 0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solidFill>
                  <a:prstClr val="white"/>
                </a:solidFill>
              </a:endParaRPr>
            </a:p>
          </p:txBody>
        </p:sp>
        <p:pic>
          <p:nvPicPr>
            <p:cNvPr id="6" name="Picture 15" descr="http://tbn0.google.com/images?q=tbn:O-eYQHdFGZrMeM:http://path.upmc.edu/cases/case283/images/fig-10.jp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lum bright="-6000" contrast="24000"/>
            </a:blip>
            <a:srcRect/>
            <a:stretch>
              <a:fillRect/>
            </a:stretch>
          </p:blipFill>
          <p:spPr bwMode="auto">
            <a:xfrm>
              <a:off x="1902473" y="2370628"/>
              <a:ext cx="2057400" cy="14287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7" name="Picture 13" descr="http://www.spacedaily.com/images/adipose-tissue-fat-bg.jpg"/>
            <p:cNvPicPr>
              <a:picLocks noChangeAspect="1" noChangeArrowheads="1"/>
            </p:cNvPicPr>
            <p:nvPr/>
          </p:nvPicPr>
          <p:blipFill>
            <a:blip r:embed="rId4" cstate="print">
              <a:lum bright="18000" contrast="6000"/>
            </a:blip>
            <a:srcRect/>
            <a:stretch>
              <a:fillRect/>
            </a:stretch>
          </p:blipFill>
          <p:spPr bwMode="auto">
            <a:xfrm>
              <a:off x="4144614" y="2370628"/>
              <a:ext cx="2057400" cy="14414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8" name="Line 24"/>
            <p:cNvSpPr>
              <a:spLocks noChangeShapeType="1"/>
            </p:cNvSpPr>
            <p:nvPr/>
          </p:nvSpPr>
          <p:spPr bwMode="auto">
            <a:xfrm flipH="1">
              <a:off x="2185161" y="3897960"/>
              <a:ext cx="1905000" cy="533400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9" name="Line 26"/>
            <p:cNvSpPr>
              <a:spLocks noChangeShapeType="1"/>
            </p:cNvSpPr>
            <p:nvPr/>
          </p:nvSpPr>
          <p:spPr bwMode="auto">
            <a:xfrm flipH="1">
              <a:off x="2157606" y="3897960"/>
              <a:ext cx="1932555" cy="1125352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10" name="Line 27"/>
            <p:cNvSpPr>
              <a:spLocks noChangeShapeType="1"/>
            </p:cNvSpPr>
            <p:nvPr/>
          </p:nvSpPr>
          <p:spPr bwMode="auto">
            <a:xfrm flipH="1">
              <a:off x="3404361" y="3897960"/>
              <a:ext cx="685800" cy="762000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11" name="Line 28"/>
            <p:cNvSpPr>
              <a:spLocks noChangeShapeType="1"/>
            </p:cNvSpPr>
            <p:nvPr/>
          </p:nvSpPr>
          <p:spPr bwMode="auto">
            <a:xfrm flipH="1">
              <a:off x="3636683" y="3897960"/>
              <a:ext cx="453478" cy="1389079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12" name="Line 29"/>
            <p:cNvSpPr>
              <a:spLocks noChangeShapeType="1"/>
            </p:cNvSpPr>
            <p:nvPr/>
          </p:nvSpPr>
          <p:spPr bwMode="auto">
            <a:xfrm>
              <a:off x="4090161" y="3897960"/>
              <a:ext cx="198334" cy="1043208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13" name="Line 30"/>
            <p:cNvSpPr>
              <a:spLocks noChangeShapeType="1"/>
            </p:cNvSpPr>
            <p:nvPr/>
          </p:nvSpPr>
          <p:spPr bwMode="auto">
            <a:xfrm>
              <a:off x="4090162" y="3897960"/>
              <a:ext cx="493671" cy="671887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1670784" y="5040792"/>
              <a:ext cx="1571636" cy="264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1400" b="1" dirty="0">
                  <a:solidFill>
                    <a:prstClr val="black"/>
                  </a:solidFill>
                </a:rPr>
                <a:t>MYOCYTES</a:t>
              </a:r>
            </a:p>
          </p:txBody>
        </p:sp>
        <p:sp>
          <p:nvSpPr>
            <p:cNvPr id="15" name="Text Box 21"/>
            <p:cNvSpPr txBox="1">
              <a:spLocks noChangeArrowheads="1"/>
            </p:cNvSpPr>
            <p:nvPr/>
          </p:nvSpPr>
          <p:spPr bwMode="auto">
            <a:xfrm>
              <a:off x="2551869" y="4715536"/>
              <a:ext cx="785978" cy="264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1" dirty="0">
                  <a:solidFill>
                    <a:prstClr val="black"/>
                  </a:solidFill>
                </a:rPr>
                <a:t>PERICYTES</a:t>
              </a: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2931173" y="5299192"/>
              <a:ext cx="1357322" cy="5019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1400" b="1" dirty="0">
                  <a:solidFill>
                    <a:prstClr val="black"/>
                  </a:solidFill>
                </a:rPr>
                <a:t>ENDOTHELIAL</a:t>
              </a:r>
            </a:p>
            <a:p>
              <a:r>
                <a:rPr lang="it-IT" sz="1400" b="1" dirty="0">
                  <a:solidFill>
                    <a:prstClr val="black"/>
                  </a:solidFill>
                </a:rPr>
                <a:t>VASCULAR</a:t>
              </a:r>
              <a:r>
                <a:rPr lang="it-IT" b="1" dirty="0">
                  <a:solidFill>
                    <a:srgbClr val="FFFFFF"/>
                  </a:solidFill>
                  <a:latin typeface="Colonna MT" pitchFamily="82" charset="0"/>
                </a:rPr>
                <a:t> </a:t>
              </a:r>
              <a:r>
                <a:rPr lang="it-IT" sz="1400" b="1" dirty="0">
                  <a:solidFill>
                    <a:prstClr val="black"/>
                  </a:solidFill>
                </a:rPr>
                <a:t>CELL</a:t>
              </a:r>
            </a:p>
          </p:txBody>
        </p:sp>
        <p:sp>
          <p:nvSpPr>
            <p:cNvPr id="17" name="Text Box 23"/>
            <p:cNvSpPr txBox="1">
              <a:spLocks noChangeArrowheads="1"/>
            </p:cNvSpPr>
            <p:nvPr/>
          </p:nvSpPr>
          <p:spPr bwMode="auto">
            <a:xfrm>
              <a:off x="1524000" y="4439657"/>
              <a:ext cx="950066" cy="264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 sz="1400" b="1" dirty="0">
                  <a:solidFill>
                    <a:prstClr val="black"/>
                  </a:solidFill>
                </a:rPr>
                <a:t>FIBROBLASTS</a:t>
              </a:r>
            </a:p>
          </p:txBody>
        </p:sp>
        <p:sp>
          <p:nvSpPr>
            <p:cNvPr id="18" name="Text Box 22"/>
            <p:cNvSpPr txBox="1">
              <a:spLocks noChangeArrowheads="1"/>
            </p:cNvSpPr>
            <p:nvPr/>
          </p:nvSpPr>
          <p:spPr bwMode="auto">
            <a:xfrm>
              <a:off x="3909181" y="5073019"/>
              <a:ext cx="1428760" cy="264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1400" b="1" dirty="0">
                  <a:solidFill>
                    <a:prstClr val="black"/>
                  </a:solidFill>
                </a:rPr>
                <a:t>PREADIPOCYTES</a:t>
              </a:r>
            </a:p>
          </p:txBody>
        </p:sp>
        <p:sp>
          <p:nvSpPr>
            <p:cNvPr id="19" name="Text Box 22"/>
            <p:cNvSpPr txBox="1">
              <a:spLocks noChangeArrowheads="1"/>
            </p:cNvSpPr>
            <p:nvPr/>
          </p:nvSpPr>
          <p:spPr bwMode="auto">
            <a:xfrm>
              <a:off x="4281767" y="4633392"/>
              <a:ext cx="1428760" cy="264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1400" b="1" dirty="0">
                  <a:solidFill>
                    <a:prstClr val="black"/>
                  </a:solidFill>
                </a:rPr>
                <a:t>MACROPHAGES</a:t>
              </a:r>
            </a:p>
          </p:txBody>
        </p:sp>
        <p:sp>
          <p:nvSpPr>
            <p:cNvPr id="20" name="Line 29"/>
            <p:cNvSpPr>
              <a:spLocks noChangeShapeType="1"/>
            </p:cNvSpPr>
            <p:nvPr/>
          </p:nvSpPr>
          <p:spPr bwMode="auto">
            <a:xfrm>
              <a:off x="4096204" y="3909983"/>
              <a:ext cx="758654" cy="194298"/>
            </a:xfrm>
            <a:prstGeom prst="line">
              <a:avLst/>
            </a:prstGeom>
            <a:noFill/>
            <a:ln w="38100">
              <a:solidFill>
                <a:srgbClr val="8064A2"/>
              </a:solidFill>
              <a:round/>
              <a:headEnd/>
              <a:tailEnd type="triangle" w="med" len="med"/>
            </a:ln>
            <a:effectLst>
              <a:outerShdw blurRad="63500" dist="23000" dir="5400000" rotWithShape="0">
                <a:srgbClr val="000000">
                  <a:alpha val="34999"/>
                </a:srgbClr>
              </a:outerShdw>
            </a:effectLst>
          </p:spPr>
          <p:txBody>
            <a:bodyPr wrap="none"/>
            <a:lstStyle/>
            <a:p>
              <a:pPr>
                <a:defRPr/>
              </a:pPr>
              <a:endParaRPr lang="it-IT">
                <a:solidFill>
                  <a:prstClr val="black"/>
                </a:solidFill>
                <a:ea typeface="Arial" charset="0"/>
              </a:endParaRPr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860901" y="3909981"/>
              <a:ext cx="2985487" cy="396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it-IT" sz="2400" b="1" dirty="0">
                  <a:solidFill>
                    <a:srgbClr val="FF0000"/>
                  </a:solidFill>
                </a:rPr>
                <a:t>MESENCHIMAL STEM CELLS</a:t>
              </a:r>
            </a:p>
          </p:txBody>
        </p:sp>
      </p:grpSp>
      <p:pic>
        <p:nvPicPr>
          <p:cNvPr id="23" name="Picture 2" descr="logo dubai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4197" y="6176016"/>
            <a:ext cx="25193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6433" y="2639633"/>
            <a:ext cx="8944291" cy="58477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ADSC are the 0.05-3% of the FAT or SVF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4" y="6315701"/>
            <a:ext cx="9324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Patrick C. Baer and Helmut Geiger, “Adipose-Derived Mesenchymal Stromal/Stem Cells: Tissue Localization, Characterization, and Heterogeneity,” Stem Cells International, vol. </a:t>
            </a:r>
            <a:r>
              <a:rPr lang="en-US" sz="1400" dirty="0" smtClean="0">
                <a:solidFill>
                  <a:srgbClr val="000000"/>
                </a:solidFill>
              </a:rPr>
              <a:t>2012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3355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196759"/>
            <a:ext cx="3851920" cy="296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4"/>
          <p:cNvSpPr txBox="1">
            <a:spLocks noChangeArrowheads="1"/>
          </p:cNvSpPr>
          <p:nvPr/>
        </p:nvSpPr>
        <p:spPr bwMode="auto">
          <a:xfrm>
            <a:off x="956192" y="63577"/>
            <a:ext cx="10279625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36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ADSC YIELD</a:t>
            </a:r>
            <a:endParaRPr lang="it-IT" sz="2800" dirty="0">
              <a:solidFill>
                <a:srgbClr val="1F497D"/>
              </a:solidFill>
              <a:latin typeface="Arial Rounded MT Bold"/>
              <a:ea typeface="Calibri" pitchFamily="34" charset="0"/>
              <a:cs typeface="Arial Rounded MT Bold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9977" y="4078513"/>
            <a:ext cx="36004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ccia a destra 3"/>
          <p:cNvSpPr/>
          <p:nvPr/>
        </p:nvSpPr>
        <p:spPr>
          <a:xfrm flipH="1">
            <a:off x="5087892" y="1250179"/>
            <a:ext cx="4290297" cy="253467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Donor’s age negatively affects 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ADMSC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yield and applications</a:t>
            </a:r>
          </a:p>
        </p:txBody>
      </p:sp>
      <p:sp>
        <p:nvSpPr>
          <p:cNvPr id="5" name="Freccia a destra 4"/>
          <p:cNvSpPr/>
          <p:nvPr/>
        </p:nvSpPr>
        <p:spPr>
          <a:xfrm>
            <a:off x="1565241" y="4025575"/>
            <a:ext cx="4105027" cy="237857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ADMSC </a:t>
            </a:r>
            <a:r>
              <a:rPr lang="en-GB" b="1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yield depends on the harvest donor site</a:t>
            </a:r>
          </a:p>
        </p:txBody>
      </p:sp>
      <p:pic>
        <p:nvPicPr>
          <p:cNvPr id="8" name="Picture 2" descr="logo dubai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4197" y="6176016"/>
            <a:ext cx="25193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050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2"/>
          <p:cNvSpPr txBox="1">
            <a:spLocks/>
          </p:cNvSpPr>
          <p:nvPr/>
        </p:nvSpPr>
        <p:spPr>
          <a:xfrm>
            <a:off x="2855640" y="16417"/>
            <a:ext cx="6400800" cy="1752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it-IT" sz="2800" dirty="0">
              <a:solidFill>
                <a:srgbClr val="1F497D">
                  <a:lumMod val="60000"/>
                  <a:lumOff val="40000"/>
                </a:srgb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-148619" y="297226"/>
            <a:ext cx="12551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To </a:t>
            </a:r>
            <a:r>
              <a:rPr lang="en-GB" sz="36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obtain</a:t>
            </a:r>
            <a:r>
              <a:rPr lang="it-IT" sz="36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</a:t>
            </a:r>
            <a:r>
              <a:rPr lang="it-IT" sz="3600" b="1" dirty="0">
                <a:solidFill>
                  <a:srgbClr val="FF0000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100.000.000 </a:t>
            </a:r>
            <a:r>
              <a:rPr lang="it-IT" sz="3600" b="1" dirty="0" smtClean="0">
                <a:solidFill>
                  <a:srgbClr val="FF0000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ADSC </a:t>
            </a:r>
            <a:r>
              <a:rPr lang="it-IT" sz="36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(</a:t>
            </a:r>
            <a:r>
              <a:rPr lang="it-IT" sz="3600" b="1" dirty="0" err="1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not</a:t>
            </a:r>
            <a:r>
              <a:rPr lang="it-IT" sz="36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</a:t>
            </a:r>
            <a:r>
              <a:rPr lang="it-IT" sz="3600" b="1" dirty="0" err="1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expanded</a:t>
            </a:r>
            <a:r>
              <a:rPr lang="it-IT" sz="36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) </a:t>
            </a:r>
            <a:endParaRPr lang="it-IT" sz="3600" b="1" dirty="0" smtClean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  <a:p>
            <a:pPr algn="ctr"/>
            <a:r>
              <a:rPr lang="it-IT" sz="3600" b="1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they</a:t>
            </a:r>
            <a:r>
              <a:rPr lang="it-IT" sz="36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</a:t>
            </a:r>
            <a:r>
              <a:rPr lang="it-IT" sz="3600" b="1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need</a:t>
            </a:r>
            <a:r>
              <a:rPr lang="it-IT" sz="36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of </a:t>
            </a:r>
            <a:r>
              <a:rPr lang="it-IT" sz="3600" b="1" u="sng" dirty="0" smtClean="0">
                <a:solidFill>
                  <a:srgbClr val="FF0000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20 </a:t>
            </a:r>
            <a:r>
              <a:rPr lang="it-IT" sz="3600" b="1" u="sng" dirty="0">
                <a:solidFill>
                  <a:srgbClr val="FF0000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lt of FAT</a:t>
            </a:r>
          </a:p>
        </p:txBody>
      </p:sp>
      <p:graphicFrame>
        <p:nvGraphicFramePr>
          <p:cNvPr id="6" name="Char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8895777"/>
              </p:ext>
            </p:extLst>
          </p:nvPr>
        </p:nvGraphicFramePr>
        <p:xfrm>
          <a:off x="1409344" y="1807708"/>
          <a:ext cx="9391717" cy="5131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sellaDiTesto 3"/>
          <p:cNvSpPr txBox="1"/>
          <p:nvPr/>
        </p:nvSpPr>
        <p:spPr>
          <a:xfrm rot="16200000">
            <a:off x="-1061073" y="3482891"/>
            <a:ext cx="3431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i="1" dirty="0" smtClean="0"/>
              <a:t>References: </a:t>
            </a:r>
            <a:r>
              <a:rPr lang="en-GB" sz="1000" i="1" dirty="0" err="1" smtClean="0"/>
              <a:t>Aronowitz</a:t>
            </a:r>
            <a:r>
              <a:rPr lang="en-GB" sz="1000" i="1" dirty="0" smtClean="0"/>
              <a:t> </a:t>
            </a:r>
            <a:r>
              <a:rPr lang="en-GB" sz="1000" i="1" dirty="0"/>
              <a:t>et al., Adipose stromal </a:t>
            </a:r>
            <a:r>
              <a:rPr lang="en-GB" sz="1000" i="1" dirty="0" err="1" smtClean="0"/>
              <a:t>vaular</a:t>
            </a:r>
            <a:r>
              <a:rPr lang="en-GB" sz="1000" i="1" dirty="0" smtClean="0"/>
              <a:t> </a:t>
            </a:r>
            <a:r>
              <a:rPr lang="en-GB" sz="1000" i="1" dirty="0"/>
              <a:t>fraction isolation: a head-to-head comparison of four commercial cell separation </a:t>
            </a:r>
            <a:r>
              <a:rPr lang="en-GB" sz="1000" i="1" dirty="0" smtClean="0"/>
              <a:t>systems Plastic </a:t>
            </a:r>
            <a:r>
              <a:rPr lang="en-GB" sz="1000" i="1" dirty="0" err="1"/>
              <a:t>Reconstr</a:t>
            </a:r>
            <a:r>
              <a:rPr lang="en-GB" sz="1000" i="1" dirty="0"/>
              <a:t> </a:t>
            </a:r>
            <a:r>
              <a:rPr lang="en-GB" sz="1000" i="1" dirty="0" err="1"/>
              <a:t>Surg</a:t>
            </a:r>
            <a:r>
              <a:rPr lang="en-GB" sz="1000" i="1" dirty="0"/>
              <a:t> </a:t>
            </a:r>
            <a:r>
              <a:rPr lang="en-GB" sz="1000" i="1" dirty="0" smtClean="0"/>
              <a:t>2013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847" y="6302427"/>
            <a:ext cx="1841831" cy="37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2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5868" y="1604682"/>
            <a:ext cx="78401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The </a:t>
            </a:r>
            <a:r>
              <a:rPr lang="en-US" sz="54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Safety</a:t>
            </a:r>
            <a:endParaRPr lang="en-US" sz="5400" b="1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3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608" y="6358447"/>
            <a:ext cx="2150641" cy="442626"/>
          </a:xfrm>
          <a:prstGeom prst="rect">
            <a:avLst/>
          </a:prstGeom>
        </p:spPr>
      </p:pic>
      <p:pic>
        <p:nvPicPr>
          <p:cNvPr id="4" name="Picture 2" descr="https://encrypted-tbn0.gstatic.com/images?q=tbn:ANd9GcQybdRJ1rww_lMvAyle3ApHp1yKoeleh-xr12a_1HYaJalG33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90076"/>
            <a:ext cx="3131840" cy="12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59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83296"/>
              </p:ext>
            </p:extLst>
          </p:nvPr>
        </p:nvGraphicFramePr>
        <p:xfrm>
          <a:off x="3" y="-177800"/>
          <a:ext cx="12192000" cy="703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5791"/>
                <a:gridCol w="1361827"/>
                <a:gridCol w="1485655"/>
                <a:gridCol w="1512647"/>
                <a:gridCol w="1058997"/>
                <a:gridCol w="3427083"/>
              </a:tblGrid>
              <a:tr h="87947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Title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Cohort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Somministration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Target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Follow Up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Results</a:t>
                      </a:r>
                      <a:endParaRPr lang="en-US" sz="1400" dirty="0"/>
                    </a:p>
                  </a:txBody>
                  <a:tcPr anchor="ctr"/>
                </a:tc>
              </a:tr>
              <a:tr h="14883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Safety and complications reporting on the re-implantation of culture-expanded mesenchymal stem cells using autologous platelet lysate technique.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227 patients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Local injections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"/>
                        </a:rPr>
                        <a:t>orthopedic conditions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32 months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"/>
                        </a:rPr>
                        <a:t>No neoplastic complications were detected at any stem cell re-implantation site</a:t>
                      </a:r>
                      <a:endParaRPr lang="en-US" sz="1400" b="1" dirty="0"/>
                    </a:p>
                  </a:txBody>
                  <a:tcPr/>
                </a:tc>
              </a:tr>
              <a:tr h="209721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Autologous expanded adipose-derived stem cells for the treatment of complex </a:t>
                      </a:r>
                      <a:r>
                        <a:rPr lang="en-US" sz="14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cryptoglandular</a:t>
                      </a:r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perianal fistulas: a phase III randomized clinical trial (FATT 1: fistula Advanced Therapy Trial 1) and long-term evaluation.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 patients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Intralesion</a:t>
                      </a:r>
                      <a:r>
                        <a:rPr lang="en-US" sz="1400" b="1" baseline="0" dirty="0" smtClean="0"/>
                        <a:t> injection of </a:t>
                      </a:r>
                      <a:r>
                        <a:rPr lang="en-US" sz="1400" b="1" dirty="0" smtClean="0"/>
                        <a:t>adipose-derived stem cells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complex </a:t>
                      </a:r>
                      <a:r>
                        <a:rPr lang="en-US" sz="1400" b="1" i="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cryptoglandular</a:t>
                      </a:r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perianal fistulas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 year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Considered a safe treatment</a:t>
                      </a:r>
                      <a:endParaRPr lang="en-US" sz="1400" b="1" dirty="0"/>
                    </a:p>
                  </a:txBody>
                  <a:tcPr/>
                </a:tc>
              </a:tr>
              <a:tr h="148834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Transplantation of progenitor cells and regeneration enhancement in acute myocardial infarction: final one-year results of the TOPCARE-AMI Trial.</a:t>
                      </a:r>
                      <a:endParaRPr lang="en-US" sz="1400" b="1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55 patients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intracoronary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acute myocardial infarction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 years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Long-term safety of intracoronary cell therapy and suggests favorable effects on LV function</a:t>
                      </a:r>
                      <a:endParaRPr lang="en-US" sz="1400" b="1" dirty="0"/>
                    </a:p>
                  </a:txBody>
                  <a:tcPr/>
                </a:tc>
              </a:tr>
              <a:tr h="10824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Mesenchymal stem cells for treatment of steroid-resistant, severe, acute graft-versus-host disease: a phase II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"/>
                        </a:rPr>
                        <a:t>55 patients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IV infusion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"/>
                        </a:rPr>
                        <a:t>steroid-resistant, severe, acute GVHD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"/>
                        </a:rPr>
                        <a:t>up to 60 months 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  <a:latin typeface=""/>
                        </a:rPr>
                        <a:t>Infusion of expanded MSC in vitro might be an effective therapy for patients with steroid-resistant, acute GVHD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44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563042"/>
              </p:ext>
            </p:extLst>
          </p:nvPr>
        </p:nvGraphicFramePr>
        <p:xfrm>
          <a:off x="1" y="1"/>
          <a:ext cx="12084424" cy="6638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2584"/>
                <a:gridCol w="1345580"/>
                <a:gridCol w="1453259"/>
                <a:gridCol w="1415447"/>
                <a:gridCol w="1165411"/>
                <a:gridCol w="3012143"/>
              </a:tblGrid>
              <a:tr h="112107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Title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Cohort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/>
                        <a:t>Somministration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Target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Follow Up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Results</a:t>
                      </a:r>
                      <a:endParaRPr lang="en-US" sz="1400" dirty="0"/>
                    </a:p>
                  </a:txBody>
                  <a:tcPr anchor="ctr"/>
                </a:tc>
              </a:tr>
              <a:tr h="117389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Mesenchymal stem cell transplantation in amyotrophic lateral sclerosis: A Phase I clinical trial.</a:t>
                      </a:r>
                      <a:endParaRPr lang="en-US" sz="14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19 patients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amyotrophic lateral sclerosis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MSC implanted into the dorsal spinal cord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9 years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This study shows the safety of MSC transplantation in the central nervous system</a:t>
                      </a:r>
                      <a:endParaRPr lang="en-US" sz="1400" b="1" dirty="0"/>
                    </a:p>
                  </a:txBody>
                  <a:tcPr/>
                </a:tc>
              </a:tr>
              <a:tr h="17289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Treatment of Knee Osteoarthritis With Allogeneic Bone Marrow Mesenchymal Stem Cells: A Randomized Controlled Trial.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15 patients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intra-articular injection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Knee Osteoarthritis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 year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Feasibility and safety were confirmed and indications of clinical efficacy were identified.</a:t>
                      </a:r>
                      <a:endParaRPr lang="en-US" sz="1400" b="1" dirty="0"/>
                    </a:p>
                  </a:txBody>
                  <a:tcPr/>
                </a:tc>
              </a:tr>
              <a:tr h="14565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Safety of intravenous infusion of human adipose tissue-derived mesenchymal stem cells in animals and humans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8 male patients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Intravenously (4x10</a:t>
                      </a:r>
                      <a:r>
                        <a:rPr lang="en-US" sz="1400" b="1" baseline="30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cells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autologous MSCs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spinal cord injury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3-month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The systemic transplantation of MSCs appears to be safe and does not induce tumor development.</a:t>
                      </a:r>
                    </a:p>
                  </a:txBody>
                  <a:tcPr/>
                </a:tc>
              </a:tr>
              <a:tr h="78218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First-in-Human Case Study: Pregnancy in Women With </a:t>
                      </a:r>
                      <a:r>
                        <a:rPr lang="en-US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Crohn's</a:t>
                      </a:r>
                      <a:r>
                        <a:rPr lang="en-US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Perianal Fistula Treated With Adipose-Derived Stem Cells: A Safety Study.</a:t>
                      </a:r>
                      <a:endParaRPr lang="en-US" sz="1400" b="1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5 woman 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Intralesion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</a:rPr>
                        <a:t> injection of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adipose-derived stem cells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</a:rPr>
                        <a:t>rectovaginal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 and perianal fistula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2-years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Do</a:t>
                      </a:r>
                      <a:r>
                        <a:rPr lang="en-US" sz="14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not affect the ability to conceive, the course of pregnancy, pregnancy outcomes, or newborns’ health in female patients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630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5"/>
          <p:cNvSpPr txBox="1">
            <a:spLocks noChangeArrowheads="1"/>
          </p:cNvSpPr>
          <p:nvPr/>
        </p:nvSpPr>
        <p:spPr bwMode="auto">
          <a:xfrm>
            <a:off x="605835" y="2086098"/>
            <a:ext cx="113237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defRPr/>
            </a:pP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A</a:t>
            </a: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ccording </a:t>
            </a: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to the European Pharmacopoeia 7.0 (Chapter 5.2.3). </a:t>
            </a:r>
            <a:endParaRPr lang="en-GB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/>
            </a:endParaRPr>
          </a:p>
          <a:p>
            <a:pPr marL="342900" indent="-342900" algn="ctr">
              <a:defRPr/>
            </a:pP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ADSC </a:t>
            </a:r>
            <a:r>
              <a:rPr lang="en-GB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were grown in vitro up until the 16th </a:t>
            </a:r>
            <a:r>
              <a:rPr lang="en-GB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passage</a:t>
            </a: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Helvetica"/>
            </a:endParaRPr>
          </a:p>
        </p:txBody>
      </p:sp>
      <p:pic>
        <p:nvPicPr>
          <p:cNvPr id="7171" name="Picture 2" descr="logo duba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605" y="6354000"/>
            <a:ext cx="2456399" cy="5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/>
          <p:cNvSpPr txBox="1">
            <a:spLocks/>
          </p:cNvSpPr>
          <p:nvPr/>
        </p:nvSpPr>
        <p:spPr>
          <a:xfrm>
            <a:off x="689063" y="380903"/>
            <a:ext cx="11043524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3600" dirty="0" err="1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Biological</a:t>
            </a:r>
            <a:r>
              <a:rPr lang="it-IT" sz="3600" dirty="0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3600" dirty="0" err="1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safety</a:t>
            </a:r>
            <a:r>
              <a:rPr lang="it-IT" sz="3600" dirty="0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3600" dirty="0" err="1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tests</a:t>
            </a:r>
            <a:r>
              <a:rPr lang="it-IT" sz="3600" dirty="0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3600" dirty="0" err="1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Institute</a:t>
            </a:r>
            <a:r>
              <a:rPr lang="it-IT" sz="3600" dirty="0" smtClean="0">
                <a:solidFill>
                  <a:srgbClr val="184B5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Zooprofilattico  (Italy) for Bioscience </a:t>
            </a:r>
            <a:endParaRPr lang="it-IT" sz="3600" dirty="0">
              <a:solidFill>
                <a:srgbClr val="184B5B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862" y="4621758"/>
            <a:ext cx="2077667" cy="1980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0122" y="4621310"/>
            <a:ext cx="2077667" cy="198000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72998" y="3047602"/>
            <a:ext cx="10607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defRPr/>
            </a:pPr>
            <a:r>
              <a:rPr lang="en-US" i="1" dirty="0">
                <a:solidFill>
                  <a:srgbClr val="184B5B"/>
                </a:solidFill>
                <a:latin typeface="Arial Rounded MT Bold"/>
                <a:cs typeface="Arial Rounded MT Bold"/>
              </a:rPr>
              <a:t>In vitro </a:t>
            </a:r>
            <a:r>
              <a:rPr lang="en-US" dirty="0" err="1" smtClean="0">
                <a:solidFill>
                  <a:srgbClr val="184B5B"/>
                </a:solidFill>
                <a:latin typeface="Arial Rounded MT Bold"/>
                <a:cs typeface="Arial Rounded MT Bold"/>
              </a:rPr>
              <a:t>tumorigenicity</a:t>
            </a:r>
            <a:r>
              <a:rPr lang="en-US" dirty="0">
                <a:solidFill>
                  <a:srgbClr val="184B5B"/>
                </a:solidFill>
                <a:latin typeface="Arial Rounded MT Bold"/>
                <a:cs typeface="Arial Rounded MT Bold"/>
              </a:rPr>
              <a:t>:</a:t>
            </a:r>
            <a:r>
              <a:rPr lang="en-US" dirty="0" smtClean="0">
                <a:solidFill>
                  <a:srgbClr val="184B5B"/>
                </a:solidFill>
                <a:latin typeface="Arial Rounded MT Bold"/>
                <a:cs typeface="Arial Rounded MT Bold"/>
              </a:rPr>
              <a:t> </a:t>
            </a:r>
            <a:r>
              <a:rPr lang="en-US" dirty="0">
                <a:solidFill>
                  <a:srgbClr val="184B5B"/>
                </a:solidFill>
                <a:latin typeface="Arial Rounded MT Bold"/>
                <a:cs typeface="Arial Rounded MT Bold"/>
              </a:rPr>
              <a:t>the colony formation test in soft agar gels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511615" y="3709855"/>
            <a:ext cx="10929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defRPr/>
            </a:pPr>
            <a:r>
              <a:rPr lang="en-GB" i="1" dirty="0">
                <a:solidFill>
                  <a:srgbClr val="184B5B"/>
                </a:solidFill>
                <a:latin typeface="Arial Rounded MT Bold"/>
                <a:cs typeface="Arial Rounded MT Bold"/>
              </a:rPr>
              <a:t>I</a:t>
            </a:r>
            <a:r>
              <a:rPr lang="en-GB" i="1" dirty="0" smtClean="0">
                <a:solidFill>
                  <a:srgbClr val="184B5B"/>
                </a:solidFill>
                <a:latin typeface="Arial Rounded MT Bold"/>
                <a:cs typeface="Arial Rounded MT Bold"/>
              </a:rPr>
              <a:t>n </a:t>
            </a:r>
            <a:r>
              <a:rPr lang="en-GB" i="1" dirty="0">
                <a:solidFill>
                  <a:srgbClr val="184B5B"/>
                </a:solidFill>
                <a:latin typeface="Arial Rounded MT Bold"/>
                <a:cs typeface="Arial Rounded MT Bold"/>
              </a:rPr>
              <a:t>vivo </a:t>
            </a:r>
            <a:r>
              <a:rPr lang="en-GB" dirty="0">
                <a:solidFill>
                  <a:srgbClr val="184B5B"/>
                </a:solidFill>
                <a:latin typeface="Arial Rounded MT Bold"/>
                <a:cs typeface="Arial Rounded MT Bold"/>
              </a:rPr>
              <a:t>test, </a:t>
            </a:r>
            <a:r>
              <a:rPr lang="en-GB" dirty="0" smtClean="0">
                <a:solidFill>
                  <a:srgbClr val="184B5B"/>
                </a:solidFill>
                <a:latin typeface="Arial Rounded MT Bold"/>
                <a:cs typeface="Arial Rounded MT Bold"/>
              </a:rPr>
              <a:t>into </a:t>
            </a:r>
            <a:r>
              <a:rPr lang="en-GB" dirty="0" err="1">
                <a:solidFill>
                  <a:srgbClr val="184B5B"/>
                </a:solidFill>
                <a:latin typeface="Arial Rounded MT Bold"/>
                <a:cs typeface="Arial Rounded MT Bold"/>
              </a:rPr>
              <a:t>NuNu</a:t>
            </a:r>
            <a:r>
              <a:rPr lang="en-GB" dirty="0">
                <a:solidFill>
                  <a:srgbClr val="184B5B"/>
                </a:solidFill>
                <a:latin typeface="Arial Rounded MT Bold"/>
                <a:cs typeface="Arial Rounded MT Bold"/>
              </a:rPr>
              <a:t> genotype mice and NOD SCID mice. </a:t>
            </a:r>
          </a:p>
        </p:txBody>
      </p:sp>
      <p:pic>
        <p:nvPicPr>
          <p:cNvPr id="12" name="Picture 2" descr="https://encrypted-tbn0.gstatic.com/images?q=tbn:ANd9GcQybdRJ1rww_lMvAyle3ApHp1yKoeleh-xr12a_1HYaJalG332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19032"/>
            <a:ext cx="3131840" cy="12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80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33573" y="172948"/>
            <a:ext cx="1866363" cy="700912"/>
          </a:xfrm>
        </p:spPr>
        <p:txBody>
          <a:bodyPr/>
          <a:lstStyle/>
          <a:p>
            <a:endParaRPr lang="en-GB" b="1" dirty="0">
              <a:latin typeface="+mn-lt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2545" y="2121069"/>
            <a:ext cx="59674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i="1" dirty="0">
                <a:solidFill>
                  <a:prstClr val="black"/>
                </a:solidFill>
              </a:rPr>
              <a:t>In Vitro </a:t>
            </a:r>
            <a:r>
              <a:rPr lang="en-GB" sz="2400" b="1" dirty="0">
                <a:solidFill>
                  <a:prstClr val="black"/>
                </a:solidFill>
              </a:rPr>
              <a:t>Soft agar test: </a:t>
            </a:r>
            <a:endParaRPr lang="en-GB" sz="2400" b="1" dirty="0" smtClean="0">
              <a:solidFill>
                <a:prstClr val="black"/>
              </a:solidFill>
            </a:endParaRPr>
          </a:p>
          <a:p>
            <a:pPr algn="ctr"/>
            <a:endParaRPr lang="en-GB" sz="2400" b="1" dirty="0" smtClean="0">
              <a:solidFill>
                <a:prstClr val="black"/>
              </a:solidFill>
            </a:endParaRPr>
          </a:p>
          <a:p>
            <a:pPr algn="just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This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test showed that ADSC at all passages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were unable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to induce transformed colonies indicating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the absence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of transformation following in vitro cultivation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.</a:t>
            </a:r>
          </a:p>
          <a:p>
            <a:pPr algn="just"/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Helvetica"/>
            </a:endParaRPr>
          </a:p>
          <a:p>
            <a:pPr algn="ctr"/>
            <a:r>
              <a:rPr lang="en-GB" sz="2400" b="1" i="1" dirty="0">
                <a:solidFill>
                  <a:prstClr val="black"/>
                </a:solidFill>
              </a:rPr>
              <a:t>In Vivo </a:t>
            </a:r>
            <a:r>
              <a:rPr lang="en-GB" sz="2400" b="1" dirty="0">
                <a:solidFill>
                  <a:prstClr val="black"/>
                </a:solidFill>
              </a:rPr>
              <a:t>inoculation tests: </a:t>
            </a:r>
          </a:p>
          <a:p>
            <a:pPr algn="ctr"/>
            <a:endParaRPr lang="en-GB" sz="2000" dirty="0">
              <a:solidFill>
                <a:prstClr val="black"/>
              </a:solidFill>
            </a:endParaRPr>
          </a:p>
          <a:p>
            <a:pPr algn="just"/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Tumourigenesis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 was detected neither in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athimic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/>
              </a:rPr>
              <a:t> mice injected with the different passages of ADSC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/>
          </p:nvPr>
        </p:nvGraphicFramePr>
        <p:xfrm>
          <a:off x="6205006" y="500190"/>
          <a:ext cx="5816521" cy="5893954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628087"/>
                <a:gridCol w="877375"/>
                <a:gridCol w="1104831"/>
                <a:gridCol w="834827"/>
                <a:gridCol w="951489"/>
                <a:gridCol w="767663"/>
                <a:gridCol w="652249"/>
              </a:tblGrid>
              <a:tr h="4304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SAMPLE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MICE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SACRIFICE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NUMBER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HYSTOLOGY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u="none" dirty="0">
                          <a:latin typeface="+mn-lt"/>
                        </a:rPr>
                        <a:t>SKIN</a:t>
                      </a:r>
                      <a:endParaRPr lang="it-IT" sz="1100" b="1" u="non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u="none" dirty="0">
                          <a:latin typeface="+mn-lt"/>
                        </a:rPr>
                        <a:t>OTHER ORGANS</a:t>
                      </a:r>
                      <a:endParaRPr lang="it-IT" sz="1100" b="1" u="none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1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FAT-47              IV </a:t>
                      </a:r>
                      <a:r>
                        <a:rPr lang="it-IT" sz="1100" dirty="0" err="1">
                          <a:latin typeface="+mn-lt"/>
                        </a:rPr>
                        <a:t>passage</a:t>
                      </a: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10 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/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 </a:t>
                      </a:r>
                      <a:r>
                        <a:rPr lang="it-IT" sz="1100" dirty="0" err="1">
                          <a:latin typeface="+mn-lt"/>
                        </a:rPr>
                        <a:t>mice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20 </a:t>
                      </a:r>
                      <a:r>
                        <a:rPr lang="it-IT" sz="1100" dirty="0" smtClean="0">
                          <a:latin typeface="+mn-lt"/>
                        </a:rPr>
                        <a:t>d/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5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12 </a:t>
                      </a:r>
                      <a:r>
                        <a:rPr lang="it-IT" sz="1100" dirty="0" smtClean="0">
                          <a:latin typeface="+mn-lt"/>
                        </a:rPr>
                        <a:t>w/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5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 smtClean="0">
                          <a:latin typeface="+mn-lt"/>
                        </a:rPr>
                        <a:t>2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FAT-47            VIII </a:t>
                      </a:r>
                      <a:r>
                        <a:rPr lang="it-IT" sz="1100" dirty="0" err="1">
                          <a:latin typeface="+mn-lt"/>
                        </a:rPr>
                        <a:t>passage</a:t>
                      </a: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10 Nu/Nu mice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20 d/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5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12 w/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5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 smtClean="0">
                          <a:latin typeface="+mn-lt"/>
                        </a:rPr>
                        <a:t>3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FAT-47             XII </a:t>
                      </a:r>
                      <a:r>
                        <a:rPr lang="it-IT" sz="1100" dirty="0" err="1">
                          <a:latin typeface="+mn-lt"/>
                        </a:rPr>
                        <a:t>passage</a:t>
                      </a: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10 Nu/Nu mice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20 d/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5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12 w/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5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459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 smtClean="0">
                          <a:latin typeface="+mn-lt"/>
                        </a:rPr>
                        <a:t>4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FAT-47          XVI </a:t>
                      </a:r>
                      <a:r>
                        <a:rPr lang="it-IT" sz="1100" dirty="0" err="1">
                          <a:latin typeface="+mn-lt"/>
                        </a:rPr>
                        <a:t>passage</a:t>
                      </a: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10 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/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 </a:t>
                      </a:r>
                      <a:r>
                        <a:rPr lang="it-IT" sz="1100" dirty="0" err="1">
                          <a:latin typeface="+mn-lt"/>
                        </a:rPr>
                        <a:t>mice</a:t>
                      </a:r>
                      <a:endParaRPr lang="it-IT" sz="1100" dirty="0"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10 NOD/SCID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20 d/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5 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/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 </a:t>
                      </a:r>
                      <a:r>
                        <a:rPr lang="it-IT" sz="1100" dirty="0" smtClean="0">
                          <a:latin typeface="+mn-lt"/>
                        </a:rPr>
                        <a:t>+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 </a:t>
                      </a:r>
                      <a:r>
                        <a:rPr lang="it-IT" sz="1100" dirty="0">
                          <a:latin typeface="+mn-lt"/>
                        </a:rPr>
                        <a:t>5 NOD/SCID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12 w/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5 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/</a:t>
                      </a:r>
                      <a:r>
                        <a:rPr lang="it-IT" sz="1100" dirty="0" err="1">
                          <a:latin typeface="+mn-lt"/>
                        </a:rPr>
                        <a:t>Nu</a:t>
                      </a:r>
                      <a:r>
                        <a:rPr lang="it-IT" sz="1100" dirty="0">
                          <a:latin typeface="+mn-lt"/>
                        </a:rPr>
                        <a:t> </a:t>
                      </a:r>
                      <a:r>
                        <a:rPr lang="it-IT" sz="1100" dirty="0" smtClean="0">
                          <a:latin typeface="+mn-lt"/>
                        </a:rPr>
                        <a:t>+       </a:t>
                      </a:r>
                      <a:r>
                        <a:rPr lang="it-IT" sz="1100" dirty="0">
                          <a:latin typeface="+mn-lt"/>
                        </a:rPr>
                        <a:t>5 NOD/SCID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negative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459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Positive </a:t>
                      </a:r>
                      <a:r>
                        <a:rPr lang="it-IT" sz="1100" b="1" dirty="0" err="1">
                          <a:latin typeface="+mn-lt"/>
                        </a:rPr>
                        <a:t>control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HEP-2 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10 </a:t>
                      </a:r>
                      <a:r>
                        <a:rPr lang="it-IT" sz="1100" dirty="0" err="1" smtClean="0">
                          <a:latin typeface="+mn-lt"/>
                        </a:rPr>
                        <a:t>Nu</a:t>
                      </a:r>
                      <a:r>
                        <a:rPr lang="it-IT" sz="1100" dirty="0" smtClean="0">
                          <a:latin typeface="+mn-lt"/>
                        </a:rPr>
                        <a:t>/</a:t>
                      </a:r>
                      <a:r>
                        <a:rPr lang="it-IT" sz="1100" dirty="0" err="1" smtClean="0">
                          <a:latin typeface="+mn-lt"/>
                        </a:rPr>
                        <a:t>Nu</a:t>
                      </a:r>
                      <a:r>
                        <a:rPr lang="it-IT" sz="1100" dirty="0" smtClean="0">
                          <a:latin typeface="+mn-lt"/>
                        </a:rPr>
                        <a:t> </a:t>
                      </a:r>
                      <a:r>
                        <a:rPr lang="it-IT" sz="1100" dirty="0" err="1" smtClean="0">
                          <a:latin typeface="+mn-lt"/>
                        </a:rPr>
                        <a:t>mice</a:t>
                      </a:r>
                      <a:endParaRPr lang="it-IT" sz="1100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10 NOD/SCID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20 d/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10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positive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smtClean="0">
                          <a:latin typeface="+mn-lt"/>
                        </a:rPr>
                        <a:t>positive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b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12 w/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10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positive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dirty="0" smtClean="0">
                          <a:latin typeface="+mn-lt"/>
                        </a:rPr>
                        <a:t>positive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b"/>
                </a:tc>
              </a:tr>
              <a:tr h="459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b="1" dirty="0">
                          <a:latin typeface="+mn-lt"/>
                        </a:rPr>
                        <a:t>Negative </a:t>
                      </a:r>
                      <a:r>
                        <a:rPr lang="it-IT" sz="1100" b="1" dirty="0" err="1">
                          <a:latin typeface="+mn-lt"/>
                        </a:rPr>
                        <a:t>control</a:t>
                      </a: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VERO</a:t>
                      </a:r>
                      <a:endParaRPr lang="it-IT" sz="11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10 </a:t>
                      </a:r>
                      <a:r>
                        <a:rPr lang="it-IT" sz="1100" dirty="0" err="1" smtClean="0">
                          <a:latin typeface="+mn-lt"/>
                        </a:rPr>
                        <a:t>Nu</a:t>
                      </a:r>
                      <a:r>
                        <a:rPr lang="it-IT" sz="1100" dirty="0" smtClean="0">
                          <a:latin typeface="+mn-lt"/>
                        </a:rPr>
                        <a:t>/</a:t>
                      </a:r>
                      <a:r>
                        <a:rPr lang="it-IT" sz="1100" dirty="0" err="1" smtClean="0">
                          <a:latin typeface="+mn-lt"/>
                        </a:rPr>
                        <a:t>Nu</a:t>
                      </a:r>
                      <a:r>
                        <a:rPr lang="it-IT" sz="1100" dirty="0" smtClean="0">
                          <a:latin typeface="+mn-lt"/>
                        </a:rPr>
                        <a:t> </a:t>
                      </a:r>
                      <a:r>
                        <a:rPr lang="it-IT" sz="1100" dirty="0" err="1" smtClean="0">
                          <a:latin typeface="+mn-lt"/>
                        </a:rPr>
                        <a:t>mice</a:t>
                      </a:r>
                      <a:endParaRPr lang="it-IT" sz="1100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10 NOD/SCID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20 d/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>
                          <a:latin typeface="+mn-lt"/>
                        </a:rPr>
                        <a:t>10</a:t>
                      </a: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  <a:tr h="3468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it-IT" sz="110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 smtClean="0">
                          <a:latin typeface="+mn-lt"/>
                        </a:rPr>
                        <a:t>12 w/ </a:t>
                      </a:r>
                      <a:r>
                        <a:rPr lang="it-IT" sz="1100" dirty="0" err="1" smtClean="0">
                          <a:latin typeface="+mn-lt"/>
                        </a:rPr>
                        <a:t>post-inoculum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10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100" dirty="0">
                          <a:latin typeface="+mn-lt"/>
                        </a:rPr>
                        <a:t>negative</a:t>
                      </a:r>
                      <a:endParaRPr lang="it-IT" sz="11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8677" marR="18677" marT="5388" marB="0" anchor="ctr"/>
                </a:tc>
              </a:tr>
            </a:tbl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241" y="6478937"/>
            <a:ext cx="1841831" cy="379069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630877" y="1067813"/>
            <a:ext cx="5002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defRPr/>
            </a:pPr>
            <a:r>
              <a:rPr lang="en-US" u="sng" dirty="0">
                <a:solidFill>
                  <a:srgbClr val="203864"/>
                </a:solidFill>
                <a:latin typeface="Helvetica"/>
              </a:rPr>
              <a:t>NO</a:t>
            </a:r>
            <a:r>
              <a:rPr lang="en-US" dirty="0">
                <a:solidFill>
                  <a:srgbClr val="203864"/>
                </a:solidFill>
                <a:latin typeface="Helvetica"/>
              </a:rPr>
              <a:t> TUMORIGENESIS </a:t>
            </a:r>
            <a:endParaRPr lang="en-US" dirty="0" smtClean="0">
              <a:solidFill>
                <a:srgbClr val="203864"/>
              </a:solidFill>
              <a:latin typeface="Helvetica"/>
            </a:endParaRPr>
          </a:p>
          <a:p>
            <a:pPr marL="342900" indent="-342900" algn="ctr">
              <a:defRPr/>
            </a:pPr>
            <a:r>
              <a:rPr lang="en-US" dirty="0" smtClean="0">
                <a:solidFill>
                  <a:srgbClr val="203864"/>
                </a:solidFill>
                <a:latin typeface="Helvetica"/>
              </a:rPr>
              <a:t>WAS </a:t>
            </a:r>
            <a:r>
              <a:rPr lang="en-US" dirty="0">
                <a:solidFill>
                  <a:srgbClr val="203864"/>
                </a:solidFill>
                <a:latin typeface="Helvetica"/>
              </a:rPr>
              <a:t>DETECTED</a:t>
            </a:r>
            <a:r>
              <a:rPr lang="en-US" i="1" dirty="0">
                <a:solidFill>
                  <a:srgbClr val="203864"/>
                </a:solidFill>
                <a:latin typeface="Helvetica"/>
              </a:rPr>
              <a:t> </a:t>
            </a:r>
            <a:endParaRPr lang="it-IT" i="1" dirty="0">
              <a:solidFill>
                <a:srgbClr val="203864"/>
              </a:solidFill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18997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74995" y="-281871"/>
            <a:ext cx="1851124" cy="1235830"/>
          </a:xfrm>
        </p:spPr>
        <p:txBody>
          <a:bodyPr>
            <a:normAutofit/>
          </a:bodyPr>
          <a:lstStyle/>
          <a:p>
            <a:pPr algn="just"/>
            <a:endParaRPr lang="en-GB" sz="2200" i="1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23" y="2988284"/>
            <a:ext cx="5100452" cy="3666923"/>
          </a:xfrm>
        </p:spPr>
      </p:pic>
      <p:sp>
        <p:nvSpPr>
          <p:cNvPr id="7" name="CasellaDiTesto 6"/>
          <p:cNvSpPr txBox="1"/>
          <p:nvPr/>
        </p:nvSpPr>
        <p:spPr>
          <a:xfrm>
            <a:off x="404020" y="2269432"/>
            <a:ext cx="5200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cs typeface="Arial Rounded MT Bold"/>
              </a:rPr>
              <a:t>There was no significant difference between treated and control group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/>
                <a:cs typeface="Arial Rounded MT Bold"/>
              </a:rPr>
              <a:t>weights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/>
              <a:cs typeface="Arial Rounded MT Bold"/>
            </a:endParaRPr>
          </a:p>
        </p:txBody>
      </p:sp>
      <p:grpSp>
        <p:nvGrpSpPr>
          <p:cNvPr id="10" name="Gruppo 9"/>
          <p:cNvGrpSpPr/>
          <p:nvPr/>
        </p:nvGrpSpPr>
        <p:grpSpPr>
          <a:xfrm>
            <a:off x="6377201" y="3692942"/>
            <a:ext cx="5607071" cy="3056707"/>
            <a:chOff x="6885589" y="3786340"/>
            <a:chExt cx="4407790" cy="3056707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4382" y="4709670"/>
              <a:ext cx="3103094" cy="2133377"/>
            </a:xfrm>
            <a:prstGeom prst="rect">
              <a:avLst/>
            </a:prstGeom>
          </p:spPr>
        </p:pic>
        <p:sp>
          <p:nvSpPr>
            <p:cNvPr id="8" name="CasellaDiTesto 7"/>
            <p:cNvSpPr txBox="1"/>
            <p:nvPr/>
          </p:nvSpPr>
          <p:spPr>
            <a:xfrm>
              <a:off x="6885589" y="3786340"/>
              <a:ext cx="440779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Rounded MT Bold"/>
                  <a:cs typeface="Arial Rounded MT Bold"/>
                </a:rPr>
                <a:t>Was not detected any abnormally in the mouse lungs and spleens, harvested one year after implantation</a:t>
              </a:r>
            </a:p>
          </p:txBody>
        </p:sp>
      </p:grpSp>
      <p:grpSp>
        <p:nvGrpSpPr>
          <p:cNvPr id="3" name="Gruppo 2"/>
          <p:cNvGrpSpPr/>
          <p:nvPr/>
        </p:nvGrpSpPr>
        <p:grpSpPr>
          <a:xfrm>
            <a:off x="6282625" y="12879"/>
            <a:ext cx="5769201" cy="3553580"/>
            <a:chOff x="6189303" y="212161"/>
            <a:chExt cx="5769201" cy="3553580"/>
          </a:xfrm>
        </p:grpSpPr>
        <p:pic>
          <p:nvPicPr>
            <p:cNvPr id="6" name="Immagin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9595" y="946773"/>
              <a:ext cx="5312669" cy="2818968"/>
            </a:xfrm>
            <a:prstGeom prst="rect">
              <a:avLst/>
            </a:prstGeom>
          </p:spPr>
        </p:pic>
        <p:sp>
          <p:nvSpPr>
            <p:cNvPr id="9" name="CasellaDiTesto 8"/>
            <p:cNvSpPr txBox="1"/>
            <p:nvPr/>
          </p:nvSpPr>
          <p:spPr>
            <a:xfrm>
              <a:off x="6189303" y="212161"/>
              <a:ext cx="57692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Rounded MT Bold"/>
                  <a:cs typeface="Arial Rounded MT Bold"/>
                </a:rPr>
                <a:t>rt</a:t>
              </a:r>
              <a:r>
                <a:rPr lang="en-GB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 Rounded MT Bold"/>
                  <a:cs typeface="Arial Rounded MT Bold"/>
                </a:rPr>
                <a:t>-PCR results for mouse lung and spleen. No detection for human cells in the tissue</a:t>
              </a:r>
            </a:p>
          </p:txBody>
        </p:sp>
      </p:grpSp>
      <p:sp>
        <p:nvSpPr>
          <p:cNvPr id="12" name="CasellaDiTesto 11"/>
          <p:cNvSpPr txBox="1"/>
          <p:nvPr/>
        </p:nvSpPr>
        <p:spPr>
          <a:xfrm>
            <a:off x="3" y="189140"/>
            <a:ext cx="6120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defRPr/>
            </a:pPr>
            <a:r>
              <a:rPr lang="en-GB" sz="2400" dirty="0">
                <a:solidFill>
                  <a:srgbClr val="1F497D"/>
                </a:solidFill>
                <a:latin typeface="Arial Rounded MT Bold"/>
                <a:cs typeface="Arial Rounded MT Bold"/>
              </a:rPr>
              <a:t>Human culture-expanded MSC do NOT </a:t>
            </a:r>
            <a:r>
              <a:rPr lang="en-GB" sz="24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generate tumours </a:t>
            </a:r>
            <a:r>
              <a:rPr lang="en-GB" sz="2400" dirty="0">
                <a:solidFill>
                  <a:srgbClr val="1F497D"/>
                </a:solidFill>
                <a:latin typeface="Arial Rounded MT Bold"/>
                <a:cs typeface="Arial Rounded MT Bold"/>
              </a:rPr>
              <a:t>or migrate systemically after implantation in vivo at </a:t>
            </a:r>
            <a:r>
              <a:rPr lang="en-GB" sz="24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high </a:t>
            </a:r>
            <a:r>
              <a:rPr lang="en-GB" sz="2400" dirty="0">
                <a:solidFill>
                  <a:srgbClr val="1F497D"/>
                </a:solidFill>
                <a:latin typeface="Arial Rounded MT Bold"/>
                <a:cs typeface="Arial Rounded MT Bold"/>
              </a:rPr>
              <a:t>doses</a:t>
            </a: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1330" y="6354089"/>
            <a:ext cx="141200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6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Soft </a:t>
            </a:r>
            <a:r>
              <a:rPr lang="it-IT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tissue</a:t>
            </a:r>
            <a:r>
              <a:rPr lang="it-IT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 </a:t>
            </a:r>
            <a:r>
              <a:rPr lang="it-IT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augmentation</a:t>
            </a:r>
            <a:endParaRPr lang="it-IT" dirty="0">
              <a:solidFill>
                <a:srgbClr val="2C7C9F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it-IT" sz="4000" dirty="0" smtClean="0">
              <a:solidFill>
                <a:srgbClr val="2E75B6"/>
              </a:solidFill>
              <a:latin typeface="Arial Rounded MT Bold"/>
              <a:cs typeface="Arial Rounded MT Bold"/>
            </a:endParaRPr>
          </a:p>
          <a:p>
            <a:pPr marL="0" indent="0" algn="ctr">
              <a:buNone/>
            </a:pPr>
            <a:r>
              <a:rPr lang="it-IT" sz="4800" dirty="0" smtClean="0">
                <a:solidFill>
                  <a:schemeClr val="accent1"/>
                </a:solidFill>
                <a:latin typeface="Arial Rounded MT Bold"/>
                <a:cs typeface="Arial Rounded MT Bold"/>
              </a:rPr>
              <a:t>the </a:t>
            </a:r>
            <a:r>
              <a:rPr lang="it-IT" sz="4800" dirty="0" err="1" smtClean="0">
                <a:solidFill>
                  <a:schemeClr val="accent1"/>
                </a:solidFill>
                <a:latin typeface="Arial Rounded MT Bold"/>
                <a:cs typeface="Arial Rounded MT Bold"/>
              </a:rPr>
              <a:t>proof</a:t>
            </a:r>
            <a:r>
              <a:rPr lang="it-IT" sz="4800" dirty="0" smtClean="0">
                <a:solidFill>
                  <a:schemeClr val="accent1"/>
                </a:solidFill>
                <a:latin typeface="Arial Rounded MT Bold"/>
                <a:cs typeface="Arial Rounded MT Bold"/>
              </a:rPr>
              <a:t> of </a:t>
            </a:r>
            <a:r>
              <a:rPr lang="it-IT" sz="4800" dirty="0" err="1" smtClean="0">
                <a:solidFill>
                  <a:schemeClr val="accent1"/>
                </a:solidFill>
                <a:latin typeface="Arial Rounded MT Bold"/>
                <a:cs typeface="Arial Rounded MT Bold"/>
              </a:rPr>
              <a:t>principle</a:t>
            </a:r>
            <a:endParaRPr lang="it-IT" sz="4800" dirty="0">
              <a:solidFill>
                <a:schemeClr val="accent1"/>
              </a:solidFill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60769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9510" y="179294"/>
            <a:ext cx="9968851" cy="1914757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50341" y="0"/>
            <a:ext cx="7397991" cy="1143000"/>
          </a:xfrm>
        </p:spPr>
        <p:txBody>
          <a:bodyPr>
            <a:noAutofit/>
          </a:bodyPr>
          <a:lstStyle/>
          <a:p>
            <a:endParaRPr lang="it-IT" sz="3200" dirty="0">
              <a:solidFill>
                <a:schemeClr val="bg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4105539" y="3697572"/>
            <a:ext cx="167247" cy="2012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prstClr val="white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735" y="210519"/>
            <a:ext cx="1706617" cy="6293206"/>
          </a:xfrm>
          <a:prstGeom prst="rect">
            <a:avLst/>
          </a:prstGeom>
        </p:spPr>
      </p:pic>
      <p:pic>
        <p:nvPicPr>
          <p:cNvPr id="1026" name="405B1239-3466-4301-985F-7D51A4F63995" descr="ABBAA119-EDD9-46F0-8EF6-83AEAB2DF86B@firewall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3040" y="2553093"/>
            <a:ext cx="7765961" cy="3734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647" b="19580"/>
          <a:stretch/>
        </p:blipFill>
        <p:spPr>
          <a:xfrm>
            <a:off x="924275" y="2953990"/>
            <a:ext cx="7571428" cy="358949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4133" y="6339801"/>
            <a:ext cx="2517867" cy="51820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23565" y="2553087"/>
            <a:ext cx="6972851" cy="421200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2435412" y="2151529"/>
            <a:ext cx="896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Arial Rounded MT Bold"/>
                <a:cs typeface="Arial Rounded MT Bold"/>
              </a:rPr>
              <a:t>ADSC</a:t>
            </a:r>
            <a:endParaRPr lang="it-IT" b="1" dirty="0">
              <a:latin typeface="Arial Rounded MT Bold"/>
              <a:cs typeface="Arial Rounded MT Bold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6155765" y="2166471"/>
            <a:ext cx="77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Arial Rounded MT Bold"/>
                <a:cs typeface="Arial Rounded MT Bold"/>
              </a:rPr>
              <a:t>FAT</a:t>
            </a:r>
            <a:endParaRPr lang="it-IT" b="1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11349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/>
          <p:cNvSpPr txBox="1">
            <a:spLocks/>
          </p:cNvSpPr>
          <p:nvPr/>
        </p:nvSpPr>
        <p:spPr>
          <a:xfrm>
            <a:off x="1991544" y="260648"/>
            <a:ext cx="734481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The </a:t>
            </a:r>
            <a:r>
              <a:rPr lang="it-IT" sz="4000" dirty="0" err="1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graft</a:t>
            </a:r>
            <a:r>
              <a:rPr lang="it-IT" sz="4000" dirty="0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</a:t>
            </a:r>
            <a:r>
              <a:rPr lang="it-IT" sz="4000" dirty="0" err="1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retention</a:t>
            </a:r>
            <a:r>
              <a:rPr lang="it-IT" sz="4000" dirty="0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and </a:t>
            </a:r>
            <a:r>
              <a:rPr lang="it-IT" sz="4000" dirty="0" err="1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residual</a:t>
            </a:r>
            <a:r>
              <a:rPr lang="it-IT" sz="4000" dirty="0">
                <a:solidFill>
                  <a:srgbClr val="2E75B6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 volume  </a:t>
            </a: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2740" y="2051948"/>
            <a:ext cx="7663625" cy="3564000"/>
          </a:xfrm>
          <a:prstGeom prst="rect">
            <a:avLst/>
          </a:prstGeom>
        </p:spPr>
      </p:pic>
      <p:sp>
        <p:nvSpPr>
          <p:cNvPr id="3" name="Rettangolo arrotondato 2"/>
          <p:cNvSpPr/>
          <p:nvPr/>
        </p:nvSpPr>
        <p:spPr>
          <a:xfrm>
            <a:off x="1758236" y="2348880"/>
            <a:ext cx="7492624" cy="2970136"/>
          </a:xfrm>
          <a:prstGeom prst="roundRect">
            <a:avLst/>
          </a:prstGeom>
          <a:solidFill>
            <a:schemeClr val="tx2">
              <a:lumMod val="40000"/>
              <a:lumOff val="60000"/>
              <a:alpha val="9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u="sng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VOLUME of the graft after </a:t>
            </a:r>
            <a:r>
              <a:rPr lang="en-GB" sz="3200" b="1" u="sng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120 days</a:t>
            </a:r>
          </a:p>
          <a:p>
            <a:pPr algn="ctr"/>
            <a:endParaRPr lang="en-GB" sz="3200" b="1" u="sng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  <a:p>
            <a:pPr algn="ctr"/>
            <a:r>
              <a:rPr lang="en-GB" sz="32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ADSC enriched fat grafts….80,9%  </a:t>
            </a:r>
          </a:p>
          <a:p>
            <a:pPr algn="ctr"/>
            <a:r>
              <a:rPr lang="en-GB" sz="32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FAT……………………………….16,3%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24409" y="0"/>
            <a:ext cx="1298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10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4"/>
          <p:cNvSpPr txBox="1">
            <a:spLocks/>
          </p:cNvSpPr>
          <p:nvPr/>
        </p:nvSpPr>
        <p:spPr>
          <a:xfrm>
            <a:off x="1987051" y="3380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3600" dirty="0">
              <a:solidFill>
                <a:prstClr val="white">
                  <a:lumMod val="50000"/>
                </a:prstClr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" name="Gruppo 1"/>
          <p:cNvGrpSpPr>
            <a:grpSpLocks noChangeAspect="1"/>
          </p:cNvGrpSpPr>
          <p:nvPr/>
        </p:nvGrpSpPr>
        <p:grpSpPr>
          <a:xfrm>
            <a:off x="693997" y="914546"/>
            <a:ext cx="2942803" cy="2952000"/>
            <a:chOff x="950994" y="3823710"/>
            <a:chExt cx="2664296" cy="2672624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6412" y="4221088"/>
              <a:ext cx="2273460" cy="2275246"/>
            </a:xfrm>
            <a:prstGeom prst="rect">
              <a:avLst/>
            </a:prstGeom>
          </p:spPr>
        </p:pic>
        <p:sp>
          <p:nvSpPr>
            <p:cNvPr id="4" name="CasellaDiTesto 3"/>
            <p:cNvSpPr txBox="1"/>
            <p:nvPr/>
          </p:nvSpPr>
          <p:spPr>
            <a:xfrm>
              <a:off x="950994" y="3823710"/>
              <a:ext cx="2664296" cy="362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prstClr val="black"/>
                  </a:solidFill>
                </a:rPr>
                <a:t>Existing Connective Tissue</a:t>
              </a:r>
            </a:p>
          </p:txBody>
        </p:sp>
      </p:grpSp>
      <p:grpSp>
        <p:nvGrpSpPr>
          <p:cNvPr id="6" name="Gruppo 5"/>
          <p:cNvGrpSpPr/>
          <p:nvPr/>
        </p:nvGrpSpPr>
        <p:grpSpPr>
          <a:xfrm>
            <a:off x="7675426" y="890825"/>
            <a:ext cx="3387836" cy="2859411"/>
            <a:chOff x="1403648" y="2091661"/>
            <a:chExt cx="3387836" cy="2906787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07701" y="2546484"/>
              <a:ext cx="2531057" cy="2451964"/>
            </a:xfrm>
            <a:prstGeom prst="rect">
              <a:avLst/>
            </a:prstGeom>
          </p:spPr>
        </p:pic>
        <p:sp>
          <p:nvSpPr>
            <p:cNvPr id="9" name="CasellaDiTesto 8"/>
            <p:cNvSpPr txBox="1"/>
            <p:nvPr/>
          </p:nvSpPr>
          <p:spPr>
            <a:xfrm>
              <a:off x="1403648" y="2091661"/>
              <a:ext cx="3387836" cy="7196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prstClr val="black"/>
                  </a:solidFill>
                </a:rPr>
                <a:t>Newly Formed Connective Tissue</a:t>
              </a:r>
            </a:p>
          </p:txBody>
        </p:sp>
      </p:grpSp>
      <p:grpSp>
        <p:nvGrpSpPr>
          <p:cNvPr id="10" name="Gruppo 9"/>
          <p:cNvGrpSpPr>
            <a:grpSpLocks noChangeAspect="1"/>
          </p:cNvGrpSpPr>
          <p:nvPr/>
        </p:nvGrpSpPr>
        <p:grpSpPr>
          <a:xfrm>
            <a:off x="3239041" y="3839943"/>
            <a:ext cx="2709063" cy="3018063"/>
            <a:chOff x="5364088" y="3444961"/>
            <a:chExt cx="2304256" cy="2576327"/>
          </a:xfrm>
        </p:grpSpPr>
        <p:pic>
          <p:nvPicPr>
            <p:cNvPr id="11" name="Immagine 10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364088" y="3717032"/>
              <a:ext cx="2304256" cy="2304256"/>
            </a:xfrm>
            <a:prstGeom prst="rect">
              <a:avLst/>
            </a:prstGeom>
          </p:spPr>
        </p:pic>
        <p:sp>
          <p:nvSpPr>
            <p:cNvPr id="12" name="CasellaDiTesto 11"/>
            <p:cNvSpPr txBox="1"/>
            <p:nvPr/>
          </p:nvSpPr>
          <p:spPr>
            <a:xfrm>
              <a:off x="5875327" y="3444961"/>
              <a:ext cx="1656184" cy="341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prstClr val="black"/>
                  </a:solidFill>
                </a:rPr>
                <a:t>Necrotic Tissue</a:t>
              </a:r>
            </a:p>
          </p:txBody>
        </p:sp>
      </p:grpSp>
      <p:sp>
        <p:nvSpPr>
          <p:cNvPr id="3" name="CasellaDiTesto 2"/>
          <p:cNvSpPr txBox="1"/>
          <p:nvPr/>
        </p:nvSpPr>
        <p:spPr>
          <a:xfrm>
            <a:off x="4267568" y="1735697"/>
            <a:ext cx="3016565" cy="1200329"/>
          </a:xfrm>
          <a:prstGeom prst="rect">
            <a:avLst/>
          </a:prstGeom>
          <a:solidFill>
            <a:schemeClr val="accent1">
              <a:lumMod val="75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New Tissue Generation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183759" y="4661559"/>
            <a:ext cx="4320480" cy="1200329"/>
          </a:xfrm>
          <a:prstGeom prst="rect">
            <a:avLst/>
          </a:prstGeom>
          <a:solidFill>
            <a:schemeClr val="accent1">
              <a:lumMod val="75000"/>
              <a:alpha val="71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Improved Tissue Quality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19053" y="132655"/>
            <a:ext cx="11675727" cy="1671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GB" sz="3700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New Tissue Generation and Improved Tissue Quality</a:t>
            </a:r>
          </a:p>
          <a:p>
            <a:pPr algn="ctr"/>
            <a:endParaRPr lang="en-GB" sz="3600" dirty="0">
              <a:solidFill>
                <a:prstClr val="white"/>
              </a:solidFill>
            </a:endParaRPr>
          </a:p>
        </p:txBody>
      </p:sp>
      <p:pic>
        <p:nvPicPr>
          <p:cNvPr id="17" name="Immagine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3037" y="6172855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5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 txBox="1">
            <a:spLocks/>
          </p:cNvSpPr>
          <p:nvPr/>
        </p:nvSpPr>
        <p:spPr>
          <a:xfrm>
            <a:off x="219137" y="3358476"/>
            <a:ext cx="11674427" cy="191934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Translation of the scientific study performed </a:t>
            </a:r>
            <a:r>
              <a:rPr lang="en-US" sz="3200" dirty="0">
                <a:solidFill>
                  <a:srgbClr val="1F497D"/>
                </a:solidFill>
                <a:latin typeface="Arial Rounded MT Bold"/>
                <a:cs typeface="Arial Rounded MT Bold"/>
              </a:rPr>
              <a:t>by </a:t>
            </a:r>
            <a:r>
              <a:rPr lang="en-US" sz="32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the Copenhagen </a:t>
            </a:r>
            <a:r>
              <a:rPr lang="en-US" sz="3200" dirty="0">
                <a:solidFill>
                  <a:srgbClr val="1F497D"/>
                </a:solidFill>
                <a:latin typeface="Arial Rounded MT Bold"/>
                <a:cs typeface="Arial Rounded MT Bold"/>
              </a:rPr>
              <a:t>University </a:t>
            </a:r>
            <a:r>
              <a:rPr lang="en-US" sz="32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Hospital’s staff in the clinical routine in the breast augmentation and in the face </a:t>
            </a:r>
          </a:p>
          <a:p>
            <a:pPr>
              <a:defRPr/>
            </a:pPr>
            <a:r>
              <a:rPr lang="en-US" sz="32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shaping models</a:t>
            </a:r>
            <a:endParaRPr lang="it-IT" sz="3200" dirty="0">
              <a:solidFill>
                <a:srgbClr val="1F497D"/>
              </a:solidFill>
              <a:latin typeface="Arial Rounded MT Bold"/>
              <a:cs typeface="Arial Rounded MT Bold"/>
            </a:endParaRPr>
          </a:p>
          <a:p>
            <a:pPr>
              <a:defRPr/>
            </a:pPr>
            <a:endParaRPr lang="it-IT" sz="1800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35" y="739942"/>
            <a:ext cx="9628632" cy="173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4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4415" y="6"/>
            <a:ext cx="10515600" cy="1082205"/>
          </a:xfrm>
        </p:spPr>
        <p:txBody>
          <a:bodyPr/>
          <a:lstStyle/>
          <a:p>
            <a:pPr algn="ctr"/>
            <a:r>
              <a:rPr lang="en-GB" sz="37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Laboratory </a:t>
            </a:r>
            <a:r>
              <a:rPr lang="en-GB" sz="3700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Procedures</a:t>
            </a:r>
            <a:endParaRPr lang="en-GB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70994" y="2043661"/>
            <a:ext cx="4355951" cy="2515208"/>
            <a:chOff x="70990" y="2043661"/>
            <a:chExt cx="4355951" cy="2515208"/>
          </a:xfrm>
        </p:grpSpPr>
        <p:grpSp>
          <p:nvGrpSpPr>
            <p:cNvPr id="3" name="Gruppo 2"/>
            <p:cNvGrpSpPr/>
            <p:nvPr/>
          </p:nvGrpSpPr>
          <p:grpSpPr>
            <a:xfrm>
              <a:off x="70990" y="2043661"/>
              <a:ext cx="3912879" cy="2377807"/>
              <a:chOff x="70990" y="2043661"/>
              <a:chExt cx="3912879" cy="2377807"/>
            </a:xfrm>
          </p:grpSpPr>
          <p:sp>
            <p:nvSpPr>
              <p:cNvPr id="5" name="CasellaDiTesto 4"/>
              <p:cNvSpPr txBox="1"/>
              <p:nvPr/>
            </p:nvSpPr>
            <p:spPr>
              <a:xfrm>
                <a:off x="240832" y="2043661"/>
                <a:ext cx="357319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000066"/>
                    </a:solidFill>
                    <a:latin typeface="Arial Rounded MT Bold"/>
                    <a:cs typeface="Arial Rounded MT Bold"/>
                  </a:rPr>
                  <a:t>CELL </a:t>
                </a:r>
                <a:r>
                  <a:rPr lang="en-GB" b="1" dirty="0" smtClean="0">
                    <a:solidFill>
                      <a:srgbClr val="000066"/>
                    </a:solidFill>
                    <a:latin typeface="Arial Rounded MT Bold"/>
                    <a:cs typeface="Arial Rounded MT Bold"/>
                  </a:rPr>
                  <a:t>ISOLATION</a:t>
                </a:r>
              </a:p>
              <a:p>
                <a:pPr algn="ctr"/>
                <a:r>
                  <a:rPr lang="en-GB" b="1" dirty="0">
                    <a:solidFill>
                      <a:srgbClr val="000066"/>
                    </a:solidFill>
                    <a:latin typeface="Arial Rounded MT Bold"/>
                    <a:cs typeface="Arial Rounded MT Bold"/>
                  </a:rPr>
                  <a:t>in clean room and through sterility tests</a:t>
                </a:r>
              </a:p>
            </p:txBody>
          </p:sp>
          <p:pic>
            <p:nvPicPr>
              <p:cNvPr id="6" name="Immagine 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0990" y="3024780"/>
                <a:ext cx="3912879" cy="1396688"/>
              </a:xfrm>
              <a:prstGeom prst="rect">
                <a:avLst/>
              </a:prstGeom>
            </p:spPr>
          </p:pic>
        </p:grpSp>
        <p:sp>
          <p:nvSpPr>
            <p:cNvPr id="13" name="Freccia a destra 12"/>
            <p:cNvSpPr/>
            <p:nvPr/>
          </p:nvSpPr>
          <p:spPr>
            <a:xfrm>
              <a:off x="4050804" y="2887378"/>
              <a:ext cx="376137" cy="1671491"/>
            </a:xfrm>
            <a:prstGeom prst="rightArrow">
              <a:avLst>
                <a:gd name="adj1" fmla="val 50000"/>
                <a:gd name="adj2" fmla="val 687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4699079" y="1275143"/>
            <a:ext cx="4015524" cy="4895975"/>
            <a:chOff x="4496414" y="1275137"/>
            <a:chExt cx="4189902" cy="4895975"/>
          </a:xfrm>
        </p:grpSpPr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6414" y="3024781"/>
              <a:ext cx="3912879" cy="1396687"/>
            </a:xfrm>
            <a:prstGeom prst="rect">
              <a:avLst/>
            </a:prstGeom>
          </p:spPr>
        </p:pic>
        <p:sp>
          <p:nvSpPr>
            <p:cNvPr id="11" name="CasellaDiTesto 10"/>
            <p:cNvSpPr txBox="1"/>
            <p:nvPr/>
          </p:nvSpPr>
          <p:spPr>
            <a:xfrm>
              <a:off x="4828034" y="2428947"/>
              <a:ext cx="32496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0066"/>
                  </a:solidFill>
                  <a:latin typeface="Arial Rounded MT Bold"/>
                  <a:cs typeface="Arial Rounded MT Bold"/>
                </a:rPr>
                <a:t>CELL EXPANSION</a:t>
              </a:r>
              <a:endParaRPr lang="en-GB" dirty="0">
                <a:latin typeface="Arial Rounded MT Bold"/>
                <a:cs typeface="Arial Rounded MT Bold"/>
              </a:endParaRPr>
            </a:p>
          </p:txBody>
        </p:sp>
        <p:sp>
          <p:nvSpPr>
            <p:cNvPr id="14" name="Freccia a destra 13"/>
            <p:cNvSpPr/>
            <p:nvPr/>
          </p:nvSpPr>
          <p:spPr>
            <a:xfrm>
              <a:off x="8310179" y="4499621"/>
              <a:ext cx="376137" cy="1671491"/>
            </a:xfrm>
            <a:prstGeom prst="rightArrow">
              <a:avLst>
                <a:gd name="adj1" fmla="val 50000"/>
                <a:gd name="adj2" fmla="val 687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ccia a destra 14"/>
            <p:cNvSpPr/>
            <p:nvPr/>
          </p:nvSpPr>
          <p:spPr>
            <a:xfrm>
              <a:off x="8282043" y="1275137"/>
              <a:ext cx="376137" cy="1671491"/>
            </a:xfrm>
            <a:prstGeom prst="rightArrow">
              <a:avLst>
                <a:gd name="adj1" fmla="val 50000"/>
                <a:gd name="adj2" fmla="val 687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8715817" y="1082205"/>
            <a:ext cx="3433983" cy="1677957"/>
            <a:chOff x="8715813" y="1082205"/>
            <a:chExt cx="3433983" cy="1677957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15813" y="1461601"/>
              <a:ext cx="3433983" cy="1298561"/>
            </a:xfrm>
            <a:prstGeom prst="rect">
              <a:avLst/>
            </a:prstGeom>
          </p:spPr>
        </p:pic>
        <p:sp>
          <p:nvSpPr>
            <p:cNvPr id="17" name="CasellaDiTesto 16"/>
            <p:cNvSpPr txBox="1"/>
            <p:nvPr/>
          </p:nvSpPr>
          <p:spPr>
            <a:xfrm>
              <a:off x="9504336" y="1082205"/>
              <a:ext cx="1856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000066"/>
                  </a:solidFill>
                  <a:latin typeface="Arial Rounded MT Bold"/>
                  <a:cs typeface="Arial Rounded MT Bold"/>
                </a:rPr>
                <a:t>FREEZING</a:t>
              </a:r>
              <a:endParaRPr lang="en-GB" dirty="0">
                <a:latin typeface="Arial Rounded MT Bold"/>
                <a:cs typeface="Arial Rounded MT Bold"/>
              </a:endParaRPr>
            </a:p>
          </p:txBody>
        </p:sp>
      </p:grpSp>
      <p:grpSp>
        <p:nvGrpSpPr>
          <p:cNvPr id="9" name="Gruppo 8"/>
          <p:cNvGrpSpPr/>
          <p:nvPr/>
        </p:nvGrpSpPr>
        <p:grpSpPr>
          <a:xfrm>
            <a:off x="8615745" y="3795453"/>
            <a:ext cx="1856935" cy="2607485"/>
            <a:chOff x="9385868" y="4052136"/>
            <a:chExt cx="1856935" cy="2607485"/>
          </a:xfrm>
        </p:grpSpPr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234336" y="4769621"/>
              <a:ext cx="2160000" cy="1620000"/>
            </a:xfrm>
            <a:prstGeom prst="rect">
              <a:avLst/>
            </a:prstGeom>
          </p:spPr>
        </p:pic>
        <p:sp>
          <p:nvSpPr>
            <p:cNvPr id="19" name="CasellaDiTesto 18"/>
            <p:cNvSpPr txBox="1"/>
            <p:nvPr/>
          </p:nvSpPr>
          <p:spPr>
            <a:xfrm>
              <a:off x="9385868" y="4052136"/>
              <a:ext cx="1856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000066"/>
                  </a:solidFill>
                  <a:latin typeface="Arial Rounded MT Bold"/>
                  <a:cs typeface="Arial Rounded MT Bold"/>
                </a:rPr>
                <a:t>RELEASE</a:t>
              </a:r>
              <a:endParaRPr lang="en-GB" dirty="0">
                <a:latin typeface="Arial Rounded MT Bold"/>
                <a:cs typeface="Arial Rounded MT Bold"/>
              </a:endParaRPr>
            </a:p>
          </p:txBody>
        </p:sp>
      </p:grpSp>
      <p:pic>
        <p:nvPicPr>
          <p:cNvPr id="12" name="Immagine 11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0500" y="6313570"/>
            <a:ext cx="1941501" cy="3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0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"/>
            <a:ext cx="10515600" cy="1325563"/>
          </a:xfrm>
        </p:spPr>
        <p:txBody>
          <a:bodyPr/>
          <a:lstStyle/>
          <a:p>
            <a:pPr algn="ctr"/>
            <a:r>
              <a:rPr lang="en-GB" sz="37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Laboratory </a:t>
            </a:r>
            <a:r>
              <a:rPr lang="en-GB" sz="3700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Procedures</a:t>
            </a:r>
            <a:endParaRPr lang="en-GB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2" r="-1"/>
          <a:stretch/>
        </p:blipFill>
        <p:spPr>
          <a:xfrm>
            <a:off x="1654571" y="1768697"/>
            <a:ext cx="3445559" cy="12960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384"/>
          <a:stretch/>
        </p:blipFill>
        <p:spPr>
          <a:xfrm>
            <a:off x="7475652" y="1768697"/>
            <a:ext cx="3481781" cy="1296000"/>
          </a:xfrm>
          <a:prstGeom prst="rect">
            <a:avLst/>
          </a:prstGeom>
        </p:spPr>
      </p:pic>
      <p:sp>
        <p:nvSpPr>
          <p:cNvPr id="17" name="Freccia a destra 16"/>
          <p:cNvSpPr/>
          <p:nvPr/>
        </p:nvSpPr>
        <p:spPr>
          <a:xfrm>
            <a:off x="5559581" y="1509641"/>
            <a:ext cx="1072843" cy="1671491"/>
          </a:xfrm>
          <a:prstGeom prst="rightArrow">
            <a:avLst>
              <a:gd name="adj1" fmla="val 50000"/>
              <a:gd name="adj2" fmla="val 687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CasellaDiTesto 17"/>
          <p:cNvSpPr txBox="1"/>
          <p:nvPr/>
        </p:nvSpPr>
        <p:spPr>
          <a:xfrm>
            <a:off x="2437480" y="1311923"/>
            <a:ext cx="19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1F497D"/>
                </a:solidFill>
                <a:latin typeface="Arial Rounded MT Bold"/>
                <a:cs typeface="Arial Rounded MT Bold"/>
              </a:rPr>
              <a:t>BANKING</a:t>
            </a:r>
            <a:endParaRPr lang="en-GB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8230600" y="1263746"/>
            <a:ext cx="1971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TAWING </a:t>
            </a:r>
            <a:endParaRPr lang="en-GB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22" name="Freccia a destra 21"/>
          <p:cNvSpPr/>
          <p:nvPr/>
        </p:nvSpPr>
        <p:spPr>
          <a:xfrm rot="5400000">
            <a:off x="8928243" y="2757128"/>
            <a:ext cx="576603" cy="1671491"/>
          </a:xfrm>
          <a:prstGeom prst="rightArrow">
            <a:avLst>
              <a:gd name="adj1" fmla="val 50000"/>
              <a:gd name="adj2" fmla="val 687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uppo 2"/>
          <p:cNvGrpSpPr/>
          <p:nvPr/>
        </p:nvGrpSpPr>
        <p:grpSpPr>
          <a:xfrm>
            <a:off x="3111800" y="3881172"/>
            <a:ext cx="8242000" cy="2233738"/>
            <a:chOff x="3111800" y="3881172"/>
            <a:chExt cx="8242000" cy="2233738"/>
          </a:xfrm>
        </p:grpSpPr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0478" y="4362316"/>
              <a:ext cx="4873322" cy="1752594"/>
            </a:xfrm>
            <a:prstGeom prst="rect">
              <a:avLst/>
            </a:prstGeom>
          </p:spPr>
        </p:pic>
        <p:sp>
          <p:nvSpPr>
            <p:cNvPr id="8" name="CasellaDiTesto 7"/>
            <p:cNvSpPr txBox="1"/>
            <p:nvPr/>
          </p:nvSpPr>
          <p:spPr>
            <a:xfrm>
              <a:off x="8093469" y="3881172"/>
              <a:ext cx="22461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 smtClean="0">
                  <a:solidFill>
                    <a:srgbClr val="1F497D"/>
                  </a:solidFill>
                  <a:latin typeface="Arial Rounded MT Bold"/>
                  <a:cs typeface="Arial Rounded MT Bold"/>
                </a:rPr>
                <a:t>THERAPY</a:t>
              </a:r>
              <a:endParaRPr lang="en-GB" sz="2800" dirty="0">
                <a:solidFill>
                  <a:srgbClr val="1F497D"/>
                </a:solidFill>
                <a:latin typeface="Arial Rounded MT Bold"/>
                <a:cs typeface="Arial Rounded MT Bold"/>
              </a:endParaRPr>
            </a:p>
          </p:txBody>
        </p:sp>
        <p:sp>
          <p:nvSpPr>
            <p:cNvPr id="23" name="Freccia a destra con strisce 22"/>
            <p:cNvSpPr/>
            <p:nvPr/>
          </p:nvSpPr>
          <p:spPr>
            <a:xfrm>
              <a:off x="3111800" y="4368182"/>
              <a:ext cx="2447778" cy="1420837"/>
            </a:xfrm>
            <a:prstGeom prst="strip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4" name="Freccia a destra 23"/>
          <p:cNvSpPr/>
          <p:nvPr/>
        </p:nvSpPr>
        <p:spPr>
          <a:xfrm>
            <a:off x="122277" y="1633084"/>
            <a:ext cx="1072843" cy="1671491"/>
          </a:xfrm>
          <a:prstGeom prst="rightArrow">
            <a:avLst>
              <a:gd name="adj1" fmla="val 50000"/>
              <a:gd name="adj2" fmla="val 687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uppo 14"/>
          <p:cNvGrpSpPr/>
          <p:nvPr/>
        </p:nvGrpSpPr>
        <p:grpSpPr>
          <a:xfrm>
            <a:off x="580547" y="3612090"/>
            <a:ext cx="1856935" cy="2607485"/>
            <a:chOff x="9385868" y="4052136"/>
            <a:chExt cx="1856935" cy="2607485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9234336" y="4769621"/>
              <a:ext cx="2160000" cy="1620000"/>
            </a:xfrm>
            <a:prstGeom prst="rect">
              <a:avLst/>
            </a:prstGeom>
          </p:spPr>
        </p:pic>
        <p:sp>
          <p:nvSpPr>
            <p:cNvPr id="19" name="CasellaDiTesto 18"/>
            <p:cNvSpPr txBox="1"/>
            <p:nvPr/>
          </p:nvSpPr>
          <p:spPr>
            <a:xfrm>
              <a:off x="9385868" y="4052136"/>
              <a:ext cx="18569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>
                  <a:solidFill>
                    <a:srgbClr val="1F497D"/>
                  </a:solidFill>
                  <a:latin typeface="Arial Rounded MT Bold"/>
                  <a:cs typeface="Arial Rounded MT Bold"/>
                </a:rPr>
                <a:t>RELEASE</a:t>
              </a:r>
              <a:endParaRPr lang="en-GB" dirty="0">
                <a:solidFill>
                  <a:srgbClr val="1F497D"/>
                </a:solidFill>
                <a:latin typeface="Arial Rounded MT Bold"/>
                <a:cs typeface="Arial Rounded MT Bold"/>
              </a:endParaRPr>
            </a:p>
          </p:txBody>
        </p:sp>
      </p:grpSp>
      <p:pic>
        <p:nvPicPr>
          <p:cNvPr id="4" name="Immagin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9925" y="6419050"/>
            <a:ext cx="2152075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5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0" grpId="0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80403" y="2503420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GB" sz="54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BIOSCIENCE INSTITUTE</a:t>
            </a:r>
            <a:br>
              <a:rPr lang="en-GB" sz="54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</a:br>
            <a:r>
              <a:rPr lang="en-GB" sz="54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Clinical </a:t>
            </a:r>
            <a:r>
              <a:rPr lang="en-GB" sz="5400" dirty="0">
                <a:solidFill>
                  <a:srgbClr val="1F497D"/>
                </a:solidFill>
                <a:latin typeface="Arial Rounded MT Bold"/>
                <a:cs typeface="Arial Rounded MT Bold"/>
              </a:rPr>
              <a:t>Results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4533" y="6242143"/>
            <a:ext cx="2152075" cy="4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8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8345" y="-301554"/>
            <a:ext cx="10201483" cy="1077599"/>
          </a:xfrm>
        </p:spPr>
        <p:txBody>
          <a:bodyPr>
            <a:normAutofit/>
          </a:bodyPr>
          <a:lstStyle/>
          <a:p>
            <a:pPr algn="ctr"/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Breast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Augmentation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 1</a:t>
            </a:r>
            <a:endParaRPr lang="en-GB" sz="3700" dirty="0">
              <a:solidFill>
                <a:schemeClr val="bg1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8" name="Picture 4"/>
          <p:cNvPicPr preferRelativeResize="0"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21409" y="782791"/>
            <a:ext cx="4114291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ccia a destra 2"/>
          <p:cNvSpPr/>
          <p:nvPr/>
        </p:nvSpPr>
        <p:spPr>
          <a:xfrm>
            <a:off x="5" y="985024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13" name="Freccia a destra 12"/>
          <p:cNvSpPr/>
          <p:nvPr/>
        </p:nvSpPr>
        <p:spPr>
          <a:xfrm>
            <a:off x="5" y="3946237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AFTER </a:t>
            </a:r>
            <a:r>
              <a:rPr lang="en-GB" sz="2400" dirty="0" smtClean="0">
                <a:solidFill>
                  <a:prstClr val="white"/>
                </a:solidFill>
              </a:rPr>
              <a:t>12 MONTHS</a:t>
            </a:r>
            <a:endParaRPr lang="en-GB" sz="2400" dirty="0">
              <a:solidFill>
                <a:prstClr val="white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2965" y="6388101"/>
            <a:ext cx="1774287" cy="360000"/>
          </a:xfrm>
          <a:prstGeom prst="rect">
            <a:avLst/>
          </a:prstGeom>
        </p:spPr>
      </p:pic>
      <p:pic>
        <p:nvPicPr>
          <p:cNvPr id="16" name="Immagin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8497" y="782791"/>
            <a:ext cx="4104347" cy="288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58"/>
          <a:stretch/>
        </p:blipFill>
        <p:spPr>
          <a:xfrm>
            <a:off x="2447961" y="3831238"/>
            <a:ext cx="4187743" cy="2850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6" t="3138" r="386" b="26948"/>
          <a:stretch/>
        </p:blipFill>
        <p:spPr>
          <a:xfrm>
            <a:off x="7048425" y="3796558"/>
            <a:ext cx="4154419" cy="291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7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94851" y="228179"/>
            <a:ext cx="1100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More </a:t>
            </a:r>
            <a:r>
              <a:rPr lang="en-GB" sz="24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of </a:t>
            </a:r>
            <a:r>
              <a:rPr lang="en-GB" sz="24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100</a:t>
            </a:r>
            <a:r>
              <a:rPr lang="en-GB" sz="24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% of volume was </a:t>
            </a:r>
            <a:r>
              <a:rPr lang="en-GB" sz="24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maintained</a:t>
            </a:r>
            <a:endParaRPr lang="en-GB" sz="24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429453"/>
              </p:ext>
            </p:extLst>
          </p:nvPr>
        </p:nvGraphicFramePr>
        <p:xfrm>
          <a:off x="1132520" y="1342828"/>
          <a:ext cx="9926969" cy="5515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2455"/>
                <a:gridCol w="3321031"/>
                <a:gridCol w="3493483"/>
              </a:tblGrid>
              <a:tr h="44988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Right Brest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Left Brest</a:t>
                      </a:r>
                      <a:endParaRPr lang="en-GB" sz="2400" dirty="0"/>
                    </a:p>
                  </a:txBody>
                  <a:tcPr anchor="ctr"/>
                </a:tc>
              </a:tr>
              <a:tr h="578545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Initial</a:t>
                      </a:r>
                      <a:r>
                        <a:rPr lang="en-GB" sz="2000" baseline="0" dirty="0" smtClean="0"/>
                        <a:t> Breast Volume*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420ml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473ml</a:t>
                      </a:r>
                      <a:endParaRPr lang="en-GB" sz="2000" dirty="0"/>
                    </a:p>
                  </a:txBody>
                  <a:tcPr anchor="ctr"/>
                </a:tc>
              </a:tr>
              <a:tr h="715819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Volume of Fat Injected*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280ml</a:t>
                      </a:r>
                    </a:p>
                    <a:p>
                      <a:r>
                        <a:rPr lang="en-GB" sz="2000" dirty="0" smtClean="0"/>
                        <a:t>(700ml total volume)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192ml</a:t>
                      </a:r>
                    </a:p>
                    <a:p>
                      <a:r>
                        <a:rPr lang="en-GB" sz="2000" dirty="0" smtClean="0"/>
                        <a:t>(665ml total volume)</a:t>
                      </a:r>
                      <a:endParaRPr lang="en-GB" sz="2000" dirty="0"/>
                    </a:p>
                  </a:txBody>
                  <a:tcPr anchor="ctr"/>
                </a:tc>
              </a:tr>
              <a:tr h="990376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Volume of the Breast after 120 days*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746ml (106%</a:t>
                      </a:r>
                      <a:r>
                        <a:rPr lang="en-GB" sz="2000" baseline="0" dirty="0" smtClean="0"/>
                        <a:t> of initial total volume)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764ml (115% of initial total volume)</a:t>
                      </a:r>
                      <a:endParaRPr lang="en-GB" sz="2000" dirty="0"/>
                    </a:p>
                  </a:txBody>
                  <a:tcPr anchor="ctr"/>
                </a:tc>
              </a:tr>
              <a:tr h="990376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Volume of the Breast after 6 months*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795ml (113%</a:t>
                      </a:r>
                      <a:r>
                        <a:rPr lang="en-GB" sz="2000" baseline="0" dirty="0" smtClean="0"/>
                        <a:t> of initial total volume)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836ml (126% of initial total volume)</a:t>
                      </a:r>
                      <a:endParaRPr lang="en-GB" sz="2000" dirty="0"/>
                    </a:p>
                  </a:txBody>
                  <a:tcPr anchor="ctr"/>
                </a:tc>
              </a:tr>
              <a:tr h="990376"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Volume of the Breast after 12 months*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896ml (128%</a:t>
                      </a:r>
                      <a:r>
                        <a:rPr lang="en-GB" sz="2000" baseline="0" dirty="0" smtClean="0"/>
                        <a:t> of initial total volume)</a:t>
                      </a:r>
                      <a:endParaRPr lang="en-GB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000" dirty="0" smtClean="0"/>
                        <a:t>804ml (121% of initial total volume)</a:t>
                      </a:r>
                      <a:endParaRPr lang="en-GB" sz="2000" dirty="0"/>
                    </a:p>
                  </a:txBody>
                  <a:tcPr anchor="ctr"/>
                </a:tc>
              </a:tr>
              <a:tr h="389902">
                <a:tc gridSpan="3">
                  <a:txBody>
                    <a:bodyPr/>
                    <a:lstStyle/>
                    <a:p>
                      <a:pPr algn="ctr"/>
                      <a:r>
                        <a:rPr lang="en-GB" sz="2000" b="1" dirty="0" smtClean="0">
                          <a:solidFill>
                            <a:srgbClr val="FF0000"/>
                          </a:solidFill>
                        </a:rPr>
                        <a:t>Ratio Cells/ml</a:t>
                      </a:r>
                      <a:r>
                        <a:rPr lang="en-GB" sz="2000" b="1" baseline="0" dirty="0" smtClean="0">
                          <a:solidFill>
                            <a:srgbClr val="FF0000"/>
                          </a:solidFill>
                        </a:rPr>
                        <a:t> of fat: 340,000cells/ml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89902">
                <a:tc gridSpan="3">
                  <a:txBody>
                    <a:bodyPr/>
                    <a:lstStyle/>
                    <a:p>
                      <a:pPr algn="ctr"/>
                      <a:r>
                        <a:rPr lang="en-GB" sz="2000" dirty="0" smtClean="0"/>
                        <a:t>*Data obtained</a:t>
                      </a:r>
                      <a:r>
                        <a:rPr lang="en-GB" sz="2000" baseline="0" dirty="0" smtClean="0"/>
                        <a:t> by MRI analysis </a:t>
                      </a:r>
                      <a:r>
                        <a:rPr lang="en-GB" sz="2000" dirty="0" smtClean="0"/>
                        <a:t> </a:t>
                      </a:r>
                      <a:endParaRPr lang="en-GB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7212" y="6534000"/>
            <a:ext cx="159685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36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9011" y="-300125"/>
            <a:ext cx="10335620" cy="1123203"/>
          </a:xfrm>
        </p:spPr>
        <p:txBody>
          <a:bodyPr>
            <a:normAutofit/>
          </a:bodyPr>
          <a:lstStyle/>
          <a:p>
            <a:pPr algn="ctr"/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Breast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Augmentation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 2</a:t>
            </a:r>
            <a:endParaRPr lang="en-GB" sz="3700" dirty="0">
              <a:solidFill>
                <a:schemeClr val="bg1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6345" y="913981"/>
            <a:ext cx="4497824" cy="2880000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265" y="3915871"/>
            <a:ext cx="4506907" cy="288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6146" y="6397175"/>
            <a:ext cx="1596857" cy="324000"/>
          </a:xfrm>
          <a:prstGeom prst="rect">
            <a:avLst/>
          </a:prstGeom>
        </p:spPr>
      </p:pic>
      <p:pic>
        <p:nvPicPr>
          <p:cNvPr id="10" name="Immagine 1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7884" y="913981"/>
            <a:ext cx="4196033" cy="2845728"/>
          </a:xfrm>
          <a:prstGeom prst="rect">
            <a:avLst/>
          </a:prstGeom>
        </p:spPr>
      </p:pic>
      <p:pic>
        <p:nvPicPr>
          <p:cNvPr id="11" name="Immagine 1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37879" y="3915871"/>
            <a:ext cx="4157472" cy="2880000"/>
          </a:xfrm>
          <a:prstGeom prst="rect">
            <a:avLst/>
          </a:prstGeom>
        </p:spPr>
      </p:pic>
      <p:sp>
        <p:nvSpPr>
          <p:cNvPr id="12" name="Freccia a destra 2"/>
          <p:cNvSpPr/>
          <p:nvPr/>
        </p:nvSpPr>
        <p:spPr>
          <a:xfrm>
            <a:off x="5" y="985024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13" name="Freccia a destra 12"/>
          <p:cNvSpPr/>
          <p:nvPr/>
        </p:nvSpPr>
        <p:spPr>
          <a:xfrm>
            <a:off x="5" y="3946237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AFTER </a:t>
            </a:r>
            <a:r>
              <a:rPr lang="en-GB" sz="2400" dirty="0" smtClean="0">
                <a:solidFill>
                  <a:prstClr val="white"/>
                </a:solidFill>
              </a:rPr>
              <a:t>6 MONTHS</a:t>
            </a:r>
            <a:endParaRPr lang="en-GB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75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 rot="10800000" flipV="1">
            <a:off x="945773" y="302551"/>
            <a:ext cx="10596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More of 100% of volume was maintained</a:t>
            </a:r>
            <a:endParaRPr lang="en-GB" sz="28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17646"/>
              </p:ext>
            </p:extLst>
          </p:nvPr>
        </p:nvGraphicFramePr>
        <p:xfrm>
          <a:off x="1151342" y="1441323"/>
          <a:ext cx="9723550" cy="56374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675"/>
                <a:gridCol w="3525971"/>
                <a:gridCol w="3148904"/>
              </a:tblGrid>
              <a:tr h="573162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Right Brest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Left Brest</a:t>
                      </a:r>
                      <a:endParaRPr lang="en-GB" sz="2400" dirty="0"/>
                    </a:p>
                  </a:txBody>
                  <a:tcPr anchor="ctr"/>
                </a:tc>
              </a:tr>
              <a:tr h="573162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Initial</a:t>
                      </a:r>
                      <a:r>
                        <a:rPr lang="en-GB" sz="2400" baseline="0" dirty="0" smtClean="0"/>
                        <a:t> Breast Volume*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336ml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349ml</a:t>
                      </a:r>
                      <a:endParaRPr lang="en-GB" sz="2400" dirty="0"/>
                    </a:p>
                  </a:txBody>
                  <a:tcPr anchor="ctr"/>
                </a:tc>
              </a:tr>
              <a:tr h="103167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Fat Injected*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334ml</a:t>
                      </a:r>
                    </a:p>
                    <a:p>
                      <a:pPr algn="ctr"/>
                      <a:r>
                        <a:rPr lang="en-GB" sz="2400" dirty="0" smtClean="0"/>
                        <a:t>(670ml total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265ml</a:t>
                      </a:r>
                    </a:p>
                    <a:p>
                      <a:pPr algn="ctr"/>
                      <a:r>
                        <a:rPr lang="en-GB" sz="2400" dirty="0" smtClean="0"/>
                        <a:t>(614ml total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103167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the Breast after 120 days*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632ml (94.3% of injected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547ml (89% of injected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1031677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the Breast after 6</a:t>
                      </a:r>
                      <a:r>
                        <a:rPr lang="en-GB" sz="2400" baseline="0" dirty="0" smtClean="0"/>
                        <a:t> months</a:t>
                      </a:r>
                      <a:r>
                        <a:rPr lang="en-GB" sz="2400" dirty="0" smtClean="0"/>
                        <a:t>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678ml (101% of injected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628ml (102% of injected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573162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Ratio Cells/ml of fat: 233,000cells/ml</a:t>
                      </a:r>
                      <a:endParaRPr lang="en-GB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573162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*Data obtained</a:t>
                      </a:r>
                      <a:r>
                        <a:rPr lang="en-GB" sz="2400" baseline="0" dirty="0" smtClean="0"/>
                        <a:t> by MRI analysis 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552" y="6534000"/>
            <a:ext cx="159685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5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81740" y="-152082"/>
            <a:ext cx="9995853" cy="904610"/>
          </a:xfrm>
        </p:spPr>
        <p:txBody>
          <a:bodyPr>
            <a:normAutofit/>
          </a:bodyPr>
          <a:lstStyle/>
          <a:p>
            <a:pPr algn="ctr"/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Breast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Augmentation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</a:t>
            </a: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2117" y="838014"/>
            <a:ext cx="4391056" cy="2772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5460" y="6374146"/>
            <a:ext cx="1596857" cy="324000"/>
          </a:xfrm>
          <a:prstGeom prst="rect">
            <a:avLst/>
          </a:prstGeom>
        </p:spPr>
      </p:pic>
      <p:pic>
        <p:nvPicPr>
          <p:cNvPr id="9" name="Immagine 1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0207" y="838014"/>
            <a:ext cx="4314424" cy="2772000"/>
          </a:xfrm>
          <a:prstGeom prst="rect">
            <a:avLst/>
          </a:prstGeom>
        </p:spPr>
      </p:pic>
      <p:sp>
        <p:nvSpPr>
          <p:cNvPr id="12" name="Freccia a destra 2"/>
          <p:cNvSpPr/>
          <p:nvPr/>
        </p:nvSpPr>
        <p:spPr>
          <a:xfrm>
            <a:off x="4" y="985639"/>
            <a:ext cx="1980879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16" name="Freccia a destra 12"/>
          <p:cNvSpPr/>
          <p:nvPr/>
        </p:nvSpPr>
        <p:spPr>
          <a:xfrm>
            <a:off x="1" y="3915167"/>
            <a:ext cx="2226234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AFTER </a:t>
            </a:r>
            <a:r>
              <a:rPr lang="en-GB" sz="2400" dirty="0" smtClean="0">
                <a:solidFill>
                  <a:prstClr val="white"/>
                </a:solidFill>
              </a:rPr>
              <a:t>12 MONTHS</a:t>
            </a:r>
            <a:endParaRPr lang="en-GB" sz="2400" dirty="0">
              <a:solidFill>
                <a:prstClr val="white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1173" y="3690024"/>
            <a:ext cx="4391240" cy="30510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4632" y="3690023"/>
            <a:ext cx="4317885" cy="296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69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 rot="10800000" flipV="1">
            <a:off x="1134929" y="430891"/>
            <a:ext cx="9922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Around 100% of volume was maintained</a:t>
            </a:r>
            <a:r>
              <a:rPr lang="en-GB" sz="2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. BMI stable</a:t>
            </a:r>
            <a:endParaRPr lang="en-GB" sz="28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970688"/>
              </p:ext>
            </p:extLst>
          </p:nvPr>
        </p:nvGraphicFramePr>
        <p:xfrm>
          <a:off x="1035824" y="1210236"/>
          <a:ext cx="9840941" cy="5453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5481"/>
                <a:gridCol w="3292253"/>
                <a:gridCol w="3463207"/>
              </a:tblGrid>
              <a:tr h="462163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Right Brest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Left Brest</a:t>
                      </a:r>
                      <a:endParaRPr lang="en-GB" sz="2400" dirty="0"/>
                    </a:p>
                  </a:txBody>
                  <a:tcPr anchor="ctr"/>
                </a:tc>
              </a:tr>
              <a:tr h="83189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Initial</a:t>
                      </a:r>
                      <a:r>
                        <a:rPr lang="en-GB" sz="2400" baseline="0" dirty="0" smtClean="0"/>
                        <a:t> Breast Volume*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799ml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745ml</a:t>
                      </a:r>
                      <a:endParaRPr lang="en-GB" sz="2400" dirty="0"/>
                    </a:p>
                  </a:txBody>
                  <a:tcPr anchor="ctr"/>
                </a:tc>
              </a:tr>
              <a:tr h="1201625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Fat Injected*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246ml</a:t>
                      </a:r>
                    </a:p>
                    <a:p>
                      <a:pPr algn="ctr"/>
                      <a:r>
                        <a:rPr lang="en-GB" sz="2400" dirty="0" smtClean="0"/>
                        <a:t>(1045ml total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321ml</a:t>
                      </a:r>
                    </a:p>
                    <a:p>
                      <a:pPr algn="ctr"/>
                      <a:r>
                        <a:rPr lang="en-GB" sz="2400" dirty="0" smtClean="0"/>
                        <a:t>(1066ml total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1201625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the Breast after 120 days*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1011ml (96.7% of injected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1121ml</a:t>
                      </a:r>
                    </a:p>
                    <a:p>
                      <a:pPr algn="ctr"/>
                      <a:r>
                        <a:rPr lang="en-GB" sz="2400" dirty="0" smtClean="0"/>
                        <a:t>(105% of injected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831894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the Breast after 1 year*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973ml (93.1% of injected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1062ml (99.6% </a:t>
                      </a:r>
                      <a:r>
                        <a:rPr lang="en-GB" sz="2400" smtClean="0"/>
                        <a:t>of injected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462163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Ratio Cells/ml of fat: 170,000cells/ml</a:t>
                      </a:r>
                      <a:endParaRPr lang="en-GB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62163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*Data obtained</a:t>
                      </a:r>
                      <a:r>
                        <a:rPr lang="en-GB" sz="2400" baseline="0" dirty="0" smtClean="0"/>
                        <a:t> by MRI analysis 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5148" y="6534000"/>
            <a:ext cx="159685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9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0889" y="-150114"/>
            <a:ext cx="10414863" cy="1043742"/>
          </a:xfrm>
        </p:spPr>
        <p:txBody>
          <a:bodyPr>
            <a:normAutofit/>
          </a:bodyPr>
          <a:lstStyle/>
          <a:p>
            <a:pPr algn="ctr"/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Breast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Augmentation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</a:t>
            </a:r>
          </a:p>
        </p:txBody>
      </p:sp>
      <p:pic>
        <p:nvPicPr>
          <p:cNvPr id="14" name="Picture 2"/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6803" y="911547"/>
            <a:ext cx="396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6803" y="3874968"/>
            <a:ext cx="396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5924" y="6424012"/>
            <a:ext cx="1596857" cy="324000"/>
          </a:xfrm>
          <a:prstGeom prst="rect">
            <a:avLst/>
          </a:prstGeom>
        </p:spPr>
      </p:pic>
      <p:pic>
        <p:nvPicPr>
          <p:cNvPr id="10" name="Picture 3"/>
          <p:cNvPicPr preferRelativeResize="0">
            <a:picLocks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1965" y="1152309"/>
            <a:ext cx="3818403" cy="261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magine 1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7" r="1681"/>
          <a:stretch/>
        </p:blipFill>
        <p:spPr>
          <a:xfrm>
            <a:off x="2354372" y="3874968"/>
            <a:ext cx="3812345" cy="2880000"/>
          </a:xfrm>
          <a:prstGeom prst="rect">
            <a:avLst/>
          </a:prstGeom>
        </p:spPr>
      </p:pic>
      <p:sp>
        <p:nvSpPr>
          <p:cNvPr id="12" name="Freccia a destra 2"/>
          <p:cNvSpPr/>
          <p:nvPr/>
        </p:nvSpPr>
        <p:spPr>
          <a:xfrm>
            <a:off x="5" y="985024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16" name="Freccia a destra 12"/>
          <p:cNvSpPr/>
          <p:nvPr/>
        </p:nvSpPr>
        <p:spPr>
          <a:xfrm>
            <a:off x="5" y="3946237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AFTER </a:t>
            </a:r>
            <a:r>
              <a:rPr lang="en-GB" sz="2400" dirty="0" smtClean="0">
                <a:solidFill>
                  <a:prstClr val="white"/>
                </a:solidFill>
              </a:rPr>
              <a:t>6 MONTHS</a:t>
            </a:r>
            <a:endParaRPr lang="en-GB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2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 rot="10800000" flipV="1">
            <a:off x="445865" y="523219"/>
            <a:ext cx="11367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Around 80% of the volume was maintained</a:t>
            </a:r>
            <a:endParaRPr lang="en-GB" sz="28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/>
          </p:nvPr>
        </p:nvGraphicFramePr>
        <p:xfrm>
          <a:off x="899655" y="1893194"/>
          <a:ext cx="10486104" cy="491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7761"/>
                <a:gridCol w="3700039"/>
                <a:gridCol w="3498304"/>
              </a:tblGrid>
              <a:tr h="585376">
                <a:tc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Right Brest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Left Brest</a:t>
                      </a:r>
                      <a:endParaRPr lang="en-GB" sz="2400" dirty="0"/>
                    </a:p>
                  </a:txBody>
                  <a:tcPr anchor="ctr"/>
                </a:tc>
              </a:tr>
              <a:tr h="55760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Initial</a:t>
                      </a:r>
                      <a:r>
                        <a:rPr lang="en-GB" sz="2400" baseline="0" dirty="0" smtClean="0"/>
                        <a:t> Breast Volume*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786ml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828ml</a:t>
                      </a:r>
                      <a:endParaRPr lang="en-GB" sz="2400" dirty="0"/>
                    </a:p>
                  </a:txBody>
                  <a:tcPr anchor="ctr"/>
                </a:tc>
              </a:tr>
              <a:tr h="78720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Fat Injected*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508ml</a:t>
                      </a:r>
                    </a:p>
                    <a:p>
                      <a:pPr algn="ctr"/>
                      <a:r>
                        <a:rPr lang="en-GB" sz="2400" dirty="0" smtClean="0"/>
                        <a:t>(1,294ml total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469ml</a:t>
                      </a:r>
                    </a:p>
                    <a:p>
                      <a:pPr algn="ctr"/>
                      <a:r>
                        <a:rPr lang="en-GB" sz="2400" dirty="0" smtClean="0"/>
                        <a:t>(1,297ml total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101679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the Breast after 120 days*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959ml (74.1% of initial total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1011ml (78% of initial total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1016799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Volume of the Breast after 6 months*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999ml (77%</a:t>
                      </a:r>
                      <a:r>
                        <a:rPr lang="en-GB" sz="2400" baseline="0" dirty="0" smtClean="0"/>
                        <a:t> of injected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1016ml (78.3% of injected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399067"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GB" sz="24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Ratio Cells/ml of fat: 140,000cells/ml</a:t>
                      </a:r>
                      <a:endParaRPr lang="en-GB" sz="2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399067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*Data obtained</a:t>
                      </a:r>
                      <a:r>
                        <a:rPr lang="en-GB" sz="2400" baseline="0" dirty="0" smtClean="0"/>
                        <a:t> by MRI analysis 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5148" y="6534000"/>
            <a:ext cx="159685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6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0890" y="-150114"/>
            <a:ext cx="10320783" cy="1043742"/>
          </a:xfrm>
        </p:spPr>
        <p:txBody>
          <a:bodyPr>
            <a:normAutofit/>
          </a:bodyPr>
          <a:lstStyle/>
          <a:p>
            <a:pPr algn="ctr"/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Breast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Augmentation </a:t>
            </a:r>
            <a:r>
              <a:rPr lang="en-GB" sz="3700" dirty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</a:t>
            </a:r>
            <a:r>
              <a:rPr lang="en-GB" sz="3700" dirty="0" smtClean="0">
                <a:solidFill>
                  <a:schemeClr val="bg1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Patient 5</a:t>
            </a:r>
            <a:endParaRPr lang="en-GB" sz="3700" dirty="0">
              <a:solidFill>
                <a:schemeClr val="bg1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5148" y="6424012"/>
            <a:ext cx="1596857" cy="3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027" y="3722384"/>
            <a:ext cx="3608852" cy="295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677" y="3722384"/>
            <a:ext cx="3750467" cy="3060000"/>
          </a:xfrm>
          <a:prstGeom prst="rect">
            <a:avLst/>
          </a:prstGeom>
        </p:spPr>
      </p:pic>
      <p:sp>
        <p:nvSpPr>
          <p:cNvPr id="7" name="Freccia a destra 2"/>
          <p:cNvSpPr/>
          <p:nvPr/>
        </p:nvSpPr>
        <p:spPr>
          <a:xfrm>
            <a:off x="5" y="985024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8" name="Freccia a destra 12"/>
          <p:cNvSpPr/>
          <p:nvPr/>
        </p:nvSpPr>
        <p:spPr>
          <a:xfrm>
            <a:off x="5" y="3946237"/>
            <a:ext cx="2206527" cy="2832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dirty="0">
                <a:solidFill>
                  <a:prstClr val="white"/>
                </a:solidFill>
              </a:rPr>
              <a:t>AFTER </a:t>
            </a:r>
            <a:r>
              <a:rPr lang="en-GB" sz="2400" dirty="0" smtClean="0">
                <a:solidFill>
                  <a:prstClr val="white"/>
                </a:solidFill>
              </a:rPr>
              <a:t>12 MONTHS</a:t>
            </a:r>
            <a:endParaRPr lang="en-GB" sz="2400" dirty="0">
              <a:solidFill>
                <a:prstClr val="white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0" b="9895"/>
          <a:stretch/>
        </p:blipFill>
        <p:spPr>
          <a:xfrm>
            <a:off x="7231675" y="892525"/>
            <a:ext cx="3747600" cy="26790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19" t="16623" r="3629" b="9669"/>
          <a:stretch/>
        </p:blipFill>
        <p:spPr>
          <a:xfrm>
            <a:off x="2800685" y="892525"/>
            <a:ext cx="3600115" cy="26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9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594852" y="0"/>
            <a:ext cx="110022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8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GB" sz="2800" b="1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More of 100% of of </a:t>
            </a:r>
            <a:r>
              <a:rPr lang="en-GB" sz="2800" b="1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volume was maintained</a:t>
            </a:r>
            <a:r>
              <a:rPr lang="en-GB" sz="2800" dirty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. </a:t>
            </a: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773305"/>
              </p:ext>
            </p:extLst>
          </p:nvPr>
        </p:nvGraphicFramePr>
        <p:xfrm>
          <a:off x="900826" y="1235583"/>
          <a:ext cx="9972001" cy="410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6575"/>
                <a:gridCol w="3336095"/>
                <a:gridCol w="3509331"/>
              </a:tblGrid>
              <a:tr h="45638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Right Brest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Left Brest</a:t>
                      </a:r>
                      <a:endParaRPr lang="en-GB" sz="2400" dirty="0"/>
                    </a:p>
                  </a:txBody>
                  <a:tcPr anchor="ctr"/>
                </a:tc>
              </a:tr>
              <a:tr h="692965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Initial</a:t>
                      </a:r>
                      <a:r>
                        <a:rPr lang="en-GB" sz="2400" baseline="0" dirty="0" smtClean="0"/>
                        <a:t> Breast Volume*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1237ml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aseline="0" dirty="0" smtClean="0"/>
                        <a:t> 1256</a:t>
                      </a:r>
                      <a:r>
                        <a:rPr lang="en-GB" sz="2400" dirty="0" smtClean="0"/>
                        <a:t>ml</a:t>
                      </a:r>
                      <a:endParaRPr lang="en-GB" sz="2400" dirty="0"/>
                    </a:p>
                  </a:txBody>
                  <a:tcPr anchor="ctr"/>
                </a:tc>
              </a:tr>
              <a:tr h="857388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Volume of Fat Injected*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293ml</a:t>
                      </a:r>
                    </a:p>
                    <a:p>
                      <a:r>
                        <a:rPr lang="en-GB" sz="2400" dirty="0" smtClean="0"/>
                        <a:t>(1530ml total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 376ml</a:t>
                      </a:r>
                    </a:p>
                    <a:p>
                      <a:r>
                        <a:rPr lang="en-GB" sz="2400" dirty="0" smtClean="0"/>
                        <a:t>(1632ml total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1186243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Volume of the Breast after 12 months*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 1704ml (111%</a:t>
                      </a:r>
                      <a:r>
                        <a:rPr lang="en-GB" sz="2400" baseline="0" dirty="0" smtClean="0"/>
                        <a:t> of initial total volume)</a:t>
                      </a:r>
                      <a:endParaRPr lang="en-GB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2400" baseline="0" dirty="0" smtClean="0"/>
                        <a:t> 1654</a:t>
                      </a:r>
                      <a:r>
                        <a:rPr lang="en-GB" sz="2400" dirty="0" smtClean="0"/>
                        <a:t>ml (101% of initial total volume)</a:t>
                      </a:r>
                      <a:endParaRPr lang="en-GB" sz="2400" dirty="0"/>
                    </a:p>
                  </a:txBody>
                  <a:tcPr anchor="ctr"/>
                </a:tc>
              </a:tr>
              <a:tr h="456387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b="1" dirty="0" smtClean="0">
                          <a:solidFill>
                            <a:srgbClr val="FF0000"/>
                          </a:solidFill>
                        </a:rPr>
                        <a:t>Ratio Cells/ml</a:t>
                      </a:r>
                      <a:r>
                        <a:rPr lang="en-GB" sz="2400" b="1" baseline="0" dirty="0" smtClean="0">
                          <a:solidFill>
                            <a:srgbClr val="FF0000"/>
                          </a:solidFill>
                        </a:rPr>
                        <a:t> of fat</a:t>
                      </a:r>
                      <a:r>
                        <a:rPr lang="en-GB" sz="2400" b="1" baseline="0" smtClean="0">
                          <a:solidFill>
                            <a:srgbClr val="FF0000"/>
                          </a:solidFill>
                        </a:rPr>
                        <a:t>:  149,477cells/ml</a:t>
                      </a:r>
                      <a:endParaRPr lang="en-GB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456387">
                <a:tc gridSpan="3">
                  <a:txBody>
                    <a:bodyPr/>
                    <a:lstStyle/>
                    <a:p>
                      <a:pPr algn="ctr"/>
                      <a:r>
                        <a:rPr lang="en-GB" sz="2400" dirty="0" smtClean="0"/>
                        <a:t>*Data obtained</a:t>
                      </a:r>
                      <a:r>
                        <a:rPr lang="en-GB" sz="2400" baseline="0" dirty="0" smtClean="0"/>
                        <a:t> by MRI analysis </a:t>
                      </a:r>
                      <a:r>
                        <a:rPr lang="en-GB" sz="2400" dirty="0" smtClean="0"/>
                        <a:t> </a:t>
                      </a:r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Immagin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5148" y="6307785"/>
            <a:ext cx="1596857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2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7269" y="-188667"/>
            <a:ext cx="10436535" cy="823613"/>
          </a:xfrm>
        </p:spPr>
        <p:txBody>
          <a:bodyPr>
            <a:normAutofit/>
          </a:bodyPr>
          <a:lstStyle/>
          <a:p>
            <a:pPr algn="ctr"/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Histological </a:t>
            </a:r>
            <a:r>
              <a:rPr lang="en-GB" sz="3700" dirty="0" err="1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Analisys</a:t>
            </a:r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3700" dirty="0">
              <a:solidFill>
                <a:prstClr val="white">
                  <a:lumMod val="50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5521" y="6415374"/>
            <a:ext cx="2150641" cy="44262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8427" y="1959984"/>
            <a:ext cx="6475148" cy="4860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87991" y="681986"/>
            <a:ext cx="10595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  <a:latin typeface="Helvetica"/>
              </a:rPr>
              <a:t>Adipocytes are structurally normal and metabolically active</a:t>
            </a:r>
          </a:p>
        </p:txBody>
      </p:sp>
    </p:spTree>
    <p:extLst>
      <p:ext uri="{BB962C8B-B14F-4D97-AF65-F5344CB8AC3E}">
        <p14:creationId xmlns:p14="http://schemas.microsoft.com/office/powerpoint/2010/main" val="21802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70229" y="-50542"/>
            <a:ext cx="10483571" cy="920654"/>
          </a:xfrm>
        </p:spPr>
        <p:txBody>
          <a:bodyPr>
            <a:normAutofit/>
          </a:bodyPr>
          <a:lstStyle/>
          <a:p>
            <a:pPr algn="ctr"/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Electronic Microscopy Analysis</a:t>
            </a:r>
            <a:endParaRPr lang="en-GB" sz="3700" dirty="0">
              <a:solidFill>
                <a:prstClr val="white">
                  <a:lumMod val="50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0532" y="6247406"/>
            <a:ext cx="2150641" cy="44262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4009" y="1830032"/>
            <a:ext cx="6523987" cy="4860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29276" y="917151"/>
            <a:ext cx="115201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FF0000"/>
                </a:solidFill>
                <a:latin typeface="Helvetica"/>
              </a:rPr>
              <a:t>Adipocytes with normal </a:t>
            </a:r>
            <a:r>
              <a:rPr lang="en-GB" sz="3600" dirty="0" smtClean="0">
                <a:solidFill>
                  <a:srgbClr val="FF0000"/>
                </a:solidFill>
                <a:latin typeface="Helvetica"/>
              </a:rPr>
              <a:t>ultrastructure and capillary </a:t>
            </a:r>
            <a:r>
              <a:rPr lang="en-GB" sz="3600" dirty="0">
                <a:solidFill>
                  <a:srgbClr val="FF0000"/>
                </a:solidFill>
                <a:latin typeface="Helvetica"/>
              </a:rPr>
              <a:t>net</a:t>
            </a:r>
          </a:p>
        </p:txBody>
      </p:sp>
    </p:spTree>
    <p:extLst>
      <p:ext uri="{BB962C8B-B14F-4D97-AF65-F5344CB8AC3E}">
        <p14:creationId xmlns:p14="http://schemas.microsoft.com/office/powerpoint/2010/main" val="1601833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197" y="-505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Electronic Microscopy Analysis</a:t>
            </a:r>
            <a:endParaRPr lang="en-GB" sz="3700" dirty="0">
              <a:solidFill>
                <a:prstClr val="white">
                  <a:lumMod val="50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0532" y="6247406"/>
            <a:ext cx="2150641" cy="44262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58719" y="1175830"/>
            <a:ext cx="11590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>
                <a:solidFill>
                  <a:srgbClr val="FF0000"/>
                </a:solidFill>
                <a:latin typeface="Helvetica"/>
              </a:rPr>
              <a:t>Cells differentiation – presence of </a:t>
            </a:r>
            <a:r>
              <a:rPr lang="en-GB" sz="3600" dirty="0" err="1" smtClean="0">
                <a:solidFill>
                  <a:srgbClr val="FF0000"/>
                </a:solidFill>
                <a:latin typeface="Helvetica"/>
              </a:rPr>
              <a:t>preadipocite</a:t>
            </a:r>
            <a:endParaRPr lang="en-GB" sz="3600" dirty="0">
              <a:solidFill>
                <a:srgbClr val="FF0000"/>
              </a:solidFill>
              <a:latin typeface="Helvetica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88975" y="2054092"/>
            <a:ext cx="6467768" cy="463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4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64475" y="-224191"/>
            <a:ext cx="10347740" cy="1047270"/>
          </a:xfrm>
        </p:spPr>
        <p:txBody>
          <a:bodyPr>
            <a:normAutofit/>
          </a:bodyPr>
          <a:lstStyle/>
          <a:p>
            <a:pPr algn="ctr"/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Face Shaping– Patient 1</a:t>
            </a:r>
            <a:endParaRPr lang="en-GB" sz="3700" dirty="0">
              <a:solidFill>
                <a:prstClr val="white">
                  <a:lumMod val="50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5857" y="913981"/>
            <a:ext cx="513411" cy="28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5857" y="3874968"/>
            <a:ext cx="513411" cy="28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AFTER 120 DAYS</a:t>
            </a:r>
          </a:p>
        </p:txBody>
      </p:sp>
      <p:grpSp>
        <p:nvGrpSpPr>
          <p:cNvPr id="25" name="Gruppo 24"/>
          <p:cNvGrpSpPr/>
          <p:nvPr/>
        </p:nvGrpSpPr>
        <p:grpSpPr>
          <a:xfrm>
            <a:off x="745737" y="933349"/>
            <a:ext cx="3528811" cy="2880000"/>
            <a:chOff x="1197735" y="934331"/>
            <a:chExt cx="3528811" cy="2880000"/>
          </a:xfrm>
        </p:grpSpPr>
        <p:pic>
          <p:nvPicPr>
            <p:cNvPr id="16" name="Immagine 15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97735" y="934331"/>
              <a:ext cx="3528811" cy="2880000"/>
            </a:xfrm>
            <a:prstGeom prst="rect">
              <a:avLst/>
            </a:prstGeom>
          </p:spPr>
        </p:pic>
        <p:sp>
          <p:nvSpPr>
            <p:cNvPr id="18" name="Rettangolo 17"/>
            <p:cNvSpPr/>
            <p:nvPr/>
          </p:nvSpPr>
          <p:spPr>
            <a:xfrm>
              <a:off x="2099071" y="2118659"/>
              <a:ext cx="1519707" cy="216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8650311" y="3874968"/>
            <a:ext cx="3528812" cy="2880000"/>
            <a:chOff x="9878096" y="3896631"/>
            <a:chExt cx="3528812" cy="2880000"/>
          </a:xfrm>
        </p:grpSpPr>
        <p:pic>
          <p:nvPicPr>
            <p:cNvPr id="12" name="Immagine 1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78096" y="3896631"/>
              <a:ext cx="3528812" cy="2880000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78566" y="4762900"/>
              <a:ext cx="1518036" cy="338373"/>
            </a:xfrm>
            <a:prstGeom prst="rect">
              <a:avLst/>
            </a:prstGeom>
          </p:spPr>
        </p:pic>
      </p:grpSp>
      <p:grpSp>
        <p:nvGrpSpPr>
          <p:cNvPr id="29" name="Gruppo 28"/>
          <p:cNvGrpSpPr/>
          <p:nvPr/>
        </p:nvGrpSpPr>
        <p:grpSpPr>
          <a:xfrm>
            <a:off x="8650309" y="913981"/>
            <a:ext cx="3541691" cy="2880000"/>
            <a:chOff x="9878095" y="933349"/>
            <a:chExt cx="3541691" cy="2880000"/>
          </a:xfrm>
        </p:grpSpPr>
        <p:pic>
          <p:nvPicPr>
            <p:cNvPr id="14" name="Immagine 13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878095" y="933349"/>
              <a:ext cx="3541691" cy="2880000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22568" y="1880605"/>
              <a:ext cx="1518036" cy="272056"/>
            </a:xfrm>
            <a:prstGeom prst="rect">
              <a:avLst/>
            </a:prstGeom>
          </p:spPr>
        </p:pic>
      </p:grpSp>
      <p:grpSp>
        <p:nvGrpSpPr>
          <p:cNvPr id="27" name="Gruppo 26"/>
          <p:cNvGrpSpPr/>
          <p:nvPr/>
        </p:nvGrpSpPr>
        <p:grpSpPr>
          <a:xfrm>
            <a:off x="4431016" y="933349"/>
            <a:ext cx="4073605" cy="2880000"/>
            <a:chOff x="5186305" y="951244"/>
            <a:chExt cx="4073605" cy="2880000"/>
          </a:xfrm>
        </p:grpSpPr>
        <p:pic>
          <p:nvPicPr>
            <p:cNvPr id="17" name="Immagine 16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6305" y="951244"/>
              <a:ext cx="4073605" cy="2880000"/>
            </a:xfrm>
            <a:prstGeom prst="rect">
              <a:avLst/>
            </a:prstGeom>
          </p:spPr>
        </p:pic>
        <p:pic>
          <p:nvPicPr>
            <p:cNvPr id="22" name="Immagine 2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09703" y="2303374"/>
              <a:ext cx="1888129" cy="359918"/>
            </a:xfrm>
            <a:prstGeom prst="rect">
              <a:avLst/>
            </a:prstGeom>
          </p:spPr>
        </p:pic>
      </p:grpSp>
      <p:grpSp>
        <p:nvGrpSpPr>
          <p:cNvPr id="26" name="Gruppo 25"/>
          <p:cNvGrpSpPr/>
          <p:nvPr/>
        </p:nvGrpSpPr>
        <p:grpSpPr>
          <a:xfrm>
            <a:off x="760715" y="3896631"/>
            <a:ext cx="3515932" cy="2880000"/>
            <a:chOff x="1210614" y="3874968"/>
            <a:chExt cx="3515932" cy="2880000"/>
          </a:xfrm>
        </p:grpSpPr>
        <p:pic>
          <p:nvPicPr>
            <p:cNvPr id="15" name="Immagine 14"/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10614" y="3874968"/>
              <a:ext cx="3515932" cy="2880000"/>
            </a:xfrm>
            <a:prstGeom prst="rect">
              <a:avLst/>
            </a:prstGeom>
          </p:spPr>
        </p:pic>
        <p:pic>
          <p:nvPicPr>
            <p:cNvPr id="23" name="Immagine 2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8861" y="4893213"/>
              <a:ext cx="1473536" cy="227960"/>
            </a:xfrm>
            <a:prstGeom prst="rect">
              <a:avLst/>
            </a:prstGeom>
          </p:spPr>
        </p:pic>
      </p:grpSp>
      <p:grpSp>
        <p:nvGrpSpPr>
          <p:cNvPr id="28" name="Gruppo 27"/>
          <p:cNvGrpSpPr/>
          <p:nvPr/>
        </p:nvGrpSpPr>
        <p:grpSpPr>
          <a:xfrm>
            <a:off x="4443897" y="3902726"/>
            <a:ext cx="4060727" cy="2880000"/>
            <a:chOff x="5186305" y="3874968"/>
            <a:chExt cx="4060726" cy="2880000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86305" y="3874968"/>
              <a:ext cx="4060726" cy="2880000"/>
            </a:xfrm>
            <a:prstGeom prst="rect">
              <a:avLst/>
            </a:prstGeom>
          </p:spPr>
        </p:pic>
        <p:pic>
          <p:nvPicPr>
            <p:cNvPr id="24" name="Immagine 23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6000" y="4864488"/>
              <a:ext cx="1968223" cy="378180"/>
            </a:xfrm>
            <a:prstGeom prst="rect">
              <a:avLst/>
            </a:prstGeom>
          </p:spPr>
        </p:pic>
      </p:grpSp>
      <p:pic>
        <p:nvPicPr>
          <p:cNvPr id="4" name="Immagine 3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1364" y="6262611"/>
            <a:ext cx="2150641" cy="44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2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2633" y="-224191"/>
            <a:ext cx="10159583" cy="882654"/>
          </a:xfrm>
        </p:spPr>
        <p:txBody>
          <a:bodyPr>
            <a:normAutofit/>
          </a:bodyPr>
          <a:lstStyle/>
          <a:p>
            <a:pPr algn="ctr"/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Face Shaping– Patient 2</a:t>
            </a:r>
            <a:endParaRPr lang="en-GB" sz="3700" dirty="0">
              <a:solidFill>
                <a:prstClr val="white">
                  <a:lumMod val="50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75857" y="913981"/>
            <a:ext cx="513411" cy="28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BEFORE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75857" y="3874968"/>
            <a:ext cx="513411" cy="288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prstClr val="white"/>
                </a:solidFill>
              </a:rPr>
              <a:t>AFTER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3922" y="169613"/>
            <a:ext cx="2150641" cy="44262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254" y="913981"/>
            <a:ext cx="3676175" cy="2880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3931" y="3874968"/>
            <a:ext cx="3923071" cy="2880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3929" y="913981"/>
            <a:ext cx="3937819" cy="28800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6332" y="3874968"/>
            <a:ext cx="3687097" cy="2880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2251" y="3874968"/>
            <a:ext cx="3185652" cy="288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72251" y="913981"/>
            <a:ext cx="3185652" cy="2880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180496" y="2133606"/>
            <a:ext cx="1008185" cy="18756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037361" y="4744591"/>
            <a:ext cx="1008185" cy="18756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037357" y="1495177"/>
            <a:ext cx="1232059" cy="3490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795328" y="1488532"/>
            <a:ext cx="1371600" cy="28316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180496" y="4910080"/>
            <a:ext cx="1008185" cy="18756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883441" y="4545299"/>
            <a:ext cx="1437811" cy="364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0869" y="621021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81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81905" y="4"/>
            <a:ext cx="10433363" cy="987693"/>
          </a:xfrm>
        </p:spPr>
        <p:txBody>
          <a:bodyPr>
            <a:normAutofit/>
          </a:bodyPr>
          <a:lstStyle/>
          <a:p>
            <a:r>
              <a:rPr lang="en-GB" sz="3700" dirty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 Rejuvenation - Face Contour  Case 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288665" y="1037496"/>
            <a:ext cx="3451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1F49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Forehead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31504" y="1681537"/>
            <a:ext cx="258865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en-US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2400" dirty="0"/>
              <a:t>Before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740207" y="1681537"/>
            <a:ext cx="24856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en-US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2400" dirty="0"/>
              <a:t>After </a:t>
            </a:r>
            <a:r>
              <a:rPr lang="en-GB" sz="2400" dirty="0" smtClean="0"/>
              <a:t>180 </a:t>
            </a:r>
            <a:r>
              <a:rPr lang="en-GB" sz="2400" dirty="0"/>
              <a:t>days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7" y="2139363"/>
            <a:ext cx="4680000" cy="468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373" y="2152242"/>
            <a:ext cx="4667283" cy="4680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9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9667" y="6"/>
            <a:ext cx="10515600" cy="1325563"/>
          </a:xfrm>
        </p:spPr>
        <p:txBody>
          <a:bodyPr>
            <a:normAutofit/>
          </a:bodyPr>
          <a:lstStyle/>
          <a:p>
            <a:r>
              <a:rPr lang="en-GB" sz="3700" dirty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 Rejuvenation - Face Contour  Case 1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370233" y="1193357"/>
            <a:ext cx="3451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1F49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Forehead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44704" y="1744972"/>
            <a:ext cx="258865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en-US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2400" dirty="0"/>
              <a:t>Before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350677" y="1743644"/>
            <a:ext cx="24856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en-US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2400" dirty="0"/>
              <a:t>After </a:t>
            </a:r>
            <a:r>
              <a:rPr lang="en-GB" sz="2400" dirty="0" smtClean="0"/>
              <a:t>120 </a:t>
            </a:r>
            <a:r>
              <a:rPr lang="en-GB" sz="2400" dirty="0"/>
              <a:t>days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89" y="2178000"/>
            <a:ext cx="4667283" cy="4680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612" y="2188725"/>
            <a:ext cx="4641744" cy="4680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9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9667" y="6"/>
            <a:ext cx="10515600" cy="1325563"/>
          </a:xfrm>
        </p:spPr>
        <p:txBody>
          <a:bodyPr>
            <a:normAutofit/>
          </a:bodyPr>
          <a:lstStyle/>
          <a:p>
            <a:r>
              <a:rPr lang="en-GB" sz="3700" dirty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Skin Rejuvenation - Face Contour  Case </a:t>
            </a:r>
            <a:r>
              <a:rPr lang="en-GB" sz="3700" dirty="0" smtClean="0">
                <a:solidFill>
                  <a:prstClr val="white">
                    <a:lumMod val="50000"/>
                  </a:prst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endParaRPr lang="en-GB" sz="3700" dirty="0">
              <a:solidFill>
                <a:prstClr val="white">
                  <a:lumMod val="50000"/>
                </a:prst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216245" y="1281985"/>
            <a:ext cx="34515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1F49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Cheek</a:t>
            </a:r>
            <a:endParaRPr lang="en-GB" sz="2400" b="1" dirty="0">
              <a:solidFill>
                <a:srgbClr val="1F497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944704" y="1744972"/>
            <a:ext cx="258865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en-US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2400" dirty="0"/>
              <a:t>Before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350677" y="1743644"/>
            <a:ext cx="24856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>
            <a:defPPr>
              <a:defRPr lang="en-US"/>
            </a:defPPr>
            <a:lvl1pPr algn="ctr">
              <a:defRPr>
                <a:solidFill>
                  <a:prstClr val="white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sz="2400" dirty="0"/>
              <a:t>After 60 days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/>
          <a:srcRect l="11091" r="20546" b="26988"/>
          <a:stretch/>
        </p:blipFill>
        <p:spPr>
          <a:xfrm>
            <a:off x="1162093" y="2324206"/>
            <a:ext cx="4153881" cy="44280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/>
          <a:srcRect l="25117" r="14467" b="26900"/>
          <a:stretch/>
        </p:blipFill>
        <p:spPr>
          <a:xfrm>
            <a:off x="6511740" y="2324206"/>
            <a:ext cx="4163491" cy="4428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9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 descr="Screen Shot 2015-09-07 at 09.45.52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2497" r="-72497"/>
          <a:stretch>
            <a:fillRect/>
          </a:stretch>
        </p:blipFill>
        <p:spPr>
          <a:xfrm>
            <a:off x="-3814634" y="-278811"/>
            <a:ext cx="18217380" cy="7538322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1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90169" y="707886"/>
          <a:ext cx="11823131" cy="553536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60067"/>
                <a:gridCol w="737936"/>
                <a:gridCol w="1042737"/>
                <a:gridCol w="625643"/>
                <a:gridCol w="689811"/>
                <a:gridCol w="914400"/>
                <a:gridCol w="802105"/>
                <a:gridCol w="1507959"/>
                <a:gridCol w="946484"/>
                <a:gridCol w="1957137"/>
                <a:gridCol w="1938852"/>
              </a:tblGrid>
              <a:tr h="8579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Patient Name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Initial BMI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>
                          <a:effectLst/>
                          <a:latin typeface="+mn-lt"/>
                        </a:rPr>
                        <a:t>Tretment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 Date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Initial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Breast</a:t>
                      </a:r>
                      <a:r>
                        <a:rPr lang="en-US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Volume* 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(ml)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Breast</a:t>
                      </a:r>
                      <a:r>
                        <a:rPr lang="en-US" sz="140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Volume 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after the </a:t>
                      </a:r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treatment* </a:t>
                      </a:r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(MSC plus Fat Injected)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Follow-up (date)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Patient BMI - Follow-up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Volume of the </a:t>
                      </a:r>
                      <a:r>
                        <a:rPr lang="en-US" sz="2000" b="1" u="none" strike="noStrike" dirty="0" smtClean="0">
                          <a:effectLst/>
                        </a:rPr>
                        <a:t>Breast* </a:t>
                      </a:r>
                      <a:r>
                        <a:rPr lang="en-US" sz="2000" b="1" u="none" strike="noStrike" dirty="0">
                          <a:effectLst/>
                        </a:rPr>
                        <a:t>(%)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41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n-lt"/>
                        </a:rPr>
                        <a:t>Right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Left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+mn-lt"/>
                        </a:rPr>
                        <a:t>Right</a:t>
                      </a:r>
                      <a:endParaRPr lang="en-US" sz="1400" b="1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n-lt"/>
                        </a:rPr>
                        <a:t>Left</a:t>
                      </a:r>
                      <a:endParaRPr lang="en-US" sz="1400" b="1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Right</a:t>
                      </a:r>
                      <a:endParaRPr lang="en-US" sz="2000" b="1" i="1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Left</a:t>
                      </a:r>
                      <a:endParaRPr lang="en-US" sz="2000" b="1" i="1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571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M.A.K.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>
                          <a:effectLst/>
                          <a:latin typeface="+mn-lt"/>
                        </a:rPr>
                        <a:t>21.5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Sep-14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420ml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473ml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700ml (280ml)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665ml (192ml)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12 months (Oct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 dirty="0" smtClean="0">
                          <a:effectLst/>
                          <a:latin typeface="+mn-lt"/>
                        </a:rPr>
                        <a:t>22.1 (+2.7%)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896ml (128%)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1" u="none" strike="noStrike" dirty="0">
                          <a:effectLst/>
                        </a:rPr>
                        <a:t>804ml (121%)</a:t>
                      </a:r>
                      <a:endParaRPr lang="cs-CZ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571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V.B.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 dirty="0" smtClean="0">
                          <a:effectLst/>
                          <a:latin typeface="+mn-lt"/>
                        </a:rPr>
                        <a:t>17.7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Sep-14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336ml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349ml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670ml (334ml)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614ml (265ml)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6 months (Feb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u="none" strike="noStrike" dirty="0" smtClean="0">
                          <a:effectLst/>
                          <a:latin typeface="+mn-lt"/>
                        </a:rPr>
                        <a:t>18 (+1.7%)</a:t>
                      </a:r>
                      <a:endParaRPr lang="fi-FI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000" b="1" u="none" strike="noStrike" dirty="0">
                          <a:effectLst/>
                        </a:rPr>
                        <a:t>678ml (101%)</a:t>
                      </a:r>
                      <a:endParaRPr lang="fi-FI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000" b="1" u="none" strike="noStrike" dirty="0">
                          <a:effectLst/>
                        </a:rPr>
                        <a:t>628ml (102%)</a:t>
                      </a:r>
                      <a:endParaRPr lang="fi-FI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571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N.S.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>
                          <a:effectLst/>
                          <a:latin typeface="+mn-lt"/>
                        </a:rPr>
                        <a:t>21.8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Sep-14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u="none" strike="noStrike">
                          <a:effectLst/>
                          <a:latin typeface="+mn-lt"/>
                        </a:rPr>
                        <a:t>799ml</a:t>
                      </a:r>
                      <a:endParaRPr lang="fi-F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>
                          <a:effectLst/>
                          <a:latin typeface="+mn-lt"/>
                        </a:rPr>
                        <a:t>745ml</a:t>
                      </a: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1045ml (246ml)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1066 (321ml)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12 months (Oct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 (-3.7%)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973ml (93%)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1062ml (99.6)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571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S.G.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26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Sep-14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786ml 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>
                          <a:effectLst/>
                          <a:latin typeface="+mn-lt"/>
                        </a:rPr>
                        <a:t>828ml</a:t>
                      </a: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1294ml (508ml)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  <a:latin typeface="+mn-lt"/>
                        </a:rPr>
                        <a:t>1297 (469ml)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6 months (Mar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 dirty="0" smtClean="0">
                          <a:effectLst/>
                          <a:latin typeface="+mn-lt"/>
                        </a:rPr>
                        <a:t>25.6 (-1.6%)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o-RO" sz="2000" b="1" u="none" strike="noStrike">
                          <a:effectLst/>
                        </a:rPr>
                        <a:t>999ml  (77%)</a:t>
                      </a:r>
                      <a:endParaRPr lang="ro-RO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000" b="1" u="none" strike="noStrike" dirty="0">
                          <a:effectLst/>
                        </a:rPr>
                        <a:t>1016ml (78%)</a:t>
                      </a:r>
                      <a:endParaRPr lang="fi-FI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571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H.S.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>
                          <a:effectLst/>
                          <a:latin typeface="+mn-lt"/>
                        </a:rPr>
                        <a:t>25.7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  <a:latin typeface="+mn-lt"/>
                        </a:rPr>
                        <a:t>Oct-14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>
                          <a:effectLst/>
                          <a:latin typeface="+mn-lt"/>
                        </a:rPr>
                        <a:t>717ml</a:t>
                      </a: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>
                          <a:effectLst/>
                          <a:latin typeface="+mn-lt"/>
                        </a:rPr>
                        <a:t>812ml</a:t>
                      </a: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1345ml (628ml)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1464ml (652ml)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12 months (Oct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 dirty="0" smtClean="0">
                          <a:effectLst/>
                          <a:latin typeface="+mn-lt"/>
                        </a:rPr>
                        <a:t>26.5 (+3%)</a:t>
                      </a:r>
                      <a:endParaRPr lang="hr-HR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>
                          <a:effectLst/>
                        </a:rPr>
                        <a:t>1231ml (92%)</a:t>
                      </a:r>
                      <a:endParaRPr lang="is-IS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1200ml (82%)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857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L.D.N.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  <a:latin typeface="+mn-lt"/>
                        </a:rPr>
                        <a:t>Feb-15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r-HR" sz="1400" u="none" strike="noStrike">
                          <a:effectLst/>
                          <a:latin typeface="+mn-lt"/>
                        </a:rPr>
                        <a:t>551ml</a:t>
                      </a:r>
                      <a:endParaRPr lang="hr-HR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448ml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u="none" strike="noStrike">
                          <a:effectLst/>
                          <a:latin typeface="+mn-lt"/>
                        </a:rPr>
                        <a:t>1014ml (463ml)</a:t>
                      </a:r>
                      <a:endParaRPr lang="fi-FI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988ml (540ml)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</a:rPr>
                        <a:t>6 months (Aug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21.6 (-)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920ml  (91%)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973ml (99%)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  <a:tr h="571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  <a:latin typeface="+mn-lt"/>
                        </a:rPr>
                        <a:t>L.E.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31.7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 smtClean="0">
                          <a:effectLst/>
                          <a:latin typeface="+mn-lt"/>
                        </a:rPr>
                        <a:t>Oct-14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1237ml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1256ml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>
                          <a:effectLst/>
                          <a:latin typeface="+mn-lt"/>
                        </a:rPr>
                        <a:t>1530ml (293ml)</a:t>
                      </a:r>
                      <a:endParaRPr lang="is-I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400" u="none" strike="noStrike" dirty="0">
                          <a:effectLst/>
                          <a:latin typeface="+mn-lt"/>
                        </a:rPr>
                        <a:t>1632ml (376ml)</a:t>
                      </a:r>
                      <a:endParaRPr lang="is-I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smtClean="0">
                          <a:effectLst/>
                        </a:rPr>
                        <a:t>12 </a:t>
                      </a:r>
                      <a:r>
                        <a:rPr lang="en-US" sz="1600" b="1" u="none" strike="noStrike" dirty="0">
                          <a:effectLst/>
                        </a:rPr>
                        <a:t>months (Oct 2015)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400" u="none" strike="noStrike" dirty="0" smtClean="0">
                          <a:effectLst/>
                          <a:latin typeface="+mn-lt"/>
                        </a:rPr>
                        <a:t>31.4 (-1%)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2000" b="1" u="none" strike="noStrike">
                          <a:effectLst/>
                        </a:rPr>
                        <a:t>1704ml (111%)</a:t>
                      </a:r>
                      <a:endParaRPr lang="cs-CZ" sz="2000" b="1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2000" b="1" u="none" strike="noStrike" dirty="0">
                          <a:effectLst/>
                        </a:rPr>
                        <a:t>1654ml (101%)</a:t>
                      </a:r>
                      <a:endParaRPr lang="is-I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15148" marR="15148" marT="15148" marB="0" anchor="ctr"/>
                </a:tc>
              </a:tr>
            </a:tbl>
          </a:graphicData>
        </a:graphic>
      </p:graphicFrame>
      <p:sp>
        <p:nvSpPr>
          <p:cNvPr id="3" name="CasellaDiTesto 3"/>
          <p:cNvSpPr txBox="1"/>
          <p:nvPr/>
        </p:nvSpPr>
        <p:spPr>
          <a:xfrm>
            <a:off x="600583" y="0"/>
            <a:ext cx="1100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1F49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Results</a:t>
            </a:r>
            <a:r>
              <a:rPr lang="en-GB" sz="4000" dirty="0">
                <a:solidFill>
                  <a:srgbClr val="1F497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lang="en-GB" sz="4000" dirty="0" smtClean="0">
              <a:solidFill>
                <a:srgbClr val="1F497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8320" y="6320589"/>
            <a:ext cx="5646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*Data obtained by MRI analysis  </a:t>
            </a:r>
            <a:endParaRPr lang="en-GB" dirty="0"/>
          </a:p>
        </p:txBody>
      </p:sp>
      <p:sp>
        <p:nvSpPr>
          <p:cNvPr id="4" name="Frame 3"/>
          <p:cNvSpPr/>
          <p:nvPr/>
        </p:nvSpPr>
        <p:spPr>
          <a:xfrm>
            <a:off x="8085221" y="707890"/>
            <a:ext cx="4106779" cy="5612703"/>
          </a:xfrm>
          <a:prstGeom prst="frame">
            <a:avLst>
              <a:gd name="adj1" fmla="val 390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37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562721" y="258387"/>
            <a:ext cx="24016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it-IT" sz="4800" dirty="0" err="1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Results</a:t>
            </a:r>
            <a:endParaRPr lang="it-IT" sz="4800" dirty="0">
              <a:solidFill>
                <a:srgbClr val="1F497D"/>
              </a:solidFill>
              <a:latin typeface="Arial Rounded MT Bold"/>
              <a:ea typeface="Verdana" panose="020B0604030504040204" pitchFamily="34" charset="0"/>
              <a:cs typeface="Arial Rounded MT Bold"/>
            </a:endParaRPr>
          </a:p>
        </p:txBody>
      </p:sp>
      <p:sp>
        <p:nvSpPr>
          <p:cNvPr id="11" name="CasellaDiTesto 1"/>
          <p:cNvSpPr txBox="1"/>
          <p:nvPr/>
        </p:nvSpPr>
        <p:spPr>
          <a:xfrm>
            <a:off x="1150117" y="1211716"/>
            <a:ext cx="9903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3200" dirty="0" smtClean="0">
                <a:solidFill>
                  <a:srgbClr val="2E75B6"/>
                </a:solidFill>
                <a:latin typeface="Arial Rounded MT Bold"/>
                <a:ea typeface="+mj-ea"/>
                <a:cs typeface="Arial Rounded MT Bold"/>
              </a:rPr>
              <a:t>Average of fat grafting for each breast : 398ml</a:t>
            </a:r>
          </a:p>
          <a:p>
            <a:r>
              <a:rPr lang="en-GB" sz="3200" dirty="0">
                <a:solidFill>
                  <a:srgbClr val="2E75B6"/>
                </a:solidFill>
                <a:latin typeface="Arial Rounded MT Bold"/>
                <a:cs typeface="Arial Rounded MT Bold"/>
              </a:rPr>
              <a:t> </a:t>
            </a:r>
          </a:p>
        </p:txBody>
      </p:sp>
      <p:sp>
        <p:nvSpPr>
          <p:cNvPr id="16" name="CasellaDiTesto 1"/>
          <p:cNvSpPr txBox="1"/>
          <p:nvPr/>
        </p:nvSpPr>
        <p:spPr>
          <a:xfrm>
            <a:off x="917270" y="3739602"/>
            <a:ext cx="10372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2800" dirty="0" smtClean="0">
                <a:solidFill>
                  <a:srgbClr val="2E75B6"/>
                </a:solidFill>
                <a:latin typeface="Arial Rounded MT Bold"/>
                <a:ea typeface="+mj-ea"/>
                <a:cs typeface="Arial Rounded MT Bold"/>
              </a:rPr>
              <a:t>BMI of the patient at 1 year: STABLE </a:t>
            </a:r>
          </a:p>
          <a:p>
            <a:r>
              <a:rPr lang="en-GB" sz="2800" dirty="0">
                <a:solidFill>
                  <a:srgbClr val="2E75B6"/>
                </a:solidFill>
              </a:rPr>
              <a:t> </a:t>
            </a:r>
          </a:p>
        </p:txBody>
      </p:sp>
      <p:sp>
        <p:nvSpPr>
          <p:cNvPr id="18" name="CasellaDiTesto 1"/>
          <p:cNvSpPr txBox="1"/>
          <p:nvPr/>
        </p:nvSpPr>
        <p:spPr>
          <a:xfrm>
            <a:off x="211399" y="4576903"/>
            <a:ext cx="11780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smtClean="0">
                <a:solidFill>
                  <a:srgbClr val="2E75B6"/>
                </a:solidFill>
                <a:latin typeface="Arial Rounded MT Bold"/>
                <a:ea typeface="+mj-ea"/>
                <a:cs typeface="Arial Rounded MT Bold"/>
              </a:rPr>
              <a:t>Average of initial volume persisting (TOT. PATIENT) 98.3% </a:t>
            </a:r>
            <a:r>
              <a:rPr lang="en-GB" sz="2800" dirty="0">
                <a:solidFill>
                  <a:srgbClr val="2E75B6"/>
                </a:solidFill>
                <a:latin typeface="Arial Rounded MT Bold"/>
                <a:cs typeface="Arial Rounded MT Bold"/>
              </a:rPr>
              <a:t> </a:t>
            </a:r>
          </a:p>
        </p:txBody>
      </p:sp>
      <p:sp>
        <p:nvSpPr>
          <p:cNvPr id="19" name="CasellaDiTesto 1"/>
          <p:cNvSpPr txBox="1"/>
          <p:nvPr/>
        </p:nvSpPr>
        <p:spPr>
          <a:xfrm>
            <a:off x="179388" y="2502182"/>
            <a:ext cx="117809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sz="2800" dirty="0" smtClean="0">
                <a:solidFill>
                  <a:srgbClr val="2E75B6"/>
                </a:solidFill>
                <a:latin typeface="Arial Rounded MT Bold"/>
                <a:ea typeface="+mj-ea"/>
                <a:cs typeface="Arial Rounded MT Bold"/>
              </a:rPr>
              <a:t>Average of fat grafting for each breast (1 YEAR FOLLOW-UP PATIENTS): 374ml</a:t>
            </a:r>
          </a:p>
          <a:p>
            <a:r>
              <a:rPr lang="en-GB" dirty="0">
                <a:solidFill>
                  <a:srgbClr val="2E75B6"/>
                </a:solidFill>
              </a:rPr>
              <a:t> </a:t>
            </a:r>
          </a:p>
        </p:txBody>
      </p:sp>
      <p:sp>
        <p:nvSpPr>
          <p:cNvPr id="20" name="CasellaDiTesto 1"/>
          <p:cNvSpPr txBox="1"/>
          <p:nvPr/>
        </p:nvSpPr>
        <p:spPr>
          <a:xfrm>
            <a:off x="147385" y="5603032"/>
            <a:ext cx="118449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800" dirty="0" smtClean="0">
                <a:solidFill>
                  <a:srgbClr val="2E75B6"/>
                </a:solidFill>
                <a:latin typeface="Arial Rounded MT Bold"/>
                <a:ea typeface="+mj-ea"/>
                <a:cs typeface="Arial Rounded MT Bold"/>
              </a:rPr>
              <a:t>Average of initial volume persisting (1 YEAR FOLLOW-UP PATIENTS)103.5 % </a:t>
            </a:r>
            <a:r>
              <a:rPr lang="en-GB" sz="2800" dirty="0">
                <a:solidFill>
                  <a:srgbClr val="2E75B6"/>
                </a:solidFill>
                <a:latin typeface="Arial Rounded MT Bold"/>
                <a:cs typeface="Arial Rounded MT Bold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6015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19" grpId="0"/>
      <p:bldP spid="2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" y="94570"/>
            <a:ext cx="11582400" cy="1323068"/>
          </a:xfrm>
        </p:spPr>
        <p:txBody>
          <a:bodyPr>
            <a:noAutofit/>
          </a:bodyPr>
          <a:lstStyle/>
          <a:p>
            <a:pPr algn="ctr"/>
            <a:r>
              <a:rPr lang="it-IT" sz="3200" dirty="0" smtClean="0">
                <a:solidFill>
                  <a:srgbClr val="203864"/>
                </a:solidFill>
                <a:latin typeface="Arial Rounded MT Bold"/>
                <a:cs typeface="Arial Rounded MT Bold"/>
              </a:rPr>
              <a:t/>
            </a:r>
            <a:br>
              <a:rPr lang="it-IT" sz="3200" dirty="0" smtClean="0">
                <a:solidFill>
                  <a:srgbClr val="203864"/>
                </a:solidFill>
                <a:latin typeface="Arial Rounded MT Bold"/>
                <a:cs typeface="Arial Rounded MT Bold"/>
              </a:rPr>
            </a:br>
            <a:r>
              <a:rPr lang="it-IT" sz="3200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How </a:t>
            </a:r>
            <a:r>
              <a:rPr lang="it-IT" sz="3200" dirty="0" err="1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many</a:t>
            </a:r>
            <a:r>
              <a:rPr lang="it-IT" sz="3200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 FAT for OA TREATMENTS</a:t>
            </a:r>
            <a:br>
              <a:rPr lang="it-IT" sz="3200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</a:br>
            <a:r>
              <a:rPr lang="it-IT" sz="3200" i="1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(</a:t>
            </a:r>
            <a:r>
              <a:rPr lang="it-IT" sz="3200" i="1" dirty="0" err="1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considering</a:t>
            </a:r>
            <a:r>
              <a:rPr lang="it-IT" sz="3200" i="1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 1 </a:t>
            </a:r>
            <a:r>
              <a:rPr lang="it-IT" sz="3200" i="1" dirty="0" err="1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injection</a:t>
            </a:r>
            <a:r>
              <a:rPr lang="it-IT" sz="3200" i="1" dirty="0" smtClean="0">
                <a:solidFill>
                  <a:schemeClr val="accent1">
                    <a:lumMod val="75000"/>
                  </a:schemeClr>
                </a:solidFill>
                <a:latin typeface="Arial Rounded MT Bold"/>
                <a:cs typeface="Arial Rounded MT Bold"/>
              </a:rPr>
              <a:t> of 10.000.000 ADSC)</a:t>
            </a:r>
            <a:endParaRPr lang="it-IT" sz="3200" i="1" dirty="0">
              <a:solidFill>
                <a:schemeClr val="accent1">
                  <a:lumMod val="75000"/>
                </a:schemeClr>
              </a:solidFill>
              <a:latin typeface="Arial Rounded MT Bold"/>
              <a:cs typeface="Arial Rounded MT Bold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>
          <a:xfrm>
            <a:off x="297244" y="1825625"/>
            <a:ext cx="5417917" cy="40782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 b="1" dirty="0" smtClean="0"/>
          </a:p>
          <a:p>
            <a:pPr marL="0" indent="0" algn="ctr">
              <a:buNone/>
            </a:pPr>
            <a:r>
              <a:rPr lang="it-IT" b="1" dirty="0" smtClean="0">
                <a:solidFill>
                  <a:schemeClr val="accent1">
                    <a:lumMod val="75000"/>
                  </a:schemeClr>
                </a:solidFill>
              </a:rPr>
              <a:t>SVF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</a:rPr>
              <a:t>liters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  FAT 	 10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</a:rPr>
              <a:t>Million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 ADSC</a:t>
            </a:r>
          </a:p>
          <a:p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1 TREATMENT	2 </a:t>
            </a:r>
            <a:r>
              <a:rPr lang="it-IT" dirty="0" err="1" smtClean="0">
                <a:solidFill>
                  <a:schemeClr val="accent1">
                    <a:lumMod val="75000"/>
                  </a:schemeClr>
                </a:solidFill>
              </a:rPr>
              <a:t>liters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 FAT</a:t>
            </a:r>
          </a:p>
          <a:p>
            <a:endParaRPr lang="it-IT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half" idx="2"/>
          </p:nvPr>
        </p:nvSpPr>
        <p:spPr>
          <a:xfrm>
            <a:off x="5971869" y="1877886"/>
            <a:ext cx="6093467" cy="39314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dirty="0"/>
              <a:t> </a:t>
            </a:r>
            <a:endParaRPr lang="it-IT" dirty="0" smtClean="0"/>
          </a:p>
          <a:p>
            <a:pPr marL="0" indent="0" algn="ctr">
              <a:buNone/>
            </a:pPr>
            <a:r>
              <a:rPr lang="it-IT" b="1" dirty="0" smtClean="0">
                <a:solidFill>
                  <a:srgbClr val="2E75B6"/>
                </a:solidFill>
              </a:rPr>
              <a:t>EXPANDED ADSC</a:t>
            </a:r>
          </a:p>
          <a:p>
            <a:r>
              <a:rPr lang="it-IT" dirty="0" smtClean="0">
                <a:solidFill>
                  <a:srgbClr val="2E75B6"/>
                </a:solidFill>
              </a:rPr>
              <a:t>10 ml of FAT 	50 </a:t>
            </a:r>
            <a:r>
              <a:rPr lang="it-IT" dirty="0" err="1" smtClean="0">
                <a:solidFill>
                  <a:srgbClr val="2E75B6"/>
                </a:solidFill>
              </a:rPr>
              <a:t>Million</a:t>
            </a:r>
            <a:r>
              <a:rPr lang="it-IT" dirty="0" smtClean="0">
                <a:solidFill>
                  <a:srgbClr val="2E75B6"/>
                </a:solidFill>
              </a:rPr>
              <a:t> ADSC</a:t>
            </a:r>
          </a:p>
          <a:p>
            <a:r>
              <a:rPr lang="it-IT" dirty="0" smtClean="0">
                <a:solidFill>
                  <a:srgbClr val="2E75B6"/>
                </a:solidFill>
              </a:rPr>
              <a:t>5 TREATMENTS 	10 ml FAT</a:t>
            </a:r>
            <a:endParaRPr lang="it-IT" dirty="0">
              <a:solidFill>
                <a:srgbClr val="2E75B6"/>
              </a:solidFill>
            </a:endParaRPr>
          </a:p>
        </p:txBody>
      </p:sp>
      <p:pic>
        <p:nvPicPr>
          <p:cNvPr id="7" name="Immagine 6" descr="Screen Shot 2015-09-27 at 11.57.3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2" y="175636"/>
            <a:ext cx="1473225" cy="984033"/>
          </a:xfrm>
          <a:prstGeom prst="rect">
            <a:avLst/>
          </a:prstGeom>
        </p:spPr>
      </p:pic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134333"/>
              </p:ext>
            </p:extLst>
          </p:nvPr>
        </p:nvGraphicFramePr>
        <p:xfrm>
          <a:off x="229690" y="1958946"/>
          <a:ext cx="11632983" cy="3039744"/>
        </p:xfrm>
        <a:graphic>
          <a:graphicData uri="http://schemas.openxmlformats.org/drawingml/2006/table">
            <a:tbl>
              <a:tblPr/>
              <a:tblGrid>
                <a:gridCol w="5553027"/>
                <a:gridCol w="6079956"/>
              </a:tblGrid>
              <a:tr h="3039744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mpd="sng">
                      <a:solidFill>
                        <a:scrgbClr r="0" g="0" b="0"/>
                      </a:solidFill>
                      <a:prstDash val="soli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rgbClr r="0" g="0" b="0"/>
                      </a:solidFill>
                      <a:prstDash val="solid"/>
                    </a:lnT>
                    <a:lnB w="12700" cmpd="sng">
                      <a:solidFill>
                        <a:scrgbClr r="0" g="0" b="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rgbClr r="0" g="0" b="0"/>
                      </a:solidFill>
                      <a:prstDash val="soli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841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The upgrade of the </a:t>
            </a:r>
            <a:r>
              <a:rPr lang="it-IT" dirty="0" err="1" smtClean="0"/>
              <a:t>process</a:t>
            </a:r>
            <a:r>
              <a:rPr lang="it-IT" dirty="0" smtClean="0"/>
              <a:t> </a:t>
            </a:r>
            <a:br>
              <a:rPr lang="it-IT" dirty="0" smtClean="0"/>
            </a:br>
            <a:r>
              <a:rPr lang="it-IT" dirty="0" smtClean="0"/>
              <a:t>(from FBS to PL)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	</a:t>
            </a:r>
            <a:r>
              <a:rPr lang="it-IT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PAST</a:t>
            </a:r>
          </a:p>
          <a:p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Fetal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Bovinum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Serum</a:t>
            </a:r>
            <a:endParaRPr lang="it-IT" dirty="0" smtClean="0">
              <a:solidFill>
                <a:srgbClr val="244A58"/>
              </a:solidFill>
              <a:latin typeface="Arial Rounded MT Bold"/>
              <a:cs typeface="Arial Rounded MT Bold"/>
            </a:endParaRPr>
          </a:p>
          <a:p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N.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days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of colture : 21</a:t>
            </a:r>
          </a:p>
          <a:p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N. of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cells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from 20 ml FAT : 5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Millions</a:t>
            </a:r>
            <a:endParaRPr lang="it-IT" dirty="0" smtClean="0">
              <a:solidFill>
                <a:srgbClr val="244A58"/>
              </a:solidFill>
              <a:latin typeface="Arial Rounded MT Bold"/>
              <a:cs typeface="Arial Rounded MT Bold"/>
            </a:endParaRPr>
          </a:p>
          <a:p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N. of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passages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: 4 </a:t>
            </a:r>
          </a:p>
          <a:p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Animal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free : NO</a:t>
            </a:r>
            <a:endParaRPr lang="it-IT" dirty="0">
              <a:solidFill>
                <a:srgbClr val="244A58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34760" y="1600201"/>
            <a:ext cx="5608685" cy="4343400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	</a:t>
            </a:r>
            <a:r>
              <a:rPr lang="it-IT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PRESENT</a:t>
            </a:r>
          </a:p>
          <a:p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Human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Platelet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Lysate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</a:t>
            </a:r>
          </a:p>
          <a:p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N.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days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of colture : 12</a:t>
            </a:r>
          </a:p>
          <a:p>
            <a:r>
              <a:rPr lang="it-IT" dirty="0">
                <a:solidFill>
                  <a:srgbClr val="244A58"/>
                </a:solidFill>
                <a:latin typeface="Arial Rounded MT Bold"/>
                <a:cs typeface="Arial Rounded MT Bold"/>
              </a:rPr>
              <a:t>N. of </a:t>
            </a:r>
            <a:r>
              <a:rPr lang="it-IT" dirty="0" err="1">
                <a:solidFill>
                  <a:srgbClr val="244A58"/>
                </a:solidFill>
                <a:latin typeface="Arial Rounded MT Bold"/>
                <a:cs typeface="Arial Rounded MT Bold"/>
              </a:rPr>
              <a:t>cells</a:t>
            </a:r>
            <a:r>
              <a:rPr lang="it-IT" dirty="0">
                <a:solidFill>
                  <a:srgbClr val="244A58"/>
                </a:solidFill>
                <a:latin typeface="Arial Rounded MT Bold"/>
                <a:cs typeface="Arial Rounded MT Bold"/>
              </a:rPr>
              <a:t> from 20 ml FAT : 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100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Millions</a:t>
            </a:r>
            <a:endParaRPr lang="it-IT" dirty="0" smtClean="0">
              <a:solidFill>
                <a:srgbClr val="244A58"/>
              </a:solidFill>
              <a:latin typeface="Arial Rounded MT Bold"/>
              <a:cs typeface="Arial Rounded MT Bold"/>
            </a:endParaRPr>
          </a:p>
          <a:p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N. of </a:t>
            </a:r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passages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: 1 </a:t>
            </a:r>
          </a:p>
          <a:p>
            <a:r>
              <a:rPr lang="it-IT" dirty="0" err="1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Animal</a:t>
            </a:r>
            <a:r>
              <a:rPr lang="it-IT" dirty="0" smtClean="0">
                <a:solidFill>
                  <a:srgbClr val="244A58"/>
                </a:solidFill>
                <a:latin typeface="Arial Rounded MT Bold"/>
                <a:cs typeface="Arial Rounded MT Bold"/>
              </a:rPr>
              <a:t> Free : yes</a:t>
            </a:r>
            <a:endParaRPr lang="it-IT" dirty="0">
              <a:solidFill>
                <a:srgbClr val="244A58"/>
              </a:solidFill>
              <a:latin typeface="Arial Rounded MT Bold"/>
              <a:cs typeface="Arial Rounded MT Bold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443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>
                <a:latin typeface="Arial Rounded MT Bold"/>
                <a:cs typeface="Arial Rounded MT Bold"/>
              </a:rPr>
              <a:t>Next</a:t>
            </a:r>
            <a:r>
              <a:rPr lang="it-IT" dirty="0" smtClean="0">
                <a:latin typeface="Arial Rounded MT Bold"/>
                <a:cs typeface="Arial Rounded MT Bold"/>
              </a:rPr>
              <a:t> Upgrade</a:t>
            </a:r>
            <a:endParaRPr lang="it-IT" dirty="0">
              <a:latin typeface="Arial Rounded MT Bold"/>
              <a:cs typeface="Arial Rounded MT Bold"/>
            </a:endParaRPr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sz="3200" dirty="0" smtClean="0">
              <a:latin typeface="Arial Rounded MT Bold"/>
              <a:cs typeface="Arial Rounded MT Bold"/>
            </a:endParaRPr>
          </a:p>
          <a:p>
            <a:pPr marL="0" indent="0" algn="ctr">
              <a:buNone/>
            </a:pP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From </a:t>
            </a:r>
          </a:p>
          <a:p>
            <a:pPr marL="0" indent="0" algn="ctr">
              <a:buNone/>
            </a:pPr>
            <a:r>
              <a:rPr lang="it-IT" sz="4000" dirty="0" err="1">
                <a:solidFill>
                  <a:srgbClr val="2C7C9F"/>
                </a:solidFill>
                <a:latin typeface="Arial Rounded MT Bold"/>
                <a:cs typeface="Arial Rounded MT Bold"/>
              </a:rPr>
              <a:t>A</a:t>
            </a:r>
            <a:r>
              <a:rPr lang="it-IT" sz="4000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llogenic</a:t>
            </a: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 </a:t>
            </a:r>
            <a:r>
              <a:rPr lang="it-IT" sz="4000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platelet</a:t>
            </a: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 </a:t>
            </a:r>
            <a:r>
              <a:rPr lang="it-IT" sz="4000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lysate</a:t>
            </a: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 </a:t>
            </a:r>
          </a:p>
          <a:p>
            <a:pPr marL="0" indent="0" algn="ctr">
              <a:buNone/>
            </a:pPr>
            <a:r>
              <a:rPr lang="it-IT" sz="4000" dirty="0">
                <a:solidFill>
                  <a:srgbClr val="2C7C9F"/>
                </a:solidFill>
                <a:latin typeface="Arial Rounded MT Bold"/>
                <a:cs typeface="Arial Rounded MT Bold"/>
              </a:rPr>
              <a:t>T</a:t>
            </a: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o </a:t>
            </a:r>
          </a:p>
          <a:p>
            <a:pPr marL="0" indent="0" algn="ctr">
              <a:buNone/>
            </a:pPr>
            <a:r>
              <a:rPr lang="it-IT" sz="4000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Autologous</a:t>
            </a: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 </a:t>
            </a:r>
            <a:r>
              <a:rPr lang="it-IT" sz="4000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platelet</a:t>
            </a:r>
            <a:r>
              <a:rPr lang="it-IT" sz="4000" dirty="0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 </a:t>
            </a:r>
            <a:r>
              <a:rPr lang="it-IT" sz="4000" dirty="0" err="1" smtClean="0">
                <a:solidFill>
                  <a:srgbClr val="2C7C9F"/>
                </a:solidFill>
                <a:latin typeface="Arial Rounded MT Bold"/>
                <a:cs typeface="Arial Rounded MT Bold"/>
              </a:rPr>
              <a:t>lysate</a:t>
            </a:r>
            <a:endParaRPr lang="it-IT" sz="4000" dirty="0" smtClean="0">
              <a:solidFill>
                <a:srgbClr val="2C7C9F"/>
              </a:solidFill>
              <a:latin typeface="Arial Rounded MT Bold"/>
              <a:cs typeface="Arial Rounded MT Bold"/>
            </a:endParaRPr>
          </a:p>
          <a:p>
            <a:pPr algn="ctr"/>
            <a:endParaRPr lang="it-IT" sz="3200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3711136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01144" y="2987322"/>
            <a:ext cx="8964633" cy="154858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it-IT" sz="6600" dirty="0" err="1" smtClean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Thank</a:t>
            </a:r>
            <a:r>
              <a:rPr lang="it-IT" sz="6600" dirty="0" smtClean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it-IT" sz="6600" dirty="0" err="1" smtClean="0">
                <a:solidFill>
                  <a:schemeClr val="accent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You</a:t>
            </a:r>
            <a:endParaRPr lang="it-IT" sz="6600" dirty="0">
              <a:solidFill>
                <a:schemeClr val="accent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51949" y="0"/>
            <a:ext cx="129868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92" y="1269331"/>
            <a:ext cx="8181728" cy="1472400"/>
          </a:xfrm>
          <a:prstGeom prst="rect">
            <a:avLst/>
          </a:prstGeom>
        </p:spPr>
      </p:pic>
      <p:pic>
        <p:nvPicPr>
          <p:cNvPr id="5" name="Picture 2" descr="https://encrypted-tbn0.gstatic.com/images?q=tbn:ANd9GcQybdRJ1rww_lMvAyle3ApHp1yKoeleh-xr12a_1HYaJalG332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398" y="5619032"/>
            <a:ext cx="3131840" cy="123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2E75B6"/>
                </a:solidFill>
                <a:latin typeface="Arial Rounded MT Bold"/>
                <a:cs typeface="Arial Rounded MT Bold"/>
              </a:rPr>
              <a:t>OSTEOARTHRTIS</a:t>
            </a:r>
            <a:endParaRPr lang="it-IT" dirty="0">
              <a:solidFill>
                <a:srgbClr val="2E75B6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600" dirty="0">
                <a:solidFill>
                  <a:srgbClr val="2E75B6"/>
                </a:solidFill>
                <a:cs typeface="Arial Rounded MT Bold"/>
              </a:rPr>
              <a:t>OA affects over 70 million EU citizens and is responsible for over 80 billion €/a in cost and lost productivity</a:t>
            </a:r>
            <a:r>
              <a:rPr lang="en-GB" sz="2600" dirty="0" smtClean="0">
                <a:solidFill>
                  <a:srgbClr val="2E75B6"/>
                </a:solidFill>
                <a:cs typeface="Arial Rounded MT Bold"/>
              </a:rPr>
              <a:t>.</a:t>
            </a:r>
          </a:p>
          <a:p>
            <a:endParaRPr lang="it-IT" sz="2600" dirty="0">
              <a:solidFill>
                <a:srgbClr val="2E75B6"/>
              </a:solidFill>
              <a:cs typeface="Arial Rounded MT Bold"/>
            </a:endParaRPr>
          </a:p>
          <a:p>
            <a:r>
              <a:rPr lang="en-US" sz="2600" dirty="0">
                <a:solidFill>
                  <a:srgbClr val="2E75B6"/>
                </a:solidFill>
                <a:cs typeface="Arial Rounded MT Bold"/>
              </a:rPr>
              <a:t>OA is a chronic, progressive, and irreversible degenerative joint </a:t>
            </a:r>
            <a:r>
              <a:rPr lang="en-US" sz="2600" dirty="0" smtClean="0">
                <a:solidFill>
                  <a:srgbClr val="2E75B6"/>
                </a:solidFill>
                <a:cs typeface="Arial Rounded MT Bold"/>
              </a:rPr>
              <a:t>disease including 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progressive cartilage </a:t>
            </a:r>
            <a:r>
              <a:rPr lang="en-US" sz="2600" dirty="0" smtClean="0">
                <a:solidFill>
                  <a:srgbClr val="2E75B6"/>
                </a:solidFill>
                <a:cs typeface="Arial Rounded MT Bold"/>
              </a:rPr>
              <a:t>deterioration.</a:t>
            </a:r>
          </a:p>
          <a:p>
            <a:endParaRPr lang="en-US" sz="2600" dirty="0" smtClean="0">
              <a:solidFill>
                <a:srgbClr val="2E75B6"/>
              </a:solidFill>
              <a:cs typeface="Arial Rounded MT Bold"/>
            </a:endParaRPr>
          </a:p>
          <a:p>
            <a:r>
              <a:rPr lang="en-US" sz="2600" dirty="0">
                <a:solidFill>
                  <a:srgbClr val="2E75B6"/>
                </a:solidFill>
                <a:cs typeface="Arial Rounded MT Bold"/>
              </a:rPr>
              <a:t>conventional OA treatments (acetaminophen, NSAID and </a:t>
            </a:r>
            <a:r>
              <a:rPr lang="en-US" sz="2600" dirty="0" err="1">
                <a:solidFill>
                  <a:srgbClr val="2E75B6"/>
                </a:solidFill>
                <a:cs typeface="Arial Rounded MT Bold"/>
              </a:rPr>
              <a:t>opiod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 analgesics) often result in complications such as limited activity and cannot slow or arrest OA </a:t>
            </a:r>
            <a:r>
              <a:rPr lang="en-US" sz="2600" dirty="0" smtClean="0">
                <a:solidFill>
                  <a:srgbClr val="2E75B6"/>
                </a:solidFill>
                <a:cs typeface="Arial Rounded MT Bold"/>
              </a:rPr>
              <a:t>progression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.</a:t>
            </a:r>
            <a:r>
              <a:rPr lang="it-IT" sz="2600" dirty="0">
                <a:solidFill>
                  <a:srgbClr val="2E75B6"/>
                </a:solidFill>
                <a:cs typeface="Arial Rounded MT Bold"/>
              </a:rPr>
              <a:t> </a:t>
            </a:r>
            <a:endParaRPr lang="it-IT" sz="2600" dirty="0" smtClean="0">
              <a:solidFill>
                <a:srgbClr val="2E75B6"/>
              </a:solidFill>
              <a:cs typeface="Arial Rounded MT Bold"/>
            </a:endParaRPr>
          </a:p>
          <a:p>
            <a:endParaRPr lang="it-IT" sz="2600" dirty="0" smtClean="0">
              <a:solidFill>
                <a:srgbClr val="2E75B6"/>
              </a:solidFill>
              <a:cs typeface="Arial Rounded MT Bold"/>
            </a:endParaRPr>
          </a:p>
          <a:p>
            <a:r>
              <a:rPr lang="en-US" sz="2600" dirty="0">
                <a:solidFill>
                  <a:srgbClr val="2E75B6"/>
                </a:solidFill>
                <a:cs typeface="Arial Rounded MT Bold"/>
              </a:rPr>
              <a:t>Surgery (arthroscopy, cartilage repair, marrow stimulation by </a:t>
            </a:r>
            <a:r>
              <a:rPr lang="en-US" sz="2600" dirty="0" err="1">
                <a:solidFill>
                  <a:srgbClr val="2E75B6"/>
                </a:solidFill>
                <a:cs typeface="Arial Rounded MT Bold"/>
              </a:rPr>
              <a:t>microfracture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, abrasion or drilling of the </a:t>
            </a:r>
            <a:r>
              <a:rPr lang="en-US" sz="2600" dirty="0" err="1">
                <a:solidFill>
                  <a:srgbClr val="2E75B6"/>
                </a:solidFill>
                <a:cs typeface="Arial Rounded MT Bold"/>
              </a:rPr>
              <a:t>subchondral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 bone plate, total joint </a:t>
            </a:r>
            <a:r>
              <a:rPr lang="en-US" sz="2600" dirty="0" err="1">
                <a:solidFill>
                  <a:srgbClr val="2E75B6"/>
                </a:solidFill>
                <a:cs typeface="Arial Rounded MT Bold"/>
              </a:rPr>
              <a:t>arthroplasty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, and </a:t>
            </a:r>
            <a:r>
              <a:rPr lang="en-US" sz="2600" dirty="0" err="1">
                <a:solidFill>
                  <a:srgbClr val="2E75B6"/>
                </a:solidFill>
                <a:cs typeface="Arial Rounded MT Bold"/>
              </a:rPr>
              <a:t>osteochondral</a:t>
            </a:r>
            <a:r>
              <a:rPr lang="en-US" sz="2600" dirty="0">
                <a:solidFill>
                  <a:srgbClr val="2E75B6"/>
                </a:solidFill>
                <a:cs typeface="Arial Rounded MT Bold"/>
              </a:rPr>
              <a:t> grafting) is reserved as a last effort to manage OA symptoms in patients with refractory disease.</a:t>
            </a:r>
            <a:endParaRPr lang="it-IT" sz="2600" dirty="0">
              <a:solidFill>
                <a:srgbClr val="2E75B6"/>
              </a:solidFill>
              <a:cs typeface="Arial Rounded MT Bold"/>
            </a:endParaRPr>
          </a:p>
          <a:p>
            <a:endParaRPr lang="it-IT" dirty="0"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229738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 descr="Screen Shot 2015-10-09 at 11.02.3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769" r="-30769"/>
          <a:stretch>
            <a:fillRect/>
          </a:stretch>
        </p:blipFill>
        <p:spPr>
          <a:xfrm>
            <a:off x="-2744618" y="6"/>
            <a:ext cx="16613020" cy="5309419"/>
          </a:xfrm>
        </p:spPr>
      </p:pic>
      <p:pic>
        <p:nvPicPr>
          <p:cNvPr id="2" name="Immagine 1" descr="Screen Shot 2015-10-31 at 15.29.4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51" y="5609328"/>
            <a:ext cx="9984639" cy="5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9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5-09-27 at 11.11.3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9947"/>
            <a:ext cx="12192000" cy="5503333"/>
          </a:xfrm>
          <a:prstGeom prst="rect">
            <a:avLst/>
          </a:prstGeom>
        </p:spPr>
      </p:pic>
      <p:graphicFrame>
        <p:nvGraphicFramePr>
          <p:cNvPr id="3" name="Tabella 2"/>
          <p:cNvGraphicFramePr>
            <a:graphicFrameLocks noGrp="1"/>
          </p:cNvGraphicFramePr>
          <p:nvPr/>
        </p:nvGraphicFramePr>
        <p:xfrm>
          <a:off x="9293412" y="1598706"/>
          <a:ext cx="2300941" cy="373529"/>
        </p:xfrm>
        <a:graphic>
          <a:graphicData uri="http://schemas.openxmlformats.org/drawingml/2006/table">
            <a:tbl>
              <a:tblPr/>
              <a:tblGrid>
                <a:gridCol w="2300941"/>
              </a:tblGrid>
              <a:tr h="37352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38100" cmpd="sng">
                      <a:solidFill>
                        <a:scrgbClr r="0" g="0" b="0"/>
                      </a:solidFill>
                      <a:prstDash val="solid"/>
                    </a:lnL>
                    <a:lnR w="38100" cmpd="sng">
                      <a:solidFill>
                        <a:scrgbClr r="0" g="0" b="0"/>
                      </a:solidFill>
                      <a:prstDash val="solid"/>
                    </a:lnR>
                    <a:lnT w="38100" cmpd="sng">
                      <a:solidFill>
                        <a:scrgbClr r="0" g="0" b="0"/>
                      </a:solidFill>
                      <a:prstDash val="solid"/>
                    </a:lnT>
                    <a:lnB w="38100" cmpd="sng">
                      <a:solidFill>
                        <a:scrgbClr r="0" g="0" b="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Tabella 3"/>
          <p:cNvGraphicFramePr>
            <a:graphicFrameLocks noGrp="1"/>
          </p:cNvGraphicFramePr>
          <p:nvPr/>
        </p:nvGraphicFramePr>
        <p:xfrm>
          <a:off x="373529" y="1972235"/>
          <a:ext cx="11235765" cy="418353"/>
        </p:xfrm>
        <a:graphic>
          <a:graphicData uri="http://schemas.openxmlformats.org/drawingml/2006/table">
            <a:tbl>
              <a:tblPr/>
              <a:tblGrid>
                <a:gridCol w="11235765"/>
              </a:tblGrid>
              <a:tr h="418353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38100" cmpd="sng">
                      <a:solidFill>
                        <a:scrgbClr r="0" g="0" b="0"/>
                      </a:solidFill>
                      <a:prstDash val="solid"/>
                    </a:lnL>
                    <a:lnR w="38100" cmpd="sng">
                      <a:solidFill>
                        <a:scrgbClr r="0" g="0" b="0"/>
                      </a:solidFill>
                      <a:prstDash val="solid"/>
                    </a:lnR>
                    <a:lnT w="38100" cmpd="sng">
                      <a:solidFill>
                        <a:scrgbClr r="0" g="0" b="0"/>
                      </a:solidFill>
                      <a:prstDash val="solid"/>
                    </a:lnT>
                    <a:lnB w="38100" cmpd="sng">
                      <a:solidFill>
                        <a:scrgbClr r="0" g="0" b="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/>
        </p:nvGraphicFramePr>
        <p:xfrm>
          <a:off x="358588" y="2375647"/>
          <a:ext cx="2211294" cy="508000"/>
        </p:xfrm>
        <a:graphic>
          <a:graphicData uri="http://schemas.openxmlformats.org/drawingml/2006/table">
            <a:tbl>
              <a:tblPr/>
              <a:tblGrid>
                <a:gridCol w="2211294"/>
              </a:tblGrid>
              <a:tr h="50800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38100" cmpd="sng">
                      <a:solidFill>
                        <a:scrgbClr r="0" g="0" b="0"/>
                      </a:solidFill>
                      <a:prstDash val="solid"/>
                    </a:lnL>
                    <a:lnR w="38100" cmpd="sng">
                      <a:solidFill>
                        <a:scrgbClr r="0" g="0" b="0"/>
                      </a:solidFill>
                      <a:prstDash val="solid"/>
                    </a:lnR>
                    <a:lnT w="38100" cmpd="sng">
                      <a:solidFill>
                        <a:scrgbClr r="0" g="0" b="0"/>
                      </a:solidFill>
                      <a:prstDash val="solid"/>
                    </a:lnT>
                    <a:lnB w="38100" cmpd="sng">
                      <a:solidFill>
                        <a:scrgbClr r="0" g="0" b="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343647" y="4049059"/>
          <a:ext cx="9816353" cy="522941"/>
        </p:xfrm>
        <a:graphic>
          <a:graphicData uri="http://schemas.openxmlformats.org/drawingml/2006/table">
            <a:tbl>
              <a:tblPr/>
              <a:tblGrid>
                <a:gridCol w="9816353"/>
              </a:tblGrid>
              <a:tr h="522941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38100" cmpd="sng">
                      <a:solidFill>
                        <a:scrgbClr r="0" g="0" b="0"/>
                      </a:solidFill>
                      <a:prstDash val="solid"/>
                    </a:lnL>
                    <a:lnR w="38100" cmpd="sng">
                      <a:solidFill>
                        <a:scrgbClr r="0" g="0" b="0"/>
                      </a:solidFill>
                      <a:prstDash val="solid"/>
                    </a:lnR>
                    <a:lnT w="38100" cmpd="sng">
                      <a:solidFill>
                        <a:scrgbClr r="0" g="0" b="0"/>
                      </a:solidFill>
                      <a:prstDash val="solid"/>
                    </a:lnT>
                    <a:lnB w="38100" cmpd="sng">
                      <a:solidFill>
                        <a:scrgbClr r="0" g="0" b="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90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5-09-27 at 11.03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36166"/>
          </a:xfrm>
          <a:prstGeom prst="rect">
            <a:avLst/>
          </a:prstGeom>
        </p:spPr>
      </p:pic>
      <p:pic>
        <p:nvPicPr>
          <p:cNvPr id="5" name="Immagine 4" descr="Screen Shot 2015-09-27 at 11.01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1921" y="1269818"/>
            <a:ext cx="13326023" cy="558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88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reen Shot 2015-09-27 at 11.02.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"/>
            <a:ext cx="12192000" cy="2338069"/>
          </a:xfrm>
          <a:prstGeom prst="rect">
            <a:avLst/>
          </a:prstGeom>
        </p:spPr>
      </p:pic>
      <p:pic>
        <p:nvPicPr>
          <p:cNvPr id="3" name="Immagine 2" descr="Screen Shot 2015-09-27 at 11.02.0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765" y="2076045"/>
            <a:ext cx="12600249" cy="526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92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Screen Shot 2015-10-31 at 14.47.1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897" b="-6897"/>
          <a:stretch>
            <a:fillRect/>
          </a:stretch>
        </p:blipFill>
        <p:spPr>
          <a:xfrm>
            <a:off x="-25629" y="-313020"/>
            <a:ext cx="12217629" cy="5703288"/>
          </a:xfrm>
        </p:spPr>
      </p:pic>
    </p:spTree>
    <p:extLst>
      <p:ext uri="{BB962C8B-B14F-4D97-AF65-F5344CB8AC3E}">
        <p14:creationId xmlns:p14="http://schemas.microsoft.com/office/powerpoint/2010/main" val="234193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Screen Shot 2015-10-31 at 14.46.1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387" r="-48387"/>
          <a:stretch>
            <a:fillRect/>
          </a:stretch>
        </p:blipFill>
        <p:spPr>
          <a:xfrm>
            <a:off x="-3157392" y="1"/>
            <a:ext cx="19150276" cy="6858002"/>
          </a:xfrm>
        </p:spPr>
      </p:pic>
    </p:spTree>
    <p:extLst>
      <p:ext uri="{BB962C8B-B14F-4D97-AF65-F5344CB8AC3E}">
        <p14:creationId xmlns:p14="http://schemas.microsoft.com/office/powerpoint/2010/main" val="256309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 descr="Screen Shot 2015-10-31 at 14.45.4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2675" r="-192675"/>
          <a:stretch>
            <a:fillRect/>
          </a:stretch>
        </p:blipFill>
        <p:spPr>
          <a:xfrm rot="5400000">
            <a:off x="-3679682" y="-1971024"/>
            <a:ext cx="19268230" cy="11291117"/>
          </a:xfrm>
        </p:spPr>
      </p:pic>
    </p:spTree>
    <p:extLst>
      <p:ext uri="{BB962C8B-B14F-4D97-AF65-F5344CB8AC3E}">
        <p14:creationId xmlns:p14="http://schemas.microsoft.com/office/powerpoint/2010/main" val="101081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10-31 at 14.45.1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523" r="-42523"/>
          <a:stretch>
            <a:fillRect/>
          </a:stretch>
        </p:blipFill>
        <p:spPr>
          <a:xfrm>
            <a:off x="-2761176" y="0"/>
            <a:ext cx="17049248" cy="7054951"/>
          </a:xfrm>
        </p:spPr>
      </p:pic>
    </p:spTree>
    <p:extLst>
      <p:ext uri="{BB962C8B-B14F-4D97-AF65-F5344CB8AC3E}">
        <p14:creationId xmlns:p14="http://schemas.microsoft.com/office/powerpoint/2010/main" val="164743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10-31 at 14.44.39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48" r="-6348"/>
          <a:stretch>
            <a:fillRect/>
          </a:stretch>
        </p:blipFill>
        <p:spPr>
          <a:xfrm>
            <a:off x="-776149" y="437268"/>
            <a:ext cx="13264665" cy="5488897"/>
          </a:xfrm>
        </p:spPr>
      </p:pic>
    </p:spTree>
    <p:extLst>
      <p:ext uri="{BB962C8B-B14F-4D97-AF65-F5344CB8AC3E}">
        <p14:creationId xmlns:p14="http://schemas.microsoft.com/office/powerpoint/2010/main" val="23925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sz="5400" b="1" dirty="0" smtClean="0"/>
              <a:t> </a:t>
            </a:r>
            <a:r>
              <a:rPr lang="it-IT" sz="5400" b="1" dirty="0" err="1" smtClean="0">
                <a:solidFill>
                  <a:srgbClr val="2E75B6"/>
                </a:solidFill>
                <a:latin typeface="Arial Rounded MT Bold"/>
                <a:cs typeface="Arial Rounded MT Bold"/>
              </a:rPr>
              <a:t>osteoarthritis</a:t>
            </a:r>
            <a:r>
              <a:rPr lang="it-IT" sz="5400" b="1" dirty="0" smtClean="0">
                <a:solidFill>
                  <a:srgbClr val="2E75B6"/>
                </a:solidFill>
                <a:latin typeface="Arial Rounded MT Bold"/>
                <a:cs typeface="Arial Rounded MT Bold"/>
              </a:rPr>
              <a:t> </a:t>
            </a:r>
            <a:r>
              <a:rPr lang="it-IT" sz="5400" b="1" dirty="0" err="1" smtClean="0">
                <a:solidFill>
                  <a:srgbClr val="2E75B6"/>
                </a:solidFill>
                <a:latin typeface="Arial Rounded MT Bold"/>
                <a:cs typeface="Arial Rounded MT Bold"/>
              </a:rPr>
              <a:t>treatments</a:t>
            </a:r>
            <a:r>
              <a:rPr lang="it-IT" sz="5400" b="1" dirty="0" smtClean="0">
                <a:solidFill>
                  <a:srgbClr val="2E75B6"/>
                </a:solidFill>
                <a:latin typeface="Arial Rounded MT Bold"/>
                <a:cs typeface="Arial Rounded MT Bold"/>
              </a:rPr>
              <a:t> </a:t>
            </a:r>
            <a:r>
              <a:rPr lang="it-IT" sz="5400" b="1" dirty="0" err="1" smtClean="0">
                <a:solidFill>
                  <a:srgbClr val="2E75B6"/>
                </a:solidFill>
                <a:latin typeface="Arial Rounded MT Bold"/>
                <a:cs typeface="Arial Rounded MT Bold"/>
              </a:rPr>
              <a:t>prices</a:t>
            </a:r>
            <a:endParaRPr lang="it-IT" sz="5400" b="1" dirty="0">
              <a:solidFill>
                <a:srgbClr val="2E75B6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7" name="Segnaposto contenuto 6" descr="Screen Shot 2015-10-09 at 11.05.56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23748" b="-123748"/>
          <a:stretch>
            <a:fillRect/>
          </a:stretch>
        </p:blipFill>
        <p:spPr>
          <a:xfrm>
            <a:off x="277856" y="1425225"/>
            <a:ext cx="12356057" cy="4219221"/>
          </a:xfrm>
        </p:spPr>
      </p:pic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499910" y="3688223"/>
          <a:ext cx="7039239" cy="365760"/>
        </p:xfrm>
        <a:graphic>
          <a:graphicData uri="http://schemas.openxmlformats.org/drawingml/2006/table">
            <a:tbl>
              <a:tblPr/>
              <a:tblGrid>
                <a:gridCol w="7039239"/>
              </a:tblGrid>
              <a:tr h="364769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mpd="sng">
                      <a:solidFill>
                        <a:scrgbClr r="0" g="0" b="0"/>
                      </a:solidFill>
                      <a:prstDash val="solid"/>
                    </a:lnL>
                    <a:lnR w="12700" cmpd="sng">
                      <a:solidFill>
                        <a:scrgbClr r="0" g="0" b="0"/>
                      </a:solidFill>
                      <a:prstDash val="solid"/>
                    </a:lnR>
                    <a:lnT w="12700" cmpd="sng">
                      <a:solidFill>
                        <a:scrgbClr r="0" g="0" b="0"/>
                      </a:solidFill>
                      <a:prstDash val="solid"/>
                    </a:lnT>
                    <a:lnB w="12700" cmpd="sng">
                      <a:solidFill>
                        <a:scrgbClr r="0" g="0" b="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812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41231" y="256741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GB" sz="4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TARGET CANCER </a:t>
            </a:r>
            <a:br>
              <a:rPr lang="en-GB" sz="4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</a:br>
            <a:r>
              <a:rPr lang="en-GB" sz="4800" dirty="0" smtClean="0">
                <a:solidFill>
                  <a:srgbClr val="1F497D"/>
                </a:solidFill>
                <a:latin typeface="Arial Rounded MT Bold"/>
                <a:ea typeface="Verdana" panose="020B0604030504040204" pitchFamily="34" charset="0"/>
                <a:cs typeface="Arial Rounded MT Bold"/>
              </a:rPr>
              <a:t>STEM CELL THERAPY</a:t>
            </a:r>
            <a:endParaRPr lang="en-GB" sz="4800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6210" y="6266176"/>
            <a:ext cx="2150641" cy="44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06-21 at 05.10.51 PM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812" r="-91812"/>
          <a:stretch/>
        </p:blipFill>
        <p:spPr>
          <a:xfrm>
            <a:off x="-4553892" y="-423271"/>
            <a:ext cx="20116163" cy="7281271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2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06-21 at 05.12.51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75" b="23975"/>
          <a:stretch>
            <a:fillRect/>
          </a:stretch>
        </p:blipFill>
        <p:spPr>
          <a:xfrm>
            <a:off x="-126712" y="187848"/>
            <a:ext cx="12318712" cy="5097463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4133" y="623723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4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77" y="4386416"/>
            <a:ext cx="10405951" cy="2232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774" y="316058"/>
            <a:ext cx="9667875" cy="3457575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50173" y="6373090"/>
            <a:ext cx="1841831" cy="37906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5" y="3424396"/>
            <a:ext cx="2133600" cy="96202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5" y="182741"/>
            <a:ext cx="14478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06-21 at 05.30.49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009" r="-77009"/>
          <a:stretch>
            <a:fillRect/>
          </a:stretch>
        </p:blipFill>
        <p:spPr>
          <a:xfrm>
            <a:off x="-6211445" y="201558"/>
            <a:ext cx="24216393" cy="10681968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07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07-05 at 04.50.04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256" r="-41256"/>
          <a:stretch>
            <a:fillRect/>
          </a:stretch>
        </p:blipFill>
        <p:spPr>
          <a:xfrm>
            <a:off x="-3183998" y="4"/>
            <a:ext cx="16778732" cy="6943011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4913" y="6339801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5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 descr="Screen Shot 2015-07-24 at 01.40.42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1" b="7201"/>
          <a:stretch>
            <a:fillRect/>
          </a:stretch>
        </p:blipFill>
        <p:spPr>
          <a:xfrm>
            <a:off x="-216626" y="478234"/>
            <a:ext cx="12832977" cy="5310265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225" y="6264254"/>
            <a:ext cx="2517867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6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26032" t="28521" r="28435" b="33450"/>
          <a:stretch/>
        </p:blipFill>
        <p:spPr>
          <a:xfrm>
            <a:off x="1339405" y="862885"/>
            <a:ext cx="8885055" cy="417211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5" name="CasellaDiTesto 4"/>
          <p:cNvSpPr txBox="1"/>
          <p:nvPr/>
        </p:nvSpPr>
        <p:spPr>
          <a:xfrm>
            <a:off x="1199457" y="4869160"/>
            <a:ext cx="81051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 smtClean="0">
              <a:solidFill>
                <a:srgbClr val="1F497D"/>
              </a:solidFill>
              <a:latin typeface="Arial Rounded MT Bold"/>
              <a:cs typeface="Arial Rounded MT Bold"/>
            </a:endParaRPr>
          </a:p>
          <a:p>
            <a:r>
              <a:rPr lang="it-IT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MSC PROPERTIES: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TUMOR-HOMING 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LOCAL DELIVERY OF ANTI-CANCER MOLECULES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339404" y="347730"/>
            <a:ext cx="5891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 smtClean="0">
                <a:solidFill>
                  <a:srgbClr val="1F497D"/>
                </a:solidFill>
                <a:latin typeface="Arial Rounded MT Bold"/>
                <a:cs typeface="Arial Rounded MT Bold"/>
              </a:rPr>
              <a:t>THE USE OF MSC IN ANTI-CANCER THERAPY</a:t>
            </a:r>
            <a:endParaRPr lang="it-IT" sz="2000" dirty="0">
              <a:solidFill>
                <a:srgbClr val="1F497D"/>
              </a:solidFill>
              <a:latin typeface="Arial Rounded MT Bold"/>
              <a:cs typeface="Arial Rounded MT Bold"/>
            </a:endParaRPr>
          </a:p>
        </p:txBody>
      </p:sp>
    </p:spTree>
    <p:extLst>
      <p:ext uri="{BB962C8B-B14F-4D97-AF65-F5344CB8AC3E}">
        <p14:creationId xmlns:p14="http://schemas.microsoft.com/office/powerpoint/2010/main" val="420643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rezza">
  <a:themeElements>
    <a:clrScheme name="Brezza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zza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zza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2808</TotalTime>
  <Words>2077</Words>
  <Application>Microsoft Office PowerPoint</Application>
  <PresentationFormat>Custom</PresentationFormat>
  <Paragraphs>518</Paragraphs>
  <Slides>64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66" baseType="lpstr">
      <vt:lpstr>2_Tema di Office</vt:lpstr>
      <vt:lpstr>Brezza</vt:lpstr>
      <vt:lpstr>A new, safe and reproducible procedure to improve soft tissue augmentation outcomes  </vt:lpstr>
      <vt:lpstr>FROM FAT TO EXPANDED  ADIPOSE DERIVED STEM CELL</vt:lpstr>
      <vt:lpstr>limit of the FAT and SVF  in Breast volume retention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Soft tissue augmentation</vt:lpstr>
      <vt:lpstr>PowerPoint Presentation</vt:lpstr>
      <vt:lpstr>PowerPoint Presentation</vt:lpstr>
      <vt:lpstr>PowerPoint Presentation</vt:lpstr>
      <vt:lpstr>PowerPoint Presentation</vt:lpstr>
      <vt:lpstr>Laboratory Procedures</vt:lpstr>
      <vt:lpstr>Laboratory Procedures</vt:lpstr>
      <vt:lpstr>BIOSCIENCE INSTITUTE Clinical Results</vt:lpstr>
      <vt:lpstr>Breast Augmentation – Patient 1</vt:lpstr>
      <vt:lpstr>PowerPoint Presentation</vt:lpstr>
      <vt:lpstr>Breast Augmentation – Patient 2</vt:lpstr>
      <vt:lpstr>PowerPoint Presentation</vt:lpstr>
      <vt:lpstr>Breast Augmentation – Patient 3</vt:lpstr>
      <vt:lpstr>PowerPoint Presentation</vt:lpstr>
      <vt:lpstr>Breast Augmentation – Patient 4</vt:lpstr>
      <vt:lpstr>PowerPoint Presentation</vt:lpstr>
      <vt:lpstr>Breast Augmentation – Patient 5</vt:lpstr>
      <vt:lpstr>PowerPoint Presentation</vt:lpstr>
      <vt:lpstr>Histological Analisys </vt:lpstr>
      <vt:lpstr>Electronic Microscopy Analysis</vt:lpstr>
      <vt:lpstr>Electronic Microscopy Analysis</vt:lpstr>
      <vt:lpstr>Face Shaping– Patient 1</vt:lpstr>
      <vt:lpstr>Face Shaping– Patient 2</vt:lpstr>
      <vt:lpstr>Skin Rejuvenation - Face Contour  Case 1</vt:lpstr>
      <vt:lpstr>Skin Rejuvenation - Face Contour  Case 1</vt:lpstr>
      <vt:lpstr>Skin Rejuvenation - Face Contour  Case 2</vt:lpstr>
      <vt:lpstr>PowerPoint Presentation</vt:lpstr>
      <vt:lpstr>PowerPoint Presentation</vt:lpstr>
      <vt:lpstr>PowerPoint Presentation</vt:lpstr>
      <vt:lpstr> How many FAT for OA TREATMENTS (considering 1 injection of 10.000.000 ADSC)</vt:lpstr>
      <vt:lpstr>The upgrade of the process  (from FBS to PL)</vt:lpstr>
      <vt:lpstr>Next Upgrade</vt:lpstr>
      <vt:lpstr>Thank You</vt:lpstr>
      <vt:lpstr>OSTEOARTHRTIS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osteoarthritis treatments prices</vt:lpstr>
      <vt:lpstr>TARGET CANCER  STEM CELL THERAPY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Marchesani</dc:creator>
  <cp:lastModifiedBy>Abdul Hakeem</cp:lastModifiedBy>
  <cp:revision>239</cp:revision>
  <cp:lastPrinted>2014-12-04T08:40:51Z</cp:lastPrinted>
  <dcterms:created xsi:type="dcterms:W3CDTF">2014-12-04T07:29:23Z</dcterms:created>
  <dcterms:modified xsi:type="dcterms:W3CDTF">2015-11-18T08:52:45Z</dcterms:modified>
</cp:coreProperties>
</file>