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876"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832529" y="527294"/>
            <a:ext cx="4526940" cy="563880"/>
          </a:xfrm>
          <a:prstGeom prst="rect">
            <a:avLst/>
          </a:prstGeom>
        </p:spPr>
        <p:txBody>
          <a:bodyPr wrap="square" lIns="0" tIns="0" rIns="0" bIns="0">
            <a:spAutoFit/>
          </a:bodyPr>
          <a:lstStyle>
            <a:lvl1pPr>
              <a:defRPr sz="3700" b="0" i="0">
                <a:solidFill>
                  <a:srgbClr val="7F7F7F"/>
                </a:solidFill>
                <a:latin typeface="Verdana"/>
                <a:cs typeface="Verdan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10/18/2016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0090"/>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sz="16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10/18/2016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0090"/>
                </a:solidFill>
                <a:latin typeface="Palatino Linotype"/>
                <a:cs typeface="Palatino Linotype"/>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10/18/2016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0090"/>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10/18/2016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10/18/2016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0615" cy="6857999"/>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bk object 17"/>
          <p:cNvSpPr/>
          <p:nvPr/>
        </p:nvSpPr>
        <p:spPr>
          <a:xfrm>
            <a:off x="11277015" y="6499383"/>
            <a:ext cx="113030" cy="85090"/>
          </a:xfrm>
          <a:custGeom>
            <a:avLst/>
            <a:gdLst/>
            <a:ahLst/>
            <a:cxnLst/>
            <a:rect l="l" t="t" r="r" b="b"/>
            <a:pathLst>
              <a:path w="113029" h="85090">
                <a:moveTo>
                  <a:pt x="56515" y="0"/>
                </a:moveTo>
                <a:lnTo>
                  <a:pt x="34515" y="3330"/>
                </a:lnTo>
                <a:lnTo>
                  <a:pt x="16551" y="12414"/>
                </a:lnTo>
                <a:lnTo>
                  <a:pt x="4440" y="25887"/>
                </a:lnTo>
                <a:lnTo>
                  <a:pt x="0" y="42386"/>
                </a:lnTo>
                <a:lnTo>
                  <a:pt x="4440" y="58884"/>
                </a:lnTo>
                <a:lnTo>
                  <a:pt x="16551" y="72357"/>
                </a:lnTo>
                <a:lnTo>
                  <a:pt x="34515" y="81441"/>
                </a:lnTo>
                <a:lnTo>
                  <a:pt x="56515" y="84772"/>
                </a:lnTo>
                <a:lnTo>
                  <a:pt x="78509" y="81441"/>
                </a:lnTo>
                <a:lnTo>
                  <a:pt x="96473" y="72357"/>
                </a:lnTo>
                <a:lnTo>
                  <a:pt x="108587" y="58884"/>
                </a:lnTo>
                <a:lnTo>
                  <a:pt x="113030" y="42386"/>
                </a:lnTo>
                <a:lnTo>
                  <a:pt x="108587" y="25887"/>
                </a:lnTo>
                <a:lnTo>
                  <a:pt x="96473" y="12414"/>
                </a:lnTo>
                <a:lnTo>
                  <a:pt x="78509" y="3330"/>
                </a:lnTo>
                <a:lnTo>
                  <a:pt x="56515" y="0"/>
                </a:lnTo>
                <a:close/>
              </a:path>
            </a:pathLst>
          </a:custGeom>
          <a:solidFill>
            <a:srgbClr val="919191"/>
          </a:solidFill>
        </p:spPr>
        <p:txBody>
          <a:bodyPr wrap="square" lIns="0" tIns="0" rIns="0" bIns="0" rtlCol="0"/>
          <a:lstStyle/>
          <a:p>
            <a:endParaRPr/>
          </a:p>
        </p:txBody>
      </p:sp>
      <p:sp>
        <p:nvSpPr>
          <p:cNvPr id="18" name="bk object 18"/>
          <p:cNvSpPr/>
          <p:nvPr/>
        </p:nvSpPr>
        <p:spPr>
          <a:xfrm>
            <a:off x="758826" y="6499383"/>
            <a:ext cx="113030" cy="85090"/>
          </a:xfrm>
          <a:custGeom>
            <a:avLst/>
            <a:gdLst/>
            <a:ahLst/>
            <a:cxnLst/>
            <a:rect l="l" t="t" r="r" b="b"/>
            <a:pathLst>
              <a:path w="113030" h="85090">
                <a:moveTo>
                  <a:pt x="56515" y="0"/>
                </a:moveTo>
                <a:lnTo>
                  <a:pt x="34516" y="3330"/>
                </a:lnTo>
                <a:lnTo>
                  <a:pt x="16552" y="12414"/>
                </a:lnTo>
                <a:lnTo>
                  <a:pt x="4441" y="25887"/>
                </a:lnTo>
                <a:lnTo>
                  <a:pt x="0" y="42386"/>
                </a:lnTo>
                <a:lnTo>
                  <a:pt x="4441" y="58884"/>
                </a:lnTo>
                <a:lnTo>
                  <a:pt x="16552" y="72357"/>
                </a:lnTo>
                <a:lnTo>
                  <a:pt x="34516" y="81441"/>
                </a:lnTo>
                <a:lnTo>
                  <a:pt x="56515" y="84772"/>
                </a:lnTo>
                <a:lnTo>
                  <a:pt x="78512" y="81441"/>
                </a:lnTo>
                <a:lnTo>
                  <a:pt x="96476" y="72357"/>
                </a:lnTo>
                <a:lnTo>
                  <a:pt x="108588" y="58884"/>
                </a:lnTo>
                <a:lnTo>
                  <a:pt x="113029" y="42386"/>
                </a:lnTo>
                <a:lnTo>
                  <a:pt x="108588" y="25887"/>
                </a:lnTo>
                <a:lnTo>
                  <a:pt x="96476" y="12414"/>
                </a:lnTo>
                <a:lnTo>
                  <a:pt x="78512" y="3330"/>
                </a:lnTo>
                <a:lnTo>
                  <a:pt x="56515" y="0"/>
                </a:lnTo>
                <a:close/>
              </a:path>
            </a:pathLst>
          </a:custGeom>
          <a:solidFill>
            <a:srgbClr val="919191"/>
          </a:solidFill>
        </p:spPr>
        <p:txBody>
          <a:bodyPr wrap="square" lIns="0" tIns="0" rIns="0" bIns="0" rtlCol="0"/>
          <a:lstStyle/>
          <a:p>
            <a:endParaRPr/>
          </a:p>
        </p:txBody>
      </p:sp>
      <p:sp>
        <p:nvSpPr>
          <p:cNvPr id="2" name="Holder 2"/>
          <p:cNvSpPr>
            <a:spLocks noGrp="1"/>
          </p:cNvSpPr>
          <p:nvPr>
            <p:ph type="title"/>
          </p:nvPr>
        </p:nvSpPr>
        <p:spPr>
          <a:xfrm>
            <a:off x="749303" y="158280"/>
            <a:ext cx="10693392" cy="1287780"/>
          </a:xfrm>
          <a:prstGeom prst="rect">
            <a:avLst/>
          </a:prstGeom>
        </p:spPr>
        <p:txBody>
          <a:bodyPr wrap="square" lIns="0" tIns="0" rIns="0" bIns="0">
            <a:spAutoFit/>
          </a:bodyPr>
          <a:lstStyle>
            <a:lvl1pPr>
              <a:defRPr sz="2400" b="1" i="0">
                <a:solidFill>
                  <a:srgbClr val="000090"/>
                </a:solidFill>
                <a:latin typeface="Palatino Linotype"/>
                <a:cs typeface="Palatino Linotype"/>
              </a:defRPr>
            </a:lvl1pPr>
          </a:lstStyle>
          <a:p>
            <a:endParaRPr/>
          </a:p>
        </p:txBody>
      </p:sp>
      <p:sp>
        <p:nvSpPr>
          <p:cNvPr id="3" name="Holder 3"/>
          <p:cNvSpPr>
            <a:spLocks noGrp="1"/>
          </p:cNvSpPr>
          <p:nvPr>
            <p:ph type="body" idx="1"/>
          </p:nvPr>
        </p:nvSpPr>
        <p:spPr>
          <a:xfrm>
            <a:off x="308778" y="2591244"/>
            <a:ext cx="4992370" cy="3492500"/>
          </a:xfrm>
          <a:prstGeom prst="rect">
            <a:avLst/>
          </a:prstGeom>
        </p:spPr>
        <p:txBody>
          <a:bodyPr wrap="square" lIns="0" tIns="0" rIns="0" bIns="0">
            <a:spAutoFit/>
          </a:bodyPr>
          <a:lstStyle>
            <a:lvl1pPr>
              <a:defRPr sz="16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10/18/2016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5.jp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38.png"/><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jp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jpe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jpeg"/></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73.jpeg"/></Relationships>
</file>

<file path=ppt/slides/_rels/slide4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8.png"/><Relationship Id="rId2" Type="http://schemas.openxmlformats.org/officeDocument/2006/relationships/image" Target="../media/image74.png"/><Relationship Id="rId1" Type="http://schemas.openxmlformats.org/officeDocument/2006/relationships/slideLayout" Target="../slideLayouts/slideLayout5.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jpeg"/></Relationships>
</file>

<file path=ppt/slides/_rels/slide43.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g"/><Relationship Id="rId7" Type="http://schemas.openxmlformats.org/officeDocument/2006/relationships/image" Target="../media/image83.pn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82.jpg"/><Relationship Id="rId5" Type="http://schemas.openxmlformats.org/officeDocument/2006/relationships/image" Target="../media/image81.jpg"/><Relationship Id="rId10" Type="http://schemas.openxmlformats.org/officeDocument/2006/relationships/image" Target="../media/image86.png"/><Relationship Id="rId4" Type="http://schemas.openxmlformats.org/officeDocument/2006/relationships/image" Target="../media/image80.jpg"/><Relationship Id="rId9" Type="http://schemas.openxmlformats.org/officeDocument/2006/relationships/image" Target="../media/image85.pn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1.xml"/><Relationship Id="rId4" Type="http://schemas.openxmlformats.org/officeDocument/2006/relationships/image" Target="../media/image91.jpeg"/></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92.png"/><Relationship Id="rId1" Type="http://schemas.openxmlformats.org/officeDocument/2006/relationships/slideLayout" Target="../slideLayouts/slideLayout4.xml"/><Relationship Id="rId4" Type="http://schemas.openxmlformats.org/officeDocument/2006/relationships/image" Target="../media/image93.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92.png"/><Relationship Id="rId1" Type="http://schemas.openxmlformats.org/officeDocument/2006/relationships/slideLayout" Target="../slideLayouts/slideLayout4.xml"/><Relationship Id="rId4" Type="http://schemas.openxmlformats.org/officeDocument/2006/relationships/image" Target="../media/image94.jpeg"/></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3.xml"/><Relationship Id="rId6" Type="http://schemas.openxmlformats.org/officeDocument/2006/relationships/image" Target="../media/image100.jpg"/><Relationship Id="rId5" Type="http://schemas.openxmlformats.org/officeDocument/2006/relationships/image" Target="../media/image99.jpg"/><Relationship Id="rId4" Type="http://schemas.openxmlformats.org/officeDocument/2006/relationships/image" Target="../media/image98.jpeg"/></Relationships>
</file>

<file path=ppt/slides/_rels/slide5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jpg"/><Relationship Id="rId5" Type="http://schemas.openxmlformats.org/officeDocument/2006/relationships/image" Target="../media/image105.jpg"/><Relationship Id="rId4" Type="http://schemas.openxmlformats.org/officeDocument/2006/relationships/image" Target="../media/image104.jpg"/></Relationships>
</file>

<file path=ppt/slides/_rels/slide5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2.jpg"/><Relationship Id="rId5" Type="http://schemas.openxmlformats.org/officeDocument/2006/relationships/image" Target="../media/image111.jpg"/><Relationship Id="rId4" Type="http://schemas.openxmlformats.org/officeDocument/2006/relationships/image" Target="../media/image110.jpg"/></Relationships>
</file>

<file path=ppt/slides/_rels/slide55.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jpg"/><Relationship Id="rId1" Type="http://schemas.openxmlformats.org/officeDocument/2006/relationships/slideLayout" Target="../slideLayouts/slideLayout5.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7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71.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jpeg"/><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43.png"/><Relationship Id="rId4" Type="http://schemas.openxmlformats.org/officeDocument/2006/relationships/image" Target="../media/image142.png"/></Relationships>
</file>

<file path=ppt/slides/_rels/slide74.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12" Type="http://schemas.openxmlformats.org/officeDocument/2006/relationships/image" Target="../media/image154.png"/><Relationship Id="rId2" Type="http://schemas.openxmlformats.org/officeDocument/2006/relationships/image" Target="../media/image144.jpeg"/><Relationship Id="rId1" Type="http://schemas.openxmlformats.org/officeDocument/2006/relationships/slideLayout" Target="../slideLayouts/slideLayout2.xml"/><Relationship Id="rId6" Type="http://schemas.openxmlformats.org/officeDocument/2006/relationships/image" Target="../media/image148.png"/><Relationship Id="rId11" Type="http://schemas.openxmlformats.org/officeDocument/2006/relationships/image" Target="../media/image153.png"/><Relationship Id="rId5" Type="http://schemas.openxmlformats.org/officeDocument/2006/relationships/image" Target="../media/image147.pn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png"/></Relationships>
</file>

<file path=ppt/slides/_rels/slide75.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155.jp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image" Target="../media/image158.jp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image" Target="../media/image160.jp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 Id="rId5" Type="http://schemas.openxmlformats.org/officeDocument/2006/relationships/image" Target="../media/image165.jpg"/><Relationship Id="rId4" Type="http://schemas.openxmlformats.org/officeDocument/2006/relationships/image" Target="../media/image164.png"/></Relationships>
</file>

<file path=ppt/slides/_rels/slide8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image" Target="../media/image128.jpeg"/><Relationship Id="rId1" Type="http://schemas.openxmlformats.org/officeDocument/2006/relationships/slideLayout" Target="../slideLayouts/slideLayout5.xml"/><Relationship Id="rId6" Type="http://schemas.openxmlformats.org/officeDocument/2006/relationships/image" Target="../media/image178.jpg"/><Relationship Id="rId5" Type="http://schemas.openxmlformats.org/officeDocument/2006/relationships/image" Target="../media/image177.jpg"/><Relationship Id="rId4" Type="http://schemas.openxmlformats.org/officeDocument/2006/relationships/image" Target="../media/image176.jpg"/></Relationships>
</file>

<file path=ppt/slides/_rels/slide94.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179.jpg"/><Relationship Id="rId1" Type="http://schemas.openxmlformats.org/officeDocument/2006/relationships/slideLayout" Target="../slideLayouts/slideLayout5.xml"/><Relationship Id="rId6" Type="http://schemas.openxmlformats.org/officeDocument/2006/relationships/image" Target="../media/image182.jpg"/><Relationship Id="rId5" Type="http://schemas.openxmlformats.org/officeDocument/2006/relationships/image" Target="../media/image181.jpg"/><Relationship Id="rId4" Type="http://schemas.openxmlformats.org/officeDocument/2006/relationships/image" Target="../media/image128.jpeg"/></Relationships>
</file>

<file path=ppt/slides/_rels/slide95.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6513" y="2117750"/>
            <a:ext cx="8362950" cy="1283335"/>
          </a:xfrm>
          <a:prstGeom prst="rect">
            <a:avLst/>
          </a:prstGeom>
        </p:spPr>
        <p:txBody>
          <a:bodyPr vert="horz" wrap="square" lIns="0" tIns="0" rIns="0" bIns="0" rtlCol="0">
            <a:spAutoFit/>
          </a:bodyPr>
          <a:lstStyle/>
          <a:p>
            <a:pPr marL="3175" algn="ctr">
              <a:lnSpc>
                <a:spcPts val="3329"/>
              </a:lnSpc>
            </a:pPr>
            <a:r>
              <a:rPr sz="2800" spc="-5" dirty="0">
                <a:solidFill>
                  <a:srgbClr val="002060"/>
                </a:solidFill>
                <a:latin typeface="Century Gothic"/>
                <a:cs typeface="Century Gothic"/>
              </a:rPr>
              <a:t>Mesenchymal Stem</a:t>
            </a:r>
            <a:r>
              <a:rPr sz="2800" spc="-40" dirty="0">
                <a:solidFill>
                  <a:srgbClr val="002060"/>
                </a:solidFill>
                <a:latin typeface="Century Gothic"/>
                <a:cs typeface="Century Gothic"/>
              </a:rPr>
              <a:t> </a:t>
            </a:r>
            <a:r>
              <a:rPr sz="2800" spc="-5" dirty="0">
                <a:solidFill>
                  <a:srgbClr val="002060"/>
                </a:solidFill>
                <a:latin typeface="Century Gothic"/>
                <a:cs typeface="Century Gothic"/>
              </a:rPr>
              <a:t>Cells</a:t>
            </a:r>
            <a:endParaRPr sz="2800">
              <a:latin typeface="Century Gothic"/>
              <a:cs typeface="Century Gothic"/>
            </a:endParaRPr>
          </a:p>
          <a:p>
            <a:pPr marL="12700" marR="5080" algn="ctr">
              <a:lnSpc>
                <a:spcPts val="3400"/>
              </a:lnSpc>
              <a:spcBef>
                <a:spcPts val="50"/>
              </a:spcBef>
            </a:pPr>
            <a:r>
              <a:rPr sz="2800" dirty="0">
                <a:solidFill>
                  <a:srgbClr val="002060"/>
                </a:solidFill>
                <a:latin typeface="Century Gothic"/>
                <a:cs typeface="Century Gothic"/>
              </a:rPr>
              <a:t>from </a:t>
            </a:r>
            <a:r>
              <a:rPr sz="2800" spc="-5" dirty="0">
                <a:solidFill>
                  <a:srgbClr val="002060"/>
                </a:solidFill>
                <a:latin typeface="Century Gothic"/>
                <a:cs typeface="Century Gothic"/>
              </a:rPr>
              <a:t>potential </a:t>
            </a:r>
            <a:r>
              <a:rPr sz="2800" dirty="0">
                <a:solidFill>
                  <a:srgbClr val="002060"/>
                </a:solidFill>
                <a:latin typeface="Century Gothic"/>
                <a:cs typeface="Century Gothic"/>
              </a:rPr>
              <a:t>risk </a:t>
            </a:r>
            <a:r>
              <a:rPr sz="2800" spc="-5" dirty="0">
                <a:solidFill>
                  <a:srgbClr val="002060"/>
                </a:solidFill>
                <a:latin typeface="Century Gothic"/>
                <a:cs typeface="Century Gothic"/>
              </a:rPr>
              <a:t>of </a:t>
            </a:r>
            <a:r>
              <a:rPr sz="2800" dirty="0">
                <a:solidFill>
                  <a:srgbClr val="002060"/>
                </a:solidFill>
                <a:latin typeface="Century Gothic"/>
                <a:cs typeface="Century Gothic"/>
              </a:rPr>
              <a:t>tumor to </a:t>
            </a:r>
            <a:r>
              <a:rPr sz="2800" spc="-5" dirty="0">
                <a:solidFill>
                  <a:srgbClr val="002060"/>
                </a:solidFill>
                <a:latin typeface="Century Gothic"/>
                <a:cs typeface="Century Gothic"/>
              </a:rPr>
              <a:t>specific</a:t>
            </a:r>
            <a:r>
              <a:rPr sz="2800" spc="-95" dirty="0">
                <a:solidFill>
                  <a:srgbClr val="002060"/>
                </a:solidFill>
                <a:latin typeface="Century Gothic"/>
                <a:cs typeface="Century Gothic"/>
              </a:rPr>
              <a:t> </a:t>
            </a:r>
            <a:r>
              <a:rPr sz="2800" spc="-5" dirty="0">
                <a:solidFill>
                  <a:srgbClr val="002060"/>
                </a:solidFill>
                <a:latin typeface="Century Gothic"/>
                <a:cs typeface="Century Gothic"/>
              </a:rPr>
              <a:t>anti-tumor  </a:t>
            </a:r>
            <a:r>
              <a:rPr sz="2800" dirty="0">
                <a:solidFill>
                  <a:srgbClr val="002060"/>
                </a:solidFill>
                <a:latin typeface="Century Gothic"/>
                <a:cs typeface="Century Gothic"/>
              </a:rPr>
              <a:t>therapy</a:t>
            </a:r>
            <a:endParaRPr sz="2800">
              <a:latin typeface="Century Gothic"/>
              <a:cs typeface="Century Gothic"/>
            </a:endParaRPr>
          </a:p>
        </p:txBody>
      </p:sp>
      <p:sp>
        <p:nvSpPr>
          <p:cNvPr id="3" name="object 3"/>
          <p:cNvSpPr txBox="1"/>
          <p:nvPr/>
        </p:nvSpPr>
        <p:spPr>
          <a:xfrm>
            <a:off x="5150952" y="4455477"/>
            <a:ext cx="2359660" cy="323215"/>
          </a:xfrm>
          <a:prstGeom prst="rect">
            <a:avLst/>
          </a:prstGeom>
        </p:spPr>
        <p:txBody>
          <a:bodyPr vert="horz" wrap="square" lIns="0" tIns="0" rIns="0" bIns="0" rtlCol="0">
            <a:spAutoFit/>
          </a:bodyPr>
          <a:lstStyle/>
          <a:p>
            <a:pPr marL="12700">
              <a:lnSpc>
                <a:spcPct val="100000"/>
              </a:lnSpc>
            </a:pPr>
            <a:r>
              <a:rPr sz="2000" b="1" spc="-40" dirty="0">
                <a:solidFill>
                  <a:srgbClr val="002060"/>
                </a:solidFill>
                <a:latin typeface="Palatino Linotype"/>
                <a:cs typeface="Palatino Linotype"/>
              </a:rPr>
              <a:t>Dr. </a:t>
            </a:r>
            <a:r>
              <a:rPr sz="2000" b="1" dirty="0">
                <a:solidFill>
                  <a:srgbClr val="002060"/>
                </a:solidFill>
                <a:latin typeface="Palatino Linotype"/>
                <a:cs typeface="Palatino Linotype"/>
              </a:rPr>
              <a:t>Giuseppe</a:t>
            </a:r>
            <a:r>
              <a:rPr sz="2000" b="1" spc="-55" dirty="0">
                <a:solidFill>
                  <a:srgbClr val="002060"/>
                </a:solidFill>
                <a:latin typeface="Palatino Linotype"/>
                <a:cs typeface="Palatino Linotype"/>
              </a:rPr>
              <a:t> </a:t>
            </a:r>
            <a:r>
              <a:rPr sz="2000" b="1" dirty="0">
                <a:solidFill>
                  <a:srgbClr val="002060"/>
                </a:solidFill>
                <a:latin typeface="Palatino Linotype"/>
                <a:cs typeface="Palatino Linotype"/>
              </a:rPr>
              <a:t>Mucci</a:t>
            </a:r>
            <a:endParaRPr sz="2000">
              <a:latin typeface="Palatino Linotype"/>
              <a:cs typeface="Palatino Linotype"/>
            </a:endParaRPr>
          </a:p>
        </p:txBody>
      </p:sp>
      <p:sp>
        <p:nvSpPr>
          <p:cNvPr id="4" name="object 4"/>
          <p:cNvSpPr txBox="1"/>
          <p:nvPr/>
        </p:nvSpPr>
        <p:spPr>
          <a:xfrm>
            <a:off x="4793996" y="5778878"/>
            <a:ext cx="3073400" cy="589915"/>
          </a:xfrm>
          <a:prstGeom prst="rect">
            <a:avLst/>
          </a:prstGeom>
        </p:spPr>
        <p:txBody>
          <a:bodyPr vert="horz" wrap="square" lIns="0" tIns="0" rIns="0" bIns="0" rtlCol="0">
            <a:spAutoFit/>
          </a:bodyPr>
          <a:lstStyle/>
          <a:p>
            <a:pPr algn="ctr">
              <a:lnSpc>
                <a:spcPts val="2130"/>
              </a:lnSpc>
            </a:pPr>
            <a:r>
              <a:rPr sz="1800" dirty="0">
                <a:solidFill>
                  <a:srgbClr val="002060"/>
                </a:solidFill>
                <a:latin typeface="Palatino Linotype"/>
                <a:cs typeface="Palatino Linotype"/>
              </a:rPr>
              <a:t>2</a:t>
            </a:r>
            <a:r>
              <a:rPr sz="1800" baseline="25462" dirty="0">
                <a:solidFill>
                  <a:srgbClr val="002F73"/>
                </a:solidFill>
                <a:latin typeface="Palatino Linotype"/>
                <a:cs typeface="Palatino Linotype"/>
              </a:rPr>
              <a:t>nd </a:t>
            </a:r>
            <a:r>
              <a:rPr sz="1800" spc="-25" dirty="0">
                <a:solidFill>
                  <a:srgbClr val="002060"/>
                </a:solidFill>
                <a:latin typeface="Palatino Linotype"/>
                <a:cs typeface="Palatino Linotype"/>
              </a:rPr>
              <a:t>World </a:t>
            </a:r>
            <a:r>
              <a:rPr sz="1800" dirty="0">
                <a:solidFill>
                  <a:srgbClr val="002060"/>
                </a:solidFill>
                <a:latin typeface="Palatino Linotype"/>
                <a:cs typeface="Palatino Linotype"/>
              </a:rPr>
              <a:t>Bio Summit &amp;</a:t>
            </a:r>
            <a:r>
              <a:rPr sz="1800" spc="-70" dirty="0">
                <a:solidFill>
                  <a:srgbClr val="002060"/>
                </a:solidFill>
                <a:latin typeface="Palatino Linotype"/>
                <a:cs typeface="Palatino Linotype"/>
              </a:rPr>
              <a:t> </a:t>
            </a:r>
            <a:r>
              <a:rPr sz="1800" dirty="0">
                <a:solidFill>
                  <a:srgbClr val="002060"/>
                </a:solidFill>
                <a:latin typeface="Palatino Linotype"/>
                <a:cs typeface="Palatino Linotype"/>
              </a:rPr>
              <a:t>Expo</a:t>
            </a:r>
            <a:endParaRPr sz="1800">
              <a:latin typeface="Palatino Linotype"/>
              <a:cs typeface="Palatino Linotype"/>
            </a:endParaRPr>
          </a:p>
          <a:p>
            <a:pPr algn="ctr">
              <a:lnSpc>
                <a:spcPts val="2370"/>
              </a:lnSpc>
            </a:pPr>
            <a:r>
              <a:rPr sz="2000" b="1" dirty="0">
                <a:solidFill>
                  <a:srgbClr val="002060"/>
                </a:solidFill>
                <a:latin typeface="Palatino Linotype"/>
                <a:cs typeface="Palatino Linotype"/>
              </a:rPr>
              <a:t>Dubai -10 October</a:t>
            </a:r>
            <a:r>
              <a:rPr sz="2000" b="1" spc="-100" dirty="0">
                <a:solidFill>
                  <a:srgbClr val="002060"/>
                </a:solidFill>
                <a:latin typeface="Palatino Linotype"/>
                <a:cs typeface="Palatino Linotype"/>
              </a:rPr>
              <a:t> </a:t>
            </a:r>
            <a:r>
              <a:rPr sz="2000" b="1" dirty="0">
                <a:solidFill>
                  <a:srgbClr val="002060"/>
                </a:solidFill>
                <a:latin typeface="Palatino Linotype"/>
                <a:cs typeface="Palatino Linotype"/>
              </a:rPr>
              <a:t>2016</a:t>
            </a:r>
            <a:endParaRPr sz="2000">
              <a:latin typeface="Palatino Linotype"/>
              <a:cs typeface="Palatino Linotype"/>
            </a:endParaRPr>
          </a:p>
        </p:txBody>
      </p:sp>
      <p:sp>
        <p:nvSpPr>
          <p:cNvPr id="5" name="object 5"/>
          <p:cNvSpPr/>
          <p:nvPr/>
        </p:nvSpPr>
        <p:spPr>
          <a:xfrm>
            <a:off x="4412208" y="469328"/>
            <a:ext cx="3389376" cy="69799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73982" y="29094"/>
            <a:ext cx="5178831" cy="88530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3192081" y="752304"/>
            <a:ext cx="6346761" cy="88946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3255387" y="49208"/>
            <a:ext cx="6226175" cy="1453515"/>
          </a:xfrm>
          <a:prstGeom prst="rect">
            <a:avLst/>
          </a:prstGeom>
        </p:spPr>
        <p:txBody>
          <a:bodyPr vert="horz" wrap="square" lIns="0" tIns="0" rIns="0" bIns="0" rtlCol="0">
            <a:spAutoFit/>
          </a:bodyPr>
          <a:lstStyle/>
          <a:p>
            <a:pPr marL="12700" marR="5080" indent="587375">
              <a:lnSpc>
                <a:spcPct val="148400"/>
              </a:lnSpc>
            </a:pPr>
            <a:r>
              <a:rPr sz="3200" b="0" spc="-5" dirty="0">
                <a:solidFill>
                  <a:srgbClr val="1F497D"/>
                </a:solidFill>
                <a:latin typeface="Arial Rounded MT Bold"/>
                <a:cs typeface="Arial Rounded MT Bold"/>
              </a:rPr>
              <a:t>FROM </a:t>
            </a:r>
            <a:r>
              <a:rPr sz="3200" b="0" spc="-180" dirty="0">
                <a:solidFill>
                  <a:srgbClr val="1F497D"/>
                </a:solidFill>
                <a:latin typeface="Arial Rounded MT Bold"/>
                <a:cs typeface="Arial Rounded MT Bold"/>
              </a:rPr>
              <a:t>FAT </a:t>
            </a:r>
            <a:r>
              <a:rPr sz="3200" b="0" spc="-25" dirty="0">
                <a:solidFill>
                  <a:srgbClr val="1F497D"/>
                </a:solidFill>
                <a:latin typeface="Arial Rounded MT Bold"/>
                <a:cs typeface="Arial Rounded MT Bold"/>
              </a:rPr>
              <a:t>TO </a:t>
            </a:r>
            <a:r>
              <a:rPr sz="3200" b="0" spc="-40" dirty="0">
                <a:solidFill>
                  <a:srgbClr val="1F497D"/>
                </a:solidFill>
                <a:latin typeface="Arial Rounded MT Bold"/>
                <a:cs typeface="Arial Rounded MT Bold"/>
              </a:rPr>
              <a:t>EXPANDED  </a:t>
            </a:r>
            <a:r>
              <a:rPr sz="3200" b="0" spc="-5" dirty="0">
                <a:solidFill>
                  <a:srgbClr val="1F497D"/>
                </a:solidFill>
                <a:latin typeface="Arial Rounded MT Bold"/>
                <a:cs typeface="Arial Rounded MT Bold"/>
              </a:rPr>
              <a:t>ADIPOSE DERIVED </a:t>
            </a:r>
            <a:r>
              <a:rPr sz="3200" b="0" dirty="0">
                <a:solidFill>
                  <a:srgbClr val="1F497D"/>
                </a:solidFill>
                <a:latin typeface="Arial Rounded MT Bold"/>
                <a:cs typeface="Arial Rounded MT Bold"/>
              </a:rPr>
              <a:t>STEM</a:t>
            </a:r>
            <a:r>
              <a:rPr sz="3200" b="0" spc="-40" dirty="0">
                <a:solidFill>
                  <a:srgbClr val="1F497D"/>
                </a:solidFill>
                <a:latin typeface="Arial Rounded MT Bold"/>
                <a:cs typeface="Arial Rounded MT Bold"/>
              </a:rPr>
              <a:t> </a:t>
            </a:r>
            <a:r>
              <a:rPr sz="3200" b="0" spc="-5" dirty="0">
                <a:solidFill>
                  <a:srgbClr val="1F497D"/>
                </a:solidFill>
                <a:latin typeface="Arial Rounded MT Bold"/>
                <a:cs typeface="Arial Rounded MT Bold"/>
              </a:rPr>
              <a:t>CELL</a:t>
            </a:r>
            <a:endParaRPr sz="3200">
              <a:latin typeface="Arial Rounded MT Bold"/>
              <a:cs typeface="Arial Rounded MT Bold"/>
            </a:endParaRPr>
          </a:p>
        </p:txBody>
      </p:sp>
      <p:sp>
        <p:nvSpPr>
          <p:cNvPr id="5" name="object 5"/>
          <p:cNvSpPr/>
          <p:nvPr/>
        </p:nvSpPr>
        <p:spPr>
          <a:xfrm>
            <a:off x="2745346" y="1920328"/>
            <a:ext cx="7240270" cy="3591560"/>
          </a:xfrm>
          <a:custGeom>
            <a:avLst/>
            <a:gdLst/>
            <a:ahLst/>
            <a:cxnLst/>
            <a:rect l="l" t="t" r="r" b="b"/>
            <a:pathLst>
              <a:path w="7240270" h="3591560">
                <a:moveTo>
                  <a:pt x="5444147" y="0"/>
                </a:moveTo>
                <a:lnTo>
                  <a:pt x="5444147" y="897788"/>
                </a:lnTo>
                <a:lnTo>
                  <a:pt x="0" y="897788"/>
                </a:lnTo>
                <a:lnTo>
                  <a:pt x="0" y="2693377"/>
                </a:lnTo>
                <a:lnTo>
                  <a:pt x="5444147" y="2693377"/>
                </a:lnTo>
                <a:lnTo>
                  <a:pt x="5444147" y="3591166"/>
                </a:lnTo>
                <a:lnTo>
                  <a:pt x="7239736" y="1795589"/>
                </a:lnTo>
                <a:lnTo>
                  <a:pt x="5444147" y="0"/>
                </a:lnTo>
                <a:close/>
              </a:path>
            </a:pathLst>
          </a:custGeom>
          <a:solidFill>
            <a:srgbClr val="CBCBCB"/>
          </a:solidFill>
        </p:spPr>
        <p:txBody>
          <a:bodyPr wrap="square" lIns="0" tIns="0" rIns="0" bIns="0" rtlCol="0"/>
          <a:lstStyle/>
          <a:p>
            <a:endParaRPr/>
          </a:p>
        </p:txBody>
      </p:sp>
      <p:sp>
        <p:nvSpPr>
          <p:cNvPr id="6" name="object 6"/>
          <p:cNvSpPr/>
          <p:nvPr/>
        </p:nvSpPr>
        <p:spPr>
          <a:xfrm>
            <a:off x="2745346" y="1920328"/>
            <a:ext cx="7240270" cy="3591560"/>
          </a:xfrm>
          <a:custGeom>
            <a:avLst/>
            <a:gdLst/>
            <a:ahLst/>
            <a:cxnLst/>
            <a:rect l="l" t="t" r="r" b="b"/>
            <a:pathLst>
              <a:path w="7240270" h="3591560">
                <a:moveTo>
                  <a:pt x="0" y="897790"/>
                </a:moveTo>
                <a:lnTo>
                  <a:pt x="5444146" y="897790"/>
                </a:lnTo>
                <a:lnTo>
                  <a:pt x="5444146" y="0"/>
                </a:lnTo>
                <a:lnTo>
                  <a:pt x="7239724" y="1795578"/>
                </a:lnTo>
                <a:lnTo>
                  <a:pt x="5444146" y="3591157"/>
                </a:lnTo>
                <a:lnTo>
                  <a:pt x="5444146" y="2693368"/>
                </a:lnTo>
                <a:lnTo>
                  <a:pt x="0" y="2693368"/>
                </a:lnTo>
                <a:lnTo>
                  <a:pt x="0" y="897790"/>
                </a:lnTo>
                <a:close/>
              </a:path>
            </a:pathLst>
          </a:custGeom>
          <a:ln w="9524">
            <a:solidFill>
              <a:srgbClr val="919191"/>
            </a:solidFill>
          </a:ln>
        </p:spPr>
        <p:txBody>
          <a:bodyPr wrap="square" lIns="0" tIns="0" rIns="0" bIns="0" rtlCol="0"/>
          <a:lstStyle/>
          <a:p>
            <a:endParaRPr/>
          </a:p>
        </p:txBody>
      </p:sp>
      <p:sp>
        <p:nvSpPr>
          <p:cNvPr id="7" name="object 7"/>
          <p:cNvSpPr/>
          <p:nvPr/>
        </p:nvSpPr>
        <p:spPr>
          <a:xfrm>
            <a:off x="2389555" y="2997682"/>
            <a:ext cx="2555240" cy="1437005"/>
          </a:xfrm>
          <a:custGeom>
            <a:avLst/>
            <a:gdLst/>
            <a:ahLst/>
            <a:cxnLst/>
            <a:rect l="l" t="t" r="r" b="b"/>
            <a:pathLst>
              <a:path w="2555240" h="1437004">
                <a:moveTo>
                  <a:pt x="2315781" y="0"/>
                </a:moveTo>
                <a:lnTo>
                  <a:pt x="239420" y="0"/>
                </a:lnTo>
                <a:lnTo>
                  <a:pt x="191167" y="4864"/>
                </a:lnTo>
                <a:lnTo>
                  <a:pt x="146225" y="18816"/>
                </a:lnTo>
                <a:lnTo>
                  <a:pt x="105556" y="40891"/>
                </a:lnTo>
                <a:lnTo>
                  <a:pt x="70123" y="70127"/>
                </a:lnTo>
                <a:lnTo>
                  <a:pt x="40888" y="105561"/>
                </a:lnTo>
                <a:lnTo>
                  <a:pt x="18814" y="146230"/>
                </a:lnTo>
                <a:lnTo>
                  <a:pt x="4864" y="191171"/>
                </a:lnTo>
                <a:lnTo>
                  <a:pt x="0" y="239420"/>
                </a:lnTo>
                <a:lnTo>
                  <a:pt x="0" y="1197051"/>
                </a:lnTo>
                <a:lnTo>
                  <a:pt x="4864" y="1245303"/>
                </a:lnTo>
                <a:lnTo>
                  <a:pt x="18814" y="1290246"/>
                </a:lnTo>
                <a:lnTo>
                  <a:pt x="40888" y="1330915"/>
                </a:lnTo>
                <a:lnTo>
                  <a:pt x="70123" y="1366348"/>
                </a:lnTo>
                <a:lnTo>
                  <a:pt x="105556" y="1395583"/>
                </a:lnTo>
                <a:lnTo>
                  <a:pt x="146225" y="1417657"/>
                </a:lnTo>
                <a:lnTo>
                  <a:pt x="191167" y="1431607"/>
                </a:lnTo>
                <a:lnTo>
                  <a:pt x="239420" y="1436471"/>
                </a:lnTo>
                <a:lnTo>
                  <a:pt x="2315781" y="1436471"/>
                </a:lnTo>
                <a:lnTo>
                  <a:pt x="2364034" y="1431607"/>
                </a:lnTo>
                <a:lnTo>
                  <a:pt x="2408976" y="1417657"/>
                </a:lnTo>
                <a:lnTo>
                  <a:pt x="2449645" y="1395583"/>
                </a:lnTo>
                <a:lnTo>
                  <a:pt x="2485078" y="1366348"/>
                </a:lnTo>
                <a:lnTo>
                  <a:pt x="2514313" y="1330915"/>
                </a:lnTo>
                <a:lnTo>
                  <a:pt x="2536387" y="1290246"/>
                </a:lnTo>
                <a:lnTo>
                  <a:pt x="2550337" y="1245303"/>
                </a:lnTo>
                <a:lnTo>
                  <a:pt x="2555201" y="1197051"/>
                </a:lnTo>
                <a:lnTo>
                  <a:pt x="2555201" y="239420"/>
                </a:lnTo>
                <a:lnTo>
                  <a:pt x="2550337" y="191171"/>
                </a:lnTo>
                <a:lnTo>
                  <a:pt x="2536387" y="146230"/>
                </a:lnTo>
                <a:lnTo>
                  <a:pt x="2514313" y="105561"/>
                </a:lnTo>
                <a:lnTo>
                  <a:pt x="2485078" y="70127"/>
                </a:lnTo>
                <a:lnTo>
                  <a:pt x="2449645" y="40891"/>
                </a:lnTo>
                <a:lnTo>
                  <a:pt x="2408976" y="18816"/>
                </a:lnTo>
                <a:lnTo>
                  <a:pt x="2364034" y="4864"/>
                </a:lnTo>
                <a:lnTo>
                  <a:pt x="2315781" y="0"/>
                </a:lnTo>
                <a:close/>
              </a:path>
            </a:pathLst>
          </a:custGeom>
          <a:solidFill>
            <a:srgbClr val="D8E3F3"/>
          </a:solidFill>
        </p:spPr>
        <p:txBody>
          <a:bodyPr wrap="square" lIns="0" tIns="0" rIns="0" bIns="0" rtlCol="0"/>
          <a:lstStyle/>
          <a:p>
            <a:endParaRPr/>
          </a:p>
        </p:txBody>
      </p:sp>
      <p:sp>
        <p:nvSpPr>
          <p:cNvPr id="8" name="object 8"/>
          <p:cNvSpPr/>
          <p:nvPr/>
        </p:nvSpPr>
        <p:spPr>
          <a:xfrm>
            <a:off x="2389555" y="2997682"/>
            <a:ext cx="2555240" cy="1437005"/>
          </a:xfrm>
          <a:custGeom>
            <a:avLst/>
            <a:gdLst/>
            <a:ahLst/>
            <a:cxnLst/>
            <a:rect l="l" t="t" r="r" b="b"/>
            <a:pathLst>
              <a:path w="2555240" h="1437004">
                <a:moveTo>
                  <a:pt x="0" y="239415"/>
                </a:moveTo>
                <a:lnTo>
                  <a:pt x="4864" y="191165"/>
                </a:lnTo>
                <a:lnTo>
                  <a:pt x="18814" y="146224"/>
                </a:lnTo>
                <a:lnTo>
                  <a:pt x="40888" y="105556"/>
                </a:lnTo>
                <a:lnTo>
                  <a:pt x="70123" y="70123"/>
                </a:lnTo>
                <a:lnTo>
                  <a:pt x="105556" y="40888"/>
                </a:lnTo>
                <a:lnTo>
                  <a:pt x="146224" y="18814"/>
                </a:lnTo>
                <a:lnTo>
                  <a:pt x="191165" y="4864"/>
                </a:lnTo>
                <a:lnTo>
                  <a:pt x="239415" y="0"/>
                </a:lnTo>
                <a:lnTo>
                  <a:pt x="2315778" y="0"/>
                </a:lnTo>
                <a:lnTo>
                  <a:pt x="2364030" y="4864"/>
                </a:lnTo>
                <a:lnTo>
                  <a:pt x="2408972" y="18814"/>
                </a:lnTo>
                <a:lnTo>
                  <a:pt x="2449641" y="40888"/>
                </a:lnTo>
                <a:lnTo>
                  <a:pt x="2485074" y="70123"/>
                </a:lnTo>
                <a:lnTo>
                  <a:pt x="2514309" y="105556"/>
                </a:lnTo>
                <a:lnTo>
                  <a:pt x="2536383" y="146224"/>
                </a:lnTo>
                <a:lnTo>
                  <a:pt x="2550334" y="191165"/>
                </a:lnTo>
                <a:lnTo>
                  <a:pt x="2555198" y="239415"/>
                </a:lnTo>
                <a:lnTo>
                  <a:pt x="2555198" y="1197049"/>
                </a:lnTo>
                <a:lnTo>
                  <a:pt x="2550334" y="1245301"/>
                </a:lnTo>
                <a:lnTo>
                  <a:pt x="2536383" y="1290242"/>
                </a:lnTo>
                <a:lnTo>
                  <a:pt x="2514309" y="1330911"/>
                </a:lnTo>
                <a:lnTo>
                  <a:pt x="2485074" y="1366345"/>
                </a:lnTo>
                <a:lnTo>
                  <a:pt x="2449641" y="1395580"/>
                </a:lnTo>
                <a:lnTo>
                  <a:pt x="2408972" y="1417654"/>
                </a:lnTo>
                <a:lnTo>
                  <a:pt x="2364030" y="1431604"/>
                </a:lnTo>
                <a:lnTo>
                  <a:pt x="2315778" y="1436468"/>
                </a:lnTo>
                <a:lnTo>
                  <a:pt x="239415" y="1436468"/>
                </a:lnTo>
                <a:lnTo>
                  <a:pt x="191165" y="1431604"/>
                </a:lnTo>
                <a:lnTo>
                  <a:pt x="146224" y="1417654"/>
                </a:lnTo>
                <a:lnTo>
                  <a:pt x="105556" y="1395580"/>
                </a:lnTo>
                <a:lnTo>
                  <a:pt x="70123" y="1366345"/>
                </a:lnTo>
                <a:lnTo>
                  <a:pt x="40888" y="1330911"/>
                </a:lnTo>
                <a:lnTo>
                  <a:pt x="18814" y="1290242"/>
                </a:lnTo>
                <a:lnTo>
                  <a:pt x="4864" y="1245301"/>
                </a:lnTo>
                <a:lnTo>
                  <a:pt x="0" y="1197049"/>
                </a:lnTo>
                <a:lnTo>
                  <a:pt x="0" y="239415"/>
                </a:lnTo>
                <a:close/>
              </a:path>
            </a:pathLst>
          </a:custGeom>
          <a:ln w="28574">
            <a:solidFill>
              <a:srgbClr val="2D5584"/>
            </a:solidFill>
          </a:ln>
        </p:spPr>
        <p:txBody>
          <a:bodyPr wrap="square" lIns="0" tIns="0" rIns="0" bIns="0" rtlCol="0"/>
          <a:lstStyle/>
          <a:p>
            <a:endParaRPr/>
          </a:p>
        </p:txBody>
      </p:sp>
      <p:sp>
        <p:nvSpPr>
          <p:cNvPr id="9" name="object 9"/>
          <p:cNvSpPr txBox="1"/>
          <p:nvPr/>
        </p:nvSpPr>
        <p:spPr>
          <a:xfrm>
            <a:off x="2656378" y="3416579"/>
            <a:ext cx="2026920" cy="626745"/>
          </a:xfrm>
          <a:prstGeom prst="rect">
            <a:avLst/>
          </a:prstGeom>
        </p:spPr>
        <p:txBody>
          <a:bodyPr vert="horz" wrap="square" lIns="0" tIns="0" rIns="0" bIns="0" rtlCol="0">
            <a:spAutoFit/>
          </a:bodyPr>
          <a:lstStyle/>
          <a:p>
            <a:pPr marL="320040" marR="5080" indent="-307975">
              <a:lnSpc>
                <a:spcPts val="2400"/>
              </a:lnSpc>
            </a:pPr>
            <a:r>
              <a:rPr sz="2300" dirty="0">
                <a:solidFill>
                  <a:srgbClr val="2C395E"/>
                </a:solidFill>
                <a:latin typeface="Palatino Linotype"/>
                <a:cs typeface="Palatino Linotype"/>
              </a:rPr>
              <a:t>Autologous</a:t>
            </a:r>
            <a:r>
              <a:rPr sz="2300" spc="-100" dirty="0">
                <a:solidFill>
                  <a:srgbClr val="2C395E"/>
                </a:solidFill>
                <a:latin typeface="Palatino Linotype"/>
                <a:cs typeface="Palatino Linotype"/>
              </a:rPr>
              <a:t> </a:t>
            </a:r>
            <a:r>
              <a:rPr sz="2300" dirty="0">
                <a:solidFill>
                  <a:srgbClr val="FF0000"/>
                </a:solidFill>
                <a:latin typeface="Palatino Linotype"/>
                <a:cs typeface="Palatino Linotype"/>
              </a:rPr>
              <a:t>Fat  </a:t>
            </a:r>
            <a:r>
              <a:rPr sz="2300" spc="-20" dirty="0">
                <a:solidFill>
                  <a:srgbClr val="2C395E"/>
                </a:solidFill>
                <a:latin typeface="Palatino Linotype"/>
                <a:cs typeface="Palatino Linotype"/>
              </a:rPr>
              <a:t>Transplant</a:t>
            </a:r>
            <a:endParaRPr sz="2300">
              <a:latin typeface="Palatino Linotype"/>
              <a:cs typeface="Palatino Linotype"/>
            </a:endParaRPr>
          </a:p>
        </p:txBody>
      </p:sp>
      <p:sp>
        <p:nvSpPr>
          <p:cNvPr id="10" name="object 10"/>
          <p:cNvSpPr/>
          <p:nvPr/>
        </p:nvSpPr>
        <p:spPr>
          <a:xfrm>
            <a:off x="5087620" y="2997682"/>
            <a:ext cx="2555240" cy="1437005"/>
          </a:xfrm>
          <a:custGeom>
            <a:avLst/>
            <a:gdLst/>
            <a:ahLst/>
            <a:cxnLst/>
            <a:rect l="l" t="t" r="r" b="b"/>
            <a:pathLst>
              <a:path w="2555240" h="1437004">
                <a:moveTo>
                  <a:pt x="2315768" y="0"/>
                </a:moveTo>
                <a:lnTo>
                  <a:pt x="239407" y="0"/>
                </a:lnTo>
                <a:lnTo>
                  <a:pt x="191159" y="4864"/>
                </a:lnTo>
                <a:lnTo>
                  <a:pt x="146220" y="18816"/>
                </a:lnTo>
                <a:lnTo>
                  <a:pt x="105553" y="40891"/>
                </a:lnTo>
                <a:lnTo>
                  <a:pt x="70121" y="70127"/>
                </a:lnTo>
                <a:lnTo>
                  <a:pt x="40887" y="105561"/>
                </a:lnTo>
                <a:lnTo>
                  <a:pt x="18814" y="146230"/>
                </a:lnTo>
                <a:lnTo>
                  <a:pt x="4863" y="191171"/>
                </a:lnTo>
                <a:lnTo>
                  <a:pt x="0" y="239420"/>
                </a:lnTo>
                <a:lnTo>
                  <a:pt x="0" y="1197051"/>
                </a:lnTo>
                <a:lnTo>
                  <a:pt x="4863" y="1245303"/>
                </a:lnTo>
                <a:lnTo>
                  <a:pt x="18814" y="1290246"/>
                </a:lnTo>
                <a:lnTo>
                  <a:pt x="40887" y="1330915"/>
                </a:lnTo>
                <a:lnTo>
                  <a:pt x="70121" y="1366348"/>
                </a:lnTo>
                <a:lnTo>
                  <a:pt x="105553" y="1395583"/>
                </a:lnTo>
                <a:lnTo>
                  <a:pt x="146220" y="1417657"/>
                </a:lnTo>
                <a:lnTo>
                  <a:pt x="191159" y="1431607"/>
                </a:lnTo>
                <a:lnTo>
                  <a:pt x="239407" y="1436471"/>
                </a:lnTo>
                <a:lnTo>
                  <a:pt x="2315768" y="1436471"/>
                </a:lnTo>
                <a:lnTo>
                  <a:pt x="2364021" y="1431607"/>
                </a:lnTo>
                <a:lnTo>
                  <a:pt x="2408963" y="1417657"/>
                </a:lnTo>
                <a:lnTo>
                  <a:pt x="2449632" y="1395583"/>
                </a:lnTo>
                <a:lnTo>
                  <a:pt x="2485066" y="1366348"/>
                </a:lnTo>
                <a:lnTo>
                  <a:pt x="2514301" y="1330915"/>
                </a:lnTo>
                <a:lnTo>
                  <a:pt x="2536374" y="1290246"/>
                </a:lnTo>
                <a:lnTo>
                  <a:pt x="2550325" y="1245303"/>
                </a:lnTo>
                <a:lnTo>
                  <a:pt x="2555189" y="1197051"/>
                </a:lnTo>
                <a:lnTo>
                  <a:pt x="2555189" y="239420"/>
                </a:lnTo>
                <a:lnTo>
                  <a:pt x="2550325" y="191171"/>
                </a:lnTo>
                <a:lnTo>
                  <a:pt x="2536374" y="146230"/>
                </a:lnTo>
                <a:lnTo>
                  <a:pt x="2514301" y="105561"/>
                </a:lnTo>
                <a:lnTo>
                  <a:pt x="2485066" y="70127"/>
                </a:lnTo>
                <a:lnTo>
                  <a:pt x="2449632" y="40891"/>
                </a:lnTo>
                <a:lnTo>
                  <a:pt x="2408963" y="18816"/>
                </a:lnTo>
                <a:lnTo>
                  <a:pt x="2364021" y="4864"/>
                </a:lnTo>
                <a:lnTo>
                  <a:pt x="2315768" y="0"/>
                </a:lnTo>
                <a:close/>
              </a:path>
            </a:pathLst>
          </a:custGeom>
          <a:solidFill>
            <a:srgbClr val="82A9DC"/>
          </a:solidFill>
        </p:spPr>
        <p:txBody>
          <a:bodyPr wrap="square" lIns="0" tIns="0" rIns="0" bIns="0" rtlCol="0"/>
          <a:lstStyle/>
          <a:p>
            <a:endParaRPr/>
          </a:p>
        </p:txBody>
      </p:sp>
      <p:sp>
        <p:nvSpPr>
          <p:cNvPr id="11" name="object 11"/>
          <p:cNvSpPr/>
          <p:nvPr/>
        </p:nvSpPr>
        <p:spPr>
          <a:xfrm>
            <a:off x="5087619" y="2997682"/>
            <a:ext cx="2555240" cy="1437005"/>
          </a:xfrm>
          <a:custGeom>
            <a:avLst/>
            <a:gdLst/>
            <a:ahLst/>
            <a:cxnLst/>
            <a:rect l="l" t="t" r="r" b="b"/>
            <a:pathLst>
              <a:path w="2555240" h="1437004">
                <a:moveTo>
                  <a:pt x="0" y="239415"/>
                </a:moveTo>
                <a:lnTo>
                  <a:pt x="4864" y="191165"/>
                </a:lnTo>
                <a:lnTo>
                  <a:pt x="18814" y="146224"/>
                </a:lnTo>
                <a:lnTo>
                  <a:pt x="40888" y="105556"/>
                </a:lnTo>
                <a:lnTo>
                  <a:pt x="70123" y="70123"/>
                </a:lnTo>
                <a:lnTo>
                  <a:pt x="105556" y="40888"/>
                </a:lnTo>
                <a:lnTo>
                  <a:pt x="146224" y="18814"/>
                </a:lnTo>
                <a:lnTo>
                  <a:pt x="191165" y="4864"/>
                </a:lnTo>
                <a:lnTo>
                  <a:pt x="239416" y="0"/>
                </a:lnTo>
                <a:lnTo>
                  <a:pt x="2315778" y="0"/>
                </a:lnTo>
                <a:lnTo>
                  <a:pt x="2364030" y="4864"/>
                </a:lnTo>
                <a:lnTo>
                  <a:pt x="2408972" y="18814"/>
                </a:lnTo>
                <a:lnTo>
                  <a:pt x="2449641" y="40888"/>
                </a:lnTo>
                <a:lnTo>
                  <a:pt x="2485074" y="70123"/>
                </a:lnTo>
                <a:lnTo>
                  <a:pt x="2514309" y="105556"/>
                </a:lnTo>
                <a:lnTo>
                  <a:pt x="2536383" y="146224"/>
                </a:lnTo>
                <a:lnTo>
                  <a:pt x="2550334" y="191165"/>
                </a:lnTo>
                <a:lnTo>
                  <a:pt x="2555198" y="239415"/>
                </a:lnTo>
                <a:lnTo>
                  <a:pt x="2555198" y="1197049"/>
                </a:lnTo>
                <a:lnTo>
                  <a:pt x="2550334" y="1245301"/>
                </a:lnTo>
                <a:lnTo>
                  <a:pt x="2536383" y="1290242"/>
                </a:lnTo>
                <a:lnTo>
                  <a:pt x="2514309" y="1330911"/>
                </a:lnTo>
                <a:lnTo>
                  <a:pt x="2485074" y="1366345"/>
                </a:lnTo>
                <a:lnTo>
                  <a:pt x="2449641" y="1395580"/>
                </a:lnTo>
                <a:lnTo>
                  <a:pt x="2408972" y="1417654"/>
                </a:lnTo>
                <a:lnTo>
                  <a:pt x="2364030" y="1431604"/>
                </a:lnTo>
                <a:lnTo>
                  <a:pt x="2315778" y="1436468"/>
                </a:lnTo>
                <a:lnTo>
                  <a:pt x="239416" y="1436468"/>
                </a:lnTo>
                <a:lnTo>
                  <a:pt x="191165" y="1431604"/>
                </a:lnTo>
                <a:lnTo>
                  <a:pt x="146224" y="1417654"/>
                </a:lnTo>
                <a:lnTo>
                  <a:pt x="105556" y="1395580"/>
                </a:lnTo>
                <a:lnTo>
                  <a:pt x="70123" y="1366345"/>
                </a:lnTo>
                <a:lnTo>
                  <a:pt x="40888" y="1330911"/>
                </a:lnTo>
                <a:lnTo>
                  <a:pt x="18814" y="1290242"/>
                </a:lnTo>
                <a:lnTo>
                  <a:pt x="4864" y="1245301"/>
                </a:lnTo>
                <a:lnTo>
                  <a:pt x="0" y="1197049"/>
                </a:lnTo>
                <a:lnTo>
                  <a:pt x="0" y="239415"/>
                </a:lnTo>
                <a:close/>
              </a:path>
            </a:pathLst>
          </a:custGeom>
          <a:ln w="28574">
            <a:solidFill>
              <a:srgbClr val="3C6DA8"/>
            </a:solidFill>
          </a:ln>
        </p:spPr>
        <p:txBody>
          <a:bodyPr wrap="square" lIns="0" tIns="0" rIns="0" bIns="0" rtlCol="0"/>
          <a:lstStyle/>
          <a:p>
            <a:endParaRPr/>
          </a:p>
        </p:txBody>
      </p:sp>
      <p:sp>
        <p:nvSpPr>
          <p:cNvPr id="12" name="object 12"/>
          <p:cNvSpPr txBox="1"/>
          <p:nvPr/>
        </p:nvSpPr>
        <p:spPr>
          <a:xfrm>
            <a:off x="6091668" y="3526053"/>
            <a:ext cx="552450" cy="370205"/>
          </a:xfrm>
          <a:prstGeom prst="rect">
            <a:avLst/>
          </a:prstGeom>
        </p:spPr>
        <p:txBody>
          <a:bodyPr vert="horz" wrap="square" lIns="0" tIns="0" rIns="0" bIns="0" rtlCol="0">
            <a:spAutoFit/>
          </a:bodyPr>
          <a:lstStyle/>
          <a:p>
            <a:pPr marL="12700">
              <a:lnSpc>
                <a:spcPct val="100000"/>
              </a:lnSpc>
            </a:pPr>
            <a:r>
              <a:rPr sz="2300" dirty="0">
                <a:solidFill>
                  <a:srgbClr val="FF0000"/>
                </a:solidFill>
                <a:latin typeface="Palatino Linotype"/>
                <a:cs typeface="Palatino Linotype"/>
              </a:rPr>
              <a:t>SVF</a:t>
            </a:r>
            <a:endParaRPr sz="2300">
              <a:latin typeface="Palatino Linotype"/>
              <a:cs typeface="Palatino Linotype"/>
            </a:endParaRPr>
          </a:p>
        </p:txBody>
      </p:sp>
      <p:sp>
        <p:nvSpPr>
          <p:cNvPr id="13" name="object 13"/>
          <p:cNvSpPr/>
          <p:nvPr/>
        </p:nvSpPr>
        <p:spPr>
          <a:xfrm>
            <a:off x="7785671" y="2997682"/>
            <a:ext cx="2874645" cy="1437005"/>
          </a:xfrm>
          <a:custGeom>
            <a:avLst/>
            <a:gdLst/>
            <a:ahLst/>
            <a:cxnLst/>
            <a:rect l="l" t="t" r="r" b="b"/>
            <a:pathLst>
              <a:path w="2874645" h="1437004">
                <a:moveTo>
                  <a:pt x="2605176" y="0"/>
                </a:moveTo>
                <a:lnTo>
                  <a:pt x="269328" y="0"/>
                </a:lnTo>
                <a:lnTo>
                  <a:pt x="220917" y="3857"/>
                </a:lnTo>
                <a:lnTo>
                  <a:pt x="175352" y="14979"/>
                </a:lnTo>
                <a:lnTo>
                  <a:pt x="133395" y="32689"/>
                </a:lnTo>
                <a:lnTo>
                  <a:pt x="95805" y="56311"/>
                </a:lnTo>
                <a:lnTo>
                  <a:pt x="63344" y="85168"/>
                </a:lnTo>
                <a:lnTo>
                  <a:pt x="36772" y="118584"/>
                </a:lnTo>
                <a:lnTo>
                  <a:pt x="16850" y="155882"/>
                </a:lnTo>
                <a:lnTo>
                  <a:pt x="4339" y="196386"/>
                </a:lnTo>
                <a:lnTo>
                  <a:pt x="0" y="239420"/>
                </a:lnTo>
                <a:lnTo>
                  <a:pt x="0" y="1197051"/>
                </a:lnTo>
                <a:lnTo>
                  <a:pt x="4339" y="1240088"/>
                </a:lnTo>
                <a:lnTo>
                  <a:pt x="16850" y="1280594"/>
                </a:lnTo>
                <a:lnTo>
                  <a:pt x="36772" y="1317893"/>
                </a:lnTo>
                <a:lnTo>
                  <a:pt x="63344" y="1351308"/>
                </a:lnTo>
                <a:lnTo>
                  <a:pt x="95805" y="1380164"/>
                </a:lnTo>
                <a:lnTo>
                  <a:pt x="133395" y="1403784"/>
                </a:lnTo>
                <a:lnTo>
                  <a:pt x="175352" y="1421493"/>
                </a:lnTo>
                <a:lnTo>
                  <a:pt x="220917" y="1432614"/>
                </a:lnTo>
                <a:lnTo>
                  <a:pt x="269328" y="1436471"/>
                </a:lnTo>
                <a:lnTo>
                  <a:pt x="2605176" y="1436471"/>
                </a:lnTo>
                <a:lnTo>
                  <a:pt x="2653591" y="1432614"/>
                </a:lnTo>
                <a:lnTo>
                  <a:pt x="2699159" y="1421493"/>
                </a:lnTo>
                <a:lnTo>
                  <a:pt x="2741119" y="1403784"/>
                </a:lnTo>
                <a:lnTo>
                  <a:pt x="2778710" y="1380164"/>
                </a:lnTo>
                <a:lnTo>
                  <a:pt x="2811172" y="1351308"/>
                </a:lnTo>
                <a:lnTo>
                  <a:pt x="2837745" y="1317893"/>
                </a:lnTo>
                <a:lnTo>
                  <a:pt x="2857667" y="1280594"/>
                </a:lnTo>
                <a:lnTo>
                  <a:pt x="2870178" y="1240088"/>
                </a:lnTo>
                <a:lnTo>
                  <a:pt x="2874518" y="1197051"/>
                </a:lnTo>
                <a:lnTo>
                  <a:pt x="2874518" y="239420"/>
                </a:lnTo>
                <a:lnTo>
                  <a:pt x="2870178" y="196386"/>
                </a:lnTo>
                <a:lnTo>
                  <a:pt x="2857667" y="155882"/>
                </a:lnTo>
                <a:lnTo>
                  <a:pt x="2837745" y="118584"/>
                </a:lnTo>
                <a:lnTo>
                  <a:pt x="2811172" y="85168"/>
                </a:lnTo>
                <a:lnTo>
                  <a:pt x="2778710" y="56311"/>
                </a:lnTo>
                <a:lnTo>
                  <a:pt x="2741119" y="32689"/>
                </a:lnTo>
                <a:lnTo>
                  <a:pt x="2699159" y="14979"/>
                </a:lnTo>
                <a:lnTo>
                  <a:pt x="2653591" y="3857"/>
                </a:lnTo>
                <a:lnTo>
                  <a:pt x="2605176" y="0"/>
                </a:lnTo>
                <a:close/>
              </a:path>
            </a:pathLst>
          </a:custGeom>
          <a:solidFill>
            <a:srgbClr val="3A4B71"/>
          </a:solidFill>
        </p:spPr>
        <p:txBody>
          <a:bodyPr wrap="square" lIns="0" tIns="0" rIns="0" bIns="0" rtlCol="0"/>
          <a:lstStyle/>
          <a:p>
            <a:endParaRPr/>
          </a:p>
        </p:txBody>
      </p:sp>
      <p:sp>
        <p:nvSpPr>
          <p:cNvPr id="14" name="object 14"/>
          <p:cNvSpPr/>
          <p:nvPr/>
        </p:nvSpPr>
        <p:spPr>
          <a:xfrm>
            <a:off x="7785671" y="2997682"/>
            <a:ext cx="2874645" cy="1437005"/>
          </a:xfrm>
          <a:custGeom>
            <a:avLst/>
            <a:gdLst/>
            <a:ahLst/>
            <a:cxnLst/>
            <a:rect l="l" t="t" r="r" b="b"/>
            <a:pathLst>
              <a:path w="2874645" h="1437004">
                <a:moveTo>
                  <a:pt x="0" y="239415"/>
                </a:moveTo>
                <a:lnTo>
                  <a:pt x="4339" y="196380"/>
                </a:lnTo>
                <a:lnTo>
                  <a:pt x="16850" y="155875"/>
                </a:lnTo>
                <a:lnTo>
                  <a:pt x="36772" y="118577"/>
                </a:lnTo>
                <a:lnTo>
                  <a:pt x="63344" y="85163"/>
                </a:lnTo>
                <a:lnTo>
                  <a:pt x="95806" y="56307"/>
                </a:lnTo>
                <a:lnTo>
                  <a:pt x="133397" y="32687"/>
                </a:lnTo>
                <a:lnTo>
                  <a:pt x="175355" y="14978"/>
                </a:lnTo>
                <a:lnTo>
                  <a:pt x="220922" y="3857"/>
                </a:lnTo>
                <a:lnTo>
                  <a:pt x="269335" y="0"/>
                </a:lnTo>
                <a:lnTo>
                  <a:pt x="2605188" y="0"/>
                </a:lnTo>
                <a:lnTo>
                  <a:pt x="2653601" y="3857"/>
                </a:lnTo>
                <a:lnTo>
                  <a:pt x="2699167" y="14978"/>
                </a:lnTo>
                <a:lnTo>
                  <a:pt x="2741125" y="32687"/>
                </a:lnTo>
                <a:lnTo>
                  <a:pt x="2778715" y="56307"/>
                </a:lnTo>
                <a:lnTo>
                  <a:pt x="2811176" y="85163"/>
                </a:lnTo>
                <a:lnTo>
                  <a:pt x="2837747" y="118577"/>
                </a:lnTo>
                <a:lnTo>
                  <a:pt x="2857668" y="155875"/>
                </a:lnTo>
                <a:lnTo>
                  <a:pt x="2870178" y="196380"/>
                </a:lnTo>
                <a:lnTo>
                  <a:pt x="2874518" y="239415"/>
                </a:lnTo>
                <a:lnTo>
                  <a:pt x="2874518" y="1197049"/>
                </a:lnTo>
                <a:lnTo>
                  <a:pt x="2870178" y="1240085"/>
                </a:lnTo>
                <a:lnTo>
                  <a:pt x="2857668" y="1280591"/>
                </a:lnTo>
                <a:lnTo>
                  <a:pt x="2837747" y="1317889"/>
                </a:lnTo>
                <a:lnTo>
                  <a:pt x="2811176" y="1351305"/>
                </a:lnTo>
                <a:lnTo>
                  <a:pt x="2778715" y="1380161"/>
                </a:lnTo>
                <a:lnTo>
                  <a:pt x="2741125" y="1403781"/>
                </a:lnTo>
                <a:lnTo>
                  <a:pt x="2699167" y="1421490"/>
                </a:lnTo>
                <a:lnTo>
                  <a:pt x="2653601" y="1432611"/>
                </a:lnTo>
                <a:lnTo>
                  <a:pt x="2605188" y="1436468"/>
                </a:lnTo>
                <a:lnTo>
                  <a:pt x="269335" y="1436468"/>
                </a:lnTo>
                <a:lnTo>
                  <a:pt x="220922" y="1432611"/>
                </a:lnTo>
                <a:lnTo>
                  <a:pt x="175355" y="1421490"/>
                </a:lnTo>
                <a:lnTo>
                  <a:pt x="133397" y="1403781"/>
                </a:lnTo>
                <a:lnTo>
                  <a:pt x="95806" y="1380161"/>
                </a:lnTo>
                <a:lnTo>
                  <a:pt x="63344" y="1351305"/>
                </a:lnTo>
                <a:lnTo>
                  <a:pt x="36772" y="1317889"/>
                </a:lnTo>
                <a:lnTo>
                  <a:pt x="16850" y="1280591"/>
                </a:lnTo>
                <a:lnTo>
                  <a:pt x="4339" y="1240085"/>
                </a:lnTo>
                <a:lnTo>
                  <a:pt x="0" y="1197049"/>
                </a:lnTo>
                <a:lnTo>
                  <a:pt x="0" y="239415"/>
                </a:lnTo>
                <a:close/>
              </a:path>
            </a:pathLst>
          </a:custGeom>
          <a:ln w="28574">
            <a:solidFill>
              <a:srgbClr val="738BC1"/>
            </a:solidFill>
          </a:ln>
        </p:spPr>
        <p:txBody>
          <a:bodyPr wrap="square" lIns="0" tIns="0" rIns="0" bIns="0" rtlCol="0"/>
          <a:lstStyle/>
          <a:p>
            <a:endParaRPr/>
          </a:p>
        </p:txBody>
      </p:sp>
      <p:sp>
        <p:nvSpPr>
          <p:cNvPr id="15" name="object 15"/>
          <p:cNvSpPr txBox="1"/>
          <p:nvPr/>
        </p:nvSpPr>
        <p:spPr>
          <a:xfrm>
            <a:off x="7959147" y="3526053"/>
            <a:ext cx="2532380" cy="370205"/>
          </a:xfrm>
          <a:prstGeom prst="rect">
            <a:avLst/>
          </a:prstGeom>
        </p:spPr>
        <p:txBody>
          <a:bodyPr vert="horz" wrap="square" lIns="0" tIns="0" rIns="0" bIns="0" rtlCol="0">
            <a:spAutoFit/>
          </a:bodyPr>
          <a:lstStyle/>
          <a:p>
            <a:pPr marL="12700">
              <a:lnSpc>
                <a:spcPct val="100000"/>
              </a:lnSpc>
            </a:pPr>
            <a:r>
              <a:rPr sz="2300" spc="-20" dirty="0">
                <a:solidFill>
                  <a:srgbClr val="FFFFFF"/>
                </a:solidFill>
                <a:latin typeface="Palatino Linotype"/>
                <a:cs typeface="Palatino Linotype"/>
              </a:rPr>
              <a:t>EXPANDED</a:t>
            </a:r>
            <a:r>
              <a:rPr sz="2300" spc="-180" dirty="0">
                <a:solidFill>
                  <a:srgbClr val="FFFFFF"/>
                </a:solidFill>
                <a:latin typeface="Palatino Linotype"/>
                <a:cs typeface="Palatino Linotype"/>
              </a:rPr>
              <a:t> </a:t>
            </a:r>
            <a:r>
              <a:rPr sz="2300" dirty="0">
                <a:solidFill>
                  <a:srgbClr val="FF0000"/>
                </a:solidFill>
                <a:latin typeface="Palatino Linotype"/>
                <a:cs typeface="Palatino Linotype"/>
              </a:rPr>
              <a:t>ADSC</a:t>
            </a:r>
            <a:endParaRPr sz="2300">
              <a:latin typeface="Palatino Linotype"/>
              <a:cs typeface="Palatino Linotype"/>
            </a:endParaRPr>
          </a:p>
        </p:txBody>
      </p:sp>
      <p:sp>
        <p:nvSpPr>
          <p:cNvPr id="16" name="object 16"/>
          <p:cNvSpPr/>
          <p:nvPr/>
        </p:nvSpPr>
        <p:spPr>
          <a:xfrm>
            <a:off x="9364192" y="6176016"/>
            <a:ext cx="2519362" cy="515937"/>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2271331" y="2509951"/>
            <a:ext cx="7271384" cy="677545"/>
          </a:xfrm>
          <a:prstGeom prst="rect">
            <a:avLst/>
          </a:prstGeom>
        </p:spPr>
        <p:txBody>
          <a:bodyPr vert="horz" wrap="square" lIns="0" tIns="0" rIns="0" bIns="0" rtlCol="0">
            <a:spAutoFit/>
          </a:bodyPr>
          <a:lstStyle/>
          <a:p>
            <a:pPr marL="698500" indent="-685800">
              <a:lnSpc>
                <a:spcPct val="100000"/>
              </a:lnSpc>
              <a:buFont typeface="Arial"/>
              <a:buChar char="•"/>
              <a:tabLst>
                <a:tab pos="697865" algn="l"/>
                <a:tab pos="698500" algn="l"/>
                <a:tab pos="6196330" algn="l"/>
              </a:tabLst>
            </a:pPr>
            <a:r>
              <a:rPr sz="4400" dirty="0">
                <a:solidFill>
                  <a:srgbClr val="002060"/>
                </a:solidFill>
                <a:latin typeface="Century Gothic"/>
                <a:cs typeface="Century Gothic"/>
              </a:rPr>
              <a:t>Mesenchymal St</a:t>
            </a:r>
            <a:r>
              <a:rPr sz="4400" spc="-5" dirty="0">
                <a:solidFill>
                  <a:srgbClr val="002060"/>
                </a:solidFill>
                <a:latin typeface="Century Gothic"/>
                <a:cs typeface="Century Gothic"/>
              </a:rPr>
              <a:t>e</a:t>
            </a:r>
            <a:r>
              <a:rPr sz="4400" dirty="0">
                <a:solidFill>
                  <a:srgbClr val="002060"/>
                </a:solidFill>
                <a:latin typeface="Century Gothic"/>
                <a:cs typeface="Century Gothic"/>
              </a:rPr>
              <a:t>m	C</a:t>
            </a:r>
            <a:r>
              <a:rPr sz="4400" spc="-5" dirty="0">
                <a:solidFill>
                  <a:srgbClr val="002060"/>
                </a:solidFill>
                <a:latin typeface="Century Gothic"/>
                <a:cs typeface="Century Gothic"/>
              </a:rPr>
              <a:t>el</a:t>
            </a:r>
            <a:r>
              <a:rPr sz="4400" dirty="0">
                <a:solidFill>
                  <a:srgbClr val="002060"/>
                </a:solidFill>
                <a:latin typeface="Century Gothic"/>
                <a:cs typeface="Century Gothic"/>
              </a:rPr>
              <a:t>l</a:t>
            </a:r>
            <a:endParaRPr sz="4400">
              <a:latin typeface="Century Gothic"/>
              <a:cs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306370" y="2424531"/>
            <a:ext cx="7181850" cy="1337945"/>
          </a:xfrm>
          <a:prstGeom prst="rect">
            <a:avLst/>
          </a:prstGeom>
        </p:spPr>
        <p:txBody>
          <a:bodyPr vert="horz" wrap="square" lIns="0" tIns="0" rIns="0" bIns="0" rtlCol="0">
            <a:spAutoFit/>
          </a:bodyPr>
          <a:lstStyle/>
          <a:p>
            <a:pPr marL="698500" indent="-685800">
              <a:lnSpc>
                <a:spcPts val="5240"/>
              </a:lnSpc>
              <a:buFont typeface="Arial"/>
              <a:buChar char="•"/>
              <a:tabLst>
                <a:tab pos="697865" algn="l"/>
                <a:tab pos="698500" algn="l"/>
                <a:tab pos="5861050" algn="l"/>
              </a:tabLst>
            </a:pPr>
            <a:r>
              <a:rPr sz="4400" b="1" dirty="0">
                <a:solidFill>
                  <a:srgbClr val="002060"/>
                </a:solidFill>
                <a:latin typeface="Century Gothic"/>
                <a:cs typeface="Century Gothic"/>
              </a:rPr>
              <a:t>Mesencymal St</a:t>
            </a:r>
            <a:r>
              <a:rPr sz="4400" b="1" spc="-5" dirty="0">
                <a:solidFill>
                  <a:srgbClr val="002060"/>
                </a:solidFill>
                <a:latin typeface="Century Gothic"/>
                <a:cs typeface="Century Gothic"/>
              </a:rPr>
              <a:t>e</a:t>
            </a:r>
            <a:r>
              <a:rPr sz="4400" b="1" dirty="0">
                <a:solidFill>
                  <a:srgbClr val="002060"/>
                </a:solidFill>
                <a:latin typeface="Century Gothic"/>
                <a:cs typeface="Century Gothic"/>
              </a:rPr>
              <a:t>m	C</a:t>
            </a:r>
            <a:r>
              <a:rPr sz="4400" b="1" spc="-5" dirty="0">
                <a:solidFill>
                  <a:srgbClr val="002060"/>
                </a:solidFill>
                <a:latin typeface="Century Gothic"/>
                <a:cs typeface="Century Gothic"/>
              </a:rPr>
              <a:t>ell</a:t>
            </a:r>
            <a:r>
              <a:rPr sz="4400" b="1" dirty="0">
                <a:solidFill>
                  <a:srgbClr val="002060"/>
                </a:solidFill>
                <a:latin typeface="Century Gothic"/>
                <a:cs typeface="Century Gothic"/>
              </a:rPr>
              <a:t>s</a:t>
            </a:r>
            <a:endParaRPr sz="4400">
              <a:latin typeface="Century Gothic"/>
              <a:cs typeface="Century Gothic"/>
            </a:endParaRPr>
          </a:p>
          <a:p>
            <a:pPr marL="698500" indent="-685800">
              <a:lnSpc>
                <a:spcPts val="5240"/>
              </a:lnSpc>
              <a:buFont typeface="Arial"/>
              <a:buChar char="•"/>
              <a:tabLst>
                <a:tab pos="697865" algn="l"/>
                <a:tab pos="698500" algn="l"/>
              </a:tabLst>
            </a:pPr>
            <a:r>
              <a:rPr sz="4400" b="1" spc="-5" dirty="0">
                <a:solidFill>
                  <a:srgbClr val="002060"/>
                </a:solidFill>
                <a:latin typeface="Century Gothic"/>
                <a:cs typeface="Century Gothic"/>
              </a:rPr>
              <a:t>Adipose</a:t>
            </a:r>
            <a:r>
              <a:rPr sz="4400" b="1" spc="-85" dirty="0">
                <a:solidFill>
                  <a:srgbClr val="002060"/>
                </a:solidFill>
                <a:latin typeface="Century Gothic"/>
                <a:cs typeface="Century Gothic"/>
              </a:rPr>
              <a:t> </a:t>
            </a:r>
            <a:r>
              <a:rPr sz="4400" b="1" spc="-5" dirty="0">
                <a:solidFill>
                  <a:srgbClr val="002060"/>
                </a:solidFill>
                <a:latin typeface="Century Gothic"/>
                <a:cs typeface="Century Gothic"/>
              </a:rPr>
              <a:t>Derived</a:t>
            </a:r>
            <a:endParaRPr sz="4400">
              <a:latin typeface="Century Gothic"/>
              <a:cs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232431" y="2483865"/>
            <a:ext cx="7427595" cy="2011045"/>
          </a:xfrm>
          <a:prstGeom prst="rect">
            <a:avLst/>
          </a:prstGeom>
        </p:spPr>
        <p:txBody>
          <a:bodyPr vert="horz" wrap="square" lIns="0" tIns="0" rIns="0" bIns="0" rtlCol="0">
            <a:spAutoFit/>
          </a:bodyPr>
          <a:lstStyle/>
          <a:p>
            <a:pPr marL="698500" indent="-685800">
              <a:lnSpc>
                <a:spcPts val="5240"/>
              </a:lnSpc>
              <a:buFont typeface="Arial"/>
              <a:buChar char="•"/>
              <a:tabLst>
                <a:tab pos="697865" algn="l"/>
                <a:tab pos="698500" algn="l"/>
                <a:tab pos="6353175" algn="l"/>
              </a:tabLst>
            </a:pPr>
            <a:r>
              <a:rPr sz="4400" b="1" dirty="0">
                <a:solidFill>
                  <a:srgbClr val="002060"/>
                </a:solidFill>
                <a:latin typeface="Century Gothic"/>
                <a:cs typeface="Century Gothic"/>
              </a:rPr>
              <a:t>Mesenchymal St</a:t>
            </a:r>
            <a:r>
              <a:rPr sz="4400" b="1" spc="-5" dirty="0">
                <a:solidFill>
                  <a:srgbClr val="002060"/>
                </a:solidFill>
                <a:latin typeface="Century Gothic"/>
                <a:cs typeface="Century Gothic"/>
              </a:rPr>
              <a:t>e</a:t>
            </a:r>
            <a:r>
              <a:rPr sz="4400" b="1" dirty="0">
                <a:solidFill>
                  <a:srgbClr val="002060"/>
                </a:solidFill>
                <a:latin typeface="Century Gothic"/>
                <a:cs typeface="Century Gothic"/>
              </a:rPr>
              <a:t>m	C</a:t>
            </a:r>
            <a:r>
              <a:rPr sz="4400" b="1" spc="-5" dirty="0">
                <a:solidFill>
                  <a:srgbClr val="002060"/>
                </a:solidFill>
                <a:latin typeface="Century Gothic"/>
                <a:cs typeface="Century Gothic"/>
              </a:rPr>
              <a:t>el</a:t>
            </a:r>
            <a:r>
              <a:rPr sz="4400" b="1" dirty="0">
                <a:solidFill>
                  <a:srgbClr val="002060"/>
                </a:solidFill>
                <a:latin typeface="Century Gothic"/>
                <a:cs typeface="Century Gothic"/>
              </a:rPr>
              <a:t>l</a:t>
            </a:r>
            <a:endParaRPr sz="4400">
              <a:latin typeface="Century Gothic"/>
              <a:cs typeface="Century Gothic"/>
            </a:endParaRPr>
          </a:p>
          <a:p>
            <a:pPr marL="698500" indent="-685800">
              <a:lnSpc>
                <a:spcPts val="5240"/>
              </a:lnSpc>
              <a:buFont typeface="Arial"/>
              <a:buChar char="•"/>
              <a:tabLst>
                <a:tab pos="697865" algn="l"/>
                <a:tab pos="698500" algn="l"/>
              </a:tabLst>
            </a:pPr>
            <a:r>
              <a:rPr sz="4400" b="1" spc="-5" dirty="0">
                <a:solidFill>
                  <a:srgbClr val="002060"/>
                </a:solidFill>
                <a:latin typeface="Century Gothic"/>
                <a:cs typeface="Century Gothic"/>
              </a:rPr>
              <a:t>Adipose</a:t>
            </a:r>
            <a:r>
              <a:rPr sz="4400" b="1" spc="-85" dirty="0">
                <a:solidFill>
                  <a:srgbClr val="002060"/>
                </a:solidFill>
                <a:latin typeface="Century Gothic"/>
                <a:cs typeface="Century Gothic"/>
              </a:rPr>
              <a:t> </a:t>
            </a:r>
            <a:r>
              <a:rPr sz="4400" b="1" spc="-5" dirty="0">
                <a:solidFill>
                  <a:srgbClr val="002060"/>
                </a:solidFill>
                <a:latin typeface="Century Gothic"/>
                <a:cs typeface="Century Gothic"/>
              </a:rPr>
              <a:t>Derived</a:t>
            </a:r>
            <a:endParaRPr sz="4400">
              <a:latin typeface="Century Gothic"/>
              <a:cs typeface="Century Gothic"/>
            </a:endParaRPr>
          </a:p>
          <a:p>
            <a:pPr marL="698500" indent="-685800">
              <a:lnSpc>
                <a:spcPct val="100000"/>
              </a:lnSpc>
              <a:spcBef>
                <a:spcPts val="20"/>
              </a:spcBef>
              <a:buFont typeface="Arial"/>
              <a:buChar char="•"/>
              <a:tabLst>
                <a:tab pos="697865" algn="l"/>
                <a:tab pos="698500" algn="l"/>
              </a:tabLst>
            </a:pPr>
            <a:r>
              <a:rPr sz="4400" b="1" spc="-5" dirty="0">
                <a:solidFill>
                  <a:srgbClr val="002060"/>
                </a:solidFill>
                <a:latin typeface="Century Gothic"/>
                <a:cs typeface="Century Gothic"/>
              </a:rPr>
              <a:t>Autologous</a:t>
            </a:r>
            <a:endParaRPr sz="4400">
              <a:latin typeface="Century Gothic"/>
              <a:cs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072932" y="2503792"/>
            <a:ext cx="7157084" cy="2684145"/>
          </a:xfrm>
          <a:prstGeom prst="rect">
            <a:avLst/>
          </a:prstGeom>
        </p:spPr>
        <p:txBody>
          <a:bodyPr vert="horz" wrap="square" lIns="0" tIns="0" rIns="0" bIns="0" rtlCol="0">
            <a:spAutoFit/>
          </a:bodyPr>
          <a:lstStyle/>
          <a:p>
            <a:pPr marL="584200" indent="-571500">
              <a:lnSpc>
                <a:spcPts val="5240"/>
              </a:lnSpc>
              <a:buFont typeface="Arial"/>
              <a:buChar char="•"/>
              <a:tabLst>
                <a:tab pos="583565" algn="l"/>
                <a:tab pos="584200" algn="l"/>
                <a:tab pos="6082030" algn="l"/>
              </a:tabLst>
            </a:pPr>
            <a:r>
              <a:rPr sz="4400" b="1" dirty="0">
                <a:solidFill>
                  <a:srgbClr val="002060"/>
                </a:solidFill>
                <a:latin typeface="Century Gothic"/>
                <a:cs typeface="Century Gothic"/>
              </a:rPr>
              <a:t>Mesenchymal St</a:t>
            </a:r>
            <a:r>
              <a:rPr sz="4400" b="1" spc="-5" dirty="0">
                <a:solidFill>
                  <a:srgbClr val="002060"/>
                </a:solidFill>
                <a:latin typeface="Century Gothic"/>
                <a:cs typeface="Century Gothic"/>
              </a:rPr>
              <a:t>e</a:t>
            </a:r>
            <a:r>
              <a:rPr sz="4400" b="1" dirty="0">
                <a:solidFill>
                  <a:srgbClr val="002060"/>
                </a:solidFill>
                <a:latin typeface="Century Gothic"/>
                <a:cs typeface="Century Gothic"/>
              </a:rPr>
              <a:t>m	C</a:t>
            </a:r>
            <a:r>
              <a:rPr sz="4400" b="1" spc="-5" dirty="0">
                <a:solidFill>
                  <a:srgbClr val="002060"/>
                </a:solidFill>
                <a:latin typeface="Century Gothic"/>
                <a:cs typeface="Century Gothic"/>
              </a:rPr>
              <a:t>el</a:t>
            </a:r>
            <a:r>
              <a:rPr sz="4400" b="1" dirty="0">
                <a:solidFill>
                  <a:srgbClr val="002060"/>
                </a:solidFill>
                <a:latin typeface="Century Gothic"/>
                <a:cs typeface="Century Gothic"/>
              </a:rPr>
              <a:t>l</a:t>
            </a:r>
            <a:endParaRPr sz="4400">
              <a:latin typeface="Century Gothic"/>
              <a:cs typeface="Century Gothic"/>
            </a:endParaRPr>
          </a:p>
          <a:p>
            <a:pPr marL="584200" indent="-571500">
              <a:lnSpc>
                <a:spcPts val="5240"/>
              </a:lnSpc>
              <a:buFont typeface="Arial"/>
              <a:buChar char="•"/>
              <a:tabLst>
                <a:tab pos="583565" algn="l"/>
                <a:tab pos="584200" algn="l"/>
              </a:tabLst>
            </a:pPr>
            <a:r>
              <a:rPr sz="4400" b="1" spc="-5" dirty="0">
                <a:solidFill>
                  <a:srgbClr val="002060"/>
                </a:solidFill>
                <a:latin typeface="Century Gothic"/>
                <a:cs typeface="Century Gothic"/>
              </a:rPr>
              <a:t>Adipose</a:t>
            </a:r>
            <a:r>
              <a:rPr sz="4400" b="1" spc="-85" dirty="0">
                <a:solidFill>
                  <a:srgbClr val="002060"/>
                </a:solidFill>
                <a:latin typeface="Century Gothic"/>
                <a:cs typeface="Century Gothic"/>
              </a:rPr>
              <a:t> </a:t>
            </a:r>
            <a:r>
              <a:rPr sz="4400" b="1" spc="-5" dirty="0">
                <a:solidFill>
                  <a:srgbClr val="002060"/>
                </a:solidFill>
                <a:latin typeface="Century Gothic"/>
                <a:cs typeface="Century Gothic"/>
              </a:rPr>
              <a:t>Derived</a:t>
            </a:r>
            <a:endParaRPr sz="4400">
              <a:latin typeface="Century Gothic"/>
              <a:cs typeface="Century Gothic"/>
            </a:endParaRPr>
          </a:p>
          <a:p>
            <a:pPr marL="584200" indent="-571500">
              <a:lnSpc>
                <a:spcPct val="100000"/>
              </a:lnSpc>
              <a:spcBef>
                <a:spcPts val="20"/>
              </a:spcBef>
              <a:buFont typeface="Arial"/>
              <a:buChar char="•"/>
              <a:tabLst>
                <a:tab pos="583565" algn="l"/>
                <a:tab pos="584200" algn="l"/>
              </a:tabLst>
            </a:pPr>
            <a:r>
              <a:rPr sz="4400" b="1" spc="-5" dirty="0">
                <a:solidFill>
                  <a:srgbClr val="002060"/>
                </a:solidFill>
                <a:latin typeface="Century Gothic"/>
                <a:cs typeface="Century Gothic"/>
              </a:rPr>
              <a:t>Autologous</a:t>
            </a:r>
            <a:endParaRPr sz="4400">
              <a:latin typeface="Century Gothic"/>
              <a:cs typeface="Century Gothic"/>
            </a:endParaRPr>
          </a:p>
          <a:p>
            <a:pPr marL="584200" indent="-571500">
              <a:lnSpc>
                <a:spcPct val="100000"/>
              </a:lnSpc>
              <a:spcBef>
                <a:spcPts val="20"/>
              </a:spcBef>
              <a:buFont typeface="Arial"/>
              <a:buChar char="•"/>
              <a:tabLst>
                <a:tab pos="583565" algn="l"/>
                <a:tab pos="584200" algn="l"/>
              </a:tabLst>
            </a:pPr>
            <a:r>
              <a:rPr sz="4400" b="1" spc="-5" dirty="0">
                <a:solidFill>
                  <a:srgbClr val="002060"/>
                </a:solidFill>
                <a:latin typeface="Century Gothic"/>
                <a:cs typeface="Century Gothic"/>
              </a:rPr>
              <a:t>Expanded</a:t>
            </a:r>
            <a:endParaRPr sz="4400">
              <a:latin typeface="Century Gothic"/>
              <a:cs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7777467" y="1678076"/>
            <a:ext cx="4197350" cy="600710"/>
          </a:xfrm>
          <a:custGeom>
            <a:avLst/>
            <a:gdLst/>
            <a:ahLst/>
            <a:cxnLst/>
            <a:rect l="l" t="t" r="r" b="b"/>
            <a:pathLst>
              <a:path w="4197350" h="600710">
                <a:moveTo>
                  <a:pt x="0" y="0"/>
                </a:moveTo>
                <a:lnTo>
                  <a:pt x="4196826" y="0"/>
                </a:lnTo>
                <a:lnTo>
                  <a:pt x="4196826" y="600163"/>
                </a:lnTo>
                <a:lnTo>
                  <a:pt x="0" y="600163"/>
                </a:lnTo>
                <a:lnTo>
                  <a:pt x="0" y="0"/>
                </a:lnTo>
                <a:close/>
              </a:path>
            </a:pathLst>
          </a:custGeom>
          <a:ln w="9524">
            <a:solidFill>
              <a:srgbClr val="00BA63"/>
            </a:solidFill>
          </a:ln>
        </p:spPr>
        <p:txBody>
          <a:bodyPr wrap="square" lIns="0" tIns="0" rIns="0" bIns="0" rtlCol="0"/>
          <a:lstStyle/>
          <a:p>
            <a:endParaRPr/>
          </a:p>
        </p:txBody>
      </p:sp>
      <p:sp>
        <p:nvSpPr>
          <p:cNvPr id="5" name="object 5"/>
          <p:cNvSpPr/>
          <p:nvPr/>
        </p:nvSpPr>
        <p:spPr>
          <a:xfrm>
            <a:off x="902954" y="1681531"/>
            <a:ext cx="3180080" cy="600710"/>
          </a:xfrm>
          <a:custGeom>
            <a:avLst/>
            <a:gdLst/>
            <a:ahLst/>
            <a:cxnLst/>
            <a:rect l="l" t="t" r="r" b="b"/>
            <a:pathLst>
              <a:path w="3180079" h="600710">
                <a:moveTo>
                  <a:pt x="0" y="0"/>
                </a:moveTo>
                <a:lnTo>
                  <a:pt x="3179517" y="0"/>
                </a:lnTo>
                <a:lnTo>
                  <a:pt x="3179517" y="600163"/>
                </a:lnTo>
                <a:lnTo>
                  <a:pt x="0" y="600163"/>
                </a:lnTo>
                <a:lnTo>
                  <a:pt x="0" y="0"/>
                </a:lnTo>
                <a:close/>
              </a:path>
            </a:pathLst>
          </a:custGeom>
          <a:ln w="9524">
            <a:solidFill>
              <a:srgbClr val="00BA63"/>
            </a:solidFill>
          </a:ln>
        </p:spPr>
        <p:txBody>
          <a:bodyPr wrap="square" lIns="0" tIns="0" rIns="0" bIns="0" rtlCol="0"/>
          <a:lstStyle/>
          <a:p>
            <a:endParaRPr/>
          </a:p>
        </p:txBody>
      </p:sp>
      <p:sp>
        <p:nvSpPr>
          <p:cNvPr id="6" name="object 6"/>
          <p:cNvSpPr/>
          <p:nvPr/>
        </p:nvSpPr>
        <p:spPr>
          <a:xfrm>
            <a:off x="423607" y="3272561"/>
            <a:ext cx="5120640" cy="600710"/>
          </a:xfrm>
          <a:custGeom>
            <a:avLst/>
            <a:gdLst/>
            <a:ahLst/>
            <a:cxnLst/>
            <a:rect l="l" t="t" r="r" b="b"/>
            <a:pathLst>
              <a:path w="5120640" h="600710">
                <a:moveTo>
                  <a:pt x="0" y="0"/>
                </a:moveTo>
                <a:lnTo>
                  <a:pt x="5120196" y="0"/>
                </a:lnTo>
                <a:lnTo>
                  <a:pt x="5120196" y="600163"/>
                </a:lnTo>
                <a:lnTo>
                  <a:pt x="0" y="600163"/>
                </a:lnTo>
                <a:lnTo>
                  <a:pt x="0" y="0"/>
                </a:lnTo>
                <a:close/>
              </a:path>
            </a:pathLst>
          </a:custGeom>
          <a:ln w="9524">
            <a:solidFill>
              <a:srgbClr val="AFBCDB"/>
            </a:solidFill>
          </a:ln>
        </p:spPr>
        <p:txBody>
          <a:bodyPr wrap="square" lIns="0" tIns="0" rIns="0" bIns="0" rtlCol="0"/>
          <a:lstStyle/>
          <a:p>
            <a:endParaRPr/>
          </a:p>
        </p:txBody>
      </p:sp>
      <p:sp>
        <p:nvSpPr>
          <p:cNvPr id="7" name="object 7"/>
          <p:cNvSpPr txBox="1"/>
          <p:nvPr/>
        </p:nvSpPr>
        <p:spPr>
          <a:xfrm>
            <a:off x="760613" y="1681530"/>
            <a:ext cx="4452620" cy="2151380"/>
          </a:xfrm>
          <a:prstGeom prst="rect">
            <a:avLst/>
          </a:prstGeom>
        </p:spPr>
        <p:txBody>
          <a:bodyPr vert="horz" wrap="square" lIns="0" tIns="0" rIns="0" bIns="0" rtlCol="0">
            <a:spAutoFit/>
          </a:bodyPr>
          <a:lstStyle/>
          <a:p>
            <a:pPr marL="775335">
              <a:lnSpc>
                <a:spcPct val="100000"/>
              </a:lnSpc>
            </a:pPr>
            <a:r>
              <a:rPr sz="3600" b="1" spc="-50" dirty="0">
                <a:solidFill>
                  <a:srgbClr val="44546A"/>
                </a:solidFill>
                <a:latin typeface="Palatino Linotype"/>
                <a:cs typeface="Palatino Linotype"/>
              </a:rPr>
              <a:t>ADULTS</a:t>
            </a:r>
            <a:endParaRPr sz="3600">
              <a:latin typeface="Palatino Linotype"/>
              <a:cs typeface="Palatino Linotype"/>
            </a:endParaRPr>
          </a:p>
          <a:p>
            <a:pPr>
              <a:lnSpc>
                <a:spcPct val="100000"/>
              </a:lnSpc>
            </a:pPr>
            <a:endParaRPr sz="3600">
              <a:latin typeface="Times New Roman"/>
              <a:cs typeface="Times New Roman"/>
            </a:endParaRPr>
          </a:p>
          <a:p>
            <a:pPr>
              <a:lnSpc>
                <a:spcPct val="100000"/>
              </a:lnSpc>
              <a:spcBef>
                <a:spcPts val="40"/>
              </a:spcBef>
            </a:pPr>
            <a:endParaRPr sz="3850">
              <a:latin typeface="Times New Roman"/>
              <a:cs typeface="Times New Roman"/>
            </a:endParaRPr>
          </a:p>
          <a:p>
            <a:pPr marL="12700">
              <a:lnSpc>
                <a:spcPct val="100000"/>
              </a:lnSpc>
            </a:pPr>
            <a:r>
              <a:rPr sz="3200" b="1" spc="-25" dirty="0">
                <a:solidFill>
                  <a:srgbClr val="44546A"/>
                </a:solidFill>
                <a:latin typeface="Palatino Linotype"/>
                <a:cs typeface="Palatino Linotype"/>
              </a:rPr>
              <a:t>HEMATOPOIETIC</a:t>
            </a:r>
            <a:r>
              <a:rPr sz="3200" b="1" spc="25" dirty="0">
                <a:solidFill>
                  <a:srgbClr val="44546A"/>
                </a:solidFill>
                <a:latin typeface="Palatino Linotype"/>
                <a:cs typeface="Palatino Linotype"/>
              </a:rPr>
              <a:t> </a:t>
            </a:r>
            <a:r>
              <a:rPr sz="2000" b="1" dirty="0">
                <a:solidFill>
                  <a:srgbClr val="44546A"/>
                </a:solidFill>
                <a:latin typeface="Palatino Linotype"/>
                <a:cs typeface="Palatino Linotype"/>
              </a:rPr>
              <a:t>(HSC)</a:t>
            </a:r>
            <a:endParaRPr sz="2000">
              <a:latin typeface="Palatino Linotype"/>
              <a:cs typeface="Palatino Linotype"/>
            </a:endParaRPr>
          </a:p>
        </p:txBody>
      </p:sp>
      <p:sp>
        <p:nvSpPr>
          <p:cNvPr id="8" name="object 8"/>
          <p:cNvSpPr/>
          <p:nvPr/>
        </p:nvSpPr>
        <p:spPr>
          <a:xfrm>
            <a:off x="5669026" y="3261880"/>
            <a:ext cx="5812155" cy="600710"/>
          </a:xfrm>
          <a:custGeom>
            <a:avLst/>
            <a:gdLst/>
            <a:ahLst/>
            <a:cxnLst/>
            <a:rect l="l" t="t" r="r" b="b"/>
            <a:pathLst>
              <a:path w="5812155" h="600710">
                <a:moveTo>
                  <a:pt x="0" y="0"/>
                </a:moveTo>
                <a:lnTo>
                  <a:pt x="5811785" y="0"/>
                </a:lnTo>
                <a:lnTo>
                  <a:pt x="5811785" y="600163"/>
                </a:lnTo>
                <a:lnTo>
                  <a:pt x="0" y="600163"/>
                </a:lnTo>
                <a:lnTo>
                  <a:pt x="0" y="0"/>
                </a:lnTo>
                <a:close/>
              </a:path>
            </a:pathLst>
          </a:custGeom>
          <a:ln w="9524">
            <a:solidFill>
              <a:srgbClr val="AFBCDB"/>
            </a:solidFill>
          </a:ln>
        </p:spPr>
        <p:txBody>
          <a:bodyPr wrap="square" lIns="0" tIns="0" rIns="0" bIns="0" rtlCol="0"/>
          <a:lstStyle/>
          <a:p>
            <a:endParaRPr/>
          </a:p>
        </p:txBody>
      </p:sp>
      <p:sp>
        <p:nvSpPr>
          <p:cNvPr id="9" name="object 9"/>
          <p:cNvSpPr txBox="1"/>
          <p:nvPr/>
        </p:nvSpPr>
        <p:spPr>
          <a:xfrm>
            <a:off x="6447978" y="1678076"/>
            <a:ext cx="4899660" cy="2144395"/>
          </a:xfrm>
          <a:prstGeom prst="rect">
            <a:avLst/>
          </a:prstGeom>
        </p:spPr>
        <p:txBody>
          <a:bodyPr vert="horz" wrap="square" lIns="0" tIns="0" rIns="0" bIns="0" rtlCol="0">
            <a:spAutoFit/>
          </a:bodyPr>
          <a:lstStyle/>
          <a:p>
            <a:pPr marL="1974214">
              <a:lnSpc>
                <a:spcPct val="100000"/>
              </a:lnSpc>
            </a:pPr>
            <a:r>
              <a:rPr sz="3600" b="1" dirty="0">
                <a:solidFill>
                  <a:srgbClr val="44546A"/>
                </a:solidFill>
                <a:latin typeface="Palatino Linotype"/>
                <a:cs typeface="Palatino Linotype"/>
              </a:rPr>
              <a:t>EM</a:t>
            </a:r>
            <a:r>
              <a:rPr sz="3600" b="1" spc="-5" dirty="0">
                <a:solidFill>
                  <a:srgbClr val="44546A"/>
                </a:solidFill>
                <a:latin typeface="Palatino Linotype"/>
                <a:cs typeface="Palatino Linotype"/>
              </a:rPr>
              <a:t>B</a:t>
            </a:r>
            <a:r>
              <a:rPr sz="3600" b="1" spc="-200" dirty="0">
                <a:solidFill>
                  <a:srgbClr val="44546A"/>
                </a:solidFill>
                <a:latin typeface="Palatino Linotype"/>
                <a:cs typeface="Palatino Linotype"/>
              </a:rPr>
              <a:t>R</a:t>
            </a:r>
            <a:r>
              <a:rPr sz="3600" b="1" dirty="0">
                <a:solidFill>
                  <a:srgbClr val="44546A"/>
                </a:solidFill>
                <a:latin typeface="Palatino Linotype"/>
                <a:cs typeface="Palatino Linotype"/>
              </a:rPr>
              <a:t>YONIC</a:t>
            </a:r>
            <a:endParaRPr sz="3600">
              <a:latin typeface="Palatino Linotype"/>
              <a:cs typeface="Palatino Linotype"/>
            </a:endParaRPr>
          </a:p>
          <a:p>
            <a:pPr>
              <a:lnSpc>
                <a:spcPct val="100000"/>
              </a:lnSpc>
            </a:pPr>
            <a:endParaRPr sz="3600">
              <a:latin typeface="Times New Roman"/>
              <a:cs typeface="Times New Roman"/>
            </a:endParaRPr>
          </a:p>
          <a:p>
            <a:pPr>
              <a:lnSpc>
                <a:spcPct val="100000"/>
              </a:lnSpc>
              <a:spcBef>
                <a:spcPts val="40"/>
              </a:spcBef>
            </a:pPr>
            <a:endParaRPr sz="3800">
              <a:latin typeface="Times New Roman"/>
              <a:cs typeface="Times New Roman"/>
            </a:endParaRPr>
          </a:p>
          <a:p>
            <a:pPr marL="12700">
              <a:lnSpc>
                <a:spcPct val="100000"/>
              </a:lnSpc>
            </a:pPr>
            <a:r>
              <a:rPr sz="3200" b="1" dirty="0">
                <a:solidFill>
                  <a:srgbClr val="800000"/>
                </a:solidFill>
                <a:latin typeface="Palatino Linotype"/>
                <a:cs typeface="Palatino Linotype"/>
              </a:rPr>
              <a:t>MESENCHYMAL</a:t>
            </a:r>
            <a:r>
              <a:rPr sz="3200" b="1" spc="-5" dirty="0">
                <a:solidFill>
                  <a:srgbClr val="800000"/>
                </a:solidFill>
                <a:latin typeface="Palatino Linotype"/>
                <a:cs typeface="Palatino Linotype"/>
              </a:rPr>
              <a:t> </a:t>
            </a:r>
            <a:r>
              <a:rPr sz="2000" b="1" dirty="0">
                <a:solidFill>
                  <a:srgbClr val="800000"/>
                </a:solidFill>
                <a:latin typeface="Palatino Linotype"/>
                <a:cs typeface="Palatino Linotype"/>
              </a:rPr>
              <a:t>(MSC)</a:t>
            </a:r>
            <a:endParaRPr sz="2000">
              <a:latin typeface="Palatino Linotype"/>
              <a:cs typeface="Palatino Linotype"/>
            </a:endParaRPr>
          </a:p>
        </p:txBody>
      </p:sp>
      <p:sp>
        <p:nvSpPr>
          <p:cNvPr id="10" name="object 10"/>
          <p:cNvSpPr/>
          <p:nvPr/>
        </p:nvSpPr>
        <p:spPr>
          <a:xfrm>
            <a:off x="1126891" y="4524514"/>
            <a:ext cx="931544" cy="0"/>
          </a:xfrm>
          <a:custGeom>
            <a:avLst/>
            <a:gdLst/>
            <a:ahLst/>
            <a:cxnLst/>
            <a:rect l="l" t="t" r="r" b="b"/>
            <a:pathLst>
              <a:path w="931544">
                <a:moveTo>
                  <a:pt x="0" y="0"/>
                </a:moveTo>
                <a:lnTo>
                  <a:pt x="931287" y="0"/>
                </a:lnTo>
              </a:path>
            </a:pathLst>
          </a:custGeom>
          <a:ln w="28574">
            <a:solidFill>
              <a:srgbClr val="6986A4"/>
            </a:solidFill>
          </a:ln>
        </p:spPr>
        <p:txBody>
          <a:bodyPr wrap="square" lIns="0" tIns="0" rIns="0" bIns="0" rtlCol="0"/>
          <a:lstStyle/>
          <a:p>
            <a:endParaRPr/>
          </a:p>
        </p:txBody>
      </p:sp>
      <p:sp>
        <p:nvSpPr>
          <p:cNvPr id="11" name="object 11"/>
          <p:cNvSpPr/>
          <p:nvPr/>
        </p:nvSpPr>
        <p:spPr>
          <a:xfrm>
            <a:off x="1956142" y="4458182"/>
            <a:ext cx="130810" cy="132715"/>
          </a:xfrm>
          <a:custGeom>
            <a:avLst/>
            <a:gdLst/>
            <a:ahLst/>
            <a:cxnLst/>
            <a:rect l="l" t="t" r="r" b="b"/>
            <a:pathLst>
              <a:path w="130810" h="132714">
                <a:moveTo>
                  <a:pt x="16700" y="0"/>
                </a:moveTo>
                <a:lnTo>
                  <a:pt x="7950" y="2311"/>
                </a:lnTo>
                <a:lnTo>
                  <a:pt x="0" y="15938"/>
                </a:lnTo>
                <a:lnTo>
                  <a:pt x="2298" y="24688"/>
                </a:lnTo>
                <a:lnTo>
                  <a:pt x="73685" y="66332"/>
                </a:lnTo>
                <a:lnTo>
                  <a:pt x="2298" y="107962"/>
                </a:lnTo>
                <a:lnTo>
                  <a:pt x="0" y="116712"/>
                </a:lnTo>
                <a:lnTo>
                  <a:pt x="7950" y="130352"/>
                </a:lnTo>
                <a:lnTo>
                  <a:pt x="16700" y="132651"/>
                </a:lnTo>
                <a:lnTo>
                  <a:pt x="130390" y="66332"/>
                </a:lnTo>
                <a:lnTo>
                  <a:pt x="16700" y="0"/>
                </a:lnTo>
                <a:close/>
              </a:path>
            </a:pathLst>
          </a:custGeom>
          <a:solidFill>
            <a:srgbClr val="6986A4"/>
          </a:solidFill>
        </p:spPr>
        <p:txBody>
          <a:bodyPr wrap="square" lIns="0" tIns="0" rIns="0" bIns="0" rtlCol="0"/>
          <a:lstStyle/>
          <a:p>
            <a:endParaRPr/>
          </a:p>
        </p:txBody>
      </p:sp>
      <p:sp>
        <p:nvSpPr>
          <p:cNvPr id="12" name="object 12"/>
          <p:cNvSpPr/>
          <p:nvPr/>
        </p:nvSpPr>
        <p:spPr>
          <a:xfrm>
            <a:off x="1122147" y="4995354"/>
            <a:ext cx="931544" cy="0"/>
          </a:xfrm>
          <a:custGeom>
            <a:avLst/>
            <a:gdLst/>
            <a:ahLst/>
            <a:cxnLst/>
            <a:rect l="l" t="t" r="r" b="b"/>
            <a:pathLst>
              <a:path w="931544">
                <a:moveTo>
                  <a:pt x="0" y="0"/>
                </a:moveTo>
                <a:lnTo>
                  <a:pt x="931287" y="0"/>
                </a:lnTo>
              </a:path>
            </a:pathLst>
          </a:custGeom>
          <a:ln w="28574">
            <a:solidFill>
              <a:srgbClr val="6986A4"/>
            </a:solidFill>
          </a:ln>
        </p:spPr>
        <p:txBody>
          <a:bodyPr wrap="square" lIns="0" tIns="0" rIns="0" bIns="0" rtlCol="0"/>
          <a:lstStyle/>
          <a:p>
            <a:endParaRPr/>
          </a:p>
        </p:txBody>
      </p:sp>
      <p:sp>
        <p:nvSpPr>
          <p:cNvPr id="13" name="object 13"/>
          <p:cNvSpPr/>
          <p:nvPr/>
        </p:nvSpPr>
        <p:spPr>
          <a:xfrm>
            <a:off x="1951393" y="4929035"/>
            <a:ext cx="130810" cy="132715"/>
          </a:xfrm>
          <a:custGeom>
            <a:avLst/>
            <a:gdLst/>
            <a:ahLst/>
            <a:cxnLst/>
            <a:rect l="l" t="t" r="r" b="b"/>
            <a:pathLst>
              <a:path w="130810" h="132714">
                <a:moveTo>
                  <a:pt x="16700" y="0"/>
                </a:moveTo>
                <a:lnTo>
                  <a:pt x="7950" y="2298"/>
                </a:lnTo>
                <a:lnTo>
                  <a:pt x="0" y="15925"/>
                </a:lnTo>
                <a:lnTo>
                  <a:pt x="2298" y="24676"/>
                </a:lnTo>
                <a:lnTo>
                  <a:pt x="73685" y="66319"/>
                </a:lnTo>
                <a:lnTo>
                  <a:pt x="2298" y="107962"/>
                </a:lnTo>
                <a:lnTo>
                  <a:pt x="0" y="116712"/>
                </a:lnTo>
                <a:lnTo>
                  <a:pt x="7950" y="130340"/>
                </a:lnTo>
                <a:lnTo>
                  <a:pt x="16700" y="132638"/>
                </a:lnTo>
                <a:lnTo>
                  <a:pt x="130403" y="66319"/>
                </a:lnTo>
                <a:lnTo>
                  <a:pt x="16700" y="0"/>
                </a:lnTo>
                <a:close/>
              </a:path>
            </a:pathLst>
          </a:custGeom>
          <a:solidFill>
            <a:srgbClr val="6986A4"/>
          </a:solidFill>
        </p:spPr>
        <p:txBody>
          <a:bodyPr wrap="square" lIns="0" tIns="0" rIns="0" bIns="0" rtlCol="0"/>
          <a:lstStyle/>
          <a:p>
            <a:endParaRPr/>
          </a:p>
        </p:txBody>
      </p:sp>
      <p:sp>
        <p:nvSpPr>
          <p:cNvPr id="14" name="object 14"/>
          <p:cNvSpPr/>
          <p:nvPr/>
        </p:nvSpPr>
        <p:spPr>
          <a:xfrm>
            <a:off x="1134304" y="3909276"/>
            <a:ext cx="0" cy="1083310"/>
          </a:xfrm>
          <a:custGeom>
            <a:avLst/>
            <a:gdLst/>
            <a:ahLst/>
            <a:cxnLst/>
            <a:rect l="l" t="t" r="r" b="b"/>
            <a:pathLst>
              <a:path h="1083310">
                <a:moveTo>
                  <a:pt x="0" y="0"/>
                </a:moveTo>
                <a:lnTo>
                  <a:pt x="0" y="1082999"/>
                </a:lnTo>
              </a:path>
            </a:pathLst>
          </a:custGeom>
          <a:ln w="28574">
            <a:solidFill>
              <a:srgbClr val="82A9DC"/>
            </a:solidFill>
          </a:ln>
        </p:spPr>
        <p:txBody>
          <a:bodyPr wrap="square" lIns="0" tIns="0" rIns="0" bIns="0" rtlCol="0"/>
          <a:lstStyle/>
          <a:p>
            <a:endParaRPr/>
          </a:p>
        </p:txBody>
      </p:sp>
      <p:sp>
        <p:nvSpPr>
          <p:cNvPr id="15" name="object 15"/>
          <p:cNvSpPr/>
          <p:nvPr/>
        </p:nvSpPr>
        <p:spPr>
          <a:xfrm>
            <a:off x="6408991" y="4139730"/>
            <a:ext cx="931544" cy="0"/>
          </a:xfrm>
          <a:custGeom>
            <a:avLst/>
            <a:gdLst/>
            <a:ahLst/>
            <a:cxnLst/>
            <a:rect l="l" t="t" r="r" b="b"/>
            <a:pathLst>
              <a:path w="931545">
                <a:moveTo>
                  <a:pt x="0" y="0"/>
                </a:moveTo>
                <a:lnTo>
                  <a:pt x="931287" y="0"/>
                </a:lnTo>
              </a:path>
            </a:pathLst>
          </a:custGeom>
          <a:ln w="28574">
            <a:solidFill>
              <a:srgbClr val="82A9DC"/>
            </a:solidFill>
          </a:ln>
        </p:spPr>
        <p:txBody>
          <a:bodyPr wrap="square" lIns="0" tIns="0" rIns="0" bIns="0" rtlCol="0"/>
          <a:lstStyle/>
          <a:p>
            <a:endParaRPr/>
          </a:p>
        </p:txBody>
      </p:sp>
      <p:sp>
        <p:nvSpPr>
          <p:cNvPr id="16" name="object 16"/>
          <p:cNvSpPr/>
          <p:nvPr/>
        </p:nvSpPr>
        <p:spPr>
          <a:xfrm>
            <a:off x="7238250" y="4073410"/>
            <a:ext cx="130810" cy="132715"/>
          </a:xfrm>
          <a:custGeom>
            <a:avLst/>
            <a:gdLst/>
            <a:ahLst/>
            <a:cxnLst/>
            <a:rect l="l" t="t" r="r" b="b"/>
            <a:pathLst>
              <a:path w="130809" h="132714">
                <a:moveTo>
                  <a:pt x="16687" y="0"/>
                </a:moveTo>
                <a:lnTo>
                  <a:pt x="7950" y="2298"/>
                </a:lnTo>
                <a:lnTo>
                  <a:pt x="0" y="15925"/>
                </a:lnTo>
                <a:lnTo>
                  <a:pt x="2298" y="24676"/>
                </a:lnTo>
                <a:lnTo>
                  <a:pt x="73685" y="66319"/>
                </a:lnTo>
                <a:lnTo>
                  <a:pt x="2298" y="107962"/>
                </a:lnTo>
                <a:lnTo>
                  <a:pt x="0" y="116713"/>
                </a:lnTo>
                <a:lnTo>
                  <a:pt x="7950" y="130340"/>
                </a:lnTo>
                <a:lnTo>
                  <a:pt x="16687" y="132638"/>
                </a:lnTo>
                <a:lnTo>
                  <a:pt x="130390" y="66319"/>
                </a:lnTo>
                <a:lnTo>
                  <a:pt x="16687" y="0"/>
                </a:lnTo>
                <a:close/>
              </a:path>
            </a:pathLst>
          </a:custGeom>
          <a:solidFill>
            <a:srgbClr val="82A9DC"/>
          </a:solidFill>
        </p:spPr>
        <p:txBody>
          <a:bodyPr wrap="square" lIns="0" tIns="0" rIns="0" bIns="0" rtlCol="0"/>
          <a:lstStyle/>
          <a:p>
            <a:endParaRPr/>
          </a:p>
        </p:txBody>
      </p:sp>
      <p:sp>
        <p:nvSpPr>
          <p:cNvPr id="17" name="object 17"/>
          <p:cNvSpPr/>
          <p:nvPr/>
        </p:nvSpPr>
        <p:spPr>
          <a:xfrm>
            <a:off x="6404254" y="4610569"/>
            <a:ext cx="931544" cy="0"/>
          </a:xfrm>
          <a:custGeom>
            <a:avLst/>
            <a:gdLst/>
            <a:ahLst/>
            <a:cxnLst/>
            <a:rect l="l" t="t" r="r" b="b"/>
            <a:pathLst>
              <a:path w="931545">
                <a:moveTo>
                  <a:pt x="0" y="0"/>
                </a:moveTo>
                <a:lnTo>
                  <a:pt x="931288" y="0"/>
                </a:lnTo>
              </a:path>
            </a:pathLst>
          </a:custGeom>
          <a:ln w="28574">
            <a:solidFill>
              <a:srgbClr val="82A9DC"/>
            </a:solidFill>
          </a:ln>
        </p:spPr>
        <p:txBody>
          <a:bodyPr wrap="square" lIns="0" tIns="0" rIns="0" bIns="0" rtlCol="0"/>
          <a:lstStyle/>
          <a:p>
            <a:endParaRPr/>
          </a:p>
        </p:txBody>
      </p:sp>
      <p:sp>
        <p:nvSpPr>
          <p:cNvPr id="18" name="object 18"/>
          <p:cNvSpPr/>
          <p:nvPr/>
        </p:nvSpPr>
        <p:spPr>
          <a:xfrm>
            <a:off x="7233501" y="4544250"/>
            <a:ext cx="130810" cy="132715"/>
          </a:xfrm>
          <a:custGeom>
            <a:avLst/>
            <a:gdLst/>
            <a:ahLst/>
            <a:cxnLst/>
            <a:rect l="l" t="t" r="r" b="b"/>
            <a:pathLst>
              <a:path w="130809" h="132714">
                <a:moveTo>
                  <a:pt x="16700" y="0"/>
                </a:moveTo>
                <a:lnTo>
                  <a:pt x="7950" y="2298"/>
                </a:lnTo>
                <a:lnTo>
                  <a:pt x="0" y="15938"/>
                </a:lnTo>
                <a:lnTo>
                  <a:pt x="2298" y="24688"/>
                </a:lnTo>
                <a:lnTo>
                  <a:pt x="73685" y="66319"/>
                </a:lnTo>
                <a:lnTo>
                  <a:pt x="2298" y="107962"/>
                </a:lnTo>
                <a:lnTo>
                  <a:pt x="0" y="116712"/>
                </a:lnTo>
                <a:lnTo>
                  <a:pt x="7950" y="130340"/>
                </a:lnTo>
                <a:lnTo>
                  <a:pt x="16700" y="132651"/>
                </a:lnTo>
                <a:lnTo>
                  <a:pt x="130390" y="66319"/>
                </a:lnTo>
                <a:lnTo>
                  <a:pt x="16700" y="0"/>
                </a:lnTo>
                <a:close/>
              </a:path>
            </a:pathLst>
          </a:custGeom>
          <a:solidFill>
            <a:srgbClr val="82A9DC"/>
          </a:solidFill>
        </p:spPr>
        <p:txBody>
          <a:bodyPr wrap="square" lIns="0" tIns="0" rIns="0" bIns="0" rtlCol="0"/>
          <a:lstStyle/>
          <a:p>
            <a:endParaRPr/>
          </a:p>
        </p:txBody>
      </p:sp>
      <p:sp>
        <p:nvSpPr>
          <p:cNvPr id="19" name="object 19"/>
          <p:cNvSpPr/>
          <p:nvPr/>
        </p:nvSpPr>
        <p:spPr>
          <a:xfrm>
            <a:off x="6411671" y="5093538"/>
            <a:ext cx="931544" cy="0"/>
          </a:xfrm>
          <a:custGeom>
            <a:avLst/>
            <a:gdLst/>
            <a:ahLst/>
            <a:cxnLst/>
            <a:rect l="l" t="t" r="r" b="b"/>
            <a:pathLst>
              <a:path w="931545">
                <a:moveTo>
                  <a:pt x="0" y="0"/>
                </a:moveTo>
                <a:lnTo>
                  <a:pt x="931287" y="0"/>
                </a:lnTo>
              </a:path>
            </a:pathLst>
          </a:custGeom>
          <a:ln w="28574">
            <a:solidFill>
              <a:srgbClr val="82A9DC"/>
            </a:solidFill>
          </a:ln>
        </p:spPr>
        <p:txBody>
          <a:bodyPr wrap="square" lIns="0" tIns="0" rIns="0" bIns="0" rtlCol="0"/>
          <a:lstStyle/>
          <a:p>
            <a:endParaRPr/>
          </a:p>
        </p:txBody>
      </p:sp>
      <p:sp>
        <p:nvSpPr>
          <p:cNvPr id="20" name="object 20"/>
          <p:cNvSpPr/>
          <p:nvPr/>
        </p:nvSpPr>
        <p:spPr>
          <a:xfrm>
            <a:off x="7240917" y="5027205"/>
            <a:ext cx="130810" cy="132715"/>
          </a:xfrm>
          <a:custGeom>
            <a:avLst/>
            <a:gdLst/>
            <a:ahLst/>
            <a:cxnLst/>
            <a:rect l="l" t="t" r="r" b="b"/>
            <a:pathLst>
              <a:path w="130809" h="132714">
                <a:moveTo>
                  <a:pt x="16700" y="0"/>
                </a:moveTo>
                <a:lnTo>
                  <a:pt x="7950" y="2311"/>
                </a:lnTo>
                <a:lnTo>
                  <a:pt x="0" y="15938"/>
                </a:lnTo>
                <a:lnTo>
                  <a:pt x="2298" y="24688"/>
                </a:lnTo>
                <a:lnTo>
                  <a:pt x="73685" y="66332"/>
                </a:lnTo>
                <a:lnTo>
                  <a:pt x="2298" y="107975"/>
                </a:lnTo>
                <a:lnTo>
                  <a:pt x="0" y="116713"/>
                </a:lnTo>
                <a:lnTo>
                  <a:pt x="7950" y="130352"/>
                </a:lnTo>
                <a:lnTo>
                  <a:pt x="16700" y="132651"/>
                </a:lnTo>
                <a:lnTo>
                  <a:pt x="130390" y="66332"/>
                </a:lnTo>
                <a:lnTo>
                  <a:pt x="16700" y="0"/>
                </a:lnTo>
                <a:close/>
              </a:path>
            </a:pathLst>
          </a:custGeom>
          <a:solidFill>
            <a:srgbClr val="82A9DC"/>
          </a:solidFill>
        </p:spPr>
        <p:txBody>
          <a:bodyPr wrap="square" lIns="0" tIns="0" rIns="0" bIns="0" rtlCol="0"/>
          <a:lstStyle/>
          <a:p>
            <a:endParaRPr/>
          </a:p>
        </p:txBody>
      </p:sp>
      <p:sp>
        <p:nvSpPr>
          <p:cNvPr id="21" name="object 21"/>
          <p:cNvSpPr/>
          <p:nvPr/>
        </p:nvSpPr>
        <p:spPr>
          <a:xfrm>
            <a:off x="6416408" y="3916387"/>
            <a:ext cx="0" cy="1656080"/>
          </a:xfrm>
          <a:custGeom>
            <a:avLst/>
            <a:gdLst/>
            <a:ahLst/>
            <a:cxnLst/>
            <a:rect l="l" t="t" r="r" b="b"/>
            <a:pathLst>
              <a:path h="1656079">
                <a:moveTo>
                  <a:pt x="0" y="0"/>
                </a:moveTo>
                <a:lnTo>
                  <a:pt x="1" y="1655998"/>
                </a:lnTo>
              </a:path>
            </a:pathLst>
          </a:custGeom>
          <a:ln w="28574">
            <a:solidFill>
              <a:srgbClr val="82A9DC"/>
            </a:solidFill>
          </a:ln>
        </p:spPr>
        <p:txBody>
          <a:bodyPr wrap="square" lIns="0" tIns="0" rIns="0" bIns="0" rtlCol="0"/>
          <a:lstStyle/>
          <a:p>
            <a:endParaRPr/>
          </a:p>
        </p:txBody>
      </p:sp>
      <p:sp>
        <p:nvSpPr>
          <p:cNvPr id="22" name="object 22"/>
          <p:cNvSpPr/>
          <p:nvPr/>
        </p:nvSpPr>
        <p:spPr>
          <a:xfrm>
            <a:off x="6411658" y="5567679"/>
            <a:ext cx="931544" cy="0"/>
          </a:xfrm>
          <a:custGeom>
            <a:avLst/>
            <a:gdLst/>
            <a:ahLst/>
            <a:cxnLst/>
            <a:rect l="l" t="t" r="r" b="b"/>
            <a:pathLst>
              <a:path w="931545">
                <a:moveTo>
                  <a:pt x="0" y="0"/>
                </a:moveTo>
                <a:lnTo>
                  <a:pt x="931288" y="0"/>
                </a:lnTo>
              </a:path>
            </a:pathLst>
          </a:custGeom>
          <a:ln w="28574">
            <a:solidFill>
              <a:srgbClr val="82A9DC"/>
            </a:solidFill>
          </a:ln>
        </p:spPr>
        <p:txBody>
          <a:bodyPr wrap="square" lIns="0" tIns="0" rIns="0" bIns="0" rtlCol="0"/>
          <a:lstStyle/>
          <a:p>
            <a:endParaRPr/>
          </a:p>
        </p:txBody>
      </p:sp>
      <p:sp>
        <p:nvSpPr>
          <p:cNvPr id="23" name="object 23"/>
          <p:cNvSpPr/>
          <p:nvPr/>
        </p:nvSpPr>
        <p:spPr>
          <a:xfrm>
            <a:off x="7240905" y="5501360"/>
            <a:ext cx="130810" cy="132715"/>
          </a:xfrm>
          <a:custGeom>
            <a:avLst/>
            <a:gdLst/>
            <a:ahLst/>
            <a:cxnLst/>
            <a:rect l="l" t="t" r="r" b="b"/>
            <a:pathLst>
              <a:path w="130809" h="132714">
                <a:moveTo>
                  <a:pt x="16700" y="0"/>
                </a:moveTo>
                <a:lnTo>
                  <a:pt x="7950" y="2298"/>
                </a:lnTo>
                <a:lnTo>
                  <a:pt x="0" y="15925"/>
                </a:lnTo>
                <a:lnTo>
                  <a:pt x="2298" y="24676"/>
                </a:lnTo>
                <a:lnTo>
                  <a:pt x="73685" y="66319"/>
                </a:lnTo>
                <a:lnTo>
                  <a:pt x="2298" y="107960"/>
                </a:lnTo>
                <a:lnTo>
                  <a:pt x="0" y="116709"/>
                </a:lnTo>
                <a:lnTo>
                  <a:pt x="7950" y="130340"/>
                </a:lnTo>
                <a:lnTo>
                  <a:pt x="16700" y="132642"/>
                </a:lnTo>
                <a:lnTo>
                  <a:pt x="130403" y="66319"/>
                </a:lnTo>
                <a:lnTo>
                  <a:pt x="16700" y="0"/>
                </a:lnTo>
                <a:close/>
              </a:path>
            </a:pathLst>
          </a:custGeom>
          <a:solidFill>
            <a:srgbClr val="82A9DC"/>
          </a:solidFill>
        </p:spPr>
        <p:txBody>
          <a:bodyPr wrap="square" lIns="0" tIns="0" rIns="0" bIns="0" rtlCol="0"/>
          <a:lstStyle/>
          <a:p>
            <a:endParaRPr/>
          </a:p>
        </p:txBody>
      </p:sp>
      <p:sp>
        <p:nvSpPr>
          <p:cNvPr id="24" name="object 24"/>
          <p:cNvSpPr txBox="1"/>
          <p:nvPr/>
        </p:nvSpPr>
        <p:spPr>
          <a:xfrm>
            <a:off x="7450404" y="3790670"/>
            <a:ext cx="3424554" cy="1940560"/>
          </a:xfrm>
          <a:prstGeom prst="rect">
            <a:avLst/>
          </a:prstGeom>
        </p:spPr>
        <p:txBody>
          <a:bodyPr vert="horz" wrap="square" lIns="0" tIns="0" rIns="0" bIns="0" rtlCol="0">
            <a:spAutoFit/>
          </a:bodyPr>
          <a:lstStyle/>
          <a:p>
            <a:pPr marL="12700" marR="1226820">
              <a:lnSpc>
                <a:spcPct val="160600"/>
              </a:lnSpc>
            </a:pPr>
            <a:r>
              <a:rPr sz="2000" b="1" dirty="0">
                <a:solidFill>
                  <a:srgbClr val="577293"/>
                </a:solidFill>
                <a:latin typeface="Palatino Linotype"/>
                <a:cs typeface="Palatino Linotype"/>
              </a:rPr>
              <a:t>Bone marrow  </a:t>
            </a:r>
            <a:r>
              <a:rPr sz="2000" b="1" dirty="0">
                <a:solidFill>
                  <a:srgbClr val="800000"/>
                </a:solidFill>
                <a:latin typeface="Palatino Linotype"/>
                <a:cs typeface="Palatino Linotype"/>
              </a:rPr>
              <a:t>ADIPOSE</a:t>
            </a:r>
            <a:r>
              <a:rPr sz="2000" b="1" spc="-100" dirty="0">
                <a:solidFill>
                  <a:srgbClr val="800000"/>
                </a:solidFill>
                <a:latin typeface="Palatino Linotype"/>
                <a:cs typeface="Palatino Linotype"/>
              </a:rPr>
              <a:t> </a:t>
            </a:r>
            <a:r>
              <a:rPr sz="2000" b="1" dirty="0">
                <a:solidFill>
                  <a:srgbClr val="800000"/>
                </a:solidFill>
                <a:latin typeface="Palatino Linotype"/>
                <a:cs typeface="Palatino Linotype"/>
              </a:rPr>
              <a:t>TISSUE</a:t>
            </a:r>
            <a:endParaRPr sz="2000">
              <a:latin typeface="Palatino Linotype"/>
              <a:cs typeface="Palatino Linotype"/>
            </a:endParaRPr>
          </a:p>
          <a:p>
            <a:pPr marL="12700" marR="5080" indent="-635">
              <a:lnSpc>
                <a:spcPts val="3779"/>
              </a:lnSpc>
              <a:spcBef>
                <a:spcPts val="220"/>
              </a:spcBef>
            </a:pPr>
            <a:r>
              <a:rPr sz="2000" b="1" dirty="0">
                <a:solidFill>
                  <a:srgbClr val="577293"/>
                </a:solidFill>
                <a:latin typeface="Palatino Linotype"/>
                <a:cs typeface="Palatino Linotype"/>
              </a:rPr>
              <a:t>Dermis, Placenta, cord</a:t>
            </a:r>
            <a:r>
              <a:rPr sz="2000" b="1" spc="-100" dirty="0">
                <a:solidFill>
                  <a:srgbClr val="577293"/>
                </a:solidFill>
                <a:latin typeface="Palatino Linotype"/>
                <a:cs typeface="Palatino Linotype"/>
              </a:rPr>
              <a:t> </a:t>
            </a:r>
            <a:r>
              <a:rPr sz="2000" b="1" dirty="0">
                <a:solidFill>
                  <a:srgbClr val="577293"/>
                </a:solidFill>
                <a:latin typeface="Palatino Linotype"/>
                <a:cs typeface="Palatino Linotype"/>
              </a:rPr>
              <a:t>tissue,  Dental</a:t>
            </a:r>
            <a:r>
              <a:rPr sz="2000" b="1" spc="-100" dirty="0">
                <a:solidFill>
                  <a:srgbClr val="577293"/>
                </a:solidFill>
                <a:latin typeface="Palatino Linotype"/>
                <a:cs typeface="Palatino Linotype"/>
              </a:rPr>
              <a:t> </a:t>
            </a:r>
            <a:r>
              <a:rPr sz="2000" b="1" dirty="0">
                <a:solidFill>
                  <a:srgbClr val="577293"/>
                </a:solidFill>
                <a:latin typeface="Palatino Linotype"/>
                <a:cs typeface="Palatino Linotype"/>
              </a:rPr>
              <a:t>pulp</a:t>
            </a:r>
            <a:endParaRPr sz="2000">
              <a:latin typeface="Palatino Linotype"/>
              <a:cs typeface="Palatino Linotype"/>
            </a:endParaRPr>
          </a:p>
        </p:txBody>
      </p:sp>
      <p:sp>
        <p:nvSpPr>
          <p:cNvPr id="25" name="object 25"/>
          <p:cNvSpPr/>
          <p:nvPr/>
        </p:nvSpPr>
        <p:spPr>
          <a:xfrm>
            <a:off x="2492730" y="2281720"/>
            <a:ext cx="0" cy="1008380"/>
          </a:xfrm>
          <a:custGeom>
            <a:avLst/>
            <a:gdLst/>
            <a:ahLst/>
            <a:cxnLst/>
            <a:rect l="l" t="t" r="r" b="b"/>
            <a:pathLst>
              <a:path h="1008379">
                <a:moveTo>
                  <a:pt x="0" y="0"/>
                </a:moveTo>
                <a:lnTo>
                  <a:pt x="0" y="1008278"/>
                </a:lnTo>
              </a:path>
            </a:pathLst>
          </a:custGeom>
          <a:ln w="28574">
            <a:solidFill>
              <a:srgbClr val="2B97DA"/>
            </a:solidFill>
          </a:ln>
        </p:spPr>
        <p:txBody>
          <a:bodyPr wrap="square" lIns="0" tIns="0" rIns="0" bIns="0" rtlCol="0"/>
          <a:lstStyle/>
          <a:p>
            <a:endParaRPr/>
          </a:p>
        </p:txBody>
      </p:sp>
      <p:sp>
        <p:nvSpPr>
          <p:cNvPr id="26" name="object 26"/>
          <p:cNvSpPr/>
          <p:nvPr/>
        </p:nvSpPr>
        <p:spPr>
          <a:xfrm>
            <a:off x="2426411" y="3187966"/>
            <a:ext cx="132715" cy="130810"/>
          </a:xfrm>
          <a:custGeom>
            <a:avLst/>
            <a:gdLst/>
            <a:ahLst/>
            <a:cxnLst/>
            <a:rect l="l" t="t" r="r" b="b"/>
            <a:pathLst>
              <a:path w="132714" h="130810">
                <a:moveTo>
                  <a:pt x="15925" y="0"/>
                </a:moveTo>
                <a:lnTo>
                  <a:pt x="2298" y="7950"/>
                </a:lnTo>
                <a:lnTo>
                  <a:pt x="0" y="16700"/>
                </a:lnTo>
                <a:lnTo>
                  <a:pt x="66319" y="130390"/>
                </a:lnTo>
                <a:lnTo>
                  <a:pt x="99397" y="73685"/>
                </a:lnTo>
                <a:lnTo>
                  <a:pt x="66319" y="73685"/>
                </a:lnTo>
                <a:lnTo>
                  <a:pt x="24676" y="2298"/>
                </a:lnTo>
                <a:lnTo>
                  <a:pt x="15925" y="0"/>
                </a:lnTo>
                <a:close/>
              </a:path>
              <a:path w="132714" h="130810">
                <a:moveTo>
                  <a:pt x="116712" y="0"/>
                </a:moveTo>
                <a:lnTo>
                  <a:pt x="107962" y="2298"/>
                </a:lnTo>
                <a:lnTo>
                  <a:pt x="66319" y="73685"/>
                </a:lnTo>
                <a:lnTo>
                  <a:pt x="99397" y="73685"/>
                </a:lnTo>
                <a:lnTo>
                  <a:pt x="132638" y="16700"/>
                </a:lnTo>
                <a:lnTo>
                  <a:pt x="130340" y="7950"/>
                </a:lnTo>
                <a:lnTo>
                  <a:pt x="116712" y="0"/>
                </a:lnTo>
                <a:close/>
              </a:path>
            </a:pathLst>
          </a:custGeom>
          <a:solidFill>
            <a:srgbClr val="2B97DA"/>
          </a:solidFill>
        </p:spPr>
        <p:txBody>
          <a:bodyPr wrap="square" lIns="0" tIns="0" rIns="0" bIns="0" rtlCol="0"/>
          <a:lstStyle/>
          <a:p>
            <a:endParaRPr/>
          </a:p>
        </p:txBody>
      </p:sp>
      <p:sp>
        <p:nvSpPr>
          <p:cNvPr id="27" name="object 27"/>
          <p:cNvSpPr/>
          <p:nvPr/>
        </p:nvSpPr>
        <p:spPr>
          <a:xfrm>
            <a:off x="2520752" y="1103985"/>
            <a:ext cx="3823970" cy="573405"/>
          </a:xfrm>
          <a:custGeom>
            <a:avLst/>
            <a:gdLst/>
            <a:ahLst/>
            <a:cxnLst/>
            <a:rect l="l" t="t" r="r" b="b"/>
            <a:pathLst>
              <a:path w="3823970" h="573405">
                <a:moveTo>
                  <a:pt x="3823367" y="0"/>
                </a:moveTo>
                <a:lnTo>
                  <a:pt x="0" y="573332"/>
                </a:lnTo>
              </a:path>
            </a:pathLst>
          </a:custGeom>
          <a:ln w="28574">
            <a:solidFill>
              <a:srgbClr val="2B97DA"/>
            </a:solidFill>
          </a:ln>
        </p:spPr>
        <p:txBody>
          <a:bodyPr wrap="square" lIns="0" tIns="0" rIns="0" bIns="0" rtlCol="0"/>
          <a:lstStyle/>
          <a:p>
            <a:endParaRPr/>
          </a:p>
        </p:txBody>
      </p:sp>
      <p:sp>
        <p:nvSpPr>
          <p:cNvPr id="28" name="object 28"/>
          <p:cNvSpPr/>
          <p:nvPr/>
        </p:nvSpPr>
        <p:spPr>
          <a:xfrm>
            <a:off x="2492705" y="1599082"/>
            <a:ext cx="136525" cy="131445"/>
          </a:xfrm>
          <a:custGeom>
            <a:avLst/>
            <a:gdLst/>
            <a:ahLst/>
            <a:cxnLst/>
            <a:rect l="l" t="t" r="r" b="b"/>
            <a:pathLst>
              <a:path w="136525" h="131444">
                <a:moveTo>
                  <a:pt x="102615" y="0"/>
                </a:moveTo>
                <a:lnTo>
                  <a:pt x="0" y="82448"/>
                </a:lnTo>
                <a:lnTo>
                  <a:pt x="122275" y="131178"/>
                </a:lnTo>
                <a:lnTo>
                  <a:pt x="130594" y="127596"/>
                </a:lnTo>
                <a:lnTo>
                  <a:pt x="136436" y="112941"/>
                </a:lnTo>
                <a:lnTo>
                  <a:pt x="132854" y="104622"/>
                </a:lnTo>
                <a:lnTo>
                  <a:pt x="56095" y="74041"/>
                </a:lnTo>
                <a:lnTo>
                  <a:pt x="120510" y="22263"/>
                </a:lnTo>
                <a:lnTo>
                  <a:pt x="121488" y="13271"/>
                </a:lnTo>
                <a:lnTo>
                  <a:pt x="111607" y="977"/>
                </a:lnTo>
                <a:lnTo>
                  <a:pt x="102615" y="0"/>
                </a:lnTo>
                <a:close/>
              </a:path>
            </a:pathLst>
          </a:custGeom>
          <a:solidFill>
            <a:srgbClr val="2B97DA"/>
          </a:solidFill>
        </p:spPr>
        <p:txBody>
          <a:bodyPr wrap="square" lIns="0" tIns="0" rIns="0" bIns="0" rtlCol="0"/>
          <a:lstStyle/>
          <a:p>
            <a:endParaRPr/>
          </a:p>
        </p:txBody>
      </p:sp>
      <p:sp>
        <p:nvSpPr>
          <p:cNvPr id="29" name="object 29"/>
          <p:cNvSpPr/>
          <p:nvPr/>
        </p:nvSpPr>
        <p:spPr>
          <a:xfrm>
            <a:off x="6344120" y="1104023"/>
            <a:ext cx="3503929" cy="569595"/>
          </a:xfrm>
          <a:custGeom>
            <a:avLst/>
            <a:gdLst/>
            <a:ahLst/>
            <a:cxnLst/>
            <a:rect l="l" t="t" r="r" b="b"/>
            <a:pathLst>
              <a:path w="3503929" h="569594">
                <a:moveTo>
                  <a:pt x="0" y="0"/>
                </a:moveTo>
                <a:lnTo>
                  <a:pt x="3503407" y="569332"/>
                </a:lnTo>
              </a:path>
            </a:pathLst>
          </a:custGeom>
          <a:ln w="28574">
            <a:solidFill>
              <a:srgbClr val="2B97DA"/>
            </a:solidFill>
          </a:ln>
        </p:spPr>
        <p:txBody>
          <a:bodyPr wrap="square" lIns="0" tIns="0" rIns="0" bIns="0" rtlCol="0"/>
          <a:lstStyle/>
          <a:p>
            <a:endParaRPr/>
          </a:p>
        </p:txBody>
      </p:sp>
      <p:sp>
        <p:nvSpPr>
          <p:cNvPr id="30" name="object 30"/>
          <p:cNvSpPr/>
          <p:nvPr/>
        </p:nvSpPr>
        <p:spPr>
          <a:xfrm>
            <a:off x="9738728" y="1594205"/>
            <a:ext cx="137160" cy="131445"/>
          </a:xfrm>
          <a:custGeom>
            <a:avLst/>
            <a:gdLst/>
            <a:ahLst/>
            <a:cxnLst/>
            <a:rect l="l" t="t" r="r" b="b"/>
            <a:pathLst>
              <a:path w="137159" h="131444">
                <a:moveTo>
                  <a:pt x="35204" y="0"/>
                </a:moveTo>
                <a:lnTo>
                  <a:pt x="26200" y="863"/>
                </a:lnTo>
                <a:lnTo>
                  <a:pt x="16154" y="13042"/>
                </a:lnTo>
                <a:lnTo>
                  <a:pt x="17030" y="22047"/>
                </a:lnTo>
                <a:lnTo>
                  <a:pt x="80810" y="74599"/>
                </a:lnTo>
                <a:lnTo>
                  <a:pt x="3670" y="104254"/>
                </a:lnTo>
                <a:lnTo>
                  <a:pt x="0" y="112521"/>
                </a:lnTo>
                <a:lnTo>
                  <a:pt x="5664" y="127253"/>
                </a:lnTo>
                <a:lnTo>
                  <a:pt x="13919" y="130924"/>
                </a:lnTo>
                <a:lnTo>
                  <a:pt x="136791" y="83692"/>
                </a:lnTo>
                <a:lnTo>
                  <a:pt x="35204" y="0"/>
                </a:lnTo>
                <a:close/>
              </a:path>
            </a:pathLst>
          </a:custGeom>
          <a:solidFill>
            <a:srgbClr val="2B97DA"/>
          </a:solidFill>
        </p:spPr>
        <p:txBody>
          <a:bodyPr wrap="square" lIns="0" tIns="0" rIns="0" bIns="0" rtlCol="0"/>
          <a:lstStyle/>
          <a:p>
            <a:endParaRPr/>
          </a:p>
        </p:txBody>
      </p:sp>
      <p:sp>
        <p:nvSpPr>
          <p:cNvPr id="31" name="object 31"/>
          <p:cNvSpPr/>
          <p:nvPr/>
        </p:nvSpPr>
        <p:spPr>
          <a:xfrm>
            <a:off x="2492730" y="2281694"/>
            <a:ext cx="6054725" cy="975994"/>
          </a:xfrm>
          <a:custGeom>
            <a:avLst/>
            <a:gdLst/>
            <a:ahLst/>
            <a:cxnLst/>
            <a:rect l="l" t="t" r="r" b="b"/>
            <a:pathLst>
              <a:path w="6054725" h="975995">
                <a:moveTo>
                  <a:pt x="0" y="0"/>
                </a:moveTo>
                <a:lnTo>
                  <a:pt x="6054505" y="975769"/>
                </a:lnTo>
              </a:path>
            </a:pathLst>
          </a:custGeom>
          <a:ln w="28574">
            <a:solidFill>
              <a:srgbClr val="2B97DA"/>
            </a:solidFill>
          </a:ln>
        </p:spPr>
        <p:txBody>
          <a:bodyPr wrap="square" lIns="0" tIns="0" rIns="0" bIns="0" rtlCol="0"/>
          <a:lstStyle/>
          <a:p>
            <a:endParaRPr/>
          </a:p>
        </p:txBody>
      </p:sp>
      <p:sp>
        <p:nvSpPr>
          <p:cNvPr id="32" name="object 32"/>
          <p:cNvSpPr/>
          <p:nvPr/>
        </p:nvSpPr>
        <p:spPr>
          <a:xfrm>
            <a:off x="8438477" y="3178403"/>
            <a:ext cx="137160" cy="131445"/>
          </a:xfrm>
          <a:custGeom>
            <a:avLst/>
            <a:gdLst/>
            <a:ahLst/>
            <a:cxnLst/>
            <a:rect l="l" t="t" r="r" b="b"/>
            <a:pathLst>
              <a:path w="137159" h="131445">
                <a:moveTo>
                  <a:pt x="35064" y="0"/>
                </a:moveTo>
                <a:lnTo>
                  <a:pt x="26060" y="876"/>
                </a:lnTo>
                <a:lnTo>
                  <a:pt x="16040" y="13068"/>
                </a:lnTo>
                <a:lnTo>
                  <a:pt x="16916" y="22072"/>
                </a:lnTo>
                <a:lnTo>
                  <a:pt x="80772" y="74549"/>
                </a:lnTo>
                <a:lnTo>
                  <a:pt x="3670" y="104292"/>
                </a:lnTo>
                <a:lnTo>
                  <a:pt x="0" y="112572"/>
                </a:lnTo>
                <a:lnTo>
                  <a:pt x="5689" y="127292"/>
                </a:lnTo>
                <a:lnTo>
                  <a:pt x="13957" y="130962"/>
                </a:lnTo>
                <a:lnTo>
                  <a:pt x="136753" y="83566"/>
                </a:lnTo>
                <a:lnTo>
                  <a:pt x="35064" y="0"/>
                </a:lnTo>
                <a:close/>
              </a:path>
            </a:pathLst>
          </a:custGeom>
          <a:solidFill>
            <a:srgbClr val="2B97DA"/>
          </a:solidFill>
        </p:spPr>
        <p:txBody>
          <a:bodyPr wrap="square" lIns="0" tIns="0" rIns="0" bIns="0" rtlCol="0"/>
          <a:lstStyle/>
          <a:p>
            <a:endParaRPr/>
          </a:p>
        </p:txBody>
      </p:sp>
      <p:sp>
        <p:nvSpPr>
          <p:cNvPr id="33" name="object 33"/>
          <p:cNvSpPr/>
          <p:nvPr/>
        </p:nvSpPr>
        <p:spPr>
          <a:xfrm>
            <a:off x="634734" y="5677046"/>
            <a:ext cx="931544" cy="0"/>
          </a:xfrm>
          <a:custGeom>
            <a:avLst/>
            <a:gdLst/>
            <a:ahLst/>
            <a:cxnLst/>
            <a:rect l="l" t="t" r="r" b="b"/>
            <a:pathLst>
              <a:path w="931544">
                <a:moveTo>
                  <a:pt x="0" y="0"/>
                </a:moveTo>
                <a:lnTo>
                  <a:pt x="931287" y="0"/>
                </a:lnTo>
              </a:path>
            </a:pathLst>
          </a:custGeom>
          <a:ln w="28574">
            <a:solidFill>
              <a:srgbClr val="0085CC"/>
            </a:solidFill>
          </a:ln>
        </p:spPr>
        <p:txBody>
          <a:bodyPr wrap="square" lIns="0" tIns="0" rIns="0" bIns="0" rtlCol="0"/>
          <a:lstStyle/>
          <a:p>
            <a:endParaRPr/>
          </a:p>
        </p:txBody>
      </p:sp>
      <p:sp>
        <p:nvSpPr>
          <p:cNvPr id="34" name="object 34"/>
          <p:cNvSpPr/>
          <p:nvPr/>
        </p:nvSpPr>
        <p:spPr>
          <a:xfrm>
            <a:off x="1463979" y="5610723"/>
            <a:ext cx="130810" cy="132715"/>
          </a:xfrm>
          <a:custGeom>
            <a:avLst/>
            <a:gdLst/>
            <a:ahLst/>
            <a:cxnLst/>
            <a:rect l="l" t="t" r="r" b="b"/>
            <a:pathLst>
              <a:path w="130809" h="132714">
                <a:moveTo>
                  <a:pt x="16700" y="0"/>
                </a:moveTo>
                <a:lnTo>
                  <a:pt x="7950" y="2301"/>
                </a:lnTo>
                <a:lnTo>
                  <a:pt x="0" y="15933"/>
                </a:lnTo>
                <a:lnTo>
                  <a:pt x="2298" y="24682"/>
                </a:lnTo>
                <a:lnTo>
                  <a:pt x="73685" y="66323"/>
                </a:lnTo>
                <a:lnTo>
                  <a:pt x="2298" y="107963"/>
                </a:lnTo>
                <a:lnTo>
                  <a:pt x="0" y="116713"/>
                </a:lnTo>
                <a:lnTo>
                  <a:pt x="7950" y="130343"/>
                </a:lnTo>
                <a:lnTo>
                  <a:pt x="16700" y="132646"/>
                </a:lnTo>
                <a:lnTo>
                  <a:pt x="130403" y="66323"/>
                </a:lnTo>
                <a:lnTo>
                  <a:pt x="16700" y="0"/>
                </a:lnTo>
                <a:close/>
              </a:path>
            </a:pathLst>
          </a:custGeom>
          <a:solidFill>
            <a:srgbClr val="0085CC"/>
          </a:solidFill>
        </p:spPr>
        <p:txBody>
          <a:bodyPr wrap="square" lIns="0" tIns="0" rIns="0" bIns="0" rtlCol="0"/>
          <a:lstStyle/>
          <a:p>
            <a:endParaRPr/>
          </a:p>
        </p:txBody>
      </p:sp>
      <p:sp>
        <p:nvSpPr>
          <p:cNvPr id="35" name="object 35"/>
          <p:cNvSpPr/>
          <p:nvPr/>
        </p:nvSpPr>
        <p:spPr>
          <a:xfrm>
            <a:off x="642147" y="6055230"/>
            <a:ext cx="931544" cy="0"/>
          </a:xfrm>
          <a:custGeom>
            <a:avLst/>
            <a:gdLst/>
            <a:ahLst/>
            <a:cxnLst/>
            <a:rect l="l" t="t" r="r" b="b"/>
            <a:pathLst>
              <a:path w="931544">
                <a:moveTo>
                  <a:pt x="0" y="0"/>
                </a:moveTo>
                <a:lnTo>
                  <a:pt x="931287" y="0"/>
                </a:lnTo>
              </a:path>
            </a:pathLst>
          </a:custGeom>
          <a:ln w="28574">
            <a:solidFill>
              <a:srgbClr val="0085CC"/>
            </a:solidFill>
          </a:ln>
        </p:spPr>
        <p:txBody>
          <a:bodyPr wrap="square" lIns="0" tIns="0" rIns="0" bIns="0" rtlCol="0"/>
          <a:lstStyle/>
          <a:p>
            <a:endParaRPr/>
          </a:p>
        </p:txBody>
      </p:sp>
      <p:sp>
        <p:nvSpPr>
          <p:cNvPr id="36" name="object 36"/>
          <p:cNvSpPr/>
          <p:nvPr/>
        </p:nvSpPr>
        <p:spPr>
          <a:xfrm>
            <a:off x="1471396" y="5988907"/>
            <a:ext cx="130810" cy="132715"/>
          </a:xfrm>
          <a:custGeom>
            <a:avLst/>
            <a:gdLst/>
            <a:ahLst/>
            <a:cxnLst/>
            <a:rect l="l" t="t" r="r" b="b"/>
            <a:pathLst>
              <a:path w="130809" h="132714">
                <a:moveTo>
                  <a:pt x="16700" y="0"/>
                </a:moveTo>
                <a:lnTo>
                  <a:pt x="7950" y="2301"/>
                </a:lnTo>
                <a:lnTo>
                  <a:pt x="0" y="15933"/>
                </a:lnTo>
                <a:lnTo>
                  <a:pt x="2298" y="24682"/>
                </a:lnTo>
                <a:lnTo>
                  <a:pt x="73685" y="66323"/>
                </a:lnTo>
                <a:lnTo>
                  <a:pt x="2298" y="107963"/>
                </a:lnTo>
                <a:lnTo>
                  <a:pt x="0" y="116711"/>
                </a:lnTo>
                <a:lnTo>
                  <a:pt x="7950" y="130343"/>
                </a:lnTo>
                <a:lnTo>
                  <a:pt x="16700" y="132646"/>
                </a:lnTo>
                <a:lnTo>
                  <a:pt x="130390" y="66323"/>
                </a:lnTo>
                <a:lnTo>
                  <a:pt x="16700" y="0"/>
                </a:lnTo>
                <a:close/>
              </a:path>
            </a:pathLst>
          </a:custGeom>
          <a:solidFill>
            <a:srgbClr val="0085CC"/>
          </a:solidFill>
        </p:spPr>
        <p:txBody>
          <a:bodyPr wrap="square" lIns="0" tIns="0" rIns="0" bIns="0" rtlCol="0"/>
          <a:lstStyle/>
          <a:p>
            <a:endParaRPr/>
          </a:p>
        </p:txBody>
      </p:sp>
      <p:sp>
        <p:nvSpPr>
          <p:cNvPr id="37" name="object 37"/>
          <p:cNvSpPr/>
          <p:nvPr/>
        </p:nvSpPr>
        <p:spPr>
          <a:xfrm>
            <a:off x="646892" y="3916387"/>
            <a:ext cx="0" cy="2152015"/>
          </a:xfrm>
          <a:custGeom>
            <a:avLst/>
            <a:gdLst/>
            <a:ahLst/>
            <a:cxnLst/>
            <a:rect l="l" t="t" r="r" b="b"/>
            <a:pathLst>
              <a:path h="2152015">
                <a:moveTo>
                  <a:pt x="0" y="0"/>
                </a:moveTo>
                <a:lnTo>
                  <a:pt x="1" y="2151758"/>
                </a:lnTo>
              </a:path>
            </a:pathLst>
          </a:custGeom>
          <a:ln w="28574">
            <a:solidFill>
              <a:srgbClr val="0085CC"/>
            </a:solidFill>
          </a:ln>
        </p:spPr>
        <p:txBody>
          <a:bodyPr wrap="square" lIns="0" tIns="0" rIns="0" bIns="0" rtlCol="0"/>
          <a:lstStyle/>
          <a:p>
            <a:endParaRPr/>
          </a:p>
        </p:txBody>
      </p:sp>
      <p:sp>
        <p:nvSpPr>
          <p:cNvPr id="38" name="object 38"/>
          <p:cNvSpPr/>
          <p:nvPr/>
        </p:nvSpPr>
        <p:spPr>
          <a:xfrm>
            <a:off x="5859183" y="5963823"/>
            <a:ext cx="931544" cy="0"/>
          </a:xfrm>
          <a:custGeom>
            <a:avLst/>
            <a:gdLst/>
            <a:ahLst/>
            <a:cxnLst/>
            <a:rect l="l" t="t" r="r" b="b"/>
            <a:pathLst>
              <a:path w="931545">
                <a:moveTo>
                  <a:pt x="0" y="0"/>
                </a:moveTo>
                <a:lnTo>
                  <a:pt x="931287" y="0"/>
                </a:lnTo>
              </a:path>
            </a:pathLst>
          </a:custGeom>
          <a:ln w="28574">
            <a:solidFill>
              <a:srgbClr val="0085CC"/>
            </a:solidFill>
          </a:ln>
        </p:spPr>
        <p:txBody>
          <a:bodyPr wrap="square" lIns="0" tIns="0" rIns="0" bIns="0" rtlCol="0"/>
          <a:lstStyle/>
          <a:p>
            <a:endParaRPr/>
          </a:p>
        </p:txBody>
      </p:sp>
      <p:sp>
        <p:nvSpPr>
          <p:cNvPr id="39" name="object 39"/>
          <p:cNvSpPr/>
          <p:nvPr/>
        </p:nvSpPr>
        <p:spPr>
          <a:xfrm>
            <a:off x="6688429" y="5897500"/>
            <a:ext cx="130810" cy="132715"/>
          </a:xfrm>
          <a:custGeom>
            <a:avLst/>
            <a:gdLst/>
            <a:ahLst/>
            <a:cxnLst/>
            <a:rect l="l" t="t" r="r" b="b"/>
            <a:pathLst>
              <a:path w="130809" h="132714">
                <a:moveTo>
                  <a:pt x="16687" y="0"/>
                </a:moveTo>
                <a:lnTo>
                  <a:pt x="7950" y="2301"/>
                </a:lnTo>
                <a:lnTo>
                  <a:pt x="0" y="15933"/>
                </a:lnTo>
                <a:lnTo>
                  <a:pt x="2298" y="24682"/>
                </a:lnTo>
                <a:lnTo>
                  <a:pt x="73685" y="66323"/>
                </a:lnTo>
                <a:lnTo>
                  <a:pt x="2298" y="107963"/>
                </a:lnTo>
                <a:lnTo>
                  <a:pt x="0" y="116711"/>
                </a:lnTo>
                <a:lnTo>
                  <a:pt x="7950" y="130343"/>
                </a:lnTo>
                <a:lnTo>
                  <a:pt x="16687" y="132646"/>
                </a:lnTo>
                <a:lnTo>
                  <a:pt x="130390" y="66323"/>
                </a:lnTo>
                <a:lnTo>
                  <a:pt x="16687" y="0"/>
                </a:lnTo>
                <a:close/>
              </a:path>
            </a:pathLst>
          </a:custGeom>
          <a:solidFill>
            <a:srgbClr val="0085CC"/>
          </a:solidFill>
        </p:spPr>
        <p:txBody>
          <a:bodyPr wrap="square" lIns="0" tIns="0" rIns="0" bIns="0" rtlCol="0"/>
          <a:lstStyle/>
          <a:p>
            <a:endParaRPr/>
          </a:p>
        </p:txBody>
      </p:sp>
      <p:sp>
        <p:nvSpPr>
          <p:cNvPr id="40" name="object 40"/>
          <p:cNvSpPr/>
          <p:nvPr/>
        </p:nvSpPr>
        <p:spPr>
          <a:xfrm>
            <a:off x="5854433" y="6453718"/>
            <a:ext cx="931544" cy="0"/>
          </a:xfrm>
          <a:custGeom>
            <a:avLst/>
            <a:gdLst/>
            <a:ahLst/>
            <a:cxnLst/>
            <a:rect l="l" t="t" r="r" b="b"/>
            <a:pathLst>
              <a:path w="931545">
                <a:moveTo>
                  <a:pt x="0" y="0"/>
                </a:moveTo>
                <a:lnTo>
                  <a:pt x="931287" y="0"/>
                </a:lnTo>
              </a:path>
            </a:pathLst>
          </a:custGeom>
          <a:ln w="28574">
            <a:solidFill>
              <a:srgbClr val="0085CC"/>
            </a:solidFill>
          </a:ln>
        </p:spPr>
        <p:txBody>
          <a:bodyPr wrap="square" lIns="0" tIns="0" rIns="0" bIns="0" rtlCol="0"/>
          <a:lstStyle/>
          <a:p>
            <a:endParaRPr/>
          </a:p>
        </p:txBody>
      </p:sp>
      <p:sp>
        <p:nvSpPr>
          <p:cNvPr id="41" name="object 41"/>
          <p:cNvSpPr/>
          <p:nvPr/>
        </p:nvSpPr>
        <p:spPr>
          <a:xfrm>
            <a:off x="6683679" y="6387395"/>
            <a:ext cx="130810" cy="132715"/>
          </a:xfrm>
          <a:custGeom>
            <a:avLst/>
            <a:gdLst/>
            <a:ahLst/>
            <a:cxnLst/>
            <a:rect l="l" t="t" r="r" b="b"/>
            <a:pathLst>
              <a:path w="130809" h="132715">
                <a:moveTo>
                  <a:pt x="16700" y="0"/>
                </a:moveTo>
                <a:lnTo>
                  <a:pt x="7950" y="2302"/>
                </a:lnTo>
                <a:lnTo>
                  <a:pt x="0" y="15934"/>
                </a:lnTo>
                <a:lnTo>
                  <a:pt x="2298" y="24682"/>
                </a:lnTo>
                <a:lnTo>
                  <a:pt x="73685" y="66323"/>
                </a:lnTo>
                <a:lnTo>
                  <a:pt x="2298" y="107965"/>
                </a:lnTo>
                <a:lnTo>
                  <a:pt x="0" y="116712"/>
                </a:lnTo>
                <a:lnTo>
                  <a:pt x="7950" y="130345"/>
                </a:lnTo>
                <a:lnTo>
                  <a:pt x="16700" y="132647"/>
                </a:lnTo>
                <a:lnTo>
                  <a:pt x="130403" y="66323"/>
                </a:lnTo>
                <a:lnTo>
                  <a:pt x="16700" y="0"/>
                </a:lnTo>
                <a:close/>
              </a:path>
            </a:pathLst>
          </a:custGeom>
          <a:solidFill>
            <a:srgbClr val="0085CC"/>
          </a:solidFill>
        </p:spPr>
        <p:txBody>
          <a:bodyPr wrap="square" lIns="0" tIns="0" rIns="0" bIns="0" rtlCol="0"/>
          <a:lstStyle/>
          <a:p>
            <a:endParaRPr/>
          </a:p>
        </p:txBody>
      </p:sp>
      <p:sp>
        <p:nvSpPr>
          <p:cNvPr id="42" name="object 42"/>
          <p:cNvSpPr/>
          <p:nvPr/>
        </p:nvSpPr>
        <p:spPr>
          <a:xfrm>
            <a:off x="5861850" y="6679503"/>
            <a:ext cx="931544" cy="0"/>
          </a:xfrm>
          <a:custGeom>
            <a:avLst/>
            <a:gdLst/>
            <a:ahLst/>
            <a:cxnLst/>
            <a:rect l="l" t="t" r="r" b="b"/>
            <a:pathLst>
              <a:path w="931545">
                <a:moveTo>
                  <a:pt x="0" y="0"/>
                </a:moveTo>
                <a:lnTo>
                  <a:pt x="931288" y="0"/>
                </a:lnTo>
              </a:path>
            </a:pathLst>
          </a:custGeom>
          <a:ln w="28574">
            <a:solidFill>
              <a:srgbClr val="0085CC"/>
            </a:solidFill>
          </a:ln>
        </p:spPr>
        <p:txBody>
          <a:bodyPr wrap="square" lIns="0" tIns="0" rIns="0" bIns="0" rtlCol="0"/>
          <a:lstStyle/>
          <a:p>
            <a:endParaRPr/>
          </a:p>
        </p:txBody>
      </p:sp>
      <p:sp>
        <p:nvSpPr>
          <p:cNvPr id="43" name="object 43"/>
          <p:cNvSpPr/>
          <p:nvPr/>
        </p:nvSpPr>
        <p:spPr>
          <a:xfrm>
            <a:off x="6691096" y="6613179"/>
            <a:ext cx="130810" cy="132715"/>
          </a:xfrm>
          <a:custGeom>
            <a:avLst/>
            <a:gdLst/>
            <a:ahLst/>
            <a:cxnLst/>
            <a:rect l="l" t="t" r="r" b="b"/>
            <a:pathLst>
              <a:path w="130809" h="132715">
                <a:moveTo>
                  <a:pt x="16700" y="0"/>
                </a:moveTo>
                <a:lnTo>
                  <a:pt x="7950" y="2302"/>
                </a:lnTo>
                <a:lnTo>
                  <a:pt x="0" y="15933"/>
                </a:lnTo>
                <a:lnTo>
                  <a:pt x="2298" y="24682"/>
                </a:lnTo>
                <a:lnTo>
                  <a:pt x="73685" y="66323"/>
                </a:lnTo>
                <a:lnTo>
                  <a:pt x="2298" y="107963"/>
                </a:lnTo>
                <a:lnTo>
                  <a:pt x="0" y="116712"/>
                </a:lnTo>
                <a:lnTo>
                  <a:pt x="7950" y="130344"/>
                </a:lnTo>
                <a:lnTo>
                  <a:pt x="16700" y="132646"/>
                </a:lnTo>
                <a:lnTo>
                  <a:pt x="130390" y="66323"/>
                </a:lnTo>
                <a:lnTo>
                  <a:pt x="16700" y="0"/>
                </a:lnTo>
                <a:close/>
              </a:path>
            </a:pathLst>
          </a:custGeom>
          <a:solidFill>
            <a:srgbClr val="0085CC"/>
          </a:solidFill>
        </p:spPr>
        <p:txBody>
          <a:bodyPr wrap="square" lIns="0" tIns="0" rIns="0" bIns="0" rtlCol="0"/>
          <a:lstStyle/>
          <a:p>
            <a:endParaRPr/>
          </a:p>
        </p:txBody>
      </p:sp>
      <p:sp>
        <p:nvSpPr>
          <p:cNvPr id="44" name="object 44"/>
          <p:cNvSpPr/>
          <p:nvPr/>
        </p:nvSpPr>
        <p:spPr>
          <a:xfrm>
            <a:off x="5866587" y="3909314"/>
            <a:ext cx="0" cy="2770505"/>
          </a:xfrm>
          <a:custGeom>
            <a:avLst/>
            <a:gdLst/>
            <a:ahLst/>
            <a:cxnLst/>
            <a:rect l="l" t="t" r="r" b="b"/>
            <a:pathLst>
              <a:path h="2770504">
                <a:moveTo>
                  <a:pt x="0" y="0"/>
                </a:moveTo>
                <a:lnTo>
                  <a:pt x="1" y="2770228"/>
                </a:lnTo>
              </a:path>
            </a:pathLst>
          </a:custGeom>
          <a:ln w="28574">
            <a:solidFill>
              <a:srgbClr val="0085CC"/>
            </a:solidFill>
          </a:ln>
        </p:spPr>
        <p:txBody>
          <a:bodyPr wrap="square" lIns="0" tIns="0" rIns="0" bIns="0" rtlCol="0"/>
          <a:lstStyle/>
          <a:p>
            <a:endParaRPr/>
          </a:p>
        </p:txBody>
      </p:sp>
      <p:sp>
        <p:nvSpPr>
          <p:cNvPr id="45" name="object 45"/>
          <p:cNvSpPr txBox="1"/>
          <p:nvPr/>
        </p:nvSpPr>
        <p:spPr>
          <a:xfrm>
            <a:off x="1574761" y="4180776"/>
            <a:ext cx="2091689" cy="2013585"/>
          </a:xfrm>
          <a:prstGeom prst="rect">
            <a:avLst/>
          </a:prstGeom>
        </p:spPr>
        <p:txBody>
          <a:bodyPr vert="horz" wrap="square" lIns="0" tIns="0" rIns="0" bIns="0" rtlCol="0">
            <a:spAutoFit/>
          </a:bodyPr>
          <a:lstStyle/>
          <a:p>
            <a:pPr marL="520065" marR="5080">
              <a:lnSpc>
                <a:spcPct val="160900"/>
              </a:lnSpc>
            </a:pPr>
            <a:r>
              <a:rPr sz="2000" b="1" dirty="0">
                <a:solidFill>
                  <a:srgbClr val="577293"/>
                </a:solidFill>
                <a:latin typeface="Palatino Linotype"/>
                <a:cs typeface="Palatino Linotype"/>
              </a:rPr>
              <a:t>Bone</a:t>
            </a:r>
            <a:r>
              <a:rPr sz="2000" b="1" spc="-100" dirty="0">
                <a:solidFill>
                  <a:srgbClr val="577293"/>
                </a:solidFill>
                <a:latin typeface="Palatino Linotype"/>
                <a:cs typeface="Palatino Linotype"/>
              </a:rPr>
              <a:t> </a:t>
            </a:r>
            <a:r>
              <a:rPr sz="2000" b="1" dirty="0">
                <a:solidFill>
                  <a:srgbClr val="577293"/>
                </a:solidFill>
                <a:latin typeface="Palatino Linotype"/>
                <a:cs typeface="Palatino Linotype"/>
              </a:rPr>
              <a:t>marrow  Cord</a:t>
            </a:r>
            <a:r>
              <a:rPr sz="2000" b="1" spc="-100" dirty="0">
                <a:solidFill>
                  <a:srgbClr val="577293"/>
                </a:solidFill>
                <a:latin typeface="Palatino Linotype"/>
                <a:cs typeface="Palatino Linotype"/>
              </a:rPr>
              <a:t> </a:t>
            </a:r>
            <a:r>
              <a:rPr sz="2000" b="1" dirty="0">
                <a:solidFill>
                  <a:srgbClr val="577293"/>
                </a:solidFill>
                <a:latin typeface="Palatino Linotype"/>
                <a:cs typeface="Palatino Linotype"/>
              </a:rPr>
              <a:t>Blood</a:t>
            </a:r>
            <a:endParaRPr sz="2000">
              <a:latin typeface="Palatino Linotype"/>
              <a:cs typeface="Palatino Linotype"/>
            </a:endParaRPr>
          </a:p>
          <a:p>
            <a:pPr>
              <a:lnSpc>
                <a:spcPct val="100000"/>
              </a:lnSpc>
              <a:spcBef>
                <a:spcPts val="20"/>
              </a:spcBef>
            </a:pPr>
            <a:endParaRPr sz="1800">
              <a:latin typeface="Times New Roman"/>
              <a:cs typeface="Times New Roman"/>
            </a:endParaRPr>
          </a:p>
          <a:p>
            <a:pPr marL="34925" marR="356235" indent="-22860">
              <a:lnSpc>
                <a:spcPct val="153600"/>
              </a:lnSpc>
              <a:spcBef>
                <a:spcPts val="5"/>
              </a:spcBef>
            </a:pPr>
            <a:r>
              <a:rPr sz="1600" b="1" dirty="0">
                <a:solidFill>
                  <a:srgbClr val="0070C0"/>
                </a:solidFill>
                <a:latin typeface="Palatino Linotype"/>
                <a:cs typeface="Palatino Linotype"/>
              </a:rPr>
              <a:t>Red Blood Cells  White Blood</a:t>
            </a:r>
            <a:r>
              <a:rPr sz="1600" b="1" spc="-100" dirty="0">
                <a:solidFill>
                  <a:srgbClr val="0070C0"/>
                </a:solidFill>
                <a:latin typeface="Palatino Linotype"/>
                <a:cs typeface="Palatino Linotype"/>
              </a:rPr>
              <a:t> </a:t>
            </a:r>
            <a:r>
              <a:rPr sz="1600" b="1" dirty="0">
                <a:solidFill>
                  <a:srgbClr val="0070C0"/>
                </a:solidFill>
                <a:latin typeface="Palatino Linotype"/>
                <a:cs typeface="Palatino Linotype"/>
              </a:rPr>
              <a:t>Cells</a:t>
            </a:r>
            <a:endParaRPr sz="1600">
              <a:latin typeface="Palatino Linotype"/>
              <a:cs typeface="Palatino Linotype"/>
            </a:endParaRPr>
          </a:p>
        </p:txBody>
      </p:sp>
      <p:sp>
        <p:nvSpPr>
          <p:cNvPr id="46" name="object 46"/>
          <p:cNvSpPr/>
          <p:nvPr/>
        </p:nvSpPr>
        <p:spPr>
          <a:xfrm>
            <a:off x="5879833" y="6206068"/>
            <a:ext cx="931544" cy="0"/>
          </a:xfrm>
          <a:custGeom>
            <a:avLst/>
            <a:gdLst/>
            <a:ahLst/>
            <a:cxnLst/>
            <a:rect l="l" t="t" r="r" b="b"/>
            <a:pathLst>
              <a:path w="931545">
                <a:moveTo>
                  <a:pt x="0" y="0"/>
                </a:moveTo>
                <a:lnTo>
                  <a:pt x="931287" y="0"/>
                </a:lnTo>
              </a:path>
            </a:pathLst>
          </a:custGeom>
          <a:ln w="28574">
            <a:solidFill>
              <a:srgbClr val="0085CC"/>
            </a:solidFill>
          </a:ln>
        </p:spPr>
        <p:txBody>
          <a:bodyPr wrap="square" lIns="0" tIns="0" rIns="0" bIns="0" rtlCol="0"/>
          <a:lstStyle/>
          <a:p>
            <a:endParaRPr/>
          </a:p>
        </p:txBody>
      </p:sp>
      <p:sp>
        <p:nvSpPr>
          <p:cNvPr id="47" name="object 47"/>
          <p:cNvSpPr/>
          <p:nvPr/>
        </p:nvSpPr>
        <p:spPr>
          <a:xfrm>
            <a:off x="6709079" y="6139745"/>
            <a:ext cx="130810" cy="132715"/>
          </a:xfrm>
          <a:custGeom>
            <a:avLst/>
            <a:gdLst/>
            <a:ahLst/>
            <a:cxnLst/>
            <a:rect l="l" t="t" r="r" b="b"/>
            <a:pathLst>
              <a:path w="130809" h="132714">
                <a:moveTo>
                  <a:pt x="16700" y="0"/>
                </a:moveTo>
                <a:lnTo>
                  <a:pt x="7950" y="2302"/>
                </a:lnTo>
                <a:lnTo>
                  <a:pt x="0" y="15934"/>
                </a:lnTo>
                <a:lnTo>
                  <a:pt x="2298" y="24682"/>
                </a:lnTo>
                <a:lnTo>
                  <a:pt x="73685" y="66323"/>
                </a:lnTo>
                <a:lnTo>
                  <a:pt x="2298" y="107965"/>
                </a:lnTo>
                <a:lnTo>
                  <a:pt x="0" y="116712"/>
                </a:lnTo>
                <a:lnTo>
                  <a:pt x="7950" y="130345"/>
                </a:lnTo>
                <a:lnTo>
                  <a:pt x="16700" y="132647"/>
                </a:lnTo>
                <a:lnTo>
                  <a:pt x="130403" y="66323"/>
                </a:lnTo>
                <a:lnTo>
                  <a:pt x="16700" y="0"/>
                </a:lnTo>
                <a:close/>
              </a:path>
            </a:pathLst>
          </a:custGeom>
          <a:solidFill>
            <a:srgbClr val="0085CC"/>
          </a:solidFill>
        </p:spPr>
        <p:txBody>
          <a:bodyPr wrap="square" lIns="0" tIns="0" rIns="0" bIns="0" rtlCol="0"/>
          <a:lstStyle/>
          <a:p>
            <a:endParaRPr/>
          </a:p>
        </p:txBody>
      </p:sp>
      <p:sp>
        <p:nvSpPr>
          <p:cNvPr id="48" name="object 48"/>
          <p:cNvSpPr txBox="1"/>
          <p:nvPr/>
        </p:nvSpPr>
        <p:spPr>
          <a:xfrm>
            <a:off x="6783616" y="5847877"/>
            <a:ext cx="905510" cy="968375"/>
          </a:xfrm>
          <a:prstGeom prst="rect">
            <a:avLst/>
          </a:prstGeom>
        </p:spPr>
        <p:txBody>
          <a:bodyPr vert="horz" wrap="square" lIns="0" tIns="0" rIns="0" bIns="0" rtlCol="0">
            <a:spAutoFit/>
          </a:bodyPr>
          <a:lstStyle/>
          <a:p>
            <a:pPr marL="12700">
              <a:lnSpc>
                <a:spcPts val="1870"/>
              </a:lnSpc>
            </a:pPr>
            <a:r>
              <a:rPr sz="1600" b="1" dirty="0">
                <a:solidFill>
                  <a:srgbClr val="0070C0"/>
                </a:solidFill>
                <a:latin typeface="Palatino Linotype"/>
                <a:cs typeface="Palatino Linotype"/>
              </a:rPr>
              <a:t>Muscles</a:t>
            </a:r>
            <a:endParaRPr sz="1600">
              <a:latin typeface="Palatino Linotype"/>
              <a:cs typeface="Palatino Linotype"/>
            </a:endParaRPr>
          </a:p>
          <a:p>
            <a:pPr marL="33020" marR="5080">
              <a:lnSpc>
                <a:spcPct val="94600"/>
              </a:lnSpc>
              <a:spcBef>
                <a:spcPts val="165"/>
              </a:spcBef>
            </a:pPr>
            <a:r>
              <a:rPr sz="1600" b="1" dirty="0">
                <a:solidFill>
                  <a:srgbClr val="0070C0"/>
                </a:solidFill>
                <a:latin typeface="Palatino Linotype"/>
                <a:cs typeface="Palatino Linotype"/>
              </a:rPr>
              <a:t>Bones  Nerves  Cartilage</a:t>
            </a:r>
            <a:endParaRPr sz="1600">
              <a:latin typeface="Palatino Linotype"/>
              <a:cs typeface="Palatino Linotype"/>
            </a:endParaRPr>
          </a:p>
        </p:txBody>
      </p:sp>
      <p:sp>
        <p:nvSpPr>
          <p:cNvPr id="49" name="object 49"/>
          <p:cNvSpPr txBox="1">
            <a:spLocks noGrp="1"/>
          </p:cNvSpPr>
          <p:nvPr>
            <p:ph type="title"/>
          </p:nvPr>
        </p:nvSpPr>
        <p:spPr>
          <a:xfrm>
            <a:off x="4108399" y="198450"/>
            <a:ext cx="4515485" cy="612140"/>
          </a:xfrm>
          <a:prstGeom prst="rect">
            <a:avLst/>
          </a:prstGeom>
        </p:spPr>
        <p:txBody>
          <a:bodyPr vert="horz" wrap="square" lIns="0" tIns="0" rIns="0" bIns="0" rtlCol="0">
            <a:spAutoFit/>
          </a:bodyPr>
          <a:lstStyle/>
          <a:p>
            <a:pPr marL="12700">
              <a:lnSpc>
                <a:spcPct val="100000"/>
              </a:lnSpc>
              <a:tabLst>
                <a:tab pos="1403985" algn="l"/>
                <a:tab pos="1891664" algn="l"/>
                <a:tab pos="3252470" algn="l"/>
              </a:tabLst>
            </a:pPr>
            <a:r>
              <a:rPr sz="4000" dirty="0">
                <a:solidFill>
                  <a:srgbClr val="002060"/>
                </a:solidFill>
                <a:latin typeface="Century Gothic"/>
                <a:cs typeface="Century Gothic"/>
              </a:rPr>
              <a:t>What	</a:t>
            </a:r>
            <a:r>
              <a:rPr sz="4000" spc="-5" dirty="0">
                <a:solidFill>
                  <a:srgbClr val="002060"/>
                </a:solidFill>
                <a:latin typeface="Century Gothic"/>
                <a:cs typeface="Century Gothic"/>
              </a:rPr>
              <a:t>i</a:t>
            </a:r>
            <a:r>
              <a:rPr sz="4000" dirty="0">
                <a:solidFill>
                  <a:srgbClr val="002060"/>
                </a:solidFill>
                <a:latin typeface="Century Gothic"/>
                <a:cs typeface="Century Gothic"/>
              </a:rPr>
              <a:t>s	St</a:t>
            </a:r>
            <a:r>
              <a:rPr sz="4000" spc="-5" dirty="0">
                <a:solidFill>
                  <a:srgbClr val="002060"/>
                </a:solidFill>
                <a:latin typeface="Century Gothic"/>
                <a:cs typeface="Century Gothic"/>
              </a:rPr>
              <a:t>e</a:t>
            </a:r>
            <a:r>
              <a:rPr sz="4000" dirty="0">
                <a:solidFill>
                  <a:srgbClr val="002060"/>
                </a:solidFill>
                <a:latin typeface="Century Gothic"/>
                <a:cs typeface="Century Gothic"/>
              </a:rPr>
              <a:t>m	C</a:t>
            </a:r>
            <a:r>
              <a:rPr sz="4000" spc="-5" dirty="0">
                <a:solidFill>
                  <a:srgbClr val="002060"/>
                </a:solidFill>
                <a:latin typeface="Century Gothic"/>
                <a:cs typeface="Century Gothic"/>
              </a:rPr>
              <a:t>ell</a:t>
            </a:r>
            <a:r>
              <a:rPr sz="4000" dirty="0">
                <a:solidFill>
                  <a:srgbClr val="002060"/>
                </a:solidFill>
                <a:latin typeface="Century Gothic"/>
                <a:cs typeface="Century Gothic"/>
              </a:rPr>
              <a:t>?</a:t>
            </a:r>
            <a:endParaRPr sz="4000">
              <a:latin typeface="Century Gothic"/>
              <a:cs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070633" y="2806445"/>
            <a:ext cx="1332865" cy="483870"/>
          </a:xfrm>
          <a:prstGeom prst="rect">
            <a:avLst/>
          </a:prstGeom>
        </p:spPr>
        <p:txBody>
          <a:bodyPr vert="horz" wrap="square" lIns="0" tIns="0" rIns="0" bIns="0" rtlCol="0">
            <a:spAutoFit/>
          </a:bodyPr>
          <a:lstStyle/>
          <a:p>
            <a:pPr marL="262890" marR="5080" indent="-250825">
              <a:lnSpc>
                <a:spcPts val="1900"/>
              </a:lnSpc>
            </a:pPr>
            <a:r>
              <a:rPr sz="1600" dirty="0">
                <a:solidFill>
                  <a:srgbClr val="000066"/>
                </a:solidFill>
                <a:latin typeface="Century Gothic"/>
                <a:cs typeface="Century Gothic"/>
              </a:rPr>
              <a:t>LIPOASPIR</a:t>
            </a:r>
            <a:r>
              <a:rPr sz="1600" spc="-130" dirty="0">
                <a:solidFill>
                  <a:srgbClr val="000066"/>
                </a:solidFill>
                <a:latin typeface="Century Gothic"/>
                <a:cs typeface="Century Gothic"/>
              </a:rPr>
              <a:t>A</a:t>
            </a:r>
            <a:r>
              <a:rPr sz="1600" dirty="0">
                <a:solidFill>
                  <a:srgbClr val="000066"/>
                </a:solidFill>
                <a:latin typeface="Century Gothic"/>
                <a:cs typeface="Century Gothic"/>
              </a:rPr>
              <a:t>TE  10-50</a:t>
            </a:r>
            <a:r>
              <a:rPr sz="1600" spc="-100" dirty="0">
                <a:solidFill>
                  <a:srgbClr val="000066"/>
                </a:solidFill>
                <a:latin typeface="Century Gothic"/>
                <a:cs typeface="Century Gothic"/>
              </a:rPr>
              <a:t> </a:t>
            </a:r>
            <a:r>
              <a:rPr sz="1600" dirty="0">
                <a:solidFill>
                  <a:srgbClr val="000066"/>
                </a:solidFill>
                <a:latin typeface="Century Gothic"/>
                <a:cs typeface="Century Gothic"/>
              </a:rPr>
              <a:t>ml</a:t>
            </a:r>
            <a:endParaRPr sz="1600">
              <a:latin typeface="Century Gothic"/>
              <a:cs typeface="Century Gothic"/>
            </a:endParaRPr>
          </a:p>
        </p:txBody>
      </p:sp>
      <p:sp>
        <p:nvSpPr>
          <p:cNvPr id="5" name="object 5"/>
          <p:cNvSpPr txBox="1"/>
          <p:nvPr/>
        </p:nvSpPr>
        <p:spPr>
          <a:xfrm>
            <a:off x="5112416" y="2800088"/>
            <a:ext cx="984250" cy="638175"/>
          </a:xfrm>
          <a:prstGeom prst="rect">
            <a:avLst/>
          </a:prstGeom>
        </p:spPr>
        <p:txBody>
          <a:bodyPr vert="horz" wrap="square" lIns="0" tIns="0" rIns="0" bIns="0" rtlCol="0">
            <a:spAutoFit/>
          </a:bodyPr>
          <a:lstStyle/>
          <a:p>
            <a:pPr marL="12700" marR="5080" indent="6985" algn="just">
              <a:lnSpc>
                <a:spcPct val="98200"/>
              </a:lnSpc>
            </a:pPr>
            <a:r>
              <a:rPr sz="1400" spc="-30" dirty="0">
                <a:solidFill>
                  <a:srgbClr val="000066"/>
                </a:solidFill>
                <a:latin typeface="Century Gothic"/>
                <a:cs typeface="Century Gothic"/>
              </a:rPr>
              <a:t>WASH </a:t>
            </a:r>
            <a:r>
              <a:rPr sz="1400" dirty="0">
                <a:solidFill>
                  <a:srgbClr val="000066"/>
                </a:solidFill>
                <a:latin typeface="Century Gothic"/>
                <a:cs typeface="Century Gothic"/>
              </a:rPr>
              <a:t>AND  ENZYM</a:t>
            </a:r>
            <a:r>
              <a:rPr sz="1400" spc="-114" dirty="0">
                <a:solidFill>
                  <a:srgbClr val="000066"/>
                </a:solidFill>
                <a:latin typeface="Century Gothic"/>
                <a:cs typeface="Century Gothic"/>
              </a:rPr>
              <a:t>A</a:t>
            </a:r>
            <a:r>
              <a:rPr sz="1400" dirty="0">
                <a:solidFill>
                  <a:srgbClr val="000066"/>
                </a:solidFill>
                <a:latin typeface="Century Gothic"/>
                <a:cs typeface="Century Gothic"/>
              </a:rPr>
              <a:t>TIC  DIGESTION</a:t>
            </a:r>
            <a:endParaRPr sz="1400">
              <a:latin typeface="Century Gothic"/>
              <a:cs typeface="Century Gothic"/>
            </a:endParaRPr>
          </a:p>
        </p:txBody>
      </p:sp>
      <p:sp>
        <p:nvSpPr>
          <p:cNvPr id="6" name="object 6"/>
          <p:cNvSpPr/>
          <p:nvPr/>
        </p:nvSpPr>
        <p:spPr>
          <a:xfrm>
            <a:off x="6565921" y="5715584"/>
            <a:ext cx="1971675" cy="0"/>
          </a:xfrm>
          <a:custGeom>
            <a:avLst/>
            <a:gdLst/>
            <a:ahLst/>
            <a:cxnLst/>
            <a:rect l="l" t="t" r="r" b="b"/>
            <a:pathLst>
              <a:path w="1971675">
                <a:moveTo>
                  <a:pt x="1971488" y="0"/>
                </a:moveTo>
                <a:lnTo>
                  <a:pt x="0" y="0"/>
                </a:lnTo>
              </a:path>
            </a:pathLst>
          </a:custGeom>
          <a:ln w="9524">
            <a:solidFill>
              <a:srgbClr val="002F73"/>
            </a:solidFill>
          </a:ln>
        </p:spPr>
        <p:txBody>
          <a:bodyPr wrap="square" lIns="0" tIns="0" rIns="0" bIns="0" rtlCol="0"/>
          <a:lstStyle/>
          <a:p>
            <a:endParaRPr/>
          </a:p>
        </p:txBody>
      </p:sp>
      <p:sp>
        <p:nvSpPr>
          <p:cNvPr id="7" name="object 7"/>
          <p:cNvSpPr/>
          <p:nvPr/>
        </p:nvSpPr>
        <p:spPr>
          <a:xfrm>
            <a:off x="6540525" y="5677485"/>
            <a:ext cx="76200" cy="76200"/>
          </a:xfrm>
          <a:custGeom>
            <a:avLst/>
            <a:gdLst/>
            <a:ahLst/>
            <a:cxnLst/>
            <a:rect l="l" t="t" r="r" b="b"/>
            <a:pathLst>
              <a:path w="76200" h="76200">
                <a:moveTo>
                  <a:pt x="76200" y="0"/>
                </a:moveTo>
                <a:lnTo>
                  <a:pt x="0" y="38099"/>
                </a:lnTo>
                <a:lnTo>
                  <a:pt x="76200" y="76199"/>
                </a:lnTo>
                <a:lnTo>
                  <a:pt x="76200" y="0"/>
                </a:lnTo>
                <a:close/>
              </a:path>
            </a:pathLst>
          </a:custGeom>
          <a:solidFill>
            <a:srgbClr val="002F73"/>
          </a:solidFill>
        </p:spPr>
        <p:txBody>
          <a:bodyPr wrap="square" lIns="0" tIns="0" rIns="0" bIns="0" rtlCol="0"/>
          <a:lstStyle/>
          <a:p>
            <a:endParaRPr/>
          </a:p>
        </p:txBody>
      </p:sp>
      <p:sp>
        <p:nvSpPr>
          <p:cNvPr id="8" name="object 8"/>
          <p:cNvSpPr/>
          <p:nvPr/>
        </p:nvSpPr>
        <p:spPr>
          <a:xfrm>
            <a:off x="8537409" y="4180522"/>
            <a:ext cx="1713230" cy="737870"/>
          </a:xfrm>
          <a:custGeom>
            <a:avLst/>
            <a:gdLst/>
            <a:ahLst/>
            <a:cxnLst/>
            <a:rect l="l" t="t" r="r" b="b"/>
            <a:pathLst>
              <a:path w="1713229" h="737870">
                <a:moveTo>
                  <a:pt x="0" y="0"/>
                </a:moveTo>
                <a:lnTo>
                  <a:pt x="1713229" y="0"/>
                </a:lnTo>
                <a:lnTo>
                  <a:pt x="1713229" y="737527"/>
                </a:lnTo>
                <a:lnTo>
                  <a:pt x="0" y="737527"/>
                </a:lnTo>
                <a:lnTo>
                  <a:pt x="0" y="0"/>
                </a:lnTo>
                <a:close/>
              </a:path>
            </a:pathLst>
          </a:custGeom>
          <a:solidFill>
            <a:srgbClr val="FF6962"/>
          </a:solidFill>
        </p:spPr>
        <p:txBody>
          <a:bodyPr wrap="square" lIns="0" tIns="0" rIns="0" bIns="0" rtlCol="0"/>
          <a:lstStyle/>
          <a:p>
            <a:endParaRPr/>
          </a:p>
        </p:txBody>
      </p:sp>
      <p:sp>
        <p:nvSpPr>
          <p:cNvPr id="9" name="object 9"/>
          <p:cNvSpPr/>
          <p:nvPr/>
        </p:nvSpPr>
        <p:spPr>
          <a:xfrm>
            <a:off x="8537409" y="4885956"/>
            <a:ext cx="1713230" cy="1125855"/>
          </a:xfrm>
          <a:custGeom>
            <a:avLst/>
            <a:gdLst/>
            <a:ahLst/>
            <a:cxnLst/>
            <a:rect l="l" t="t" r="r" b="b"/>
            <a:pathLst>
              <a:path w="1713229" h="1125854">
                <a:moveTo>
                  <a:pt x="1713229" y="0"/>
                </a:moveTo>
                <a:lnTo>
                  <a:pt x="0" y="0"/>
                </a:lnTo>
                <a:lnTo>
                  <a:pt x="856615" y="1125359"/>
                </a:lnTo>
                <a:lnTo>
                  <a:pt x="1713229" y="0"/>
                </a:lnTo>
                <a:close/>
              </a:path>
            </a:pathLst>
          </a:custGeom>
          <a:solidFill>
            <a:srgbClr val="FF6962"/>
          </a:solidFill>
        </p:spPr>
        <p:txBody>
          <a:bodyPr wrap="square" lIns="0" tIns="0" rIns="0" bIns="0" rtlCol="0"/>
          <a:lstStyle/>
          <a:p>
            <a:endParaRPr/>
          </a:p>
        </p:txBody>
      </p:sp>
      <p:sp>
        <p:nvSpPr>
          <p:cNvPr id="10" name="object 10"/>
          <p:cNvSpPr/>
          <p:nvPr/>
        </p:nvSpPr>
        <p:spPr>
          <a:xfrm>
            <a:off x="8537409" y="2803563"/>
            <a:ext cx="1713230" cy="1377315"/>
          </a:xfrm>
          <a:custGeom>
            <a:avLst/>
            <a:gdLst/>
            <a:ahLst/>
            <a:cxnLst/>
            <a:rect l="l" t="t" r="r" b="b"/>
            <a:pathLst>
              <a:path w="1713229" h="1377314">
                <a:moveTo>
                  <a:pt x="0" y="0"/>
                </a:moveTo>
                <a:lnTo>
                  <a:pt x="1713229" y="0"/>
                </a:lnTo>
                <a:lnTo>
                  <a:pt x="1713229" y="1376959"/>
                </a:lnTo>
                <a:lnTo>
                  <a:pt x="0" y="1376959"/>
                </a:lnTo>
                <a:lnTo>
                  <a:pt x="0" y="0"/>
                </a:lnTo>
                <a:close/>
              </a:path>
            </a:pathLst>
          </a:custGeom>
          <a:solidFill>
            <a:srgbClr val="EEC408"/>
          </a:solidFill>
        </p:spPr>
        <p:txBody>
          <a:bodyPr wrap="square" lIns="0" tIns="0" rIns="0" bIns="0" rtlCol="0"/>
          <a:lstStyle/>
          <a:p>
            <a:endParaRPr/>
          </a:p>
        </p:txBody>
      </p:sp>
      <p:sp>
        <p:nvSpPr>
          <p:cNvPr id="11" name="object 11"/>
          <p:cNvSpPr/>
          <p:nvPr/>
        </p:nvSpPr>
        <p:spPr>
          <a:xfrm>
            <a:off x="8537409" y="1772259"/>
            <a:ext cx="1713230" cy="767080"/>
          </a:xfrm>
          <a:custGeom>
            <a:avLst/>
            <a:gdLst/>
            <a:ahLst/>
            <a:cxnLst/>
            <a:rect l="l" t="t" r="r" b="b"/>
            <a:pathLst>
              <a:path w="1713229" h="767080">
                <a:moveTo>
                  <a:pt x="0" y="767079"/>
                </a:moveTo>
                <a:lnTo>
                  <a:pt x="1713229" y="767079"/>
                </a:lnTo>
                <a:lnTo>
                  <a:pt x="1713229" y="0"/>
                </a:lnTo>
                <a:lnTo>
                  <a:pt x="0" y="0"/>
                </a:lnTo>
                <a:lnTo>
                  <a:pt x="0" y="767079"/>
                </a:lnTo>
                <a:close/>
              </a:path>
            </a:pathLst>
          </a:custGeom>
          <a:solidFill>
            <a:srgbClr val="FBEBDB"/>
          </a:solidFill>
        </p:spPr>
        <p:txBody>
          <a:bodyPr wrap="square" lIns="0" tIns="0" rIns="0" bIns="0" rtlCol="0"/>
          <a:lstStyle/>
          <a:p>
            <a:endParaRPr/>
          </a:p>
        </p:txBody>
      </p:sp>
      <p:sp>
        <p:nvSpPr>
          <p:cNvPr id="12" name="object 12"/>
          <p:cNvSpPr/>
          <p:nvPr/>
        </p:nvSpPr>
        <p:spPr>
          <a:xfrm>
            <a:off x="8329041" y="1034732"/>
            <a:ext cx="2160270" cy="737870"/>
          </a:xfrm>
          <a:custGeom>
            <a:avLst/>
            <a:gdLst/>
            <a:ahLst/>
            <a:cxnLst/>
            <a:rect l="l" t="t" r="r" b="b"/>
            <a:pathLst>
              <a:path w="2160270" h="737869">
                <a:moveTo>
                  <a:pt x="0" y="0"/>
                </a:moveTo>
                <a:lnTo>
                  <a:pt x="2159901" y="0"/>
                </a:lnTo>
                <a:lnTo>
                  <a:pt x="2159901" y="737527"/>
                </a:lnTo>
                <a:lnTo>
                  <a:pt x="0" y="737527"/>
                </a:lnTo>
                <a:lnTo>
                  <a:pt x="0" y="0"/>
                </a:lnTo>
                <a:close/>
              </a:path>
            </a:pathLst>
          </a:custGeom>
          <a:solidFill>
            <a:srgbClr val="D2A6A5"/>
          </a:solidFill>
        </p:spPr>
        <p:txBody>
          <a:bodyPr wrap="square" lIns="0" tIns="0" rIns="0" bIns="0" rtlCol="0"/>
          <a:lstStyle/>
          <a:p>
            <a:endParaRPr/>
          </a:p>
        </p:txBody>
      </p:sp>
      <p:sp>
        <p:nvSpPr>
          <p:cNvPr id="13" name="object 13"/>
          <p:cNvSpPr/>
          <p:nvPr/>
        </p:nvSpPr>
        <p:spPr>
          <a:xfrm>
            <a:off x="8537409" y="2539339"/>
            <a:ext cx="1713230" cy="264795"/>
          </a:xfrm>
          <a:custGeom>
            <a:avLst/>
            <a:gdLst/>
            <a:ahLst/>
            <a:cxnLst/>
            <a:rect l="l" t="t" r="r" b="b"/>
            <a:pathLst>
              <a:path w="1713229" h="264794">
                <a:moveTo>
                  <a:pt x="0" y="0"/>
                </a:moveTo>
                <a:lnTo>
                  <a:pt x="1713229" y="0"/>
                </a:lnTo>
                <a:lnTo>
                  <a:pt x="1713229" y="264223"/>
                </a:lnTo>
                <a:lnTo>
                  <a:pt x="0" y="264223"/>
                </a:lnTo>
                <a:lnTo>
                  <a:pt x="0" y="0"/>
                </a:lnTo>
                <a:close/>
              </a:path>
            </a:pathLst>
          </a:custGeom>
          <a:solidFill>
            <a:srgbClr val="FFCA00"/>
          </a:solidFill>
        </p:spPr>
        <p:txBody>
          <a:bodyPr wrap="square" lIns="0" tIns="0" rIns="0" bIns="0" rtlCol="0"/>
          <a:lstStyle/>
          <a:p>
            <a:endParaRPr/>
          </a:p>
        </p:txBody>
      </p:sp>
      <p:sp>
        <p:nvSpPr>
          <p:cNvPr id="14" name="object 14"/>
          <p:cNvSpPr/>
          <p:nvPr/>
        </p:nvSpPr>
        <p:spPr>
          <a:xfrm>
            <a:off x="9173616" y="5715584"/>
            <a:ext cx="446405" cy="297180"/>
          </a:xfrm>
          <a:custGeom>
            <a:avLst/>
            <a:gdLst/>
            <a:ahLst/>
            <a:cxnLst/>
            <a:rect l="l" t="t" r="r" b="b"/>
            <a:pathLst>
              <a:path w="446404" h="297179">
                <a:moveTo>
                  <a:pt x="446214" y="0"/>
                </a:moveTo>
                <a:lnTo>
                  <a:pt x="0" y="0"/>
                </a:lnTo>
                <a:lnTo>
                  <a:pt x="223113" y="296772"/>
                </a:lnTo>
                <a:lnTo>
                  <a:pt x="446214" y="0"/>
                </a:lnTo>
                <a:close/>
              </a:path>
            </a:pathLst>
          </a:custGeom>
          <a:solidFill>
            <a:srgbClr val="CE1C00"/>
          </a:solidFill>
        </p:spPr>
        <p:txBody>
          <a:bodyPr wrap="square" lIns="0" tIns="0" rIns="0" bIns="0" rtlCol="0"/>
          <a:lstStyle/>
          <a:p>
            <a:endParaRPr/>
          </a:p>
        </p:txBody>
      </p:sp>
      <p:sp>
        <p:nvSpPr>
          <p:cNvPr id="15" name="object 15"/>
          <p:cNvSpPr/>
          <p:nvPr/>
        </p:nvSpPr>
        <p:spPr>
          <a:xfrm>
            <a:off x="8242566" y="2459482"/>
            <a:ext cx="544830" cy="210820"/>
          </a:xfrm>
          <a:custGeom>
            <a:avLst/>
            <a:gdLst/>
            <a:ahLst/>
            <a:cxnLst/>
            <a:rect l="l" t="t" r="r" b="b"/>
            <a:pathLst>
              <a:path w="544829" h="210819">
                <a:moveTo>
                  <a:pt x="0" y="0"/>
                </a:moveTo>
                <a:lnTo>
                  <a:pt x="544635" y="210703"/>
                </a:lnTo>
              </a:path>
            </a:pathLst>
          </a:custGeom>
          <a:ln w="19049">
            <a:solidFill>
              <a:srgbClr val="0085CC"/>
            </a:solidFill>
          </a:ln>
        </p:spPr>
        <p:txBody>
          <a:bodyPr wrap="square" lIns="0" tIns="0" rIns="0" bIns="0" rtlCol="0"/>
          <a:lstStyle/>
          <a:p>
            <a:endParaRPr/>
          </a:p>
        </p:txBody>
      </p:sp>
      <p:sp>
        <p:nvSpPr>
          <p:cNvPr id="16" name="object 16"/>
          <p:cNvSpPr/>
          <p:nvPr/>
        </p:nvSpPr>
        <p:spPr>
          <a:xfrm>
            <a:off x="8726081" y="2616326"/>
            <a:ext cx="85090" cy="71120"/>
          </a:xfrm>
          <a:custGeom>
            <a:avLst/>
            <a:gdLst/>
            <a:ahLst/>
            <a:cxnLst/>
            <a:rect l="l" t="t" r="r" b="b"/>
            <a:pathLst>
              <a:path w="85090" h="71119">
                <a:moveTo>
                  <a:pt x="27495" y="0"/>
                </a:moveTo>
                <a:lnTo>
                  <a:pt x="0" y="71069"/>
                </a:lnTo>
                <a:lnTo>
                  <a:pt x="84810" y="63017"/>
                </a:lnTo>
                <a:lnTo>
                  <a:pt x="27495" y="0"/>
                </a:lnTo>
                <a:close/>
              </a:path>
            </a:pathLst>
          </a:custGeom>
          <a:solidFill>
            <a:srgbClr val="0085CC"/>
          </a:solidFill>
        </p:spPr>
        <p:txBody>
          <a:bodyPr wrap="square" lIns="0" tIns="0" rIns="0" bIns="0" rtlCol="0"/>
          <a:lstStyle/>
          <a:p>
            <a:endParaRPr/>
          </a:p>
        </p:txBody>
      </p:sp>
      <p:sp>
        <p:nvSpPr>
          <p:cNvPr id="17" name="object 17"/>
          <p:cNvSpPr/>
          <p:nvPr/>
        </p:nvSpPr>
        <p:spPr>
          <a:xfrm>
            <a:off x="9620436" y="5616297"/>
            <a:ext cx="709930" cy="213995"/>
          </a:xfrm>
          <a:custGeom>
            <a:avLst/>
            <a:gdLst/>
            <a:ahLst/>
            <a:cxnLst/>
            <a:rect l="l" t="t" r="r" b="b"/>
            <a:pathLst>
              <a:path w="709929" h="213995">
                <a:moveTo>
                  <a:pt x="709717" y="0"/>
                </a:moveTo>
                <a:lnTo>
                  <a:pt x="0" y="213675"/>
                </a:lnTo>
              </a:path>
            </a:pathLst>
          </a:custGeom>
          <a:ln w="19050">
            <a:solidFill>
              <a:srgbClr val="0085CC"/>
            </a:solidFill>
          </a:ln>
        </p:spPr>
        <p:txBody>
          <a:bodyPr wrap="square" lIns="0" tIns="0" rIns="0" bIns="0" rtlCol="0"/>
          <a:lstStyle/>
          <a:p>
            <a:endParaRPr/>
          </a:p>
        </p:txBody>
      </p:sp>
      <p:sp>
        <p:nvSpPr>
          <p:cNvPr id="18" name="object 18"/>
          <p:cNvSpPr/>
          <p:nvPr/>
        </p:nvSpPr>
        <p:spPr>
          <a:xfrm>
            <a:off x="9596119" y="5778845"/>
            <a:ext cx="84455" cy="73025"/>
          </a:xfrm>
          <a:custGeom>
            <a:avLst/>
            <a:gdLst/>
            <a:ahLst/>
            <a:cxnLst/>
            <a:rect l="l" t="t" r="r" b="b"/>
            <a:pathLst>
              <a:path w="84454" h="73025">
                <a:moveTo>
                  <a:pt x="61975" y="0"/>
                </a:moveTo>
                <a:lnTo>
                  <a:pt x="0" y="58450"/>
                </a:lnTo>
                <a:lnTo>
                  <a:pt x="83947" y="72965"/>
                </a:lnTo>
                <a:lnTo>
                  <a:pt x="61975" y="0"/>
                </a:lnTo>
                <a:close/>
              </a:path>
            </a:pathLst>
          </a:custGeom>
          <a:solidFill>
            <a:srgbClr val="0085CC"/>
          </a:solidFill>
        </p:spPr>
        <p:txBody>
          <a:bodyPr wrap="square" lIns="0" tIns="0" rIns="0" bIns="0" rtlCol="0"/>
          <a:lstStyle/>
          <a:p>
            <a:endParaRPr/>
          </a:p>
        </p:txBody>
      </p:sp>
      <p:sp>
        <p:nvSpPr>
          <p:cNvPr id="19" name="object 19"/>
          <p:cNvSpPr/>
          <p:nvPr/>
        </p:nvSpPr>
        <p:spPr>
          <a:xfrm>
            <a:off x="8264067" y="4458982"/>
            <a:ext cx="522605" cy="108585"/>
          </a:xfrm>
          <a:custGeom>
            <a:avLst/>
            <a:gdLst/>
            <a:ahLst/>
            <a:cxnLst/>
            <a:rect l="l" t="t" r="r" b="b"/>
            <a:pathLst>
              <a:path w="522604" h="108585">
                <a:moveTo>
                  <a:pt x="0" y="0"/>
                </a:moveTo>
                <a:lnTo>
                  <a:pt x="522023" y="108344"/>
                </a:lnTo>
              </a:path>
            </a:pathLst>
          </a:custGeom>
          <a:ln w="19049">
            <a:solidFill>
              <a:srgbClr val="0085CC"/>
            </a:solidFill>
          </a:ln>
        </p:spPr>
        <p:txBody>
          <a:bodyPr wrap="square" lIns="0" tIns="0" rIns="0" bIns="0" rtlCol="0"/>
          <a:lstStyle/>
          <a:p>
            <a:endParaRPr/>
          </a:p>
        </p:txBody>
      </p:sp>
      <p:sp>
        <p:nvSpPr>
          <p:cNvPr id="20" name="object 20"/>
          <p:cNvSpPr/>
          <p:nvPr/>
        </p:nvSpPr>
        <p:spPr>
          <a:xfrm>
            <a:off x="8728608" y="4519701"/>
            <a:ext cx="82550" cy="74930"/>
          </a:xfrm>
          <a:custGeom>
            <a:avLst/>
            <a:gdLst/>
            <a:ahLst/>
            <a:cxnLst/>
            <a:rect l="l" t="t" r="r" b="b"/>
            <a:pathLst>
              <a:path w="82550" h="74929">
                <a:moveTo>
                  <a:pt x="15493" y="0"/>
                </a:moveTo>
                <a:lnTo>
                  <a:pt x="0" y="74599"/>
                </a:lnTo>
                <a:lnTo>
                  <a:pt x="82359" y="52781"/>
                </a:lnTo>
                <a:lnTo>
                  <a:pt x="15493" y="0"/>
                </a:lnTo>
                <a:close/>
              </a:path>
            </a:pathLst>
          </a:custGeom>
          <a:solidFill>
            <a:srgbClr val="0085CC"/>
          </a:solidFill>
        </p:spPr>
        <p:txBody>
          <a:bodyPr wrap="square" lIns="0" tIns="0" rIns="0" bIns="0" rtlCol="0"/>
          <a:lstStyle/>
          <a:p>
            <a:endParaRPr/>
          </a:p>
        </p:txBody>
      </p:sp>
      <p:sp>
        <p:nvSpPr>
          <p:cNvPr id="21" name="object 21"/>
          <p:cNvSpPr txBox="1"/>
          <p:nvPr/>
        </p:nvSpPr>
        <p:spPr>
          <a:xfrm>
            <a:off x="10662175" y="5024503"/>
            <a:ext cx="967740" cy="1092200"/>
          </a:xfrm>
          <a:prstGeom prst="rect">
            <a:avLst/>
          </a:prstGeom>
        </p:spPr>
        <p:txBody>
          <a:bodyPr vert="horz" wrap="square" lIns="0" tIns="12065" rIns="0" bIns="0" rtlCol="0">
            <a:spAutoFit/>
          </a:bodyPr>
          <a:lstStyle/>
          <a:p>
            <a:pPr marL="12700" marR="5080" algn="ctr">
              <a:lnSpc>
                <a:spcPts val="2100"/>
              </a:lnSpc>
              <a:spcBef>
                <a:spcPts val="95"/>
              </a:spcBef>
            </a:pPr>
            <a:r>
              <a:rPr sz="1800" b="1" dirty="0">
                <a:solidFill>
                  <a:srgbClr val="002060"/>
                </a:solidFill>
                <a:latin typeface="Century Gothic"/>
                <a:cs typeface="Century Gothic"/>
              </a:rPr>
              <a:t>Stromal  vascular</a:t>
            </a:r>
            <a:endParaRPr sz="1800">
              <a:latin typeface="Century Gothic"/>
              <a:cs typeface="Century Gothic"/>
            </a:endParaRPr>
          </a:p>
          <a:p>
            <a:pPr marL="62865" marR="54610" algn="ctr">
              <a:lnSpc>
                <a:spcPts val="2100"/>
              </a:lnSpc>
              <a:spcBef>
                <a:spcPts val="100"/>
              </a:spcBef>
            </a:pPr>
            <a:r>
              <a:rPr sz="1800" b="1" dirty="0">
                <a:solidFill>
                  <a:srgbClr val="002060"/>
                </a:solidFill>
                <a:latin typeface="Century Gothic"/>
                <a:cs typeface="Century Gothic"/>
              </a:rPr>
              <a:t>fraction  (SVF)</a:t>
            </a:r>
            <a:endParaRPr sz="1800">
              <a:latin typeface="Century Gothic"/>
              <a:cs typeface="Century Gothic"/>
            </a:endParaRPr>
          </a:p>
        </p:txBody>
      </p:sp>
      <p:sp>
        <p:nvSpPr>
          <p:cNvPr id="22" name="object 22"/>
          <p:cNvSpPr txBox="1"/>
          <p:nvPr/>
        </p:nvSpPr>
        <p:spPr>
          <a:xfrm>
            <a:off x="7097340" y="4162983"/>
            <a:ext cx="1266190" cy="222885"/>
          </a:xfrm>
          <a:prstGeom prst="rect">
            <a:avLst/>
          </a:prstGeom>
        </p:spPr>
        <p:txBody>
          <a:bodyPr vert="horz" wrap="square" lIns="0" tIns="0" rIns="0" bIns="0" rtlCol="0">
            <a:spAutoFit/>
          </a:bodyPr>
          <a:lstStyle/>
          <a:p>
            <a:pPr marL="12700">
              <a:lnSpc>
                <a:spcPct val="100000"/>
              </a:lnSpc>
            </a:pPr>
            <a:r>
              <a:rPr sz="1400" dirty="0">
                <a:solidFill>
                  <a:srgbClr val="002060"/>
                </a:solidFill>
                <a:latin typeface="Century Gothic"/>
                <a:cs typeface="Century Gothic"/>
              </a:rPr>
              <a:t>Aqueous</a:t>
            </a:r>
            <a:r>
              <a:rPr sz="1400" spc="-100" dirty="0">
                <a:solidFill>
                  <a:srgbClr val="002060"/>
                </a:solidFill>
                <a:latin typeface="Century Gothic"/>
                <a:cs typeface="Century Gothic"/>
              </a:rPr>
              <a:t> </a:t>
            </a:r>
            <a:r>
              <a:rPr sz="1400" spc="-5" dirty="0">
                <a:solidFill>
                  <a:srgbClr val="002060"/>
                </a:solidFill>
                <a:latin typeface="Century Gothic"/>
                <a:cs typeface="Century Gothic"/>
              </a:rPr>
              <a:t>layer</a:t>
            </a:r>
            <a:endParaRPr sz="1400">
              <a:latin typeface="Century Gothic"/>
              <a:cs typeface="Century Gothic"/>
            </a:endParaRPr>
          </a:p>
        </p:txBody>
      </p:sp>
      <p:sp>
        <p:nvSpPr>
          <p:cNvPr id="23" name="object 23"/>
          <p:cNvSpPr txBox="1"/>
          <p:nvPr/>
        </p:nvSpPr>
        <p:spPr>
          <a:xfrm>
            <a:off x="7077595" y="2272436"/>
            <a:ext cx="721995" cy="222885"/>
          </a:xfrm>
          <a:prstGeom prst="rect">
            <a:avLst/>
          </a:prstGeom>
        </p:spPr>
        <p:txBody>
          <a:bodyPr vert="horz" wrap="square" lIns="0" tIns="0" rIns="0" bIns="0" rtlCol="0">
            <a:spAutoFit/>
          </a:bodyPr>
          <a:lstStyle/>
          <a:p>
            <a:pPr marL="12700">
              <a:lnSpc>
                <a:spcPct val="100000"/>
              </a:lnSpc>
            </a:pPr>
            <a:r>
              <a:rPr sz="1400" spc="-5" dirty="0">
                <a:solidFill>
                  <a:srgbClr val="002060"/>
                </a:solidFill>
                <a:latin typeface="Century Gothic"/>
                <a:cs typeface="Century Gothic"/>
              </a:rPr>
              <a:t>Oil</a:t>
            </a:r>
            <a:r>
              <a:rPr sz="1400" spc="-95" dirty="0">
                <a:solidFill>
                  <a:srgbClr val="002060"/>
                </a:solidFill>
                <a:latin typeface="Century Gothic"/>
                <a:cs typeface="Century Gothic"/>
              </a:rPr>
              <a:t> </a:t>
            </a:r>
            <a:r>
              <a:rPr sz="1400" spc="-5" dirty="0">
                <a:solidFill>
                  <a:srgbClr val="002060"/>
                </a:solidFill>
                <a:latin typeface="Century Gothic"/>
                <a:cs typeface="Century Gothic"/>
              </a:rPr>
              <a:t>layer</a:t>
            </a:r>
            <a:endParaRPr sz="1400">
              <a:latin typeface="Century Gothic"/>
              <a:cs typeface="Century Gothic"/>
            </a:endParaRPr>
          </a:p>
        </p:txBody>
      </p:sp>
      <p:sp>
        <p:nvSpPr>
          <p:cNvPr id="24" name="object 24"/>
          <p:cNvSpPr/>
          <p:nvPr/>
        </p:nvSpPr>
        <p:spPr>
          <a:xfrm>
            <a:off x="9866696" y="3190760"/>
            <a:ext cx="655955" cy="127635"/>
          </a:xfrm>
          <a:custGeom>
            <a:avLst/>
            <a:gdLst/>
            <a:ahLst/>
            <a:cxnLst/>
            <a:rect l="l" t="t" r="r" b="b"/>
            <a:pathLst>
              <a:path w="655954" h="127635">
                <a:moveTo>
                  <a:pt x="655596" y="0"/>
                </a:moveTo>
                <a:lnTo>
                  <a:pt x="0" y="127018"/>
                </a:lnTo>
              </a:path>
            </a:pathLst>
          </a:custGeom>
          <a:ln w="19049">
            <a:solidFill>
              <a:srgbClr val="0085CC"/>
            </a:solidFill>
          </a:ln>
        </p:spPr>
        <p:txBody>
          <a:bodyPr wrap="square" lIns="0" tIns="0" rIns="0" bIns="0" rtlCol="0"/>
          <a:lstStyle/>
          <a:p>
            <a:endParaRPr/>
          </a:p>
        </p:txBody>
      </p:sp>
      <p:sp>
        <p:nvSpPr>
          <p:cNvPr id="25" name="object 25"/>
          <p:cNvSpPr/>
          <p:nvPr/>
        </p:nvSpPr>
        <p:spPr>
          <a:xfrm>
            <a:off x="9841763" y="3270719"/>
            <a:ext cx="82550" cy="74930"/>
          </a:xfrm>
          <a:custGeom>
            <a:avLst/>
            <a:gdLst/>
            <a:ahLst/>
            <a:cxnLst/>
            <a:rect l="l" t="t" r="r" b="b"/>
            <a:pathLst>
              <a:path w="82550" h="74929">
                <a:moveTo>
                  <a:pt x="67563" y="0"/>
                </a:moveTo>
                <a:lnTo>
                  <a:pt x="0" y="51892"/>
                </a:lnTo>
                <a:lnTo>
                  <a:pt x="82054" y="74803"/>
                </a:lnTo>
                <a:lnTo>
                  <a:pt x="67563" y="0"/>
                </a:lnTo>
                <a:close/>
              </a:path>
            </a:pathLst>
          </a:custGeom>
          <a:solidFill>
            <a:srgbClr val="0085CC"/>
          </a:solidFill>
        </p:spPr>
        <p:txBody>
          <a:bodyPr wrap="square" lIns="0" tIns="0" rIns="0" bIns="0" rtlCol="0"/>
          <a:lstStyle/>
          <a:p>
            <a:endParaRPr/>
          </a:p>
        </p:txBody>
      </p:sp>
      <p:sp>
        <p:nvSpPr>
          <p:cNvPr id="26" name="object 26"/>
          <p:cNvSpPr txBox="1"/>
          <p:nvPr/>
        </p:nvSpPr>
        <p:spPr>
          <a:xfrm>
            <a:off x="10282694" y="2915983"/>
            <a:ext cx="1007744" cy="222885"/>
          </a:xfrm>
          <a:prstGeom prst="rect">
            <a:avLst/>
          </a:prstGeom>
        </p:spPr>
        <p:txBody>
          <a:bodyPr vert="horz" wrap="square" lIns="0" tIns="0" rIns="0" bIns="0" rtlCol="0">
            <a:spAutoFit/>
          </a:bodyPr>
          <a:lstStyle/>
          <a:p>
            <a:pPr marL="12700">
              <a:lnSpc>
                <a:spcPct val="100000"/>
              </a:lnSpc>
            </a:pPr>
            <a:r>
              <a:rPr sz="1400" dirty="0">
                <a:solidFill>
                  <a:srgbClr val="002060"/>
                </a:solidFill>
                <a:latin typeface="Century Gothic"/>
                <a:cs typeface="Century Gothic"/>
              </a:rPr>
              <a:t>Adipocytes</a:t>
            </a:r>
            <a:endParaRPr sz="1400">
              <a:latin typeface="Century Gothic"/>
              <a:cs typeface="Century Gothic"/>
            </a:endParaRPr>
          </a:p>
        </p:txBody>
      </p:sp>
      <p:sp>
        <p:nvSpPr>
          <p:cNvPr id="27" name="object 27"/>
          <p:cNvSpPr/>
          <p:nvPr/>
        </p:nvSpPr>
        <p:spPr>
          <a:xfrm>
            <a:off x="1163539" y="1349006"/>
            <a:ext cx="2922346" cy="117491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object 28"/>
          <p:cNvSpPr txBox="1"/>
          <p:nvPr/>
        </p:nvSpPr>
        <p:spPr>
          <a:xfrm>
            <a:off x="1138433" y="5026342"/>
            <a:ext cx="1547495" cy="617220"/>
          </a:xfrm>
          <a:prstGeom prst="rect">
            <a:avLst/>
          </a:prstGeom>
        </p:spPr>
        <p:txBody>
          <a:bodyPr vert="horz" wrap="square" lIns="0" tIns="0" rIns="0" bIns="0" rtlCol="0">
            <a:spAutoFit/>
          </a:bodyPr>
          <a:lstStyle/>
          <a:p>
            <a:pPr marL="12700" marR="5080" indent="471805">
              <a:lnSpc>
                <a:spcPct val="100000"/>
              </a:lnSpc>
            </a:pPr>
            <a:r>
              <a:rPr sz="2000" dirty="0">
                <a:solidFill>
                  <a:srgbClr val="000066"/>
                </a:solidFill>
                <a:latin typeface="Century Gothic"/>
                <a:cs typeface="Century Gothic"/>
              </a:rPr>
              <a:t>CELL  EXTRACTION</a:t>
            </a:r>
            <a:endParaRPr sz="2000">
              <a:latin typeface="Century Gothic"/>
              <a:cs typeface="Century Gothic"/>
            </a:endParaRPr>
          </a:p>
        </p:txBody>
      </p:sp>
      <p:sp>
        <p:nvSpPr>
          <p:cNvPr id="29" name="object 29"/>
          <p:cNvSpPr/>
          <p:nvPr/>
        </p:nvSpPr>
        <p:spPr>
          <a:xfrm>
            <a:off x="2733801" y="4283405"/>
            <a:ext cx="3435134" cy="2102314"/>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0" name="object 30"/>
          <p:cNvSpPr/>
          <p:nvPr/>
        </p:nvSpPr>
        <p:spPr>
          <a:xfrm>
            <a:off x="4737366" y="2151634"/>
            <a:ext cx="1778000" cy="1270"/>
          </a:xfrm>
          <a:custGeom>
            <a:avLst/>
            <a:gdLst/>
            <a:ahLst/>
            <a:cxnLst/>
            <a:rect l="l" t="t" r="r" b="b"/>
            <a:pathLst>
              <a:path w="1778000" h="1269">
                <a:moveTo>
                  <a:pt x="0" y="0"/>
                </a:moveTo>
                <a:lnTo>
                  <a:pt x="1777998" y="782"/>
                </a:lnTo>
              </a:path>
            </a:pathLst>
          </a:custGeom>
          <a:ln w="9524">
            <a:solidFill>
              <a:srgbClr val="002F73"/>
            </a:solidFill>
          </a:ln>
        </p:spPr>
        <p:txBody>
          <a:bodyPr wrap="square" lIns="0" tIns="0" rIns="0" bIns="0" rtlCol="0"/>
          <a:lstStyle/>
          <a:p>
            <a:endParaRPr/>
          </a:p>
        </p:txBody>
      </p:sp>
      <p:sp>
        <p:nvSpPr>
          <p:cNvPr id="31" name="object 31"/>
          <p:cNvSpPr/>
          <p:nvPr/>
        </p:nvSpPr>
        <p:spPr>
          <a:xfrm>
            <a:off x="6464553" y="2114295"/>
            <a:ext cx="76200" cy="76200"/>
          </a:xfrm>
          <a:custGeom>
            <a:avLst/>
            <a:gdLst/>
            <a:ahLst/>
            <a:cxnLst/>
            <a:rect l="l" t="t" r="r" b="b"/>
            <a:pathLst>
              <a:path w="76200" h="76200">
                <a:moveTo>
                  <a:pt x="38" y="0"/>
                </a:moveTo>
                <a:lnTo>
                  <a:pt x="0" y="76200"/>
                </a:lnTo>
                <a:lnTo>
                  <a:pt x="76212" y="38138"/>
                </a:lnTo>
                <a:lnTo>
                  <a:pt x="38" y="0"/>
                </a:lnTo>
                <a:close/>
              </a:path>
            </a:pathLst>
          </a:custGeom>
          <a:solidFill>
            <a:srgbClr val="002F73"/>
          </a:solidFill>
        </p:spPr>
        <p:txBody>
          <a:bodyPr wrap="square" lIns="0" tIns="0" rIns="0" bIns="0" rtlCol="0"/>
          <a:lstStyle/>
          <a:p>
            <a:endParaRPr/>
          </a:p>
        </p:txBody>
      </p:sp>
      <p:sp>
        <p:nvSpPr>
          <p:cNvPr id="32" name="object 32"/>
          <p:cNvSpPr/>
          <p:nvPr/>
        </p:nvSpPr>
        <p:spPr>
          <a:xfrm>
            <a:off x="8965272" y="5532120"/>
            <a:ext cx="856211" cy="68580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3" name="object 33"/>
          <p:cNvSpPr/>
          <p:nvPr/>
        </p:nvSpPr>
        <p:spPr>
          <a:xfrm>
            <a:off x="9040266" y="5582475"/>
            <a:ext cx="707390" cy="540385"/>
          </a:xfrm>
          <a:custGeom>
            <a:avLst/>
            <a:gdLst/>
            <a:ahLst/>
            <a:cxnLst/>
            <a:rect l="l" t="t" r="r" b="b"/>
            <a:pathLst>
              <a:path w="707390" h="540385">
                <a:moveTo>
                  <a:pt x="0" y="269997"/>
                </a:moveTo>
                <a:lnTo>
                  <a:pt x="3834" y="230099"/>
                </a:lnTo>
                <a:lnTo>
                  <a:pt x="14972" y="192018"/>
                </a:lnTo>
                <a:lnTo>
                  <a:pt x="32868" y="156173"/>
                </a:lnTo>
                <a:lnTo>
                  <a:pt x="56974" y="122981"/>
                </a:lnTo>
                <a:lnTo>
                  <a:pt x="86742" y="92859"/>
                </a:lnTo>
                <a:lnTo>
                  <a:pt x="121627" y="66225"/>
                </a:lnTo>
                <a:lnTo>
                  <a:pt x="161081" y="43498"/>
                </a:lnTo>
                <a:lnTo>
                  <a:pt x="204556" y="25094"/>
                </a:lnTo>
                <a:lnTo>
                  <a:pt x="251507" y="11431"/>
                </a:lnTo>
                <a:lnTo>
                  <a:pt x="301385" y="2927"/>
                </a:lnTo>
                <a:lnTo>
                  <a:pt x="353644" y="0"/>
                </a:lnTo>
                <a:lnTo>
                  <a:pt x="405903" y="2927"/>
                </a:lnTo>
                <a:lnTo>
                  <a:pt x="455782" y="11431"/>
                </a:lnTo>
                <a:lnTo>
                  <a:pt x="502732" y="25094"/>
                </a:lnTo>
                <a:lnTo>
                  <a:pt x="546208" y="43498"/>
                </a:lnTo>
                <a:lnTo>
                  <a:pt x="585661" y="66225"/>
                </a:lnTo>
                <a:lnTo>
                  <a:pt x="620546" y="92859"/>
                </a:lnTo>
                <a:lnTo>
                  <a:pt x="650315" y="122981"/>
                </a:lnTo>
                <a:lnTo>
                  <a:pt x="674420" y="156173"/>
                </a:lnTo>
                <a:lnTo>
                  <a:pt x="692316" y="192018"/>
                </a:lnTo>
                <a:lnTo>
                  <a:pt x="703455" y="230099"/>
                </a:lnTo>
                <a:lnTo>
                  <a:pt x="707289" y="269997"/>
                </a:lnTo>
                <a:lnTo>
                  <a:pt x="703455" y="309896"/>
                </a:lnTo>
                <a:lnTo>
                  <a:pt x="692316" y="347976"/>
                </a:lnTo>
                <a:lnTo>
                  <a:pt x="674420" y="383822"/>
                </a:lnTo>
                <a:lnTo>
                  <a:pt x="650315" y="417014"/>
                </a:lnTo>
                <a:lnTo>
                  <a:pt x="620546" y="447136"/>
                </a:lnTo>
                <a:lnTo>
                  <a:pt x="585661" y="473769"/>
                </a:lnTo>
                <a:lnTo>
                  <a:pt x="546208" y="496497"/>
                </a:lnTo>
                <a:lnTo>
                  <a:pt x="502732" y="514901"/>
                </a:lnTo>
                <a:lnTo>
                  <a:pt x="455782" y="528564"/>
                </a:lnTo>
                <a:lnTo>
                  <a:pt x="405903" y="537068"/>
                </a:lnTo>
                <a:lnTo>
                  <a:pt x="353644" y="539995"/>
                </a:lnTo>
                <a:lnTo>
                  <a:pt x="301385" y="537068"/>
                </a:lnTo>
                <a:lnTo>
                  <a:pt x="251507" y="528564"/>
                </a:lnTo>
                <a:lnTo>
                  <a:pt x="204556" y="514901"/>
                </a:lnTo>
                <a:lnTo>
                  <a:pt x="161081" y="496497"/>
                </a:lnTo>
                <a:lnTo>
                  <a:pt x="121627" y="473769"/>
                </a:lnTo>
                <a:lnTo>
                  <a:pt x="86742" y="447136"/>
                </a:lnTo>
                <a:lnTo>
                  <a:pt x="56974" y="417014"/>
                </a:lnTo>
                <a:lnTo>
                  <a:pt x="32868" y="383822"/>
                </a:lnTo>
                <a:lnTo>
                  <a:pt x="14972" y="347976"/>
                </a:lnTo>
                <a:lnTo>
                  <a:pt x="3834" y="309896"/>
                </a:lnTo>
                <a:lnTo>
                  <a:pt x="0" y="269997"/>
                </a:lnTo>
                <a:close/>
              </a:path>
            </a:pathLst>
          </a:custGeom>
          <a:ln w="57149">
            <a:solidFill>
              <a:srgbClr val="6B7377"/>
            </a:solidFill>
          </a:ln>
        </p:spPr>
        <p:txBody>
          <a:bodyPr wrap="square" lIns="0" tIns="0" rIns="0" bIns="0" rtlCol="0"/>
          <a:lstStyle/>
          <a:p>
            <a:endParaRPr/>
          </a:p>
        </p:txBody>
      </p:sp>
      <p:sp>
        <p:nvSpPr>
          <p:cNvPr id="34" name="object 34"/>
          <p:cNvSpPr txBox="1">
            <a:spLocks noGrp="1"/>
          </p:cNvSpPr>
          <p:nvPr>
            <p:ph type="title"/>
          </p:nvPr>
        </p:nvSpPr>
        <p:spPr>
          <a:xfrm>
            <a:off x="2672114" y="49238"/>
            <a:ext cx="6849109" cy="612140"/>
          </a:xfrm>
          <a:prstGeom prst="rect">
            <a:avLst/>
          </a:prstGeom>
        </p:spPr>
        <p:txBody>
          <a:bodyPr vert="horz" wrap="square" lIns="0" tIns="0" rIns="0" bIns="0" rtlCol="0">
            <a:spAutoFit/>
          </a:bodyPr>
          <a:lstStyle/>
          <a:p>
            <a:pPr marL="12700">
              <a:lnSpc>
                <a:spcPct val="100000"/>
              </a:lnSpc>
            </a:pPr>
            <a:r>
              <a:rPr sz="4000" dirty="0">
                <a:solidFill>
                  <a:srgbClr val="002060"/>
                </a:solidFill>
                <a:latin typeface="Century Gothic"/>
                <a:cs typeface="Century Gothic"/>
              </a:rPr>
              <a:t>GMP laboratory</a:t>
            </a:r>
            <a:r>
              <a:rPr sz="4000" spc="-125" dirty="0">
                <a:solidFill>
                  <a:srgbClr val="002060"/>
                </a:solidFill>
                <a:latin typeface="Century Gothic"/>
                <a:cs typeface="Century Gothic"/>
              </a:rPr>
              <a:t> </a:t>
            </a:r>
            <a:r>
              <a:rPr sz="4000" spc="-5" dirty="0">
                <a:solidFill>
                  <a:srgbClr val="002060"/>
                </a:solidFill>
                <a:latin typeface="Century Gothic"/>
                <a:cs typeface="Century Gothic"/>
              </a:rPr>
              <a:t>procedures</a:t>
            </a:r>
            <a:endParaRPr sz="4000">
              <a:latin typeface="Century Gothic"/>
              <a:cs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3685979" y="5777552"/>
            <a:ext cx="1856739" cy="534035"/>
          </a:xfrm>
          <a:prstGeom prst="rect">
            <a:avLst/>
          </a:prstGeom>
        </p:spPr>
        <p:txBody>
          <a:bodyPr vert="horz" wrap="square" lIns="0" tIns="0" rIns="0" bIns="0" rtlCol="0">
            <a:spAutoFit/>
          </a:bodyPr>
          <a:lstStyle/>
          <a:p>
            <a:pPr marL="12700" marR="5080" indent="467995">
              <a:lnSpc>
                <a:spcPts val="2100"/>
              </a:lnSpc>
            </a:pPr>
            <a:r>
              <a:rPr sz="1800" dirty="0">
                <a:solidFill>
                  <a:srgbClr val="000066"/>
                </a:solidFill>
                <a:latin typeface="Century Gothic"/>
                <a:cs typeface="Century Gothic"/>
              </a:rPr>
              <a:t>RELEASE  FOR</a:t>
            </a:r>
            <a:r>
              <a:rPr sz="1800" spc="-105" dirty="0">
                <a:solidFill>
                  <a:srgbClr val="000066"/>
                </a:solidFill>
                <a:latin typeface="Century Gothic"/>
                <a:cs typeface="Century Gothic"/>
              </a:rPr>
              <a:t> </a:t>
            </a:r>
            <a:r>
              <a:rPr sz="1800" spc="-15" dirty="0">
                <a:solidFill>
                  <a:srgbClr val="000066"/>
                </a:solidFill>
                <a:latin typeface="Century Gothic"/>
                <a:cs typeface="Century Gothic"/>
              </a:rPr>
              <a:t>TREATMENTS</a:t>
            </a:r>
            <a:endParaRPr sz="1800">
              <a:latin typeface="Century Gothic"/>
              <a:cs typeface="Century Gothic"/>
            </a:endParaRPr>
          </a:p>
        </p:txBody>
      </p:sp>
      <p:sp>
        <p:nvSpPr>
          <p:cNvPr id="5" name="object 5"/>
          <p:cNvSpPr txBox="1"/>
          <p:nvPr/>
        </p:nvSpPr>
        <p:spPr>
          <a:xfrm>
            <a:off x="6621354" y="3343821"/>
            <a:ext cx="2063750" cy="312420"/>
          </a:xfrm>
          <a:prstGeom prst="rect">
            <a:avLst/>
          </a:prstGeom>
        </p:spPr>
        <p:txBody>
          <a:bodyPr vert="horz" wrap="square" lIns="0" tIns="0" rIns="0" bIns="0" rtlCol="0">
            <a:spAutoFit/>
          </a:bodyPr>
          <a:lstStyle/>
          <a:p>
            <a:pPr marL="12700">
              <a:lnSpc>
                <a:spcPct val="100000"/>
              </a:lnSpc>
            </a:pPr>
            <a:r>
              <a:rPr sz="2000" dirty="0">
                <a:solidFill>
                  <a:srgbClr val="000066"/>
                </a:solidFill>
                <a:latin typeface="Century Gothic"/>
                <a:cs typeface="Century Gothic"/>
              </a:rPr>
              <a:t>CELL</a:t>
            </a:r>
            <a:r>
              <a:rPr sz="2000" spc="-70" dirty="0">
                <a:solidFill>
                  <a:srgbClr val="000066"/>
                </a:solidFill>
                <a:latin typeface="Century Gothic"/>
                <a:cs typeface="Century Gothic"/>
              </a:rPr>
              <a:t> </a:t>
            </a:r>
            <a:r>
              <a:rPr sz="2000" spc="-20" dirty="0">
                <a:solidFill>
                  <a:srgbClr val="000066"/>
                </a:solidFill>
                <a:latin typeface="Century Gothic"/>
                <a:cs typeface="Century Gothic"/>
              </a:rPr>
              <a:t>EXPANSION</a:t>
            </a:r>
            <a:endParaRPr sz="2000">
              <a:latin typeface="Century Gothic"/>
              <a:cs typeface="Century Gothic"/>
            </a:endParaRPr>
          </a:p>
        </p:txBody>
      </p:sp>
      <p:sp>
        <p:nvSpPr>
          <p:cNvPr id="6" name="object 6"/>
          <p:cNvSpPr/>
          <p:nvPr/>
        </p:nvSpPr>
        <p:spPr>
          <a:xfrm>
            <a:off x="5556539" y="4469206"/>
            <a:ext cx="1270635" cy="0"/>
          </a:xfrm>
          <a:custGeom>
            <a:avLst/>
            <a:gdLst/>
            <a:ahLst/>
            <a:cxnLst/>
            <a:rect l="l" t="t" r="r" b="b"/>
            <a:pathLst>
              <a:path w="1270634">
                <a:moveTo>
                  <a:pt x="1270599" y="0"/>
                </a:moveTo>
                <a:lnTo>
                  <a:pt x="0" y="0"/>
                </a:lnTo>
              </a:path>
            </a:pathLst>
          </a:custGeom>
          <a:ln w="8312">
            <a:solidFill>
              <a:srgbClr val="002F73"/>
            </a:solidFill>
          </a:ln>
        </p:spPr>
        <p:txBody>
          <a:bodyPr wrap="square" lIns="0" tIns="0" rIns="0" bIns="0" rtlCol="0"/>
          <a:lstStyle/>
          <a:p>
            <a:endParaRPr/>
          </a:p>
        </p:txBody>
      </p:sp>
      <p:sp>
        <p:nvSpPr>
          <p:cNvPr id="7" name="object 7"/>
          <p:cNvSpPr/>
          <p:nvPr/>
        </p:nvSpPr>
        <p:spPr>
          <a:xfrm>
            <a:off x="5531142" y="4431106"/>
            <a:ext cx="76200" cy="76200"/>
          </a:xfrm>
          <a:custGeom>
            <a:avLst/>
            <a:gdLst/>
            <a:ahLst/>
            <a:cxnLst/>
            <a:rect l="l" t="t" r="r" b="b"/>
            <a:pathLst>
              <a:path w="76200" h="76200">
                <a:moveTo>
                  <a:pt x="76200" y="0"/>
                </a:moveTo>
                <a:lnTo>
                  <a:pt x="0" y="38100"/>
                </a:lnTo>
                <a:lnTo>
                  <a:pt x="76200" y="76200"/>
                </a:lnTo>
                <a:lnTo>
                  <a:pt x="76200" y="0"/>
                </a:lnTo>
                <a:close/>
              </a:path>
            </a:pathLst>
          </a:custGeom>
          <a:solidFill>
            <a:srgbClr val="002F73"/>
          </a:solidFill>
        </p:spPr>
        <p:txBody>
          <a:bodyPr wrap="square" lIns="0" tIns="0" rIns="0" bIns="0" rtlCol="0"/>
          <a:lstStyle/>
          <a:p>
            <a:endParaRPr/>
          </a:p>
        </p:txBody>
      </p:sp>
      <p:sp>
        <p:nvSpPr>
          <p:cNvPr id="8" name="object 8"/>
          <p:cNvSpPr/>
          <p:nvPr/>
        </p:nvSpPr>
        <p:spPr>
          <a:xfrm>
            <a:off x="3761117" y="1942477"/>
            <a:ext cx="957580" cy="0"/>
          </a:xfrm>
          <a:custGeom>
            <a:avLst/>
            <a:gdLst/>
            <a:ahLst/>
            <a:cxnLst/>
            <a:rect l="l" t="t" r="r" b="b"/>
            <a:pathLst>
              <a:path w="957579">
                <a:moveTo>
                  <a:pt x="0" y="0"/>
                </a:moveTo>
                <a:lnTo>
                  <a:pt x="957262" y="0"/>
                </a:lnTo>
              </a:path>
            </a:pathLst>
          </a:custGeom>
          <a:ln w="8312">
            <a:solidFill>
              <a:srgbClr val="002F73"/>
            </a:solidFill>
          </a:ln>
        </p:spPr>
        <p:txBody>
          <a:bodyPr wrap="square" lIns="0" tIns="0" rIns="0" bIns="0" rtlCol="0"/>
          <a:lstStyle/>
          <a:p>
            <a:endParaRPr/>
          </a:p>
        </p:txBody>
      </p:sp>
      <p:sp>
        <p:nvSpPr>
          <p:cNvPr id="9" name="object 9"/>
          <p:cNvSpPr/>
          <p:nvPr/>
        </p:nvSpPr>
        <p:spPr>
          <a:xfrm>
            <a:off x="4667580" y="1904377"/>
            <a:ext cx="76200" cy="76200"/>
          </a:xfrm>
          <a:custGeom>
            <a:avLst/>
            <a:gdLst/>
            <a:ahLst/>
            <a:cxnLst/>
            <a:rect l="l" t="t" r="r" b="b"/>
            <a:pathLst>
              <a:path w="76200" h="76200">
                <a:moveTo>
                  <a:pt x="0" y="0"/>
                </a:moveTo>
                <a:lnTo>
                  <a:pt x="0" y="76200"/>
                </a:lnTo>
                <a:lnTo>
                  <a:pt x="76200" y="38100"/>
                </a:lnTo>
                <a:lnTo>
                  <a:pt x="0" y="0"/>
                </a:lnTo>
                <a:close/>
              </a:path>
            </a:pathLst>
          </a:custGeom>
          <a:solidFill>
            <a:srgbClr val="002F73"/>
          </a:solidFill>
        </p:spPr>
        <p:txBody>
          <a:bodyPr wrap="square" lIns="0" tIns="0" rIns="0" bIns="0" rtlCol="0"/>
          <a:lstStyle/>
          <a:p>
            <a:endParaRPr/>
          </a:p>
        </p:txBody>
      </p:sp>
      <p:sp>
        <p:nvSpPr>
          <p:cNvPr id="10" name="object 10"/>
          <p:cNvSpPr/>
          <p:nvPr/>
        </p:nvSpPr>
        <p:spPr>
          <a:xfrm>
            <a:off x="9736404" y="4174413"/>
            <a:ext cx="385202" cy="77726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10160127" y="3851440"/>
            <a:ext cx="1173111" cy="1277289"/>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10891596" y="4732820"/>
            <a:ext cx="126364" cy="76835"/>
          </a:xfrm>
          <a:custGeom>
            <a:avLst/>
            <a:gdLst/>
            <a:ahLst/>
            <a:cxnLst/>
            <a:rect l="l" t="t" r="r" b="b"/>
            <a:pathLst>
              <a:path w="126365" h="76835">
                <a:moveTo>
                  <a:pt x="0" y="0"/>
                </a:moveTo>
                <a:lnTo>
                  <a:pt x="125746" y="76589"/>
                </a:lnTo>
              </a:path>
            </a:pathLst>
          </a:custGeom>
          <a:ln w="28574">
            <a:solidFill>
              <a:srgbClr val="000000"/>
            </a:solidFill>
          </a:ln>
        </p:spPr>
        <p:txBody>
          <a:bodyPr wrap="square" lIns="0" tIns="0" rIns="0" bIns="0" rtlCol="0"/>
          <a:lstStyle/>
          <a:p>
            <a:endParaRPr/>
          </a:p>
        </p:txBody>
      </p:sp>
      <p:sp>
        <p:nvSpPr>
          <p:cNvPr id="13" name="object 13"/>
          <p:cNvSpPr/>
          <p:nvPr/>
        </p:nvSpPr>
        <p:spPr>
          <a:xfrm>
            <a:off x="11021200" y="4726495"/>
            <a:ext cx="112395" cy="82550"/>
          </a:xfrm>
          <a:custGeom>
            <a:avLst/>
            <a:gdLst/>
            <a:ahLst/>
            <a:cxnLst/>
            <a:rect l="l" t="t" r="r" b="b"/>
            <a:pathLst>
              <a:path w="112395" h="82550">
                <a:moveTo>
                  <a:pt x="111887" y="0"/>
                </a:moveTo>
                <a:lnTo>
                  <a:pt x="0" y="82174"/>
                </a:lnTo>
              </a:path>
            </a:pathLst>
          </a:custGeom>
          <a:ln w="28575">
            <a:solidFill>
              <a:srgbClr val="000000"/>
            </a:solidFill>
          </a:ln>
        </p:spPr>
        <p:txBody>
          <a:bodyPr wrap="square" lIns="0" tIns="0" rIns="0" bIns="0" rtlCol="0"/>
          <a:lstStyle/>
          <a:p>
            <a:endParaRPr/>
          </a:p>
        </p:txBody>
      </p:sp>
      <p:sp>
        <p:nvSpPr>
          <p:cNvPr id="14" name="object 14"/>
          <p:cNvSpPr/>
          <p:nvPr/>
        </p:nvSpPr>
        <p:spPr>
          <a:xfrm>
            <a:off x="10881500" y="4298937"/>
            <a:ext cx="1270" cy="493395"/>
          </a:xfrm>
          <a:custGeom>
            <a:avLst/>
            <a:gdLst/>
            <a:ahLst/>
            <a:cxnLst/>
            <a:rect l="l" t="t" r="r" b="b"/>
            <a:pathLst>
              <a:path w="1270" h="493395">
                <a:moveTo>
                  <a:pt x="1167" y="0"/>
                </a:moveTo>
                <a:lnTo>
                  <a:pt x="0" y="493210"/>
                </a:lnTo>
              </a:path>
            </a:pathLst>
          </a:custGeom>
          <a:ln w="28574">
            <a:solidFill>
              <a:srgbClr val="000000"/>
            </a:solidFill>
          </a:ln>
        </p:spPr>
        <p:txBody>
          <a:bodyPr wrap="square" lIns="0" tIns="0" rIns="0" bIns="0" rtlCol="0"/>
          <a:lstStyle/>
          <a:p>
            <a:endParaRPr/>
          </a:p>
        </p:txBody>
      </p:sp>
      <p:sp>
        <p:nvSpPr>
          <p:cNvPr id="15" name="object 15"/>
          <p:cNvSpPr/>
          <p:nvPr/>
        </p:nvSpPr>
        <p:spPr>
          <a:xfrm>
            <a:off x="11140644" y="4291152"/>
            <a:ext cx="1270" cy="493395"/>
          </a:xfrm>
          <a:custGeom>
            <a:avLst/>
            <a:gdLst/>
            <a:ahLst/>
            <a:cxnLst/>
            <a:rect l="l" t="t" r="r" b="b"/>
            <a:pathLst>
              <a:path w="1270" h="493395">
                <a:moveTo>
                  <a:pt x="1167" y="0"/>
                </a:moveTo>
                <a:lnTo>
                  <a:pt x="0" y="493210"/>
                </a:lnTo>
              </a:path>
            </a:pathLst>
          </a:custGeom>
          <a:ln w="28574">
            <a:solidFill>
              <a:srgbClr val="000000"/>
            </a:solidFill>
          </a:ln>
        </p:spPr>
        <p:txBody>
          <a:bodyPr wrap="square" lIns="0" tIns="0" rIns="0" bIns="0" rtlCol="0"/>
          <a:lstStyle/>
          <a:p>
            <a:endParaRPr/>
          </a:p>
        </p:txBody>
      </p:sp>
      <p:sp>
        <p:nvSpPr>
          <p:cNvPr id="16" name="object 16"/>
          <p:cNvSpPr/>
          <p:nvPr/>
        </p:nvSpPr>
        <p:spPr>
          <a:xfrm>
            <a:off x="10942535" y="4682591"/>
            <a:ext cx="114300" cy="109220"/>
          </a:xfrm>
          <a:custGeom>
            <a:avLst/>
            <a:gdLst/>
            <a:ahLst/>
            <a:cxnLst/>
            <a:rect l="l" t="t" r="r" b="b"/>
            <a:pathLst>
              <a:path w="114300" h="109220">
                <a:moveTo>
                  <a:pt x="22465" y="0"/>
                </a:moveTo>
                <a:lnTo>
                  <a:pt x="7340" y="8420"/>
                </a:lnTo>
                <a:lnTo>
                  <a:pt x="0" y="24097"/>
                </a:lnTo>
                <a:lnTo>
                  <a:pt x="1441" y="43831"/>
                </a:lnTo>
                <a:lnTo>
                  <a:pt x="28003" y="85547"/>
                </a:lnTo>
                <a:lnTo>
                  <a:pt x="71477" y="109117"/>
                </a:lnTo>
                <a:lnTo>
                  <a:pt x="91263" y="109170"/>
                </a:lnTo>
                <a:lnTo>
                  <a:pt x="106387" y="100749"/>
                </a:lnTo>
                <a:lnTo>
                  <a:pt x="113728" y="85073"/>
                </a:lnTo>
                <a:lnTo>
                  <a:pt x="112285" y="65340"/>
                </a:lnTo>
                <a:lnTo>
                  <a:pt x="85712" y="23635"/>
                </a:lnTo>
                <a:lnTo>
                  <a:pt x="42249" y="54"/>
                </a:lnTo>
                <a:lnTo>
                  <a:pt x="22465" y="0"/>
                </a:lnTo>
                <a:close/>
              </a:path>
            </a:pathLst>
          </a:custGeom>
          <a:solidFill>
            <a:srgbClr val="738BC1"/>
          </a:solidFill>
        </p:spPr>
        <p:txBody>
          <a:bodyPr wrap="square" lIns="0" tIns="0" rIns="0" bIns="0" rtlCol="0"/>
          <a:lstStyle/>
          <a:p>
            <a:endParaRPr/>
          </a:p>
        </p:txBody>
      </p:sp>
      <p:sp>
        <p:nvSpPr>
          <p:cNvPr id="17" name="object 17"/>
          <p:cNvSpPr/>
          <p:nvPr/>
        </p:nvSpPr>
        <p:spPr>
          <a:xfrm>
            <a:off x="10942536" y="4682594"/>
            <a:ext cx="114300" cy="109220"/>
          </a:xfrm>
          <a:custGeom>
            <a:avLst/>
            <a:gdLst/>
            <a:ahLst/>
            <a:cxnLst/>
            <a:rect l="l" t="t" r="r" b="b"/>
            <a:pathLst>
              <a:path w="114300" h="109220">
                <a:moveTo>
                  <a:pt x="7339" y="8420"/>
                </a:moveTo>
                <a:lnTo>
                  <a:pt x="22462" y="0"/>
                </a:lnTo>
                <a:lnTo>
                  <a:pt x="42247" y="54"/>
                </a:lnTo>
                <a:lnTo>
                  <a:pt x="64172" y="8094"/>
                </a:lnTo>
                <a:lnTo>
                  <a:pt x="85716" y="23630"/>
                </a:lnTo>
                <a:lnTo>
                  <a:pt x="102725" y="44032"/>
                </a:lnTo>
                <a:lnTo>
                  <a:pt x="112283" y="65339"/>
                </a:lnTo>
                <a:lnTo>
                  <a:pt x="113724" y="85071"/>
                </a:lnTo>
                <a:lnTo>
                  <a:pt x="106384" y="100748"/>
                </a:lnTo>
                <a:lnTo>
                  <a:pt x="91261" y="109169"/>
                </a:lnTo>
                <a:lnTo>
                  <a:pt x="71476" y="109114"/>
                </a:lnTo>
                <a:lnTo>
                  <a:pt x="28007" y="85538"/>
                </a:lnTo>
                <a:lnTo>
                  <a:pt x="1441" y="43829"/>
                </a:lnTo>
                <a:lnTo>
                  <a:pt x="0" y="24097"/>
                </a:lnTo>
                <a:lnTo>
                  <a:pt x="7339" y="8420"/>
                </a:lnTo>
                <a:close/>
              </a:path>
            </a:pathLst>
          </a:custGeom>
          <a:ln w="9524">
            <a:solidFill>
              <a:srgbClr val="000000"/>
            </a:solidFill>
          </a:ln>
        </p:spPr>
        <p:txBody>
          <a:bodyPr wrap="square" lIns="0" tIns="0" rIns="0" bIns="0" rtlCol="0"/>
          <a:lstStyle/>
          <a:p>
            <a:endParaRPr/>
          </a:p>
        </p:txBody>
      </p:sp>
      <p:sp>
        <p:nvSpPr>
          <p:cNvPr id="18" name="object 18"/>
          <p:cNvSpPr/>
          <p:nvPr/>
        </p:nvSpPr>
        <p:spPr>
          <a:xfrm>
            <a:off x="10963211" y="4731829"/>
            <a:ext cx="51435" cy="43180"/>
          </a:xfrm>
          <a:custGeom>
            <a:avLst/>
            <a:gdLst/>
            <a:ahLst/>
            <a:cxnLst/>
            <a:rect l="l" t="t" r="r" b="b"/>
            <a:pathLst>
              <a:path w="51434" h="43179">
                <a:moveTo>
                  <a:pt x="25679" y="0"/>
                </a:moveTo>
                <a:lnTo>
                  <a:pt x="15682" y="1680"/>
                </a:lnTo>
                <a:lnTo>
                  <a:pt x="7519" y="6265"/>
                </a:lnTo>
                <a:lnTo>
                  <a:pt x="2017" y="13067"/>
                </a:lnTo>
                <a:lnTo>
                  <a:pt x="0" y="21399"/>
                </a:lnTo>
                <a:lnTo>
                  <a:pt x="2017" y="29731"/>
                </a:lnTo>
                <a:lnTo>
                  <a:pt x="7519" y="36533"/>
                </a:lnTo>
                <a:lnTo>
                  <a:pt x="15682" y="41118"/>
                </a:lnTo>
                <a:lnTo>
                  <a:pt x="25679" y="42798"/>
                </a:lnTo>
                <a:lnTo>
                  <a:pt x="35676" y="41118"/>
                </a:lnTo>
                <a:lnTo>
                  <a:pt x="43838" y="36533"/>
                </a:lnTo>
                <a:lnTo>
                  <a:pt x="49341" y="29731"/>
                </a:lnTo>
                <a:lnTo>
                  <a:pt x="51358" y="21399"/>
                </a:lnTo>
                <a:lnTo>
                  <a:pt x="49341" y="13067"/>
                </a:lnTo>
                <a:lnTo>
                  <a:pt x="43838" y="6265"/>
                </a:lnTo>
                <a:lnTo>
                  <a:pt x="35676" y="1680"/>
                </a:lnTo>
                <a:lnTo>
                  <a:pt x="25679" y="0"/>
                </a:lnTo>
                <a:close/>
              </a:path>
            </a:pathLst>
          </a:custGeom>
          <a:solidFill>
            <a:srgbClr val="FFFB00"/>
          </a:solidFill>
        </p:spPr>
        <p:txBody>
          <a:bodyPr wrap="square" lIns="0" tIns="0" rIns="0" bIns="0" rtlCol="0"/>
          <a:lstStyle/>
          <a:p>
            <a:endParaRPr/>
          </a:p>
        </p:txBody>
      </p:sp>
      <p:sp>
        <p:nvSpPr>
          <p:cNvPr id="19" name="object 19"/>
          <p:cNvSpPr/>
          <p:nvPr/>
        </p:nvSpPr>
        <p:spPr>
          <a:xfrm>
            <a:off x="10963211" y="4731824"/>
            <a:ext cx="51435" cy="43180"/>
          </a:xfrm>
          <a:custGeom>
            <a:avLst/>
            <a:gdLst/>
            <a:ahLst/>
            <a:cxnLst/>
            <a:rect l="l" t="t" r="r" b="b"/>
            <a:pathLst>
              <a:path w="51434" h="43179">
                <a:moveTo>
                  <a:pt x="0" y="21401"/>
                </a:moveTo>
                <a:lnTo>
                  <a:pt x="2018" y="29732"/>
                </a:lnTo>
                <a:lnTo>
                  <a:pt x="7521" y="36535"/>
                </a:lnTo>
                <a:lnTo>
                  <a:pt x="15683" y="41122"/>
                </a:lnTo>
                <a:lnTo>
                  <a:pt x="25679" y="42803"/>
                </a:lnTo>
                <a:lnTo>
                  <a:pt x="35675" y="41122"/>
                </a:lnTo>
                <a:lnTo>
                  <a:pt x="43838" y="36535"/>
                </a:lnTo>
                <a:lnTo>
                  <a:pt x="49341" y="29732"/>
                </a:lnTo>
                <a:lnTo>
                  <a:pt x="51359" y="21401"/>
                </a:lnTo>
                <a:lnTo>
                  <a:pt x="49341" y="13071"/>
                </a:lnTo>
                <a:lnTo>
                  <a:pt x="43838" y="6268"/>
                </a:lnTo>
                <a:lnTo>
                  <a:pt x="35675" y="1681"/>
                </a:lnTo>
                <a:lnTo>
                  <a:pt x="25679" y="0"/>
                </a:lnTo>
                <a:lnTo>
                  <a:pt x="15683" y="1681"/>
                </a:lnTo>
                <a:lnTo>
                  <a:pt x="7521" y="6268"/>
                </a:lnTo>
                <a:lnTo>
                  <a:pt x="2018" y="13071"/>
                </a:lnTo>
                <a:lnTo>
                  <a:pt x="0" y="21401"/>
                </a:lnTo>
                <a:close/>
              </a:path>
            </a:pathLst>
          </a:custGeom>
          <a:ln w="9524">
            <a:solidFill>
              <a:srgbClr val="000000"/>
            </a:solidFill>
          </a:ln>
        </p:spPr>
        <p:txBody>
          <a:bodyPr wrap="square" lIns="0" tIns="0" rIns="0" bIns="0" rtlCol="0"/>
          <a:lstStyle/>
          <a:p>
            <a:endParaRPr/>
          </a:p>
        </p:txBody>
      </p:sp>
      <p:sp>
        <p:nvSpPr>
          <p:cNvPr id="20" name="object 20"/>
          <p:cNvSpPr/>
          <p:nvPr/>
        </p:nvSpPr>
        <p:spPr>
          <a:xfrm>
            <a:off x="10963211" y="4700701"/>
            <a:ext cx="51435" cy="43180"/>
          </a:xfrm>
          <a:custGeom>
            <a:avLst/>
            <a:gdLst/>
            <a:ahLst/>
            <a:cxnLst/>
            <a:rect l="l" t="t" r="r" b="b"/>
            <a:pathLst>
              <a:path w="51434" h="43179">
                <a:moveTo>
                  <a:pt x="25679" y="0"/>
                </a:moveTo>
                <a:lnTo>
                  <a:pt x="15682" y="1680"/>
                </a:lnTo>
                <a:lnTo>
                  <a:pt x="7519" y="6265"/>
                </a:lnTo>
                <a:lnTo>
                  <a:pt x="2017" y="13067"/>
                </a:lnTo>
                <a:lnTo>
                  <a:pt x="0" y="21399"/>
                </a:lnTo>
                <a:lnTo>
                  <a:pt x="2017" y="29731"/>
                </a:lnTo>
                <a:lnTo>
                  <a:pt x="7519" y="36533"/>
                </a:lnTo>
                <a:lnTo>
                  <a:pt x="15682" y="41118"/>
                </a:lnTo>
                <a:lnTo>
                  <a:pt x="25679" y="42798"/>
                </a:lnTo>
                <a:lnTo>
                  <a:pt x="35676" y="41118"/>
                </a:lnTo>
                <a:lnTo>
                  <a:pt x="43838" y="36533"/>
                </a:lnTo>
                <a:lnTo>
                  <a:pt x="49341" y="29731"/>
                </a:lnTo>
                <a:lnTo>
                  <a:pt x="51358" y="21399"/>
                </a:lnTo>
                <a:lnTo>
                  <a:pt x="49341" y="13067"/>
                </a:lnTo>
                <a:lnTo>
                  <a:pt x="43838" y="6265"/>
                </a:lnTo>
                <a:lnTo>
                  <a:pt x="35676" y="1680"/>
                </a:lnTo>
                <a:lnTo>
                  <a:pt x="25679" y="0"/>
                </a:lnTo>
                <a:close/>
              </a:path>
            </a:pathLst>
          </a:custGeom>
          <a:solidFill>
            <a:srgbClr val="FFFB00"/>
          </a:solidFill>
        </p:spPr>
        <p:txBody>
          <a:bodyPr wrap="square" lIns="0" tIns="0" rIns="0" bIns="0" rtlCol="0"/>
          <a:lstStyle/>
          <a:p>
            <a:endParaRPr/>
          </a:p>
        </p:txBody>
      </p:sp>
      <p:sp>
        <p:nvSpPr>
          <p:cNvPr id="21" name="object 21"/>
          <p:cNvSpPr/>
          <p:nvPr/>
        </p:nvSpPr>
        <p:spPr>
          <a:xfrm>
            <a:off x="10963211" y="4700696"/>
            <a:ext cx="51435" cy="43180"/>
          </a:xfrm>
          <a:custGeom>
            <a:avLst/>
            <a:gdLst/>
            <a:ahLst/>
            <a:cxnLst/>
            <a:rect l="l" t="t" r="r" b="b"/>
            <a:pathLst>
              <a:path w="51434" h="43179">
                <a:moveTo>
                  <a:pt x="0" y="21401"/>
                </a:moveTo>
                <a:lnTo>
                  <a:pt x="2018" y="29732"/>
                </a:lnTo>
                <a:lnTo>
                  <a:pt x="7521" y="36535"/>
                </a:lnTo>
                <a:lnTo>
                  <a:pt x="15683" y="41122"/>
                </a:lnTo>
                <a:lnTo>
                  <a:pt x="25679" y="42803"/>
                </a:lnTo>
                <a:lnTo>
                  <a:pt x="35675" y="41122"/>
                </a:lnTo>
                <a:lnTo>
                  <a:pt x="43838" y="36535"/>
                </a:lnTo>
                <a:lnTo>
                  <a:pt x="49341" y="29732"/>
                </a:lnTo>
                <a:lnTo>
                  <a:pt x="51359" y="21401"/>
                </a:lnTo>
                <a:lnTo>
                  <a:pt x="49341" y="13071"/>
                </a:lnTo>
                <a:lnTo>
                  <a:pt x="43838" y="6268"/>
                </a:lnTo>
                <a:lnTo>
                  <a:pt x="35675" y="1681"/>
                </a:lnTo>
                <a:lnTo>
                  <a:pt x="25679" y="0"/>
                </a:lnTo>
                <a:lnTo>
                  <a:pt x="15683" y="1681"/>
                </a:lnTo>
                <a:lnTo>
                  <a:pt x="7521" y="6268"/>
                </a:lnTo>
                <a:lnTo>
                  <a:pt x="2018" y="13071"/>
                </a:lnTo>
                <a:lnTo>
                  <a:pt x="0" y="21401"/>
                </a:lnTo>
                <a:close/>
              </a:path>
            </a:pathLst>
          </a:custGeom>
          <a:ln w="9524">
            <a:solidFill>
              <a:srgbClr val="000000"/>
            </a:solidFill>
          </a:ln>
        </p:spPr>
        <p:txBody>
          <a:bodyPr wrap="square" lIns="0" tIns="0" rIns="0" bIns="0" rtlCol="0"/>
          <a:lstStyle/>
          <a:p>
            <a:endParaRPr/>
          </a:p>
        </p:txBody>
      </p:sp>
      <p:sp>
        <p:nvSpPr>
          <p:cNvPr id="22" name="object 22"/>
          <p:cNvSpPr/>
          <p:nvPr/>
        </p:nvSpPr>
        <p:spPr>
          <a:xfrm>
            <a:off x="11000561" y="4731829"/>
            <a:ext cx="51435" cy="43180"/>
          </a:xfrm>
          <a:custGeom>
            <a:avLst/>
            <a:gdLst/>
            <a:ahLst/>
            <a:cxnLst/>
            <a:rect l="l" t="t" r="r" b="b"/>
            <a:pathLst>
              <a:path w="51434" h="43179">
                <a:moveTo>
                  <a:pt x="25679" y="0"/>
                </a:moveTo>
                <a:lnTo>
                  <a:pt x="15687" y="1680"/>
                </a:lnTo>
                <a:lnTo>
                  <a:pt x="7524" y="6265"/>
                </a:lnTo>
                <a:lnTo>
                  <a:pt x="2019" y="13067"/>
                </a:lnTo>
                <a:lnTo>
                  <a:pt x="0" y="21399"/>
                </a:lnTo>
                <a:lnTo>
                  <a:pt x="2019" y="29731"/>
                </a:lnTo>
                <a:lnTo>
                  <a:pt x="7524" y="36533"/>
                </a:lnTo>
                <a:lnTo>
                  <a:pt x="15687" y="41118"/>
                </a:lnTo>
                <a:lnTo>
                  <a:pt x="25679" y="42798"/>
                </a:lnTo>
                <a:lnTo>
                  <a:pt x="35676" y="41118"/>
                </a:lnTo>
                <a:lnTo>
                  <a:pt x="43838" y="36533"/>
                </a:lnTo>
                <a:lnTo>
                  <a:pt x="49341" y="29731"/>
                </a:lnTo>
                <a:lnTo>
                  <a:pt x="51358" y="21399"/>
                </a:lnTo>
                <a:lnTo>
                  <a:pt x="49341" y="13067"/>
                </a:lnTo>
                <a:lnTo>
                  <a:pt x="43838" y="6265"/>
                </a:lnTo>
                <a:lnTo>
                  <a:pt x="35676" y="1680"/>
                </a:lnTo>
                <a:lnTo>
                  <a:pt x="25679" y="0"/>
                </a:lnTo>
                <a:close/>
              </a:path>
            </a:pathLst>
          </a:custGeom>
          <a:solidFill>
            <a:srgbClr val="FFFB00"/>
          </a:solidFill>
        </p:spPr>
        <p:txBody>
          <a:bodyPr wrap="square" lIns="0" tIns="0" rIns="0" bIns="0" rtlCol="0"/>
          <a:lstStyle/>
          <a:p>
            <a:endParaRPr/>
          </a:p>
        </p:txBody>
      </p:sp>
      <p:sp>
        <p:nvSpPr>
          <p:cNvPr id="23" name="object 23"/>
          <p:cNvSpPr/>
          <p:nvPr/>
        </p:nvSpPr>
        <p:spPr>
          <a:xfrm>
            <a:off x="11000562" y="4731824"/>
            <a:ext cx="51435" cy="43180"/>
          </a:xfrm>
          <a:custGeom>
            <a:avLst/>
            <a:gdLst/>
            <a:ahLst/>
            <a:cxnLst/>
            <a:rect l="l" t="t" r="r" b="b"/>
            <a:pathLst>
              <a:path w="51434" h="43179">
                <a:moveTo>
                  <a:pt x="0" y="21401"/>
                </a:moveTo>
                <a:lnTo>
                  <a:pt x="2018" y="29732"/>
                </a:lnTo>
                <a:lnTo>
                  <a:pt x="7521" y="36535"/>
                </a:lnTo>
                <a:lnTo>
                  <a:pt x="15683" y="41122"/>
                </a:lnTo>
                <a:lnTo>
                  <a:pt x="25679" y="42803"/>
                </a:lnTo>
                <a:lnTo>
                  <a:pt x="35675" y="41122"/>
                </a:lnTo>
                <a:lnTo>
                  <a:pt x="43838" y="36535"/>
                </a:lnTo>
                <a:lnTo>
                  <a:pt x="49341" y="29732"/>
                </a:lnTo>
                <a:lnTo>
                  <a:pt x="51359" y="21401"/>
                </a:lnTo>
                <a:lnTo>
                  <a:pt x="49341" y="13071"/>
                </a:lnTo>
                <a:lnTo>
                  <a:pt x="43838" y="6268"/>
                </a:lnTo>
                <a:lnTo>
                  <a:pt x="35675" y="1681"/>
                </a:lnTo>
                <a:lnTo>
                  <a:pt x="25679" y="0"/>
                </a:lnTo>
                <a:lnTo>
                  <a:pt x="15683" y="1681"/>
                </a:lnTo>
                <a:lnTo>
                  <a:pt x="7521" y="6268"/>
                </a:lnTo>
                <a:lnTo>
                  <a:pt x="2018" y="13071"/>
                </a:lnTo>
                <a:lnTo>
                  <a:pt x="0" y="21401"/>
                </a:lnTo>
                <a:close/>
              </a:path>
            </a:pathLst>
          </a:custGeom>
          <a:ln w="9524">
            <a:solidFill>
              <a:srgbClr val="000000"/>
            </a:solidFill>
          </a:ln>
        </p:spPr>
        <p:txBody>
          <a:bodyPr wrap="square" lIns="0" tIns="0" rIns="0" bIns="0" rtlCol="0"/>
          <a:lstStyle/>
          <a:p>
            <a:endParaRPr/>
          </a:p>
        </p:txBody>
      </p:sp>
      <p:sp>
        <p:nvSpPr>
          <p:cNvPr id="24" name="object 24"/>
          <p:cNvSpPr/>
          <p:nvPr/>
        </p:nvSpPr>
        <p:spPr>
          <a:xfrm>
            <a:off x="9881882" y="3990287"/>
            <a:ext cx="405828" cy="19092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5" name="object 25"/>
          <p:cNvSpPr/>
          <p:nvPr/>
        </p:nvSpPr>
        <p:spPr>
          <a:xfrm>
            <a:off x="9881882" y="3990288"/>
            <a:ext cx="406400" cy="191135"/>
          </a:xfrm>
          <a:custGeom>
            <a:avLst/>
            <a:gdLst/>
            <a:ahLst/>
            <a:cxnLst/>
            <a:rect l="l" t="t" r="r" b="b"/>
            <a:pathLst>
              <a:path w="406400" h="191135">
                <a:moveTo>
                  <a:pt x="405828" y="136896"/>
                </a:moveTo>
                <a:lnTo>
                  <a:pt x="339962" y="24606"/>
                </a:lnTo>
                <a:lnTo>
                  <a:pt x="324828" y="55601"/>
                </a:lnTo>
                <a:lnTo>
                  <a:pt x="284197" y="35762"/>
                </a:lnTo>
                <a:lnTo>
                  <a:pt x="232749" y="14996"/>
                </a:lnTo>
                <a:lnTo>
                  <a:pt x="183217" y="3098"/>
                </a:lnTo>
                <a:lnTo>
                  <a:pt x="137841" y="0"/>
                </a:lnTo>
                <a:lnTo>
                  <a:pt x="98863" y="5634"/>
                </a:lnTo>
                <a:lnTo>
                  <a:pt x="68526" y="19934"/>
                </a:lnTo>
                <a:lnTo>
                  <a:pt x="49069" y="42832"/>
                </a:lnTo>
                <a:lnTo>
                  <a:pt x="0" y="143330"/>
                </a:lnTo>
                <a:lnTo>
                  <a:pt x="97459" y="190916"/>
                </a:lnTo>
                <a:lnTo>
                  <a:pt x="146529" y="90418"/>
                </a:lnTo>
                <a:lnTo>
                  <a:pt x="159461" y="81793"/>
                </a:lnTo>
                <a:lnTo>
                  <a:pt x="183476" y="81318"/>
                </a:lnTo>
                <a:lnTo>
                  <a:pt x="215205" y="88583"/>
                </a:lnTo>
                <a:lnTo>
                  <a:pt x="251279" y="103180"/>
                </a:lnTo>
                <a:lnTo>
                  <a:pt x="291909" y="123019"/>
                </a:lnTo>
                <a:lnTo>
                  <a:pt x="276776" y="154014"/>
                </a:lnTo>
                <a:lnTo>
                  <a:pt x="405828" y="136896"/>
                </a:lnTo>
                <a:close/>
              </a:path>
            </a:pathLst>
          </a:custGeom>
          <a:ln w="19049">
            <a:solidFill>
              <a:srgbClr val="941100"/>
            </a:solidFill>
          </a:ln>
        </p:spPr>
        <p:txBody>
          <a:bodyPr wrap="square" lIns="0" tIns="0" rIns="0" bIns="0" rtlCol="0"/>
          <a:lstStyle/>
          <a:p>
            <a:endParaRPr/>
          </a:p>
        </p:txBody>
      </p:sp>
      <p:sp>
        <p:nvSpPr>
          <p:cNvPr id="26" name="object 26"/>
          <p:cNvSpPr/>
          <p:nvPr/>
        </p:nvSpPr>
        <p:spPr>
          <a:xfrm>
            <a:off x="11218850" y="3917594"/>
            <a:ext cx="158750" cy="132715"/>
          </a:xfrm>
          <a:custGeom>
            <a:avLst/>
            <a:gdLst/>
            <a:ahLst/>
            <a:cxnLst/>
            <a:rect l="l" t="t" r="r" b="b"/>
            <a:pathLst>
              <a:path w="158750" h="132714">
                <a:moveTo>
                  <a:pt x="0" y="0"/>
                </a:moveTo>
                <a:lnTo>
                  <a:pt x="158750" y="0"/>
                </a:lnTo>
                <a:lnTo>
                  <a:pt x="158750" y="132295"/>
                </a:lnTo>
                <a:lnTo>
                  <a:pt x="0" y="132295"/>
                </a:lnTo>
                <a:lnTo>
                  <a:pt x="0" y="0"/>
                </a:lnTo>
                <a:close/>
              </a:path>
            </a:pathLst>
          </a:custGeom>
          <a:solidFill>
            <a:srgbClr val="FFFFFF"/>
          </a:solidFill>
        </p:spPr>
        <p:txBody>
          <a:bodyPr wrap="square" lIns="0" tIns="0" rIns="0" bIns="0" rtlCol="0"/>
          <a:lstStyle/>
          <a:p>
            <a:endParaRPr/>
          </a:p>
        </p:txBody>
      </p:sp>
      <p:sp>
        <p:nvSpPr>
          <p:cNvPr id="27" name="object 27"/>
          <p:cNvSpPr/>
          <p:nvPr/>
        </p:nvSpPr>
        <p:spPr>
          <a:xfrm>
            <a:off x="7757998" y="1054049"/>
            <a:ext cx="2639999" cy="1799996"/>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object 28"/>
          <p:cNvSpPr txBox="1"/>
          <p:nvPr/>
        </p:nvSpPr>
        <p:spPr>
          <a:xfrm>
            <a:off x="9593467" y="5289372"/>
            <a:ext cx="2242185" cy="827405"/>
          </a:xfrm>
          <a:prstGeom prst="rect">
            <a:avLst/>
          </a:prstGeom>
        </p:spPr>
        <p:txBody>
          <a:bodyPr vert="horz" wrap="square" lIns="0" tIns="0" rIns="0" bIns="0" rtlCol="0">
            <a:spAutoFit/>
          </a:bodyPr>
          <a:lstStyle/>
          <a:p>
            <a:pPr marL="12700" marR="5080" algn="ctr">
              <a:lnSpc>
                <a:spcPct val="99500"/>
              </a:lnSpc>
            </a:pPr>
            <a:r>
              <a:rPr sz="1800" dirty="0">
                <a:solidFill>
                  <a:srgbClr val="000066"/>
                </a:solidFill>
                <a:latin typeface="Century Gothic"/>
                <a:cs typeface="Century Gothic"/>
              </a:rPr>
              <a:t>C</a:t>
            </a:r>
            <a:r>
              <a:rPr sz="1800" spc="-40" dirty="0">
                <a:solidFill>
                  <a:srgbClr val="000066"/>
                </a:solidFill>
                <a:latin typeface="Century Gothic"/>
                <a:cs typeface="Century Gothic"/>
              </a:rPr>
              <a:t>R</a:t>
            </a:r>
            <a:r>
              <a:rPr sz="1800" dirty="0">
                <a:solidFill>
                  <a:srgbClr val="000066"/>
                </a:solidFill>
                <a:latin typeface="Century Gothic"/>
                <a:cs typeface="Century Gothic"/>
              </a:rPr>
              <a:t>YOPRESE</a:t>
            </a:r>
            <a:r>
              <a:rPr sz="1800" spc="-75" dirty="0">
                <a:solidFill>
                  <a:srgbClr val="000066"/>
                </a:solidFill>
                <a:latin typeface="Century Gothic"/>
                <a:cs typeface="Century Gothic"/>
              </a:rPr>
              <a:t>R</a:t>
            </a:r>
            <a:r>
              <a:rPr sz="1800" spc="-220" dirty="0">
                <a:solidFill>
                  <a:srgbClr val="000066"/>
                </a:solidFill>
                <a:latin typeface="Century Gothic"/>
                <a:cs typeface="Century Gothic"/>
              </a:rPr>
              <a:t>V</a:t>
            </a:r>
            <a:r>
              <a:rPr sz="1800" spc="-150" dirty="0">
                <a:solidFill>
                  <a:srgbClr val="000066"/>
                </a:solidFill>
                <a:latin typeface="Century Gothic"/>
                <a:cs typeface="Century Gothic"/>
              </a:rPr>
              <a:t>A</a:t>
            </a:r>
            <a:r>
              <a:rPr sz="1800" dirty="0">
                <a:solidFill>
                  <a:srgbClr val="000066"/>
                </a:solidFill>
                <a:latin typeface="Century Gothic"/>
                <a:cs typeface="Century Gothic"/>
              </a:rPr>
              <a:t>TION  FOR FUTURE  </a:t>
            </a:r>
            <a:r>
              <a:rPr sz="1800" spc="-15" dirty="0">
                <a:solidFill>
                  <a:srgbClr val="000066"/>
                </a:solidFill>
                <a:latin typeface="Century Gothic"/>
                <a:cs typeface="Century Gothic"/>
              </a:rPr>
              <a:t>TREATMENTS</a:t>
            </a:r>
            <a:endParaRPr sz="1800">
              <a:latin typeface="Century Gothic"/>
              <a:cs typeface="Century Gothic"/>
            </a:endParaRPr>
          </a:p>
        </p:txBody>
      </p:sp>
      <p:sp>
        <p:nvSpPr>
          <p:cNvPr id="29" name="object 29"/>
          <p:cNvSpPr/>
          <p:nvPr/>
        </p:nvSpPr>
        <p:spPr>
          <a:xfrm>
            <a:off x="4863376" y="1054049"/>
            <a:ext cx="2622473" cy="1799996"/>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0" name="object 30"/>
          <p:cNvSpPr/>
          <p:nvPr/>
        </p:nvSpPr>
        <p:spPr>
          <a:xfrm>
            <a:off x="1394917" y="1034884"/>
            <a:ext cx="2280170" cy="1838325"/>
          </a:xfrm>
          <a:prstGeom prst="rect">
            <a:avLst/>
          </a:prstGeom>
          <a:blipFill>
            <a:blip r:embed="rId8" cstate="print"/>
            <a:stretch>
              <a:fillRect/>
            </a:stretch>
          </a:blipFill>
        </p:spPr>
        <p:txBody>
          <a:bodyPr wrap="square" lIns="0" tIns="0" rIns="0" bIns="0" rtlCol="0"/>
          <a:lstStyle/>
          <a:p>
            <a:endParaRPr/>
          </a:p>
        </p:txBody>
      </p:sp>
      <p:sp>
        <p:nvSpPr>
          <p:cNvPr id="31" name="object 31"/>
          <p:cNvSpPr txBox="1"/>
          <p:nvPr/>
        </p:nvSpPr>
        <p:spPr>
          <a:xfrm>
            <a:off x="1502590" y="2833027"/>
            <a:ext cx="1855470" cy="725170"/>
          </a:xfrm>
          <a:prstGeom prst="rect">
            <a:avLst/>
          </a:prstGeom>
        </p:spPr>
        <p:txBody>
          <a:bodyPr vert="horz" wrap="square" lIns="0" tIns="0" rIns="0" bIns="0" rtlCol="0">
            <a:spAutoFit/>
          </a:bodyPr>
          <a:lstStyle/>
          <a:p>
            <a:pPr marL="12700" marR="5080" algn="ctr">
              <a:lnSpc>
                <a:spcPts val="1900"/>
              </a:lnSpc>
            </a:pPr>
            <a:r>
              <a:rPr sz="1600" dirty="0">
                <a:solidFill>
                  <a:srgbClr val="000066"/>
                </a:solidFill>
                <a:latin typeface="Century Gothic"/>
                <a:cs typeface="Century Gothic"/>
              </a:rPr>
              <a:t>CELL </a:t>
            </a:r>
            <a:r>
              <a:rPr sz="1600" spc="-15" dirty="0">
                <a:solidFill>
                  <a:srgbClr val="000066"/>
                </a:solidFill>
                <a:latin typeface="Century Gothic"/>
                <a:cs typeface="Century Gothic"/>
              </a:rPr>
              <a:t>CULTURE </a:t>
            </a:r>
            <a:r>
              <a:rPr sz="1600" dirty="0">
                <a:solidFill>
                  <a:srgbClr val="000066"/>
                </a:solidFill>
                <a:latin typeface="Century Gothic"/>
                <a:cs typeface="Century Gothic"/>
              </a:rPr>
              <a:t>IN  </a:t>
            </a:r>
            <a:r>
              <a:rPr sz="1600" spc="-30" dirty="0">
                <a:solidFill>
                  <a:srgbClr val="000066"/>
                </a:solidFill>
                <a:latin typeface="Century Gothic"/>
                <a:cs typeface="Century Gothic"/>
              </a:rPr>
              <a:t>MULTILAYER</a:t>
            </a:r>
            <a:r>
              <a:rPr sz="1600" spc="-75" dirty="0">
                <a:solidFill>
                  <a:srgbClr val="000066"/>
                </a:solidFill>
                <a:latin typeface="Century Gothic"/>
                <a:cs typeface="Century Gothic"/>
              </a:rPr>
              <a:t> </a:t>
            </a:r>
            <a:r>
              <a:rPr sz="1600" dirty="0">
                <a:solidFill>
                  <a:srgbClr val="000066"/>
                </a:solidFill>
                <a:latin typeface="Century Gothic"/>
                <a:cs typeface="Century Gothic"/>
              </a:rPr>
              <a:t>FLASKS  IN</a:t>
            </a:r>
            <a:r>
              <a:rPr sz="1600" spc="-100" dirty="0">
                <a:solidFill>
                  <a:srgbClr val="000066"/>
                </a:solidFill>
                <a:latin typeface="Century Gothic"/>
                <a:cs typeface="Century Gothic"/>
              </a:rPr>
              <a:t> </a:t>
            </a:r>
            <a:r>
              <a:rPr sz="1600" dirty="0">
                <a:solidFill>
                  <a:srgbClr val="000066"/>
                </a:solidFill>
                <a:latin typeface="Century Gothic"/>
                <a:cs typeface="Century Gothic"/>
              </a:rPr>
              <a:t>hPL</a:t>
            </a:r>
            <a:endParaRPr sz="1600">
              <a:latin typeface="Century Gothic"/>
              <a:cs typeface="Century Gothic"/>
            </a:endParaRPr>
          </a:p>
        </p:txBody>
      </p:sp>
      <p:sp>
        <p:nvSpPr>
          <p:cNvPr id="32" name="object 32"/>
          <p:cNvSpPr/>
          <p:nvPr/>
        </p:nvSpPr>
        <p:spPr>
          <a:xfrm>
            <a:off x="8364575" y="4465205"/>
            <a:ext cx="1271270" cy="0"/>
          </a:xfrm>
          <a:custGeom>
            <a:avLst/>
            <a:gdLst/>
            <a:ahLst/>
            <a:cxnLst/>
            <a:rect l="l" t="t" r="r" b="b"/>
            <a:pathLst>
              <a:path w="1271270">
                <a:moveTo>
                  <a:pt x="0" y="0"/>
                </a:moveTo>
                <a:lnTo>
                  <a:pt x="1270789" y="0"/>
                </a:lnTo>
              </a:path>
            </a:pathLst>
          </a:custGeom>
          <a:ln w="8312">
            <a:solidFill>
              <a:srgbClr val="002F73"/>
            </a:solidFill>
          </a:ln>
        </p:spPr>
        <p:txBody>
          <a:bodyPr wrap="square" lIns="0" tIns="0" rIns="0" bIns="0" rtlCol="0"/>
          <a:lstStyle/>
          <a:p>
            <a:endParaRPr/>
          </a:p>
        </p:txBody>
      </p:sp>
      <p:sp>
        <p:nvSpPr>
          <p:cNvPr id="33" name="object 33"/>
          <p:cNvSpPr/>
          <p:nvPr/>
        </p:nvSpPr>
        <p:spPr>
          <a:xfrm>
            <a:off x="9584575" y="4427105"/>
            <a:ext cx="76200" cy="76200"/>
          </a:xfrm>
          <a:custGeom>
            <a:avLst/>
            <a:gdLst/>
            <a:ahLst/>
            <a:cxnLst/>
            <a:rect l="l" t="t" r="r" b="b"/>
            <a:pathLst>
              <a:path w="76200" h="76200">
                <a:moveTo>
                  <a:pt x="0" y="0"/>
                </a:moveTo>
                <a:lnTo>
                  <a:pt x="0" y="76200"/>
                </a:lnTo>
                <a:lnTo>
                  <a:pt x="76200" y="38100"/>
                </a:lnTo>
                <a:lnTo>
                  <a:pt x="0" y="0"/>
                </a:lnTo>
                <a:close/>
              </a:path>
            </a:pathLst>
          </a:custGeom>
          <a:solidFill>
            <a:srgbClr val="002F73"/>
          </a:solidFill>
        </p:spPr>
        <p:txBody>
          <a:bodyPr wrap="square" lIns="0" tIns="0" rIns="0" bIns="0" rtlCol="0"/>
          <a:lstStyle/>
          <a:p>
            <a:endParaRPr/>
          </a:p>
        </p:txBody>
      </p:sp>
      <p:sp>
        <p:nvSpPr>
          <p:cNvPr id="34" name="object 34"/>
          <p:cNvSpPr/>
          <p:nvPr/>
        </p:nvSpPr>
        <p:spPr>
          <a:xfrm>
            <a:off x="6827443" y="3926611"/>
            <a:ext cx="0" cy="540385"/>
          </a:xfrm>
          <a:custGeom>
            <a:avLst/>
            <a:gdLst/>
            <a:ahLst/>
            <a:cxnLst/>
            <a:rect l="l" t="t" r="r" b="b"/>
            <a:pathLst>
              <a:path h="540385">
                <a:moveTo>
                  <a:pt x="0" y="0"/>
                </a:moveTo>
                <a:lnTo>
                  <a:pt x="0" y="539999"/>
                </a:lnTo>
              </a:path>
            </a:pathLst>
          </a:custGeom>
          <a:ln w="6349">
            <a:solidFill>
              <a:srgbClr val="002F73"/>
            </a:solidFill>
          </a:ln>
        </p:spPr>
        <p:txBody>
          <a:bodyPr wrap="square" lIns="0" tIns="0" rIns="0" bIns="0" rtlCol="0"/>
          <a:lstStyle/>
          <a:p>
            <a:endParaRPr/>
          </a:p>
        </p:txBody>
      </p:sp>
      <p:sp>
        <p:nvSpPr>
          <p:cNvPr id="35" name="object 35"/>
          <p:cNvSpPr/>
          <p:nvPr/>
        </p:nvSpPr>
        <p:spPr>
          <a:xfrm>
            <a:off x="8369109" y="3926611"/>
            <a:ext cx="0" cy="540385"/>
          </a:xfrm>
          <a:custGeom>
            <a:avLst/>
            <a:gdLst/>
            <a:ahLst/>
            <a:cxnLst/>
            <a:rect l="l" t="t" r="r" b="b"/>
            <a:pathLst>
              <a:path h="540385">
                <a:moveTo>
                  <a:pt x="0" y="0"/>
                </a:moveTo>
                <a:lnTo>
                  <a:pt x="0" y="539999"/>
                </a:lnTo>
              </a:path>
            </a:pathLst>
          </a:custGeom>
          <a:ln w="6349">
            <a:solidFill>
              <a:srgbClr val="002F73"/>
            </a:solidFill>
          </a:ln>
        </p:spPr>
        <p:txBody>
          <a:bodyPr wrap="square" lIns="0" tIns="0" rIns="0" bIns="0" rtlCol="0"/>
          <a:lstStyle/>
          <a:p>
            <a:endParaRPr/>
          </a:p>
        </p:txBody>
      </p:sp>
      <p:sp>
        <p:nvSpPr>
          <p:cNvPr id="36" name="object 36"/>
          <p:cNvSpPr/>
          <p:nvPr/>
        </p:nvSpPr>
        <p:spPr>
          <a:xfrm>
            <a:off x="3414217" y="3917594"/>
            <a:ext cx="1987930" cy="1316545"/>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7" name="object 37"/>
          <p:cNvSpPr txBox="1">
            <a:spLocks noGrp="1"/>
          </p:cNvSpPr>
          <p:nvPr>
            <p:ph type="title"/>
          </p:nvPr>
        </p:nvSpPr>
        <p:spPr>
          <a:xfrm>
            <a:off x="2672092" y="49784"/>
            <a:ext cx="6849109" cy="612140"/>
          </a:xfrm>
          <a:prstGeom prst="rect">
            <a:avLst/>
          </a:prstGeom>
        </p:spPr>
        <p:txBody>
          <a:bodyPr vert="horz" wrap="square" lIns="0" tIns="0" rIns="0" bIns="0" rtlCol="0">
            <a:spAutoFit/>
          </a:bodyPr>
          <a:lstStyle/>
          <a:p>
            <a:pPr marL="12700">
              <a:lnSpc>
                <a:spcPct val="100000"/>
              </a:lnSpc>
            </a:pPr>
            <a:r>
              <a:rPr sz="4000" dirty="0">
                <a:solidFill>
                  <a:srgbClr val="002060"/>
                </a:solidFill>
                <a:latin typeface="Century Gothic"/>
                <a:cs typeface="Century Gothic"/>
              </a:rPr>
              <a:t>GMP laboratory</a:t>
            </a:r>
            <a:r>
              <a:rPr sz="4000" spc="-125" dirty="0">
                <a:solidFill>
                  <a:srgbClr val="002060"/>
                </a:solidFill>
                <a:latin typeface="Century Gothic"/>
                <a:cs typeface="Century Gothic"/>
              </a:rPr>
              <a:t> </a:t>
            </a:r>
            <a:r>
              <a:rPr sz="4000" spc="-5" dirty="0">
                <a:solidFill>
                  <a:srgbClr val="002060"/>
                </a:solidFill>
                <a:latin typeface="Century Gothic"/>
                <a:cs typeface="Century Gothic"/>
              </a:rPr>
              <a:t>procedures</a:t>
            </a:r>
            <a:endParaRPr sz="4000">
              <a:latin typeface="Century Gothic"/>
              <a:cs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954095" y="1295742"/>
            <a:ext cx="2879996" cy="216000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4790338" y="1295742"/>
            <a:ext cx="2879991" cy="216000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8626678" y="1295742"/>
            <a:ext cx="2879991" cy="2160003"/>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954095" y="4016692"/>
            <a:ext cx="2879996" cy="2159996"/>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4790338" y="4016692"/>
            <a:ext cx="2879991" cy="2159996"/>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8626678" y="4016692"/>
            <a:ext cx="2879991" cy="2159996"/>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954095" y="3034817"/>
            <a:ext cx="2880360" cy="277495"/>
          </a:xfrm>
          <a:custGeom>
            <a:avLst/>
            <a:gdLst/>
            <a:ahLst/>
            <a:cxnLst/>
            <a:rect l="l" t="t" r="r" b="b"/>
            <a:pathLst>
              <a:path w="2880360" h="277495">
                <a:moveTo>
                  <a:pt x="0" y="0"/>
                </a:moveTo>
                <a:lnTo>
                  <a:pt x="2879996" y="0"/>
                </a:lnTo>
                <a:lnTo>
                  <a:pt x="2879996" y="276999"/>
                </a:lnTo>
                <a:lnTo>
                  <a:pt x="0" y="276999"/>
                </a:lnTo>
                <a:lnTo>
                  <a:pt x="0" y="0"/>
                </a:lnTo>
                <a:close/>
              </a:path>
            </a:pathLst>
          </a:custGeom>
          <a:solidFill>
            <a:srgbClr val="FFFFFF">
              <a:alpha val="74119"/>
            </a:srgbClr>
          </a:solidFill>
        </p:spPr>
        <p:txBody>
          <a:bodyPr wrap="square" lIns="0" tIns="0" rIns="0" bIns="0" rtlCol="0"/>
          <a:lstStyle/>
          <a:p>
            <a:endParaRPr/>
          </a:p>
        </p:txBody>
      </p:sp>
      <p:sp>
        <p:nvSpPr>
          <p:cNvPr id="11" name="object 11"/>
          <p:cNvSpPr txBox="1"/>
          <p:nvPr/>
        </p:nvSpPr>
        <p:spPr>
          <a:xfrm>
            <a:off x="1894636" y="3081883"/>
            <a:ext cx="1004569" cy="193040"/>
          </a:xfrm>
          <a:prstGeom prst="rect">
            <a:avLst/>
          </a:prstGeom>
        </p:spPr>
        <p:txBody>
          <a:bodyPr vert="horz" wrap="square" lIns="0" tIns="0" rIns="0" bIns="0" rtlCol="0">
            <a:spAutoFit/>
          </a:bodyPr>
          <a:lstStyle/>
          <a:p>
            <a:pPr marL="12700">
              <a:lnSpc>
                <a:spcPct val="100000"/>
              </a:lnSpc>
            </a:pPr>
            <a:r>
              <a:rPr sz="1200" b="1" dirty="0">
                <a:solidFill>
                  <a:srgbClr val="0070C0"/>
                </a:solidFill>
                <a:latin typeface="Century Gothic"/>
                <a:cs typeface="Century Gothic"/>
              </a:rPr>
              <a:t>2 </a:t>
            </a:r>
            <a:r>
              <a:rPr sz="1200" b="1" spc="-5" dirty="0">
                <a:solidFill>
                  <a:srgbClr val="0070C0"/>
                </a:solidFill>
                <a:latin typeface="Century Gothic"/>
                <a:cs typeface="Century Gothic"/>
              </a:rPr>
              <a:t>days </a:t>
            </a:r>
            <a:r>
              <a:rPr sz="1200" b="1" dirty="0">
                <a:solidFill>
                  <a:srgbClr val="0070C0"/>
                </a:solidFill>
                <a:latin typeface="Century Gothic"/>
                <a:cs typeface="Century Gothic"/>
              </a:rPr>
              <a:t>- 10</a:t>
            </a:r>
            <a:r>
              <a:rPr sz="1200" b="1" spc="-90" dirty="0">
                <a:solidFill>
                  <a:srgbClr val="0070C0"/>
                </a:solidFill>
                <a:latin typeface="Century Gothic"/>
                <a:cs typeface="Century Gothic"/>
              </a:rPr>
              <a:t> </a:t>
            </a:r>
            <a:r>
              <a:rPr sz="1200" b="1" dirty="0">
                <a:solidFill>
                  <a:srgbClr val="0070C0"/>
                </a:solidFill>
                <a:latin typeface="Century Gothic"/>
                <a:cs typeface="Century Gothic"/>
              </a:rPr>
              <a:t>%</a:t>
            </a:r>
            <a:endParaRPr sz="1200">
              <a:latin typeface="Century Gothic"/>
              <a:cs typeface="Century Gothic"/>
            </a:endParaRPr>
          </a:p>
        </p:txBody>
      </p:sp>
      <p:sp>
        <p:nvSpPr>
          <p:cNvPr id="12" name="object 12"/>
          <p:cNvSpPr/>
          <p:nvPr/>
        </p:nvSpPr>
        <p:spPr>
          <a:xfrm>
            <a:off x="4789017" y="3034779"/>
            <a:ext cx="2881630" cy="277495"/>
          </a:xfrm>
          <a:custGeom>
            <a:avLst/>
            <a:gdLst/>
            <a:ahLst/>
            <a:cxnLst/>
            <a:rect l="l" t="t" r="r" b="b"/>
            <a:pathLst>
              <a:path w="2881629" h="277495">
                <a:moveTo>
                  <a:pt x="0" y="0"/>
                </a:moveTo>
                <a:lnTo>
                  <a:pt x="2881312" y="0"/>
                </a:lnTo>
                <a:lnTo>
                  <a:pt x="2881312" y="276999"/>
                </a:lnTo>
                <a:lnTo>
                  <a:pt x="0" y="276999"/>
                </a:lnTo>
                <a:lnTo>
                  <a:pt x="0" y="0"/>
                </a:lnTo>
                <a:close/>
              </a:path>
            </a:pathLst>
          </a:custGeom>
          <a:solidFill>
            <a:srgbClr val="FFFFFF">
              <a:alpha val="74119"/>
            </a:srgbClr>
          </a:solidFill>
        </p:spPr>
        <p:txBody>
          <a:bodyPr wrap="square" lIns="0" tIns="0" rIns="0" bIns="0" rtlCol="0"/>
          <a:lstStyle/>
          <a:p>
            <a:endParaRPr/>
          </a:p>
        </p:txBody>
      </p:sp>
      <p:sp>
        <p:nvSpPr>
          <p:cNvPr id="13" name="object 13"/>
          <p:cNvSpPr txBox="1"/>
          <p:nvPr/>
        </p:nvSpPr>
        <p:spPr>
          <a:xfrm>
            <a:off x="5730352" y="3081845"/>
            <a:ext cx="1004569" cy="193040"/>
          </a:xfrm>
          <a:prstGeom prst="rect">
            <a:avLst/>
          </a:prstGeom>
        </p:spPr>
        <p:txBody>
          <a:bodyPr vert="horz" wrap="square" lIns="0" tIns="0" rIns="0" bIns="0" rtlCol="0">
            <a:spAutoFit/>
          </a:bodyPr>
          <a:lstStyle/>
          <a:p>
            <a:pPr marL="12700">
              <a:lnSpc>
                <a:spcPct val="100000"/>
              </a:lnSpc>
            </a:pPr>
            <a:r>
              <a:rPr sz="1200" b="1" dirty="0">
                <a:solidFill>
                  <a:srgbClr val="0070C0"/>
                </a:solidFill>
                <a:latin typeface="Century Gothic"/>
                <a:cs typeface="Century Gothic"/>
              </a:rPr>
              <a:t>4 </a:t>
            </a:r>
            <a:r>
              <a:rPr sz="1200" b="1" spc="-5" dirty="0">
                <a:solidFill>
                  <a:srgbClr val="0070C0"/>
                </a:solidFill>
                <a:latin typeface="Century Gothic"/>
                <a:cs typeface="Century Gothic"/>
              </a:rPr>
              <a:t>days </a:t>
            </a:r>
            <a:r>
              <a:rPr sz="1200" b="1" dirty="0">
                <a:solidFill>
                  <a:srgbClr val="0070C0"/>
                </a:solidFill>
                <a:latin typeface="Century Gothic"/>
                <a:cs typeface="Century Gothic"/>
              </a:rPr>
              <a:t>- 20</a:t>
            </a:r>
            <a:r>
              <a:rPr sz="1200" b="1" spc="-90" dirty="0">
                <a:solidFill>
                  <a:srgbClr val="0070C0"/>
                </a:solidFill>
                <a:latin typeface="Century Gothic"/>
                <a:cs typeface="Century Gothic"/>
              </a:rPr>
              <a:t> </a:t>
            </a:r>
            <a:r>
              <a:rPr sz="1200" b="1" dirty="0">
                <a:solidFill>
                  <a:srgbClr val="0070C0"/>
                </a:solidFill>
                <a:latin typeface="Century Gothic"/>
                <a:cs typeface="Century Gothic"/>
              </a:rPr>
              <a:t>%</a:t>
            </a:r>
            <a:endParaRPr sz="1200">
              <a:latin typeface="Century Gothic"/>
              <a:cs typeface="Century Gothic"/>
            </a:endParaRPr>
          </a:p>
        </p:txBody>
      </p:sp>
      <p:sp>
        <p:nvSpPr>
          <p:cNvPr id="14" name="object 14"/>
          <p:cNvSpPr/>
          <p:nvPr/>
        </p:nvSpPr>
        <p:spPr>
          <a:xfrm>
            <a:off x="8626678" y="3034817"/>
            <a:ext cx="2880360" cy="277495"/>
          </a:xfrm>
          <a:custGeom>
            <a:avLst/>
            <a:gdLst/>
            <a:ahLst/>
            <a:cxnLst/>
            <a:rect l="l" t="t" r="r" b="b"/>
            <a:pathLst>
              <a:path w="2880359" h="277495">
                <a:moveTo>
                  <a:pt x="0" y="0"/>
                </a:moveTo>
                <a:lnTo>
                  <a:pt x="2879991" y="0"/>
                </a:lnTo>
                <a:lnTo>
                  <a:pt x="2879991" y="276999"/>
                </a:lnTo>
                <a:lnTo>
                  <a:pt x="0" y="276999"/>
                </a:lnTo>
                <a:lnTo>
                  <a:pt x="0" y="0"/>
                </a:lnTo>
                <a:close/>
              </a:path>
            </a:pathLst>
          </a:custGeom>
          <a:solidFill>
            <a:srgbClr val="FFFFFF">
              <a:alpha val="74119"/>
            </a:srgbClr>
          </a:solidFill>
        </p:spPr>
        <p:txBody>
          <a:bodyPr wrap="square" lIns="0" tIns="0" rIns="0" bIns="0" rtlCol="0"/>
          <a:lstStyle/>
          <a:p>
            <a:endParaRPr/>
          </a:p>
        </p:txBody>
      </p:sp>
      <p:sp>
        <p:nvSpPr>
          <p:cNvPr id="15" name="object 15"/>
          <p:cNvSpPr txBox="1"/>
          <p:nvPr/>
        </p:nvSpPr>
        <p:spPr>
          <a:xfrm>
            <a:off x="9567219" y="3081883"/>
            <a:ext cx="1004569" cy="193040"/>
          </a:xfrm>
          <a:prstGeom prst="rect">
            <a:avLst/>
          </a:prstGeom>
        </p:spPr>
        <p:txBody>
          <a:bodyPr vert="horz" wrap="square" lIns="0" tIns="0" rIns="0" bIns="0" rtlCol="0">
            <a:spAutoFit/>
          </a:bodyPr>
          <a:lstStyle/>
          <a:p>
            <a:pPr marL="12700">
              <a:lnSpc>
                <a:spcPct val="100000"/>
              </a:lnSpc>
            </a:pPr>
            <a:r>
              <a:rPr sz="1200" b="1" dirty="0">
                <a:solidFill>
                  <a:srgbClr val="0070C0"/>
                </a:solidFill>
                <a:latin typeface="Century Gothic"/>
                <a:cs typeface="Century Gothic"/>
              </a:rPr>
              <a:t>6 </a:t>
            </a:r>
            <a:r>
              <a:rPr sz="1200" b="1" spc="-5" dirty="0">
                <a:solidFill>
                  <a:srgbClr val="0070C0"/>
                </a:solidFill>
                <a:latin typeface="Century Gothic"/>
                <a:cs typeface="Century Gothic"/>
              </a:rPr>
              <a:t>days </a:t>
            </a:r>
            <a:r>
              <a:rPr sz="1200" b="1" dirty="0">
                <a:solidFill>
                  <a:srgbClr val="0070C0"/>
                </a:solidFill>
                <a:latin typeface="Century Gothic"/>
                <a:cs typeface="Century Gothic"/>
              </a:rPr>
              <a:t>- 40</a:t>
            </a:r>
            <a:r>
              <a:rPr sz="1200" b="1" spc="-90" dirty="0">
                <a:solidFill>
                  <a:srgbClr val="0070C0"/>
                </a:solidFill>
                <a:latin typeface="Century Gothic"/>
                <a:cs typeface="Century Gothic"/>
              </a:rPr>
              <a:t> </a:t>
            </a:r>
            <a:r>
              <a:rPr sz="1200" b="1" dirty="0">
                <a:solidFill>
                  <a:srgbClr val="0070C0"/>
                </a:solidFill>
                <a:latin typeface="Century Gothic"/>
                <a:cs typeface="Century Gothic"/>
              </a:rPr>
              <a:t>%</a:t>
            </a:r>
            <a:endParaRPr sz="1200">
              <a:latin typeface="Century Gothic"/>
              <a:cs typeface="Century Gothic"/>
            </a:endParaRPr>
          </a:p>
        </p:txBody>
      </p:sp>
      <p:sp>
        <p:nvSpPr>
          <p:cNvPr id="16" name="object 16"/>
          <p:cNvSpPr/>
          <p:nvPr/>
        </p:nvSpPr>
        <p:spPr>
          <a:xfrm>
            <a:off x="954095" y="5749550"/>
            <a:ext cx="2880360" cy="277495"/>
          </a:xfrm>
          <a:custGeom>
            <a:avLst/>
            <a:gdLst/>
            <a:ahLst/>
            <a:cxnLst/>
            <a:rect l="l" t="t" r="r" b="b"/>
            <a:pathLst>
              <a:path w="2880360" h="277495">
                <a:moveTo>
                  <a:pt x="0" y="0"/>
                </a:moveTo>
                <a:lnTo>
                  <a:pt x="2879996" y="0"/>
                </a:lnTo>
                <a:lnTo>
                  <a:pt x="2879996" y="276995"/>
                </a:lnTo>
                <a:lnTo>
                  <a:pt x="0" y="276995"/>
                </a:lnTo>
                <a:lnTo>
                  <a:pt x="0" y="0"/>
                </a:lnTo>
                <a:close/>
              </a:path>
            </a:pathLst>
          </a:custGeom>
          <a:solidFill>
            <a:srgbClr val="FFFFFF">
              <a:alpha val="74119"/>
            </a:srgbClr>
          </a:solidFill>
        </p:spPr>
        <p:txBody>
          <a:bodyPr wrap="square" lIns="0" tIns="0" rIns="0" bIns="0" rtlCol="0"/>
          <a:lstStyle/>
          <a:p>
            <a:endParaRPr/>
          </a:p>
        </p:txBody>
      </p:sp>
      <p:sp>
        <p:nvSpPr>
          <p:cNvPr id="17" name="object 17"/>
          <p:cNvSpPr txBox="1"/>
          <p:nvPr/>
        </p:nvSpPr>
        <p:spPr>
          <a:xfrm>
            <a:off x="1894636" y="5796608"/>
            <a:ext cx="1004569" cy="193040"/>
          </a:xfrm>
          <a:prstGeom prst="rect">
            <a:avLst/>
          </a:prstGeom>
        </p:spPr>
        <p:txBody>
          <a:bodyPr vert="horz" wrap="square" lIns="0" tIns="0" rIns="0" bIns="0" rtlCol="0">
            <a:spAutoFit/>
          </a:bodyPr>
          <a:lstStyle/>
          <a:p>
            <a:pPr marL="12700">
              <a:lnSpc>
                <a:spcPct val="100000"/>
              </a:lnSpc>
            </a:pPr>
            <a:r>
              <a:rPr sz="1200" b="1" dirty="0">
                <a:solidFill>
                  <a:srgbClr val="0070C0"/>
                </a:solidFill>
                <a:latin typeface="Century Gothic"/>
                <a:cs typeface="Century Gothic"/>
              </a:rPr>
              <a:t>8 </a:t>
            </a:r>
            <a:r>
              <a:rPr sz="1200" b="1" spc="-5" dirty="0">
                <a:solidFill>
                  <a:srgbClr val="0070C0"/>
                </a:solidFill>
                <a:latin typeface="Century Gothic"/>
                <a:cs typeface="Century Gothic"/>
              </a:rPr>
              <a:t>days </a:t>
            </a:r>
            <a:r>
              <a:rPr sz="1200" b="1" dirty="0">
                <a:solidFill>
                  <a:srgbClr val="0070C0"/>
                </a:solidFill>
                <a:latin typeface="Century Gothic"/>
                <a:cs typeface="Century Gothic"/>
              </a:rPr>
              <a:t>- 60</a:t>
            </a:r>
            <a:r>
              <a:rPr sz="1200" b="1" spc="-90" dirty="0">
                <a:solidFill>
                  <a:srgbClr val="0070C0"/>
                </a:solidFill>
                <a:latin typeface="Century Gothic"/>
                <a:cs typeface="Century Gothic"/>
              </a:rPr>
              <a:t> </a:t>
            </a:r>
            <a:r>
              <a:rPr sz="1200" b="1" dirty="0">
                <a:solidFill>
                  <a:srgbClr val="0070C0"/>
                </a:solidFill>
                <a:latin typeface="Century Gothic"/>
                <a:cs typeface="Century Gothic"/>
              </a:rPr>
              <a:t>%</a:t>
            </a:r>
            <a:endParaRPr sz="1200">
              <a:latin typeface="Century Gothic"/>
              <a:cs typeface="Century Gothic"/>
            </a:endParaRPr>
          </a:p>
        </p:txBody>
      </p:sp>
      <p:sp>
        <p:nvSpPr>
          <p:cNvPr id="18" name="object 18"/>
          <p:cNvSpPr/>
          <p:nvPr/>
        </p:nvSpPr>
        <p:spPr>
          <a:xfrm>
            <a:off x="4789017" y="5749511"/>
            <a:ext cx="2881630" cy="277495"/>
          </a:xfrm>
          <a:custGeom>
            <a:avLst/>
            <a:gdLst/>
            <a:ahLst/>
            <a:cxnLst/>
            <a:rect l="l" t="t" r="r" b="b"/>
            <a:pathLst>
              <a:path w="2881629" h="277495">
                <a:moveTo>
                  <a:pt x="0" y="0"/>
                </a:moveTo>
                <a:lnTo>
                  <a:pt x="2881312" y="0"/>
                </a:lnTo>
                <a:lnTo>
                  <a:pt x="2881312" y="276998"/>
                </a:lnTo>
                <a:lnTo>
                  <a:pt x="0" y="276998"/>
                </a:lnTo>
                <a:lnTo>
                  <a:pt x="0" y="0"/>
                </a:lnTo>
                <a:close/>
              </a:path>
            </a:pathLst>
          </a:custGeom>
          <a:solidFill>
            <a:srgbClr val="FFFFFF">
              <a:alpha val="74119"/>
            </a:srgbClr>
          </a:solidFill>
        </p:spPr>
        <p:txBody>
          <a:bodyPr wrap="square" lIns="0" tIns="0" rIns="0" bIns="0" rtlCol="0"/>
          <a:lstStyle/>
          <a:p>
            <a:endParaRPr/>
          </a:p>
        </p:txBody>
      </p:sp>
      <p:sp>
        <p:nvSpPr>
          <p:cNvPr id="19" name="object 19"/>
          <p:cNvSpPr txBox="1"/>
          <p:nvPr/>
        </p:nvSpPr>
        <p:spPr>
          <a:xfrm>
            <a:off x="5687676" y="5796569"/>
            <a:ext cx="1089660" cy="193040"/>
          </a:xfrm>
          <a:prstGeom prst="rect">
            <a:avLst/>
          </a:prstGeom>
        </p:spPr>
        <p:txBody>
          <a:bodyPr vert="horz" wrap="square" lIns="0" tIns="0" rIns="0" bIns="0" rtlCol="0">
            <a:spAutoFit/>
          </a:bodyPr>
          <a:lstStyle/>
          <a:p>
            <a:pPr marL="12700">
              <a:lnSpc>
                <a:spcPct val="100000"/>
              </a:lnSpc>
            </a:pPr>
            <a:r>
              <a:rPr sz="1200" b="1" dirty="0">
                <a:solidFill>
                  <a:srgbClr val="0070C0"/>
                </a:solidFill>
                <a:latin typeface="Century Gothic"/>
                <a:cs typeface="Century Gothic"/>
              </a:rPr>
              <a:t>10 </a:t>
            </a:r>
            <a:r>
              <a:rPr sz="1200" b="1" spc="-5" dirty="0">
                <a:solidFill>
                  <a:srgbClr val="0070C0"/>
                </a:solidFill>
                <a:latin typeface="Century Gothic"/>
                <a:cs typeface="Century Gothic"/>
              </a:rPr>
              <a:t>days </a:t>
            </a:r>
            <a:r>
              <a:rPr sz="1200" b="1" dirty="0">
                <a:solidFill>
                  <a:srgbClr val="0070C0"/>
                </a:solidFill>
                <a:latin typeface="Century Gothic"/>
                <a:cs typeface="Century Gothic"/>
              </a:rPr>
              <a:t>- 80</a:t>
            </a:r>
            <a:r>
              <a:rPr sz="1200" b="1" spc="-90" dirty="0">
                <a:solidFill>
                  <a:srgbClr val="0070C0"/>
                </a:solidFill>
                <a:latin typeface="Century Gothic"/>
                <a:cs typeface="Century Gothic"/>
              </a:rPr>
              <a:t> </a:t>
            </a:r>
            <a:r>
              <a:rPr sz="1200" b="1" dirty="0">
                <a:solidFill>
                  <a:srgbClr val="0070C0"/>
                </a:solidFill>
                <a:latin typeface="Century Gothic"/>
                <a:cs typeface="Century Gothic"/>
              </a:rPr>
              <a:t>%</a:t>
            </a:r>
            <a:endParaRPr sz="1200">
              <a:latin typeface="Century Gothic"/>
              <a:cs typeface="Century Gothic"/>
            </a:endParaRPr>
          </a:p>
        </p:txBody>
      </p:sp>
      <p:sp>
        <p:nvSpPr>
          <p:cNvPr id="20" name="object 20"/>
          <p:cNvSpPr/>
          <p:nvPr/>
        </p:nvSpPr>
        <p:spPr>
          <a:xfrm>
            <a:off x="8626678" y="5749509"/>
            <a:ext cx="2880360" cy="277495"/>
          </a:xfrm>
          <a:custGeom>
            <a:avLst/>
            <a:gdLst/>
            <a:ahLst/>
            <a:cxnLst/>
            <a:rect l="l" t="t" r="r" b="b"/>
            <a:pathLst>
              <a:path w="2880359" h="277495">
                <a:moveTo>
                  <a:pt x="0" y="0"/>
                </a:moveTo>
                <a:lnTo>
                  <a:pt x="2879991" y="0"/>
                </a:lnTo>
                <a:lnTo>
                  <a:pt x="2879991" y="276999"/>
                </a:lnTo>
                <a:lnTo>
                  <a:pt x="0" y="276999"/>
                </a:lnTo>
                <a:lnTo>
                  <a:pt x="0" y="0"/>
                </a:lnTo>
                <a:close/>
              </a:path>
            </a:pathLst>
          </a:custGeom>
          <a:solidFill>
            <a:srgbClr val="FFFFFF">
              <a:alpha val="74119"/>
            </a:srgbClr>
          </a:solidFill>
        </p:spPr>
        <p:txBody>
          <a:bodyPr wrap="square" lIns="0" tIns="0" rIns="0" bIns="0" rtlCol="0"/>
          <a:lstStyle/>
          <a:p>
            <a:endParaRPr/>
          </a:p>
        </p:txBody>
      </p:sp>
      <p:sp>
        <p:nvSpPr>
          <p:cNvPr id="21" name="object 21"/>
          <p:cNvSpPr txBox="1"/>
          <p:nvPr/>
        </p:nvSpPr>
        <p:spPr>
          <a:xfrm>
            <a:off x="9481866" y="5796569"/>
            <a:ext cx="1174750" cy="193040"/>
          </a:xfrm>
          <a:prstGeom prst="rect">
            <a:avLst/>
          </a:prstGeom>
        </p:spPr>
        <p:txBody>
          <a:bodyPr vert="horz" wrap="square" lIns="0" tIns="0" rIns="0" bIns="0" rtlCol="0">
            <a:spAutoFit/>
          </a:bodyPr>
          <a:lstStyle/>
          <a:p>
            <a:pPr marL="12700">
              <a:lnSpc>
                <a:spcPct val="100000"/>
              </a:lnSpc>
            </a:pPr>
            <a:r>
              <a:rPr sz="1200" b="1" dirty="0">
                <a:solidFill>
                  <a:srgbClr val="0070C0"/>
                </a:solidFill>
                <a:latin typeface="Century Gothic"/>
                <a:cs typeface="Century Gothic"/>
              </a:rPr>
              <a:t>12 </a:t>
            </a:r>
            <a:r>
              <a:rPr sz="1200" b="1" spc="-5" dirty="0">
                <a:solidFill>
                  <a:srgbClr val="0070C0"/>
                </a:solidFill>
                <a:latin typeface="Century Gothic"/>
                <a:cs typeface="Century Gothic"/>
              </a:rPr>
              <a:t>days </a:t>
            </a:r>
            <a:r>
              <a:rPr sz="1200" b="1" dirty="0">
                <a:solidFill>
                  <a:srgbClr val="0070C0"/>
                </a:solidFill>
                <a:latin typeface="Century Gothic"/>
                <a:cs typeface="Century Gothic"/>
              </a:rPr>
              <a:t>- 100</a:t>
            </a:r>
            <a:r>
              <a:rPr sz="1200" b="1" spc="-90" dirty="0">
                <a:solidFill>
                  <a:srgbClr val="0070C0"/>
                </a:solidFill>
                <a:latin typeface="Century Gothic"/>
                <a:cs typeface="Century Gothic"/>
              </a:rPr>
              <a:t> </a:t>
            </a:r>
            <a:r>
              <a:rPr sz="1200" b="1" dirty="0">
                <a:solidFill>
                  <a:srgbClr val="0070C0"/>
                </a:solidFill>
                <a:latin typeface="Century Gothic"/>
                <a:cs typeface="Century Gothic"/>
              </a:rPr>
              <a:t>%</a:t>
            </a:r>
            <a:endParaRPr sz="1200">
              <a:latin typeface="Century Gothic"/>
              <a:cs typeface="Century Gothic"/>
            </a:endParaRPr>
          </a:p>
        </p:txBody>
      </p:sp>
      <p:sp>
        <p:nvSpPr>
          <p:cNvPr id="22" name="object 22"/>
          <p:cNvSpPr txBox="1">
            <a:spLocks noGrp="1"/>
          </p:cNvSpPr>
          <p:nvPr>
            <p:ph type="title"/>
          </p:nvPr>
        </p:nvSpPr>
        <p:spPr>
          <a:xfrm>
            <a:off x="4252023" y="45720"/>
            <a:ext cx="3691254" cy="612140"/>
          </a:xfrm>
          <a:prstGeom prst="rect">
            <a:avLst/>
          </a:prstGeom>
        </p:spPr>
        <p:txBody>
          <a:bodyPr vert="horz" wrap="square" lIns="0" tIns="0" rIns="0" bIns="0" rtlCol="0">
            <a:spAutoFit/>
          </a:bodyPr>
          <a:lstStyle/>
          <a:p>
            <a:pPr marL="12700">
              <a:lnSpc>
                <a:spcPct val="100000"/>
              </a:lnSpc>
            </a:pPr>
            <a:r>
              <a:rPr sz="4000" dirty="0">
                <a:solidFill>
                  <a:srgbClr val="002060"/>
                </a:solidFill>
                <a:latin typeface="Century Gothic"/>
                <a:cs typeface="Century Gothic"/>
              </a:rPr>
              <a:t>Cell</a:t>
            </a:r>
            <a:r>
              <a:rPr sz="4000" spc="-105" dirty="0">
                <a:solidFill>
                  <a:srgbClr val="002060"/>
                </a:solidFill>
                <a:latin typeface="Century Gothic"/>
                <a:cs typeface="Century Gothic"/>
              </a:rPr>
              <a:t> </a:t>
            </a:r>
            <a:r>
              <a:rPr sz="4000" spc="-5" dirty="0">
                <a:solidFill>
                  <a:srgbClr val="002060"/>
                </a:solidFill>
                <a:latin typeface="Century Gothic"/>
                <a:cs typeface="Century Gothic"/>
              </a:rPr>
              <a:t>expansion</a:t>
            </a:r>
            <a:endParaRPr sz="4000">
              <a:latin typeface="Century Gothic"/>
              <a:cs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050606" y="674259"/>
            <a:ext cx="10197833" cy="573627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a:spLocks noGrp="1"/>
          </p:cNvSpPr>
          <p:nvPr>
            <p:ph type="title"/>
          </p:nvPr>
        </p:nvSpPr>
        <p:spPr>
          <a:xfrm>
            <a:off x="4252023" y="49784"/>
            <a:ext cx="3691254" cy="612140"/>
          </a:xfrm>
          <a:prstGeom prst="rect">
            <a:avLst/>
          </a:prstGeom>
        </p:spPr>
        <p:txBody>
          <a:bodyPr vert="horz" wrap="square" lIns="0" tIns="0" rIns="0" bIns="0" rtlCol="0">
            <a:spAutoFit/>
          </a:bodyPr>
          <a:lstStyle/>
          <a:p>
            <a:pPr marL="12700">
              <a:lnSpc>
                <a:spcPct val="100000"/>
              </a:lnSpc>
            </a:pPr>
            <a:r>
              <a:rPr sz="4000" dirty="0">
                <a:solidFill>
                  <a:srgbClr val="002060"/>
                </a:solidFill>
                <a:latin typeface="Century Gothic"/>
                <a:cs typeface="Century Gothic"/>
              </a:rPr>
              <a:t>Cell</a:t>
            </a:r>
            <a:r>
              <a:rPr sz="4000" spc="-105" dirty="0">
                <a:solidFill>
                  <a:srgbClr val="002060"/>
                </a:solidFill>
                <a:latin typeface="Century Gothic"/>
                <a:cs typeface="Century Gothic"/>
              </a:rPr>
              <a:t> </a:t>
            </a:r>
            <a:r>
              <a:rPr sz="4000" spc="-5" dirty="0">
                <a:solidFill>
                  <a:srgbClr val="002060"/>
                </a:solidFill>
                <a:latin typeface="Century Gothic"/>
                <a:cs typeface="Century Gothic"/>
              </a:rPr>
              <a:t>expansion</a:t>
            </a:r>
            <a:endParaRPr sz="4000">
              <a:latin typeface="Century Gothic"/>
              <a:cs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3255378" y="160781"/>
            <a:ext cx="8760117" cy="669721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6448374" y="160781"/>
            <a:ext cx="2904490" cy="321945"/>
          </a:xfrm>
          <a:custGeom>
            <a:avLst/>
            <a:gdLst/>
            <a:ahLst/>
            <a:cxnLst/>
            <a:rect l="l" t="t" r="r" b="b"/>
            <a:pathLst>
              <a:path w="2904490" h="321945">
                <a:moveTo>
                  <a:pt x="0" y="321741"/>
                </a:moveTo>
                <a:lnTo>
                  <a:pt x="2904172" y="321741"/>
                </a:lnTo>
                <a:lnTo>
                  <a:pt x="2904172" y="0"/>
                </a:lnTo>
                <a:lnTo>
                  <a:pt x="0" y="0"/>
                </a:lnTo>
                <a:lnTo>
                  <a:pt x="0" y="321741"/>
                </a:lnTo>
                <a:close/>
              </a:path>
            </a:pathLst>
          </a:custGeom>
          <a:solidFill>
            <a:srgbClr val="FFFFFF"/>
          </a:solidFill>
        </p:spPr>
        <p:txBody>
          <a:bodyPr wrap="square" lIns="0" tIns="0" rIns="0" bIns="0" rtlCol="0"/>
          <a:lstStyle/>
          <a:p>
            <a:endParaRPr/>
          </a:p>
        </p:txBody>
      </p:sp>
      <p:sp>
        <p:nvSpPr>
          <p:cNvPr id="6" name="object 6"/>
          <p:cNvSpPr txBox="1"/>
          <p:nvPr/>
        </p:nvSpPr>
        <p:spPr>
          <a:xfrm>
            <a:off x="7573381" y="206502"/>
            <a:ext cx="660400" cy="292100"/>
          </a:xfrm>
          <a:prstGeom prst="rect">
            <a:avLst/>
          </a:prstGeom>
        </p:spPr>
        <p:txBody>
          <a:bodyPr vert="horz" wrap="square" lIns="0" tIns="0" rIns="0" bIns="0" rtlCol="0">
            <a:spAutoFit/>
          </a:bodyPr>
          <a:lstStyle/>
          <a:p>
            <a:pPr marL="12700">
              <a:lnSpc>
                <a:spcPct val="100000"/>
              </a:lnSpc>
            </a:pPr>
            <a:r>
              <a:rPr sz="1800" b="1" dirty="0">
                <a:latin typeface="Palatino Linotype"/>
                <a:cs typeface="Palatino Linotype"/>
              </a:rPr>
              <a:t>MSCs</a:t>
            </a:r>
            <a:endParaRPr sz="1800">
              <a:latin typeface="Palatino Linotype"/>
              <a:cs typeface="Palatino Linotype"/>
            </a:endParaRPr>
          </a:p>
        </p:txBody>
      </p:sp>
      <p:sp>
        <p:nvSpPr>
          <p:cNvPr id="7" name="object 7"/>
          <p:cNvSpPr txBox="1"/>
          <p:nvPr/>
        </p:nvSpPr>
        <p:spPr>
          <a:xfrm>
            <a:off x="5029200" y="482523"/>
            <a:ext cx="6986905" cy="889635"/>
          </a:xfrm>
          <a:prstGeom prst="rect">
            <a:avLst/>
          </a:prstGeom>
        </p:spPr>
        <p:txBody>
          <a:bodyPr vert="horz" wrap="square" lIns="0" tIns="0" rIns="0" bIns="0" rtlCol="0">
            <a:spAutoFit/>
          </a:bodyPr>
          <a:lstStyle/>
          <a:p>
            <a:pPr marL="1774189">
              <a:lnSpc>
                <a:spcPts val="2085"/>
              </a:lnSpc>
            </a:pPr>
            <a:r>
              <a:rPr sz="1800" b="1" spc="-15" dirty="0">
                <a:latin typeface="Palatino Linotype"/>
                <a:cs typeface="Palatino Linotype"/>
              </a:rPr>
              <a:t>ADMINISTRATION</a:t>
            </a:r>
            <a:endParaRPr sz="1800">
              <a:latin typeface="Palatino Linotype"/>
              <a:cs typeface="Palatino Linotype"/>
            </a:endParaRPr>
          </a:p>
        </p:txBody>
      </p:sp>
      <p:sp>
        <p:nvSpPr>
          <p:cNvPr id="8" name="object 8"/>
          <p:cNvSpPr txBox="1"/>
          <p:nvPr/>
        </p:nvSpPr>
        <p:spPr>
          <a:xfrm>
            <a:off x="145321" y="1355353"/>
            <a:ext cx="3016250" cy="1318895"/>
          </a:xfrm>
          <a:prstGeom prst="rect">
            <a:avLst/>
          </a:prstGeom>
        </p:spPr>
        <p:txBody>
          <a:bodyPr vert="horz" wrap="square" lIns="0" tIns="0" rIns="0" bIns="0" rtlCol="0">
            <a:spAutoFit/>
          </a:bodyPr>
          <a:lstStyle/>
          <a:p>
            <a:pPr marL="12700" marR="5080" algn="ctr">
              <a:lnSpc>
                <a:spcPct val="89800"/>
              </a:lnSpc>
            </a:pPr>
            <a:r>
              <a:rPr sz="3200" b="1" dirty="0">
                <a:solidFill>
                  <a:srgbClr val="002060"/>
                </a:solidFill>
                <a:latin typeface="Century Gothic"/>
                <a:cs typeface="Century Gothic"/>
              </a:rPr>
              <a:t>KEY </a:t>
            </a:r>
            <a:r>
              <a:rPr sz="3200" b="1" spc="-5" dirty="0">
                <a:solidFill>
                  <a:srgbClr val="002060"/>
                </a:solidFill>
                <a:latin typeface="Century Gothic"/>
                <a:cs typeface="Century Gothic"/>
              </a:rPr>
              <a:t>ACTIVITIES  OF        </a:t>
            </a:r>
            <a:r>
              <a:rPr sz="3200" b="1" dirty="0">
                <a:solidFill>
                  <a:srgbClr val="002060"/>
                </a:solidFill>
                <a:latin typeface="Century Gothic"/>
                <a:cs typeface="Century Gothic"/>
              </a:rPr>
              <a:t>MESE</a:t>
            </a:r>
            <a:r>
              <a:rPr sz="3200" b="1" spc="-5" dirty="0">
                <a:solidFill>
                  <a:srgbClr val="002060"/>
                </a:solidFill>
                <a:latin typeface="Century Gothic"/>
                <a:cs typeface="Century Gothic"/>
              </a:rPr>
              <a:t>N</a:t>
            </a:r>
            <a:r>
              <a:rPr sz="3200" b="1" dirty="0">
                <a:solidFill>
                  <a:srgbClr val="002060"/>
                </a:solidFill>
                <a:latin typeface="Century Gothic"/>
                <a:cs typeface="Century Gothic"/>
              </a:rPr>
              <a:t>CHYM</a:t>
            </a:r>
            <a:r>
              <a:rPr sz="3200" b="1" spc="-5" dirty="0">
                <a:solidFill>
                  <a:srgbClr val="002060"/>
                </a:solidFill>
                <a:latin typeface="Century Gothic"/>
                <a:cs typeface="Century Gothic"/>
              </a:rPr>
              <a:t>A</a:t>
            </a:r>
            <a:r>
              <a:rPr sz="3200" b="1" dirty="0">
                <a:solidFill>
                  <a:srgbClr val="002060"/>
                </a:solidFill>
                <a:latin typeface="Century Gothic"/>
                <a:cs typeface="Century Gothic"/>
              </a:rPr>
              <a:t>L</a:t>
            </a:r>
            <a:endParaRPr sz="3200">
              <a:latin typeface="Century Gothic"/>
              <a:cs typeface="Century Gothic"/>
            </a:endParaRPr>
          </a:p>
        </p:txBody>
      </p:sp>
      <p:sp>
        <p:nvSpPr>
          <p:cNvPr id="9" name="object 9"/>
          <p:cNvSpPr txBox="1"/>
          <p:nvPr/>
        </p:nvSpPr>
        <p:spPr>
          <a:xfrm>
            <a:off x="555788" y="2613710"/>
            <a:ext cx="2195830" cy="492125"/>
          </a:xfrm>
          <a:prstGeom prst="rect">
            <a:avLst/>
          </a:prstGeom>
        </p:spPr>
        <p:txBody>
          <a:bodyPr vert="horz" wrap="square" lIns="0" tIns="0" rIns="0" bIns="0" rtlCol="0">
            <a:spAutoFit/>
          </a:bodyPr>
          <a:lstStyle/>
          <a:p>
            <a:pPr marL="12700">
              <a:lnSpc>
                <a:spcPct val="100000"/>
              </a:lnSpc>
            </a:pPr>
            <a:r>
              <a:rPr sz="3200" b="1" dirty="0">
                <a:solidFill>
                  <a:srgbClr val="002060"/>
                </a:solidFill>
                <a:latin typeface="Century Gothic"/>
                <a:cs typeface="Century Gothic"/>
              </a:rPr>
              <a:t>STEM</a:t>
            </a:r>
            <a:r>
              <a:rPr sz="3200" b="1" spc="-85" dirty="0">
                <a:solidFill>
                  <a:srgbClr val="002060"/>
                </a:solidFill>
                <a:latin typeface="Century Gothic"/>
                <a:cs typeface="Century Gothic"/>
              </a:rPr>
              <a:t> </a:t>
            </a:r>
            <a:r>
              <a:rPr sz="3200" b="1" spc="-5" dirty="0">
                <a:solidFill>
                  <a:srgbClr val="002060"/>
                </a:solidFill>
                <a:latin typeface="Century Gothic"/>
                <a:cs typeface="Century Gothic"/>
              </a:rPr>
              <a:t>CELLS</a:t>
            </a:r>
            <a:endParaRPr sz="3200">
              <a:latin typeface="Century Gothic"/>
              <a:cs typeface="Century Gothic"/>
            </a:endParaRPr>
          </a:p>
        </p:txBody>
      </p:sp>
      <p:sp>
        <p:nvSpPr>
          <p:cNvPr id="10" name="object 10"/>
          <p:cNvSpPr/>
          <p:nvPr/>
        </p:nvSpPr>
        <p:spPr>
          <a:xfrm>
            <a:off x="3152279" y="2676099"/>
            <a:ext cx="2302510" cy="0"/>
          </a:xfrm>
          <a:custGeom>
            <a:avLst/>
            <a:gdLst/>
            <a:ahLst/>
            <a:cxnLst/>
            <a:rect l="l" t="t" r="r" b="b"/>
            <a:pathLst>
              <a:path w="2302510">
                <a:moveTo>
                  <a:pt x="0" y="0"/>
                </a:moveTo>
                <a:lnTo>
                  <a:pt x="2302040" y="0"/>
                </a:lnTo>
              </a:path>
            </a:pathLst>
          </a:custGeom>
          <a:ln w="34289">
            <a:solidFill>
              <a:srgbClr val="CE1C00"/>
            </a:solidFill>
          </a:ln>
        </p:spPr>
        <p:txBody>
          <a:bodyPr wrap="square" lIns="0" tIns="0" rIns="0" bIns="0" rtlCol="0"/>
          <a:lstStyle/>
          <a:p>
            <a:endParaRPr/>
          </a:p>
        </p:txBody>
      </p:sp>
      <p:sp>
        <p:nvSpPr>
          <p:cNvPr id="11" name="object 11"/>
          <p:cNvSpPr/>
          <p:nvPr/>
        </p:nvSpPr>
        <p:spPr>
          <a:xfrm>
            <a:off x="3152279" y="2676309"/>
            <a:ext cx="2302510" cy="842644"/>
          </a:xfrm>
          <a:custGeom>
            <a:avLst/>
            <a:gdLst/>
            <a:ahLst/>
            <a:cxnLst/>
            <a:rect l="l" t="t" r="r" b="b"/>
            <a:pathLst>
              <a:path w="2302510" h="842645">
                <a:moveTo>
                  <a:pt x="0" y="0"/>
                </a:moveTo>
                <a:lnTo>
                  <a:pt x="2302038" y="0"/>
                </a:lnTo>
                <a:lnTo>
                  <a:pt x="2302038" y="842210"/>
                </a:lnTo>
                <a:lnTo>
                  <a:pt x="0" y="842210"/>
                </a:lnTo>
                <a:lnTo>
                  <a:pt x="0" y="0"/>
                </a:lnTo>
                <a:close/>
              </a:path>
            </a:pathLst>
          </a:custGeom>
          <a:ln w="28574">
            <a:solidFill>
              <a:srgbClr val="CE1C00"/>
            </a:solidFill>
          </a:ln>
        </p:spPr>
        <p:txBody>
          <a:bodyPr wrap="square" lIns="0" tIns="0" rIns="0" bIns="0" rtlCol="0"/>
          <a:lstStyle/>
          <a:p>
            <a:endParaRPr/>
          </a:p>
        </p:txBody>
      </p:sp>
      <p:sp>
        <p:nvSpPr>
          <p:cNvPr id="12" name="object 12"/>
          <p:cNvSpPr/>
          <p:nvPr/>
        </p:nvSpPr>
        <p:spPr>
          <a:xfrm>
            <a:off x="3186094" y="2710124"/>
            <a:ext cx="2234565" cy="774700"/>
          </a:xfrm>
          <a:custGeom>
            <a:avLst/>
            <a:gdLst/>
            <a:ahLst/>
            <a:cxnLst/>
            <a:rect l="l" t="t" r="r" b="b"/>
            <a:pathLst>
              <a:path w="2234565" h="774700">
                <a:moveTo>
                  <a:pt x="0" y="0"/>
                </a:moveTo>
                <a:lnTo>
                  <a:pt x="0" y="774580"/>
                </a:lnTo>
                <a:lnTo>
                  <a:pt x="2234403" y="774580"/>
                </a:lnTo>
                <a:lnTo>
                  <a:pt x="2234403" y="0"/>
                </a:lnTo>
                <a:lnTo>
                  <a:pt x="0" y="0"/>
                </a:lnTo>
                <a:close/>
              </a:path>
            </a:pathLst>
          </a:custGeom>
          <a:ln w="28574">
            <a:solidFill>
              <a:srgbClr val="CE1C00"/>
            </a:solidFill>
          </a:ln>
        </p:spPr>
        <p:txBody>
          <a:bodyPr wrap="square" lIns="0" tIns="0" rIns="0" bIns="0" rtlCol="0"/>
          <a:lstStyle/>
          <a:p>
            <a:endParaRPr/>
          </a:p>
        </p:txBody>
      </p:sp>
      <p:sp>
        <p:nvSpPr>
          <p:cNvPr id="13" name="object 13"/>
          <p:cNvSpPr/>
          <p:nvPr/>
        </p:nvSpPr>
        <p:spPr>
          <a:xfrm>
            <a:off x="3381387" y="5784215"/>
            <a:ext cx="3966210" cy="0"/>
          </a:xfrm>
          <a:custGeom>
            <a:avLst/>
            <a:gdLst/>
            <a:ahLst/>
            <a:cxnLst/>
            <a:rect l="l" t="t" r="r" b="b"/>
            <a:pathLst>
              <a:path w="3966209">
                <a:moveTo>
                  <a:pt x="0" y="0"/>
                </a:moveTo>
                <a:lnTo>
                  <a:pt x="3965905" y="0"/>
                </a:lnTo>
              </a:path>
            </a:pathLst>
          </a:custGeom>
          <a:ln w="46990">
            <a:solidFill>
              <a:srgbClr val="CE1C00"/>
            </a:solidFill>
          </a:ln>
        </p:spPr>
        <p:txBody>
          <a:bodyPr wrap="square" lIns="0" tIns="0" rIns="0" bIns="0" rtlCol="0"/>
          <a:lstStyle/>
          <a:p>
            <a:endParaRPr/>
          </a:p>
        </p:txBody>
      </p:sp>
      <p:sp>
        <p:nvSpPr>
          <p:cNvPr id="14" name="object 14"/>
          <p:cNvSpPr/>
          <p:nvPr/>
        </p:nvSpPr>
        <p:spPr>
          <a:xfrm>
            <a:off x="7370800" y="4683759"/>
            <a:ext cx="0" cy="291465"/>
          </a:xfrm>
          <a:custGeom>
            <a:avLst/>
            <a:gdLst/>
            <a:ahLst/>
            <a:cxnLst/>
            <a:rect l="l" t="t" r="r" b="b"/>
            <a:pathLst>
              <a:path h="291464">
                <a:moveTo>
                  <a:pt x="0" y="0"/>
                </a:moveTo>
                <a:lnTo>
                  <a:pt x="0" y="291376"/>
                </a:lnTo>
              </a:path>
            </a:pathLst>
          </a:custGeom>
          <a:ln w="47015">
            <a:solidFill>
              <a:srgbClr val="CE1C00"/>
            </a:solidFill>
          </a:ln>
        </p:spPr>
        <p:txBody>
          <a:bodyPr wrap="square" lIns="0" tIns="0" rIns="0" bIns="0" rtlCol="0"/>
          <a:lstStyle/>
          <a:p>
            <a:endParaRPr/>
          </a:p>
        </p:txBody>
      </p:sp>
      <p:sp>
        <p:nvSpPr>
          <p:cNvPr id="15" name="object 15"/>
          <p:cNvSpPr/>
          <p:nvPr/>
        </p:nvSpPr>
        <p:spPr>
          <a:xfrm>
            <a:off x="7347292" y="4660265"/>
            <a:ext cx="1893570" cy="0"/>
          </a:xfrm>
          <a:custGeom>
            <a:avLst/>
            <a:gdLst/>
            <a:ahLst/>
            <a:cxnLst/>
            <a:rect l="l" t="t" r="r" b="b"/>
            <a:pathLst>
              <a:path w="1893570">
                <a:moveTo>
                  <a:pt x="0" y="0"/>
                </a:moveTo>
                <a:lnTo>
                  <a:pt x="1892960" y="0"/>
                </a:lnTo>
              </a:path>
            </a:pathLst>
          </a:custGeom>
          <a:ln w="46989">
            <a:solidFill>
              <a:srgbClr val="CE1C00"/>
            </a:solidFill>
          </a:ln>
        </p:spPr>
        <p:txBody>
          <a:bodyPr wrap="square" lIns="0" tIns="0" rIns="0" bIns="0" rtlCol="0"/>
          <a:lstStyle/>
          <a:p>
            <a:endParaRPr/>
          </a:p>
        </p:txBody>
      </p:sp>
      <p:sp>
        <p:nvSpPr>
          <p:cNvPr id="16" name="object 16"/>
          <p:cNvSpPr/>
          <p:nvPr/>
        </p:nvSpPr>
        <p:spPr>
          <a:xfrm>
            <a:off x="9216745" y="4683188"/>
            <a:ext cx="0" cy="292100"/>
          </a:xfrm>
          <a:custGeom>
            <a:avLst/>
            <a:gdLst/>
            <a:ahLst/>
            <a:cxnLst/>
            <a:rect l="l" t="t" r="r" b="b"/>
            <a:pathLst>
              <a:path h="292100">
                <a:moveTo>
                  <a:pt x="0" y="0"/>
                </a:moveTo>
                <a:lnTo>
                  <a:pt x="0" y="291947"/>
                </a:lnTo>
              </a:path>
            </a:pathLst>
          </a:custGeom>
          <a:ln w="47015">
            <a:solidFill>
              <a:srgbClr val="CE1C00"/>
            </a:solidFill>
          </a:ln>
        </p:spPr>
        <p:txBody>
          <a:bodyPr wrap="square" lIns="0" tIns="0" rIns="0" bIns="0" rtlCol="0"/>
          <a:lstStyle/>
          <a:p>
            <a:endParaRPr/>
          </a:p>
        </p:txBody>
      </p:sp>
      <p:sp>
        <p:nvSpPr>
          <p:cNvPr id="17" name="object 17"/>
          <p:cNvSpPr/>
          <p:nvPr/>
        </p:nvSpPr>
        <p:spPr>
          <a:xfrm>
            <a:off x="7347292" y="4636173"/>
            <a:ext cx="1893570" cy="1171575"/>
          </a:xfrm>
          <a:custGeom>
            <a:avLst/>
            <a:gdLst/>
            <a:ahLst/>
            <a:cxnLst/>
            <a:rect l="l" t="t" r="r" b="b"/>
            <a:pathLst>
              <a:path w="1893570" h="1171575">
                <a:moveTo>
                  <a:pt x="0" y="0"/>
                </a:moveTo>
                <a:lnTo>
                  <a:pt x="1892958" y="0"/>
                </a:lnTo>
                <a:lnTo>
                  <a:pt x="1892958" y="1171069"/>
                </a:lnTo>
                <a:lnTo>
                  <a:pt x="0" y="1171069"/>
                </a:lnTo>
                <a:lnTo>
                  <a:pt x="0" y="0"/>
                </a:lnTo>
                <a:close/>
              </a:path>
            </a:pathLst>
          </a:custGeom>
          <a:ln w="28574">
            <a:solidFill>
              <a:srgbClr val="CE1C00"/>
            </a:solidFill>
          </a:ln>
        </p:spPr>
        <p:txBody>
          <a:bodyPr wrap="square" lIns="0" tIns="0" rIns="0" bIns="0" rtlCol="0"/>
          <a:lstStyle/>
          <a:p>
            <a:endParaRPr/>
          </a:p>
        </p:txBody>
      </p:sp>
      <p:sp>
        <p:nvSpPr>
          <p:cNvPr id="18" name="object 18"/>
          <p:cNvSpPr/>
          <p:nvPr/>
        </p:nvSpPr>
        <p:spPr>
          <a:xfrm>
            <a:off x="7394311" y="4683192"/>
            <a:ext cx="1798955" cy="1077595"/>
          </a:xfrm>
          <a:custGeom>
            <a:avLst/>
            <a:gdLst/>
            <a:ahLst/>
            <a:cxnLst/>
            <a:rect l="l" t="t" r="r" b="b"/>
            <a:pathLst>
              <a:path w="1798954" h="1077595">
                <a:moveTo>
                  <a:pt x="0" y="0"/>
                </a:moveTo>
                <a:lnTo>
                  <a:pt x="0" y="1077040"/>
                </a:lnTo>
                <a:lnTo>
                  <a:pt x="1798929" y="1077040"/>
                </a:lnTo>
                <a:lnTo>
                  <a:pt x="1798929" y="0"/>
                </a:lnTo>
                <a:lnTo>
                  <a:pt x="0" y="0"/>
                </a:lnTo>
                <a:close/>
              </a:path>
            </a:pathLst>
          </a:custGeom>
          <a:ln w="28574">
            <a:solidFill>
              <a:srgbClr val="CE1C00"/>
            </a:solidFill>
          </a:ln>
        </p:spPr>
        <p:txBody>
          <a:bodyPr wrap="square" lIns="0" tIns="0" rIns="0" bIns="0" rtlCol="0"/>
          <a:lstStyle/>
          <a:p>
            <a:endParaRPr/>
          </a:p>
        </p:txBody>
      </p:sp>
      <p:sp>
        <p:nvSpPr>
          <p:cNvPr id="19" name="object 19"/>
          <p:cNvSpPr/>
          <p:nvPr/>
        </p:nvSpPr>
        <p:spPr>
          <a:xfrm>
            <a:off x="8654732" y="529755"/>
            <a:ext cx="2414905" cy="842644"/>
          </a:xfrm>
          <a:custGeom>
            <a:avLst/>
            <a:gdLst/>
            <a:ahLst/>
            <a:cxnLst/>
            <a:rect l="l" t="t" r="r" b="b"/>
            <a:pathLst>
              <a:path w="2414904" h="842644">
                <a:moveTo>
                  <a:pt x="0" y="0"/>
                </a:moveTo>
                <a:lnTo>
                  <a:pt x="2414328" y="0"/>
                </a:lnTo>
                <a:lnTo>
                  <a:pt x="2414328" y="842210"/>
                </a:lnTo>
                <a:lnTo>
                  <a:pt x="0" y="842210"/>
                </a:lnTo>
                <a:lnTo>
                  <a:pt x="0" y="0"/>
                </a:lnTo>
                <a:close/>
              </a:path>
            </a:pathLst>
          </a:custGeom>
          <a:ln w="28574">
            <a:solidFill>
              <a:srgbClr val="CE1C00"/>
            </a:solidFill>
          </a:ln>
        </p:spPr>
        <p:txBody>
          <a:bodyPr wrap="square" lIns="0" tIns="0" rIns="0" bIns="0" rtlCol="0"/>
          <a:lstStyle/>
          <a:p>
            <a:endParaRPr/>
          </a:p>
        </p:txBody>
      </p:sp>
      <p:sp>
        <p:nvSpPr>
          <p:cNvPr id="20" name="object 20"/>
          <p:cNvSpPr/>
          <p:nvPr/>
        </p:nvSpPr>
        <p:spPr>
          <a:xfrm>
            <a:off x="8688547" y="563570"/>
            <a:ext cx="2346960" cy="774700"/>
          </a:xfrm>
          <a:custGeom>
            <a:avLst/>
            <a:gdLst/>
            <a:ahLst/>
            <a:cxnLst/>
            <a:rect l="l" t="t" r="r" b="b"/>
            <a:pathLst>
              <a:path w="2346959" h="774700">
                <a:moveTo>
                  <a:pt x="0" y="0"/>
                </a:moveTo>
                <a:lnTo>
                  <a:pt x="0" y="774580"/>
                </a:lnTo>
                <a:lnTo>
                  <a:pt x="2346703" y="774580"/>
                </a:lnTo>
                <a:lnTo>
                  <a:pt x="2346703" y="0"/>
                </a:lnTo>
                <a:lnTo>
                  <a:pt x="0" y="0"/>
                </a:lnTo>
                <a:close/>
              </a:path>
            </a:pathLst>
          </a:custGeom>
          <a:ln w="28574">
            <a:solidFill>
              <a:srgbClr val="CE1C00"/>
            </a:solidFill>
          </a:ln>
        </p:spPr>
        <p:txBody>
          <a:bodyPr wrap="square" lIns="0" tIns="0" rIns="0" bIns="0" rtlCol="0"/>
          <a:lstStyle/>
          <a:p>
            <a:endParaRPr/>
          </a:p>
        </p:txBody>
      </p:sp>
      <p:sp>
        <p:nvSpPr>
          <p:cNvPr id="21" name="object 21"/>
          <p:cNvSpPr/>
          <p:nvPr/>
        </p:nvSpPr>
        <p:spPr>
          <a:xfrm>
            <a:off x="3381387" y="4975136"/>
            <a:ext cx="7932420" cy="832485"/>
          </a:xfrm>
          <a:custGeom>
            <a:avLst/>
            <a:gdLst/>
            <a:ahLst/>
            <a:cxnLst/>
            <a:rect l="l" t="t" r="r" b="b"/>
            <a:pathLst>
              <a:path w="7932420" h="832485">
                <a:moveTo>
                  <a:pt x="0" y="0"/>
                </a:moveTo>
                <a:lnTo>
                  <a:pt x="7931810" y="0"/>
                </a:lnTo>
                <a:lnTo>
                  <a:pt x="7931810" y="832106"/>
                </a:lnTo>
                <a:lnTo>
                  <a:pt x="0" y="832106"/>
                </a:lnTo>
                <a:lnTo>
                  <a:pt x="0" y="0"/>
                </a:lnTo>
                <a:close/>
              </a:path>
            </a:pathLst>
          </a:custGeom>
          <a:solidFill>
            <a:srgbClr val="E7FDB1"/>
          </a:solidFill>
        </p:spPr>
        <p:txBody>
          <a:bodyPr wrap="square" lIns="0" tIns="0" rIns="0" bIns="0" rtlCol="0"/>
          <a:lstStyle/>
          <a:p>
            <a:endParaRPr/>
          </a:p>
        </p:txBody>
      </p:sp>
      <p:sp>
        <p:nvSpPr>
          <p:cNvPr id="22" name="object 22"/>
          <p:cNvSpPr txBox="1"/>
          <p:nvPr/>
        </p:nvSpPr>
        <p:spPr>
          <a:xfrm>
            <a:off x="4913160" y="5177828"/>
            <a:ext cx="4874895" cy="429895"/>
          </a:xfrm>
          <a:prstGeom prst="rect">
            <a:avLst/>
          </a:prstGeom>
        </p:spPr>
        <p:txBody>
          <a:bodyPr vert="horz" wrap="square" lIns="0" tIns="0" rIns="0" bIns="0" rtlCol="0">
            <a:spAutoFit/>
          </a:bodyPr>
          <a:lstStyle/>
          <a:p>
            <a:pPr marL="12700">
              <a:lnSpc>
                <a:spcPct val="100000"/>
              </a:lnSpc>
            </a:pPr>
            <a:r>
              <a:rPr sz="2800" b="1" dirty="0">
                <a:solidFill>
                  <a:srgbClr val="753E3E"/>
                </a:solidFill>
                <a:latin typeface="Verdana"/>
                <a:cs typeface="Verdana"/>
              </a:rPr>
              <a:t>Regenerative</a:t>
            </a:r>
            <a:r>
              <a:rPr sz="2800" b="1" spc="-100" dirty="0">
                <a:solidFill>
                  <a:srgbClr val="753E3E"/>
                </a:solidFill>
                <a:latin typeface="Verdana"/>
                <a:cs typeface="Verdana"/>
              </a:rPr>
              <a:t> </a:t>
            </a:r>
            <a:r>
              <a:rPr sz="2800" b="1" dirty="0">
                <a:solidFill>
                  <a:srgbClr val="753E3E"/>
                </a:solidFill>
                <a:latin typeface="Verdana"/>
                <a:cs typeface="Verdana"/>
              </a:rPr>
              <a:t>Properties</a:t>
            </a:r>
            <a:endParaRPr sz="2800">
              <a:latin typeface="Verdana"/>
              <a:cs typeface="Verdana"/>
            </a:endParaRPr>
          </a:p>
        </p:txBody>
      </p:sp>
      <p:sp>
        <p:nvSpPr>
          <p:cNvPr id="23" name="object 23"/>
          <p:cNvSpPr/>
          <p:nvPr/>
        </p:nvSpPr>
        <p:spPr>
          <a:xfrm>
            <a:off x="3152279" y="2676309"/>
            <a:ext cx="7506334" cy="864869"/>
          </a:xfrm>
          <a:custGeom>
            <a:avLst/>
            <a:gdLst/>
            <a:ahLst/>
            <a:cxnLst/>
            <a:rect l="l" t="t" r="r" b="b"/>
            <a:pathLst>
              <a:path w="7506334" h="864870">
                <a:moveTo>
                  <a:pt x="0" y="0"/>
                </a:moveTo>
                <a:lnTo>
                  <a:pt x="7505776" y="0"/>
                </a:lnTo>
                <a:lnTo>
                  <a:pt x="7505776" y="864692"/>
                </a:lnTo>
                <a:lnTo>
                  <a:pt x="0" y="864692"/>
                </a:lnTo>
                <a:lnTo>
                  <a:pt x="0" y="0"/>
                </a:lnTo>
                <a:close/>
              </a:path>
            </a:pathLst>
          </a:custGeom>
          <a:solidFill>
            <a:srgbClr val="D1E9A0"/>
          </a:solidFill>
        </p:spPr>
        <p:txBody>
          <a:bodyPr wrap="square" lIns="0" tIns="0" rIns="0" bIns="0" rtlCol="0"/>
          <a:lstStyle/>
          <a:p>
            <a:endParaRPr/>
          </a:p>
        </p:txBody>
      </p:sp>
      <p:sp>
        <p:nvSpPr>
          <p:cNvPr id="24" name="object 24"/>
          <p:cNvSpPr txBox="1"/>
          <p:nvPr/>
        </p:nvSpPr>
        <p:spPr>
          <a:xfrm>
            <a:off x="3152279" y="2877515"/>
            <a:ext cx="7506334" cy="663575"/>
          </a:xfrm>
          <a:prstGeom prst="rect">
            <a:avLst/>
          </a:prstGeom>
        </p:spPr>
        <p:txBody>
          <a:bodyPr vert="horz" wrap="square" lIns="0" tIns="0" rIns="0" bIns="0" rtlCol="0">
            <a:spAutoFit/>
          </a:bodyPr>
          <a:lstStyle/>
          <a:p>
            <a:pPr marL="1702435">
              <a:lnSpc>
                <a:spcPct val="100000"/>
              </a:lnSpc>
            </a:pPr>
            <a:r>
              <a:rPr sz="2800" b="1" dirty="0">
                <a:latin typeface="Verdana"/>
                <a:cs typeface="Verdana"/>
              </a:rPr>
              <a:t>Paracrine</a:t>
            </a:r>
            <a:r>
              <a:rPr sz="2800" b="1" spc="-100" dirty="0">
                <a:latin typeface="Verdana"/>
                <a:cs typeface="Verdana"/>
              </a:rPr>
              <a:t> </a:t>
            </a:r>
            <a:r>
              <a:rPr sz="2800" b="1" dirty="0">
                <a:latin typeface="Verdana"/>
                <a:cs typeface="Verdana"/>
              </a:rPr>
              <a:t>Properties</a:t>
            </a:r>
            <a:endParaRPr sz="2800">
              <a:latin typeface="Verdana"/>
              <a:cs typeface="Verdana"/>
            </a:endParaRPr>
          </a:p>
        </p:txBody>
      </p:sp>
      <p:sp>
        <p:nvSpPr>
          <p:cNvPr id="25" name="object 25"/>
          <p:cNvSpPr txBox="1">
            <a:spLocks noGrp="1"/>
          </p:cNvSpPr>
          <p:nvPr>
            <p:ph type="title"/>
          </p:nvPr>
        </p:nvSpPr>
        <p:spPr>
          <a:xfrm>
            <a:off x="5029200" y="482523"/>
            <a:ext cx="6986905" cy="889635"/>
          </a:xfrm>
          <a:prstGeom prst="rect">
            <a:avLst/>
          </a:prstGeom>
          <a:solidFill>
            <a:srgbClr val="E2C5C5"/>
          </a:solidFill>
        </p:spPr>
        <p:txBody>
          <a:bodyPr vert="horz" wrap="square" lIns="0" tIns="213360" rIns="0" bIns="0" rtlCol="0">
            <a:spAutoFit/>
          </a:bodyPr>
          <a:lstStyle/>
          <a:p>
            <a:pPr marL="879475">
              <a:lnSpc>
                <a:spcPct val="100000"/>
              </a:lnSpc>
              <a:spcBef>
                <a:spcPts val="1680"/>
              </a:spcBef>
            </a:pPr>
            <a:r>
              <a:rPr sz="2800" dirty="0">
                <a:solidFill>
                  <a:srgbClr val="000000"/>
                </a:solidFill>
                <a:latin typeface="Verdana"/>
                <a:cs typeface="Verdana"/>
              </a:rPr>
              <a:t>Immunomodulation</a:t>
            </a:r>
            <a:r>
              <a:rPr sz="2800" spc="-100" dirty="0">
                <a:solidFill>
                  <a:srgbClr val="000000"/>
                </a:solidFill>
                <a:latin typeface="Verdana"/>
                <a:cs typeface="Verdana"/>
              </a:rPr>
              <a:t> </a:t>
            </a:r>
            <a:r>
              <a:rPr sz="2800" dirty="0">
                <a:solidFill>
                  <a:srgbClr val="000000"/>
                </a:solidFill>
                <a:latin typeface="Verdana"/>
                <a:cs typeface="Verdana"/>
              </a:rPr>
              <a:t>Effect</a:t>
            </a:r>
            <a:endParaRPr sz="2800">
              <a:latin typeface="Verdana"/>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722577" y="909447"/>
            <a:ext cx="8746883" cy="533207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2113495" y="52730"/>
            <a:ext cx="7970520" cy="612140"/>
          </a:xfrm>
          <a:prstGeom prst="rect">
            <a:avLst/>
          </a:prstGeom>
        </p:spPr>
        <p:txBody>
          <a:bodyPr vert="horz" wrap="square" lIns="0" tIns="0" rIns="0" bIns="0" rtlCol="0">
            <a:spAutoFit/>
          </a:bodyPr>
          <a:lstStyle/>
          <a:p>
            <a:pPr marL="12700">
              <a:lnSpc>
                <a:spcPct val="100000"/>
              </a:lnSpc>
              <a:tabLst>
                <a:tab pos="3446779" algn="l"/>
                <a:tab pos="6006465" algn="l"/>
              </a:tabLst>
            </a:pPr>
            <a:r>
              <a:rPr sz="4000" spc="-5" dirty="0">
                <a:solidFill>
                  <a:srgbClr val="002060"/>
                </a:solidFill>
                <a:latin typeface="Century Gothic"/>
                <a:cs typeface="Century Gothic"/>
              </a:rPr>
              <a:t>Regenerative	Properties	of</a:t>
            </a:r>
            <a:r>
              <a:rPr sz="4000" spc="-95" dirty="0">
                <a:solidFill>
                  <a:srgbClr val="002060"/>
                </a:solidFill>
                <a:latin typeface="Century Gothic"/>
                <a:cs typeface="Century Gothic"/>
              </a:rPr>
              <a:t> </a:t>
            </a:r>
            <a:r>
              <a:rPr sz="4000" dirty="0">
                <a:solidFill>
                  <a:srgbClr val="002060"/>
                </a:solidFill>
                <a:latin typeface="Century Gothic"/>
                <a:cs typeface="Century Gothic"/>
              </a:rPr>
              <a:t>MSCs</a:t>
            </a:r>
            <a:endParaRPr sz="4000">
              <a:latin typeface="Century Gothic"/>
              <a:cs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4804816" y="191833"/>
            <a:ext cx="7385799" cy="640222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a:spLocks noGrp="1"/>
          </p:cNvSpPr>
          <p:nvPr>
            <p:ph type="title"/>
          </p:nvPr>
        </p:nvSpPr>
        <p:spPr>
          <a:xfrm>
            <a:off x="1457104" y="472998"/>
            <a:ext cx="3571240" cy="1633220"/>
          </a:xfrm>
          <a:prstGeom prst="rect">
            <a:avLst/>
          </a:prstGeom>
        </p:spPr>
        <p:txBody>
          <a:bodyPr vert="horz" wrap="square" lIns="0" tIns="0" rIns="0" bIns="0" rtlCol="0">
            <a:spAutoFit/>
          </a:bodyPr>
          <a:lstStyle/>
          <a:p>
            <a:pPr marL="12700" marR="5080" indent="-635" algn="ctr">
              <a:lnSpc>
                <a:spcPts val="4300"/>
              </a:lnSpc>
              <a:tabLst>
                <a:tab pos="2887345" algn="l"/>
              </a:tabLst>
            </a:pPr>
            <a:r>
              <a:rPr sz="4000" dirty="0">
                <a:solidFill>
                  <a:srgbClr val="002060"/>
                </a:solidFill>
                <a:latin typeface="Century Gothic"/>
                <a:cs typeface="Century Gothic"/>
              </a:rPr>
              <a:t>RE</a:t>
            </a:r>
            <a:r>
              <a:rPr sz="4000" spc="-5" dirty="0">
                <a:solidFill>
                  <a:srgbClr val="002060"/>
                </a:solidFill>
                <a:latin typeface="Century Gothic"/>
                <a:cs typeface="Century Gothic"/>
              </a:rPr>
              <a:t>G</a:t>
            </a:r>
            <a:r>
              <a:rPr sz="4000" dirty="0">
                <a:solidFill>
                  <a:srgbClr val="002060"/>
                </a:solidFill>
                <a:latin typeface="Century Gothic"/>
                <a:cs typeface="Century Gothic"/>
              </a:rPr>
              <a:t>E</a:t>
            </a:r>
            <a:r>
              <a:rPr sz="4000" spc="-5" dirty="0">
                <a:solidFill>
                  <a:srgbClr val="002060"/>
                </a:solidFill>
                <a:latin typeface="Century Gothic"/>
                <a:cs typeface="Century Gothic"/>
              </a:rPr>
              <a:t>N</a:t>
            </a:r>
            <a:r>
              <a:rPr sz="4000" dirty="0">
                <a:solidFill>
                  <a:srgbClr val="002060"/>
                </a:solidFill>
                <a:latin typeface="Century Gothic"/>
                <a:cs typeface="Century Gothic"/>
              </a:rPr>
              <a:t>ER</a:t>
            </a:r>
            <a:r>
              <a:rPr sz="4000" spc="-5" dirty="0">
                <a:solidFill>
                  <a:srgbClr val="002060"/>
                </a:solidFill>
                <a:latin typeface="Century Gothic"/>
                <a:cs typeface="Century Gothic"/>
              </a:rPr>
              <a:t>A</a:t>
            </a:r>
            <a:r>
              <a:rPr sz="4000" dirty="0">
                <a:solidFill>
                  <a:srgbClr val="002060"/>
                </a:solidFill>
                <a:latin typeface="Century Gothic"/>
                <a:cs typeface="Century Gothic"/>
              </a:rPr>
              <a:t>TIVE  PR</a:t>
            </a:r>
            <a:r>
              <a:rPr sz="4000" spc="-5" dirty="0">
                <a:solidFill>
                  <a:srgbClr val="002060"/>
                </a:solidFill>
                <a:latin typeface="Century Gothic"/>
                <a:cs typeface="Century Gothic"/>
              </a:rPr>
              <a:t>O</a:t>
            </a:r>
            <a:r>
              <a:rPr sz="4000" dirty="0">
                <a:solidFill>
                  <a:srgbClr val="002060"/>
                </a:solidFill>
                <a:latin typeface="Century Gothic"/>
                <a:cs typeface="Century Gothic"/>
              </a:rPr>
              <a:t>PERTI</a:t>
            </a:r>
            <a:r>
              <a:rPr sz="4000" spc="-5" dirty="0">
                <a:solidFill>
                  <a:srgbClr val="002060"/>
                </a:solidFill>
                <a:latin typeface="Century Gothic"/>
                <a:cs typeface="Century Gothic"/>
              </a:rPr>
              <a:t>E</a:t>
            </a:r>
            <a:r>
              <a:rPr sz="4000" dirty="0">
                <a:solidFill>
                  <a:srgbClr val="002060"/>
                </a:solidFill>
                <a:latin typeface="Century Gothic"/>
                <a:cs typeface="Century Gothic"/>
              </a:rPr>
              <a:t>S	</a:t>
            </a:r>
            <a:r>
              <a:rPr sz="4000" spc="-5" dirty="0">
                <a:solidFill>
                  <a:srgbClr val="002060"/>
                </a:solidFill>
                <a:latin typeface="Century Gothic"/>
                <a:cs typeface="Century Gothic"/>
              </a:rPr>
              <a:t>O</a:t>
            </a:r>
            <a:r>
              <a:rPr sz="4000" dirty="0">
                <a:solidFill>
                  <a:srgbClr val="002060"/>
                </a:solidFill>
                <a:latin typeface="Century Gothic"/>
                <a:cs typeface="Century Gothic"/>
              </a:rPr>
              <a:t>F  MSCS</a:t>
            </a:r>
            <a:endParaRPr sz="4000">
              <a:latin typeface="Century Gothic"/>
              <a:cs typeface="Century Gothic"/>
            </a:endParaRPr>
          </a:p>
        </p:txBody>
      </p:sp>
      <p:sp>
        <p:nvSpPr>
          <p:cNvPr id="6" name="object 6"/>
          <p:cNvSpPr txBox="1"/>
          <p:nvPr/>
        </p:nvSpPr>
        <p:spPr>
          <a:xfrm>
            <a:off x="5791200" y="551929"/>
            <a:ext cx="6096000" cy="1865630"/>
          </a:xfrm>
          <a:prstGeom prst="rect">
            <a:avLst/>
          </a:prstGeom>
          <a:solidFill>
            <a:srgbClr val="E7FDB1"/>
          </a:solidFill>
        </p:spPr>
        <p:txBody>
          <a:bodyPr vert="horz" wrap="square" lIns="0" tIns="59690" rIns="0" bIns="0" rtlCol="0">
            <a:spAutoFit/>
          </a:bodyPr>
          <a:lstStyle/>
          <a:p>
            <a:pPr marL="546100" marR="532765" algn="ctr">
              <a:lnSpc>
                <a:spcPct val="89800"/>
              </a:lnSpc>
              <a:spcBef>
                <a:spcPts val="470"/>
              </a:spcBef>
              <a:tabLst>
                <a:tab pos="2974340" algn="l"/>
                <a:tab pos="3957954" algn="l"/>
                <a:tab pos="4023995" algn="l"/>
              </a:tabLst>
            </a:pPr>
            <a:r>
              <a:rPr sz="3200" b="1" dirty="0">
                <a:latin typeface="Verdana"/>
                <a:cs typeface="Verdana"/>
              </a:rPr>
              <a:t>Differentiation		into  epidermal	and	dermal  </a:t>
            </a:r>
            <a:r>
              <a:rPr sz="3200" b="1" spc="-5" dirty="0">
                <a:latin typeface="Verdana"/>
                <a:cs typeface="Verdana"/>
              </a:rPr>
              <a:t>cells:</a:t>
            </a:r>
            <a:endParaRPr sz="3200">
              <a:latin typeface="Verdana"/>
              <a:cs typeface="Verdana"/>
            </a:endParaRPr>
          </a:p>
        </p:txBody>
      </p:sp>
      <p:sp>
        <p:nvSpPr>
          <p:cNvPr id="7" name="object 7"/>
          <p:cNvSpPr txBox="1"/>
          <p:nvPr/>
        </p:nvSpPr>
        <p:spPr>
          <a:xfrm>
            <a:off x="3637724" y="2888030"/>
            <a:ext cx="7534275" cy="535940"/>
          </a:xfrm>
          <a:prstGeom prst="rect">
            <a:avLst/>
          </a:prstGeom>
          <a:solidFill>
            <a:srgbClr val="D2D6D7"/>
          </a:solidFill>
        </p:spPr>
        <p:txBody>
          <a:bodyPr vert="horz" wrap="square" lIns="0" tIns="3175" rIns="0" bIns="0" rtlCol="0">
            <a:spAutoFit/>
          </a:bodyPr>
          <a:lstStyle/>
          <a:p>
            <a:pPr marL="191135">
              <a:lnSpc>
                <a:spcPct val="100000"/>
              </a:lnSpc>
              <a:spcBef>
                <a:spcPts val="25"/>
              </a:spcBef>
              <a:tabLst>
                <a:tab pos="3357245" algn="l"/>
                <a:tab pos="6509384" algn="l"/>
              </a:tabLst>
            </a:pPr>
            <a:r>
              <a:rPr sz="3200" b="1" dirty="0">
                <a:latin typeface="Verdana"/>
                <a:cs typeface="Verdana"/>
              </a:rPr>
              <a:t>Repopulation	of the wound	bed</a:t>
            </a:r>
            <a:endParaRPr sz="3200">
              <a:latin typeface="Verdana"/>
              <a:cs typeface="Verdana"/>
            </a:endParaRPr>
          </a:p>
        </p:txBody>
      </p:sp>
      <p:sp>
        <p:nvSpPr>
          <p:cNvPr id="8" name="object 8"/>
          <p:cNvSpPr txBox="1"/>
          <p:nvPr/>
        </p:nvSpPr>
        <p:spPr>
          <a:xfrm>
            <a:off x="855605" y="5253558"/>
            <a:ext cx="6731634" cy="535940"/>
          </a:xfrm>
          <a:prstGeom prst="rect">
            <a:avLst/>
          </a:prstGeom>
          <a:solidFill>
            <a:srgbClr val="6B7377"/>
          </a:solidFill>
        </p:spPr>
        <p:txBody>
          <a:bodyPr vert="horz" wrap="square" lIns="0" tIns="3175" rIns="0" bIns="0" rtlCol="0">
            <a:spAutoFit/>
          </a:bodyPr>
          <a:lstStyle/>
          <a:p>
            <a:pPr marL="152400">
              <a:lnSpc>
                <a:spcPct val="100000"/>
              </a:lnSpc>
              <a:spcBef>
                <a:spcPts val="25"/>
              </a:spcBef>
              <a:tabLst>
                <a:tab pos="2524760" algn="l"/>
                <a:tab pos="5642610" algn="l"/>
              </a:tabLst>
            </a:pPr>
            <a:r>
              <a:rPr sz="3200" b="1" dirty="0">
                <a:latin typeface="Verdana"/>
                <a:cs typeface="Verdana"/>
              </a:rPr>
              <a:t>Replacing	the damaged	skin</a:t>
            </a:r>
            <a:endParaRPr sz="3200">
              <a:latin typeface="Verdana"/>
              <a:cs typeface="Verdana"/>
            </a:endParaRPr>
          </a:p>
        </p:txBody>
      </p:sp>
      <p:sp>
        <p:nvSpPr>
          <p:cNvPr id="9" name="object 9"/>
          <p:cNvSpPr txBox="1"/>
          <p:nvPr/>
        </p:nvSpPr>
        <p:spPr>
          <a:xfrm>
            <a:off x="2661170" y="4021670"/>
            <a:ext cx="6260465" cy="535940"/>
          </a:xfrm>
          <a:prstGeom prst="rect">
            <a:avLst/>
          </a:prstGeom>
          <a:solidFill>
            <a:srgbClr val="BAC0C3"/>
          </a:solidFill>
        </p:spPr>
        <p:txBody>
          <a:bodyPr vert="horz" wrap="square" lIns="0" tIns="3175" rIns="0" bIns="0" rtlCol="0">
            <a:spAutoFit/>
          </a:bodyPr>
          <a:lstStyle/>
          <a:p>
            <a:pPr marL="224154">
              <a:lnSpc>
                <a:spcPct val="100000"/>
              </a:lnSpc>
              <a:spcBef>
                <a:spcPts val="25"/>
              </a:spcBef>
              <a:tabLst>
                <a:tab pos="1374775" algn="l"/>
                <a:tab pos="4542155" algn="l"/>
              </a:tabLst>
            </a:pPr>
            <a:r>
              <a:rPr sz="3200" b="1" dirty="0">
                <a:latin typeface="Verdana"/>
                <a:cs typeface="Verdana"/>
              </a:rPr>
              <a:t>New	</a:t>
            </a:r>
            <a:r>
              <a:rPr sz="3200" b="1" spc="-5" dirty="0">
                <a:latin typeface="Verdana"/>
                <a:cs typeface="Verdana"/>
              </a:rPr>
              <a:t>extra</a:t>
            </a:r>
            <a:r>
              <a:rPr sz="3200" b="1" spc="10" dirty="0">
                <a:latin typeface="Verdana"/>
                <a:cs typeface="Verdana"/>
              </a:rPr>
              <a:t> </a:t>
            </a:r>
            <a:r>
              <a:rPr sz="3200" b="1" dirty="0">
                <a:latin typeface="Verdana"/>
                <a:cs typeface="Verdana"/>
              </a:rPr>
              <a:t>cellular	matrix</a:t>
            </a:r>
            <a:endParaRPr sz="3200">
              <a:latin typeface="Verdana"/>
              <a:cs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604213" y="648157"/>
            <a:ext cx="9669208" cy="620044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99652" y="57226"/>
            <a:ext cx="11198225" cy="552450"/>
          </a:xfrm>
          <a:prstGeom prst="rect">
            <a:avLst/>
          </a:prstGeom>
        </p:spPr>
        <p:txBody>
          <a:bodyPr vert="horz" wrap="square" lIns="0" tIns="0" rIns="0" bIns="0" rtlCol="0">
            <a:spAutoFit/>
          </a:bodyPr>
          <a:lstStyle/>
          <a:p>
            <a:pPr marL="12700">
              <a:lnSpc>
                <a:spcPct val="100000"/>
              </a:lnSpc>
              <a:tabLst>
                <a:tab pos="2663825" algn="l"/>
                <a:tab pos="5251450" algn="l"/>
              </a:tabLst>
            </a:pPr>
            <a:r>
              <a:rPr sz="3600" spc="-5" dirty="0">
                <a:solidFill>
                  <a:srgbClr val="002060"/>
                </a:solidFill>
                <a:latin typeface="Century Gothic"/>
                <a:cs typeface="Century Gothic"/>
              </a:rPr>
              <a:t>PARACRINE	PROPERTIES	OF </a:t>
            </a:r>
            <a:r>
              <a:rPr sz="3600" dirty="0">
                <a:solidFill>
                  <a:srgbClr val="002060"/>
                </a:solidFill>
                <a:latin typeface="Century Gothic"/>
                <a:cs typeface="Century Gothic"/>
              </a:rPr>
              <a:t>MSC </a:t>
            </a:r>
            <a:r>
              <a:rPr sz="3600" spc="-5" dirty="0">
                <a:solidFill>
                  <a:srgbClr val="002060"/>
                </a:solidFill>
                <a:latin typeface="Century Gothic"/>
                <a:cs typeface="Century Gothic"/>
              </a:rPr>
              <a:t>GROWTH</a:t>
            </a:r>
            <a:r>
              <a:rPr sz="3600" spc="-45" dirty="0">
                <a:solidFill>
                  <a:srgbClr val="002060"/>
                </a:solidFill>
                <a:latin typeface="Century Gothic"/>
                <a:cs typeface="Century Gothic"/>
              </a:rPr>
              <a:t> </a:t>
            </a:r>
            <a:r>
              <a:rPr sz="3600" spc="-5" dirty="0">
                <a:solidFill>
                  <a:srgbClr val="002060"/>
                </a:solidFill>
                <a:latin typeface="Century Gothic"/>
                <a:cs typeface="Century Gothic"/>
              </a:rPr>
              <a:t>FACTORS</a:t>
            </a:r>
            <a:endParaRPr sz="3600">
              <a:latin typeface="Century Gothic"/>
              <a:cs typeface="Century Gothic"/>
            </a:endParaRPr>
          </a:p>
        </p:txBody>
      </p:sp>
      <p:sp>
        <p:nvSpPr>
          <p:cNvPr id="6" name="object 6"/>
          <p:cNvSpPr txBox="1"/>
          <p:nvPr/>
        </p:nvSpPr>
        <p:spPr>
          <a:xfrm>
            <a:off x="2617863" y="967143"/>
            <a:ext cx="7534275" cy="535940"/>
          </a:xfrm>
          <a:prstGeom prst="rect">
            <a:avLst/>
          </a:prstGeom>
          <a:solidFill>
            <a:srgbClr val="E4EFF9"/>
          </a:solidFill>
        </p:spPr>
        <p:txBody>
          <a:bodyPr vert="horz" wrap="square" lIns="0" tIns="3175" rIns="0" bIns="0" rtlCol="0">
            <a:spAutoFit/>
          </a:bodyPr>
          <a:lstStyle/>
          <a:p>
            <a:pPr marL="1525270">
              <a:lnSpc>
                <a:spcPct val="100000"/>
              </a:lnSpc>
              <a:spcBef>
                <a:spcPts val="25"/>
              </a:spcBef>
            </a:pPr>
            <a:r>
              <a:rPr sz="3200" b="1" spc="-5" dirty="0">
                <a:latin typeface="Verdana"/>
                <a:cs typeface="Verdana"/>
              </a:rPr>
              <a:t>Angiogenesis</a:t>
            </a:r>
            <a:r>
              <a:rPr sz="3200" b="1" spc="-60" dirty="0">
                <a:latin typeface="Verdana"/>
                <a:cs typeface="Verdana"/>
              </a:rPr>
              <a:t> </a:t>
            </a:r>
            <a:r>
              <a:rPr sz="3200" b="1" dirty="0">
                <a:latin typeface="Verdana"/>
                <a:cs typeface="Verdana"/>
              </a:rPr>
              <a:t>effect</a:t>
            </a:r>
            <a:endParaRPr sz="3200">
              <a:latin typeface="Verdana"/>
              <a:cs typeface="Verdana"/>
            </a:endParaRPr>
          </a:p>
        </p:txBody>
      </p:sp>
      <p:sp>
        <p:nvSpPr>
          <p:cNvPr id="7" name="object 7"/>
          <p:cNvSpPr txBox="1"/>
          <p:nvPr/>
        </p:nvSpPr>
        <p:spPr>
          <a:xfrm>
            <a:off x="2671889" y="2471166"/>
            <a:ext cx="7534275" cy="535940"/>
          </a:xfrm>
          <a:prstGeom prst="rect">
            <a:avLst/>
          </a:prstGeom>
          <a:solidFill>
            <a:srgbClr val="C8DFF2"/>
          </a:solidFill>
        </p:spPr>
        <p:txBody>
          <a:bodyPr vert="horz" wrap="square" lIns="0" tIns="3175" rIns="0" bIns="0" rtlCol="0">
            <a:spAutoFit/>
          </a:bodyPr>
          <a:lstStyle/>
          <a:p>
            <a:pPr marL="1445895">
              <a:lnSpc>
                <a:spcPct val="100000"/>
              </a:lnSpc>
              <a:spcBef>
                <a:spcPts val="25"/>
              </a:spcBef>
            </a:pPr>
            <a:r>
              <a:rPr sz="3200" b="1" dirty="0">
                <a:latin typeface="Verdana"/>
                <a:cs typeface="Verdana"/>
              </a:rPr>
              <a:t>Anti-fibrosis</a:t>
            </a:r>
            <a:r>
              <a:rPr sz="3200" b="1" spc="-100" dirty="0">
                <a:latin typeface="Verdana"/>
                <a:cs typeface="Verdana"/>
              </a:rPr>
              <a:t> </a:t>
            </a:r>
            <a:r>
              <a:rPr sz="3200" b="1" dirty="0">
                <a:latin typeface="Verdana"/>
                <a:cs typeface="Verdana"/>
              </a:rPr>
              <a:t>activity</a:t>
            </a:r>
            <a:endParaRPr sz="3200">
              <a:latin typeface="Verdana"/>
              <a:cs typeface="Verdana"/>
            </a:endParaRPr>
          </a:p>
        </p:txBody>
      </p:sp>
      <p:sp>
        <p:nvSpPr>
          <p:cNvPr id="8" name="object 8"/>
          <p:cNvSpPr txBox="1"/>
          <p:nvPr/>
        </p:nvSpPr>
        <p:spPr>
          <a:xfrm>
            <a:off x="2617863" y="3975188"/>
            <a:ext cx="7534275" cy="535940"/>
          </a:xfrm>
          <a:prstGeom prst="rect">
            <a:avLst/>
          </a:prstGeom>
          <a:solidFill>
            <a:srgbClr val="ACCEEB"/>
          </a:solidFill>
        </p:spPr>
        <p:txBody>
          <a:bodyPr vert="horz" wrap="square" lIns="0" tIns="3175" rIns="0" bIns="0" rtlCol="0">
            <a:spAutoFit/>
          </a:bodyPr>
          <a:lstStyle/>
          <a:p>
            <a:pPr marL="2105025">
              <a:lnSpc>
                <a:spcPct val="100000"/>
              </a:lnSpc>
              <a:spcBef>
                <a:spcPts val="25"/>
              </a:spcBef>
            </a:pPr>
            <a:r>
              <a:rPr sz="3200" b="1" dirty="0">
                <a:latin typeface="Verdana"/>
                <a:cs typeface="Verdana"/>
              </a:rPr>
              <a:t>Anti-apoptosis</a:t>
            </a:r>
            <a:endParaRPr sz="3200">
              <a:latin typeface="Verdana"/>
              <a:cs typeface="Verdana"/>
            </a:endParaRPr>
          </a:p>
        </p:txBody>
      </p:sp>
      <p:sp>
        <p:nvSpPr>
          <p:cNvPr id="9" name="object 9"/>
          <p:cNvSpPr txBox="1"/>
          <p:nvPr/>
        </p:nvSpPr>
        <p:spPr>
          <a:xfrm>
            <a:off x="2617863" y="5479211"/>
            <a:ext cx="7534275" cy="535940"/>
          </a:xfrm>
          <a:prstGeom prst="rect">
            <a:avLst/>
          </a:prstGeom>
          <a:solidFill>
            <a:srgbClr val="3989C3"/>
          </a:solidFill>
        </p:spPr>
        <p:txBody>
          <a:bodyPr vert="horz" wrap="square" lIns="0" tIns="3175" rIns="0" bIns="0" rtlCol="0">
            <a:spAutoFit/>
          </a:bodyPr>
          <a:lstStyle/>
          <a:p>
            <a:pPr marL="666115">
              <a:lnSpc>
                <a:spcPct val="100000"/>
              </a:lnSpc>
              <a:spcBef>
                <a:spcPts val="25"/>
              </a:spcBef>
            </a:pPr>
            <a:r>
              <a:rPr sz="3200" b="1" spc="-5" dirty="0">
                <a:latin typeface="Verdana"/>
                <a:cs typeface="Verdana"/>
              </a:rPr>
              <a:t>Chemoattactive</a:t>
            </a:r>
            <a:r>
              <a:rPr sz="3200" b="1" spc="-40" dirty="0">
                <a:latin typeface="Verdana"/>
                <a:cs typeface="Verdana"/>
              </a:rPr>
              <a:t> </a:t>
            </a:r>
            <a:r>
              <a:rPr sz="3200" b="1" spc="-5" dirty="0">
                <a:latin typeface="Verdana"/>
                <a:cs typeface="Verdana"/>
              </a:rPr>
              <a:t>proprieties</a:t>
            </a:r>
            <a:endParaRPr sz="3200">
              <a:latin typeface="Verdana"/>
              <a:cs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604213" y="648157"/>
            <a:ext cx="9669208" cy="620044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1512850" y="52146"/>
            <a:ext cx="9171940" cy="633730"/>
          </a:xfrm>
          <a:prstGeom prst="rect">
            <a:avLst/>
          </a:prstGeom>
        </p:spPr>
        <p:txBody>
          <a:bodyPr vert="horz" wrap="square" lIns="0" tIns="0" rIns="0" bIns="0" rtlCol="0">
            <a:spAutoFit/>
          </a:bodyPr>
          <a:lstStyle/>
          <a:p>
            <a:pPr marL="12700">
              <a:lnSpc>
                <a:spcPct val="100000"/>
              </a:lnSpc>
            </a:pPr>
            <a:r>
              <a:rPr sz="4000" spc="-5" dirty="0">
                <a:solidFill>
                  <a:srgbClr val="002060"/>
                </a:solidFill>
              </a:rPr>
              <a:t>MSC </a:t>
            </a:r>
            <a:r>
              <a:rPr sz="4000" dirty="0">
                <a:solidFill>
                  <a:srgbClr val="002060"/>
                </a:solidFill>
              </a:rPr>
              <a:t>GROWTH </a:t>
            </a:r>
            <a:r>
              <a:rPr sz="4000" spc="-35" dirty="0">
                <a:solidFill>
                  <a:srgbClr val="002060"/>
                </a:solidFill>
              </a:rPr>
              <a:t>FACTORS </a:t>
            </a:r>
            <a:r>
              <a:rPr sz="4000" spc="-5" dirty="0">
                <a:solidFill>
                  <a:srgbClr val="002060"/>
                </a:solidFill>
              </a:rPr>
              <a:t>VS </a:t>
            </a:r>
            <a:r>
              <a:rPr sz="4000" dirty="0">
                <a:solidFill>
                  <a:srgbClr val="002060"/>
                </a:solidFill>
              </a:rPr>
              <a:t>PRP</a:t>
            </a:r>
            <a:r>
              <a:rPr sz="4000" spc="-35" dirty="0">
                <a:solidFill>
                  <a:srgbClr val="002060"/>
                </a:solidFill>
              </a:rPr>
              <a:t> </a:t>
            </a:r>
            <a:r>
              <a:rPr sz="4000" dirty="0">
                <a:solidFill>
                  <a:srgbClr val="002060"/>
                </a:solidFill>
              </a:rPr>
              <a:t>GF</a:t>
            </a:r>
            <a:endParaRPr sz="4000"/>
          </a:p>
        </p:txBody>
      </p:sp>
      <p:sp>
        <p:nvSpPr>
          <p:cNvPr id="6" name="object 6"/>
          <p:cNvSpPr txBox="1"/>
          <p:nvPr/>
        </p:nvSpPr>
        <p:spPr>
          <a:xfrm>
            <a:off x="2617863" y="967143"/>
            <a:ext cx="7534275" cy="535940"/>
          </a:xfrm>
          <a:prstGeom prst="rect">
            <a:avLst/>
          </a:prstGeom>
          <a:solidFill>
            <a:srgbClr val="D4FDD5"/>
          </a:solidFill>
        </p:spPr>
        <p:txBody>
          <a:bodyPr vert="horz" wrap="square" lIns="0" tIns="3175" rIns="0" bIns="0" rtlCol="0">
            <a:spAutoFit/>
          </a:bodyPr>
          <a:lstStyle/>
          <a:p>
            <a:pPr marL="470534">
              <a:lnSpc>
                <a:spcPct val="100000"/>
              </a:lnSpc>
              <a:spcBef>
                <a:spcPts val="25"/>
              </a:spcBef>
              <a:tabLst>
                <a:tab pos="1522730" algn="l"/>
                <a:tab pos="2557780" algn="l"/>
                <a:tab pos="3663950" algn="l"/>
              </a:tabLst>
            </a:pPr>
            <a:r>
              <a:rPr sz="3200" b="1" dirty="0">
                <a:latin typeface="Verdana"/>
                <a:cs typeface="Verdana"/>
              </a:rPr>
              <a:t>PRP	:</a:t>
            </a:r>
            <a:r>
              <a:rPr sz="3200" b="1" spc="-5" dirty="0">
                <a:latin typeface="Verdana"/>
                <a:cs typeface="Verdana"/>
              </a:rPr>
              <a:t> GF	</a:t>
            </a:r>
            <a:r>
              <a:rPr sz="3200" b="1" dirty="0">
                <a:latin typeface="Verdana"/>
                <a:cs typeface="Verdana"/>
              </a:rPr>
              <a:t>ONE	</a:t>
            </a:r>
            <a:r>
              <a:rPr sz="3200" b="1" spc="-5" dirty="0">
                <a:latin typeface="Verdana"/>
                <a:cs typeface="Verdana"/>
              </a:rPr>
              <a:t>SHOT</a:t>
            </a:r>
            <a:r>
              <a:rPr sz="3200" b="1" spc="-60" dirty="0">
                <a:latin typeface="Verdana"/>
                <a:cs typeface="Verdana"/>
              </a:rPr>
              <a:t> </a:t>
            </a:r>
            <a:r>
              <a:rPr sz="3200" b="1" spc="-5" dirty="0">
                <a:latin typeface="Verdana"/>
                <a:cs typeface="Verdana"/>
              </a:rPr>
              <a:t>RELEASE</a:t>
            </a:r>
            <a:endParaRPr sz="3200">
              <a:latin typeface="Verdana"/>
              <a:cs typeface="Verdana"/>
            </a:endParaRPr>
          </a:p>
        </p:txBody>
      </p:sp>
      <p:sp>
        <p:nvSpPr>
          <p:cNvPr id="7" name="object 7"/>
          <p:cNvSpPr txBox="1"/>
          <p:nvPr/>
        </p:nvSpPr>
        <p:spPr>
          <a:xfrm>
            <a:off x="2671889" y="2471166"/>
            <a:ext cx="7534275" cy="535940"/>
          </a:xfrm>
          <a:prstGeom prst="rect">
            <a:avLst/>
          </a:prstGeom>
          <a:solidFill>
            <a:srgbClr val="D4FDD5"/>
          </a:solidFill>
        </p:spPr>
        <p:txBody>
          <a:bodyPr vert="horz" wrap="square" lIns="0" tIns="3175" rIns="0" bIns="0" rtlCol="0">
            <a:spAutoFit/>
          </a:bodyPr>
          <a:lstStyle/>
          <a:p>
            <a:pPr marL="1407795">
              <a:lnSpc>
                <a:spcPct val="100000"/>
              </a:lnSpc>
              <a:spcBef>
                <a:spcPts val="25"/>
              </a:spcBef>
              <a:tabLst>
                <a:tab pos="4380865" algn="l"/>
              </a:tabLst>
            </a:pPr>
            <a:r>
              <a:rPr sz="3200" b="1" spc="-5" dirty="0">
                <a:latin typeface="Verdana"/>
                <a:cs typeface="Verdana"/>
              </a:rPr>
              <a:t>TEMPORARY	RESULT</a:t>
            </a:r>
            <a:endParaRPr sz="3200">
              <a:latin typeface="Verdana"/>
              <a:cs typeface="Verdana"/>
            </a:endParaRPr>
          </a:p>
        </p:txBody>
      </p:sp>
      <p:sp>
        <p:nvSpPr>
          <p:cNvPr id="8" name="object 8"/>
          <p:cNvSpPr txBox="1"/>
          <p:nvPr/>
        </p:nvSpPr>
        <p:spPr>
          <a:xfrm>
            <a:off x="2617863" y="3975188"/>
            <a:ext cx="7534275" cy="535940"/>
          </a:xfrm>
          <a:prstGeom prst="rect">
            <a:avLst/>
          </a:prstGeom>
          <a:solidFill>
            <a:srgbClr val="FFF4D5"/>
          </a:solidFill>
        </p:spPr>
        <p:txBody>
          <a:bodyPr vert="horz" wrap="square" lIns="0" tIns="3175" rIns="0" bIns="0" rtlCol="0">
            <a:spAutoFit/>
          </a:bodyPr>
          <a:lstStyle/>
          <a:p>
            <a:pPr marL="163195">
              <a:lnSpc>
                <a:spcPct val="100000"/>
              </a:lnSpc>
              <a:spcBef>
                <a:spcPts val="25"/>
              </a:spcBef>
              <a:tabLst>
                <a:tab pos="1270000" algn="l"/>
                <a:tab pos="2002789" algn="l"/>
                <a:tab pos="3037840" algn="l"/>
                <a:tab pos="5191125" algn="l"/>
              </a:tabLst>
            </a:pPr>
            <a:r>
              <a:rPr sz="3200" b="1" spc="-5" dirty="0">
                <a:latin typeface="Verdana"/>
                <a:cs typeface="Verdana"/>
              </a:rPr>
              <a:t>MSC	GF	</a:t>
            </a:r>
            <a:r>
              <a:rPr sz="3200" b="1" dirty="0">
                <a:latin typeface="Verdana"/>
                <a:cs typeface="Verdana"/>
              </a:rPr>
              <a:t>:</a:t>
            </a:r>
            <a:r>
              <a:rPr sz="3200" b="1" spc="-5" dirty="0">
                <a:latin typeface="Verdana"/>
                <a:cs typeface="Verdana"/>
              </a:rPr>
              <a:t> GF	RELEASE	LIFETIME</a:t>
            </a:r>
            <a:endParaRPr sz="3200">
              <a:latin typeface="Verdana"/>
              <a:cs typeface="Verdana"/>
            </a:endParaRPr>
          </a:p>
        </p:txBody>
      </p:sp>
      <p:sp>
        <p:nvSpPr>
          <p:cNvPr id="9" name="object 9"/>
          <p:cNvSpPr txBox="1"/>
          <p:nvPr/>
        </p:nvSpPr>
        <p:spPr>
          <a:xfrm>
            <a:off x="2617863" y="5479211"/>
            <a:ext cx="7534275" cy="535940"/>
          </a:xfrm>
          <a:prstGeom prst="rect">
            <a:avLst/>
          </a:prstGeom>
          <a:solidFill>
            <a:srgbClr val="FFF4D5"/>
          </a:solidFill>
        </p:spPr>
        <p:txBody>
          <a:bodyPr vert="horz" wrap="square" lIns="0" tIns="3175" rIns="0" bIns="0" rtlCol="0">
            <a:spAutoFit/>
          </a:bodyPr>
          <a:lstStyle/>
          <a:p>
            <a:pPr marL="1098550">
              <a:lnSpc>
                <a:spcPct val="100000"/>
              </a:lnSpc>
              <a:spcBef>
                <a:spcPts val="25"/>
              </a:spcBef>
              <a:tabLst>
                <a:tab pos="2515235" algn="l"/>
                <a:tab pos="4690110" algn="l"/>
              </a:tabLst>
            </a:pPr>
            <a:r>
              <a:rPr sz="3200" b="1" dirty="0">
                <a:latin typeface="Verdana"/>
                <a:cs typeface="Verdana"/>
              </a:rPr>
              <a:t>LONG	</a:t>
            </a:r>
            <a:r>
              <a:rPr sz="3200" b="1" spc="-5" dirty="0">
                <a:latin typeface="Verdana"/>
                <a:cs typeface="Verdana"/>
              </a:rPr>
              <a:t>LASTING	RESULT</a:t>
            </a:r>
            <a:endParaRPr sz="3200">
              <a:latin typeface="Verdana"/>
              <a:cs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204061" y="1321917"/>
            <a:ext cx="9867201" cy="549633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a:spLocks noGrp="1"/>
          </p:cNvSpPr>
          <p:nvPr>
            <p:ph type="title"/>
          </p:nvPr>
        </p:nvSpPr>
        <p:spPr>
          <a:xfrm>
            <a:off x="1906349" y="87680"/>
            <a:ext cx="8519160" cy="633730"/>
          </a:xfrm>
          <a:prstGeom prst="rect">
            <a:avLst/>
          </a:prstGeom>
        </p:spPr>
        <p:txBody>
          <a:bodyPr vert="horz" wrap="square" lIns="0" tIns="0" rIns="0" bIns="0" rtlCol="0">
            <a:spAutoFit/>
          </a:bodyPr>
          <a:lstStyle/>
          <a:p>
            <a:pPr marL="12700">
              <a:lnSpc>
                <a:spcPct val="100000"/>
              </a:lnSpc>
            </a:pPr>
            <a:r>
              <a:rPr sz="4000" spc="-5" dirty="0">
                <a:solidFill>
                  <a:srgbClr val="002060"/>
                </a:solidFill>
              </a:rPr>
              <a:t>Immunosuppressive factors</a:t>
            </a:r>
            <a:r>
              <a:rPr sz="4000" spc="10" dirty="0">
                <a:solidFill>
                  <a:srgbClr val="002060"/>
                </a:solidFill>
              </a:rPr>
              <a:t> </a:t>
            </a:r>
            <a:r>
              <a:rPr sz="4000" spc="-5" dirty="0">
                <a:solidFill>
                  <a:srgbClr val="002060"/>
                </a:solidFill>
              </a:rPr>
              <a:t>released</a:t>
            </a:r>
            <a:endParaRPr sz="4000"/>
          </a:p>
        </p:txBody>
      </p:sp>
      <p:sp>
        <p:nvSpPr>
          <p:cNvPr id="6" name="object 6"/>
          <p:cNvSpPr txBox="1"/>
          <p:nvPr/>
        </p:nvSpPr>
        <p:spPr>
          <a:xfrm>
            <a:off x="1462862" y="2721114"/>
            <a:ext cx="9349740" cy="949325"/>
          </a:xfrm>
          <a:prstGeom prst="rect">
            <a:avLst/>
          </a:prstGeom>
          <a:solidFill>
            <a:srgbClr val="F7BF95"/>
          </a:solidFill>
        </p:spPr>
        <p:txBody>
          <a:bodyPr vert="horz" wrap="square" lIns="0" tIns="102235" rIns="0" bIns="0" rtlCol="0">
            <a:spAutoFit/>
          </a:bodyPr>
          <a:lstStyle/>
          <a:p>
            <a:pPr marL="633730" marR="205104" indent="-415290">
              <a:lnSpc>
                <a:spcPts val="3000"/>
              </a:lnSpc>
              <a:spcBef>
                <a:spcPts val="805"/>
              </a:spcBef>
            </a:pPr>
            <a:r>
              <a:rPr sz="2800" b="1" dirty="0">
                <a:latin typeface="Verdana"/>
                <a:cs typeface="Verdana"/>
              </a:rPr>
              <a:t>Inhibiting proliferation of immune cells</a:t>
            </a:r>
            <a:r>
              <a:rPr sz="2800" b="1" spc="-100" dirty="0">
                <a:latin typeface="Verdana"/>
                <a:cs typeface="Verdana"/>
              </a:rPr>
              <a:t> </a:t>
            </a:r>
            <a:r>
              <a:rPr sz="2800" b="1" dirty="0">
                <a:latin typeface="Verdana"/>
                <a:cs typeface="Verdana"/>
              </a:rPr>
              <a:t>such  as T cells, B cells, and natural killer</a:t>
            </a:r>
            <a:r>
              <a:rPr sz="2800" b="1" spc="-105" dirty="0">
                <a:latin typeface="Verdana"/>
                <a:cs typeface="Verdana"/>
              </a:rPr>
              <a:t> </a:t>
            </a:r>
            <a:r>
              <a:rPr sz="2800" b="1" dirty="0">
                <a:latin typeface="Verdana"/>
                <a:cs typeface="Verdana"/>
              </a:rPr>
              <a:t>cells</a:t>
            </a:r>
            <a:endParaRPr sz="2800">
              <a:latin typeface="Verdana"/>
              <a:cs typeface="Verdana"/>
            </a:endParaRPr>
          </a:p>
        </p:txBody>
      </p:sp>
      <p:sp>
        <p:nvSpPr>
          <p:cNvPr id="7" name="object 7"/>
          <p:cNvSpPr txBox="1"/>
          <p:nvPr/>
        </p:nvSpPr>
        <p:spPr>
          <a:xfrm>
            <a:off x="1138292" y="4925847"/>
            <a:ext cx="9999345" cy="850265"/>
          </a:xfrm>
          <a:prstGeom prst="rect">
            <a:avLst/>
          </a:prstGeom>
          <a:solidFill>
            <a:srgbClr val="D16F13"/>
          </a:solidFill>
        </p:spPr>
        <p:txBody>
          <a:bodyPr vert="horz" wrap="square" lIns="0" tIns="52069" rIns="0" bIns="0" rtlCol="0">
            <a:spAutoFit/>
          </a:bodyPr>
          <a:lstStyle/>
          <a:p>
            <a:pPr marL="3674745" marR="379095" indent="-3281679">
              <a:lnSpc>
                <a:spcPts val="3000"/>
              </a:lnSpc>
              <a:spcBef>
                <a:spcPts val="409"/>
              </a:spcBef>
            </a:pPr>
            <a:r>
              <a:rPr sz="2800" b="1" dirty="0">
                <a:latin typeface="Verdana"/>
                <a:cs typeface="Verdana"/>
              </a:rPr>
              <a:t>Moving the wound past the state of</a:t>
            </a:r>
            <a:r>
              <a:rPr sz="2800" b="1" spc="-100" dirty="0">
                <a:latin typeface="Verdana"/>
                <a:cs typeface="Verdana"/>
              </a:rPr>
              <a:t> </a:t>
            </a:r>
            <a:r>
              <a:rPr sz="2800" b="1" dirty="0">
                <a:latin typeface="Verdana"/>
                <a:cs typeface="Verdana"/>
              </a:rPr>
              <a:t>persistent  inflammation</a:t>
            </a:r>
            <a:endParaRPr sz="2800">
              <a:latin typeface="Verdana"/>
              <a:cs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5046317" y="2678772"/>
            <a:ext cx="2069464" cy="821690"/>
          </a:xfrm>
          <a:prstGeom prst="rect">
            <a:avLst/>
          </a:prstGeom>
        </p:spPr>
        <p:txBody>
          <a:bodyPr vert="horz" wrap="square" lIns="0" tIns="0" rIns="0" bIns="0" rtlCol="0">
            <a:spAutoFit/>
          </a:bodyPr>
          <a:lstStyle/>
          <a:p>
            <a:pPr marL="12700">
              <a:lnSpc>
                <a:spcPts val="6470"/>
              </a:lnSpc>
            </a:pPr>
            <a:r>
              <a:rPr sz="5400" spc="-5" dirty="0">
                <a:solidFill>
                  <a:srgbClr val="002060"/>
                </a:solidFill>
                <a:latin typeface="Century Gothic"/>
                <a:cs typeface="Century Gothic"/>
              </a:rPr>
              <a:t>S</a:t>
            </a:r>
            <a:r>
              <a:rPr sz="5400" dirty="0">
                <a:solidFill>
                  <a:srgbClr val="002060"/>
                </a:solidFill>
                <a:latin typeface="Century Gothic"/>
                <a:cs typeface="Century Gothic"/>
              </a:rPr>
              <a:t>af</a:t>
            </a:r>
            <a:r>
              <a:rPr sz="5400" spc="-5" dirty="0">
                <a:solidFill>
                  <a:srgbClr val="002060"/>
                </a:solidFill>
                <a:latin typeface="Century Gothic"/>
                <a:cs typeface="Century Gothic"/>
              </a:rPr>
              <a:t>e</a:t>
            </a:r>
            <a:r>
              <a:rPr sz="5400" dirty="0">
                <a:solidFill>
                  <a:srgbClr val="002060"/>
                </a:solidFill>
                <a:latin typeface="Century Gothic"/>
                <a:cs typeface="Century Gothic"/>
              </a:rPr>
              <a:t>ty</a:t>
            </a:r>
            <a:endParaRPr sz="5400">
              <a:latin typeface="Century Gothic"/>
              <a:cs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0" y="1766430"/>
            <a:ext cx="12190615" cy="3413760"/>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047706" y="1128814"/>
            <a:ext cx="3872865" cy="633730"/>
          </a:xfrm>
          <a:prstGeom prst="rect">
            <a:avLst/>
          </a:prstGeom>
        </p:spPr>
        <p:txBody>
          <a:bodyPr vert="horz" wrap="square" lIns="0" tIns="0" rIns="0" bIns="0" rtlCol="0">
            <a:spAutoFit/>
          </a:bodyPr>
          <a:lstStyle/>
          <a:p>
            <a:pPr marL="12700">
              <a:lnSpc>
                <a:spcPct val="100000"/>
              </a:lnSpc>
            </a:pPr>
            <a:r>
              <a:rPr sz="4000" spc="-5" dirty="0">
                <a:solidFill>
                  <a:srgbClr val="000000"/>
                </a:solidFill>
              </a:rPr>
              <a:t>Cancer Res.</a:t>
            </a:r>
            <a:r>
              <a:rPr sz="4000" spc="-60" dirty="0">
                <a:solidFill>
                  <a:srgbClr val="000000"/>
                </a:solidFill>
              </a:rPr>
              <a:t> </a:t>
            </a:r>
            <a:r>
              <a:rPr sz="4000" dirty="0">
                <a:solidFill>
                  <a:srgbClr val="000000"/>
                </a:solidFill>
              </a:rPr>
              <a:t>2005</a:t>
            </a:r>
            <a:endParaRPr sz="4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0" y="0"/>
            <a:ext cx="12190615" cy="307355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60793" y="1388376"/>
            <a:ext cx="9184398" cy="5469623"/>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0"/>
            <a:ext cx="1401445" cy="378460"/>
          </a:xfrm>
          <a:custGeom>
            <a:avLst/>
            <a:gdLst/>
            <a:ahLst/>
            <a:cxnLst/>
            <a:rect l="l" t="t" r="r" b="b"/>
            <a:pathLst>
              <a:path w="1401445" h="378460">
                <a:moveTo>
                  <a:pt x="0" y="0"/>
                </a:moveTo>
                <a:lnTo>
                  <a:pt x="1401177" y="0"/>
                </a:lnTo>
                <a:lnTo>
                  <a:pt x="1401177" y="378294"/>
                </a:lnTo>
                <a:lnTo>
                  <a:pt x="0" y="378294"/>
                </a:lnTo>
                <a:lnTo>
                  <a:pt x="0" y="0"/>
                </a:lnTo>
                <a:close/>
              </a:path>
            </a:pathLst>
          </a:custGeom>
          <a:solidFill>
            <a:srgbClr val="738BC1"/>
          </a:solidFill>
        </p:spPr>
        <p:txBody>
          <a:bodyPr wrap="square" lIns="0" tIns="0" rIns="0" bIns="0" rtlCol="0"/>
          <a:lstStyle/>
          <a:p>
            <a:endParaRPr/>
          </a:p>
        </p:txBody>
      </p:sp>
      <p:sp>
        <p:nvSpPr>
          <p:cNvPr id="3" name="object 3"/>
          <p:cNvSpPr/>
          <p:nvPr/>
        </p:nvSpPr>
        <p:spPr>
          <a:xfrm>
            <a:off x="1401178" y="0"/>
            <a:ext cx="2406015" cy="378460"/>
          </a:xfrm>
          <a:custGeom>
            <a:avLst/>
            <a:gdLst/>
            <a:ahLst/>
            <a:cxnLst/>
            <a:rect l="l" t="t" r="r" b="b"/>
            <a:pathLst>
              <a:path w="2406015" h="378460">
                <a:moveTo>
                  <a:pt x="0" y="0"/>
                </a:moveTo>
                <a:lnTo>
                  <a:pt x="2405900" y="0"/>
                </a:lnTo>
                <a:lnTo>
                  <a:pt x="2405900" y="378294"/>
                </a:lnTo>
                <a:lnTo>
                  <a:pt x="0" y="378294"/>
                </a:lnTo>
                <a:lnTo>
                  <a:pt x="0" y="0"/>
                </a:lnTo>
                <a:close/>
              </a:path>
            </a:pathLst>
          </a:custGeom>
          <a:solidFill>
            <a:srgbClr val="738BC1"/>
          </a:solidFill>
        </p:spPr>
        <p:txBody>
          <a:bodyPr wrap="square" lIns="0" tIns="0" rIns="0" bIns="0" rtlCol="0"/>
          <a:lstStyle/>
          <a:p>
            <a:endParaRPr/>
          </a:p>
        </p:txBody>
      </p:sp>
      <p:sp>
        <p:nvSpPr>
          <p:cNvPr id="4" name="object 4"/>
          <p:cNvSpPr/>
          <p:nvPr/>
        </p:nvSpPr>
        <p:spPr>
          <a:xfrm>
            <a:off x="3807078" y="0"/>
            <a:ext cx="3217545" cy="378460"/>
          </a:xfrm>
          <a:custGeom>
            <a:avLst/>
            <a:gdLst/>
            <a:ahLst/>
            <a:cxnLst/>
            <a:rect l="l" t="t" r="r" b="b"/>
            <a:pathLst>
              <a:path w="3217545" h="378460">
                <a:moveTo>
                  <a:pt x="0" y="0"/>
                </a:moveTo>
                <a:lnTo>
                  <a:pt x="3216973" y="0"/>
                </a:lnTo>
                <a:lnTo>
                  <a:pt x="3216973" y="378294"/>
                </a:lnTo>
                <a:lnTo>
                  <a:pt x="0" y="378294"/>
                </a:lnTo>
                <a:lnTo>
                  <a:pt x="0" y="0"/>
                </a:lnTo>
                <a:close/>
              </a:path>
            </a:pathLst>
          </a:custGeom>
          <a:solidFill>
            <a:srgbClr val="738BC1"/>
          </a:solidFill>
        </p:spPr>
        <p:txBody>
          <a:bodyPr wrap="square" lIns="0" tIns="0" rIns="0" bIns="0" rtlCol="0"/>
          <a:lstStyle/>
          <a:p>
            <a:endParaRPr/>
          </a:p>
        </p:txBody>
      </p:sp>
      <p:sp>
        <p:nvSpPr>
          <p:cNvPr id="5" name="object 5"/>
          <p:cNvSpPr/>
          <p:nvPr/>
        </p:nvSpPr>
        <p:spPr>
          <a:xfrm>
            <a:off x="7024052" y="0"/>
            <a:ext cx="2402205" cy="378460"/>
          </a:xfrm>
          <a:custGeom>
            <a:avLst/>
            <a:gdLst/>
            <a:ahLst/>
            <a:cxnLst/>
            <a:rect l="l" t="t" r="r" b="b"/>
            <a:pathLst>
              <a:path w="2402204" h="378460">
                <a:moveTo>
                  <a:pt x="0" y="0"/>
                </a:moveTo>
                <a:lnTo>
                  <a:pt x="2402001" y="0"/>
                </a:lnTo>
                <a:lnTo>
                  <a:pt x="2402001" y="378294"/>
                </a:lnTo>
                <a:lnTo>
                  <a:pt x="0" y="378294"/>
                </a:lnTo>
                <a:lnTo>
                  <a:pt x="0" y="0"/>
                </a:lnTo>
                <a:close/>
              </a:path>
            </a:pathLst>
          </a:custGeom>
          <a:solidFill>
            <a:srgbClr val="738BC1"/>
          </a:solidFill>
        </p:spPr>
        <p:txBody>
          <a:bodyPr wrap="square" lIns="0" tIns="0" rIns="0" bIns="0" rtlCol="0"/>
          <a:lstStyle/>
          <a:p>
            <a:endParaRPr/>
          </a:p>
        </p:txBody>
      </p:sp>
      <p:sp>
        <p:nvSpPr>
          <p:cNvPr id="6" name="object 6"/>
          <p:cNvSpPr/>
          <p:nvPr/>
        </p:nvSpPr>
        <p:spPr>
          <a:xfrm>
            <a:off x="9426054" y="0"/>
            <a:ext cx="2766060" cy="378460"/>
          </a:xfrm>
          <a:custGeom>
            <a:avLst/>
            <a:gdLst/>
            <a:ahLst/>
            <a:cxnLst/>
            <a:rect l="l" t="t" r="r" b="b"/>
            <a:pathLst>
              <a:path w="2766059" h="378460">
                <a:moveTo>
                  <a:pt x="0" y="0"/>
                </a:moveTo>
                <a:lnTo>
                  <a:pt x="2765945" y="0"/>
                </a:lnTo>
                <a:lnTo>
                  <a:pt x="2765945" y="378294"/>
                </a:lnTo>
                <a:lnTo>
                  <a:pt x="0" y="378294"/>
                </a:lnTo>
                <a:lnTo>
                  <a:pt x="0" y="0"/>
                </a:lnTo>
                <a:close/>
              </a:path>
            </a:pathLst>
          </a:custGeom>
          <a:solidFill>
            <a:srgbClr val="738BC1"/>
          </a:solidFill>
        </p:spPr>
        <p:txBody>
          <a:bodyPr wrap="square" lIns="0" tIns="0" rIns="0" bIns="0" rtlCol="0"/>
          <a:lstStyle/>
          <a:p>
            <a:endParaRPr/>
          </a:p>
        </p:txBody>
      </p:sp>
      <p:sp>
        <p:nvSpPr>
          <p:cNvPr id="7" name="object 7"/>
          <p:cNvSpPr/>
          <p:nvPr/>
        </p:nvSpPr>
        <p:spPr>
          <a:xfrm>
            <a:off x="1" y="378294"/>
            <a:ext cx="1401445" cy="22225"/>
          </a:xfrm>
          <a:custGeom>
            <a:avLst/>
            <a:gdLst/>
            <a:ahLst/>
            <a:cxnLst/>
            <a:rect l="l" t="t" r="r" b="b"/>
            <a:pathLst>
              <a:path w="1401445" h="22225">
                <a:moveTo>
                  <a:pt x="0" y="22059"/>
                </a:moveTo>
                <a:lnTo>
                  <a:pt x="1401177" y="22059"/>
                </a:lnTo>
                <a:lnTo>
                  <a:pt x="1401177" y="0"/>
                </a:lnTo>
                <a:lnTo>
                  <a:pt x="0" y="0"/>
                </a:lnTo>
                <a:lnTo>
                  <a:pt x="0" y="22059"/>
                </a:lnTo>
                <a:close/>
              </a:path>
            </a:pathLst>
          </a:custGeom>
          <a:solidFill>
            <a:srgbClr val="DADEEA"/>
          </a:solidFill>
        </p:spPr>
        <p:txBody>
          <a:bodyPr wrap="square" lIns="0" tIns="0" rIns="0" bIns="0" rtlCol="0"/>
          <a:lstStyle/>
          <a:p>
            <a:endParaRPr/>
          </a:p>
        </p:txBody>
      </p:sp>
      <p:sp>
        <p:nvSpPr>
          <p:cNvPr id="8" name="object 8"/>
          <p:cNvSpPr/>
          <p:nvPr/>
        </p:nvSpPr>
        <p:spPr>
          <a:xfrm>
            <a:off x="1401178" y="378294"/>
            <a:ext cx="2406015" cy="22225"/>
          </a:xfrm>
          <a:custGeom>
            <a:avLst/>
            <a:gdLst/>
            <a:ahLst/>
            <a:cxnLst/>
            <a:rect l="l" t="t" r="r" b="b"/>
            <a:pathLst>
              <a:path w="2406015" h="22225">
                <a:moveTo>
                  <a:pt x="0" y="22059"/>
                </a:moveTo>
                <a:lnTo>
                  <a:pt x="2405900" y="22059"/>
                </a:lnTo>
                <a:lnTo>
                  <a:pt x="2405900" y="0"/>
                </a:lnTo>
                <a:lnTo>
                  <a:pt x="0" y="0"/>
                </a:lnTo>
                <a:lnTo>
                  <a:pt x="0" y="22059"/>
                </a:lnTo>
                <a:close/>
              </a:path>
            </a:pathLst>
          </a:custGeom>
          <a:solidFill>
            <a:srgbClr val="DADEEA"/>
          </a:solidFill>
        </p:spPr>
        <p:txBody>
          <a:bodyPr wrap="square" lIns="0" tIns="0" rIns="0" bIns="0" rtlCol="0"/>
          <a:lstStyle/>
          <a:p>
            <a:endParaRPr/>
          </a:p>
        </p:txBody>
      </p:sp>
      <p:sp>
        <p:nvSpPr>
          <p:cNvPr id="9" name="object 9"/>
          <p:cNvSpPr/>
          <p:nvPr/>
        </p:nvSpPr>
        <p:spPr>
          <a:xfrm>
            <a:off x="3807078" y="378294"/>
            <a:ext cx="3217545" cy="22225"/>
          </a:xfrm>
          <a:custGeom>
            <a:avLst/>
            <a:gdLst/>
            <a:ahLst/>
            <a:cxnLst/>
            <a:rect l="l" t="t" r="r" b="b"/>
            <a:pathLst>
              <a:path w="3217545" h="22225">
                <a:moveTo>
                  <a:pt x="0" y="22059"/>
                </a:moveTo>
                <a:lnTo>
                  <a:pt x="3216973" y="22059"/>
                </a:lnTo>
                <a:lnTo>
                  <a:pt x="3216973" y="0"/>
                </a:lnTo>
                <a:lnTo>
                  <a:pt x="0" y="0"/>
                </a:lnTo>
                <a:lnTo>
                  <a:pt x="0" y="22059"/>
                </a:lnTo>
                <a:close/>
              </a:path>
            </a:pathLst>
          </a:custGeom>
          <a:solidFill>
            <a:srgbClr val="DADEEA"/>
          </a:solidFill>
        </p:spPr>
        <p:txBody>
          <a:bodyPr wrap="square" lIns="0" tIns="0" rIns="0" bIns="0" rtlCol="0"/>
          <a:lstStyle/>
          <a:p>
            <a:endParaRPr/>
          </a:p>
        </p:txBody>
      </p:sp>
      <p:sp>
        <p:nvSpPr>
          <p:cNvPr id="10" name="object 10"/>
          <p:cNvSpPr/>
          <p:nvPr/>
        </p:nvSpPr>
        <p:spPr>
          <a:xfrm>
            <a:off x="7024052" y="378294"/>
            <a:ext cx="2402205" cy="22225"/>
          </a:xfrm>
          <a:custGeom>
            <a:avLst/>
            <a:gdLst/>
            <a:ahLst/>
            <a:cxnLst/>
            <a:rect l="l" t="t" r="r" b="b"/>
            <a:pathLst>
              <a:path w="2402204" h="22225">
                <a:moveTo>
                  <a:pt x="0" y="22059"/>
                </a:moveTo>
                <a:lnTo>
                  <a:pt x="2402001" y="22059"/>
                </a:lnTo>
                <a:lnTo>
                  <a:pt x="2402001" y="0"/>
                </a:lnTo>
                <a:lnTo>
                  <a:pt x="0" y="0"/>
                </a:lnTo>
                <a:lnTo>
                  <a:pt x="0" y="22059"/>
                </a:lnTo>
                <a:close/>
              </a:path>
            </a:pathLst>
          </a:custGeom>
          <a:solidFill>
            <a:srgbClr val="DADEEA"/>
          </a:solidFill>
        </p:spPr>
        <p:txBody>
          <a:bodyPr wrap="square" lIns="0" tIns="0" rIns="0" bIns="0" rtlCol="0"/>
          <a:lstStyle/>
          <a:p>
            <a:endParaRPr/>
          </a:p>
        </p:txBody>
      </p:sp>
      <p:sp>
        <p:nvSpPr>
          <p:cNvPr id="11" name="object 11"/>
          <p:cNvSpPr/>
          <p:nvPr/>
        </p:nvSpPr>
        <p:spPr>
          <a:xfrm>
            <a:off x="9426054" y="378294"/>
            <a:ext cx="2766060" cy="22225"/>
          </a:xfrm>
          <a:custGeom>
            <a:avLst/>
            <a:gdLst/>
            <a:ahLst/>
            <a:cxnLst/>
            <a:rect l="l" t="t" r="r" b="b"/>
            <a:pathLst>
              <a:path w="2766059" h="22225">
                <a:moveTo>
                  <a:pt x="0" y="22059"/>
                </a:moveTo>
                <a:lnTo>
                  <a:pt x="2765945" y="22059"/>
                </a:lnTo>
                <a:lnTo>
                  <a:pt x="2765945" y="0"/>
                </a:lnTo>
                <a:lnTo>
                  <a:pt x="0" y="0"/>
                </a:lnTo>
                <a:lnTo>
                  <a:pt x="0" y="22059"/>
                </a:lnTo>
                <a:close/>
              </a:path>
            </a:pathLst>
          </a:custGeom>
          <a:solidFill>
            <a:srgbClr val="DADEEA"/>
          </a:solidFill>
        </p:spPr>
        <p:txBody>
          <a:bodyPr wrap="square" lIns="0" tIns="0" rIns="0" bIns="0" rtlCol="0"/>
          <a:lstStyle/>
          <a:p>
            <a:endParaRPr/>
          </a:p>
        </p:txBody>
      </p:sp>
      <p:sp>
        <p:nvSpPr>
          <p:cNvPr id="12" name="object 12"/>
          <p:cNvSpPr/>
          <p:nvPr/>
        </p:nvSpPr>
        <p:spPr>
          <a:xfrm>
            <a:off x="12190615" y="1192352"/>
            <a:ext cx="1905" cy="770255"/>
          </a:xfrm>
          <a:custGeom>
            <a:avLst/>
            <a:gdLst/>
            <a:ahLst/>
            <a:cxnLst/>
            <a:rect l="l" t="t" r="r" b="b"/>
            <a:pathLst>
              <a:path w="1904" h="770255">
                <a:moveTo>
                  <a:pt x="0" y="769937"/>
                </a:moveTo>
                <a:lnTo>
                  <a:pt x="1384" y="769937"/>
                </a:lnTo>
                <a:lnTo>
                  <a:pt x="1384" y="0"/>
                </a:lnTo>
                <a:lnTo>
                  <a:pt x="0" y="0"/>
                </a:lnTo>
                <a:lnTo>
                  <a:pt x="0" y="769937"/>
                </a:lnTo>
                <a:close/>
              </a:path>
            </a:pathLst>
          </a:custGeom>
          <a:solidFill>
            <a:srgbClr val="EEF0F5"/>
          </a:solidFill>
        </p:spPr>
        <p:txBody>
          <a:bodyPr wrap="square" lIns="0" tIns="0" rIns="0" bIns="0" rtlCol="0"/>
          <a:lstStyle/>
          <a:p>
            <a:endParaRPr/>
          </a:p>
        </p:txBody>
      </p:sp>
      <p:sp>
        <p:nvSpPr>
          <p:cNvPr id="13" name="object 13"/>
          <p:cNvSpPr/>
          <p:nvPr/>
        </p:nvSpPr>
        <p:spPr>
          <a:xfrm>
            <a:off x="1" y="1962289"/>
            <a:ext cx="1401445" cy="10795"/>
          </a:xfrm>
          <a:custGeom>
            <a:avLst/>
            <a:gdLst/>
            <a:ahLst/>
            <a:cxnLst/>
            <a:rect l="l" t="t" r="r" b="b"/>
            <a:pathLst>
              <a:path w="1401445" h="10794">
                <a:moveTo>
                  <a:pt x="0" y="10515"/>
                </a:moveTo>
                <a:lnTo>
                  <a:pt x="1401177" y="10515"/>
                </a:lnTo>
                <a:lnTo>
                  <a:pt x="1401177" y="0"/>
                </a:lnTo>
                <a:lnTo>
                  <a:pt x="0" y="0"/>
                </a:lnTo>
                <a:lnTo>
                  <a:pt x="0" y="10515"/>
                </a:lnTo>
                <a:close/>
              </a:path>
            </a:pathLst>
          </a:custGeom>
          <a:solidFill>
            <a:srgbClr val="DADEEA"/>
          </a:solidFill>
        </p:spPr>
        <p:txBody>
          <a:bodyPr wrap="square" lIns="0" tIns="0" rIns="0" bIns="0" rtlCol="0"/>
          <a:lstStyle/>
          <a:p>
            <a:endParaRPr/>
          </a:p>
        </p:txBody>
      </p:sp>
      <p:sp>
        <p:nvSpPr>
          <p:cNvPr id="14" name="object 14"/>
          <p:cNvSpPr/>
          <p:nvPr/>
        </p:nvSpPr>
        <p:spPr>
          <a:xfrm>
            <a:off x="1401178" y="1962289"/>
            <a:ext cx="2406015" cy="10795"/>
          </a:xfrm>
          <a:custGeom>
            <a:avLst/>
            <a:gdLst/>
            <a:ahLst/>
            <a:cxnLst/>
            <a:rect l="l" t="t" r="r" b="b"/>
            <a:pathLst>
              <a:path w="2406015" h="10794">
                <a:moveTo>
                  <a:pt x="0" y="10515"/>
                </a:moveTo>
                <a:lnTo>
                  <a:pt x="2405900" y="10515"/>
                </a:lnTo>
                <a:lnTo>
                  <a:pt x="2405900" y="0"/>
                </a:lnTo>
                <a:lnTo>
                  <a:pt x="0" y="0"/>
                </a:lnTo>
                <a:lnTo>
                  <a:pt x="0" y="10515"/>
                </a:lnTo>
                <a:close/>
              </a:path>
            </a:pathLst>
          </a:custGeom>
          <a:solidFill>
            <a:srgbClr val="DADEEA"/>
          </a:solidFill>
        </p:spPr>
        <p:txBody>
          <a:bodyPr wrap="square" lIns="0" tIns="0" rIns="0" bIns="0" rtlCol="0"/>
          <a:lstStyle/>
          <a:p>
            <a:endParaRPr/>
          </a:p>
        </p:txBody>
      </p:sp>
      <p:sp>
        <p:nvSpPr>
          <p:cNvPr id="15" name="object 15"/>
          <p:cNvSpPr/>
          <p:nvPr/>
        </p:nvSpPr>
        <p:spPr>
          <a:xfrm>
            <a:off x="3807078" y="1962289"/>
            <a:ext cx="3217545" cy="10795"/>
          </a:xfrm>
          <a:custGeom>
            <a:avLst/>
            <a:gdLst/>
            <a:ahLst/>
            <a:cxnLst/>
            <a:rect l="l" t="t" r="r" b="b"/>
            <a:pathLst>
              <a:path w="3217545" h="10794">
                <a:moveTo>
                  <a:pt x="0" y="10515"/>
                </a:moveTo>
                <a:lnTo>
                  <a:pt x="3216973" y="10515"/>
                </a:lnTo>
                <a:lnTo>
                  <a:pt x="3216973" y="0"/>
                </a:lnTo>
                <a:lnTo>
                  <a:pt x="0" y="0"/>
                </a:lnTo>
                <a:lnTo>
                  <a:pt x="0" y="10515"/>
                </a:lnTo>
                <a:close/>
              </a:path>
            </a:pathLst>
          </a:custGeom>
          <a:solidFill>
            <a:srgbClr val="DADEEA"/>
          </a:solidFill>
        </p:spPr>
        <p:txBody>
          <a:bodyPr wrap="square" lIns="0" tIns="0" rIns="0" bIns="0" rtlCol="0"/>
          <a:lstStyle/>
          <a:p>
            <a:endParaRPr/>
          </a:p>
        </p:txBody>
      </p:sp>
      <p:sp>
        <p:nvSpPr>
          <p:cNvPr id="16" name="object 16"/>
          <p:cNvSpPr/>
          <p:nvPr/>
        </p:nvSpPr>
        <p:spPr>
          <a:xfrm>
            <a:off x="7024052" y="1962289"/>
            <a:ext cx="2402205" cy="10795"/>
          </a:xfrm>
          <a:custGeom>
            <a:avLst/>
            <a:gdLst/>
            <a:ahLst/>
            <a:cxnLst/>
            <a:rect l="l" t="t" r="r" b="b"/>
            <a:pathLst>
              <a:path w="2402204" h="10794">
                <a:moveTo>
                  <a:pt x="0" y="10515"/>
                </a:moveTo>
                <a:lnTo>
                  <a:pt x="2402001" y="10515"/>
                </a:lnTo>
                <a:lnTo>
                  <a:pt x="2402001" y="0"/>
                </a:lnTo>
                <a:lnTo>
                  <a:pt x="0" y="0"/>
                </a:lnTo>
                <a:lnTo>
                  <a:pt x="0" y="10515"/>
                </a:lnTo>
                <a:close/>
              </a:path>
            </a:pathLst>
          </a:custGeom>
          <a:solidFill>
            <a:srgbClr val="DADEEA"/>
          </a:solidFill>
        </p:spPr>
        <p:txBody>
          <a:bodyPr wrap="square" lIns="0" tIns="0" rIns="0" bIns="0" rtlCol="0"/>
          <a:lstStyle/>
          <a:p>
            <a:endParaRPr/>
          </a:p>
        </p:txBody>
      </p:sp>
      <p:sp>
        <p:nvSpPr>
          <p:cNvPr id="17" name="object 17"/>
          <p:cNvSpPr/>
          <p:nvPr/>
        </p:nvSpPr>
        <p:spPr>
          <a:xfrm>
            <a:off x="9426054" y="1962289"/>
            <a:ext cx="2766060" cy="10795"/>
          </a:xfrm>
          <a:custGeom>
            <a:avLst/>
            <a:gdLst/>
            <a:ahLst/>
            <a:cxnLst/>
            <a:rect l="l" t="t" r="r" b="b"/>
            <a:pathLst>
              <a:path w="2766059" h="10794">
                <a:moveTo>
                  <a:pt x="0" y="10515"/>
                </a:moveTo>
                <a:lnTo>
                  <a:pt x="2765945" y="10515"/>
                </a:lnTo>
                <a:lnTo>
                  <a:pt x="2765945" y="0"/>
                </a:lnTo>
                <a:lnTo>
                  <a:pt x="0" y="0"/>
                </a:lnTo>
                <a:lnTo>
                  <a:pt x="0" y="10515"/>
                </a:lnTo>
                <a:close/>
              </a:path>
            </a:pathLst>
          </a:custGeom>
          <a:solidFill>
            <a:srgbClr val="DADEEA"/>
          </a:solidFill>
        </p:spPr>
        <p:txBody>
          <a:bodyPr wrap="square" lIns="0" tIns="0" rIns="0" bIns="0" rtlCol="0"/>
          <a:lstStyle/>
          <a:p>
            <a:endParaRPr/>
          </a:p>
        </p:txBody>
      </p:sp>
      <p:sp>
        <p:nvSpPr>
          <p:cNvPr id="18" name="object 18"/>
          <p:cNvSpPr/>
          <p:nvPr/>
        </p:nvSpPr>
        <p:spPr>
          <a:xfrm>
            <a:off x="1" y="2754287"/>
            <a:ext cx="1401445" cy="10795"/>
          </a:xfrm>
          <a:custGeom>
            <a:avLst/>
            <a:gdLst/>
            <a:ahLst/>
            <a:cxnLst/>
            <a:rect l="l" t="t" r="r" b="b"/>
            <a:pathLst>
              <a:path w="1401445" h="10794">
                <a:moveTo>
                  <a:pt x="0" y="10528"/>
                </a:moveTo>
                <a:lnTo>
                  <a:pt x="1401177" y="10528"/>
                </a:lnTo>
                <a:lnTo>
                  <a:pt x="1401177" y="0"/>
                </a:lnTo>
                <a:lnTo>
                  <a:pt x="0" y="0"/>
                </a:lnTo>
                <a:lnTo>
                  <a:pt x="0" y="10528"/>
                </a:lnTo>
                <a:close/>
              </a:path>
            </a:pathLst>
          </a:custGeom>
          <a:solidFill>
            <a:srgbClr val="EEF0F5"/>
          </a:solidFill>
        </p:spPr>
        <p:txBody>
          <a:bodyPr wrap="square" lIns="0" tIns="0" rIns="0" bIns="0" rtlCol="0"/>
          <a:lstStyle/>
          <a:p>
            <a:endParaRPr/>
          </a:p>
        </p:txBody>
      </p:sp>
      <p:sp>
        <p:nvSpPr>
          <p:cNvPr id="19" name="object 19"/>
          <p:cNvSpPr/>
          <p:nvPr/>
        </p:nvSpPr>
        <p:spPr>
          <a:xfrm>
            <a:off x="1401178" y="2754287"/>
            <a:ext cx="2406015" cy="10795"/>
          </a:xfrm>
          <a:custGeom>
            <a:avLst/>
            <a:gdLst/>
            <a:ahLst/>
            <a:cxnLst/>
            <a:rect l="l" t="t" r="r" b="b"/>
            <a:pathLst>
              <a:path w="2406015" h="10794">
                <a:moveTo>
                  <a:pt x="0" y="10528"/>
                </a:moveTo>
                <a:lnTo>
                  <a:pt x="2405900" y="10528"/>
                </a:lnTo>
                <a:lnTo>
                  <a:pt x="2405900" y="0"/>
                </a:lnTo>
                <a:lnTo>
                  <a:pt x="0" y="0"/>
                </a:lnTo>
                <a:lnTo>
                  <a:pt x="0" y="10528"/>
                </a:lnTo>
                <a:close/>
              </a:path>
            </a:pathLst>
          </a:custGeom>
          <a:solidFill>
            <a:srgbClr val="EEF0F5"/>
          </a:solidFill>
        </p:spPr>
        <p:txBody>
          <a:bodyPr wrap="square" lIns="0" tIns="0" rIns="0" bIns="0" rtlCol="0"/>
          <a:lstStyle/>
          <a:p>
            <a:endParaRPr/>
          </a:p>
        </p:txBody>
      </p:sp>
      <p:sp>
        <p:nvSpPr>
          <p:cNvPr id="20" name="object 20"/>
          <p:cNvSpPr/>
          <p:nvPr/>
        </p:nvSpPr>
        <p:spPr>
          <a:xfrm>
            <a:off x="3807078" y="2754287"/>
            <a:ext cx="3217545" cy="10795"/>
          </a:xfrm>
          <a:custGeom>
            <a:avLst/>
            <a:gdLst/>
            <a:ahLst/>
            <a:cxnLst/>
            <a:rect l="l" t="t" r="r" b="b"/>
            <a:pathLst>
              <a:path w="3217545" h="10794">
                <a:moveTo>
                  <a:pt x="0" y="10528"/>
                </a:moveTo>
                <a:lnTo>
                  <a:pt x="3216973" y="10528"/>
                </a:lnTo>
                <a:lnTo>
                  <a:pt x="3216973" y="0"/>
                </a:lnTo>
                <a:lnTo>
                  <a:pt x="0" y="0"/>
                </a:lnTo>
                <a:lnTo>
                  <a:pt x="0" y="10528"/>
                </a:lnTo>
                <a:close/>
              </a:path>
            </a:pathLst>
          </a:custGeom>
          <a:solidFill>
            <a:srgbClr val="EEF0F5"/>
          </a:solidFill>
        </p:spPr>
        <p:txBody>
          <a:bodyPr wrap="square" lIns="0" tIns="0" rIns="0" bIns="0" rtlCol="0"/>
          <a:lstStyle/>
          <a:p>
            <a:endParaRPr/>
          </a:p>
        </p:txBody>
      </p:sp>
      <p:sp>
        <p:nvSpPr>
          <p:cNvPr id="21" name="object 21"/>
          <p:cNvSpPr/>
          <p:nvPr/>
        </p:nvSpPr>
        <p:spPr>
          <a:xfrm>
            <a:off x="7024052" y="2754287"/>
            <a:ext cx="2402205" cy="10795"/>
          </a:xfrm>
          <a:custGeom>
            <a:avLst/>
            <a:gdLst/>
            <a:ahLst/>
            <a:cxnLst/>
            <a:rect l="l" t="t" r="r" b="b"/>
            <a:pathLst>
              <a:path w="2402204" h="10794">
                <a:moveTo>
                  <a:pt x="0" y="10528"/>
                </a:moveTo>
                <a:lnTo>
                  <a:pt x="2402001" y="10528"/>
                </a:lnTo>
                <a:lnTo>
                  <a:pt x="2402001" y="0"/>
                </a:lnTo>
                <a:lnTo>
                  <a:pt x="0" y="0"/>
                </a:lnTo>
                <a:lnTo>
                  <a:pt x="0" y="10528"/>
                </a:lnTo>
                <a:close/>
              </a:path>
            </a:pathLst>
          </a:custGeom>
          <a:solidFill>
            <a:srgbClr val="EEF0F5"/>
          </a:solidFill>
        </p:spPr>
        <p:txBody>
          <a:bodyPr wrap="square" lIns="0" tIns="0" rIns="0" bIns="0" rtlCol="0"/>
          <a:lstStyle/>
          <a:p>
            <a:endParaRPr/>
          </a:p>
        </p:txBody>
      </p:sp>
      <p:sp>
        <p:nvSpPr>
          <p:cNvPr id="22" name="object 22"/>
          <p:cNvSpPr/>
          <p:nvPr/>
        </p:nvSpPr>
        <p:spPr>
          <a:xfrm>
            <a:off x="9426054" y="2754287"/>
            <a:ext cx="2766060" cy="10795"/>
          </a:xfrm>
          <a:custGeom>
            <a:avLst/>
            <a:gdLst/>
            <a:ahLst/>
            <a:cxnLst/>
            <a:rect l="l" t="t" r="r" b="b"/>
            <a:pathLst>
              <a:path w="2766059" h="10794">
                <a:moveTo>
                  <a:pt x="0" y="10528"/>
                </a:moveTo>
                <a:lnTo>
                  <a:pt x="2765945" y="10528"/>
                </a:lnTo>
                <a:lnTo>
                  <a:pt x="2765945" y="0"/>
                </a:lnTo>
                <a:lnTo>
                  <a:pt x="0" y="0"/>
                </a:lnTo>
                <a:lnTo>
                  <a:pt x="0" y="10528"/>
                </a:lnTo>
                <a:close/>
              </a:path>
            </a:pathLst>
          </a:custGeom>
          <a:solidFill>
            <a:srgbClr val="EEF0F5"/>
          </a:solidFill>
        </p:spPr>
        <p:txBody>
          <a:bodyPr wrap="square" lIns="0" tIns="0" rIns="0" bIns="0" rtlCol="0"/>
          <a:lstStyle/>
          <a:p>
            <a:endParaRPr/>
          </a:p>
        </p:txBody>
      </p:sp>
      <p:sp>
        <p:nvSpPr>
          <p:cNvPr id="23" name="object 23"/>
          <p:cNvSpPr/>
          <p:nvPr/>
        </p:nvSpPr>
        <p:spPr>
          <a:xfrm>
            <a:off x="1" y="3546297"/>
            <a:ext cx="1401445" cy="10795"/>
          </a:xfrm>
          <a:custGeom>
            <a:avLst/>
            <a:gdLst/>
            <a:ahLst/>
            <a:cxnLst/>
            <a:rect l="l" t="t" r="r" b="b"/>
            <a:pathLst>
              <a:path w="1401445" h="10795">
                <a:moveTo>
                  <a:pt x="0" y="10515"/>
                </a:moveTo>
                <a:lnTo>
                  <a:pt x="1401177" y="10515"/>
                </a:lnTo>
                <a:lnTo>
                  <a:pt x="1401177" y="0"/>
                </a:lnTo>
                <a:lnTo>
                  <a:pt x="0" y="0"/>
                </a:lnTo>
                <a:lnTo>
                  <a:pt x="0" y="10515"/>
                </a:lnTo>
                <a:close/>
              </a:path>
            </a:pathLst>
          </a:custGeom>
          <a:solidFill>
            <a:srgbClr val="DADEEA"/>
          </a:solidFill>
        </p:spPr>
        <p:txBody>
          <a:bodyPr wrap="square" lIns="0" tIns="0" rIns="0" bIns="0" rtlCol="0"/>
          <a:lstStyle/>
          <a:p>
            <a:endParaRPr/>
          </a:p>
        </p:txBody>
      </p:sp>
      <p:sp>
        <p:nvSpPr>
          <p:cNvPr id="24" name="object 24"/>
          <p:cNvSpPr/>
          <p:nvPr/>
        </p:nvSpPr>
        <p:spPr>
          <a:xfrm>
            <a:off x="1401178" y="3546297"/>
            <a:ext cx="2406015" cy="10795"/>
          </a:xfrm>
          <a:custGeom>
            <a:avLst/>
            <a:gdLst/>
            <a:ahLst/>
            <a:cxnLst/>
            <a:rect l="l" t="t" r="r" b="b"/>
            <a:pathLst>
              <a:path w="2406015" h="10795">
                <a:moveTo>
                  <a:pt x="0" y="10515"/>
                </a:moveTo>
                <a:lnTo>
                  <a:pt x="2405900" y="10515"/>
                </a:lnTo>
                <a:lnTo>
                  <a:pt x="2405900" y="0"/>
                </a:lnTo>
                <a:lnTo>
                  <a:pt x="0" y="0"/>
                </a:lnTo>
                <a:lnTo>
                  <a:pt x="0" y="10515"/>
                </a:lnTo>
                <a:close/>
              </a:path>
            </a:pathLst>
          </a:custGeom>
          <a:solidFill>
            <a:srgbClr val="DADEEA"/>
          </a:solidFill>
        </p:spPr>
        <p:txBody>
          <a:bodyPr wrap="square" lIns="0" tIns="0" rIns="0" bIns="0" rtlCol="0"/>
          <a:lstStyle/>
          <a:p>
            <a:endParaRPr/>
          </a:p>
        </p:txBody>
      </p:sp>
      <p:sp>
        <p:nvSpPr>
          <p:cNvPr id="25" name="object 25"/>
          <p:cNvSpPr/>
          <p:nvPr/>
        </p:nvSpPr>
        <p:spPr>
          <a:xfrm>
            <a:off x="3807078" y="3546297"/>
            <a:ext cx="3217545" cy="10795"/>
          </a:xfrm>
          <a:custGeom>
            <a:avLst/>
            <a:gdLst/>
            <a:ahLst/>
            <a:cxnLst/>
            <a:rect l="l" t="t" r="r" b="b"/>
            <a:pathLst>
              <a:path w="3217545" h="10795">
                <a:moveTo>
                  <a:pt x="0" y="10515"/>
                </a:moveTo>
                <a:lnTo>
                  <a:pt x="3216973" y="10515"/>
                </a:lnTo>
                <a:lnTo>
                  <a:pt x="3216973" y="0"/>
                </a:lnTo>
                <a:lnTo>
                  <a:pt x="0" y="0"/>
                </a:lnTo>
                <a:lnTo>
                  <a:pt x="0" y="10515"/>
                </a:lnTo>
                <a:close/>
              </a:path>
            </a:pathLst>
          </a:custGeom>
          <a:solidFill>
            <a:srgbClr val="DADEEA"/>
          </a:solidFill>
        </p:spPr>
        <p:txBody>
          <a:bodyPr wrap="square" lIns="0" tIns="0" rIns="0" bIns="0" rtlCol="0"/>
          <a:lstStyle/>
          <a:p>
            <a:endParaRPr/>
          </a:p>
        </p:txBody>
      </p:sp>
      <p:sp>
        <p:nvSpPr>
          <p:cNvPr id="26" name="object 26"/>
          <p:cNvSpPr/>
          <p:nvPr/>
        </p:nvSpPr>
        <p:spPr>
          <a:xfrm>
            <a:off x="7024052" y="3546297"/>
            <a:ext cx="2402205" cy="10795"/>
          </a:xfrm>
          <a:custGeom>
            <a:avLst/>
            <a:gdLst/>
            <a:ahLst/>
            <a:cxnLst/>
            <a:rect l="l" t="t" r="r" b="b"/>
            <a:pathLst>
              <a:path w="2402204" h="10795">
                <a:moveTo>
                  <a:pt x="0" y="10515"/>
                </a:moveTo>
                <a:lnTo>
                  <a:pt x="2402001" y="10515"/>
                </a:lnTo>
                <a:lnTo>
                  <a:pt x="2402001" y="0"/>
                </a:lnTo>
                <a:lnTo>
                  <a:pt x="0" y="0"/>
                </a:lnTo>
                <a:lnTo>
                  <a:pt x="0" y="10515"/>
                </a:lnTo>
                <a:close/>
              </a:path>
            </a:pathLst>
          </a:custGeom>
          <a:solidFill>
            <a:srgbClr val="DADEEA"/>
          </a:solidFill>
        </p:spPr>
        <p:txBody>
          <a:bodyPr wrap="square" lIns="0" tIns="0" rIns="0" bIns="0" rtlCol="0"/>
          <a:lstStyle/>
          <a:p>
            <a:endParaRPr/>
          </a:p>
        </p:txBody>
      </p:sp>
      <p:sp>
        <p:nvSpPr>
          <p:cNvPr id="27" name="object 27"/>
          <p:cNvSpPr/>
          <p:nvPr/>
        </p:nvSpPr>
        <p:spPr>
          <a:xfrm>
            <a:off x="9426054" y="3546297"/>
            <a:ext cx="2766060" cy="10795"/>
          </a:xfrm>
          <a:custGeom>
            <a:avLst/>
            <a:gdLst/>
            <a:ahLst/>
            <a:cxnLst/>
            <a:rect l="l" t="t" r="r" b="b"/>
            <a:pathLst>
              <a:path w="2766059" h="10795">
                <a:moveTo>
                  <a:pt x="0" y="10515"/>
                </a:moveTo>
                <a:lnTo>
                  <a:pt x="2765945" y="10515"/>
                </a:lnTo>
                <a:lnTo>
                  <a:pt x="2765945" y="0"/>
                </a:lnTo>
                <a:lnTo>
                  <a:pt x="0" y="0"/>
                </a:lnTo>
                <a:lnTo>
                  <a:pt x="0" y="10515"/>
                </a:lnTo>
                <a:close/>
              </a:path>
            </a:pathLst>
          </a:custGeom>
          <a:solidFill>
            <a:srgbClr val="DADEEA"/>
          </a:solidFill>
        </p:spPr>
        <p:txBody>
          <a:bodyPr wrap="square" lIns="0" tIns="0" rIns="0" bIns="0" rtlCol="0"/>
          <a:lstStyle/>
          <a:p>
            <a:endParaRPr/>
          </a:p>
        </p:txBody>
      </p:sp>
      <p:sp>
        <p:nvSpPr>
          <p:cNvPr id="28" name="object 28"/>
          <p:cNvSpPr/>
          <p:nvPr/>
        </p:nvSpPr>
        <p:spPr>
          <a:xfrm>
            <a:off x="1" y="4338294"/>
            <a:ext cx="1401445" cy="15875"/>
          </a:xfrm>
          <a:custGeom>
            <a:avLst/>
            <a:gdLst/>
            <a:ahLst/>
            <a:cxnLst/>
            <a:rect l="l" t="t" r="r" b="b"/>
            <a:pathLst>
              <a:path w="1401445" h="15875">
                <a:moveTo>
                  <a:pt x="0" y="15405"/>
                </a:moveTo>
                <a:lnTo>
                  <a:pt x="1401177" y="15405"/>
                </a:lnTo>
                <a:lnTo>
                  <a:pt x="1401177" y="0"/>
                </a:lnTo>
                <a:lnTo>
                  <a:pt x="0" y="0"/>
                </a:lnTo>
                <a:lnTo>
                  <a:pt x="0" y="15405"/>
                </a:lnTo>
                <a:close/>
              </a:path>
            </a:pathLst>
          </a:custGeom>
          <a:solidFill>
            <a:srgbClr val="EEF0F5"/>
          </a:solidFill>
        </p:spPr>
        <p:txBody>
          <a:bodyPr wrap="square" lIns="0" tIns="0" rIns="0" bIns="0" rtlCol="0"/>
          <a:lstStyle/>
          <a:p>
            <a:endParaRPr/>
          </a:p>
        </p:txBody>
      </p:sp>
      <p:sp>
        <p:nvSpPr>
          <p:cNvPr id="29" name="object 29"/>
          <p:cNvSpPr/>
          <p:nvPr/>
        </p:nvSpPr>
        <p:spPr>
          <a:xfrm>
            <a:off x="1401178" y="4338294"/>
            <a:ext cx="2406015" cy="15875"/>
          </a:xfrm>
          <a:custGeom>
            <a:avLst/>
            <a:gdLst/>
            <a:ahLst/>
            <a:cxnLst/>
            <a:rect l="l" t="t" r="r" b="b"/>
            <a:pathLst>
              <a:path w="2406015" h="15875">
                <a:moveTo>
                  <a:pt x="0" y="15405"/>
                </a:moveTo>
                <a:lnTo>
                  <a:pt x="2405900" y="15405"/>
                </a:lnTo>
                <a:lnTo>
                  <a:pt x="2405900" y="0"/>
                </a:lnTo>
                <a:lnTo>
                  <a:pt x="0" y="0"/>
                </a:lnTo>
                <a:lnTo>
                  <a:pt x="0" y="15405"/>
                </a:lnTo>
                <a:close/>
              </a:path>
            </a:pathLst>
          </a:custGeom>
          <a:solidFill>
            <a:srgbClr val="EEF0F5"/>
          </a:solidFill>
        </p:spPr>
        <p:txBody>
          <a:bodyPr wrap="square" lIns="0" tIns="0" rIns="0" bIns="0" rtlCol="0"/>
          <a:lstStyle/>
          <a:p>
            <a:endParaRPr/>
          </a:p>
        </p:txBody>
      </p:sp>
      <p:sp>
        <p:nvSpPr>
          <p:cNvPr id="30" name="object 30"/>
          <p:cNvSpPr/>
          <p:nvPr/>
        </p:nvSpPr>
        <p:spPr>
          <a:xfrm>
            <a:off x="3807078" y="4338294"/>
            <a:ext cx="3217545" cy="15875"/>
          </a:xfrm>
          <a:custGeom>
            <a:avLst/>
            <a:gdLst/>
            <a:ahLst/>
            <a:cxnLst/>
            <a:rect l="l" t="t" r="r" b="b"/>
            <a:pathLst>
              <a:path w="3217545" h="15875">
                <a:moveTo>
                  <a:pt x="0" y="15405"/>
                </a:moveTo>
                <a:lnTo>
                  <a:pt x="3216973" y="15405"/>
                </a:lnTo>
                <a:lnTo>
                  <a:pt x="3216973" y="0"/>
                </a:lnTo>
                <a:lnTo>
                  <a:pt x="0" y="0"/>
                </a:lnTo>
                <a:lnTo>
                  <a:pt x="0" y="15405"/>
                </a:lnTo>
                <a:close/>
              </a:path>
            </a:pathLst>
          </a:custGeom>
          <a:solidFill>
            <a:srgbClr val="EEF0F5"/>
          </a:solidFill>
        </p:spPr>
        <p:txBody>
          <a:bodyPr wrap="square" lIns="0" tIns="0" rIns="0" bIns="0" rtlCol="0"/>
          <a:lstStyle/>
          <a:p>
            <a:endParaRPr/>
          </a:p>
        </p:txBody>
      </p:sp>
      <p:sp>
        <p:nvSpPr>
          <p:cNvPr id="31" name="object 31"/>
          <p:cNvSpPr/>
          <p:nvPr/>
        </p:nvSpPr>
        <p:spPr>
          <a:xfrm>
            <a:off x="7024052" y="4338294"/>
            <a:ext cx="2402205" cy="15875"/>
          </a:xfrm>
          <a:custGeom>
            <a:avLst/>
            <a:gdLst/>
            <a:ahLst/>
            <a:cxnLst/>
            <a:rect l="l" t="t" r="r" b="b"/>
            <a:pathLst>
              <a:path w="2402204" h="15875">
                <a:moveTo>
                  <a:pt x="0" y="15405"/>
                </a:moveTo>
                <a:lnTo>
                  <a:pt x="2402001" y="15405"/>
                </a:lnTo>
                <a:lnTo>
                  <a:pt x="2402001" y="0"/>
                </a:lnTo>
                <a:lnTo>
                  <a:pt x="0" y="0"/>
                </a:lnTo>
                <a:lnTo>
                  <a:pt x="0" y="15405"/>
                </a:lnTo>
                <a:close/>
              </a:path>
            </a:pathLst>
          </a:custGeom>
          <a:solidFill>
            <a:srgbClr val="EEF0F5"/>
          </a:solidFill>
        </p:spPr>
        <p:txBody>
          <a:bodyPr wrap="square" lIns="0" tIns="0" rIns="0" bIns="0" rtlCol="0"/>
          <a:lstStyle/>
          <a:p>
            <a:endParaRPr/>
          </a:p>
        </p:txBody>
      </p:sp>
      <p:sp>
        <p:nvSpPr>
          <p:cNvPr id="32" name="object 32"/>
          <p:cNvSpPr/>
          <p:nvPr/>
        </p:nvSpPr>
        <p:spPr>
          <a:xfrm>
            <a:off x="9426054" y="4338294"/>
            <a:ext cx="2766060" cy="15875"/>
          </a:xfrm>
          <a:custGeom>
            <a:avLst/>
            <a:gdLst/>
            <a:ahLst/>
            <a:cxnLst/>
            <a:rect l="l" t="t" r="r" b="b"/>
            <a:pathLst>
              <a:path w="2766059" h="15875">
                <a:moveTo>
                  <a:pt x="0" y="15405"/>
                </a:moveTo>
                <a:lnTo>
                  <a:pt x="2765945" y="15405"/>
                </a:lnTo>
                <a:lnTo>
                  <a:pt x="2765945" y="0"/>
                </a:lnTo>
                <a:lnTo>
                  <a:pt x="0" y="0"/>
                </a:lnTo>
                <a:lnTo>
                  <a:pt x="0" y="15405"/>
                </a:lnTo>
                <a:close/>
              </a:path>
            </a:pathLst>
          </a:custGeom>
          <a:solidFill>
            <a:srgbClr val="EEF0F5"/>
          </a:solidFill>
        </p:spPr>
        <p:txBody>
          <a:bodyPr wrap="square" lIns="0" tIns="0" rIns="0" bIns="0" rtlCol="0"/>
          <a:lstStyle/>
          <a:p>
            <a:endParaRPr/>
          </a:p>
        </p:txBody>
      </p:sp>
      <p:sp>
        <p:nvSpPr>
          <p:cNvPr id="33" name="object 33"/>
          <p:cNvSpPr/>
          <p:nvPr/>
        </p:nvSpPr>
        <p:spPr>
          <a:xfrm>
            <a:off x="1" y="5130291"/>
            <a:ext cx="1401445" cy="15875"/>
          </a:xfrm>
          <a:custGeom>
            <a:avLst/>
            <a:gdLst/>
            <a:ahLst/>
            <a:cxnLst/>
            <a:rect l="l" t="t" r="r" b="b"/>
            <a:pathLst>
              <a:path w="1401445" h="15875">
                <a:moveTo>
                  <a:pt x="0" y="15405"/>
                </a:moveTo>
                <a:lnTo>
                  <a:pt x="1401177" y="15405"/>
                </a:lnTo>
                <a:lnTo>
                  <a:pt x="1401177" y="0"/>
                </a:lnTo>
                <a:lnTo>
                  <a:pt x="0" y="0"/>
                </a:lnTo>
                <a:lnTo>
                  <a:pt x="0" y="15405"/>
                </a:lnTo>
                <a:close/>
              </a:path>
            </a:pathLst>
          </a:custGeom>
          <a:solidFill>
            <a:srgbClr val="DADEEA"/>
          </a:solidFill>
        </p:spPr>
        <p:txBody>
          <a:bodyPr wrap="square" lIns="0" tIns="0" rIns="0" bIns="0" rtlCol="0"/>
          <a:lstStyle/>
          <a:p>
            <a:endParaRPr/>
          </a:p>
        </p:txBody>
      </p:sp>
      <p:sp>
        <p:nvSpPr>
          <p:cNvPr id="34" name="object 34"/>
          <p:cNvSpPr/>
          <p:nvPr/>
        </p:nvSpPr>
        <p:spPr>
          <a:xfrm>
            <a:off x="1401178" y="5130291"/>
            <a:ext cx="2406015" cy="15875"/>
          </a:xfrm>
          <a:custGeom>
            <a:avLst/>
            <a:gdLst/>
            <a:ahLst/>
            <a:cxnLst/>
            <a:rect l="l" t="t" r="r" b="b"/>
            <a:pathLst>
              <a:path w="2406015" h="15875">
                <a:moveTo>
                  <a:pt x="0" y="15405"/>
                </a:moveTo>
                <a:lnTo>
                  <a:pt x="2405900" y="15405"/>
                </a:lnTo>
                <a:lnTo>
                  <a:pt x="2405900" y="0"/>
                </a:lnTo>
                <a:lnTo>
                  <a:pt x="0" y="0"/>
                </a:lnTo>
                <a:lnTo>
                  <a:pt x="0" y="15405"/>
                </a:lnTo>
                <a:close/>
              </a:path>
            </a:pathLst>
          </a:custGeom>
          <a:solidFill>
            <a:srgbClr val="DADEEA"/>
          </a:solidFill>
        </p:spPr>
        <p:txBody>
          <a:bodyPr wrap="square" lIns="0" tIns="0" rIns="0" bIns="0" rtlCol="0"/>
          <a:lstStyle/>
          <a:p>
            <a:endParaRPr/>
          </a:p>
        </p:txBody>
      </p:sp>
      <p:sp>
        <p:nvSpPr>
          <p:cNvPr id="35" name="object 35"/>
          <p:cNvSpPr/>
          <p:nvPr/>
        </p:nvSpPr>
        <p:spPr>
          <a:xfrm>
            <a:off x="3807078" y="5130291"/>
            <a:ext cx="3217545" cy="15875"/>
          </a:xfrm>
          <a:custGeom>
            <a:avLst/>
            <a:gdLst/>
            <a:ahLst/>
            <a:cxnLst/>
            <a:rect l="l" t="t" r="r" b="b"/>
            <a:pathLst>
              <a:path w="3217545" h="15875">
                <a:moveTo>
                  <a:pt x="0" y="15405"/>
                </a:moveTo>
                <a:lnTo>
                  <a:pt x="3216973" y="15405"/>
                </a:lnTo>
                <a:lnTo>
                  <a:pt x="3216973" y="0"/>
                </a:lnTo>
                <a:lnTo>
                  <a:pt x="0" y="0"/>
                </a:lnTo>
                <a:lnTo>
                  <a:pt x="0" y="15405"/>
                </a:lnTo>
                <a:close/>
              </a:path>
            </a:pathLst>
          </a:custGeom>
          <a:solidFill>
            <a:srgbClr val="DADEEA"/>
          </a:solidFill>
        </p:spPr>
        <p:txBody>
          <a:bodyPr wrap="square" lIns="0" tIns="0" rIns="0" bIns="0" rtlCol="0"/>
          <a:lstStyle/>
          <a:p>
            <a:endParaRPr/>
          </a:p>
        </p:txBody>
      </p:sp>
      <p:sp>
        <p:nvSpPr>
          <p:cNvPr id="36" name="object 36"/>
          <p:cNvSpPr/>
          <p:nvPr/>
        </p:nvSpPr>
        <p:spPr>
          <a:xfrm>
            <a:off x="7024052" y="5130291"/>
            <a:ext cx="2402205" cy="15875"/>
          </a:xfrm>
          <a:custGeom>
            <a:avLst/>
            <a:gdLst/>
            <a:ahLst/>
            <a:cxnLst/>
            <a:rect l="l" t="t" r="r" b="b"/>
            <a:pathLst>
              <a:path w="2402204" h="15875">
                <a:moveTo>
                  <a:pt x="0" y="15405"/>
                </a:moveTo>
                <a:lnTo>
                  <a:pt x="2402001" y="15405"/>
                </a:lnTo>
                <a:lnTo>
                  <a:pt x="2402001" y="0"/>
                </a:lnTo>
                <a:lnTo>
                  <a:pt x="0" y="0"/>
                </a:lnTo>
                <a:lnTo>
                  <a:pt x="0" y="15405"/>
                </a:lnTo>
                <a:close/>
              </a:path>
            </a:pathLst>
          </a:custGeom>
          <a:solidFill>
            <a:srgbClr val="DADEEA"/>
          </a:solidFill>
        </p:spPr>
        <p:txBody>
          <a:bodyPr wrap="square" lIns="0" tIns="0" rIns="0" bIns="0" rtlCol="0"/>
          <a:lstStyle/>
          <a:p>
            <a:endParaRPr/>
          </a:p>
        </p:txBody>
      </p:sp>
      <p:sp>
        <p:nvSpPr>
          <p:cNvPr id="37" name="object 37"/>
          <p:cNvSpPr/>
          <p:nvPr/>
        </p:nvSpPr>
        <p:spPr>
          <a:xfrm>
            <a:off x="9426054" y="5130291"/>
            <a:ext cx="2766060" cy="15875"/>
          </a:xfrm>
          <a:custGeom>
            <a:avLst/>
            <a:gdLst/>
            <a:ahLst/>
            <a:cxnLst/>
            <a:rect l="l" t="t" r="r" b="b"/>
            <a:pathLst>
              <a:path w="2766059" h="15875">
                <a:moveTo>
                  <a:pt x="0" y="15405"/>
                </a:moveTo>
                <a:lnTo>
                  <a:pt x="2765945" y="15405"/>
                </a:lnTo>
                <a:lnTo>
                  <a:pt x="2765945" y="0"/>
                </a:lnTo>
                <a:lnTo>
                  <a:pt x="0" y="0"/>
                </a:lnTo>
                <a:lnTo>
                  <a:pt x="0" y="15405"/>
                </a:lnTo>
                <a:close/>
              </a:path>
            </a:pathLst>
          </a:custGeom>
          <a:solidFill>
            <a:srgbClr val="DADEEA"/>
          </a:solidFill>
        </p:spPr>
        <p:txBody>
          <a:bodyPr wrap="square" lIns="0" tIns="0" rIns="0" bIns="0" rtlCol="0"/>
          <a:lstStyle/>
          <a:p>
            <a:endParaRPr/>
          </a:p>
        </p:txBody>
      </p:sp>
      <p:sp>
        <p:nvSpPr>
          <p:cNvPr id="38" name="object 38"/>
          <p:cNvSpPr/>
          <p:nvPr/>
        </p:nvSpPr>
        <p:spPr>
          <a:xfrm>
            <a:off x="1" y="5922291"/>
            <a:ext cx="1401445" cy="15875"/>
          </a:xfrm>
          <a:custGeom>
            <a:avLst/>
            <a:gdLst/>
            <a:ahLst/>
            <a:cxnLst/>
            <a:rect l="l" t="t" r="r" b="b"/>
            <a:pathLst>
              <a:path w="1401445" h="15875">
                <a:moveTo>
                  <a:pt x="0" y="15772"/>
                </a:moveTo>
                <a:lnTo>
                  <a:pt x="1401177" y="15772"/>
                </a:lnTo>
                <a:lnTo>
                  <a:pt x="1401177" y="0"/>
                </a:lnTo>
                <a:lnTo>
                  <a:pt x="0" y="0"/>
                </a:lnTo>
                <a:lnTo>
                  <a:pt x="0" y="15772"/>
                </a:lnTo>
                <a:close/>
              </a:path>
            </a:pathLst>
          </a:custGeom>
          <a:solidFill>
            <a:srgbClr val="EEF0F5"/>
          </a:solidFill>
        </p:spPr>
        <p:txBody>
          <a:bodyPr wrap="square" lIns="0" tIns="0" rIns="0" bIns="0" rtlCol="0"/>
          <a:lstStyle/>
          <a:p>
            <a:endParaRPr/>
          </a:p>
        </p:txBody>
      </p:sp>
      <p:sp>
        <p:nvSpPr>
          <p:cNvPr id="39" name="object 39"/>
          <p:cNvSpPr/>
          <p:nvPr/>
        </p:nvSpPr>
        <p:spPr>
          <a:xfrm>
            <a:off x="1401178" y="5922291"/>
            <a:ext cx="2406015" cy="15875"/>
          </a:xfrm>
          <a:custGeom>
            <a:avLst/>
            <a:gdLst/>
            <a:ahLst/>
            <a:cxnLst/>
            <a:rect l="l" t="t" r="r" b="b"/>
            <a:pathLst>
              <a:path w="2406015" h="15875">
                <a:moveTo>
                  <a:pt x="0" y="15772"/>
                </a:moveTo>
                <a:lnTo>
                  <a:pt x="2405900" y="15772"/>
                </a:lnTo>
                <a:lnTo>
                  <a:pt x="2405900" y="0"/>
                </a:lnTo>
                <a:lnTo>
                  <a:pt x="0" y="0"/>
                </a:lnTo>
                <a:lnTo>
                  <a:pt x="0" y="15772"/>
                </a:lnTo>
                <a:close/>
              </a:path>
            </a:pathLst>
          </a:custGeom>
          <a:solidFill>
            <a:srgbClr val="EEF0F5"/>
          </a:solidFill>
        </p:spPr>
        <p:txBody>
          <a:bodyPr wrap="square" lIns="0" tIns="0" rIns="0" bIns="0" rtlCol="0"/>
          <a:lstStyle/>
          <a:p>
            <a:endParaRPr/>
          </a:p>
        </p:txBody>
      </p:sp>
      <p:sp>
        <p:nvSpPr>
          <p:cNvPr id="40" name="object 40"/>
          <p:cNvSpPr/>
          <p:nvPr/>
        </p:nvSpPr>
        <p:spPr>
          <a:xfrm>
            <a:off x="3807078" y="5922291"/>
            <a:ext cx="3217545" cy="15875"/>
          </a:xfrm>
          <a:custGeom>
            <a:avLst/>
            <a:gdLst/>
            <a:ahLst/>
            <a:cxnLst/>
            <a:rect l="l" t="t" r="r" b="b"/>
            <a:pathLst>
              <a:path w="3217545" h="15875">
                <a:moveTo>
                  <a:pt x="0" y="15772"/>
                </a:moveTo>
                <a:lnTo>
                  <a:pt x="3216973" y="15772"/>
                </a:lnTo>
                <a:lnTo>
                  <a:pt x="3216973" y="0"/>
                </a:lnTo>
                <a:lnTo>
                  <a:pt x="0" y="0"/>
                </a:lnTo>
                <a:lnTo>
                  <a:pt x="0" y="15772"/>
                </a:lnTo>
                <a:close/>
              </a:path>
            </a:pathLst>
          </a:custGeom>
          <a:solidFill>
            <a:srgbClr val="EEF0F5"/>
          </a:solidFill>
        </p:spPr>
        <p:txBody>
          <a:bodyPr wrap="square" lIns="0" tIns="0" rIns="0" bIns="0" rtlCol="0"/>
          <a:lstStyle/>
          <a:p>
            <a:endParaRPr/>
          </a:p>
        </p:txBody>
      </p:sp>
      <p:sp>
        <p:nvSpPr>
          <p:cNvPr id="41" name="object 41"/>
          <p:cNvSpPr/>
          <p:nvPr/>
        </p:nvSpPr>
        <p:spPr>
          <a:xfrm>
            <a:off x="7024052" y="5922291"/>
            <a:ext cx="2402205" cy="15875"/>
          </a:xfrm>
          <a:custGeom>
            <a:avLst/>
            <a:gdLst/>
            <a:ahLst/>
            <a:cxnLst/>
            <a:rect l="l" t="t" r="r" b="b"/>
            <a:pathLst>
              <a:path w="2402204" h="15875">
                <a:moveTo>
                  <a:pt x="0" y="15772"/>
                </a:moveTo>
                <a:lnTo>
                  <a:pt x="2402001" y="15772"/>
                </a:lnTo>
                <a:lnTo>
                  <a:pt x="2402001" y="0"/>
                </a:lnTo>
                <a:lnTo>
                  <a:pt x="0" y="0"/>
                </a:lnTo>
                <a:lnTo>
                  <a:pt x="0" y="15772"/>
                </a:lnTo>
                <a:close/>
              </a:path>
            </a:pathLst>
          </a:custGeom>
          <a:solidFill>
            <a:srgbClr val="EEF0F5"/>
          </a:solidFill>
        </p:spPr>
        <p:txBody>
          <a:bodyPr wrap="square" lIns="0" tIns="0" rIns="0" bIns="0" rtlCol="0"/>
          <a:lstStyle/>
          <a:p>
            <a:endParaRPr/>
          </a:p>
        </p:txBody>
      </p:sp>
      <p:sp>
        <p:nvSpPr>
          <p:cNvPr id="42" name="object 42"/>
          <p:cNvSpPr/>
          <p:nvPr/>
        </p:nvSpPr>
        <p:spPr>
          <a:xfrm>
            <a:off x="9426054" y="5922291"/>
            <a:ext cx="2766060" cy="15875"/>
          </a:xfrm>
          <a:custGeom>
            <a:avLst/>
            <a:gdLst/>
            <a:ahLst/>
            <a:cxnLst/>
            <a:rect l="l" t="t" r="r" b="b"/>
            <a:pathLst>
              <a:path w="2766059" h="15875">
                <a:moveTo>
                  <a:pt x="0" y="15772"/>
                </a:moveTo>
                <a:lnTo>
                  <a:pt x="2765945" y="15772"/>
                </a:lnTo>
                <a:lnTo>
                  <a:pt x="2765945" y="0"/>
                </a:lnTo>
                <a:lnTo>
                  <a:pt x="0" y="0"/>
                </a:lnTo>
                <a:lnTo>
                  <a:pt x="0" y="15772"/>
                </a:lnTo>
                <a:close/>
              </a:path>
            </a:pathLst>
          </a:custGeom>
          <a:solidFill>
            <a:srgbClr val="EEF0F5"/>
          </a:solidFill>
        </p:spPr>
        <p:txBody>
          <a:bodyPr wrap="square" lIns="0" tIns="0" rIns="0" bIns="0" rtlCol="0"/>
          <a:lstStyle/>
          <a:p>
            <a:endParaRPr/>
          </a:p>
        </p:txBody>
      </p:sp>
      <p:sp>
        <p:nvSpPr>
          <p:cNvPr id="43" name="object 43"/>
          <p:cNvSpPr/>
          <p:nvPr/>
        </p:nvSpPr>
        <p:spPr>
          <a:xfrm>
            <a:off x="1401171" y="0"/>
            <a:ext cx="0" cy="400685"/>
          </a:xfrm>
          <a:custGeom>
            <a:avLst/>
            <a:gdLst/>
            <a:ahLst/>
            <a:cxnLst/>
            <a:rect l="l" t="t" r="r" b="b"/>
            <a:pathLst>
              <a:path h="400685">
                <a:moveTo>
                  <a:pt x="0" y="0"/>
                </a:moveTo>
                <a:lnTo>
                  <a:pt x="0" y="400354"/>
                </a:lnTo>
              </a:path>
            </a:pathLst>
          </a:custGeom>
          <a:ln w="12700">
            <a:solidFill>
              <a:srgbClr val="FFFFFF"/>
            </a:solidFill>
          </a:ln>
        </p:spPr>
        <p:txBody>
          <a:bodyPr wrap="square" lIns="0" tIns="0" rIns="0" bIns="0" rtlCol="0"/>
          <a:lstStyle/>
          <a:p>
            <a:endParaRPr/>
          </a:p>
        </p:txBody>
      </p:sp>
      <p:sp>
        <p:nvSpPr>
          <p:cNvPr id="44" name="object 44"/>
          <p:cNvSpPr/>
          <p:nvPr/>
        </p:nvSpPr>
        <p:spPr>
          <a:xfrm>
            <a:off x="1401171" y="4348810"/>
            <a:ext cx="0" cy="5080"/>
          </a:xfrm>
          <a:custGeom>
            <a:avLst/>
            <a:gdLst/>
            <a:ahLst/>
            <a:cxnLst/>
            <a:rect l="l" t="t" r="r" b="b"/>
            <a:pathLst>
              <a:path h="5079">
                <a:moveTo>
                  <a:pt x="0" y="0"/>
                </a:moveTo>
                <a:lnTo>
                  <a:pt x="0" y="4889"/>
                </a:lnTo>
              </a:path>
            </a:pathLst>
          </a:custGeom>
          <a:ln w="12700">
            <a:solidFill>
              <a:srgbClr val="FFFFFF"/>
            </a:solidFill>
          </a:ln>
        </p:spPr>
        <p:txBody>
          <a:bodyPr wrap="square" lIns="0" tIns="0" rIns="0" bIns="0" rtlCol="0"/>
          <a:lstStyle/>
          <a:p>
            <a:endParaRPr/>
          </a:p>
        </p:txBody>
      </p:sp>
      <p:sp>
        <p:nvSpPr>
          <p:cNvPr id="45" name="object 45"/>
          <p:cNvSpPr/>
          <p:nvPr/>
        </p:nvSpPr>
        <p:spPr>
          <a:xfrm>
            <a:off x="0" y="6322819"/>
            <a:ext cx="1395095" cy="12700"/>
          </a:xfrm>
          <a:custGeom>
            <a:avLst/>
            <a:gdLst/>
            <a:ahLst/>
            <a:cxnLst/>
            <a:rect l="l" t="t" r="r" b="b"/>
            <a:pathLst>
              <a:path w="1395095" h="12700">
                <a:moveTo>
                  <a:pt x="0" y="12700"/>
                </a:moveTo>
                <a:lnTo>
                  <a:pt x="1394821" y="12700"/>
                </a:lnTo>
                <a:lnTo>
                  <a:pt x="1394821" y="0"/>
                </a:lnTo>
                <a:lnTo>
                  <a:pt x="0" y="0"/>
                </a:lnTo>
                <a:lnTo>
                  <a:pt x="0" y="12700"/>
                </a:lnTo>
                <a:close/>
              </a:path>
            </a:pathLst>
          </a:custGeom>
          <a:solidFill>
            <a:srgbClr val="FFFFFF"/>
          </a:solidFill>
        </p:spPr>
        <p:txBody>
          <a:bodyPr wrap="square" lIns="0" tIns="0" rIns="0" bIns="0" rtlCol="0"/>
          <a:lstStyle/>
          <a:p>
            <a:endParaRPr/>
          </a:p>
        </p:txBody>
      </p:sp>
      <p:sp>
        <p:nvSpPr>
          <p:cNvPr id="46" name="object 46"/>
          <p:cNvSpPr/>
          <p:nvPr/>
        </p:nvSpPr>
        <p:spPr>
          <a:xfrm>
            <a:off x="3807083" y="0"/>
            <a:ext cx="0" cy="400685"/>
          </a:xfrm>
          <a:custGeom>
            <a:avLst/>
            <a:gdLst/>
            <a:ahLst/>
            <a:cxnLst/>
            <a:rect l="l" t="t" r="r" b="b"/>
            <a:pathLst>
              <a:path h="400685">
                <a:moveTo>
                  <a:pt x="0" y="0"/>
                </a:moveTo>
                <a:lnTo>
                  <a:pt x="0" y="400354"/>
                </a:lnTo>
              </a:path>
            </a:pathLst>
          </a:custGeom>
          <a:ln w="12700">
            <a:solidFill>
              <a:srgbClr val="FFFFFF"/>
            </a:solidFill>
          </a:ln>
        </p:spPr>
        <p:txBody>
          <a:bodyPr wrap="square" lIns="0" tIns="0" rIns="0" bIns="0" rtlCol="0"/>
          <a:lstStyle/>
          <a:p>
            <a:endParaRPr/>
          </a:p>
        </p:txBody>
      </p:sp>
      <p:sp>
        <p:nvSpPr>
          <p:cNvPr id="47" name="object 47"/>
          <p:cNvSpPr/>
          <p:nvPr/>
        </p:nvSpPr>
        <p:spPr>
          <a:xfrm>
            <a:off x="3807083" y="4348810"/>
            <a:ext cx="0" cy="5080"/>
          </a:xfrm>
          <a:custGeom>
            <a:avLst/>
            <a:gdLst/>
            <a:ahLst/>
            <a:cxnLst/>
            <a:rect l="l" t="t" r="r" b="b"/>
            <a:pathLst>
              <a:path h="5079">
                <a:moveTo>
                  <a:pt x="0" y="0"/>
                </a:moveTo>
                <a:lnTo>
                  <a:pt x="0" y="4889"/>
                </a:lnTo>
              </a:path>
            </a:pathLst>
          </a:custGeom>
          <a:ln w="12700">
            <a:solidFill>
              <a:srgbClr val="FFFFFF"/>
            </a:solidFill>
          </a:ln>
        </p:spPr>
        <p:txBody>
          <a:bodyPr wrap="square" lIns="0" tIns="0" rIns="0" bIns="0" rtlCol="0"/>
          <a:lstStyle/>
          <a:p>
            <a:endParaRPr/>
          </a:p>
        </p:txBody>
      </p:sp>
      <p:sp>
        <p:nvSpPr>
          <p:cNvPr id="48" name="object 48"/>
          <p:cNvSpPr/>
          <p:nvPr/>
        </p:nvSpPr>
        <p:spPr>
          <a:xfrm>
            <a:off x="0" y="6322819"/>
            <a:ext cx="3801110" cy="12700"/>
          </a:xfrm>
          <a:custGeom>
            <a:avLst/>
            <a:gdLst/>
            <a:ahLst/>
            <a:cxnLst/>
            <a:rect l="l" t="t" r="r" b="b"/>
            <a:pathLst>
              <a:path w="3801110" h="12700">
                <a:moveTo>
                  <a:pt x="0" y="12700"/>
                </a:moveTo>
                <a:lnTo>
                  <a:pt x="3800733" y="12700"/>
                </a:lnTo>
                <a:lnTo>
                  <a:pt x="3800733" y="0"/>
                </a:lnTo>
                <a:lnTo>
                  <a:pt x="0" y="0"/>
                </a:lnTo>
                <a:lnTo>
                  <a:pt x="0" y="12700"/>
                </a:lnTo>
                <a:close/>
              </a:path>
            </a:pathLst>
          </a:custGeom>
          <a:solidFill>
            <a:srgbClr val="FFFFFF"/>
          </a:solidFill>
        </p:spPr>
        <p:txBody>
          <a:bodyPr wrap="square" lIns="0" tIns="0" rIns="0" bIns="0" rtlCol="0"/>
          <a:lstStyle/>
          <a:p>
            <a:endParaRPr/>
          </a:p>
        </p:txBody>
      </p:sp>
      <p:sp>
        <p:nvSpPr>
          <p:cNvPr id="49" name="object 49"/>
          <p:cNvSpPr/>
          <p:nvPr/>
        </p:nvSpPr>
        <p:spPr>
          <a:xfrm>
            <a:off x="7024054" y="0"/>
            <a:ext cx="0" cy="400685"/>
          </a:xfrm>
          <a:custGeom>
            <a:avLst/>
            <a:gdLst/>
            <a:ahLst/>
            <a:cxnLst/>
            <a:rect l="l" t="t" r="r" b="b"/>
            <a:pathLst>
              <a:path h="400685">
                <a:moveTo>
                  <a:pt x="0" y="0"/>
                </a:moveTo>
                <a:lnTo>
                  <a:pt x="0" y="400354"/>
                </a:lnTo>
              </a:path>
            </a:pathLst>
          </a:custGeom>
          <a:ln w="12700">
            <a:solidFill>
              <a:srgbClr val="FFFFFF"/>
            </a:solidFill>
          </a:ln>
        </p:spPr>
        <p:txBody>
          <a:bodyPr wrap="square" lIns="0" tIns="0" rIns="0" bIns="0" rtlCol="0"/>
          <a:lstStyle/>
          <a:p>
            <a:endParaRPr/>
          </a:p>
        </p:txBody>
      </p:sp>
      <p:sp>
        <p:nvSpPr>
          <p:cNvPr id="50" name="object 50"/>
          <p:cNvSpPr/>
          <p:nvPr/>
        </p:nvSpPr>
        <p:spPr>
          <a:xfrm>
            <a:off x="7024054" y="4348810"/>
            <a:ext cx="0" cy="5080"/>
          </a:xfrm>
          <a:custGeom>
            <a:avLst/>
            <a:gdLst/>
            <a:ahLst/>
            <a:cxnLst/>
            <a:rect l="l" t="t" r="r" b="b"/>
            <a:pathLst>
              <a:path h="5079">
                <a:moveTo>
                  <a:pt x="0" y="0"/>
                </a:moveTo>
                <a:lnTo>
                  <a:pt x="0" y="4889"/>
                </a:lnTo>
              </a:path>
            </a:pathLst>
          </a:custGeom>
          <a:ln w="12700">
            <a:solidFill>
              <a:srgbClr val="FFFFFF"/>
            </a:solidFill>
          </a:ln>
        </p:spPr>
        <p:txBody>
          <a:bodyPr wrap="square" lIns="0" tIns="0" rIns="0" bIns="0" rtlCol="0"/>
          <a:lstStyle/>
          <a:p>
            <a:endParaRPr/>
          </a:p>
        </p:txBody>
      </p:sp>
      <p:sp>
        <p:nvSpPr>
          <p:cNvPr id="51" name="object 51"/>
          <p:cNvSpPr/>
          <p:nvPr/>
        </p:nvSpPr>
        <p:spPr>
          <a:xfrm>
            <a:off x="0" y="6322819"/>
            <a:ext cx="7018020" cy="12700"/>
          </a:xfrm>
          <a:custGeom>
            <a:avLst/>
            <a:gdLst/>
            <a:ahLst/>
            <a:cxnLst/>
            <a:rect l="l" t="t" r="r" b="b"/>
            <a:pathLst>
              <a:path w="7018020" h="12700">
                <a:moveTo>
                  <a:pt x="0" y="12700"/>
                </a:moveTo>
                <a:lnTo>
                  <a:pt x="7017704" y="12700"/>
                </a:lnTo>
                <a:lnTo>
                  <a:pt x="7017704" y="0"/>
                </a:lnTo>
                <a:lnTo>
                  <a:pt x="0" y="0"/>
                </a:lnTo>
                <a:lnTo>
                  <a:pt x="0" y="12700"/>
                </a:lnTo>
                <a:close/>
              </a:path>
            </a:pathLst>
          </a:custGeom>
          <a:solidFill>
            <a:srgbClr val="FFFFFF"/>
          </a:solidFill>
        </p:spPr>
        <p:txBody>
          <a:bodyPr wrap="square" lIns="0" tIns="0" rIns="0" bIns="0" rtlCol="0"/>
          <a:lstStyle/>
          <a:p>
            <a:endParaRPr/>
          </a:p>
        </p:txBody>
      </p:sp>
      <p:sp>
        <p:nvSpPr>
          <p:cNvPr id="52" name="object 52"/>
          <p:cNvSpPr/>
          <p:nvPr/>
        </p:nvSpPr>
        <p:spPr>
          <a:xfrm>
            <a:off x="9426056" y="0"/>
            <a:ext cx="0" cy="400685"/>
          </a:xfrm>
          <a:custGeom>
            <a:avLst/>
            <a:gdLst/>
            <a:ahLst/>
            <a:cxnLst/>
            <a:rect l="l" t="t" r="r" b="b"/>
            <a:pathLst>
              <a:path h="400685">
                <a:moveTo>
                  <a:pt x="0" y="0"/>
                </a:moveTo>
                <a:lnTo>
                  <a:pt x="0" y="400354"/>
                </a:lnTo>
              </a:path>
            </a:pathLst>
          </a:custGeom>
          <a:ln w="12700">
            <a:solidFill>
              <a:srgbClr val="FFFFFF"/>
            </a:solidFill>
          </a:ln>
        </p:spPr>
        <p:txBody>
          <a:bodyPr wrap="square" lIns="0" tIns="0" rIns="0" bIns="0" rtlCol="0"/>
          <a:lstStyle/>
          <a:p>
            <a:endParaRPr/>
          </a:p>
        </p:txBody>
      </p:sp>
      <p:sp>
        <p:nvSpPr>
          <p:cNvPr id="53" name="object 53"/>
          <p:cNvSpPr/>
          <p:nvPr/>
        </p:nvSpPr>
        <p:spPr>
          <a:xfrm>
            <a:off x="9426056" y="4348810"/>
            <a:ext cx="0" cy="5080"/>
          </a:xfrm>
          <a:custGeom>
            <a:avLst/>
            <a:gdLst/>
            <a:ahLst/>
            <a:cxnLst/>
            <a:rect l="l" t="t" r="r" b="b"/>
            <a:pathLst>
              <a:path h="5079">
                <a:moveTo>
                  <a:pt x="0" y="0"/>
                </a:moveTo>
                <a:lnTo>
                  <a:pt x="0" y="4889"/>
                </a:lnTo>
              </a:path>
            </a:pathLst>
          </a:custGeom>
          <a:ln w="12700">
            <a:solidFill>
              <a:srgbClr val="FFFFFF"/>
            </a:solidFill>
          </a:ln>
        </p:spPr>
        <p:txBody>
          <a:bodyPr wrap="square" lIns="0" tIns="0" rIns="0" bIns="0" rtlCol="0"/>
          <a:lstStyle/>
          <a:p>
            <a:endParaRPr/>
          </a:p>
        </p:txBody>
      </p:sp>
      <p:sp>
        <p:nvSpPr>
          <p:cNvPr id="54" name="object 54"/>
          <p:cNvSpPr/>
          <p:nvPr/>
        </p:nvSpPr>
        <p:spPr>
          <a:xfrm>
            <a:off x="0" y="6322819"/>
            <a:ext cx="9420225" cy="12700"/>
          </a:xfrm>
          <a:custGeom>
            <a:avLst/>
            <a:gdLst/>
            <a:ahLst/>
            <a:cxnLst/>
            <a:rect l="l" t="t" r="r" b="b"/>
            <a:pathLst>
              <a:path w="9420225" h="12700">
                <a:moveTo>
                  <a:pt x="0" y="12700"/>
                </a:moveTo>
                <a:lnTo>
                  <a:pt x="9419706" y="12700"/>
                </a:lnTo>
                <a:lnTo>
                  <a:pt x="9419706" y="0"/>
                </a:lnTo>
                <a:lnTo>
                  <a:pt x="0" y="0"/>
                </a:lnTo>
                <a:lnTo>
                  <a:pt x="0" y="12700"/>
                </a:lnTo>
                <a:close/>
              </a:path>
            </a:pathLst>
          </a:custGeom>
          <a:solidFill>
            <a:srgbClr val="FFFFFF"/>
          </a:solidFill>
        </p:spPr>
        <p:txBody>
          <a:bodyPr wrap="square" lIns="0" tIns="0" rIns="0" bIns="0" rtlCol="0"/>
          <a:lstStyle/>
          <a:p>
            <a:endParaRPr/>
          </a:p>
        </p:txBody>
      </p:sp>
      <p:sp>
        <p:nvSpPr>
          <p:cNvPr id="55" name="object 55"/>
          <p:cNvSpPr/>
          <p:nvPr/>
        </p:nvSpPr>
        <p:spPr>
          <a:xfrm>
            <a:off x="0" y="359241"/>
            <a:ext cx="12190730" cy="38100"/>
          </a:xfrm>
          <a:custGeom>
            <a:avLst/>
            <a:gdLst/>
            <a:ahLst/>
            <a:cxnLst/>
            <a:rect l="l" t="t" r="r" b="b"/>
            <a:pathLst>
              <a:path w="12190730" h="38100">
                <a:moveTo>
                  <a:pt x="0" y="38100"/>
                </a:moveTo>
                <a:lnTo>
                  <a:pt x="12190615" y="38100"/>
                </a:lnTo>
                <a:lnTo>
                  <a:pt x="12190615" y="0"/>
                </a:lnTo>
                <a:lnTo>
                  <a:pt x="0" y="0"/>
                </a:lnTo>
                <a:lnTo>
                  <a:pt x="0" y="38100"/>
                </a:lnTo>
                <a:close/>
              </a:path>
            </a:pathLst>
          </a:custGeom>
          <a:solidFill>
            <a:srgbClr val="FFFFFF"/>
          </a:solidFill>
        </p:spPr>
        <p:txBody>
          <a:bodyPr wrap="square" lIns="0" tIns="0" rIns="0" bIns="0" rtlCol="0"/>
          <a:lstStyle/>
          <a:p>
            <a:endParaRPr/>
          </a:p>
        </p:txBody>
      </p:sp>
      <p:sp>
        <p:nvSpPr>
          <p:cNvPr id="56" name="object 56"/>
          <p:cNvSpPr/>
          <p:nvPr/>
        </p:nvSpPr>
        <p:spPr>
          <a:xfrm>
            <a:off x="0" y="1170290"/>
            <a:ext cx="0" cy="0"/>
          </a:xfrm>
          <a:custGeom>
            <a:avLst/>
            <a:gdLst/>
            <a:ahLst/>
            <a:cxnLst/>
            <a:rect l="l" t="t" r="r" b="b"/>
            <a:pathLst>
              <a:path>
                <a:moveTo>
                  <a:pt x="0" y="0"/>
                </a:moveTo>
                <a:lnTo>
                  <a:pt x="0" y="0"/>
                </a:lnTo>
              </a:path>
            </a:pathLst>
          </a:custGeom>
          <a:ln w="12700">
            <a:solidFill>
              <a:srgbClr val="FFFFFF"/>
            </a:solidFill>
          </a:ln>
        </p:spPr>
        <p:txBody>
          <a:bodyPr wrap="square" lIns="0" tIns="0" rIns="0" bIns="0" rtlCol="0"/>
          <a:lstStyle/>
          <a:p>
            <a:endParaRPr/>
          </a:p>
        </p:txBody>
      </p:sp>
      <p:sp>
        <p:nvSpPr>
          <p:cNvPr id="57" name="object 57"/>
          <p:cNvSpPr/>
          <p:nvPr/>
        </p:nvSpPr>
        <p:spPr>
          <a:xfrm>
            <a:off x="0" y="1955941"/>
            <a:ext cx="12190730" cy="12700"/>
          </a:xfrm>
          <a:custGeom>
            <a:avLst/>
            <a:gdLst/>
            <a:ahLst/>
            <a:cxnLst/>
            <a:rect l="l" t="t" r="r" b="b"/>
            <a:pathLst>
              <a:path w="12190730" h="12700">
                <a:moveTo>
                  <a:pt x="0" y="12700"/>
                </a:moveTo>
                <a:lnTo>
                  <a:pt x="12190615" y="12700"/>
                </a:lnTo>
                <a:lnTo>
                  <a:pt x="12190615" y="0"/>
                </a:lnTo>
                <a:lnTo>
                  <a:pt x="0" y="0"/>
                </a:lnTo>
                <a:lnTo>
                  <a:pt x="0" y="12700"/>
                </a:lnTo>
                <a:close/>
              </a:path>
            </a:pathLst>
          </a:custGeom>
          <a:solidFill>
            <a:srgbClr val="FFFFFF"/>
          </a:solidFill>
        </p:spPr>
        <p:txBody>
          <a:bodyPr wrap="square" lIns="0" tIns="0" rIns="0" bIns="0" rtlCol="0"/>
          <a:lstStyle/>
          <a:p>
            <a:endParaRPr/>
          </a:p>
        </p:txBody>
      </p:sp>
      <p:sp>
        <p:nvSpPr>
          <p:cNvPr id="58" name="object 58"/>
          <p:cNvSpPr/>
          <p:nvPr/>
        </p:nvSpPr>
        <p:spPr>
          <a:xfrm>
            <a:off x="0" y="2747941"/>
            <a:ext cx="12190730" cy="12700"/>
          </a:xfrm>
          <a:custGeom>
            <a:avLst/>
            <a:gdLst/>
            <a:ahLst/>
            <a:cxnLst/>
            <a:rect l="l" t="t" r="r" b="b"/>
            <a:pathLst>
              <a:path w="12190730" h="12700">
                <a:moveTo>
                  <a:pt x="0" y="12700"/>
                </a:moveTo>
                <a:lnTo>
                  <a:pt x="12190615" y="12700"/>
                </a:lnTo>
                <a:lnTo>
                  <a:pt x="12190615" y="0"/>
                </a:lnTo>
                <a:lnTo>
                  <a:pt x="0" y="0"/>
                </a:lnTo>
                <a:lnTo>
                  <a:pt x="0" y="12700"/>
                </a:lnTo>
                <a:close/>
              </a:path>
            </a:pathLst>
          </a:custGeom>
          <a:solidFill>
            <a:srgbClr val="FFFFFF"/>
          </a:solidFill>
        </p:spPr>
        <p:txBody>
          <a:bodyPr wrap="square" lIns="0" tIns="0" rIns="0" bIns="0" rtlCol="0"/>
          <a:lstStyle/>
          <a:p>
            <a:endParaRPr/>
          </a:p>
        </p:txBody>
      </p:sp>
      <p:sp>
        <p:nvSpPr>
          <p:cNvPr id="59" name="object 59"/>
          <p:cNvSpPr/>
          <p:nvPr/>
        </p:nvSpPr>
        <p:spPr>
          <a:xfrm>
            <a:off x="0" y="3539942"/>
            <a:ext cx="12190730" cy="12700"/>
          </a:xfrm>
          <a:custGeom>
            <a:avLst/>
            <a:gdLst/>
            <a:ahLst/>
            <a:cxnLst/>
            <a:rect l="l" t="t" r="r" b="b"/>
            <a:pathLst>
              <a:path w="12190730" h="12700">
                <a:moveTo>
                  <a:pt x="0" y="12700"/>
                </a:moveTo>
                <a:lnTo>
                  <a:pt x="12190615" y="12700"/>
                </a:lnTo>
                <a:lnTo>
                  <a:pt x="12190615" y="0"/>
                </a:lnTo>
                <a:lnTo>
                  <a:pt x="0" y="0"/>
                </a:lnTo>
                <a:lnTo>
                  <a:pt x="0" y="12700"/>
                </a:lnTo>
                <a:close/>
              </a:path>
            </a:pathLst>
          </a:custGeom>
          <a:solidFill>
            <a:srgbClr val="FFFFFF"/>
          </a:solidFill>
        </p:spPr>
        <p:txBody>
          <a:bodyPr wrap="square" lIns="0" tIns="0" rIns="0" bIns="0" rtlCol="0"/>
          <a:lstStyle/>
          <a:p>
            <a:endParaRPr/>
          </a:p>
        </p:txBody>
      </p:sp>
      <p:sp>
        <p:nvSpPr>
          <p:cNvPr id="60" name="object 60"/>
          <p:cNvSpPr/>
          <p:nvPr/>
        </p:nvSpPr>
        <p:spPr>
          <a:xfrm>
            <a:off x="0" y="4331942"/>
            <a:ext cx="12190730" cy="12700"/>
          </a:xfrm>
          <a:custGeom>
            <a:avLst/>
            <a:gdLst/>
            <a:ahLst/>
            <a:cxnLst/>
            <a:rect l="l" t="t" r="r" b="b"/>
            <a:pathLst>
              <a:path w="12190730" h="12700">
                <a:moveTo>
                  <a:pt x="0" y="12700"/>
                </a:moveTo>
                <a:lnTo>
                  <a:pt x="12190615" y="12700"/>
                </a:lnTo>
                <a:lnTo>
                  <a:pt x="12190615" y="0"/>
                </a:lnTo>
                <a:lnTo>
                  <a:pt x="0" y="0"/>
                </a:lnTo>
                <a:lnTo>
                  <a:pt x="0" y="12700"/>
                </a:lnTo>
                <a:close/>
              </a:path>
            </a:pathLst>
          </a:custGeom>
          <a:solidFill>
            <a:srgbClr val="FFFFFF"/>
          </a:solidFill>
        </p:spPr>
        <p:txBody>
          <a:bodyPr wrap="square" lIns="0" tIns="0" rIns="0" bIns="0" rtlCol="0"/>
          <a:lstStyle/>
          <a:p>
            <a:endParaRPr/>
          </a:p>
        </p:txBody>
      </p:sp>
      <p:sp>
        <p:nvSpPr>
          <p:cNvPr id="61" name="object 61"/>
          <p:cNvSpPr/>
          <p:nvPr/>
        </p:nvSpPr>
        <p:spPr>
          <a:xfrm>
            <a:off x="0" y="5130293"/>
            <a:ext cx="0" cy="0"/>
          </a:xfrm>
          <a:custGeom>
            <a:avLst/>
            <a:gdLst/>
            <a:ahLst/>
            <a:cxnLst/>
            <a:rect l="l" t="t" r="r" b="b"/>
            <a:pathLst>
              <a:path>
                <a:moveTo>
                  <a:pt x="0" y="0"/>
                </a:moveTo>
                <a:lnTo>
                  <a:pt x="0" y="0"/>
                </a:lnTo>
              </a:path>
            </a:pathLst>
          </a:custGeom>
          <a:ln w="12700">
            <a:solidFill>
              <a:srgbClr val="FFFFFF"/>
            </a:solidFill>
          </a:ln>
        </p:spPr>
        <p:txBody>
          <a:bodyPr wrap="square" lIns="0" tIns="0" rIns="0" bIns="0" rtlCol="0"/>
          <a:lstStyle/>
          <a:p>
            <a:endParaRPr/>
          </a:p>
        </p:txBody>
      </p:sp>
      <p:sp>
        <p:nvSpPr>
          <p:cNvPr id="62" name="object 62"/>
          <p:cNvSpPr/>
          <p:nvPr/>
        </p:nvSpPr>
        <p:spPr>
          <a:xfrm>
            <a:off x="0" y="5922293"/>
            <a:ext cx="0" cy="0"/>
          </a:xfrm>
          <a:custGeom>
            <a:avLst/>
            <a:gdLst/>
            <a:ahLst/>
            <a:cxnLst/>
            <a:rect l="l" t="t" r="r" b="b"/>
            <a:pathLst>
              <a:path>
                <a:moveTo>
                  <a:pt x="0" y="0"/>
                </a:moveTo>
                <a:lnTo>
                  <a:pt x="0" y="0"/>
                </a:lnTo>
              </a:path>
            </a:pathLst>
          </a:custGeom>
          <a:ln w="12700">
            <a:solidFill>
              <a:srgbClr val="FFFFFF"/>
            </a:solidFill>
          </a:ln>
        </p:spPr>
        <p:txBody>
          <a:bodyPr wrap="square" lIns="0" tIns="0" rIns="0" bIns="0" rtlCol="0"/>
          <a:lstStyle/>
          <a:p>
            <a:endParaRPr/>
          </a:p>
        </p:txBody>
      </p:sp>
      <p:sp>
        <p:nvSpPr>
          <p:cNvPr id="63" name="object 63"/>
          <p:cNvSpPr/>
          <p:nvPr/>
        </p:nvSpPr>
        <p:spPr>
          <a:xfrm>
            <a:off x="3175" y="0"/>
            <a:ext cx="0" cy="6720840"/>
          </a:xfrm>
          <a:custGeom>
            <a:avLst/>
            <a:gdLst/>
            <a:ahLst/>
            <a:cxnLst/>
            <a:rect l="l" t="t" r="r" b="b"/>
            <a:pathLst>
              <a:path h="6720840">
                <a:moveTo>
                  <a:pt x="0" y="0"/>
                </a:moveTo>
                <a:lnTo>
                  <a:pt x="0" y="6720643"/>
                </a:lnTo>
              </a:path>
            </a:pathLst>
          </a:custGeom>
          <a:ln w="6351">
            <a:solidFill>
              <a:srgbClr val="FFFFFF"/>
            </a:solidFill>
          </a:ln>
        </p:spPr>
        <p:txBody>
          <a:bodyPr wrap="square" lIns="0" tIns="0" rIns="0" bIns="0" rtlCol="0"/>
          <a:lstStyle/>
          <a:p>
            <a:endParaRPr/>
          </a:p>
        </p:txBody>
      </p:sp>
      <p:sp>
        <p:nvSpPr>
          <p:cNvPr id="64" name="object 64"/>
          <p:cNvSpPr/>
          <p:nvPr/>
        </p:nvSpPr>
        <p:spPr>
          <a:xfrm>
            <a:off x="0" y="3175"/>
            <a:ext cx="12190730" cy="0"/>
          </a:xfrm>
          <a:custGeom>
            <a:avLst/>
            <a:gdLst/>
            <a:ahLst/>
            <a:cxnLst/>
            <a:rect l="l" t="t" r="r" b="b"/>
            <a:pathLst>
              <a:path w="12190730">
                <a:moveTo>
                  <a:pt x="0" y="0"/>
                </a:moveTo>
                <a:lnTo>
                  <a:pt x="12190615" y="0"/>
                </a:lnTo>
              </a:path>
            </a:pathLst>
          </a:custGeom>
          <a:ln w="6349">
            <a:solidFill>
              <a:srgbClr val="FFFFFF"/>
            </a:solidFill>
          </a:ln>
        </p:spPr>
        <p:txBody>
          <a:bodyPr wrap="square" lIns="0" tIns="0" rIns="0" bIns="0" rtlCol="0"/>
          <a:lstStyle/>
          <a:p>
            <a:endParaRPr/>
          </a:p>
        </p:txBody>
      </p:sp>
      <p:sp>
        <p:nvSpPr>
          <p:cNvPr id="65" name="object 65"/>
          <p:cNvSpPr/>
          <p:nvPr/>
        </p:nvSpPr>
        <p:spPr>
          <a:xfrm>
            <a:off x="0" y="6714294"/>
            <a:ext cx="0" cy="0"/>
          </a:xfrm>
          <a:custGeom>
            <a:avLst/>
            <a:gdLst/>
            <a:ahLst/>
            <a:cxnLst/>
            <a:rect l="l" t="t" r="r" b="b"/>
            <a:pathLst>
              <a:path>
                <a:moveTo>
                  <a:pt x="0" y="0"/>
                </a:moveTo>
                <a:lnTo>
                  <a:pt x="0" y="0"/>
                </a:lnTo>
              </a:path>
            </a:pathLst>
          </a:custGeom>
          <a:ln w="12700">
            <a:solidFill>
              <a:srgbClr val="FFFFFF"/>
            </a:solidFill>
          </a:ln>
        </p:spPr>
        <p:txBody>
          <a:bodyPr wrap="square" lIns="0" tIns="0" rIns="0" bIns="0" rtlCol="0"/>
          <a:lstStyle/>
          <a:p>
            <a:endParaRPr/>
          </a:p>
        </p:txBody>
      </p:sp>
      <p:sp>
        <p:nvSpPr>
          <p:cNvPr id="66" name="object 66"/>
          <p:cNvSpPr txBox="1"/>
          <p:nvPr/>
        </p:nvSpPr>
        <p:spPr>
          <a:xfrm>
            <a:off x="440802" y="97713"/>
            <a:ext cx="525780" cy="193040"/>
          </a:xfrm>
          <a:prstGeom prst="rect">
            <a:avLst/>
          </a:prstGeom>
        </p:spPr>
        <p:txBody>
          <a:bodyPr vert="horz" wrap="square" lIns="0" tIns="0" rIns="0" bIns="0" rtlCol="0">
            <a:spAutoFit/>
          </a:bodyPr>
          <a:lstStyle/>
          <a:p>
            <a:pPr marL="12700">
              <a:lnSpc>
                <a:spcPct val="100000"/>
              </a:lnSpc>
            </a:pPr>
            <a:r>
              <a:rPr sz="1200" b="1" dirty="0">
                <a:solidFill>
                  <a:srgbClr val="FFFFFF"/>
                </a:solidFill>
                <a:latin typeface="Century Gothic"/>
                <a:cs typeface="Century Gothic"/>
              </a:rPr>
              <a:t>Cohort</a:t>
            </a:r>
            <a:endParaRPr sz="1200">
              <a:latin typeface="Century Gothic"/>
              <a:cs typeface="Century Gothic"/>
            </a:endParaRPr>
          </a:p>
        </p:txBody>
      </p:sp>
      <p:sp>
        <p:nvSpPr>
          <p:cNvPr id="67" name="object 67"/>
          <p:cNvSpPr txBox="1"/>
          <p:nvPr/>
        </p:nvSpPr>
        <p:spPr>
          <a:xfrm>
            <a:off x="2067119" y="97713"/>
            <a:ext cx="1080135" cy="193040"/>
          </a:xfrm>
          <a:prstGeom prst="rect">
            <a:avLst/>
          </a:prstGeom>
        </p:spPr>
        <p:txBody>
          <a:bodyPr vert="horz" wrap="square" lIns="0" tIns="0" rIns="0" bIns="0" rtlCol="0">
            <a:spAutoFit/>
          </a:bodyPr>
          <a:lstStyle/>
          <a:p>
            <a:pPr marL="12700">
              <a:lnSpc>
                <a:spcPct val="100000"/>
              </a:lnSpc>
            </a:pPr>
            <a:r>
              <a:rPr sz="1200" b="1" spc="-5" dirty="0">
                <a:solidFill>
                  <a:srgbClr val="FFFFFF"/>
                </a:solidFill>
                <a:latin typeface="Century Gothic"/>
                <a:cs typeface="Century Gothic"/>
              </a:rPr>
              <a:t>Administration</a:t>
            </a:r>
            <a:endParaRPr sz="1200">
              <a:latin typeface="Century Gothic"/>
              <a:cs typeface="Century Gothic"/>
            </a:endParaRPr>
          </a:p>
        </p:txBody>
      </p:sp>
      <p:sp>
        <p:nvSpPr>
          <p:cNvPr id="68" name="object 68"/>
          <p:cNvSpPr txBox="1"/>
          <p:nvPr/>
        </p:nvSpPr>
        <p:spPr>
          <a:xfrm>
            <a:off x="5177256" y="97713"/>
            <a:ext cx="483234" cy="193040"/>
          </a:xfrm>
          <a:prstGeom prst="rect">
            <a:avLst/>
          </a:prstGeom>
        </p:spPr>
        <p:txBody>
          <a:bodyPr vert="horz" wrap="square" lIns="0" tIns="0" rIns="0" bIns="0" rtlCol="0">
            <a:spAutoFit/>
          </a:bodyPr>
          <a:lstStyle/>
          <a:p>
            <a:pPr marL="12700">
              <a:lnSpc>
                <a:spcPct val="100000"/>
              </a:lnSpc>
            </a:pPr>
            <a:r>
              <a:rPr sz="1200" b="1" dirty="0">
                <a:solidFill>
                  <a:srgbClr val="FFFFFF"/>
                </a:solidFill>
                <a:latin typeface="Century Gothic"/>
                <a:cs typeface="Century Gothic"/>
              </a:rPr>
              <a:t>Target</a:t>
            </a:r>
            <a:endParaRPr sz="1200">
              <a:latin typeface="Century Gothic"/>
              <a:cs typeface="Century Gothic"/>
            </a:endParaRPr>
          </a:p>
        </p:txBody>
      </p:sp>
      <p:sp>
        <p:nvSpPr>
          <p:cNvPr id="69" name="object 69"/>
          <p:cNvSpPr txBox="1"/>
          <p:nvPr/>
        </p:nvSpPr>
        <p:spPr>
          <a:xfrm>
            <a:off x="7862820" y="97713"/>
            <a:ext cx="729615" cy="193040"/>
          </a:xfrm>
          <a:prstGeom prst="rect">
            <a:avLst/>
          </a:prstGeom>
        </p:spPr>
        <p:txBody>
          <a:bodyPr vert="horz" wrap="square" lIns="0" tIns="0" rIns="0" bIns="0" rtlCol="0">
            <a:spAutoFit/>
          </a:bodyPr>
          <a:lstStyle/>
          <a:p>
            <a:pPr marL="12700">
              <a:lnSpc>
                <a:spcPct val="100000"/>
              </a:lnSpc>
            </a:pPr>
            <a:r>
              <a:rPr sz="1200" b="1" dirty="0">
                <a:solidFill>
                  <a:srgbClr val="FFFFFF"/>
                </a:solidFill>
                <a:latin typeface="Century Gothic"/>
                <a:cs typeface="Century Gothic"/>
              </a:rPr>
              <a:t>Follow</a:t>
            </a:r>
            <a:r>
              <a:rPr sz="1200" b="1" spc="-100" dirty="0">
                <a:solidFill>
                  <a:srgbClr val="FFFFFF"/>
                </a:solidFill>
                <a:latin typeface="Century Gothic"/>
                <a:cs typeface="Century Gothic"/>
              </a:rPr>
              <a:t> </a:t>
            </a:r>
            <a:r>
              <a:rPr sz="1200" b="1" dirty="0">
                <a:solidFill>
                  <a:srgbClr val="FFFFFF"/>
                </a:solidFill>
                <a:latin typeface="Century Gothic"/>
                <a:cs typeface="Century Gothic"/>
              </a:rPr>
              <a:t>Up</a:t>
            </a:r>
            <a:endParaRPr sz="1200">
              <a:latin typeface="Century Gothic"/>
              <a:cs typeface="Century Gothic"/>
            </a:endParaRPr>
          </a:p>
        </p:txBody>
      </p:sp>
      <p:sp>
        <p:nvSpPr>
          <p:cNvPr id="70" name="object 70"/>
          <p:cNvSpPr txBox="1"/>
          <p:nvPr/>
        </p:nvSpPr>
        <p:spPr>
          <a:xfrm>
            <a:off x="10552531" y="97713"/>
            <a:ext cx="519430" cy="193040"/>
          </a:xfrm>
          <a:prstGeom prst="rect">
            <a:avLst/>
          </a:prstGeom>
        </p:spPr>
        <p:txBody>
          <a:bodyPr vert="horz" wrap="square" lIns="0" tIns="0" rIns="0" bIns="0" rtlCol="0">
            <a:spAutoFit/>
          </a:bodyPr>
          <a:lstStyle/>
          <a:p>
            <a:pPr marL="12700">
              <a:lnSpc>
                <a:spcPct val="100000"/>
              </a:lnSpc>
            </a:pPr>
            <a:r>
              <a:rPr sz="1200" b="1" dirty="0">
                <a:solidFill>
                  <a:srgbClr val="FFFFFF"/>
                </a:solidFill>
                <a:latin typeface="Century Gothic"/>
                <a:cs typeface="Century Gothic"/>
              </a:rPr>
              <a:t>Results</a:t>
            </a:r>
            <a:endParaRPr sz="1200">
              <a:latin typeface="Century Gothic"/>
              <a:cs typeface="Century Gothic"/>
            </a:endParaRPr>
          </a:p>
        </p:txBody>
      </p:sp>
      <p:sp>
        <p:nvSpPr>
          <p:cNvPr id="71" name="object 71"/>
          <p:cNvSpPr txBox="1"/>
          <p:nvPr/>
        </p:nvSpPr>
        <p:spPr>
          <a:xfrm>
            <a:off x="0" y="400354"/>
            <a:ext cx="12190730" cy="792480"/>
          </a:xfrm>
          <a:prstGeom prst="rect">
            <a:avLst/>
          </a:prstGeom>
        </p:spPr>
        <p:txBody>
          <a:bodyPr vert="horz" wrap="square" lIns="0" tIns="241935" rIns="0" bIns="0" rtlCol="0">
            <a:spAutoFit/>
          </a:bodyPr>
          <a:lstStyle/>
          <a:p>
            <a:pPr marL="553720">
              <a:lnSpc>
                <a:spcPts val="1470"/>
              </a:lnSpc>
              <a:spcBef>
                <a:spcPts val="1905"/>
              </a:spcBef>
              <a:tabLst>
                <a:tab pos="1946275" algn="l"/>
                <a:tab pos="4474210" algn="l"/>
                <a:tab pos="7789545" algn="l"/>
                <a:tab pos="10598150" algn="l"/>
              </a:tabLst>
            </a:pPr>
            <a:r>
              <a:rPr sz="1400" b="1" dirty="0">
                <a:solidFill>
                  <a:srgbClr val="00B050"/>
                </a:solidFill>
                <a:latin typeface="Century Gothic"/>
                <a:cs typeface="Century Gothic"/>
              </a:rPr>
              <a:t>227	</a:t>
            </a:r>
            <a:r>
              <a:rPr sz="1400" dirty="0">
                <a:latin typeface="Century Gothic"/>
                <a:cs typeface="Century Gothic"/>
              </a:rPr>
              <a:t>Local injections	</a:t>
            </a:r>
            <a:r>
              <a:rPr sz="1400" b="1" spc="-5" dirty="0">
                <a:latin typeface="Century Gothic"/>
                <a:cs typeface="Century Gothic"/>
              </a:rPr>
              <a:t>orthopedic</a:t>
            </a:r>
            <a:r>
              <a:rPr sz="1400" b="1" dirty="0">
                <a:latin typeface="Century Gothic"/>
                <a:cs typeface="Century Gothic"/>
              </a:rPr>
              <a:t> </a:t>
            </a:r>
            <a:r>
              <a:rPr sz="1400" b="1" spc="-5" dirty="0">
                <a:latin typeface="Century Gothic"/>
                <a:cs typeface="Century Gothic"/>
              </a:rPr>
              <a:t>conditions	</a:t>
            </a:r>
            <a:r>
              <a:rPr sz="1400" b="1" dirty="0">
                <a:solidFill>
                  <a:srgbClr val="0066FF"/>
                </a:solidFill>
                <a:latin typeface="Century Gothic"/>
                <a:cs typeface="Century Gothic"/>
              </a:rPr>
              <a:t>32 months	</a:t>
            </a:r>
            <a:r>
              <a:rPr sz="2400" b="1" baseline="31250" dirty="0">
                <a:solidFill>
                  <a:srgbClr val="FF0000"/>
                </a:solidFill>
                <a:latin typeface="Century Gothic"/>
                <a:cs typeface="Century Gothic"/>
              </a:rPr>
              <a:t>Safe</a:t>
            </a:r>
            <a:endParaRPr sz="2400" baseline="31250">
              <a:latin typeface="Century Gothic"/>
              <a:cs typeface="Century Gothic"/>
            </a:endParaRPr>
          </a:p>
          <a:p>
            <a:pPr marR="892810" algn="r">
              <a:lnSpc>
                <a:spcPts val="1470"/>
              </a:lnSpc>
            </a:pPr>
            <a:r>
              <a:rPr sz="1600" b="1" dirty="0">
                <a:solidFill>
                  <a:srgbClr val="FF0000"/>
                </a:solidFill>
                <a:latin typeface="Century Gothic"/>
                <a:cs typeface="Century Gothic"/>
              </a:rPr>
              <a:t>treatment</a:t>
            </a:r>
            <a:endParaRPr sz="1600">
              <a:latin typeface="Century Gothic"/>
              <a:cs typeface="Century Gothic"/>
            </a:endParaRPr>
          </a:p>
        </p:txBody>
      </p:sp>
      <p:sp>
        <p:nvSpPr>
          <p:cNvPr id="72" name="object 72"/>
          <p:cNvSpPr txBox="1"/>
          <p:nvPr/>
        </p:nvSpPr>
        <p:spPr>
          <a:xfrm>
            <a:off x="0" y="1180807"/>
            <a:ext cx="12190730" cy="792480"/>
          </a:xfrm>
          <a:prstGeom prst="rect">
            <a:avLst/>
          </a:prstGeom>
        </p:spPr>
        <p:txBody>
          <a:bodyPr vert="horz" wrap="square" lIns="0" tIns="0" rIns="0" bIns="0" rtlCol="0">
            <a:spAutoFit/>
          </a:bodyPr>
          <a:lstStyle/>
          <a:p>
            <a:pPr>
              <a:lnSpc>
                <a:spcPct val="100000"/>
              </a:lnSpc>
            </a:pPr>
            <a:endParaRPr sz="1600">
              <a:latin typeface="Times New Roman"/>
              <a:cs typeface="Times New Roman"/>
            </a:endParaRPr>
          </a:p>
          <a:p>
            <a:pPr marL="10333990" marR="892810" indent="-9780905">
              <a:lnSpc>
                <a:spcPct val="53100"/>
              </a:lnSpc>
              <a:spcBef>
                <a:spcPts val="1055"/>
              </a:spcBef>
              <a:tabLst>
                <a:tab pos="2174240" algn="l"/>
                <a:tab pos="4751705" algn="l"/>
                <a:tab pos="7957184" algn="l"/>
                <a:tab pos="10598150" algn="l"/>
              </a:tabLst>
            </a:pPr>
            <a:r>
              <a:rPr sz="1400" b="1" dirty="0">
                <a:solidFill>
                  <a:srgbClr val="00B050"/>
                </a:solidFill>
                <a:latin typeface="Century Gothic"/>
                <a:cs typeface="Century Gothic"/>
              </a:rPr>
              <a:t>200	</a:t>
            </a:r>
            <a:r>
              <a:rPr sz="1400" dirty="0">
                <a:latin typeface="Century Gothic"/>
                <a:cs typeface="Century Gothic"/>
              </a:rPr>
              <a:t>Intralesion	</a:t>
            </a:r>
            <a:r>
              <a:rPr sz="1400" b="1" spc="-5" dirty="0">
                <a:latin typeface="Century Gothic"/>
                <a:cs typeface="Century Gothic"/>
              </a:rPr>
              <a:t>perianal</a:t>
            </a:r>
            <a:r>
              <a:rPr sz="1400" b="1" spc="5" dirty="0">
                <a:latin typeface="Century Gothic"/>
                <a:cs typeface="Century Gothic"/>
              </a:rPr>
              <a:t> </a:t>
            </a:r>
            <a:r>
              <a:rPr sz="1400" b="1" spc="-5" dirty="0">
                <a:latin typeface="Century Gothic"/>
                <a:cs typeface="Century Gothic"/>
              </a:rPr>
              <a:t>fistulas	</a:t>
            </a:r>
            <a:r>
              <a:rPr sz="1400" b="1" dirty="0">
                <a:solidFill>
                  <a:srgbClr val="0066FF"/>
                </a:solidFill>
                <a:latin typeface="Century Gothic"/>
                <a:cs typeface="Century Gothic"/>
              </a:rPr>
              <a:t>1 year		</a:t>
            </a:r>
            <a:r>
              <a:rPr sz="2400" b="1" baseline="31250" dirty="0">
                <a:solidFill>
                  <a:srgbClr val="FF0000"/>
                </a:solidFill>
                <a:latin typeface="Century Gothic"/>
                <a:cs typeface="Century Gothic"/>
              </a:rPr>
              <a:t>Safe  </a:t>
            </a:r>
            <a:r>
              <a:rPr sz="1600" b="1" dirty="0">
                <a:solidFill>
                  <a:srgbClr val="FF0000"/>
                </a:solidFill>
                <a:latin typeface="Century Gothic"/>
                <a:cs typeface="Century Gothic"/>
              </a:rPr>
              <a:t>treatment</a:t>
            </a:r>
            <a:endParaRPr sz="1600">
              <a:latin typeface="Century Gothic"/>
              <a:cs typeface="Century Gothic"/>
            </a:endParaRPr>
          </a:p>
        </p:txBody>
      </p:sp>
      <p:sp>
        <p:nvSpPr>
          <p:cNvPr id="73" name="object 73"/>
          <p:cNvSpPr txBox="1"/>
          <p:nvPr/>
        </p:nvSpPr>
        <p:spPr>
          <a:xfrm>
            <a:off x="0" y="1972805"/>
            <a:ext cx="12190730" cy="792480"/>
          </a:xfrm>
          <a:prstGeom prst="rect">
            <a:avLst/>
          </a:prstGeom>
        </p:spPr>
        <p:txBody>
          <a:bodyPr vert="horz" wrap="square" lIns="0" tIns="146685" rIns="0" bIns="0" rtlCol="0">
            <a:spAutoFit/>
          </a:bodyPr>
          <a:lstStyle/>
          <a:p>
            <a:pPr marL="603250">
              <a:lnSpc>
                <a:spcPts val="1760"/>
              </a:lnSpc>
              <a:spcBef>
                <a:spcPts val="1155"/>
              </a:spcBef>
              <a:tabLst>
                <a:tab pos="2026920" algn="l"/>
                <a:tab pos="4644390" algn="l"/>
                <a:tab pos="10598150" algn="l"/>
              </a:tabLst>
            </a:pPr>
            <a:r>
              <a:rPr sz="2100" b="1" baseline="-33730" dirty="0">
                <a:solidFill>
                  <a:srgbClr val="00B050"/>
                </a:solidFill>
                <a:latin typeface="Century Gothic"/>
                <a:cs typeface="Century Gothic"/>
              </a:rPr>
              <a:t>55	</a:t>
            </a:r>
            <a:r>
              <a:rPr sz="2100" spc="-7" baseline="-33730" dirty="0">
                <a:latin typeface="Century Gothic"/>
                <a:cs typeface="Century Gothic"/>
              </a:rPr>
              <a:t>intracoronary	</a:t>
            </a:r>
            <a:r>
              <a:rPr sz="1400" b="1" spc="-5" dirty="0">
                <a:latin typeface="Century Gothic"/>
                <a:cs typeface="Century Gothic"/>
              </a:rPr>
              <a:t>acute</a:t>
            </a:r>
            <a:r>
              <a:rPr sz="1400" b="1" spc="10" dirty="0">
                <a:latin typeface="Century Gothic"/>
                <a:cs typeface="Century Gothic"/>
              </a:rPr>
              <a:t> </a:t>
            </a:r>
            <a:r>
              <a:rPr sz="1400" b="1" spc="-5" dirty="0">
                <a:latin typeface="Century Gothic"/>
                <a:cs typeface="Century Gothic"/>
              </a:rPr>
              <a:t>myocardial	</a:t>
            </a:r>
            <a:r>
              <a:rPr sz="2400" b="1" baseline="1736" dirty="0">
                <a:solidFill>
                  <a:srgbClr val="FF0000"/>
                </a:solidFill>
                <a:latin typeface="Century Gothic"/>
                <a:cs typeface="Century Gothic"/>
              </a:rPr>
              <a:t>Safe</a:t>
            </a:r>
            <a:endParaRPr sz="2400" baseline="1736">
              <a:latin typeface="Century Gothic"/>
              <a:cs typeface="Century Gothic"/>
            </a:endParaRPr>
          </a:p>
          <a:p>
            <a:pPr marL="5016500">
              <a:lnSpc>
                <a:spcPts val="1760"/>
              </a:lnSpc>
              <a:tabLst>
                <a:tab pos="7957184" algn="l"/>
                <a:tab pos="10333990" algn="l"/>
              </a:tabLst>
            </a:pPr>
            <a:r>
              <a:rPr sz="1400" b="1" dirty="0">
                <a:latin typeface="Century Gothic"/>
                <a:cs typeface="Century Gothic"/>
              </a:rPr>
              <a:t>infarction	</a:t>
            </a:r>
            <a:r>
              <a:rPr sz="2100" b="1" baseline="29761" dirty="0">
                <a:solidFill>
                  <a:srgbClr val="0066FF"/>
                </a:solidFill>
                <a:latin typeface="Century Gothic"/>
                <a:cs typeface="Century Gothic"/>
              </a:rPr>
              <a:t>1 year	</a:t>
            </a:r>
            <a:r>
              <a:rPr sz="2400" b="1" baseline="-8680" dirty="0">
                <a:solidFill>
                  <a:srgbClr val="FF0000"/>
                </a:solidFill>
                <a:latin typeface="Century Gothic"/>
                <a:cs typeface="Century Gothic"/>
              </a:rPr>
              <a:t>treatment</a:t>
            </a:r>
            <a:endParaRPr sz="2400" baseline="-8680">
              <a:latin typeface="Century Gothic"/>
              <a:cs typeface="Century Gothic"/>
            </a:endParaRPr>
          </a:p>
        </p:txBody>
      </p:sp>
      <p:sp>
        <p:nvSpPr>
          <p:cNvPr id="74" name="object 74"/>
          <p:cNvSpPr txBox="1"/>
          <p:nvPr/>
        </p:nvSpPr>
        <p:spPr>
          <a:xfrm>
            <a:off x="0" y="2764815"/>
            <a:ext cx="12190730" cy="792480"/>
          </a:xfrm>
          <a:prstGeom prst="rect">
            <a:avLst/>
          </a:prstGeom>
        </p:spPr>
        <p:txBody>
          <a:bodyPr vert="horz" wrap="square" lIns="0" tIns="253365" rIns="0" bIns="0" rtlCol="0">
            <a:spAutoFit/>
          </a:bodyPr>
          <a:lstStyle/>
          <a:p>
            <a:pPr marL="603250">
              <a:lnSpc>
                <a:spcPts val="1470"/>
              </a:lnSpc>
              <a:spcBef>
                <a:spcPts val="1995"/>
              </a:spcBef>
              <a:tabLst>
                <a:tab pos="2180590" algn="l"/>
                <a:tab pos="4156075" algn="l"/>
                <a:tab pos="7789545" algn="l"/>
                <a:tab pos="10598150" algn="l"/>
              </a:tabLst>
            </a:pPr>
            <a:r>
              <a:rPr sz="1400" b="1" dirty="0">
                <a:solidFill>
                  <a:srgbClr val="00B050"/>
                </a:solidFill>
                <a:latin typeface="Century Gothic"/>
                <a:cs typeface="Century Gothic"/>
              </a:rPr>
              <a:t>55	</a:t>
            </a:r>
            <a:r>
              <a:rPr sz="1400" dirty="0">
                <a:latin typeface="Century Gothic"/>
                <a:cs typeface="Century Gothic"/>
              </a:rPr>
              <a:t>IV infusion	</a:t>
            </a:r>
            <a:r>
              <a:rPr sz="1400" b="1" dirty="0">
                <a:latin typeface="Century Gothic"/>
                <a:cs typeface="Century Gothic"/>
              </a:rPr>
              <a:t>steroid-resistant,</a:t>
            </a:r>
            <a:r>
              <a:rPr sz="1400" b="1" spc="-5" dirty="0">
                <a:latin typeface="Century Gothic"/>
                <a:cs typeface="Century Gothic"/>
              </a:rPr>
              <a:t> acute</a:t>
            </a:r>
            <a:r>
              <a:rPr sz="1400" b="1" dirty="0">
                <a:latin typeface="Century Gothic"/>
                <a:cs typeface="Century Gothic"/>
              </a:rPr>
              <a:t> GVHD	</a:t>
            </a:r>
            <a:r>
              <a:rPr sz="1400" b="1" dirty="0">
                <a:solidFill>
                  <a:srgbClr val="0066FF"/>
                </a:solidFill>
                <a:latin typeface="Century Gothic"/>
                <a:cs typeface="Century Gothic"/>
              </a:rPr>
              <a:t>60 months	</a:t>
            </a:r>
            <a:r>
              <a:rPr sz="2400" b="1" baseline="31250" dirty="0">
                <a:solidFill>
                  <a:srgbClr val="FF0000"/>
                </a:solidFill>
                <a:latin typeface="Century Gothic"/>
                <a:cs typeface="Century Gothic"/>
              </a:rPr>
              <a:t>Safe</a:t>
            </a:r>
            <a:endParaRPr sz="2400" baseline="31250">
              <a:latin typeface="Century Gothic"/>
              <a:cs typeface="Century Gothic"/>
            </a:endParaRPr>
          </a:p>
          <a:p>
            <a:pPr marR="880744" algn="r">
              <a:lnSpc>
                <a:spcPts val="1470"/>
              </a:lnSpc>
            </a:pPr>
            <a:r>
              <a:rPr sz="1600" b="1" dirty="0">
                <a:solidFill>
                  <a:srgbClr val="FF0000"/>
                </a:solidFill>
                <a:latin typeface="Century Gothic"/>
                <a:cs typeface="Century Gothic"/>
              </a:rPr>
              <a:t>Treatment</a:t>
            </a:r>
            <a:endParaRPr sz="1600">
              <a:latin typeface="Century Gothic"/>
              <a:cs typeface="Century Gothic"/>
            </a:endParaRPr>
          </a:p>
        </p:txBody>
      </p:sp>
      <p:sp>
        <p:nvSpPr>
          <p:cNvPr id="75" name="object 75"/>
          <p:cNvSpPr txBox="1"/>
          <p:nvPr/>
        </p:nvSpPr>
        <p:spPr>
          <a:xfrm>
            <a:off x="0" y="3556812"/>
            <a:ext cx="12190730" cy="792480"/>
          </a:xfrm>
          <a:prstGeom prst="rect">
            <a:avLst/>
          </a:prstGeom>
        </p:spPr>
        <p:txBody>
          <a:bodyPr vert="horz" wrap="square" lIns="0" tIns="253365" rIns="0" bIns="0" rtlCol="0">
            <a:spAutoFit/>
          </a:bodyPr>
          <a:lstStyle/>
          <a:p>
            <a:pPr marL="603250">
              <a:lnSpc>
                <a:spcPts val="1470"/>
              </a:lnSpc>
              <a:spcBef>
                <a:spcPts val="1995"/>
              </a:spcBef>
              <a:tabLst>
                <a:tab pos="2180590" algn="l"/>
                <a:tab pos="4652010" algn="l"/>
                <a:tab pos="7917815" algn="l"/>
                <a:tab pos="10598150" algn="l"/>
              </a:tabLst>
            </a:pPr>
            <a:r>
              <a:rPr sz="1400" b="1" dirty="0">
                <a:solidFill>
                  <a:srgbClr val="00B050"/>
                </a:solidFill>
                <a:latin typeface="Century Gothic"/>
                <a:cs typeface="Century Gothic"/>
              </a:rPr>
              <a:t>19	</a:t>
            </a:r>
            <a:r>
              <a:rPr sz="1400" dirty="0">
                <a:latin typeface="Century Gothic"/>
                <a:cs typeface="Century Gothic"/>
              </a:rPr>
              <a:t>IV infusion	</a:t>
            </a:r>
            <a:r>
              <a:rPr sz="1400" b="1" dirty="0">
                <a:latin typeface="Century Gothic"/>
                <a:cs typeface="Century Gothic"/>
              </a:rPr>
              <a:t>dorsal</a:t>
            </a:r>
            <a:r>
              <a:rPr sz="1400" b="1" spc="5" dirty="0">
                <a:latin typeface="Century Gothic"/>
                <a:cs typeface="Century Gothic"/>
              </a:rPr>
              <a:t> </a:t>
            </a:r>
            <a:r>
              <a:rPr sz="1400" b="1" spc="-5" dirty="0">
                <a:latin typeface="Century Gothic"/>
                <a:cs typeface="Century Gothic"/>
              </a:rPr>
              <a:t>spinal</a:t>
            </a:r>
            <a:r>
              <a:rPr sz="1400" b="1" dirty="0">
                <a:latin typeface="Century Gothic"/>
                <a:cs typeface="Century Gothic"/>
              </a:rPr>
              <a:t> </a:t>
            </a:r>
            <a:r>
              <a:rPr sz="1400" b="1" spc="-5" dirty="0">
                <a:latin typeface="Century Gothic"/>
                <a:cs typeface="Century Gothic"/>
              </a:rPr>
              <a:t>cord	</a:t>
            </a:r>
            <a:r>
              <a:rPr sz="1400" b="1" dirty="0">
                <a:solidFill>
                  <a:srgbClr val="0066FF"/>
                </a:solidFill>
                <a:latin typeface="Century Gothic"/>
                <a:cs typeface="Century Gothic"/>
              </a:rPr>
              <a:t>9 years	</a:t>
            </a:r>
            <a:r>
              <a:rPr sz="2400" b="1" baseline="31250" dirty="0">
                <a:solidFill>
                  <a:srgbClr val="FF0000"/>
                </a:solidFill>
                <a:latin typeface="Century Gothic"/>
                <a:cs typeface="Century Gothic"/>
              </a:rPr>
              <a:t>Safe</a:t>
            </a:r>
            <a:endParaRPr sz="2400" baseline="31250">
              <a:latin typeface="Century Gothic"/>
              <a:cs typeface="Century Gothic"/>
            </a:endParaRPr>
          </a:p>
          <a:p>
            <a:pPr marR="880744" algn="r">
              <a:lnSpc>
                <a:spcPts val="1470"/>
              </a:lnSpc>
            </a:pPr>
            <a:r>
              <a:rPr sz="1600" b="1" dirty="0">
                <a:solidFill>
                  <a:srgbClr val="FF0000"/>
                </a:solidFill>
                <a:latin typeface="Century Gothic"/>
                <a:cs typeface="Century Gothic"/>
              </a:rPr>
              <a:t>Treatment</a:t>
            </a:r>
            <a:endParaRPr sz="1600">
              <a:latin typeface="Century Gothic"/>
              <a:cs typeface="Century Gothic"/>
            </a:endParaRPr>
          </a:p>
        </p:txBody>
      </p:sp>
      <p:sp>
        <p:nvSpPr>
          <p:cNvPr id="76" name="object 76"/>
          <p:cNvSpPr txBox="1"/>
          <p:nvPr/>
        </p:nvSpPr>
        <p:spPr>
          <a:xfrm>
            <a:off x="0" y="4353699"/>
            <a:ext cx="12190730" cy="792480"/>
          </a:xfrm>
          <a:prstGeom prst="rect">
            <a:avLst/>
          </a:prstGeom>
        </p:spPr>
        <p:txBody>
          <a:bodyPr vert="horz" wrap="square" lIns="0" tIns="0" rIns="0" bIns="0" rtlCol="0">
            <a:spAutoFit/>
          </a:bodyPr>
          <a:lstStyle/>
          <a:p>
            <a:pPr>
              <a:lnSpc>
                <a:spcPct val="100000"/>
              </a:lnSpc>
            </a:pPr>
            <a:endParaRPr sz="1600">
              <a:latin typeface="Times New Roman"/>
              <a:cs typeface="Times New Roman"/>
            </a:endParaRPr>
          </a:p>
          <a:p>
            <a:pPr marL="10321925" marR="880744" indent="-9718675">
              <a:lnSpc>
                <a:spcPct val="53100"/>
              </a:lnSpc>
              <a:spcBef>
                <a:spcPts val="1015"/>
              </a:spcBef>
              <a:tabLst>
                <a:tab pos="2035175" algn="l"/>
                <a:tab pos="4612640" algn="l"/>
                <a:tab pos="7957184" algn="l"/>
                <a:tab pos="10598150" algn="l"/>
              </a:tabLst>
            </a:pPr>
            <a:r>
              <a:rPr sz="1400" b="1" dirty="0">
                <a:solidFill>
                  <a:srgbClr val="00B050"/>
                </a:solidFill>
                <a:latin typeface="Century Gothic"/>
                <a:cs typeface="Century Gothic"/>
              </a:rPr>
              <a:t>15	</a:t>
            </a:r>
            <a:r>
              <a:rPr sz="1400" dirty="0">
                <a:latin typeface="Century Gothic"/>
                <a:cs typeface="Century Gothic"/>
              </a:rPr>
              <a:t>intra-articular	</a:t>
            </a:r>
            <a:r>
              <a:rPr sz="1400" b="1" spc="-5" dirty="0">
                <a:latin typeface="Century Gothic"/>
                <a:cs typeface="Century Gothic"/>
              </a:rPr>
              <a:t>Knee</a:t>
            </a:r>
            <a:r>
              <a:rPr sz="1400" b="1" dirty="0">
                <a:latin typeface="Century Gothic"/>
                <a:cs typeface="Century Gothic"/>
              </a:rPr>
              <a:t> Osteoarthritis	</a:t>
            </a:r>
            <a:r>
              <a:rPr sz="1400" b="1" dirty="0">
                <a:solidFill>
                  <a:srgbClr val="0066FF"/>
                </a:solidFill>
                <a:latin typeface="Century Gothic"/>
                <a:cs typeface="Century Gothic"/>
              </a:rPr>
              <a:t>1 year		</a:t>
            </a:r>
            <a:r>
              <a:rPr sz="2400" b="1" baseline="31250" dirty="0">
                <a:solidFill>
                  <a:srgbClr val="FF0000"/>
                </a:solidFill>
                <a:latin typeface="Century Gothic"/>
                <a:cs typeface="Century Gothic"/>
              </a:rPr>
              <a:t>Safe  </a:t>
            </a:r>
            <a:r>
              <a:rPr sz="1600" b="1" dirty="0">
                <a:solidFill>
                  <a:srgbClr val="FF0000"/>
                </a:solidFill>
                <a:latin typeface="Century Gothic"/>
                <a:cs typeface="Century Gothic"/>
              </a:rPr>
              <a:t>Treatment</a:t>
            </a:r>
            <a:endParaRPr sz="1600">
              <a:latin typeface="Century Gothic"/>
              <a:cs typeface="Century Gothic"/>
            </a:endParaRPr>
          </a:p>
        </p:txBody>
      </p:sp>
      <p:sp>
        <p:nvSpPr>
          <p:cNvPr id="77" name="object 77"/>
          <p:cNvSpPr txBox="1"/>
          <p:nvPr/>
        </p:nvSpPr>
        <p:spPr>
          <a:xfrm>
            <a:off x="0" y="5145697"/>
            <a:ext cx="12190730" cy="792480"/>
          </a:xfrm>
          <a:prstGeom prst="rect">
            <a:avLst/>
          </a:prstGeom>
        </p:spPr>
        <p:txBody>
          <a:bodyPr vert="horz" wrap="square" lIns="0" tIns="248285" rIns="0" bIns="0" rtlCol="0">
            <a:spAutoFit/>
          </a:bodyPr>
          <a:lstStyle/>
          <a:p>
            <a:pPr marL="653415">
              <a:lnSpc>
                <a:spcPts val="1470"/>
              </a:lnSpc>
              <a:spcBef>
                <a:spcPts val="1955"/>
              </a:spcBef>
              <a:tabLst>
                <a:tab pos="2180590" algn="l"/>
                <a:tab pos="4683760" algn="l"/>
                <a:tab pos="7839709" algn="l"/>
                <a:tab pos="10598150" algn="l"/>
              </a:tabLst>
            </a:pPr>
            <a:r>
              <a:rPr sz="1400" b="1" dirty="0">
                <a:solidFill>
                  <a:srgbClr val="00B050"/>
                </a:solidFill>
                <a:latin typeface="Century Gothic"/>
                <a:cs typeface="Century Gothic"/>
              </a:rPr>
              <a:t>8	</a:t>
            </a:r>
            <a:r>
              <a:rPr sz="1400" dirty="0">
                <a:latin typeface="Century Gothic"/>
                <a:cs typeface="Century Gothic"/>
              </a:rPr>
              <a:t>IV infusion	</a:t>
            </a:r>
            <a:r>
              <a:rPr sz="1400" b="1" dirty="0">
                <a:latin typeface="Century Gothic"/>
                <a:cs typeface="Century Gothic"/>
              </a:rPr>
              <a:t>spinal</a:t>
            </a:r>
            <a:r>
              <a:rPr sz="1400" b="1" spc="-5" dirty="0">
                <a:latin typeface="Century Gothic"/>
                <a:cs typeface="Century Gothic"/>
              </a:rPr>
              <a:t> cord</a:t>
            </a:r>
            <a:r>
              <a:rPr sz="1400" b="1" dirty="0">
                <a:latin typeface="Century Gothic"/>
                <a:cs typeface="Century Gothic"/>
              </a:rPr>
              <a:t> injury	</a:t>
            </a:r>
            <a:r>
              <a:rPr sz="1400" b="1" dirty="0">
                <a:solidFill>
                  <a:srgbClr val="0066FF"/>
                </a:solidFill>
                <a:latin typeface="Century Gothic"/>
                <a:cs typeface="Century Gothic"/>
              </a:rPr>
              <a:t>3 months	</a:t>
            </a:r>
            <a:r>
              <a:rPr sz="2400" b="1" baseline="31250" dirty="0">
                <a:solidFill>
                  <a:srgbClr val="FF0000"/>
                </a:solidFill>
                <a:latin typeface="Century Gothic"/>
                <a:cs typeface="Century Gothic"/>
              </a:rPr>
              <a:t>Safe</a:t>
            </a:r>
            <a:endParaRPr sz="2400" baseline="31250">
              <a:latin typeface="Century Gothic"/>
              <a:cs typeface="Century Gothic"/>
            </a:endParaRPr>
          </a:p>
          <a:p>
            <a:pPr marR="880744" algn="r">
              <a:lnSpc>
                <a:spcPts val="1470"/>
              </a:lnSpc>
            </a:pPr>
            <a:r>
              <a:rPr sz="1600" b="1" dirty="0">
                <a:solidFill>
                  <a:srgbClr val="FF0000"/>
                </a:solidFill>
                <a:latin typeface="Century Gothic"/>
                <a:cs typeface="Century Gothic"/>
              </a:rPr>
              <a:t>Treatment</a:t>
            </a:r>
            <a:endParaRPr sz="1600">
              <a:latin typeface="Century Gothic"/>
              <a:cs typeface="Century Gothic"/>
            </a:endParaRPr>
          </a:p>
        </p:txBody>
      </p:sp>
      <p:sp>
        <p:nvSpPr>
          <p:cNvPr id="78" name="object 78"/>
          <p:cNvSpPr txBox="1"/>
          <p:nvPr/>
        </p:nvSpPr>
        <p:spPr>
          <a:xfrm>
            <a:off x="0" y="5938063"/>
            <a:ext cx="12190730" cy="792480"/>
          </a:xfrm>
          <a:prstGeom prst="rect">
            <a:avLst/>
          </a:prstGeom>
        </p:spPr>
        <p:txBody>
          <a:bodyPr vert="horz" wrap="square" lIns="0" tIns="247650" rIns="0" bIns="0" rtlCol="0">
            <a:spAutoFit/>
          </a:bodyPr>
          <a:lstStyle/>
          <a:p>
            <a:pPr marL="653415">
              <a:lnSpc>
                <a:spcPts val="1340"/>
              </a:lnSpc>
              <a:spcBef>
                <a:spcPts val="1950"/>
              </a:spcBef>
              <a:tabLst>
                <a:tab pos="1783714" algn="l"/>
                <a:tab pos="4674870" algn="l"/>
                <a:tab pos="7917815" algn="l"/>
                <a:tab pos="10598150" algn="l"/>
              </a:tabLst>
            </a:pPr>
            <a:r>
              <a:rPr sz="1400" b="1" dirty="0">
                <a:solidFill>
                  <a:srgbClr val="00B050"/>
                </a:solidFill>
                <a:latin typeface="Century Gothic"/>
                <a:cs typeface="Century Gothic"/>
              </a:rPr>
              <a:t>5	</a:t>
            </a:r>
            <a:r>
              <a:rPr sz="1400" dirty="0">
                <a:latin typeface="Century Gothic"/>
                <a:cs typeface="Century Gothic"/>
              </a:rPr>
              <a:t>Intralesion</a:t>
            </a:r>
            <a:r>
              <a:rPr sz="1400" spc="-5" dirty="0">
                <a:latin typeface="Century Gothic"/>
                <a:cs typeface="Century Gothic"/>
              </a:rPr>
              <a:t> </a:t>
            </a:r>
            <a:r>
              <a:rPr sz="1400" dirty="0">
                <a:latin typeface="Century Gothic"/>
                <a:cs typeface="Century Gothic"/>
              </a:rPr>
              <a:t>injection	</a:t>
            </a:r>
            <a:r>
              <a:rPr sz="2100" b="1" baseline="33730" dirty="0">
                <a:latin typeface="Century Gothic"/>
                <a:cs typeface="Century Gothic"/>
              </a:rPr>
              <a:t>rectovaginal </a:t>
            </a:r>
            <a:r>
              <a:rPr sz="2100" b="1" spc="-7" baseline="33730" dirty="0">
                <a:latin typeface="Century Gothic"/>
                <a:cs typeface="Century Gothic"/>
              </a:rPr>
              <a:t>and	</a:t>
            </a:r>
            <a:r>
              <a:rPr sz="1400" b="1" dirty="0">
                <a:solidFill>
                  <a:srgbClr val="0066FF"/>
                </a:solidFill>
                <a:latin typeface="Century Gothic"/>
                <a:cs typeface="Century Gothic"/>
              </a:rPr>
              <a:t>2 years	</a:t>
            </a:r>
            <a:r>
              <a:rPr sz="2400" b="1" baseline="31250" dirty="0">
                <a:solidFill>
                  <a:srgbClr val="FF0000"/>
                </a:solidFill>
                <a:latin typeface="Century Gothic"/>
                <a:cs typeface="Century Gothic"/>
              </a:rPr>
              <a:t>Safe</a:t>
            </a:r>
            <a:endParaRPr sz="2400" baseline="31250">
              <a:latin typeface="Century Gothic"/>
              <a:cs typeface="Century Gothic"/>
            </a:endParaRPr>
          </a:p>
          <a:p>
            <a:pPr marL="4790440">
              <a:lnSpc>
                <a:spcPts val="1340"/>
              </a:lnSpc>
              <a:tabLst>
                <a:tab pos="10333990" algn="l"/>
              </a:tabLst>
            </a:pPr>
            <a:r>
              <a:rPr sz="1400" b="1" spc="-5" dirty="0">
                <a:latin typeface="Century Gothic"/>
                <a:cs typeface="Century Gothic"/>
              </a:rPr>
              <a:t>perianal</a:t>
            </a:r>
            <a:r>
              <a:rPr sz="1400" b="1" spc="5" dirty="0">
                <a:latin typeface="Century Gothic"/>
                <a:cs typeface="Century Gothic"/>
              </a:rPr>
              <a:t> </a:t>
            </a:r>
            <a:r>
              <a:rPr sz="1400" b="1" dirty="0">
                <a:latin typeface="Century Gothic"/>
                <a:cs typeface="Century Gothic"/>
              </a:rPr>
              <a:t>fistula	</a:t>
            </a:r>
            <a:r>
              <a:rPr sz="2400" b="1" baseline="-8680" dirty="0">
                <a:solidFill>
                  <a:srgbClr val="FF0000"/>
                </a:solidFill>
                <a:latin typeface="Century Gothic"/>
                <a:cs typeface="Century Gothic"/>
              </a:rPr>
              <a:t>treatment</a:t>
            </a:r>
            <a:endParaRPr sz="2400" baseline="-8680">
              <a:latin typeface="Century Gothic"/>
              <a:cs typeface="Century Gothic"/>
            </a:endParaRPr>
          </a:p>
        </p:txBody>
      </p:sp>
      <p:sp>
        <p:nvSpPr>
          <p:cNvPr id="79" name="object 79"/>
          <p:cNvSpPr/>
          <p:nvPr/>
        </p:nvSpPr>
        <p:spPr>
          <a:xfrm>
            <a:off x="0" y="400354"/>
            <a:ext cx="12192000" cy="792480"/>
          </a:xfrm>
          <a:custGeom>
            <a:avLst/>
            <a:gdLst/>
            <a:ahLst/>
            <a:cxnLst/>
            <a:rect l="l" t="t" r="r" b="b"/>
            <a:pathLst>
              <a:path w="12192000" h="792480">
                <a:moveTo>
                  <a:pt x="0" y="0"/>
                </a:moveTo>
                <a:lnTo>
                  <a:pt x="12191999" y="0"/>
                </a:lnTo>
                <a:lnTo>
                  <a:pt x="12191999" y="791997"/>
                </a:lnTo>
                <a:lnTo>
                  <a:pt x="0" y="791997"/>
                </a:lnTo>
                <a:lnTo>
                  <a:pt x="0" y="0"/>
                </a:lnTo>
                <a:close/>
              </a:path>
            </a:pathLst>
          </a:custGeom>
          <a:solidFill>
            <a:srgbClr val="FFFFFF"/>
          </a:solidFill>
        </p:spPr>
        <p:txBody>
          <a:bodyPr wrap="square" lIns="0" tIns="0" rIns="0" bIns="0" rtlCol="0"/>
          <a:lstStyle/>
          <a:p>
            <a:endParaRPr/>
          </a:p>
        </p:txBody>
      </p:sp>
      <p:sp>
        <p:nvSpPr>
          <p:cNvPr id="80" name="object 80"/>
          <p:cNvSpPr/>
          <p:nvPr/>
        </p:nvSpPr>
        <p:spPr>
          <a:xfrm>
            <a:off x="0" y="1180807"/>
            <a:ext cx="12192000" cy="792480"/>
          </a:xfrm>
          <a:custGeom>
            <a:avLst/>
            <a:gdLst/>
            <a:ahLst/>
            <a:cxnLst/>
            <a:rect l="l" t="t" r="r" b="b"/>
            <a:pathLst>
              <a:path w="12192000" h="792480">
                <a:moveTo>
                  <a:pt x="0" y="0"/>
                </a:moveTo>
                <a:lnTo>
                  <a:pt x="12192000" y="0"/>
                </a:lnTo>
                <a:lnTo>
                  <a:pt x="12192000" y="791997"/>
                </a:lnTo>
                <a:lnTo>
                  <a:pt x="0" y="791997"/>
                </a:lnTo>
                <a:lnTo>
                  <a:pt x="0" y="0"/>
                </a:lnTo>
                <a:close/>
              </a:path>
            </a:pathLst>
          </a:custGeom>
          <a:solidFill>
            <a:srgbClr val="FFFFFF"/>
          </a:solidFill>
        </p:spPr>
        <p:txBody>
          <a:bodyPr wrap="square" lIns="0" tIns="0" rIns="0" bIns="0" rtlCol="0"/>
          <a:lstStyle/>
          <a:p>
            <a:endParaRPr/>
          </a:p>
        </p:txBody>
      </p:sp>
      <p:sp>
        <p:nvSpPr>
          <p:cNvPr id="81" name="object 81"/>
          <p:cNvSpPr/>
          <p:nvPr/>
        </p:nvSpPr>
        <p:spPr>
          <a:xfrm>
            <a:off x="0" y="1972805"/>
            <a:ext cx="12192000" cy="792480"/>
          </a:xfrm>
          <a:custGeom>
            <a:avLst/>
            <a:gdLst/>
            <a:ahLst/>
            <a:cxnLst/>
            <a:rect l="l" t="t" r="r" b="b"/>
            <a:pathLst>
              <a:path w="12192000" h="792480">
                <a:moveTo>
                  <a:pt x="0" y="0"/>
                </a:moveTo>
                <a:lnTo>
                  <a:pt x="12191999" y="0"/>
                </a:lnTo>
                <a:lnTo>
                  <a:pt x="12191999" y="792010"/>
                </a:lnTo>
                <a:lnTo>
                  <a:pt x="0" y="792010"/>
                </a:lnTo>
                <a:lnTo>
                  <a:pt x="0" y="0"/>
                </a:lnTo>
                <a:close/>
              </a:path>
            </a:pathLst>
          </a:custGeom>
          <a:solidFill>
            <a:srgbClr val="FFFFFF"/>
          </a:solidFill>
        </p:spPr>
        <p:txBody>
          <a:bodyPr wrap="square" lIns="0" tIns="0" rIns="0" bIns="0" rtlCol="0"/>
          <a:lstStyle/>
          <a:p>
            <a:endParaRPr/>
          </a:p>
        </p:txBody>
      </p:sp>
      <p:sp>
        <p:nvSpPr>
          <p:cNvPr id="82" name="object 82"/>
          <p:cNvSpPr/>
          <p:nvPr/>
        </p:nvSpPr>
        <p:spPr>
          <a:xfrm>
            <a:off x="0" y="2764815"/>
            <a:ext cx="12192000" cy="792480"/>
          </a:xfrm>
          <a:custGeom>
            <a:avLst/>
            <a:gdLst/>
            <a:ahLst/>
            <a:cxnLst/>
            <a:rect l="l" t="t" r="r" b="b"/>
            <a:pathLst>
              <a:path w="12192000" h="792479">
                <a:moveTo>
                  <a:pt x="0" y="0"/>
                </a:moveTo>
                <a:lnTo>
                  <a:pt x="12191999" y="0"/>
                </a:lnTo>
                <a:lnTo>
                  <a:pt x="12191999" y="791997"/>
                </a:lnTo>
                <a:lnTo>
                  <a:pt x="0" y="791997"/>
                </a:lnTo>
                <a:lnTo>
                  <a:pt x="0" y="0"/>
                </a:lnTo>
                <a:close/>
              </a:path>
            </a:pathLst>
          </a:custGeom>
          <a:solidFill>
            <a:srgbClr val="FFFFFF"/>
          </a:solidFill>
        </p:spPr>
        <p:txBody>
          <a:bodyPr wrap="square" lIns="0" tIns="0" rIns="0" bIns="0" rtlCol="0"/>
          <a:lstStyle/>
          <a:p>
            <a:endParaRPr/>
          </a:p>
        </p:txBody>
      </p:sp>
      <p:sp>
        <p:nvSpPr>
          <p:cNvPr id="83" name="object 83"/>
          <p:cNvSpPr/>
          <p:nvPr/>
        </p:nvSpPr>
        <p:spPr>
          <a:xfrm>
            <a:off x="0" y="3556812"/>
            <a:ext cx="12192000" cy="792480"/>
          </a:xfrm>
          <a:custGeom>
            <a:avLst/>
            <a:gdLst/>
            <a:ahLst/>
            <a:cxnLst/>
            <a:rect l="l" t="t" r="r" b="b"/>
            <a:pathLst>
              <a:path w="12192000" h="792479">
                <a:moveTo>
                  <a:pt x="0" y="0"/>
                </a:moveTo>
                <a:lnTo>
                  <a:pt x="12192000" y="0"/>
                </a:lnTo>
                <a:lnTo>
                  <a:pt x="12192000" y="791997"/>
                </a:lnTo>
                <a:lnTo>
                  <a:pt x="0" y="791997"/>
                </a:lnTo>
                <a:lnTo>
                  <a:pt x="0" y="0"/>
                </a:lnTo>
                <a:close/>
              </a:path>
            </a:pathLst>
          </a:custGeom>
          <a:solidFill>
            <a:srgbClr val="FFFFFF"/>
          </a:solidFill>
        </p:spPr>
        <p:txBody>
          <a:bodyPr wrap="square" lIns="0" tIns="0" rIns="0" bIns="0" rtlCol="0"/>
          <a:lstStyle/>
          <a:p>
            <a:endParaRPr/>
          </a:p>
        </p:txBody>
      </p:sp>
      <p:sp>
        <p:nvSpPr>
          <p:cNvPr id="84" name="object 84"/>
          <p:cNvSpPr/>
          <p:nvPr/>
        </p:nvSpPr>
        <p:spPr>
          <a:xfrm>
            <a:off x="0" y="4353699"/>
            <a:ext cx="12192000" cy="792480"/>
          </a:xfrm>
          <a:custGeom>
            <a:avLst/>
            <a:gdLst/>
            <a:ahLst/>
            <a:cxnLst/>
            <a:rect l="l" t="t" r="r" b="b"/>
            <a:pathLst>
              <a:path w="12192000" h="792479">
                <a:moveTo>
                  <a:pt x="0" y="0"/>
                </a:moveTo>
                <a:lnTo>
                  <a:pt x="12192000" y="0"/>
                </a:lnTo>
                <a:lnTo>
                  <a:pt x="12192000" y="791997"/>
                </a:lnTo>
                <a:lnTo>
                  <a:pt x="0" y="791997"/>
                </a:lnTo>
                <a:lnTo>
                  <a:pt x="0" y="0"/>
                </a:lnTo>
                <a:close/>
              </a:path>
            </a:pathLst>
          </a:custGeom>
          <a:solidFill>
            <a:srgbClr val="FFFFFF"/>
          </a:solidFill>
        </p:spPr>
        <p:txBody>
          <a:bodyPr wrap="square" lIns="0" tIns="0" rIns="0" bIns="0" rtlCol="0"/>
          <a:lstStyle/>
          <a:p>
            <a:endParaRPr/>
          </a:p>
        </p:txBody>
      </p:sp>
      <p:sp>
        <p:nvSpPr>
          <p:cNvPr id="85" name="object 85"/>
          <p:cNvSpPr/>
          <p:nvPr/>
        </p:nvSpPr>
        <p:spPr>
          <a:xfrm>
            <a:off x="0" y="5145697"/>
            <a:ext cx="12192000" cy="792480"/>
          </a:xfrm>
          <a:custGeom>
            <a:avLst/>
            <a:gdLst/>
            <a:ahLst/>
            <a:cxnLst/>
            <a:rect l="l" t="t" r="r" b="b"/>
            <a:pathLst>
              <a:path w="12192000" h="792479">
                <a:moveTo>
                  <a:pt x="0" y="0"/>
                </a:moveTo>
                <a:lnTo>
                  <a:pt x="12192000" y="0"/>
                </a:lnTo>
                <a:lnTo>
                  <a:pt x="12192000" y="791997"/>
                </a:lnTo>
                <a:lnTo>
                  <a:pt x="0" y="791997"/>
                </a:lnTo>
                <a:lnTo>
                  <a:pt x="0" y="0"/>
                </a:lnTo>
                <a:close/>
              </a:path>
            </a:pathLst>
          </a:custGeom>
          <a:solidFill>
            <a:srgbClr val="FFFFFF"/>
          </a:solidFill>
        </p:spPr>
        <p:txBody>
          <a:bodyPr wrap="square" lIns="0" tIns="0" rIns="0" bIns="0" rtlCol="0"/>
          <a:lstStyle/>
          <a:p>
            <a:endParaRPr/>
          </a:p>
        </p:txBody>
      </p:sp>
      <p:sp>
        <p:nvSpPr>
          <p:cNvPr id="86" name="object 86"/>
          <p:cNvSpPr/>
          <p:nvPr/>
        </p:nvSpPr>
        <p:spPr>
          <a:xfrm>
            <a:off x="0" y="5938063"/>
            <a:ext cx="12192000" cy="792480"/>
          </a:xfrm>
          <a:custGeom>
            <a:avLst/>
            <a:gdLst/>
            <a:ahLst/>
            <a:cxnLst/>
            <a:rect l="l" t="t" r="r" b="b"/>
            <a:pathLst>
              <a:path w="12192000" h="792479">
                <a:moveTo>
                  <a:pt x="0" y="0"/>
                </a:moveTo>
                <a:lnTo>
                  <a:pt x="12192000" y="0"/>
                </a:lnTo>
                <a:lnTo>
                  <a:pt x="12192000" y="791999"/>
                </a:lnTo>
                <a:lnTo>
                  <a:pt x="0" y="791999"/>
                </a:lnTo>
                <a:lnTo>
                  <a:pt x="0" y="0"/>
                </a:lnTo>
                <a:close/>
              </a:path>
            </a:pathLst>
          </a:custGeom>
          <a:solidFill>
            <a:srgbClr val="FFFFFF"/>
          </a:solidFill>
        </p:spPr>
        <p:txBody>
          <a:bodyPr wrap="square" lIns="0" tIns="0" rIns="0" bIns="0" rtlCol="0"/>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3167291" y="917994"/>
            <a:ext cx="5864225" cy="1086485"/>
          </a:xfrm>
          <a:prstGeom prst="rect">
            <a:avLst/>
          </a:prstGeom>
        </p:spPr>
        <p:txBody>
          <a:bodyPr vert="horz" wrap="square" lIns="0" tIns="0" rIns="0" bIns="0" rtlCol="0">
            <a:spAutoFit/>
          </a:bodyPr>
          <a:lstStyle/>
          <a:p>
            <a:pPr marL="12700" marR="5080" algn="ctr">
              <a:lnSpc>
                <a:spcPct val="99000"/>
              </a:lnSpc>
            </a:pPr>
            <a:r>
              <a:rPr sz="2400" dirty="0">
                <a:solidFill>
                  <a:srgbClr val="002060"/>
                </a:solidFill>
                <a:latin typeface="Century Gothic"/>
                <a:cs typeface="Century Gothic"/>
              </a:rPr>
              <a:t>Biological safety tests </a:t>
            </a:r>
            <a:r>
              <a:rPr sz="2400" spc="15" dirty="0">
                <a:solidFill>
                  <a:srgbClr val="002060"/>
                </a:solidFill>
                <a:latin typeface="Century Gothic"/>
                <a:cs typeface="Century Gothic"/>
              </a:rPr>
              <a:t>performed </a:t>
            </a:r>
            <a:r>
              <a:rPr sz="2400" spc="-5" dirty="0">
                <a:solidFill>
                  <a:srgbClr val="002060"/>
                </a:solidFill>
                <a:latin typeface="Century Gothic"/>
                <a:cs typeface="Century Gothic"/>
              </a:rPr>
              <a:t>by</a:t>
            </a:r>
            <a:r>
              <a:rPr sz="2400" spc="-75" dirty="0">
                <a:solidFill>
                  <a:srgbClr val="002060"/>
                </a:solidFill>
                <a:latin typeface="Century Gothic"/>
                <a:cs typeface="Century Gothic"/>
              </a:rPr>
              <a:t> </a:t>
            </a:r>
            <a:r>
              <a:rPr sz="2400" dirty="0">
                <a:solidFill>
                  <a:srgbClr val="002060"/>
                </a:solidFill>
                <a:latin typeface="Century Gothic"/>
                <a:cs typeface="Century Gothic"/>
              </a:rPr>
              <a:t>the  </a:t>
            </a:r>
            <a:r>
              <a:rPr sz="2400" dirty="0">
                <a:solidFill>
                  <a:srgbClr val="FF0000"/>
                </a:solidFill>
                <a:latin typeface="Century Gothic"/>
                <a:cs typeface="Century Gothic"/>
              </a:rPr>
              <a:t>Istituto </a:t>
            </a:r>
            <a:r>
              <a:rPr sz="2400" spc="-5" dirty="0">
                <a:solidFill>
                  <a:srgbClr val="FF0000"/>
                </a:solidFill>
                <a:latin typeface="Century Gothic"/>
                <a:cs typeface="Century Gothic"/>
              </a:rPr>
              <a:t>Zooprofilattico </a:t>
            </a:r>
            <a:r>
              <a:rPr sz="2400" dirty="0">
                <a:solidFill>
                  <a:srgbClr val="FF0000"/>
                </a:solidFill>
                <a:latin typeface="Century Gothic"/>
                <a:cs typeface="Century Gothic"/>
              </a:rPr>
              <a:t>of </a:t>
            </a:r>
            <a:r>
              <a:rPr sz="2400" spc="-5" dirty="0">
                <a:solidFill>
                  <a:srgbClr val="FF0000"/>
                </a:solidFill>
                <a:latin typeface="Century Gothic"/>
                <a:cs typeface="Century Gothic"/>
              </a:rPr>
              <a:t>Brescia </a:t>
            </a:r>
            <a:r>
              <a:rPr sz="2400" dirty="0">
                <a:solidFill>
                  <a:srgbClr val="FF0000"/>
                </a:solidFill>
                <a:latin typeface="Century Gothic"/>
                <a:cs typeface="Century Gothic"/>
              </a:rPr>
              <a:t>(Italy)  </a:t>
            </a:r>
            <a:r>
              <a:rPr sz="2400" dirty="0">
                <a:solidFill>
                  <a:srgbClr val="002060"/>
                </a:solidFill>
                <a:latin typeface="Century Gothic"/>
                <a:cs typeface="Century Gothic"/>
              </a:rPr>
              <a:t>for Bioscience</a:t>
            </a:r>
            <a:r>
              <a:rPr sz="2400" spc="-100" dirty="0">
                <a:solidFill>
                  <a:srgbClr val="002060"/>
                </a:solidFill>
                <a:latin typeface="Century Gothic"/>
                <a:cs typeface="Century Gothic"/>
              </a:rPr>
              <a:t> </a:t>
            </a:r>
            <a:r>
              <a:rPr sz="2400" dirty="0">
                <a:solidFill>
                  <a:srgbClr val="002060"/>
                </a:solidFill>
                <a:latin typeface="Century Gothic"/>
                <a:cs typeface="Century Gothic"/>
              </a:rPr>
              <a:t>Institute</a:t>
            </a:r>
            <a:endParaRPr sz="2400">
              <a:latin typeface="Century Gothic"/>
              <a:cs typeface="Century Gothic"/>
            </a:endParaRPr>
          </a:p>
        </p:txBody>
      </p:sp>
      <p:sp>
        <p:nvSpPr>
          <p:cNvPr id="5" name="object 5"/>
          <p:cNvSpPr/>
          <p:nvPr/>
        </p:nvSpPr>
        <p:spPr>
          <a:xfrm>
            <a:off x="3027997" y="4601857"/>
            <a:ext cx="2792780" cy="1979993"/>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5988748" y="4601857"/>
            <a:ext cx="3194227" cy="1979993"/>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1906193" y="3394778"/>
            <a:ext cx="3724910" cy="638175"/>
          </a:xfrm>
          <a:prstGeom prst="rect">
            <a:avLst/>
          </a:prstGeom>
        </p:spPr>
        <p:txBody>
          <a:bodyPr vert="horz" wrap="square" lIns="0" tIns="0" rIns="0" bIns="0" rtlCol="0">
            <a:spAutoFit/>
          </a:bodyPr>
          <a:lstStyle/>
          <a:p>
            <a:pPr marL="12700" marR="5080" algn="just">
              <a:lnSpc>
                <a:spcPct val="98200"/>
              </a:lnSpc>
            </a:pPr>
            <a:r>
              <a:rPr sz="1400" b="1" i="1" spc="35" dirty="0">
                <a:solidFill>
                  <a:srgbClr val="002060"/>
                </a:solidFill>
                <a:latin typeface="Century Gothic"/>
                <a:cs typeface="Century Gothic"/>
              </a:rPr>
              <a:t>In </a:t>
            </a:r>
            <a:r>
              <a:rPr sz="1400" b="1" i="1" spc="60" dirty="0">
                <a:solidFill>
                  <a:srgbClr val="002060"/>
                </a:solidFill>
                <a:latin typeface="Century Gothic"/>
                <a:cs typeface="Century Gothic"/>
              </a:rPr>
              <a:t>vitro </a:t>
            </a:r>
            <a:r>
              <a:rPr sz="1400" spc="65" dirty="0">
                <a:solidFill>
                  <a:srgbClr val="002060"/>
                </a:solidFill>
                <a:latin typeface="Century Gothic"/>
                <a:cs typeface="Century Gothic"/>
              </a:rPr>
              <a:t>tumorigenicity </a:t>
            </a:r>
            <a:r>
              <a:rPr sz="1400" spc="50" dirty="0">
                <a:solidFill>
                  <a:srgbClr val="002060"/>
                </a:solidFill>
                <a:latin typeface="Century Gothic"/>
                <a:cs typeface="Century Gothic"/>
              </a:rPr>
              <a:t>was </a:t>
            </a:r>
            <a:r>
              <a:rPr sz="1400" spc="65" dirty="0">
                <a:solidFill>
                  <a:srgbClr val="002060"/>
                </a:solidFill>
                <a:latin typeface="Century Gothic"/>
                <a:cs typeface="Century Gothic"/>
              </a:rPr>
              <a:t>assessed  </a:t>
            </a:r>
            <a:r>
              <a:rPr sz="1400" spc="-5" dirty="0">
                <a:solidFill>
                  <a:srgbClr val="002060"/>
                </a:solidFill>
                <a:latin typeface="Century Gothic"/>
                <a:cs typeface="Century Gothic"/>
              </a:rPr>
              <a:t>through </a:t>
            </a:r>
            <a:r>
              <a:rPr sz="1400" dirty="0">
                <a:solidFill>
                  <a:srgbClr val="002060"/>
                </a:solidFill>
                <a:latin typeface="Century Gothic"/>
                <a:cs typeface="Century Gothic"/>
              </a:rPr>
              <a:t>the colony formation test in soft  </a:t>
            </a:r>
            <a:r>
              <a:rPr sz="1400" spc="-5" dirty="0">
                <a:solidFill>
                  <a:srgbClr val="002060"/>
                </a:solidFill>
                <a:latin typeface="Century Gothic"/>
                <a:cs typeface="Century Gothic"/>
              </a:rPr>
              <a:t>agar</a:t>
            </a:r>
            <a:r>
              <a:rPr sz="1400" spc="-95" dirty="0">
                <a:solidFill>
                  <a:srgbClr val="002060"/>
                </a:solidFill>
                <a:latin typeface="Century Gothic"/>
                <a:cs typeface="Century Gothic"/>
              </a:rPr>
              <a:t> </a:t>
            </a:r>
            <a:r>
              <a:rPr sz="1400" dirty="0">
                <a:solidFill>
                  <a:srgbClr val="002060"/>
                </a:solidFill>
                <a:latin typeface="Century Gothic"/>
                <a:cs typeface="Century Gothic"/>
              </a:rPr>
              <a:t>gels</a:t>
            </a:r>
            <a:endParaRPr sz="1400">
              <a:latin typeface="Century Gothic"/>
              <a:cs typeface="Century Gothic"/>
            </a:endParaRPr>
          </a:p>
        </p:txBody>
      </p:sp>
      <p:sp>
        <p:nvSpPr>
          <p:cNvPr id="8" name="object 8"/>
          <p:cNvSpPr txBox="1"/>
          <p:nvPr/>
        </p:nvSpPr>
        <p:spPr>
          <a:xfrm>
            <a:off x="6798856" y="3392644"/>
            <a:ext cx="3559810" cy="855980"/>
          </a:xfrm>
          <a:prstGeom prst="rect">
            <a:avLst/>
          </a:prstGeom>
        </p:spPr>
        <p:txBody>
          <a:bodyPr vert="horz" wrap="square" lIns="0" tIns="0" rIns="0" bIns="0" rtlCol="0">
            <a:spAutoFit/>
          </a:bodyPr>
          <a:lstStyle/>
          <a:p>
            <a:pPr marL="12700" marR="5080" algn="just">
              <a:lnSpc>
                <a:spcPct val="99200"/>
              </a:lnSpc>
            </a:pPr>
            <a:r>
              <a:rPr sz="1400" spc="10" dirty="0">
                <a:solidFill>
                  <a:srgbClr val="002060"/>
                </a:solidFill>
                <a:latin typeface="Century Gothic"/>
                <a:cs typeface="Century Gothic"/>
              </a:rPr>
              <a:t>For </a:t>
            </a:r>
            <a:r>
              <a:rPr sz="1400" b="1" i="1" spc="10" dirty="0">
                <a:solidFill>
                  <a:srgbClr val="002060"/>
                </a:solidFill>
                <a:latin typeface="Century Gothic"/>
                <a:cs typeface="Century Gothic"/>
              </a:rPr>
              <a:t>in vivo </a:t>
            </a:r>
            <a:r>
              <a:rPr sz="1400" spc="15" dirty="0">
                <a:solidFill>
                  <a:srgbClr val="002060"/>
                </a:solidFill>
                <a:latin typeface="Century Gothic"/>
                <a:cs typeface="Century Gothic"/>
              </a:rPr>
              <a:t>test, cells </a:t>
            </a:r>
            <a:r>
              <a:rPr sz="1400" spc="10" dirty="0">
                <a:solidFill>
                  <a:srgbClr val="002060"/>
                </a:solidFill>
                <a:latin typeface="Century Gothic"/>
                <a:cs typeface="Century Gothic"/>
              </a:rPr>
              <a:t>were </a:t>
            </a:r>
            <a:r>
              <a:rPr sz="1400" spc="15" dirty="0">
                <a:solidFill>
                  <a:srgbClr val="002060"/>
                </a:solidFill>
                <a:latin typeface="Century Gothic"/>
                <a:cs typeface="Century Gothic"/>
              </a:rPr>
              <a:t>injected  </a:t>
            </a:r>
            <a:r>
              <a:rPr sz="1400" spc="25" dirty="0">
                <a:solidFill>
                  <a:srgbClr val="002060"/>
                </a:solidFill>
                <a:latin typeface="Century Gothic"/>
                <a:cs typeface="Century Gothic"/>
              </a:rPr>
              <a:t>subcutaneously </a:t>
            </a:r>
            <a:r>
              <a:rPr sz="1400" spc="20" dirty="0">
                <a:solidFill>
                  <a:srgbClr val="002060"/>
                </a:solidFill>
                <a:latin typeface="Century Gothic"/>
                <a:cs typeface="Century Gothic"/>
              </a:rPr>
              <a:t>into NuNu </a:t>
            </a:r>
            <a:r>
              <a:rPr sz="1400" spc="25" dirty="0">
                <a:solidFill>
                  <a:srgbClr val="002060"/>
                </a:solidFill>
                <a:latin typeface="Century Gothic"/>
                <a:cs typeface="Century Gothic"/>
              </a:rPr>
              <a:t>genotype  </a:t>
            </a:r>
            <a:r>
              <a:rPr sz="1400" dirty="0">
                <a:solidFill>
                  <a:srgbClr val="002060"/>
                </a:solidFill>
                <a:latin typeface="Century Gothic"/>
                <a:cs typeface="Century Gothic"/>
              </a:rPr>
              <a:t>mice and NOD SCID mice. Animals </a:t>
            </a:r>
            <a:r>
              <a:rPr sz="1400" spc="-5" dirty="0">
                <a:solidFill>
                  <a:srgbClr val="002060"/>
                </a:solidFill>
                <a:latin typeface="Century Gothic"/>
                <a:cs typeface="Century Gothic"/>
              </a:rPr>
              <a:t>were  </a:t>
            </a:r>
            <a:r>
              <a:rPr sz="1400" u="sng" dirty="0">
                <a:solidFill>
                  <a:srgbClr val="002060"/>
                </a:solidFill>
                <a:latin typeface="Century Gothic"/>
                <a:cs typeface="Century Gothic"/>
              </a:rPr>
              <a:t>checked for nodules</a:t>
            </a:r>
            <a:r>
              <a:rPr sz="1400" u="sng" spc="-65" dirty="0">
                <a:solidFill>
                  <a:srgbClr val="002060"/>
                </a:solidFill>
                <a:latin typeface="Century Gothic"/>
                <a:cs typeface="Century Gothic"/>
              </a:rPr>
              <a:t> </a:t>
            </a:r>
            <a:r>
              <a:rPr sz="1400" u="sng" dirty="0">
                <a:solidFill>
                  <a:srgbClr val="002060"/>
                </a:solidFill>
                <a:latin typeface="Century Gothic"/>
                <a:cs typeface="Century Gothic"/>
              </a:rPr>
              <a:t>formation</a:t>
            </a:r>
            <a:endParaRPr sz="1400">
              <a:latin typeface="Century Gothic"/>
              <a:cs typeface="Century Gothic"/>
            </a:endParaRPr>
          </a:p>
        </p:txBody>
      </p:sp>
      <p:sp>
        <p:nvSpPr>
          <p:cNvPr id="9" name="object 9"/>
          <p:cNvSpPr/>
          <p:nvPr/>
        </p:nvSpPr>
        <p:spPr>
          <a:xfrm>
            <a:off x="3765408" y="2740444"/>
            <a:ext cx="2324735" cy="605155"/>
          </a:xfrm>
          <a:custGeom>
            <a:avLst/>
            <a:gdLst/>
            <a:ahLst/>
            <a:cxnLst/>
            <a:rect l="l" t="t" r="r" b="b"/>
            <a:pathLst>
              <a:path w="2324735" h="605154">
                <a:moveTo>
                  <a:pt x="2324507" y="0"/>
                </a:moveTo>
                <a:lnTo>
                  <a:pt x="0" y="604763"/>
                </a:lnTo>
              </a:path>
            </a:pathLst>
          </a:custGeom>
          <a:ln w="9524">
            <a:solidFill>
              <a:srgbClr val="002F73"/>
            </a:solidFill>
          </a:ln>
        </p:spPr>
        <p:txBody>
          <a:bodyPr wrap="square" lIns="0" tIns="0" rIns="0" bIns="0" rtlCol="0"/>
          <a:lstStyle/>
          <a:p>
            <a:endParaRPr/>
          </a:p>
        </p:txBody>
      </p:sp>
      <p:sp>
        <p:nvSpPr>
          <p:cNvPr id="10" name="object 10"/>
          <p:cNvSpPr/>
          <p:nvPr/>
        </p:nvSpPr>
        <p:spPr>
          <a:xfrm>
            <a:off x="6089891" y="2740444"/>
            <a:ext cx="2484755" cy="605155"/>
          </a:xfrm>
          <a:custGeom>
            <a:avLst/>
            <a:gdLst/>
            <a:ahLst/>
            <a:cxnLst/>
            <a:rect l="l" t="t" r="r" b="b"/>
            <a:pathLst>
              <a:path w="2484754" h="605154">
                <a:moveTo>
                  <a:pt x="0" y="0"/>
                </a:moveTo>
                <a:lnTo>
                  <a:pt x="2484678" y="604763"/>
                </a:lnTo>
              </a:path>
            </a:pathLst>
          </a:custGeom>
          <a:ln w="9524">
            <a:solidFill>
              <a:srgbClr val="002F73"/>
            </a:solidFill>
          </a:ln>
        </p:spPr>
        <p:txBody>
          <a:bodyPr wrap="square" lIns="0" tIns="0" rIns="0" bIns="0" rtlCol="0"/>
          <a:lstStyle/>
          <a:p>
            <a:endParaRPr/>
          </a:p>
        </p:txBody>
      </p:sp>
      <p:sp>
        <p:nvSpPr>
          <p:cNvPr id="11" name="object 11"/>
          <p:cNvSpPr txBox="1">
            <a:spLocks noGrp="1"/>
          </p:cNvSpPr>
          <p:nvPr>
            <p:ph type="title"/>
          </p:nvPr>
        </p:nvSpPr>
        <p:spPr>
          <a:xfrm>
            <a:off x="5328941" y="58839"/>
            <a:ext cx="1539240" cy="609600"/>
          </a:xfrm>
          <a:prstGeom prst="rect">
            <a:avLst/>
          </a:prstGeom>
        </p:spPr>
        <p:txBody>
          <a:bodyPr vert="horz" wrap="square" lIns="0" tIns="0" rIns="0" bIns="0" rtlCol="0">
            <a:spAutoFit/>
          </a:bodyPr>
          <a:lstStyle/>
          <a:p>
            <a:pPr marL="12700">
              <a:lnSpc>
                <a:spcPct val="100000"/>
              </a:lnSpc>
            </a:pPr>
            <a:r>
              <a:rPr sz="4000" dirty="0">
                <a:solidFill>
                  <a:srgbClr val="002060"/>
                </a:solidFill>
                <a:latin typeface="Century Gothic"/>
                <a:cs typeface="Century Gothic"/>
              </a:rPr>
              <a:t>Saf</a:t>
            </a:r>
            <a:r>
              <a:rPr sz="4000" spc="-5" dirty="0">
                <a:solidFill>
                  <a:srgbClr val="002060"/>
                </a:solidFill>
                <a:latin typeface="Century Gothic"/>
                <a:cs typeface="Century Gothic"/>
              </a:rPr>
              <a:t>e</a:t>
            </a:r>
            <a:r>
              <a:rPr sz="4000" dirty="0">
                <a:solidFill>
                  <a:srgbClr val="002060"/>
                </a:solidFill>
                <a:latin typeface="Century Gothic"/>
                <a:cs typeface="Century Gothic"/>
              </a:rPr>
              <a:t>ty</a:t>
            </a:r>
            <a:endParaRPr sz="4000">
              <a:latin typeface="Century Gothic"/>
              <a:cs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873870" y="2166797"/>
            <a:ext cx="5132705" cy="3342004"/>
          </a:xfrm>
          <a:prstGeom prst="rect">
            <a:avLst/>
          </a:prstGeom>
        </p:spPr>
        <p:txBody>
          <a:bodyPr vert="horz" wrap="square" lIns="0" tIns="0" rIns="0" bIns="0" rtlCol="0">
            <a:spAutoFit/>
          </a:bodyPr>
          <a:lstStyle/>
          <a:p>
            <a:pPr algn="ctr">
              <a:lnSpc>
                <a:spcPct val="100000"/>
              </a:lnSpc>
            </a:pPr>
            <a:r>
              <a:rPr sz="2400" b="1" i="1" dirty="0">
                <a:latin typeface="Palatino Linotype"/>
                <a:cs typeface="Palatino Linotype"/>
              </a:rPr>
              <a:t>In </a:t>
            </a:r>
            <a:r>
              <a:rPr sz="2400" b="1" i="1" spc="-35" dirty="0">
                <a:latin typeface="Palatino Linotype"/>
                <a:cs typeface="Palatino Linotype"/>
              </a:rPr>
              <a:t>Vitro </a:t>
            </a:r>
            <a:r>
              <a:rPr sz="2400" b="1" dirty="0">
                <a:latin typeface="Palatino Linotype"/>
                <a:cs typeface="Palatino Linotype"/>
              </a:rPr>
              <a:t>Soft agar</a:t>
            </a:r>
            <a:r>
              <a:rPr sz="2400" b="1" spc="-60" dirty="0">
                <a:latin typeface="Palatino Linotype"/>
                <a:cs typeface="Palatino Linotype"/>
              </a:rPr>
              <a:t> </a:t>
            </a:r>
            <a:r>
              <a:rPr sz="2400" b="1" dirty="0">
                <a:latin typeface="Palatino Linotype"/>
                <a:cs typeface="Palatino Linotype"/>
              </a:rPr>
              <a:t>test:</a:t>
            </a:r>
            <a:endParaRPr sz="2400">
              <a:latin typeface="Palatino Linotype"/>
              <a:cs typeface="Palatino Linotype"/>
            </a:endParaRPr>
          </a:p>
          <a:p>
            <a:pPr>
              <a:lnSpc>
                <a:spcPct val="100000"/>
              </a:lnSpc>
              <a:spcBef>
                <a:spcPts val="50"/>
              </a:spcBef>
            </a:pPr>
            <a:endParaRPr sz="2400">
              <a:latin typeface="Times New Roman"/>
              <a:cs typeface="Times New Roman"/>
            </a:endParaRPr>
          </a:p>
          <a:p>
            <a:pPr marL="12700" marR="5080" algn="just">
              <a:lnSpc>
                <a:spcPct val="100299"/>
              </a:lnSpc>
            </a:pPr>
            <a:r>
              <a:rPr sz="1800" dirty="0">
                <a:solidFill>
                  <a:srgbClr val="002060"/>
                </a:solidFill>
                <a:latin typeface="Arial"/>
                <a:cs typeface="Arial"/>
              </a:rPr>
              <a:t>This test showed that ADSC at all passages were  unable to induce transformed colonies indicating  the absence of transformation following in vitro  cultivation.</a:t>
            </a:r>
            <a:endParaRPr sz="1800">
              <a:latin typeface="Arial"/>
              <a:cs typeface="Arial"/>
            </a:endParaRPr>
          </a:p>
          <a:p>
            <a:pPr>
              <a:lnSpc>
                <a:spcPct val="100000"/>
              </a:lnSpc>
              <a:spcBef>
                <a:spcPts val="10"/>
              </a:spcBef>
            </a:pPr>
            <a:endParaRPr sz="1850">
              <a:latin typeface="Times New Roman"/>
              <a:cs typeface="Times New Roman"/>
            </a:endParaRPr>
          </a:p>
          <a:p>
            <a:pPr algn="ctr">
              <a:lnSpc>
                <a:spcPct val="100000"/>
              </a:lnSpc>
            </a:pPr>
            <a:r>
              <a:rPr sz="2400" b="1" i="1" dirty="0">
                <a:latin typeface="Palatino Linotype"/>
                <a:cs typeface="Palatino Linotype"/>
              </a:rPr>
              <a:t>In </a:t>
            </a:r>
            <a:r>
              <a:rPr sz="2400" b="1" i="1" spc="-45" dirty="0">
                <a:latin typeface="Palatino Linotype"/>
                <a:cs typeface="Palatino Linotype"/>
              </a:rPr>
              <a:t>Vivo </a:t>
            </a:r>
            <a:r>
              <a:rPr sz="2400" b="1" spc="-5" dirty="0">
                <a:latin typeface="Palatino Linotype"/>
                <a:cs typeface="Palatino Linotype"/>
              </a:rPr>
              <a:t>inoculation</a:t>
            </a:r>
            <a:r>
              <a:rPr sz="2400" b="1" spc="30" dirty="0">
                <a:latin typeface="Palatino Linotype"/>
                <a:cs typeface="Palatino Linotype"/>
              </a:rPr>
              <a:t> </a:t>
            </a:r>
            <a:r>
              <a:rPr sz="2400" b="1" spc="-5" dirty="0">
                <a:latin typeface="Palatino Linotype"/>
                <a:cs typeface="Palatino Linotype"/>
              </a:rPr>
              <a:t>tests:</a:t>
            </a:r>
            <a:endParaRPr sz="2400">
              <a:latin typeface="Palatino Linotype"/>
              <a:cs typeface="Palatino Linotype"/>
            </a:endParaRPr>
          </a:p>
          <a:p>
            <a:pPr>
              <a:lnSpc>
                <a:spcPct val="100000"/>
              </a:lnSpc>
              <a:spcBef>
                <a:spcPts val="20"/>
              </a:spcBef>
            </a:pPr>
            <a:endParaRPr sz="2050">
              <a:latin typeface="Times New Roman"/>
              <a:cs typeface="Times New Roman"/>
            </a:endParaRPr>
          </a:p>
          <a:p>
            <a:pPr marL="12700" marR="5080" algn="just">
              <a:lnSpc>
                <a:spcPct val="101899"/>
              </a:lnSpc>
            </a:pPr>
            <a:r>
              <a:rPr sz="1800" spc="-10" dirty="0">
                <a:solidFill>
                  <a:srgbClr val="002060"/>
                </a:solidFill>
                <a:latin typeface="Arial"/>
                <a:cs typeface="Arial"/>
              </a:rPr>
              <a:t>Tumorigenesis </a:t>
            </a:r>
            <a:r>
              <a:rPr sz="1800" dirty="0">
                <a:solidFill>
                  <a:srgbClr val="002060"/>
                </a:solidFill>
                <a:latin typeface="Arial"/>
                <a:cs typeface="Arial"/>
              </a:rPr>
              <a:t>was detected neither in athimic  mice injected with the </a:t>
            </a:r>
            <a:r>
              <a:rPr sz="1800" spc="-5" dirty="0">
                <a:solidFill>
                  <a:srgbClr val="002060"/>
                </a:solidFill>
                <a:latin typeface="Arial"/>
                <a:cs typeface="Arial"/>
              </a:rPr>
              <a:t>different </a:t>
            </a:r>
            <a:r>
              <a:rPr sz="1800" dirty="0">
                <a:solidFill>
                  <a:srgbClr val="002060"/>
                </a:solidFill>
                <a:latin typeface="Arial"/>
                <a:cs typeface="Arial"/>
              </a:rPr>
              <a:t>passages of</a:t>
            </a:r>
            <a:r>
              <a:rPr sz="1800" spc="-190" dirty="0">
                <a:solidFill>
                  <a:srgbClr val="002060"/>
                </a:solidFill>
                <a:latin typeface="Arial"/>
                <a:cs typeface="Arial"/>
              </a:rPr>
              <a:t> </a:t>
            </a:r>
            <a:r>
              <a:rPr sz="1800" dirty="0">
                <a:solidFill>
                  <a:srgbClr val="002060"/>
                </a:solidFill>
                <a:latin typeface="Arial"/>
                <a:cs typeface="Arial"/>
              </a:rPr>
              <a:t>ADSC</a:t>
            </a:r>
            <a:endParaRPr sz="1800">
              <a:latin typeface="Arial"/>
              <a:cs typeface="Arial"/>
            </a:endParaRPr>
          </a:p>
        </p:txBody>
      </p:sp>
      <p:graphicFrame>
        <p:nvGraphicFramePr>
          <p:cNvPr id="5" name="object 5"/>
          <p:cNvGraphicFramePr>
            <a:graphicFrameLocks noGrp="1"/>
          </p:cNvGraphicFramePr>
          <p:nvPr/>
        </p:nvGraphicFramePr>
        <p:xfrm>
          <a:off x="6168859" y="328472"/>
          <a:ext cx="5835650" cy="6099810"/>
        </p:xfrm>
        <a:graphic>
          <a:graphicData uri="http://schemas.openxmlformats.org/drawingml/2006/table">
            <a:tbl>
              <a:tblPr firstRow="1" bandRow="1">
                <a:tableStyleId>{2D5ABB26-0587-4C30-8999-92F81FD0307C}</a:tableStyleId>
              </a:tblPr>
              <a:tblGrid>
                <a:gridCol w="628087"/>
                <a:gridCol w="877373"/>
                <a:gridCol w="1104830"/>
                <a:gridCol w="834830"/>
                <a:gridCol w="951490"/>
                <a:gridCol w="767660"/>
                <a:gridCol w="652250"/>
              </a:tblGrid>
              <a:tr h="430474">
                <a:tc>
                  <a:txBody>
                    <a:bodyPr/>
                    <a:lstStyle/>
                    <a:p>
                      <a:endParaRPr sz="18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a:lnSpc>
                          <a:spcPct val="100000"/>
                        </a:lnSpc>
                        <a:spcBef>
                          <a:spcPts val="50"/>
                        </a:spcBef>
                      </a:pPr>
                      <a:endParaRPr sz="900">
                        <a:latin typeface="Times New Roman"/>
                        <a:cs typeface="Times New Roman"/>
                      </a:endParaRPr>
                    </a:p>
                    <a:p>
                      <a:pPr marL="5715" algn="ctr">
                        <a:lnSpc>
                          <a:spcPct val="100000"/>
                        </a:lnSpc>
                      </a:pPr>
                      <a:r>
                        <a:rPr sz="1100" b="1" dirty="0">
                          <a:latin typeface="Palatino Linotype"/>
                          <a:cs typeface="Palatino Linotype"/>
                        </a:rPr>
                        <a:t>SAMPLE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a:lnSpc>
                          <a:spcPct val="100000"/>
                        </a:lnSpc>
                        <a:spcBef>
                          <a:spcPts val="50"/>
                        </a:spcBef>
                      </a:pPr>
                      <a:endParaRPr sz="900">
                        <a:latin typeface="Times New Roman"/>
                        <a:cs typeface="Times New Roman"/>
                      </a:endParaRPr>
                    </a:p>
                    <a:p>
                      <a:pPr marL="5080" algn="ctr">
                        <a:lnSpc>
                          <a:spcPct val="100000"/>
                        </a:lnSpc>
                      </a:pPr>
                      <a:r>
                        <a:rPr sz="1100" b="1" dirty="0">
                          <a:latin typeface="Palatino Linotype"/>
                          <a:cs typeface="Palatino Linotype"/>
                        </a:rPr>
                        <a:t>MICE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a:lnSpc>
                          <a:spcPct val="100000"/>
                        </a:lnSpc>
                        <a:spcBef>
                          <a:spcPts val="50"/>
                        </a:spcBef>
                      </a:pPr>
                      <a:endParaRPr sz="900">
                        <a:latin typeface="Times New Roman"/>
                        <a:cs typeface="Times New Roman"/>
                      </a:endParaRPr>
                    </a:p>
                    <a:p>
                      <a:pPr marL="30480">
                        <a:lnSpc>
                          <a:spcPct val="100000"/>
                        </a:lnSpc>
                      </a:pPr>
                      <a:r>
                        <a:rPr sz="1100" b="1" dirty="0">
                          <a:latin typeface="Palatino Linotype"/>
                          <a:cs typeface="Palatino Linotype"/>
                        </a:rPr>
                        <a:t>SACRIFICE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a:lnSpc>
                          <a:spcPct val="100000"/>
                        </a:lnSpc>
                        <a:spcBef>
                          <a:spcPts val="50"/>
                        </a:spcBef>
                      </a:pPr>
                      <a:endParaRPr sz="900">
                        <a:latin typeface="Times New Roman"/>
                        <a:cs typeface="Times New Roman"/>
                      </a:endParaRPr>
                    </a:p>
                    <a:p>
                      <a:pPr marL="4445" algn="ctr">
                        <a:lnSpc>
                          <a:spcPct val="100000"/>
                        </a:lnSpc>
                      </a:pPr>
                      <a:r>
                        <a:rPr sz="1100" b="1" dirty="0">
                          <a:latin typeface="Palatino Linotype"/>
                          <a:cs typeface="Palatino Linotype"/>
                        </a:rPr>
                        <a:t>NUMBER</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gridSpan="2">
                  <a:txBody>
                    <a:bodyPr/>
                    <a:lstStyle/>
                    <a:p>
                      <a:pPr>
                        <a:lnSpc>
                          <a:spcPct val="100000"/>
                        </a:lnSpc>
                        <a:spcBef>
                          <a:spcPts val="50"/>
                        </a:spcBef>
                      </a:pPr>
                      <a:endParaRPr sz="900">
                        <a:latin typeface="Times New Roman"/>
                        <a:cs typeface="Times New Roman"/>
                      </a:endParaRPr>
                    </a:p>
                    <a:p>
                      <a:pPr marL="248285">
                        <a:lnSpc>
                          <a:spcPct val="100000"/>
                        </a:lnSpc>
                      </a:pPr>
                      <a:r>
                        <a:rPr sz="1100" b="1" dirty="0">
                          <a:latin typeface="Palatino Linotype"/>
                          <a:cs typeface="Palatino Linotype"/>
                        </a:rPr>
                        <a:t>HYSTOLOGY</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hMerge="1">
                  <a:txBody>
                    <a:bodyPr/>
                    <a:lstStyle/>
                    <a:p>
                      <a:endParaRPr/>
                    </a:p>
                  </a:txBody>
                  <a:tcPr marL="0" marR="0" marT="0" marB="0"/>
                </a:tc>
              </a:tr>
              <a:tr h="583746">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20"/>
                        </a:spcBef>
                      </a:pPr>
                      <a:endParaRPr sz="1450">
                        <a:latin typeface="Times New Roman"/>
                        <a:cs typeface="Times New Roman"/>
                      </a:endParaRPr>
                    </a:p>
                    <a:p>
                      <a:pPr marL="5715" algn="ctr">
                        <a:lnSpc>
                          <a:spcPct val="100000"/>
                        </a:lnSpc>
                        <a:spcBef>
                          <a:spcPts val="5"/>
                        </a:spcBef>
                      </a:pPr>
                      <a:r>
                        <a:rPr sz="1100" b="1" dirty="0">
                          <a:latin typeface="Palatino Linotype"/>
                          <a:cs typeface="Palatino Linotype"/>
                        </a:rPr>
                        <a:t>SKIN</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3815" marR="30480" algn="ctr">
                        <a:lnSpc>
                          <a:spcPts val="1500"/>
                        </a:lnSpc>
                        <a:spcBef>
                          <a:spcPts val="70"/>
                        </a:spcBef>
                      </a:pPr>
                      <a:r>
                        <a:rPr sz="1100" b="1" dirty="0">
                          <a:latin typeface="Palatino Linotype"/>
                          <a:cs typeface="Palatino Linotype"/>
                        </a:rPr>
                        <a:t>OTHER  ORGAN  S</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pPr marL="275590">
                        <a:lnSpc>
                          <a:spcPct val="100000"/>
                        </a:lnSpc>
                        <a:spcBef>
                          <a:spcPts val="930"/>
                        </a:spcBef>
                      </a:pPr>
                      <a:r>
                        <a:rPr sz="1100" b="1" dirty="0">
                          <a:latin typeface="Palatino Linotype"/>
                          <a:cs typeface="Palatino Linotype"/>
                        </a:rPr>
                        <a:t>1</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marL="5715" algn="ctr">
                        <a:lnSpc>
                          <a:spcPct val="100000"/>
                        </a:lnSpc>
                        <a:spcBef>
                          <a:spcPts val="170"/>
                        </a:spcBef>
                      </a:pPr>
                      <a:r>
                        <a:rPr sz="1100" spc="-40" dirty="0">
                          <a:latin typeface="Palatino Linotype"/>
                          <a:cs typeface="Palatino Linotype"/>
                        </a:rPr>
                        <a:t>FAT-47</a:t>
                      </a:r>
                      <a:endParaRPr sz="1100">
                        <a:latin typeface="Palatino Linotype"/>
                        <a:cs typeface="Palatino Linotype"/>
                      </a:endParaRPr>
                    </a:p>
                    <a:p>
                      <a:pPr marL="5715" algn="ctr">
                        <a:lnSpc>
                          <a:spcPct val="100000"/>
                        </a:lnSpc>
                        <a:spcBef>
                          <a:spcPts val="180"/>
                        </a:spcBef>
                      </a:pPr>
                      <a:r>
                        <a:rPr sz="1100" dirty="0">
                          <a:latin typeface="Palatino Linotype"/>
                          <a:cs typeface="Palatino Linotype"/>
                        </a:rPr>
                        <a:t>IV</a:t>
                      </a:r>
                      <a:r>
                        <a:rPr sz="1100" spc="-100" dirty="0">
                          <a:latin typeface="Palatino Linotype"/>
                          <a:cs typeface="Palatino Linotype"/>
                        </a:rPr>
                        <a:t> </a:t>
                      </a:r>
                      <a:r>
                        <a:rPr sz="1100" dirty="0">
                          <a:latin typeface="Palatino Linotype"/>
                          <a:cs typeface="Palatino Linotype"/>
                        </a:rPr>
                        <a:t>passage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080" algn="ctr">
                        <a:lnSpc>
                          <a:spcPct val="100000"/>
                        </a:lnSpc>
                        <a:spcBef>
                          <a:spcPts val="930"/>
                        </a:spcBef>
                      </a:pPr>
                      <a:r>
                        <a:rPr sz="1100" dirty="0">
                          <a:latin typeface="Palatino Linotype"/>
                          <a:cs typeface="Palatino Linotype"/>
                        </a:rPr>
                        <a:t>10 Nu/Nu</a:t>
                      </a:r>
                      <a:r>
                        <a:rPr sz="1100" spc="-100" dirty="0">
                          <a:latin typeface="Palatino Linotype"/>
                          <a:cs typeface="Palatino Linotype"/>
                        </a:rPr>
                        <a:t> </a:t>
                      </a:r>
                      <a:r>
                        <a:rPr sz="1100" dirty="0">
                          <a:latin typeface="Palatino Linotype"/>
                          <a:cs typeface="Palatino Linotype"/>
                        </a:rPr>
                        <a:t>mice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74930" indent="-29845">
                        <a:lnSpc>
                          <a:spcPts val="1500"/>
                        </a:lnSpc>
                        <a:spcBef>
                          <a:spcPts val="70"/>
                        </a:spcBef>
                      </a:pPr>
                      <a:r>
                        <a:rPr sz="1100" dirty="0">
                          <a:latin typeface="Palatino Linotype"/>
                          <a:cs typeface="Palatino Linotype"/>
                        </a:rPr>
                        <a:t>20 d/</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5</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59055" indent="-45085">
                        <a:lnSpc>
                          <a:spcPts val="1500"/>
                        </a:lnSpc>
                        <a:spcBef>
                          <a:spcPts val="70"/>
                        </a:spcBef>
                      </a:pPr>
                      <a:r>
                        <a:rPr sz="1100" dirty="0">
                          <a:latin typeface="Palatino Linotype"/>
                          <a:cs typeface="Palatino Linotype"/>
                        </a:rPr>
                        <a:t>12 w/</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5</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pPr marL="275590">
                        <a:lnSpc>
                          <a:spcPct val="100000"/>
                        </a:lnSpc>
                        <a:spcBef>
                          <a:spcPts val="930"/>
                        </a:spcBef>
                      </a:pPr>
                      <a:r>
                        <a:rPr sz="1100" b="1" dirty="0">
                          <a:latin typeface="Palatino Linotype"/>
                          <a:cs typeface="Palatino Linotype"/>
                        </a:rPr>
                        <a:t>2</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marL="5715" algn="ctr">
                        <a:lnSpc>
                          <a:spcPct val="100000"/>
                        </a:lnSpc>
                        <a:spcBef>
                          <a:spcPts val="170"/>
                        </a:spcBef>
                      </a:pPr>
                      <a:r>
                        <a:rPr sz="1100" spc="-40" dirty="0">
                          <a:latin typeface="Palatino Linotype"/>
                          <a:cs typeface="Palatino Linotype"/>
                        </a:rPr>
                        <a:t>FAT-47</a:t>
                      </a:r>
                      <a:endParaRPr sz="1100">
                        <a:latin typeface="Palatino Linotype"/>
                        <a:cs typeface="Palatino Linotype"/>
                      </a:endParaRPr>
                    </a:p>
                    <a:p>
                      <a:pPr marL="5715" algn="ctr">
                        <a:lnSpc>
                          <a:spcPct val="100000"/>
                        </a:lnSpc>
                        <a:spcBef>
                          <a:spcPts val="180"/>
                        </a:spcBef>
                      </a:pPr>
                      <a:r>
                        <a:rPr sz="1100" spc="-5" dirty="0">
                          <a:latin typeface="Palatino Linotype"/>
                          <a:cs typeface="Palatino Linotype"/>
                        </a:rPr>
                        <a:t>VIII</a:t>
                      </a:r>
                      <a:r>
                        <a:rPr sz="1100" spc="-95" dirty="0">
                          <a:latin typeface="Palatino Linotype"/>
                          <a:cs typeface="Palatino Linotype"/>
                        </a:rPr>
                        <a:t> </a:t>
                      </a:r>
                      <a:r>
                        <a:rPr sz="1100" dirty="0">
                          <a:latin typeface="Palatino Linotype"/>
                          <a:cs typeface="Palatino Linotype"/>
                        </a:rPr>
                        <a:t>passage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080" algn="ctr">
                        <a:lnSpc>
                          <a:spcPct val="100000"/>
                        </a:lnSpc>
                        <a:spcBef>
                          <a:spcPts val="930"/>
                        </a:spcBef>
                      </a:pPr>
                      <a:r>
                        <a:rPr sz="1100" dirty="0">
                          <a:latin typeface="Palatino Linotype"/>
                          <a:cs typeface="Palatino Linotype"/>
                        </a:rPr>
                        <a:t>10 Nu/Nu</a:t>
                      </a:r>
                      <a:r>
                        <a:rPr sz="1100" spc="-100" dirty="0">
                          <a:latin typeface="Palatino Linotype"/>
                          <a:cs typeface="Palatino Linotype"/>
                        </a:rPr>
                        <a:t> </a:t>
                      </a:r>
                      <a:r>
                        <a:rPr sz="1100" dirty="0">
                          <a:latin typeface="Palatino Linotype"/>
                          <a:cs typeface="Palatino Linotype"/>
                        </a:rPr>
                        <a:t>mice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74930" indent="-29845">
                        <a:lnSpc>
                          <a:spcPts val="1500"/>
                        </a:lnSpc>
                        <a:spcBef>
                          <a:spcPts val="70"/>
                        </a:spcBef>
                      </a:pPr>
                      <a:r>
                        <a:rPr sz="1100" dirty="0">
                          <a:latin typeface="Palatino Linotype"/>
                          <a:cs typeface="Palatino Linotype"/>
                        </a:rPr>
                        <a:t>20 d/</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5</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59055" indent="-45085">
                        <a:lnSpc>
                          <a:spcPts val="1500"/>
                        </a:lnSpc>
                        <a:spcBef>
                          <a:spcPts val="70"/>
                        </a:spcBef>
                      </a:pPr>
                      <a:r>
                        <a:rPr sz="1100" dirty="0">
                          <a:latin typeface="Palatino Linotype"/>
                          <a:cs typeface="Palatino Linotype"/>
                        </a:rPr>
                        <a:t>12 w/</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5</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pPr marL="275590">
                        <a:lnSpc>
                          <a:spcPct val="100000"/>
                        </a:lnSpc>
                        <a:spcBef>
                          <a:spcPts val="930"/>
                        </a:spcBef>
                      </a:pPr>
                      <a:r>
                        <a:rPr sz="1100" b="1" dirty="0">
                          <a:latin typeface="Palatino Linotype"/>
                          <a:cs typeface="Palatino Linotype"/>
                        </a:rPr>
                        <a:t>3</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marL="5715" algn="ctr">
                        <a:lnSpc>
                          <a:spcPct val="100000"/>
                        </a:lnSpc>
                        <a:spcBef>
                          <a:spcPts val="170"/>
                        </a:spcBef>
                      </a:pPr>
                      <a:r>
                        <a:rPr sz="1100" spc="-40" dirty="0">
                          <a:latin typeface="Palatino Linotype"/>
                          <a:cs typeface="Palatino Linotype"/>
                        </a:rPr>
                        <a:t>FAT-47</a:t>
                      </a:r>
                      <a:endParaRPr sz="1100">
                        <a:latin typeface="Palatino Linotype"/>
                        <a:cs typeface="Palatino Linotype"/>
                      </a:endParaRPr>
                    </a:p>
                    <a:p>
                      <a:pPr marL="5715" algn="ctr">
                        <a:lnSpc>
                          <a:spcPct val="100000"/>
                        </a:lnSpc>
                        <a:spcBef>
                          <a:spcPts val="180"/>
                        </a:spcBef>
                      </a:pPr>
                      <a:r>
                        <a:rPr sz="1100" dirty="0">
                          <a:latin typeface="Palatino Linotype"/>
                          <a:cs typeface="Palatino Linotype"/>
                        </a:rPr>
                        <a:t>XII</a:t>
                      </a:r>
                      <a:r>
                        <a:rPr sz="1100" spc="-100" dirty="0">
                          <a:latin typeface="Palatino Linotype"/>
                          <a:cs typeface="Palatino Linotype"/>
                        </a:rPr>
                        <a:t> </a:t>
                      </a:r>
                      <a:r>
                        <a:rPr sz="1100" dirty="0">
                          <a:latin typeface="Palatino Linotype"/>
                          <a:cs typeface="Palatino Linotype"/>
                        </a:rPr>
                        <a:t>passage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080" algn="ctr">
                        <a:lnSpc>
                          <a:spcPct val="100000"/>
                        </a:lnSpc>
                        <a:spcBef>
                          <a:spcPts val="930"/>
                        </a:spcBef>
                      </a:pPr>
                      <a:r>
                        <a:rPr sz="1100" dirty="0">
                          <a:latin typeface="Palatino Linotype"/>
                          <a:cs typeface="Palatino Linotype"/>
                        </a:rPr>
                        <a:t>10 Nu/Nu</a:t>
                      </a:r>
                      <a:r>
                        <a:rPr sz="1100" spc="-100" dirty="0">
                          <a:latin typeface="Palatino Linotype"/>
                          <a:cs typeface="Palatino Linotype"/>
                        </a:rPr>
                        <a:t> </a:t>
                      </a:r>
                      <a:r>
                        <a:rPr sz="1100" dirty="0">
                          <a:latin typeface="Palatino Linotype"/>
                          <a:cs typeface="Palatino Linotype"/>
                        </a:rPr>
                        <a:t>mice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74930" indent="-29845">
                        <a:lnSpc>
                          <a:spcPts val="1500"/>
                        </a:lnSpc>
                        <a:spcBef>
                          <a:spcPts val="70"/>
                        </a:spcBef>
                      </a:pPr>
                      <a:r>
                        <a:rPr sz="1100" dirty="0">
                          <a:latin typeface="Palatino Linotype"/>
                          <a:cs typeface="Palatino Linotype"/>
                        </a:rPr>
                        <a:t>20 d/</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5</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59055" indent="-45085">
                        <a:lnSpc>
                          <a:spcPts val="1500"/>
                        </a:lnSpc>
                        <a:spcBef>
                          <a:spcPts val="70"/>
                        </a:spcBef>
                      </a:pPr>
                      <a:r>
                        <a:rPr sz="1100" dirty="0">
                          <a:latin typeface="Palatino Linotype"/>
                          <a:cs typeface="Palatino Linotype"/>
                        </a:rPr>
                        <a:t>12 w/</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5</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517960">
                <a:tc>
                  <a:txBody>
                    <a:bodyPr/>
                    <a:lstStyle/>
                    <a:p>
                      <a:pPr>
                        <a:lnSpc>
                          <a:spcPct val="100000"/>
                        </a:lnSpc>
                        <a:spcBef>
                          <a:spcPts val="50"/>
                        </a:spcBef>
                      </a:pPr>
                      <a:endParaRPr sz="1200">
                        <a:latin typeface="Times New Roman"/>
                        <a:cs typeface="Times New Roman"/>
                      </a:endParaRPr>
                    </a:p>
                    <a:p>
                      <a:pPr marL="275590">
                        <a:lnSpc>
                          <a:spcPct val="100000"/>
                        </a:lnSpc>
                      </a:pPr>
                      <a:r>
                        <a:rPr sz="1100" b="1" dirty="0">
                          <a:latin typeface="Palatino Linotype"/>
                          <a:cs typeface="Palatino Linotype"/>
                        </a:rPr>
                        <a:t>4</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marL="5715" algn="ctr">
                        <a:lnSpc>
                          <a:spcPct val="100000"/>
                        </a:lnSpc>
                        <a:spcBef>
                          <a:spcPts val="670"/>
                        </a:spcBef>
                      </a:pPr>
                      <a:r>
                        <a:rPr sz="1100" spc="-40" dirty="0">
                          <a:latin typeface="Palatino Linotype"/>
                          <a:cs typeface="Palatino Linotype"/>
                        </a:rPr>
                        <a:t>FAT-47</a:t>
                      </a:r>
                      <a:endParaRPr sz="1100">
                        <a:latin typeface="Palatino Linotype"/>
                        <a:cs typeface="Palatino Linotype"/>
                      </a:endParaRPr>
                    </a:p>
                    <a:p>
                      <a:pPr marL="5715" algn="ctr">
                        <a:lnSpc>
                          <a:spcPct val="100000"/>
                        </a:lnSpc>
                        <a:spcBef>
                          <a:spcPts val="180"/>
                        </a:spcBef>
                      </a:pPr>
                      <a:r>
                        <a:rPr sz="1100" dirty="0">
                          <a:latin typeface="Palatino Linotype"/>
                          <a:cs typeface="Palatino Linotype"/>
                        </a:rPr>
                        <a:t>XVI</a:t>
                      </a:r>
                      <a:r>
                        <a:rPr sz="1100" spc="-100" dirty="0">
                          <a:latin typeface="Palatino Linotype"/>
                          <a:cs typeface="Palatino Linotype"/>
                        </a:rPr>
                        <a:t> </a:t>
                      </a:r>
                      <a:r>
                        <a:rPr sz="1100" dirty="0">
                          <a:latin typeface="Palatino Linotype"/>
                          <a:cs typeface="Palatino Linotype"/>
                        </a:rPr>
                        <a:t>passage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74930">
                        <a:lnSpc>
                          <a:spcPct val="100000"/>
                        </a:lnSpc>
                        <a:spcBef>
                          <a:spcPts val="170"/>
                        </a:spcBef>
                      </a:pPr>
                      <a:r>
                        <a:rPr sz="1100" dirty="0">
                          <a:latin typeface="Palatino Linotype"/>
                          <a:cs typeface="Palatino Linotype"/>
                        </a:rPr>
                        <a:t>10 Nu/Nu</a:t>
                      </a:r>
                      <a:r>
                        <a:rPr sz="1100" spc="-100" dirty="0">
                          <a:latin typeface="Palatino Linotype"/>
                          <a:cs typeface="Palatino Linotype"/>
                        </a:rPr>
                        <a:t> </a:t>
                      </a:r>
                      <a:r>
                        <a:rPr sz="1100" dirty="0">
                          <a:latin typeface="Palatino Linotype"/>
                          <a:cs typeface="Palatino Linotype"/>
                        </a:rPr>
                        <a:t>mice</a:t>
                      </a:r>
                      <a:endParaRPr sz="1100">
                        <a:latin typeface="Palatino Linotype"/>
                        <a:cs typeface="Palatino Linotype"/>
                      </a:endParaRPr>
                    </a:p>
                    <a:p>
                      <a:pPr>
                        <a:lnSpc>
                          <a:spcPct val="100000"/>
                        </a:lnSpc>
                        <a:spcBef>
                          <a:spcPts val="30"/>
                        </a:spcBef>
                      </a:pPr>
                      <a:endParaRPr sz="1000">
                        <a:latin typeface="Times New Roman"/>
                        <a:cs typeface="Times New Roman"/>
                      </a:endParaRPr>
                    </a:p>
                    <a:p>
                      <a:pPr marL="107950">
                        <a:lnSpc>
                          <a:spcPct val="100000"/>
                        </a:lnSpc>
                      </a:pPr>
                      <a:r>
                        <a:rPr sz="1100" dirty="0">
                          <a:latin typeface="Palatino Linotype"/>
                          <a:cs typeface="Palatino Linotype"/>
                        </a:rPr>
                        <a:t>10</a:t>
                      </a:r>
                      <a:r>
                        <a:rPr sz="1100" spc="-100" dirty="0">
                          <a:latin typeface="Palatino Linotype"/>
                          <a:cs typeface="Palatino Linotype"/>
                        </a:rPr>
                        <a:t> </a:t>
                      </a:r>
                      <a:r>
                        <a:rPr sz="1100" dirty="0">
                          <a:latin typeface="Palatino Linotype"/>
                          <a:cs typeface="Palatino Linotype"/>
                        </a:rPr>
                        <a:t>NOD/SCID</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74930" indent="-29845">
                        <a:lnSpc>
                          <a:spcPct val="113599"/>
                        </a:lnSpc>
                        <a:spcBef>
                          <a:spcPts val="495"/>
                        </a:spcBef>
                      </a:pPr>
                      <a:r>
                        <a:rPr sz="1100" dirty="0">
                          <a:latin typeface="Palatino Linotype"/>
                          <a:cs typeface="Palatino Linotype"/>
                        </a:rPr>
                        <a:t>20 d/</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44145">
                        <a:lnSpc>
                          <a:spcPct val="100000"/>
                        </a:lnSpc>
                        <a:spcBef>
                          <a:spcPts val="170"/>
                        </a:spcBef>
                      </a:pPr>
                      <a:r>
                        <a:rPr sz="1100" dirty="0">
                          <a:latin typeface="Palatino Linotype"/>
                          <a:cs typeface="Palatino Linotype"/>
                        </a:rPr>
                        <a:t>5 Nu/Nu</a:t>
                      </a:r>
                      <a:r>
                        <a:rPr sz="1100" spc="-100" dirty="0">
                          <a:latin typeface="Palatino Linotype"/>
                          <a:cs typeface="Palatino Linotype"/>
                        </a:rPr>
                        <a:t> </a:t>
                      </a:r>
                      <a:r>
                        <a:rPr sz="1100" dirty="0">
                          <a:latin typeface="Palatino Linotype"/>
                          <a:cs typeface="Palatino Linotype"/>
                        </a:rPr>
                        <a:t>+</a:t>
                      </a:r>
                      <a:endParaRPr sz="1100">
                        <a:latin typeface="Palatino Linotype"/>
                        <a:cs typeface="Palatino Linotype"/>
                      </a:endParaRPr>
                    </a:p>
                    <a:p>
                      <a:pPr>
                        <a:lnSpc>
                          <a:spcPct val="100000"/>
                        </a:lnSpc>
                        <a:spcBef>
                          <a:spcPts val="30"/>
                        </a:spcBef>
                      </a:pPr>
                      <a:endParaRPr sz="1000">
                        <a:latin typeface="Times New Roman"/>
                        <a:cs typeface="Times New Roman"/>
                      </a:endParaRPr>
                    </a:p>
                    <a:p>
                      <a:pPr marL="83185">
                        <a:lnSpc>
                          <a:spcPct val="100000"/>
                        </a:lnSpc>
                      </a:pPr>
                      <a:r>
                        <a:rPr sz="1100" dirty="0">
                          <a:latin typeface="Palatino Linotype"/>
                          <a:cs typeface="Palatino Linotype"/>
                        </a:rPr>
                        <a:t>5</a:t>
                      </a:r>
                      <a:r>
                        <a:rPr sz="1100" spc="-100" dirty="0">
                          <a:latin typeface="Palatino Linotype"/>
                          <a:cs typeface="Palatino Linotype"/>
                        </a:rPr>
                        <a:t> </a:t>
                      </a:r>
                      <a:r>
                        <a:rPr sz="1100" dirty="0">
                          <a:latin typeface="Palatino Linotype"/>
                          <a:cs typeface="Palatino Linotype"/>
                        </a:rPr>
                        <a:t>NOD/SCID</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L="5715" algn="ctr">
                        <a:lnSpc>
                          <a:spcPct val="100000"/>
                        </a:lnSpc>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R="46355" algn="r">
                        <a:lnSpc>
                          <a:spcPct val="100000"/>
                        </a:lnSpc>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59055" indent="-45085">
                        <a:lnSpc>
                          <a:spcPts val="1500"/>
                        </a:lnSpc>
                        <a:spcBef>
                          <a:spcPts val="70"/>
                        </a:spcBef>
                      </a:pPr>
                      <a:r>
                        <a:rPr sz="1100" dirty="0">
                          <a:latin typeface="Palatino Linotype"/>
                          <a:cs typeface="Palatino Linotype"/>
                        </a:rPr>
                        <a:t>12 w/</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170"/>
                        </a:spcBef>
                      </a:pPr>
                      <a:r>
                        <a:rPr sz="1100" dirty="0">
                          <a:latin typeface="Palatino Linotype"/>
                          <a:cs typeface="Palatino Linotype"/>
                        </a:rPr>
                        <a:t>5 Nu/Nu</a:t>
                      </a:r>
                      <a:r>
                        <a:rPr sz="1100" spc="-100" dirty="0">
                          <a:latin typeface="Palatino Linotype"/>
                          <a:cs typeface="Palatino Linotype"/>
                        </a:rPr>
                        <a:t> </a:t>
                      </a:r>
                      <a:r>
                        <a:rPr sz="1100" dirty="0">
                          <a:latin typeface="Palatino Linotype"/>
                          <a:cs typeface="Palatino Linotype"/>
                        </a:rPr>
                        <a:t>+</a:t>
                      </a:r>
                      <a:endParaRPr sz="1100">
                        <a:latin typeface="Palatino Linotype"/>
                        <a:cs typeface="Palatino Linotype"/>
                      </a:endParaRPr>
                    </a:p>
                    <a:p>
                      <a:pPr marL="4445" algn="ctr">
                        <a:lnSpc>
                          <a:spcPct val="100000"/>
                        </a:lnSpc>
                        <a:spcBef>
                          <a:spcPts val="180"/>
                        </a:spcBef>
                      </a:pPr>
                      <a:r>
                        <a:rPr sz="1100" dirty="0">
                          <a:latin typeface="Palatino Linotype"/>
                          <a:cs typeface="Palatino Linotype"/>
                        </a:rPr>
                        <a:t>5</a:t>
                      </a:r>
                      <a:r>
                        <a:rPr sz="1100" spc="-100" dirty="0">
                          <a:latin typeface="Palatino Linotype"/>
                          <a:cs typeface="Palatino Linotype"/>
                        </a:rPr>
                        <a:t> </a:t>
                      </a:r>
                      <a:r>
                        <a:rPr sz="1100" dirty="0">
                          <a:latin typeface="Palatino Linotype"/>
                          <a:cs typeface="Palatino Linotype"/>
                        </a:rPr>
                        <a:t>NOD/SCID</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517960">
                <a:tc>
                  <a:txBody>
                    <a:bodyPr/>
                    <a:lstStyle/>
                    <a:p>
                      <a:pPr marL="85090" marR="40640" indent="-31115">
                        <a:lnSpc>
                          <a:spcPct val="113599"/>
                        </a:lnSpc>
                        <a:spcBef>
                          <a:spcPts val="495"/>
                        </a:spcBef>
                      </a:pPr>
                      <a:r>
                        <a:rPr sz="1100" b="1" dirty="0">
                          <a:latin typeface="Palatino Linotype"/>
                          <a:cs typeface="Palatino Linotype"/>
                        </a:rPr>
                        <a:t>Positive  control</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a:lnSpc>
                          <a:spcPct val="100000"/>
                        </a:lnSpc>
                        <a:spcBef>
                          <a:spcPts val="50"/>
                        </a:spcBef>
                      </a:pPr>
                      <a:endParaRPr sz="1200">
                        <a:latin typeface="Times New Roman"/>
                        <a:cs typeface="Times New Roman"/>
                      </a:endParaRPr>
                    </a:p>
                    <a:p>
                      <a:pPr marL="5715" algn="ctr">
                        <a:lnSpc>
                          <a:spcPct val="100000"/>
                        </a:lnSpc>
                      </a:pPr>
                      <a:r>
                        <a:rPr sz="1100" dirty="0">
                          <a:latin typeface="Palatino Linotype"/>
                          <a:cs typeface="Palatino Linotype"/>
                        </a:rPr>
                        <a:t>HEP-2</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74930">
                        <a:lnSpc>
                          <a:spcPct val="100000"/>
                        </a:lnSpc>
                        <a:spcBef>
                          <a:spcPts val="170"/>
                        </a:spcBef>
                      </a:pPr>
                      <a:r>
                        <a:rPr sz="1100" dirty="0">
                          <a:latin typeface="Palatino Linotype"/>
                          <a:cs typeface="Palatino Linotype"/>
                        </a:rPr>
                        <a:t>10 Nu/Nu</a:t>
                      </a:r>
                      <a:r>
                        <a:rPr sz="1100" spc="-100" dirty="0">
                          <a:latin typeface="Palatino Linotype"/>
                          <a:cs typeface="Palatino Linotype"/>
                        </a:rPr>
                        <a:t> </a:t>
                      </a:r>
                      <a:r>
                        <a:rPr sz="1100" dirty="0">
                          <a:latin typeface="Palatino Linotype"/>
                          <a:cs typeface="Palatino Linotype"/>
                        </a:rPr>
                        <a:t>mice</a:t>
                      </a:r>
                      <a:endParaRPr sz="1100">
                        <a:latin typeface="Palatino Linotype"/>
                        <a:cs typeface="Palatino Linotype"/>
                      </a:endParaRPr>
                    </a:p>
                    <a:p>
                      <a:pPr>
                        <a:lnSpc>
                          <a:spcPct val="100000"/>
                        </a:lnSpc>
                        <a:spcBef>
                          <a:spcPts val="30"/>
                        </a:spcBef>
                      </a:pPr>
                      <a:endParaRPr sz="1000">
                        <a:latin typeface="Times New Roman"/>
                        <a:cs typeface="Times New Roman"/>
                      </a:endParaRPr>
                    </a:p>
                    <a:p>
                      <a:pPr marL="107950">
                        <a:lnSpc>
                          <a:spcPct val="100000"/>
                        </a:lnSpc>
                      </a:pPr>
                      <a:r>
                        <a:rPr sz="1100" dirty="0">
                          <a:latin typeface="Palatino Linotype"/>
                          <a:cs typeface="Palatino Linotype"/>
                        </a:rPr>
                        <a:t>10</a:t>
                      </a:r>
                      <a:r>
                        <a:rPr sz="1100" spc="-100" dirty="0">
                          <a:latin typeface="Palatino Linotype"/>
                          <a:cs typeface="Palatino Linotype"/>
                        </a:rPr>
                        <a:t> </a:t>
                      </a:r>
                      <a:r>
                        <a:rPr sz="1100" dirty="0">
                          <a:latin typeface="Palatino Linotype"/>
                          <a:cs typeface="Palatino Linotype"/>
                        </a:rPr>
                        <a:t>NOD/SCID</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74930" indent="-29845">
                        <a:lnSpc>
                          <a:spcPct val="113599"/>
                        </a:lnSpc>
                        <a:spcBef>
                          <a:spcPts val="495"/>
                        </a:spcBef>
                      </a:pPr>
                      <a:r>
                        <a:rPr sz="1100" dirty="0">
                          <a:latin typeface="Palatino Linotype"/>
                          <a:cs typeface="Palatino Linotype"/>
                        </a:rPr>
                        <a:t>20 d/</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L="4445" algn="ctr">
                        <a:lnSpc>
                          <a:spcPct val="100000"/>
                        </a:lnSpc>
                      </a:pPr>
                      <a:r>
                        <a:rPr sz="1100" dirty="0">
                          <a:latin typeface="Palatino Linotype"/>
                          <a:cs typeface="Palatino Linotype"/>
                        </a:rPr>
                        <a:t>10</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L="5715" algn="ctr">
                        <a:lnSpc>
                          <a:spcPct val="100000"/>
                        </a:lnSpc>
                      </a:pPr>
                      <a:r>
                        <a:rPr sz="1100" spc="-5" dirty="0">
                          <a:latin typeface="Palatino Linotype"/>
                          <a:cs typeface="Palatino Linotype"/>
                        </a:rPr>
                        <a:t>positive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40"/>
                        </a:spcBef>
                      </a:pPr>
                      <a:endParaRPr sz="1000">
                        <a:latin typeface="Times New Roman"/>
                        <a:cs typeface="Times New Roman"/>
                      </a:endParaRPr>
                    </a:p>
                    <a:p>
                      <a:pPr marR="64135" algn="r">
                        <a:lnSpc>
                          <a:spcPct val="100000"/>
                        </a:lnSpc>
                      </a:pPr>
                      <a:r>
                        <a:rPr sz="1100" dirty="0">
                          <a:latin typeface="Palatino Linotype"/>
                          <a:cs typeface="Palatino Linotype"/>
                        </a:rPr>
                        <a:t>positi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59055" indent="-45085">
                        <a:lnSpc>
                          <a:spcPts val="1500"/>
                        </a:lnSpc>
                        <a:spcBef>
                          <a:spcPts val="70"/>
                        </a:spcBef>
                      </a:pPr>
                      <a:r>
                        <a:rPr sz="1100" dirty="0">
                          <a:latin typeface="Palatino Linotype"/>
                          <a:cs typeface="Palatino Linotype"/>
                        </a:rPr>
                        <a:t>12 w/</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10</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positive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64135" algn="r">
                        <a:lnSpc>
                          <a:spcPct val="100000"/>
                        </a:lnSpc>
                        <a:spcBef>
                          <a:spcPts val="190"/>
                        </a:spcBef>
                      </a:pPr>
                      <a:r>
                        <a:rPr sz="1100" dirty="0">
                          <a:latin typeface="Palatino Linotype"/>
                          <a:cs typeface="Palatino Linotype"/>
                        </a:rPr>
                        <a:t>positi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517960">
                <a:tc>
                  <a:txBody>
                    <a:bodyPr/>
                    <a:lstStyle/>
                    <a:p>
                      <a:pPr marL="85090" marR="9525" indent="-62230">
                        <a:lnSpc>
                          <a:spcPct val="113599"/>
                        </a:lnSpc>
                        <a:spcBef>
                          <a:spcPts val="495"/>
                        </a:spcBef>
                      </a:pPr>
                      <a:r>
                        <a:rPr sz="1100" b="1" dirty="0">
                          <a:latin typeface="Palatino Linotype"/>
                          <a:cs typeface="Palatino Linotype"/>
                        </a:rPr>
                        <a:t>Negative  control</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pPr>
                        <a:lnSpc>
                          <a:spcPct val="100000"/>
                        </a:lnSpc>
                        <a:spcBef>
                          <a:spcPts val="50"/>
                        </a:spcBef>
                      </a:pPr>
                      <a:endParaRPr sz="1200">
                        <a:latin typeface="Times New Roman"/>
                        <a:cs typeface="Times New Roman"/>
                      </a:endParaRPr>
                    </a:p>
                    <a:p>
                      <a:pPr marL="5715" algn="ctr">
                        <a:lnSpc>
                          <a:spcPct val="100000"/>
                        </a:lnSpc>
                      </a:pPr>
                      <a:r>
                        <a:rPr sz="1100" dirty="0">
                          <a:latin typeface="Palatino Linotype"/>
                          <a:cs typeface="Palatino Linotype"/>
                        </a:rPr>
                        <a:t>VERO</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74930">
                        <a:lnSpc>
                          <a:spcPct val="100000"/>
                        </a:lnSpc>
                        <a:spcBef>
                          <a:spcPts val="170"/>
                        </a:spcBef>
                      </a:pPr>
                      <a:r>
                        <a:rPr sz="1100" dirty="0">
                          <a:latin typeface="Palatino Linotype"/>
                          <a:cs typeface="Palatino Linotype"/>
                        </a:rPr>
                        <a:t>10 Nu/Nu</a:t>
                      </a:r>
                      <a:r>
                        <a:rPr sz="1100" spc="-100" dirty="0">
                          <a:latin typeface="Palatino Linotype"/>
                          <a:cs typeface="Palatino Linotype"/>
                        </a:rPr>
                        <a:t> </a:t>
                      </a:r>
                      <a:r>
                        <a:rPr sz="1100" dirty="0">
                          <a:latin typeface="Palatino Linotype"/>
                          <a:cs typeface="Palatino Linotype"/>
                        </a:rPr>
                        <a:t>mice</a:t>
                      </a:r>
                      <a:endParaRPr sz="1100">
                        <a:latin typeface="Palatino Linotype"/>
                        <a:cs typeface="Palatino Linotype"/>
                      </a:endParaRPr>
                    </a:p>
                    <a:p>
                      <a:pPr>
                        <a:lnSpc>
                          <a:spcPct val="100000"/>
                        </a:lnSpc>
                        <a:spcBef>
                          <a:spcPts val="30"/>
                        </a:spcBef>
                      </a:pPr>
                      <a:endParaRPr sz="1000">
                        <a:latin typeface="Times New Roman"/>
                        <a:cs typeface="Times New Roman"/>
                      </a:endParaRPr>
                    </a:p>
                    <a:p>
                      <a:pPr marL="107950">
                        <a:lnSpc>
                          <a:spcPct val="100000"/>
                        </a:lnSpc>
                      </a:pPr>
                      <a:r>
                        <a:rPr sz="1100" dirty="0">
                          <a:latin typeface="Palatino Linotype"/>
                          <a:cs typeface="Palatino Linotype"/>
                        </a:rPr>
                        <a:t>10</a:t>
                      </a:r>
                      <a:r>
                        <a:rPr sz="1100" spc="-100" dirty="0">
                          <a:latin typeface="Palatino Linotype"/>
                          <a:cs typeface="Palatino Linotype"/>
                        </a:rPr>
                        <a:t> </a:t>
                      </a:r>
                      <a:r>
                        <a:rPr sz="1100" dirty="0">
                          <a:latin typeface="Palatino Linotype"/>
                          <a:cs typeface="Palatino Linotype"/>
                        </a:rPr>
                        <a:t>NOD/SCID</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74930" indent="-29845">
                        <a:lnSpc>
                          <a:spcPct val="113599"/>
                        </a:lnSpc>
                        <a:spcBef>
                          <a:spcPts val="495"/>
                        </a:spcBef>
                      </a:pPr>
                      <a:r>
                        <a:rPr sz="1100" dirty="0">
                          <a:latin typeface="Palatino Linotype"/>
                          <a:cs typeface="Palatino Linotype"/>
                        </a:rPr>
                        <a:t>20 d/</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L="4445" algn="ctr">
                        <a:lnSpc>
                          <a:spcPct val="100000"/>
                        </a:lnSpc>
                      </a:pPr>
                      <a:r>
                        <a:rPr sz="1100" dirty="0">
                          <a:latin typeface="Palatino Linotype"/>
                          <a:cs typeface="Palatino Linotype"/>
                        </a:rPr>
                        <a:t>10</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L="5715" algn="ctr">
                        <a:lnSpc>
                          <a:spcPct val="100000"/>
                        </a:lnSpc>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a:lnSpc>
                          <a:spcPct val="100000"/>
                        </a:lnSpc>
                        <a:spcBef>
                          <a:spcPts val="50"/>
                        </a:spcBef>
                      </a:pPr>
                      <a:endParaRPr sz="1200">
                        <a:latin typeface="Times New Roman"/>
                        <a:cs typeface="Times New Roman"/>
                      </a:endParaRPr>
                    </a:p>
                    <a:p>
                      <a:pPr marR="46355" algn="r">
                        <a:lnSpc>
                          <a:spcPct val="100000"/>
                        </a:lnSpc>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r h="390960">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AFC7E7"/>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117475" marR="59055" indent="-45085">
                        <a:lnSpc>
                          <a:spcPts val="1500"/>
                        </a:lnSpc>
                        <a:spcBef>
                          <a:spcPts val="70"/>
                        </a:spcBef>
                      </a:pPr>
                      <a:r>
                        <a:rPr sz="1100" dirty="0">
                          <a:latin typeface="Palatino Linotype"/>
                          <a:cs typeface="Palatino Linotype"/>
                        </a:rPr>
                        <a:t>12 w/</a:t>
                      </a:r>
                      <a:r>
                        <a:rPr sz="1100" spc="-100" dirty="0">
                          <a:latin typeface="Palatino Linotype"/>
                          <a:cs typeface="Palatino Linotype"/>
                        </a:rPr>
                        <a:t> </a:t>
                      </a:r>
                      <a:r>
                        <a:rPr sz="1100" dirty="0">
                          <a:latin typeface="Palatino Linotype"/>
                          <a:cs typeface="Palatino Linotype"/>
                        </a:rPr>
                        <a:t>post-  inoculum</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4445" algn="ctr">
                        <a:lnSpc>
                          <a:spcPct val="100000"/>
                        </a:lnSpc>
                        <a:spcBef>
                          <a:spcPts val="930"/>
                        </a:spcBef>
                      </a:pPr>
                      <a:r>
                        <a:rPr sz="1100" dirty="0">
                          <a:latin typeface="Palatino Linotype"/>
                          <a:cs typeface="Palatino Linotype"/>
                        </a:rPr>
                        <a:t>10</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L="5715" algn="ctr">
                        <a:lnSpc>
                          <a:spcPct val="100000"/>
                        </a:lnSpc>
                        <a:spcBef>
                          <a:spcPts val="930"/>
                        </a:spcBef>
                      </a:pPr>
                      <a:r>
                        <a:rPr sz="1100" spc="-5" dirty="0">
                          <a:latin typeface="Palatino Linotype"/>
                          <a:cs typeface="Palatino Linotype"/>
                        </a:rPr>
                        <a:t>negative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c>
                  <a:txBody>
                    <a:bodyPr/>
                    <a:lstStyle/>
                    <a:p>
                      <a:pPr marR="46355" algn="r">
                        <a:lnSpc>
                          <a:spcPct val="100000"/>
                        </a:lnSpc>
                        <a:spcBef>
                          <a:spcPts val="930"/>
                        </a:spcBef>
                      </a:pPr>
                      <a:r>
                        <a:rPr sz="1100" dirty="0">
                          <a:latin typeface="Palatino Linotype"/>
                          <a:cs typeface="Palatino Linotype"/>
                        </a:rPr>
                        <a:t>negati</a:t>
                      </a:r>
                      <a:r>
                        <a:rPr sz="1100" spc="-20" dirty="0">
                          <a:latin typeface="Palatino Linotype"/>
                          <a:cs typeface="Palatino Linotype"/>
                        </a:rPr>
                        <a:t>v</a:t>
                      </a:r>
                      <a:r>
                        <a:rPr sz="1100" dirty="0">
                          <a:latin typeface="Palatino Linotype"/>
                          <a:cs typeface="Palatino Linotype"/>
                        </a:rPr>
                        <a:t>e</a:t>
                      </a:r>
                      <a:endParaRPr sz="11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CEC"/>
                    </a:solidFill>
                  </a:tcPr>
                </a:tc>
              </a:tr>
            </a:tbl>
          </a:graphicData>
        </a:graphic>
      </p:graphicFrame>
      <p:sp>
        <p:nvSpPr>
          <p:cNvPr id="6" name="object 6"/>
          <p:cNvSpPr txBox="1">
            <a:spLocks noGrp="1"/>
          </p:cNvSpPr>
          <p:nvPr>
            <p:ph type="title"/>
          </p:nvPr>
        </p:nvSpPr>
        <p:spPr>
          <a:xfrm>
            <a:off x="1962482" y="1241704"/>
            <a:ext cx="2345690" cy="545465"/>
          </a:xfrm>
          <a:prstGeom prst="rect">
            <a:avLst/>
          </a:prstGeom>
        </p:spPr>
        <p:txBody>
          <a:bodyPr vert="horz" wrap="square" lIns="0" tIns="0" rIns="0" bIns="0" rtlCol="0">
            <a:spAutoFit/>
          </a:bodyPr>
          <a:lstStyle/>
          <a:p>
            <a:pPr marL="268605" marR="5080" indent="-256540">
              <a:lnSpc>
                <a:spcPts val="2100"/>
              </a:lnSpc>
            </a:pPr>
            <a:r>
              <a:rPr sz="1800" b="0" u="sng" dirty="0">
                <a:solidFill>
                  <a:srgbClr val="203864"/>
                </a:solidFill>
                <a:latin typeface="Arial"/>
                <a:cs typeface="Arial"/>
              </a:rPr>
              <a:t>NO</a:t>
            </a:r>
            <a:r>
              <a:rPr sz="1800" b="0" u="sng" spc="-135" dirty="0">
                <a:solidFill>
                  <a:srgbClr val="203864"/>
                </a:solidFill>
                <a:latin typeface="Arial"/>
                <a:cs typeface="Arial"/>
              </a:rPr>
              <a:t> </a:t>
            </a:r>
            <a:r>
              <a:rPr sz="1800" b="0" dirty="0">
                <a:solidFill>
                  <a:srgbClr val="203864"/>
                </a:solidFill>
                <a:latin typeface="Arial"/>
                <a:cs typeface="Arial"/>
              </a:rPr>
              <a:t>TUMORIGENESIS  </a:t>
            </a:r>
            <a:r>
              <a:rPr sz="1800" b="0" spc="-25" dirty="0">
                <a:solidFill>
                  <a:srgbClr val="203864"/>
                </a:solidFill>
                <a:latin typeface="Arial"/>
                <a:cs typeface="Arial"/>
              </a:rPr>
              <a:t>WAS</a:t>
            </a:r>
            <a:r>
              <a:rPr sz="1800" b="0" spc="-95" dirty="0">
                <a:solidFill>
                  <a:srgbClr val="203864"/>
                </a:solidFill>
                <a:latin typeface="Arial"/>
                <a:cs typeface="Arial"/>
              </a:rPr>
              <a:t> </a:t>
            </a:r>
            <a:r>
              <a:rPr sz="1800" b="0" dirty="0">
                <a:solidFill>
                  <a:srgbClr val="203864"/>
                </a:solidFill>
                <a:latin typeface="Arial"/>
                <a:cs typeface="Arial"/>
              </a:rPr>
              <a:t>DETECTED</a:t>
            </a:r>
            <a:endParaRPr sz="18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422946" y="2830995"/>
            <a:ext cx="5099050" cy="3667125"/>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892639" y="1976958"/>
            <a:ext cx="3916045" cy="819150"/>
          </a:xfrm>
          <a:prstGeom prst="rect">
            <a:avLst/>
          </a:prstGeom>
        </p:spPr>
        <p:txBody>
          <a:bodyPr vert="horz" wrap="square" lIns="0" tIns="0" rIns="0" bIns="0" rtlCol="0">
            <a:spAutoFit/>
          </a:bodyPr>
          <a:lstStyle/>
          <a:p>
            <a:pPr marL="12065" marR="5080" algn="ctr">
              <a:lnSpc>
                <a:spcPct val="99500"/>
              </a:lnSpc>
            </a:pPr>
            <a:r>
              <a:rPr sz="1800" spc="-15" dirty="0">
                <a:solidFill>
                  <a:srgbClr val="404040"/>
                </a:solidFill>
                <a:latin typeface="Arial Rounded MT Bold"/>
                <a:cs typeface="Arial Rounded MT Bold"/>
              </a:rPr>
              <a:t>There </a:t>
            </a:r>
            <a:r>
              <a:rPr sz="1800" spc="-10" dirty="0">
                <a:solidFill>
                  <a:srgbClr val="404040"/>
                </a:solidFill>
                <a:latin typeface="Arial Rounded MT Bold"/>
                <a:cs typeface="Arial Rounded MT Bold"/>
              </a:rPr>
              <a:t>was </a:t>
            </a:r>
            <a:r>
              <a:rPr sz="1800" dirty="0">
                <a:solidFill>
                  <a:srgbClr val="404040"/>
                </a:solidFill>
                <a:latin typeface="Arial Rounded MT Bold"/>
                <a:cs typeface="Arial Rounded MT Bold"/>
              </a:rPr>
              <a:t>no significant </a:t>
            </a:r>
            <a:r>
              <a:rPr sz="1800" spc="-5" dirty="0">
                <a:solidFill>
                  <a:srgbClr val="404040"/>
                </a:solidFill>
                <a:latin typeface="Arial Rounded MT Bold"/>
                <a:cs typeface="Arial Rounded MT Bold"/>
              </a:rPr>
              <a:t>difference  between </a:t>
            </a:r>
            <a:r>
              <a:rPr sz="1800" spc="-15" dirty="0">
                <a:solidFill>
                  <a:srgbClr val="404040"/>
                </a:solidFill>
                <a:latin typeface="Arial Rounded MT Bold"/>
                <a:cs typeface="Arial Rounded MT Bold"/>
              </a:rPr>
              <a:t>treated </a:t>
            </a:r>
            <a:r>
              <a:rPr sz="1800" dirty="0">
                <a:solidFill>
                  <a:srgbClr val="404040"/>
                </a:solidFill>
                <a:latin typeface="Arial Rounded MT Bold"/>
                <a:cs typeface="Arial Rounded MT Bold"/>
              </a:rPr>
              <a:t>and </a:t>
            </a:r>
            <a:r>
              <a:rPr sz="1800" spc="-10" dirty="0">
                <a:solidFill>
                  <a:srgbClr val="404040"/>
                </a:solidFill>
                <a:latin typeface="Arial Rounded MT Bold"/>
                <a:cs typeface="Arial Rounded MT Bold"/>
              </a:rPr>
              <a:t>control </a:t>
            </a:r>
            <a:r>
              <a:rPr sz="1800" spc="-20" dirty="0">
                <a:solidFill>
                  <a:srgbClr val="404040"/>
                </a:solidFill>
                <a:latin typeface="Arial Rounded MT Bold"/>
                <a:cs typeface="Arial Rounded MT Bold"/>
              </a:rPr>
              <a:t>group  </a:t>
            </a:r>
            <a:r>
              <a:rPr sz="1800" spc="-5" dirty="0">
                <a:solidFill>
                  <a:srgbClr val="404040"/>
                </a:solidFill>
                <a:latin typeface="Arial Rounded MT Bold"/>
                <a:cs typeface="Arial Rounded MT Bold"/>
              </a:rPr>
              <a:t>weights</a:t>
            </a:r>
            <a:endParaRPr sz="1800">
              <a:latin typeface="Arial Rounded MT Bold"/>
              <a:cs typeface="Arial Rounded MT Bold"/>
            </a:endParaRPr>
          </a:p>
        </p:txBody>
      </p:sp>
      <p:sp>
        <p:nvSpPr>
          <p:cNvPr id="6" name="object 6"/>
          <p:cNvSpPr/>
          <p:nvPr/>
        </p:nvSpPr>
        <p:spPr>
          <a:xfrm>
            <a:off x="7261809" y="4663252"/>
            <a:ext cx="3688702" cy="1993569"/>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6589566" y="4098035"/>
            <a:ext cx="5187950" cy="484505"/>
          </a:xfrm>
          <a:prstGeom prst="rect">
            <a:avLst/>
          </a:prstGeom>
        </p:spPr>
        <p:txBody>
          <a:bodyPr vert="horz" wrap="square" lIns="0" tIns="0" rIns="0" bIns="0" rtlCol="0">
            <a:spAutoFit/>
          </a:bodyPr>
          <a:lstStyle/>
          <a:p>
            <a:pPr marL="103505" marR="5080" indent="-91440">
              <a:lnSpc>
                <a:spcPts val="1900"/>
              </a:lnSpc>
            </a:pPr>
            <a:r>
              <a:rPr sz="1600" spc="-15" dirty="0">
                <a:solidFill>
                  <a:srgbClr val="404040"/>
                </a:solidFill>
                <a:latin typeface="Arial Rounded MT Bold"/>
                <a:cs typeface="Arial Rounded MT Bold"/>
              </a:rPr>
              <a:t>Was </a:t>
            </a:r>
            <a:r>
              <a:rPr sz="1600" dirty="0">
                <a:solidFill>
                  <a:srgbClr val="404040"/>
                </a:solidFill>
                <a:latin typeface="Arial Rounded MT Bold"/>
                <a:cs typeface="Arial Rounded MT Bold"/>
              </a:rPr>
              <a:t>not detected any </a:t>
            </a:r>
            <a:r>
              <a:rPr sz="1600" spc="-5" dirty="0">
                <a:solidFill>
                  <a:srgbClr val="404040"/>
                </a:solidFill>
                <a:latin typeface="Arial Rounded MT Bold"/>
                <a:cs typeface="Arial Rounded MT Bold"/>
              </a:rPr>
              <a:t>abnormally </a:t>
            </a:r>
            <a:r>
              <a:rPr sz="1600" dirty="0">
                <a:solidFill>
                  <a:srgbClr val="404040"/>
                </a:solidFill>
                <a:latin typeface="Arial Rounded MT Bold"/>
                <a:cs typeface="Arial Rounded MT Bold"/>
              </a:rPr>
              <a:t>in the mouse</a:t>
            </a:r>
            <a:r>
              <a:rPr sz="1600" spc="-50" dirty="0">
                <a:solidFill>
                  <a:srgbClr val="404040"/>
                </a:solidFill>
                <a:latin typeface="Arial Rounded MT Bold"/>
                <a:cs typeface="Arial Rounded MT Bold"/>
              </a:rPr>
              <a:t> </a:t>
            </a:r>
            <a:r>
              <a:rPr sz="1600" dirty="0">
                <a:solidFill>
                  <a:srgbClr val="404040"/>
                </a:solidFill>
                <a:latin typeface="Arial Rounded MT Bold"/>
                <a:cs typeface="Arial Rounded MT Bold"/>
              </a:rPr>
              <a:t>lungs  and </a:t>
            </a:r>
            <a:r>
              <a:rPr sz="1600" spc="-10" dirty="0">
                <a:solidFill>
                  <a:srgbClr val="404040"/>
                </a:solidFill>
                <a:latin typeface="Arial Rounded MT Bold"/>
                <a:cs typeface="Arial Rounded MT Bold"/>
              </a:rPr>
              <a:t>spleens, harvested </a:t>
            </a:r>
            <a:r>
              <a:rPr sz="1600" dirty="0">
                <a:solidFill>
                  <a:srgbClr val="404040"/>
                </a:solidFill>
                <a:latin typeface="Arial Rounded MT Bold"/>
                <a:cs typeface="Arial Rounded MT Bold"/>
              </a:rPr>
              <a:t>one </a:t>
            </a:r>
            <a:r>
              <a:rPr sz="1600" spc="-10" dirty="0">
                <a:solidFill>
                  <a:srgbClr val="404040"/>
                </a:solidFill>
                <a:latin typeface="Arial Rounded MT Bold"/>
                <a:cs typeface="Arial Rounded MT Bold"/>
              </a:rPr>
              <a:t>year </a:t>
            </a:r>
            <a:r>
              <a:rPr sz="1600" dirty="0">
                <a:solidFill>
                  <a:srgbClr val="404040"/>
                </a:solidFill>
                <a:latin typeface="Arial Rounded MT Bold"/>
                <a:cs typeface="Arial Rounded MT Bold"/>
              </a:rPr>
              <a:t>after</a:t>
            </a:r>
            <a:r>
              <a:rPr sz="1600" spc="20" dirty="0">
                <a:solidFill>
                  <a:srgbClr val="404040"/>
                </a:solidFill>
                <a:latin typeface="Arial Rounded MT Bold"/>
                <a:cs typeface="Arial Rounded MT Bold"/>
              </a:rPr>
              <a:t> </a:t>
            </a:r>
            <a:r>
              <a:rPr sz="1600" spc="-5" dirty="0">
                <a:solidFill>
                  <a:srgbClr val="404040"/>
                </a:solidFill>
                <a:latin typeface="Arial Rounded MT Bold"/>
                <a:cs typeface="Arial Rounded MT Bold"/>
              </a:rPr>
              <a:t>implantation</a:t>
            </a:r>
            <a:endParaRPr sz="1600">
              <a:latin typeface="Arial Rounded MT Bold"/>
              <a:cs typeface="Arial Rounded MT Bold"/>
            </a:endParaRPr>
          </a:p>
        </p:txBody>
      </p:sp>
      <p:sp>
        <p:nvSpPr>
          <p:cNvPr id="8" name="object 8"/>
          <p:cNvSpPr/>
          <p:nvPr/>
        </p:nvSpPr>
        <p:spPr>
          <a:xfrm>
            <a:off x="6713232" y="1299451"/>
            <a:ext cx="5096357" cy="2659418"/>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6646970" y="667385"/>
            <a:ext cx="4999990" cy="534670"/>
          </a:xfrm>
          <a:prstGeom prst="rect">
            <a:avLst/>
          </a:prstGeom>
        </p:spPr>
        <p:txBody>
          <a:bodyPr vert="horz" wrap="square" lIns="0" tIns="0" rIns="0" bIns="0" rtlCol="0">
            <a:spAutoFit/>
          </a:bodyPr>
          <a:lstStyle/>
          <a:p>
            <a:pPr marL="401320" marR="5080" indent="-389255">
              <a:lnSpc>
                <a:spcPts val="2100"/>
              </a:lnSpc>
            </a:pPr>
            <a:r>
              <a:rPr sz="1800" dirty="0">
                <a:solidFill>
                  <a:srgbClr val="404040"/>
                </a:solidFill>
                <a:latin typeface="Arial Rounded MT Bold"/>
                <a:cs typeface="Arial Rounded MT Bold"/>
              </a:rPr>
              <a:t>rt-PCR </a:t>
            </a:r>
            <a:r>
              <a:rPr sz="1800" spc="-10" dirty="0">
                <a:solidFill>
                  <a:srgbClr val="404040"/>
                </a:solidFill>
                <a:latin typeface="Arial Rounded MT Bold"/>
                <a:cs typeface="Arial Rounded MT Bold"/>
              </a:rPr>
              <a:t>results for </a:t>
            </a:r>
            <a:r>
              <a:rPr sz="1800" dirty="0">
                <a:solidFill>
                  <a:srgbClr val="404040"/>
                </a:solidFill>
                <a:latin typeface="Arial Rounded MT Bold"/>
                <a:cs typeface="Arial Rounded MT Bold"/>
              </a:rPr>
              <a:t>mouse lung and spleen.</a:t>
            </a:r>
            <a:r>
              <a:rPr sz="1800" spc="-30" dirty="0">
                <a:solidFill>
                  <a:srgbClr val="404040"/>
                </a:solidFill>
                <a:latin typeface="Arial Rounded MT Bold"/>
                <a:cs typeface="Arial Rounded MT Bold"/>
              </a:rPr>
              <a:t> </a:t>
            </a:r>
            <a:r>
              <a:rPr sz="1800" dirty="0">
                <a:solidFill>
                  <a:srgbClr val="404040"/>
                </a:solidFill>
                <a:latin typeface="Arial Rounded MT Bold"/>
                <a:cs typeface="Arial Rounded MT Bold"/>
              </a:rPr>
              <a:t>No  detection </a:t>
            </a:r>
            <a:r>
              <a:rPr sz="1800" spc="-10" dirty="0">
                <a:solidFill>
                  <a:srgbClr val="404040"/>
                </a:solidFill>
                <a:latin typeface="Arial Rounded MT Bold"/>
                <a:cs typeface="Arial Rounded MT Bold"/>
              </a:rPr>
              <a:t>for </a:t>
            </a:r>
            <a:r>
              <a:rPr sz="1800" dirty="0">
                <a:solidFill>
                  <a:srgbClr val="404040"/>
                </a:solidFill>
                <a:latin typeface="Arial Rounded MT Bold"/>
                <a:cs typeface="Arial Rounded MT Bold"/>
              </a:rPr>
              <a:t>human cells in the</a:t>
            </a:r>
            <a:r>
              <a:rPr sz="1800" spc="-85" dirty="0">
                <a:solidFill>
                  <a:srgbClr val="404040"/>
                </a:solidFill>
                <a:latin typeface="Arial Rounded MT Bold"/>
                <a:cs typeface="Arial Rounded MT Bold"/>
              </a:rPr>
              <a:t> </a:t>
            </a:r>
            <a:r>
              <a:rPr sz="1800" dirty="0">
                <a:solidFill>
                  <a:srgbClr val="404040"/>
                </a:solidFill>
                <a:latin typeface="Arial Rounded MT Bold"/>
                <a:cs typeface="Arial Rounded MT Bold"/>
              </a:rPr>
              <a:t>tissue</a:t>
            </a:r>
            <a:endParaRPr sz="1800">
              <a:latin typeface="Arial Rounded MT Bold"/>
              <a:cs typeface="Arial Rounded MT Bold"/>
            </a:endParaRPr>
          </a:p>
        </p:txBody>
      </p:sp>
      <p:sp>
        <p:nvSpPr>
          <p:cNvPr id="10" name="object 10"/>
          <p:cNvSpPr txBox="1">
            <a:spLocks noGrp="1"/>
          </p:cNvSpPr>
          <p:nvPr>
            <p:ph type="title"/>
          </p:nvPr>
        </p:nvSpPr>
        <p:spPr>
          <a:xfrm>
            <a:off x="1509211" y="652157"/>
            <a:ext cx="4747895" cy="1219200"/>
          </a:xfrm>
          <a:prstGeom prst="rect">
            <a:avLst/>
          </a:prstGeom>
        </p:spPr>
        <p:txBody>
          <a:bodyPr vert="horz" wrap="square" lIns="0" tIns="0" rIns="0" bIns="0" rtlCol="0">
            <a:spAutoFit/>
          </a:bodyPr>
          <a:lstStyle/>
          <a:p>
            <a:pPr marL="789940" marR="5080" indent="-777875">
              <a:lnSpc>
                <a:spcPct val="100000"/>
              </a:lnSpc>
            </a:pPr>
            <a:r>
              <a:rPr sz="2000" b="0" dirty="0">
                <a:solidFill>
                  <a:srgbClr val="1F497D"/>
                </a:solidFill>
                <a:latin typeface="Arial Rounded MT Bold"/>
                <a:cs typeface="Arial Rounded MT Bold"/>
              </a:rPr>
              <a:t>Human </a:t>
            </a:r>
            <a:r>
              <a:rPr sz="2000" b="0" spc="-5" dirty="0">
                <a:solidFill>
                  <a:srgbClr val="1F497D"/>
                </a:solidFill>
                <a:latin typeface="Arial Rounded MT Bold"/>
                <a:cs typeface="Arial Rounded MT Bold"/>
              </a:rPr>
              <a:t>culture-expanded </a:t>
            </a:r>
            <a:r>
              <a:rPr sz="2000" b="0" dirty="0">
                <a:solidFill>
                  <a:srgbClr val="1F497D"/>
                </a:solidFill>
                <a:latin typeface="Arial Rounded MT Bold"/>
                <a:cs typeface="Arial Rounded MT Bold"/>
              </a:rPr>
              <a:t>MSC do</a:t>
            </a:r>
            <a:r>
              <a:rPr sz="2000" b="0" spc="-85" dirty="0">
                <a:solidFill>
                  <a:srgbClr val="1F497D"/>
                </a:solidFill>
                <a:latin typeface="Arial Rounded MT Bold"/>
                <a:cs typeface="Arial Rounded MT Bold"/>
              </a:rPr>
              <a:t> </a:t>
            </a:r>
            <a:r>
              <a:rPr sz="2000" b="0" spc="-30" dirty="0">
                <a:solidFill>
                  <a:srgbClr val="1F497D"/>
                </a:solidFill>
                <a:latin typeface="Arial Rounded MT Bold"/>
                <a:cs typeface="Arial Rounded MT Bold"/>
              </a:rPr>
              <a:t>NOT  </a:t>
            </a:r>
            <a:r>
              <a:rPr sz="2000" b="0" spc="-20" dirty="0">
                <a:solidFill>
                  <a:srgbClr val="1F497D"/>
                </a:solidFill>
                <a:latin typeface="Arial Rounded MT Bold"/>
                <a:cs typeface="Arial Rounded MT Bold"/>
              </a:rPr>
              <a:t>generate </a:t>
            </a:r>
            <a:r>
              <a:rPr sz="2000" b="0" spc="-10" dirty="0">
                <a:solidFill>
                  <a:srgbClr val="1F497D"/>
                </a:solidFill>
                <a:latin typeface="Arial Rounded MT Bold"/>
                <a:cs typeface="Arial Rounded MT Bold"/>
              </a:rPr>
              <a:t>tumours </a:t>
            </a:r>
            <a:r>
              <a:rPr sz="2000" b="0" dirty="0">
                <a:solidFill>
                  <a:srgbClr val="1F497D"/>
                </a:solidFill>
                <a:latin typeface="Arial Rounded MT Bold"/>
                <a:cs typeface="Arial Rounded MT Bold"/>
              </a:rPr>
              <a:t>or</a:t>
            </a:r>
            <a:r>
              <a:rPr sz="2000" b="0" spc="-30" dirty="0">
                <a:solidFill>
                  <a:srgbClr val="1F497D"/>
                </a:solidFill>
                <a:latin typeface="Arial Rounded MT Bold"/>
                <a:cs typeface="Arial Rounded MT Bold"/>
              </a:rPr>
              <a:t> </a:t>
            </a:r>
            <a:r>
              <a:rPr sz="2000" b="0" spc="-20" dirty="0">
                <a:solidFill>
                  <a:srgbClr val="1F497D"/>
                </a:solidFill>
                <a:latin typeface="Arial Rounded MT Bold"/>
                <a:cs typeface="Arial Rounded MT Bold"/>
              </a:rPr>
              <a:t>migrate</a:t>
            </a:r>
            <a:endParaRPr sz="2000">
              <a:latin typeface="Arial Rounded MT Bold"/>
              <a:cs typeface="Arial Rounded MT Bold"/>
            </a:endParaRPr>
          </a:p>
          <a:p>
            <a:pPr marL="1449070" marR="170815" indent="-927735">
              <a:lnSpc>
                <a:spcPct val="100000"/>
              </a:lnSpc>
            </a:pPr>
            <a:r>
              <a:rPr sz="2000" b="0" spc="-5" dirty="0">
                <a:solidFill>
                  <a:srgbClr val="1F497D"/>
                </a:solidFill>
                <a:latin typeface="Arial Rounded MT Bold"/>
                <a:cs typeface="Arial Rounded MT Bold"/>
              </a:rPr>
              <a:t>systemically </a:t>
            </a:r>
            <a:r>
              <a:rPr sz="2000" b="0" dirty="0">
                <a:solidFill>
                  <a:srgbClr val="1F497D"/>
                </a:solidFill>
                <a:latin typeface="Arial Rounded MT Bold"/>
                <a:cs typeface="Arial Rounded MT Bold"/>
              </a:rPr>
              <a:t>after </a:t>
            </a:r>
            <a:r>
              <a:rPr sz="2000" b="0" spc="-5" dirty="0">
                <a:solidFill>
                  <a:srgbClr val="1F497D"/>
                </a:solidFill>
                <a:latin typeface="Arial Rounded MT Bold"/>
                <a:cs typeface="Arial Rounded MT Bold"/>
              </a:rPr>
              <a:t>implantation</a:t>
            </a:r>
            <a:r>
              <a:rPr sz="2000" b="0" spc="-60" dirty="0">
                <a:solidFill>
                  <a:srgbClr val="1F497D"/>
                </a:solidFill>
                <a:latin typeface="Arial Rounded MT Bold"/>
                <a:cs typeface="Arial Rounded MT Bold"/>
              </a:rPr>
              <a:t> </a:t>
            </a:r>
            <a:r>
              <a:rPr sz="2000" b="0" dirty="0">
                <a:solidFill>
                  <a:srgbClr val="1F497D"/>
                </a:solidFill>
                <a:latin typeface="Arial Rounded MT Bold"/>
                <a:cs typeface="Arial Rounded MT Bold"/>
              </a:rPr>
              <a:t>in  </a:t>
            </a:r>
            <a:r>
              <a:rPr sz="2000" b="0" spc="-10" dirty="0">
                <a:solidFill>
                  <a:srgbClr val="1F497D"/>
                </a:solidFill>
                <a:latin typeface="Arial Rounded MT Bold"/>
                <a:cs typeface="Arial Rounded MT Bold"/>
              </a:rPr>
              <a:t>vivo </a:t>
            </a:r>
            <a:r>
              <a:rPr sz="2000" b="0" spc="-25" dirty="0">
                <a:solidFill>
                  <a:srgbClr val="1F497D"/>
                </a:solidFill>
                <a:latin typeface="Arial Rounded MT Bold"/>
                <a:cs typeface="Arial Rounded MT Bold"/>
              </a:rPr>
              <a:t>at </a:t>
            </a:r>
            <a:r>
              <a:rPr sz="2000" b="0" dirty="0">
                <a:solidFill>
                  <a:srgbClr val="1F497D"/>
                </a:solidFill>
                <a:latin typeface="Arial Rounded MT Bold"/>
                <a:cs typeface="Arial Rounded MT Bold"/>
              </a:rPr>
              <a:t>high</a:t>
            </a:r>
            <a:r>
              <a:rPr sz="2000" b="0" spc="-55" dirty="0">
                <a:solidFill>
                  <a:srgbClr val="1F497D"/>
                </a:solidFill>
                <a:latin typeface="Arial Rounded MT Bold"/>
                <a:cs typeface="Arial Rounded MT Bold"/>
              </a:rPr>
              <a:t> </a:t>
            </a:r>
            <a:r>
              <a:rPr sz="2000" b="0" dirty="0">
                <a:solidFill>
                  <a:srgbClr val="1F497D"/>
                </a:solidFill>
                <a:latin typeface="Arial Rounded MT Bold"/>
                <a:cs typeface="Arial Rounded MT Bold"/>
              </a:rPr>
              <a:t>doses</a:t>
            </a:r>
            <a:endParaRPr sz="2000">
              <a:latin typeface="Arial Rounded MT Bold"/>
              <a:cs typeface="Arial Rounded MT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302644" y="4650251"/>
            <a:ext cx="1733550" cy="12700"/>
          </a:xfrm>
          <a:custGeom>
            <a:avLst/>
            <a:gdLst/>
            <a:ahLst/>
            <a:cxnLst/>
            <a:rect l="l" t="t" r="r" b="b"/>
            <a:pathLst>
              <a:path w="1733550" h="12700">
                <a:moveTo>
                  <a:pt x="0" y="0"/>
                </a:moveTo>
                <a:lnTo>
                  <a:pt x="1733372" y="0"/>
                </a:lnTo>
                <a:lnTo>
                  <a:pt x="1733372" y="12700"/>
                </a:lnTo>
                <a:lnTo>
                  <a:pt x="0" y="12700"/>
                </a:lnTo>
                <a:lnTo>
                  <a:pt x="0" y="0"/>
                </a:lnTo>
                <a:close/>
              </a:path>
            </a:pathLst>
          </a:custGeom>
          <a:solidFill>
            <a:srgbClr val="FFFFFF"/>
          </a:solidFill>
        </p:spPr>
        <p:txBody>
          <a:bodyPr wrap="square" lIns="0" tIns="0" rIns="0" bIns="0" rtlCol="0"/>
          <a:lstStyle/>
          <a:p>
            <a:endParaRPr/>
          </a:p>
        </p:txBody>
      </p:sp>
      <p:sp>
        <p:nvSpPr>
          <p:cNvPr id="5" name="object 5"/>
          <p:cNvSpPr/>
          <p:nvPr/>
        </p:nvSpPr>
        <p:spPr>
          <a:xfrm>
            <a:off x="302644" y="4650251"/>
            <a:ext cx="3926840" cy="12700"/>
          </a:xfrm>
          <a:custGeom>
            <a:avLst/>
            <a:gdLst/>
            <a:ahLst/>
            <a:cxnLst/>
            <a:rect l="l" t="t" r="r" b="b"/>
            <a:pathLst>
              <a:path w="3926840" h="12700">
                <a:moveTo>
                  <a:pt x="0" y="0"/>
                </a:moveTo>
                <a:lnTo>
                  <a:pt x="3926603" y="0"/>
                </a:lnTo>
                <a:lnTo>
                  <a:pt x="3926603" y="12700"/>
                </a:lnTo>
                <a:lnTo>
                  <a:pt x="0" y="12700"/>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302644" y="4650251"/>
            <a:ext cx="5218430" cy="12700"/>
          </a:xfrm>
          <a:custGeom>
            <a:avLst/>
            <a:gdLst/>
            <a:ahLst/>
            <a:cxnLst/>
            <a:rect l="l" t="t" r="r" b="b"/>
            <a:pathLst>
              <a:path w="5218430" h="12700">
                <a:moveTo>
                  <a:pt x="0" y="0"/>
                </a:moveTo>
                <a:lnTo>
                  <a:pt x="5218144" y="0"/>
                </a:lnTo>
                <a:lnTo>
                  <a:pt x="5218144" y="12700"/>
                </a:lnTo>
                <a:lnTo>
                  <a:pt x="0" y="12700"/>
                </a:lnTo>
                <a:lnTo>
                  <a:pt x="0" y="0"/>
                </a:lnTo>
                <a:close/>
              </a:path>
            </a:pathLst>
          </a:custGeom>
          <a:solidFill>
            <a:srgbClr val="FFFFFF"/>
          </a:solidFill>
        </p:spPr>
        <p:txBody>
          <a:bodyPr wrap="square" lIns="0" tIns="0" rIns="0" bIns="0" rtlCol="0"/>
          <a:lstStyle/>
          <a:p>
            <a:endParaRPr/>
          </a:p>
        </p:txBody>
      </p:sp>
      <p:sp>
        <p:nvSpPr>
          <p:cNvPr id="7" name="object 7"/>
          <p:cNvSpPr/>
          <p:nvPr/>
        </p:nvSpPr>
        <p:spPr>
          <a:xfrm>
            <a:off x="302644" y="4650251"/>
            <a:ext cx="7004050" cy="12700"/>
          </a:xfrm>
          <a:custGeom>
            <a:avLst/>
            <a:gdLst/>
            <a:ahLst/>
            <a:cxnLst/>
            <a:rect l="l" t="t" r="r" b="b"/>
            <a:pathLst>
              <a:path w="7004050" h="12700">
                <a:moveTo>
                  <a:pt x="0" y="0"/>
                </a:moveTo>
                <a:lnTo>
                  <a:pt x="7003635" y="0"/>
                </a:lnTo>
                <a:lnTo>
                  <a:pt x="7003635" y="12700"/>
                </a:lnTo>
                <a:lnTo>
                  <a:pt x="0" y="12700"/>
                </a:lnTo>
                <a:lnTo>
                  <a:pt x="0" y="0"/>
                </a:lnTo>
                <a:close/>
              </a:path>
            </a:pathLst>
          </a:custGeom>
          <a:solidFill>
            <a:srgbClr val="FFFFFF"/>
          </a:solidFill>
        </p:spPr>
        <p:txBody>
          <a:bodyPr wrap="square" lIns="0" tIns="0" rIns="0" bIns="0" rtlCol="0"/>
          <a:lstStyle/>
          <a:p>
            <a:endParaRPr/>
          </a:p>
        </p:txBody>
      </p:sp>
      <p:sp>
        <p:nvSpPr>
          <p:cNvPr id="8" name="object 8"/>
          <p:cNvSpPr/>
          <p:nvPr/>
        </p:nvSpPr>
        <p:spPr>
          <a:xfrm>
            <a:off x="302644" y="4650251"/>
            <a:ext cx="8818245" cy="12700"/>
          </a:xfrm>
          <a:custGeom>
            <a:avLst/>
            <a:gdLst/>
            <a:ahLst/>
            <a:cxnLst/>
            <a:rect l="l" t="t" r="r" b="b"/>
            <a:pathLst>
              <a:path w="8818245" h="12700">
                <a:moveTo>
                  <a:pt x="0" y="0"/>
                </a:moveTo>
                <a:lnTo>
                  <a:pt x="8817926" y="0"/>
                </a:lnTo>
                <a:lnTo>
                  <a:pt x="8817926" y="12700"/>
                </a:lnTo>
                <a:lnTo>
                  <a:pt x="0" y="12700"/>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302644" y="4727876"/>
            <a:ext cx="9958705" cy="0"/>
          </a:xfrm>
          <a:custGeom>
            <a:avLst/>
            <a:gdLst/>
            <a:ahLst/>
            <a:cxnLst/>
            <a:rect l="l" t="t" r="r" b="b"/>
            <a:pathLst>
              <a:path w="9958705">
                <a:moveTo>
                  <a:pt x="0" y="0"/>
                </a:moveTo>
                <a:lnTo>
                  <a:pt x="9958596" y="0"/>
                </a:lnTo>
              </a:path>
            </a:pathLst>
          </a:custGeom>
          <a:ln w="12700">
            <a:solidFill>
              <a:srgbClr val="FFFFFF"/>
            </a:solidFill>
          </a:ln>
        </p:spPr>
        <p:txBody>
          <a:bodyPr wrap="square" lIns="0" tIns="0" rIns="0" bIns="0" rtlCol="0"/>
          <a:lstStyle/>
          <a:p>
            <a:endParaRPr/>
          </a:p>
        </p:txBody>
      </p:sp>
      <p:sp>
        <p:nvSpPr>
          <p:cNvPr id="10" name="object 10"/>
          <p:cNvSpPr/>
          <p:nvPr/>
        </p:nvSpPr>
        <p:spPr>
          <a:xfrm>
            <a:off x="302644" y="4650251"/>
            <a:ext cx="373380" cy="12700"/>
          </a:xfrm>
          <a:custGeom>
            <a:avLst/>
            <a:gdLst/>
            <a:ahLst/>
            <a:cxnLst/>
            <a:rect l="l" t="t" r="r" b="b"/>
            <a:pathLst>
              <a:path w="373380" h="12700">
                <a:moveTo>
                  <a:pt x="0" y="0"/>
                </a:moveTo>
                <a:lnTo>
                  <a:pt x="373171" y="0"/>
                </a:lnTo>
                <a:lnTo>
                  <a:pt x="373171" y="12700"/>
                </a:lnTo>
                <a:lnTo>
                  <a:pt x="0" y="12700"/>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302644" y="4650251"/>
            <a:ext cx="11169650" cy="12700"/>
          </a:xfrm>
          <a:custGeom>
            <a:avLst/>
            <a:gdLst/>
            <a:ahLst/>
            <a:cxnLst/>
            <a:rect l="l" t="t" r="r" b="b"/>
            <a:pathLst>
              <a:path w="11169650" h="12700">
                <a:moveTo>
                  <a:pt x="0" y="0"/>
                </a:moveTo>
                <a:lnTo>
                  <a:pt x="11169277" y="0"/>
                </a:lnTo>
                <a:lnTo>
                  <a:pt x="11169277" y="12700"/>
                </a:lnTo>
                <a:lnTo>
                  <a:pt x="0" y="12700"/>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675816" y="6428488"/>
            <a:ext cx="10808970" cy="0"/>
          </a:xfrm>
          <a:custGeom>
            <a:avLst/>
            <a:gdLst/>
            <a:ahLst/>
            <a:cxnLst/>
            <a:rect l="l" t="t" r="r" b="b"/>
            <a:pathLst>
              <a:path w="10808970">
                <a:moveTo>
                  <a:pt x="0" y="0"/>
                </a:moveTo>
                <a:lnTo>
                  <a:pt x="10808756" y="0"/>
                </a:lnTo>
              </a:path>
            </a:pathLst>
          </a:custGeom>
          <a:ln w="12700">
            <a:solidFill>
              <a:srgbClr val="FFFFFF"/>
            </a:solidFill>
          </a:ln>
        </p:spPr>
        <p:txBody>
          <a:bodyPr wrap="square" lIns="0" tIns="0" rIns="0" bIns="0" rtlCol="0"/>
          <a:lstStyle/>
          <a:p>
            <a:endParaRPr/>
          </a:p>
        </p:txBody>
      </p:sp>
      <p:sp>
        <p:nvSpPr>
          <p:cNvPr id="13" name="object 13"/>
          <p:cNvSpPr txBox="1"/>
          <p:nvPr/>
        </p:nvSpPr>
        <p:spPr>
          <a:xfrm>
            <a:off x="1861174" y="6542873"/>
            <a:ext cx="6852920" cy="177800"/>
          </a:xfrm>
          <a:prstGeom prst="rect">
            <a:avLst/>
          </a:prstGeom>
        </p:spPr>
        <p:txBody>
          <a:bodyPr vert="horz" wrap="square" lIns="0" tIns="0" rIns="0" bIns="0" rtlCol="0">
            <a:spAutoFit/>
          </a:bodyPr>
          <a:lstStyle/>
          <a:p>
            <a:pPr marL="12700">
              <a:lnSpc>
                <a:spcPct val="100000"/>
              </a:lnSpc>
            </a:pPr>
            <a:r>
              <a:rPr sz="1100" dirty="0">
                <a:latin typeface="Century Gothic"/>
                <a:cs typeface="Century Gothic"/>
              </a:rPr>
              <a:t>Biological safety tests </a:t>
            </a:r>
            <a:r>
              <a:rPr sz="1100" spc="5" dirty="0">
                <a:latin typeface="Century Gothic"/>
                <a:cs typeface="Century Gothic"/>
              </a:rPr>
              <a:t>performed </a:t>
            </a:r>
            <a:r>
              <a:rPr sz="1100" dirty="0">
                <a:latin typeface="Century Gothic"/>
                <a:cs typeface="Century Gothic"/>
              </a:rPr>
              <a:t>by the Istituto </a:t>
            </a:r>
            <a:r>
              <a:rPr sz="1100" spc="-5" dirty="0">
                <a:latin typeface="Century Gothic"/>
                <a:cs typeface="Century Gothic"/>
              </a:rPr>
              <a:t>Zooprofilattico </a:t>
            </a:r>
            <a:r>
              <a:rPr sz="1100" dirty="0">
                <a:latin typeface="Century Gothic"/>
                <a:cs typeface="Century Gothic"/>
              </a:rPr>
              <a:t>of </a:t>
            </a:r>
            <a:r>
              <a:rPr sz="1100" spc="-5" dirty="0">
                <a:latin typeface="Century Gothic"/>
                <a:cs typeface="Century Gothic"/>
              </a:rPr>
              <a:t>Brescia </a:t>
            </a:r>
            <a:r>
              <a:rPr sz="1100" dirty="0">
                <a:latin typeface="Century Gothic"/>
                <a:cs typeface="Century Gothic"/>
              </a:rPr>
              <a:t>(Italy) for </a:t>
            </a:r>
            <a:r>
              <a:rPr sz="1100" b="1" dirty="0">
                <a:latin typeface="Century Gothic"/>
                <a:cs typeface="Century Gothic"/>
              </a:rPr>
              <a:t>Bioscience</a:t>
            </a:r>
            <a:r>
              <a:rPr sz="1100" b="1" spc="30" dirty="0">
                <a:latin typeface="Century Gothic"/>
                <a:cs typeface="Century Gothic"/>
              </a:rPr>
              <a:t> </a:t>
            </a:r>
            <a:r>
              <a:rPr sz="1100" b="1" dirty="0">
                <a:latin typeface="Century Gothic"/>
                <a:cs typeface="Century Gothic"/>
              </a:rPr>
              <a:t>Institute</a:t>
            </a:r>
            <a:endParaRPr sz="1100">
              <a:latin typeface="Century Gothic"/>
              <a:cs typeface="Century Gothic"/>
            </a:endParaRPr>
          </a:p>
        </p:txBody>
      </p:sp>
      <p:sp>
        <p:nvSpPr>
          <p:cNvPr id="14" name="object 14"/>
          <p:cNvSpPr txBox="1"/>
          <p:nvPr/>
        </p:nvSpPr>
        <p:spPr>
          <a:xfrm>
            <a:off x="302644" y="826985"/>
            <a:ext cx="11555095" cy="5601970"/>
          </a:xfrm>
          <a:prstGeom prst="rect">
            <a:avLst/>
          </a:prstGeom>
        </p:spPr>
        <p:txBody>
          <a:bodyPr vert="horz" wrap="square" lIns="0" tIns="83820" rIns="0" bIns="0" rtlCol="0">
            <a:spAutoFit/>
          </a:bodyPr>
          <a:lstStyle/>
          <a:p>
            <a:pPr marL="36830" algn="ctr">
              <a:lnSpc>
                <a:spcPct val="100000"/>
              </a:lnSpc>
              <a:spcBef>
                <a:spcPts val="660"/>
              </a:spcBef>
            </a:pPr>
            <a:r>
              <a:rPr sz="2800" b="0" spc="-10" dirty="0">
                <a:solidFill>
                  <a:srgbClr val="A5A5A5"/>
                </a:solidFill>
                <a:latin typeface="Calibri Light"/>
                <a:cs typeface="Calibri Light"/>
              </a:rPr>
              <a:t>Results</a:t>
            </a:r>
            <a:endParaRPr sz="2800">
              <a:latin typeface="Calibri Light"/>
              <a:cs typeface="Calibri Light"/>
            </a:endParaRPr>
          </a:p>
          <a:p>
            <a:pPr marL="11430" algn="ctr">
              <a:lnSpc>
                <a:spcPct val="100000"/>
              </a:lnSpc>
              <a:spcBef>
                <a:spcPts val="1300"/>
              </a:spcBef>
            </a:pPr>
            <a:r>
              <a:rPr sz="1400" b="1" i="1" dirty="0">
                <a:solidFill>
                  <a:srgbClr val="525252"/>
                </a:solidFill>
                <a:latin typeface="Palatino Linotype"/>
                <a:cs typeface="Palatino Linotype"/>
              </a:rPr>
              <a:t>In vitro </a:t>
            </a:r>
            <a:r>
              <a:rPr sz="1400" b="1" dirty="0">
                <a:solidFill>
                  <a:srgbClr val="525252"/>
                </a:solidFill>
                <a:latin typeface="Palatino Linotype"/>
                <a:cs typeface="Palatino Linotype"/>
              </a:rPr>
              <a:t>Soft Agar</a:t>
            </a:r>
            <a:r>
              <a:rPr sz="1400" b="1" spc="-105" dirty="0">
                <a:solidFill>
                  <a:srgbClr val="525252"/>
                </a:solidFill>
                <a:latin typeface="Palatino Linotype"/>
                <a:cs typeface="Palatino Linotype"/>
              </a:rPr>
              <a:t> </a:t>
            </a:r>
            <a:r>
              <a:rPr sz="1400" b="1" dirty="0">
                <a:solidFill>
                  <a:srgbClr val="525252"/>
                </a:solidFill>
                <a:latin typeface="Palatino Linotype"/>
                <a:cs typeface="Palatino Linotype"/>
              </a:rPr>
              <a:t>Test:</a:t>
            </a:r>
            <a:endParaRPr sz="1400">
              <a:latin typeface="Palatino Linotype"/>
              <a:cs typeface="Palatino Linotype"/>
            </a:endParaRPr>
          </a:p>
          <a:p>
            <a:pPr marL="11430" algn="ctr">
              <a:lnSpc>
                <a:spcPct val="100000"/>
              </a:lnSpc>
              <a:spcBef>
                <a:spcPts val="720"/>
              </a:spcBef>
            </a:pPr>
            <a:r>
              <a:rPr sz="1100" dirty="0">
                <a:solidFill>
                  <a:srgbClr val="002060"/>
                </a:solidFill>
                <a:latin typeface="Palatino Linotype"/>
                <a:cs typeface="Palatino Linotype"/>
              </a:rPr>
              <a:t>ADSC at all passages were </a:t>
            </a:r>
            <a:r>
              <a:rPr sz="1100" b="1" dirty="0">
                <a:solidFill>
                  <a:srgbClr val="002060"/>
                </a:solidFill>
                <a:latin typeface="Palatino Linotype"/>
                <a:cs typeface="Palatino Linotype"/>
              </a:rPr>
              <a:t>unable to induce transformed </a:t>
            </a:r>
            <a:r>
              <a:rPr sz="1100" dirty="0">
                <a:solidFill>
                  <a:srgbClr val="002060"/>
                </a:solidFill>
                <a:latin typeface="Palatino Linotype"/>
                <a:cs typeface="Palatino Linotype"/>
              </a:rPr>
              <a:t>colonies after </a:t>
            </a:r>
            <a:r>
              <a:rPr sz="1100" i="1" dirty="0">
                <a:solidFill>
                  <a:srgbClr val="002F73"/>
                </a:solidFill>
                <a:latin typeface="Palatino Linotype"/>
                <a:cs typeface="Palatino Linotype"/>
              </a:rPr>
              <a:t>in vitro</a:t>
            </a:r>
            <a:r>
              <a:rPr sz="1100" i="1" spc="-100" dirty="0">
                <a:solidFill>
                  <a:srgbClr val="002F73"/>
                </a:solidFill>
                <a:latin typeface="Palatino Linotype"/>
                <a:cs typeface="Palatino Linotype"/>
              </a:rPr>
              <a:t> </a:t>
            </a:r>
            <a:r>
              <a:rPr sz="1100" dirty="0">
                <a:solidFill>
                  <a:srgbClr val="002060"/>
                </a:solidFill>
                <a:latin typeface="Palatino Linotype"/>
                <a:cs typeface="Palatino Linotype"/>
              </a:rPr>
              <a:t>cultivation.</a:t>
            </a:r>
            <a:endParaRPr sz="1100">
              <a:latin typeface="Palatino Linotype"/>
              <a:cs typeface="Palatino Linotype"/>
            </a:endParaRPr>
          </a:p>
          <a:p>
            <a:pPr>
              <a:lnSpc>
                <a:spcPct val="100000"/>
              </a:lnSpc>
            </a:pPr>
            <a:endParaRPr sz="1100">
              <a:latin typeface="Times New Roman"/>
              <a:cs typeface="Times New Roman"/>
            </a:endParaRPr>
          </a:p>
          <a:p>
            <a:pPr>
              <a:lnSpc>
                <a:spcPct val="100000"/>
              </a:lnSpc>
              <a:spcBef>
                <a:spcPts val="50"/>
              </a:spcBef>
            </a:pPr>
            <a:endParaRPr sz="850">
              <a:latin typeface="Times New Roman"/>
              <a:cs typeface="Times New Roman"/>
            </a:endParaRPr>
          </a:p>
          <a:p>
            <a:pPr marL="6350" algn="ctr">
              <a:lnSpc>
                <a:spcPct val="100000"/>
              </a:lnSpc>
            </a:pPr>
            <a:r>
              <a:rPr sz="1400" b="1" i="1" dirty="0">
                <a:solidFill>
                  <a:srgbClr val="525252"/>
                </a:solidFill>
                <a:latin typeface="Palatino Linotype"/>
                <a:cs typeface="Palatino Linotype"/>
              </a:rPr>
              <a:t>In vivo </a:t>
            </a:r>
            <a:r>
              <a:rPr sz="1400" b="1" dirty="0">
                <a:solidFill>
                  <a:srgbClr val="525252"/>
                </a:solidFill>
                <a:latin typeface="Palatino Linotype"/>
                <a:cs typeface="Palatino Linotype"/>
              </a:rPr>
              <a:t>Inoculation</a:t>
            </a:r>
            <a:r>
              <a:rPr sz="1400" b="1" spc="-105" dirty="0">
                <a:solidFill>
                  <a:srgbClr val="525252"/>
                </a:solidFill>
                <a:latin typeface="Palatino Linotype"/>
                <a:cs typeface="Palatino Linotype"/>
              </a:rPr>
              <a:t> </a:t>
            </a:r>
            <a:r>
              <a:rPr sz="1400" b="1" dirty="0">
                <a:solidFill>
                  <a:srgbClr val="525252"/>
                </a:solidFill>
                <a:latin typeface="Palatino Linotype"/>
                <a:cs typeface="Palatino Linotype"/>
              </a:rPr>
              <a:t>Tests:</a:t>
            </a:r>
            <a:endParaRPr sz="1400">
              <a:latin typeface="Palatino Linotype"/>
              <a:cs typeface="Palatino Linotype"/>
            </a:endParaRPr>
          </a:p>
          <a:p>
            <a:pPr marL="6350" algn="ctr">
              <a:lnSpc>
                <a:spcPct val="100000"/>
              </a:lnSpc>
              <a:spcBef>
                <a:spcPts val="720"/>
              </a:spcBef>
            </a:pPr>
            <a:r>
              <a:rPr sz="1100" b="1" dirty="0">
                <a:solidFill>
                  <a:srgbClr val="002060"/>
                </a:solidFill>
                <a:latin typeface="Palatino Linotype"/>
                <a:cs typeface="Palatino Linotype"/>
              </a:rPr>
              <a:t>No tumourigenesis </a:t>
            </a:r>
            <a:r>
              <a:rPr sz="1100" dirty="0">
                <a:solidFill>
                  <a:srgbClr val="002060"/>
                </a:solidFill>
                <a:latin typeface="Palatino Linotype"/>
                <a:cs typeface="Palatino Linotype"/>
              </a:rPr>
              <a:t>was detected with ADSC at diﬀerent</a:t>
            </a:r>
            <a:r>
              <a:rPr sz="1100" spc="-100" dirty="0">
                <a:solidFill>
                  <a:srgbClr val="002060"/>
                </a:solidFill>
                <a:latin typeface="Palatino Linotype"/>
                <a:cs typeface="Palatino Linotype"/>
              </a:rPr>
              <a:t> </a:t>
            </a:r>
            <a:r>
              <a:rPr sz="1100" dirty="0">
                <a:solidFill>
                  <a:srgbClr val="002060"/>
                </a:solidFill>
                <a:latin typeface="Palatino Linotype"/>
                <a:cs typeface="Palatino Linotype"/>
              </a:rPr>
              <a:t>passages</a:t>
            </a:r>
            <a:endParaRPr sz="1100">
              <a:latin typeface="Palatino Linotype"/>
              <a:cs typeface="Palatino Linotype"/>
            </a:endParaRPr>
          </a:p>
          <a:p>
            <a:pPr>
              <a:lnSpc>
                <a:spcPct val="100000"/>
              </a:lnSpc>
              <a:spcBef>
                <a:spcPts val="35"/>
              </a:spcBef>
            </a:pPr>
            <a:endParaRPr sz="1000">
              <a:latin typeface="Times New Roman"/>
              <a:cs typeface="Times New Roman"/>
            </a:endParaRPr>
          </a:p>
          <a:p>
            <a:pPr marL="2628900">
              <a:lnSpc>
                <a:spcPct val="100000"/>
              </a:lnSpc>
              <a:tabLst>
                <a:tab pos="4439920" algn="l"/>
                <a:tab pos="5836285" algn="l"/>
                <a:tab pos="7693659" algn="l"/>
                <a:tab pos="9669780" algn="l"/>
              </a:tabLst>
            </a:pPr>
            <a:r>
              <a:rPr sz="900" b="1" dirty="0">
                <a:latin typeface="Century Gothic"/>
                <a:cs typeface="Century Gothic"/>
              </a:rPr>
              <a:t>SAMPLE	MICE	SACRIFICE	NUMBER	HYSTOLOGY</a:t>
            </a:r>
            <a:endParaRPr sz="900">
              <a:latin typeface="Century Gothic"/>
              <a:cs typeface="Century Gothic"/>
            </a:endParaRPr>
          </a:p>
          <a:p>
            <a:pPr marL="1029969">
              <a:lnSpc>
                <a:spcPct val="100000"/>
              </a:lnSpc>
              <a:spcBef>
                <a:spcPts val="325"/>
              </a:spcBef>
              <a:tabLst>
                <a:tab pos="2143125" algn="l"/>
                <a:tab pos="2923540" algn="l"/>
                <a:tab pos="4168140" algn="l"/>
                <a:tab pos="5568315" algn="l"/>
                <a:tab pos="7887970" algn="l"/>
                <a:tab pos="9151620" algn="l"/>
                <a:tab pos="10327005" algn="l"/>
              </a:tabLst>
            </a:pPr>
            <a:r>
              <a:rPr sz="900" b="1" dirty="0">
                <a:latin typeface="Century Gothic"/>
                <a:cs typeface="Century Gothic"/>
              </a:rPr>
              <a:t>1	</a:t>
            </a:r>
            <a:r>
              <a:rPr sz="900" spc="-25" dirty="0">
                <a:latin typeface="Century Gothic"/>
                <a:cs typeface="Century Gothic"/>
              </a:rPr>
              <a:t>FAT-47	</a:t>
            </a:r>
            <a:r>
              <a:rPr sz="900" dirty="0">
                <a:latin typeface="Century Gothic"/>
                <a:cs typeface="Century Gothic"/>
              </a:rPr>
              <a:t>IV</a:t>
            </a:r>
            <a:r>
              <a:rPr sz="900" spc="-5" dirty="0">
                <a:latin typeface="Century Gothic"/>
                <a:cs typeface="Century Gothic"/>
              </a:rPr>
              <a:t> </a:t>
            </a:r>
            <a:r>
              <a:rPr sz="900" dirty="0">
                <a:latin typeface="Century Gothic"/>
                <a:cs typeface="Century Gothic"/>
              </a:rPr>
              <a:t>passage	</a:t>
            </a:r>
            <a:r>
              <a:rPr sz="900" spc="-5" dirty="0">
                <a:latin typeface="Century Gothic"/>
                <a:cs typeface="Century Gothic"/>
              </a:rPr>
              <a:t>10</a:t>
            </a:r>
            <a:r>
              <a:rPr sz="900" dirty="0">
                <a:latin typeface="Century Gothic"/>
                <a:cs typeface="Century Gothic"/>
              </a:rPr>
              <a:t> Nu/Nu mice	20 d/ post-inoculum	5	</a:t>
            </a:r>
            <a:r>
              <a:rPr sz="900" b="1" dirty="0">
                <a:solidFill>
                  <a:srgbClr val="00B050"/>
                </a:solidFill>
                <a:latin typeface="Century Gothic"/>
                <a:cs typeface="Century Gothic"/>
              </a:rPr>
              <a:t>negative	negative</a:t>
            </a:r>
            <a:endParaRPr sz="900">
              <a:latin typeface="Century Gothic"/>
              <a:cs typeface="Century Gothic"/>
            </a:endParaRPr>
          </a:p>
          <a:p>
            <a:pPr marL="5560060">
              <a:lnSpc>
                <a:spcPct val="100000"/>
              </a:lnSpc>
              <a:spcBef>
                <a:spcPts val="605"/>
              </a:spcBef>
              <a:tabLst>
                <a:tab pos="7887970" algn="l"/>
                <a:tab pos="9151620" algn="l"/>
                <a:tab pos="10327005" algn="l"/>
              </a:tabLst>
            </a:pPr>
            <a:r>
              <a:rPr sz="900" dirty="0">
                <a:latin typeface="Century Gothic"/>
                <a:cs typeface="Century Gothic"/>
              </a:rPr>
              <a:t>12 w/ post-inoculum	5	</a:t>
            </a:r>
            <a:r>
              <a:rPr sz="900" b="1" dirty="0">
                <a:solidFill>
                  <a:srgbClr val="00B050"/>
                </a:solidFill>
                <a:latin typeface="Century Gothic"/>
                <a:cs typeface="Century Gothic"/>
              </a:rPr>
              <a:t>negative	negative</a:t>
            </a:r>
            <a:endParaRPr sz="900">
              <a:latin typeface="Century Gothic"/>
              <a:cs typeface="Century Gothic"/>
            </a:endParaRPr>
          </a:p>
          <a:p>
            <a:pPr marL="1029969">
              <a:lnSpc>
                <a:spcPct val="100000"/>
              </a:lnSpc>
              <a:spcBef>
                <a:spcPts val="605"/>
              </a:spcBef>
              <a:tabLst>
                <a:tab pos="2148840" algn="l"/>
                <a:tab pos="2865755" algn="l"/>
                <a:tab pos="4168140" algn="l"/>
                <a:tab pos="5568315" algn="l"/>
                <a:tab pos="7887970" algn="l"/>
                <a:tab pos="9151620" algn="l"/>
                <a:tab pos="10327005" algn="l"/>
              </a:tabLst>
            </a:pPr>
            <a:r>
              <a:rPr sz="900" b="1" dirty="0">
                <a:latin typeface="Century Gothic"/>
                <a:cs typeface="Century Gothic"/>
              </a:rPr>
              <a:t>2	</a:t>
            </a:r>
            <a:r>
              <a:rPr sz="900" spc="-25" dirty="0">
                <a:latin typeface="Century Gothic"/>
                <a:cs typeface="Century Gothic"/>
              </a:rPr>
              <a:t>FAT-47	</a:t>
            </a:r>
            <a:r>
              <a:rPr sz="900" dirty="0">
                <a:latin typeface="Century Gothic"/>
                <a:cs typeface="Century Gothic"/>
              </a:rPr>
              <a:t>VIII</a:t>
            </a:r>
            <a:r>
              <a:rPr sz="900" spc="-5" dirty="0">
                <a:latin typeface="Century Gothic"/>
                <a:cs typeface="Century Gothic"/>
              </a:rPr>
              <a:t> </a:t>
            </a:r>
            <a:r>
              <a:rPr sz="900" dirty="0">
                <a:latin typeface="Century Gothic"/>
                <a:cs typeface="Century Gothic"/>
              </a:rPr>
              <a:t>passage	10 Nu/Nu mice	20 d/ post-inoculum	5	</a:t>
            </a:r>
            <a:r>
              <a:rPr sz="900" b="1" dirty="0">
                <a:solidFill>
                  <a:srgbClr val="00B050"/>
                </a:solidFill>
                <a:latin typeface="Century Gothic"/>
                <a:cs typeface="Century Gothic"/>
              </a:rPr>
              <a:t>negative	negative</a:t>
            </a:r>
            <a:endParaRPr sz="900">
              <a:latin typeface="Century Gothic"/>
              <a:cs typeface="Century Gothic"/>
            </a:endParaRPr>
          </a:p>
          <a:p>
            <a:pPr marL="5560060">
              <a:lnSpc>
                <a:spcPct val="100000"/>
              </a:lnSpc>
              <a:spcBef>
                <a:spcPts val="605"/>
              </a:spcBef>
              <a:tabLst>
                <a:tab pos="7887970" algn="l"/>
                <a:tab pos="9151620" algn="l"/>
                <a:tab pos="10327005" algn="l"/>
              </a:tabLst>
            </a:pPr>
            <a:r>
              <a:rPr sz="900" dirty="0">
                <a:latin typeface="Century Gothic"/>
                <a:cs typeface="Century Gothic"/>
              </a:rPr>
              <a:t>12 w/ post-inoculum	5	</a:t>
            </a:r>
            <a:r>
              <a:rPr sz="900" b="1" dirty="0">
                <a:solidFill>
                  <a:srgbClr val="00B050"/>
                </a:solidFill>
                <a:latin typeface="Century Gothic"/>
                <a:cs typeface="Century Gothic"/>
              </a:rPr>
              <a:t>negative	negative</a:t>
            </a:r>
            <a:endParaRPr sz="900">
              <a:latin typeface="Century Gothic"/>
              <a:cs typeface="Century Gothic"/>
            </a:endParaRPr>
          </a:p>
          <a:p>
            <a:pPr marL="1029969">
              <a:lnSpc>
                <a:spcPct val="100000"/>
              </a:lnSpc>
              <a:spcBef>
                <a:spcPts val="605"/>
              </a:spcBef>
              <a:tabLst>
                <a:tab pos="2151380" algn="l"/>
                <a:tab pos="2900045" algn="l"/>
                <a:tab pos="4168140" algn="l"/>
                <a:tab pos="5568315" algn="l"/>
                <a:tab pos="7887970" algn="l"/>
                <a:tab pos="9151620" algn="l"/>
                <a:tab pos="10327005" algn="l"/>
              </a:tabLst>
            </a:pPr>
            <a:r>
              <a:rPr sz="900" b="1" dirty="0">
                <a:latin typeface="Century Gothic"/>
                <a:cs typeface="Century Gothic"/>
              </a:rPr>
              <a:t>3	</a:t>
            </a:r>
            <a:r>
              <a:rPr sz="900" spc="-25" dirty="0">
                <a:latin typeface="Century Gothic"/>
                <a:cs typeface="Century Gothic"/>
              </a:rPr>
              <a:t>FAT-47	</a:t>
            </a:r>
            <a:r>
              <a:rPr sz="900" dirty="0">
                <a:latin typeface="Century Gothic"/>
                <a:cs typeface="Century Gothic"/>
              </a:rPr>
              <a:t>XII</a:t>
            </a:r>
            <a:r>
              <a:rPr sz="900" spc="-5" dirty="0">
                <a:latin typeface="Century Gothic"/>
                <a:cs typeface="Century Gothic"/>
              </a:rPr>
              <a:t> </a:t>
            </a:r>
            <a:r>
              <a:rPr sz="900" dirty="0">
                <a:latin typeface="Century Gothic"/>
                <a:cs typeface="Century Gothic"/>
              </a:rPr>
              <a:t>passage	10 Nu/Nu mice	20 d/ post-inoculum	5	</a:t>
            </a:r>
            <a:r>
              <a:rPr sz="900" b="1" dirty="0">
                <a:solidFill>
                  <a:srgbClr val="00B050"/>
                </a:solidFill>
                <a:latin typeface="Century Gothic"/>
                <a:cs typeface="Century Gothic"/>
              </a:rPr>
              <a:t>negative	negative</a:t>
            </a:r>
            <a:endParaRPr sz="900">
              <a:latin typeface="Century Gothic"/>
              <a:cs typeface="Century Gothic"/>
            </a:endParaRPr>
          </a:p>
          <a:p>
            <a:pPr marL="5560060">
              <a:lnSpc>
                <a:spcPct val="100000"/>
              </a:lnSpc>
              <a:spcBef>
                <a:spcPts val="605"/>
              </a:spcBef>
              <a:tabLst>
                <a:tab pos="7887970" algn="l"/>
                <a:tab pos="9151620" algn="l"/>
                <a:tab pos="10327005" algn="l"/>
              </a:tabLst>
            </a:pPr>
            <a:r>
              <a:rPr sz="900" dirty="0">
                <a:latin typeface="Century Gothic"/>
                <a:cs typeface="Century Gothic"/>
              </a:rPr>
              <a:t>12 w/ post-inoculum	5	</a:t>
            </a:r>
            <a:r>
              <a:rPr sz="900" b="1" dirty="0">
                <a:solidFill>
                  <a:srgbClr val="00B050"/>
                </a:solidFill>
                <a:latin typeface="Century Gothic"/>
                <a:cs typeface="Century Gothic"/>
              </a:rPr>
              <a:t>negative	negative</a:t>
            </a:r>
            <a:endParaRPr sz="900">
              <a:latin typeface="Century Gothic"/>
              <a:cs typeface="Century Gothic"/>
            </a:endParaRPr>
          </a:p>
          <a:p>
            <a:pPr>
              <a:lnSpc>
                <a:spcPct val="100000"/>
              </a:lnSpc>
              <a:spcBef>
                <a:spcPts val="30"/>
              </a:spcBef>
            </a:pPr>
            <a:endParaRPr sz="1250">
              <a:latin typeface="Times New Roman"/>
              <a:cs typeface="Times New Roman"/>
            </a:endParaRPr>
          </a:p>
          <a:p>
            <a:pPr marL="1029969">
              <a:lnSpc>
                <a:spcPts val="770"/>
              </a:lnSpc>
              <a:tabLst>
                <a:tab pos="2171700" algn="l"/>
                <a:tab pos="2825115" algn="l"/>
                <a:tab pos="4168140" algn="l"/>
                <a:tab pos="5568315" algn="l"/>
                <a:tab pos="7642859" algn="l"/>
                <a:tab pos="9151620" algn="l"/>
                <a:tab pos="10327005" algn="l"/>
              </a:tabLst>
            </a:pPr>
            <a:r>
              <a:rPr sz="900" b="1" dirty="0">
                <a:latin typeface="Century Gothic"/>
                <a:cs typeface="Century Gothic"/>
              </a:rPr>
              <a:t>4	</a:t>
            </a:r>
            <a:r>
              <a:rPr sz="900" spc="-25" dirty="0">
                <a:latin typeface="Century Gothic"/>
                <a:cs typeface="Century Gothic"/>
              </a:rPr>
              <a:t>FAT-47	</a:t>
            </a:r>
            <a:r>
              <a:rPr sz="900" dirty="0">
                <a:latin typeface="Century Gothic"/>
                <a:cs typeface="Century Gothic"/>
              </a:rPr>
              <a:t>XVI</a:t>
            </a:r>
            <a:r>
              <a:rPr sz="900" spc="-5" dirty="0">
                <a:latin typeface="Century Gothic"/>
                <a:cs typeface="Century Gothic"/>
              </a:rPr>
              <a:t> </a:t>
            </a:r>
            <a:r>
              <a:rPr sz="900" dirty="0">
                <a:latin typeface="Century Gothic"/>
                <a:cs typeface="Century Gothic"/>
              </a:rPr>
              <a:t>passage	</a:t>
            </a:r>
            <a:r>
              <a:rPr sz="1350" spc="-7" baseline="33950" dirty="0">
                <a:latin typeface="Century Gothic"/>
                <a:cs typeface="Century Gothic"/>
              </a:rPr>
              <a:t>10</a:t>
            </a:r>
            <a:r>
              <a:rPr sz="1350" baseline="33950" dirty="0">
                <a:latin typeface="Century Gothic"/>
                <a:cs typeface="Century Gothic"/>
              </a:rPr>
              <a:t> Nu/Nu mice	</a:t>
            </a:r>
            <a:r>
              <a:rPr sz="900" dirty="0">
                <a:latin typeface="Century Gothic"/>
                <a:cs typeface="Century Gothic"/>
              </a:rPr>
              <a:t>20 d/ post-inoculum	</a:t>
            </a:r>
            <a:r>
              <a:rPr sz="1350" baseline="33950" dirty="0">
                <a:latin typeface="Century Gothic"/>
                <a:cs typeface="Century Gothic"/>
              </a:rPr>
              <a:t>5 Nu/Nu +	</a:t>
            </a:r>
            <a:r>
              <a:rPr sz="900" b="1" dirty="0">
                <a:solidFill>
                  <a:srgbClr val="00B050"/>
                </a:solidFill>
                <a:latin typeface="Century Gothic"/>
                <a:cs typeface="Century Gothic"/>
              </a:rPr>
              <a:t>negative	negative</a:t>
            </a:r>
            <a:endParaRPr sz="900">
              <a:latin typeface="Century Gothic"/>
              <a:cs typeface="Century Gothic"/>
            </a:endParaRPr>
          </a:p>
          <a:p>
            <a:pPr marL="4212590">
              <a:lnSpc>
                <a:spcPts val="770"/>
              </a:lnSpc>
              <a:tabLst>
                <a:tab pos="7598409" algn="l"/>
              </a:tabLst>
            </a:pPr>
            <a:r>
              <a:rPr sz="900" dirty="0">
                <a:latin typeface="Century Gothic"/>
                <a:cs typeface="Century Gothic"/>
              </a:rPr>
              <a:t>10 NOD/SCID	5</a:t>
            </a:r>
            <a:r>
              <a:rPr sz="900" spc="-100" dirty="0">
                <a:latin typeface="Century Gothic"/>
                <a:cs typeface="Century Gothic"/>
              </a:rPr>
              <a:t> </a:t>
            </a:r>
            <a:r>
              <a:rPr sz="900" dirty="0">
                <a:latin typeface="Century Gothic"/>
                <a:cs typeface="Century Gothic"/>
              </a:rPr>
              <a:t>NOD/SCID</a:t>
            </a:r>
            <a:endParaRPr sz="900">
              <a:latin typeface="Century Gothic"/>
              <a:cs typeface="Century Gothic"/>
            </a:endParaRPr>
          </a:p>
          <a:p>
            <a:pPr>
              <a:lnSpc>
                <a:spcPct val="100000"/>
              </a:lnSpc>
              <a:spcBef>
                <a:spcPts val="55"/>
              </a:spcBef>
            </a:pPr>
            <a:endParaRPr sz="1100">
              <a:latin typeface="Times New Roman"/>
              <a:cs typeface="Times New Roman"/>
            </a:endParaRPr>
          </a:p>
          <a:p>
            <a:pPr marL="5560060">
              <a:lnSpc>
                <a:spcPts val="770"/>
              </a:lnSpc>
              <a:tabLst>
                <a:tab pos="7056120" algn="l"/>
                <a:tab pos="8369300" algn="l"/>
                <a:tab pos="9151620" algn="l"/>
                <a:tab pos="10327005" algn="l"/>
              </a:tabLst>
            </a:pPr>
            <a:r>
              <a:rPr sz="900" dirty="0">
                <a:latin typeface="Century Gothic"/>
                <a:cs typeface="Century Gothic"/>
              </a:rPr>
              <a:t>12 w/ post-inoculum	</a:t>
            </a:r>
            <a:r>
              <a:rPr sz="1350" baseline="33950" dirty="0">
                <a:latin typeface="Century Gothic"/>
                <a:cs typeface="Century Gothic"/>
              </a:rPr>
              <a:t>5 Nu/Nu +	5 NOD/	</a:t>
            </a:r>
            <a:r>
              <a:rPr sz="900" b="1" dirty="0">
                <a:solidFill>
                  <a:srgbClr val="00B050"/>
                </a:solidFill>
                <a:latin typeface="Century Gothic"/>
                <a:cs typeface="Century Gothic"/>
              </a:rPr>
              <a:t>negative	negative</a:t>
            </a:r>
            <a:endParaRPr sz="900">
              <a:latin typeface="Century Gothic"/>
              <a:cs typeface="Century Gothic"/>
            </a:endParaRPr>
          </a:p>
          <a:p>
            <a:pPr marR="3496945" algn="r">
              <a:lnSpc>
                <a:spcPts val="770"/>
              </a:lnSpc>
            </a:pPr>
            <a:r>
              <a:rPr sz="900" dirty="0">
                <a:latin typeface="Century Gothic"/>
                <a:cs typeface="Century Gothic"/>
              </a:rPr>
              <a:t>SCID</a:t>
            </a:r>
            <a:endParaRPr sz="900">
              <a:latin typeface="Century Gothic"/>
              <a:cs typeface="Century Gothic"/>
            </a:endParaRPr>
          </a:p>
          <a:p>
            <a:pPr>
              <a:lnSpc>
                <a:spcPct val="100000"/>
              </a:lnSpc>
              <a:spcBef>
                <a:spcPts val="55"/>
              </a:spcBef>
            </a:pPr>
            <a:endParaRPr sz="1100">
              <a:latin typeface="Times New Roman"/>
              <a:cs typeface="Times New Roman"/>
            </a:endParaRPr>
          </a:p>
          <a:p>
            <a:pPr marL="646430">
              <a:lnSpc>
                <a:spcPts val="770"/>
              </a:lnSpc>
              <a:tabLst>
                <a:tab pos="2684780" algn="l"/>
                <a:tab pos="4168140" algn="l"/>
                <a:tab pos="5568315" algn="l"/>
                <a:tab pos="7856220" algn="l"/>
                <a:tab pos="9184640" algn="l"/>
                <a:tab pos="10360660" algn="l"/>
              </a:tabLst>
            </a:pPr>
            <a:r>
              <a:rPr sz="900" b="1" dirty="0">
                <a:latin typeface="Century Gothic"/>
                <a:cs typeface="Century Gothic"/>
              </a:rPr>
              <a:t>Positive control	</a:t>
            </a:r>
            <a:r>
              <a:rPr sz="900" dirty="0">
                <a:latin typeface="Century Gothic"/>
                <a:cs typeface="Century Gothic"/>
              </a:rPr>
              <a:t>HEP-2	</a:t>
            </a:r>
            <a:r>
              <a:rPr sz="1350" spc="-7" baseline="33950" dirty="0">
                <a:latin typeface="Century Gothic"/>
                <a:cs typeface="Century Gothic"/>
              </a:rPr>
              <a:t>10</a:t>
            </a:r>
            <a:r>
              <a:rPr sz="1350" baseline="33950" dirty="0">
                <a:latin typeface="Century Gothic"/>
                <a:cs typeface="Century Gothic"/>
              </a:rPr>
              <a:t> Nu/Nu mice	</a:t>
            </a:r>
            <a:r>
              <a:rPr sz="900" dirty="0">
                <a:latin typeface="Century Gothic"/>
                <a:cs typeface="Century Gothic"/>
              </a:rPr>
              <a:t>20 d/ post-inoculum	10	</a:t>
            </a:r>
            <a:r>
              <a:rPr sz="900" b="1" spc="-5" dirty="0">
                <a:solidFill>
                  <a:srgbClr val="FF0000"/>
                </a:solidFill>
                <a:latin typeface="Century Gothic"/>
                <a:cs typeface="Century Gothic"/>
              </a:rPr>
              <a:t>positive	positive</a:t>
            </a:r>
            <a:endParaRPr sz="900">
              <a:latin typeface="Century Gothic"/>
              <a:cs typeface="Century Gothic"/>
            </a:endParaRPr>
          </a:p>
          <a:p>
            <a:pPr marR="2383155" algn="ctr">
              <a:lnSpc>
                <a:spcPts val="770"/>
              </a:lnSpc>
            </a:pPr>
            <a:r>
              <a:rPr sz="900" dirty="0">
                <a:latin typeface="Century Gothic"/>
                <a:cs typeface="Century Gothic"/>
              </a:rPr>
              <a:t>10</a:t>
            </a:r>
            <a:r>
              <a:rPr sz="900" spc="-100" dirty="0">
                <a:latin typeface="Century Gothic"/>
                <a:cs typeface="Century Gothic"/>
              </a:rPr>
              <a:t> </a:t>
            </a:r>
            <a:r>
              <a:rPr sz="900" dirty="0">
                <a:latin typeface="Century Gothic"/>
                <a:cs typeface="Century Gothic"/>
              </a:rPr>
              <a:t>NOD/SCID</a:t>
            </a:r>
            <a:endParaRPr sz="900">
              <a:latin typeface="Century Gothic"/>
              <a:cs typeface="Century Gothic"/>
            </a:endParaRPr>
          </a:p>
          <a:p>
            <a:pPr>
              <a:lnSpc>
                <a:spcPct val="100000"/>
              </a:lnSpc>
              <a:spcBef>
                <a:spcPts val="55"/>
              </a:spcBef>
            </a:pPr>
            <a:endParaRPr sz="1150">
              <a:latin typeface="Times New Roman"/>
              <a:cs typeface="Times New Roman"/>
            </a:endParaRPr>
          </a:p>
          <a:p>
            <a:pPr marL="599440" indent="4960620">
              <a:lnSpc>
                <a:spcPct val="100000"/>
              </a:lnSpc>
              <a:tabLst>
                <a:tab pos="7856220" algn="l"/>
                <a:tab pos="9184640" algn="l"/>
                <a:tab pos="10360660" algn="l"/>
              </a:tabLst>
            </a:pPr>
            <a:r>
              <a:rPr sz="900" dirty="0">
                <a:latin typeface="Century Gothic"/>
                <a:cs typeface="Century Gothic"/>
              </a:rPr>
              <a:t>12 w/ post-inoculum	10	</a:t>
            </a:r>
            <a:r>
              <a:rPr sz="900" b="1" spc="-5" dirty="0">
                <a:solidFill>
                  <a:srgbClr val="FF0000"/>
                </a:solidFill>
                <a:latin typeface="Century Gothic"/>
                <a:cs typeface="Century Gothic"/>
              </a:rPr>
              <a:t>positive	</a:t>
            </a:r>
            <a:r>
              <a:rPr sz="1350" b="1" spc="-7" baseline="33950" dirty="0">
                <a:solidFill>
                  <a:srgbClr val="FF0000"/>
                </a:solidFill>
                <a:latin typeface="Century Gothic"/>
                <a:cs typeface="Century Gothic"/>
              </a:rPr>
              <a:t>positive</a:t>
            </a:r>
            <a:endParaRPr sz="1350" baseline="33950">
              <a:latin typeface="Century Gothic"/>
              <a:cs typeface="Century Gothic"/>
            </a:endParaRPr>
          </a:p>
          <a:p>
            <a:pPr>
              <a:lnSpc>
                <a:spcPct val="100000"/>
              </a:lnSpc>
              <a:spcBef>
                <a:spcPts val="55"/>
              </a:spcBef>
            </a:pPr>
            <a:endParaRPr sz="1550">
              <a:latin typeface="Times New Roman"/>
              <a:cs typeface="Times New Roman"/>
            </a:endParaRPr>
          </a:p>
          <a:p>
            <a:pPr marL="599440">
              <a:lnSpc>
                <a:spcPts val="770"/>
              </a:lnSpc>
              <a:tabLst>
                <a:tab pos="2684145" algn="l"/>
                <a:tab pos="4168140" algn="l"/>
                <a:tab pos="5568315" algn="l"/>
                <a:tab pos="7856220" algn="l"/>
                <a:tab pos="9151620" algn="l"/>
                <a:tab pos="10327005" algn="l"/>
              </a:tabLst>
            </a:pPr>
            <a:r>
              <a:rPr sz="900" b="1" dirty="0">
                <a:latin typeface="Century Gothic"/>
                <a:cs typeface="Century Gothic"/>
              </a:rPr>
              <a:t>Negative</a:t>
            </a:r>
            <a:r>
              <a:rPr sz="900" b="1" spc="-5" dirty="0">
                <a:latin typeface="Century Gothic"/>
                <a:cs typeface="Century Gothic"/>
              </a:rPr>
              <a:t> </a:t>
            </a:r>
            <a:r>
              <a:rPr sz="900" b="1" dirty="0">
                <a:latin typeface="Century Gothic"/>
                <a:cs typeface="Century Gothic"/>
              </a:rPr>
              <a:t>control	</a:t>
            </a:r>
            <a:r>
              <a:rPr sz="900" dirty="0">
                <a:latin typeface="Century Gothic"/>
                <a:cs typeface="Century Gothic"/>
              </a:rPr>
              <a:t>VERO	</a:t>
            </a:r>
            <a:r>
              <a:rPr sz="1350" spc="-7" baseline="33950" dirty="0">
                <a:latin typeface="Century Gothic"/>
                <a:cs typeface="Century Gothic"/>
              </a:rPr>
              <a:t>10</a:t>
            </a:r>
            <a:r>
              <a:rPr sz="1350" baseline="33950" dirty="0">
                <a:latin typeface="Century Gothic"/>
                <a:cs typeface="Century Gothic"/>
              </a:rPr>
              <a:t> Nu/Nu mice	</a:t>
            </a:r>
            <a:r>
              <a:rPr sz="900" dirty="0">
                <a:latin typeface="Century Gothic"/>
                <a:cs typeface="Century Gothic"/>
              </a:rPr>
              <a:t>20 d/ post-inoculum	10	</a:t>
            </a:r>
            <a:r>
              <a:rPr sz="900" b="1" dirty="0">
                <a:solidFill>
                  <a:srgbClr val="00B050"/>
                </a:solidFill>
                <a:latin typeface="Century Gothic"/>
                <a:cs typeface="Century Gothic"/>
              </a:rPr>
              <a:t>negative	negative</a:t>
            </a:r>
            <a:endParaRPr sz="900">
              <a:latin typeface="Century Gothic"/>
              <a:cs typeface="Century Gothic"/>
            </a:endParaRPr>
          </a:p>
          <a:p>
            <a:pPr marR="2383155" algn="ctr">
              <a:lnSpc>
                <a:spcPts val="770"/>
              </a:lnSpc>
            </a:pPr>
            <a:r>
              <a:rPr sz="900" dirty="0">
                <a:latin typeface="Century Gothic"/>
                <a:cs typeface="Century Gothic"/>
              </a:rPr>
              <a:t>10</a:t>
            </a:r>
            <a:r>
              <a:rPr sz="900" spc="-100" dirty="0">
                <a:latin typeface="Century Gothic"/>
                <a:cs typeface="Century Gothic"/>
              </a:rPr>
              <a:t> </a:t>
            </a:r>
            <a:r>
              <a:rPr sz="900" dirty="0">
                <a:latin typeface="Century Gothic"/>
                <a:cs typeface="Century Gothic"/>
              </a:rPr>
              <a:t>NOD/SCID</a:t>
            </a:r>
            <a:endParaRPr sz="900">
              <a:latin typeface="Century Gothic"/>
              <a:cs typeface="Century Gothic"/>
            </a:endParaRPr>
          </a:p>
          <a:p>
            <a:pPr>
              <a:lnSpc>
                <a:spcPct val="100000"/>
              </a:lnSpc>
              <a:spcBef>
                <a:spcPts val="30"/>
              </a:spcBef>
            </a:pPr>
            <a:endParaRPr sz="850">
              <a:latin typeface="Times New Roman"/>
              <a:cs typeface="Times New Roman"/>
            </a:endParaRPr>
          </a:p>
          <a:p>
            <a:pPr marL="5560060">
              <a:lnSpc>
                <a:spcPct val="100000"/>
              </a:lnSpc>
              <a:tabLst>
                <a:tab pos="7856220" algn="l"/>
                <a:tab pos="9151620" algn="l"/>
                <a:tab pos="10327005" algn="l"/>
              </a:tabLst>
            </a:pPr>
            <a:r>
              <a:rPr sz="900" dirty="0">
                <a:latin typeface="Century Gothic"/>
                <a:cs typeface="Century Gothic"/>
              </a:rPr>
              <a:t>12 w/ post-inoculum	10	</a:t>
            </a:r>
            <a:r>
              <a:rPr sz="900" b="1" dirty="0">
                <a:solidFill>
                  <a:srgbClr val="00B050"/>
                </a:solidFill>
                <a:latin typeface="Century Gothic"/>
                <a:cs typeface="Century Gothic"/>
              </a:rPr>
              <a:t>negative	negative</a:t>
            </a:r>
            <a:endParaRPr sz="900">
              <a:latin typeface="Century Gothic"/>
              <a:cs typeface="Century Gothic"/>
            </a:endParaRPr>
          </a:p>
        </p:txBody>
      </p:sp>
      <p:sp>
        <p:nvSpPr>
          <p:cNvPr id="15" name="object 15"/>
          <p:cNvSpPr/>
          <p:nvPr/>
        </p:nvSpPr>
        <p:spPr>
          <a:xfrm>
            <a:off x="302644" y="826985"/>
            <a:ext cx="11555095" cy="5601970"/>
          </a:xfrm>
          <a:custGeom>
            <a:avLst/>
            <a:gdLst/>
            <a:ahLst/>
            <a:cxnLst/>
            <a:rect l="l" t="t" r="r" b="b"/>
            <a:pathLst>
              <a:path w="11555095" h="5601970">
                <a:moveTo>
                  <a:pt x="0" y="0"/>
                </a:moveTo>
                <a:lnTo>
                  <a:pt x="11555103" y="0"/>
                </a:lnTo>
                <a:lnTo>
                  <a:pt x="11555103" y="5601497"/>
                </a:lnTo>
                <a:lnTo>
                  <a:pt x="0" y="5601497"/>
                </a:lnTo>
                <a:lnTo>
                  <a:pt x="0" y="0"/>
                </a:lnTo>
                <a:close/>
              </a:path>
            </a:pathLst>
          </a:custGeom>
          <a:solidFill>
            <a:srgbClr val="FFFFFF">
              <a:alpha val="85099"/>
            </a:srgbClr>
          </a:solidFill>
        </p:spPr>
        <p:txBody>
          <a:bodyPr wrap="square" lIns="0" tIns="0" rIns="0" bIns="0" rtlCol="0"/>
          <a:lstStyle/>
          <a:p>
            <a:endParaRPr/>
          </a:p>
        </p:txBody>
      </p:sp>
      <p:sp>
        <p:nvSpPr>
          <p:cNvPr id="16" name="object 16"/>
          <p:cNvSpPr txBox="1"/>
          <p:nvPr/>
        </p:nvSpPr>
        <p:spPr>
          <a:xfrm>
            <a:off x="3620095" y="2757297"/>
            <a:ext cx="4956810" cy="1097280"/>
          </a:xfrm>
          <a:prstGeom prst="rect">
            <a:avLst/>
          </a:prstGeom>
        </p:spPr>
        <p:txBody>
          <a:bodyPr vert="horz" wrap="square" lIns="0" tIns="0" rIns="0" bIns="0" rtlCol="0">
            <a:spAutoFit/>
          </a:bodyPr>
          <a:lstStyle/>
          <a:p>
            <a:pPr marL="1383665" marR="5080" indent="-1371600">
              <a:lnSpc>
                <a:spcPts val="4300"/>
              </a:lnSpc>
            </a:pPr>
            <a:r>
              <a:rPr sz="3600" b="1" u="heavy" dirty="0">
                <a:solidFill>
                  <a:srgbClr val="FF0000"/>
                </a:solidFill>
                <a:latin typeface="Palatino Linotype"/>
                <a:cs typeface="Palatino Linotype"/>
              </a:rPr>
              <a:t>NO</a:t>
            </a:r>
            <a:r>
              <a:rPr sz="3600" b="1" u="heavy" spc="-40" dirty="0">
                <a:solidFill>
                  <a:srgbClr val="FF0000"/>
                </a:solidFill>
                <a:latin typeface="Palatino Linotype"/>
                <a:cs typeface="Palatino Linotype"/>
              </a:rPr>
              <a:t> </a:t>
            </a:r>
            <a:r>
              <a:rPr sz="3600" b="1" spc="-5" dirty="0">
                <a:solidFill>
                  <a:srgbClr val="FF0000"/>
                </a:solidFill>
                <a:latin typeface="Palatino Linotype"/>
                <a:cs typeface="Palatino Linotype"/>
              </a:rPr>
              <a:t>TUMORIGENESIS  </a:t>
            </a:r>
            <a:r>
              <a:rPr sz="3600" b="1" dirty="0">
                <a:solidFill>
                  <a:srgbClr val="FF0000"/>
                </a:solidFill>
                <a:latin typeface="Palatino Linotype"/>
                <a:cs typeface="Palatino Linotype"/>
              </a:rPr>
              <a:t>DETECTED</a:t>
            </a:r>
            <a:endParaRPr sz="3600">
              <a:latin typeface="Palatino Linotype"/>
              <a:cs typeface="Palatino Linotype"/>
            </a:endParaRPr>
          </a:p>
        </p:txBody>
      </p:sp>
      <p:sp>
        <p:nvSpPr>
          <p:cNvPr id="17" name="object 17"/>
          <p:cNvSpPr txBox="1"/>
          <p:nvPr/>
        </p:nvSpPr>
        <p:spPr>
          <a:xfrm>
            <a:off x="5328941" y="58839"/>
            <a:ext cx="1539240" cy="612140"/>
          </a:xfrm>
          <a:prstGeom prst="rect">
            <a:avLst/>
          </a:prstGeom>
        </p:spPr>
        <p:txBody>
          <a:bodyPr vert="horz" wrap="square" lIns="0" tIns="0" rIns="0" bIns="0" rtlCol="0">
            <a:spAutoFit/>
          </a:bodyPr>
          <a:lstStyle/>
          <a:p>
            <a:pPr marL="12700">
              <a:lnSpc>
                <a:spcPct val="100000"/>
              </a:lnSpc>
            </a:pPr>
            <a:r>
              <a:rPr sz="4000" b="1" dirty="0">
                <a:solidFill>
                  <a:srgbClr val="002060"/>
                </a:solidFill>
                <a:latin typeface="Century Gothic"/>
                <a:cs typeface="Century Gothic"/>
              </a:rPr>
              <a:t>Saf</a:t>
            </a:r>
            <a:r>
              <a:rPr sz="4000" b="1" spc="-5" dirty="0">
                <a:solidFill>
                  <a:srgbClr val="002060"/>
                </a:solidFill>
                <a:latin typeface="Century Gothic"/>
                <a:cs typeface="Century Gothic"/>
              </a:rPr>
              <a:t>e</a:t>
            </a:r>
            <a:r>
              <a:rPr sz="4000" b="1" dirty="0">
                <a:solidFill>
                  <a:srgbClr val="002060"/>
                </a:solidFill>
                <a:latin typeface="Century Gothic"/>
                <a:cs typeface="Century Gothic"/>
              </a:rPr>
              <a:t>ty</a:t>
            </a:r>
            <a:endParaRPr sz="4000">
              <a:latin typeface="Century Gothic"/>
              <a:cs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385339" y="0"/>
            <a:ext cx="6137249" cy="68579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865523" y="2034628"/>
            <a:ext cx="6430645" cy="2198370"/>
          </a:xfrm>
          <a:prstGeom prst="rect">
            <a:avLst/>
          </a:prstGeom>
        </p:spPr>
        <p:txBody>
          <a:bodyPr vert="horz" wrap="square" lIns="0" tIns="0" rIns="0" bIns="0" rtlCol="0">
            <a:spAutoFit/>
          </a:bodyPr>
          <a:lstStyle/>
          <a:p>
            <a:pPr marL="12700" marR="5080" indent="623570">
              <a:lnSpc>
                <a:spcPts val="5800"/>
              </a:lnSpc>
            </a:pPr>
            <a:r>
              <a:rPr sz="5400" b="1" spc="-5" dirty="0">
                <a:solidFill>
                  <a:srgbClr val="002060"/>
                </a:solidFill>
                <a:latin typeface="Century Gothic"/>
                <a:cs typeface="Century Gothic"/>
              </a:rPr>
              <a:t>Standardization  of dose and</a:t>
            </a:r>
            <a:r>
              <a:rPr sz="5400" b="1" spc="-70" dirty="0">
                <a:solidFill>
                  <a:srgbClr val="002060"/>
                </a:solidFill>
                <a:latin typeface="Century Gothic"/>
                <a:cs typeface="Century Gothic"/>
              </a:rPr>
              <a:t> </a:t>
            </a:r>
            <a:r>
              <a:rPr sz="5400" b="1" spc="-5" dirty="0">
                <a:solidFill>
                  <a:srgbClr val="002060"/>
                </a:solidFill>
                <a:latin typeface="Century Gothic"/>
                <a:cs typeface="Century Gothic"/>
              </a:rPr>
              <a:t>quality</a:t>
            </a:r>
            <a:endParaRPr sz="5400">
              <a:latin typeface="Century Gothic"/>
              <a:cs typeface="Century Gothic"/>
            </a:endParaRPr>
          </a:p>
          <a:p>
            <a:pPr marL="1713230">
              <a:lnSpc>
                <a:spcPts val="5710"/>
              </a:lnSpc>
              <a:tabLst>
                <a:tab pos="3016250" algn="l"/>
              </a:tabLst>
            </a:pPr>
            <a:r>
              <a:rPr sz="5400" b="1" spc="-5" dirty="0">
                <a:solidFill>
                  <a:srgbClr val="002060"/>
                </a:solidFill>
                <a:latin typeface="Century Gothic"/>
                <a:cs typeface="Century Gothic"/>
              </a:rPr>
              <a:t>THE	MUST</a:t>
            </a:r>
            <a:endParaRPr sz="5400">
              <a:latin typeface="Century Gothic"/>
              <a:cs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3785180" y="797979"/>
            <a:ext cx="4283075" cy="4127500"/>
          </a:xfrm>
          <a:custGeom>
            <a:avLst/>
            <a:gdLst/>
            <a:ahLst/>
            <a:cxnLst/>
            <a:rect l="l" t="t" r="r" b="b"/>
            <a:pathLst>
              <a:path w="4283075" h="4127500">
                <a:moveTo>
                  <a:pt x="2394237" y="4114800"/>
                </a:moveTo>
                <a:lnTo>
                  <a:pt x="1872472" y="4114800"/>
                </a:lnTo>
                <a:lnTo>
                  <a:pt x="1920589" y="4127500"/>
                </a:lnTo>
                <a:lnTo>
                  <a:pt x="2347696" y="4127500"/>
                </a:lnTo>
                <a:lnTo>
                  <a:pt x="2394237" y="4114800"/>
                </a:lnTo>
                <a:close/>
              </a:path>
              <a:path w="4283075" h="4127500">
                <a:moveTo>
                  <a:pt x="2141502" y="0"/>
                </a:moveTo>
                <a:lnTo>
                  <a:pt x="1945434" y="0"/>
                </a:lnTo>
                <a:lnTo>
                  <a:pt x="1897077" y="12700"/>
                </a:lnTo>
                <a:lnTo>
                  <a:pt x="1849010" y="12700"/>
                </a:lnTo>
                <a:lnTo>
                  <a:pt x="1801248" y="25400"/>
                </a:lnTo>
                <a:lnTo>
                  <a:pt x="1753805" y="25400"/>
                </a:lnTo>
                <a:lnTo>
                  <a:pt x="1706692" y="38100"/>
                </a:lnTo>
                <a:lnTo>
                  <a:pt x="1343366" y="139700"/>
                </a:lnTo>
                <a:lnTo>
                  <a:pt x="1299850" y="165100"/>
                </a:lnTo>
                <a:lnTo>
                  <a:pt x="1256802" y="177800"/>
                </a:lnTo>
                <a:lnTo>
                  <a:pt x="1214235" y="203200"/>
                </a:lnTo>
                <a:lnTo>
                  <a:pt x="1172163" y="215900"/>
                </a:lnTo>
                <a:lnTo>
                  <a:pt x="1089556" y="266700"/>
                </a:lnTo>
                <a:lnTo>
                  <a:pt x="1049049" y="279400"/>
                </a:lnTo>
                <a:lnTo>
                  <a:pt x="1009092" y="304800"/>
                </a:lnTo>
                <a:lnTo>
                  <a:pt x="930877" y="355600"/>
                </a:lnTo>
                <a:lnTo>
                  <a:pt x="892648" y="381000"/>
                </a:lnTo>
                <a:lnTo>
                  <a:pt x="855022" y="406400"/>
                </a:lnTo>
                <a:lnTo>
                  <a:pt x="818012" y="431800"/>
                </a:lnTo>
                <a:lnTo>
                  <a:pt x="781634" y="469900"/>
                </a:lnTo>
                <a:lnTo>
                  <a:pt x="745899" y="495300"/>
                </a:lnTo>
                <a:lnTo>
                  <a:pt x="710822" y="520700"/>
                </a:lnTo>
                <a:lnTo>
                  <a:pt x="676417" y="558800"/>
                </a:lnTo>
                <a:lnTo>
                  <a:pt x="642696" y="584200"/>
                </a:lnTo>
                <a:lnTo>
                  <a:pt x="609673" y="622300"/>
                </a:lnTo>
                <a:lnTo>
                  <a:pt x="577363" y="647700"/>
                </a:lnTo>
                <a:lnTo>
                  <a:pt x="545778" y="685800"/>
                </a:lnTo>
                <a:lnTo>
                  <a:pt x="514932" y="723900"/>
                </a:lnTo>
                <a:lnTo>
                  <a:pt x="484839" y="749300"/>
                </a:lnTo>
                <a:lnTo>
                  <a:pt x="455512" y="787400"/>
                </a:lnTo>
                <a:lnTo>
                  <a:pt x="426965" y="825500"/>
                </a:lnTo>
                <a:lnTo>
                  <a:pt x="399212" y="863600"/>
                </a:lnTo>
                <a:lnTo>
                  <a:pt x="372265" y="901700"/>
                </a:lnTo>
                <a:lnTo>
                  <a:pt x="346140" y="939800"/>
                </a:lnTo>
                <a:lnTo>
                  <a:pt x="320848" y="977900"/>
                </a:lnTo>
                <a:lnTo>
                  <a:pt x="296404" y="1016000"/>
                </a:lnTo>
                <a:lnTo>
                  <a:pt x="272822" y="1054100"/>
                </a:lnTo>
                <a:lnTo>
                  <a:pt x="250115" y="1092200"/>
                </a:lnTo>
                <a:lnTo>
                  <a:pt x="228296" y="1130300"/>
                </a:lnTo>
                <a:lnTo>
                  <a:pt x="207379" y="1181100"/>
                </a:lnTo>
                <a:lnTo>
                  <a:pt x="187378" y="1219200"/>
                </a:lnTo>
                <a:lnTo>
                  <a:pt x="168306" y="1257300"/>
                </a:lnTo>
                <a:lnTo>
                  <a:pt x="150177" y="1308100"/>
                </a:lnTo>
                <a:lnTo>
                  <a:pt x="133005" y="1346200"/>
                </a:lnTo>
                <a:lnTo>
                  <a:pt x="116803" y="1397000"/>
                </a:lnTo>
                <a:lnTo>
                  <a:pt x="101584" y="1435100"/>
                </a:lnTo>
                <a:lnTo>
                  <a:pt x="87362" y="1485900"/>
                </a:lnTo>
                <a:lnTo>
                  <a:pt x="74151" y="1524000"/>
                </a:lnTo>
                <a:lnTo>
                  <a:pt x="61965" y="1574800"/>
                </a:lnTo>
                <a:lnTo>
                  <a:pt x="50816" y="1612900"/>
                </a:lnTo>
                <a:lnTo>
                  <a:pt x="40719" y="1663700"/>
                </a:lnTo>
                <a:lnTo>
                  <a:pt x="31764" y="1714500"/>
                </a:lnTo>
                <a:lnTo>
                  <a:pt x="23938" y="1752600"/>
                </a:lnTo>
                <a:lnTo>
                  <a:pt x="17233" y="1803400"/>
                </a:lnTo>
                <a:lnTo>
                  <a:pt x="11638" y="1854200"/>
                </a:lnTo>
                <a:lnTo>
                  <a:pt x="7144" y="1892300"/>
                </a:lnTo>
                <a:lnTo>
                  <a:pt x="3743" y="1943100"/>
                </a:lnTo>
                <a:lnTo>
                  <a:pt x="1425" y="1993900"/>
                </a:lnTo>
                <a:lnTo>
                  <a:pt x="180" y="2032000"/>
                </a:lnTo>
                <a:lnTo>
                  <a:pt x="0" y="2082800"/>
                </a:lnTo>
                <a:lnTo>
                  <a:pt x="874" y="2133600"/>
                </a:lnTo>
                <a:lnTo>
                  <a:pt x="2794" y="2171700"/>
                </a:lnTo>
                <a:lnTo>
                  <a:pt x="5750" y="2222500"/>
                </a:lnTo>
                <a:lnTo>
                  <a:pt x="9734" y="2260600"/>
                </a:lnTo>
                <a:lnTo>
                  <a:pt x="14735" y="2311400"/>
                </a:lnTo>
                <a:lnTo>
                  <a:pt x="20744" y="2349500"/>
                </a:lnTo>
                <a:lnTo>
                  <a:pt x="27753" y="2400300"/>
                </a:lnTo>
                <a:lnTo>
                  <a:pt x="35751" y="2438400"/>
                </a:lnTo>
                <a:lnTo>
                  <a:pt x="44730" y="2489200"/>
                </a:lnTo>
                <a:lnTo>
                  <a:pt x="54681" y="2527300"/>
                </a:lnTo>
                <a:lnTo>
                  <a:pt x="65593" y="2578100"/>
                </a:lnTo>
                <a:lnTo>
                  <a:pt x="77457" y="2616200"/>
                </a:lnTo>
                <a:lnTo>
                  <a:pt x="90265" y="2654300"/>
                </a:lnTo>
                <a:lnTo>
                  <a:pt x="104007" y="2705100"/>
                </a:lnTo>
                <a:lnTo>
                  <a:pt x="118673" y="2743200"/>
                </a:lnTo>
                <a:lnTo>
                  <a:pt x="134255" y="2781300"/>
                </a:lnTo>
                <a:lnTo>
                  <a:pt x="150743" y="2832100"/>
                </a:lnTo>
                <a:lnTo>
                  <a:pt x="168128" y="2870200"/>
                </a:lnTo>
                <a:lnTo>
                  <a:pt x="186400" y="2908300"/>
                </a:lnTo>
                <a:lnTo>
                  <a:pt x="205550" y="2946400"/>
                </a:lnTo>
                <a:lnTo>
                  <a:pt x="225570" y="2984500"/>
                </a:lnTo>
                <a:lnTo>
                  <a:pt x="246448" y="3022600"/>
                </a:lnTo>
                <a:lnTo>
                  <a:pt x="268177" y="3060700"/>
                </a:lnTo>
                <a:lnTo>
                  <a:pt x="290747" y="3098800"/>
                </a:lnTo>
                <a:lnTo>
                  <a:pt x="314148" y="3136900"/>
                </a:lnTo>
                <a:lnTo>
                  <a:pt x="338372" y="3175000"/>
                </a:lnTo>
                <a:lnTo>
                  <a:pt x="363409" y="3213100"/>
                </a:lnTo>
                <a:lnTo>
                  <a:pt x="389249" y="3251200"/>
                </a:lnTo>
                <a:lnTo>
                  <a:pt x="415884" y="3289300"/>
                </a:lnTo>
                <a:lnTo>
                  <a:pt x="443304" y="3327400"/>
                </a:lnTo>
                <a:lnTo>
                  <a:pt x="471499" y="3365500"/>
                </a:lnTo>
                <a:lnTo>
                  <a:pt x="500461" y="3390900"/>
                </a:lnTo>
                <a:lnTo>
                  <a:pt x="530181" y="3429000"/>
                </a:lnTo>
                <a:lnTo>
                  <a:pt x="560648" y="3454400"/>
                </a:lnTo>
                <a:lnTo>
                  <a:pt x="591853" y="3492500"/>
                </a:lnTo>
                <a:lnTo>
                  <a:pt x="623788" y="3517900"/>
                </a:lnTo>
                <a:lnTo>
                  <a:pt x="656443" y="3556000"/>
                </a:lnTo>
                <a:lnTo>
                  <a:pt x="689809" y="3581400"/>
                </a:lnTo>
                <a:lnTo>
                  <a:pt x="723876" y="3619500"/>
                </a:lnTo>
                <a:lnTo>
                  <a:pt x="758634" y="3644900"/>
                </a:lnTo>
                <a:lnTo>
                  <a:pt x="794076" y="3670300"/>
                </a:lnTo>
                <a:lnTo>
                  <a:pt x="830191" y="3695700"/>
                </a:lnTo>
                <a:lnTo>
                  <a:pt x="866970" y="3733800"/>
                </a:lnTo>
                <a:lnTo>
                  <a:pt x="904404" y="3759200"/>
                </a:lnTo>
                <a:lnTo>
                  <a:pt x="942483" y="3784600"/>
                </a:lnTo>
                <a:lnTo>
                  <a:pt x="981199" y="3810000"/>
                </a:lnTo>
                <a:lnTo>
                  <a:pt x="1020542" y="3822700"/>
                </a:lnTo>
                <a:lnTo>
                  <a:pt x="1060502" y="3848100"/>
                </a:lnTo>
                <a:lnTo>
                  <a:pt x="1142237" y="3898900"/>
                </a:lnTo>
                <a:lnTo>
                  <a:pt x="1183994" y="3911600"/>
                </a:lnTo>
                <a:lnTo>
                  <a:pt x="1226332" y="3937000"/>
                </a:lnTo>
                <a:lnTo>
                  <a:pt x="1269240" y="3949700"/>
                </a:lnTo>
                <a:lnTo>
                  <a:pt x="1312710" y="3975100"/>
                </a:lnTo>
                <a:lnTo>
                  <a:pt x="1401299" y="4000500"/>
                </a:lnTo>
                <a:lnTo>
                  <a:pt x="1446398" y="4025900"/>
                </a:lnTo>
                <a:lnTo>
                  <a:pt x="1679578" y="4089400"/>
                </a:lnTo>
                <a:lnTo>
                  <a:pt x="1727685" y="4089400"/>
                </a:lnTo>
                <a:lnTo>
                  <a:pt x="1824272" y="4114800"/>
                </a:lnTo>
                <a:lnTo>
                  <a:pt x="2440543" y="4114800"/>
                </a:lnTo>
                <a:lnTo>
                  <a:pt x="2486602" y="4102100"/>
                </a:lnTo>
                <a:lnTo>
                  <a:pt x="2532399" y="4102100"/>
                </a:lnTo>
                <a:lnTo>
                  <a:pt x="2623152" y="4076700"/>
                </a:lnTo>
                <a:lnTo>
                  <a:pt x="2668081" y="4076700"/>
                </a:lnTo>
                <a:lnTo>
                  <a:pt x="2800907" y="4038600"/>
                </a:lnTo>
                <a:lnTo>
                  <a:pt x="2844484" y="4013200"/>
                </a:lnTo>
                <a:lnTo>
                  <a:pt x="2972921" y="3975100"/>
                </a:lnTo>
                <a:lnTo>
                  <a:pt x="3014924" y="3949700"/>
                </a:lnTo>
                <a:lnTo>
                  <a:pt x="3056498" y="3937000"/>
                </a:lnTo>
                <a:lnTo>
                  <a:pt x="3097630" y="3911600"/>
                </a:lnTo>
                <a:lnTo>
                  <a:pt x="3138306" y="3898900"/>
                </a:lnTo>
                <a:lnTo>
                  <a:pt x="3218235" y="3848100"/>
                </a:lnTo>
                <a:lnTo>
                  <a:pt x="3257460" y="3835400"/>
                </a:lnTo>
                <a:lnTo>
                  <a:pt x="3334362" y="3784600"/>
                </a:lnTo>
                <a:lnTo>
                  <a:pt x="3372012" y="3759200"/>
                </a:lnTo>
                <a:lnTo>
                  <a:pt x="3409108" y="3733800"/>
                </a:lnTo>
                <a:lnTo>
                  <a:pt x="3445637" y="3708400"/>
                </a:lnTo>
                <a:lnTo>
                  <a:pt x="3481586" y="3683000"/>
                </a:lnTo>
                <a:lnTo>
                  <a:pt x="3516940" y="3644900"/>
                </a:lnTo>
                <a:lnTo>
                  <a:pt x="3551685" y="3619500"/>
                </a:lnTo>
                <a:lnTo>
                  <a:pt x="3585808" y="3594100"/>
                </a:lnTo>
                <a:lnTo>
                  <a:pt x="3619295" y="3556000"/>
                </a:lnTo>
                <a:lnTo>
                  <a:pt x="3652131" y="3530600"/>
                </a:lnTo>
                <a:lnTo>
                  <a:pt x="3684304" y="3505200"/>
                </a:lnTo>
                <a:lnTo>
                  <a:pt x="3715799" y="3467100"/>
                </a:lnTo>
                <a:lnTo>
                  <a:pt x="3746602" y="3429000"/>
                </a:lnTo>
                <a:lnTo>
                  <a:pt x="3776699" y="3403600"/>
                </a:lnTo>
                <a:lnTo>
                  <a:pt x="3806077" y="3365500"/>
                </a:lnTo>
                <a:lnTo>
                  <a:pt x="3834721" y="3327400"/>
                </a:lnTo>
                <a:lnTo>
                  <a:pt x="3862619" y="3302000"/>
                </a:lnTo>
                <a:lnTo>
                  <a:pt x="3889755" y="3263900"/>
                </a:lnTo>
                <a:lnTo>
                  <a:pt x="3916116" y="3225800"/>
                </a:lnTo>
                <a:lnTo>
                  <a:pt x="3941688" y="3187700"/>
                </a:lnTo>
                <a:lnTo>
                  <a:pt x="3966458" y="3149600"/>
                </a:lnTo>
                <a:lnTo>
                  <a:pt x="3990411" y="3111500"/>
                </a:lnTo>
                <a:lnTo>
                  <a:pt x="4013534" y="3073400"/>
                </a:lnTo>
                <a:lnTo>
                  <a:pt x="4035812" y="3035300"/>
                </a:lnTo>
                <a:lnTo>
                  <a:pt x="4057232" y="2984500"/>
                </a:lnTo>
                <a:lnTo>
                  <a:pt x="4077780" y="2946400"/>
                </a:lnTo>
                <a:lnTo>
                  <a:pt x="4097442" y="2908300"/>
                </a:lnTo>
                <a:lnTo>
                  <a:pt x="4116205" y="2870200"/>
                </a:lnTo>
                <a:lnTo>
                  <a:pt x="4134053" y="2819400"/>
                </a:lnTo>
                <a:lnTo>
                  <a:pt x="4150974" y="2781300"/>
                </a:lnTo>
                <a:lnTo>
                  <a:pt x="4166954" y="2730500"/>
                </a:lnTo>
                <a:lnTo>
                  <a:pt x="4181978" y="2692400"/>
                </a:lnTo>
                <a:lnTo>
                  <a:pt x="4196034" y="2641600"/>
                </a:lnTo>
                <a:lnTo>
                  <a:pt x="4209106" y="2603500"/>
                </a:lnTo>
                <a:lnTo>
                  <a:pt x="4221181" y="2552700"/>
                </a:lnTo>
                <a:lnTo>
                  <a:pt x="4232246" y="2514600"/>
                </a:lnTo>
                <a:lnTo>
                  <a:pt x="4242285" y="2463800"/>
                </a:lnTo>
                <a:lnTo>
                  <a:pt x="4251240" y="2413000"/>
                </a:lnTo>
                <a:lnTo>
                  <a:pt x="4259066" y="2374900"/>
                </a:lnTo>
                <a:lnTo>
                  <a:pt x="4265772" y="2324100"/>
                </a:lnTo>
                <a:lnTo>
                  <a:pt x="4271367" y="2273300"/>
                </a:lnTo>
                <a:lnTo>
                  <a:pt x="4275860" y="2235200"/>
                </a:lnTo>
                <a:lnTo>
                  <a:pt x="4279261" y="2184400"/>
                </a:lnTo>
                <a:lnTo>
                  <a:pt x="4281580" y="2133600"/>
                </a:lnTo>
                <a:lnTo>
                  <a:pt x="4282824" y="2095500"/>
                </a:lnTo>
                <a:lnTo>
                  <a:pt x="4282915" y="2070100"/>
                </a:lnTo>
                <a:lnTo>
                  <a:pt x="2141502" y="2070100"/>
                </a:lnTo>
                <a:lnTo>
                  <a:pt x="2141502" y="0"/>
                </a:lnTo>
                <a:close/>
              </a:path>
              <a:path w="4283075" h="4127500">
                <a:moveTo>
                  <a:pt x="2603426" y="38100"/>
                </a:moveTo>
                <a:lnTo>
                  <a:pt x="2555319" y="38100"/>
                </a:lnTo>
                <a:lnTo>
                  <a:pt x="2141502" y="2070100"/>
                </a:lnTo>
                <a:lnTo>
                  <a:pt x="4282915" y="2070100"/>
                </a:lnTo>
                <a:lnTo>
                  <a:pt x="4283005" y="2044700"/>
                </a:lnTo>
                <a:lnTo>
                  <a:pt x="4282130" y="2006600"/>
                </a:lnTo>
                <a:lnTo>
                  <a:pt x="4280210" y="1955800"/>
                </a:lnTo>
                <a:lnTo>
                  <a:pt x="4277254" y="1905000"/>
                </a:lnTo>
                <a:lnTo>
                  <a:pt x="4273271" y="1866900"/>
                </a:lnTo>
                <a:lnTo>
                  <a:pt x="4268270" y="1816100"/>
                </a:lnTo>
                <a:lnTo>
                  <a:pt x="4262260" y="1778000"/>
                </a:lnTo>
                <a:lnTo>
                  <a:pt x="4255251" y="1727200"/>
                </a:lnTo>
                <a:lnTo>
                  <a:pt x="4247253" y="1689100"/>
                </a:lnTo>
                <a:lnTo>
                  <a:pt x="4238274" y="1638300"/>
                </a:lnTo>
                <a:lnTo>
                  <a:pt x="4228324" y="1600200"/>
                </a:lnTo>
                <a:lnTo>
                  <a:pt x="4217412" y="1549400"/>
                </a:lnTo>
                <a:lnTo>
                  <a:pt x="4205547" y="1511300"/>
                </a:lnTo>
                <a:lnTo>
                  <a:pt x="4192739" y="1473200"/>
                </a:lnTo>
                <a:lnTo>
                  <a:pt x="4178997" y="1422400"/>
                </a:lnTo>
                <a:lnTo>
                  <a:pt x="4164331" y="1384300"/>
                </a:lnTo>
                <a:lnTo>
                  <a:pt x="4148749" y="1346200"/>
                </a:lnTo>
                <a:lnTo>
                  <a:pt x="4132261" y="1308100"/>
                </a:lnTo>
                <a:lnTo>
                  <a:pt x="4114876" y="1257300"/>
                </a:lnTo>
                <a:lnTo>
                  <a:pt x="4096604" y="1219200"/>
                </a:lnTo>
                <a:lnTo>
                  <a:pt x="4077454" y="1181100"/>
                </a:lnTo>
                <a:lnTo>
                  <a:pt x="4057435" y="1143000"/>
                </a:lnTo>
                <a:lnTo>
                  <a:pt x="4036556" y="1104900"/>
                </a:lnTo>
                <a:lnTo>
                  <a:pt x="4014827" y="1066800"/>
                </a:lnTo>
                <a:lnTo>
                  <a:pt x="3992258" y="1028700"/>
                </a:lnTo>
                <a:lnTo>
                  <a:pt x="3968856" y="990600"/>
                </a:lnTo>
                <a:lnTo>
                  <a:pt x="3944633" y="952500"/>
                </a:lnTo>
                <a:lnTo>
                  <a:pt x="3919596" y="914400"/>
                </a:lnTo>
                <a:lnTo>
                  <a:pt x="3893755" y="876300"/>
                </a:lnTo>
                <a:lnTo>
                  <a:pt x="3867121" y="838200"/>
                </a:lnTo>
                <a:lnTo>
                  <a:pt x="3839701" y="800100"/>
                </a:lnTo>
                <a:lnTo>
                  <a:pt x="3811505" y="774700"/>
                </a:lnTo>
                <a:lnTo>
                  <a:pt x="3782543" y="736600"/>
                </a:lnTo>
                <a:lnTo>
                  <a:pt x="3752824" y="698500"/>
                </a:lnTo>
                <a:lnTo>
                  <a:pt x="3722357" y="673100"/>
                </a:lnTo>
                <a:lnTo>
                  <a:pt x="3691151" y="635000"/>
                </a:lnTo>
                <a:lnTo>
                  <a:pt x="3659216" y="609600"/>
                </a:lnTo>
                <a:lnTo>
                  <a:pt x="3626561" y="571500"/>
                </a:lnTo>
                <a:lnTo>
                  <a:pt x="3593196" y="546100"/>
                </a:lnTo>
                <a:lnTo>
                  <a:pt x="3559129" y="508000"/>
                </a:lnTo>
                <a:lnTo>
                  <a:pt x="3524370" y="482600"/>
                </a:lnTo>
                <a:lnTo>
                  <a:pt x="3488928" y="457200"/>
                </a:lnTo>
                <a:lnTo>
                  <a:pt x="3452813" y="431800"/>
                </a:lnTo>
                <a:lnTo>
                  <a:pt x="3416034" y="406400"/>
                </a:lnTo>
                <a:lnTo>
                  <a:pt x="3378600" y="381000"/>
                </a:lnTo>
                <a:lnTo>
                  <a:pt x="3340521" y="355600"/>
                </a:lnTo>
                <a:lnTo>
                  <a:pt x="3301805" y="330200"/>
                </a:lnTo>
                <a:lnTo>
                  <a:pt x="3222503" y="279400"/>
                </a:lnTo>
                <a:lnTo>
                  <a:pt x="3140767" y="228600"/>
                </a:lnTo>
                <a:lnTo>
                  <a:pt x="3099010" y="215900"/>
                </a:lnTo>
                <a:lnTo>
                  <a:pt x="3056673" y="190500"/>
                </a:lnTo>
                <a:lnTo>
                  <a:pt x="3013764" y="177800"/>
                </a:lnTo>
                <a:lnTo>
                  <a:pt x="2970294" y="152400"/>
                </a:lnTo>
                <a:lnTo>
                  <a:pt x="2881706" y="127000"/>
                </a:lnTo>
                <a:lnTo>
                  <a:pt x="2836606" y="101600"/>
                </a:lnTo>
                <a:lnTo>
                  <a:pt x="2603426" y="38100"/>
                </a:lnTo>
                <a:close/>
              </a:path>
            </a:pathLst>
          </a:custGeom>
          <a:solidFill>
            <a:srgbClr val="5488CF"/>
          </a:solidFill>
        </p:spPr>
        <p:txBody>
          <a:bodyPr wrap="square" lIns="0" tIns="0" rIns="0" bIns="0" rtlCol="0"/>
          <a:lstStyle/>
          <a:p>
            <a:endParaRPr/>
          </a:p>
        </p:txBody>
      </p:sp>
      <p:sp>
        <p:nvSpPr>
          <p:cNvPr id="5" name="object 5"/>
          <p:cNvSpPr/>
          <p:nvPr/>
        </p:nvSpPr>
        <p:spPr>
          <a:xfrm>
            <a:off x="3800347" y="977315"/>
            <a:ext cx="2127250" cy="1882775"/>
          </a:xfrm>
          <a:custGeom>
            <a:avLst/>
            <a:gdLst/>
            <a:ahLst/>
            <a:cxnLst/>
            <a:rect l="l" t="t" r="r" b="b"/>
            <a:pathLst>
              <a:path w="2127250" h="1882775">
                <a:moveTo>
                  <a:pt x="1237754" y="0"/>
                </a:moveTo>
                <a:lnTo>
                  <a:pt x="1191599" y="21000"/>
                </a:lnTo>
                <a:lnTo>
                  <a:pt x="1146114" y="42984"/>
                </a:lnTo>
                <a:lnTo>
                  <a:pt x="1101311" y="65935"/>
                </a:lnTo>
                <a:lnTo>
                  <a:pt x="1057202" y="89839"/>
                </a:lnTo>
                <a:lnTo>
                  <a:pt x="1013799" y="114679"/>
                </a:lnTo>
                <a:lnTo>
                  <a:pt x="971114" y="140438"/>
                </a:lnTo>
                <a:lnTo>
                  <a:pt x="929160" y="167102"/>
                </a:lnTo>
                <a:lnTo>
                  <a:pt x="887948" y="194653"/>
                </a:lnTo>
                <a:lnTo>
                  <a:pt x="847490" y="223077"/>
                </a:lnTo>
                <a:lnTo>
                  <a:pt x="807798" y="252357"/>
                </a:lnTo>
                <a:lnTo>
                  <a:pt x="768885" y="282477"/>
                </a:lnTo>
                <a:lnTo>
                  <a:pt x="730762" y="313421"/>
                </a:lnTo>
                <a:lnTo>
                  <a:pt x="693441" y="345174"/>
                </a:lnTo>
                <a:lnTo>
                  <a:pt x="656934" y="377719"/>
                </a:lnTo>
                <a:lnTo>
                  <a:pt x="621254" y="411040"/>
                </a:lnTo>
                <a:lnTo>
                  <a:pt x="586412" y="445122"/>
                </a:lnTo>
                <a:lnTo>
                  <a:pt x="552421" y="479948"/>
                </a:lnTo>
                <a:lnTo>
                  <a:pt x="519292" y="515503"/>
                </a:lnTo>
                <a:lnTo>
                  <a:pt x="487037" y="551770"/>
                </a:lnTo>
                <a:lnTo>
                  <a:pt x="455669" y="588734"/>
                </a:lnTo>
                <a:lnTo>
                  <a:pt x="425199" y="626378"/>
                </a:lnTo>
                <a:lnTo>
                  <a:pt x="395639" y="664687"/>
                </a:lnTo>
                <a:lnTo>
                  <a:pt x="367002" y="703645"/>
                </a:lnTo>
                <a:lnTo>
                  <a:pt x="339300" y="743236"/>
                </a:lnTo>
                <a:lnTo>
                  <a:pt x="312544" y="783444"/>
                </a:lnTo>
                <a:lnTo>
                  <a:pt x="286747" y="824252"/>
                </a:lnTo>
                <a:lnTo>
                  <a:pt x="261920" y="865645"/>
                </a:lnTo>
                <a:lnTo>
                  <a:pt x="238075" y="907608"/>
                </a:lnTo>
                <a:lnTo>
                  <a:pt x="215226" y="950123"/>
                </a:lnTo>
                <a:lnTo>
                  <a:pt x="193382" y="993175"/>
                </a:lnTo>
                <a:lnTo>
                  <a:pt x="172558" y="1036749"/>
                </a:lnTo>
                <a:lnTo>
                  <a:pt x="152764" y="1080828"/>
                </a:lnTo>
                <a:lnTo>
                  <a:pt x="134013" y="1125396"/>
                </a:lnTo>
                <a:lnTo>
                  <a:pt x="116316" y="1170437"/>
                </a:lnTo>
                <a:lnTo>
                  <a:pt x="99686" y="1215935"/>
                </a:lnTo>
                <a:lnTo>
                  <a:pt x="84135" y="1261875"/>
                </a:lnTo>
                <a:lnTo>
                  <a:pt x="69674" y="1308240"/>
                </a:lnTo>
                <a:lnTo>
                  <a:pt x="56316" y="1355015"/>
                </a:lnTo>
                <a:lnTo>
                  <a:pt x="44073" y="1402183"/>
                </a:lnTo>
                <a:lnTo>
                  <a:pt x="32957" y="1449728"/>
                </a:lnTo>
                <a:lnTo>
                  <a:pt x="22979" y="1497635"/>
                </a:lnTo>
                <a:lnTo>
                  <a:pt x="14153" y="1545888"/>
                </a:lnTo>
                <a:lnTo>
                  <a:pt x="6489" y="1594471"/>
                </a:lnTo>
                <a:lnTo>
                  <a:pt x="0" y="1643367"/>
                </a:lnTo>
                <a:lnTo>
                  <a:pt x="2126830" y="1882190"/>
                </a:lnTo>
                <a:lnTo>
                  <a:pt x="1237754" y="0"/>
                </a:lnTo>
                <a:close/>
              </a:path>
            </a:pathLst>
          </a:custGeom>
          <a:solidFill>
            <a:srgbClr val="81B859"/>
          </a:solidFill>
        </p:spPr>
        <p:txBody>
          <a:bodyPr wrap="square" lIns="0" tIns="0" rIns="0" bIns="0" rtlCol="0"/>
          <a:lstStyle/>
          <a:p>
            <a:endParaRPr/>
          </a:p>
        </p:txBody>
      </p:sp>
      <p:sp>
        <p:nvSpPr>
          <p:cNvPr id="6" name="object 6"/>
          <p:cNvSpPr/>
          <p:nvPr/>
        </p:nvSpPr>
        <p:spPr>
          <a:xfrm>
            <a:off x="5925235" y="980528"/>
            <a:ext cx="2141220" cy="1875789"/>
          </a:xfrm>
          <a:custGeom>
            <a:avLst/>
            <a:gdLst/>
            <a:ahLst/>
            <a:cxnLst/>
            <a:rect l="l" t="t" r="r" b="b"/>
            <a:pathLst>
              <a:path w="2141220" h="1875789">
                <a:moveTo>
                  <a:pt x="903820" y="0"/>
                </a:moveTo>
                <a:lnTo>
                  <a:pt x="0" y="1875624"/>
                </a:lnTo>
                <a:lnTo>
                  <a:pt x="2140953" y="1847862"/>
                </a:lnTo>
                <a:lnTo>
                  <a:pt x="2139693" y="1799324"/>
                </a:lnTo>
                <a:lnTo>
                  <a:pt x="2137269" y="1750993"/>
                </a:lnTo>
                <a:lnTo>
                  <a:pt x="2133693" y="1702883"/>
                </a:lnTo>
                <a:lnTo>
                  <a:pt x="2128973" y="1655010"/>
                </a:lnTo>
                <a:lnTo>
                  <a:pt x="2123122" y="1607391"/>
                </a:lnTo>
                <a:lnTo>
                  <a:pt x="2116150" y="1560040"/>
                </a:lnTo>
                <a:lnTo>
                  <a:pt x="2108066" y="1512974"/>
                </a:lnTo>
                <a:lnTo>
                  <a:pt x="2098881" y="1466208"/>
                </a:lnTo>
                <a:lnTo>
                  <a:pt x="2088607" y="1419758"/>
                </a:lnTo>
                <a:lnTo>
                  <a:pt x="2077252" y="1373638"/>
                </a:lnTo>
                <a:lnTo>
                  <a:pt x="2064829" y="1327866"/>
                </a:lnTo>
                <a:lnTo>
                  <a:pt x="2051346" y="1282456"/>
                </a:lnTo>
                <a:lnTo>
                  <a:pt x="2036816" y="1237424"/>
                </a:lnTo>
                <a:lnTo>
                  <a:pt x="2021247" y="1192786"/>
                </a:lnTo>
                <a:lnTo>
                  <a:pt x="2004651" y="1148558"/>
                </a:lnTo>
                <a:lnTo>
                  <a:pt x="1987038" y="1104754"/>
                </a:lnTo>
                <a:lnTo>
                  <a:pt x="1968419" y="1061391"/>
                </a:lnTo>
                <a:lnTo>
                  <a:pt x="1948804" y="1018485"/>
                </a:lnTo>
                <a:lnTo>
                  <a:pt x="1928203" y="976050"/>
                </a:lnTo>
                <a:lnTo>
                  <a:pt x="1906627" y="934104"/>
                </a:lnTo>
                <a:lnTo>
                  <a:pt x="1884086" y="892660"/>
                </a:lnTo>
                <a:lnTo>
                  <a:pt x="1860592" y="851735"/>
                </a:lnTo>
                <a:lnTo>
                  <a:pt x="1836153" y="811344"/>
                </a:lnTo>
                <a:lnTo>
                  <a:pt x="1810782" y="771504"/>
                </a:lnTo>
                <a:lnTo>
                  <a:pt x="1784488" y="732229"/>
                </a:lnTo>
                <a:lnTo>
                  <a:pt x="1757281" y="693536"/>
                </a:lnTo>
                <a:lnTo>
                  <a:pt x="1729173" y="655440"/>
                </a:lnTo>
                <a:lnTo>
                  <a:pt x="1700173" y="617956"/>
                </a:lnTo>
                <a:lnTo>
                  <a:pt x="1670293" y="581101"/>
                </a:lnTo>
                <a:lnTo>
                  <a:pt x="1639542" y="544889"/>
                </a:lnTo>
                <a:lnTo>
                  <a:pt x="1607931" y="509337"/>
                </a:lnTo>
                <a:lnTo>
                  <a:pt x="1575471" y="474461"/>
                </a:lnTo>
                <a:lnTo>
                  <a:pt x="1542172" y="440275"/>
                </a:lnTo>
                <a:lnTo>
                  <a:pt x="1508044" y="406795"/>
                </a:lnTo>
                <a:lnTo>
                  <a:pt x="1473098" y="374037"/>
                </a:lnTo>
                <a:lnTo>
                  <a:pt x="1437345" y="342017"/>
                </a:lnTo>
                <a:lnTo>
                  <a:pt x="1400794" y="310751"/>
                </a:lnTo>
                <a:lnTo>
                  <a:pt x="1363457" y="280253"/>
                </a:lnTo>
                <a:lnTo>
                  <a:pt x="1325344" y="250540"/>
                </a:lnTo>
                <a:lnTo>
                  <a:pt x="1286464" y="221627"/>
                </a:lnTo>
                <a:lnTo>
                  <a:pt x="1246830" y="193530"/>
                </a:lnTo>
                <a:lnTo>
                  <a:pt x="1206451" y="166265"/>
                </a:lnTo>
                <a:lnTo>
                  <a:pt x="1165337" y="139846"/>
                </a:lnTo>
                <a:lnTo>
                  <a:pt x="1123500" y="114290"/>
                </a:lnTo>
                <a:lnTo>
                  <a:pt x="1080949" y="89613"/>
                </a:lnTo>
                <a:lnTo>
                  <a:pt x="1037695" y="65830"/>
                </a:lnTo>
                <a:lnTo>
                  <a:pt x="993749" y="42956"/>
                </a:lnTo>
                <a:lnTo>
                  <a:pt x="949120" y="21007"/>
                </a:lnTo>
                <a:lnTo>
                  <a:pt x="903820" y="0"/>
                </a:lnTo>
                <a:close/>
              </a:path>
            </a:pathLst>
          </a:custGeom>
          <a:solidFill>
            <a:srgbClr val="F2913F"/>
          </a:solidFill>
        </p:spPr>
        <p:txBody>
          <a:bodyPr wrap="square" lIns="0" tIns="0" rIns="0" bIns="0" rtlCol="0"/>
          <a:lstStyle/>
          <a:p>
            <a:endParaRPr/>
          </a:p>
        </p:txBody>
      </p:sp>
      <p:sp>
        <p:nvSpPr>
          <p:cNvPr id="7" name="object 7"/>
          <p:cNvSpPr/>
          <p:nvPr/>
        </p:nvSpPr>
        <p:spPr>
          <a:xfrm>
            <a:off x="4925745" y="787157"/>
            <a:ext cx="1905000" cy="2069464"/>
          </a:xfrm>
          <a:custGeom>
            <a:avLst/>
            <a:gdLst/>
            <a:ahLst/>
            <a:cxnLst/>
            <a:rect l="l" t="t" r="r" b="b"/>
            <a:pathLst>
              <a:path w="1905000" h="2069464">
                <a:moveTo>
                  <a:pt x="995530" y="0"/>
                </a:moveTo>
                <a:lnTo>
                  <a:pt x="946594" y="659"/>
                </a:lnTo>
                <a:lnTo>
                  <a:pt x="897687" y="2399"/>
                </a:lnTo>
                <a:lnTo>
                  <a:pt x="848828" y="5218"/>
                </a:lnTo>
                <a:lnTo>
                  <a:pt x="800036" y="9116"/>
                </a:lnTo>
                <a:lnTo>
                  <a:pt x="751332" y="14093"/>
                </a:lnTo>
                <a:lnTo>
                  <a:pt x="702735" y="20147"/>
                </a:lnTo>
                <a:lnTo>
                  <a:pt x="654265" y="27278"/>
                </a:lnTo>
                <a:lnTo>
                  <a:pt x="605941" y="35487"/>
                </a:lnTo>
                <a:lnTo>
                  <a:pt x="557783" y="44772"/>
                </a:lnTo>
                <a:lnTo>
                  <a:pt x="509811" y="55133"/>
                </a:lnTo>
                <a:lnTo>
                  <a:pt x="462044" y="66569"/>
                </a:lnTo>
                <a:lnTo>
                  <a:pt x="414502" y="79081"/>
                </a:lnTo>
                <a:lnTo>
                  <a:pt x="367205" y="92667"/>
                </a:lnTo>
                <a:lnTo>
                  <a:pt x="320173" y="107327"/>
                </a:lnTo>
                <a:lnTo>
                  <a:pt x="273424" y="123061"/>
                </a:lnTo>
                <a:lnTo>
                  <a:pt x="226980" y="139867"/>
                </a:lnTo>
                <a:lnTo>
                  <a:pt x="180858" y="157746"/>
                </a:lnTo>
                <a:lnTo>
                  <a:pt x="135080" y="176698"/>
                </a:lnTo>
                <a:lnTo>
                  <a:pt x="89664" y="196721"/>
                </a:lnTo>
                <a:lnTo>
                  <a:pt x="44631" y="217815"/>
                </a:lnTo>
                <a:lnTo>
                  <a:pt x="0" y="239980"/>
                </a:lnTo>
                <a:lnTo>
                  <a:pt x="1000937" y="2068996"/>
                </a:lnTo>
                <a:lnTo>
                  <a:pt x="1904542" y="193269"/>
                </a:lnTo>
                <a:lnTo>
                  <a:pt x="1858804" y="173321"/>
                </a:lnTo>
                <a:lnTo>
                  <a:pt x="1812721" y="154461"/>
                </a:lnTo>
                <a:lnTo>
                  <a:pt x="1766311" y="136691"/>
                </a:lnTo>
                <a:lnTo>
                  <a:pt x="1719596" y="120008"/>
                </a:lnTo>
                <a:lnTo>
                  <a:pt x="1672595" y="104412"/>
                </a:lnTo>
                <a:lnTo>
                  <a:pt x="1625327" y="89904"/>
                </a:lnTo>
                <a:lnTo>
                  <a:pt x="1577812" y="76482"/>
                </a:lnTo>
                <a:lnTo>
                  <a:pt x="1530070" y="64147"/>
                </a:lnTo>
                <a:lnTo>
                  <a:pt x="1482120" y="52897"/>
                </a:lnTo>
                <a:lnTo>
                  <a:pt x="1433982" y="42732"/>
                </a:lnTo>
                <a:lnTo>
                  <a:pt x="1385676" y="33652"/>
                </a:lnTo>
                <a:lnTo>
                  <a:pt x="1337222" y="25656"/>
                </a:lnTo>
                <a:lnTo>
                  <a:pt x="1288638" y="18743"/>
                </a:lnTo>
                <a:lnTo>
                  <a:pt x="1239945" y="12914"/>
                </a:lnTo>
                <a:lnTo>
                  <a:pt x="1191163" y="8168"/>
                </a:lnTo>
                <a:lnTo>
                  <a:pt x="1142310" y="4504"/>
                </a:lnTo>
                <a:lnTo>
                  <a:pt x="1093407" y="1921"/>
                </a:lnTo>
                <a:lnTo>
                  <a:pt x="1044474" y="420"/>
                </a:lnTo>
                <a:lnTo>
                  <a:pt x="995530" y="0"/>
                </a:lnTo>
                <a:close/>
              </a:path>
            </a:pathLst>
          </a:custGeom>
          <a:solidFill>
            <a:srgbClr val="FFCA00"/>
          </a:solidFill>
        </p:spPr>
        <p:txBody>
          <a:bodyPr wrap="square" lIns="0" tIns="0" rIns="0" bIns="0" rtlCol="0"/>
          <a:lstStyle/>
          <a:p>
            <a:endParaRPr/>
          </a:p>
        </p:txBody>
      </p:sp>
      <p:sp>
        <p:nvSpPr>
          <p:cNvPr id="8" name="object 8"/>
          <p:cNvSpPr/>
          <p:nvPr/>
        </p:nvSpPr>
        <p:spPr>
          <a:xfrm>
            <a:off x="5932144" y="2806814"/>
            <a:ext cx="2141220" cy="1464310"/>
          </a:xfrm>
          <a:custGeom>
            <a:avLst/>
            <a:gdLst/>
            <a:ahLst/>
            <a:cxnLst/>
            <a:rect l="l" t="t" r="r" b="b"/>
            <a:pathLst>
              <a:path w="2141220" h="1464310">
                <a:moveTo>
                  <a:pt x="2140534" y="0"/>
                </a:moveTo>
                <a:lnTo>
                  <a:pt x="0" y="49339"/>
                </a:lnTo>
                <a:lnTo>
                  <a:pt x="1562341" y="1464094"/>
                </a:lnTo>
                <a:lnTo>
                  <a:pt x="1596758" y="1427748"/>
                </a:lnTo>
                <a:lnTo>
                  <a:pt x="1630197" y="1390706"/>
                </a:lnTo>
                <a:lnTo>
                  <a:pt x="1662649" y="1352986"/>
                </a:lnTo>
                <a:lnTo>
                  <a:pt x="1694107" y="1314607"/>
                </a:lnTo>
                <a:lnTo>
                  <a:pt x="1724564" y="1275588"/>
                </a:lnTo>
                <a:lnTo>
                  <a:pt x="1754013" y="1235948"/>
                </a:lnTo>
                <a:lnTo>
                  <a:pt x="1782445" y="1195706"/>
                </a:lnTo>
                <a:lnTo>
                  <a:pt x="1809854" y="1154881"/>
                </a:lnTo>
                <a:lnTo>
                  <a:pt x="1836231" y="1113491"/>
                </a:lnTo>
                <a:lnTo>
                  <a:pt x="1861570" y="1071556"/>
                </a:lnTo>
                <a:lnTo>
                  <a:pt x="1885863" y="1029094"/>
                </a:lnTo>
                <a:lnTo>
                  <a:pt x="1909102" y="986124"/>
                </a:lnTo>
                <a:lnTo>
                  <a:pt x="1931281" y="942666"/>
                </a:lnTo>
                <a:lnTo>
                  <a:pt x="1952390" y="898738"/>
                </a:lnTo>
                <a:lnTo>
                  <a:pt x="1972424" y="854359"/>
                </a:lnTo>
                <a:lnTo>
                  <a:pt x="1991375" y="809548"/>
                </a:lnTo>
                <a:lnTo>
                  <a:pt x="2009235" y="764324"/>
                </a:lnTo>
                <a:lnTo>
                  <a:pt x="2025996" y="718706"/>
                </a:lnTo>
                <a:lnTo>
                  <a:pt x="2041651" y="672713"/>
                </a:lnTo>
                <a:lnTo>
                  <a:pt x="2056194" y="626363"/>
                </a:lnTo>
                <a:lnTo>
                  <a:pt x="2069615" y="579676"/>
                </a:lnTo>
                <a:lnTo>
                  <a:pt x="2081908" y="532671"/>
                </a:lnTo>
                <a:lnTo>
                  <a:pt x="2093066" y="485366"/>
                </a:lnTo>
                <a:lnTo>
                  <a:pt x="2103080" y="437780"/>
                </a:lnTo>
                <a:lnTo>
                  <a:pt x="2111944" y="389933"/>
                </a:lnTo>
                <a:lnTo>
                  <a:pt x="2119649" y="341842"/>
                </a:lnTo>
                <a:lnTo>
                  <a:pt x="2126189" y="293528"/>
                </a:lnTo>
                <a:lnTo>
                  <a:pt x="2131556" y="245009"/>
                </a:lnTo>
                <a:lnTo>
                  <a:pt x="2135743" y="196303"/>
                </a:lnTo>
                <a:lnTo>
                  <a:pt x="2138741" y="147431"/>
                </a:lnTo>
                <a:lnTo>
                  <a:pt x="2140544" y="98410"/>
                </a:lnTo>
                <a:lnTo>
                  <a:pt x="2141144" y="49260"/>
                </a:lnTo>
                <a:lnTo>
                  <a:pt x="2140534" y="0"/>
                </a:lnTo>
                <a:close/>
              </a:path>
            </a:pathLst>
          </a:custGeom>
          <a:solidFill>
            <a:srgbClr val="FF6962"/>
          </a:solidFill>
        </p:spPr>
        <p:txBody>
          <a:bodyPr wrap="square" lIns="0" tIns="0" rIns="0" bIns="0" rtlCol="0"/>
          <a:lstStyle/>
          <a:p>
            <a:endParaRPr/>
          </a:p>
        </p:txBody>
      </p:sp>
      <p:sp>
        <p:nvSpPr>
          <p:cNvPr id="9" name="object 9"/>
          <p:cNvSpPr/>
          <p:nvPr/>
        </p:nvSpPr>
        <p:spPr>
          <a:xfrm>
            <a:off x="5932830" y="2856153"/>
            <a:ext cx="1573530" cy="2066925"/>
          </a:xfrm>
          <a:custGeom>
            <a:avLst/>
            <a:gdLst/>
            <a:ahLst/>
            <a:cxnLst/>
            <a:rect l="l" t="t" r="r" b="b"/>
            <a:pathLst>
              <a:path w="1573529" h="2066925">
                <a:moveTo>
                  <a:pt x="0" y="0"/>
                </a:moveTo>
                <a:lnTo>
                  <a:pt x="104787" y="2066505"/>
                </a:lnTo>
                <a:lnTo>
                  <a:pt x="155636" y="2063512"/>
                </a:lnTo>
                <a:lnTo>
                  <a:pt x="206283" y="2059363"/>
                </a:lnTo>
                <a:lnTo>
                  <a:pt x="256710" y="2054065"/>
                </a:lnTo>
                <a:lnTo>
                  <a:pt x="306897" y="2047628"/>
                </a:lnTo>
                <a:lnTo>
                  <a:pt x="356826" y="2040059"/>
                </a:lnTo>
                <a:lnTo>
                  <a:pt x="406477" y="2031369"/>
                </a:lnTo>
                <a:lnTo>
                  <a:pt x="455832" y="2021564"/>
                </a:lnTo>
                <a:lnTo>
                  <a:pt x="504872" y="2010654"/>
                </a:lnTo>
                <a:lnTo>
                  <a:pt x="553578" y="1998647"/>
                </a:lnTo>
                <a:lnTo>
                  <a:pt x="601931" y="1985552"/>
                </a:lnTo>
                <a:lnTo>
                  <a:pt x="649911" y="1971378"/>
                </a:lnTo>
                <a:lnTo>
                  <a:pt x="697501" y="1956132"/>
                </a:lnTo>
                <a:lnTo>
                  <a:pt x="744681" y="1939823"/>
                </a:lnTo>
                <a:lnTo>
                  <a:pt x="791431" y="1922461"/>
                </a:lnTo>
                <a:lnTo>
                  <a:pt x="837734" y="1904053"/>
                </a:lnTo>
                <a:lnTo>
                  <a:pt x="883571" y="1884608"/>
                </a:lnTo>
                <a:lnTo>
                  <a:pt x="928921" y="1864134"/>
                </a:lnTo>
                <a:lnTo>
                  <a:pt x="973767" y="1842641"/>
                </a:lnTo>
                <a:lnTo>
                  <a:pt x="1018090" y="1820136"/>
                </a:lnTo>
                <a:lnTo>
                  <a:pt x="1061870" y="1796629"/>
                </a:lnTo>
                <a:lnTo>
                  <a:pt x="1105088" y="1772127"/>
                </a:lnTo>
                <a:lnTo>
                  <a:pt x="1147726" y="1746639"/>
                </a:lnTo>
                <a:lnTo>
                  <a:pt x="1189765" y="1720175"/>
                </a:lnTo>
                <a:lnTo>
                  <a:pt x="1231185" y="1692742"/>
                </a:lnTo>
                <a:lnTo>
                  <a:pt x="1271969" y="1664349"/>
                </a:lnTo>
                <a:lnTo>
                  <a:pt x="1312096" y="1635004"/>
                </a:lnTo>
                <a:lnTo>
                  <a:pt x="1351548" y="1604716"/>
                </a:lnTo>
                <a:lnTo>
                  <a:pt x="1390306" y="1573494"/>
                </a:lnTo>
                <a:lnTo>
                  <a:pt x="1428350" y="1541346"/>
                </a:lnTo>
                <a:lnTo>
                  <a:pt x="1465663" y="1508281"/>
                </a:lnTo>
                <a:lnTo>
                  <a:pt x="1502226" y="1474307"/>
                </a:lnTo>
                <a:lnTo>
                  <a:pt x="1538018" y="1439433"/>
                </a:lnTo>
                <a:lnTo>
                  <a:pt x="1573021" y="1403667"/>
                </a:lnTo>
                <a:lnTo>
                  <a:pt x="0" y="0"/>
                </a:lnTo>
                <a:close/>
              </a:path>
            </a:pathLst>
          </a:custGeom>
          <a:solidFill>
            <a:srgbClr val="F7BF95"/>
          </a:solidFill>
        </p:spPr>
        <p:txBody>
          <a:bodyPr wrap="square" lIns="0" tIns="0" rIns="0" bIns="0" rtlCol="0"/>
          <a:lstStyle/>
          <a:p>
            <a:endParaRPr/>
          </a:p>
        </p:txBody>
      </p:sp>
      <p:sp>
        <p:nvSpPr>
          <p:cNvPr id="10" name="object 10"/>
          <p:cNvSpPr/>
          <p:nvPr/>
        </p:nvSpPr>
        <p:spPr>
          <a:xfrm>
            <a:off x="3784019" y="2633624"/>
            <a:ext cx="2141220" cy="2238375"/>
          </a:xfrm>
          <a:custGeom>
            <a:avLst/>
            <a:gdLst/>
            <a:ahLst/>
            <a:cxnLst/>
            <a:rect l="l" t="t" r="r" b="b"/>
            <a:pathLst>
              <a:path w="2141220" h="2238375">
                <a:moveTo>
                  <a:pt x="11972" y="0"/>
                </a:moveTo>
                <a:lnTo>
                  <a:pt x="7326" y="47527"/>
                </a:lnTo>
                <a:lnTo>
                  <a:pt x="3816" y="94925"/>
                </a:lnTo>
                <a:lnTo>
                  <a:pt x="1432" y="142181"/>
                </a:lnTo>
                <a:lnTo>
                  <a:pt x="163" y="189280"/>
                </a:lnTo>
                <a:lnTo>
                  <a:pt x="0" y="236211"/>
                </a:lnTo>
                <a:lnTo>
                  <a:pt x="931" y="282958"/>
                </a:lnTo>
                <a:lnTo>
                  <a:pt x="2948" y="329508"/>
                </a:lnTo>
                <a:lnTo>
                  <a:pt x="6040" y="375848"/>
                </a:lnTo>
                <a:lnTo>
                  <a:pt x="10196" y="421963"/>
                </a:lnTo>
                <a:lnTo>
                  <a:pt x="15407" y="467841"/>
                </a:lnTo>
                <a:lnTo>
                  <a:pt x="21663" y="513468"/>
                </a:lnTo>
                <a:lnTo>
                  <a:pt x="28953" y="558830"/>
                </a:lnTo>
                <a:lnTo>
                  <a:pt x="37268" y="603914"/>
                </a:lnTo>
                <a:lnTo>
                  <a:pt x="46596" y="648705"/>
                </a:lnTo>
                <a:lnTo>
                  <a:pt x="56929" y="693191"/>
                </a:lnTo>
                <a:lnTo>
                  <a:pt x="68255" y="737358"/>
                </a:lnTo>
                <a:lnTo>
                  <a:pt x="80566" y="781191"/>
                </a:lnTo>
                <a:lnTo>
                  <a:pt x="93850" y="824678"/>
                </a:lnTo>
                <a:lnTo>
                  <a:pt x="108097" y="867805"/>
                </a:lnTo>
                <a:lnTo>
                  <a:pt x="123298" y="910559"/>
                </a:lnTo>
                <a:lnTo>
                  <a:pt x="139442" y="952925"/>
                </a:lnTo>
                <a:lnTo>
                  <a:pt x="156520" y="994890"/>
                </a:lnTo>
                <a:lnTo>
                  <a:pt x="174520" y="1036441"/>
                </a:lnTo>
                <a:lnTo>
                  <a:pt x="193433" y="1077564"/>
                </a:lnTo>
                <a:lnTo>
                  <a:pt x="213249" y="1118244"/>
                </a:lnTo>
                <a:lnTo>
                  <a:pt x="233958" y="1158470"/>
                </a:lnTo>
                <a:lnTo>
                  <a:pt x="255549" y="1198227"/>
                </a:lnTo>
                <a:lnTo>
                  <a:pt x="278013" y="1237501"/>
                </a:lnTo>
                <a:lnTo>
                  <a:pt x="301339" y="1276279"/>
                </a:lnTo>
                <a:lnTo>
                  <a:pt x="325517" y="1314547"/>
                </a:lnTo>
                <a:lnTo>
                  <a:pt x="350536" y="1352292"/>
                </a:lnTo>
                <a:lnTo>
                  <a:pt x="376388" y="1389500"/>
                </a:lnTo>
                <a:lnTo>
                  <a:pt x="403062" y="1426157"/>
                </a:lnTo>
                <a:lnTo>
                  <a:pt x="430547" y="1462250"/>
                </a:lnTo>
                <a:lnTo>
                  <a:pt x="458834" y="1497766"/>
                </a:lnTo>
                <a:lnTo>
                  <a:pt x="487912" y="1532690"/>
                </a:lnTo>
                <a:lnTo>
                  <a:pt x="517771" y="1567009"/>
                </a:lnTo>
                <a:lnTo>
                  <a:pt x="548401" y="1600709"/>
                </a:lnTo>
                <a:lnTo>
                  <a:pt x="579792" y="1633778"/>
                </a:lnTo>
                <a:lnTo>
                  <a:pt x="611934" y="1666200"/>
                </a:lnTo>
                <a:lnTo>
                  <a:pt x="644817" y="1697963"/>
                </a:lnTo>
                <a:lnTo>
                  <a:pt x="678431" y="1729054"/>
                </a:lnTo>
                <a:lnTo>
                  <a:pt x="712765" y="1759457"/>
                </a:lnTo>
                <a:lnTo>
                  <a:pt x="747809" y="1789160"/>
                </a:lnTo>
                <a:lnTo>
                  <a:pt x="783553" y="1818150"/>
                </a:lnTo>
                <a:lnTo>
                  <a:pt x="819988" y="1846412"/>
                </a:lnTo>
                <a:lnTo>
                  <a:pt x="857102" y="1873933"/>
                </a:lnTo>
                <a:lnTo>
                  <a:pt x="894886" y="1900699"/>
                </a:lnTo>
                <a:lnTo>
                  <a:pt x="933330" y="1926698"/>
                </a:lnTo>
                <a:lnTo>
                  <a:pt x="972424" y="1951914"/>
                </a:lnTo>
                <a:lnTo>
                  <a:pt x="1012157" y="1976335"/>
                </a:lnTo>
                <a:lnTo>
                  <a:pt x="1052519" y="1999947"/>
                </a:lnTo>
                <a:lnTo>
                  <a:pt x="1093500" y="2022736"/>
                </a:lnTo>
                <a:lnTo>
                  <a:pt x="1135091" y="2044689"/>
                </a:lnTo>
                <a:lnTo>
                  <a:pt x="1177280" y="2065792"/>
                </a:lnTo>
                <a:lnTo>
                  <a:pt x="1220058" y="2086031"/>
                </a:lnTo>
                <a:lnTo>
                  <a:pt x="1263415" y="2105394"/>
                </a:lnTo>
                <a:lnTo>
                  <a:pt x="1307341" y="2123866"/>
                </a:lnTo>
                <a:lnTo>
                  <a:pt x="1351824" y="2141433"/>
                </a:lnTo>
                <a:lnTo>
                  <a:pt x="1396856" y="2158083"/>
                </a:lnTo>
                <a:lnTo>
                  <a:pt x="1442427" y="2173801"/>
                </a:lnTo>
                <a:lnTo>
                  <a:pt x="1488525" y="2188574"/>
                </a:lnTo>
                <a:lnTo>
                  <a:pt x="1535141" y="2202388"/>
                </a:lnTo>
                <a:lnTo>
                  <a:pt x="1582265" y="2215230"/>
                </a:lnTo>
                <a:lnTo>
                  <a:pt x="1629887" y="2227086"/>
                </a:lnTo>
                <a:lnTo>
                  <a:pt x="1677996" y="2237943"/>
                </a:lnTo>
                <a:lnTo>
                  <a:pt x="2141216" y="217944"/>
                </a:lnTo>
                <a:lnTo>
                  <a:pt x="11972" y="0"/>
                </a:lnTo>
                <a:close/>
              </a:path>
            </a:pathLst>
          </a:custGeom>
          <a:solidFill>
            <a:srgbClr val="8448B0"/>
          </a:solidFill>
        </p:spPr>
        <p:txBody>
          <a:bodyPr wrap="square" lIns="0" tIns="0" rIns="0" bIns="0" rtlCol="0"/>
          <a:lstStyle/>
          <a:p>
            <a:endParaRPr/>
          </a:p>
        </p:txBody>
      </p:sp>
      <p:sp>
        <p:nvSpPr>
          <p:cNvPr id="11" name="object 11"/>
          <p:cNvSpPr/>
          <p:nvPr/>
        </p:nvSpPr>
        <p:spPr>
          <a:xfrm>
            <a:off x="5536310" y="1083043"/>
            <a:ext cx="1167130" cy="369570"/>
          </a:xfrm>
          <a:custGeom>
            <a:avLst/>
            <a:gdLst/>
            <a:ahLst/>
            <a:cxnLst/>
            <a:rect l="l" t="t" r="r" b="b"/>
            <a:pathLst>
              <a:path w="1167129" h="369569">
                <a:moveTo>
                  <a:pt x="0" y="0"/>
                </a:moveTo>
                <a:lnTo>
                  <a:pt x="1166952" y="0"/>
                </a:lnTo>
                <a:lnTo>
                  <a:pt x="1166952" y="369328"/>
                </a:lnTo>
                <a:lnTo>
                  <a:pt x="0" y="369328"/>
                </a:lnTo>
                <a:lnTo>
                  <a:pt x="0" y="0"/>
                </a:lnTo>
                <a:close/>
              </a:path>
            </a:pathLst>
          </a:custGeom>
          <a:solidFill>
            <a:srgbClr val="FFFFFF">
              <a:alpha val="52159"/>
            </a:srgbClr>
          </a:solidFill>
        </p:spPr>
        <p:txBody>
          <a:bodyPr wrap="square" lIns="0" tIns="0" rIns="0" bIns="0" rtlCol="0"/>
          <a:lstStyle/>
          <a:p>
            <a:endParaRPr/>
          </a:p>
        </p:txBody>
      </p:sp>
      <p:sp>
        <p:nvSpPr>
          <p:cNvPr id="12" name="object 12"/>
          <p:cNvSpPr/>
          <p:nvPr/>
        </p:nvSpPr>
        <p:spPr>
          <a:xfrm>
            <a:off x="2579522" y="1866277"/>
            <a:ext cx="1977389" cy="646430"/>
          </a:xfrm>
          <a:custGeom>
            <a:avLst/>
            <a:gdLst/>
            <a:ahLst/>
            <a:cxnLst/>
            <a:rect l="l" t="t" r="r" b="b"/>
            <a:pathLst>
              <a:path w="1977389" h="646430">
                <a:moveTo>
                  <a:pt x="0" y="0"/>
                </a:moveTo>
                <a:lnTo>
                  <a:pt x="1977339" y="0"/>
                </a:lnTo>
                <a:lnTo>
                  <a:pt x="1977339" y="646328"/>
                </a:lnTo>
                <a:lnTo>
                  <a:pt x="0" y="646328"/>
                </a:lnTo>
                <a:lnTo>
                  <a:pt x="0" y="0"/>
                </a:lnTo>
                <a:close/>
              </a:path>
            </a:pathLst>
          </a:custGeom>
          <a:solidFill>
            <a:srgbClr val="FFFFFF">
              <a:alpha val="52159"/>
            </a:srgbClr>
          </a:solidFill>
        </p:spPr>
        <p:txBody>
          <a:bodyPr wrap="square" lIns="0" tIns="0" rIns="0" bIns="0" rtlCol="0"/>
          <a:lstStyle/>
          <a:p>
            <a:endParaRPr/>
          </a:p>
        </p:txBody>
      </p:sp>
      <p:sp>
        <p:nvSpPr>
          <p:cNvPr id="13" name="object 13"/>
          <p:cNvSpPr/>
          <p:nvPr/>
        </p:nvSpPr>
        <p:spPr>
          <a:xfrm>
            <a:off x="7695348" y="3418230"/>
            <a:ext cx="1433830" cy="369570"/>
          </a:xfrm>
          <a:custGeom>
            <a:avLst/>
            <a:gdLst/>
            <a:ahLst/>
            <a:cxnLst/>
            <a:rect l="l" t="t" r="r" b="b"/>
            <a:pathLst>
              <a:path w="1433829" h="369570">
                <a:moveTo>
                  <a:pt x="0" y="0"/>
                </a:moveTo>
                <a:lnTo>
                  <a:pt x="1433385" y="0"/>
                </a:lnTo>
                <a:lnTo>
                  <a:pt x="1433385" y="369328"/>
                </a:lnTo>
                <a:lnTo>
                  <a:pt x="0" y="369328"/>
                </a:lnTo>
                <a:lnTo>
                  <a:pt x="0" y="0"/>
                </a:lnTo>
                <a:close/>
              </a:path>
            </a:pathLst>
          </a:custGeom>
          <a:solidFill>
            <a:srgbClr val="FFFFFF">
              <a:alpha val="52159"/>
            </a:srgbClr>
          </a:solidFill>
        </p:spPr>
        <p:txBody>
          <a:bodyPr wrap="square" lIns="0" tIns="0" rIns="0" bIns="0" rtlCol="0"/>
          <a:lstStyle/>
          <a:p>
            <a:endParaRPr/>
          </a:p>
        </p:txBody>
      </p:sp>
      <p:sp>
        <p:nvSpPr>
          <p:cNvPr id="14" name="object 14"/>
          <p:cNvSpPr txBox="1"/>
          <p:nvPr/>
        </p:nvSpPr>
        <p:spPr>
          <a:xfrm>
            <a:off x="7647089" y="3463950"/>
            <a:ext cx="1539240" cy="292100"/>
          </a:xfrm>
          <a:prstGeom prst="rect">
            <a:avLst/>
          </a:prstGeom>
        </p:spPr>
        <p:txBody>
          <a:bodyPr vert="horz" wrap="square" lIns="0" tIns="0" rIns="0" bIns="0" rtlCol="0">
            <a:spAutoFit/>
          </a:bodyPr>
          <a:lstStyle/>
          <a:p>
            <a:pPr marL="12700">
              <a:lnSpc>
                <a:spcPct val="100000"/>
              </a:lnSpc>
            </a:pPr>
            <a:r>
              <a:rPr sz="1800" dirty="0">
                <a:solidFill>
                  <a:srgbClr val="7F7F7F"/>
                </a:solidFill>
                <a:latin typeface="Palatino Linotype"/>
                <a:cs typeface="Palatino Linotype"/>
              </a:rPr>
              <a:t>FIBROBLASTS</a:t>
            </a:r>
            <a:endParaRPr sz="1800">
              <a:latin typeface="Palatino Linotype"/>
              <a:cs typeface="Palatino Linotype"/>
            </a:endParaRPr>
          </a:p>
        </p:txBody>
      </p:sp>
      <p:sp>
        <p:nvSpPr>
          <p:cNvPr id="15" name="object 15"/>
          <p:cNvSpPr/>
          <p:nvPr/>
        </p:nvSpPr>
        <p:spPr>
          <a:xfrm>
            <a:off x="7369861" y="2396363"/>
            <a:ext cx="2651760" cy="369570"/>
          </a:xfrm>
          <a:custGeom>
            <a:avLst/>
            <a:gdLst/>
            <a:ahLst/>
            <a:cxnLst/>
            <a:rect l="l" t="t" r="r" b="b"/>
            <a:pathLst>
              <a:path w="2651759" h="369569">
                <a:moveTo>
                  <a:pt x="0" y="0"/>
                </a:moveTo>
                <a:lnTo>
                  <a:pt x="2651671" y="0"/>
                </a:lnTo>
                <a:lnTo>
                  <a:pt x="2651671" y="369328"/>
                </a:lnTo>
                <a:lnTo>
                  <a:pt x="0" y="369328"/>
                </a:lnTo>
                <a:lnTo>
                  <a:pt x="0" y="0"/>
                </a:lnTo>
                <a:close/>
              </a:path>
            </a:pathLst>
          </a:custGeom>
          <a:solidFill>
            <a:srgbClr val="FFFFFF">
              <a:alpha val="52159"/>
            </a:srgbClr>
          </a:solidFill>
        </p:spPr>
        <p:txBody>
          <a:bodyPr wrap="square" lIns="0" tIns="0" rIns="0" bIns="0" rtlCol="0"/>
          <a:lstStyle/>
          <a:p>
            <a:endParaRPr/>
          </a:p>
        </p:txBody>
      </p:sp>
      <p:sp>
        <p:nvSpPr>
          <p:cNvPr id="16" name="object 16"/>
          <p:cNvSpPr txBox="1"/>
          <p:nvPr/>
        </p:nvSpPr>
        <p:spPr>
          <a:xfrm>
            <a:off x="2670962" y="1128763"/>
            <a:ext cx="6955155" cy="1605915"/>
          </a:xfrm>
          <a:prstGeom prst="rect">
            <a:avLst/>
          </a:prstGeom>
        </p:spPr>
        <p:txBody>
          <a:bodyPr vert="horz" wrap="square" lIns="0" tIns="0" rIns="0" bIns="0" rtlCol="0">
            <a:spAutoFit/>
          </a:bodyPr>
          <a:lstStyle/>
          <a:p>
            <a:pPr marL="2842260">
              <a:lnSpc>
                <a:spcPct val="100000"/>
              </a:lnSpc>
            </a:pPr>
            <a:r>
              <a:rPr sz="1800" dirty="0">
                <a:solidFill>
                  <a:srgbClr val="7F7F7F"/>
                </a:solidFill>
                <a:latin typeface="Palatino Linotype"/>
                <a:cs typeface="Palatino Linotype"/>
              </a:rPr>
              <a:t>PERICYTES</a:t>
            </a:r>
            <a:endParaRPr sz="1800">
              <a:latin typeface="Palatino Linotype"/>
              <a:cs typeface="Palatino Linotype"/>
            </a:endParaRPr>
          </a:p>
          <a:p>
            <a:pPr>
              <a:lnSpc>
                <a:spcPct val="100000"/>
              </a:lnSpc>
            </a:pPr>
            <a:endParaRPr sz="1800">
              <a:latin typeface="Times New Roman"/>
              <a:cs typeface="Times New Roman"/>
            </a:endParaRPr>
          </a:p>
          <a:p>
            <a:pPr>
              <a:lnSpc>
                <a:spcPct val="100000"/>
              </a:lnSpc>
              <a:spcBef>
                <a:spcPts val="45"/>
              </a:spcBef>
            </a:pPr>
            <a:endParaRPr sz="1750">
              <a:latin typeface="Times New Roman"/>
              <a:cs typeface="Times New Roman"/>
            </a:endParaRPr>
          </a:p>
          <a:p>
            <a:pPr marL="12700" marR="5158740" indent="152400">
              <a:lnSpc>
                <a:spcPts val="2100"/>
              </a:lnSpc>
            </a:pPr>
            <a:r>
              <a:rPr sz="1800" spc="-5" dirty="0">
                <a:solidFill>
                  <a:srgbClr val="7F7F7F"/>
                </a:solidFill>
                <a:latin typeface="Century Gothic"/>
                <a:cs typeface="Century Gothic"/>
              </a:rPr>
              <a:t>ENDOTHELIAL  </a:t>
            </a:r>
            <a:r>
              <a:rPr sz="1800" dirty="0">
                <a:solidFill>
                  <a:srgbClr val="7F7F7F"/>
                </a:solidFill>
                <a:latin typeface="Century Gothic"/>
                <a:cs typeface="Century Gothic"/>
              </a:rPr>
              <a:t>VASCULAR</a:t>
            </a:r>
            <a:r>
              <a:rPr sz="1800" spc="-100" dirty="0">
                <a:solidFill>
                  <a:srgbClr val="7F7F7F"/>
                </a:solidFill>
                <a:latin typeface="Century Gothic"/>
                <a:cs typeface="Century Gothic"/>
              </a:rPr>
              <a:t> </a:t>
            </a:r>
            <a:r>
              <a:rPr sz="1800" dirty="0">
                <a:solidFill>
                  <a:srgbClr val="7F7F7F"/>
                </a:solidFill>
                <a:latin typeface="Century Gothic"/>
                <a:cs typeface="Century Gothic"/>
              </a:rPr>
              <a:t>CELL</a:t>
            </a:r>
            <a:endParaRPr sz="1800">
              <a:latin typeface="Century Gothic"/>
              <a:cs typeface="Century Gothic"/>
            </a:endParaRPr>
          </a:p>
          <a:p>
            <a:pPr marR="5080" algn="r">
              <a:lnSpc>
                <a:spcPts val="2014"/>
              </a:lnSpc>
            </a:pPr>
            <a:r>
              <a:rPr sz="1800" dirty="0">
                <a:solidFill>
                  <a:srgbClr val="7F7F7F"/>
                </a:solidFill>
                <a:latin typeface="Palatino Linotype"/>
                <a:cs typeface="Palatino Linotype"/>
              </a:rPr>
              <a:t>MACROPH</a:t>
            </a:r>
            <a:r>
              <a:rPr sz="1800" spc="-5" dirty="0">
                <a:solidFill>
                  <a:srgbClr val="7F7F7F"/>
                </a:solidFill>
                <a:latin typeface="Palatino Linotype"/>
                <a:cs typeface="Palatino Linotype"/>
              </a:rPr>
              <a:t>A</a:t>
            </a:r>
            <a:r>
              <a:rPr sz="1800" dirty="0">
                <a:solidFill>
                  <a:srgbClr val="7F7F7F"/>
                </a:solidFill>
                <a:latin typeface="Palatino Linotype"/>
                <a:cs typeface="Palatino Linotype"/>
              </a:rPr>
              <a:t>GES</a:t>
            </a:r>
            <a:endParaRPr sz="1800">
              <a:latin typeface="Palatino Linotype"/>
              <a:cs typeface="Palatino Linotype"/>
            </a:endParaRPr>
          </a:p>
        </p:txBody>
      </p:sp>
      <p:sp>
        <p:nvSpPr>
          <p:cNvPr id="17" name="object 17"/>
          <p:cNvSpPr/>
          <p:nvPr/>
        </p:nvSpPr>
        <p:spPr>
          <a:xfrm>
            <a:off x="4366907" y="4991595"/>
            <a:ext cx="2890520" cy="646430"/>
          </a:xfrm>
          <a:custGeom>
            <a:avLst/>
            <a:gdLst/>
            <a:ahLst/>
            <a:cxnLst/>
            <a:rect l="l" t="t" r="r" b="b"/>
            <a:pathLst>
              <a:path w="2890520" h="646429">
                <a:moveTo>
                  <a:pt x="0" y="0"/>
                </a:moveTo>
                <a:lnTo>
                  <a:pt x="2890431" y="0"/>
                </a:lnTo>
                <a:lnTo>
                  <a:pt x="2890431" y="646332"/>
                </a:lnTo>
                <a:lnTo>
                  <a:pt x="0" y="646332"/>
                </a:lnTo>
                <a:lnTo>
                  <a:pt x="0" y="0"/>
                </a:lnTo>
                <a:close/>
              </a:path>
            </a:pathLst>
          </a:custGeom>
          <a:solidFill>
            <a:srgbClr val="FFFFFF">
              <a:alpha val="52159"/>
            </a:srgbClr>
          </a:solidFill>
        </p:spPr>
        <p:txBody>
          <a:bodyPr wrap="square" lIns="0" tIns="0" rIns="0" bIns="0" rtlCol="0"/>
          <a:lstStyle/>
          <a:p>
            <a:endParaRPr/>
          </a:p>
        </p:txBody>
      </p:sp>
      <p:sp>
        <p:nvSpPr>
          <p:cNvPr id="18" name="object 18"/>
          <p:cNvSpPr txBox="1"/>
          <p:nvPr/>
        </p:nvSpPr>
        <p:spPr>
          <a:xfrm>
            <a:off x="4596155" y="4991595"/>
            <a:ext cx="2444750" cy="646430"/>
          </a:xfrm>
          <a:prstGeom prst="rect">
            <a:avLst/>
          </a:prstGeom>
          <a:solidFill>
            <a:srgbClr val="FFFFFF"/>
          </a:solidFill>
          <a:ln w="28574">
            <a:solidFill>
              <a:srgbClr val="FF4C00"/>
            </a:solidFill>
          </a:ln>
        </p:spPr>
        <p:txBody>
          <a:bodyPr vert="horz" wrap="square" lIns="0" tIns="46355" rIns="0" bIns="0" rtlCol="0">
            <a:spAutoFit/>
          </a:bodyPr>
          <a:lstStyle/>
          <a:p>
            <a:pPr marL="887094" marR="92075" indent="-795655">
              <a:lnSpc>
                <a:spcPts val="2100"/>
              </a:lnSpc>
              <a:spcBef>
                <a:spcPts val="365"/>
              </a:spcBef>
            </a:pPr>
            <a:r>
              <a:rPr sz="1800" dirty="0">
                <a:solidFill>
                  <a:srgbClr val="7F7F7F"/>
                </a:solidFill>
                <a:latin typeface="Century Gothic"/>
                <a:cs typeface="Century Gothic"/>
              </a:rPr>
              <a:t>MESENCHIMAL STEM  CELLS</a:t>
            </a:r>
            <a:endParaRPr sz="1800">
              <a:latin typeface="Century Gothic"/>
              <a:cs typeface="Century Gothic"/>
            </a:endParaRPr>
          </a:p>
        </p:txBody>
      </p:sp>
      <p:sp>
        <p:nvSpPr>
          <p:cNvPr id="19" name="object 19"/>
          <p:cNvSpPr txBox="1"/>
          <p:nvPr/>
        </p:nvSpPr>
        <p:spPr>
          <a:xfrm>
            <a:off x="3127286" y="6242715"/>
            <a:ext cx="5899150" cy="175895"/>
          </a:xfrm>
          <a:prstGeom prst="rect">
            <a:avLst/>
          </a:prstGeom>
        </p:spPr>
        <p:txBody>
          <a:bodyPr vert="horz" wrap="square" lIns="0" tIns="0" rIns="0" bIns="0" rtlCol="0">
            <a:spAutoFit/>
          </a:bodyPr>
          <a:lstStyle/>
          <a:p>
            <a:pPr marL="12700">
              <a:lnSpc>
                <a:spcPct val="100000"/>
              </a:lnSpc>
            </a:pPr>
            <a:r>
              <a:rPr sz="1050" b="1" dirty="0">
                <a:latin typeface="Calibri"/>
                <a:cs typeface="Calibri"/>
              </a:rPr>
              <a:t>Zimmerlin L. </a:t>
            </a:r>
            <a:r>
              <a:rPr sz="1050" b="1" spc="-5" dirty="0">
                <a:latin typeface="Calibri"/>
                <a:cs typeface="Calibri"/>
              </a:rPr>
              <a:t>et </a:t>
            </a:r>
            <a:r>
              <a:rPr sz="1050" b="1" dirty="0">
                <a:latin typeface="Calibri"/>
                <a:cs typeface="Calibri"/>
              </a:rPr>
              <a:t>al </a:t>
            </a:r>
            <a:r>
              <a:rPr sz="1050" dirty="0">
                <a:latin typeface="Calibri"/>
                <a:cs typeface="Calibri"/>
              </a:rPr>
              <a:t>Stromal vascular progenitors in adult human adipose </a:t>
            </a:r>
            <a:r>
              <a:rPr sz="1050" spc="-5" dirty="0">
                <a:latin typeface="Calibri"/>
                <a:cs typeface="Calibri"/>
              </a:rPr>
              <a:t>tissue. </a:t>
            </a:r>
            <a:r>
              <a:rPr sz="1050" b="1" spc="-5" dirty="0">
                <a:latin typeface="Calibri"/>
                <a:cs typeface="Calibri"/>
              </a:rPr>
              <a:t>Cytometry </a:t>
            </a:r>
            <a:r>
              <a:rPr sz="1050" b="1" dirty="0">
                <a:latin typeface="Calibri"/>
                <a:cs typeface="Calibri"/>
              </a:rPr>
              <a:t>A.</a:t>
            </a:r>
            <a:r>
              <a:rPr sz="1050" b="1" spc="-60" dirty="0">
                <a:latin typeface="Calibri"/>
                <a:cs typeface="Calibri"/>
              </a:rPr>
              <a:t> </a:t>
            </a:r>
            <a:r>
              <a:rPr sz="1050" b="1" dirty="0">
                <a:latin typeface="Calibri"/>
                <a:cs typeface="Calibri"/>
              </a:rPr>
              <a:t>2010;77:22–30.</a:t>
            </a:r>
            <a:endParaRPr sz="1050">
              <a:latin typeface="Calibri"/>
              <a:cs typeface="Calibri"/>
            </a:endParaRPr>
          </a:p>
        </p:txBody>
      </p:sp>
      <p:sp>
        <p:nvSpPr>
          <p:cNvPr id="20" name="object 20"/>
          <p:cNvSpPr/>
          <p:nvPr/>
        </p:nvSpPr>
        <p:spPr>
          <a:xfrm>
            <a:off x="2174900" y="3375634"/>
            <a:ext cx="2713355" cy="369570"/>
          </a:xfrm>
          <a:custGeom>
            <a:avLst/>
            <a:gdLst/>
            <a:ahLst/>
            <a:cxnLst/>
            <a:rect l="l" t="t" r="r" b="b"/>
            <a:pathLst>
              <a:path w="2713354" h="369570">
                <a:moveTo>
                  <a:pt x="0" y="0"/>
                </a:moveTo>
                <a:lnTo>
                  <a:pt x="2713278" y="0"/>
                </a:lnTo>
                <a:lnTo>
                  <a:pt x="2713278" y="369341"/>
                </a:lnTo>
                <a:lnTo>
                  <a:pt x="0" y="369341"/>
                </a:lnTo>
                <a:lnTo>
                  <a:pt x="0" y="0"/>
                </a:lnTo>
                <a:close/>
              </a:path>
            </a:pathLst>
          </a:custGeom>
          <a:solidFill>
            <a:srgbClr val="FFFFFF">
              <a:alpha val="52159"/>
            </a:srgbClr>
          </a:solidFill>
        </p:spPr>
        <p:txBody>
          <a:bodyPr wrap="square" lIns="0" tIns="0" rIns="0" bIns="0" rtlCol="0"/>
          <a:lstStyle/>
          <a:p>
            <a:endParaRPr/>
          </a:p>
        </p:txBody>
      </p:sp>
      <p:sp>
        <p:nvSpPr>
          <p:cNvPr id="21" name="object 21"/>
          <p:cNvSpPr txBox="1"/>
          <p:nvPr/>
        </p:nvSpPr>
        <p:spPr>
          <a:xfrm>
            <a:off x="2611882" y="3421354"/>
            <a:ext cx="1844675" cy="292100"/>
          </a:xfrm>
          <a:prstGeom prst="rect">
            <a:avLst/>
          </a:prstGeom>
        </p:spPr>
        <p:txBody>
          <a:bodyPr vert="horz" wrap="square" lIns="0" tIns="0" rIns="0" bIns="0" rtlCol="0">
            <a:spAutoFit/>
          </a:bodyPr>
          <a:lstStyle/>
          <a:p>
            <a:pPr marL="12700">
              <a:lnSpc>
                <a:spcPct val="100000"/>
              </a:lnSpc>
            </a:pPr>
            <a:r>
              <a:rPr sz="1800" dirty="0">
                <a:solidFill>
                  <a:srgbClr val="7F7F7F"/>
                </a:solidFill>
                <a:latin typeface="Palatino Linotype"/>
                <a:cs typeface="Palatino Linotype"/>
              </a:rPr>
              <a:t>PREADIPOCITES</a:t>
            </a:r>
            <a:endParaRPr sz="1800">
              <a:latin typeface="Palatino Linotype"/>
              <a:cs typeface="Palatino Linotype"/>
            </a:endParaRPr>
          </a:p>
        </p:txBody>
      </p:sp>
      <p:sp>
        <p:nvSpPr>
          <p:cNvPr id="22" name="object 22"/>
          <p:cNvSpPr/>
          <p:nvPr/>
        </p:nvSpPr>
        <p:spPr>
          <a:xfrm>
            <a:off x="6508077" y="4448441"/>
            <a:ext cx="3589020" cy="369570"/>
          </a:xfrm>
          <a:custGeom>
            <a:avLst/>
            <a:gdLst/>
            <a:ahLst/>
            <a:cxnLst/>
            <a:rect l="l" t="t" r="r" b="b"/>
            <a:pathLst>
              <a:path w="3589020" h="369570">
                <a:moveTo>
                  <a:pt x="0" y="0"/>
                </a:moveTo>
                <a:lnTo>
                  <a:pt x="3589007" y="0"/>
                </a:lnTo>
                <a:lnTo>
                  <a:pt x="3589007" y="369341"/>
                </a:lnTo>
                <a:lnTo>
                  <a:pt x="0" y="369341"/>
                </a:lnTo>
                <a:lnTo>
                  <a:pt x="0" y="0"/>
                </a:lnTo>
                <a:close/>
              </a:path>
            </a:pathLst>
          </a:custGeom>
          <a:solidFill>
            <a:srgbClr val="FFFFFF">
              <a:alpha val="52159"/>
            </a:srgbClr>
          </a:solidFill>
        </p:spPr>
        <p:txBody>
          <a:bodyPr wrap="square" lIns="0" tIns="0" rIns="0" bIns="0" rtlCol="0"/>
          <a:lstStyle/>
          <a:p>
            <a:endParaRPr/>
          </a:p>
        </p:txBody>
      </p:sp>
      <p:sp>
        <p:nvSpPr>
          <p:cNvPr id="23" name="object 23"/>
          <p:cNvSpPr txBox="1"/>
          <p:nvPr/>
        </p:nvSpPr>
        <p:spPr>
          <a:xfrm>
            <a:off x="6956648" y="4494161"/>
            <a:ext cx="2697480" cy="292100"/>
          </a:xfrm>
          <a:prstGeom prst="rect">
            <a:avLst/>
          </a:prstGeom>
        </p:spPr>
        <p:txBody>
          <a:bodyPr vert="horz" wrap="square" lIns="0" tIns="0" rIns="0" bIns="0" rtlCol="0">
            <a:spAutoFit/>
          </a:bodyPr>
          <a:lstStyle/>
          <a:p>
            <a:pPr marL="12700">
              <a:lnSpc>
                <a:spcPct val="100000"/>
              </a:lnSpc>
            </a:pPr>
            <a:r>
              <a:rPr sz="1800" dirty="0">
                <a:solidFill>
                  <a:srgbClr val="7F7F7F"/>
                </a:solidFill>
                <a:latin typeface="Palatino Linotype"/>
                <a:cs typeface="Palatino Linotype"/>
              </a:rPr>
              <a:t>OTHER TYPES OF</a:t>
            </a:r>
            <a:r>
              <a:rPr sz="1800" spc="-100" dirty="0">
                <a:solidFill>
                  <a:srgbClr val="7F7F7F"/>
                </a:solidFill>
                <a:latin typeface="Palatino Linotype"/>
                <a:cs typeface="Palatino Linotype"/>
              </a:rPr>
              <a:t> </a:t>
            </a:r>
            <a:r>
              <a:rPr sz="1800" dirty="0">
                <a:solidFill>
                  <a:srgbClr val="7F7F7F"/>
                </a:solidFill>
                <a:latin typeface="Palatino Linotype"/>
                <a:cs typeface="Palatino Linotype"/>
              </a:rPr>
              <a:t>CELLS</a:t>
            </a:r>
            <a:endParaRPr sz="1800">
              <a:latin typeface="Palatino Linotype"/>
              <a:cs typeface="Palatino Linotype"/>
            </a:endParaRPr>
          </a:p>
        </p:txBody>
      </p:sp>
      <p:sp>
        <p:nvSpPr>
          <p:cNvPr id="24" name="object 24"/>
          <p:cNvSpPr/>
          <p:nvPr/>
        </p:nvSpPr>
        <p:spPr>
          <a:xfrm>
            <a:off x="4638306" y="5602987"/>
            <a:ext cx="2365375" cy="462280"/>
          </a:xfrm>
          <a:custGeom>
            <a:avLst/>
            <a:gdLst/>
            <a:ahLst/>
            <a:cxnLst/>
            <a:rect l="l" t="t" r="r" b="b"/>
            <a:pathLst>
              <a:path w="2365375" h="462279">
                <a:moveTo>
                  <a:pt x="0" y="0"/>
                </a:moveTo>
                <a:lnTo>
                  <a:pt x="2364994" y="0"/>
                </a:lnTo>
                <a:lnTo>
                  <a:pt x="2364994" y="461665"/>
                </a:lnTo>
                <a:lnTo>
                  <a:pt x="0" y="461665"/>
                </a:lnTo>
                <a:lnTo>
                  <a:pt x="0" y="0"/>
                </a:lnTo>
                <a:close/>
              </a:path>
            </a:pathLst>
          </a:custGeom>
          <a:solidFill>
            <a:srgbClr val="FFFFFF">
              <a:alpha val="52159"/>
            </a:srgbClr>
          </a:solidFill>
        </p:spPr>
        <p:txBody>
          <a:bodyPr wrap="square" lIns="0" tIns="0" rIns="0" bIns="0" rtlCol="0"/>
          <a:lstStyle/>
          <a:p>
            <a:endParaRPr/>
          </a:p>
        </p:txBody>
      </p:sp>
      <p:sp>
        <p:nvSpPr>
          <p:cNvPr id="25" name="object 25"/>
          <p:cNvSpPr txBox="1"/>
          <p:nvPr/>
        </p:nvSpPr>
        <p:spPr>
          <a:xfrm>
            <a:off x="5146465" y="5648707"/>
            <a:ext cx="1355090" cy="372745"/>
          </a:xfrm>
          <a:prstGeom prst="rect">
            <a:avLst/>
          </a:prstGeom>
        </p:spPr>
        <p:txBody>
          <a:bodyPr vert="horz" wrap="square" lIns="0" tIns="0" rIns="0" bIns="0" rtlCol="0">
            <a:spAutoFit/>
          </a:bodyPr>
          <a:lstStyle/>
          <a:p>
            <a:pPr marL="12700">
              <a:lnSpc>
                <a:spcPct val="100000"/>
              </a:lnSpc>
            </a:pPr>
            <a:r>
              <a:rPr sz="2400" b="1" dirty="0">
                <a:solidFill>
                  <a:srgbClr val="FF0000"/>
                </a:solidFill>
                <a:latin typeface="Century Gothic"/>
                <a:cs typeface="Century Gothic"/>
              </a:rPr>
              <a:t>0.05 -</a:t>
            </a:r>
            <a:r>
              <a:rPr sz="2400" b="1" spc="-100" dirty="0">
                <a:solidFill>
                  <a:srgbClr val="FF0000"/>
                </a:solidFill>
                <a:latin typeface="Century Gothic"/>
                <a:cs typeface="Century Gothic"/>
              </a:rPr>
              <a:t> </a:t>
            </a:r>
            <a:r>
              <a:rPr sz="2400" b="1" dirty="0">
                <a:solidFill>
                  <a:srgbClr val="FF0000"/>
                </a:solidFill>
                <a:latin typeface="Century Gothic"/>
                <a:cs typeface="Century Gothic"/>
              </a:rPr>
              <a:t>3%</a:t>
            </a:r>
            <a:endParaRPr sz="2400">
              <a:latin typeface="Century Gothic"/>
              <a:cs typeface="Century Gothic"/>
            </a:endParaRPr>
          </a:p>
        </p:txBody>
      </p:sp>
      <p:sp>
        <p:nvSpPr>
          <p:cNvPr id="26" name="object 26"/>
          <p:cNvSpPr txBox="1"/>
          <p:nvPr/>
        </p:nvSpPr>
        <p:spPr>
          <a:xfrm>
            <a:off x="5653989" y="49784"/>
            <a:ext cx="889635" cy="612140"/>
          </a:xfrm>
          <a:prstGeom prst="rect">
            <a:avLst/>
          </a:prstGeom>
        </p:spPr>
        <p:txBody>
          <a:bodyPr vert="horz" wrap="square" lIns="0" tIns="0" rIns="0" bIns="0" rtlCol="0">
            <a:spAutoFit/>
          </a:bodyPr>
          <a:lstStyle/>
          <a:p>
            <a:pPr marL="12700">
              <a:lnSpc>
                <a:spcPct val="100000"/>
              </a:lnSpc>
            </a:pPr>
            <a:r>
              <a:rPr sz="4000" b="1" dirty="0">
                <a:solidFill>
                  <a:srgbClr val="002060"/>
                </a:solidFill>
                <a:latin typeface="Century Gothic"/>
                <a:cs typeface="Century Gothic"/>
              </a:rPr>
              <a:t>SVF</a:t>
            </a:r>
            <a:endParaRPr sz="4000">
              <a:latin typeface="Century Gothic"/>
              <a:cs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791651" y="49796"/>
            <a:ext cx="10614025" cy="612140"/>
          </a:xfrm>
          <a:prstGeom prst="rect">
            <a:avLst/>
          </a:prstGeom>
        </p:spPr>
        <p:txBody>
          <a:bodyPr vert="horz" wrap="square" lIns="0" tIns="0" rIns="0" bIns="0" rtlCol="0">
            <a:spAutoFit/>
          </a:bodyPr>
          <a:lstStyle/>
          <a:p>
            <a:pPr marL="12700">
              <a:lnSpc>
                <a:spcPct val="100000"/>
              </a:lnSpc>
              <a:tabLst>
                <a:tab pos="431800" algn="l"/>
                <a:tab pos="5836285" algn="l"/>
                <a:tab pos="9188450" algn="l"/>
              </a:tabLst>
            </a:pPr>
            <a:r>
              <a:rPr sz="4000" b="0" dirty="0">
                <a:solidFill>
                  <a:srgbClr val="002060"/>
                </a:solidFill>
                <a:latin typeface="Century Gothic"/>
                <a:cs typeface="Century Gothic"/>
              </a:rPr>
              <a:t>≈	</a:t>
            </a:r>
            <a:r>
              <a:rPr sz="4000" dirty="0">
                <a:solidFill>
                  <a:srgbClr val="002F73"/>
                </a:solidFill>
                <a:latin typeface="Century Gothic"/>
                <a:cs typeface="Century Gothic"/>
              </a:rPr>
              <a:t>5000 </a:t>
            </a:r>
            <a:r>
              <a:rPr sz="4000" spc="-5" dirty="0">
                <a:solidFill>
                  <a:srgbClr val="002060"/>
                </a:solidFill>
                <a:latin typeface="Century Gothic"/>
                <a:cs typeface="Century Gothic"/>
              </a:rPr>
              <a:t>A</a:t>
            </a:r>
            <a:r>
              <a:rPr sz="4000" dirty="0">
                <a:solidFill>
                  <a:srgbClr val="002060"/>
                </a:solidFill>
                <a:latin typeface="Century Gothic"/>
                <a:cs typeface="Century Gothic"/>
              </a:rPr>
              <a:t>DSC y</a:t>
            </a:r>
            <a:r>
              <a:rPr sz="4000" spc="-5" dirty="0">
                <a:solidFill>
                  <a:srgbClr val="002060"/>
                </a:solidFill>
                <a:latin typeface="Century Gothic"/>
                <a:cs typeface="Century Gothic"/>
              </a:rPr>
              <a:t>iel</a:t>
            </a:r>
            <a:r>
              <a:rPr sz="4000" dirty="0">
                <a:solidFill>
                  <a:srgbClr val="002060"/>
                </a:solidFill>
                <a:latin typeface="Century Gothic"/>
                <a:cs typeface="Century Gothic"/>
              </a:rPr>
              <a:t>d fr</a:t>
            </a:r>
            <a:r>
              <a:rPr sz="4000" spc="-5" dirty="0">
                <a:solidFill>
                  <a:srgbClr val="002060"/>
                </a:solidFill>
                <a:latin typeface="Century Gothic"/>
                <a:cs typeface="Century Gothic"/>
              </a:rPr>
              <a:t>o</a:t>
            </a:r>
            <a:r>
              <a:rPr sz="4000" dirty="0">
                <a:solidFill>
                  <a:srgbClr val="002060"/>
                </a:solidFill>
                <a:latin typeface="Century Gothic"/>
                <a:cs typeface="Century Gothic"/>
              </a:rPr>
              <a:t>m	1 </a:t>
            </a:r>
            <a:r>
              <a:rPr sz="4000" spc="-5" dirty="0">
                <a:solidFill>
                  <a:srgbClr val="002060"/>
                </a:solidFill>
                <a:latin typeface="Century Gothic"/>
                <a:cs typeface="Century Gothic"/>
              </a:rPr>
              <a:t>m</a:t>
            </a:r>
            <a:r>
              <a:rPr sz="4000" dirty="0">
                <a:solidFill>
                  <a:srgbClr val="002060"/>
                </a:solidFill>
                <a:latin typeface="Century Gothic"/>
                <a:cs typeface="Century Gothic"/>
              </a:rPr>
              <a:t>l</a:t>
            </a:r>
            <a:r>
              <a:rPr sz="4000" spc="-5" dirty="0">
                <a:solidFill>
                  <a:srgbClr val="002060"/>
                </a:solidFill>
                <a:latin typeface="Century Gothic"/>
                <a:cs typeface="Century Gothic"/>
              </a:rPr>
              <a:t> A</a:t>
            </a:r>
            <a:r>
              <a:rPr sz="4000" dirty="0">
                <a:solidFill>
                  <a:srgbClr val="002060"/>
                </a:solidFill>
                <a:latin typeface="Century Gothic"/>
                <a:cs typeface="Century Gothic"/>
              </a:rPr>
              <a:t>d</a:t>
            </a:r>
            <a:r>
              <a:rPr sz="4000" spc="-5" dirty="0">
                <a:solidFill>
                  <a:srgbClr val="002060"/>
                </a:solidFill>
                <a:latin typeface="Century Gothic"/>
                <a:cs typeface="Century Gothic"/>
              </a:rPr>
              <a:t>i</a:t>
            </a:r>
            <a:r>
              <a:rPr sz="4000" dirty="0">
                <a:solidFill>
                  <a:srgbClr val="002060"/>
                </a:solidFill>
                <a:latin typeface="Century Gothic"/>
                <a:cs typeface="Century Gothic"/>
              </a:rPr>
              <a:t>p</a:t>
            </a:r>
            <a:r>
              <a:rPr sz="4000" spc="-5" dirty="0">
                <a:solidFill>
                  <a:srgbClr val="002060"/>
                </a:solidFill>
                <a:latin typeface="Century Gothic"/>
                <a:cs typeface="Century Gothic"/>
              </a:rPr>
              <a:t>os</a:t>
            </a:r>
            <a:r>
              <a:rPr sz="4000" dirty="0">
                <a:solidFill>
                  <a:srgbClr val="002060"/>
                </a:solidFill>
                <a:latin typeface="Century Gothic"/>
                <a:cs typeface="Century Gothic"/>
              </a:rPr>
              <a:t>e	T</a:t>
            </a:r>
            <a:r>
              <a:rPr sz="4000" spc="-5" dirty="0">
                <a:solidFill>
                  <a:srgbClr val="002060"/>
                </a:solidFill>
                <a:latin typeface="Century Gothic"/>
                <a:cs typeface="Century Gothic"/>
              </a:rPr>
              <a:t>iss</a:t>
            </a:r>
            <a:r>
              <a:rPr sz="4000" dirty="0">
                <a:solidFill>
                  <a:srgbClr val="002060"/>
                </a:solidFill>
                <a:latin typeface="Century Gothic"/>
                <a:cs typeface="Century Gothic"/>
              </a:rPr>
              <a:t>ue</a:t>
            </a:r>
            <a:endParaRPr sz="4000">
              <a:latin typeface="Century Gothic"/>
              <a:cs typeface="Century Gothic"/>
            </a:endParaRPr>
          </a:p>
        </p:txBody>
      </p:sp>
      <p:sp>
        <p:nvSpPr>
          <p:cNvPr id="5" name="object 5"/>
          <p:cNvSpPr txBox="1"/>
          <p:nvPr/>
        </p:nvSpPr>
        <p:spPr>
          <a:xfrm>
            <a:off x="8322301" y="5478322"/>
            <a:ext cx="544195" cy="372745"/>
          </a:xfrm>
          <a:prstGeom prst="rect">
            <a:avLst/>
          </a:prstGeom>
        </p:spPr>
        <p:txBody>
          <a:bodyPr vert="horz" wrap="square" lIns="0" tIns="0" rIns="0" bIns="0" rtlCol="0">
            <a:spAutoFit/>
          </a:bodyPr>
          <a:lstStyle/>
          <a:p>
            <a:pPr marL="12700">
              <a:lnSpc>
                <a:spcPct val="100000"/>
              </a:lnSpc>
            </a:pPr>
            <a:r>
              <a:rPr sz="2400" b="1" dirty="0">
                <a:solidFill>
                  <a:srgbClr val="44546A"/>
                </a:solidFill>
                <a:latin typeface="Century Gothic"/>
                <a:cs typeface="Century Gothic"/>
              </a:rPr>
              <a:t>SVF</a:t>
            </a:r>
            <a:endParaRPr sz="2400">
              <a:latin typeface="Century Gothic"/>
              <a:cs typeface="Century Gothic"/>
            </a:endParaRPr>
          </a:p>
        </p:txBody>
      </p:sp>
      <p:sp>
        <p:nvSpPr>
          <p:cNvPr id="6" name="object 6"/>
          <p:cNvSpPr txBox="1"/>
          <p:nvPr/>
        </p:nvSpPr>
        <p:spPr>
          <a:xfrm>
            <a:off x="4752238" y="5496788"/>
            <a:ext cx="525145" cy="372745"/>
          </a:xfrm>
          <a:prstGeom prst="rect">
            <a:avLst/>
          </a:prstGeom>
        </p:spPr>
        <p:txBody>
          <a:bodyPr vert="horz" wrap="square" lIns="0" tIns="0" rIns="0" bIns="0" rtlCol="0">
            <a:spAutoFit/>
          </a:bodyPr>
          <a:lstStyle/>
          <a:p>
            <a:pPr marL="12700">
              <a:lnSpc>
                <a:spcPct val="100000"/>
              </a:lnSpc>
            </a:pPr>
            <a:r>
              <a:rPr sz="2400" b="1" dirty="0">
                <a:solidFill>
                  <a:srgbClr val="44546A"/>
                </a:solidFill>
                <a:latin typeface="Century Gothic"/>
                <a:cs typeface="Century Gothic"/>
              </a:rPr>
              <a:t>F</a:t>
            </a:r>
            <a:r>
              <a:rPr sz="2400" b="1" spc="-5" dirty="0">
                <a:solidFill>
                  <a:srgbClr val="44546A"/>
                </a:solidFill>
                <a:latin typeface="Century Gothic"/>
                <a:cs typeface="Century Gothic"/>
              </a:rPr>
              <a:t>A</a:t>
            </a:r>
            <a:r>
              <a:rPr sz="2400" b="1" dirty="0">
                <a:solidFill>
                  <a:srgbClr val="44546A"/>
                </a:solidFill>
                <a:latin typeface="Century Gothic"/>
                <a:cs typeface="Century Gothic"/>
              </a:rPr>
              <a:t>T</a:t>
            </a:r>
            <a:endParaRPr sz="2400">
              <a:latin typeface="Century Gothic"/>
              <a:cs typeface="Century Gothic"/>
            </a:endParaRPr>
          </a:p>
        </p:txBody>
      </p:sp>
      <p:sp>
        <p:nvSpPr>
          <p:cNvPr id="7" name="object 7"/>
          <p:cNvSpPr/>
          <p:nvPr/>
        </p:nvSpPr>
        <p:spPr>
          <a:xfrm>
            <a:off x="2120442" y="1372552"/>
            <a:ext cx="9271000" cy="3992245"/>
          </a:xfrm>
          <a:custGeom>
            <a:avLst/>
            <a:gdLst/>
            <a:ahLst/>
            <a:cxnLst/>
            <a:rect l="l" t="t" r="r" b="b"/>
            <a:pathLst>
              <a:path w="9271000" h="3992245">
                <a:moveTo>
                  <a:pt x="0" y="0"/>
                </a:moveTo>
                <a:lnTo>
                  <a:pt x="9270653" y="0"/>
                </a:lnTo>
                <a:lnTo>
                  <a:pt x="9270653" y="3991757"/>
                </a:lnTo>
                <a:lnTo>
                  <a:pt x="0" y="3991757"/>
                </a:lnTo>
                <a:lnTo>
                  <a:pt x="0" y="0"/>
                </a:lnTo>
                <a:close/>
              </a:path>
            </a:pathLst>
          </a:custGeom>
          <a:ln w="12699">
            <a:solidFill>
              <a:srgbClr val="002F73"/>
            </a:solidFill>
          </a:ln>
        </p:spPr>
        <p:txBody>
          <a:bodyPr wrap="square" lIns="0" tIns="0" rIns="0" bIns="0" rtlCol="0"/>
          <a:lstStyle/>
          <a:p>
            <a:endParaRPr/>
          </a:p>
        </p:txBody>
      </p:sp>
      <p:sp>
        <p:nvSpPr>
          <p:cNvPr id="8" name="object 8"/>
          <p:cNvSpPr/>
          <p:nvPr/>
        </p:nvSpPr>
        <p:spPr>
          <a:xfrm>
            <a:off x="9482404" y="4716044"/>
            <a:ext cx="1907539" cy="0"/>
          </a:xfrm>
          <a:custGeom>
            <a:avLst/>
            <a:gdLst/>
            <a:ahLst/>
            <a:cxnLst/>
            <a:rect l="l" t="t" r="r" b="b"/>
            <a:pathLst>
              <a:path w="1907540">
                <a:moveTo>
                  <a:pt x="0" y="0"/>
                </a:moveTo>
                <a:lnTo>
                  <a:pt x="1906970" y="0"/>
                </a:lnTo>
              </a:path>
            </a:pathLst>
          </a:custGeom>
          <a:ln w="12699">
            <a:solidFill>
              <a:srgbClr val="002F73"/>
            </a:solidFill>
          </a:ln>
        </p:spPr>
        <p:txBody>
          <a:bodyPr wrap="square" lIns="0" tIns="0" rIns="0" bIns="0" rtlCol="0"/>
          <a:lstStyle/>
          <a:p>
            <a:endParaRPr/>
          </a:p>
        </p:txBody>
      </p:sp>
      <p:sp>
        <p:nvSpPr>
          <p:cNvPr id="9" name="object 9"/>
          <p:cNvSpPr/>
          <p:nvPr/>
        </p:nvSpPr>
        <p:spPr>
          <a:xfrm>
            <a:off x="1885391" y="4716044"/>
            <a:ext cx="5720715" cy="0"/>
          </a:xfrm>
          <a:custGeom>
            <a:avLst/>
            <a:gdLst/>
            <a:ahLst/>
            <a:cxnLst/>
            <a:rect l="l" t="t" r="r" b="b"/>
            <a:pathLst>
              <a:path w="5720715">
                <a:moveTo>
                  <a:pt x="0" y="0"/>
                </a:moveTo>
                <a:lnTo>
                  <a:pt x="5720676" y="0"/>
                </a:lnTo>
              </a:path>
            </a:pathLst>
          </a:custGeom>
          <a:ln w="12699">
            <a:solidFill>
              <a:srgbClr val="002F73"/>
            </a:solidFill>
          </a:ln>
        </p:spPr>
        <p:txBody>
          <a:bodyPr wrap="square" lIns="0" tIns="0" rIns="0" bIns="0" rtlCol="0"/>
          <a:lstStyle/>
          <a:p>
            <a:endParaRPr/>
          </a:p>
        </p:txBody>
      </p:sp>
      <p:sp>
        <p:nvSpPr>
          <p:cNvPr id="10" name="object 10"/>
          <p:cNvSpPr/>
          <p:nvPr/>
        </p:nvSpPr>
        <p:spPr>
          <a:xfrm>
            <a:off x="9679990" y="4056228"/>
            <a:ext cx="1709420" cy="0"/>
          </a:xfrm>
          <a:custGeom>
            <a:avLst/>
            <a:gdLst/>
            <a:ahLst/>
            <a:cxnLst/>
            <a:rect l="l" t="t" r="r" b="b"/>
            <a:pathLst>
              <a:path w="1709420">
                <a:moveTo>
                  <a:pt x="0" y="0"/>
                </a:moveTo>
                <a:lnTo>
                  <a:pt x="1709383" y="0"/>
                </a:lnTo>
              </a:path>
            </a:pathLst>
          </a:custGeom>
          <a:ln w="12699">
            <a:solidFill>
              <a:srgbClr val="002F73"/>
            </a:solidFill>
          </a:ln>
        </p:spPr>
        <p:txBody>
          <a:bodyPr wrap="square" lIns="0" tIns="0" rIns="0" bIns="0" rtlCol="0"/>
          <a:lstStyle/>
          <a:p>
            <a:endParaRPr/>
          </a:p>
        </p:txBody>
      </p:sp>
      <p:sp>
        <p:nvSpPr>
          <p:cNvPr id="11" name="object 11"/>
          <p:cNvSpPr/>
          <p:nvPr/>
        </p:nvSpPr>
        <p:spPr>
          <a:xfrm>
            <a:off x="1885391" y="4056228"/>
            <a:ext cx="5551805" cy="0"/>
          </a:xfrm>
          <a:custGeom>
            <a:avLst/>
            <a:gdLst/>
            <a:ahLst/>
            <a:cxnLst/>
            <a:rect l="l" t="t" r="r" b="b"/>
            <a:pathLst>
              <a:path w="5551805">
                <a:moveTo>
                  <a:pt x="0" y="0"/>
                </a:moveTo>
                <a:lnTo>
                  <a:pt x="5551626" y="0"/>
                </a:lnTo>
              </a:path>
            </a:pathLst>
          </a:custGeom>
          <a:ln w="12699">
            <a:solidFill>
              <a:srgbClr val="002F73"/>
            </a:solidFill>
          </a:ln>
        </p:spPr>
        <p:txBody>
          <a:bodyPr wrap="square" lIns="0" tIns="0" rIns="0" bIns="0" rtlCol="0"/>
          <a:lstStyle/>
          <a:p>
            <a:endParaRPr/>
          </a:p>
        </p:txBody>
      </p:sp>
      <p:sp>
        <p:nvSpPr>
          <p:cNvPr id="12" name="object 12"/>
          <p:cNvSpPr/>
          <p:nvPr/>
        </p:nvSpPr>
        <p:spPr>
          <a:xfrm>
            <a:off x="9679990" y="3395891"/>
            <a:ext cx="1709420" cy="0"/>
          </a:xfrm>
          <a:custGeom>
            <a:avLst/>
            <a:gdLst/>
            <a:ahLst/>
            <a:cxnLst/>
            <a:rect l="l" t="t" r="r" b="b"/>
            <a:pathLst>
              <a:path w="1709420">
                <a:moveTo>
                  <a:pt x="0" y="0"/>
                </a:moveTo>
                <a:lnTo>
                  <a:pt x="1709383" y="0"/>
                </a:lnTo>
              </a:path>
            </a:pathLst>
          </a:custGeom>
          <a:ln w="12699">
            <a:solidFill>
              <a:srgbClr val="002F73"/>
            </a:solidFill>
          </a:ln>
        </p:spPr>
        <p:txBody>
          <a:bodyPr wrap="square" lIns="0" tIns="0" rIns="0" bIns="0" rtlCol="0"/>
          <a:lstStyle/>
          <a:p>
            <a:endParaRPr/>
          </a:p>
        </p:txBody>
      </p:sp>
      <p:sp>
        <p:nvSpPr>
          <p:cNvPr id="13" name="object 13"/>
          <p:cNvSpPr/>
          <p:nvPr/>
        </p:nvSpPr>
        <p:spPr>
          <a:xfrm>
            <a:off x="1885391" y="3395891"/>
            <a:ext cx="5551805" cy="0"/>
          </a:xfrm>
          <a:custGeom>
            <a:avLst/>
            <a:gdLst/>
            <a:ahLst/>
            <a:cxnLst/>
            <a:rect l="l" t="t" r="r" b="b"/>
            <a:pathLst>
              <a:path w="5551805">
                <a:moveTo>
                  <a:pt x="0" y="0"/>
                </a:moveTo>
                <a:lnTo>
                  <a:pt x="5551626" y="0"/>
                </a:lnTo>
              </a:path>
            </a:pathLst>
          </a:custGeom>
          <a:ln w="12699">
            <a:solidFill>
              <a:srgbClr val="002F73"/>
            </a:solidFill>
          </a:ln>
        </p:spPr>
        <p:txBody>
          <a:bodyPr wrap="square" lIns="0" tIns="0" rIns="0" bIns="0" rtlCol="0"/>
          <a:lstStyle/>
          <a:p>
            <a:endParaRPr/>
          </a:p>
        </p:txBody>
      </p:sp>
      <p:sp>
        <p:nvSpPr>
          <p:cNvPr id="14" name="object 14"/>
          <p:cNvSpPr/>
          <p:nvPr/>
        </p:nvSpPr>
        <p:spPr>
          <a:xfrm>
            <a:off x="9482404" y="2729840"/>
            <a:ext cx="1907539" cy="0"/>
          </a:xfrm>
          <a:custGeom>
            <a:avLst/>
            <a:gdLst/>
            <a:ahLst/>
            <a:cxnLst/>
            <a:rect l="l" t="t" r="r" b="b"/>
            <a:pathLst>
              <a:path w="1907540">
                <a:moveTo>
                  <a:pt x="0" y="0"/>
                </a:moveTo>
                <a:lnTo>
                  <a:pt x="1906970" y="0"/>
                </a:lnTo>
              </a:path>
            </a:pathLst>
          </a:custGeom>
          <a:ln w="12699">
            <a:solidFill>
              <a:srgbClr val="002F73"/>
            </a:solidFill>
          </a:ln>
        </p:spPr>
        <p:txBody>
          <a:bodyPr wrap="square" lIns="0" tIns="0" rIns="0" bIns="0" rtlCol="0"/>
          <a:lstStyle/>
          <a:p>
            <a:endParaRPr/>
          </a:p>
        </p:txBody>
      </p:sp>
      <p:sp>
        <p:nvSpPr>
          <p:cNvPr id="15" name="object 15"/>
          <p:cNvSpPr/>
          <p:nvPr/>
        </p:nvSpPr>
        <p:spPr>
          <a:xfrm>
            <a:off x="1885391" y="2729840"/>
            <a:ext cx="5720715" cy="0"/>
          </a:xfrm>
          <a:custGeom>
            <a:avLst/>
            <a:gdLst/>
            <a:ahLst/>
            <a:cxnLst/>
            <a:rect l="l" t="t" r="r" b="b"/>
            <a:pathLst>
              <a:path w="5720715">
                <a:moveTo>
                  <a:pt x="0" y="0"/>
                </a:moveTo>
                <a:lnTo>
                  <a:pt x="5720676" y="0"/>
                </a:lnTo>
              </a:path>
            </a:pathLst>
          </a:custGeom>
          <a:ln w="12699">
            <a:solidFill>
              <a:srgbClr val="002F73"/>
            </a:solidFill>
          </a:ln>
        </p:spPr>
        <p:txBody>
          <a:bodyPr wrap="square" lIns="0" tIns="0" rIns="0" bIns="0" rtlCol="0"/>
          <a:lstStyle/>
          <a:p>
            <a:endParaRPr/>
          </a:p>
        </p:txBody>
      </p:sp>
      <p:sp>
        <p:nvSpPr>
          <p:cNvPr id="16" name="object 16"/>
          <p:cNvSpPr/>
          <p:nvPr/>
        </p:nvSpPr>
        <p:spPr>
          <a:xfrm>
            <a:off x="9539795" y="1372553"/>
            <a:ext cx="1851660" cy="0"/>
          </a:xfrm>
          <a:custGeom>
            <a:avLst/>
            <a:gdLst/>
            <a:ahLst/>
            <a:cxnLst/>
            <a:rect l="l" t="t" r="r" b="b"/>
            <a:pathLst>
              <a:path w="1851659">
                <a:moveTo>
                  <a:pt x="0" y="0"/>
                </a:moveTo>
                <a:lnTo>
                  <a:pt x="1851293" y="0"/>
                </a:lnTo>
              </a:path>
            </a:pathLst>
          </a:custGeom>
          <a:ln w="12699">
            <a:solidFill>
              <a:srgbClr val="002F73"/>
            </a:solidFill>
          </a:ln>
        </p:spPr>
        <p:txBody>
          <a:bodyPr wrap="square" lIns="0" tIns="0" rIns="0" bIns="0" rtlCol="0"/>
          <a:lstStyle/>
          <a:p>
            <a:endParaRPr/>
          </a:p>
        </p:txBody>
      </p:sp>
      <p:sp>
        <p:nvSpPr>
          <p:cNvPr id="17" name="object 17"/>
          <p:cNvSpPr/>
          <p:nvPr/>
        </p:nvSpPr>
        <p:spPr>
          <a:xfrm>
            <a:off x="1887105" y="1372553"/>
            <a:ext cx="5665470" cy="0"/>
          </a:xfrm>
          <a:custGeom>
            <a:avLst/>
            <a:gdLst/>
            <a:ahLst/>
            <a:cxnLst/>
            <a:rect l="l" t="t" r="r" b="b"/>
            <a:pathLst>
              <a:path w="5665470">
                <a:moveTo>
                  <a:pt x="0" y="0"/>
                </a:moveTo>
                <a:lnTo>
                  <a:pt x="5665330" y="0"/>
                </a:lnTo>
              </a:path>
            </a:pathLst>
          </a:custGeom>
          <a:ln w="12699">
            <a:solidFill>
              <a:srgbClr val="002F73"/>
            </a:solidFill>
          </a:ln>
        </p:spPr>
        <p:txBody>
          <a:bodyPr wrap="square" lIns="0" tIns="0" rIns="0" bIns="0" rtlCol="0"/>
          <a:lstStyle/>
          <a:p>
            <a:endParaRPr/>
          </a:p>
        </p:txBody>
      </p:sp>
      <p:sp>
        <p:nvSpPr>
          <p:cNvPr id="18" name="object 18"/>
          <p:cNvSpPr/>
          <p:nvPr/>
        </p:nvSpPr>
        <p:spPr>
          <a:xfrm>
            <a:off x="9539795" y="2069516"/>
            <a:ext cx="1849755" cy="0"/>
          </a:xfrm>
          <a:custGeom>
            <a:avLst/>
            <a:gdLst/>
            <a:ahLst/>
            <a:cxnLst/>
            <a:rect l="l" t="t" r="r" b="b"/>
            <a:pathLst>
              <a:path w="1849754">
                <a:moveTo>
                  <a:pt x="0" y="0"/>
                </a:moveTo>
                <a:lnTo>
                  <a:pt x="1849578" y="0"/>
                </a:lnTo>
              </a:path>
            </a:pathLst>
          </a:custGeom>
          <a:ln w="12699">
            <a:solidFill>
              <a:srgbClr val="002F73"/>
            </a:solidFill>
          </a:ln>
        </p:spPr>
        <p:txBody>
          <a:bodyPr wrap="square" lIns="0" tIns="0" rIns="0" bIns="0" rtlCol="0"/>
          <a:lstStyle/>
          <a:p>
            <a:endParaRPr/>
          </a:p>
        </p:txBody>
      </p:sp>
      <p:sp>
        <p:nvSpPr>
          <p:cNvPr id="19" name="object 19"/>
          <p:cNvSpPr/>
          <p:nvPr/>
        </p:nvSpPr>
        <p:spPr>
          <a:xfrm>
            <a:off x="1885391" y="2069516"/>
            <a:ext cx="5667375" cy="0"/>
          </a:xfrm>
          <a:custGeom>
            <a:avLst/>
            <a:gdLst/>
            <a:ahLst/>
            <a:cxnLst/>
            <a:rect l="l" t="t" r="r" b="b"/>
            <a:pathLst>
              <a:path w="5667375">
                <a:moveTo>
                  <a:pt x="0" y="0"/>
                </a:moveTo>
                <a:lnTo>
                  <a:pt x="5667044" y="0"/>
                </a:lnTo>
              </a:path>
            </a:pathLst>
          </a:custGeom>
          <a:ln w="12699">
            <a:solidFill>
              <a:srgbClr val="002F73"/>
            </a:solidFill>
          </a:ln>
        </p:spPr>
        <p:txBody>
          <a:bodyPr wrap="square" lIns="0" tIns="0" rIns="0" bIns="0" rtlCol="0"/>
          <a:lstStyle/>
          <a:p>
            <a:endParaRPr/>
          </a:p>
        </p:txBody>
      </p:sp>
      <p:sp>
        <p:nvSpPr>
          <p:cNvPr id="20" name="object 20"/>
          <p:cNvSpPr/>
          <p:nvPr/>
        </p:nvSpPr>
        <p:spPr>
          <a:xfrm>
            <a:off x="3972928" y="5226380"/>
            <a:ext cx="1876425" cy="127635"/>
          </a:xfrm>
          <a:custGeom>
            <a:avLst/>
            <a:gdLst/>
            <a:ahLst/>
            <a:cxnLst/>
            <a:rect l="l" t="t" r="r" b="b"/>
            <a:pathLst>
              <a:path w="1876425" h="127635">
                <a:moveTo>
                  <a:pt x="0" y="0"/>
                </a:moveTo>
                <a:lnTo>
                  <a:pt x="1876348" y="0"/>
                </a:lnTo>
                <a:lnTo>
                  <a:pt x="1876348" y="127419"/>
                </a:lnTo>
                <a:lnTo>
                  <a:pt x="0" y="127419"/>
                </a:lnTo>
                <a:lnTo>
                  <a:pt x="0" y="0"/>
                </a:lnTo>
                <a:close/>
              </a:path>
            </a:pathLst>
          </a:custGeom>
          <a:solidFill>
            <a:srgbClr val="FFCA00"/>
          </a:solidFill>
        </p:spPr>
        <p:txBody>
          <a:bodyPr wrap="square" lIns="0" tIns="0" rIns="0" bIns="0" rtlCol="0"/>
          <a:lstStyle/>
          <a:p>
            <a:endParaRPr/>
          </a:p>
        </p:txBody>
      </p:sp>
      <p:sp>
        <p:nvSpPr>
          <p:cNvPr id="21" name="object 21"/>
          <p:cNvSpPr/>
          <p:nvPr/>
        </p:nvSpPr>
        <p:spPr>
          <a:xfrm>
            <a:off x="3972928" y="5226380"/>
            <a:ext cx="1876425" cy="127635"/>
          </a:xfrm>
          <a:custGeom>
            <a:avLst/>
            <a:gdLst/>
            <a:ahLst/>
            <a:cxnLst/>
            <a:rect l="l" t="t" r="r" b="b"/>
            <a:pathLst>
              <a:path w="1876425" h="127635">
                <a:moveTo>
                  <a:pt x="0" y="0"/>
                </a:moveTo>
                <a:lnTo>
                  <a:pt x="1876348" y="0"/>
                </a:lnTo>
                <a:lnTo>
                  <a:pt x="1876348" y="127407"/>
                </a:lnTo>
                <a:lnTo>
                  <a:pt x="0" y="127407"/>
                </a:lnTo>
                <a:lnTo>
                  <a:pt x="0" y="0"/>
                </a:lnTo>
                <a:close/>
              </a:path>
            </a:pathLst>
          </a:custGeom>
          <a:ln w="28574">
            <a:solidFill>
              <a:srgbClr val="FFCA00"/>
            </a:solidFill>
          </a:ln>
        </p:spPr>
        <p:txBody>
          <a:bodyPr wrap="square" lIns="0" tIns="0" rIns="0" bIns="0" rtlCol="0"/>
          <a:lstStyle/>
          <a:p>
            <a:endParaRPr/>
          </a:p>
        </p:txBody>
      </p:sp>
      <p:sp>
        <p:nvSpPr>
          <p:cNvPr id="22" name="object 22"/>
          <p:cNvSpPr txBox="1"/>
          <p:nvPr/>
        </p:nvSpPr>
        <p:spPr>
          <a:xfrm>
            <a:off x="1757972" y="5279123"/>
            <a:ext cx="109855" cy="193040"/>
          </a:xfrm>
          <a:prstGeom prst="rect">
            <a:avLst/>
          </a:prstGeom>
        </p:spPr>
        <p:txBody>
          <a:bodyPr vert="horz" wrap="square" lIns="0" tIns="0" rIns="0" bIns="0" rtlCol="0">
            <a:spAutoFit/>
          </a:bodyPr>
          <a:lstStyle/>
          <a:p>
            <a:pPr marL="12700">
              <a:lnSpc>
                <a:spcPct val="100000"/>
              </a:lnSpc>
            </a:pPr>
            <a:r>
              <a:rPr sz="1200" dirty="0">
                <a:solidFill>
                  <a:srgbClr val="42568D"/>
                </a:solidFill>
                <a:latin typeface="Century Gothic"/>
                <a:cs typeface="Century Gothic"/>
              </a:rPr>
              <a:t>0</a:t>
            </a:r>
            <a:endParaRPr sz="1200">
              <a:latin typeface="Century Gothic"/>
              <a:cs typeface="Century Gothic"/>
            </a:endParaRPr>
          </a:p>
        </p:txBody>
      </p:sp>
      <p:sp>
        <p:nvSpPr>
          <p:cNvPr id="23" name="object 23"/>
          <p:cNvSpPr txBox="1"/>
          <p:nvPr/>
        </p:nvSpPr>
        <p:spPr>
          <a:xfrm>
            <a:off x="1301648" y="3974528"/>
            <a:ext cx="574675" cy="193040"/>
          </a:xfrm>
          <a:prstGeom prst="rect">
            <a:avLst/>
          </a:prstGeom>
        </p:spPr>
        <p:txBody>
          <a:bodyPr vert="horz" wrap="square" lIns="0" tIns="0" rIns="0" bIns="0" rtlCol="0">
            <a:spAutoFit/>
          </a:bodyPr>
          <a:lstStyle/>
          <a:p>
            <a:pPr marL="12700">
              <a:lnSpc>
                <a:spcPct val="100000"/>
              </a:lnSpc>
            </a:pPr>
            <a:r>
              <a:rPr sz="1200" spc="-5" dirty="0">
                <a:solidFill>
                  <a:srgbClr val="42568D"/>
                </a:solidFill>
                <a:latin typeface="Century Gothic"/>
                <a:cs typeface="Century Gothic"/>
              </a:rPr>
              <a:t>100.000</a:t>
            </a:r>
            <a:endParaRPr sz="1200">
              <a:latin typeface="Century Gothic"/>
              <a:cs typeface="Century Gothic"/>
            </a:endParaRPr>
          </a:p>
        </p:txBody>
      </p:sp>
      <p:sp>
        <p:nvSpPr>
          <p:cNvPr id="24" name="object 24"/>
          <p:cNvSpPr txBox="1"/>
          <p:nvPr/>
        </p:nvSpPr>
        <p:spPr>
          <a:xfrm>
            <a:off x="1301648" y="3314204"/>
            <a:ext cx="574675" cy="193040"/>
          </a:xfrm>
          <a:prstGeom prst="rect">
            <a:avLst/>
          </a:prstGeom>
        </p:spPr>
        <p:txBody>
          <a:bodyPr vert="horz" wrap="square" lIns="0" tIns="0" rIns="0" bIns="0" rtlCol="0">
            <a:spAutoFit/>
          </a:bodyPr>
          <a:lstStyle/>
          <a:p>
            <a:pPr marL="12700">
              <a:lnSpc>
                <a:spcPct val="100000"/>
              </a:lnSpc>
            </a:pPr>
            <a:r>
              <a:rPr sz="1200" spc="-5" dirty="0">
                <a:solidFill>
                  <a:srgbClr val="42568D"/>
                </a:solidFill>
                <a:latin typeface="Century Gothic"/>
                <a:cs typeface="Century Gothic"/>
              </a:rPr>
              <a:t>150.000</a:t>
            </a:r>
            <a:endParaRPr sz="1200">
              <a:latin typeface="Century Gothic"/>
              <a:cs typeface="Century Gothic"/>
            </a:endParaRPr>
          </a:p>
        </p:txBody>
      </p:sp>
      <p:sp>
        <p:nvSpPr>
          <p:cNvPr id="25" name="object 25"/>
          <p:cNvSpPr txBox="1"/>
          <p:nvPr/>
        </p:nvSpPr>
        <p:spPr>
          <a:xfrm>
            <a:off x="1301648" y="2648153"/>
            <a:ext cx="574675" cy="193040"/>
          </a:xfrm>
          <a:prstGeom prst="rect">
            <a:avLst/>
          </a:prstGeom>
        </p:spPr>
        <p:txBody>
          <a:bodyPr vert="horz" wrap="square" lIns="0" tIns="0" rIns="0" bIns="0" rtlCol="0">
            <a:spAutoFit/>
          </a:bodyPr>
          <a:lstStyle/>
          <a:p>
            <a:pPr marL="12700">
              <a:lnSpc>
                <a:spcPct val="100000"/>
              </a:lnSpc>
            </a:pPr>
            <a:r>
              <a:rPr sz="1200" spc="-5" dirty="0">
                <a:solidFill>
                  <a:srgbClr val="42568D"/>
                </a:solidFill>
                <a:latin typeface="Century Gothic"/>
                <a:cs typeface="Century Gothic"/>
              </a:rPr>
              <a:t>200.000</a:t>
            </a:r>
            <a:endParaRPr sz="1200">
              <a:latin typeface="Century Gothic"/>
              <a:cs typeface="Century Gothic"/>
            </a:endParaRPr>
          </a:p>
        </p:txBody>
      </p:sp>
      <p:sp>
        <p:nvSpPr>
          <p:cNvPr id="26" name="object 26"/>
          <p:cNvSpPr txBox="1"/>
          <p:nvPr/>
        </p:nvSpPr>
        <p:spPr>
          <a:xfrm>
            <a:off x="1301648" y="1987816"/>
            <a:ext cx="574675" cy="193040"/>
          </a:xfrm>
          <a:prstGeom prst="rect">
            <a:avLst/>
          </a:prstGeom>
        </p:spPr>
        <p:txBody>
          <a:bodyPr vert="horz" wrap="square" lIns="0" tIns="0" rIns="0" bIns="0" rtlCol="0">
            <a:spAutoFit/>
          </a:bodyPr>
          <a:lstStyle/>
          <a:p>
            <a:pPr marL="12700">
              <a:lnSpc>
                <a:spcPct val="100000"/>
              </a:lnSpc>
            </a:pPr>
            <a:r>
              <a:rPr sz="1200" spc="-5" dirty="0">
                <a:solidFill>
                  <a:srgbClr val="42568D"/>
                </a:solidFill>
                <a:latin typeface="Century Gothic"/>
                <a:cs typeface="Century Gothic"/>
              </a:rPr>
              <a:t>250.000</a:t>
            </a:r>
            <a:endParaRPr sz="1200">
              <a:latin typeface="Century Gothic"/>
              <a:cs typeface="Century Gothic"/>
            </a:endParaRPr>
          </a:p>
        </p:txBody>
      </p:sp>
      <p:sp>
        <p:nvSpPr>
          <p:cNvPr id="27" name="object 27"/>
          <p:cNvSpPr txBox="1"/>
          <p:nvPr/>
        </p:nvSpPr>
        <p:spPr>
          <a:xfrm>
            <a:off x="1301648" y="1290866"/>
            <a:ext cx="574675" cy="193040"/>
          </a:xfrm>
          <a:prstGeom prst="rect">
            <a:avLst/>
          </a:prstGeom>
        </p:spPr>
        <p:txBody>
          <a:bodyPr vert="horz" wrap="square" lIns="0" tIns="0" rIns="0" bIns="0" rtlCol="0">
            <a:spAutoFit/>
          </a:bodyPr>
          <a:lstStyle/>
          <a:p>
            <a:pPr marL="12700">
              <a:lnSpc>
                <a:spcPct val="100000"/>
              </a:lnSpc>
            </a:pPr>
            <a:r>
              <a:rPr sz="1200" spc="-5" dirty="0">
                <a:solidFill>
                  <a:srgbClr val="42568D"/>
                </a:solidFill>
                <a:latin typeface="Century Gothic"/>
                <a:cs typeface="Century Gothic"/>
              </a:rPr>
              <a:t>300.000</a:t>
            </a:r>
            <a:endParaRPr sz="1200">
              <a:latin typeface="Century Gothic"/>
              <a:cs typeface="Century Gothic"/>
            </a:endParaRPr>
          </a:p>
        </p:txBody>
      </p:sp>
      <p:sp>
        <p:nvSpPr>
          <p:cNvPr id="28" name="object 28"/>
          <p:cNvSpPr/>
          <p:nvPr/>
        </p:nvSpPr>
        <p:spPr>
          <a:xfrm>
            <a:off x="3882288" y="4779251"/>
            <a:ext cx="2058035" cy="462280"/>
          </a:xfrm>
          <a:custGeom>
            <a:avLst/>
            <a:gdLst/>
            <a:ahLst/>
            <a:cxnLst/>
            <a:rect l="l" t="t" r="r" b="b"/>
            <a:pathLst>
              <a:path w="2058035" h="462279">
                <a:moveTo>
                  <a:pt x="0" y="0"/>
                </a:moveTo>
                <a:lnTo>
                  <a:pt x="2057628" y="0"/>
                </a:lnTo>
                <a:lnTo>
                  <a:pt x="2057628" y="461670"/>
                </a:lnTo>
                <a:lnTo>
                  <a:pt x="0" y="461670"/>
                </a:lnTo>
                <a:lnTo>
                  <a:pt x="0" y="0"/>
                </a:lnTo>
                <a:close/>
              </a:path>
            </a:pathLst>
          </a:custGeom>
          <a:solidFill>
            <a:srgbClr val="FFFFFF">
              <a:alpha val="61178"/>
            </a:srgbClr>
          </a:solidFill>
        </p:spPr>
        <p:txBody>
          <a:bodyPr wrap="square" lIns="0" tIns="0" rIns="0" bIns="0" rtlCol="0"/>
          <a:lstStyle/>
          <a:p>
            <a:endParaRPr/>
          </a:p>
        </p:txBody>
      </p:sp>
      <p:sp>
        <p:nvSpPr>
          <p:cNvPr id="29" name="object 29"/>
          <p:cNvSpPr txBox="1"/>
          <p:nvPr/>
        </p:nvSpPr>
        <p:spPr>
          <a:xfrm>
            <a:off x="1374216" y="4634357"/>
            <a:ext cx="4479925" cy="563245"/>
          </a:xfrm>
          <a:prstGeom prst="rect">
            <a:avLst/>
          </a:prstGeom>
        </p:spPr>
        <p:txBody>
          <a:bodyPr vert="horz" wrap="square" lIns="0" tIns="0" rIns="0" bIns="0" rtlCol="0">
            <a:spAutoFit/>
          </a:bodyPr>
          <a:lstStyle/>
          <a:p>
            <a:pPr marL="12700">
              <a:lnSpc>
                <a:spcPct val="100000"/>
              </a:lnSpc>
            </a:pPr>
            <a:r>
              <a:rPr sz="1200" spc="-5" dirty="0">
                <a:solidFill>
                  <a:srgbClr val="42568D"/>
                </a:solidFill>
                <a:latin typeface="Century Gothic"/>
                <a:cs typeface="Century Gothic"/>
              </a:rPr>
              <a:t>50.000</a:t>
            </a:r>
            <a:endParaRPr sz="1200">
              <a:latin typeface="Century Gothic"/>
              <a:cs typeface="Century Gothic"/>
            </a:endParaRPr>
          </a:p>
          <a:p>
            <a:pPr marL="2611755">
              <a:lnSpc>
                <a:spcPct val="100000"/>
              </a:lnSpc>
              <a:spcBef>
                <a:spcPts val="60"/>
              </a:spcBef>
            </a:pPr>
            <a:r>
              <a:rPr sz="2400" dirty="0">
                <a:solidFill>
                  <a:srgbClr val="0070C0"/>
                </a:solidFill>
                <a:latin typeface="Century Gothic"/>
                <a:cs typeface="Century Gothic"/>
              </a:rPr>
              <a:t>≈ </a:t>
            </a:r>
            <a:r>
              <a:rPr sz="2400" b="1" dirty="0">
                <a:solidFill>
                  <a:srgbClr val="42568D"/>
                </a:solidFill>
                <a:latin typeface="Century Gothic"/>
                <a:cs typeface="Century Gothic"/>
              </a:rPr>
              <a:t>5000</a:t>
            </a:r>
            <a:r>
              <a:rPr sz="2400" b="1" spc="-85" dirty="0">
                <a:solidFill>
                  <a:srgbClr val="42568D"/>
                </a:solidFill>
                <a:latin typeface="Century Gothic"/>
                <a:cs typeface="Century Gothic"/>
              </a:rPr>
              <a:t> </a:t>
            </a:r>
            <a:r>
              <a:rPr sz="2400" b="1" spc="-5" dirty="0">
                <a:solidFill>
                  <a:srgbClr val="42568D"/>
                </a:solidFill>
                <a:latin typeface="Century Gothic"/>
                <a:cs typeface="Century Gothic"/>
              </a:rPr>
              <a:t>ADSC</a:t>
            </a:r>
            <a:endParaRPr sz="2400">
              <a:latin typeface="Century Gothic"/>
              <a:cs typeface="Century Gothic"/>
            </a:endParaRPr>
          </a:p>
        </p:txBody>
      </p:sp>
      <p:sp>
        <p:nvSpPr>
          <p:cNvPr id="30" name="object 30"/>
          <p:cNvSpPr/>
          <p:nvPr/>
        </p:nvSpPr>
        <p:spPr>
          <a:xfrm>
            <a:off x="1885391" y="5365661"/>
            <a:ext cx="9504045" cy="0"/>
          </a:xfrm>
          <a:custGeom>
            <a:avLst/>
            <a:gdLst/>
            <a:ahLst/>
            <a:cxnLst/>
            <a:rect l="l" t="t" r="r" b="b"/>
            <a:pathLst>
              <a:path w="9504045">
                <a:moveTo>
                  <a:pt x="0" y="0"/>
                </a:moveTo>
                <a:lnTo>
                  <a:pt x="9503983" y="0"/>
                </a:lnTo>
              </a:path>
            </a:pathLst>
          </a:custGeom>
          <a:ln w="12699">
            <a:solidFill>
              <a:srgbClr val="002F73"/>
            </a:solidFill>
          </a:ln>
        </p:spPr>
        <p:txBody>
          <a:bodyPr wrap="square" lIns="0" tIns="0" rIns="0" bIns="0" rtlCol="0"/>
          <a:lstStyle/>
          <a:p>
            <a:endParaRPr/>
          </a:p>
        </p:txBody>
      </p:sp>
      <p:sp>
        <p:nvSpPr>
          <p:cNvPr id="31" name="object 31"/>
          <p:cNvSpPr/>
          <p:nvPr/>
        </p:nvSpPr>
        <p:spPr>
          <a:xfrm>
            <a:off x="7606068" y="2111336"/>
            <a:ext cx="1876425" cy="1146810"/>
          </a:xfrm>
          <a:custGeom>
            <a:avLst/>
            <a:gdLst/>
            <a:ahLst/>
            <a:cxnLst/>
            <a:rect l="l" t="t" r="r" b="b"/>
            <a:pathLst>
              <a:path w="1876425" h="1146810">
                <a:moveTo>
                  <a:pt x="0" y="1146517"/>
                </a:moveTo>
                <a:lnTo>
                  <a:pt x="1876336" y="1146517"/>
                </a:lnTo>
                <a:lnTo>
                  <a:pt x="1876336" y="0"/>
                </a:lnTo>
                <a:lnTo>
                  <a:pt x="0" y="0"/>
                </a:lnTo>
                <a:lnTo>
                  <a:pt x="0" y="1146517"/>
                </a:lnTo>
                <a:close/>
              </a:path>
            </a:pathLst>
          </a:custGeom>
          <a:solidFill>
            <a:srgbClr val="00BA63"/>
          </a:solidFill>
        </p:spPr>
        <p:txBody>
          <a:bodyPr wrap="square" lIns="0" tIns="0" rIns="0" bIns="0" rtlCol="0"/>
          <a:lstStyle/>
          <a:p>
            <a:endParaRPr/>
          </a:p>
        </p:txBody>
      </p:sp>
      <p:sp>
        <p:nvSpPr>
          <p:cNvPr id="32" name="object 32"/>
          <p:cNvSpPr/>
          <p:nvPr/>
        </p:nvSpPr>
        <p:spPr>
          <a:xfrm>
            <a:off x="7606068" y="4458182"/>
            <a:ext cx="1876425" cy="863600"/>
          </a:xfrm>
          <a:custGeom>
            <a:avLst/>
            <a:gdLst/>
            <a:ahLst/>
            <a:cxnLst/>
            <a:rect l="l" t="t" r="r" b="b"/>
            <a:pathLst>
              <a:path w="1876425" h="863600">
                <a:moveTo>
                  <a:pt x="0" y="863066"/>
                </a:moveTo>
                <a:lnTo>
                  <a:pt x="1876336" y="863066"/>
                </a:lnTo>
                <a:lnTo>
                  <a:pt x="1876336" y="0"/>
                </a:lnTo>
                <a:lnTo>
                  <a:pt x="0" y="0"/>
                </a:lnTo>
                <a:lnTo>
                  <a:pt x="0" y="863066"/>
                </a:lnTo>
                <a:close/>
              </a:path>
            </a:pathLst>
          </a:custGeom>
          <a:solidFill>
            <a:srgbClr val="00BA63"/>
          </a:solidFill>
        </p:spPr>
        <p:txBody>
          <a:bodyPr wrap="square" lIns="0" tIns="0" rIns="0" bIns="0" rtlCol="0"/>
          <a:lstStyle/>
          <a:p>
            <a:endParaRPr/>
          </a:p>
        </p:txBody>
      </p:sp>
      <p:sp>
        <p:nvSpPr>
          <p:cNvPr id="33" name="object 33"/>
          <p:cNvSpPr/>
          <p:nvPr/>
        </p:nvSpPr>
        <p:spPr>
          <a:xfrm>
            <a:off x="7606068" y="2025103"/>
            <a:ext cx="1876425" cy="3296285"/>
          </a:xfrm>
          <a:custGeom>
            <a:avLst/>
            <a:gdLst/>
            <a:ahLst/>
            <a:cxnLst/>
            <a:rect l="l" t="t" r="r" b="b"/>
            <a:pathLst>
              <a:path w="1876425" h="3296285">
                <a:moveTo>
                  <a:pt x="0" y="0"/>
                </a:moveTo>
                <a:lnTo>
                  <a:pt x="1876348" y="0"/>
                </a:lnTo>
                <a:lnTo>
                  <a:pt x="1876348" y="3296147"/>
                </a:lnTo>
                <a:lnTo>
                  <a:pt x="0" y="3296147"/>
                </a:lnTo>
                <a:lnTo>
                  <a:pt x="0" y="0"/>
                </a:lnTo>
                <a:close/>
              </a:path>
            </a:pathLst>
          </a:custGeom>
          <a:ln w="28574">
            <a:solidFill>
              <a:srgbClr val="00BA63"/>
            </a:solidFill>
          </a:ln>
        </p:spPr>
        <p:txBody>
          <a:bodyPr wrap="square" lIns="0" tIns="0" rIns="0" bIns="0" rtlCol="0"/>
          <a:lstStyle/>
          <a:p>
            <a:endParaRPr/>
          </a:p>
        </p:txBody>
      </p:sp>
      <p:sp>
        <p:nvSpPr>
          <p:cNvPr id="34" name="object 34"/>
          <p:cNvSpPr/>
          <p:nvPr/>
        </p:nvSpPr>
        <p:spPr>
          <a:xfrm>
            <a:off x="7606093" y="1745894"/>
            <a:ext cx="1876425" cy="127635"/>
          </a:xfrm>
          <a:custGeom>
            <a:avLst/>
            <a:gdLst/>
            <a:ahLst/>
            <a:cxnLst/>
            <a:rect l="l" t="t" r="r" b="b"/>
            <a:pathLst>
              <a:path w="1876425" h="127635">
                <a:moveTo>
                  <a:pt x="0" y="0"/>
                </a:moveTo>
                <a:lnTo>
                  <a:pt x="1876348" y="0"/>
                </a:lnTo>
                <a:lnTo>
                  <a:pt x="1876348" y="127407"/>
                </a:lnTo>
                <a:lnTo>
                  <a:pt x="0" y="127407"/>
                </a:lnTo>
                <a:lnTo>
                  <a:pt x="0" y="0"/>
                </a:lnTo>
                <a:close/>
              </a:path>
            </a:pathLst>
          </a:custGeom>
          <a:ln w="28574">
            <a:solidFill>
              <a:srgbClr val="FFCA00"/>
            </a:solidFill>
          </a:ln>
        </p:spPr>
        <p:txBody>
          <a:bodyPr wrap="square" lIns="0" tIns="0" rIns="0" bIns="0" rtlCol="0"/>
          <a:lstStyle/>
          <a:p>
            <a:endParaRPr/>
          </a:p>
        </p:txBody>
      </p:sp>
      <p:sp>
        <p:nvSpPr>
          <p:cNvPr id="35" name="object 35"/>
          <p:cNvSpPr/>
          <p:nvPr/>
        </p:nvSpPr>
        <p:spPr>
          <a:xfrm>
            <a:off x="7552435" y="1280337"/>
            <a:ext cx="1987550" cy="831215"/>
          </a:xfrm>
          <a:custGeom>
            <a:avLst/>
            <a:gdLst/>
            <a:ahLst/>
            <a:cxnLst/>
            <a:rect l="l" t="t" r="r" b="b"/>
            <a:pathLst>
              <a:path w="1987550" h="831214">
                <a:moveTo>
                  <a:pt x="0" y="0"/>
                </a:moveTo>
                <a:lnTo>
                  <a:pt x="1987359" y="0"/>
                </a:lnTo>
                <a:lnTo>
                  <a:pt x="1987359" y="830999"/>
                </a:lnTo>
                <a:lnTo>
                  <a:pt x="0" y="830999"/>
                </a:lnTo>
                <a:lnTo>
                  <a:pt x="0" y="0"/>
                </a:lnTo>
                <a:close/>
              </a:path>
            </a:pathLst>
          </a:custGeom>
          <a:solidFill>
            <a:srgbClr val="FFFFFF">
              <a:alpha val="61178"/>
            </a:srgbClr>
          </a:solidFill>
        </p:spPr>
        <p:txBody>
          <a:bodyPr wrap="square" lIns="0" tIns="0" rIns="0" bIns="0" rtlCol="0"/>
          <a:lstStyle/>
          <a:p>
            <a:endParaRPr/>
          </a:p>
        </p:txBody>
      </p:sp>
      <p:sp>
        <p:nvSpPr>
          <p:cNvPr id="36" name="object 36"/>
          <p:cNvSpPr txBox="1"/>
          <p:nvPr/>
        </p:nvSpPr>
        <p:spPr>
          <a:xfrm>
            <a:off x="8068792" y="1326057"/>
            <a:ext cx="960119" cy="728345"/>
          </a:xfrm>
          <a:prstGeom prst="rect">
            <a:avLst/>
          </a:prstGeom>
        </p:spPr>
        <p:txBody>
          <a:bodyPr vert="horz" wrap="square" lIns="0" tIns="0" rIns="0" bIns="0" rtlCol="0">
            <a:spAutoFit/>
          </a:bodyPr>
          <a:lstStyle/>
          <a:p>
            <a:pPr marL="12700">
              <a:lnSpc>
                <a:spcPts val="2840"/>
              </a:lnSpc>
            </a:pPr>
            <a:r>
              <a:rPr sz="2400" dirty="0">
                <a:solidFill>
                  <a:srgbClr val="0070C0"/>
                </a:solidFill>
                <a:latin typeface="Century Gothic"/>
                <a:cs typeface="Century Gothic"/>
              </a:rPr>
              <a:t>≈</a:t>
            </a:r>
            <a:r>
              <a:rPr sz="2400" spc="-100" dirty="0">
                <a:solidFill>
                  <a:srgbClr val="0070C0"/>
                </a:solidFill>
                <a:latin typeface="Century Gothic"/>
                <a:cs typeface="Century Gothic"/>
              </a:rPr>
              <a:t> </a:t>
            </a:r>
            <a:r>
              <a:rPr sz="2400" b="1" dirty="0">
                <a:solidFill>
                  <a:srgbClr val="42568D"/>
                </a:solidFill>
                <a:latin typeface="Century Gothic"/>
                <a:cs typeface="Century Gothic"/>
              </a:rPr>
              <a:t>5000</a:t>
            </a:r>
            <a:endParaRPr sz="2400">
              <a:latin typeface="Century Gothic"/>
              <a:cs typeface="Century Gothic"/>
            </a:endParaRPr>
          </a:p>
          <a:p>
            <a:pPr marL="62230">
              <a:lnSpc>
                <a:spcPts val="2840"/>
              </a:lnSpc>
            </a:pPr>
            <a:r>
              <a:rPr sz="2400" b="1" spc="-5" dirty="0">
                <a:solidFill>
                  <a:srgbClr val="42568D"/>
                </a:solidFill>
                <a:latin typeface="Century Gothic"/>
                <a:cs typeface="Century Gothic"/>
              </a:rPr>
              <a:t>ADSC</a:t>
            </a:r>
            <a:endParaRPr sz="2400">
              <a:latin typeface="Century Gothic"/>
              <a:cs typeface="Century Gothic"/>
            </a:endParaRPr>
          </a:p>
        </p:txBody>
      </p:sp>
      <p:sp>
        <p:nvSpPr>
          <p:cNvPr id="37" name="object 37"/>
          <p:cNvSpPr/>
          <p:nvPr/>
        </p:nvSpPr>
        <p:spPr>
          <a:xfrm>
            <a:off x="7437018" y="3257854"/>
            <a:ext cx="2243455" cy="1200785"/>
          </a:xfrm>
          <a:custGeom>
            <a:avLst/>
            <a:gdLst/>
            <a:ahLst/>
            <a:cxnLst/>
            <a:rect l="l" t="t" r="r" b="b"/>
            <a:pathLst>
              <a:path w="2243454" h="1200785">
                <a:moveTo>
                  <a:pt x="0" y="0"/>
                </a:moveTo>
                <a:lnTo>
                  <a:pt x="2242972" y="0"/>
                </a:lnTo>
                <a:lnTo>
                  <a:pt x="2242972" y="1200327"/>
                </a:lnTo>
                <a:lnTo>
                  <a:pt x="0" y="1200327"/>
                </a:lnTo>
                <a:lnTo>
                  <a:pt x="0" y="0"/>
                </a:lnTo>
                <a:close/>
              </a:path>
            </a:pathLst>
          </a:custGeom>
          <a:solidFill>
            <a:srgbClr val="FFFFFF">
              <a:alpha val="61178"/>
            </a:srgbClr>
          </a:solidFill>
        </p:spPr>
        <p:txBody>
          <a:bodyPr wrap="square" lIns="0" tIns="0" rIns="0" bIns="0" rtlCol="0"/>
          <a:lstStyle/>
          <a:p>
            <a:endParaRPr/>
          </a:p>
        </p:txBody>
      </p:sp>
      <p:sp>
        <p:nvSpPr>
          <p:cNvPr id="38" name="object 38"/>
          <p:cNvSpPr txBox="1"/>
          <p:nvPr/>
        </p:nvSpPr>
        <p:spPr>
          <a:xfrm>
            <a:off x="7783524" y="3303574"/>
            <a:ext cx="1555750" cy="1096645"/>
          </a:xfrm>
          <a:prstGeom prst="rect">
            <a:avLst/>
          </a:prstGeom>
        </p:spPr>
        <p:txBody>
          <a:bodyPr vert="horz" wrap="square" lIns="0" tIns="0" rIns="0" bIns="0" rtlCol="0">
            <a:spAutoFit/>
          </a:bodyPr>
          <a:lstStyle/>
          <a:p>
            <a:pPr marL="96520">
              <a:lnSpc>
                <a:spcPts val="2840"/>
              </a:lnSpc>
            </a:pPr>
            <a:r>
              <a:rPr sz="2400" dirty="0">
                <a:solidFill>
                  <a:srgbClr val="0070C0"/>
                </a:solidFill>
                <a:latin typeface="Century Gothic"/>
                <a:cs typeface="Century Gothic"/>
              </a:rPr>
              <a:t>≈</a:t>
            </a:r>
            <a:r>
              <a:rPr sz="2400" spc="-100" dirty="0">
                <a:solidFill>
                  <a:srgbClr val="0070C0"/>
                </a:solidFill>
                <a:latin typeface="Century Gothic"/>
                <a:cs typeface="Century Gothic"/>
              </a:rPr>
              <a:t> </a:t>
            </a:r>
            <a:r>
              <a:rPr sz="2400" b="1" dirty="0">
                <a:solidFill>
                  <a:srgbClr val="42568D"/>
                </a:solidFill>
                <a:latin typeface="Century Gothic"/>
                <a:cs typeface="Century Gothic"/>
              </a:rPr>
              <a:t>250.000</a:t>
            </a:r>
            <a:endParaRPr sz="2400">
              <a:latin typeface="Century Gothic"/>
              <a:cs typeface="Century Gothic"/>
            </a:endParaRPr>
          </a:p>
          <a:p>
            <a:pPr marL="12700" marR="5080" indent="429259">
              <a:lnSpc>
                <a:spcPts val="2900"/>
              </a:lnSpc>
              <a:spcBef>
                <a:spcPts val="40"/>
              </a:spcBef>
            </a:pPr>
            <a:r>
              <a:rPr sz="2400" b="1" dirty="0">
                <a:solidFill>
                  <a:srgbClr val="42568D"/>
                </a:solidFill>
                <a:latin typeface="Century Gothic"/>
                <a:cs typeface="Century Gothic"/>
              </a:rPr>
              <a:t>cells  </a:t>
            </a:r>
            <a:r>
              <a:rPr sz="2400" b="1" spc="-5" dirty="0">
                <a:solidFill>
                  <a:srgbClr val="42568D"/>
                </a:solidFill>
                <a:latin typeface="Century Gothic"/>
                <a:cs typeface="Century Gothic"/>
              </a:rPr>
              <a:t>NOT</a:t>
            </a:r>
            <a:r>
              <a:rPr sz="2400" b="1" spc="-80" dirty="0">
                <a:solidFill>
                  <a:srgbClr val="42568D"/>
                </a:solidFill>
                <a:latin typeface="Century Gothic"/>
                <a:cs typeface="Century Gothic"/>
              </a:rPr>
              <a:t> </a:t>
            </a:r>
            <a:r>
              <a:rPr sz="2400" b="1" spc="-5" dirty="0">
                <a:solidFill>
                  <a:srgbClr val="42568D"/>
                </a:solidFill>
                <a:latin typeface="Century Gothic"/>
                <a:cs typeface="Century Gothic"/>
              </a:rPr>
              <a:t>ADSC</a:t>
            </a:r>
            <a:endParaRPr sz="2400">
              <a:latin typeface="Century Gothic"/>
              <a:cs typeface="Century Gothic"/>
            </a:endParaRPr>
          </a:p>
        </p:txBody>
      </p:sp>
      <p:sp>
        <p:nvSpPr>
          <p:cNvPr id="39" name="object 39"/>
          <p:cNvSpPr txBox="1"/>
          <p:nvPr/>
        </p:nvSpPr>
        <p:spPr>
          <a:xfrm>
            <a:off x="1161119" y="5939974"/>
            <a:ext cx="10693400" cy="177800"/>
          </a:xfrm>
          <a:prstGeom prst="rect">
            <a:avLst/>
          </a:prstGeom>
        </p:spPr>
        <p:txBody>
          <a:bodyPr vert="horz" wrap="square" lIns="0" tIns="0" rIns="0" bIns="0" rtlCol="0">
            <a:spAutoFit/>
          </a:bodyPr>
          <a:lstStyle/>
          <a:p>
            <a:pPr marL="12700">
              <a:lnSpc>
                <a:spcPct val="100000"/>
              </a:lnSpc>
            </a:pPr>
            <a:r>
              <a:rPr sz="1100" b="1" dirty="0">
                <a:latin typeface="Century Gothic"/>
                <a:cs typeface="Century Gothic"/>
              </a:rPr>
              <a:t>Aronowitz </a:t>
            </a:r>
            <a:r>
              <a:rPr sz="1100" b="1" spc="-5" dirty="0">
                <a:latin typeface="Century Gothic"/>
                <a:cs typeface="Century Gothic"/>
              </a:rPr>
              <a:t>et al., </a:t>
            </a:r>
            <a:r>
              <a:rPr sz="1100" dirty="0">
                <a:latin typeface="Century Gothic"/>
                <a:cs typeface="Century Gothic"/>
              </a:rPr>
              <a:t>Adipose </a:t>
            </a:r>
            <a:r>
              <a:rPr sz="1100" spc="-5" dirty="0">
                <a:latin typeface="Century Gothic"/>
                <a:cs typeface="Century Gothic"/>
              </a:rPr>
              <a:t>stromal </a:t>
            </a:r>
            <a:r>
              <a:rPr sz="1100" dirty="0">
                <a:latin typeface="Century Gothic"/>
                <a:cs typeface="Century Gothic"/>
              </a:rPr>
              <a:t>vascular fraction isolation: a head-to-head comparison of four </a:t>
            </a:r>
            <a:r>
              <a:rPr sz="1100" spc="-5" dirty="0">
                <a:latin typeface="Century Gothic"/>
                <a:cs typeface="Century Gothic"/>
              </a:rPr>
              <a:t>commercial </a:t>
            </a:r>
            <a:r>
              <a:rPr sz="1100" dirty="0">
                <a:latin typeface="Century Gothic"/>
                <a:cs typeface="Century Gothic"/>
              </a:rPr>
              <a:t>cell separation systems </a:t>
            </a:r>
            <a:r>
              <a:rPr sz="1100" b="1" dirty="0">
                <a:latin typeface="Century Gothic"/>
                <a:cs typeface="Century Gothic"/>
              </a:rPr>
              <a:t>Plastic Reconstr Surg</a:t>
            </a:r>
            <a:r>
              <a:rPr sz="1100" b="1" spc="-10" dirty="0">
                <a:latin typeface="Century Gothic"/>
                <a:cs typeface="Century Gothic"/>
              </a:rPr>
              <a:t> </a:t>
            </a:r>
            <a:r>
              <a:rPr sz="1100" b="1" spc="-5" dirty="0">
                <a:latin typeface="Century Gothic"/>
                <a:cs typeface="Century Gothic"/>
              </a:rPr>
              <a:t>2013</a:t>
            </a:r>
            <a:endParaRPr sz="1100">
              <a:latin typeface="Century Gothic"/>
              <a:cs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6422" rIns="0" bIns="0" rtlCol="0">
            <a:spAutoFit/>
          </a:bodyPr>
          <a:lstStyle/>
          <a:p>
            <a:pPr marL="1129665">
              <a:lnSpc>
                <a:spcPct val="100000"/>
              </a:lnSpc>
            </a:pPr>
            <a:r>
              <a:rPr sz="3600" b="0" spc="-5" dirty="0">
                <a:solidFill>
                  <a:srgbClr val="1F497D"/>
                </a:solidFill>
                <a:latin typeface="Arial Rounded MT Bold"/>
                <a:cs typeface="Arial Rounded MT Bold"/>
              </a:rPr>
              <a:t>Cells </a:t>
            </a:r>
            <a:r>
              <a:rPr sz="3600" b="0" spc="-10" dirty="0">
                <a:solidFill>
                  <a:srgbClr val="1F497D"/>
                </a:solidFill>
                <a:latin typeface="Arial Rounded MT Bold"/>
                <a:cs typeface="Arial Rounded MT Bold"/>
              </a:rPr>
              <a:t>population </a:t>
            </a:r>
            <a:r>
              <a:rPr sz="3600" b="0" spc="-5" dirty="0">
                <a:solidFill>
                  <a:srgbClr val="1F497D"/>
                </a:solidFill>
                <a:latin typeface="Arial Rounded MT Bold"/>
                <a:cs typeface="Arial Rounded MT Bold"/>
              </a:rPr>
              <a:t>after </a:t>
            </a:r>
            <a:r>
              <a:rPr sz="3600" b="0" dirty="0">
                <a:solidFill>
                  <a:srgbClr val="1F497D"/>
                </a:solidFill>
                <a:latin typeface="Arial Rounded MT Bold"/>
                <a:cs typeface="Arial Rounded MT Bold"/>
              </a:rPr>
              <a:t>the </a:t>
            </a:r>
            <a:r>
              <a:rPr sz="3600" b="0" spc="-200" dirty="0">
                <a:solidFill>
                  <a:srgbClr val="1F497D"/>
                </a:solidFill>
                <a:latin typeface="Arial Rounded MT Bold"/>
                <a:cs typeface="Arial Rounded MT Bold"/>
              </a:rPr>
              <a:t>FAT</a:t>
            </a:r>
            <a:r>
              <a:rPr sz="3600" b="0" dirty="0">
                <a:solidFill>
                  <a:srgbClr val="1F497D"/>
                </a:solidFill>
                <a:latin typeface="Arial Rounded MT Bold"/>
                <a:cs typeface="Arial Rounded MT Bold"/>
              </a:rPr>
              <a:t> </a:t>
            </a:r>
            <a:r>
              <a:rPr sz="3600" b="0" spc="-15" dirty="0">
                <a:solidFill>
                  <a:srgbClr val="1F497D"/>
                </a:solidFill>
                <a:latin typeface="Arial Rounded MT Bold"/>
                <a:cs typeface="Arial Rounded MT Bold"/>
              </a:rPr>
              <a:t>digestion</a:t>
            </a:r>
            <a:endParaRPr sz="3600">
              <a:latin typeface="Arial Rounded MT Bold"/>
              <a:cs typeface="Arial Rounded MT Bold"/>
            </a:endParaRPr>
          </a:p>
        </p:txBody>
      </p:sp>
      <p:sp>
        <p:nvSpPr>
          <p:cNvPr id="3" name="object 3"/>
          <p:cNvSpPr/>
          <p:nvPr/>
        </p:nvSpPr>
        <p:spPr>
          <a:xfrm>
            <a:off x="5622912" y="1348638"/>
            <a:ext cx="1156335" cy="824230"/>
          </a:xfrm>
          <a:custGeom>
            <a:avLst/>
            <a:gdLst/>
            <a:ahLst/>
            <a:cxnLst/>
            <a:rect l="l" t="t" r="r" b="b"/>
            <a:pathLst>
              <a:path w="1156334" h="824230">
                <a:moveTo>
                  <a:pt x="1156157" y="579843"/>
                </a:moveTo>
                <a:lnTo>
                  <a:pt x="0" y="579843"/>
                </a:lnTo>
                <a:lnTo>
                  <a:pt x="578078" y="823988"/>
                </a:lnTo>
                <a:lnTo>
                  <a:pt x="1156157" y="579843"/>
                </a:lnTo>
                <a:close/>
              </a:path>
              <a:path w="1156334" h="824230">
                <a:moveTo>
                  <a:pt x="867117" y="0"/>
                </a:moveTo>
                <a:lnTo>
                  <a:pt x="289039" y="0"/>
                </a:lnTo>
                <a:lnTo>
                  <a:pt x="289039" y="579843"/>
                </a:lnTo>
                <a:lnTo>
                  <a:pt x="867117" y="579843"/>
                </a:lnTo>
                <a:lnTo>
                  <a:pt x="867117" y="0"/>
                </a:lnTo>
                <a:close/>
              </a:path>
            </a:pathLst>
          </a:custGeom>
          <a:solidFill>
            <a:srgbClr val="738BC1"/>
          </a:solidFill>
        </p:spPr>
        <p:txBody>
          <a:bodyPr wrap="square" lIns="0" tIns="0" rIns="0" bIns="0" rtlCol="0"/>
          <a:lstStyle/>
          <a:p>
            <a:endParaRPr/>
          </a:p>
        </p:txBody>
      </p:sp>
      <p:sp>
        <p:nvSpPr>
          <p:cNvPr id="4" name="object 4"/>
          <p:cNvSpPr/>
          <p:nvPr/>
        </p:nvSpPr>
        <p:spPr>
          <a:xfrm>
            <a:off x="5911951" y="1257084"/>
            <a:ext cx="578485" cy="61594"/>
          </a:xfrm>
          <a:custGeom>
            <a:avLst/>
            <a:gdLst/>
            <a:ahLst/>
            <a:cxnLst/>
            <a:rect l="l" t="t" r="r" b="b"/>
            <a:pathLst>
              <a:path w="578485" h="61594">
                <a:moveTo>
                  <a:pt x="578078" y="0"/>
                </a:moveTo>
                <a:lnTo>
                  <a:pt x="0" y="0"/>
                </a:lnTo>
                <a:lnTo>
                  <a:pt x="0" y="61036"/>
                </a:lnTo>
                <a:lnTo>
                  <a:pt x="578078" y="61036"/>
                </a:lnTo>
                <a:lnTo>
                  <a:pt x="578078" y="0"/>
                </a:lnTo>
                <a:close/>
              </a:path>
            </a:pathLst>
          </a:custGeom>
          <a:solidFill>
            <a:srgbClr val="738BC1"/>
          </a:solidFill>
        </p:spPr>
        <p:txBody>
          <a:bodyPr wrap="square" lIns="0" tIns="0" rIns="0" bIns="0" rtlCol="0"/>
          <a:lstStyle/>
          <a:p>
            <a:endParaRPr/>
          </a:p>
        </p:txBody>
      </p:sp>
      <p:sp>
        <p:nvSpPr>
          <p:cNvPr id="5" name="object 5"/>
          <p:cNvSpPr/>
          <p:nvPr/>
        </p:nvSpPr>
        <p:spPr>
          <a:xfrm>
            <a:off x="5622910" y="1348637"/>
            <a:ext cx="1156335" cy="824230"/>
          </a:xfrm>
          <a:custGeom>
            <a:avLst/>
            <a:gdLst/>
            <a:ahLst/>
            <a:cxnLst/>
            <a:rect l="l" t="t" r="r" b="b"/>
            <a:pathLst>
              <a:path w="1156334" h="824230">
                <a:moveTo>
                  <a:pt x="1156159" y="579842"/>
                </a:moveTo>
                <a:lnTo>
                  <a:pt x="867119" y="579842"/>
                </a:lnTo>
                <a:lnTo>
                  <a:pt x="867119" y="0"/>
                </a:lnTo>
                <a:lnTo>
                  <a:pt x="289038" y="0"/>
                </a:lnTo>
                <a:lnTo>
                  <a:pt x="289038" y="579842"/>
                </a:lnTo>
                <a:lnTo>
                  <a:pt x="0" y="579842"/>
                </a:lnTo>
                <a:lnTo>
                  <a:pt x="578079" y="823987"/>
                </a:lnTo>
                <a:lnTo>
                  <a:pt x="1156159" y="579842"/>
                </a:lnTo>
                <a:close/>
              </a:path>
            </a:pathLst>
          </a:custGeom>
          <a:ln w="28574">
            <a:solidFill>
              <a:srgbClr val="556A95"/>
            </a:solidFill>
          </a:ln>
        </p:spPr>
        <p:txBody>
          <a:bodyPr wrap="square" lIns="0" tIns="0" rIns="0" bIns="0" rtlCol="0"/>
          <a:lstStyle/>
          <a:p>
            <a:endParaRPr/>
          </a:p>
        </p:txBody>
      </p:sp>
      <p:sp>
        <p:nvSpPr>
          <p:cNvPr id="6" name="object 6"/>
          <p:cNvSpPr/>
          <p:nvPr/>
        </p:nvSpPr>
        <p:spPr>
          <a:xfrm>
            <a:off x="5911949" y="1257084"/>
            <a:ext cx="578485" cy="61594"/>
          </a:xfrm>
          <a:custGeom>
            <a:avLst/>
            <a:gdLst/>
            <a:ahLst/>
            <a:cxnLst/>
            <a:rect l="l" t="t" r="r" b="b"/>
            <a:pathLst>
              <a:path w="578485" h="61594">
                <a:moveTo>
                  <a:pt x="578080" y="0"/>
                </a:moveTo>
                <a:lnTo>
                  <a:pt x="0" y="0"/>
                </a:lnTo>
                <a:lnTo>
                  <a:pt x="0" y="61036"/>
                </a:lnTo>
                <a:lnTo>
                  <a:pt x="578080" y="61036"/>
                </a:lnTo>
                <a:lnTo>
                  <a:pt x="578080" y="0"/>
                </a:lnTo>
                <a:close/>
              </a:path>
            </a:pathLst>
          </a:custGeom>
          <a:ln w="28574">
            <a:solidFill>
              <a:srgbClr val="556A95"/>
            </a:solidFill>
          </a:ln>
        </p:spPr>
        <p:txBody>
          <a:bodyPr wrap="square" lIns="0" tIns="0" rIns="0" bIns="0" rtlCol="0"/>
          <a:lstStyle/>
          <a:p>
            <a:endParaRPr/>
          </a:p>
        </p:txBody>
      </p:sp>
      <p:sp>
        <p:nvSpPr>
          <p:cNvPr id="7" name="object 7"/>
          <p:cNvSpPr/>
          <p:nvPr/>
        </p:nvSpPr>
        <p:spPr>
          <a:xfrm>
            <a:off x="5911949" y="1196048"/>
            <a:ext cx="578485" cy="31115"/>
          </a:xfrm>
          <a:custGeom>
            <a:avLst/>
            <a:gdLst/>
            <a:ahLst/>
            <a:cxnLst/>
            <a:rect l="l" t="t" r="r" b="b"/>
            <a:pathLst>
              <a:path w="578485" h="31115">
                <a:moveTo>
                  <a:pt x="578080" y="0"/>
                </a:moveTo>
                <a:lnTo>
                  <a:pt x="0" y="0"/>
                </a:lnTo>
                <a:lnTo>
                  <a:pt x="0" y="30517"/>
                </a:lnTo>
                <a:lnTo>
                  <a:pt x="578080" y="30517"/>
                </a:lnTo>
                <a:lnTo>
                  <a:pt x="578080" y="0"/>
                </a:lnTo>
                <a:close/>
              </a:path>
            </a:pathLst>
          </a:custGeom>
          <a:ln w="28574">
            <a:solidFill>
              <a:srgbClr val="556A95"/>
            </a:solidFill>
          </a:ln>
        </p:spPr>
        <p:txBody>
          <a:bodyPr wrap="square" lIns="0" tIns="0" rIns="0" bIns="0" rtlCol="0"/>
          <a:lstStyle/>
          <a:p>
            <a:endParaRPr/>
          </a:p>
        </p:txBody>
      </p:sp>
      <p:sp>
        <p:nvSpPr>
          <p:cNvPr id="8" name="object 8"/>
          <p:cNvSpPr/>
          <p:nvPr/>
        </p:nvSpPr>
        <p:spPr>
          <a:xfrm>
            <a:off x="2884512" y="3936074"/>
            <a:ext cx="3162985" cy="170411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2905925" y="2286698"/>
            <a:ext cx="3121634" cy="166462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6288582" y="3948544"/>
            <a:ext cx="3162985" cy="172073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6307861" y="2286698"/>
            <a:ext cx="3121634" cy="1679422"/>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3092335" y="3998421"/>
            <a:ext cx="3208705" cy="955963"/>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13"/>
          <p:cNvSpPr/>
          <p:nvPr/>
        </p:nvSpPr>
        <p:spPr>
          <a:xfrm>
            <a:off x="3372099" y="4066171"/>
            <a:ext cx="2853690" cy="614045"/>
          </a:xfrm>
          <a:custGeom>
            <a:avLst/>
            <a:gdLst/>
            <a:ahLst/>
            <a:cxnLst/>
            <a:rect l="l" t="t" r="r" b="b"/>
            <a:pathLst>
              <a:path w="2853690" h="614045">
                <a:moveTo>
                  <a:pt x="2853148" y="0"/>
                </a:moveTo>
                <a:lnTo>
                  <a:pt x="0" y="613449"/>
                </a:lnTo>
              </a:path>
            </a:pathLst>
          </a:custGeom>
          <a:ln w="38099">
            <a:solidFill>
              <a:srgbClr val="937AB2"/>
            </a:solidFill>
          </a:ln>
        </p:spPr>
        <p:txBody>
          <a:bodyPr wrap="square" lIns="0" tIns="0" rIns="0" bIns="0" rtlCol="0"/>
          <a:lstStyle/>
          <a:p>
            <a:endParaRPr/>
          </a:p>
        </p:txBody>
      </p:sp>
      <p:sp>
        <p:nvSpPr>
          <p:cNvPr id="14" name="object 14"/>
          <p:cNvSpPr/>
          <p:nvPr/>
        </p:nvSpPr>
        <p:spPr>
          <a:xfrm>
            <a:off x="3334842" y="4607737"/>
            <a:ext cx="123825" cy="111760"/>
          </a:xfrm>
          <a:custGeom>
            <a:avLst/>
            <a:gdLst/>
            <a:ahLst/>
            <a:cxnLst/>
            <a:rect l="l" t="t" r="r" b="b"/>
            <a:pathLst>
              <a:path w="123825" h="111760">
                <a:moveTo>
                  <a:pt x="99733" y="0"/>
                </a:moveTo>
                <a:lnTo>
                  <a:pt x="0" y="79895"/>
                </a:lnTo>
                <a:lnTo>
                  <a:pt x="123761" y="111747"/>
                </a:lnTo>
                <a:lnTo>
                  <a:pt x="99733" y="0"/>
                </a:lnTo>
                <a:close/>
              </a:path>
            </a:pathLst>
          </a:custGeom>
          <a:solidFill>
            <a:srgbClr val="937AB2"/>
          </a:solidFill>
        </p:spPr>
        <p:txBody>
          <a:bodyPr wrap="square" lIns="0" tIns="0" rIns="0" bIns="0" rtlCol="0"/>
          <a:lstStyle/>
          <a:p>
            <a:endParaRPr/>
          </a:p>
        </p:txBody>
      </p:sp>
      <p:sp>
        <p:nvSpPr>
          <p:cNvPr id="15" name="object 15"/>
          <p:cNvSpPr/>
          <p:nvPr/>
        </p:nvSpPr>
        <p:spPr>
          <a:xfrm>
            <a:off x="3050768" y="4002573"/>
            <a:ext cx="3254425" cy="1641767"/>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6" name="object 16"/>
          <p:cNvSpPr/>
          <p:nvPr/>
        </p:nvSpPr>
        <p:spPr>
          <a:xfrm>
            <a:off x="3327820" y="4066171"/>
            <a:ext cx="2897505" cy="1296035"/>
          </a:xfrm>
          <a:custGeom>
            <a:avLst/>
            <a:gdLst/>
            <a:ahLst/>
            <a:cxnLst/>
            <a:rect l="l" t="t" r="r" b="b"/>
            <a:pathLst>
              <a:path w="2897504" h="1296035">
                <a:moveTo>
                  <a:pt x="2897428" y="0"/>
                </a:moveTo>
                <a:lnTo>
                  <a:pt x="0" y="1295578"/>
                </a:lnTo>
              </a:path>
            </a:pathLst>
          </a:custGeom>
          <a:ln w="38099">
            <a:solidFill>
              <a:srgbClr val="937AB2"/>
            </a:solidFill>
          </a:ln>
        </p:spPr>
        <p:txBody>
          <a:bodyPr wrap="square" lIns="0" tIns="0" rIns="0" bIns="0" rtlCol="0"/>
          <a:lstStyle/>
          <a:p>
            <a:endParaRPr/>
          </a:p>
        </p:txBody>
      </p:sp>
      <p:sp>
        <p:nvSpPr>
          <p:cNvPr id="17" name="object 17"/>
          <p:cNvSpPr/>
          <p:nvPr/>
        </p:nvSpPr>
        <p:spPr>
          <a:xfrm>
            <a:off x="3293033" y="5278488"/>
            <a:ext cx="128270" cy="104775"/>
          </a:xfrm>
          <a:custGeom>
            <a:avLst/>
            <a:gdLst/>
            <a:ahLst/>
            <a:cxnLst/>
            <a:rect l="l" t="t" r="r" b="b"/>
            <a:pathLst>
              <a:path w="128270" h="104775">
                <a:moveTo>
                  <a:pt x="81013" y="0"/>
                </a:moveTo>
                <a:lnTo>
                  <a:pt x="0" y="98818"/>
                </a:lnTo>
                <a:lnTo>
                  <a:pt x="127673" y="104343"/>
                </a:lnTo>
                <a:lnTo>
                  <a:pt x="81013" y="0"/>
                </a:lnTo>
                <a:close/>
              </a:path>
            </a:pathLst>
          </a:custGeom>
          <a:solidFill>
            <a:srgbClr val="937AB2"/>
          </a:solidFill>
        </p:spPr>
        <p:txBody>
          <a:bodyPr wrap="square" lIns="0" tIns="0" rIns="0" bIns="0" rtlCol="0"/>
          <a:lstStyle/>
          <a:p>
            <a:endParaRPr/>
          </a:p>
        </p:txBody>
      </p:sp>
      <p:sp>
        <p:nvSpPr>
          <p:cNvPr id="18" name="object 18"/>
          <p:cNvSpPr/>
          <p:nvPr/>
        </p:nvSpPr>
        <p:spPr>
          <a:xfrm>
            <a:off x="4941913" y="4002583"/>
            <a:ext cx="1367447" cy="1217814"/>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object 19"/>
          <p:cNvSpPr/>
          <p:nvPr/>
        </p:nvSpPr>
        <p:spPr>
          <a:xfrm>
            <a:off x="5213688" y="4066171"/>
            <a:ext cx="1011555" cy="863600"/>
          </a:xfrm>
          <a:custGeom>
            <a:avLst/>
            <a:gdLst/>
            <a:ahLst/>
            <a:cxnLst/>
            <a:rect l="l" t="t" r="r" b="b"/>
            <a:pathLst>
              <a:path w="1011554" h="863600">
                <a:moveTo>
                  <a:pt x="1011559" y="0"/>
                </a:moveTo>
                <a:lnTo>
                  <a:pt x="0" y="863068"/>
                </a:lnTo>
              </a:path>
            </a:pathLst>
          </a:custGeom>
          <a:ln w="38099">
            <a:solidFill>
              <a:srgbClr val="937AB2"/>
            </a:solidFill>
          </a:ln>
        </p:spPr>
        <p:txBody>
          <a:bodyPr wrap="square" lIns="0" tIns="0" rIns="0" bIns="0" rtlCol="0"/>
          <a:lstStyle/>
          <a:p>
            <a:endParaRPr/>
          </a:p>
        </p:txBody>
      </p:sp>
      <p:sp>
        <p:nvSpPr>
          <p:cNvPr id="20" name="object 20"/>
          <p:cNvSpPr/>
          <p:nvPr/>
        </p:nvSpPr>
        <p:spPr>
          <a:xfrm>
            <a:off x="5184698" y="4836312"/>
            <a:ext cx="124460" cy="118110"/>
          </a:xfrm>
          <a:custGeom>
            <a:avLst/>
            <a:gdLst/>
            <a:ahLst/>
            <a:cxnLst/>
            <a:rect l="l" t="t" r="r" b="b"/>
            <a:pathLst>
              <a:path w="124460" h="118110">
                <a:moveTo>
                  <a:pt x="49860" y="0"/>
                </a:moveTo>
                <a:lnTo>
                  <a:pt x="0" y="117665"/>
                </a:lnTo>
                <a:lnTo>
                  <a:pt x="124053" y="86944"/>
                </a:lnTo>
                <a:lnTo>
                  <a:pt x="49860" y="0"/>
                </a:lnTo>
                <a:close/>
              </a:path>
            </a:pathLst>
          </a:custGeom>
          <a:solidFill>
            <a:srgbClr val="937AB2"/>
          </a:solidFill>
        </p:spPr>
        <p:txBody>
          <a:bodyPr wrap="square" lIns="0" tIns="0" rIns="0" bIns="0" rtlCol="0"/>
          <a:lstStyle/>
          <a:p>
            <a:endParaRPr/>
          </a:p>
        </p:txBody>
      </p:sp>
      <p:sp>
        <p:nvSpPr>
          <p:cNvPr id="21" name="object 21"/>
          <p:cNvSpPr/>
          <p:nvPr/>
        </p:nvSpPr>
        <p:spPr>
          <a:xfrm>
            <a:off x="5295201" y="4010892"/>
            <a:ext cx="1018308" cy="1936864"/>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2" name="object 22"/>
          <p:cNvSpPr/>
          <p:nvPr/>
        </p:nvSpPr>
        <p:spPr>
          <a:xfrm>
            <a:off x="5552106" y="4066171"/>
            <a:ext cx="673735" cy="1583690"/>
          </a:xfrm>
          <a:custGeom>
            <a:avLst/>
            <a:gdLst/>
            <a:ahLst/>
            <a:cxnLst/>
            <a:rect l="l" t="t" r="r" b="b"/>
            <a:pathLst>
              <a:path w="673735" h="1583689">
                <a:moveTo>
                  <a:pt x="673141" y="0"/>
                </a:moveTo>
                <a:lnTo>
                  <a:pt x="0" y="1583338"/>
                </a:lnTo>
              </a:path>
            </a:pathLst>
          </a:custGeom>
          <a:ln w="38099">
            <a:solidFill>
              <a:srgbClr val="937AB2"/>
            </a:solidFill>
          </a:ln>
        </p:spPr>
        <p:txBody>
          <a:bodyPr wrap="square" lIns="0" tIns="0" rIns="0" bIns="0" rtlCol="0"/>
          <a:lstStyle/>
          <a:p>
            <a:endParaRPr/>
          </a:p>
        </p:txBody>
      </p:sp>
      <p:sp>
        <p:nvSpPr>
          <p:cNvPr id="23" name="object 23"/>
          <p:cNvSpPr/>
          <p:nvPr/>
        </p:nvSpPr>
        <p:spPr>
          <a:xfrm>
            <a:off x="5529326" y="5557024"/>
            <a:ext cx="105410" cy="127635"/>
          </a:xfrm>
          <a:custGeom>
            <a:avLst/>
            <a:gdLst/>
            <a:ahLst/>
            <a:cxnLst/>
            <a:rect l="l" t="t" r="r" b="b"/>
            <a:pathLst>
              <a:path w="105410" h="127635">
                <a:moveTo>
                  <a:pt x="0" y="0"/>
                </a:moveTo>
                <a:lnTo>
                  <a:pt x="7874" y="127551"/>
                </a:lnTo>
                <a:lnTo>
                  <a:pt x="105181" y="44723"/>
                </a:lnTo>
                <a:lnTo>
                  <a:pt x="0" y="0"/>
                </a:lnTo>
                <a:close/>
              </a:path>
            </a:pathLst>
          </a:custGeom>
          <a:solidFill>
            <a:srgbClr val="937AB2"/>
          </a:solidFill>
        </p:spPr>
        <p:txBody>
          <a:bodyPr wrap="square" lIns="0" tIns="0" rIns="0" bIns="0" rtlCol="0"/>
          <a:lstStyle/>
          <a:p>
            <a:endParaRPr/>
          </a:p>
        </p:txBody>
      </p:sp>
      <p:sp>
        <p:nvSpPr>
          <p:cNvPr id="24" name="object 24"/>
          <p:cNvSpPr/>
          <p:nvPr/>
        </p:nvSpPr>
        <p:spPr>
          <a:xfrm>
            <a:off x="6134785" y="4015041"/>
            <a:ext cx="631767" cy="1533702"/>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5" name="object 25"/>
          <p:cNvSpPr/>
          <p:nvPr/>
        </p:nvSpPr>
        <p:spPr>
          <a:xfrm>
            <a:off x="6225247" y="4066171"/>
            <a:ext cx="292100" cy="1178560"/>
          </a:xfrm>
          <a:custGeom>
            <a:avLst/>
            <a:gdLst/>
            <a:ahLst/>
            <a:cxnLst/>
            <a:rect l="l" t="t" r="r" b="b"/>
            <a:pathLst>
              <a:path w="292100" h="1178560">
                <a:moveTo>
                  <a:pt x="0" y="0"/>
                </a:moveTo>
                <a:lnTo>
                  <a:pt x="291675" y="1178249"/>
                </a:lnTo>
              </a:path>
            </a:pathLst>
          </a:custGeom>
          <a:ln w="38099">
            <a:solidFill>
              <a:srgbClr val="937AB2"/>
            </a:solidFill>
          </a:ln>
        </p:spPr>
        <p:txBody>
          <a:bodyPr wrap="square" lIns="0" tIns="0" rIns="0" bIns="0" rtlCol="0"/>
          <a:lstStyle/>
          <a:p>
            <a:endParaRPr/>
          </a:p>
        </p:txBody>
      </p:sp>
      <p:sp>
        <p:nvSpPr>
          <p:cNvPr id="26" name="object 26"/>
          <p:cNvSpPr/>
          <p:nvPr/>
        </p:nvSpPr>
        <p:spPr>
          <a:xfrm>
            <a:off x="6443141" y="5156720"/>
            <a:ext cx="111125" cy="125095"/>
          </a:xfrm>
          <a:custGeom>
            <a:avLst/>
            <a:gdLst/>
            <a:ahLst/>
            <a:cxnLst/>
            <a:rect l="l" t="t" r="r" b="b"/>
            <a:pathLst>
              <a:path w="111125" h="125095">
                <a:moveTo>
                  <a:pt x="110947" y="0"/>
                </a:moveTo>
                <a:lnTo>
                  <a:pt x="0" y="27470"/>
                </a:lnTo>
                <a:lnTo>
                  <a:pt x="82931" y="124688"/>
                </a:lnTo>
                <a:lnTo>
                  <a:pt x="110947" y="0"/>
                </a:lnTo>
                <a:close/>
              </a:path>
            </a:pathLst>
          </a:custGeom>
          <a:solidFill>
            <a:srgbClr val="937AB2"/>
          </a:solidFill>
        </p:spPr>
        <p:txBody>
          <a:bodyPr wrap="square" lIns="0" tIns="0" rIns="0" bIns="0" rtlCol="0"/>
          <a:lstStyle/>
          <a:p>
            <a:endParaRPr/>
          </a:p>
        </p:txBody>
      </p:sp>
      <p:sp>
        <p:nvSpPr>
          <p:cNvPr id="27" name="object 27"/>
          <p:cNvSpPr/>
          <p:nvPr/>
        </p:nvSpPr>
        <p:spPr>
          <a:xfrm>
            <a:off x="6138951" y="4006729"/>
            <a:ext cx="1076497" cy="1105592"/>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object 28"/>
          <p:cNvSpPr/>
          <p:nvPr/>
        </p:nvSpPr>
        <p:spPr>
          <a:xfrm>
            <a:off x="6225247" y="4066171"/>
            <a:ext cx="723265" cy="755650"/>
          </a:xfrm>
          <a:custGeom>
            <a:avLst/>
            <a:gdLst/>
            <a:ahLst/>
            <a:cxnLst/>
            <a:rect l="l" t="t" r="r" b="b"/>
            <a:pathLst>
              <a:path w="723265" h="755650">
                <a:moveTo>
                  <a:pt x="0" y="0"/>
                </a:moveTo>
                <a:lnTo>
                  <a:pt x="722951" y="755116"/>
                </a:lnTo>
              </a:path>
            </a:pathLst>
          </a:custGeom>
          <a:ln w="38099">
            <a:solidFill>
              <a:srgbClr val="937AB2"/>
            </a:solidFill>
          </a:ln>
        </p:spPr>
        <p:txBody>
          <a:bodyPr wrap="square" lIns="0" tIns="0" rIns="0" bIns="0" rtlCol="0"/>
          <a:lstStyle/>
          <a:p>
            <a:endParaRPr/>
          </a:p>
        </p:txBody>
      </p:sp>
      <p:sp>
        <p:nvSpPr>
          <p:cNvPr id="29" name="object 29"/>
          <p:cNvSpPr/>
          <p:nvPr/>
        </p:nvSpPr>
        <p:spPr>
          <a:xfrm>
            <a:off x="6854228" y="4726724"/>
            <a:ext cx="120650" cy="122555"/>
          </a:xfrm>
          <a:custGeom>
            <a:avLst/>
            <a:gdLst/>
            <a:ahLst/>
            <a:cxnLst/>
            <a:rect l="l" t="t" r="r" b="b"/>
            <a:pathLst>
              <a:path w="120650" h="122554">
                <a:moveTo>
                  <a:pt x="82562" y="0"/>
                </a:moveTo>
                <a:lnTo>
                  <a:pt x="0" y="79044"/>
                </a:lnTo>
                <a:lnTo>
                  <a:pt x="120319" y="122085"/>
                </a:lnTo>
                <a:lnTo>
                  <a:pt x="82562" y="0"/>
                </a:lnTo>
                <a:close/>
              </a:path>
            </a:pathLst>
          </a:custGeom>
          <a:solidFill>
            <a:srgbClr val="937AB2"/>
          </a:solidFill>
        </p:spPr>
        <p:txBody>
          <a:bodyPr wrap="square" lIns="0" tIns="0" rIns="0" bIns="0" rtlCol="0"/>
          <a:lstStyle/>
          <a:p>
            <a:endParaRPr/>
          </a:p>
        </p:txBody>
      </p:sp>
      <p:sp>
        <p:nvSpPr>
          <p:cNvPr id="30" name="object 30"/>
          <p:cNvSpPr txBox="1"/>
          <p:nvPr/>
        </p:nvSpPr>
        <p:spPr>
          <a:xfrm>
            <a:off x="2633129" y="5443397"/>
            <a:ext cx="1052195" cy="230504"/>
          </a:xfrm>
          <a:prstGeom prst="rect">
            <a:avLst/>
          </a:prstGeom>
        </p:spPr>
        <p:txBody>
          <a:bodyPr vert="horz" wrap="square" lIns="0" tIns="0" rIns="0" bIns="0" rtlCol="0">
            <a:spAutoFit/>
          </a:bodyPr>
          <a:lstStyle/>
          <a:p>
            <a:pPr marL="12700">
              <a:lnSpc>
                <a:spcPct val="100000"/>
              </a:lnSpc>
            </a:pPr>
            <a:r>
              <a:rPr sz="1400" b="1" dirty="0">
                <a:latin typeface="Palatino Linotype"/>
                <a:cs typeface="Palatino Linotype"/>
              </a:rPr>
              <a:t>MYOCYTES</a:t>
            </a:r>
            <a:endParaRPr sz="1400">
              <a:latin typeface="Palatino Linotype"/>
              <a:cs typeface="Palatino Linotype"/>
            </a:endParaRPr>
          </a:p>
        </p:txBody>
      </p:sp>
      <p:sp>
        <p:nvSpPr>
          <p:cNvPr id="31" name="object 31"/>
          <p:cNvSpPr txBox="1"/>
          <p:nvPr/>
        </p:nvSpPr>
        <p:spPr>
          <a:xfrm>
            <a:off x="3969981" y="5064442"/>
            <a:ext cx="1019810" cy="230504"/>
          </a:xfrm>
          <a:prstGeom prst="rect">
            <a:avLst/>
          </a:prstGeom>
        </p:spPr>
        <p:txBody>
          <a:bodyPr vert="horz" wrap="square" lIns="0" tIns="0" rIns="0" bIns="0" rtlCol="0">
            <a:spAutoFit/>
          </a:bodyPr>
          <a:lstStyle/>
          <a:p>
            <a:pPr marL="12700">
              <a:lnSpc>
                <a:spcPct val="100000"/>
              </a:lnSpc>
            </a:pPr>
            <a:r>
              <a:rPr sz="1400" b="1" dirty="0">
                <a:latin typeface="Palatino Linotype"/>
                <a:cs typeface="Palatino Linotype"/>
              </a:rPr>
              <a:t>PERICYTES</a:t>
            </a:r>
            <a:endParaRPr sz="1400">
              <a:latin typeface="Palatino Linotype"/>
              <a:cs typeface="Palatino Linotype"/>
            </a:endParaRPr>
          </a:p>
        </p:txBody>
      </p:sp>
      <p:sp>
        <p:nvSpPr>
          <p:cNvPr id="32" name="object 32"/>
          <p:cNvSpPr txBox="1"/>
          <p:nvPr/>
        </p:nvSpPr>
        <p:spPr>
          <a:xfrm>
            <a:off x="2410421" y="4743018"/>
            <a:ext cx="1285875" cy="230504"/>
          </a:xfrm>
          <a:prstGeom prst="rect">
            <a:avLst/>
          </a:prstGeom>
        </p:spPr>
        <p:txBody>
          <a:bodyPr vert="horz" wrap="square" lIns="0" tIns="0" rIns="0" bIns="0" rtlCol="0">
            <a:spAutoFit/>
          </a:bodyPr>
          <a:lstStyle/>
          <a:p>
            <a:pPr marL="12700">
              <a:lnSpc>
                <a:spcPct val="100000"/>
              </a:lnSpc>
            </a:pPr>
            <a:r>
              <a:rPr sz="1400" b="1" dirty="0">
                <a:latin typeface="Palatino Linotype"/>
                <a:cs typeface="Palatino Linotype"/>
              </a:rPr>
              <a:t>FIBROBLASTS</a:t>
            </a:r>
            <a:endParaRPr sz="1400">
              <a:latin typeface="Palatino Linotype"/>
              <a:cs typeface="Palatino Linotype"/>
            </a:endParaRPr>
          </a:p>
        </p:txBody>
      </p:sp>
      <p:sp>
        <p:nvSpPr>
          <p:cNvPr id="33" name="object 33"/>
          <p:cNvSpPr txBox="1"/>
          <p:nvPr/>
        </p:nvSpPr>
        <p:spPr>
          <a:xfrm>
            <a:off x="6029388" y="5480939"/>
            <a:ext cx="1562735" cy="230504"/>
          </a:xfrm>
          <a:prstGeom prst="rect">
            <a:avLst/>
          </a:prstGeom>
        </p:spPr>
        <p:txBody>
          <a:bodyPr vert="horz" wrap="square" lIns="0" tIns="0" rIns="0" bIns="0" rtlCol="0">
            <a:spAutoFit/>
          </a:bodyPr>
          <a:lstStyle/>
          <a:p>
            <a:pPr marL="12700">
              <a:lnSpc>
                <a:spcPct val="100000"/>
              </a:lnSpc>
            </a:pPr>
            <a:r>
              <a:rPr sz="1400" b="1" dirty="0">
                <a:latin typeface="Palatino Linotype"/>
                <a:cs typeface="Palatino Linotype"/>
              </a:rPr>
              <a:t>PREADIPOCYTES</a:t>
            </a:r>
            <a:endParaRPr sz="1400">
              <a:latin typeface="Palatino Linotype"/>
              <a:cs typeface="Palatino Linotype"/>
            </a:endParaRPr>
          </a:p>
        </p:txBody>
      </p:sp>
      <p:sp>
        <p:nvSpPr>
          <p:cNvPr id="34" name="object 34"/>
          <p:cNvSpPr/>
          <p:nvPr/>
        </p:nvSpPr>
        <p:spPr>
          <a:xfrm>
            <a:off x="6159728" y="4015047"/>
            <a:ext cx="1467192" cy="556952"/>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5" name="object 35"/>
          <p:cNvSpPr/>
          <p:nvPr/>
        </p:nvSpPr>
        <p:spPr>
          <a:xfrm>
            <a:off x="6234417" y="4080180"/>
            <a:ext cx="1113790" cy="219075"/>
          </a:xfrm>
          <a:custGeom>
            <a:avLst/>
            <a:gdLst/>
            <a:ahLst/>
            <a:cxnLst/>
            <a:rect l="l" t="t" r="r" b="b"/>
            <a:pathLst>
              <a:path w="1113790" h="219075">
                <a:moveTo>
                  <a:pt x="0" y="0"/>
                </a:moveTo>
                <a:lnTo>
                  <a:pt x="1113549" y="218870"/>
                </a:lnTo>
              </a:path>
            </a:pathLst>
          </a:custGeom>
          <a:ln w="38099">
            <a:solidFill>
              <a:srgbClr val="937AB2"/>
            </a:solidFill>
          </a:ln>
        </p:spPr>
        <p:txBody>
          <a:bodyPr wrap="square" lIns="0" tIns="0" rIns="0" bIns="0" rtlCol="0"/>
          <a:lstStyle/>
          <a:p>
            <a:endParaRPr/>
          </a:p>
        </p:txBody>
      </p:sp>
      <p:sp>
        <p:nvSpPr>
          <p:cNvPr id="36" name="object 36"/>
          <p:cNvSpPr/>
          <p:nvPr/>
        </p:nvSpPr>
        <p:spPr>
          <a:xfrm>
            <a:off x="7262177" y="4228287"/>
            <a:ext cx="123189" cy="112395"/>
          </a:xfrm>
          <a:custGeom>
            <a:avLst/>
            <a:gdLst/>
            <a:ahLst/>
            <a:cxnLst/>
            <a:rect l="l" t="t" r="r" b="b"/>
            <a:pathLst>
              <a:path w="123190" h="112395">
                <a:moveTo>
                  <a:pt x="22047" y="0"/>
                </a:moveTo>
                <a:lnTo>
                  <a:pt x="0" y="112153"/>
                </a:lnTo>
                <a:lnTo>
                  <a:pt x="123177" y="78117"/>
                </a:lnTo>
                <a:lnTo>
                  <a:pt x="22047" y="0"/>
                </a:lnTo>
                <a:close/>
              </a:path>
            </a:pathLst>
          </a:custGeom>
          <a:solidFill>
            <a:srgbClr val="937AB2"/>
          </a:solidFill>
        </p:spPr>
        <p:txBody>
          <a:bodyPr wrap="square" lIns="0" tIns="0" rIns="0" bIns="0" rtlCol="0"/>
          <a:lstStyle/>
          <a:p>
            <a:endParaRPr/>
          </a:p>
        </p:txBody>
      </p:sp>
      <p:sp>
        <p:nvSpPr>
          <p:cNvPr id="37" name="object 37"/>
          <p:cNvSpPr txBox="1"/>
          <p:nvPr/>
        </p:nvSpPr>
        <p:spPr>
          <a:xfrm>
            <a:off x="6594703" y="4146219"/>
            <a:ext cx="4293235" cy="1052830"/>
          </a:xfrm>
          <a:prstGeom prst="rect">
            <a:avLst/>
          </a:prstGeom>
        </p:spPr>
        <p:txBody>
          <a:bodyPr vert="horz" wrap="square" lIns="0" tIns="0" rIns="0" bIns="0" rtlCol="0">
            <a:spAutoFit/>
          </a:bodyPr>
          <a:lstStyle/>
          <a:p>
            <a:pPr marL="890905" marR="5080">
              <a:lnSpc>
                <a:spcPts val="2800"/>
              </a:lnSpc>
            </a:pPr>
            <a:r>
              <a:rPr sz="2400" b="1" dirty="0">
                <a:solidFill>
                  <a:srgbClr val="FF0000"/>
                </a:solidFill>
                <a:latin typeface="Palatino Linotype"/>
                <a:cs typeface="Palatino Linotype"/>
              </a:rPr>
              <a:t>MESENCHIMAL</a:t>
            </a:r>
            <a:r>
              <a:rPr sz="2400" b="1" spc="-100" dirty="0">
                <a:solidFill>
                  <a:srgbClr val="FF0000"/>
                </a:solidFill>
                <a:latin typeface="Palatino Linotype"/>
                <a:cs typeface="Palatino Linotype"/>
              </a:rPr>
              <a:t> </a:t>
            </a:r>
            <a:r>
              <a:rPr sz="2400" b="1" dirty="0">
                <a:solidFill>
                  <a:srgbClr val="FF0000"/>
                </a:solidFill>
                <a:latin typeface="Palatino Linotype"/>
                <a:cs typeface="Palatino Linotype"/>
              </a:rPr>
              <a:t>STEM  CELLS</a:t>
            </a:r>
            <a:endParaRPr sz="2400">
              <a:latin typeface="Palatino Linotype"/>
              <a:cs typeface="Palatino Linotype"/>
            </a:endParaRPr>
          </a:p>
          <a:p>
            <a:pPr marL="12700">
              <a:lnSpc>
                <a:spcPct val="100000"/>
              </a:lnSpc>
              <a:spcBef>
                <a:spcPts val="875"/>
              </a:spcBef>
            </a:pPr>
            <a:r>
              <a:rPr sz="1400" b="1" dirty="0">
                <a:latin typeface="Palatino Linotype"/>
                <a:cs typeface="Palatino Linotype"/>
              </a:rPr>
              <a:t>MACROPHAGES</a:t>
            </a:r>
            <a:endParaRPr sz="1400">
              <a:latin typeface="Palatino Linotype"/>
              <a:cs typeface="Palatino Linotype"/>
            </a:endParaRPr>
          </a:p>
        </p:txBody>
      </p:sp>
      <p:sp>
        <p:nvSpPr>
          <p:cNvPr id="38" name="object 38"/>
          <p:cNvSpPr/>
          <p:nvPr/>
        </p:nvSpPr>
        <p:spPr>
          <a:xfrm>
            <a:off x="9364192" y="6176016"/>
            <a:ext cx="2519362" cy="515937"/>
          </a:xfrm>
          <a:prstGeom prst="rect">
            <a:avLst/>
          </a:prstGeom>
          <a:blipFill>
            <a:blip r:embed="rId13" cstate="print"/>
            <a:stretch>
              <a:fillRect/>
            </a:stretch>
          </a:blipFill>
        </p:spPr>
        <p:txBody>
          <a:bodyPr wrap="square" lIns="0" tIns="0" rIns="0" bIns="0" rtlCol="0"/>
          <a:lstStyle/>
          <a:p>
            <a:endParaRPr/>
          </a:p>
        </p:txBody>
      </p:sp>
      <p:sp>
        <p:nvSpPr>
          <p:cNvPr id="39" name="object 39"/>
          <p:cNvSpPr/>
          <p:nvPr/>
        </p:nvSpPr>
        <p:spPr>
          <a:xfrm>
            <a:off x="1704111" y="2610192"/>
            <a:ext cx="9048407" cy="685800"/>
          </a:xfrm>
          <a:prstGeom prst="rect">
            <a:avLst/>
          </a:prstGeom>
          <a:blipFill>
            <a:blip r:embed="rId1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0" name="object 40"/>
          <p:cNvSpPr/>
          <p:nvPr/>
        </p:nvSpPr>
        <p:spPr>
          <a:xfrm>
            <a:off x="2410688" y="2610191"/>
            <a:ext cx="7622768" cy="702425"/>
          </a:xfrm>
          <a:prstGeom prst="rect">
            <a:avLst/>
          </a:prstGeom>
          <a:blipFill>
            <a:blip r:embed="rId1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1" name="object 41"/>
          <p:cNvSpPr/>
          <p:nvPr/>
        </p:nvSpPr>
        <p:spPr>
          <a:xfrm>
            <a:off x="1756435" y="2639631"/>
            <a:ext cx="8944279" cy="584771"/>
          </a:xfrm>
          <a:prstGeom prst="rect">
            <a:avLst/>
          </a:prstGeom>
          <a:blipFill>
            <a:blip r:embed="rId1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2" name="object 42"/>
          <p:cNvSpPr txBox="1"/>
          <p:nvPr/>
        </p:nvSpPr>
        <p:spPr>
          <a:xfrm>
            <a:off x="1756435" y="2639631"/>
            <a:ext cx="8944610" cy="584835"/>
          </a:xfrm>
          <a:prstGeom prst="rect">
            <a:avLst/>
          </a:prstGeom>
          <a:ln w="9524">
            <a:solidFill>
              <a:srgbClr val="739723"/>
            </a:solidFill>
          </a:ln>
        </p:spPr>
        <p:txBody>
          <a:bodyPr vert="horz" wrap="square" lIns="0" tIns="40640" rIns="0" bIns="0" rtlCol="0">
            <a:spAutoFit/>
          </a:bodyPr>
          <a:lstStyle/>
          <a:p>
            <a:pPr marL="734060">
              <a:lnSpc>
                <a:spcPct val="100000"/>
              </a:lnSpc>
              <a:spcBef>
                <a:spcPts val="320"/>
              </a:spcBef>
            </a:pPr>
            <a:r>
              <a:rPr sz="3200" b="1" spc="-5" dirty="0">
                <a:solidFill>
                  <a:srgbClr val="FFFFFF"/>
                </a:solidFill>
                <a:latin typeface="Palatino Linotype"/>
                <a:cs typeface="Palatino Linotype"/>
              </a:rPr>
              <a:t>ADSC </a:t>
            </a:r>
            <a:r>
              <a:rPr sz="3200" b="1" dirty="0">
                <a:solidFill>
                  <a:srgbClr val="FFFFFF"/>
                </a:solidFill>
                <a:latin typeface="Palatino Linotype"/>
                <a:cs typeface="Palatino Linotype"/>
              </a:rPr>
              <a:t>are </a:t>
            </a:r>
            <a:r>
              <a:rPr sz="3200" b="1" spc="-5" dirty="0">
                <a:solidFill>
                  <a:srgbClr val="FFFFFF"/>
                </a:solidFill>
                <a:latin typeface="Palatino Linotype"/>
                <a:cs typeface="Palatino Linotype"/>
              </a:rPr>
              <a:t>the </a:t>
            </a:r>
            <a:r>
              <a:rPr sz="3200" b="1" dirty="0">
                <a:solidFill>
                  <a:srgbClr val="FFFFFF"/>
                </a:solidFill>
                <a:latin typeface="Palatino Linotype"/>
                <a:cs typeface="Palatino Linotype"/>
              </a:rPr>
              <a:t>0.05-3% of </a:t>
            </a:r>
            <a:r>
              <a:rPr sz="3200" b="1" spc="-5" dirty="0">
                <a:solidFill>
                  <a:srgbClr val="FFFFFF"/>
                </a:solidFill>
                <a:latin typeface="Palatino Linotype"/>
                <a:cs typeface="Palatino Linotype"/>
              </a:rPr>
              <a:t>the </a:t>
            </a:r>
            <a:r>
              <a:rPr sz="3200" b="1" spc="-160" dirty="0">
                <a:solidFill>
                  <a:srgbClr val="FFFFFF"/>
                </a:solidFill>
                <a:latin typeface="Palatino Linotype"/>
                <a:cs typeface="Palatino Linotype"/>
              </a:rPr>
              <a:t>FAT </a:t>
            </a:r>
            <a:r>
              <a:rPr sz="3200" b="1" dirty="0">
                <a:solidFill>
                  <a:srgbClr val="FFFFFF"/>
                </a:solidFill>
                <a:latin typeface="Palatino Linotype"/>
                <a:cs typeface="Palatino Linotype"/>
              </a:rPr>
              <a:t>or</a:t>
            </a:r>
            <a:r>
              <a:rPr sz="3200" b="1" spc="114" dirty="0">
                <a:solidFill>
                  <a:srgbClr val="FFFFFF"/>
                </a:solidFill>
                <a:latin typeface="Palatino Linotype"/>
                <a:cs typeface="Palatino Linotype"/>
              </a:rPr>
              <a:t> </a:t>
            </a:r>
            <a:r>
              <a:rPr sz="3200" b="1" spc="-5" dirty="0">
                <a:solidFill>
                  <a:srgbClr val="FFFFFF"/>
                </a:solidFill>
                <a:latin typeface="Palatino Linotype"/>
                <a:cs typeface="Palatino Linotype"/>
              </a:rPr>
              <a:t>SVF</a:t>
            </a:r>
            <a:endParaRPr sz="3200">
              <a:latin typeface="Palatino Linotype"/>
              <a:cs typeface="Palatino Linotype"/>
            </a:endParaRPr>
          </a:p>
        </p:txBody>
      </p:sp>
      <p:sp>
        <p:nvSpPr>
          <p:cNvPr id="43" name="object 43"/>
          <p:cNvSpPr txBox="1"/>
          <p:nvPr/>
        </p:nvSpPr>
        <p:spPr>
          <a:xfrm>
            <a:off x="78743" y="5703918"/>
            <a:ext cx="8590280" cy="1090930"/>
          </a:xfrm>
          <a:prstGeom prst="rect">
            <a:avLst/>
          </a:prstGeom>
        </p:spPr>
        <p:txBody>
          <a:bodyPr vert="horz" wrap="square" lIns="0" tIns="0" rIns="0" bIns="0" rtlCol="0">
            <a:spAutoFit/>
          </a:bodyPr>
          <a:lstStyle/>
          <a:p>
            <a:pPr marL="4479290" marR="2593340">
              <a:lnSpc>
                <a:spcPct val="119000"/>
              </a:lnSpc>
            </a:pPr>
            <a:r>
              <a:rPr sz="1400" b="1" dirty="0">
                <a:latin typeface="Palatino Linotype"/>
                <a:cs typeface="Palatino Linotype"/>
              </a:rPr>
              <a:t>ENDOTHELIAL  </a:t>
            </a:r>
            <a:r>
              <a:rPr sz="1400" b="1" spc="-25" dirty="0">
                <a:latin typeface="Palatino Linotype"/>
                <a:cs typeface="Palatino Linotype"/>
              </a:rPr>
              <a:t>VASCULAR</a:t>
            </a:r>
            <a:r>
              <a:rPr sz="1400" b="1" spc="5" dirty="0">
                <a:latin typeface="Palatino Linotype"/>
                <a:cs typeface="Palatino Linotype"/>
              </a:rPr>
              <a:t> </a:t>
            </a:r>
            <a:r>
              <a:rPr sz="1400" b="1" dirty="0">
                <a:latin typeface="Palatino Linotype"/>
                <a:cs typeface="Palatino Linotype"/>
              </a:rPr>
              <a:t>CELL</a:t>
            </a:r>
            <a:endParaRPr sz="1400">
              <a:latin typeface="Palatino Linotype"/>
              <a:cs typeface="Palatino Linotype"/>
            </a:endParaRPr>
          </a:p>
          <a:p>
            <a:pPr>
              <a:lnSpc>
                <a:spcPct val="100000"/>
              </a:lnSpc>
              <a:spcBef>
                <a:spcPts val="30"/>
              </a:spcBef>
            </a:pPr>
            <a:endParaRPr sz="1100">
              <a:latin typeface="Times New Roman"/>
              <a:cs typeface="Times New Roman"/>
            </a:endParaRPr>
          </a:p>
          <a:p>
            <a:pPr marL="12700" marR="5080">
              <a:lnSpc>
                <a:spcPts val="1600"/>
              </a:lnSpc>
            </a:pPr>
            <a:r>
              <a:rPr sz="1400" spc="-10" dirty="0">
                <a:latin typeface="Palatino Linotype"/>
                <a:cs typeface="Palatino Linotype"/>
              </a:rPr>
              <a:t>Patrick </a:t>
            </a:r>
            <a:r>
              <a:rPr sz="1400" dirty="0">
                <a:latin typeface="Palatino Linotype"/>
                <a:cs typeface="Palatino Linotype"/>
              </a:rPr>
              <a:t>C. Baer and Helmut </a:t>
            </a:r>
            <a:r>
              <a:rPr sz="1400" spc="-10" dirty="0">
                <a:latin typeface="Palatino Linotype"/>
                <a:cs typeface="Palatino Linotype"/>
              </a:rPr>
              <a:t>Geiger, </a:t>
            </a:r>
            <a:r>
              <a:rPr sz="1400" spc="-15" dirty="0">
                <a:latin typeface="Palatino Linotype"/>
                <a:cs typeface="Palatino Linotype"/>
              </a:rPr>
              <a:t>“Adipose-Derived </a:t>
            </a:r>
            <a:r>
              <a:rPr sz="1400" spc="-5" dirty="0">
                <a:latin typeface="Palatino Linotype"/>
                <a:cs typeface="Palatino Linotype"/>
              </a:rPr>
              <a:t>Mesenchymal </a:t>
            </a:r>
            <a:r>
              <a:rPr sz="1400" dirty="0">
                <a:latin typeface="Palatino Linotype"/>
                <a:cs typeface="Palatino Linotype"/>
              </a:rPr>
              <a:t>Stromal/Stem </a:t>
            </a:r>
            <a:r>
              <a:rPr sz="1400" spc="-5" dirty="0">
                <a:latin typeface="Palatino Linotype"/>
                <a:cs typeface="Palatino Linotype"/>
              </a:rPr>
              <a:t>Cells: </a:t>
            </a:r>
            <a:r>
              <a:rPr sz="1400" dirty="0">
                <a:latin typeface="Palatino Linotype"/>
                <a:cs typeface="Palatino Linotype"/>
              </a:rPr>
              <a:t>Tissue Localization,  </a:t>
            </a:r>
            <a:r>
              <a:rPr sz="1400" spc="-5" dirty="0">
                <a:latin typeface="Palatino Linotype"/>
                <a:cs typeface="Palatino Linotype"/>
              </a:rPr>
              <a:t>Characterization, </a:t>
            </a:r>
            <a:r>
              <a:rPr sz="1400" dirty="0">
                <a:latin typeface="Palatino Linotype"/>
                <a:cs typeface="Palatino Linotype"/>
              </a:rPr>
              <a:t>and </a:t>
            </a:r>
            <a:r>
              <a:rPr sz="1400" spc="-15" dirty="0">
                <a:latin typeface="Palatino Linotype"/>
                <a:cs typeface="Palatino Linotype"/>
              </a:rPr>
              <a:t>Heterogeneity,” </a:t>
            </a:r>
            <a:r>
              <a:rPr sz="1400" dirty="0">
                <a:latin typeface="Palatino Linotype"/>
                <a:cs typeface="Palatino Linotype"/>
              </a:rPr>
              <a:t>Stem Cells International, </a:t>
            </a:r>
            <a:r>
              <a:rPr sz="1400" spc="-10" dirty="0">
                <a:latin typeface="Palatino Linotype"/>
                <a:cs typeface="Palatino Linotype"/>
              </a:rPr>
              <a:t>vol.</a:t>
            </a:r>
            <a:r>
              <a:rPr sz="1400" spc="80" dirty="0">
                <a:latin typeface="Palatino Linotype"/>
                <a:cs typeface="Palatino Linotype"/>
              </a:rPr>
              <a:t> </a:t>
            </a:r>
            <a:r>
              <a:rPr sz="1400" dirty="0">
                <a:latin typeface="Palatino Linotype"/>
                <a:cs typeface="Palatino Linotype"/>
              </a:rPr>
              <a:t>2012</a:t>
            </a:r>
            <a:endParaRPr sz="1400">
              <a:latin typeface="Palatino Linotype"/>
              <a:cs typeface="Palatino Linotyp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04990" rIns="0" bIns="0" rtlCol="0">
            <a:spAutoFit/>
          </a:bodyPr>
          <a:lstStyle/>
          <a:p>
            <a:pPr marL="2709545" marR="5080" indent="-2209800">
              <a:lnSpc>
                <a:spcPts val="4300"/>
              </a:lnSpc>
            </a:pPr>
            <a:r>
              <a:rPr sz="3600" spc="-120" dirty="0">
                <a:solidFill>
                  <a:srgbClr val="1F497D"/>
                </a:solidFill>
                <a:latin typeface="Arial Rounded MT Bold"/>
                <a:cs typeface="Arial Rounded MT Bold"/>
              </a:rPr>
              <a:t>To </a:t>
            </a:r>
            <a:r>
              <a:rPr sz="3600" spc="-5" dirty="0">
                <a:solidFill>
                  <a:srgbClr val="1F497D"/>
                </a:solidFill>
                <a:latin typeface="Arial Rounded MT Bold"/>
                <a:cs typeface="Arial Rounded MT Bold"/>
              </a:rPr>
              <a:t>obtain </a:t>
            </a:r>
            <a:r>
              <a:rPr sz="3600" spc="-10" dirty="0">
                <a:solidFill>
                  <a:srgbClr val="FF0000"/>
                </a:solidFill>
                <a:latin typeface="Arial Rounded MT Bold"/>
                <a:cs typeface="Arial Rounded MT Bold"/>
              </a:rPr>
              <a:t>100.000.000 </a:t>
            </a:r>
            <a:r>
              <a:rPr sz="3600" spc="-5" dirty="0">
                <a:solidFill>
                  <a:srgbClr val="FF0000"/>
                </a:solidFill>
                <a:latin typeface="Arial Rounded MT Bold"/>
                <a:cs typeface="Arial Rounded MT Bold"/>
              </a:rPr>
              <a:t>ADSC </a:t>
            </a:r>
            <a:r>
              <a:rPr sz="3600" spc="-5" dirty="0">
                <a:solidFill>
                  <a:srgbClr val="1F497D"/>
                </a:solidFill>
                <a:latin typeface="Arial Rounded MT Bold"/>
                <a:cs typeface="Arial Rounded MT Bold"/>
              </a:rPr>
              <a:t>(not </a:t>
            </a:r>
            <a:r>
              <a:rPr sz="3600" spc="-10" dirty="0">
                <a:solidFill>
                  <a:srgbClr val="1F497D"/>
                </a:solidFill>
                <a:latin typeface="Arial Rounded MT Bold"/>
                <a:cs typeface="Arial Rounded MT Bold"/>
              </a:rPr>
              <a:t>expanded)  </a:t>
            </a:r>
            <a:r>
              <a:rPr sz="3600" spc="-30" dirty="0">
                <a:solidFill>
                  <a:srgbClr val="1F497D"/>
                </a:solidFill>
                <a:latin typeface="Arial Rounded MT Bold"/>
                <a:cs typeface="Arial Rounded MT Bold"/>
              </a:rPr>
              <a:t>they </a:t>
            </a:r>
            <a:r>
              <a:rPr sz="3600" spc="-5" dirty="0">
                <a:solidFill>
                  <a:srgbClr val="1F497D"/>
                </a:solidFill>
                <a:latin typeface="Arial Rounded MT Bold"/>
                <a:cs typeface="Arial Rounded MT Bold"/>
              </a:rPr>
              <a:t>need of </a:t>
            </a:r>
            <a:r>
              <a:rPr sz="3600" u="heavy" spc="-5" dirty="0">
                <a:solidFill>
                  <a:srgbClr val="FF0000"/>
                </a:solidFill>
                <a:latin typeface="Arial Rounded MT Bold"/>
                <a:cs typeface="Arial Rounded MT Bold"/>
              </a:rPr>
              <a:t>20 lt of</a:t>
            </a:r>
            <a:r>
              <a:rPr sz="3600" u="heavy" spc="770" dirty="0">
                <a:solidFill>
                  <a:srgbClr val="FF0000"/>
                </a:solidFill>
                <a:latin typeface="Arial Rounded MT Bold"/>
                <a:cs typeface="Arial Rounded MT Bold"/>
              </a:rPr>
              <a:t> </a:t>
            </a:r>
            <a:r>
              <a:rPr sz="3600" u="heavy" spc="-200" dirty="0">
                <a:solidFill>
                  <a:srgbClr val="FF0000"/>
                </a:solidFill>
                <a:latin typeface="Arial Rounded MT Bold"/>
                <a:cs typeface="Arial Rounded MT Bold"/>
              </a:rPr>
              <a:t>FAT</a:t>
            </a:r>
            <a:endParaRPr sz="3600">
              <a:latin typeface="Arial Rounded MT Bold"/>
              <a:cs typeface="Arial Rounded MT Bold"/>
            </a:endParaRPr>
          </a:p>
        </p:txBody>
      </p:sp>
      <p:sp>
        <p:nvSpPr>
          <p:cNvPr id="3" name="object 3"/>
          <p:cNvSpPr/>
          <p:nvPr/>
        </p:nvSpPr>
        <p:spPr>
          <a:xfrm>
            <a:off x="3828008" y="2248588"/>
            <a:ext cx="7219607" cy="400258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3803053" y="6333319"/>
            <a:ext cx="101600"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0</a:t>
            </a:r>
            <a:endParaRPr sz="1200">
              <a:latin typeface="Palatino Linotype"/>
              <a:cs typeface="Palatino Linotype"/>
            </a:endParaRPr>
          </a:p>
        </p:txBody>
      </p:sp>
      <p:sp>
        <p:nvSpPr>
          <p:cNvPr id="5" name="object 5"/>
          <p:cNvSpPr txBox="1"/>
          <p:nvPr/>
        </p:nvSpPr>
        <p:spPr>
          <a:xfrm>
            <a:off x="4473676" y="6333319"/>
            <a:ext cx="4438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50.000</a:t>
            </a:r>
            <a:endParaRPr sz="1200">
              <a:latin typeface="Palatino Linotype"/>
              <a:cs typeface="Palatino Linotype"/>
            </a:endParaRPr>
          </a:p>
        </p:txBody>
      </p:sp>
      <p:sp>
        <p:nvSpPr>
          <p:cNvPr id="6" name="object 6"/>
          <p:cNvSpPr txBox="1"/>
          <p:nvPr/>
        </p:nvSpPr>
        <p:spPr>
          <a:xfrm>
            <a:off x="5277307" y="6333319"/>
            <a:ext cx="5200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100.000</a:t>
            </a:r>
            <a:endParaRPr sz="1200">
              <a:latin typeface="Palatino Linotype"/>
              <a:cs typeface="Palatino Linotype"/>
            </a:endParaRPr>
          </a:p>
        </p:txBody>
      </p:sp>
      <p:sp>
        <p:nvSpPr>
          <p:cNvPr id="7" name="object 7"/>
          <p:cNvSpPr txBox="1"/>
          <p:nvPr/>
        </p:nvSpPr>
        <p:spPr>
          <a:xfrm>
            <a:off x="6118948" y="6333319"/>
            <a:ext cx="5200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150.000</a:t>
            </a:r>
            <a:endParaRPr sz="1200">
              <a:latin typeface="Palatino Linotype"/>
              <a:cs typeface="Palatino Linotype"/>
            </a:endParaRPr>
          </a:p>
        </p:txBody>
      </p:sp>
      <p:sp>
        <p:nvSpPr>
          <p:cNvPr id="8" name="object 8"/>
          <p:cNvSpPr txBox="1"/>
          <p:nvPr/>
        </p:nvSpPr>
        <p:spPr>
          <a:xfrm>
            <a:off x="6960590" y="6333319"/>
            <a:ext cx="5200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200.000</a:t>
            </a:r>
            <a:endParaRPr sz="1200">
              <a:latin typeface="Palatino Linotype"/>
              <a:cs typeface="Palatino Linotype"/>
            </a:endParaRPr>
          </a:p>
        </p:txBody>
      </p:sp>
      <p:sp>
        <p:nvSpPr>
          <p:cNvPr id="9" name="object 9"/>
          <p:cNvSpPr txBox="1"/>
          <p:nvPr/>
        </p:nvSpPr>
        <p:spPr>
          <a:xfrm>
            <a:off x="7802232" y="6333319"/>
            <a:ext cx="5200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250.000</a:t>
            </a:r>
            <a:endParaRPr sz="1200">
              <a:latin typeface="Palatino Linotype"/>
              <a:cs typeface="Palatino Linotype"/>
            </a:endParaRPr>
          </a:p>
        </p:txBody>
      </p:sp>
      <p:sp>
        <p:nvSpPr>
          <p:cNvPr id="10" name="object 10"/>
          <p:cNvSpPr txBox="1"/>
          <p:nvPr/>
        </p:nvSpPr>
        <p:spPr>
          <a:xfrm>
            <a:off x="8643873" y="6333319"/>
            <a:ext cx="5200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300.000</a:t>
            </a:r>
            <a:endParaRPr sz="1200">
              <a:latin typeface="Palatino Linotype"/>
              <a:cs typeface="Palatino Linotype"/>
            </a:endParaRPr>
          </a:p>
        </p:txBody>
      </p:sp>
      <p:sp>
        <p:nvSpPr>
          <p:cNvPr id="11" name="object 11"/>
          <p:cNvSpPr txBox="1"/>
          <p:nvPr/>
        </p:nvSpPr>
        <p:spPr>
          <a:xfrm>
            <a:off x="9485503" y="6333319"/>
            <a:ext cx="520065" cy="199390"/>
          </a:xfrm>
          <a:prstGeom prst="rect">
            <a:avLst/>
          </a:prstGeom>
        </p:spPr>
        <p:txBody>
          <a:bodyPr vert="horz" wrap="square" lIns="0" tIns="0" rIns="0" bIns="0" rtlCol="0">
            <a:spAutoFit/>
          </a:bodyPr>
          <a:lstStyle/>
          <a:p>
            <a:pPr marL="12700">
              <a:lnSpc>
                <a:spcPct val="100000"/>
              </a:lnSpc>
            </a:pPr>
            <a:r>
              <a:rPr sz="1200" spc="-5" dirty="0">
                <a:solidFill>
                  <a:srgbClr val="595959"/>
                </a:solidFill>
                <a:latin typeface="Palatino Linotype"/>
                <a:cs typeface="Palatino Linotype"/>
              </a:rPr>
              <a:t>350.000</a:t>
            </a:r>
            <a:endParaRPr sz="1200">
              <a:latin typeface="Palatino Linotype"/>
              <a:cs typeface="Palatino Linotype"/>
            </a:endParaRPr>
          </a:p>
        </p:txBody>
      </p:sp>
      <p:sp>
        <p:nvSpPr>
          <p:cNvPr id="12" name="object 12"/>
          <p:cNvSpPr txBox="1"/>
          <p:nvPr/>
        </p:nvSpPr>
        <p:spPr>
          <a:xfrm>
            <a:off x="10140848" y="6302426"/>
            <a:ext cx="1842135" cy="379095"/>
          </a:xfrm>
          <a:prstGeom prst="rect">
            <a:avLst/>
          </a:prstGeom>
        </p:spPr>
        <p:txBody>
          <a:bodyPr vert="horz" wrap="square" lIns="0" tIns="30480" rIns="0" bIns="0" rtlCol="0">
            <a:spAutoFit/>
          </a:bodyPr>
          <a:lstStyle/>
          <a:p>
            <a:pPr marL="198755">
              <a:lnSpc>
                <a:spcPct val="100000"/>
              </a:lnSpc>
              <a:spcBef>
                <a:spcPts val="240"/>
              </a:spcBef>
            </a:pPr>
            <a:r>
              <a:rPr sz="1200" spc="-5" dirty="0">
                <a:solidFill>
                  <a:srgbClr val="595959"/>
                </a:solidFill>
                <a:latin typeface="Palatino Linotype"/>
                <a:cs typeface="Palatino Linotype"/>
              </a:rPr>
              <a:t>400.000</a:t>
            </a:r>
            <a:endParaRPr sz="1200">
              <a:latin typeface="Palatino Linotype"/>
              <a:cs typeface="Palatino Linotype"/>
            </a:endParaRPr>
          </a:p>
        </p:txBody>
      </p:sp>
      <p:sp>
        <p:nvSpPr>
          <p:cNvPr id="13" name="object 13"/>
          <p:cNvSpPr txBox="1"/>
          <p:nvPr/>
        </p:nvSpPr>
        <p:spPr>
          <a:xfrm>
            <a:off x="1449746" y="5500674"/>
            <a:ext cx="2230120" cy="253365"/>
          </a:xfrm>
          <a:prstGeom prst="rect">
            <a:avLst/>
          </a:prstGeom>
        </p:spPr>
        <p:txBody>
          <a:bodyPr vert="horz" wrap="square" lIns="0" tIns="0" rIns="0" bIns="0" rtlCol="0">
            <a:spAutoFit/>
          </a:bodyPr>
          <a:lstStyle/>
          <a:p>
            <a:pPr marL="12700">
              <a:lnSpc>
                <a:spcPct val="100000"/>
              </a:lnSpc>
            </a:pPr>
            <a:r>
              <a:rPr sz="1600" b="1" spc="-5" dirty="0">
                <a:solidFill>
                  <a:srgbClr val="234271"/>
                </a:solidFill>
                <a:latin typeface="Arial Rounded MT Bold"/>
                <a:cs typeface="Arial Rounded MT Bold"/>
              </a:rPr>
              <a:t>In </a:t>
            </a:r>
            <a:r>
              <a:rPr sz="1600" b="1" spc="-15" dirty="0">
                <a:solidFill>
                  <a:srgbClr val="234271"/>
                </a:solidFill>
                <a:latin typeface="Arial Rounded MT Bold"/>
                <a:cs typeface="Arial Rounded MT Bold"/>
              </a:rPr>
              <a:t>vitro </a:t>
            </a:r>
            <a:r>
              <a:rPr sz="1600" b="1" spc="-5" dirty="0">
                <a:solidFill>
                  <a:srgbClr val="234271"/>
                </a:solidFill>
                <a:latin typeface="Arial Rounded MT Bold"/>
                <a:cs typeface="Arial Rounded MT Bold"/>
              </a:rPr>
              <a:t>expanded</a:t>
            </a:r>
            <a:r>
              <a:rPr sz="1600" b="1" spc="-60" dirty="0">
                <a:solidFill>
                  <a:srgbClr val="234271"/>
                </a:solidFill>
                <a:latin typeface="Arial Rounded MT Bold"/>
                <a:cs typeface="Arial Rounded MT Bold"/>
              </a:rPr>
              <a:t> </a:t>
            </a:r>
            <a:r>
              <a:rPr sz="1600" b="1" spc="-5" dirty="0">
                <a:solidFill>
                  <a:srgbClr val="234271"/>
                </a:solidFill>
                <a:latin typeface="Arial Rounded MT Bold"/>
                <a:cs typeface="Arial Rounded MT Bold"/>
              </a:rPr>
              <a:t>MSC</a:t>
            </a:r>
            <a:endParaRPr sz="1600">
              <a:latin typeface="Arial Rounded MT Bold"/>
              <a:cs typeface="Arial Rounded MT Bold"/>
            </a:endParaRPr>
          </a:p>
        </p:txBody>
      </p:sp>
      <p:sp>
        <p:nvSpPr>
          <p:cNvPr id="14" name="object 14"/>
          <p:cNvSpPr txBox="1"/>
          <p:nvPr/>
        </p:nvSpPr>
        <p:spPr>
          <a:xfrm>
            <a:off x="3254535" y="4293107"/>
            <a:ext cx="423545" cy="253365"/>
          </a:xfrm>
          <a:prstGeom prst="rect">
            <a:avLst/>
          </a:prstGeom>
        </p:spPr>
        <p:txBody>
          <a:bodyPr vert="horz" wrap="square" lIns="0" tIns="0" rIns="0" bIns="0" rtlCol="0">
            <a:spAutoFit/>
          </a:bodyPr>
          <a:lstStyle/>
          <a:p>
            <a:pPr marL="12700">
              <a:lnSpc>
                <a:spcPct val="100000"/>
              </a:lnSpc>
            </a:pPr>
            <a:r>
              <a:rPr sz="1600" b="1" spc="-5" dirty="0">
                <a:solidFill>
                  <a:srgbClr val="234271"/>
                </a:solidFill>
                <a:latin typeface="Arial Rounded MT Bold"/>
                <a:cs typeface="Arial Rounded MT Bold"/>
              </a:rPr>
              <a:t>SVF</a:t>
            </a:r>
            <a:endParaRPr sz="1600">
              <a:latin typeface="Arial Rounded MT Bold"/>
              <a:cs typeface="Arial Rounded MT Bold"/>
            </a:endParaRPr>
          </a:p>
        </p:txBody>
      </p:sp>
      <p:sp>
        <p:nvSpPr>
          <p:cNvPr id="15" name="object 15"/>
          <p:cNvSpPr txBox="1"/>
          <p:nvPr/>
        </p:nvSpPr>
        <p:spPr>
          <a:xfrm>
            <a:off x="4754365" y="4100779"/>
            <a:ext cx="1833880" cy="484505"/>
          </a:xfrm>
          <a:prstGeom prst="rect">
            <a:avLst/>
          </a:prstGeom>
        </p:spPr>
        <p:txBody>
          <a:bodyPr vert="horz" wrap="square" lIns="0" tIns="0" rIns="0" bIns="0" rtlCol="0">
            <a:spAutoFit/>
          </a:bodyPr>
          <a:lstStyle/>
          <a:p>
            <a:pPr marL="126364" marR="5080" indent="-114300">
              <a:lnSpc>
                <a:spcPts val="1900"/>
              </a:lnSpc>
            </a:pPr>
            <a:r>
              <a:rPr sz="1600" b="1" spc="-5" dirty="0">
                <a:solidFill>
                  <a:srgbClr val="234271"/>
                </a:solidFill>
                <a:latin typeface="Arial Rounded MT Bold"/>
                <a:cs typeface="Arial Rounded MT Bold"/>
              </a:rPr>
              <a:t>250.000</a:t>
            </a:r>
            <a:r>
              <a:rPr sz="1600" b="1" spc="-50" dirty="0">
                <a:solidFill>
                  <a:srgbClr val="234271"/>
                </a:solidFill>
                <a:latin typeface="Arial Rounded MT Bold"/>
                <a:cs typeface="Arial Rounded MT Bold"/>
              </a:rPr>
              <a:t> </a:t>
            </a:r>
            <a:r>
              <a:rPr sz="1600" b="1" spc="-15" dirty="0">
                <a:solidFill>
                  <a:srgbClr val="234271"/>
                </a:solidFill>
                <a:latin typeface="Arial Rounded MT Bold"/>
                <a:cs typeface="Arial Rounded MT Bold"/>
              </a:rPr>
              <a:t>nucleated  </a:t>
            </a:r>
            <a:r>
              <a:rPr sz="1600" b="1" spc="-5" dirty="0">
                <a:solidFill>
                  <a:srgbClr val="234271"/>
                </a:solidFill>
                <a:latin typeface="Arial Rounded MT Bold"/>
                <a:cs typeface="Arial Rounded MT Bold"/>
              </a:rPr>
              <a:t>cells </a:t>
            </a:r>
            <a:r>
              <a:rPr sz="1600" b="1" spc="-25" dirty="0">
                <a:solidFill>
                  <a:srgbClr val="234271"/>
                </a:solidFill>
                <a:latin typeface="Arial Rounded MT Bold"/>
                <a:cs typeface="Arial Rounded MT Bold"/>
              </a:rPr>
              <a:t>NOT</a:t>
            </a:r>
            <a:r>
              <a:rPr sz="1600" b="1" spc="-60" dirty="0">
                <a:solidFill>
                  <a:srgbClr val="234271"/>
                </a:solidFill>
                <a:latin typeface="Arial Rounded MT Bold"/>
                <a:cs typeface="Arial Rounded MT Bold"/>
              </a:rPr>
              <a:t> </a:t>
            </a:r>
            <a:r>
              <a:rPr sz="1600" b="1" spc="-5" dirty="0">
                <a:solidFill>
                  <a:srgbClr val="234271"/>
                </a:solidFill>
                <a:latin typeface="Arial Rounded MT Bold"/>
                <a:cs typeface="Arial Rounded MT Bold"/>
              </a:rPr>
              <a:t>ADSC</a:t>
            </a:r>
            <a:endParaRPr sz="1600">
              <a:latin typeface="Arial Rounded MT Bold"/>
              <a:cs typeface="Arial Rounded MT Bold"/>
            </a:endParaRPr>
          </a:p>
        </p:txBody>
      </p:sp>
      <p:sp>
        <p:nvSpPr>
          <p:cNvPr id="16" name="object 16"/>
          <p:cNvSpPr txBox="1"/>
          <p:nvPr/>
        </p:nvSpPr>
        <p:spPr>
          <a:xfrm>
            <a:off x="6658000" y="5422150"/>
            <a:ext cx="1367155" cy="223520"/>
          </a:xfrm>
          <a:prstGeom prst="rect">
            <a:avLst/>
          </a:prstGeom>
        </p:spPr>
        <p:txBody>
          <a:bodyPr vert="horz" wrap="square" lIns="0" tIns="0" rIns="0" bIns="0" rtlCol="0">
            <a:spAutoFit/>
          </a:bodyPr>
          <a:lstStyle/>
          <a:p>
            <a:pPr marL="12700">
              <a:lnSpc>
                <a:spcPct val="100000"/>
              </a:lnSpc>
            </a:pPr>
            <a:r>
              <a:rPr sz="1400" b="1" spc="-5" dirty="0">
                <a:solidFill>
                  <a:srgbClr val="234271"/>
                </a:solidFill>
                <a:latin typeface="Arial Rounded MT Bold"/>
                <a:cs typeface="Arial Rounded MT Bold"/>
              </a:rPr>
              <a:t>≈</a:t>
            </a:r>
            <a:r>
              <a:rPr sz="1400" b="1" spc="-5" dirty="0">
                <a:solidFill>
                  <a:srgbClr val="2D5584"/>
                </a:solidFill>
                <a:latin typeface="Arial Rounded MT Bold"/>
                <a:cs typeface="Arial Rounded MT Bold"/>
              </a:rPr>
              <a:t>400,000</a:t>
            </a:r>
            <a:r>
              <a:rPr sz="1400" b="1" spc="-55" dirty="0">
                <a:solidFill>
                  <a:srgbClr val="2D5584"/>
                </a:solidFill>
                <a:latin typeface="Arial Rounded MT Bold"/>
                <a:cs typeface="Arial Rounded MT Bold"/>
              </a:rPr>
              <a:t> </a:t>
            </a:r>
            <a:r>
              <a:rPr sz="1400" b="1" spc="-5" dirty="0">
                <a:solidFill>
                  <a:srgbClr val="2D5584"/>
                </a:solidFill>
                <a:latin typeface="Arial Rounded MT Bold"/>
                <a:cs typeface="Arial Rounded MT Bold"/>
              </a:rPr>
              <a:t>ADSC</a:t>
            </a:r>
            <a:endParaRPr sz="1400">
              <a:latin typeface="Arial Rounded MT Bold"/>
              <a:cs typeface="Arial Rounded MT Bold"/>
            </a:endParaRPr>
          </a:p>
        </p:txBody>
      </p:sp>
      <p:sp>
        <p:nvSpPr>
          <p:cNvPr id="17" name="object 17"/>
          <p:cNvSpPr txBox="1"/>
          <p:nvPr/>
        </p:nvSpPr>
        <p:spPr>
          <a:xfrm>
            <a:off x="8794360" y="4149814"/>
            <a:ext cx="1155700" cy="223520"/>
          </a:xfrm>
          <a:prstGeom prst="rect">
            <a:avLst/>
          </a:prstGeom>
        </p:spPr>
        <p:txBody>
          <a:bodyPr vert="horz" wrap="square" lIns="0" tIns="0" rIns="0" bIns="0" rtlCol="0">
            <a:spAutoFit/>
          </a:bodyPr>
          <a:lstStyle/>
          <a:p>
            <a:pPr marL="12700">
              <a:lnSpc>
                <a:spcPct val="100000"/>
              </a:lnSpc>
            </a:pPr>
            <a:r>
              <a:rPr sz="1400" b="1" spc="-5" dirty="0">
                <a:solidFill>
                  <a:srgbClr val="234271"/>
                </a:solidFill>
                <a:latin typeface="Arial Rounded MT Bold"/>
                <a:cs typeface="Arial Rounded MT Bold"/>
              </a:rPr>
              <a:t>≈</a:t>
            </a:r>
            <a:r>
              <a:rPr sz="1400" b="1" spc="-5" dirty="0">
                <a:solidFill>
                  <a:srgbClr val="2D5584"/>
                </a:solidFill>
                <a:latin typeface="Arial Rounded MT Bold"/>
                <a:cs typeface="Arial Rounded MT Bold"/>
              </a:rPr>
              <a:t>5,000</a:t>
            </a:r>
            <a:r>
              <a:rPr sz="1400" b="1" spc="-65" dirty="0">
                <a:solidFill>
                  <a:srgbClr val="2D5584"/>
                </a:solidFill>
                <a:latin typeface="Arial Rounded MT Bold"/>
                <a:cs typeface="Arial Rounded MT Bold"/>
              </a:rPr>
              <a:t> </a:t>
            </a:r>
            <a:r>
              <a:rPr sz="1400" b="1" spc="-5" dirty="0">
                <a:solidFill>
                  <a:srgbClr val="2D5584"/>
                </a:solidFill>
                <a:latin typeface="Arial Rounded MT Bold"/>
                <a:cs typeface="Arial Rounded MT Bold"/>
              </a:rPr>
              <a:t>ADSC</a:t>
            </a:r>
            <a:endParaRPr sz="1400">
              <a:latin typeface="Arial Rounded MT Bold"/>
              <a:cs typeface="Arial Rounded MT Bold"/>
            </a:endParaRPr>
          </a:p>
        </p:txBody>
      </p:sp>
      <p:sp>
        <p:nvSpPr>
          <p:cNvPr id="18" name="object 18"/>
          <p:cNvSpPr txBox="1"/>
          <p:nvPr/>
        </p:nvSpPr>
        <p:spPr>
          <a:xfrm>
            <a:off x="3284895" y="2914650"/>
            <a:ext cx="2527300" cy="424180"/>
          </a:xfrm>
          <a:prstGeom prst="rect">
            <a:avLst/>
          </a:prstGeom>
        </p:spPr>
        <p:txBody>
          <a:bodyPr vert="horz" wrap="square" lIns="0" tIns="0" rIns="0" bIns="0" rtlCol="0">
            <a:spAutoFit/>
          </a:bodyPr>
          <a:lstStyle/>
          <a:p>
            <a:pPr marL="1383665">
              <a:lnSpc>
                <a:spcPts val="1515"/>
              </a:lnSpc>
            </a:pPr>
            <a:r>
              <a:rPr sz="1400" b="1" spc="-5" dirty="0">
                <a:solidFill>
                  <a:srgbClr val="234271"/>
                </a:solidFill>
                <a:latin typeface="Arial Rounded MT Bold"/>
                <a:cs typeface="Arial Rounded MT Bold"/>
              </a:rPr>
              <a:t>≈</a:t>
            </a:r>
            <a:r>
              <a:rPr sz="1400" b="1" spc="-5" dirty="0">
                <a:solidFill>
                  <a:srgbClr val="2D5584"/>
                </a:solidFill>
                <a:latin typeface="Arial Rounded MT Bold"/>
                <a:cs typeface="Arial Rounded MT Bold"/>
              </a:rPr>
              <a:t>5,000</a:t>
            </a:r>
            <a:r>
              <a:rPr sz="1400" b="1" spc="-65" dirty="0">
                <a:solidFill>
                  <a:srgbClr val="2D5584"/>
                </a:solidFill>
                <a:latin typeface="Arial Rounded MT Bold"/>
                <a:cs typeface="Arial Rounded MT Bold"/>
              </a:rPr>
              <a:t> </a:t>
            </a:r>
            <a:r>
              <a:rPr sz="1400" b="1" spc="-5" dirty="0">
                <a:solidFill>
                  <a:srgbClr val="2D5584"/>
                </a:solidFill>
                <a:latin typeface="Arial Rounded MT Bold"/>
                <a:cs typeface="Arial Rounded MT Bold"/>
              </a:rPr>
              <a:t>ADSC</a:t>
            </a:r>
            <a:endParaRPr sz="1400">
              <a:latin typeface="Arial Rounded MT Bold"/>
              <a:cs typeface="Arial Rounded MT Bold"/>
            </a:endParaRPr>
          </a:p>
          <a:p>
            <a:pPr marL="12700">
              <a:lnSpc>
                <a:spcPts val="1755"/>
              </a:lnSpc>
            </a:pPr>
            <a:r>
              <a:rPr sz="1600" b="1" spc="-95" dirty="0">
                <a:solidFill>
                  <a:srgbClr val="234271"/>
                </a:solidFill>
                <a:latin typeface="Arial Rounded MT Bold"/>
                <a:cs typeface="Arial Rounded MT Bold"/>
              </a:rPr>
              <a:t>FAT</a:t>
            </a:r>
            <a:endParaRPr sz="1600">
              <a:latin typeface="Arial Rounded MT Bold"/>
              <a:cs typeface="Arial Rounded MT Bold"/>
            </a:endParaRPr>
          </a:p>
        </p:txBody>
      </p:sp>
      <p:sp>
        <p:nvSpPr>
          <p:cNvPr id="19" name="object 19"/>
          <p:cNvSpPr txBox="1"/>
          <p:nvPr/>
        </p:nvSpPr>
        <p:spPr>
          <a:xfrm>
            <a:off x="3866588" y="1805546"/>
            <a:ext cx="5953125" cy="426720"/>
          </a:xfrm>
          <a:prstGeom prst="rect">
            <a:avLst/>
          </a:prstGeom>
        </p:spPr>
        <p:txBody>
          <a:bodyPr vert="horz" wrap="square" lIns="0" tIns="0" rIns="0" bIns="0" rtlCol="0">
            <a:spAutoFit/>
          </a:bodyPr>
          <a:lstStyle/>
          <a:p>
            <a:pPr marL="12700">
              <a:lnSpc>
                <a:spcPct val="100000"/>
              </a:lnSpc>
            </a:pPr>
            <a:r>
              <a:rPr sz="2800" b="1" spc="-5" dirty="0">
                <a:solidFill>
                  <a:srgbClr val="42568D"/>
                </a:solidFill>
                <a:latin typeface="Arial Rounded MT Bold"/>
                <a:cs typeface="Arial Rounded MT Bold"/>
              </a:rPr>
              <a:t>ADSC </a:t>
            </a:r>
            <a:r>
              <a:rPr sz="2800" b="1" spc="-15" dirty="0">
                <a:solidFill>
                  <a:srgbClr val="42568D"/>
                </a:solidFill>
                <a:latin typeface="Arial Rounded MT Bold"/>
                <a:cs typeface="Arial Rounded MT Bold"/>
              </a:rPr>
              <a:t>yeald </a:t>
            </a:r>
            <a:r>
              <a:rPr sz="2800" b="1" spc="-30" dirty="0">
                <a:solidFill>
                  <a:srgbClr val="42568D"/>
                </a:solidFill>
                <a:latin typeface="Arial Rounded MT Bold"/>
                <a:cs typeface="Arial Rounded MT Bold"/>
              </a:rPr>
              <a:t>from </a:t>
            </a:r>
            <a:r>
              <a:rPr sz="2800" b="1" spc="-5" dirty="0">
                <a:solidFill>
                  <a:srgbClr val="42568D"/>
                </a:solidFill>
                <a:latin typeface="Arial Rounded MT Bold"/>
                <a:cs typeface="Arial Rounded MT Bold"/>
              </a:rPr>
              <a:t>1ml of </a:t>
            </a:r>
            <a:r>
              <a:rPr sz="2800" b="1" spc="-50" dirty="0">
                <a:solidFill>
                  <a:srgbClr val="42568D"/>
                </a:solidFill>
                <a:latin typeface="Arial Rounded MT Bold"/>
                <a:cs typeface="Arial Rounded MT Bold"/>
              </a:rPr>
              <a:t>Fat</a:t>
            </a:r>
            <a:r>
              <a:rPr sz="2800" b="1" spc="305" dirty="0">
                <a:solidFill>
                  <a:srgbClr val="42568D"/>
                </a:solidFill>
                <a:latin typeface="Arial Rounded MT Bold"/>
                <a:cs typeface="Arial Rounded MT Bold"/>
              </a:rPr>
              <a:t> </a:t>
            </a:r>
            <a:r>
              <a:rPr sz="2800" b="1" spc="-10" dirty="0">
                <a:solidFill>
                  <a:srgbClr val="42568D"/>
                </a:solidFill>
                <a:latin typeface="Arial Rounded MT Bold"/>
                <a:cs typeface="Arial Rounded MT Bold"/>
              </a:rPr>
              <a:t>Tissue</a:t>
            </a:r>
            <a:endParaRPr sz="2800">
              <a:latin typeface="Arial Rounded MT Bold"/>
              <a:cs typeface="Arial Rounded MT Bold"/>
            </a:endParaRPr>
          </a:p>
        </p:txBody>
      </p:sp>
      <p:sp>
        <p:nvSpPr>
          <p:cNvPr id="20" name="object 20"/>
          <p:cNvSpPr/>
          <p:nvPr/>
        </p:nvSpPr>
        <p:spPr>
          <a:xfrm>
            <a:off x="5831382" y="6629400"/>
            <a:ext cx="112221" cy="11222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1" name="object 21"/>
          <p:cNvSpPr/>
          <p:nvPr/>
        </p:nvSpPr>
        <p:spPr>
          <a:xfrm>
            <a:off x="6413271" y="6629400"/>
            <a:ext cx="112221" cy="112221"/>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2" name="object 22"/>
          <p:cNvSpPr txBox="1"/>
          <p:nvPr/>
        </p:nvSpPr>
        <p:spPr>
          <a:xfrm>
            <a:off x="5959970" y="6581932"/>
            <a:ext cx="951230" cy="199390"/>
          </a:xfrm>
          <a:prstGeom prst="rect">
            <a:avLst/>
          </a:prstGeom>
        </p:spPr>
        <p:txBody>
          <a:bodyPr vert="horz" wrap="square" lIns="0" tIns="0" rIns="0" bIns="0" rtlCol="0">
            <a:spAutoFit/>
          </a:bodyPr>
          <a:lstStyle/>
          <a:p>
            <a:pPr marL="12700">
              <a:lnSpc>
                <a:spcPct val="100000"/>
              </a:lnSpc>
              <a:tabLst>
                <a:tab pos="606425" algn="l"/>
              </a:tabLst>
            </a:pPr>
            <a:r>
              <a:rPr sz="1200" spc="-5" dirty="0">
                <a:solidFill>
                  <a:srgbClr val="595959"/>
                </a:solidFill>
                <a:latin typeface="Palatino Linotype"/>
                <a:cs typeface="Palatino Linotype"/>
              </a:rPr>
              <a:t>TNC	MSC</a:t>
            </a:r>
            <a:endParaRPr sz="1200">
              <a:latin typeface="Palatino Linotype"/>
              <a:cs typeface="Palatino Linotype"/>
            </a:endParaRPr>
          </a:p>
        </p:txBody>
      </p:sp>
      <p:sp>
        <p:nvSpPr>
          <p:cNvPr id="23" name="object 23"/>
          <p:cNvSpPr txBox="1"/>
          <p:nvPr/>
        </p:nvSpPr>
        <p:spPr>
          <a:xfrm>
            <a:off x="361946" y="2194108"/>
            <a:ext cx="457200" cy="3279775"/>
          </a:xfrm>
          <a:prstGeom prst="rect">
            <a:avLst/>
          </a:prstGeom>
        </p:spPr>
        <p:txBody>
          <a:bodyPr vert="vert270" wrap="square" lIns="0" tIns="0" rIns="0" bIns="0" rtlCol="0">
            <a:spAutoFit/>
          </a:bodyPr>
          <a:lstStyle/>
          <a:p>
            <a:pPr marL="12700">
              <a:lnSpc>
                <a:spcPts val="1080"/>
              </a:lnSpc>
            </a:pPr>
            <a:r>
              <a:rPr sz="1000" b="1" i="1" dirty="0">
                <a:latin typeface="Palatino Linotype"/>
                <a:cs typeface="Palatino Linotype"/>
              </a:rPr>
              <a:t>References:</a:t>
            </a:r>
            <a:r>
              <a:rPr sz="1000" b="1" i="1" spc="110" dirty="0">
                <a:latin typeface="Palatino Linotype"/>
                <a:cs typeface="Palatino Linotype"/>
              </a:rPr>
              <a:t> </a:t>
            </a:r>
            <a:r>
              <a:rPr sz="1000" i="1" dirty="0">
                <a:latin typeface="Palatino Linotype"/>
                <a:cs typeface="Palatino Linotype"/>
              </a:rPr>
              <a:t>A</a:t>
            </a:r>
            <a:r>
              <a:rPr sz="1000" i="1" spc="-20" dirty="0">
                <a:latin typeface="Palatino Linotype"/>
                <a:cs typeface="Palatino Linotype"/>
              </a:rPr>
              <a:t>r</a:t>
            </a:r>
            <a:r>
              <a:rPr sz="1000" i="1" dirty="0">
                <a:latin typeface="Palatino Linotype"/>
                <a:cs typeface="Palatino Linotype"/>
              </a:rPr>
              <a:t>onowi*</a:t>
            </a:r>
            <a:r>
              <a:rPr sz="1000" i="1" spc="110" dirty="0">
                <a:latin typeface="Palatino Linotype"/>
                <a:cs typeface="Palatino Linotype"/>
              </a:rPr>
              <a:t> </a:t>
            </a:r>
            <a:r>
              <a:rPr sz="1000" i="1" dirty="0">
                <a:latin typeface="Palatino Linotype"/>
                <a:cs typeface="Palatino Linotype"/>
              </a:rPr>
              <a:t>et</a:t>
            </a:r>
            <a:r>
              <a:rPr sz="1000" i="1" spc="110" dirty="0">
                <a:latin typeface="Palatino Linotype"/>
                <a:cs typeface="Palatino Linotype"/>
              </a:rPr>
              <a:t> </a:t>
            </a:r>
            <a:r>
              <a:rPr sz="1000" i="1" dirty="0">
                <a:latin typeface="Palatino Linotype"/>
                <a:cs typeface="Palatino Linotype"/>
              </a:rPr>
              <a:t>al.,</a:t>
            </a:r>
            <a:r>
              <a:rPr sz="1000" i="1" spc="110" dirty="0">
                <a:latin typeface="Palatino Linotype"/>
                <a:cs typeface="Palatino Linotype"/>
              </a:rPr>
              <a:t> </a:t>
            </a:r>
            <a:r>
              <a:rPr sz="1000" i="1" dirty="0">
                <a:latin typeface="Palatino Linotype"/>
                <a:cs typeface="Palatino Linotype"/>
              </a:rPr>
              <a:t>Adipose</a:t>
            </a:r>
            <a:r>
              <a:rPr sz="1000" i="1" spc="110" dirty="0">
                <a:latin typeface="Palatino Linotype"/>
                <a:cs typeface="Palatino Linotype"/>
              </a:rPr>
              <a:t> </a:t>
            </a:r>
            <a:r>
              <a:rPr sz="1000" i="1" dirty="0">
                <a:latin typeface="Palatino Linotype"/>
                <a:cs typeface="Palatino Linotype"/>
              </a:rPr>
              <a:t>st</a:t>
            </a:r>
            <a:r>
              <a:rPr sz="1000" i="1" spc="-20" dirty="0">
                <a:latin typeface="Palatino Linotype"/>
                <a:cs typeface="Palatino Linotype"/>
              </a:rPr>
              <a:t>r</a:t>
            </a:r>
            <a:r>
              <a:rPr sz="1000" i="1" dirty="0">
                <a:latin typeface="Palatino Linotype"/>
                <a:cs typeface="Palatino Linotype"/>
              </a:rPr>
              <a:t>omal</a:t>
            </a:r>
            <a:r>
              <a:rPr sz="1000" i="1" spc="110" dirty="0">
                <a:latin typeface="Palatino Linotype"/>
                <a:cs typeface="Palatino Linotype"/>
              </a:rPr>
              <a:t> </a:t>
            </a:r>
            <a:r>
              <a:rPr sz="1000" i="1" dirty="0">
                <a:latin typeface="Palatino Linotype"/>
                <a:cs typeface="Palatino Linotype"/>
              </a:rPr>
              <a:t>vaular</a:t>
            </a:r>
            <a:r>
              <a:rPr sz="1000" i="1" spc="110" dirty="0">
                <a:latin typeface="Palatino Linotype"/>
                <a:cs typeface="Palatino Linotype"/>
              </a:rPr>
              <a:t> </a:t>
            </a:r>
            <a:r>
              <a:rPr sz="1000" i="1" dirty="0">
                <a:latin typeface="Palatino Linotype"/>
                <a:cs typeface="Palatino Linotype"/>
              </a:rPr>
              <a:t>fraction</a:t>
            </a:r>
            <a:endParaRPr sz="1000">
              <a:latin typeface="Palatino Linotype"/>
              <a:cs typeface="Palatino Linotype"/>
            </a:endParaRPr>
          </a:p>
          <a:p>
            <a:pPr marL="12700" marR="5080">
              <a:lnSpc>
                <a:spcPct val="100000"/>
              </a:lnSpc>
            </a:pPr>
            <a:r>
              <a:rPr sz="1000" i="1" dirty="0">
                <a:latin typeface="Palatino Linotype"/>
                <a:cs typeface="Palatino Linotype"/>
              </a:rPr>
              <a:t>isolation: </a:t>
            </a:r>
            <a:r>
              <a:rPr sz="1000" i="1" spc="-10" dirty="0">
                <a:latin typeface="Palatino Linotype"/>
                <a:cs typeface="Palatino Linotype"/>
              </a:rPr>
              <a:t> </a:t>
            </a:r>
            <a:r>
              <a:rPr sz="1000" i="1" dirty="0">
                <a:latin typeface="Palatino Linotype"/>
                <a:cs typeface="Palatino Linotype"/>
              </a:rPr>
              <a:t>a </a:t>
            </a:r>
            <a:r>
              <a:rPr sz="1000" i="1" spc="-10" dirty="0">
                <a:latin typeface="Palatino Linotype"/>
                <a:cs typeface="Palatino Linotype"/>
              </a:rPr>
              <a:t> </a:t>
            </a:r>
            <a:r>
              <a:rPr sz="1000" i="1" dirty="0">
                <a:latin typeface="Palatino Linotype"/>
                <a:cs typeface="Palatino Linotype"/>
              </a:rPr>
              <a:t>head-to-head </a:t>
            </a:r>
            <a:r>
              <a:rPr sz="1000" i="1" spc="-10" dirty="0">
                <a:latin typeface="Palatino Linotype"/>
                <a:cs typeface="Palatino Linotype"/>
              </a:rPr>
              <a:t> </a:t>
            </a:r>
            <a:r>
              <a:rPr sz="1000" i="1" dirty="0">
                <a:latin typeface="Palatino Linotype"/>
                <a:cs typeface="Palatino Linotype"/>
              </a:rPr>
              <a:t>comparison </a:t>
            </a:r>
            <a:r>
              <a:rPr sz="1000" i="1" spc="-10" dirty="0">
                <a:latin typeface="Palatino Linotype"/>
                <a:cs typeface="Palatino Linotype"/>
              </a:rPr>
              <a:t> </a:t>
            </a:r>
            <a:r>
              <a:rPr sz="1000" i="1" dirty="0">
                <a:latin typeface="Palatino Linotype"/>
                <a:cs typeface="Palatino Linotype"/>
              </a:rPr>
              <a:t>of </a:t>
            </a:r>
            <a:r>
              <a:rPr sz="1000" i="1" spc="-10" dirty="0">
                <a:latin typeface="Palatino Linotype"/>
                <a:cs typeface="Palatino Linotype"/>
              </a:rPr>
              <a:t> </a:t>
            </a:r>
            <a:r>
              <a:rPr sz="1000" i="1" dirty="0">
                <a:latin typeface="Palatino Linotype"/>
                <a:cs typeface="Palatino Linotype"/>
              </a:rPr>
              <a:t>four </a:t>
            </a:r>
            <a:r>
              <a:rPr sz="1000" i="1" spc="-10" dirty="0">
                <a:latin typeface="Palatino Linotype"/>
                <a:cs typeface="Palatino Linotype"/>
              </a:rPr>
              <a:t> </a:t>
            </a:r>
            <a:r>
              <a:rPr sz="1000" i="1" dirty="0">
                <a:latin typeface="Palatino Linotype"/>
                <a:cs typeface="Palatino Linotype"/>
              </a:rPr>
              <a:t>comme</a:t>
            </a:r>
            <a:r>
              <a:rPr sz="1000" i="1" spc="-20" dirty="0">
                <a:latin typeface="Palatino Linotype"/>
                <a:cs typeface="Palatino Linotype"/>
              </a:rPr>
              <a:t>r</a:t>
            </a:r>
            <a:r>
              <a:rPr sz="1000" i="1" dirty="0">
                <a:latin typeface="Palatino Linotype"/>
                <a:cs typeface="Palatino Linotype"/>
              </a:rPr>
              <a:t>cial </a:t>
            </a:r>
            <a:r>
              <a:rPr sz="1000" i="1" spc="-10" dirty="0">
                <a:latin typeface="Palatino Linotype"/>
                <a:cs typeface="Palatino Linotype"/>
              </a:rPr>
              <a:t> </a:t>
            </a:r>
            <a:r>
              <a:rPr sz="1000" i="1" dirty="0">
                <a:latin typeface="Palatino Linotype"/>
                <a:cs typeface="Palatino Linotype"/>
              </a:rPr>
              <a:t>cell separation systems Plastic Reconstr Su</a:t>
            </a:r>
            <a:r>
              <a:rPr sz="1000" i="1" spc="-20" dirty="0">
                <a:latin typeface="Palatino Linotype"/>
                <a:cs typeface="Palatino Linotype"/>
              </a:rPr>
              <a:t>r</a:t>
            </a:r>
            <a:r>
              <a:rPr sz="1000" i="1" dirty="0">
                <a:latin typeface="Palatino Linotype"/>
                <a:cs typeface="Palatino Linotype"/>
              </a:rPr>
              <a:t>g</a:t>
            </a:r>
            <a:r>
              <a:rPr sz="1000" i="1" spc="-5" dirty="0">
                <a:latin typeface="Palatino Linotype"/>
                <a:cs typeface="Palatino Linotype"/>
              </a:rPr>
              <a:t> </a:t>
            </a:r>
            <a:r>
              <a:rPr sz="1000" i="1" dirty="0">
                <a:latin typeface="Palatino Linotype"/>
                <a:cs typeface="Palatino Linotype"/>
              </a:rPr>
              <a:t>2013</a:t>
            </a:r>
            <a:endParaRPr sz="1000">
              <a:latin typeface="Palatino Linotype"/>
              <a:cs typeface="Palatino Linotype"/>
            </a:endParaRPr>
          </a:p>
        </p:txBody>
      </p:sp>
      <p:sp>
        <p:nvSpPr>
          <p:cNvPr id="24" name="object 24"/>
          <p:cNvSpPr/>
          <p:nvPr/>
        </p:nvSpPr>
        <p:spPr>
          <a:xfrm>
            <a:off x="10140848" y="6302426"/>
            <a:ext cx="1841830" cy="379068"/>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4327181" y="694626"/>
            <a:ext cx="3413125" cy="845819"/>
          </a:xfrm>
          <a:prstGeom prst="rect">
            <a:avLst/>
          </a:prstGeom>
        </p:spPr>
        <p:txBody>
          <a:bodyPr vert="horz" wrap="square" lIns="0" tIns="0" rIns="0" bIns="0" rtlCol="0">
            <a:spAutoFit/>
          </a:bodyPr>
          <a:lstStyle/>
          <a:p>
            <a:pPr marR="90170" algn="ctr">
              <a:lnSpc>
                <a:spcPts val="3329"/>
              </a:lnSpc>
            </a:pPr>
            <a:r>
              <a:rPr sz="2800" b="1" spc="-5" dirty="0">
                <a:solidFill>
                  <a:srgbClr val="002060"/>
                </a:solidFill>
                <a:latin typeface="Century Gothic"/>
                <a:cs typeface="Century Gothic"/>
              </a:rPr>
              <a:t>Donor’s</a:t>
            </a:r>
            <a:r>
              <a:rPr sz="2800" b="1" spc="-90" dirty="0">
                <a:solidFill>
                  <a:srgbClr val="002060"/>
                </a:solidFill>
                <a:latin typeface="Century Gothic"/>
                <a:cs typeface="Century Gothic"/>
              </a:rPr>
              <a:t> </a:t>
            </a:r>
            <a:r>
              <a:rPr sz="2800" b="1" spc="-5" dirty="0">
                <a:solidFill>
                  <a:srgbClr val="002060"/>
                </a:solidFill>
                <a:latin typeface="Century Gothic"/>
                <a:cs typeface="Century Gothic"/>
              </a:rPr>
              <a:t>age</a:t>
            </a:r>
            <a:endParaRPr sz="2800">
              <a:latin typeface="Century Gothic"/>
              <a:cs typeface="Century Gothic"/>
            </a:endParaRPr>
          </a:p>
          <a:p>
            <a:pPr algn="ctr">
              <a:lnSpc>
                <a:spcPts val="3329"/>
              </a:lnSpc>
            </a:pPr>
            <a:r>
              <a:rPr sz="2800" u="heavy" dirty="0">
                <a:solidFill>
                  <a:srgbClr val="002060"/>
                </a:solidFill>
                <a:latin typeface="Century Gothic"/>
                <a:cs typeface="Century Gothic"/>
              </a:rPr>
              <a:t>negatively affects</a:t>
            </a:r>
            <a:r>
              <a:rPr sz="2800" u="heavy" spc="-95" dirty="0">
                <a:solidFill>
                  <a:srgbClr val="002060"/>
                </a:solidFill>
                <a:latin typeface="Century Gothic"/>
                <a:cs typeface="Century Gothic"/>
              </a:rPr>
              <a:t> </a:t>
            </a:r>
            <a:r>
              <a:rPr sz="2800" u="heavy" dirty="0">
                <a:solidFill>
                  <a:srgbClr val="002060"/>
                </a:solidFill>
                <a:latin typeface="Century Gothic"/>
                <a:cs typeface="Century Gothic"/>
              </a:rPr>
              <a:t>it</a:t>
            </a:r>
            <a:endParaRPr sz="2800">
              <a:latin typeface="Century Gothic"/>
              <a:cs typeface="Century Gothic"/>
            </a:endParaRPr>
          </a:p>
        </p:txBody>
      </p:sp>
      <p:sp>
        <p:nvSpPr>
          <p:cNvPr id="5" name="object 5"/>
          <p:cNvSpPr txBox="1"/>
          <p:nvPr/>
        </p:nvSpPr>
        <p:spPr>
          <a:xfrm>
            <a:off x="2876118" y="6186703"/>
            <a:ext cx="6483985" cy="314960"/>
          </a:xfrm>
          <a:prstGeom prst="rect">
            <a:avLst/>
          </a:prstGeom>
        </p:spPr>
        <p:txBody>
          <a:bodyPr vert="horz" wrap="square" lIns="0" tIns="0" rIns="0" bIns="0" rtlCol="0">
            <a:spAutoFit/>
          </a:bodyPr>
          <a:lstStyle/>
          <a:p>
            <a:pPr marL="12700" marR="5080" indent="277495">
              <a:lnSpc>
                <a:spcPct val="100000"/>
              </a:lnSpc>
            </a:pPr>
            <a:r>
              <a:rPr sz="1000" b="1" dirty="0">
                <a:latin typeface="Century Gothic"/>
                <a:cs typeface="Century Gothic"/>
              </a:rPr>
              <a:t>RAQUEL CUEVAS-DIAZ DURAN et al </a:t>
            </a:r>
            <a:r>
              <a:rPr sz="1000" dirty="0">
                <a:latin typeface="Century Gothic"/>
                <a:cs typeface="Century Gothic"/>
              </a:rPr>
              <a:t>Age-Related Yield of Adipose-Derived Stem Cells Bearing the  Low-Affinity Nerve </a:t>
            </a:r>
            <a:r>
              <a:rPr sz="1000" spc="-5" dirty="0">
                <a:latin typeface="Century Gothic"/>
                <a:cs typeface="Century Gothic"/>
              </a:rPr>
              <a:t>Growth </a:t>
            </a:r>
            <a:r>
              <a:rPr sz="1000" dirty="0">
                <a:latin typeface="Century Gothic"/>
                <a:cs typeface="Century Gothic"/>
              </a:rPr>
              <a:t>Factor Receptor </a:t>
            </a:r>
            <a:r>
              <a:rPr sz="1000" b="1" dirty="0">
                <a:latin typeface="Century Gothic"/>
                <a:cs typeface="Century Gothic"/>
              </a:rPr>
              <a:t>Stem Cells International Volume 2013 (2013), Article ID</a:t>
            </a:r>
            <a:r>
              <a:rPr sz="1000" b="1" spc="-75" dirty="0">
                <a:latin typeface="Century Gothic"/>
                <a:cs typeface="Century Gothic"/>
              </a:rPr>
              <a:t> </a:t>
            </a:r>
            <a:r>
              <a:rPr sz="1000" b="1" dirty="0">
                <a:latin typeface="Century Gothic"/>
                <a:cs typeface="Century Gothic"/>
              </a:rPr>
              <a:t>372164</a:t>
            </a:r>
            <a:endParaRPr sz="1000">
              <a:latin typeface="Century Gothic"/>
              <a:cs typeface="Century Gothic"/>
            </a:endParaRPr>
          </a:p>
        </p:txBody>
      </p:sp>
      <p:sp>
        <p:nvSpPr>
          <p:cNvPr id="6" name="object 6"/>
          <p:cNvSpPr/>
          <p:nvPr/>
        </p:nvSpPr>
        <p:spPr>
          <a:xfrm>
            <a:off x="2429433" y="1555638"/>
            <a:ext cx="7012203" cy="4444898"/>
          </a:xfrm>
          <a:prstGeom prst="rect">
            <a:avLst/>
          </a:prstGeom>
          <a:blipFill>
            <a:blip r:embed="rId3"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403321" y="49784"/>
            <a:ext cx="11390630" cy="548640"/>
          </a:xfrm>
          <a:prstGeom prst="rect">
            <a:avLst/>
          </a:prstGeom>
        </p:spPr>
        <p:txBody>
          <a:bodyPr vert="horz" wrap="square" lIns="0" tIns="0" rIns="0" bIns="0" rtlCol="0">
            <a:spAutoFit/>
          </a:bodyPr>
          <a:lstStyle/>
          <a:p>
            <a:pPr marL="12700">
              <a:lnSpc>
                <a:spcPct val="100000"/>
              </a:lnSpc>
              <a:tabLst>
                <a:tab pos="3038475" algn="l"/>
              </a:tabLst>
            </a:pPr>
            <a:r>
              <a:rPr sz="3600" spc="-5" dirty="0">
                <a:solidFill>
                  <a:srgbClr val="002060"/>
                </a:solidFill>
                <a:latin typeface="Century Gothic"/>
                <a:cs typeface="Century Gothic"/>
              </a:rPr>
              <a:t>ADSC</a:t>
            </a:r>
            <a:r>
              <a:rPr sz="3600" spc="10" dirty="0">
                <a:solidFill>
                  <a:srgbClr val="002060"/>
                </a:solidFill>
                <a:latin typeface="Century Gothic"/>
                <a:cs typeface="Century Gothic"/>
              </a:rPr>
              <a:t> </a:t>
            </a:r>
            <a:r>
              <a:rPr sz="3600" spc="-5" dirty="0">
                <a:solidFill>
                  <a:srgbClr val="002060"/>
                </a:solidFill>
                <a:latin typeface="Century Gothic"/>
                <a:cs typeface="Century Gothic"/>
              </a:rPr>
              <a:t>yield</a:t>
            </a:r>
            <a:r>
              <a:rPr sz="3600" spc="10" dirty="0">
                <a:solidFill>
                  <a:srgbClr val="002060"/>
                </a:solidFill>
                <a:latin typeface="Century Gothic"/>
                <a:cs typeface="Century Gothic"/>
              </a:rPr>
              <a:t> </a:t>
            </a:r>
            <a:r>
              <a:rPr sz="3600" spc="-5" dirty="0">
                <a:solidFill>
                  <a:srgbClr val="002060"/>
                </a:solidFill>
                <a:latin typeface="Century Gothic"/>
                <a:cs typeface="Century Gothic"/>
              </a:rPr>
              <a:t>is	influenced </a:t>
            </a:r>
            <a:r>
              <a:rPr sz="3600" dirty="0">
                <a:solidFill>
                  <a:srgbClr val="002060"/>
                </a:solidFill>
                <a:latin typeface="Century Gothic"/>
                <a:cs typeface="Century Gothic"/>
              </a:rPr>
              <a:t>by a </a:t>
            </a:r>
            <a:r>
              <a:rPr sz="3600" spc="-5" dirty="0">
                <a:solidFill>
                  <a:srgbClr val="002060"/>
                </a:solidFill>
                <a:latin typeface="Century Gothic"/>
                <a:cs typeface="Century Gothic"/>
              </a:rPr>
              <a:t>variety of</a:t>
            </a:r>
            <a:r>
              <a:rPr sz="3600" dirty="0">
                <a:solidFill>
                  <a:srgbClr val="002060"/>
                </a:solidFill>
                <a:latin typeface="Century Gothic"/>
                <a:cs typeface="Century Gothic"/>
              </a:rPr>
              <a:t> </a:t>
            </a:r>
            <a:r>
              <a:rPr sz="3600" spc="-5" dirty="0">
                <a:solidFill>
                  <a:srgbClr val="002060"/>
                </a:solidFill>
                <a:latin typeface="Century Gothic"/>
                <a:cs typeface="Century Gothic"/>
              </a:rPr>
              <a:t>parameters</a:t>
            </a:r>
            <a:endParaRPr sz="3600">
              <a:latin typeface="Century Gothic"/>
              <a:cs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714015" y="1971332"/>
            <a:ext cx="7180199" cy="3320516"/>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217777" y="571042"/>
            <a:ext cx="3644265" cy="1098550"/>
          </a:xfrm>
          <a:prstGeom prst="rect">
            <a:avLst/>
          </a:prstGeom>
        </p:spPr>
        <p:txBody>
          <a:bodyPr vert="horz" wrap="square" lIns="0" tIns="0" rIns="0" bIns="0" rtlCol="0">
            <a:spAutoFit/>
          </a:bodyPr>
          <a:lstStyle/>
          <a:p>
            <a:pPr marL="1270" algn="ctr">
              <a:lnSpc>
                <a:spcPts val="4310"/>
              </a:lnSpc>
            </a:pPr>
            <a:r>
              <a:rPr sz="3600" b="0" dirty="0">
                <a:solidFill>
                  <a:srgbClr val="002060"/>
                </a:solidFill>
                <a:latin typeface="Century Gothic"/>
                <a:cs typeface="Century Gothic"/>
              </a:rPr>
              <a:t>Influence</a:t>
            </a:r>
            <a:r>
              <a:rPr sz="3600" b="0" spc="-100" dirty="0">
                <a:solidFill>
                  <a:srgbClr val="002060"/>
                </a:solidFill>
                <a:latin typeface="Century Gothic"/>
                <a:cs typeface="Century Gothic"/>
              </a:rPr>
              <a:t> </a:t>
            </a:r>
            <a:r>
              <a:rPr sz="3600" b="0" dirty="0">
                <a:solidFill>
                  <a:srgbClr val="002060"/>
                </a:solidFill>
                <a:latin typeface="Century Gothic"/>
                <a:cs typeface="Century Gothic"/>
              </a:rPr>
              <a:t>of</a:t>
            </a:r>
            <a:endParaRPr sz="3600">
              <a:latin typeface="Century Gothic"/>
              <a:cs typeface="Century Gothic"/>
            </a:endParaRPr>
          </a:p>
          <a:p>
            <a:pPr algn="ctr">
              <a:lnSpc>
                <a:spcPts val="4310"/>
              </a:lnSpc>
            </a:pPr>
            <a:r>
              <a:rPr sz="3600" dirty="0">
                <a:solidFill>
                  <a:srgbClr val="002060"/>
                </a:solidFill>
                <a:latin typeface="Century Gothic"/>
                <a:cs typeface="Century Gothic"/>
              </a:rPr>
              <a:t>site </a:t>
            </a:r>
            <a:r>
              <a:rPr sz="3600" spc="-5" dirty="0">
                <a:solidFill>
                  <a:srgbClr val="002060"/>
                </a:solidFill>
                <a:latin typeface="Century Gothic"/>
                <a:cs typeface="Century Gothic"/>
              </a:rPr>
              <a:t>of</a:t>
            </a:r>
            <a:r>
              <a:rPr sz="3600" spc="-95" dirty="0">
                <a:solidFill>
                  <a:srgbClr val="002060"/>
                </a:solidFill>
                <a:latin typeface="Century Gothic"/>
                <a:cs typeface="Century Gothic"/>
              </a:rPr>
              <a:t> </a:t>
            </a:r>
            <a:r>
              <a:rPr sz="3600" spc="-5" dirty="0">
                <a:solidFill>
                  <a:srgbClr val="002060"/>
                </a:solidFill>
                <a:latin typeface="Century Gothic"/>
                <a:cs typeface="Century Gothic"/>
              </a:rPr>
              <a:t>collection</a:t>
            </a:r>
            <a:endParaRPr sz="3600">
              <a:latin typeface="Century Gothic"/>
              <a:cs typeface="Century Gothic"/>
            </a:endParaRPr>
          </a:p>
        </p:txBody>
      </p:sp>
      <p:sp>
        <p:nvSpPr>
          <p:cNvPr id="6" name="object 6"/>
          <p:cNvSpPr txBox="1"/>
          <p:nvPr/>
        </p:nvSpPr>
        <p:spPr>
          <a:xfrm>
            <a:off x="2792755" y="5557367"/>
            <a:ext cx="6483985" cy="314960"/>
          </a:xfrm>
          <a:prstGeom prst="rect">
            <a:avLst/>
          </a:prstGeom>
        </p:spPr>
        <p:txBody>
          <a:bodyPr vert="horz" wrap="square" lIns="0" tIns="0" rIns="0" bIns="0" rtlCol="0">
            <a:spAutoFit/>
          </a:bodyPr>
          <a:lstStyle/>
          <a:p>
            <a:pPr marL="12700">
              <a:lnSpc>
                <a:spcPct val="100000"/>
              </a:lnSpc>
            </a:pPr>
            <a:r>
              <a:rPr sz="1000" b="1" dirty="0">
                <a:latin typeface="Century Gothic"/>
                <a:cs typeface="Century Gothic"/>
              </a:rPr>
              <a:t>RAQUEL CUEVAS-DIAZ DURAN et al </a:t>
            </a:r>
            <a:r>
              <a:rPr sz="1000" dirty="0">
                <a:latin typeface="Century Gothic"/>
                <a:cs typeface="Century Gothic"/>
              </a:rPr>
              <a:t>Age-Related Yield of Adipose-Derived Stem Cells Bearing</a:t>
            </a:r>
            <a:r>
              <a:rPr sz="1000" spc="-90" dirty="0">
                <a:latin typeface="Century Gothic"/>
                <a:cs typeface="Century Gothic"/>
              </a:rPr>
              <a:t> </a:t>
            </a:r>
            <a:r>
              <a:rPr sz="1000" dirty="0">
                <a:latin typeface="Century Gothic"/>
                <a:cs typeface="Century Gothic"/>
              </a:rPr>
              <a:t>the</a:t>
            </a:r>
            <a:endParaRPr sz="1000">
              <a:latin typeface="Century Gothic"/>
              <a:cs typeface="Century Gothic"/>
            </a:endParaRPr>
          </a:p>
          <a:p>
            <a:pPr marL="12700">
              <a:lnSpc>
                <a:spcPct val="100000"/>
              </a:lnSpc>
            </a:pPr>
            <a:r>
              <a:rPr sz="1000" dirty="0">
                <a:latin typeface="Century Gothic"/>
                <a:cs typeface="Century Gothic"/>
              </a:rPr>
              <a:t>Low-Affinity Nerve </a:t>
            </a:r>
            <a:r>
              <a:rPr sz="1000" spc="-5" dirty="0">
                <a:latin typeface="Century Gothic"/>
                <a:cs typeface="Century Gothic"/>
              </a:rPr>
              <a:t>Growth </a:t>
            </a:r>
            <a:r>
              <a:rPr sz="1000" dirty="0">
                <a:latin typeface="Century Gothic"/>
                <a:cs typeface="Century Gothic"/>
              </a:rPr>
              <a:t>Factor Receptor </a:t>
            </a:r>
            <a:r>
              <a:rPr sz="1000" b="1" dirty="0">
                <a:latin typeface="Century Gothic"/>
                <a:cs typeface="Century Gothic"/>
              </a:rPr>
              <a:t>Stem Cells International Volume 2013 (2013), Article ID</a:t>
            </a:r>
            <a:r>
              <a:rPr sz="1000" b="1" spc="-75" dirty="0">
                <a:latin typeface="Century Gothic"/>
                <a:cs typeface="Century Gothic"/>
              </a:rPr>
              <a:t> </a:t>
            </a:r>
            <a:r>
              <a:rPr sz="1000" b="1" dirty="0">
                <a:latin typeface="Century Gothic"/>
                <a:cs typeface="Century Gothic"/>
              </a:rPr>
              <a:t>372164</a:t>
            </a:r>
            <a:endParaRPr sz="1000">
              <a:latin typeface="Century Gothic"/>
              <a:cs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aphicFrame>
        <p:nvGraphicFramePr>
          <p:cNvPr id="4" name="object 4"/>
          <p:cNvGraphicFramePr>
            <a:graphicFrameLocks noGrp="1"/>
          </p:cNvGraphicFramePr>
          <p:nvPr/>
        </p:nvGraphicFramePr>
        <p:xfrm>
          <a:off x="334081" y="540753"/>
          <a:ext cx="11538585" cy="5763895"/>
        </p:xfrm>
        <a:graphic>
          <a:graphicData uri="http://schemas.openxmlformats.org/drawingml/2006/table">
            <a:tbl>
              <a:tblPr firstRow="1" bandRow="1">
                <a:tableStyleId>{2D5ABB26-0587-4C30-8999-92F81FD0307C}</a:tableStyleId>
              </a:tblPr>
              <a:tblGrid>
                <a:gridCol w="3764716"/>
                <a:gridCol w="2905975"/>
                <a:gridCol w="4824599"/>
              </a:tblGrid>
              <a:tr h="706159">
                <a:tc>
                  <a:txBody>
                    <a:bodyPr/>
                    <a:lstStyle/>
                    <a:p>
                      <a:endParaRPr sz="1000">
                        <a:latin typeface="Century Gothic"/>
                        <a:cs typeface="Century Gothic"/>
                      </a:endParaRPr>
                    </a:p>
                  </a:txBody>
                  <a:tcPr marL="0" marR="0" marT="0" marB="0">
                    <a:lnR w="28576">
                      <a:solidFill>
                        <a:srgbClr val="002F73"/>
                      </a:solidFill>
                      <a:prstDash val="solid"/>
                    </a:lnR>
                    <a:lnB w="28576">
                      <a:solidFill>
                        <a:srgbClr val="002F73"/>
                      </a:solidFill>
                      <a:prstDash val="solid"/>
                    </a:lnB>
                  </a:tcPr>
                </a:tc>
                <a:tc>
                  <a:txBody>
                    <a:bodyPr/>
                    <a:lstStyle/>
                    <a:p>
                      <a:pPr marL="83185" algn="ctr">
                        <a:lnSpc>
                          <a:spcPct val="100000"/>
                        </a:lnSpc>
                        <a:spcBef>
                          <a:spcPts val="359"/>
                        </a:spcBef>
                      </a:pPr>
                      <a:r>
                        <a:rPr sz="2800" spc="-5" dirty="0">
                          <a:solidFill>
                            <a:srgbClr val="FF0000"/>
                          </a:solidFill>
                          <a:latin typeface="Century Gothic"/>
                          <a:cs typeface="Century Gothic"/>
                        </a:rPr>
                        <a:t>SVF</a:t>
                      </a:r>
                      <a:endParaRPr sz="2800">
                        <a:latin typeface="Century Gothic"/>
                        <a:cs typeface="Century Gothic"/>
                      </a:endParaRPr>
                    </a:p>
                  </a:txBody>
                  <a:tcPr marL="0" marR="0" marT="0" marB="0">
                    <a:lnL w="28576">
                      <a:solidFill>
                        <a:srgbClr val="002F73"/>
                      </a:solidFill>
                      <a:prstDash val="solid"/>
                    </a:lnL>
                    <a:lnR w="28575">
                      <a:solidFill>
                        <a:srgbClr val="002F73"/>
                      </a:solidFill>
                      <a:prstDash val="solid"/>
                    </a:lnR>
                    <a:lnB w="28576">
                      <a:solidFill>
                        <a:srgbClr val="002F73"/>
                      </a:solidFill>
                      <a:prstDash val="solid"/>
                    </a:lnB>
                  </a:tcPr>
                </a:tc>
                <a:tc>
                  <a:txBody>
                    <a:bodyPr/>
                    <a:lstStyle/>
                    <a:p>
                      <a:pPr marL="1029969">
                        <a:lnSpc>
                          <a:spcPct val="100000"/>
                        </a:lnSpc>
                        <a:spcBef>
                          <a:spcPts val="359"/>
                        </a:spcBef>
                      </a:pPr>
                      <a:r>
                        <a:rPr sz="2800" dirty="0">
                          <a:solidFill>
                            <a:srgbClr val="00B050"/>
                          </a:solidFill>
                          <a:latin typeface="Century Gothic"/>
                          <a:cs typeface="Century Gothic"/>
                        </a:rPr>
                        <a:t>Expanded</a:t>
                      </a:r>
                      <a:r>
                        <a:rPr sz="2800" spc="-100" dirty="0">
                          <a:solidFill>
                            <a:srgbClr val="00B050"/>
                          </a:solidFill>
                          <a:latin typeface="Century Gothic"/>
                          <a:cs typeface="Century Gothic"/>
                        </a:rPr>
                        <a:t> </a:t>
                      </a:r>
                      <a:r>
                        <a:rPr sz="2800" spc="-5" dirty="0">
                          <a:solidFill>
                            <a:srgbClr val="00B050"/>
                          </a:solidFill>
                          <a:latin typeface="Century Gothic"/>
                          <a:cs typeface="Century Gothic"/>
                        </a:rPr>
                        <a:t>ADSC</a:t>
                      </a:r>
                      <a:endParaRPr sz="2800">
                        <a:latin typeface="Century Gothic"/>
                        <a:cs typeface="Century Gothic"/>
                      </a:endParaRPr>
                    </a:p>
                  </a:txBody>
                  <a:tcPr marL="0" marR="0" marT="0" marB="0">
                    <a:lnL w="28575">
                      <a:solidFill>
                        <a:srgbClr val="002F73"/>
                      </a:solidFill>
                      <a:prstDash val="solid"/>
                    </a:lnL>
                    <a:lnB w="28576">
                      <a:solidFill>
                        <a:srgbClr val="002F73"/>
                      </a:solidFill>
                      <a:prstDash val="solid"/>
                    </a:lnB>
                  </a:tcPr>
                </a:tc>
              </a:tr>
              <a:tr h="1078674">
                <a:tc>
                  <a:txBody>
                    <a:bodyPr/>
                    <a:lstStyle/>
                    <a:p>
                      <a:pPr>
                        <a:lnSpc>
                          <a:spcPct val="100000"/>
                        </a:lnSpc>
                        <a:spcBef>
                          <a:spcPts val="55"/>
                        </a:spcBef>
                      </a:pPr>
                      <a:endParaRPr sz="1650">
                        <a:latin typeface="Times New Roman"/>
                        <a:cs typeface="Times New Roman"/>
                      </a:endParaRPr>
                    </a:p>
                    <a:p>
                      <a:pPr marL="548005">
                        <a:lnSpc>
                          <a:spcPct val="100000"/>
                        </a:lnSpc>
                      </a:pPr>
                      <a:r>
                        <a:rPr sz="1800" spc="-5" dirty="0">
                          <a:solidFill>
                            <a:srgbClr val="002060"/>
                          </a:solidFill>
                          <a:latin typeface="Century Gothic"/>
                          <a:cs typeface="Century Gothic"/>
                        </a:rPr>
                        <a:t>Programmable</a:t>
                      </a:r>
                      <a:r>
                        <a:rPr sz="1800" spc="-25" dirty="0">
                          <a:solidFill>
                            <a:srgbClr val="002060"/>
                          </a:solidFill>
                          <a:latin typeface="Century Gothic"/>
                          <a:cs typeface="Century Gothic"/>
                        </a:rPr>
                        <a:t> </a:t>
                      </a:r>
                      <a:r>
                        <a:rPr sz="1800" spc="-5" dirty="0">
                          <a:solidFill>
                            <a:srgbClr val="002060"/>
                          </a:solidFill>
                          <a:latin typeface="Century Gothic"/>
                          <a:cs typeface="Century Gothic"/>
                        </a:rPr>
                        <a:t>process</a:t>
                      </a:r>
                      <a:endParaRPr sz="1800">
                        <a:latin typeface="Century Gothic"/>
                        <a:cs typeface="Century Gothic"/>
                      </a:endParaRPr>
                    </a:p>
                  </a:txBody>
                  <a:tcPr marL="0" marR="0" marT="0" marB="0">
                    <a:lnR w="28576">
                      <a:solidFill>
                        <a:srgbClr val="002F73"/>
                      </a:solidFill>
                      <a:prstDash val="solid"/>
                    </a:lnR>
                    <a:lnT w="28576">
                      <a:solidFill>
                        <a:srgbClr val="002F73"/>
                      </a:solidFill>
                      <a:prstDash val="solid"/>
                    </a:lnT>
                    <a:lnB w="28576">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150">
                        <a:latin typeface="Times New Roman"/>
                        <a:cs typeface="Times New Roman"/>
                      </a:endParaRPr>
                    </a:p>
                  </a:txBody>
                  <a:tcPr marL="0" marR="0" marT="0" marB="0">
                    <a:lnL w="28576">
                      <a:solidFill>
                        <a:srgbClr val="002F73"/>
                      </a:solidFill>
                      <a:prstDash val="solid"/>
                    </a:lnL>
                    <a:lnR w="28575">
                      <a:solidFill>
                        <a:srgbClr val="002F73"/>
                      </a:solidFill>
                      <a:prstDash val="solid"/>
                    </a:lnR>
                    <a:lnT w="28576">
                      <a:solidFill>
                        <a:srgbClr val="002F73"/>
                      </a:solidFill>
                      <a:prstDash val="solid"/>
                    </a:lnT>
                    <a:lnB w="28576">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150">
                        <a:latin typeface="Times New Roman"/>
                        <a:cs typeface="Times New Roman"/>
                      </a:endParaRPr>
                    </a:p>
                  </a:txBody>
                  <a:tcPr marL="0" marR="0" marT="0" marB="0">
                    <a:lnL w="28575">
                      <a:solidFill>
                        <a:srgbClr val="002F73"/>
                      </a:solidFill>
                      <a:prstDash val="solid"/>
                    </a:lnL>
                    <a:lnT w="28576">
                      <a:solidFill>
                        <a:srgbClr val="002F73"/>
                      </a:solidFill>
                      <a:prstDash val="solid"/>
                    </a:lnT>
                    <a:lnB w="28576">
                      <a:solidFill>
                        <a:srgbClr val="002F73"/>
                      </a:solidFill>
                      <a:prstDash val="solid"/>
                    </a:lnB>
                  </a:tcPr>
                </a:tc>
              </a:tr>
              <a:tr h="1021283">
                <a:tc>
                  <a:txBody>
                    <a:bodyPr/>
                    <a:lstStyle/>
                    <a:p>
                      <a:pPr>
                        <a:lnSpc>
                          <a:spcPct val="100000"/>
                        </a:lnSpc>
                        <a:spcBef>
                          <a:spcPts val="5"/>
                        </a:spcBef>
                      </a:pPr>
                      <a:endParaRPr sz="1650">
                        <a:latin typeface="Times New Roman"/>
                        <a:cs typeface="Times New Roman"/>
                      </a:endParaRPr>
                    </a:p>
                    <a:p>
                      <a:pPr marR="580390" algn="r">
                        <a:lnSpc>
                          <a:spcPct val="100000"/>
                        </a:lnSpc>
                      </a:pPr>
                      <a:r>
                        <a:rPr sz="1800" dirty="0">
                          <a:solidFill>
                            <a:srgbClr val="002060"/>
                          </a:solidFill>
                          <a:latin typeface="Century Gothic"/>
                          <a:cs typeface="Century Gothic"/>
                        </a:rPr>
                        <a:t>Cell composition</a:t>
                      </a:r>
                      <a:r>
                        <a:rPr sz="1800" spc="-100" dirty="0">
                          <a:solidFill>
                            <a:srgbClr val="002060"/>
                          </a:solidFill>
                          <a:latin typeface="Century Gothic"/>
                          <a:cs typeface="Century Gothic"/>
                        </a:rPr>
                        <a:t> </a:t>
                      </a:r>
                      <a:r>
                        <a:rPr sz="1800" dirty="0">
                          <a:solidFill>
                            <a:srgbClr val="002060"/>
                          </a:solidFill>
                          <a:latin typeface="Century Gothic"/>
                          <a:cs typeface="Century Gothic"/>
                        </a:rPr>
                        <a:t>known</a:t>
                      </a:r>
                      <a:endParaRPr sz="1800">
                        <a:latin typeface="Century Gothic"/>
                        <a:cs typeface="Century Gothic"/>
                      </a:endParaRPr>
                    </a:p>
                  </a:txBody>
                  <a:tcPr marL="0" marR="0" marT="0" marB="0">
                    <a:lnR w="28576">
                      <a:solidFill>
                        <a:srgbClr val="002F73"/>
                      </a:solidFill>
                      <a:prstDash val="solid"/>
                    </a:lnR>
                    <a:lnT w="28576">
                      <a:solidFill>
                        <a:srgbClr val="002F73"/>
                      </a:solidFill>
                      <a:prstDash val="solid"/>
                    </a:lnT>
                    <a:lnB w="28576">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50"/>
                        </a:spcBef>
                      </a:pPr>
                      <a:endParaRPr sz="750">
                        <a:latin typeface="Times New Roman"/>
                        <a:cs typeface="Times New Roman"/>
                      </a:endParaRPr>
                    </a:p>
                  </a:txBody>
                  <a:tcPr marL="0" marR="0" marT="0" marB="0">
                    <a:lnL w="28576">
                      <a:solidFill>
                        <a:srgbClr val="002F73"/>
                      </a:solidFill>
                      <a:prstDash val="solid"/>
                    </a:lnL>
                    <a:lnR w="28575">
                      <a:solidFill>
                        <a:srgbClr val="002F73"/>
                      </a:solidFill>
                      <a:prstDash val="solid"/>
                    </a:lnR>
                    <a:lnT w="28576">
                      <a:solidFill>
                        <a:srgbClr val="002F73"/>
                      </a:solidFill>
                      <a:prstDash val="solid"/>
                    </a:lnT>
                    <a:lnB w="28576">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50"/>
                        </a:spcBef>
                      </a:pPr>
                      <a:endParaRPr sz="750">
                        <a:latin typeface="Times New Roman"/>
                        <a:cs typeface="Times New Roman"/>
                      </a:endParaRPr>
                    </a:p>
                  </a:txBody>
                  <a:tcPr marL="0" marR="0" marT="0" marB="0">
                    <a:lnL w="28575">
                      <a:solidFill>
                        <a:srgbClr val="002F73"/>
                      </a:solidFill>
                      <a:prstDash val="solid"/>
                    </a:lnL>
                    <a:lnT w="28576">
                      <a:solidFill>
                        <a:srgbClr val="002F73"/>
                      </a:solidFill>
                      <a:prstDash val="solid"/>
                    </a:lnT>
                    <a:lnB w="28576">
                      <a:solidFill>
                        <a:srgbClr val="002F73"/>
                      </a:solidFill>
                      <a:prstDash val="solid"/>
                    </a:lnB>
                  </a:tcPr>
                </a:tc>
              </a:tr>
              <a:tr h="1031163">
                <a:tc>
                  <a:txBody>
                    <a:bodyPr/>
                    <a:lstStyle/>
                    <a:p>
                      <a:pPr>
                        <a:lnSpc>
                          <a:spcPct val="100000"/>
                        </a:lnSpc>
                        <a:spcBef>
                          <a:spcPts val="30"/>
                        </a:spcBef>
                      </a:pPr>
                      <a:endParaRPr sz="2450">
                        <a:latin typeface="Times New Roman"/>
                        <a:cs typeface="Times New Roman"/>
                      </a:endParaRPr>
                    </a:p>
                    <a:p>
                      <a:pPr marL="943610">
                        <a:lnSpc>
                          <a:spcPct val="100000"/>
                        </a:lnSpc>
                      </a:pPr>
                      <a:r>
                        <a:rPr sz="1800" dirty="0">
                          <a:solidFill>
                            <a:srgbClr val="002060"/>
                          </a:solidFill>
                          <a:latin typeface="Century Gothic"/>
                          <a:cs typeface="Century Gothic"/>
                        </a:rPr>
                        <a:t>Homogeneous</a:t>
                      </a:r>
                      <a:endParaRPr sz="1800">
                        <a:latin typeface="Century Gothic"/>
                        <a:cs typeface="Century Gothic"/>
                      </a:endParaRPr>
                    </a:p>
                  </a:txBody>
                  <a:tcPr marL="0" marR="0" marT="0" marB="0">
                    <a:lnR w="28576">
                      <a:solidFill>
                        <a:srgbClr val="002F73"/>
                      </a:solidFill>
                      <a:prstDash val="solid"/>
                    </a:lnR>
                    <a:lnT w="28576">
                      <a:solidFill>
                        <a:srgbClr val="002F73"/>
                      </a:solidFill>
                      <a:prstDash val="solid"/>
                    </a:lnT>
                    <a:lnB w="28575">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15"/>
                        </a:spcBef>
                      </a:pPr>
                      <a:endParaRPr sz="850">
                        <a:latin typeface="Times New Roman"/>
                        <a:cs typeface="Times New Roman"/>
                      </a:endParaRPr>
                    </a:p>
                  </a:txBody>
                  <a:tcPr marL="0" marR="0" marT="0" marB="0">
                    <a:lnL w="28576">
                      <a:solidFill>
                        <a:srgbClr val="002F73"/>
                      </a:solidFill>
                      <a:prstDash val="solid"/>
                    </a:lnL>
                    <a:lnR w="28575">
                      <a:solidFill>
                        <a:srgbClr val="002F73"/>
                      </a:solidFill>
                      <a:prstDash val="solid"/>
                    </a:lnR>
                    <a:lnT w="28576">
                      <a:solidFill>
                        <a:srgbClr val="002F73"/>
                      </a:solidFill>
                      <a:prstDash val="solid"/>
                    </a:lnT>
                    <a:lnB w="28575">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15"/>
                        </a:spcBef>
                      </a:pPr>
                      <a:endParaRPr sz="850">
                        <a:latin typeface="Times New Roman"/>
                        <a:cs typeface="Times New Roman"/>
                      </a:endParaRPr>
                    </a:p>
                  </a:txBody>
                  <a:tcPr marL="0" marR="0" marT="0" marB="0">
                    <a:lnL w="28575">
                      <a:solidFill>
                        <a:srgbClr val="002F73"/>
                      </a:solidFill>
                      <a:prstDash val="solid"/>
                    </a:lnL>
                    <a:lnT w="28576">
                      <a:solidFill>
                        <a:srgbClr val="002F73"/>
                      </a:solidFill>
                      <a:prstDash val="solid"/>
                    </a:lnT>
                    <a:lnB w="28575">
                      <a:solidFill>
                        <a:srgbClr val="002F73"/>
                      </a:solidFill>
                      <a:prstDash val="solid"/>
                    </a:lnB>
                  </a:tcPr>
                </a:tc>
              </a:tr>
              <a:tr h="940117">
                <a:tc>
                  <a:txBody>
                    <a:bodyPr/>
                    <a:lstStyle/>
                    <a:p>
                      <a:pPr marR="535940" algn="r">
                        <a:lnSpc>
                          <a:spcPct val="100000"/>
                        </a:lnSpc>
                        <a:spcBef>
                          <a:spcPts val="1445"/>
                        </a:spcBef>
                      </a:pPr>
                      <a:r>
                        <a:rPr sz="1800" spc="-5" dirty="0">
                          <a:solidFill>
                            <a:srgbClr val="002060"/>
                          </a:solidFill>
                          <a:latin typeface="Century Gothic"/>
                          <a:cs typeface="Century Gothic"/>
                        </a:rPr>
                        <a:t>Donor’s age</a:t>
                      </a:r>
                      <a:r>
                        <a:rPr sz="1800" spc="-85" dirty="0">
                          <a:solidFill>
                            <a:srgbClr val="002060"/>
                          </a:solidFill>
                          <a:latin typeface="Century Gothic"/>
                          <a:cs typeface="Century Gothic"/>
                        </a:rPr>
                        <a:t> </a:t>
                      </a:r>
                      <a:r>
                        <a:rPr sz="1800" spc="-5" dirty="0">
                          <a:solidFill>
                            <a:srgbClr val="002060"/>
                          </a:solidFill>
                          <a:latin typeface="Century Gothic"/>
                          <a:cs typeface="Century Gothic"/>
                        </a:rPr>
                        <a:t>independent</a:t>
                      </a:r>
                      <a:endParaRPr sz="1800">
                        <a:latin typeface="Century Gothic"/>
                        <a:cs typeface="Century Gothic"/>
                      </a:endParaRPr>
                    </a:p>
                  </a:txBody>
                  <a:tcPr marL="0" marR="0" marT="0" marB="0">
                    <a:lnR w="28576">
                      <a:solidFill>
                        <a:srgbClr val="002F73"/>
                      </a:solidFill>
                      <a:prstDash val="solid"/>
                    </a:lnR>
                    <a:lnT w="28575">
                      <a:solidFill>
                        <a:srgbClr val="002F73"/>
                      </a:solidFill>
                      <a:prstDash val="solid"/>
                    </a:lnT>
                    <a:lnB w="28575">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200">
                        <a:latin typeface="Times New Roman"/>
                        <a:cs typeface="Times New Roman"/>
                      </a:endParaRPr>
                    </a:p>
                  </a:txBody>
                  <a:tcPr marL="0" marR="0" marT="0" marB="0">
                    <a:lnL w="28576">
                      <a:solidFill>
                        <a:srgbClr val="002F73"/>
                      </a:solidFill>
                      <a:prstDash val="solid"/>
                    </a:lnL>
                    <a:lnR w="28575">
                      <a:solidFill>
                        <a:srgbClr val="002F73"/>
                      </a:solidFill>
                      <a:prstDash val="solid"/>
                    </a:lnR>
                    <a:lnT w="28575">
                      <a:solidFill>
                        <a:srgbClr val="002F73"/>
                      </a:solidFill>
                      <a:prstDash val="solid"/>
                    </a:lnT>
                    <a:lnB w="28575">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45"/>
                        </a:spcBef>
                      </a:pPr>
                      <a:endParaRPr sz="1200">
                        <a:latin typeface="Times New Roman"/>
                        <a:cs typeface="Times New Roman"/>
                      </a:endParaRPr>
                    </a:p>
                  </a:txBody>
                  <a:tcPr marL="0" marR="0" marT="0" marB="0">
                    <a:lnL w="28575">
                      <a:solidFill>
                        <a:srgbClr val="002F73"/>
                      </a:solidFill>
                      <a:prstDash val="solid"/>
                    </a:lnL>
                    <a:lnT w="28575">
                      <a:solidFill>
                        <a:srgbClr val="002F73"/>
                      </a:solidFill>
                      <a:prstDash val="solid"/>
                    </a:lnT>
                    <a:lnB w="28575">
                      <a:solidFill>
                        <a:srgbClr val="002F73"/>
                      </a:solidFill>
                      <a:prstDash val="solid"/>
                    </a:lnB>
                  </a:tcPr>
                </a:tc>
              </a:tr>
              <a:tr h="971793">
                <a:tc>
                  <a:txBody>
                    <a:bodyPr/>
                    <a:lstStyle/>
                    <a:p>
                      <a:pPr>
                        <a:lnSpc>
                          <a:spcPct val="100000"/>
                        </a:lnSpc>
                        <a:spcBef>
                          <a:spcPts val="5"/>
                        </a:spcBef>
                      </a:pPr>
                      <a:endParaRPr sz="1500">
                        <a:latin typeface="Times New Roman"/>
                        <a:cs typeface="Times New Roman"/>
                      </a:endParaRPr>
                    </a:p>
                    <a:p>
                      <a:pPr marL="1034415" marR="1063625" indent="-187960">
                        <a:lnSpc>
                          <a:spcPts val="2100"/>
                        </a:lnSpc>
                      </a:pPr>
                      <a:r>
                        <a:rPr sz="1800" dirty="0">
                          <a:solidFill>
                            <a:srgbClr val="002060"/>
                          </a:solidFill>
                          <a:latin typeface="Century Gothic"/>
                          <a:cs typeface="Century Gothic"/>
                        </a:rPr>
                        <a:t>Site of</a:t>
                      </a:r>
                      <a:r>
                        <a:rPr sz="1800" spc="-100" dirty="0">
                          <a:solidFill>
                            <a:srgbClr val="002060"/>
                          </a:solidFill>
                          <a:latin typeface="Century Gothic"/>
                          <a:cs typeface="Century Gothic"/>
                        </a:rPr>
                        <a:t> </a:t>
                      </a:r>
                      <a:r>
                        <a:rPr sz="1800" dirty="0">
                          <a:solidFill>
                            <a:srgbClr val="002060"/>
                          </a:solidFill>
                          <a:latin typeface="Century Gothic"/>
                          <a:cs typeface="Century Gothic"/>
                        </a:rPr>
                        <a:t>collection  </a:t>
                      </a:r>
                      <a:r>
                        <a:rPr sz="1800" spc="-5" dirty="0">
                          <a:solidFill>
                            <a:srgbClr val="002060"/>
                          </a:solidFill>
                          <a:latin typeface="Century Gothic"/>
                          <a:cs typeface="Century Gothic"/>
                        </a:rPr>
                        <a:t>independent</a:t>
                      </a:r>
                      <a:endParaRPr sz="1800">
                        <a:latin typeface="Century Gothic"/>
                        <a:cs typeface="Century Gothic"/>
                      </a:endParaRPr>
                    </a:p>
                  </a:txBody>
                  <a:tcPr marL="0" marR="0" marT="0" marB="0">
                    <a:lnR w="28576">
                      <a:solidFill>
                        <a:srgbClr val="002F73"/>
                      </a:solidFill>
                      <a:prstDash val="solid"/>
                    </a:lnR>
                    <a:lnT w="28575">
                      <a:solidFill>
                        <a:srgbClr val="002F73"/>
                      </a:solidFill>
                      <a:prstDash val="solid"/>
                    </a:lnT>
                    <a:lnB w="28575">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10"/>
                        </a:spcBef>
                      </a:pPr>
                      <a:endParaRPr sz="1450">
                        <a:latin typeface="Times New Roman"/>
                        <a:cs typeface="Times New Roman"/>
                      </a:endParaRPr>
                    </a:p>
                  </a:txBody>
                  <a:tcPr marL="0" marR="0" marT="0" marB="0">
                    <a:lnL w="28576">
                      <a:solidFill>
                        <a:srgbClr val="002F73"/>
                      </a:solidFill>
                      <a:prstDash val="solid"/>
                    </a:lnL>
                    <a:lnR w="28575">
                      <a:solidFill>
                        <a:srgbClr val="002F73"/>
                      </a:solidFill>
                      <a:prstDash val="solid"/>
                    </a:lnR>
                    <a:lnT w="28575">
                      <a:solidFill>
                        <a:srgbClr val="002F73"/>
                      </a:solidFill>
                      <a:prstDash val="solid"/>
                    </a:lnT>
                    <a:lnB w="28575">
                      <a:solidFill>
                        <a:srgbClr val="002F73"/>
                      </a:solidFill>
                      <a:prstDash val="solid"/>
                    </a:lnB>
                  </a:tcPr>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10"/>
                        </a:spcBef>
                      </a:pPr>
                      <a:endParaRPr sz="1450">
                        <a:latin typeface="Times New Roman"/>
                        <a:cs typeface="Times New Roman"/>
                      </a:endParaRPr>
                    </a:p>
                  </a:txBody>
                  <a:tcPr marL="0" marR="0" marT="0" marB="0">
                    <a:lnL w="28575">
                      <a:solidFill>
                        <a:srgbClr val="002F73"/>
                      </a:solidFill>
                      <a:prstDash val="solid"/>
                    </a:lnL>
                    <a:lnT w="28575">
                      <a:solidFill>
                        <a:srgbClr val="002F73"/>
                      </a:solidFill>
                      <a:prstDash val="solid"/>
                    </a:lnT>
                    <a:lnB w="28575">
                      <a:solidFill>
                        <a:srgbClr val="002F73"/>
                      </a:solidFill>
                      <a:prstDash val="solid"/>
                    </a:lnB>
                  </a:tcPr>
                </a:tc>
              </a:tr>
            </a:tbl>
          </a:graphicData>
        </a:graphic>
      </p:graphicFrame>
      <p:sp>
        <p:nvSpPr>
          <p:cNvPr id="5" name="object 5"/>
          <p:cNvSpPr/>
          <p:nvPr/>
        </p:nvSpPr>
        <p:spPr>
          <a:xfrm>
            <a:off x="8872042" y="1463484"/>
            <a:ext cx="923079" cy="60034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5221160" y="1475651"/>
            <a:ext cx="767994" cy="57599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8873413" y="2533069"/>
            <a:ext cx="923074" cy="60035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5222519" y="2545245"/>
            <a:ext cx="767994" cy="57599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8873413" y="3522522"/>
            <a:ext cx="923074" cy="60034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5222519" y="3534702"/>
            <a:ext cx="767994" cy="57599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8873413" y="4530572"/>
            <a:ext cx="923074" cy="60034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5222519" y="4554918"/>
            <a:ext cx="767994" cy="57599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13"/>
          <p:cNvSpPr/>
          <p:nvPr/>
        </p:nvSpPr>
        <p:spPr>
          <a:xfrm>
            <a:off x="8873413" y="5488371"/>
            <a:ext cx="923074" cy="60035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14"/>
          <p:cNvSpPr/>
          <p:nvPr/>
        </p:nvSpPr>
        <p:spPr>
          <a:xfrm>
            <a:off x="5221160" y="5514276"/>
            <a:ext cx="767994" cy="575998"/>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4511710" y="2678772"/>
            <a:ext cx="3137535" cy="821690"/>
          </a:xfrm>
          <a:prstGeom prst="rect">
            <a:avLst/>
          </a:prstGeom>
        </p:spPr>
        <p:txBody>
          <a:bodyPr vert="horz" wrap="square" lIns="0" tIns="0" rIns="0" bIns="0" rtlCol="0">
            <a:spAutoFit/>
          </a:bodyPr>
          <a:lstStyle/>
          <a:p>
            <a:pPr marL="12700">
              <a:lnSpc>
                <a:spcPts val="6470"/>
              </a:lnSpc>
            </a:pPr>
            <a:r>
              <a:rPr sz="5400" dirty="0">
                <a:solidFill>
                  <a:srgbClr val="002060"/>
                </a:solidFill>
                <a:latin typeface="Century Gothic"/>
                <a:cs typeface="Century Gothic"/>
              </a:rPr>
              <a:t>Cell</a:t>
            </a:r>
            <a:r>
              <a:rPr sz="5400" spc="-105" dirty="0">
                <a:solidFill>
                  <a:srgbClr val="002060"/>
                </a:solidFill>
                <a:latin typeface="Century Gothic"/>
                <a:cs typeface="Century Gothic"/>
              </a:rPr>
              <a:t> </a:t>
            </a:r>
            <a:r>
              <a:rPr sz="5400" spc="-5" dirty="0">
                <a:solidFill>
                  <a:srgbClr val="002060"/>
                </a:solidFill>
                <a:latin typeface="Century Gothic"/>
                <a:cs typeface="Century Gothic"/>
              </a:rPr>
              <a:t>yield</a:t>
            </a:r>
            <a:endParaRPr sz="5400">
              <a:latin typeface="Century Gothic"/>
              <a:cs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68103" y="130721"/>
            <a:ext cx="3572510" cy="435609"/>
          </a:xfrm>
          <a:custGeom>
            <a:avLst/>
            <a:gdLst/>
            <a:ahLst/>
            <a:cxnLst/>
            <a:rect l="l" t="t" r="r" b="b"/>
            <a:pathLst>
              <a:path w="3572510" h="435609">
                <a:moveTo>
                  <a:pt x="0" y="0"/>
                </a:moveTo>
                <a:lnTo>
                  <a:pt x="3572376" y="0"/>
                </a:lnTo>
                <a:lnTo>
                  <a:pt x="3572376" y="435368"/>
                </a:lnTo>
                <a:lnTo>
                  <a:pt x="0" y="435368"/>
                </a:lnTo>
                <a:lnTo>
                  <a:pt x="0" y="0"/>
                </a:lnTo>
                <a:close/>
              </a:path>
            </a:pathLst>
          </a:custGeom>
          <a:solidFill>
            <a:srgbClr val="6CACDD"/>
          </a:solidFill>
        </p:spPr>
        <p:txBody>
          <a:bodyPr wrap="square" lIns="0" tIns="0" rIns="0" bIns="0" rtlCol="0"/>
          <a:lstStyle/>
          <a:p>
            <a:endParaRPr/>
          </a:p>
        </p:txBody>
      </p:sp>
      <p:sp>
        <p:nvSpPr>
          <p:cNvPr id="5" name="object 5"/>
          <p:cNvSpPr/>
          <p:nvPr/>
        </p:nvSpPr>
        <p:spPr>
          <a:xfrm>
            <a:off x="3740480" y="130721"/>
            <a:ext cx="3642360" cy="435609"/>
          </a:xfrm>
          <a:custGeom>
            <a:avLst/>
            <a:gdLst/>
            <a:ahLst/>
            <a:cxnLst/>
            <a:rect l="l" t="t" r="r" b="b"/>
            <a:pathLst>
              <a:path w="3642359" h="435609">
                <a:moveTo>
                  <a:pt x="0" y="0"/>
                </a:moveTo>
                <a:lnTo>
                  <a:pt x="3641966" y="0"/>
                </a:lnTo>
                <a:lnTo>
                  <a:pt x="3641966" y="435368"/>
                </a:lnTo>
                <a:lnTo>
                  <a:pt x="0" y="435368"/>
                </a:lnTo>
                <a:lnTo>
                  <a:pt x="0" y="0"/>
                </a:lnTo>
                <a:close/>
              </a:path>
            </a:pathLst>
          </a:custGeom>
          <a:solidFill>
            <a:srgbClr val="6CACDD"/>
          </a:solidFill>
        </p:spPr>
        <p:txBody>
          <a:bodyPr wrap="square" lIns="0" tIns="0" rIns="0" bIns="0" rtlCol="0"/>
          <a:lstStyle/>
          <a:p>
            <a:endParaRPr/>
          </a:p>
        </p:txBody>
      </p:sp>
      <p:sp>
        <p:nvSpPr>
          <p:cNvPr id="6" name="object 6"/>
          <p:cNvSpPr/>
          <p:nvPr/>
        </p:nvSpPr>
        <p:spPr>
          <a:xfrm>
            <a:off x="7382446" y="130721"/>
            <a:ext cx="3136265" cy="435609"/>
          </a:xfrm>
          <a:custGeom>
            <a:avLst/>
            <a:gdLst/>
            <a:ahLst/>
            <a:cxnLst/>
            <a:rect l="l" t="t" r="r" b="b"/>
            <a:pathLst>
              <a:path w="3136265" h="435609">
                <a:moveTo>
                  <a:pt x="0" y="0"/>
                </a:moveTo>
                <a:lnTo>
                  <a:pt x="3136277" y="0"/>
                </a:lnTo>
                <a:lnTo>
                  <a:pt x="3136277" y="435368"/>
                </a:lnTo>
                <a:lnTo>
                  <a:pt x="0" y="435368"/>
                </a:lnTo>
                <a:lnTo>
                  <a:pt x="0" y="0"/>
                </a:lnTo>
                <a:close/>
              </a:path>
            </a:pathLst>
          </a:custGeom>
          <a:solidFill>
            <a:srgbClr val="6CACDD"/>
          </a:solidFill>
        </p:spPr>
        <p:txBody>
          <a:bodyPr wrap="square" lIns="0" tIns="0" rIns="0" bIns="0" rtlCol="0"/>
          <a:lstStyle/>
          <a:p>
            <a:endParaRPr/>
          </a:p>
        </p:txBody>
      </p:sp>
      <p:sp>
        <p:nvSpPr>
          <p:cNvPr id="7" name="object 7"/>
          <p:cNvSpPr/>
          <p:nvPr/>
        </p:nvSpPr>
        <p:spPr>
          <a:xfrm>
            <a:off x="10518723" y="130721"/>
            <a:ext cx="1673860" cy="435609"/>
          </a:xfrm>
          <a:custGeom>
            <a:avLst/>
            <a:gdLst/>
            <a:ahLst/>
            <a:cxnLst/>
            <a:rect l="l" t="t" r="r" b="b"/>
            <a:pathLst>
              <a:path w="1673859" h="435609">
                <a:moveTo>
                  <a:pt x="0" y="0"/>
                </a:moveTo>
                <a:lnTo>
                  <a:pt x="1673275" y="0"/>
                </a:lnTo>
                <a:lnTo>
                  <a:pt x="1673275" y="435368"/>
                </a:lnTo>
                <a:lnTo>
                  <a:pt x="0" y="435368"/>
                </a:lnTo>
                <a:lnTo>
                  <a:pt x="0" y="0"/>
                </a:lnTo>
                <a:close/>
              </a:path>
            </a:pathLst>
          </a:custGeom>
          <a:solidFill>
            <a:srgbClr val="6CACDD"/>
          </a:solidFill>
        </p:spPr>
        <p:txBody>
          <a:bodyPr wrap="square" lIns="0" tIns="0" rIns="0" bIns="0" rtlCol="0"/>
          <a:lstStyle/>
          <a:p>
            <a:endParaRPr/>
          </a:p>
        </p:txBody>
      </p:sp>
      <p:sp>
        <p:nvSpPr>
          <p:cNvPr id="8" name="object 8"/>
          <p:cNvSpPr/>
          <p:nvPr/>
        </p:nvSpPr>
        <p:spPr>
          <a:xfrm>
            <a:off x="168103" y="566089"/>
            <a:ext cx="3572510" cy="1094740"/>
          </a:xfrm>
          <a:custGeom>
            <a:avLst/>
            <a:gdLst/>
            <a:ahLst/>
            <a:cxnLst/>
            <a:rect l="l" t="t" r="r" b="b"/>
            <a:pathLst>
              <a:path w="3572510" h="1094739">
                <a:moveTo>
                  <a:pt x="0" y="0"/>
                </a:moveTo>
                <a:lnTo>
                  <a:pt x="3572376" y="0"/>
                </a:lnTo>
                <a:lnTo>
                  <a:pt x="3572376" y="1094244"/>
                </a:lnTo>
                <a:lnTo>
                  <a:pt x="0" y="1094244"/>
                </a:lnTo>
                <a:lnTo>
                  <a:pt x="0" y="0"/>
                </a:lnTo>
                <a:close/>
              </a:path>
            </a:pathLst>
          </a:custGeom>
          <a:solidFill>
            <a:srgbClr val="EEF2F9"/>
          </a:solidFill>
        </p:spPr>
        <p:txBody>
          <a:bodyPr wrap="square" lIns="0" tIns="0" rIns="0" bIns="0" rtlCol="0"/>
          <a:lstStyle/>
          <a:p>
            <a:endParaRPr/>
          </a:p>
        </p:txBody>
      </p:sp>
      <p:sp>
        <p:nvSpPr>
          <p:cNvPr id="9" name="object 9"/>
          <p:cNvSpPr/>
          <p:nvPr/>
        </p:nvSpPr>
        <p:spPr>
          <a:xfrm>
            <a:off x="3740480" y="566089"/>
            <a:ext cx="3642360" cy="255904"/>
          </a:xfrm>
          <a:custGeom>
            <a:avLst/>
            <a:gdLst/>
            <a:ahLst/>
            <a:cxnLst/>
            <a:rect l="l" t="t" r="r" b="b"/>
            <a:pathLst>
              <a:path w="3642359" h="255905">
                <a:moveTo>
                  <a:pt x="0" y="255904"/>
                </a:moveTo>
                <a:lnTo>
                  <a:pt x="3641966" y="255904"/>
                </a:lnTo>
                <a:lnTo>
                  <a:pt x="3641966" y="0"/>
                </a:lnTo>
                <a:lnTo>
                  <a:pt x="0" y="0"/>
                </a:lnTo>
                <a:lnTo>
                  <a:pt x="0" y="255904"/>
                </a:lnTo>
                <a:close/>
              </a:path>
            </a:pathLst>
          </a:custGeom>
          <a:solidFill>
            <a:srgbClr val="EEF2F9"/>
          </a:solidFill>
        </p:spPr>
        <p:txBody>
          <a:bodyPr wrap="square" lIns="0" tIns="0" rIns="0" bIns="0" rtlCol="0"/>
          <a:lstStyle/>
          <a:p>
            <a:endParaRPr/>
          </a:p>
        </p:txBody>
      </p:sp>
      <p:sp>
        <p:nvSpPr>
          <p:cNvPr id="10" name="object 10"/>
          <p:cNvSpPr/>
          <p:nvPr/>
        </p:nvSpPr>
        <p:spPr>
          <a:xfrm>
            <a:off x="7382446" y="566089"/>
            <a:ext cx="3136265" cy="255904"/>
          </a:xfrm>
          <a:custGeom>
            <a:avLst/>
            <a:gdLst/>
            <a:ahLst/>
            <a:cxnLst/>
            <a:rect l="l" t="t" r="r" b="b"/>
            <a:pathLst>
              <a:path w="3136265" h="255905">
                <a:moveTo>
                  <a:pt x="0" y="255904"/>
                </a:moveTo>
                <a:lnTo>
                  <a:pt x="3136277" y="255904"/>
                </a:lnTo>
                <a:lnTo>
                  <a:pt x="3136277" y="0"/>
                </a:lnTo>
                <a:lnTo>
                  <a:pt x="0" y="0"/>
                </a:lnTo>
                <a:lnTo>
                  <a:pt x="0" y="255904"/>
                </a:lnTo>
                <a:close/>
              </a:path>
            </a:pathLst>
          </a:custGeom>
          <a:solidFill>
            <a:srgbClr val="EEF2F9"/>
          </a:solidFill>
        </p:spPr>
        <p:txBody>
          <a:bodyPr wrap="square" lIns="0" tIns="0" rIns="0" bIns="0" rtlCol="0"/>
          <a:lstStyle/>
          <a:p>
            <a:endParaRPr/>
          </a:p>
        </p:txBody>
      </p:sp>
      <p:sp>
        <p:nvSpPr>
          <p:cNvPr id="11" name="object 11"/>
          <p:cNvSpPr/>
          <p:nvPr/>
        </p:nvSpPr>
        <p:spPr>
          <a:xfrm>
            <a:off x="10518723" y="566089"/>
            <a:ext cx="1673860" cy="1094740"/>
          </a:xfrm>
          <a:custGeom>
            <a:avLst/>
            <a:gdLst/>
            <a:ahLst/>
            <a:cxnLst/>
            <a:rect l="l" t="t" r="r" b="b"/>
            <a:pathLst>
              <a:path w="1673859" h="1094739">
                <a:moveTo>
                  <a:pt x="0" y="0"/>
                </a:moveTo>
                <a:lnTo>
                  <a:pt x="1673275" y="0"/>
                </a:lnTo>
                <a:lnTo>
                  <a:pt x="1673275" y="1094244"/>
                </a:lnTo>
                <a:lnTo>
                  <a:pt x="0" y="1094244"/>
                </a:lnTo>
                <a:lnTo>
                  <a:pt x="0" y="0"/>
                </a:lnTo>
                <a:close/>
              </a:path>
            </a:pathLst>
          </a:custGeom>
          <a:solidFill>
            <a:srgbClr val="EEF2F9"/>
          </a:solidFill>
        </p:spPr>
        <p:txBody>
          <a:bodyPr wrap="square" lIns="0" tIns="0" rIns="0" bIns="0" rtlCol="0"/>
          <a:lstStyle/>
          <a:p>
            <a:endParaRPr/>
          </a:p>
        </p:txBody>
      </p:sp>
      <p:sp>
        <p:nvSpPr>
          <p:cNvPr id="12" name="object 12"/>
          <p:cNvSpPr/>
          <p:nvPr/>
        </p:nvSpPr>
        <p:spPr>
          <a:xfrm>
            <a:off x="168103" y="1660334"/>
            <a:ext cx="3572510" cy="1094740"/>
          </a:xfrm>
          <a:custGeom>
            <a:avLst/>
            <a:gdLst/>
            <a:ahLst/>
            <a:cxnLst/>
            <a:rect l="l" t="t" r="r" b="b"/>
            <a:pathLst>
              <a:path w="3572510" h="1094739">
                <a:moveTo>
                  <a:pt x="0" y="0"/>
                </a:moveTo>
                <a:lnTo>
                  <a:pt x="3572376" y="0"/>
                </a:lnTo>
                <a:lnTo>
                  <a:pt x="3572376" y="1094244"/>
                </a:lnTo>
                <a:lnTo>
                  <a:pt x="0" y="1094244"/>
                </a:lnTo>
                <a:lnTo>
                  <a:pt x="0" y="0"/>
                </a:lnTo>
                <a:close/>
              </a:path>
            </a:pathLst>
          </a:custGeom>
          <a:solidFill>
            <a:srgbClr val="C8DFF2"/>
          </a:solidFill>
        </p:spPr>
        <p:txBody>
          <a:bodyPr wrap="square" lIns="0" tIns="0" rIns="0" bIns="0" rtlCol="0"/>
          <a:lstStyle/>
          <a:p>
            <a:endParaRPr/>
          </a:p>
        </p:txBody>
      </p:sp>
      <p:sp>
        <p:nvSpPr>
          <p:cNvPr id="13" name="object 13"/>
          <p:cNvSpPr/>
          <p:nvPr/>
        </p:nvSpPr>
        <p:spPr>
          <a:xfrm>
            <a:off x="251844" y="1825790"/>
            <a:ext cx="3488690" cy="929005"/>
          </a:xfrm>
          <a:custGeom>
            <a:avLst/>
            <a:gdLst/>
            <a:ahLst/>
            <a:cxnLst/>
            <a:rect l="l" t="t" r="r" b="b"/>
            <a:pathLst>
              <a:path w="3488690" h="929005">
                <a:moveTo>
                  <a:pt x="0" y="928789"/>
                </a:moveTo>
                <a:lnTo>
                  <a:pt x="3488635" y="928789"/>
                </a:lnTo>
                <a:lnTo>
                  <a:pt x="3488635" y="0"/>
                </a:lnTo>
                <a:lnTo>
                  <a:pt x="0" y="0"/>
                </a:lnTo>
                <a:lnTo>
                  <a:pt x="0" y="928789"/>
                </a:lnTo>
                <a:close/>
              </a:path>
            </a:pathLst>
          </a:custGeom>
          <a:solidFill>
            <a:srgbClr val="C8DFF2"/>
          </a:solidFill>
        </p:spPr>
        <p:txBody>
          <a:bodyPr wrap="square" lIns="0" tIns="0" rIns="0" bIns="0" rtlCol="0"/>
          <a:lstStyle/>
          <a:p>
            <a:endParaRPr/>
          </a:p>
        </p:txBody>
      </p:sp>
      <p:sp>
        <p:nvSpPr>
          <p:cNvPr id="14" name="object 14"/>
          <p:cNvSpPr/>
          <p:nvPr/>
        </p:nvSpPr>
        <p:spPr>
          <a:xfrm>
            <a:off x="251844" y="1825790"/>
            <a:ext cx="7131050" cy="929005"/>
          </a:xfrm>
          <a:custGeom>
            <a:avLst/>
            <a:gdLst/>
            <a:ahLst/>
            <a:cxnLst/>
            <a:rect l="l" t="t" r="r" b="b"/>
            <a:pathLst>
              <a:path w="7131050" h="929005">
                <a:moveTo>
                  <a:pt x="0" y="928789"/>
                </a:moveTo>
                <a:lnTo>
                  <a:pt x="7130601" y="928789"/>
                </a:lnTo>
                <a:lnTo>
                  <a:pt x="7130601" y="0"/>
                </a:lnTo>
                <a:lnTo>
                  <a:pt x="0" y="0"/>
                </a:lnTo>
                <a:lnTo>
                  <a:pt x="0" y="928789"/>
                </a:lnTo>
                <a:close/>
              </a:path>
            </a:pathLst>
          </a:custGeom>
          <a:solidFill>
            <a:srgbClr val="C8DFF2"/>
          </a:solidFill>
        </p:spPr>
        <p:txBody>
          <a:bodyPr wrap="square" lIns="0" tIns="0" rIns="0" bIns="0" rtlCol="0"/>
          <a:lstStyle/>
          <a:p>
            <a:endParaRPr/>
          </a:p>
        </p:txBody>
      </p:sp>
      <p:sp>
        <p:nvSpPr>
          <p:cNvPr id="15" name="object 15"/>
          <p:cNvSpPr/>
          <p:nvPr/>
        </p:nvSpPr>
        <p:spPr>
          <a:xfrm>
            <a:off x="10518723" y="1660334"/>
            <a:ext cx="1673860" cy="1094740"/>
          </a:xfrm>
          <a:custGeom>
            <a:avLst/>
            <a:gdLst/>
            <a:ahLst/>
            <a:cxnLst/>
            <a:rect l="l" t="t" r="r" b="b"/>
            <a:pathLst>
              <a:path w="1673859" h="1094739">
                <a:moveTo>
                  <a:pt x="0" y="0"/>
                </a:moveTo>
                <a:lnTo>
                  <a:pt x="1673275" y="0"/>
                </a:lnTo>
                <a:lnTo>
                  <a:pt x="1673275" y="1094244"/>
                </a:lnTo>
                <a:lnTo>
                  <a:pt x="0" y="1094244"/>
                </a:lnTo>
                <a:lnTo>
                  <a:pt x="0" y="0"/>
                </a:lnTo>
                <a:close/>
              </a:path>
            </a:pathLst>
          </a:custGeom>
          <a:solidFill>
            <a:srgbClr val="C8DFF2"/>
          </a:solidFill>
        </p:spPr>
        <p:txBody>
          <a:bodyPr wrap="square" lIns="0" tIns="0" rIns="0" bIns="0" rtlCol="0"/>
          <a:lstStyle/>
          <a:p>
            <a:endParaRPr/>
          </a:p>
        </p:txBody>
      </p:sp>
      <p:sp>
        <p:nvSpPr>
          <p:cNvPr id="16" name="object 16"/>
          <p:cNvSpPr/>
          <p:nvPr/>
        </p:nvSpPr>
        <p:spPr>
          <a:xfrm>
            <a:off x="168103" y="2754579"/>
            <a:ext cx="3572510" cy="1055370"/>
          </a:xfrm>
          <a:custGeom>
            <a:avLst/>
            <a:gdLst/>
            <a:ahLst/>
            <a:cxnLst/>
            <a:rect l="l" t="t" r="r" b="b"/>
            <a:pathLst>
              <a:path w="3572510" h="1055370">
                <a:moveTo>
                  <a:pt x="0" y="0"/>
                </a:moveTo>
                <a:lnTo>
                  <a:pt x="3572376" y="0"/>
                </a:lnTo>
                <a:lnTo>
                  <a:pt x="3572376" y="1055166"/>
                </a:lnTo>
                <a:lnTo>
                  <a:pt x="0" y="1055166"/>
                </a:lnTo>
                <a:lnTo>
                  <a:pt x="0" y="0"/>
                </a:lnTo>
                <a:close/>
              </a:path>
            </a:pathLst>
          </a:custGeom>
          <a:solidFill>
            <a:srgbClr val="EEF2F9"/>
          </a:solidFill>
        </p:spPr>
        <p:txBody>
          <a:bodyPr wrap="square" lIns="0" tIns="0" rIns="0" bIns="0" rtlCol="0"/>
          <a:lstStyle/>
          <a:p>
            <a:endParaRPr/>
          </a:p>
        </p:txBody>
      </p:sp>
      <p:sp>
        <p:nvSpPr>
          <p:cNvPr id="17" name="object 17"/>
          <p:cNvSpPr/>
          <p:nvPr/>
        </p:nvSpPr>
        <p:spPr>
          <a:xfrm>
            <a:off x="3740480" y="2754579"/>
            <a:ext cx="3642360" cy="12700"/>
          </a:xfrm>
          <a:custGeom>
            <a:avLst/>
            <a:gdLst/>
            <a:ahLst/>
            <a:cxnLst/>
            <a:rect l="l" t="t" r="r" b="b"/>
            <a:pathLst>
              <a:path w="3642359" h="12700">
                <a:moveTo>
                  <a:pt x="0" y="12509"/>
                </a:moveTo>
                <a:lnTo>
                  <a:pt x="3641966" y="12509"/>
                </a:lnTo>
                <a:lnTo>
                  <a:pt x="3641966" y="0"/>
                </a:lnTo>
                <a:lnTo>
                  <a:pt x="0" y="0"/>
                </a:lnTo>
                <a:lnTo>
                  <a:pt x="0" y="12509"/>
                </a:lnTo>
                <a:close/>
              </a:path>
            </a:pathLst>
          </a:custGeom>
          <a:solidFill>
            <a:srgbClr val="EEF2F9"/>
          </a:solidFill>
        </p:spPr>
        <p:txBody>
          <a:bodyPr wrap="square" lIns="0" tIns="0" rIns="0" bIns="0" rtlCol="0"/>
          <a:lstStyle/>
          <a:p>
            <a:endParaRPr/>
          </a:p>
        </p:txBody>
      </p:sp>
      <p:sp>
        <p:nvSpPr>
          <p:cNvPr id="18" name="object 18"/>
          <p:cNvSpPr/>
          <p:nvPr/>
        </p:nvSpPr>
        <p:spPr>
          <a:xfrm>
            <a:off x="7382446" y="2754579"/>
            <a:ext cx="3136265" cy="12700"/>
          </a:xfrm>
          <a:custGeom>
            <a:avLst/>
            <a:gdLst/>
            <a:ahLst/>
            <a:cxnLst/>
            <a:rect l="l" t="t" r="r" b="b"/>
            <a:pathLst>
              <a:path w="3136265" h="12700">
                <a:moveTo>
                  <a:pt x="0" y="12509"/>
                </a:moveTo>
                <a:lnTo>
                  <a:pt x="3136277" y="12509"/>
                </a:lnTo>
                <a:lnTo>
                  <a:pt x="3136277" y="0"/>
                </a:lnTo>
                <a:lnTo>
                  <a:pt x="0" y="0"/>
                </a:lnTo>
                <a:lnTo>
                  <a:pt x="0" y="12509"/>
                </a:lnTo>
                <a:close/>
              </a:path>
            </a:pathLst>
          </a:custGeom>
          <a:solidFill>
            <a:srgbClr val="EEF2F9"/>
          </a:solidFill>
        </p:spPr>
        <p:txBody>
          <a:bodyPr wrap="square" lIns="0" tIns="0" rIns="0" bIns="0" rtlCol="0"/>
          <a:lstStyle/>
          <a:p>
            <a:endParaRPr/>
          </a:p>
        </p:txBody>
      </p:sp>
      <p:sp>
        <p:nvSpPr>
          <p:cNvPr id="19" name="object 19"/>
          <p:cNvSpPr/>
          <p:nvPr/>
        </p:nvSpPr>
        <p:spPr>
          <a:xfrm>
            <a:off x="10518723" y="2754579"/>
            <a:ext cx="1673860" cy="1055370"/>
          </a:xfrm>
          <a:custGeom>
            <a:avLst/>
            <a:gdLst/>
            <a:ahLst/>
            <a:cxnLst/>
            <a:rect l="l" t="t" r="r" b="b"/>
            <a:pathLst>
              <a:path w="1673859" h="1055370">
                <a:moveTo>
                  <a:pt x="0" y="0"/>
                </a:moveTo>
                <a:lnTo>
                  <a:pt x="1673275" y="0"/>
                </a:lnTo>
                <a:lnTo>
                  <a:pt x="1673275" y="1055166"/>
                </a:lnTo>
                <a:lnTo>
                  <a:pt x="0" y="1055166"/>
                </a:lnTo>
                <a:lnTo>
                  <a:pt x="0" y="0"/>
                </a:lnTo>
                <a:close/>
              </a:path>
            </a:pathLst>
          </a:custGeom>
          <a:solidFill>
            <a:srgbClr val="EEF2F9"/>
          </a:solidFill>
        </p:spPr>
        <p:txBody>
          <a:bodyPr wrap="square" lIns="0" tIns="0" rIns="0" bIns="0" rtlCol="0"/>
          <a:lstStyle/>
          <a:p>
            <a:endParaRPr/>
          </a:p>
        </p:txBody>
      </p:sp>
      <p:sp>
        <p:nvSpPr>
          <p:cNvPr id="20" name="object 20"/>
          <p:cNvSpPr/>
          <p:nvPr/>
        </p:nvSpPr>
        <p:spPr>
          <a:xfrm>
            <a:off x="168103" y="3809746"/>
            <a:ext cx="3572510" cy="1016635"/>
          </a:xfrm>
          <a:custGeom>
            <a:avLst/>
            <a:gdLst/>
            <a:ahLst/>
            <a:cxnLst/>
            <a:rect l="l" t="t" r="r" b="b"/>
            <a:pathLst>
              <a:path w="3572510" h="1016635">
                <a:moveTo>
                  <a:pt x="0" y="0"/>
                </a:moveTo>
                <a:lnTo>
                  <a:pt x="3572376" y="0"/>
                </a:lnTo>
                <a:lnTo>
                  <a:pt x="3572376" y="1016088"/>
                </a:lnTo>
                <a:lnTo>
                  <a:pt x="0" y="1016088"/>
                </a:lnTo>
                <a:lnTo>
                  <a:pt x="0" y="0"/>
                </a:lnTo>
                <a:close/>
              </a:path>
            </a:pathLst>
          </a:custGeom>
          <a:solidFill>
            <a:srgbClr val="C8DFF2"/>
          </a:solidFill>
        </p:spPr>
        <p:txBody>
          <a:bodyPr wrap="square" lIns="0" tIns="0" rIns="0" bIns="0" rtlCol="0"/>
          <a:lstStyle/>
          <a:p>
            <a:endParaRPr/>
          </a:p>
        </p:txBody>
      </p:sp>
      <p:sp>
        <p:nvSpPr>
          <p:cNvPr id="21" name="object 21"/>
          <p:cNvSpPr/>
          <p:nvPr/>
        </p:nvSpPr>
        <p:spPr>
          <a:xfrm>
            <a:off x="10518723" y="3809746"/>
            <a:ext cx="1673860" cy="1016635"/>
          </a:xfrm>
          <a:custGeom>
            <a:avLst/>
            <a:gdLst/>
            <a:ahLst/>
            <a:cxnLst/>
            <a:rect l="l" t="t" r="r" b="b"/>
            <a:pathLst>
              <a:path w="1673859" h="1016635">
                <a:moveTo>
                  <a:pt x="0" y="0"/>
                </a:moveTo>
                <a:lnTo>
                  <a:pt x="1673275" y="0"/>
                </a:lnTo>
                <a:lnTo>
                  <a:pt x="1673275" y="1016088"/>
                </a:lnTo>
                <a:lnTo>
                  <a:pt x="0" y="1016088"/>
                </a:lnTo>
                <a:lnTo>
                  <a:pt x="0" y="0"/>
                </a:lnTo>
                <a:close/>
              </a:path>
            </a:pathLst>
          </a:custGeom>
          <a:solidFill>
            <a:srgbClr val="C8DFF2"/>
          </a:solidFill>
        </p:spPr>
        <p:txBody>
          <a:bodyPr wrap="square" lIns="0" tIns="0" rIns="0" bIns="0" rtlCol="0"/>
          <a:lstStyle/>
          <a:p>
            <a:endParaRPr/>
          </a:p>
        </p:txBody>
      </p:sp>
      <p:sp>
        <p:nvSpPr>
          <p:cNvPr id="22" name="object 22"/>
          <p:cNvSpPr/>
          <p:nvPr/>
        </p:nvSpPr>
        <p:spPr>
          <a:xfrm>
            <a:off x="168103" y="4825834"/>
            <a:ext cx="3572510" cy="1016635"/>
          </a:xfrm>
          <a:custGeom>
            <a:avLst/>
            <a:gdLst/>
            <a:ahLst/>
            <a:cxnLst/>
            <a:rect l="l" t="t" r="r" b="b"/>
            <a:pathLst>
              <a:path w="3572510" h="1016635">
                <a:moveTo>
                  <a:pt x="0" y="0"/>
                </a:moveTo>
                <a:lnTo>
                  <a:pt x="3572376" y="0"/>
                </a:lnTo>
                <a:lnTo>
                  <a:pt x="3572376" y="1016080"/>
                </a:lnTo>
                <a:lnTo>
                  <a:pt x="0" y="1016080"/>
                </a:lnTo>
                <a:lnTo>
                  <a:pt x="0" y="0"/>
                </a:lnTo>
                <a:close/>
              </a:path>
            </a:pathLst>
          </a:custGeom>
          <a:solidFill>
            <a:srgbClr val="EEF2F9"/>
          </a:solidFill>
        </p:spPr>
        <p:txBody>
          <a:bodyPr wrap="square" lIns="0" tIns="0" rIns="0" bIns="0" rtlCol="0"/>
          <a:lstStyle/>
          <a:p>
            <a:endParaRPr/>
          </a:p>
        </p:txBody>
      </p:sp>
      <p:sp>
        <p:nvSpPr>
          <p:cNvPr id="23" name="object 23"/>
          <p:cNvSpPr/>
          <p:nvPr/>
        </p:nvSpPr>
        <p:spPr>
          <a:xfrm>
            <a:off x="251844" y="5631021"/>
            <a:ext cx="3488690" cy="211454"/>
          </a:xfrm>
          <a:custGeom>
            <a:avLst/>
            <a:gdLst/>
            <a:ahLst/>
            <a:cxnLst/>
            <a:rect l="l" t="t" r="r" b="b"/>
            <a:pathLst>
              <a:path w="3488690" h="211454">
                <a:moveTo>
                  <a:pt x="0" y="210893"/>
                </a:moveTo>
                <a:lnTo>
                  <a:pt x="3488635" y="210893"/>
                </a:lnTo>
                <a:lnTo>
                  <a:pt x="3488635" y="0"/>
                </a:lnTo>
                <a:lnTo>
                  <a:pt x="0" y="0"/>
                </a:lnTo>
                <a:lnTo>
                  <a:pt x="0" y="210893"/>
                </a:lnTo>
                <a:close/>
              </a:path>
            </a:pathLst>
          </a:custGeom>
          <a:solidFill>
            <a:srgbClr val="EEF2F9"/>
          </a:solidFill>
        </p:spPr>
        <p:txBody>
          <a:bodyPr wrap="square" lIns="0" tIns="0" rIns="0" bIns="0" rtlCol="0"/>
          <a:lstStyle/>
          <a:p>
            <a:endParaRPr/>
          </a:p>
        </p:txBody>
      </p:sp>
      <p:sp>
        <p:nvSpPr>
          <p:cNvPr id="24" name="object 24"/>
          <p:cNvSpPr/>
          <p:nvPr/>
        </p:nvSpPr>
        <p:spPr>
          <a:xfrm>
            <a:off x="251844" y="5631021"/>
            <a:ext cx="7131050" cy="211454"/>
          </a:xfrm>
          <a:custGeom>
            <a:avLst/>
            <a:gdLst/>
            <a:ahLst/>
            <a:cxnLst/>
            <a:rect l="l" t="t" r="r" b="b"/>
            <a:pathLst>
              <a:path w="7131050" h="211454">
                <a:moveTo>
                  <a:pt x="0" y="210893"/>
                </a:moveTo>
                <a:lnTo>
                  <a:pt x="7130601" y="210893"/>
                </a:lnTo>
                <a:lnTo>
                  <a:pt x="7130601" y="0"/>
                </a:lnTo>
                <a:lnTo>
                  <a:pt x="0" y="0"/>
                </a:lnTo>
                <a:lnTo>
                  <a:pt x="0" y="210893"/>
                </a:lnTo>
                <a:close/>
              </a:path>
            </a:pathLst>
          </a:custGeom>
          <a:solidFill>
            <a:srgbClr val="EEF2F9"/>
          </a:solidFill>
        </p:spPr>
        <p:txBody>
          <a:bodyPr wrap="square" lIns="0" tIns="0" rIns="0" bIns="0" rtlCol="0"/>
          <a:lstStyle/>
          <a:p>
            <a:endParaRPr/>
          </a:p>
        </p:txBody>
      </p:sp>
      <p:sp>
        <p:nvSpPr>
          <p:cNvPr id="25" name="object 25"/>
          <p:cNvSpPr/>
          <p:nvPr/>
        </p:nvSpPr>
        <p:spPr>
          <a:xfrm>
            <a:off x="10518723" y="4825834"/>
            <a:ext cx="1673860" cy="1016635"/>
          </a:xfrm>
          <a:custGeom>
            <a:avLst/>
            <a:gdLst/>
            <a:ahLst/>
            <a:cxnLst/>
            <a:rect l="l" t="t" r="r" b="b"/>
            <a:pathLst>
              <a:path w="1673859" h="1016635">
                <a:moveTo>
                  <a:pt x="0" y="0"/>
                </a:moveTo>
                <a:lnTo>
                  <a:pt x="1673275" y="0"/>
                </a:lnTo>
                <a:lnTo>
                  <a:pt x="1673275" y="1016080"/>
                </a:lnTo>
                <a:lnTo>
                  <a:pt x="0" y="1016080"/>
                </a:lnTo>
                <a:lnTo>
                  <a:pt x="0" y="0"/>
                </a:lnTo>
                <a:close/>
              </a:path>
            </a:pathLst>
          </a:custGeom>
          <a:solidFill>
            <a:srgbClr val="EEF2F9"/>
          </a:solidFill>
        </p:spPr>
        <p:txBody>
          <a:bodyPr wrap="square" lIns="0" tIns="0" rIns="0" bIns="0" rtlCol="0"/>
          <a:lstStyle/>
          <a:p>
            <a:endParaRPr/>
          </a:p>
        </p:txBody>
      </p:sp>
      <p:sp>
        <p:nvSpPr>
          <p:cNvPr id="26" name="object 26"/>
          <p:cNvSpPr/>
          <p:nvPr/>
        </p:nvSpPr>
        <p:spPr>
          <a:xfrm>
            <a:off x="168103" y="5841914"/>
            <a:ext cx="3572510" cy="1016635"/>
          </a:xfrm>
          <a:custGeom>
            <a:avLst/>
            <a:gdLst/>
            <a:ahLst/>
            <a:cxnLst/>
            <a:rect l="l" t="t" r="r" b="b"/>
            <a:pathLst>
              <a:path w="3572510" h="1016634">
                <a:moveTo>
                  <a:pt x="0" y="0"/>
                </a:moveTo>
                <a:lnTo>
                  <a:pt x="3572376" y="0"/>
                </a:lnTo>
                <a:lnTo>
                  <a:pt x="3572376" y="1016084"/>
                </a:lnTo>
                <a:lnTo>
                  <a:pt x="0" y="1016084"/>
                </a:lnTo>
                <a:lnTo>
                  <a:pt x="0" y="0"/>
                </a:lnTo>
                <a:close/>
              </a:path>
            </a:pathLst>
          </a:custGeom>
          <a:solidFill>
            <a:srgbClr val="C8DFF2"/>
          </a:solidFill>
        </p:spPr>
        <p:txBody>
          <a:bodyPr wrap="square" lIns="0" tIns="0" rIns="0" bIns="0" rtlCol="0"/>
          <a:lstStyle/>
          <a:p>
            <a:endParaRPr/>
          </a:p>
        </p:txBody>
      </p:sp>
      <p:sp>
        <p:nvSpPr>
          <p:cNvPr id="27" name="object 27"/>
          <p:cNvSpPr/>
          <p:nvPr/>
        </p:nvSpPr>
        <p:spPr>
          <a:xfrm>
            <a:off x="3740480" y="6592835"/>
            <a:ext cx="3642360" cy="265430"/>
          </a:xfrm>
          <a:custGeom>
            <a:avLst/>
            <a:gdLst/>
            <a:ahLst/>
            <a:cxnLst/>
            <a:rect l="l" t="t" r="r" b="b"/>
            <a:pathLst>
              <a:path w="3642359" h="265429">
                <a:moveTo>
                  <a:pt x="0" y="265163"/>
                </a:moveTo>
                <a:lnTo>
                  <a:pt x="3641966" y="265163"/>
                </a:lnTo>
                <a:lnTo>
                  <a:pt x="3641966" y="0"/>
                </a:lnTo>
                <a:lnTo>
                  <a:pt x="0" y="0"/>
                </a:lnTo>
                <a:lnTo>
                  <a:pt x="0" y="265163"/>
                </a:lnTo>
                <a:close/>
              </a:path>
            </a:pathLst>
          </a:custGeom>
          <a:solidFill>
            <a:srgbClr val="C8DFF2"/>
          </a:solidFill>
        </p:spPr>
        <p:txBody>
          <a:bodyPr wrap="square" lIns="0" tIns="0" rIns="0" bIns="0" rtlCol="0"/>
          <a:lstStyle/>
          <a:p>
            <a:endParaRPr/>
          </a:p>
        </p:txBody>
      </p:sp>
      <p:sp>
        <p:nvSpPr>
          <p:cNvPr id="28" name="object 28"/>
          <p:cNvSpPr/>
          <p:nvPr/>
        </p:nvSpPr>
        <p:spPr>
          <a:xfrm>
            <a:off x="7382446" y="6592835"/>
            <a:ext cx="3136265" cy="265430"/>
          </a:xfrm>
          <a:custGeom>
            <a:avLst/>
            <a:gdLst/>
            <a:ahLst/>
            <a:cxnLst/>
            <a:rect l="l" t="t" r="r" b="b"/>
            <a:pathLst>
              <a:path w="3136265" h="265429">
                <a:moveTo>
                  <a:pt x="0" y="265163"/>
                </a:moveTo>
                <a:lnTo>
                  <a:pt x="3136277" y="265163"/>
                </a:lnTo>
                <a:lnTo>
                  <a:pt x="3136277" y="0"/>
                </a:lnTo>
                <a:lnTo>
                  <a:pt x="0" y="0"/>
                </a:lnTo>
                <a:lnTo>
                  <a:pt x="0" y="265163"/>
                </a:lnTo>
                <a:close/>
              </a:path>
            </a:pathLst>
          </a:custGeom>
          <a:solidFill>
            <a:srgbClr val="C8DFF2"/>
          </a:solidFill>
        </p:spPr>
        <p:txBody>
          <a:bodyPr wrap="square" lIns="0" tIns="0" rIns="0" bIns="0" rtlCol="0"/>
          <a:lstStyle/>
          <a:p>
            <a:endParaRPr/>
          </a:p>
        </p:txBody>
      </p:sp>
      <p:sp>
        <p:nvSpPr>
          <p:cNvPr id="29" name="object 29"/>
          <p:cNvSpPr/>
          <p:nvPr/>
        </p:nvSpPr>
        <p:spPr>
          <a:xfrm>
            <a:off x="10518723" y="5841914"/>
            <a:ext cx="1673860" cy="1016635"/>
          </a:xfrm>
          <a:custGeom>
            <a:avLst/>
            <a:gdLst/>
            <a:ahLst/>
            <a:cxnLst/>
            <a:rect l="l" t="t" r="r" b="b"/>
            <a:pathLst>
              <a:path w="1673859" h="1016634">
                <a:moveTo>
                  <a:pt x="0" y="0"/>
                </a:moveTo>
                <a:lnTo>
                  <a:pt x="1673275" y="0"/>
                </a:lnTo>
                <a:lnTo>
                  <a:pt x="1673275" y="1016084"/>
                </a:lnTo>
                <a:lnTo>
                  <a:pt x="0" y="1016084"/>
                </a:lnTo>
                <a:lnTo>
                  <a:pt x="0" y="0"/>
                </a:lnTo>
                <a:close/>
              </a:path>
            </a:pathLst>
          </a:custGeom>
          <a:solidFill>
            <a:srgbClr val="C8DFF2"/>
          </a:solidFill>
        </p:spPr>
        <p:txBody>
          <a:bodyPr wrap="square" lIns="0" tIns="0" rIns="0" bIns="0" rtlCol="0"/>
          <a:lstStyle/>
          <a:p>
            <a:endParaRPr/>
          </a:p>
        </p:txBody>
      </p:sp>
      <p:sp>
        <p:nvSpPr>
          <p:cNvPr id="30" name="object 30"/>
          <p:cNvSpPr/>
          <p:nvPr/>
        </p:nvSpPr>
        <p:spPr>
          <a:xfrm>
            <a:off x="3740485" y="124371"/>
            <a:ext cx="0" cy="697865"/>
          </a:xfrm>
          <a:custGeom>
            <a:avLst/>
            <a:gdLst/>
            <a:ahLst/>
            <a:cxnLst/>
            <a:rect l="l" t="t" r="r" b="b"/>
            <a:pathLst>
              <a:path h="697865">
                <a:moveTo>
                  <a:pt x="0" y="0"/>
                </a:moveTo>
                <a:lnTo>
                  <a:pt x="0" y="697623"/>
                </a:lnTo>
              </a:path>
            </a:pathLst>
          </a:custGeom>
          <a:ln w="12700">
            <a:solidFill>
              <a:srgbClr val="FFFFFF"/>
            </a:solidFill>
          </a:ln>
        </p:spPr>
        <p:txBody>
          <a:bodyPr wrap="square" lIns="0" tIns="0" rIns="0" bIns="0" rtlCol="0"/>
          <a:lstStyle/>
          <a:p>
            <a:endParaRPr/>
          </a:p>
        </p:txBody>
      </p:sp>
      <p:sp>
        <p:nvSpPr>
          <p:cNvPr id="31" name="object 31"/>
          <p:cNvSpPr/>
          <p:nvPr/>
        </p:nvSpPr>
        <p:spPr>
          <a:xfrm>
            <a:off x="3740485" y="6592835"/>
            <a:ext cx="0" cy="265430"/>
          </a:xfrm>
          <a:custGeom>
            <a:avLst/>
            <a:gdLst/>
            <a:ahLst/>
            <a:cxnLst/>
            <a:rect l="l" t="t" r="r" b="b"/>
            <a:pathLst>
              <a:path h="265429">
                <a:moveTo>
                  <a:pt x="0" y="0"/>
                </a:moveTo>
                <a:lnTo>
                  <a:pt x="0" y="265163"/>
                </a:lnTo>
              </a:path>
            </a:pathLst>
          </a:custGeom>
          <a:ln w="12700">
            <a:solidFill>
              <a:srgbClr val="FFFFFF"/>
            </a:solidFill>
          </a:ln>
        </p:spPr>
        <p:txBody>
          <a:bodyPr wrap="square" lIns="0" tIns="0" rIns="0" bIns="0" rtlCol="0"/>
          <a:lstStyle/>
          <a:p>
            <a:endParaRPr/>
          </a:p>
        </p:txBody>
      </p:sp>
      <p:sp>
        <p:nvSpPr>
          <p:cNvPr id="32" name="object 32"/>
          <p:cNvSpPr/>
          <p:nvPr/>
        </p:nvSpPr>
        <p:spPr>
          <a:xfrm>
            <a:off x="7382447" y="124371"/>
            <a:ext cx="0" cy="697865"/>
          </a:xfrm>
          <a:custGeom>
            <a:avLst/>
            <a:gdLst/>
            <a:ahLst/>
            <a:cxnLst/>
            <a:rect l="l" t="t" r="r" b="b"/>
            <a:pathLst>
              <a:path h="697865">
                <a:moveTo>
                  <a:pt x="0" y="0"/>
                </a:moveTo>
                <a:lnTo>
                  <a:pt x="0" y="697623"/>
                </a:lnTo>
              </a:path>
            </a:pathLst>
          </a:custGeom>
          <a:ln w="12700">
            <a:solidFill>
              <a:srgbClr val="FFFFFF"/>
            </a:solidFill>
          </a:ln>
        </p:spPr>
        <p:txBody>
          <a:bodyPr wrap="square" lIns="0" tIns="0" rIns="0" bIns="0" rtlCol="0"/>
          <a:lstStyle/>
          <a:p>
            <a:endParaRPr/>
          </a:p>
        </p:txBody>
      </p:sp>
      <p:sp>
        <p:nvSpPr>
          <p:cNvPr id="33" name="object 33"/>
          <p:cNvSpPr/>
          <p:nvPr/>
        </p:nvSpPr>
        <p:spPr>
          <a:xfrm>
            <a:off x="7382447" y="6592835"/>
            <a:ext cx="0" cy="265430"/>
          </a:xfrm>
          <a:custGeom>
            <a:avLst/>
            <a:gdLst/>
            <a:ahLst/>
            <a:cxnLst/>
            <a:rect l="l" t="t" r="r" b="b"/>
            <a:pathLst>
              <a:path h="265429">
                <a:moveTo>
                  <a:pt x="0" y="0"/>
                </a:moveTo>
                <a:lnTo>
                  <a:pt x="0" y="265163"/>
                </a:lnTo>
              </a:path>
            </a:pathLst>
          </a:custGeom>
          <a:ln w="12700">
            <a:solidFill>
              <a:srgbClr val="FFFFFF"/>
            </a:solidFill>
          </a:ln>
        </p:spPr>
        <p:txBody>
          <a:bodyPr wrap="square" lIns="0" tIns="0" rIns="0" bIns="0" rtlCol="0"/>
          <a:lstStyle/>
          <a:p>
            <a:endParaRPr/>
          </a:p>
        </p:txBody>
      </p:sp>
      <p:sp>
        <p:nvSpPr>
          <p:cNvPr id="34" name="object 34"/>
          <p:cNvSpPr/>
          <p:nvPr/>
        </p:nvSpPr>
        <p:spPr>
          <a:xfrm>
            <a:off x="10518709" y="124371"/>
            <a:ext cx="0" cy="697865"/>
          </a:xfrm>
          <a:custGeom>
            <a:avLst/>
            <a:gdLst/>
            <a:ahLst/>
            <a:cxnLst/>
            <a:rect l="l" t="t" r="r" b="b"/>
            <a:pathLst>
              <a:path h="697865">
                <a:moveTo>
                  <a:pt x="0" y="0"/>
                </a:moveTo>
                <a:lnTo>
                  <a:pt x="0" y="697623"/>
                </a:lnTo>
              </a:path>
            </a:pathLst>
          </a:custGeom>
          <a:ln w="12700">
            <a:solidFill>
              <a:srgbClr val="FFFFFF"/>
            </a:solidFill>
          </a:ln>
        </p:spPr>
        <p:txBody>
          <a:bodyPr wrap="square" lIns="0" tIns="0" rIns="0" bIns="0" rtlCol="0"/>
          <a:lstStyle/>
          <a:p>
            <a:endParaRPr/>
          </a:p>
        </p:txBody>
      </p:sp>
      <p:sp>
        <p:nvSpPr>
          <p:cNvPr id="35" name="object 35"/>
          <p:cNvSpPr/>
          <p:nvPr/>
        </p:nvSpPr>
        <p:spPr>
          <a:xfrm>
            <a:off x="10518709" y="6592835"/>
            <a:ext cx="0" cy="265430"/>
          </a:xfrm>
          <a:custGeom>
            <a:avLst/>
            <a:gdLst/>
            <a:ahLst/>
            <a:cxnLst/>
            <a:rect l="l" t="t" r="r" b="b"/>
            <a:pathLst>
              <a:path h="265429">
                <a:moveTo>
                  <a:pt x="0" y="0"/>
                </a:moveTo>
                <a:lnTo>
                  <a:pt x="0" y="265163"/>
                </a:lnTo>
              </a:path>
            </a:pathLst>
          </a:custGeom>
          <a:ln w="12700">
            <a:solidFill>
              <a:srgbClr val="FFFFFF"/>
            </a:solidFill>
          </a:ln>
        </p:spPr>
        <p:txBody>
          <a:bodyPr wrap="square" lIns="0" tIns="0" rIns="0" bIns="0" rtlCol="0"/>
          <a:lstStyle/>
          <a:p>
            <a:endParaRPr/>
          </a:p>
        </p:txBody>
      </p:sp>
      <p:sp>
        <p:nvSpPr>
          <p:cNvPr id="36" name="object 36"/>
          <p:cNvSpPr/>
          <p:nvPr/>
        </p:nvSpPr>
        <p:spPr>
          <a:xfrm>
            <a:off x="161753" y="566088"/>
            <a:ext cx="12029440" cy="0"/>
          </a:xfrm>
          <a:custGeom>
            <a:avLst/>
            <a:gdLst/>
            <a:ahLst/>
            <a:cxnLst/>
            <a:rect l="l" t="t" r="r" b="b"/>
            <a:pathLst>
              <a:path w="12029440">
                <a:moveTo>
                  <a:pt x="0" y="0"/>
                </a:moveTo>
                <a:lnTo>
                  <a:pt x="12028861" y="0"/>
                </a:lnTo>
              </a:path>
            </a:pathLst>
          </a:custGeom>
          <a:ln w="12700">
            <a:solidFill>
              <a:srgbClr val="FFFFFF"/>
            </a:solidFill>
          </a:ln>
        </p:spPr>
        <p:txBody>
          <a:bodyPr wrap="square" lIns="0" tIns="0" rIns="0" bIns="0" rtlCol="0"/>
          <a:lstStyle/>
          <a:p>
            <a:endParaRPr/>
          </a:p>
        </p:txBody>
      </p:sp>
      <p:sp>
        <p:nvSpPr>
          <p:cNvPr id="37" name="object 37"/>
          <p:cNvSpPr/>
          <p:nvPr/>
        </p:nvSpPr>
        <p:spPr>
          <a:xfrm>
            <a:off x="12037441" y="1660331"/>
            <a:ext cx="153670" cy="0"/>
          </a:xfrm>
          <a:custGeom>
            <a:avLst/>
            <a:gdLst/>
            <a:ahLst/>
            <a:cxnLst/>
            <a:rect l="l" t="t" r="r" b="b"/>
            <a:pathLst>
              <a:path w="153670">
                <a:moveTo>
                  <a:pt x="0" y="0"/>
                </a:moveTo>
                <a:lnTo>
                  <a:pt x="153174" y="0"/>
                </a:lnTo>
              </a:path>
            </a:pathLst>
          </a:custGeom>
          <a:ln w="12700">
            <a:solidFill>
              <a:srgbClr val="FFFFFF"/>
            </a:solidFill>
          </a:ln>
        </p:spPr>
        <p:txBody>
          <a:bodyPr wrap="square" lIns="0" tIns="0" rIns="0" bIns="0" rtlCol="0"/>
          <a:lstStyle/>
          <a:p>
            <a:endParaRPr/>
          </a:p>
        </p:txBody>
      </p:sp>
      <p:sp>
        <p:nvSpPr>
          <p:cNvPr id="38" name="object 38"/>
          <p:cNvSpPr/>
          <p:nvPr/>
        </p:nvSpPr>
        <p:spPr>
          <a:xfrm>
            <a:off x="161753" y="1660331"/>
            <a:ext cx="90170" cy="0"/>
          </a:xfrm>
          <a:custGeom>
            <a:avLst/>
            <a:gdLst/>
            <a:ahLst/>
            <a:cxnLst/>
            <a:rect l="l" t="t" r="r" b="b"/>
            <a:pathLst>
              <a:path w="90170">
                <a:moveTo>
                  <a:pt x="0" y="0"/>
                </a:moveTo>
                <a:lnTo>
                  <a:pt x="90091" y="0"/>
                </a:lnTo>
              </a:path>
            </a:pathLst>
          </a:custGeom>
          <a:ln w="12700">
            <a:solidFill>
              <a:srgbClr val="FFFFFF"/>
            </a:solidFill>
          </a:ln>
        </p:spPr>
        <p:txBody>
          <a:bodyPr wrap="square" lIns="0" tIns="0" rIns="0" bIns="0" rtlCol="0"/>
          <a:lstStyle/>
          <a:p>
            <a:endParaRPr/>
          </a:p>
        </p:txBody>
      </p:sp>
      <p:sp>
        <p:nvSpPr>
          <p:cNvPr id="39" name="object 39"/>
          <p:cNvSpPr/>
          <p:nvPr/>
        </p:nvSpPr>
        <p:spPr>
          <a:xfrm>
            <a:off x="161753" y="2754582"/>
            <a:ext cx="12029440" cy="0"/>
          </a:xfrm>
          <a:custGeom>
            <a:avLst/>
            <a:gdLst/>
            <a:ahLst/>
            <a:cxnLst/>
            <a:rect l="l" t="t" r="r" b="b"/>
            <a:pathLst>
              <a:path w="12029440">
                <a:moveTo>
                  <a:pt x="0" y="0"/>
                </a:moveTo>
                <a:lnTo>
                  <a:pt x="12028861" y="0"/>
                </a:lnTo>
              </a:path>
            </a:pathLst>
          </a:custGeom>
          <a:ln w="12700">
            <a:solidFill>
              <a:srgbClr val="FFFFFF"/>
            </a:solidFill>
          </a:ln>
        </p:spPr>
        <p:txBody>
          <a:bodyPr wrap="square" lIns="0" tIns="0" rIns="0" bIns="0" rtlCol="0"/>
          <a:lstStyle/>
          <a:p>
            <a:endParaRPr/>
          </a:p>
        </p:txBody>
      </p:sp>
      <p:sp>
        <p:nvSpPr>
          <p:cNvPr id="40" name="object 40"/>
          <p:cNvSpPr/>
          <p:nvPr/>
        </p:nvSpPr>
        <p:spPr>
          <a:xfrm>
            <a:off x="12037441" y="3809753"/>
            <a:ext cx="153670" cy="0"/>
          </a:xfrm>
          <a:custGeom>
            <a:avLst/>
            <a:gdLst/>
            <a:ahLst/>
            <a:cxnLst/>
            <a:rect l="l" t="t" r="r" b="b"/>
            <a:pathLst>
              <a:path w="153670">
                <a:moveTo>
                  <a:pt x="0" y="0"/>
                </a:moveTo>
                <a:lnTo>
                  <a:pt x="153174" y="0"/>
                </a:lnTo>
              </a:path>
            </a:pathLst>
          </a:custGeom>
          <a:ln w="12700">
            <a:solidFill>
              <a:srgbClr val="FFFFFF"/>
            </a:solidFill>
          </a:ln>
        </p:spPr>
        <p:txBody>
          <a:bodyPr wrap="square" lIns="0" tIns="0" rIns="0" bIns="0" rtlCol="0"/>
          <a:lstStyle/>
          <a:p>
            <a:endParaRPr/>
          </a:p>
        </p:txBody>
      </p:sp>
      <p:sp>
        <p:nvSpPr>
          <p:cNvPr id="41" name="object 41"/>
          <p:cNvSpPr/>
          <p:nvPr/>
        </p:nvSpPr>
        <p:spPr>
          <a:xfrm>
            <a:off x="161753" y="3809753"/>
            <a:ext cx="90170" cy="0"/>
          </a:xfrm>
          <a:custGeom>
            <a:avLst/>
            <a:gdLst/>
            <a:ahLst/>
            <a:cxnLst/>
            <a:rect l="l" t="t" r="r" b="b"/>
            <a:pathLst>
              <a:path w="90170">
                <a:moveTo>
                  <a:pt x="0" y="0"/>
                </a:moveTo>
                <a:lnTo>
                  <a:pt x="90091" y="0"/>
                </a:lnTo>
              </a:path>
            </a:pathLst>
          </a:custGeom>
          <a:ln w="12700">
            <a:solidFill>
              <a:srgbClr val="FFFFFF"/>
            </a:solidFill>
          </a:ln>
        </p:spPr>
        <p:txBody>
          <a:bodyPr wrap="square" lIns="0" tIns="0" rIns="0" bIns="0" rtlCol="0"/>
          <a:lstStyle/>
          <a:p>
            <a:endParaRPr/>
          </a:p>
        </p:txBody>
      </p:sp>
      <p:sp>
        <p:nvSpPr>
          <p:cNvPr id="42" name="object 42"/>
          <p:cNvSpPr/>
          <p:nvPr/>
        </p:nvSpPr>
        <p:spPr>
          <a:xfrm>
            <a:off x="12037441" y="4825833"/>
            <a:ext cx="153670" cy="0"/>
          </a:xfrm>
          <a:custGeom>
            <a:avLst/>
            <a:gdLst/>
            <a:ahLst/>
            <a:cxnLst/>
            <a:rect l="l" t="t" r="r" b="b"/>
            <a:pathLst>
              <a:path w="153670">
                <a:moveTo>
                  <a:pt x="0" y="0"/>
                </a:moveTo>
                <a:lnTo>
                  <a:pt x="153174" y="0"/>
                </a:lnTo>
              </a:path>
            </a:pathLst>
          </a:custGeom>
          <a:ln w="12700">
            <a:solidFill>
              <a:srgbClr val="FFFFFF"/>
            </a:solidFill>
          </a:ln>
        </p:spPr>
        <p:txBody>
          <a:bodyPr wrap="square" lIns="0" tIns="0" rIns="0" bIns="0" rtlCol="0"/>
          <a:lstStyle/>
          <a:p>
            <a:endParaRPr/>
          </a:p>
        </p:txBody>
      </p:sp>
      <p:sp>
        <p:nvSpPr>
          <p:cNvPr id="43" name="object 43"/>
          <p:cNvSpPr/>
          <p:nvPr/>
        </p:nvSpPr>
        <p:spPr>
          <a:xfrm>
            <a:off x="161753" y="4825833"/>
            <a:ext cx="90170" cy="0"/>
          </a:xfrm>
          <a:custGeom>
            <a:avLst/>
            <a:gdLst/>
            <a:ahLst/>
            <a:cxnLst/>
            <a:rect l="l" t="t" r="r" b="b"/>
            <a:pathLst>
              <a:path w="90170">
                <a:moveTo>
                  <a:pt x="0" y="0"/>
                </a:moveTo>
                <a:lnTo>
                  <a:pt x="90091" y="0"/>
                </a:lnTo>
              </a:path>
            </a:pathLst>
          </a:custGeom>
          <a:ln w="12700">
            <a:solidFill>
              <a:srgbClr val="FFFFFF"/>
            </a:solidFill>
          </a:ln>
        </p:spPr>
        <p:txBody>
          <a:bodyPr wrap="square" lIns="0" tIns="0" rIns="0" bIns="0" rtlCol="0"/>
          <a:lstStyle/>
          <a:p>
            <a:endParaRPr/>
          </a:p>
        </p:txBody>
      </p:sp>
      <p:sp>
        <p:nvSpPr>
          <p:cNvPr id="44" name="object 44"/>
          <p:cNvSpPr/>
          <p:nvPr/>
        </p:nvSpPr>
        <p:spPr>
          <a:xfrm>
            <a:off x="12037441" y="5841914"/>
            <a:ext cx="153670" cy="0"/>
          </a:xfrm>
          <a:custGeom>
            <a:avLst/>
            <a:gdLst/>
            <a:ahLst/>
            <a:cxnLst/>
            <a:rect l="l" t="t" r="r" b="b"/>
            <a:pathLst>
              <a:path w="153670">
                <a:moveTo>
                  <a:pt x="0" y="0"/>
                </a:moveTo>
                <a:lnTo>
                  <a:pt x="153174" y="0"/>
                </a:lnTo>
              </a:path>
            </a:pathLst>
          </a:custGeom>
          <a:ln w="12700">
            <a:solidFill>
              <a:srgbClr val="FFFFFF"/>
            </a:solidFill>
          </a:ln>
        </p:spPr>
        <p:txBody>
          <a:bodyPr wrap="square" lIns="0" tIns="0" rIns="0" bIns="0" rtlCol="0"/>
          <a:lstStyle/>
          <a:p>
            <a:endParaRPr/>
          </a:p>
        </p:txBody>
      </p:sp>
      <p:sp>
        <p:nvSpPr>
          <p:cNvPr id="45" name="object 45"/>
          <p:cNvSpPr/>
          <p:nvPr/>
        </p:nvSpPr>
        <p:spPr>
          <a:xfrm>
            <a:off x="161753" y="5841914"/>
            <a:ext cx="90170" cy="0"/>
          </a:xfrm>
          <a:custGeom>
            <a:avLst/>
            <a:gdLst/>
            <a:ahLst/>
            <a:cxnLst/>
            <a:rect l="l" t="t" r="r" b="b"/>
            <a:pathLst>
              <a:path w="90170">
                <a:moveTo>
                  <a:pt x="0" y="0"/>
                </a:moveTo>
                <a:lnTo>
                  <a:pt x="90091" y="0"/>
                </a:lnTo>
              </a:path>
            </a:pathLst>
          </a:custGeom>
          <a:ln w="12700">
            <a:solidFill>
              <a:srgbClr val="FFFFFF"/>
            </a:solidFill>
          </a:ln>
        </p:spPr>
        <p:txBody>
          <a:bodyPr wrap="square" lIns="0" tIns="0" rIns="0" bIns="0" rtlCol="0"/>
          <a:lstStyle/>
          <a:p>
            <a:endParaRPr/>
          </a:p>
        </p:txBody>
      </p:sp>
      <p:sp>
        <p:nvSpPr>
          <p:cNvPr id="46" name="object 46"/>
          <p:cNvSpPr/>
          <p:nvPr/>
        </p:nvSpPr>
        <p:spPr>
          <a:xfrm>
            <a:off x="168103" y="124371"/>
            <a:ext cx="0" cy="6734175"/>
          </a:xfrm>
          <a:custGeom>
            <a:avLst/>
            <a:gdLst/>
            <a:ahLst/>
            <a:cxnLst/>
            <a:rect l="l" t="t" r="r" b="b"/>
            <a:pathLst>
              <a:path h="6734175">
                <a:moveTo>
                  <a:pt x="0" y="0"/>
                </a:moveTo>
                <a:lnTo>
                  <a:pt x="0" y="6733628"/>
                </a:lnTo>
              </a:path>
            </a:pathLst>
          </a:custGeom>
          <a:ln w="12700">
            <a:solidFill>
              <a:srgbClr val="FFFFFF"/>
            </a:solidFill>
          </a:ln>
        </p:spPr>
        <p:txBody>
          <a:bodyPr wrap="square" lIns="0" tIns="0" rIns="0" bIns="0" rtlCol="0"/>
          <a:lstStyle/>
          <a:p>
            <a:endParaRPr/>
          </a:p>
        </p:txBody>
      </p:sp>
      <p:sp>
        <p:nvSpPr>
          <p:cNvPr id="47" name="object 47"/>
          <p:cNvSpPr/>
          <p:nvPr/>
        </p:nvSpPr>
        <p:spPr>
          <a:xfrm>
            <a:off x="161753" y="130721"/>
            <a:ext cx="12029440" cy="0"/>
          </a:xfrm>
          <a:custGeom>
            <a:avLst/>
            <a:gdLst/>
            <a:ahLst/>
            <a:cxnLst/>
            <a:rect l="l" t="t" r="r" b="b"/>
            <a:pathLst>
              <a:path w="12029440">
                <a:moveTo>
                  <a:pt x="0" y="0"/>
                </a:moveTo>
                <a:lnTo>
                  <a:pt x="12028861" y="0"/>
                </a:lnTo>
              </a:path>
            </a:pathLst>
          </a:custGeom>
          <a:ln w="12700">
            <a:solidFill>
              <a:srgbClr val="FFFFFF"/>
            </a:solidFill>
          </a:ln>
        </p:spPr>
        <p:txBody>
          <a:bodyPr wrap="square" lIns="0" tIns="0" rIns="0" bIns="0" rtlCol="0"/>
          <a:lstStyle/>
          <a:p>
            <a:endParaRPr/>
          </a:p>
        </p:txBody>
      </p:sp>
      <p:sp>
        <p:nvSpPr>
          <p:cNvPr id="48" name="object 48"/>
          <p:cNvSpPr txBox="1"/>
          <p:nvPr/>
        </p:nvSpPr>
        <p:spPr>
          <a:xfrm>
            <a:off x="1619251" y="214434"/>
            <a:ext cx="676275" cy="252729"/>
          </a:xfrm>
          <a:prstGeom prst="rect">
            <a:avLst/>
          </a:prstGeom>
        </p:spPr>
        <p:txBody>
          <a:bodyPr vert="horz" wrap="square" lIns="0" tIns="0" rIns="0" bIns="0" rtlCol="0">
            <a:spAutoFit/>
          </a:bodyPr>
          <a:lstStyle/>
          <a:p>
            <a:pPr marL="12700">
              <a:lnSpc>
                <a:spcPct val="100000"/>
              </a:lnSpc>
            </a:pPr>
            <a:r>
              <a:rPr sz="1600" b="1" dirty="0">
                <a:solidFill>
                  <a:srgbClr val="FFFFFF"/>
                </a:solidFill>
                <a:latin typeface="Century Gothic"/>
                <a:cs typeface="Century Gothic"/>
              </a:rPr>
              <a:t>Author</a:t>
            </a:r>
            <a:endParaRPr sz="1600">
              <a:latin typeface="Century Gothic"/>
              <a:cs typeface="Century Gothic"/>
            </a:endParaRPr>
          </a:p>
        </p:txBody>
      </p:sp>
      <p:sp>
        <p:nvSpPr>
          <p:cNvPr id="49" name="object 49"/>
          <p:cNvSpPr txBox="1"/>
          <p:nvPr/>
        </p:nvSpPr>
        <p:spPr>
          <a:xfrm>
            <a:off x="5281383" y="214434"/>
            <a:ext cx="566420" cy="252729"/>
          </a:xfrm>
          <a:prstGeom prst="rect">
            <a:avLst/>
          </a:prstGeom>
        </p:spPr>
        <p:txBody>
          <a:bodyPr vert="horz" wrap="square" lIns="0" tIns="0" rIns="0" bIns="0" rtlCol="0">
            <a:spAutoFit/>
          </a:bodyPr>
          <a:lstStyle/>
          <a:p>
            <a:pPr marL="12700">
              <a:lnSpc>
                <a:spcPct val="100000"/>
              </a:lnSpc>
            </a:pPr>
            <a:r>
              <a:rPr sz="1600" b="1" dirty="0">
                <a:solidFill>
                  <a:srgbClr val="FFFFFF"/>
                </a:solidFill>
                <a:latin typeface="Century Gothic"/>
                <a:cs typeface="Century Gothic"/>
              </a:rPr>
              <a:t>Study</a:t>
            </a:r>
            <a:endParaRPr sz="1600">
              <a:latin typeface="Century Gothic"/>
              <a:cs typeface="Century Gothic"/>
            </a:endParaRPr>
          </a:p>
        </p:txBody>
      </p:sp>
      <p:sp>
        <p:nvSpPr>
          <p:cNvPr id="50" name="object 50"/>
          <p:cNvSpPr txBox="1"/>
          <p:nvPr/>
        </p:nvSpPr>
        <p:spPr>
          <a:xfrm>
            <a:off x="8184453" y="214434"/>
            <a:ext cx="1537335" cy="252729"/>
          </a:xfrm>
          <a:prstGeom prst="rect">
            <a:avLst/>
          </a:prstGeom>
        </p:spPr>
        <p:txBody>
          <a:bodyPr vert="horz" wrap="square" lIns="0" tIns="0" rIns="0" bIns="0" rtlCol="0">
            <a:spAutoFit/>
          </a:bodyPr>
          <a:lstStyle/>
          <a:p>
            <a:pPr marL="12700">
              <a:lnSpc>
                <a:spcPct val="100000"/>
              </a:lnSpc>
            </a:pPr>
            <a:r>
              <a:rPr sz="1600" b="1" dirty="0">
                <a:solidFill>
                  <a:srgbClr val="FFFFFF"/>
                </a:solidFill>
                <a:latin typeface="Century Gothic"/>
                <a:cs typeface="Century Gothic"/>
              </a:rPr>
              <a:t>Expanded</a:t>
            </a:r>
            <a:r>
              <a:rPr sz="1600" b="1" spc="-100" dirty="0">
                <a:solidFill>
                  <a:srgbClr val="FFFFFF"/>
                </a:solidFill>
                <a:latin typeface="Century Gothic"/>
                <a:cs typeface="Century Gothic"/>
              </a:rPr>
              <a:t> </a:t>
            </a:r>
            <a:r>
              <a:rPr sz="1600" b="1" dirty="0">
                <a:solidFill>
                  <a:srgbClr val="FFFFFF"/>
                </a:solidFill>
                <a:latin typeface="Century Gothic"/>
                <a:cs typeface="Century Gothic"/>
              </a:rPr>
              <a:t>cells</a:t>
            </a:r>
            <a:endParaRPr sz="1600">
              <a:latin typeface="Century Gothic"/>
              <a:cs typeface="Century Gothic"/>
            </a:endParaRPr>
          </a:p>
        </p:txBody>
      </p:sp>
      <p:sp>
        <p:nvSpPr>
          <p:cNvPr id="51" name="object 51"/>
          <p:cNvSpPr txBox="1"/>
          <p:nvPr/>
        </p:nvSpPr>
        <p:spPr>
          <a:xfrm>
            <a:off x="10943413" y="214434"/>
            <a:ext cx="829944" cy="252729"/>
          </a:xfrm>
          <a:prstGeom prst="rect">
            <a:avLst/>
          </a:prstGeom>
        </p:spPr>
        <p:txBody>
          <a:bodyPr vert="horz" wrap="square" lIns="0" tIns="0" rIns="0" bIns="0" rtlCol="0">
            <a:spAutoFit/>
          </a:bodyPr>
          <a:lstStyle/>
          <a:p>
            <a:pPr marL="12700">
              <a:lnSpc>
                <a:spcPct val="100000"/>
              </a:lnSpc>
            </a:pPr>
            <a:r>
              <a:rPr sz="1600" b="1" dirty="0">
                <a:solidFill>
                  <a:srgbClr val="FFFFFF"/>
                </a:solidFill>
                <a:latin typeface="Century Gothic"/>
                <a:cs typeface="Century Gothic"/>
              </a:rPr>
              <a:t>With</a:t>
            </a:r>
            <a:r>
              <a:rPr sz="1600" b="1" spc="-100" dirty="0">
                <a:solidFill>
                  <a:srgbClr val="FFFFFF"/>
                </a:solidFill>
                <a:latin typeface="Century Gothic"/>
                <a:cs typeface="Century Gothic"/>
              </a:rPr>
              <a:t> </a:t>
            </a:r>
            <a:r>
              <a:rPr sz="1600" b="1" dirty="0">
                <a:solidFill>
                  <a:srgbClr val="FFFFFF"/>
                </a:solidFill>
                <a:latin typeface="Century Gothic"/>
                <a:cs typeface="Century Gothic"/>
              </a:rPr>
              <a:t>FAT</a:t>
            </a:r>
            <a:endParaRPr sz="1600">
              <a:latin typeface="Century Gothic"/>
              <a:cs typeface="Century Gothic"/>
            </a:endParaRPr>
          </a:p>
        </p:txBody>
      </p:sp>
      <p:sp>
        <p:nvSpPr>
          <p:cNvPr id="52" name="object 52"/>
          <p:cNvSpPr txBox="1"/>
          <p:nvPr/>
        </p:nvSpPr>
        <p:spPr>
          <a:xfrm>
            <a:off x="251844" y="821994"/>
            <a:ext cx="11785600" cy="1003935"/>
          </a:xfrm>
          <a:prstGeom prst="rect">
            <a:avLst/>
          </a:prstGeom>
        </p:spPr>
        <p:txBody>
          <a:bodyPr vert="horz" wrap="square" lIns="0" tIns="0" rIns="0" bIns="0" rtlCol="0">
            <a:spAutoFit/>
          </a:bodyPr>
          <a:lstStyle/>
          <a:p>
            <a:pPr marR="8366759" algn="ctr">
              <a:lnSpc>
                <a:spcPts val="1365"/>
              </a:lnSpc>
            </a:pPr>
            <a:r>
              <a:rPr sz="1600" dirty="0">
                <a:solidFill>
                  <a:srgbClr val="002060"/>
                </a:solidFill>
                <a:latin typeface="Century Gothic"/>
                <a:cs typeface="Century Gothic"/>
              </a:rPr>
              <a:t>Kølle et al. –</a:t>
            </a:r>
            <a:r>
              <a:rPr sz="1600" spc="-100" dirty="0">
                <a:solidFill>
                  <a:srgbClr val="002060"/>
                </a:solidFill>
                <a:latin typeface="Century Gothic"/>
                <a:cs typeface="Century Gothic"/>
              </a:rPr>
              <a:t> </a:t>
            </a:r>
            <a:r>
              <a:rPr sz="1600" dirty="0">
                <a:solidFill>
                  <a:srgbClr val="002060"/>
                </a:solidFill>
                <a:latin typeface="Century Gothic"/>
                <a:cs typeface="Century Gothic"/>
              </a:rPr>
              <a:t>2013</a:t>
            </a:r>
            <a:endParaRPr sz="1600">
              <a:latin typeface="Century Gothic"/>
              <a:cs typeface="Century Gothic"/>
            </a:endParaRPr>
          </a:p>
          <a:p>
            <a:pPr marL="4093210">
              <a:lnSpc>
                <a:spcPts val="1490"/>
              </a:lnSpc>
              <a:tabLst>
                <a:tab pos="7976870" algn="l"/>
              </a:tabLst>
            </a:pPr>
            <a:r>
              <a:rPr sz="1600" b="1" dirty="0">
                <a:solidFill>
                  <a:srgbClr val="002060"/>
                </a:solidFill>
                <a:latin typeface="Century Gothic"/>
                <a:cs typeface="Century Gothic"/>
              </a:rPr>
              <a:t>Soft Tissue Augmentation	</a:t>
            </a:r>
            <a:r>
              <a:rPr sz="3000" b="1" baseline="-1388" dirty="0">
                <a:solidFill>
                  <a:srgbClr val="FF0000"/>
                </a:solidFill>
                <a:latin typeface="Calibri"/>
                <a:cs typeface="Calibri"/>
              </a:rPr>
              <a:t>≈ </a:t>
            </a:r>
            <a:r>
              <a:rPr sz="3000" b="1" baseline="-4166" dirty="0">
                <a:solidFill>
                  <a:srgbClr val="FF0000"/>
                </a:solidFill>
                <a:latin typeface="Century Gothic"/>
                <a:cs typeface="Century Gothic"/>
              </a:rPr>
              <a:t>20</a:t>
            </a:r>
            <a:r>
              <a:rPr sz="3000" b="1" spc="-150" baseline="-4166" dirty="0">
                <a:solidFill>
                  <a:srgbClr val="FF0000"/>
                </a:solidFill>
                <a:latin typeface="Century Gothic"/>
                <a:cs typeface="Century Gothic"/>
              </a:rPr>
              <a:t> </a:t>
            </a:r>
            <a:r>
              <a:rPr sz="3000" b="1" baseline="-4166" dirty="0">
                <a:solidFill>
                  <a:srgbClr val="FF0000"/>
                </a:solidFill>
                <a:latin typeface="Century Gothic"/>
                <a:cs typeface="Century Gothic"/>
              </a:rPr>
              <a:t>millions</a:t>
            </a:r>
            <a:endParaRPr sz="3000" baseline="-4166">
              <a:latin typeface="Century Gothic"/>
              <a:cs typeface="Century Gothic"/>
            </a:endParaRPr>
          </a:p>
          <a:p>
            <a:pPr marR="8366759" algn="ctr">
              <a:lnSpc>
                <a:spcPts val="1540"/>
              </a:lnSpc>
            </a:pPr>
            <a:r>
              <a:rPr sz="1600" i="1" dirty="0">
                <a:solidFill>
                  <a:srgbClr val="002060"/>
                </a:solidFill>
                <a:latin typeface="Century Gothic"/>
                <a:cs typeface="Century Gothic"/>
              </a:rPr>
              <a:t>Lancet</a:t>
            </a:r>
            <a:endParaRPr sz="1600">
              <a:latin typeface="Century Gothic"/>
              <a:cs typeface="Century Gothic"/>
            </a:endParaRPr>
          </a:p>
        </p:txBody>
      </p:sp>
      <p:sp>
        <p:nvSpPr>
          <p:cNvPr id="53" name="object 53"/>
          <p:cNvSpPr txBox="1"/>
          <p:nvPr/>
        </p:nvSpPr>
        <p:spPr>
          <a:xfrm>
            <a:off x="10637049" y="834174"/>
            <a:ext cx="1231900" cy="885825"/>
          </a:xfrm>
          <a:prstGeom prst="rect">
            <a:avLst/>
          </a:prstGeom>
        </p:spPr>
        <p:txBody>
          <a:bodyPr vert="horz" wrap="square" lIns="0" tIns="127635" rIns="0" bIns="0" rtlCol="0">
            <a:spAutoFit/>
          </a:bodyPr>
          <a:lstStyle/>
          <a:p>
            <a:pPr marL="375920">
              <a:lnSpc>
                <a:spcPct val="100000"/>
              </a:lnSpc>
              <a:spcBef>
                <a:spcPts val="1005"/>
              </a:spcBef>
            </a:pPr>
            <a:r>
              <a:rPr sz="1800" b="1" dirty="0">
                <a:solidFill>
                  <a:srgbClr val="002060"/>
                </a:solidFill>
                <a:latin typeface="Century Gothic"/>
                <a:cs typeface="Century Gothic"/>
              </a:rPr>
              <a:t>4</a:t>
            </a:r>
            <a:r>
              <a:rPr sz="1800" b="1" spc="-100" dirty="0">
                <a:solidFill>
                  <a:srgbClr val="002060"/>
                </a:solidFill>
                <a:latin typeface="Century Gothic"/>
                <a:cs typeface="Century Gothic"/>
              </a:rPr>
              <a:t> </a:t>
            </a:r>
            <a:r>
              <a:rPr sz="1800" b="1" dirty="0">
                <a:solidFill>
                  <a:srgbClr val="002060"/>
                </a:solidFill>
                <a:latin typeface="Century Gothic"/>
                <a:cs typeface="Century Gothic"/>
              </a:rPr>
              <a:t>liters</a:t>
            </a:r>
            <a:endParaRPr sz="1800">
              <a:latin typeface="Century Gothic"/>
              <a:cs typeface="Century Gothic"/>
            </a:endParaRPr>
          </a:p>
        </p:txBody>
      </p:sp>
      <p:sp>
        <p:nvSpPr>
          <p:cNvPr id="54" name="object 54"/>
          <p:cNvSpPr txBox="1"/>
          <p:nvPr/>
        </p:nvSpPr>
        <p:spPr>
          <a:xfrm>
            <a:off x="251844" y="1825828"/>
            <a:ext cx="11785600" cy="941705"/>
          </a:xfrm>
          <a:prstGeom prst="rect">
            <a:avLst/>
          </a:prstGeom>
        </p:spPr>
        <p:txBody>
          <a:bodyPr vert="horz" wrap="square" lIns="0" tIns="196850" rIns="0" bIns="0" rtlCol="0">
            <a:spAutoFit/>
          </a:bodyPr>
          <a:lstStyle/>
          <a:p>
            <a:pPr marL="1019810">
              <a:lnSpc>
                <a:spcPct val="100000"/>
              </a:lnSpc>
              <a:spcBef>
                <a:spcPts val="1550"/>
              </a:spcBef>
              <a:tabLst>
                <a:tab pos="4156075" algn="l"/>
                <a:tab pos="7973059" algn="l"/>
              </a:tabLst>
            </a:pPr>
            <a:r>
              <a:rPr sz="1600" spc="-5" dirty="0">
                <a:solidFill>
                  <a:srgbClr val="002060"/>
                </a:solidFill>
                <a:latin typeface="Century Gothic"/>
                <a:cs typeface="Century Gothic"/>
              </a:rPr>
              <a:t>Adipoa</a:t>
            </a:r>
            <a:r>
              <a:rPr sz="1600" dirty="0">
                <a:solidFill>
                  <a:srgbClr val="002060"/>
                </a:solidFill>
                <a:latin typeface="Century Gothic"/>
                <a:cs typeface="Century Gothic"/>
              </a:rPr>
              <a:t> - 2013	</a:t>
            </a:r>
            <a:r>
              <a:rPr sz="1600" b="1" dirty="0">
                <a:solidFill>
                  <a:srgbClr val="002060"/>
                </a:solidFill>
                <a:latin typeface="Century Gothic"/>
                <a:cs typeface="Century Gothic"/>
              </a:rPr>
              <a:t>Osteoarthritis</a:t>
            </a:r>
            <a:r>
              <a:rPr sz="1600" b="1" spc="-5" dirty="0">
                <a:solidFill>
                  <a:srgbClr val="002060"/>
                </a:solidFill>
                <a:latin typeface="Century Gothic"/>
                <a:cs typeface="Century Gothic"/>
              </a:rPr>
              <a:t> </a:t>
            </a:r>
            <a:r>
              <a:rPr sz="1600" b="1" dirty="0">
                <a:solidFill>
                  <a:srgbClr val="002060"/>
                </a:solidFill>
                <a:latin typeface="Century Gothic"/>
                <a:cs typeface="Century Gothic"/>
              </a:rPr>
              <a:t>Treatment	</a:t>
            </a:r>
            <a:r>
              <a:rPr sz="3000" b="1" baseline="-2777" dirty="0">
                <a:solidFill>
                  <a:srgbClr val="FF0000"/>
                </a:solidFill>
                <a:latin typeface="Palatino Linotype"/>
                <a:cs typeface="Palatino Linotype"/>
              </a:rPr>
              <a:t>≈ </a:t>
            </a:r>
            <a:r>
              <a:rPr sz="3000" b="1" baseline="-4166" dirty="0">
                <a:solidFill>
                  <a:srgbClr val="FF0000"/>
                </a:solidFill>
                <a:latin typeface="Century Gothic"/>
                <a:cs typeface="Century Gothic"/>
              </a:rPr>
              <a:t>10</a:t>
            </a:r>
            <a:r>
              <a:rPr sz="3000" b="1" spc="-150" baseline="-4166" dirty="0">
                <a:solidFill>
                  <a:srgbClr val="FF0000"/>
                </a:solidFill>
                <a:latin typeface="Century Gothic"/>
                <a:cs typeface="Century Gothic"/>
              </a:rPr>
              <a:t> </a:t>
            </a:r>
            <a:r>
              <a:rPr sz="3000" b="1" baseline="-4166" dirty="0">
                <a:solidFill>
                  <a:srgbClr val="FF0000"/>
                </a:solidFill>
                <a:latin typeface="Century Gothic"/>
                <a:cs typeface="Century Gothic"/>
              </a:rPr>
              <a:t>millions</a:t>
            </a:r>
            <a:endParaRPr sz="3000" baseline="-4166">
              <a:latin typeface="Century Gothic"/>
              <a:cs typeface="Century Gothic"/>
            </a:endParaRPr>
          </a:p>
        </p:txBody>
      </p:sp>
      <p:sp>
        <p:nvSpPr>
          <p:cNvPr id="55" name="object 55"/>
          <p:cNvSpPr txBox="1"/>
          <p:nvPr/>
        </p:nvSpPr>
        <p:spPr>
          <a:xfrm>
            <a:off x="10473359" y="1825828"/>
            <a:ext cx="1231900" cy="892175"/>
          </a:xfrm>
          <a:prstGeom prst="rect">
            <a:avLst/>
          </a:prstGeom>
        </p:spPr>
        <p:txBody>
          <a:bodyPr vert="horz" wrap="square" lIns="0" tIns="3810" rIns="0" bIns="0" rtlCol="0">
            <a:spAutoFit/>
          </a:bodyPr>
          <a:lstStyle/>
          <a:p>
            <a:pPr>
              <a:lnSpc>
                <a:spcPct val="100000"/>
              </a:lnSpc>
              <a:spcBef>
                <a:spcPts val="30"/>
              </a:spcBef>
            </a:pPr>
            <a:endParaRPr sz="1550">
              <a:latin typeface="Times New Roman"/>
              <a:cs typeface="Times New Roman"/>
            </a:endParaRPr>
          </a:p>
          <a:p>
            <a:pPr marL="539750">
              <a:lnSpc>
                <a:spcPct val="100000"/>
              </a:lnSpc>
            </a:pPr>
            <a:r>
              <a:rPr sz="1800" b="1" dirty="0">
                <a:solidFill>
                  <a:srgbClr val="002060"/>
                </a:solidFill>
                <a:latin typeface="Century Gothic"/>
                <a:cs typeface="Century Gothic"/>
              </a:rPr>
              <a:t>2</a:t>
            </a:r>
            <a:r>
              <a:rPr sz="1800" b="1" spc="-100" dirty="0">
                <a:solidFill>
                  <a:srgbClr val="002060"/>
                </a:solidFill>
                <a:latin typeface="Century Gothic"/>
                <a:cs typeface="Century Gothic"/>
              </a:rPr>
              <a:t> </a:t>
            </a:r>
            <a:r>
              <a:rPr sz="1800" b="1" dirty="0">
                <a:solidFill>
                  <a:srgbClr val="002060"/>
                </a:solidFill>
                <a:latin typeface="Century Gothic"/>
                <a:cs typeface="Century Gothic"/>
              </a:rPr>
              <a:t>liters</a:t>
            </a:r>
            <a:endParaRPr sz="1800">
              <a:latin typeface="Century Gothic"/>
              <a:cs typeface="Century Gothic"/>
            </a:endParaRPr>
          </a:p>
        </p:txBody>
      </p:sp>
      <p:sp>
        <p:nvSpPr>
          <p:cNvPr id="56" name="object 56"/>
          <p:cNvSpPr txBox="1"/>
          <p:nvPr/>
        </p:nvSpPr>
        <p:spPr>
          <a:xfrm>
            <a:off x="251844" y="2767088"/>
            <a:ext cx="11785600" cy="983615"/>
          </a:xfrm>
          <a:prstGeom prst="rect">
            <a:avLst/>
          </a:prstGeom>
        </p:spPr>
        <p:txBody>
          <a:bodyPr vert="horz" wrap="square" lIns="0" tIns="1270" rIns="0" bIns="0" rtlCol="0">
            <a:spAutoFit/>
          </a:bodyPr>
          <a:lstStyle/>
          <a:p>
            <a:pPr>
              <a:lnSpc>
                <a:spcPct val="100000"/>
              </a:lnSpc>
              <a:spcBef>
                <a:spcPts val="10"/>
              </a:spcBef>
            </a:pPr>
            <a:endParaRPr sz="1500">
              <a:latin typeface="Times New Roman"/>
              <a:cs typeface="Times New Roman"/>
            </a:endParaRPr>
          </a:p>
          <a:p>
            <a:pPr marR="8366759" algn="ctr">
              <a:lnSpc>
                <a:spcPts val="1390"/>
              </a:lnSpc>
            </a:pPr>
            <a:r>
              <a:rPr sz="1600" dirty="0">
                <a:solidFill>
                  <a:srgbClr val="002060"/>
                </a:solidFill>
                <a:latin typeface="Century Gothic"/>
                <a:cs typeface="Century Gothic"/>
              </a:rPr>
              <a:t>Jo et al. –</a:t>
            </a:r>
            <a:r>
              <a:rPr sz="1600" spc="-100" dirty="0">
                <a:solidFill>
                  <a:srgbClr val="002060"/>
                </a:solidFill>
                <a:latin typeface="Century Gothic"/>
                <a:cs typeface="Century Gothic"/>
              </a:rPr>
              <a:t> </a:t>
            </a:r>
            <a:r>
              <a:rPr sz="1600" dirty="0">
                <a:solidFill>
                  <a:srgbClr val="002060"/>
                </a:solidFill>
                <a:latin typeface="Century Gothic"/>
                <a:cs typeface="Century Gothic"/>
              </a:rPr>
              <a:t>2013</a:t>
            </a:r>
            <a:endParaRPr sz="1600">
              <a:latin typeface="Century Gothic"/>
              <a:cs typeface="Century Gothic"/>
            </a:endParaRPr>
          </a:p>
          <a:p>
            <a:pPr marL="4371340">
              <a:lnSpc>
                <a:spcPts val="1490"/>
              </a:lnSpc>
              <a:tabLst>
                <a:tab pos="7901940" algn="l"/>
              </a:tabLst>
            </a:pPr>
            <a:r>
              <a:rPr sz="1600" b="1" dirty="0">
                <a:solidFill>
                  <a:srgbClr val="002060"/>
                </a:solidFill>
                <a:latin typeface="Century Gothic"/>
                <a:cs typeface="Century Gothic"/>
              </a:rPr>
              <a:t>Osteoarthritic</a:t>
            </a:r>
            <a:r>
              <a:rPr sz="1600" b="1" spc="-10" dirty="0">
                <a:solidFill>
                  <a:srgbClr val="002060"/>
                </a:solidFill>
                <a:latin typeface="Century Gothic"/>
                <a:cs typeface="Century Gothic"/>
              </a:rPr>
              <a:t> </a:t>
            </a:r>
            <a:r>
              <a:rPr sz="1600" b="1" spc="-5" dirty="0">
                <a:solidFill>
                  <a:srgbClr val="002060"/>
                </a:solidFill>
                <a:latin typeface="Century Gothic"/>
                <a:cs typeface="Century Gothic"/>
              </a:rPr>
              <a:t>Knee	</a:t>
            </a:r>
            <a:r>
              <a:rPr sz="3000" b="1" baseline="-2777" dirty="0">
                <a:solidFill>
                  <a:srgbClr val="FF0000"/>
                </a:solidFill>
                <a:latin typeface="Palatino Linotype"/>
                <a:cs typeface="Palatino Linotype"/>
              </a:rPr>
              <a:t>≈ </a:t>
            </a:r>
            <a:r>
              <a:rPr sz="3000" b="1" baseline="-4166" dirty="0">
                <a:solidFill>
                  <a:srgbClr val="FF0000"/>
                </a:solidFill>
                <a:latin typeface="Century Gothic"/>
                <a:cs typeface="Century Gothic"/>
              </a:rPr>
              <a:t>100</a:t>
            </a:r>
            <a:r>
              <a:rPr sz="3000" b="1" spc="-150" baseline="-4166" dirty="0">
                <a:solidFill>
                  <a:srgbClr val="FF0000"/>
                </a:solidFill>
                <a:latin typeface="Century Gothic"/>
                <a:cs typeface="Century Gothic"/>
              </a:rPr>
              <a:t> </a:t>
            </a:r>
            <a:r>
              <a:rPr sz="3000" b="1" baseline="-4166" dirty="0">
                <a:solidFill>
                  <a:srgbClr val="FF0000"/>
                </a:solidFill>
                <a:latin typeface="Century Gothic"/>
                <a:cs typeface="Century Gothic"/>
              </a:rPr>
              <a:t>millions</a:t>
            </a:r>
            <a:endParaRPr sz="3000" baseline="-4166">
              <a:latin typeface="Century Gothic"/>
              <a:cs typeface="Century Gothic"/>
            </a:endParaRPr>
          </a:p>
          <a:p>
            <a:pPr marR="8366759" algn="ctr">
              <a:lnSpc>
                <a:spcPts val="1540"/>
              </a:lnSpc>
            </a:pPr>
            <a:r>
              <a:rPr sz="1600" i="1" dirty="0">
                <a:solidFill>
                  <a:srgbClr val="002060"/>
                </a:solidFill>
                <a:latin typeface="Century Gothic"/>
                <a:cs typeface="Century Gothic"/>
              </a:rPr>
              <a:t>Stem</a:t>
            </a:r>
            <a:r>
              <a:rPr sz="1600" i="1" spc="-100" dirty="0">
                <a:solidFill>
                  <a:srgbClr val="002060"/>
                </a:solidFill>
                <a:latin typeface="Century Gothic"/>
                <a:cs typeface="Century Gothic"/>
              </a:rPr>
              <a:t> </a:t>
            </a:r>
            <a:r>
              <a:rPr sz="1600" i="1" dirty="0">
                <a:solidFill>
                  <a:srgbClr val="002060"/>
                </a:solidFill>
                <a:latin typeface="Century Gothic"/>
                <a:cs typeface="Century Gothic"/>
              </a:rPr>
              <a:t>Cells</a:t>
            </a:r>
            <a:endParaRPr sz="1600">
              <a:latin typeface="Century Gothic"/>
              <a:cs typeface="Century Gothic"/>
            </a:endParaRPr>
          </a:p>
        </p:txBody>
      </p:sp>
      <p:sp>
        <p:nvSpPr>
          <p:cNvPr id="57" name="object 57"/>
          <p:cNvSpPr txBox="1"/>
          <p:nvPr/>
        </p:nvSpPr>
        <p:spPr>
          <a:xfrm>
            <a:off x="10637049" y="3026575"/>
            <a:ext cx="1231900" cy="738505"/>
          </a:xfrm>
          <a:prstGeom prst="rect">
            <a:avLst/>
          </a:prstGeom>
        </p:spPr>
        <p:txBody>
          <a:bodyPr vert="horz" wrap="square" lIns="0" tIns="104139" rIns="0" bIns="0" rtlCol="0">
            <a:spAutoFit/>
          </a:bodyPr>
          <a:lstStyle/>
          <a:p>
            <a:pPr marL="311785">
              <a:lnSpc>
                <a:spcPct val="100000"/>
              </a:lnSpc>
              <a:spcBef>
                <a:spcPts val="819"/>
              </a:spcBef>
            </a:pPr>
            <a:r>
              <a:rPr sz="1800" b="1" dirty="0">
                <a:solidFill>
                  <a:srgbClr val="002060"/>
                </a:solidFill>
                <a:latin typeface="Century Gothic"/>
                <a:cs typeface="Century Gothic"/>
              </a:rPr>
              <a:t>20</a:t>
            </a:r>
            <a:r>
              <a:rPr sz="1800" b="1" spc="-100" dirty="0">
                <a:solidFill>
                  <a:srgbClr val="002060"/>
                </a:solidFill>
                <a:latin typeface="Century Gothic"/>
                <a:cs typeface="Century Gothic"/>
              </a:rPr>
              <a:t> </a:t>
            </a:r>
            <a:r>
              <a:rPr sz="1800" b="1" dirty="0">
                <a:solidFill>
                  <a:srgbClr val="002060"/>
                </a:solidFill>
                <a:latin typeface="Century Gothic"/>
                <a:cs typeface="Century Gothic"/>
              </a:rPr>
              <a:t>liters</a:t>
            </a:r>
            <a:endParaRPr sz="1800">
              <a:latin typeface="Century Gothic"/>
              <a:cs typeface="Century Gothic"/>
            </a:endParaRPr>
          </a:p>
        </p:txBody>
      </p:sp>
      <p:sp>
        <p:nvSpPr>
          <p:cNvPr id="58" name="object 58"/>
          <p:cNvSpPr txBox="1"/>
          <p:nvPr/>
        </p:nvSpPr>
        <p:spPr>
          <a:xfrm>
            <a:off x="251844" y="3750500"/>
            <a:ext cx="11785600" cy="996950"/>
          </a:xfrm>
          <a:prstGeom prst="rect">
            <a:avLst/>
          </a:prstGeom>
        </p:spPr>
        <p:txBody>
          <a:bodyPr vert="horz" wrap="square" lIns="0" tIns="2540" rIns="0" bIns="0" rtlCol="0">
            <a:spAutoFit/>
          </a:bodyPr>
          <a:lstStyle/>
          <a:p>
            <a:pPr>
              <a:lnSpc>
                <a:spcPct val="100000"/>
              </a:lnSpc>
              <a:spcBef>
                <a:spcPts val="20"/>
              </a:spcBef>
            </a:pPr>
            <a:endParaRPr sz="1850">
              <a:latin typeface="Times New Roman"/>
              <a:cs typeface="Times New Roman"/>
            </a:endParaRPr>
          </a:p>
          <a:p>
            <a:pPr marR="8366759" algn="ctr">
              <a:lnSpc>
                <a:spcPts val="1455"/>
              </a:lnSpc>
            </a:pPr>
            <a:r>
              <a:rPr sz="1600" spc="-20" dirty="0">
                <a:solidFill>
                  <a:srgbClr val="002060"/>
                </a:solidFill>
                <a:latin typeface="Century Gothic"/>
                <a:cs typeface="Century Gothic"/>
              </a:rPr>
              <a:t>Vangsness  </a:t>
            </a:r>
            <a:r>
              <a:rPr sz="1600" dirty="0">
                <a:solidFill>
                  <a:srgbClr val="002060"/>
                </a:solidFill>
                <a:latin typeface="Century Gothic"/>
                <a:cs typeface="Century Gothic"/>
              </a:rPr>
              <a:t>et al. –</a:t>
            </a:r>
            <a:r>
              <a:rPr sz="1600" spc="-65" dirty="0">
                <a:solidFill>
                  <a:srgbClr val="002060"/>
                </a:solidFill>
                <a:latin typeface="Century Gothic"/>
                <a:cs typeface="Century Gothic"/>
              </a:rPr>
              <a:t> </a:t>
            </a:r>
            <a:r>
              <a:rPr sz="1600" dirty="0">
                <a:solidFill>
                  <a:srgbClr val="002060"/>
                </a:solidFill>
                <a:latin typeface="Century Gothic"/>
                <a:cs typeface="Century Gothic"/>
              </a:rPr>
              <a:t>2014</a:t>
            </a:r>
            <a:endParaRPr sz="1600">
              <a:latin typeface="Century Gothic"/>
              <a:cs typeface="Century Gothic"/>
            </a:endParaRPr>
          </a:p>
          <a:p>
            <a:pPr marL="4652010">
              <a:lnSpc>
                <a:spcPts val="1490"/>
              </a:lnSpc>
              <a:tabLst>
                <a:tab pos="7973059" algn="l"/>
              </a:tabLst>
            </a:pPr>
            <a:r>
              <a:rPr sz="1600" b="1" spc="-5" dirty="0">
                <a:solidFill>
                  <a:srgbClr val="002060"/>
                </a:solidFill>
                <a:latin typeface="Century Gothic"/>
                <a:cs typeface="Century Gothic"/>
              </a:rPr>
              <a:t>Knee</a:t>
            </a:r>
            <a:r>
              <a:rPr sz="1600" b="1" dirty="0">
                <a:solidFill>
                  <a:srgbClr val="002060"/>
                </a:solidFill>
                <a:latin typeface="Century Gothic"/>
                <a:cs typeface="Century Gothic"/>
              </a:rPr>
              <a:t> </a:t>
            </a:r>
            <a:r>
              <a:rPr sz="1600" b="1" spc="-5" dirty="0">
                <a:solidFill>
                  <a:srgbClr val="002060"/>
                </a:solidFill>
                <a:latin typeface="Century Gothic"/>
                <a:cs typeface="Century Gothic"/>
              </a:rPr>
              <a:t>disease	</a:t>
            </a:r>
            <a:r>
              <a:rPr sz="3000" b="1" baseline="1388" dirty="0">
                <a:solidFill>
                  <a:srgbClr val="FF0000"/>
                </a:solidFill>
                <a:latin typeface="Palatino Linotype"/>
                <a:cs typeface="Palatino Linotype"/>
              </a:rPr>
              <a:t>≈ </a:t>
            </a:r>
            <a:r>
              <a:rPr sz="2000" b="1" dirty="0">
                <a:solidFill>
                  <a:srgbClr val="FF2600"/>
                </a:solidFill>
                <a:latin typeface="Century Gothic"/>
                <a:cs typeface="Century Gothic"/>
              </a:rPr>
              <a:t>50</a:t>
            </a:r>
            <a:r>
              <a:rPr sz="2000" b="1" spc="-100" dirty="0">
                <a:solidFill>
                  <a:srgbClr val="FF2600"/>
                </a:solidFill>
                <a:latin typeface="Century Gothic"/>
                <a:cs typeface="Century Gothic"/>
              </a:rPr>
              <a:t> </a:t>
            </a:r>
            <a:r>
              <a:rPr sz="2000" b="1" dirty="0">
                <a:solidFill>
                  <a:srgbClr val="FF0000"/>
                </a:solidFill>
                <a:latin typeface="Century Gothic"/>
                <a:cs typeface="Century Gothic"/>
              </a:rPr>
              <a:t>millions</a:t>
            </a:r>
            <a:endParaRPr sz="2000">
              <a:latin typeface="Century Gothic"/>
              <a:cs typeface="Century Gothic"/>
            </a:endParaRPr>
          </a:p>
          <a:p>
            <a:pPr marR="8366759" algn="ctr">
              <a:lnSpc>
                <a:spcPts val="1475"/>
              </a:lnSpc>
            </a:pPr>
            <a:r>
              <a:rPr sz="1600" i="1" dirty="0">
                <a:solidFill>
                  <a:srgbClr val="002060"/>
                </a:solidFill>
                <a:latin typeface="Century Gothic"/>
                <a:cs typeface="Century Gothic"/>
              </a:rPr>
              <a:t>JB&amp;JS</a:t>
            </a:r>
            <a:endParaRPr sz="1600">
              <a:latin typeface="Century Gothic"/>
              <a:cs typeface="Century Gothic"/>
            </a:endParaRPr>
          </a:p>
        </p:txBody>
      </p:sp>
      <p:sp>
        <p:nvSpPr>
          <p:cNvPr id="59" name="object 59"/>
          <p:cNvSpPr txBox="1"/>
          <p:nvPr/>
        </p:nvSpPr>
        <p:spPr>
          <a:xfrm>
            <a:off x="10637049" y="3818597"/>
            <a:ext cx="1231900" cy="621030"/>
          </a:xfrm>
          <a:prstGeom prst="rect">
            <a:avLst/>
          </a:prstGeom>
        </p:spPr>
        <p:txBody>
          <a:bodyPr vert="horz" wrap="square" lIns="0" tIns="4445" rIns="0" bIns="0" rtlCol="0">
            <a:spAutoFit/>
          </a:bodyPr>
          <a:lstStyle/>
          <a:p>
            <a:pPr>
              <a:lnSpc>
                <a:spcPct val="100000"/>
              </a:lnSpc>
              <a:spcBef>
                <a:spcPts val="35"/>
              </a:spcBef>
            </a:pPr>
            <a:endParaRPr sz="2350">
              <a:latin typeface="Times New Roman"/>
              <a:cs typeface="Times New Roman"/>
            </a:endParaRPr>
          </a:p>
          <a:p>
            <a:pPr marL="311785">
              <a:lnSpc>
                <a:spcPts val="2145"/>
              </a:lnSpc>
            </a:pPr>
            <a:r>
              <a:rPr sz="1800" b="1" dirty="0">
                <a:solidFill>
                  <a:srgbClr val="002060"/>
                </a:solidFill>
                <a:latin typeface="Century Gothic"/>
                <a:cs typeface="Century Gothic"/>
              </a:rPr>
              <a:t>10</a:t>
            </a:r>
            <a:r>
              <a:rPr sz="1800" b="1" spc="-100" dirty="0">
                <a:solidFill>
                  <a:srgbClr val="002060"/>
                </a:solidFill>
                <a:latin typeface="Century Gothic"/>
                <a:cs typeface="Century Gothic"/>
              </a:rPr>
              <a:t> </a:t>
            </a:r>
            <a:r>
              <a:rPr sz="1800" b="1" dirty="0">
                <a:solidFill>
                  <a:srgbClr val="002060"/>
                </a:solidFill>
                <a:latin typeface="Century Gothic"/>
                <a:cs typeface="Century Gothic"/>
              </a:rPr>
              <a:t>liters</a:t>
            </a:r>
            <a:endParaRPr sz="1800">
              <a:latin typeface="Century Gothic"/>
              <a:cs typeface="Century Gothic"/>
            </a:endParaRPr>
          </a:p>
        </p:txBody>
      </p:sp>
      <p:sp>
        <p:nvSpPr>
          <p:cNvPr id="60" name="object 60"/>
          <p:cNvSpPr txBox="1"/>
          <p:nvPr/>
        </p:nvSpPr>
        <p:spPr>
          <a:xfrm>
            <a:off x="251844" y="4682109"/>
            <a:ext cx="11785600" cy="949325"/>
          </a:xfrm>
          <a:prstGeom prst="rect">
            <a:avLst/>
          </a:prstGeom>
        </p:spPr>
        <p:txBody>
          <a:bodyPr vert="horz" wrap="square" lIns="0" tIns="0" rIns="0" bIns="0" rtlCol="0">
            <a:spAutoFit/>
          </a:bodyPr>
          <a:lstStyle/>
          <a:p>
            <a:pPr>
              <a:lnSpc>
                <a:spcPct val="100000"/>
              </a:lnSpc>
            </a:pPr>
            <a:endParaRPr sz="1600">
              <a:latin typeface="Times New Roman"/>
              <a:cs typeface="Times New Roman"/>
            </a:endParaRPr>
          </a:p>
          <a:p>
            <a:pPr marL="878205">
              <a:lnSpc>
                <a:spcPts val="1240"/>
              </a:lnSpc>
              <a:spcBef>
                <a:spcPts val="1410"/>
              </a:spcBef>
            </a:pPr>
            <a:r>
              <a:rPr sz="1600" dirty="0">
                <a:solidFill>
                  <a:srgbClr val="002060"/>
                </a:solidFill>
                <a:latin typeface="Century Gothic"/>
                <a:cs typeface="Century Gothic"/>
              </a:rPr>
              <a:t>Bura et al. –</a:t>
            </a:r>
            <a:r>
              <a:rPr sz="1600" spc="-100" dirty="0">
                <a:solidFill>
                  <a:srgbClr val="002060"/>
                </a:solidFill>
                <a:latin typeface="Century Gothic"/>
                <a:cs typeface="Century Gothic"/>
              </a:rPr>
              <a:t> </a:t>
            </a:r>
            <a:r>
              <a:rPr sz="1600" dirty="0">
                <a:solidFill>
                  <a:srgbClr val="002060"/>
                </a:solidFill>
                <a:latin typeface="Century Gothic"/>
                <a:cs typeface="Century Gothic"/>
              </a:rPr>
              <a:t>2014</a:t>
            </a:r>
            <a:endParaRPr sz="1600">
              <a:latin typeface="Century Gothic"/>
              <a:cs typeface="Century Gothic"/>
            </a:endParaRPr>
          </a:p>
          <a:p>
            <a:pPr marL="1080770">
              <a:lnSpc>
                <a:spcPts val="1720"/>
              </a:lnSpc>
              <a:tabLst>
                <a:tab pos="4225290" algn="l"/>
                <a:tab pos="7901940" algn="l"/>
              </a:tabLst>
            </a:pPr>
            <a:r>
              <a:rPr sz="2400" i="1" baseline="-32986" dirty="0">
                <a:solidFill>
                  <a:srgbClr val="002060"/>
                </a:solidFill>
                <a:latin typeface="Century Gothic"/>
                <a:cs typeface="Century Gothic"/>
              </a:rPr>
              <a:t>Cytotherapy	</a:t>
            </a:r>
            <a:r>
              <a:rPr sz="1600" b="1" dirty="0">
                <a:solidFill>
                  <a:srgbClr val="002060"/>
                </a:solidFill>
                <a:latin typeface="Century Gothic"/>
                <a:cs typeface="Century Gothic"/>
              </a:rPr>
              <a:t>Critical</a:t>
            </a:r>
            <a:r>
              <a:rPr sz="1600" b="1" spc="-5" dirty="0">
                <a:solidFill>
                  <a:srgbClr val="002060"/>
                </a:solidFill>
                <a:latin typeface="Century Gothic"/>
                <a:cs typeface="Century Gothic"/>
              </a:rPr>
              <a:t> Limb </a:t>
            </a:r>
            <a:r>
              <a:rPr sz="1600" b="1" dirty="0">
                <a:solidFill>
                  <a:srgbClr val="002060"/>
                </a:solidFill>
                <a:latin typeface="Century Gothic"/>
                <a:cs typeface="Century Gothic"/>
              </a:rPr>
              <a:t>Ischemia	</a:t>
            </a:r>
            <a:r>
              <a:rPr sz="3000" b="1" baseline="1388" dirty="0">
                <a:solidFill>
                  <a:srgbClr val="FF0000"/>
                </a:solidFill>
                <a:latin typeface="Palatino Linotype"/>
                <a:cs typeface="Palatino Linotype"/>
              </a:rPr>
              <a:t>≈ </a:t>
            </a:r>
            <a:r>
              <a:rPr sz="2000" b="1" dirty="0">
                <a:solidFill>
                  <a:srgbClr val="FF0000"/>
                </a:solidFill>
                <a:latin typeface="Century Gothic"/>
                <a:cs typeface="Century Gothic"/>
              </a:rPr>
              <a:t>200</a:t>
            </a:r>
            <a:r>
              <a:rPr sz="2000" b="1" spc="-100" dirty="0">
                <a:solidFill>
                  <a:srgbClr val="FF0000"/>
                </a:solidFill>
                <a:latin typeface="Century Gothic"/>
                <a:cs typeface="Century Gothic"/>
              </a:rPr>
              <a:t> </a:t>
            </a:r>
            <a:r>
              <a:rPr sz="2000" b="1" dirty="0">
                <a:solidFill>
                  <a:srgbClr val="FF0000"/>
                </a:solidFill>
                <a:latin typeface="Century Gothic"/>
                <a:cs typeface="Century Gothic"/>
              </a:rPr>
              <a:t>millions</a:t>
            </a:r>
            <a:endParaRPr sz="2000">
              <a:latin typeface="Century Gothic"/>
              <a:cs typeface="Century Gothic"/>
            </a:endParaRPr>
          </a:p>
        </p:txBody>
      </p:sp>
      <p:sp>
        <p:nvSpPr>
          <p:cNvPr id="61" name="object 61"/>
          <p:cNvSpPr txBox="1"/>
          <p:nvPr/>
        </p:nvSpPr>
        <p:spPr>
          <a:xfrm>
            <a:off x="10637049" y="4761560"/>
            <a:ext cx="1231900" cy="738505"/>
          </a:xfrm>
          <a:prstGeom prst="rect">
            <a:avLst/>
          </a:prstGeom>
        </p:spPr>
        <p:txBody>
          <a:bodyPr vert="horz" wrap="square" lIns="0" tIns="0" rIns="0" bIns="0" rtlCol="0">
            <a:spAutoFit/>
          </a:bodyPr>
          <a:lstStyle/>
          <a:p>
            <a:pPr>
              <a:lnSpc>
                <a:spcPct val="100000"/>
              </a:lnSpc>
            </a:pPr>
            <a:endParaRPr sz="1800">
              <a:latin typeface="Times New Roman"/>
              <a:cs typeface="Times New Roman"/>
            </a:endParaRPr>
          </a:p>
          <a:p>
            <a:pPr marL="311785">
              <a:lnSpc>
                <a:spcPct val="100000"/>
              </a:lnSpc>
              <a:spcBef>
                <a:spcPts val="1245"/>
              </a:spcBef>
            </a:pPr>
            <a:r>
              <a:rPr sz="1800" b="1" dirty="0">
                <a:solidFill>
                  <a:srgbClr val="002060"/>
                </a:solidFill>
                <a:latin typeface="Century Gothic"/>
                <a:cs typeface="Century Gothic"/>
              </a:rPr>
              <a:t>40</a:t>
            </a:r>
            <a:r>
              <a:rPr sz="1800" b="1" spc="-100" dirty="0">
                <a:solidFill>
                  <a:srgbClr val="002060"/>
                </a:solidFill>
                <a:latin typeface="Century Gothic"/>
                <a:cs typeface="Century Gothic"/>
              </a:rPr>
              <a:t> </a:t>
            </a:r>
            <a:r>
              <a:rPr sz="1800" b="1" dirty="0">
                <a:solidFill>
                  <a:srgbClr val="002060"/>
                </a:solidFill>
                <a:latin typeface="Century Gothic"/>
                <a:cs typeface="Century Gothic"/>
              </a:rPr>
              <a:t>liters</a:t>
            </a:r>
            <a:endParaRPr sz="1800">
              <a:latin typeface="Century Gothic"/>
              <a:cs typeface="Century Gothic"/>
            </a:endParaRPr>
          </a:p>
        </p:txBody>
      </p:sp>
      <p:sp>
        <p:nvSpPr>
          <p:cNvPr id="62" name="object 62"/>
          <p:cNvSpPr txBox="1"/>
          <p:nvPr/>
        </p:nvSpPr>
        <p:spPr>
          <a:xfrm>
            <a:off x="251844" y="5631021"/>
            <a:ext cx="11785600" cy="962025"/>
          </a:xfrm>
          <a:prstGeom prst="rect">
            <a:avLst/>
          </a:prstGeom>
        </p:spPr>
        <p:txBody>
          <a:bodyPr vert="horz" wrap="square" lIns="0" tIns="0" rIns="0" bIns="0" rtlCol="0">
            <a:spAutoFit/>
          </a:bodyPr>
          <a:lstStyle/>
          <a:p>
            <a:pPr>
              <a:lnSpc>
                <a:spcPct val="100000"/>
              </a:lnSpc>
            </a:pPr>
            <a:endParaRPr sz="2000">
              <a:latin typeface="Times New Roman"/>
              <a:cs typeface="Times New Roman"/>
            </a:endParaRPr>
          </a:p>
          <a:p>
            <a:pPr>
              <a:lnSpc>
                <a:spcPct val="100000"/>
              </a:lnSpc>
              <a:spcBef>
                <a:spcPts val="5"/>
              </a:spcBef>
            </a:pPr>
            <a:endParaRPr sz="1650">
              <a:latin typeface="Times New Roman"/>
              <a:cs typeface="Times New Roman"/>
            </a:endParaRPr>
          </a:p>
          <a:p>
            <a:pPr marL="1174750">
              <a:lnSpc>
                <a:spcPct val="100000"/>
              </a:lnSpc>
              <a:tabLst>
                <a:tab pos="4093210" algn="l"/>
                <a:tab pos="7805420" algn="l"/>
              </a:tabLst>
            </a:pPr>
            <a:r>
              <a:rPr sz="1600" dirty="0">
                <a:solidFill>
                  <a:srgbClr val="002060"/>
                </a:solidFill>
                <a:latin typeface="Century Gothic"/>
                <a:cs typeface="Century Gothic"/>
              </a:rPr>
              <a:t>Bioscience	</a:t>
            </a:r>
            <a:r>
              <a:rPr sz="1600" b="1" dirty="0">
                <a:solidFill>
                  <a:srgbClr val="002060"/>
                </a:solidFill>
                <a:latin typeface="Century Gothic"/>
                <a:cs typeface="Century Gothic"/>
              </a:rPr>
              <a:t>Soft Tissue Augmentation	</a:t>
            </a:r>
            <a:r>
              <a:rPr sz="2100" b="1" baseline="1984" dirty="0">
                <a:solidFill>
                  <a:srgbClr val="FF2600"/>
                </a:solidFill>
                <a:latin typeface="Century Gothic"/>
                <a:cs typeface="Century Gothic"/>
              </a:rPr>
              <a:t>avg. </a:t>
            </a:r>
            <a:r>
              <a:rPr sz="3000" b="1" spc="-7" baseline="-4166" dirty="0">
                <a:solidFill>
                  <a:srgbClr val="FF0000"/>
                </a:solidFill>
                <a:latin typeface="Century Gothic"/>
                <a:cs typeface="Century Gothic"/>
              </a:rPr>
              <a:t>130</a:t>
            </a:r>
            <a:r>
              <a:rPr sz="3000" b="1" spc="-150" baseline="-4166" dirty="0">
                <a:solidFill>
                  <a:srgbClr val="FF0000"/>
                </a:solidFill>
                <a:latin typeface="Century Gothic"/>
                <a:cs typeface="Century Gothic"/>
              </a:rPr>
              <a:t> </a:t>
            </a:r>
            <a:r>
              <a:rPr sz="3000" b="1" spc="-7" baseline="-4166" dirty="0">
                <a:solidFill>
                  <a:srgbClr val="FF0000"/>
                </a:solidFill>
                <a:latin typeface="Century Gothic"/>
                <a:cs typeface="Century Gothic"/>
              </a:rPr>
              <a:t>millions</a:t>
            </a:r>
            <a:endParaRPr sz="3000" baseline="-4166">
              <a:latin typeface="Century Gothic"/>
              <a:cs typeface="Century Gothic"/>
            </a:endParaRPr>
          </a:p>
        </p:txBody>
      </p:sp>
      <p:sp>
        <p:nvSpPr>
          <p:cNvPr id="63" name="object 63"/>
          <p:cNvSpPr txBox="1"/>
          <p:nvPr/>
        </p:nvSpPr>
        <p:spPr>
          <a:xfrm>
            <a:off x="10637049" y="5828327"/>
            <a:ext cx="1231900" cy="640080"/>
          </a:xfrm>
          <a:prstGeom prst="rect">
            <a:avLst/>
          </a:prstGeom>
        </p:spPr>
        <p:txBody>
          <a:bodyPr vert="horz" wrap="square" lIns="0" tIns="5080" rIns="0" bIns="0" rtlCol="0">
            <a:spAutoFit/>
          </a:bodyPr>
          <a:lstStyle/>
          <a:p>
            <a:pPr>
              <a:lnSpc>
                <a:spcPct val="100000"/>
              </a:lnSpc>
              <a:spcBef>
                <a:spcPts val="40"/>
              </a:spcBef>
            </a:pPr>
            <a:endParaRPr sz="2500">
              <a:latin typeface="Times New Roman"/>
              <a:cs typeface="Times New Roman"/>
            </a:endParaRPr>
          </a:p>
          <a:p>
            <a:pPr marL="311785">
              <a:lnSpc>
                <a:spcPts val="2125"/>
              </a:lnSpc>
            </a:pPr>
            <a:r>
              <a:rPr sz="1800" b="1" dirty="0">
                <a:solidFill>
                  <a:srgbClr val="002060"/>
                </a:solidFill>
                <a:latin typeface="Century Gothic"/>
                <a:cs typeface="Century Gothic"/>
              </a:rPr>
              <a:t>25</a:t>
            </a:r>
            <a:r>
              <a:rPr sz="1800" b="1" spc="-100" dirty="0">
                <a:solidFill>
                  <a:srgbClr val="002060"/>
                </a:solidFill>
                <a:latin typeface="Century Gothic"/>
                <a:cs typeface="Century Gothic"/>
              </a:rPr>
              <a:t> </a:t>
            </a:r>
            <a:r>
              <a:rPr sz="1800" b="1" dirty="0">
                <a:solidFill>
                  <a:srgbClr val="002060"/>
                </a:solidFill>
                <a:latin typeface="Century Gothic"/>
                <a:cs typeface="Century Gothic"/>
              </a:rPr>
              <a:t>liters</a:t>
            </a:r>
            <a:endParaRPr sz="1800">
              <a:latin typeface="Century Gothic"/>
              <a:cs typeface="Century Gothic"/>
            </a:endParaRPr>
          </a:p>
        </p:txBody>
      </p:sp>
      <p:sp>
        <p:nvSpPr>
          <p:cNvPr id="64" name="object 64"/>
          <p:cNvSpPr/>
          <p:nvPr/>
        </p:nvSpPr>
        <p:spPr>
          <a:xfrm>
            <a:off x="10637049" y="3750500"/>
            <a:ext cx="1231900" cy="14604"/>
          </a:xfrm>
          <a:custGeom>
            <a:avLst/>
            <a:gdLst/>
            <a:ahLst/>
            <a:cxnLst/>
            <a:rect l="l" t="t" r="r" b="b"/>
            <a:pathLst>
              <a:path w="1231900" h="14604">
                <a:moveTo>
                  <a:pt x="0" y="14312"/>
                </a:moveTo>
                <a:lnTo>
                  <a:pt x="1231900" y="14312"/>
                </a:lnTo>
                <a:lnTo>
                  <a:pt x="1231900" y="0"/>
                </a:lnTo>
                <a:lnTo>
                  <a:pt x="0" y="0"/>
                </a:lnTo>
                <a:lnTo>
                  <a:pt x="0" y="14312"/>
                </a:lnTo>
                <a:close/>
              </a:path>
            </a:pathLst>
          </a:custGeom>
          <a:solidFill>
            <a:srgbClr val="EEF2F9"/>
          </a:solidFill>
        </p:spPr>
        <p:txBody>
          <a:bodyPr wrap="square" lIns="0" tIns="0" rIns="0" bIns="0" rtlCol="0"/>
          <a:lstStyle/>
          <a:p>
            <a:endParaRPr/>
          </a:p>
        </p:txBody>
      </p:sp>
      <p:sp>
        <p:nvSpPr>
          <p:cNvPr id="65" name="object 65"/>
          <p:cNvSpPr/>
          <p:nvPr/>
        </p:nvSpPr>
        <p:spPr>
          <a:xfrm>
            <a:off x="251844" y="821994"/>
            <a:ext cx="11785600" cy="1003935"/>
          </a:xfrm>
          <a:custGeom>
            <a:avLst/>
            <a:gdLst/>
            <a:ahLst/>
            <a:cxnLst/>
            <a:rect l="l" t="t" r="r" b="b"/>
            <a:pathLst>
              <a:path w="11785600" h="1003935">
                <a:moveTo>
                  <a:pt x="0" y="0"/>
                </a:moveTo>
                <a:lnTo>
                  <a:pt x="11785596" y="0"/>
                </a:lnTo>
                <a:lnTo>
                  <a:pt x="11785596" y="1003795"/>
                </a:lnTo>
                <a:lnTo>
                  <a:pt x="0" y="1003795"/>
                </a:lnTo>
                <a:lnTo>
                  <a:pt x="0" y="0"/>
                </a:lnTo>
                <a:close/>
              </a:path>
            </a:pathLst>
          </a:custGeom>
          <a:solidFill>
            <a:srgbClr val="FFFFFF"/>
          </a:solidFill>
        </p:spPr>
        <p:txBody>
          <a:bodyPr wrap="square" lIns="0" tIns="0" rIns="0" bIns="0" rtlCol="0"/>
          <a:lstStyle/>
          <a:p>
            <a:endParaRPr/>
          </a:p>
        </p:txBody>
      </p:sp>
      <p:sp>
        <p:nvSpPr>
          <p:cNvPr id="66" name="object 66"/>
          <p:cNvSpPr/>
          <p:nvPr/>
        </p:nvSpPr>
        <p:spPr>
          <a:xfrm>
            <a:off x="251844" y="1825828"/>
            <a:ext cx="11785600" cy="941705"/>
          </a:xfrm>
          <a:custGeom>
            <a:avLst/>
            <a:gdLst/>
            <a:ahLst/>
            <a:cxnLst/>
            <a:rect l="l" t="t" r="r" b="b"/>
            <a:pathLst>
              <a:path w="11785600" h="941705">
                <a:moveTo>
                  <a:pt x="0" y="0"/>
                </a:moveTo>
                <a:lnTo>
                  <a:pt x="11785596" y="0"/>
                </a:lnTo>
                <a:lnTo>
                  <a:pt x="11785596" y="941260"/>
                </a:lnTo>
                <a:lnTo>
                  <a:pt x="0" y="941260"/>
                </a:lnTo>
                <a:lnTo>
                  <a:pt x="0" y="0"/>
                </a:lnTo>
                <a:close/>
              </a:path>
            </a:pathLst>
          </a:custGeom>
          <a:solidFill>
            <a:srgbClr val="FFFFFF"/>
          </a:solidFill>
        </p:spPr>
        <p:txBody>
          <a:bodyPr wrap="square" lIns="0" tIns="0" rIns="0" bIns="0" rtlCol="0"/>
          <a:lstStyle/>
          <a:p>
            <a:endParaRPr/>
          </a:p>
        </p:txBody>
      </p:sp>
      <p:sp>
        <p:nvSpPr>
          <p:cNvPr id="67" name="object 67"/>
          <p:cNvSpPr/>
          <p:nvPr/>
        </p:nvSpPr>
        <p:spPr>
          <a:xfrm>
            <a:off x="251844" y="2767088"/>
            <a:ext cx="11785600" cy="983615"/>
          </a:xfrm>
          <a:custGeom>
            <a:avLst/>
            <a:gdLst/>
            <a:ahLst/>
            <a:cxnLst/>
            <a:rect l="l" t="t" r="r" b="b"/>
            <a:pathLst>
              <a:path w="11785600" h="983614">
                <a:moveTo>
                  <a:pt x="0" y="0"/>
                </a:moveTo>
                <a:lnTo>
                  <a:pt x="11785596" y="0"/>
                </a:lnTo>
                <a:lnTo>
                  <a:pt x="11785596" y="983411"/>
                </a:lnTo>
                <a:lnTo>
                  <a:pt x="0" y="983411"/>
                </a:lnTo>
                <a:lnTo>
                  <a:pt x="0" y="0"/>
                </a:lnTo>
                <a:close/>
              </a:path>
            </a:pathLst>
          </a:custGeom>
          <a:solidFill>
            <a:srgbClr val="FFFFFF"/>
          </a:solidFill>
        </p:spPr>
        <p:txBody>
          <a:bodyPr wrap="square" lIns="0" tIns="0" rIns="0" bIns="0" rtlCol="0"/>
          <a:lstStyle/>
          <a:p>
            <a:endParaRPr/>
          </a:p>
        </p:txBody>
      </p:sp>
      <p:sp>
        <p:nvSpPr>
          <p:cNvPr id="68" name="object 68"/>
          <p:cNvSpPr/>
          <p:nvPr/>
        </p:nvSpPr>
        <p:spPr>
          <a:xfrm>
            <a:off x="251844" y="3750500"/>
            <a:ext cx="11785600" cy="932180"/>
          </a:xfrm>
          <a:custGeom>
            <a:avLst/>
            <a:gdLst/>
            <a:ahLst/>
            <a:cxnLst/>
            <a:rect l="l" t="t" r="r" b="b"/>
            <a:pathLst>
              <a:path w="11785600" h="932179">
                <a:moveTo>
                  <a:pt x="0" y="931608"/>
                </a:moveTo>
                <a:lnTo>
                  <a:pt x="11785596" y="931608"/>
                </a:lnTo>
                <a:lnTo>
                  <a:pt x="11785596" y="0"/>
                </a:lnTo>
                <a:lnTo>
                  <a:pt x="0" y="0"/>
                </a:lnTo>
                <a:lnTo>
                  <a:pt x="0" y="931608"/>
                </a:lnTo>
                <a:close/>
              </a:path>
            </a:pathLst>
          </a:custGeom>
          <a:solidFill>
            <a:srgbClr val="FFFFFF"/>
          </a:solidFill>
        </p:spPr>
        <p:txBody>
          <a:bodyPr wrap="square" lIns="0" tIns="0" rIns="0" bIns="0" rtlCol="0"/>
          <a:lstStyle/>
          <a:p>
            <a:endParaRPr/>
          </a:p>
        </p:txBody>
      </p:sp>
      <p:sp>
        <p:nvSpPr>
          <p:cNvPr id="69" name="object 69"/>
          <p:cNvSpPr/>
          <p:nvPr/>
        </p:nvSpPr>
        <p:spPr>
          <a:xfrm>
            <a:off x="251844" y="4682109"/>
            <a:ext cx="11785600" cy="949325"/>
          </a:xfrm>
          <a:custGeom>
            <a:avLst/>
            <a:gdLst/>
            <a:ahLst/>
            <a:cxnLst/>
            <a:rect l="l" t="t" r="r" b="b"/>
            <a:pathLst>
              <a:path w="11785600" h="949325">
                <a:moveTo>
                  <a:pt x="0" y="0"/>
                </a:moveTo>
                <a:lnTo>
                  <a:pt x="11785596" y="0"/>
                </a:lnTo>
                <a:lnTo>
                  <a:pt x="11785596" y="948912"/>
                </a:lnTo>
                <a:lnTo>
                  <a:pt x="0" y="948912"/>
                </a:lnTo>
                <a:lnTo>
                  <a:pt x="0" y="0"/>
                </a:lnTo>
                <a:close/>
              </a:path>
            </a:pathLst>
          </a:custGeom>
          <a:solidFill>
            <a:srgbClr val="FFFFFF"/>
          </a:solidFill>
        </p:spPr>
        <p:txBody>
          <a:bodyPr wrap="square" lIns="0" tIns="0" rIns="0" bIns="0" rtlCol="0"/>
          <a:lstStyle/>
          <a:p>
            <a:endParaRPr/>
          </a:p>
        </p:txBody>
      </p:sp>
      <p:sp>
        <p:nvSpPr>
          <p:cNvPr id="70" name="object 70"/>
          <p:cNvSpPr/>
          <p:nvPr/>
        </p:nvSpPr>
        <p:spPr>
          <a:xfrm>
            <a:off x="251844" y="5631021"/>
            <a:ext cx="11785600" cy="962025"/>
          </a:xfrm>
          <a:custGeom>
            <a:avLst/>
            <a:gdLst/>
            <a:ahLst/>
            <a:cxnLst/>
            <a:rect l="l" t="t" r="r" b="b"/>
            <a:pathLst>
              <a:path w="11785600" h="962025">
                <a:moveTo>
                  <a:pt x="0" y="0"/>
                </a:moveTo>
                <a:lnTo>
                  <a:pt x="11785596" y="0"/>
                </a:lnTo>
                <a:lnTo>
                  <a:pt x="11785596" y="961814"/>
                </a:lnTo>
                <a:lnTo>
                  <a:pt x="0" y="961814"/>
                </a:lnTo>
                <a:lnTo>
                  <a:pt x="0" y="0"/>
                </a:lnTo>
                <a:close/>
              </a:path>
            </a:pathLst>
          </a:custGeom>
          <a:solidFill>
            <a:srgbClr val="FFFFFF"/>
          </a:solidFill>
        </p:spPr>
        <p:txBody>
          <a:bodyPr wrap="square" lIns="0" tIns="0" rIns="0" bIns="0" rtlCol="0"/>
          <a:lstStyle/>
          <a:p>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424419" y="258451"/>
            <a:ext cx="10197350" cy="6027788"/>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21031" y="478993"/>
            <a:ext cx="0" cy="5533390"/>
          </a:xfrm>
          <a:custGeom>
            <a:avLst/>
            <a:gdLst/>
            <a:ahLst/>
            <a:cxnLst/>
            <a:rect l="l" t="t" r="r" b="b"/>
            <a:pathLst>
              <a:path h="5533390">
                <a:moveTo>
                  <a:pt x="0" y="0"/>
                </a:moveTo>
                <a:lnTo>
                  <a:pt x="1" y="5533346"/>
                </a:lnTo>
              </a:path>
            </a:pathLst>
          </a:custGeom>
          <a:ln w="9524">
            <a:solidFill>
              <a:srgbClr val="002F73"/>
            </a:solidFill>
          </a:ln>
        </p:spPr>
        <p:txBody>
          <a:bodyPr wrap="square" lIns="0" tIns="0" rIns="0" bIns="0" rtlCol="0"/>
          <a:lstStyle/>
          <a:p>
            <a:endParaRPr/>
          </a:p>
        </p:txBody>
      </p:sp>
      <p:sp>
        <p:nvSpPr>
          <p:cNvPr id="3" name="object 3"/>
          <p:cNvSpPr/>
          <p:nvPr/>
        </p:nvSpPr>
        <p:spPr>
          <a:xfrm>
            <a:off x="1981200" y="800608"/>
            <a:ext cx="9051925" cy="0"/>
          </a:xfrm>
          <a:custGeom>
            <a:avLst/>
            <a:gdLst/>
            <a:ahLst/>
            <a:cxnLst/>
            <a:rect l="l" t="t" r="r" b="b"/>
            <a:pathLst>
              <a:path w="9051925">
                <a:moveTo>
                  <a:pt x="0" y="0"/>
                </a:moveTo>
                <a:lnTo>
                  <a:pt x="9051833" y="1"/>
                </a:lnTo>
              </a:path>
            </a:pathLst>
          </a:custGeom>
          <a:ln w="9524">
            <a:solidFill>
              <a:srgbClr val="002F73"/>
            </a:solidFill>
          </a:ln>
        </p:spPr>
        <p:txBody>
          <a:bodyPr wrap="square" lIns="0" tIns="0" rIns="0" bIns="0" rtlCol="0"/>
          <a:lstStyle/>
          <a:p>
            <a:endParaRPr/>
          </a:p>
        </p:txBody>
      </p:sp>
      <p:sp>
        <p:nvSpPr>
          <p:cNvPr id="4" name="object 4"/>
          <p:cNvSpPr txBox="1"/>
          <p:nvPr/>
        </p:nvSpPr>
        <p:spPr>
          <a:xfrm>
            <a:off x="4496790" y="286524"/>
            <a:ext cx="624840" cy="432434"/>
          </a:xfrm>
          <a:prstGeom prst="rect">
            <a:avLst/>
          </a:prstGeom>
        </p:spPr>
        <p:txBody>
          <a:bodyPr vert="horz" wrap="square" lIns="0" tIns="0" rIns="0" bIns="0" rtlCol="0">
            <a:spAutoFit/>
          </a:bodyPr>
          <a:lstStyle/>
          <a:p>
            <a:pPr marL="12700">
              <a:lnSpc>
                <a:spcPct val="100000"/>
              </a:lnSpc>
            </a:pPr>
            <a:r>
              <a:rPr sz="2800" spc="-5" dirty="0">
                <a:solidFill>
                  <a:srgbClr val="FF0000"/>
                </a:solidFill>
                <a:latin typeface="Century Gothic"/>
                <a:cs typeface="Century Gothic"/>
              </a:rPr>
              <a:t>SV</a:t>
            </a:r>
            <a:r>
              <a:rPr sz="2800" dirty="0">
                <a:solidFill>
                  <a:srgbClr val="FF0000"/>
                </a:solidFill>
                <a:latin typeface="Century Gothic"/>
                <a:cs typeface="Century Gothic"/>
              </a:rPr>
              <a:t>F</a:t>
            </a:r>
            <a:endParaRPr sz="2800">
              <a:latin typeface="Century Gothic"/>
              <a:cs typeface="Century Gothic"/>
            </a:endParaRPr>
          </a:p>
        </p:txBody>
      </p:sp>
      <p:sp>
        <p:nvSpPr>
          <p:cNvPr id="5" name="object 5"/>
          <p:cNvSpPr txBox="1">
            <a:spLocks noGrp="1"/>
          </p:cNvSpPr>
          <p:nvPr>
            <p:ph type="title"/>
          </p:nvPr>
        </p:nvSpPr>
        <p:spPr>
          <a:prstGeom prst="rect">
            <a:avLst/>
          </a:prstGeom>
        </p:spPr>
        <p:txBody>
          <a:bodyPr vert="horz" wrap="square" lIns="0" tIns="128244" rIns="0" bIns="0" rtlCol="0">
            <a:spAutoFit/>
          </a:bodyPr>
          <a:lstStyle/>
          <a:p>
            <a:pPr marL="6184265">
              <a:lnSpc>
                <a:spcPct val="100000"/>
              </a:lnSpc>
            </a:pPr>
            <a:r>
              <a:rPr sz="2800" b="0" dirty="0">
                <a:solidFill>
                  <a:srgbClr val="008000"/>
                </a:solidFill>
                <a:latin typeface="Century Gothic"/>
                <a:cs typeface="Century Gothic"/>
              </a:rPr>
              <a:t>Expanded</a:t>
            </a:r>
            <a:r>
              <a:rPr sz="2800" b="0" spc="-100" dirty="0">
                <a:solidFill>
                  <a:srgbClr val="008000"/>
                </a:solidFill>
                <a:latin typeface="Century Gothic"/>
                <a:cs typeface="Century Gothic"/>
              </a:rPr>
              <a:t> </a:t>
            </a:r>
            <a:r>
              <a:rPr sz="2800" b="0" spc="-5" dirty="0">
                <a:solidFill>
                  <a:srgbClr val="008000"/>
                </a:solidFill>
                <a:latin typeface="Century Gothic"/>
                <a:cs typeface="Century Gothic"/>
              </a:rPr>
              <a:t>ADSC</a:t>
            </a:r>
            <a:endParaRPr sz="2800">
              <a:latin typeface="Century Gothic"/>
              <a:cs typeface="Century Gothic"/>
            </a:endParaRPr>
          </a:p>
        </p:txBody>
      </p:sp>
      <p:sp>
        <p:nvSpPr>
          <p:cNvPr id="6" name="object 6"/>
          <p:cNvSpPr/>
          <p:nvPr/>
        </p:nvSpPr>
        <p:spPr>
          <a:xfrm>
            <a:off x="3923601" y="1043254"/>
            <a:ext cx="2040775" cy="155448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4572000" y="3150525"/>
            <a:ext cx="598516" cy="47382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txBox="1"/>
          <p:nvPr/>
        </p:nvSpPr>
        <p:spPr>
          <a:xfrm>
            <a:off x="572754" y="1175768"/>
            <a:ext cx="940435" cy="1092200"/>
          </a:xfrm>
          <a:prstGeom prst="rect">
            <a:avLst/>
          </a:prstGeom>
        </p:spPr>
        <p:txBody>
          <a:bodyPr vert="horz" wrap="square" lIns="0" tIns="12065" rIns="0" bIns="0" rtlCol="0">
            <a:spAutoFit/>
          </a:bodyPr>
          <a:lstStyle/>
          <a:p>
            <a:pPr marL="12700" marR="5080" algn="ctr">
              <a:lnSpc>
                <a:spcPts val="2100"/>
              </a:lnSpc>
              <a:spcBef>
                <a:spcPts val="95"/>
              </a:spcBef>
            </a:pPr>
            <a:r>
              <a:rPr sz="1800" dirty="0">
                <a:solidFill>
                  <a:srgbClr val="000090"/>
                </a:solidFill>
                <a:latin typeface="Century Gothic"/>
                <a:cs typeface="Century Gothic"/>
              </a:rPr>
              <a:t>Adi</a:t>
            </a:r>
            <a:r>
              <a:rPr sz="1800" spc="-5" dirty="0">
                <a:solidFill>
                  <a:srgbClr val="000090"/>
                </a:solidFill>
                <a:latin typeface="Century Gothic"/>
                <a:cs typeface="Century Gothic"/>
              </a:rPr>
              <a:t>po</a:t>
            </a:r>
            <a:r>
              <a:rPr sz="1800" dirty="0">
                <a:solidFill>
                  <a:srgbClr val="000090"/>
                </a:solidFill>
                <a:latin typeface="Century Gothic"/>
                <a:cs typeface="Century Gothic"/>
              </a:rPr>
              <a:t>se  </a:t>
            </a:r>
            <a:r>
              <a:rPr sz="1800" spc="-5" dirty="0">
                <a:solidFill>
                  <a:srgbClr val="000090"/>
                </a:solidFill>
                <a:latin typeface="Century Gothic"/>
                <a:cs typeface="Century Gothic"/>
              </a:rPr>
              <a:t>tissue</a:t>
            </a:r>
            <a:endParaRPr sz="1800">
              <a:latin typeface="Century Gothic"/>
              <a:cs typeface="Century Gothic"/>
            </a:endParaRPr>
          </a:p>
          <a:p>
            <a:pPr marL="12700" marR="6350" indent="20955" algn="ctr">
              <a:lnSpc>
                <a:spcPts val="2100"/>
              </a:lnSpc>
              <a:spcBef>
                <a:spcPts val="100"/>
              </a:spcBef>
            </a:pPr>
            <a:r>
              <a:rPr sz="1800" spc="-5" dirty="0">
                <a:solidFill>
                  <a:srgbClr val="000090"/>
                </a:solidFill>
                <a:latin typeface="Century Gothic"/>
                <a:cs typeface="Century Gothic"/>
              </a:rPr>
              <a:t>starting  </a:t>
            </a:r>
            <a:r>
              <a:rPr sz="1800" dirty="0">
                <a:solidFill>
                  <a:srgbClr val="000090"/>
                </a:solidFill>
                <a:latin typeface="Century Gothic"/>
                <a:cs typeface="Century Gothic"/>
              </a:rPr>
              <a:t>material</a:t>
            </a:r>
            <a:endParaRPr sz="1800">
              <a:latin typeface="Century Gothic"/>
              <a:cs typeface="Century Gothic"/>
            </a:endParaRPr>
          </a:p>
        </p:txBody>
      </p:sp>
      <p:sp>
        <p:nvSpPr>
          <p:cNvPr id="9" name="object 9"/>
          <p:cNvSpPr txBox="1"/>
          <p:nvPr/>
        </p:nvSpPr>
        <p:spPr>
          <a:xfrm>
            <a:off x="530486" y="3149828"/>
            <a:ext cx="1056005" cy="549275"/>
          </a:xfrm>
          <a:prstGeom prst="rect">
            <a:avLst/>
          </a:prstGeom>
        </p:spPr>
        <p:txBody>
          <a:bodyPr vert="horz" wrap="square" lIns="0" tIns="0" rIns="0" bIns="0" rtlCol="0">
            <a:spAutoFit/>
          </a:bodyPr>
          <a:lstStyle/>
          <a:p>
            <a:pPr marL="15240" algn="ctr">
              <a:lnSpc>
                <a:spcPts val="2130"/>
              </a:lnSpc>
            </a:pPr>
            <a:r>
              <a:rPr sz="1800" spc="-5" dirty="0">
                <a:solidFill>
                  <a:srgbClr val="000090"/>
                </a:solidFill>
                <a:latin typeface="Century Gothic"/>
                <a:cs typeface="Century Gothic"/>
              </a:rPr>
              <a:t>ADSC</a:t>
            </a:r>
            <a:endParaRPr sz="1800">
              <a:latin typeface="Century Gothic"/>
              <a:cs typeface="Century Gothic"/>
            </a:endParaRPr>
          </a:p>
          <a:p>
            <a:pPr algn="ctr">
              <a:lnSpc>
                <a:spcPts val="2130"/>
              </a:lnSpc>
            </a:pPr>
            <a:r>
              <a:rPr sz="1800" dirty="0">
                <a:solidFill>
                  <a:srgbClr val="000090"/>
                </a:solidFill>
                <a:latin typeface="Century Gothic"/>
                <a:cs typeface="Century Gothic"/>
              </a:rPr>
              <a:t>obtained</a:t>
            </a:r>
            <a:endParaRPr sz="1800">
              <a:latin typeface="Century Gothic"/>
              <a:cs typeface="Century Gothic"/>
            </a:endParaRPr>
          </a:p>
        </p:txBody>
      </p:sp>
      <p:sp>
        <p:nvSpPr>
          <p:cNvPr id="10" name="object 10"/>
          <p:cNvSpPr txBox="1"/>
          <p:nvPr/>
        </p:nvSpPr>
        <p:spPr>
          <a:xfrm>
            <a:off x="461167" y="4885804"/>
            <a:ext cx="1235075" cy="708660"/>
          </a:xfrm>
          <a:prstGeom prst="rect">
            <a:avLst/>
          </a:prstGeom>
        </p:spPr>
        <p:txBody>
          <a:bodyPr vert="horz" wrap="square" lIns="0" tIns="0" rIns="0" bIns="0" rtlCol="0">
            <a:spAutoFit/>
          </a:bodyPr>
          <a:lstStyle/>
          <a:p>
            <a:pPr marL="12700" marR="5080" indent="-3810" algn="ctr">
              <a:lnSpc>
                <a:spcPts val="2100"/>
              </a:lnSpc>
            </a:pPr>
            <a:r>
              <a:rPr sz="1800" dirty="0">
                <a:solidFill>
                  <a:srgbClr val="000090"/>
                </a:solidFill>
                <a:latin typeface="Century Gothic"/>
                <a:cs typeface="Century Gothic"/>
              </a:rPr>
              <a:t>N° of  </a:t>
            </a:r>
            <a:r>
              <a:rPr sz="1800" spc="-55" dirty="0">
                <a:solidFill>
                  <a:srgbClr val="000090"/>
                </a:solidFill>
                <a:latin typeface="Century Gothic"/>
                <a:cs typeface="Century Gothic"/>
              </a:rPr>
              <a:t>T</a:t>
            </a:r>
            <a:r>
              <a:rPr sz="1800" spc="-10" dirty="0">
                <a:solidFill>
                  <a:srgbClr val="000090"/>
                </a:solidFill>
                <a:latin typeface="Century Gothic"/>
                <a:cs typeface="Century Gothic"/>
              </a:rPr>
              <a:t>r</a:t>
            </a:r>
            <a:r>
              <a:rPr sz="1800" dirty="0">
                <a:solidFill>
                  <a:srgbClr val="000090"/>
                </a:solidFill>
                <a:latin typeface="Century Gothic"/>
                <a:cs typeface="Century Gothic"/>
              </a:rPr>
              <a:t>eatments</a:t>
            </a:r>
            <a:endParaRPr sz="1800">
              <a:latin typeface="Century Gothic"/>
              <a:cs typeface="Century Gothic"/>
            </a:endParaRPr>
          </a:p>
          <a:p>
            <a:pPr marR="13335" algn="ctr">
              <a:lnSpc>
                <a:spcPts val="1300"/>
              </a:lnSpc>
            </a:pPr>
            <a:r>
              <a:rPr sz="1100" dirty="0">
                <a:solidFill>
                  <a:srgbClr val="000090"/>
                </a:solidFill>
                <a:latin typeface="Century Gothic"/>
                <a:cs typeface="Century Gothic"/>
              </a:rPr>
              <a:t>(10</a:t>
            </a:r>
            <a:r>
              <a:rPr sz="1100" spc="-45" dirty="0">
                <a:solidFill>
                  <a:srgbClr val="000090"/>
                </a:solidFill>
                <a:latin typeface="Century Gothic"/>
                <a:cs typeface="Century Gothic"/>
              </a:rPr>
              <a:t> </a:t>
            </a:r>
            <a:r>
              <a:rPr sz="1100" spc="-5" dirty="0">
                <a:solidFill>
                  <a:srgbClr val="000090"/>
                </a:solidFill>
                <a:latin typeface="Century Gothic"/>
                <a:cs typeface="Century Gothic"/>
              </a:rPr>
              <a:t>M/treatment)</a:t>
            </a:r>
            <a:endParaRPr sz="1100">
              <a:latin typeface="Century Gothic"/>
              <a:cs typeface="Century Gothic"/>
            </a:endParaRPr>
          </a:p>
        </p:txBody>
      </p:sp>
      <p:sp>
        <p:nvSpPr>
          <p:cNvPr id="11" name="object 11"/>
          <p:cNvSpPr txBox="1"/>
          <p:nvPr/>
        </p:nvSpPr>
        <p:spPr>
          <a:xfrm>
            <a:off x="2973146" y="1518894"/>
            <a:ext cx="500380" cy="549275"/>
          </a:xfrm>
          <a:prstGeom prst="rect">
            <a:avLst/>
          </a:prstGeom>
        </p:spPr>
        <p:txBody>
          <a:bodyPr vert="horz" wrap="square" lIns="0" tIns="0" rIns="0" bIns="0" rtlCol="0">
            <a:spAutoFit/>
          </a:bodyPr>
          <a:lstStyle/>
          <a:p>
            <a:pPr marL="7620" algn="ctr">
              <a:lnSpc>
                <a:spcPts val="2130"/>
              </a:lnSpc>
            </a:pPr>
            <a:r>
              <a:rPr sz="1800" dirty="0">
                <a:solidFill>
                  <a:srgbClr val="634D36"/>
                </a:solidFill>
                <a:latin typeface="Century Gothic"/>
                <a:cs typeface="Century Gothic"/>
              </a:rPr>
              <a:t>2</a:t>
            </a:r>
            <a:endParaRPr sz="1800">
              <a:latin typeface="Century Gothic"/>
              <a:cs typeface="Century Gothic"/>
            </a:endParaRPr>
          </a:p>
          <a:p>
            <a:pPr algn="ctr">
              <a:lnSpc>
                <a:spcPts val="2130"/>
              </a:lnSpc>
            </a:pPr>
            <a:r>
              <a:rPr sz="1800" dirty="0">
                <a:solidFill>
                  <a:srgbClr val="634D36"/>
                </a:solidFill>
                <a:latin typeface="Century Gothic"/>
                <a:cs typeface="Century Gothic"/>
              </a:rPr>
              <a:t>lit</a:t>
            </a:r>
            <a:r>
              <a:rPr sz="1800" spc="-10" dirty="0">
                <a:solidFill>
                  <a:srgbClr val="634D36"/>
                </a:solidFill>
                <a:latin typeface="Century Gothic"/>
                <a:cs typeface="Century Gothic"/>
              </a:rPr>
              <a:t>r</a:t>
            </a:r>
            <a:r>
              <a:rPr sz="1800" dirty="0">
                <a:solidFill>
                  <a:srgbClr val="634D36"/>
                </a:solidFill>
                <a:latin typeface="Century Gothic"/>
                <a:cs typeface="Century Gothic"/>
              </a:rPr>
              <a:t>es</a:t>
            </a:r>
            <a:endParaRPr sz="1800">
              <a:latin typeface="Century Gothic"/>
              <a:cs typeface="Century Gothic"/>
            </a:endParaRPr>
          </a:p>
        </p:txBody>
      </p:sp>
      <p:sp>
        <p:nvSpPr>
          <p:cNvPr id="12" name="object 12"/>
          <p:cNvSpPr txBox="1"/>
          <p:nvPr/>
        </p:nvSpPr>
        <p:spPr>
          <a:xfrm>
            <a:off x="2804820" y="3148241"/>
            <a:ext cx="800735" cy="549275"/>
          </a:xfrm>
          <a:prstGeom prst="rect">
            <a:avLst/>
          </a:prstGeom>
        </p:spPr>
        <p:txBody>
          <a:bodyPr vert="horz" wrap="square" lIns="0" tIns="0" rIns="0" bIns="0" rtlCol="0">
            <a:spAutoFit/>
          </a:bodyPr>
          <a:lstStyle/>
          <a:p>
            <a:pPr marL="10795" algn="ctr">
              <a:lnSpc>
                <a:spcPts val="2130"/>
              </a:lnSpc>
            </a:pPr>
            <a:r>
              <a:rPr sz="1800" spc="-5" dirty="0">
                <a:solidFill>
                  <a:srgbClr val="7097D3"/>
                </a:solidFill>
                <a:latin typeface="Century Gothic"/>
                <a:cs typeface="Century Gothic"/>
              </a:rPr>
              <a:t>10</a:t>
            </a:r>
            <a:endParaRPr sz="1800">
              <a:latin typeface="Century Gothic"/>
              <a:cs typeface="Century Gothic"/>
            </a:endParaRPr>
          </a:p>
          <a:p>
            <a:pPr algn="ctr">
              <a:lnSpc>
                <a:spcPts val="2130"/>
              </a:lnSpc>
            </a:pPr>
            <a:r>
              <a:rPr sz="1800" dirty="0">
                <a:solidFill>
                  <a:srgbClr val="7097D3"/>
                </a:solidFill>
                <a:latin typeface="Century Gothic"/>
                <a:cs typeface="Century Gothic"/>
              </a:rPr>
              <a:t>millions</a:t>
            </a:r>
            <a:endParaRPr sz="1800">
              <a:latin typeface="Century Gothic"/>
              <a:cs typeface="Century Gothic"/>
            </a:endParaRPr>
          </a:p>
        </p:txBody>
      </p:sp>
      <p:sp>
        <p:nvSpPr>
          <p:cNvPr id="13" name="object 13"/>
          <p:cNvSpPr/>
          <p:nvPr/>
        </p:nvSpPr>
        <p:spPr>
          <a:xfrm>
            <a:off x="2123897" y="1625142"/>
            <a:ext cx="694112" cy="1799704"/>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14"/>
          <p:cNvSpPr/>
          <p:nvPr/>
        </p:nvSpPr>
        <p:spPr>
          <a:xfrm>
            <a:off x="2183358" y="1663547"/>
            <a:ext cx="484505" cy="1581150"/>
          </a:xfrm>
          <a:custGeom>
            <a:avLst/>
            <a:gdLst/>
            <a:ahLst/>
            <a:cxnLst/>
            <a:rect l="l" t="t" r="r" b="b"/>
            <a:pathLst>
              <a:path w="484505" h="1581150">
                <a:moveTo>
                  <a:pt x="484186" y="0"/>
                </a:moveTo>
                <a:lnTo>
                  <a:pt x="0" y="0"/>
                </a:lnTo>
                <a:lnTo>
                  <a:pt x="0" y="1567658"/>
                </a:lnTo>
                <a:lnTo>
                  <a:pt x="447113" y="1581088"/>
                </a:lnTo>
              </a:path>
            </a:pathLst>
          </a:custGeom>
          <a:ln w="28574">
            <a:solidFill>
              <a:srgbClr val="738BC1"/>
            </a:solidFill>
          </a:ln>
        </p:spPr>
        <p:txBody>
          <a:bodyPr wrap="square" lIns="0" tIns="0" rIns="0" bIns="0" rtlCol="0"/>
          <a:lstStyle/>
          <a:p>
            <a:endParaRPr/>
          </a:p>
        </p:txBody>
      </p:sp>
      <p:sp>
        <p:nvSpPr>
          <p:cNvPr id="15" name="object 15"/>
          <p:cNvSpPr/>
          <p:nvPr/>
        </p:nvSpPr>
        <p:spPr>
          <a:xfrm>
            <a:off x="2526969" y="3175787"/>
            <a:ext cx="132080" cy="132715"/>
          </a:xfrm>
          <a:custGeom>
            <a:avLst/>
            <a:gdLst/>
            <a:ahLst/>
            <a:cxnLst/>
            <a:rect l="l" t="t" r="r" b="b"/>
            <a:pathLst>
              <a:path w="132080" h="132714">
                <a:moveTo>
                  <a:pt x="20193" y="0"/>
                </a:moveTo>
                <a:lnTo>
                  <a:pt x="11379" y="2031"/>
                </a:lnTo>
                <a:lnTo>
                  <a:pt x="3022" y="15417"/>
                </a:lnTo>
                <a:lnTo>
                  <a:pt x="5067" y="24231"/>
                </a:lnTo>
                <a:lnTo>
                  <a:pt x="75158" y="67995"/>
                </a:lnTo>
                <a:lnTo>
                  <a:pt x="2565" y="107480"/>
                </a:lnTo>
                <a:lnTo>
                  <a:pt x="0" y="116154"/>
                </a:lnTo>
                <a:lnTo>
                  <a:pt x="7531" y="130022"/>
                </a:lnTo>
                <a:lnTo>
                  <a:pt x="16205" y="132587"/>
                </a:lnTo>
                <a:lnTo>
                  <a:pt x="131851" y="69697"/>
                </a:lnTo>
                <a:lnTo>
                  <a:pt x="20193" y="0"/>
                </a:lnTo>
                <a:close/>
              </a:path>
            </a:pathLst>
          </a:custGeom>
          <a:solidFill>
            <a:srgbClr val="738BC1"/>
          </a:solidFill>
        </p:spPr>
        <p:txBody>
          <a:bodyPr wrap="square" lIns="0" tIns="0" rIns="0" bIns="0" rtlCol="0"/>
          <a:lstStyle/>
          <a:p>
            <a:endParaRPr/>
          </a:p>
        </p:txBody>
      </p:sp>
      <p:sp>
        <p:nvSpPr>
          <p:cNvPr id="16" name="object 16"/>
          <p:cNvSpPr/>
          <p:nvPr/>
        </p:nvSpPr>
        <p:spPr>
          <a:xfrm>
            <a:off x="11018519" y="1625130"/>
            <a:ext cx="694112" cy="1808022"/>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object 17"/>
          <p:cNvSpPr/>
          <p:nvPr/>
        </p:nvSpPr>
        <p:spPr>
          <a:xfrm>
            <a:off x="11169510" y="1663547"/>
            <a:ext cx="484505" cy="1591310"/>
          </a:xfrm>
          <a:custGeom>
            <a:avLst/>
            <a:gdLst/>
            <a:ahLst/>
            <a:cxnLst/>
            <a:rect l="l" t="t" r="r" b="b"/>
            <a:pathLst>
              <a:path w="484504" h="1591310">
                <a:moveTo>
                  <a:pt x="0" y="0"/>
                </a:moveTo>
                <a:lnTo>
                  <a:pt x="484085" y="0"/>
                </a:lnTo>
                <a:lnTo>
                  <a:pt x="484085" y="1576998"/>
                </a:lnTo>
                <a:lnTo>
                  <a:pt x="36833" y="1590988"/>
                </a:lnTo>
              </a:path>
            </a:pathLst>
          </a:custGeom>
          <a:ln w="28574">
            <a:solidFill>
              <a:srgbClr val="738BC1"/>
            </a:solidFill>
          </a:ln>
        </p:spPr>
        <p:txBody>
          <a:bodyPr wrap="square" lIns="0" tIns="0" rIns="0" bIns="0" rtlCol="0"/>
          <a:lstStyle/>
          <a:p>
            <a:endParaRPr/>
          </a:p>
        </p:txBody>
      </p:sp>
      <p:sp>
        <p:nvSpPr>
          <p:cNvPr id="18" name="object 18"/>
          <p:cNvSpPr/>
          <p:nvPr/>
        </p:nvSpPr>
        <p:spPr>
          <a:xfrm>
            <a:off x="11178006" y="3185566"/>
            <a:ext cx="132080" cy="132715"/>
          </a:xfrm>
          <a:custGeom>
            <a:avLst/>
            <a:gdLst/>
            <a:ahLst/>
            <a:cxnLst/>
            <a:rect l="l" t="t" r="r" b="b"/>
            <a:pathLst>
              <a:path w="132079" h="132714">
                <a:moveTo>
                  <a:pt x="111569" y="0"/>
                </a:moveTo>
                <a:lnTo>
                  <a:pt x="0" y="69850"/>
                </a:lnTo>
                <a:lnTo>
                  <a:pt x="115709" y="132587"/>
                </a:lnTo>
                <a:lnTo>
                  <a:pt x="124383" y="130009"/>
                </a:lnTo>
                <a:lnTo>
                  <a:pt x="131902" y="116141"/>
                </a:lnTo>
                <a:lnTo>
                  <a:pt x="129336" y="107467"/>
                </a:lnTo>
                <a:lnTo>
                  <a:pt x="56680" y="68084"/>
                </a:lnTo>
                <a:lnTo>
                  <a:pt x="126733" y="24231"/>
                </a:lnTo>
                <a:lnTo>
                  <a:pt x="128752" y="15405"/>
                </a:lnTo>
                <a:lnTo>
                  <a:pt x="120383" y="2032"/>
                </a:lnTo>
                <a:lnTo>
                  <a:pt x="111569" y="0"/>
                </a:lnTo>
                <a:close/>
              </a:path>
            </a:pathLst>
          </a:custGeom>
          <a:solidFill>
            <a:srgbClr val="738BC1"/>
          </a:solidFill>
        </p:spPr>
        <p:txBody>
          <a:bodyPr wrap="square" lIns="0" tIns="0" rIns="0" bIns="0" rtlCol="0"/>
          <a:lstStyle/>
          <a:p>
            <a:endParaRPr/>
          </a:p>
        </p:txBody>
      </p:sp>
      <p:sp>
        <p:nvSpPr>
          <p:cNvPr id="19" name="object 19"/>
          <p:cNvSpPr/>
          <p:nvPr/>
        </p:nvSpPr>
        <p:spPr>
          <a:xfrm>
            <a:off x="11010201" y="3503815"/>
            <a:ext cx="694112" cy="1936864"/>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0" name="object 20"/>
          <p:cNvSpPr/>
          <p:nvPr/>
        </p:nvSpPr>
        <p:spPr>
          <a:xfrm>
            <a:off x="11159832" y="3544125"/>
            <a:ext cx="484505" cy="1717039"/>
          </a:xfrm>
          <a:custGeom>
            <a:avLst/>
            <a:gdLst/>
            <a:ahLst/>
            <a:cxnLst/>
            <a:rect l="l" t="t" r="r" b="b"/>
            <a:pathLst>
              <a:path w="484504" h="1717039">
                <a:moveTo>
                  <a:pt x="0" y="0"/>
                </a:moveTo>
                <a:lnTo>
                  <a:pt x="484085" y="0"/>
                </a:lnTo>
                <a:lnTo>
                  <a:pt x="484085" y="1701348"/>
                </a:lnTo>
                <a:lnTo>
                  <a:pt x="36831" y="1716438"/>
                </a:lnTo>
              </a:path>
            </a:pathLst>
          </a:custGeom>
          <a:ln w="28574">
            <a:solidFill>
              <a:srgbClr val="738BC1"/>
            </a:solidFill>
          </a:ln>
        </p:spPr>
        <p:txBody>
          <a:bodyPr wrap="square" lIns="0" tIns="0" rIns="0" bIns="0" rtlCol="0"/>
          <a:lstStyle/>
          <a:p>
            <a:endParaRPr/>
          </a:p>
        </p:txBody>
      </p:sp>
      <p:sp>
        <p:nvSpPr>
          <p:cNvPr id="21" name="object 21"/>
          <p:cNvSpPr/>
          <p:nvPr/>
        </p:nvSpPr>
        <p:spPr>
          <a:xfrm>
            <a:off x="11168316" y="5191404"/>
            <a:ext cx="132080" cy="132715"/>
          </a:xfrm>
          <a:custGeom>
            <a:avLst/>
            <a:gdLst/>
            <a:ahLst/>
            <a:cxnLst/>
            <a:rect l="l" t="t" r="r" b="b"/>
            <a:pathLst>
              <a:path w="132079" h="132714">
                <a:moveTo>
                  <a:pt x="111404" y="0"/>
                </a:moveTo>
                <a:lnTo>
                  <a:pt x="0" y="70116"/>
                </a:lnTo>
                <a:lnTo>
                  <a:pt x="115874" y="132575"/>
                </a:lnTo>
                <a:lnTo>
                  <a:pt x="124536" y="129971"/>
                </a:lnTo>
                <a:lnTo>
                  <a:pt x="132029" y="116090"/>
                </a:lnTo>
                <a:lnTo>
                  <a:pt x="129438" y="107416"/>
                </a:lnTo>
                <a:lnTo>
                  <a:pt x="56680" y="68211"/>
                </a:lnTo>
                <a:lnTo>
                  <a:pt x="126619" y="24180"/>
                </a:lnTo>
                <a:lnTo>
                  <a:pt x="128625" y="15367"/>
                </a:lnTo>
                <a:lnTo>
                  <a:pt x="120218" y="2006"/>
                </a:lnTo>
                <a:lnTo>
                  <a:pt x="111404" y="0"/>
                </a:lnTo>
                <a:close/>
              </a:path>
            </a:pathLst>
          </a:custGeom>
          <a:solidFill>
            <a:srgbClr val="738BC1"/>
          </a:solidFill>
        </p:spPr>
        <p:txBody>
          <a:bodyPr wrap="square" lIns="0" tIns="0" rIns="0" bIns="0" rtlCol="0"/>
          <a:lstStyle/>
          <a:p>
            <a:endParaRPr/>
          </a:p>
        </p:txBody>
      </p:sp>
      <p:sp>
        <p:nvSpPr>
          <p:cNvPr id="22" name="object 22"/>
          <p:cNvSpPr/>
          <p:nvPr/>
        </p:nvSpPr>
        <p:spPr>
          <a:xfrm>
            <a:off x="9878618" y="6446089"/>
            <a:ext cx="2275293" cy="376646"/>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3" name="object 23"/>
          <p:cNvSpPr txBox="1"/>
          <p:nvPr/>
        </p:nvSpPr>
        <p:spPr>
          <a:xfrm>
            <a:off x="737434" y="6491809"/>
            <a:ext cx="8754110" cy="147955"/>
          </a:xfrm>
          <a:prstGeom prst="rect">
            <a:avLst/>
          </a:prstGeom>
        </p:spPr>
        <p:txBody>
          <a:bodyPr vert="horz" wrap="square" lIns="0" tIns="0" rIns="0" bIns="0" rtlCol="0">
            <a:spAutoFit/>
          </a:bodyPr>
          <a:lstStyle/>
          <a:p>
            <a:pPr marL="12700">
              <a:lnSpc>
                <a:spcPct val="100000"/>
              </a:lnSpc>
            </a:pPr>
            <a:r>
              <a:rPr sz="900" b="1" dirty="0">
                <a:latin typeface="Century Gothic"/>
                <a:cs typeface="Century Gothic"/>
              </a:rPr>
              <a:t>Aronowitz </a:t>
            </a:r>
            <a:r>
              <a:rPr sz="900" b="1" spc="-5" dirty="0">
                <a:latin typeface="Century Gothic"/>
                <a:cs typeface="Century Gothic"/>
              </a:rPr>
              <a:t>et al., </a:t>
            </a:r>
            <a:r>
              <a:rPr sz="900" dirty="0">
                <a:latin typeface="Century Gothic"/>
                <a:cs typeface="Century Gothic"/>
              </a:rPr>
              <a:t>Adipose </a:t>
            </a:r>
            <a:r>
              <a:rPr sz="900" spc="-5" dirty="0">
                <a:latin typeface="Century Gothic"/>
                <a:cs typeface="Century Gothic"/>
              </a:rPr>
              <a:t>stromal </a:t>
            </a:r>
            <a:r>
              <a:rPr sz="900" dirty="0">
                <a:latin typeface="Century Gothic"/>
                <a:cs typeface="Century Gothic"/>
              </a:rPr>
              <a:t>vascular fraction isolation: a head-to-head comparison of four </a:t>
            </a:r>
            <a:r>
              <a:rPr sz="900" spc="-5" dirty="0">
                <a:latin typeface="Century Gothic"/>
                <a:cs typeface="Century Gothic"/>
              </a:rPr>
              <a:t>commercial </a:t>
            </a:r>
            <a:r>
              <a:rPr sz="900" dirty="0">
                <a:latin typeface="Century Gothic"/>
                <a:cs typeface="Century Gothic"/>
              </a:rPr>
              <a:t>cell separation systems </a:t>
            </a:r>
            <a:r>
              <a:rPr sz="900" b="1" dirty="0">
                <a:latin typeface="Century Gothic"/>
                <a:cs typeface="Century Gothic"/>
              </a:rPr>
              <a:t>Plastic Reconstr Surg</a:t>
            </a:r>
            <a:r>
              <a:rPr sz="900" b="1" spc="-10" dirty="0">
                <a:latin typeface="Century Gothic"/>
                <a:cs typeface="Century Gothic"/>
              </a:rPr>
              <a:t> </a:t>
            </a:r>
            <a:r>
              <a:rPr sz="900" b="1" spc="-5" dirty="0">
                <a:latin typeface="Century Gothic"/>
                <a:cs typeface="Century Gothic"/>
              </a:rPr>
              <a:t>2013</a:t>
            </a:r>
            <a:endParaRPr sz="900">
              <a:latin typeface="Century Gothic"/>
              <a:cs typeface="Century Gothic"/>
            </a:endParaRPr>
          </a:p>
        </p:txBody>
      </p:sp>
      <p:sp>
        <p:nvSpPr>
          <p:cNvPr id="24" name="object 24"/>
          <p:cNvSpPr/>
          <p:nvPr/>
        </p:nvSpPr>
        <p:spPr>
          <a:xfrm>
            <a:off x="2123897" y="3516274"/>
            <a:ext cx="694112" cy="1928558"/>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5" name="object 25"/>
          <p:cNvSpPr/>
          <p:nvPr/>
        </p:nvSpPr>
        <p:spPr>
          <a:xfrm>
            <a:off x="2183358" y="3555212"/>
            <a:ext cx="484505" cy="1707514"/>
          </a:xfrm>
          <a:custGeom>
            <a:avLst/>
            <a:gdLst/>
            <a:ahLst/>
            <a:cxnLst/>
            <a:rect l="l" t="t" r="r" b="b"/>
            <a:pathLst>
              <a:path w="484505" h="1707514">
                <a:moveTo>
                  <a:pt x="484186" y="0"/>
                </a:moveTo>
                <a:lnTo>
                  <a:pt x="0" y="0"/>
                </a:lnTo>
                <a:lnTo>
                  <a:pt x="0" y="1692278"/>
                </a:lnTo>
                <a:lnTo>
                  <a:pt x="447115" y="1707198"/>
                </a:lnTo>
              </a:path>
            </a:pathLst>
          </a:custGeom>
          <a:ln w="28574">
            <a:solidFill>
              <a:srgbClr val="738BC1"/>
            </a:solidFill>
          </a:ln>
        </p:spPr>
        <p:txBody>
          <a:bodyPr wrap="square" lIns="0" tIns="0" rIns="0" bIns="0" rtlCol="0"/>
          <a:lstStyle/>
          <a:p>
            <a:endParaRPr/>
          </a:p>
        </p:txBody>
      </p:sp>
      <p:sp>
        <p:nvSpPr>
          <p:cNvPr id="26" name="object 26"/>
          <p:cNvSpPr/>
          <p:nvPr/>
        </p:nvSpPr>
        <p:spPr>
          <a:xfrm>
            <a:off x="2526817" y="5193284"/>
            <a:ext cx="132080" cy="132715"/>
          </a:xfrm>
          <a:custGeom>
            <a:avLst/>
            <a:gdLst/>
            <a:ahLst/>
            <a:cxnLst/>
            <a:rect l="l" t="t" r="r" b="b"/>
            <a:pathLst>
              <a:path w="132080" h="132714">
                <a:moveTo>
                  <a:pt x="20586" y="0"/>
                </a:moveTo>
                <a:lnTo>
                  <a:pt x="11760" y="2006"/>
                </a:lnTo>
                <a:lnTo>
                  <a:pt x="3352" y="15367"/>
                </a:lnTo>
                <a:lnTo>
                  <a:pt x="5372" y="24193"/>
                </a:lnTo>
                <a:lnTo>
                  <a:pt x="75323" y="68186"/>
                </a:lnTo>
                <a:lnTo>
                  <a:pt x="2590" y="107416"/>
                </a:lnTo>
                <a:lnTo>
                  <a:pt x="0" y="116090"/>
                </a:lnTo>
                <a:lnTo>
                  <a:pt x="7493" y="129984"/>
                </a:lnTo>
                <a:lnTo>
                  <a:pt x="16154" y="132575"/>
                </a:lnTo>
                <a:lnTo>
                  <a:pt x="132003" y="70078"/>
                </a:lnTo>
                <a:lnTo>
                  <a:pt x="20586" y="0"/>
                </a:lnTo>
                <a:close/>
              </a:path>
            </a:pathLst>
          </a:custGeom>
          <a:solidFill>
            <a:srgbClr val="738BC1"/>
          </a:solidFill>
        </p:spPr>
        <p:txBody>
          <a:bodyPr wrap="square" lIns="0" tIns="0" rIns="0" bIns="0" rtlCol="0"/>
          <a:lstStyle/>
          <a:p>
            <a:endParaRPr/>
          </a:p>
        </p:txBody>
      </p:sp>
      <p:sp>
        <p:nvSpPr>
          <p:cNvPr id="27" name="object 27"/>
          <p:cNvSpPr/>
          <p:nvPr/>
        </p:nvSpPr>
        <p:spPr>
          <a:xfrm>
            <a:off x="4312119" y="4412947"/>
            <a:ext cx="912342" cy="1200452"/>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object 28"/>
          <p:cNvSpPr txBox="1"/>
          <p:nvPr/>
        </p:nvSpPr>
        <p:spPr>
          <a:xfrm>
            <a:off x="4964874" y="5390502"/>
            <a:ext cx="125095" cy="2228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entury Gothic"/>
                <a:cs typeface="Century Gothic"/>
              </a:rPr>
              <a:t>1</a:t>
            </a:r>
            <a:endParaRPr sz="1400">
              <a:latin typeface="Century Gothic"/>
              <a:cs typeface="Century Gothic"/>
            </a:endParaRPr>
          </a:p>
        </p:txBody>
      </p:sp>
      <p:sp>
        <p:nvSpPr>
          <p:cNvPr id="29" name="object 29"/>
          <p:cNvSpPr/>
          <p:nvPr/>
        </p:nvSpPr>
        <p:spPr>
          <a:xfrm>
            <a:off x="7232065" y="2327567"/>
            <a:ext cx="2518752" cy="1911921"/>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0" name="object 30"/>
          <p:cNvSpPr/>
          <p:nvPr/>
        </p:nvSpPr>
        <p:spPr>
          <a:xfrm>
            <a:off x="8258695" y="1483824"/>
            <a:ext cx="494606" cy="403166"/>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1" name="object 31"/>
          <p:cNvSpPr txBox="1"/>
          <p:nvPr/>
        </p:nvSpPr>
        <p:spPr>
          <a:xfrm>
            <a:off x="10242905" y="1416977"/>
            <a:ext cx="285750" cy="549275"/>
          </a:xfrm>
          <a:prstGeom prst="rect">
            <a:avLst/>
          </a:prstGeom>
        </p:spPr>
        <p:txBody>
          <a:bodyPr vert="horz" wrap="square" lIns="0" tIns="0" rIns="0" bIns="0" rtlCol="0">
            <a:spAutoFit/>
          </a:bodyPr>
          <a:lstStyle/>
          <a:p>
            <a:pPr marL="12700">
              <a:lnSpc>
                <a:spcPts val="2130"/>
              </a:lnSpc>
            </a:pPr>
            <a:r>
              <a:rPr sz="1800" spc="-5" dirty="0">
                <a:solidFill>
                  <a:srgbClr val="634D36"/>
                </a:solidFill>
                <a:latin typeface="Century Gothic"/>
                <a:cs typeface="Century Gothic"/>
              </a:rPr>
              <a:t>10</a:t>
            </a:r>
            <a:endParaRPr sz="1800">
              <a:latin typeface="Century Gothic"/>
              <a:cs typeface="Century Gothic"/>
            </a:endParaRPr>
          </a:p>
          <a:p>
            <a:pPr marL="12700">
              <a:lnSpc>
                <a:spcPts val="2130"/>
              </a:lnSpc>
            </a:pPr>
            <a:r>
              <a:rPr sz="1800" dirty="0">
                <a:solidFill>
                  <a:srgbClr val="634D36"/>
                </a:solidFill>
                <a:latin typeface="Century Gothic"/>
                <a:cs typeface="Century Gothic"/>
              </a:rPr>
              <a:t>ml</a:t>
            </a:r>
            <a:endParaRPr sz="1800">
              <a:latin typeface="Century Gothic"/>
              <a:cs typeface="Century Gothic"/>
            </a:endParaRPr>
          </a:p>
        </p:txBody>
      </p:sp>
      <p:sp>
        <p:nvSpPr>
          <p:cNvPr id="32" name="object 32"/>
          <p:cNvSpPr txBox="1"/>
          <p:nvPr/>
        </p:nvSpPr>
        <p:spPr>
          <a:xfrm>
            <a:off x="9941915" y="3087280"/>
            <a:ext cx="800735" cy="549275"/>
          </a:xfrm>
          <a:prstGeom prst="rect">
            <a:avLst/>
          </a:prstGeom>
        </p:spPr>
        <p:txBody>
          <a:bodyPr vert="horz" wrap="square" lIns="0" tIns="0" rIns="0" bIns="0" rtlCol="0">
            <a:spAutoFit/>
          </a:bodyPr>
          <a:lstStyle/>
          <a:p>
            <a:pPr marL="10795" algn="ctr">
              <a:lnSpc>
                <a:spcPts val="2130"/>
              </a:lnSpc>
            </a:pPr>
            <a:r>
              <a:rPr sz="1800" spc="-5" dirty="0">
                <a:solidFill>
                  <a:srgbClr val="7097D3"/>
                </a:solidFill>
                <a:latin typeface="Century Gothic"/>
                <a:cs typeface="Century Gothic"/>
              </a:rPr>
              <a:t>50</a:t>
            </a:r>
            <a:endParaRPr sz="1800">
              <a:latin typeface="Century Gothic"/>
              <a:cs typeface="Century Gothic"/>
            </a:endParaRPr>
          </a:p>
          <a:p>
            <a:pPr algn="ctr">
              <a:lnSpc>
                <a:spcPts val="2130"/>
              </a:lnSpc>
            </a:pPr>
            <a:r>
              <a:rPr sz="1800" dirty="0">
                <a:solidFill>
                  <a:srgbClr val="7097D3"/>
                </a:solidFill>
                <a:latin typeface="Century Gothic"/>
                <a:cs typeface="Century Gothic"/>
              </a:rPr>
              <a:t>millions</a:t>
            </a:r>
            <a:endParaRPr sz="1800">
              <a:latin typeface="Century Gothic"/>
              <a:cs typeface="Century Gothic"/>
            </a:endParaRPr>
          </a:p>
        </p:txBody>
      </p:sp>
      <p:sp>
        <p:nvSpPr>
          <p:cNvPr id="33" name="object 33"/>
          <p:cNvSpPr txBox="1"/>
          <p:nvPr/>
        </p:nvSpPr>
        <p:spPr>
          <a:xfrm>
            <a:off x="7137907" y="5418683"/>
            <a:ext cx="125095" cy="2228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entury Gothic"/>
                <a:cs typeface="Century Gothic"/>
              </a:rPr>
              <a:t>1</a:t>
            </a:r>
            <a:endParaRPr sz="1400">
              <a:latin typeface="Century Gothic"/>
              <a:cs typeface="Century Gothic"/>
            </a:endParaRPr>
          </a:p>
        </p:txBody>
      </p:sp>
      <p:sp>
        <p:nvSpPr>
          <p:cNvPr id="34" name="object 34"/>
          <p:cNvSpPr txBox="1"/>
          <p:nvPr/>
        </p:nvSpPr>
        <p:spPr>
          <a:xfrm>
            <a:off x="8052320" y="5418721"/>
            <a:ext cx="125095" cy="2228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entury Gothic"/>
                <a:cs typeface="Century Gothic"/>
              </a:rPr>
              <a:t>2</a:t>
            </a:r>
            <a:endParaRPr sz="1400">
              <a:latin typeface="Century Gothic"/>
              <a:cs typeface="Century Gothic"/>
            </a:endParaRPr>
          </a:p>
        </p:txBody>
      </p:sp>
      <p:sp>
        <p:nvSpPr>
          <p:cNvPr id="35" name="object 35"/>
          <p:cNvSpPr txBox="1"/>
          <p:nvPr/>
        </p:nvSpPr>
        <p:spPr>
          <a:xfrm>
            <a:off x="8970543" y="5419649"/>
            <a:ext cx="125095" cy="2228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entury Gothic"/>
                <a:cs typeface="Century Gothic"/>
              </a:rPr>
              <a:t>3</a:t>
            </a:r>
            <a:endParaRPr sz="1400">
              <a:latin typeface="Century Gothic"/>
              <a:cs typeface="Century Gothic"/>
            </a:endParaRPr>
          </a:p>
        </p:txBody>
      </p:sp>
      <p:sp>
        <p:nvSpPr>
          <p:cNvPr id="36" name="object 36"/>
          <p:cNvSpPr/>
          <p:nvPr/>
        </p:nvSpPr>
        <p:spPr>
          <a:xfrm>
            <a:off x="6488290" y="4428642"/>
            <a:ext cx="3658298" cy="1210956"/>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7" name="object 37"/>
          <p:cNvSpPr txBox="1"/>
          <p:nvPr/>
        </p:nvSpPr>
        <p:spPr>
          <a:xfrm>
            <a:off x="9877996" y="5418518"/>
            <a:ext cx="125095" cy="2228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entury Gothic"/>
                <a:cs typeface="Century Gothic"/>
              </a:rPr>
              <a:t>4</a:t>
            </a:r>
            <a:endParaRPr sz="1400">
              <a:latin typeface="Century Gothic"/>
              <a:cs typeface="Century Gothic"/>
            </a:endParaRPr>
          </a:p>
        </p:txBody>
      </p:sp>
      <p:sp>
        <p:nvSpPr>
          <p:cNvPr id="38" name="object 38"/>
          <p:cNvSpPr/>
          <p:nvPr/>
        </p:nvSpPr>
        <p:spPr>
          <a:xfrm>
            <a:off x="10173398" y="4431984"/>
            <a:ext cx="912342" cy="1200452"/>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9" name="object 39"/>
          <p:cNvSpPr txBox="1"/>
          <p:nvPr/>
        </p:nvSpPr>
        <p:spPr>
          <a:xfrm>
            <a:off x="10826953" y="5414530"/>
            <a:ext cx="125095" cy="222885"/>
          </a:xfrm>
          <a:prstGeom prst="rect">
            <a:avLst/>
          </a:prstGeom>
        </p:spPr>
        <p:txBody>
          <a:bodyPr vert="horz" wrap="square" lIns="0" tIns="0" rIns="0" bIns="0" rtlCol="0">
            <a:spAutoFit/>
          </a:bodyPr>
          <a:lstStyle/>
          <a:p>
            <a:pPr marL="12700">
              <a:lnSpc>
                <a:spcPct val="100000"/>
              </a:lnSpc>
            </a:pPr>
            <a:r>
              <a:rPr sz="1400" b="1" dirty="0">
                <a:solidFill>
                  <a:srgbClr val="FFFFFF"/>
                </a:solidFill>
                <a:latin typeface="Century Gothic"/>
                <a:cs typeface="Century Gothic"/>
              </a:rPr>
              <a:t>5</a:t>
            </a:r>
            <a:endParaRPr sz="1400">
              <a:latin typeface="Century Gothic"/>
              <a:cs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aphicFrame>
        <p:nvGraphicFramePr>
          <p:cNvPr id="4" name="object 4"/>
          <p:cNvGraphicFramePr>
            <a:graphicFrameLocks noGrp="1"/>
          </p:cNvGraphicFramePr>
          <p:nvPr/>
        </p:nvGraphicFramePr>
        <p:xfrm>
          <a:off x="984247" y="2163279"/>
          <a:ext cx="10445115" cy="3240405"/>
        </p:xfrm>
        <a:graphic>
          <a:graphicData uri="http://schemas.openxmlformats.org/drawingml/2006/table">
            <a:tbl>
              <a:tblPr firstRow="1" bandRow="1">
                <a:tableStyleId>{2D5ABB26-0587-4C30-8999-92F81FD0307C}</a:tableStyleId>
              </a:tblPr>
              <a:tblGrid>
                <a:gridCol w="2701305"/>
                <a:gridCol w="4804879"/>
                <a:gridCol w="2938833"/>
              </a:tblGrid>
              <a:tr h="587126">
                <a:tc>
                  <a:txBody>
                    <a:bodyPr/>
                    <a:lstStyle/>
                    <a:p>
                      <a:pPr marR="83185" algn="ctr">
                        <a:lnSpc>
                          <a:spcPts val="2075"/>
                        </a:lnSpc>
                      </a:pPr>
                      <a:r>
                        <a:rPr sz="2000" b="1" dirty="0">
                          <a:solidFill>
                            <a:srgbClr val="FFC000"/>
                          </a:solidFill>
                          <a:latin typeface="Century Gothic"/>
                          <a:cs typeface="Century Gothic"/>
                        </a:rPr>
                        <a:t>N° of</a:t>
                      </a:r>
                      <a:r>
                        <a:rPr sz="2000" b="1" spc="-100" dirty="0">
                          <a:solidFill>
                            <a:srgbClr val="FFC000"/>
                          </a:solidFill>
                          <a:latin typeface="Century Gothic"/>
                          <a:cs typeface="Century Gothic"/>
                        </a:rPr>
                        <a:t> </a:t>
                      </a:r>
                      <a:r>
                        <a:rPr sz="2000" b="1" dirty="0">
                          <a:solidFill>
                            <a:srgbClr val="FFC000"/>
                          </a:solidFill>
                          <a:latin typeface="Century Gothic"/>
                          <a:cs typeface="Century Gothic"/>
                        </a:rPr>
                        <a:t>CELLS</a:t>
                      </a:r>
                      <a:endParaRPr sz="2000">
                        <a:latin typeface="Century Gothic"/>
                        <a:cs typeface="Century Gothic"/>
                      </a:endParaRPr>
                    </a:p>
                  </a:txBody>
                  <a:tcPr marL="0" marR="0" marT="0" marB="0">
                    <a:lnR w="28576">
                      <a:solidFill>
                        <a:srgbClr val="002F73"/>
                      </a:solidFill>
                      <a:prstDash val="solid"/>
                    </a:lnR>
                  </a:tcPr>
                </a:tc>
                <a:tc>
                  <a:txBody>
                    <a:bodyPr/>
                    <a:lstStyle/>
                    <a:p>
                      <a:pPr marL="17145" algn="ctr">
                        <a:lnSpc>
                          <a:spcPts val="2160"/>
                        </a:lnSpc>
                      </a:pPr>
                      <a:r>
                        <a:rPr sz="2000" b="1" dirty="0">
                          <a:solidFill>
                            <a:srgbClr val="00B050"/>
                          </a:solidFill>
                          <a:latin typeface="Century Gothic"/>
                          <a:cs typeface="Century Gothic"/>
                        </a:rPr>
                        <a:t>WITH</a:t>
                      </a:r>
                      <a:r>
                        <a:rPr sz="2000" b="1" spc="-100" dirty="0">
                          <a:solidFill>
                            <a:srgbClr val="00B050"/>
                          </a:solidFill>
                          <a:latin typeface="Century Gothic"/>
                          <a:cs typeface="Century Gothic"/>
                        </a:rPr>
                        <a:t> </a:t>
                      </a:r>
                      <a:r>
                        <a:rPr sz="2000" b="1" dirty="0">
                          <a:solidFill>
                            <a:srgbClr val="00B050"/>
                          </a:solidFill>
                          <a:latin typeface="Century Gothic"/>
                          <a:cs typeface="Century Gothic"/>
                        </a:rPr>
                        <a:t>EXPANSION</a:t>
                      </a:r>
                      <a:endParaRPr sz="2000">
                        <a:latin typeface="Century Gothic"/>
                        <a:cs typeface="Century Gothic"/>
                      </a:endParaRPr>
                    </a:p>
                  </a:txBody>
                  <a:tcPr marL="0" marR="0" marT="0" marB="0">
                    <a:lnL w="28576">
                      <a:solidFill>
                        <a:srgbClr val="002F73"/>
                      </a:solidFill>
                      <a:prstDash val="solid"/>
                    </a:lnL>
                    <a:lnR w="28575">
                      <a:solidFill>
                        <a:srgbClr val="002F73"/>
                      </a:solidFill>
                      <a:prstDash val="solid"/>
                    </a:lnR>
                  </a:tcPr>
                </a:tc>
                <a:tc>
                  <a:txBody>
                    <a:bodyPr/>
                    <a:lstStyle/>
                    <a:p>
                      <a:pPr marL="320040" algn="ctr">
                        <a:lnSpc>
                          <a:spcPts val="2060"/>
                        </a:lnSpc>
                      </a:pPr>
                      <a:r>
                        <a:rPr sz="2000" b="1" dirty="0">
                          <a:solidFill>
                            <a:srgbClr val="753E3E"/>
                          </a:solidFill>
                          <a:latin typeface="Century Gothic"/>
                          <a:cs typeface="Century Gothic"/>
                        </a:rPr>
                        <a:t>WITHOUT</a:t>
                      </a:r>
                      <a:r>
                        <a:rPr sz="2000" b="1" spc="-100" dirty="0">
                          <a:solidFill>
                            <a:srgbClr val="753E3E"/>
                          </a:solidFill>
                          <a:latin typeface="Century Gothic"/>
                          <a:cs typeface="Century Gothic"/>
                        </a:rPr>
                        <a:t> </a:t>
                      </a:r>
                      <a:r>
                        <a:rPr sz="2000" b="1" dirty="0">
                          <a:solidFill>
                            <a:srgbClr val="753E3E"/>
                          </a:solidFill>
                          <a:latin typeface="Century Gothic"/>
                          <a:cs typeface="Century Gothic"/>
                        </a:rPr>
                        <a:t>EXPANSION</a:t>
                      </a:r>
                      <a:endParaRPr sz="2000">
                        <a:latin typeface="Century Gothic"/>
                        <a:cs typeface="Century Gothic"/>
                      </a:endParaRPr>
                    </a:p>
                  </a:txBody>
                  <a:tcPr marL="0" marR="0" marT="0" marB="0">
                    <a:lnL w="28575">
                      <a:solidFill>
                        <a:srgbClr val="002F73"/>
                      </a:solidFill>
                      <a:prstDash val="solid"/>
                    </a:lnL>
                  </a:tcPr>
                </a:tc>
              </a:tr>
              <a:tr h="902560">
                <a:tc>
                  <a:txBody>
                    <a:bodyPr/>
                    <a:lstStyle/>
                    <a:p>
                      <a:pPr>
                        <a:lnSpc>
                          <a:spcPct val="100000"/>
                        </a:lnSpc>
                        <a:spcBef>
                          <a:spcPts val="30"/>
                        </a:spcBef>
                      </a:pPr>
                      <a:endParaRPr sz="1950">
                        <a:latin typeface="Times New Roman"/>
                        <a:cs typeface="Times New Roman"/>
                      </a:endParaRPr>
                    </a:p>
                    <a:p>
                      <a:pPr marR="118745" algn="ctr">
                        <a:lnSpc>
                          <a:spcPct val="100000"/>
                        </a:lnSpc>
                      </a:pPr>
                      <a:r>
                        <a:rPr sz="2400" dirty="0">
                          <a:solidFill>
                            <a:srgbClr val="0070C0"/>
                          </a:solidFill>
                          <a:latin typeface="Century Gothic"/>
                          <a:cs typeface="Century Gothic"/>
                        </a:rPr>
                        <a:t>≈ </a:t>
                      </a:r>
                      <a:r>
                        <a:rPr sz="2400" spc="-5" dirty="0">
                          <a:solidFill>
                            <a:srgbClr val="0070C0"/>
                          </a:solidFill>
                          <a:latin typeface="Century Gothic"/>
                          <a:cs typeface="Century Gothic"/>
                        </a:rPr>
                        <a:t>50</a:t>
                      </a:r>
                      <a:r>
                        <a:rPr sz="2400" spc="-105" dirty="0">
                          <a:solidFill>
                            <a:srgbClr val="0070C0"/>
                          </a:solidFill>
                          <a:latin typeface="Century Gothic"/>
                          <a:cs typeface="Century Gothic"/>
                        </a:rPr>
                        <a:t> </a:t>
                      </a:r>
                      <a:r>
                        <a:rPr sz="2400" spc="-5" dirty="0">
                          <a:solidFill>
                            <a:srgbClr val="0070C0"/>
                          </a:solidFill>
                          <a:latin typeface="Century Gothic"/>
                          <a:cs typeface="Century Gothic"/>
                        </a:rPr>
                        <a:t>Millions</a:t>
                      </a:r>
                      <a:endParaRPr sz="2400">
                        <a:latin typeface="Century Gothic"/>
                        <a:cs typeface="Century Gothic"/>
                      </a:endParaRPr>
                    </a:p>
                  </a:txBody>
                  <a:tcPr marL="0" marR="0" marT="0" marB="0">
                    <a:lnR w="28576">
                      <a:solidFill>
                        <a:srgbClr val="002F73"/>
                      </a:solidFill>
                      <a:prstDash val="solid"/>
                    </a:lnR>
                  </a:tcPr>
                </a:tc>
                <a:tc>
                  <a:txBody>
                    <a:bodyPr/>
                    <a:lstStyle/>
                    <a:p>
                      <a:pPr marL="8890" algn="ctr">
                        <a:lnSpc>
                          <a:spcPct val="100000"/>
                        </a:lnSpc>
                        <a:spcBef>
                          <a:spcPts val="2140"/>
                        </a:spcBef>
                      </a:pPr>
                      <a:r>
                        <a:rPr sz="2400" dirty="0">
                          <a:solidFill>
                            <a:srgbClr val="0070C0"/>
                          </a:solidFill>
                          <a:latin typeface="Century Gothic"/>
                          <a:cs typeface="Century Gothic"/>
                        </a:rPr>
                        <a:t>10</a:t>
                      </a:r>
                      <a:r>
                        <a:rPr sz="2400" spc="-100" dirty="0">
                          <a:solidFill>
                            <a:srgbClr val="0070C0"/>
                          </a:solidFill>
                          <a:latin typeface="Century Gothic"/>
                          <a:cs typeface="Century Gothic"/>
                        </a:rPr>
                        <a:t> </a:t>
                      </a:r>
                      <a:r>
                        <a:rPr sz="2400" dirty="0">
                          <a:solidFill>
                            <a:srgbClr val="0070C0"/>
                          </a:solidFill>
                          <a:latin typeface="Century Gothic"/>
                          <a:cs typeface="Century Gothic"/>
                        </a:rPr>
                        <a:t>ml</a:t>
                      </a:r>
                      <a:endParaRPr sz="2400">
                        <a:latin typeface="Century Gothic"/>
                        <a:cs typeface="Century Gothic"/>
                      </a:endParaRPr>
                    </a:p>
                  </a:txBody>
                  <a:tcPr marL="0" marR="0" marT="0" marB="0">
                    <a:lnL w="28576">
                      <a:solidFill>
                        <a:srgbClr val="002F73"/>
                      </a:solidFill>
                      <a:prstDash val="solid"/>
                    </a:lnL>
                    <a:lnR w="28575">
                      <a:solidFill>
                        <a:srgbClr val="002F73"/>
                      </a:solidFill>
                      <a:prstDash val="solid"/>
                    </a:lnR>
                  </a:tcPr>
                </a:tc>
                <a:tc>
                  <a:txBody>
                    <a:bodyPr/>
                    <a:lstStyle/>
                    <a:p>
                      <a:pPr marL="273050" algn="ctr">
                        <a:lnSpc>
                          <a:spcPct val="100000"/>
                        </a:lnSpc>
                        <a:spcBef>
                          <a:spcPts val="2070"/>
                        </a:spcBef>
                      </a:pPr>
                      <a:r>
                        <a:rPr sz="2400" dirty="0">
                          <a:solidFill>
                            <a:srgbClr val="0070C0"/>
                          </a:solidFill>
                          <a:latin typeface="Century Gothic"/>
                          <a:cs typeface="Century Gothic"/>
                        </a:rPr>
                        <a:t>2</a:t>
                      </a:r>
                      <a:r>
                        <a:rPr sz="2400" spc="-80" dirty="0">
                          <a:solidFill>
                            <a:srgbClr val="0070C0"/>
                          </a:solidFill>
                          <a:latin typeface="Century Gothic"/>
                          <a:cs typeface="Century Gothic"/>
                        </a:rPr>
                        <a:t> </a:t>
                      </a:r>
                      <a:r>
                        <a:rPr sz="2400" spc="-5" dirty="0">
                          <a:solidFill>
                            <a:srgbClr val="0070C0"/>
                          </a:solidFill>
                          <a:latin typeface="Century Gothic"/>
                          <a:cs typeface="Century Gothic"/>
                        </a:rPr>
                        <a:t>litres</a:t>
                      </a:r>
                      <a:endParaRPr sz="2400">
                        <a:latin typeface="Century Gothic"/>
                        <a:cs typeface="Century Gothic"/>
                      </a:endParaRPr>
                    </a:p>
                  </a:txBody>
                  <a:tcPr marL="0" marR="0" marT="0" marB="0">
                    <a:lnL w="28575">
                      <a:solidFill>
                        <a:srgbClr val="002F73"/>
                      </a:solidFill>
                      <a:prstDash val="solid"/>
                    </a:lnL>
                  </a:tcPr>
                </a:tc>
              </a:tr>
              <a:tr h="804862">
                <a:tc>
                  <a:txBody>
                    <a:bodyPr/>
                    <a:lstStyle/>
                    <a:p>
                      <a:pPr marR="118110" algn="ctr">
                        <a:lnSpc>
                          <a:spcPct val="100000"/>
                        </a:lnSpc>
                        <a:spcBef>
                          <a:spcPts val="1770"/>
                        </a:spcBef>
                      </a:pPr>
                      <a:r>
                        <a:rPr sz="2400" dirty="0">
                          <a:solidFill>
                            <a:srgbClr val="0070C0"/>
                          </a:solidFill>
                          <a:latin typeface="Century Gothic"/>
                          <a:cs typeface="Century Gothic"/>
                        </a:rPr>
                        <a:t>≈ 100</a:t>
                      </a:r>
                      <a:r>
                        <a:rPr sz="2400" spc="-100" dirty="0">
                          <a:solidFill>
                            <a:srgbClr val="0070C0"/>
                          </a:solidFill>
                          <a:latin typeface="Century Gothic"/>
                          <a:cs typeface="Century Gothic"/>
                        </a:rPr>
                        <a:t> </a:t>
                      </a:r>
                      <a:r>
                        <a:rPr sz="2400" dirty="0">
                          <a:solidFill>
                            <a:srgbClr val="0070C0"/>
                          </a:solidFill>
                          <a:latin typeface="Century Gothic"/>
                          <a:cs typeface="Century Gothic"/>
                        </a:rPr>
                        <a:t>millions</a:t>
                      </a:r>
                      <a:endParaRPr sz="2400">
                        <a:latin typeface="Century Gothic"/>
                        <a:cs typeface="Century Gothic"/>
                      </a:endParaRPr>
                    </a:p>
                  </a:txBody>
                  <a:tcPr marL="0" marR="0" marT="0" marB="0">
                    <a:lnR w="28576">
                      <a:solidFill>
                        <a:srgbClr val="002F73"/>
                      </a:solidFill>
                      <a:prstDash val="solid"/>
                    </a:lnR>
                  </a:tcPr>
                </a:tc>
                <a:tc>
                  <a:txBody>
                    <a:bodyPr/>
                    <a:lstStyle/>
                    <a:p>
                      <a:pPr marL="29209" algn="ctr">
                        <a:lnSpc>
                          <a:spcPct val="100000"/>
                        </a:lnSpc>
                        <a:spcBef>
                          <a:spcPts val="1639"/>
                        </a:spcBef>
                      </a:pPr>
                      <a:r>
                        <a:rPr sz="2400" dirty="0">
                          <a:solidFill>
                            <a:srgbClr val="0070C0"/>
                          </a:solidFill>
                          <a:latin typeface="Century Gothic"/>
                          <a:cs typeface="Century Gothic"/>
                        </a:rPr>
                        <a:t>20</a:t>
                      </a:r>
                      <a:r>
                        <a:rPr sz="2400" spc="-100" dirty="0">
                          <a:solidFill>
                            <a:srgbClr val="0070C0"/>
                          </a:solidFill>
                          <a:latin typeface="Century Gothic"/>
                          <a:cs typeface="Century Gothic"/>
                        </a:rPr>
                        <a:t> </a:t>
                      </a:r>
                      <a:r>
                        <a:rPr sz="2400" dirty="0">
                          <a:solidFill>
                            <a:srgbClr val="0070C0"/>
                          </a:solidFill>
                          <a:latin typeface="Century Gothic"/>
                          <a:cs typeface="Century Gothic"/>
                        </a:rPr>
                        <a:t>ml</a:t>
                      </a:r>
                      <a:endParaRPr sz="2400">
                        <a:latin typeface="Century Gothic"/>
                        <a:cs typeface="Century Gothic"/>
                      </a:endParaRPr>
                    </a:p>
                  </a:txBody>
                  <a:tcPr marL="0" marR="0" marT="0" marB="0">
                    <a:lnL w="28576">
                      <a:solidFill>
                        <a:srgbClr val="002F73"/>
                      </a:solidFill>
                      <a:prstDash val="solid"/>
                    </a:lnL>
                    <a:lnR w="28575">
                      <a:solidFill>
                        <a:srgbClr val="002F73"/>
                      </a:solidFill>
                      <a:prstDash val="solid"/>
                    </a:lnR>
                  </a:tcPr>
                </a:tc>
                <a:tc>
                  <a:txBody>
                    <a:bodyPr/>
                    <a:lstStyle/>
                    <a:p>
                      <a:pPr marL="273050" algn="ctr">
                        <a:lnSpc>
                          <a:spcPct val="100000"/>
                        </a:lnSpc>
                        <a:spcBef>
                          <a:spcPts val="1570"/>
                        </a:spcBef>
                      </a:pPr>
                      <a:r>
                        <a:rPr sz="2400" dirty="0">
                          <a:solidFill>
                            <a:srgbClr val="0070C0"/>
                          </a:solidFill>
                          <a:latin typeface="Century Gothic"/>
                          <a:cs typeface="Century Gothic"/>
                        </a:rPr>
                        <a:t>5</a:t>
                      </a:r>
                      <a:r>
                        <a:rPr sz="2400" spc="-80" dirty="0">
                          <a:solidFill>
                            <a:srgbClr val="0070C0"/>
                          </a:solidFill>
                          <a:latin typeface="Century Gothic"/>
                          <a:cs typeface="Century Gothic"/>
                        </a:rPr>
                        <a:t> </a:t>
                      </a:r>
                      <a:r>
                        <a:rPr sz="2400" spc="-5" dirty="0">
                          <a:solidFill>
                            <a:srgbClr val="0070C0"/>
                          </a:solidFill>
                          <a:latin typeface="Century Gothic"/>
                          <a:cs typeface="Century Gothic"/>
                        </a:rPr>
                        <a:t>litres</a:t>
                      </a:r>
                      <a:endParaRPr sz="2400">
                        <a:latin typeface="Century Gothic"/>
                        <a:cs typeface="Century Gothic"/>
                      </a:endParaRPr>
                    </a:p>
                  </a:txBody>
                  <a:tcPr marL="0" marR="0" marT="0" marB="0">
                    <a:lnL w="28575">
                      <a:solidFill>
                        <a:srgbClr val="002F73"/>
                      </a:solidFill>
                      <a:prstDash val="solid"/>
                    </a:lnL>
                  </a:tcPr>
                </a:tc>
              </a:tr>
              <a:tr h="945448">
                <a:tc>
                  <a:txBody>
                    <a:bodyPr/>
                    <a:lstStyle/>
                    <a:p>
                      <a:pPr marR="118110" algn="ctr">
                        <a:lnSpc>
                          <a:spcPct val="100000"/>
                        </a:lnSpc>
                        <a:spcBef>
                          <a:spcPts val="1500"/>
                        </a:spcBef>
                      </a:pPr>
                      <a:r>
                        <a:rPr sz="2400" dirty="0">
                          <a:solidFill>
                            <a:srgbClr val="0070C0"/>
                          </a:solidFill>
                          <a:latin typeface="Century Gothic"/>
                          <a:cs typeface="Century Gothic"/>
                        </a:rPr>
                        <a:t>≈ 200/300</a:t>
                      </a:r>
                      <a:r>
                        <a:rPr sz="2400" spc="-100" dirty="0">
                          <a:solidFill>
                            <a:srgbClr val="0070C0"/>
                          </a:solidFill>
                          <a:latin typeface="Century Gothic"/>
                          <a:cs typeface="Century Gothic"/>
                        </a:rPr>
                        <a:t> </a:t>
                      </a:r>
                      <a:r>
                        <a:rPr sz="2400" dirty="0">
                          <a:solidFill>
                            <a:srgbClr val="0070C0"/>
                          </a:solidFill>
                          <a:latin typeface="Century Gothic"/>
                          <a:cs typeface="Century Gothic"/>
                        </a:rPr>
                        <a:t>millions</a:t>
                      </a:r>
                      <a:endParaRPr sz="2400">
                        <a:latin typeface="Century Gothic"/>
                        <a:cs typeface="Century Gothic"/>
                      </a:endParaRPr>
                    </a:p>
                  </a:txBody>
                  <a:tcPr marL="0" marR="0" marT="0" marB="0">
                    <a:lnR w="28576">
                      <a:solidFill>
                        <a:srgbClr val="002F73"/>
                      </a:solidFill>
                      <a:prstDash val="solid"/>
                    </a:lnR>
                  </a:tcPr>
                </a:tc>
                <a:tc>
                  <a:txBody>
                    <a:bodyPr/>
                    <a:lstStyle/>
                    <a:p>
                      <a:pPr marL="29209" algn="ctr">
                        <a:lnSpc>
                          <a:spcPct val="100000"/>
                        </a:lnSpc>
                        <a:spcBef>
                          <a:spcPts val="1370"/>
                        </a:spcBef>
                      </a:pPr>
                      <a:r>
                        <a:rPr sz="2400" dirty="0">
                          <a:solidFill>
                            <a:srgbClr val="0070C0"/>
                          </a:solidFill>
                          <a:latin typeface="Century Gothic"/>
                          <a:cs typeface="Century Gothic"/>
                        </a:rPr>
                        <a:t>50</a:t>
                      </a:r>
                      <a:r>
                        <a:rPr sz="2400" spc="-100" dirty="0">
                          <a:solidFill>
                            <a:srgbClr val="0070C0"/>
                          </a:solidFill>
                          <a:latin typeface="Century Gothic"/>
                          <a:cs typeface="Century Gothic"/>
                        </a:rPr>
                        <a:t> </a:t>
                      </a:r>
                      <a:r>
                        <a:rPr sz="2400" dirty="0">
                          <a:solidFill>
                            <a:srgbClr val="0070C0"/>
                          </a:solidFill>
                          <a:latin typeface="Century Gothic"/>
                          <a:cs typeface="Century Gothic"/>
                        </a:rPr>
                        <a:t>ml</a:t>
                      </a:r>
                      <a:endParaRPr sz="2400">
                        <a:latin typeface="Century Gothic"/>
                        <a:cs typeface="Century Gothic"/>
                      </a:endParaRPr>
                    </a:p>
                  </a:txBody>
                  <a:tcPr marL="0" marR="0" marT="0" marB="0">
                    <a:lnL w="28576">
                      <a:solidFill>
                        <a:srgbClr val="002F73"/>
                      </a:solidFill>
                      <a:prstDash val="solid"/>
                    </a:lnL>
                    <a:lnR w="28575">
                      <a:solidFill>
                        <a:srgbClr val="002F73"/>
                      </a:solidFill>
                      <a:prstDash val="solid"/>
                    </a:lnR>
                  </a:tcPr>
                </a:tc>
                <a:tc>
                  <a:txBody>
                    <a:bodyPr/>
                    <a:lstStyle/>
                    <a:p>
                      <a:pPr marL="273050" algn="ctr">
                        <a:lnSpc>
                          <a:spcPct val="100000"/>
                        </a:lnSpc>
                        <a:spcBef>
                          <a:spcPts val="1300"/>
                        </a:spcBef>
                      </a:pPr>
                      <a:r>
                        <a:rPr sz="2400" spc="-5" dirty="0">
                          <a:solidFill>
                            <a:srgbClr val="0070C0"/>
                          </a:solidFill>
                          <a:latin typeface="Century Gothic"/>
                          <a:cs typeface="Century Gothic"/>
                        </a:rPr>
                        <a:t>10</a:t>
                      </a:r>
                      <a:r>
                        <a:rPr sz="2400" spc="-75" dirty="0">
                          <a:solidFill>
                            <a:srgbClr val="0070C0"/>
                          </a:solidFill>
                          <a:latin typeface="Century Gothic"/>
                          <a:cs typeface="Century Gothic"/>
                        </a:rPr>
                        <a:t> </a:t>
                      </a:r>
                      <a:r>
                        <a:rPr sz="2400" spc="-5" dirty="0">
                          <a:solidFill>
                            <a:srgbClr val="0070C0"/>
                          </a:solidFill>
                          <a:latin typeface="Century Gothic"/>
                          <a:cs typeface="Century Gothic"/>
                        </a:rPr>
                        <a:t>litres</a:t>
                      </a:r>
                      <a:endParaRPr sz="2400">
                        <a:latin typeface="Century Gothic"/>
                        <a:cs typeface="Century Gothic"/>
                      </a:endParaRPr>
                    </a:p>
                  </a:txBody>
                  <a:tcPr marL="0" marR="0" marT="0" marB="0">
                    <a:lnL w="28575">
                      <a:solidFill>
                        <a:srgbClr val="002F73"/>
                      </a:solidFill>
                      <a:prstDash val="solid"/>
                    </a:lnL>
                  </a:tcPr>
                </a:tc>
              </a:tr>
            </a:tbl>
          </a:graphicData>
        </a:graphic>
      </p:graphicFrame>
      <p:sp>
        <p:nvSpPr>
          <p:cNvPr id="5" name="object 5"/>
          <p:cNvSpPr/>
          <p:nvPr/>
        </p:nvSpPr>
        <p:spPr>
          <a:xfrm>
            <a:off x="3509022" y="3224085"/>
            <a:ext cx="1279525" cy="8255"/>
          </a:xfrm>
          <a:custGeom>
            <a:avLst/>
            <a:gdLst/>
            <a:ahLst/>
            <a:cxnLst/>
            <a:rect l="l" t="t" r="r" b="b"/>
            <a:pathLst>
              <a:path w="1279525" h="8255">
                <a:moveTo>
                  <a:pt x="0" y="0"/>
                </a:moveTo>
                <a:lnTo>
                  <a:pt x="1279529" y="7782"/>
                </a:lnTo>
              </a:path>
            </a:pathLst>
          </a:custGeom>
          <a:ln w="8312">
            <a:solidFill>
              <a:srgbClr val="AFBCDB"/>
            </a:solidFill>
          </a:ln>
        </p:spPr>
        <p:txBody>
          <a:bodyPr wrap="square" lIns="0" tIns="0" rIns="0" bIns="0" rtlCol="0"/>
          <a:lstStyle/>
          <a:p>
            <a:endParaRPr/>
          </a:p>
        </p:txBody>
      </p:sp>
      <p:sp>
        <p:nvSpPr>
          <p:cNvPr id="6" name="object 6"/>
          <p:cNvSpPr/>
          <p:nvPr/>
        </p:nvSpPr>
        <p:spPr>
          <a:xfrm>
            <a:off x="4737518" y="3193465"/>
            <a:ext cx="76835" cy="76200"/>
          </a:xfrm>
          <a:custGeom>
            <a:avLst/>
            <a:gdLst/>
            <a:ahLst/>
            <a:cxnLst/>
            <a:rect l="l" t="t" r="r" b="b"/>
            <a:pathLst>
              <a:path w="76835" h="76200">
                <a:moveTo>
                  <a:pt x="469" y="0"/>
                </a:moveTo>
                <a:lnTo>
                  <a:pt x="0" y="76187"/>
                </a:lnTo>
                <a:lnTo>
                  <a:pt x="76428" y="38557"/>
                </a:lnTo>
                <a:lnTo>
                  <a:pt x="469" y="0"/>
                </a:lnTo>
                <a:close/>
              </a:path>
            </a:pathLst>
          </a:custGeom>
          <a:solidFill>
            <a:srgbClr val="AFBCDB"/>
          </a:solidFill>
        </p:spPr>
        <p:txBody>
          <a:bodyPr wrap="square" lIns="0" tIns="0" rIns="0" bIns="0" rtlCol="0"/>
          <a:lstStyle/>
          <a:p>
            <a:endParaRPr/>
          </a:p>
        </p:txBody>
      </p:sp>
      <p:sp>
        <p:nvSpPr>
          <p:cNvPr id="7" name="object 7"/>
          <p:cNvSpPr/>
          <p:nvPr/>
        </p:nvSpPr>
        <p:spPr>
          <a:xfrm>
            <a:off x="7861706" y="3224085"/>
            <a:ext cx="1271270" cy="0"/>
          </a:xfrm>
          <a:custGeom>
            <a:avLst/>
            <a:gdLst/>
            <a:ahLst/>
            <a:cxnLst/>
            <a:rect l="l" t="t" r="r" b="b"/>
            <a:pathLst>
              <a:path w="1271270">
                <a:moveTo>
                  <a:pt x="0" y="0"/>
                </a:moveTo>
                <a:lnTo>
                  <a:pt x="1270789" y="0"/>
                </a:lnTo>
              </a:path>
            </a:pathLst>
          </a:custGeom>
          <a:ln w="8312">
            <a:solidFill>
              <a:srgbClr val="AFBCDB"/>
            </a:solidFill>
          </a:ln>
        </p:spPr>
        <p:txBody>
          <a:bodyPr wrap="square" lIns="0" tIns="0" rIns="0" bIns="0" rtlCol="0"/>
          <a:lstStyle/>
          <a:p>
            <a:endParaRPr/>
          </a:p>
        </p:txBody>
      </p:sp>
      <p:sp>
        <p:nvSpPr>
          <p:cNvPr id="8" name="object 8"/>
          <p:cNvSpPr/>
          <p:nvPr/>
        </p:nvSpPr>
        <p:spPr>
          <a:xfrm>
            <a:off x="9081693" y="3185985"/>
            <a:ext cx="76200" cy="76200"/>
          </a:xfrm>
          <a:custGeom>
            <a:avLst/>
            <a:gdLst/>
            <a:ahLst/>
            <a:cxnLst/>
            <a:rect l="l" t="t" r="r" b="b"/>
            <a:pathLst>
              <a:path w="76200" h="76200">
                <a:moveTo>
                  <a:pt x="0" y="0"/>
                </a:moveTo>
                <a:lnTo>
                  <a:pt x="0" y="76200"/>
                </a:lnTo>
                <a:lnTo>
                  <a:pt x="76212" y="38100"/>
                </a:lnTo>
                <a:lnTo>
                  <a:pt x="0" y="0"/>
                </a:lnTo>
                <a:close/>
              </a:path>
            </a:pathLst>
          </a:custGeom>
          <a:solidFill>
            <a:srgbClr val="AFBCDB"/>
          </a:solidFill>
        </p:spPr>
        <p:txBody>
          <a:bodyPr wrap="square" lIns="0" tIns="0" rIns="0" bIns="0" rtlCol="0"/>
          <a:lstStyle/>
          <a:p>
            <a:endParaRPr/>
          </a:p>
        </p:txBody>
      </p:sp>
      <p:sp>
        <p:nvSpPr>
          <p:cNvPr id="9" name="object 9"/>
          <p:cNvSpPr/>
          <p:nvPr/>
        </p:nvSpPr>
        <p:spPr>
          <a:xfrm>
            <a:off x="3509035" y="4063098"/>
            <a:ext cx="1271270" cy="0"/>
          </a:xfrm>
          <a:custGeom>
            <a:avLst/>
            <a:gdLst/>
            <a:ahLst/>
            <a:cxnLst/>
            <a:rect l="l" t="t" r="r" b="b"/>
            <a:pathLst>
              <a:path w="1271270">
                <a:moveTo>
                  <a:pt x="0" y="0"/>
                </a:moveTo>
                <a:lnTo>
                  <a:pt x="1270789" y="0"/>
                </a:lnTo>
              </a:path>
            </a:pathLst>
          </a:custGeom>
          <a:ln w="8312">
            <a:solidFill>
              <a:srgbClr val="AFBCDB"/>
            </a:solidFill>
          </a:ln>
        </p:spPr>
        <p:txBody>
          <a:bodyPr wrap="square" lIns="0" tIns="0" rIns="0" bIns="0" rtlCol="0"/>
          <a:lstStyle/>
          <a:p>
            <a:endParaRPr/>
          </a:p>
        </p:txBody>
      </p:sp>
      <p:sp>
        <p:nvSpPr>
          <p:cNvPr id="10" name="object 10"/>
          <p:cNvSpPr/>
          <p:nvPr/>
        </p:nvSpPr>
        <p:spPr>
          <a:xfrm>
            <a:off x="4729022" y="4024998"/>
            <a:ext cx="76200" cy="76200"/>
          </a:xfrm>
          <a:custGeom>
            <a:avLst/>
            <a:gdLst/>
            <a:ahLst/>
            <a:cxnLst/>
            <a:rect l="l" t="t" r="r" b="b"/>
            <a:pathLst>
              <a:path w="76200" h="76200">
                <a:moveTo>
                  <a:pt x="0" y="0"/>
                </a:moveTo>
                <a:lnTo>
                  <a:pt x="0" y="76200"/>
                </a:lnTo>
                <a:lnTo>
                  <a:pt x="76200" y="38100"/>
                </a:lnTo>
                <a:lnTo>
                  <a:pt x="0" y="0"/>
                </a:lnTo>
                <a:close/>
              </a:path>
            </a:pathLst>
          </a:custGeom>
          <a:solidFill>
            <a:srgbClr val="AFBCDB"/>
          </a:solidFill>
        </p:spPr>
        <p:txBody>
          <a:bodyPr wrap="square" lIns="0" tIns="0" rIns="0" bIns="0" rtlCol="0"/>
          <a:lstStyle/>
          <a:p>
            <a:endParaRPr/>
          </a:p>
        </p:txBody>
      </p:sp>
      <p:sp>
        <p:nvSpPr>
          <p:cNvPr id="11" name="object 11"/>
          <p:cNvSpPr/>
          <p:nvPr/>
        </p:nvSpPr>
        <p:spPr>
          <a:xfrm>
            <a:off x="7862315" y="4066628"/>
            <a:ext cx="1271270" cy="0"/>
          </a:xfrm>
          <a:custGeom>
            <a:avLst/>
            <a:gdLst/>
            <a:ahLst/>
            <a:cxnLst/>
            <a:rect l="l" t="t" r="r" b="b"/>
            <a:pathLst>
              <a:path w="1271270">
                <a:moveTo>
                  <a:pt x="0" y="0"/>
                </a:moveTo>
                <a:lnTo>
                  <a:pt x="1270789" y="0"/>
                </a:lnTo>
              </a:path>
            </a:pathLst>
          </a:custGeom>
          <a:ln w="8312">
            <a:solidFill>
              <a:srgbClr val="AFBCDB"/>
            </a:solidFill>
          </a:ln>
        </p:spPr>
        <p:txBody>
          <a:bodyPr wrap="square" lIns="0" tIns="0" rIns="0" bIns="0" rtlCol="0"/>
          <a:lstStyle/>
          <a:p>
            <a:endParaRPr/>
          </a:p>
        </p:txBody>
      </p:sp>
      <p:sp>
        <p:nvSpPr>
          <p:cNvPr id="12" name="object 12"/>
          <p:cNvSpPr/>
          <p:nvPr/>
        </p:nvSpPr>
        <p:spPr>
          <a:xfrm>
            <a:off x="9082303" y="4028528"/>
            <a:ext cx="76200" cy="76200"/>
          </a:xfrm>
          <a:custGeom>
            <a:avLst/>
            <a:gdLst/>
            <a:ahLst/>
            <a:cxnLst/>
            <a:rect l="l" t="t" r="r" b="b"/>
            <a:pathLst>
              <a:path w="76200" h="76200">
                <a:moveTo>
                  <a:pt x="0" y="0"/>
                </a:moveTo>
                <a:lnTo>
                  <a:pt x="0" y="76200"/>
                </a:lnTo>
                <a:lnTo>
                  <a:pt x="76200" y="38100"/>
                </a:lnTo>
                <a:lnTo>
                  <a:pt x="0" y="0"/>
                </a:lnTo>
                <a:close/>
              </a:path>
            </a:pathLst>
          </a:custGeom>
          <a:solidFill>
            <a:srgbClr val="AFBCDB"/>
          </a:solidFill>
        </p:spPr>
        <p:txBody>
          <a:bodyPr wrap="square" lIns="0" tIns="0" rIns="0" bIns="0" rtlCol="0"/>
          <a:lstStyle/>
          <a:p>
            <a:endParaRPr/>
          </a:p>
        </p:txBody>
      </p:sp>
      <p:sp>
        <p:nvSpPr>
          <p:cNvPr id="13" name="object 13"/>
          <p:cNvSpPr/>
          <p:nvPr/>
        </p:nvSpPr>
        <p:spPr>
          <a:xfrm>
            <a:off x="3518001" y="4843335"/>
            <a:ext cx="1271270" cy="0"/>
          </a:xfrm>
          <a:custGeom>
            <a:avLst/>
            <a:gdLst/>
            <a:ahLst/>
            <a:cxnLst/>
            <a:rect l="l" t="t" r="r" b="b"/>
            <a:pathLst>
              <a:path w="1271270">
                <a:moveTo>
                  <a:pt x="0" y="0"/>
                </a:moveTo>
                <a:lnTo>
                  <a:pt x="1270789" y="0"/>
                </a:lnTo>
              </a:path>
            </a:pathLst>
          </a:custGeom>
          <a:ln w="8312">
            <a:solidFill>
              <a:srgbClr val="AFBCDB"/>
            </a:solidFill>
          </a:ln>
        </p:spPr>
        <p:txBody>
          <a:bodyPr wrap="square" lIns="0" tIns="0" rIns="0" bIns="0" rtlCol="0"/>
          <a:lstStyle/>
          <a:p>
            <a:endParaRPr/>
          </a:p>
        </p:txBody>
      </p:sp>
      <p:sp>
        <p:nvSpPr>
          <p:cNvPr id="14" name="object 14"/>
          <p:cNvSpPr/>
          <p:nvPr/>
        </p:nvSpPr>
        <p:spPr>
          <a:xfrm>
            <a:off x="4738001" y="4805235"/>
            <a:ext cx="76200" cy="76200"/>
          </a:xfrm>
          <a:custGeom>
            <a:avLst/>
            <a:gdLst/>
            <a:ahLst/>
            <a:cxnLst/>
            <a:rect l="l" t="t" r="r" b="b"/>
            <a:pathLst>
              <a:path w="76200" h="76200">
                <a:moveTo>
                  <a:pt x="0" y="0"/>
                </a:moveTo>
                <a:lnTo>
                  <a:pt x="0" y="76200"/>
                </a:lnTo>
                <a:lnTo>
                  <a:pt x="76200" y="38100"/>
                </a:lnTo>
                <a:lnTo>
                  <a:pt x="0" y="0"/>
                </a:lnTo>
                <a:close/>
              </a:path>
            </a:pathLst>
          </a:custGeom>
          <a:solidFill>
            <a:srgbClr val="AFBCDB"/>
          </a:solidFill>
        </p:spPr>
        <p:txBody>
          <a:bodyPr wrap="square" lIns="0" tIns="0" rIns="0" bIns="0" rtlCol="0"/>
          <a:lstStyle/>
          <a:p>
            <a:endParaRPr/>
          </a:p>
        </p:txBody>
      </p:sp>
      <p:sp>
        <p:nvSpPr>
          <p:cNvPr id="15" name="object 15"/>
          <p:cNvSpPr/>
          <p:nvPr/>
        </p:nvSpPr>
        <p:spPr>
          <a:xfrm>
            <a:off x="7874507" y="4843335"/>
            <a:ext cx="1271270" cy="0"/>
          </a:xfrm>
          <a:custGeom>
            <a:avLst/>
            <a:gdLst/>
            <a:ahLst/>
            <a:cxnLst/>
            <a:rect l="l" t="t" r="r" b="b"/>
            <a:pathLst>
              <a:path w="1271270">
                <a:moveTo>
                  <a:pt x="0" y="0"/>
                </a:moveTo>
                <a:lnTo>
                  <a:pt x="1270789" y="0"/>
                </a:lnTo>
              </a:path>
            </a:pathLst>
          </a:custGeom>
          <a:ln w="8312">
            <a:solidFill>
              <a:srgbClr val="AFBCDB"/>
            </a:solidFill>
          </a:ln>
        </p:spPr>
        <p:txBody>
          <a:bodyPr wrap="square" lIns="0" tIns="0" rIns="0" bIns="0" rtlCol="0"/>
          <a:lstStyle/>
          <a:p>
            <a:endParaRPr/>
          </a:p>
        </p:txBody>
      </p:sp>
      <p:sp>
        <p:nvSpPr>
          <p:cNvPr id="16" name="object 16"/>
          <p:cNvSpPr/>
          <p:nvPr/>
        </p:nvSpPr>
        <p:spPr>
          <a:xfrm>
            <a:off x="9094495" y="4805235"/>
            <a:ext cx="76200" cy="76200"/>
          </a:xfrm>
          <a:custGeom>
            <a:avLst/>
            <a:gdLst/>
            <a:ahLst/>
            <a:cxnLst/>
            <a:rect l="l" t="t" r="r" b="b"/>
            <a:pathLst>
              <a:path w="76200" h="76200">
                <a:moveTo>
                  <a:pt x="0" y="0"/>
                </a:moveTo>
                <a:lnTo>
                  <a:pt x="0" y="76200"/>
                </a:lnTo>
                <a:lnTo>
                  <a:pt x="76200" y="38100"/>
                </a:lnTo>
                <a:lnTo>
                  <a:pt x="0" y="0"/>
                </a:lnTo>
                <a:close/>
              </a:path>
            </a:pathLst>
          </a:custGeom>
          <a:solidFill>
            <a:srgbClr val="AFBCDB"/>
          </a:solidFill>
        </p:spPr>
        <p:txBody>
          <a:bodyPr wrap="square" lIns="0" tIns="0" rIns="0" bIns="0" rtlCol="0"/>
          <a:lstStyle/>
          <a:p>
            <a:endParaRPr/>
          </a:p>
        </p:txBody>
      </p:sp>
      <p:sp>
        <p:nvSpPr>
          <p:cNvPr id="17" name="object 17"/>
          <p:cNvSpPr txBox="1">
            <a:spLocks noGrp="1"/>
          </p:cNvSpPr>
          <p:nvPr>
            <p:ph type="title"/>
          </p:nvPr>
        </p:nvSpPr>
        <p:spPr>
          <a:xfrm>
            <a:off x="996041" y="60325"/>
            <a:ext cx="10205085" cy="612140"/>
          </a:xfrm>
          <a:prstGeom prst="rect">
            <a:avLst/>
          </a:prstGeom>
        </p:spPr>
        <p:txBody>
          <a:bodyPr vert="horz" wrap="square" lIns="0" tIns="0" rIns="0" bIns="0" rtlCol="0">
            <a:spAutoFit/>
          </a:bodyPr>
          <a:lstStyle/>
          <a:p>
            <a:pPr marL="12700">
              <a:lnSpc>
                <a:spcPct val="100000"/>
              </a:lnSpc>
              <a:tabLst>
                <a:tab pos="6047105" algn="l"/>
                <a:tab pos="6696709" algn="l"/>
                <a:tab pos="7692390" algn="l"/>
              </a:tabLst>
            </a:pPr>
            <a:r>
              <a:rPr sz="4000" dirty="0">
                <a:solidFill>
                  <a:srgbClr val="800000"/>
                </a:solidFill>
                <a:latin typeface="Century Gothic"/>
                <a:cs typeface="Century Gothic"/>
              </a:rPr>
              <a:t>Cellular </a:t>
            </a:r>
            <a:r>
              <a:rPr sz="4000" spc="-5" dirty="0">
                <a:solidFill>
                  <a:srgbClr val="800000"/>
                </a:solidFill>
                <a:latin typeface="Century Gothic"/>
                <a:cs typeface="Century Gothic"/>
              </a:rPr>
              <a:t>Yield</a:t>
            </a:r>
            <a:r>
              <a:rPr sz="4000" spc="15" dirty="0">
                <a:solidFill>
                  <a:srgbClr val="800000"/>
                </a:solidFill>
                <a:latin typeface="Century Gothic"/>
                <a:cs typeface="Century Gothic"/>
              </a:rPr>
              <a:t> </a:t>
            </a:r>
            <a:r>
              <a:rPr sz="4000" spc="-5" dirty="0">
                <a:solidFill>
                  <a:srgbClr val="002060"/>
                </a:solidFill>
                <a:latin typeface="Century Gothic"/>
                <a:cs typeface="Century Gothic"/>
              </a:rPr>
              <a:t>Expansion	</a:t>
            </a:r>
            <a:r>
              <a:rPr sz="4000" dirty="0">
                <a:solidFill>
                  <a:srgbClr val="002060"/>
                </a:solidFill>
                <a:latin typeface="Century Gothic"/>
                <a:cs typeface="Century Gothic"/>
              </a:rPr>
              <a:t>vs	</a:t>
            </a:r>
            <a:r>
              <a:rPr sz="4000" spc="-5" dirty="0">
                <a:solidFill>
                  <a:srgbClr val="002060"/>
                </a:solidFill>
                <a:latin typeface="Century Gothic"/>
                <a:cs typeface="Century Gothic"/>
              </a:rPr>
              <a:t>Not	Expansion</a:t>
            </a:r>
            <a:endParaRPr sz="4000">
              <a:latin typeface="Century Gothic"/>
              <a:cs typeface="Century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8478435" y="2727452"/>
            <a:ext cx="2900045" cy="432434"/>
          </a:xfrm>
          <a:prstGeom prst="rect">
            <a:avLst/>
          </a:prstGeom>
        </p:spPr>
        <p:txBody>
          <a:bodyPr vert="horz" wrap="square" lIns="0" tIns="0" rIns="0" bIns="0" rtlCol="0">
            <a:spAutoFit/>
          </a:bodyPr>
          <a:lstStyle/>
          <a:p>
            <a:pPr marL="12700">
              <a:lnSpc>
                <a:spcPct val="100000"/>
              </a:lnSpc>
            </a:pPr>
            <a:r>
              <a:rPr sz="2800" dirty="0">
                <a:solidFill>
                  <a:srgbClr val="767171"/>
                </a:solidFill>
                <a:latin typeface="Century Gothic"/>
                <a:cs typeface="Century Gothic"/>
              </a:rPr>
              <a:t>Expanded</a:t>
            </a:r>
            <a:r>
              <a:rPr sz="2800" spc="-100" dirty="0">
                <a:solidFill>
                  <a:srgbClr val="767171"/>
                </a:solidFill>
                <a:latin typeface="Century Gothic"/>
                <a:cs typeface="Century Gothic"/>
              </a:rPr>
              <a:t> </a:t>
            </a:r>
            <a:r>
              <a:rPr sz="2800" spc="-5" dirty="0">
                <a:solidFill>
                  <a:srgbClr val="767171"/>
                </a:solidFill>
                <a:latin typeface="Century Gothic"/>
                <a:cs typeface="Century Gothic"/>
              </a:rPr>
              <a:t>ADSC</a:t>
            </a:r>
            <a:endParaRPr sz="2800">
              <a:latin typeface="Century Gothic"/>
              <a:cs typeface="Century Gothic"/>
            </a:endParaRPr>
          </a:p>
        </p:txBody>
      </p:sp>
      <p:sp>
        <p:nvSpPr>
          <p:cNvPr id="5" name="object 5"/>
          <p:cNvSpPr txBox="1">
            <a:spLocks noGrp="1"/>
          </p:cNvSpPr>
          <p:nvPr>
            <p:ph type="title"/>
          </p:nvPr>
        </p:nvSpPr>
        <p:spPr>
          <a:xfrm>
            <a:off x="4659821" y="2398026"/>
            <a:ext cx="2853055" cy="762635"/>
          </a:xfrm>
          <a:prstGeom prst="rect">
            <a:avLst/>
          </a:prstGeom>
        </p:spPr>
        <p:txBody>
          <a:bodyPr vert="horz" wrap="square" lIns="0" tIns="0" rIns="0" bIns="0" rtlCol="0">
            <a:spAutoFit/>
          </a:bodyPr>
          <a:lstStyle/>
          <a:p>
            <a:pPr marL="279400" marR="5080" indent="-267335">
              <a:lnSpc>
                <a:spcPts val="3000"/>
              </a:lnSpc>
            </a:pPr>
            <a:r>
              <a:rPr sz="2800" b="0" spc="-5" dirty="0">
                <a:solidFill>
                  <a:srgbClr val="767171"/>
                </a:solidFill>
                <a:latin typeface="Century Gothic"/>
                <a:cs typeface="Century Gothic"/>
              </a:rPr>
              <a:t>Stromal</a:t>
            </a:r>
            <a:r>
              <a:rPr sz="2800" b="0" spc="-85" dirty="0">
                <a:solidFill>
                  <a:srgbClr val="767171"/>
                </a:solidFill>
                <a:latin typeface="Century Gothic"/>
                <a:cs typeface="Century Gothic"/>
              </a:rPr>
              <a:t> </a:t>
            </a:r>
            <a:r>
              <a:rPr sz="2800" b="0" dirty="0">
                <a:solidFill>
                  <a:srgbClr val="767171"/>
                </a:solidFill>
                <a:latin typeface="Century Gothic"/>
                <a:cs typeface="Century Gothic"/>
              </a:rPr>
              <a:t>vascular  fraction</a:t>
            </a:r>
            <a:r>
              <a:rPr sz="2800" b="0" spc="-90" dirty="0">
                <a:solidFill>
                  <a:srgbClr val="767171"/>
                </a:solidFill>
                <a:latin typeface="Century Gothic"/>
                <a:cs typeface="Century Gothic"/>
              </a:rPr>
              <a:t> </a:t>
            </a:r>
            <a:r>
              <a:rPr sz="2800" b="0" spc="-5" dirty="0">
                <a:solidFill>
                  <a:srgbClr val="767171"/>
                </a:solidFill>
                <a:latin typeface="Century Gothic"/>
                <a:cs typeface="Century Gothic"/>
              </a:rPr>
              <a:t>(SVF)</a:t>
            </a:r>
            <a:endParaRPr sz="2800">
              <a:latin typeface="Century Gothic"/>
              <a:cs typeface="Century Gothic"/>
            </a:endParaRPr>
          </a:p>
        </p:txBody>
      </p:sp>
      <p:sp>
        <p:nvSpPr>
          <p:cNvPr id="6" name="object 6"/>
          <p:cNvSpPr txBox="1"/>
          <p:nvPr/>
        </p:nvSpPr>
        <p:spPr>
          <a:xfrm>
            <a:off x="1311373" y="2709278"/>
            <a:ext cx="2461895" cy="432434"/>
          </a:xfrm>
          <a:prstGeom prst="rect">
            <a:avLst/>
          </a:prstGeom>
        </p:spPr>
        <p:txBody>
          <a:bodyPr vert="horz" wrap="square" lIns="0" tIns="0" rIns="0" bIns="0" rtlCol="0">
            <a:spAutoFit/>
          </a:bodyPr>
          <a:lstStyle/>
          <a:p>
            <a:pPr marL="12700">
              <a:lnSpc>
                <a:spcPct val="100000"/>
              </a:lnSpc>
            </a:pPr>
            <a:r>
              <a:rPr sz="2800" spc="-5" dirty="0">
                <a:solidFill>
                  <a:srgbClr val="767171"/>
                </a:solidFill>
                <a:latin typeface="Century Gothic"/>
                <a:cs typeface="Century Gothic"/>
              </a:rPr>
              <a:t>Adipose</a:t>
            </a:r>
            <a:r>
              <a:rPr sz="2800" spc="-75" dirty="0">
                <a:solidFill>
                  <a:srgbClr val="767171"/>
                </a:solidFill>
                <a:latin typeface="Century Gothic"/>
                <a:cs typeface="Century Gothic"/>
              </a:rPr>
              <a:t> </a:t>
            </a:r>
            <a:r>
              <a:rPr sz="2800" spc="-5" dirty="0">
                <a:solidFill>
                  <a:srgbClr val="767171"/>
                </a:solidFill>
                <a:latin typeface="Century Gothic"/>
                <a:cs typeface="Century Gothic"/>
              </a:rPr>
              <a:t>tissue</a:t>
            </a:r>
            <a:endParaRPr sz="2800">
              <a:latin typeface="Century Gothic"/>
              <a:cs typeface="Century Gothic"/>
            </a:endParaRPr>
          </a:p>
        </p:txBody>
      </p:sp>
      <p:sp>
        <p:nvSpPr>
          <p:cNvPr id="7" name="object 7"/>
          <p:cNvSpPr/>
          <p:nvPr/>
        </p:nvSpPr>
        <p:spPr>
          <a:xfrm>
            <a:off x="1091029" y="4055103"/>
            <a:ext cx="2785694" cy="111998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4142345" y="1846554"/>
            <a:ext cx="0" cy="4660265"/>
          </a:xfrm>
          <a:custGeom>
            <a:avLst/>
            <a:gdLst/>
            <a:ahLst/>
            <a:cxnLst/>
            <a:rect l="l" t="t" r="r" b="b"/>
            <a:pathLst>
              <a:path h="4660265">
                <a:moveTo>
                  <a:pt x="1" y="0"/>
                </a:moveTo>
                <a:lnTo>
                  <a:pt x="0" y="4660136"/>
                </a:lnTo>
              </a:path>
            </a:pathLst>
          </a:custGeom>
          <a:ln w="28574">
            <a:solidFill>
              <a:srgbClr val="002F73"/>
            </a:solidFill>
          </a:ln>
        </p:spPr>
        <p:txBody>
          <a:bodyPr wrap="square" lIns="0" tIns="0" rIns="0" bIns="0" rtlCol="0"/>
          <a:lstStyle/>
          <a:p>
            <a:endParaRPr/>
          </a:p>
        </p:txBody>
      </p:sp>
      <p:sp>
        <p:nvSpPr>
          <p:cNvPr id="9" name="object 9"/>
          <p:cNvSpPr/>
          <p:nvPr/>
        </p:nvSpPr>
        <p:spPr>
          <a:xfrm>
            <a:off x="8003145" y="1846554"/>
            <a:ext cx="0" cy="4660265"/>
          </a:xfrm>
          <a:custGeom>
            <a:avLst/>
            <a:gdLst/>
            <a:ahLst/>
            <a:cxnLst/>
            <a:rect l="l" t="t" r="r" b="b"/>
            <a:pathLst>
              <a:path h="4660265">
                <a:moveTo>
                  <a:pt x="0" y="0"/>
                </a:moveTo>
                <a:lnTo>
                  <a:pt x="0" y="4660136"/>
                </a:lnTo>
              </a:path>
            </a:pathLst>
          </a:custGeom>
          <a:ln w="28574">
            <a:solidFill>
              <a:srgbClr val="002F73"/>
            </a:solidFill>
          </a:ln>
        </p:spPr>
        <p:txBody>
          <a:bodyPr wrap="square" lIns="0" tIns="0" rIns="0" bIns="0" rtlCol="0"/>
          <a:lstStyle/>
          <a:p>
            <a:endParaRPr/>
          </a:p>
        </p:txBody>
      </p:sp>
      <p:sp>
        <p:nvSpPr>
          <p:cNvPr id="10" name="object 10"/>
          <p:cNvSpPr/>
          <p:nvPr/>
        </p:nvSpPr>
        <p:spPr>
          <a:xfrm>
            <a:off x="5694908" y="4984838"/>
            <a:ext cx="793115" cy="373380"/>
          </a:xfrm>
          <a:custGeom>
            <a:avLst/>
            <a:gdLst/>
            <a:ahLst/>
            <a:cxnLst/>
            <a:rect l="l" t="t" r="r" b="b"/>
            <a:pathLst>
              <a:path w="793114" h="373379">
                <a:moveTo>
                  <a:pt x="0" y="0"/>
                </a:moveTo>
                <a:lnTo>
                  <a:pt x="792581" y="0"/>
                </a:lnTo>
                <a:lnTo>
                  <a:pt x="792581" y="373024"/>
                </a:lnTo>
                <a:lnTo>
                  <a:pt x="0" y="373024"/>
                </a:lnTo>
                <a:lnTo>
                  <a:pt x="0" y="0"/>
                </a:lnTo>
                <a:close/>
              </a:path>
            </a:pathLst>
          </a:custGeom>
          <a:solidFill>
            <a:srgbClr val="FF6962"/>
          </a:solidFill>
        </p:spPr>
        <p:txBody>
          <a:bodyPr wrap="square" lIns="0" tIns="0" rIns="0" bIns="0" rtlCol="0"/>
          <a:lstStyle/>
          <a:p>
            <a:endParaRPr/>
          </a:p>
        </p:txBody>
      </p:sp>
      <p:sp>
        <p:nvSpPr>
          <p:cNvPr id="11" name="object 11"/>
          <p:cNvSpPr/>
          <p:nvPr/>
        </p:nvSpPr>
        <p:spPr>
          <a:xfrm>
            <a:off x="5694908" y="5356377"/>
            <a:ext cx="793115" cy="569595"/>
          </a:xfrm>
          <a:custGeom>
            <a:avLst/>
            <a:gdLst/>
            <a:ahLst/>
            <a:cxnLst/>
            <a:rect l="l" t="t" r="r" b="b"/>
            <a:pathLst>
              <a:path w="793114" h="569595">
                <a:moveTo>
                  <a:pt x="792581" y="0"/>
                </a:moveTo>
                <a:lnTo>
                  <a:pt x="0" y="0"/>
                </a:lnTo>
                <a:lnTo>
                  <a:pt x="396290" y="569194"/>
                </a:lnTo>
                <a:lnTo>
                  <a:pt x="792581" y="0"/>
                </a:lnTo>
                <a:close/>
              </a:path>
            </a:pathLst>
          </a:custGeom>
          <a:solidFill>
            <a:srgbClr val="FF6962"/>
          </a:solidFill>
        </p:spPr>
        <p:txBody>
          <a:bodyPr wrap="square" lIns="0" tIns="0" rIns="0" bIns="0" rtlCol="0"/>
          <a:lstStyle/>
          <a:p>
            <a:endParaRPr/>
          </a:p>
        </p:txBody>
      </p:sp>
      <p:sp>
        <p:nvSpPr>
          <p:cNvPr id="12" name="object 12"/>
          <p:cNvSpPr/>
          <p:nvPr/>
        </p:nvSpPr>
        <p:spPr>
          <a:xfrm>
            <a:off x="5694908" y="4288396"/>
            <a:ext cx="793115" cy="696595"/>
          </a:xfrm>
          <a:custGeom>
            <a:avLst/>
            <a:gdLst/>
            <a:ahLst/>
            <a:cxnLst/>
            <a:rect l="l" t="t" r="r" b="b"/>
            <a:pathLst>
              <a:path w="793114" h="696595">
                <a:moveTo>
                  <a:pt x="0" y="0"/>
                </a:moveTo>
                <a:lnTo>
                  <a:pt x="792581" y="0"/>
                </a:lnTo>
                <a:lnTo>
                  <a:pt x="792581" y="696442"/>
                </a:lnTo>
                <a:lnTo>
                  <a:pt x="0" y="696442"/>
                </a:lnTo>
                <a:lnTo>
                  <a:pt x="0" y="0"/>
                </a:lnTo>
                <a:close/>
              </a:path>
            </a:pathLst>
          </a:custGeom>
          <a:solidFill>
            <a:srgbClr val="FFDF79"/>
          </a:solidFill>
        </p:spPr>
        <p:txBody>
          <a:bodyPr wrap="square" lIns="0" tIns="0" rIns="0" bIns="0" rtlCol="0"/>
          <a:lstStyle/>
          <a:p>
            <a:endParaRPr/>
          </a:p>
        </p:txBody>
      </p:sp>
      <p:sp>
        <p:nvSpPr>
          <p:cNvPr id="13" name="object 13"/>
          <p:cNvSpPr/>
          <p:nvPr/>
        </p:nvSpPr>
        <p:spPr>
          <a:xfrm>
            <a:off x="5694908" y="3766769"/>
            <a:ext cx="793115" cy="403225"/>
          </a:xfrm>
          <a:custGeom>
            <a:avLst/>
            <a:gdLst/>
            <a:ahLst/>
            <a:cxnLst/>
            <a:rect l="l" t="t" r="r" b="b"/>
            <a:pathLst>
              <a:path w="793114" h="403225">
                <a:moveTo>
                  <a:pt x="0" y="0"/>
                </a:moveTo>
                <a:lnTo>
                  <a:pt x="792581" y="0"/>
                </a:lnTo>
                <a:lnTo>
                  <a:pt x="792581" y="403225"/>
                </a:lnTo>
                <a:lnTo>
                  <a:pt x="0" y="403225"/>
                </a:lnTo>
                <a:lnTo>
                  <a:pt x="0" y="0"/>
                </a:lnTo>
                <a:close/>
              </a:path>
            </a:pathLst>
          </a:custGeom>
          <a:solidFill>
            <a:srgbClr val="E2E2E2"/>
          </a:solidFill>
        </p:spPr>
        <p:txBody>
          <a:bodyPr wrap="square" lIns="0" tIns="0" rIns="0" bIns="0" rtlCol="0"/>
          <a:lstStyle/>
          <a:p>
            <a:endParaRPr/>
          </a:p>
        </p:txBody>
      </p:sp>
      <p:sp>
        <p:nvSpPr>
          <p:cNvPr id="14" name="object 14"/>
          <p:cNvSpPr/>
          <p:nvPr/>
        </p:nvSpPr>
        <p:spPr>
          <a:xfrm>
            <a:off x="5598502" y="3393744"/>
            <a:ext cx="999490" cy="373380"/>
          </a:xfrm>
          <a:custGeom>
            <a:avLst/>
            <a:gdLst/>
            <a:ahLst/>
            <a:cxnLst/>
            <a:rect l="l" t="t" r="r" b="b"/>
            <a:pathLst>
              <a:path w="999490" h="373379">
                <a:moveTo>
                  <a:pt x="0" y="0"/>
                </a:moveTo>
                <a:lnTo>
                  <a:pt x="999235" y="0"/>
                </a:lnTo>
                <a:lnTo>
                  <a:pt x="999235" y="373024"/>
                </a:lnTo>
                <a:lnTo>
                  <a:pt x="0" y="373024"/>
                </a:lnTo>
                <a:lnTo>
                  <a:pt x="0" y="0"/>
                </a:lnTo>
                <a:close/>
              </a:path>
            </a:pathLst>
          </a:custGeom>
          <a:solidFill>
            <a:srgbClr val="6CACDD"/>
          </a:solidFill>
        </p:spPr>
        <p:txBody>
          <a:bodyPr wrap="square" lIns="0" tIns="0" rIns="0" bIns="0" rtlCol="0"/>
          <a:lstStyle/>
          <a:p>
            <a:endParaRPr/>
          </a:p>
        </p:txBody>
      </p:sp>
      <p:sp>
        <p:nvSpPr>
          <p:cNvPr id="15" name="object 15"/>
          <p:cNvSpPr/>
          <p:nvPr/>
        </p:nvSpPr>
        <p:spPr>
          <a:xfrm>
            <a:off x="5694908" y="4154754"/>
            <a:ext cx="793115" cy="133985"/>
          </a:xfrm>
          <a:custGeom>
            <a:avLst/>
            <a:gdLst/>
            <a:ahLst/>
            <a:cxnLst/>
            <a:rect l="l" t="t" r="r" b="b"/>
            <a:pathLst>
              <a:path w="793114" h="133985">
                <a:moveTo>
                  <a:pt x="0" y="0"/>
                </a:moveTo>
                <a:lnTo>
                  <a:pt x="792581" y="0"/>
                </a:lnTo>
                <a:lnTo>
                  <a:pt x="792581" y="133629"/>
                </a:lnTo>
                <a:lnTo>
                  <a:pt x="0" y="133629"/>
                </a:lnTo>
                <a:lnTo>
                  <a:pt x="0" y="0"/>
                </a:lnTo>
                <a:close/>
              </a:path>
            </a:pathLst>
          </a:custGeom>
          <a:solidFill>
            <a:srgbClr val="FFCA00"/>
          </a:solidFill>
        </p:spPr>
        <p:txBody>
          <a:bodyPr wrap="square" lIns="0" tIns="0" rIns="0" bIns="0" rtlCol="0"/>
          <a:lstStyle/>
          <a:p>
            <a:endParaRPr/>
          </a:p>
        </p:txBody>
      </p:sp>
      <p:sp>
        <p:nvSpPr>
          <p:cNvPr id="16" name="object 16"/>
          <p:cNvSpPr/>
          <p:nvPr/>
        </p:nvSpPr>
        <p:spPr>
          <a:xfrm>
            <a:off x="5939625" y="5702650"/>
            <a:ext cx="310515" cy="223520"/>
          </a:xfrm>
          <a:custGeom>
            <a:avLst/>
            <a:gdLst/>
            <a:ahLst/>
            <a:cxnLst/>
            <a:rect l="l" t="t" r="r" b="b"/>
            <a:pathLst>
              <a:path w="310514" h="223520">
                <a:moveTo>
                  <a:pt x="310438" y="0"/>
                </a:moveTo>
                <a:lnTo>
                  <a:pt x="0" y="0"/>
                </a:lnTo>
                <a:lnTo>
                  <a:pt x="155219" y="222921"/>
                </a:lnTo>
                <a:lnTo>
                  <a:pt x="310438" y="0"/>
                </a:lnTo>
                <a:close/>
              </a:path>
            </a:pathLst>
          </a:custGeom>
          <a:solidFill>
            <a:srgbClr val="CE1C00"/>
          </a:solidFill>
        </p:spPr>
        <p:txBody>
          <a:bodyPr wrap="square" lIns="0" tIns="0" rIns="0" bIns="0" rtlCol="0"/>
          <a:lstStyle/>
          <a:p>
            <a:endParaRPr/>
          </a:p>
        </p:txBody>
      </p:sp>
      <p:sp>
        <p:nvSpPr>
          <p:cNvPr id="17" name="object 17"/>
          <p:cNvSpPr/>
          <p:nvPr/>
        </p:nvSpPr>
        <p:spPr>
          <a:xfrm>
            <a:off x="5241302" y="3984485"/>
            <a:ext cx="563880" cy="227965"/>
          </a:xfrm>
          <a:custGeom>
            <a:avLst/>
            <a:gdLst/>
            <a:ahLst/>
            <a:cxnLst/>
            <a:rect l="l" t="t" r="r" b="b"/>
            <a:pathLst>
              <a:path w="563879" h="227964">
                <a:moveTo>
                  <a:pt x="0" y="0"/>
                </a:moveTo>
                <a:lnTo>
                  <a:pt x="563824" y="227815"/>
                </a:lnTo>
              </a:path>
            </a:pathLst>
          </a:custGeom>
          <a:ln w="19049">
            <a:solidFill>
              <a:srgbClr val="0085CC"/>
            </a:solidFill>
          </a:ln>
        </p:spPr>
        <p:txBody>
          <a:bodyPr wrap="square" lIns="0" tIns="0" rIns="0" bIns="0" rtlCol="0"/>
          <a:lstStyle/>
          <a:p>
            <a:endParaRPr/>
          </a:p>
        </p:txBody>
      </p:sp>
      <p:sp>
        <p:nvSpPr>
          <p:cNvPr id="18" name="object 18"/>
          <p:cNvSpPr/>
          <p:nvPr/>
        </p:nvSpPr>
        <p:spPr>
          <a:xfrm>
            <a:off x="5743752" y="4157941"/>
            <a:ext cx="85090" cy="71120"/>
          </a:xfrm>
          <a:custGeom>
            <a:avLst/>
            <a:gdLst/>
            <a:ahLst/>
            <a:cxnLst/>
            <a:rect l="l" t="t" r="r" b="b"/>
            <a:pathLst>
              <a:path w="85089" h="71120">
                <a:moveTo>
                  <a:pt x="28549" y="0"/>
                </a:moveTo>
                <a:lnTo>
                  <a:pt x="0" y="70650"/>
                </a:lnTo>
                <a:lnTo>
                  <a:pt x="84924" y="63868"/>
                </a:lnTo>
                <a:lnTo>
                  <a:pt x="28549" y="0"/>
                </a:lnTo>
                <a:close/>
              </a:path>
            </a:pathLst>
          </a:custGeom>
          <a:solidFill>
            <a:srgbClr val="0085CC"/>
          </a:solidFill>
        </p:spPr>
        <p:txBody>
          <a:bodyPr wrap="square" lIns="0" tIns="0" rIns="0" bIns="0" rtlCol="0"/>
          <a:lstStyle/>
          <a:p>
            <a:endParaRPr/>
          </a:p>
        </p:txBody>
      </p:sp>
      <p:sp>
        <p:nvSpPr>
          <p:cNvPr id="19" name="object 19"/>
          <p:cNvSpPr/>
          <p:nvPr/>
        </p:nvSpPr>
        <p:spPr>
          <a:xfrm>
            <a:off x="6139785" y="5849032"/>
            <a:ext cx="176530" cy="219710"/>
          </a:xfrm>
          <a:custGeom>
            <a:avLst/>
            <a:gdLst/>
            <a:ahLst/>
            <a:cxnLst/>
            <a:rect l="l" t="t" r="r" b="b"/>
            <a:pathLst>
              <a:path w="176529" h="219710">
                <a:moveTo>
                  <a:pt x="175975" y="219590"/>
                </a:moveTo>
                <a:lnTo>
                  <a:pt x="0" y="0"/>
                </a:lnTo>
              </a:path>
            </a:pathLst>
          </a:custGeom>
          <a:ln w="19050">
            <a:solidFill>
              <a:srgbClr val="0085CC"/>
            </a:solidFill>
          </a:ln>
        </p:spPr>
        <p:txBody>
          <a:bodyPr wrap="square" lIns="0" tIns="0" rIns="0" bIns="0" rtlCol="0"/>
          <a:lstStyle/>
          <a:p>
            <a:endParaRPr/>
          </a:p>
        </p:txBody>
      </p:sp>
      <p:sp>
        <p:nvSpPr>
          <p:cNvPr id="20" name="object 20"/>
          <p:cNvSpPr/>
          <p:nvPr/>
        </p:nvSpPr>
        <p:spPr>
          <a:xfrm>
            <a:off x="6123901" y="5829209"/>
            <a:ext cx="77470" cy="83820"/>
          </a:xfrm>
          <a:custGeom>
            <a:avLst/>
            <a:gdLst/>
            <a:ahLst/>
            <a:cxnLst/>
            <a:rect l="l" t="t" r="r" b="b"/>
            <a:pathLst>
              <a:path w="77470" h="83820">
                <a:moveTo>
                  <a:pt x="0" y="0"/>
                </a:moveTo>
                <a:lnTo>
                  <a:pt x="17919" y="83289"/>
                </a:lnTo>
                <a:lnTo>
                  <a:pt x="77381" y="35637"/>
                </a:lnTo>
                <a:lnTo>
                  <a:pt x="0" y="0"/>
                </a:lnTo>
                <a:close/>
              </a:path>
            </a:pathLst>
          </a:custGeom>
          <a:solidFill>
            <a:srgbClr val="0085CC"/>
          </a:solidFill>
        </p:spPr>
        <p:txBody>
          <a:bodyPr wrap="square" lIns="0" tIns="0" rIns="0" bIns="0" rtlCol="0"/>
          <a:lstStyle/>
          <a:p>
            <a:endParaRPr/>
          </a:p>
        </p:txBody>
      </p:sp>
      <p:sp>
        <p:nvSpPr>
          <p:cNvPr id="21" name="object 21"/>
          <p:cNvSpPr/>
          <p:nvPr/>
        </p:nvSpPr>
        <p:spPr>
          <a:xfrm>
            <a:off x="5327154" y="5120970"/>
            <a:ext cx="540385" cy="117475"/>
          </a:xfrm>
          <a:custGeom>
            <a:avLst/>
            <a:gdLst/>
            <a:ahLst/>
            <a:cxnLst/>
            <a:rect l="l" t="t" r="r" b="b"/>
            <a:pathLst>
              <a:path w="540385" h="117475">
                <a:moveTo>
                  <a:pt x="0" y="0"/>
                </a:moveTo>
                <a:lnTo>
                  <a:pt x="540323" y="116867"/>
                </a:lnTo>
              </a:path>
            </a:pathLst>
          </a:custGeom>
          <a:ln w="19049">
            <a:solidFill>
              <a:srgbClr val="0085CC"/>
            </a:solidFill>
          </a:ln>
        </p:spPr>
        <p:txBody>
          <a:bodyPr wrap="square" lIns="0" tIns="0" rIns="0" bIns="0" rtlCol="0"/>
          <a:lstStyle/>
          <a:p>
            <a:endParaRPr/>
          </a:p>
        </p:txBody>
      </p:sp>
      <p:sp>
        <p:nvSpPr>
          <p:cNvPr id="22" name="object 22"/>
          <p:cNvSpPr/>
          <p:nvPr/>
        </p:nvSpPr>
        <p:spPr>
          <a:xfrm>
            <a:off x="5809780" y="5189854"/>
            <a:ext cx="82550" cy="74930"/>
          </a:xfrm>
          <a:custGeom>
            <a:avLst/>
            <a:gdLst/>
            <a:ahLst/>
            <a:cxnLst/>
            <a:rect l="l" t="t" r="r" b="b"/>
            <a:pathLst>
              <a:path w="82550" h="74929">
                <a:moveTo>
                  <a:pt x="16103" y="0"/>
                </a:moveTo>
                <a:lnTo>
                  <a:pt x="0" y="74485"/>
                </a:lnTo>
                <a:lnTo>
                  <a:pt x="82524" y="53352"/>
                </a:lnTo>
                <a:lnTo>
                  <a:pt x="16103" y="0"/>
                </a:lnTo>
                <a:close/>
              </a:path>
            </a:pathLst>
          </a:custGeom>
          <a:solidFill>
            <a:srgbClr val="0085CC"/>
          </a:solidFill>
        </p:spPr>
        <p:txBody>
          <a:bodyPr wrap="square" lIns="0" tIns="0" rIns="0" bIns="0" rtlCol="0"/>
          <a:lstStyle/>
          <a:p>
            <a:endParaRPr/>
          </a:p>
        </p:txBody>
      </p:sp>
      <p:sp>
        <p:nvSpPr>
          <p:cNvPr id="23" name="object 23"/>
          <p:cNvSpPr txBox="1"/>
          <p:nvPr/>
        </p:nvSpPr>
        <p:spPr>
          <a:xfrm>
            <a:off x="5960959" y="6052265"/>
            <a:ext cx="1699260" cy="335280"/>
          </a:xfrm>
          <a:prstGeom prst="rect">
            <a:avLst/>
          </a:prstGeom>
        </p:spPr>
        <p:txBody>
          <a:bodyPr vert="horz" wrap="square" lIns="0" tIns="0" rIns="0" bIns="0" rtlCol="0">
            <a:spAutoFit/>
          </a:bodyPr>
          <a:lstStyle/>
          <a:p>
            <a:pPr marL="680085" marR="5080" indent="-668020">
              <a:lnSpc>
                <a:spcPts val="1300"/>
              </a:lnSpc>
            </a:pPr>
            <a:r>
              <a:rPr sz="1100" dirty="0">
                <a:solidFill>
                  <a:srgbClr val="002060"/>
                </a:solidFill>
                <a:latin typeface="Century Gothic"/>
                <a:cs typeface="Century Gothic"/>
              </a:rPr>
              <a:t>Stromal vascular</a:t>
            </a:r>
            <a:r>
              <a:rPr sz="1100" spc="-100" dirty="0">
                <a:solidFill>
                  <a:srgbClr val="002060"/>
                </a:solidFill>
                <a:latin typeface="Century Gothic"/>
                <a:cs typeface="Century Gothic"/>
              </a:rPr>
              <a:t> </a:t>
            </a:r>
            <a:r>
              <a:rPr sz="1100" dirty="0">
                <a:solidFill>
                  <a:srgbClr val="002060"/>
                </a:solidFill>
                <a:latin typeface="Century Gothic"/>
                <a:cs typeface="Century Gothic"/>
              </a:rPr>
              <a:t>fraction  (SVF)</a:t>
            </a:r>
            <a:endParaRPr sz="1100">
              <a:latin typeface="Century Gothic"/>
              <a:cs typeface="Century Gothic"/>
            </a:endParaRPr>
          </a:p>
        </p:txBody>
      </p:sp>
      <p:sp>
        <p:nvSpPr>
          <p:cNvPr id="24" name="object 24"/>
          <p:cNvSpPr txBox="1"/>
          <p:nvPr/>
        </p:nvSpPr>
        <p:spPr>
          <a:xfrm>
            <a:off x="4753742" y="4883403"/>
            <a:ext cx="630555" cy="335280"/>
          </a:xfrm>
          <a:prstGeom prst="rect">
            <a:avLst/>
          </a:prstGeom>
        </p:spPr>
        <p:txBody>
          <a:bodyPr vert="horz" wrap="square" lIns="0" tIns="0" rIns="0" bIns="0" rtlCol="0">
            <a:spAutoFit/>
          </a:bodyPr>
          <a:lstStyle/>
          <a:p>
            <a:pPr marL="149225" marR="5080" indent="-137160">
              <a:lnSpc>
                <a:spcPts val="1300"/>
              </a:lnSpc>
            </a:pPr>
            <a:r>
              <a:rPr sz="1100" dirty="0">
                <a:solidFill>
                  <a:srgbClr val="002060"/>
                </a:solidFill>
                <a:latin typeface="Century Gothic"/>
                <a:cs typeface="Century Gothic"/>
              </a:rPr>
              <a:t>Aqueous  </a:t>
            </a:r>
            <a:r>
              <a:rPr sz="1100" spc="-5" dirty="0">
                <a:solidFill>
                  <a:srgbClr val="002060"/>
                </a:solidFill>
                <a:latin typeface="Century Gothic"/>
                <a:cs typeface="Century Gothic"/>
              </a:rPr>
              <a:t>layer</a:t>
            </a:r>
            <a:endParaRPr sz="1100">
              <a:latin typeface="Century Gothic"/>
              <a:cs typeface="Century Gothic"/>
            </a:endParaRPr>
          </a:p>
        </p:txBody>
      </p:sp>
      <p:sp>
        <p:nvSpPr>
          <p:cNvPr id="25" name="object 25"/>
          <p:cNvSpPr txBox="1"/>
          <p:nvPr/>
        </p:nvSpPr>
        <p:spPr>
          <a:xfrm>
            <a:off x="4611738" y="3792867"/>
            <a:ext cx="572770" cy="177800"/>
          </a:xfrm>
          <a:prstGeom prst="rect">
            <a:avLst/>
          </a:prstGeom>
        </p:spPr>
        <p:txBody>
          <a:bodyPr vert="horz" wrap="square" lIns="0" tIns="0" rIns="0" bIns="0" rtlCol="0">
            <a:spAutoFit/>
          </a:bodyPr>
          <a:lstStyle/>
          <a:p>
            <a:pPr marL="12700">
              <a:lnSpc>
                <a:spcPct val="100000"/>
              </a:lnSpc>
            </a:pPr>
            <a:r>
              <a:rPr sz="1100" spc="-5" dirty="0">
                <a:solidFill>
                  <a:srgbClr val="002060"/>
                </a:solidFill>
                <a:latin typeface="Century Gothic"/>
                <a:cs typeface="Century Gothic"/>
              </a:rPr>
              <a:t>Oil</a:t>
            </a:r>
            <a:r>
              <a:rPr sz="1100" spc="-95" dirty="0">
                <a:solidFill>
                  <a:srgbClr val="002060"/>
                </a:solidFill>
                <a:latin typeface="Century Gothic"/>
                <a:cs typeface="Century Gothic"/>
              </a:rPr>
              <a:t> </a:t>
            </a:r>
            <a:r>
              <a:rPr sz="1100" spc="-5" dirty="0">
                <a:solidFill>
                  <a:srgbClr val="002060"/>
                </a:solidFill>
                <a:latin typeface="Century Gothic"/>
                <a:cs typeface="Century Gothic"/>
              </a:rPr>
              <a:t>layer</a:t>
            </a:r>
            <a:endParaRPr sz="1100">
              <a:latin typeface="Century Gothic"/>
              <a:cs typeface="Century Gothic"/>
            </a:endParaRPr>
          </a:p>
        </p:txBody>
      </p:sp>
      <p:sp>
        <p:nvSpPr>
          <p:cNvPr id="26" name="object 26"/>
          <p:cNvSpPr/>
          <p:nvPr/>
        </p:nvSpPr>
        <p:spPr>
          <a:xfrm>
            <a:off x="6236482" y="4437138"/>
            <a:ext cx="678815" cy="130175"/>
          </a:xfrm>
          <a:custGeom>
            <a:avLst/>
            <a:gdLst/>
            <a:ahLst/>
            <a:cxnLst/>
            <a:rect l="l" t="t" r="r" b="b"/>
            <a:pathLst>
              <a:path w="678815" h="130175">
                <a:moveTo>
                  <a:pt x="678603" y="0"/>
                </a:moveTo>
                <a:lnTo>
                  <a:pt x="0" y="129980"/>
                </a:lnTo>
              </a:path>
            </a:pathLst>
          </a:custGeom>
          <a:ln w="19049">
            <a:solidFill>
              <a:srgbClr val="0085CC"/>
            </a:solidFill>
          </a:ln>
        </p:spPr>
        <p:txBody>
          <a:bodyPr wrap="square" lIns="0" tIns="0" rIns="0" bIns="0" rtlCol="0"/>
          <a:lstStyle/>
          <a:p>
            <a:endParaRPr/>
          </a:p>
        </p:txBody>
      </p:sp>
      <p:sp>
        <p:nvSpPr>
          <p:cNvPr id="27" name="object 27"/>
          <p:cNvSpPr/>
          <p:nvPr/>
        </p:nvSpPr>
        <p:spPr>
          <a:xfrm>
            <a:off x="6211544" y="4520133"/>
            <a:ext cx="82550" cy="74930"/>
          </a:xfrm>
          <a:custGeom>
            <a:avLst/>
            <a:gdLst/>
            <a:ahLst/>
            <a:cxnLst/>
            <a:rect l="l" t="t" r="r" b="b"/>
            <a:pathLst>
              <a:path w="82550" h="74929">
                <a:moveTo>
                  <a:pt x="67665" y="0"/>
                </a:moveTo>
                <a:lnTo>
                  <a:pt x="0" y="51752"/>
                </a:lnTo>
                <a:lnTo>
                  <a:pt x="82003" y="74841"/>
                </a:lnTo>
                <a:lnTo>
                  <a:pt x="67665" y="0"/>
                </a:lnTo>
                <a:close/>
              </a:path>
            </a:pathLst>
          </a:custGeom>
          <a:solidFill>
            <a:srgbClr val="0085CC"/>
          </a:solidFill>
        </p:spPr>
        <p:txBody>
          <a:bodyPr wrap="square" lIns="0" tIns="0" rIns="0" bIns="0" rtlCol="0"/>
          <a:lstStyle/>
          <a:p>
            <a:endParaRPr/>
          </a:p>
        </p:txBody>
      </p:sp>
      <p:sp>
        <p:nvSpPr>
          <p:cNvPr id="28" name="object 28"/>
          <p:cNvSpPr txBox="1"/>
          <p:nvPr/>
        </p:nvSpPr>
        <p:spPr>
          <a:xfrm>
            <a:off x="6616039" y="4254512"/>
            <a:ext cx="796925" cy="177800"/>
          </a:xfrm>
          <a:prstGeom prst="rect">
            <a:avLst/>
          </a:prstGeom>
        </p:spPr>
        <p:txBody>
          <a:bodyPr vert="horz" wrap="square" lIns="0" tIns="0" rIns="0" bIns="0" rtlCol="0">
            <a:spAutoFit/>
          </a:bodyPr>
          <a:lstStyle/>
          <a:p>
            <a:pPr marL="12700">
              <a:lnSpc>
                <a:spcPct val="100000"/>
              </a:lnSpc>
            </a:pPr>
            <a:r>
              <a:rPr sz="1100" dirty="0">
                <a:solidFill>
                  <a:srgbClr val="002060"/>
                </a:solidFill>
                <a:latin typeface="Century Gothic"/>
                <a:cs typeface="Century Gothic"/>
              </a:rPr>
              <a:t>Adipocytes</a:t>
            </a:r>
            <a:endParaRPr sz="1100">
              <a:latin typeface="Century Gothic"/>
              <a:cs typeface="Century Gothic"/>
            </a:endParaRPr>
          </a:p>
        </p:txBody>
      </p:sp>
      <p:sp>
        <p:nvSpPr>
          <p:cNvPr id="29" name="object 29"/>
          <p:cNvSpPr/>
          <p:nvPr/>
        </p:nvSpPr>
        <p:spPr>
          <a:xfrm>
            <a:off x="8725331" y="3803243"/>
            <a:ext cx="2399995" cy="1799996"/>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0" name="object 30"/>
          <p:cNvSpPr/>
          <p:nvPr/>
        </p:nvSpPr>
        <p:spPr>
          <a:xfrm>
            <a:off x="9205341" y="718134"/>
            <a:ext cx="1440180" cy="1080135"/>
          </a:xfrm>
          <a:custGeom>
            <a:avLst/>
            <a:gdLst/>
            <a:ahLst/>
            <a:cxnLst/>
            <a:rect l="l" t="t" r="r" b="b"/>
            <a:pathLst>
              <a:path w="1440179" h="1080135">
                <a:moveTo>
                  <a:pt x="0" y="0"/>
                </a:moveTo>
                <a:lnTo>
                  <a:pt x="1439998" y="0"/>
                </a:lnTo>
                <a:lnTo>
                  <a:pt x="1439998" y="1079999"/>
                </a:lnTo>
                <a:lnTo>
                  <a:pt x="0" y="1079999"/>
                </a:lnTo>
                <a:lnTo>
                  <a:pt x="0" y="0"/>
                </a:lnTo>
                <a:close/>
              </a:path>
            </a:pathLst>
          </a:custGeom>
          <a:ln w="76199">
            <a:solidFill>
              <a:srgbClr val="A0BAE3"/>
            </a:solidFill>
          </a:ln>
        </p:spPr>
        <p:txBody>
          <a:bodyPr wrap="square" lIns="0" tIns="0" rIns="0" bIns="0" rtlCol="0"/>
          <a:lstStyle/>
          <a:p>
            <a:endParaRPr/>
          </a:p>
        </p:txBody>
      </p:sp>
      <p:sp>
        <p:nvSpPr>
          <p:cNvPr id="31" name="object 31"/>
          <p:cNvSpPr/>
          <p:nvPr/>
        </p:nvSpPr>
        <p:spPr>
          <a:xfrm>
            <a:off x="9171431" y="628497"/>
            <a:ext cx="1659889" cy="1166495"/>
          </a:xfrm>
          <a:custGeom>
            <a:avLst/>
            <a:gdLst/>
            <a:ahLst/>
            <a:cxnLst/>
            <a:rect l="l" t="t" r="r" b="b"/>
            <a:pathLst>
              <a:path w="1659890" h="1166495">
                <a:moveTo>
                  <a:pt x="156972" y="283375"/>
                </a:moveTo>
                <a:lnTo>
                  <a:pt x="0" y="477443"/>
                </a:lnTo>
                <a:lnTo>
                  <a:pt x="851306" y="1165987"/>
                </a:lnTo>
                <a:lnTo>
                  <a:pt x="1143096" y="805230"/>
                </a:lnTo>
                <a:lnTo>
                  <a:pt x="802182" y="805230"/>
                </a:lnTo>
                <a:lnTo>
                  <a:pt x="156972" y="283375"/>
                </a:lnTo>
                <a:close/>
              </a:path>
              <a:path w="1659890" h="1166495">
                <a:moveTo>
                  <a:pt x="1453464" y="0"/>
                </a:moveTo>
                <a:lnTo>
                  <a:pt x="802182" y="805230"/>
                </a:lnTo>
                <a:lnTo>
                  <a:pt x="1143096" y="805230"/>
                </a:lnTo>
                <a:lnTo>
                  <a:pt x="1659559" y="166700"/>
                </a:lnTo>
                <a:lnTo>
                  <a:pt x="1453464" y="0"/>
                </a:lnTo>
                <a:close/>
              </a:path>
            </a:pathLst>
          </a:custGeom>
          <a:solidFill>
            <a:srgbClr val="00BA63"/>
          </a:solidFill>
        </p:spPr>
        <p:txBody>
          <a:bodyPr wrap="square" lIns="0" tIns="0" rIns="0" bIns="0" rtlCol="0"/>
          <a:lstStyle/>
          <a:p>
            <a:endParaRPr/>
          </a:p>
        </p:txBody>
      </p:sp>
      <p:sp>
        <p:nvSpPr>
          <p:cNvPr id="32" name="object 32"/>
          <p:cNvSpPr/>
          <p:nvPr/>
        </p:nvSpPr>
        <p:spPr>
          <a:xfrm>
            <a:off x="9171440" y="628506"/>
            <a:ext cx="1659889" cy="1166495"/>
          </a:xfrm>
          <a:custGeom>
            <a:avLst/>
            <a:gdLst/>
            <a:ahLst/>
            <a:cxnLst/>
            <a:rect l="l" t="t" r="r" b="b"/>
            <a:pathLst>
              <a:path w="1659890" h="1166495">
                <a:moveTo>
                  <a:pt x="1659551" y="166691"/>
                </a:moveTo>
                <a:lnTo>
                  <a:pt x="1453460" y="0"/>
                </a:lnTo>
                <a:lnTo>
                  <a:pt x="802172" y="805229"/>
                </a:lnTo>
                <a:lnTo>
                  <a:pt x="156965" y="283370"/>
                </a:lnTo>
                <a:lnTo>
                  <a:pt x="0" y="477437"/>
                </a:lnTo>
                <a:lnTo>
                  <a:pt x="851296" y="1165986"/>
                </a:lnTo>
                <a:lnTo>
                  <a:pt x="1659551" y="166691"/>
                </a:lnTo>
                <a:close/>
              </a:path>
            </a:pathLst>
          </a:custGeom>
          <a:ln w="12699">
            <a:solidFill>
              <a:srgbClr val="00BA63"/>
            </a:solidFill>
          </a:ln>
        </p:spPr>
        <p:txBody>
          <a:bodyPr wrap="square" lIns="0" tIns="0" rIns="0" bIns="0" rtlCol="0"/>
          <a:lstStyle/>
          <a:p>
            <a:endParaRPr/>
          </a:p>
        </p:txBody>
      </p:sp>
      <p:sp>
        <p:nvSpPr>
          <p:cNvPr id="33" name="object 33"/>
          <p:cNvSpPr/>
          <p:nvPr/>
        </p:nvSpPr>
        <p:spPr>
          <a:xfrm>
            <a:off x="5366778" y="648360"/>
            <a:ext cx="1440180" cy="1080135"/>
          </a:xfrm>
          <a:custGeom>
            <a:avLst/>
            <a:gdLst/>
            <a:ahLst/>
            <a:cxnLst/>
            <a:rect l="l" t="t" r="r" b="b"/>
            <a:pathLst>
              <a:path w="1440179" h="1080135">
                <a:moveTo>
                  <a:pt x="720001" y="0"/>
                </a:moveTo>
                <a:lnTo>
                  <a:pt x="666267" y="1481"/>
                </a:lnTo>
                <a:lnTo>
                  <a:pt x="613606" y="5855"/>
                </a:lnTo>
                <a:lnTo>
                  <a:pt x="562157" y="13017"/>
                </a:lnTo>
                <a:lnTo>
                  <a:pt x="512058" y="22863"/>
                </a:lnTo>
                <a:lnTo>
                  <a:pt x="463449" y="35288"/>
                </a:lnTo>
                <a:lnTo>
                  <a:pt x="416470" y="50189"/>
                </a:lnTo>
                <a:lnTo>
                  <a:pt x="371259" y="67460"/>
                </a:lnTo>
                <a:lnTo>
                  <a:pt x="327956" y="86998"/>
                </a:lnTo>
                <a:lnTo>
                  <a:pt x="286700" y="108697"/>
                </a:lnTo>
                <a:lnTo>
                  <a:pt x="247630" y="132454"/>
                </a:lnTo>
                <a:lnTo>
                  <a:pt x="210886" y="158164"/>
                </a:lnTo>
                <a:lnTo>
                  <a:pt x="176607" y="185722"/>
                </a:lnTo>
                <a:lnTo>
                  <a:pt x="144931" y="215024"/>
                </a:lnTo>
                <a:lnTo>
                  <a:pt x="115998" y="245966"/>
                </a:lnTo>
                <a:lnTo>
                  <a:pt x="89948" y="278444"/>
                </a:lnTo>
                <a:lnTo>
                  <a:pt x="66920" y="312352"/>
                </a:lnTo>
                <a:lnTo>
                  <a:pt x="47052" y="347587"/>
                </a:lnTo>
                <a:lnTo>
                  <a:pt x="30484" y="384044"/>
                </a:lnTo>
                <a:lnTo>
                  <a:pt x="17356" y="421618"/>
                </a:lnTo>
                <a:lnTo>
                  <a:pt x="7806" y="460206"/>
                </a:lnTo>
                <a:lnTo>
                  <a:pt x="1974" y="499703"/>
                </a:lnTo>
                <a:lnTo>
                  <a:pt x="0" y="540003"/>
                </a:lnTo>
                <a:lnTo>
                  <a:pt x="1974" y="580304"/>
                </a:lnTo>
                <a:lnTo>
                  <a:pt x="7806" y="619801"/>
                </a:lnTo>
                <a:lnTo>
                  <a:pt x="17356" y="658388"/>
                </a:lnTo>
                <a:lnTo>
                  <a:pt x="30484" y="695962"/>
                </a:lnTo>
                <a:lnTo>
                  <a:pt x="47052" y="732418"/>
                </a:lnTo>
                <a:lnTo>
                  <a:pt x="66920" y="767652"/>
                </a:lnTo>
                <a:lnTo>
                  <a:pt x="89948" y="801560"/>
                </a:lnTo>
                <a:lnTo>
                  <a:pt x="115998" y="834037"/>
                </a:lnTo>
                <a:lnTo>
                  <a:pt x="144931" y="864978"/>
                </a:lnTo>
                <a:lnTo>
                  <a:pt x="176607" y="894280"/>
                </a:lnTo>
                <a:lnTo>
                  <a:pt x="210886" y="921837"/>
                </a:lnTo>
                <a:lnTo>
                  <a:pt x="247630" y="947546"/>
                </a:lnTo>
                <a:lnTo>
                  <a:pt x="286700" y="971302"/>
                </a:lnTo>
                <a:lnTo>
                  <a:pt x="327956" y="993000"/>
                </a:lnTo>
                <a:lnTo>
                  <a:pt x="371259" y="1012537"/>
                </a:lnTo>
                <a:lnTo>
                  <a:pt x="416470" y="1029807"/>
                </a:lnTo>
                <a:lnTo>
                  <a:pt x="463449" y="1044707"/>
                </a:lnTo>
                <a:lnTo>
                  <a:pt x="512058" y="1057133"/>
                </a:lnTo>
                <a:lnTo>
                  <a:pt x="562157" y="1066978"/>
                </a:lnTo>
                <a:lnTo>
                  <a:pt x="613606" y="1074140"/>
                </a:lnTo>
                <a:lnTo>
                  <a:pt x="666267" y="1078514"/>
                </a:lnTo>
                <a:lnTo>
                  <a:pt x="720001" y="1079995"/>
                </a:lnTo>
                <a:lnTo>
                  <a:pt x="773736" y="1078514"/>
                </a:lnTo>
                <a:lnTo>
                  <a:pt x="826398" y="1074140"/>
                </a:lnTo>
                <a:lnTo>
                  <a:pt x="877849" y="1066978"/>
                </a:lnTo>
                <a:lnTo>
                  <a:pt x="927948" y="1057133"/>
                </a:lnTo>
                <a:lnTo>
                  <a:pt x="976557" y="1044707"/>
                </a:lnTo>
                <a:lnTo>
                  <a:pt x="1023537" y="1029807"/>
                </a:lnTo>
                <a:lnTo>
                  <a:pt x="1068748" y="1012537"/>
                </a:lnTo>
                <a:lnTo>
                  <a:pt x="1093473" y="1001382"/>
                </a:lnTo>
                <a:lnTo>
                  <a:pt x="720001" y="1001382"/>
                </a:lnTo>
                <a:lnTo>
                  <a:pt x="664659" y="999688"/>
                </a:lnTo>
                <a:lnTo>
                  <a:pt x="610625" y="994700"/>
                </a:lnTo>
                <a:lnTo>
                  <a:pt x="558091" y="986556"/>
                </a:lnTo>
                <a:lnTo>
                  <a:pt x="507249" y="975393"/>
                </a:lnTo>
                <a:lnTo>
                  <a:pt x="458292" y="961352"/>
                </a:lnTo>
                <a:lnTo>
                  <a:pt x="411412" y="944569"/>
                </a:lnTo>
                <a:lnTo>
                  <a:pt x="366802" y="925185"/>
                </a:lnTo>
                <a:lnTo>
                  <a:pt x="324654" y="903337"/>
                </a:lnTo>
                <a:lnTo>
                  <a:pt x="285161" y="879163"/>
                </a:lnTo>
                <a:lnTo>
                  <a:pt x="248516" y="852803"/>
                </a:lnTo>
                <a:lnTo>
                  <a:pt x="214911" y="824394"/>
                </a:lnTo>
                <a:lnTo>
                  <a:pt x="184538" y="794075"/>
                </a:lnTo>
                <a:lnTo>
                  <a:pt x="157591" y="761985"/>
                </a:lnTo>
                <a:lnTo>
                  <a:pt x="134261" y="728263"/>
                </a:lnTo>
                <a:lnTo>
                  <a:pt x="114741" y="693046"/>
                </a:lnTo>
                <a:lnTo>
                  <a:pt x="99223" y="656473"/>
                </a:lnTo>
                <a:lnTo>
                  <a:pt x="87901" y="618682"/>
                </a:lnTo>
                <a:lnTo>
                  <a:pt x="80967" y="579813"/>
                </a:lnTo>
                <a:lnTo>
                  <a:pt x="78612" y="540003"/>
                </a:lnTo>
                <a:lnTo>
                  <a:pt x="80967" y="500192"/>
                </a:lnTo>
                <a:lnTo>
                  <a:pt x="87901" y="461321"/>
                </a:lnTo>
                <a:lnTo>
                  <a:pt x="99223" y="423529"/>
                </a:lnTo>
                <a:lnTo>
                  <a:pt x="114741" y="386955"/>
                </a:lnTo>
                <a:lnTo>
                  <a:pt x="134261" y="351737"/>
                </a:lnTo>
                <a:lnTo>
                  <a:pt x="157591" y="318013"/>
                </a:lnTo>
                <a:lnTo>
                  <a:pt x="184538" y="285922"/>
                </a:lnTo>
                <a:lnTo>
                  <a:pt x="214911" y="255603"/>
                </a:lnTo>
                <a:lnTo>
                  <a:pt x="248516" y="227194"/>
                </a:lnTo>
                <a:lnTo>
                  <a:pt x="285161" y="200833"/>
                </a:lnTo>
                <a:lnTo>
                  <a:pt x="324654" y="176659"/>
                </a:lnTo>
                <a:lnTo>
                  <a:pt x="366802" y="154810"/>
                </a:lnTo>
                <a:lnTo>
                  <a:pt x="411412" y="135425"/>
                </a:lnTo>
                <a:lnTo>
                  <a:pt x="458292" y="118643"/>
                </a:lnTo>
                <a:lnTo>
                  <a:pt x="507249" y="104601"/>
                </a:lnTo>
                <a:lnTo>
                  <a:pt x="558091" y="93439"/>
                </a:lnTo>
                <a:lnTo>
                  <a:pt x="610625" y="85294"/>
                </a:lnTo>
                <a:lnTo>
                  <a:pt x="664659" y="80306"/>
                </a:lnTo>
                <a:lnTo>
                  <a:pt x="720001" y="78612"/>
                </a:lnTo>
                <a:lnTo>
                  <a:pt x="1093465" y="78612"/>
                </a:lnTo>
                <a:lnTo>
                  <a:pt x="1068748" y="67460"/>
                </a:lnTo>
                <a:lnTo>
                  <a:pt x="1023537" y="50189"/>
                </a:lnTo>
                <a:lnTo>
                  <a:pt x="976557" y="35288"/>
                </a:lnTo>
                <a:lnTo>
                  <a:pt x="927948" y="22863"/>
                </a:lnTo>
                <a:lnTo>
                  <a:pt x="877849" y="13017"/>
                </a:lnTo>
                <a:lnTo>
                  <a:pt x="826398" y="5855"/>
                </a:lnTo>
                <a:lnTo>
                  <a:pt x="773736" y="1481"/>
                </a:lnTo>
                <a:lnTo>
                  <a:pt x="720001" y="0"/>
                </a:lnTo>
                <a:close/>
              </a:path>
              <a:path w="1440179" h="1080135">
                <a:moveTo>
                  <a:pt x="1093465" y="78612"/>
                </a:moveTo>
                <a:lnTo>
                  <a:pt x="720001" y="78612"/>
                </a:lnTo>
                <a:lnTo>
                  <a:pt x="775342" y="80306"/>
                </a:lnTo>
                <a:lnTo>
                  <a:pt x="829376" y="85294"/>
                </a:lnTo>
                <a:lnTo>
                  <a:pt x="881910" y="93439"/>
                </a:lnTo>
                <a:lnTo>
                  <a:pt x="932752" y="104601"/>
                </a:lnTo>
                <a:lnTo>
                  <a:pt x="981710" y="118643"/>
                </a:lnTo>
                <a:lnTo>
                  <a:pt x="1028590" y="135425"/>
                </a:lnTo>
                <a:lnTo>
                  <a:pt x="1073200" y="154810"/>
                </a:lnTo>
                <a:lnTo>
                  <a:pt x="1115347" y="176659"/>
                </a:lnTo>
                <a:lnTo>
                  <a:pt x="1154840" y="200833"/>
                </a:lnTo>
                <a:lnTo>
                  <a:pt x="1191485" y="227194"/>
                </a:lnTo>
                <a:lnTo>
                  <a:pt x="1225090" y="255603"/>
                </a:lnTo>
                <a:lnTo>
                  <a:pt x="1255463" y="285922"/>
                </a:lnTo>
                <a:lnTo>
                  <a:pt x="1282410" y="318013"/>
                </a:lnTo>
                <a:lnTo>
                  <a:pt x="1305740" y="351737"/>
                </a:lnTo>
                <a:lnTo>
                  <a:pt x="1325260" y="386955"/>
                </a:lnTo>
                <a:lnTo>
                  <a:pt x="1340778" y="423529"/>
                </a:lnTo>
                <a:lnTo>
                  <a:pt x="1352100" y="461321"/>
                </a:lnTo>
                <a:lnTo>
                  <a:pt x="1359034" y="500192"/>
                </a:lnTo>
                <a:lnTo>
                  <a:pt x="1361389" y="540003"/>
                </a:lnTo>
                <a:lnTo>
                  <a:pt x="1359034" y="579813"/>
                </a:lnTo>
                <a:lnTo>
                  <a:pt x="1352100" y="618682"/>
                </a:lnTo>
                <a:lnTo>
                  <a:pt x="1340778" y="656473"/>
                </a:lnTo>
                <a:lnTo>
                  <a:pt x="1325260" y="693046"/>
                </a:lnTo>
                <a:lnTo>
                  <a:pt x="1305740" y="728263"/>
                </a:lnTo>
                <a:lnTo>
                  <a:pt x="1282410" y="761985"/>
                </a:lnTo>
                <a:lnTo>
                  <a:pt x="1255463" y="794075"/>
                </a:lnTo>
                <a:lnTo>
                  <a:pt x="1225090" y="824394"/>
                </a:lnTo>
                <a:lnTo>
                  <a:pt x="1191485" y="852803"/>
                </a:lnTo>
                <a:lnTo>
                  <a:pt x="1154840" y="879163"/>
                </a:lnTo>
                <a:lnTo>
                  <a:pt x="1115347" y="903337"/>
                </a:lnTo>
                <a:lnTo>
                  <a:pt x="1073200" y="925185"/>
                </a:lnTo>
                <a:lnTo>
                  <a:pt x="1028590" y="944569"/>
                </a:lnTo>
                <a:lnTo>
                  <a:pt x="981710" y="961352"/>
                </a:lnTo>
                <a:lnTo>
                  <a:pt x="932752" y="975393"/>
                </a:lnTo>
                <a:lnTo>
                  <a:pt x="881910" y="986556"/>
                </a:lnTo>
                <a:lnTo>
                  <a:pt x="829376" y="994700"/>
                </a:lnTo>
                <a:lnTo>
                  <a:pt x="775342" y="999688"/>
                </a:lnTo>
                <a:lnTo>
                  <a:pt x="720001" y="1001382"/>
                </a:lnTo>
                <a:lnTo>
                  <a:pt x="1093473" y="1001382"/>
                </a:lnTo>
                <a:lnTo>
                  <a:pt x="1153306" y="971302"/>
                </a:lnTo>
                <a:lnTo>
                  <a:pt x="1192376" y="947546"/>
                </a:lnTo>
                <a:lnTo>
                  <a:pt x="1229120" y="921837"/>
                </a:lnTo>
                <a:lnTo>
                  <a:pt x="1263399" y="894280"/>
                </a:lnTo>
                <a:lnTo>
                  <a:pt x="1295074" y="864978"/>
                </a:lnTo>
                <a:lnTo>
                  <a:pt x="1324006" y="834037"/>
                </a:lnTo>
                <a:lnTo>
                  <a:pt x="1350056" y="801560"/>
                </a:lnTo>
                <a:lnTo>
                  <a:pt x="1373084" y="767652"/>
                </a:lnTo>
                <a:lnTo>
                  <a:pt x="1392951" y="732418"/>
                </a:lnTo>
                <a:lnTo>
                  <a:pt x="1409518" y="695962"/>
                </a:lnTo>
                <a:lnTo>
                  <a:pt x="1422646" y="658388"/>
                </a:lnTo>
                <a:lnTo>
                  <a:pt x="1432195" y="619801"/>
                </a:lnTo>
                <a:lnTo>
                  <a:pt x="1438027" y="580304"/>
                </a:lnTo>
                <a:lnTo>
                  <a:pt x="1440002" y="540003"/>
                </a:lnTo>
                <a:lnTo>
                  <a:pt x="1438027" y="499703"/>
                </a:lnTo>
                <a:lnTo>
                  <a:pt x="1432195" y="460206"/>
                </a:lnTo>
                <a:lnTo>
                  <a:pt x="1422646" y="421618"/>
                </a:lnTo>
                <a:lnTo>
                  <a:pt x="1409518" y="384044"/>
                </a:lnTo>
                <a:lnTo>
                  <a:pt x="1392951" y="347587"/>
                </a:lnTo>
                <a:lnTo>
                  <a:pt x="1373084" y="312352"/>
                </a:lnTo>
                <a:lnTo>
                  <a:pt x="1350056" y="278444"/>
                </a:lnTo>
                <a:lnTo>
                  <a:pt x="1324006" y="245966"/>
                </a:lnTo>
                <a:lnTo>
                  <a:pt x="1295074" y="215024"/>
                </a:lnTo>
                <a:lnTo>
                  <a:pt x="1263399" y="185722"/>
                </a:lnTo>
                <a:lnTo>
                  <a:pt x="1229120" y="158164"/>
                </a:lnTo>
                <a:lnTo>
                  <a:pt x="1192376" y="132454"/>
                </a:lnTo>
                <a:lnTo>
                  <a:pt x="1153306" y="108697"/>
                </a:lnTo>
                <a:lnTo>
                  <a:pt x="1112051" y="86998"/>
                </a:lnTo>
                <a:lnTo>
                  <a:pt x="1093465" y="78612"/>
                </a:lnTo>
                <a:close/>
              </a:path>
            </a:pathLst>
          </a:custGeom>
          <a:solidFill>
            <a:srgbClr val="FF2600"/>
          </a:solidFill>
        </p:spPr>
        <p:txBody>
          <a:bodyPr wrap="square" lIns="0" tIns="0" rIns="0" bIns="0" rtlCol="0"/>
          <a:lstStyle/>
          <a:p>
            <a:endParaRPr/>
          </a:p>
        </p:txBody>
      </p:sp>
      <p:sp>
        <p:nvSpPr>
          <p:cNvPr id="34" name="object 34"/>
          <p:cNvSpPr/>
          <p:nvPr/>
        </p:nvSpPr>
        <p:spPr>
          <a:xfrm>
            <a:off x="5366778" y="648360"/>
            <a:ext cx="1440180" cy="1080135"/>
          </a:xfrm>
          <a:custGeom>
            <a:avLst/>
            <a:gdLst/>
            <a:ahLst/>
            <a:cxnLst/>
            <a:rect l="l" t="t" r="r" b="b"/>
            <a:pathLst>
              <a:path w="1440179" h="1080135">
                <a:moveTo>
                  <a:pt x="0" y="539999"/>
                </a:moveTo>
                <a:lnTo>
                  <a:pt x="1974" y="499698"/>
                </a:lnTo>
                <a:lnTo>
                  <a:pt x="7806" y="460202"/>
                </a:lnTo>
                <a:lnTo>
                  <a:pt x="17356" y="421614"/>
                </a:lnTo>
                <a:lnTo>
                  <a:pt x="30484" y="384040"/>
                </a:lnTo>
                <a:lnTo>
                  <a:pt x="47051" y="347583"/>
                </a:lnTo>
                <a:lnTo>
                  <a:pt x="66918" y="312349"/>
                </a:lnTo>
                <a:lnTo>
                  <a:pt x="89946" y="278441"/>
                </a:lnTo>
                <a:lnTo>
                  <a:pt x="115996" y="245964"/>
                </a:lnTo>
                <a:lnTo>
                  <a:pt x="144928" y="215022"/>
                </a:lnTo>
                <a:lnTo>
                  <a:pt x="176603" y="185720"/>
                </a:lnTo>
                <a:lnTo>
                  <a:pt x="210883" y="158162"/>
                </a:lnTo>
                <a:lnTo>
                  <a:pt x="247627" y="132452"/>
                </a:lnTo>
                <a:lnTo>
                  <a:pt x="286696" y="108696"/>
                </a:lnTo>
                <a:lnTo>
                  <a:pt x="327952" y="86997"/>
                </a:lnTo>
                <a:lnTo>
                  <a:pt x="371255" y="67459"/>
                </a:lnTo>
                <a:lnTo>
                  <a:pt x="416465" y="50188"/>
                </a:lnTo>
                <a:lnTo>
                  <a:pt x="463445" y="35288"/>
                </a:lnTo>
                <a:lnTo>
                  <a:pt x="512054" y="22863"/>
                </a:lnTo>
                <a:lnTo>
                  <a:pt x="562153" y="13017"/>
                </a:lnTo>
                <a:lnTo>
                  <a:pt x="613603" y="5854"/>
                </a:lnTo>
                <a:lnTo>
                  <a:pt x="666265" y="1481"/>
                </a:lnTo>
                <a:lnTo>
                  <a:pt x="719999" y="0"/>
                </a:lnTo>
                <a:lnTo>
                  <a:pt x="773734" y="1481"/>
                </a:lnTo>
                <a:lnTo>
                  <a:pt x="826396" y="5854"/>
                </a:lnTo>
                <a:lnTo>
                  <a:pt x="877847" y="13017"/>
                </a:lnTo>
                <a:lnTo>
                  <a:pt x="927946" y="22863"/>
                </a:lnTo>
                <a:lnTo>
                  <a:pt x="976555" y="35288"/>
                </a:lnTo>
                <a:lnTo>
                  <a:pt x="1023535" y="50188"/>
                </a:lnTo>
                <a:lnTo>
                  <a:pt x="1068746" y="67459"/>
                </a:lnTo>
                <a:lnTo>
                  <a:pt x="1112049" y="86997"/>
                </a:lnTo>
                <a:lnTo>
                  <a:pt x="1153304" y="108696"/>
                </a:lnTo>
                <a:lnTo>
                  <a:pt x="1192374" y="132452"/>
                </a:lnTo>
                <a:lnTo>
                  <a:pt x="1229117" y="158162"/>
                </a:lnTo>
                <a:lnTo>
                  <a:pt x="1263397" y="185720"/>
                </a:lnTo>
                <a:lnTo>
                  <a:pt x="1295072" y="215022"/>
                </a:lnTo>
                <a:lnTo>
                  <a:pt x="1324003" y="245964"/>
                </a:lnTo>
                <a:lnTo>
                  <a:pt x="1350053" y="278441"/>
                </a:lnTo>
                <a:lnTo>
                  <a:pt x="1373081" y="312349"/>
                </a:lnTo>
                <a:lnTo>
                  <a:pt x="1392948" y="347583"/>
                </a:lnTo>
                <a:lnTo>
                  <a:pt x="1409515" y="384040"/>
                </a:lnTo>
                <a:lnTo>
                  <a:pt x="1422643" y="421614"/>
                </a:lnTo>
                <a:lnTo>
                  <a:pt x="1432192" y="460202"/>
                </a:lnTo>
                <a:lnTo>
                  <a:pt x="1438024" y="499698"/>
                </a:lnTo>
                <a:lnTo>
                  <a:pt x="1439999" y="539999"/>
                </a:lnTo>
                <a:lnTo>
                  <a:pt x="1438024" y="580300"/>
                </a:lnTo>
                <a:lnTo>
                  <a:pt x="1432192" y="619796"/>
                </a:lnTo>
                <a:lnTo>
                  <a:pt x="1422643" y="658384"/>
                </a:lnTo>
                <a:lnTo>
                  <a:pt x="1409515" y="695958"/>
                </a:lnTo>
                <a:lnTo>
                  <a:pt x="1392948" y="732415"/>
                </a:lnTo>
                <a:lnTo>
                  <a:pt x="1373081" y="767649"/>
                </a:lnTo>
                <a:lnTo>
                  <a:pt x="1350053" y="801557"/>
                </a:lnTo>
                <a:lnTo>
                  <a:pt x="1324003" y="834035"/>
                </a:lnTo>
                <a:lnTo>
                  <a:pt x="1295072" y="864976"/>
                </a:lnTo>
                <a:lnTo>
                  <a:pt x="1263397" y="894279"/>
                </a:lnTo>
                <a:lnTo>
                  <a:pt x="1229117" y="921837"/>
                </a:lnTo>
                <a:lnTo>
                  <a:pt x="1192374" y="947546"/>
                </a:lnTo>
                <a:lnTo>
                  <a:pt x="1153304" y="971302"/>
                </a:lnTo>
                <a:lnTo>
                  <a:pt x="1112049" y="993001"/>
                </a:lnTo>
                <a:lnTo>
                  <a:pt x="1068746" y="1012539"/>
                </a:lnTo>
                <a:lnTo>
                  <a:pt x="1023535" y="1029810"/>
                </a:lnTo>
                <a:lnTo>
                  <a:pt x="976555" y="1044710"/>
                </a:lnTo>
                <a:lnTo>
                  <a:pt x="927946" y="1057136"/>
                </a:lnTo>
                <a:lnTo>
                  <a:pt x="877847" y="1066982"/>
                </a:lnTo>
                <a:lnTo>
                  <a:pt x="826396" y="1074144"/>
                </a:lnTo>
                <a:lnTo>
                  <a:pt x="773734" y="1078518"/>
                </a:lnTo>
                <a:lnTo>
                  <a:pt x="719999" y="1079999"/>
                </a:lnTo>
                <a:lnTo>
                  <a:pt x="666265" y="1078518"/>
                </a:lnTo>
                <a:lnTo>
                  <a:pt x="613603" y="1074144"/>
                </a:lnTo>
                <a:lnTo>
                  <a:pt x="562153" y="1066982"/>
                </a:lnTo>
                <a:lnTo>
                  <a:pt x="512054" y="1057136"/>
                </a:lnTo>
                <a:lnTo>
                  <a:pt x="463445" y="1044710"/>
                </a:lnTo>
                <a:lnTo>
                  <a:pt x="416465" y="1029810"/>
                </a:lnTo>
                <a:lnTo>
                  <a:pt x="371255" y="1012539"/>
                </a:lnTo>
                <a:lnTo>
                  <a:pt x="327952" y="993001"/>
                </a:lnTo>
                <a:lnTo>
                  <a:pt x="286696" y="971302"/>
                </a:lnTo>
                <a:lnTo>
                  <a:pt x="247627" y="947546"/>
                </a:lnTo>
                <a:lnTo>
                  <a:pt x="210883" y="921837"/>
                </a:lnTo>
                <a:lnTo>
                  <a:pt x="176603" y="894279"/>
                </a:lnTo>
                <a:lnTo>
                  <a:pt x="144928" y="864976"/>
                </a:lnTo>
                <a:lnTo>
                  <a:pt x="115996" y="834035"/>
                </a:lnTo>
                <a:lnTo>
                  <a:pt x="89946" y="801557"/>
                </a:lnTo>
                <a:lnTo>
                  <a:pt x="66918" y="767649"/>
                </a:lnTo>
                <a:lnTo>
                  <a:pt x="47051" y="732415"/>
                </a:lnTo>
                <a:lnTo>
                  <a:pt x="30484" y="695958"/>
                </a:lnTo>
                <a:lnTo>
                  <a:pt x="17356" y="658384"/>
                </a:lnTo>
                <a:lnTo>
                  <a:pt x="7806" y="619796"/>
                </a:lnTo>
                <a:lnTo>
                  <a:pt x="1974" y="580300"/>
                </a:lnTo>
                <a:lnTo>
                  <a:pt x="0" y="539999"/>
                </a:lnTo>
                <a:close/>
              </a:path>
            </a:pathLst>
          </a:custGeom>
          <a:ln w="12699">
            <a:solidFill>
              <a:srgbClr val="FF2600"/>
            </a:solidFill>
          </a:ln>
        </p:spPr>
        <p:txBody>
          <a:bodyPr wrap="square" lIns="0" tIns="0" rIns="0" bIns="0" rtlCol="0"/>
          <a:lstStyle/>
          <a:p>
            <a:endParaRPr/>
          </a:p>
        </p:txBody>
      </p:sp>
      <p:sp>
        <p:nvSpPr>
          <p:cNvPr id="35" name="object 35"/>
          <p:cNvSpPr/>
          <p:nvPr/>
        </p:nvSpPr>
        <p:spPr>
          <a:xfrm>
            <a:off x="5445391" y="726973"/>
            <a:ext cx="1283335" cy="923290"/>
          </a:xfrm>
          <a:custGeom>
            <a:avLst/>
            <a:gdLst/>
            <a:ahLst/>
            <a:cxnLst/>
            <a:rect l="l" t="t" r="r" b="b"/>
            <a:pathLst>
              <a:path w="1283334" h="923289">
                <a:moveTo>
                  <a:pt x="0" y="461386"/>
                </a:moveTo>
                <a:lnTo>
                  <a:pt x="2354" y="501196"/>
                </a:lnTo>
                <a:lnTo>
                  <a:pt x="9288" y="540066"/>
                </a:lnTo>
                <a:lnTo>
                  <a:pt x="20610" y="577857"/>
                </a:lnTo>
                <a:lnTo>
                  <a:pt x="36128" y="614431"/>
                </a:lnTo>
                <a:lnTo>
                  <a:pt x="55648" y="649649"/>
                </a:lnTo>
                <a:lnTo>
                  <a:pt x="78978" y="683372"/>
                </a:lnTo>
                <a:lnTo>
                  <a:pt x="105925" y="715463"/>
                </a:lnTo>
                <a:lnTo>
                  <a:pt x="136298" y="745782"/>
                </a:lnTo>
                <a:lnTo>
                  <a:pt x="169903" y="774192"/>
                </a:lnTo>
                <a:lnTo>
                  <a:pt x="206548" y="800553"/>
                </a:lnTo>
                <a:lnTo>
                  <a:pt x="246040" y="824727"/>
                </a:lnTo>
                <a:lnTo>
                  <a:pt x="288188" y="846576"/>
                </a:lnTo>
                <a:lnTo>
                  <a:pt x="332798" y="865962"/>
                </a:lnTo>
                <a:lnTo>
                  <a:pt x="379678" y="882744"/>
                </a:lnTo>
                <a:lnTo>
                  <a:pt x="428635" y="896786"/>
                </a:lnTo>
                <a:lnTo>
                  <a:pt x="479477" y="907949"/>
                </a:lnTo>
                <a:lnTo>
                  <a:pt x="532011" y="916094"/>
                </a:lnTo>
                <a:lnTo>
                  <a:pt x="586045" y="921082"/>
                </a:lnTo>
                <a:lnTo>
                  <a:pt x="641386" y="922776"/>
                </a:lnTo>
                <a:lnTo>
                  <a:pt x="696728" y="921082"/>
                </a:lnTo>
                <a:lnTo>
                  <a:pt x="750762" y="916094"/>
                </a:lnTo>
                <a:lnTo>
                  <a:pt x="803296" y="907949"/>
                </a:lnTo>
                <a:lnTo>
                  <a:pt x="854139" y="896786"/>
                </a:lnTo>
                <a:lnTo>
                  <a:pt x="903096" y="882744"/>
                </a:lnTo>
                <a:lnTo>
                  <a:pt x="949976" y="865962"/>
                </a:lnTo>
                <a:lnTo>
                  <a:pt x="994586" y="846576"/>
                </a:lnTo>
                <a:lnTo>
                  <a:pt x="1036734" y="824727"/>
                </a:lnTo>
                <a:lnTo>
                  <a:pt x="1076226" y="800553"/>
                </a:lnTo>
                <a:lnTo>
                  <a:pt x="1112872" y="774192"/>
                </a:lnTo>
                <a:lnTo>
                  <a:pt x="1146477" y="745782"/>
                </a:lnTo>
                <a:lnTo>
                  <a:pt x="1176850" y="715463"/>
                </a:lnTo>
                <a:lnTo>
                  <a:pt x="1203797" y="683372"/>
                </a:lnTo>
                <a:lnTo>
                  <a:pt x="1227127" y="649649"/>
                </a:lnTo>
                <a:lnTo>
                  <a:pt x="1246647" y="614431"/>
                </a:lnTo>
                <a:lnTo>
                  <a:pt x="1262165" y="577857"/>
                </a:lnTo>
                <a:lnTo>
                  <a:pt x="1273487" y="540066"/>
                </a:lnTo>
                <a:lnTo>
                  <a:pt x="1280421" y="501196"/>
                </a:lnTo>
                <a:lnTo>
                  <a:pt x="1282776" y="461386"/>
                </a:lnTo>
                <a:lnTo>
                  <a:pt x="1280421" y="421576"/>
                </a:lnTo>
                <a:lnTo>
                  <a:pt x="1273487" y="382706"/>
                </a:lnTo>
                <a:lnTo>
                  <a:pt x="1262165" y="344915"/>
                </a:lnTo>
                <a:lnTo>
                  <a:pt x="1246647" y="308342"/>
                </a:lnTo>
                <a:lnTo>
                  <a:pt x="1227127" y="273124"/>
                </a:lnTo>
                <a:lnTo>
                  <a:pt x="1203797" y="239401"/>
                </a:lnTo>
                <a:lnTo>
                  <a:pt x="1176850" y="207310"/>
                </a:lnTo>
                <a:lnTo>
                  <a:pt x="1146477" y="176991"/>
                </a:lnTo>
                <a:lnTo>
                  <a:pt x="1112872" y="148582"/>
                </a:lnTo>
                <a:lnTo>
                  <a:pt x="1076226" y="122221"/>
                </a:lnTo>
                <a:lnTo>
                  <a:pt x="1036734" y="98047"/>
                </a:lnTo>
                <a:lnTo>
                  <a:pt x="994586" y="76198"/>
                </a:lnTo>
                <a:lnTo>
                  <a:pt x="949976" y="56813"/>
                </a:lnTo>
                <a:lnTo>
                  <a:pt x="903096" y="40030"/>
                </a:lnTo>
                <a:lnTo>
                  <a:pt x="854139" y="25989"/>
                </a:lnTo>
                <a:lnTo>
                  <a:pt x="803296" y="14826"/>
                </a:lnTo>
                <a:lnTo>
                  <a:pt x="750762" y="6681"/>
                </a:lnTo>
                <a:lnTo>
                  <a:pt x="696728" y="1693"/>
                </a:lnTo>
                <a:lnTo>
                  <a:pt x="641386" y="0"/>
                </a:lnTo>
                <a:lnTo>
                  <a:pt x="586045" y="1693"/>
                </a:lnTo>
                <a:lnTo>
                  <a:pt x="532011" y="6681"/>
                </a:lnTo>
                <a:lnTo>
                  <a:pt x="479477" y="14826"/>
                </a:lnTo>
                <a:lnTo>
                  <a:pt x="428635" y="25989"/>
                </a:lnTo>
                <a:lnTo>
                  <a:pt x="379678" y="40030"/>
                </a:lnTo>
                <a:lnTo>
                  <a:pt x="332798" y="56813"/>
                </a:lnTo>
                <a:lnTo>
                  <a:pt x="288188" y="76198"/>
                </a:lnTo>
                <a:lnTo>
                  <a:pt x="246040" y="98047"/>
                </a:lnTo>
                <a:lnTo>
                  <a:pt x="206548" y="122221"/>
                </a:lnTo>
                <a:lnTo>
                  <a:pt x="169903" y="148582"/>
                </a:lnTo>
                <a:lnTo>
                  <a:pt x="136298" y="176991"/>
                </a:lnTo>
                <a:lnTo>
                  <a:pt x="105925" y="207310"/>
                </a:lnTo>
                <a:lnTo>
                  <a:pt x="78978" y="239401"/>
                </a:lnTo>
                <a:lnTo>
                  <a:pt x="55648" y="273124"/>
                </a:lnTo>
                <a:lnTo>
                  <a:pt x="36128" y="308342"/>
                </a:lnTo>
                <a:lnTo>
                  <a:pt x="20610" y="344915"/>
                </a:lnTo>
                <a:lnTo>
                  <a:pt x="9288" y="382706"/>
                </a:lnTo>
                <a:lnTo>
                  <a:pt x="2354" y="421576"/>
                </a:lnTo>
                <a:lnTo>
                  <a:pt x="0" y="461386"/>
                </a:lnTo>
                <a:close/>
              </a:path>
            </a:pathLst>
          </a:custGeom>
          <a:ln w="12699">
            <a:solidFill>
              <a:srgbClr val="FF2600"/>
            </a:solidFill>
          </a:ln>
        </p:spPr>
        <p:txBody>
          <a:bodyPr wrap="square" lIns="0" tIns="0" rIns="0" bIns="0" rtlCol="0"/>
          <a:lstStyle/>
          <a:p>
            <a:endParaRPr/>
          </a:p>
        </p:txBody>
      </p:sp>
      <p:sp>
        <p:nvSpPr>
          <p:cNvPr id="36" name="object 36"/>
          <p:cNvSpPr/>
          <p:nvPr/>
        </p:nvSpPr>
        <p:spPr>
          <a:xfrm>
            <a:off x="5620524" y="827519"/>
            <a:ext cx="926465" cy="725805"/>
          </a:xfrm>
          <a:custGeom>
            <a:avLst/>
            <a:gdLst/>
            <a:ahLst/>
            <a:cxnLst/>
            <a:rect l="l" t="t" r="r" b="b"/>
            <a:pathLst>
              <a:path w="926465" h="725805">
                <a:moveTo>
                  <a:pt x="53124" y="0"/>
                </a:moveTo>
                <a:lnTo>
                  <a:pt x="0" y="70840"/>
                </a:lnTo>
                <a:lnTo>
                  <a:pt x="389280" y="362800"/>
                </a:lnTo>
                <a:lnTo>
                  <a:pt x="0" y="654761"/>
                </a:lnTo>
                <a:lnTo>
                  <a:pt x="53124" y="725601"/>
                </a:lnTo>
                <a:lnTo>
                  <a:pt x="463067" y="418134"/>
                </a:lnTo>
                <a:lnTo>
                  <a:pt x="610632" y="418134"/>
                </a:lnTo>
                <a:lnTo>
                  <a:pt x="536854" y="362800"/>
                </a:lnTo>
                <a:lnTo>
                  <a:pt x="610632" y="307467"/>
                </a:lnTo>
                <a:lnTo>
                  <a:pt x="463067" y="307467"/>
                </a:lnTo>
                <a:lnTo>
                  <a:pt x="53124" y="0"/>
                </a:lnTo>
                <a:close/>
              </a:path>
              <a:path w="926465" h="725805">
                <a:moveTo>
                  <a:pt x="610632" y="418134"/>
                </a:moveTo>
                <a:lnTo>
                  <a:pt x="463067" y="418134"/>
                </a:lnTo>
                <a:lnTo>
                  <a:pt x="873010" y="725601"/>
                </a:lnTo>
                <a:lnTo>
                  <a:pt x="926134" y="654761"/>
                </a:lnTo>
                <a:lnTo>
                  <a:pt x="610632" y="418134"/>
                </a:lnTo>
                <a:close/>
              </a:path>
              <a:path w="926465" h="725805">
                <a:moveTo>
                  <a:pt x="873010" y="0"/>
                </a:moveTo>
                <a:lnTo>
                  <a:pt x="463067" y="307467"/>
                </a:lnTo>
                <a:lnTo>
                  <a:pt x="610632" y="307467"/>
                </a:lnTo>
                <a:lnTo>
                  <a:pt x="926134" y="70840"/>
                </a:lnTo>
                <a:lnTo>
                  <a:pt x="873010" y="0"/>
                </a:lnTo>
                <a:close/>
              </a:path>
            </a:pathLst>
          </a:custGeom>
          <a:solidFill>
            <a:srgbClr val="FF2600"/>
          </a:solidFill>
        </p:spPr>
        <p:txBody>
          <a:bodyPr wrap="square" lIns="0" tIns="0" rIns="0" bIns="0" rtlCol="0"/>
          <a:lstStyle/>
          <a:p>
            <a:endParaRPr/>
          </a:p>
        </p:txBody>
      </p:sp>
      <p:sp>
        <p:nvSpPr>
          <p:cNvPr id="37" name="object 37"/>
          <p:cNvSpPr/>
          <p:nvPr/>
        </p:nvSpPr>
        <p:spPr>
          <a:xfrm>
            <a:off x="5620520" y="827527"/>
            <a:ext cx="926465" cy="725805"/>
          </a:xfrm>
          <a:custGeom>
            <a:avLst/>
            <a:gdLst/>
            <a:ahLst/>
            <a:cxnLst/>
            <a:rect l="l" t="t" r="r" b="b"/>
            <a:pathLst>
              <a:path w="926465" h="725805">
                <a:moveTo>
                  <a:pt x="0" y="70832"/>
                </a:moveTo>
                <a:lnTo>
                  <a:pt x="53123" y="0"/>
                </a:lnTo>
                <a:lnTo>
                  <a:pt x="463067" y="307457"/>
                </a:lnTo>
                <a:lnTo>
                  <a:pt x="873007" y="0"/>
                </a:lnTo>
                <a:lnTo>
                  <a:pt x="926137" y="70832"/>
                </a:lnTo>
                <a:lnTo>
                  <a:pt x="536851" y="362795"/>
                </a:lnTo>
                <a:lnTo>
                  <a:pt x="926137" y="654758"/>
                </a:lnTo>
                <a:lnTo>
                  <a:pt x="873007" y="725591"/>
                </a:lnTo>
                <a:lnTo>
                  <a:pt x="463067" y="418133"/>
                </a:lnTo>
                <a:lnTo>
                  <a:pt x="53123" y="725591"/>
                </a:lnTo>
                <a:lnTo>
                  <a:pt x="0" y="654758"/>
                </a:lnTo>
                <a:lnTo>
                  <a:pt x="389284" y="362795"/>
                </a:lnTo>
                <a:lnTo>
                  <a:pt x="0" y="70832"/>
                </a:lnTo>
                <a:close/>
              </a:path>
            </a:pathLst>
          </a:custGeom>
          <a:ln w="12699">
            <a:solidFill>
              <a:srgbClr val="FF2600"/>
            </a:solidFill>
          </a:ln>
        </p:spPr>
        <p:txBody>
          <a:bodyPr wrap="square" lIns="0" tIns="0" rIns="0" bIns="0" rtlCol="0"/>
          <a:lstStyle/>
          <a:p>
            <a:endParaRPr/>
          </a:p>
        </p:txBody>
      </p:sp>
      <p:sp>
        <p:nvSpPr>
          <p:cNvPr id="38" name="object 38"/>
          <p:cNvSpPr/>
          <p:nvPr/>
        </p:nvSpPr>
        <p:spPr>
          <a:xfrm>
            <a:off x="1767065" y="646391"/>
            <a:ext cx="1440180" cy="1080135"/>
          </a:xfrm>
          <a:custGeom>
            <a:avLst/>
            <a:gdLst/>
            <a:ahLst/>
            <a:cxnLst/>
            <a:rect l="l" t="t" r="r" b="b"/>
            <a:pathLst>
              <a:path w="1440180" h="1080135">
                <a:moveTo>
                  <a:pt x="720001" y="0"/>
                </a:moveTo>
                <a:lnTo>
                  <a:pt x="666267" y="1481"/>
                </a:lnTo>
                <a:lnTo>
                  <a:pt x="613606" y="5855"/>
                </a:lnTo>
                <a:lnTo>
                  <a:pt x="562157" y="13017"/>
                </a:lnTo>
                <a:lnTo>
                  <a:pt x="512058" y="22863"/>
                </a:lnTo>
                <a:lnTo>
                  <a:pt x="463449" y="35288"/>
                </a:lnTo>
                <a:lnTo>
                  <a:pt x="416470" y="50189"/>
                </a:lnTo>
                <a:lnTo>
                  <a:pt x="371259" y="67460"/>
                </a:lnTo>
                <a:lnTo>
                  <a:pt x="327956" y="86998"/>
                </a:lnTo>
                <a:lnTo>
                  <a:pt x="286700" y="108697"/>
                </a:lnTo>
                <a:lnTo>
                  <a:pt x="247630" y="132454"/>
                </a:lnTo>
                <a:lnTo>
                  <a:pt x="210886" y="158164"/>
                </a:lnTo>
                <a:lnTo>
                  <a:pt x="176607" y="185722"/>
                </a:lnTo>
                <a:lnTo>
                  <a:pt x="144931" y="215024"/>
                </a:lnTo>
                <a:lnTo>
                  <a:pt x="115998" y="245966"/>
                </a:lnTo>
                <a:lnTo>
                  <a:pt x="89948" y="278444"/>
                </a:lnTo>
                <a:lnTo>
                  <a:pt x="66920" y="312352"/>
                </a:lnTo>
                <a:lnTo>
                  <a:pt x="47052" y="347587"/>
                </a:lnTo>
                <a:lnTo>
                  <a:pt x="30484" y="384044"/>
                </a:lnTo>
                <a:lnTo>
                  <a:pt x="17356" y="421618"/>
                </a:lnTo>
                <a:lnTo>
                  <a:pt x="7806" y="460206"/>
                </a:lnTo>
                <a:lnTo>
                  <a:pt x="1974" y="499703"/>
                </a:lnTo>
                <a:lnTo>
                  <a:pt x="0" y="540003"/>
                </a:lnTo>
                <a:lnTo>
                  <a:pt x="1974" y="580304"/>
                </a:lnTo>
                <a:lnTo>
                  <a:pt x="7806" y="619801"/>
                </a:lnTo>
                <a:lnTo>
                  <a:pt x="17356" y="658389"/>
                </a:lnTo>
                <a:lnTo>
                  <a:pt x="30484" y="695963"/>
                </a:lnTo>
                <a:lnTo>
                  <a:pt x="47052" y="732420"/>
                </a:lnTo>
                <a:lnTo>
                  <a:pt x="66920" y="767655"/>
                </a:lnTo>
                <a:lnTo>
                  <a:pt x="89948" y="801563"/>
                </a:lnTo>
                <a:lnTo>
                  <a:pt x="115998" y="834041"/>
                </a:lnTo>
                <a:lnTo>
                  <a:pt x="144931" y="864983"/>
                </a:lnTo>
                <a:lnTo>
                  <a:pt x="176607" y="894285"/>
                </a:lnTo>
                <a:lnTo>
                  <a:pt x="210886" y="921843"/>
                </a:lnTo>
                <a:lnTo>
                  <a:pt x="247630" y="947553"/>
                </a:lnTo>
                <a:lnTo>
                  <a:pt x="286700" y="971310"/>
                </a:lnTo>
                <a:lnTo>
                  <a:pt x="327956" y="993009"/>
                </a:lnTo>
                <a:lnTo>
                  <a:pt x="371259" y="1012547"/>
                </a:lnTo>
                <a:lnTo>
                  <a:pt x="416470" y="1029818"/>
                </a:lnTo>
                <a:lnTo>
                  <a:pt x="463449" y="1044719"/>
                </a:lnTo>
                <a:lnTo>
                  <a:pt x="512058" y="1057144"/>
                </a:lnTo>
                <a:lnTo>
                  <a:pt x="562157" y="1066990"/>
                </a:lnTo>
                <a:lnTo>
                  <a:pt x="613606" y="1074152"/>
                </a:lnTo>
                <a:lnTo>
                  <a:pt x="666267" y="1078526"/>
                </a:lnTo>
                <a:lnTo>
                  <a:pt x="720001" y="1080008"/>
                </a:lnTo>
                <a:lnTo>
                  <a:pt x="773736" y="1078526"/>
                </a:lnTo>
                <a:lnTo>
                  <a:pt x="826398" y="1074152"/>
                </a:lnTo>
                <a:lnTo>
                  <a:pt x="877849" y="1066990"/>
                </a:lnTo>
                <a:lnTo>
                  <a:pt x="927948" y="1057144"/>
                </a:lnTo>
                <a:lnTo>
                  <a:pt x="976557" y="1044719"/>
                </a:lnTo>
                <a:lnTo>
                  <a:pt x="1023537" y="1029818"/>
                </a:lnTo>
                <a:lnTo>
                  <a:pt x="1068748" y="1012547"/>
                </a:lnTo>
                <a:lnTo>
                  <a:pt x="1093465" y="1001395"/>
                </a:lnTo>
                <a:lnTo>
                  <a:pt x="720001" y="1001395"/>
                </a:lnTo>
                <a:lnTo>
                  <a:pt x="664659" y="999701"/>
                </a:lnTo>
                <a:lnTo>
                  <a:pt x="610625" y="994712"/>
                </a:lnTo>
                <a:lnTo>
                  <a:pt x="558091" y="986567"/>
                </a:lnTo>
                <a:lnTo>
                  <a:pt x="507249" y="975405"/>
                </a:lnTo>
                <a:lnTo>
                  <a:pt x="458292" y="961362"/>
                </a:lnTo>
                <a:lnTo>
                  <a:pt x="411412" y="944579"/>
                </a:lnTo>
                <a:lnTo>
                  <a:pt x="366802" y="925194"/>
                </a:lnTo>
                <a:lnTo>
                  <a:pt x="324654" y="903344"/>
                </a:lnTo>
                <a:lnTo>
                  <a:pt x="285161" y="879170"/>
                </a:lnTo>
                <a:lnTo>
                  <a:pt x="248516" y="852808"/>
                </a:lnTo>
                <a:lnTo>
                  <a:pt x="214911" y="824399"/>
                </a:lnTo>
                <a:lnTo>
                  <a:pt x="184538" y="794079"/>
                </a:lnTo>
                <a:lnTo>
                  <a:pt x="157591" y="761988"/>
                </a:lnTo>
                <a:lnTo>
                  <a:pt x="134261" y="728265"/>
                </a:lnTo>
                <a:lnTo>
                  <a:pt x="114741" y="693047"/>
                </a:lnTo>
                <a:lnTo>
                  <a:pt x="99223" y="656473"/>
                </a:lnTo>
                <a:lnTo>
                  <a:pt x="87901" y="618683"/>
                </a:lnTo>
                <a:lnTo>
                  <a:pt x="80967" y="579813"/>
                </a:lnTo>
                <a:lnTo>
                  <a:pt x="78612" y="540003"/>
                </a:lnTo>
                <a:lnTo>
                  <a:pt x="80967" y="500194"/>
                </a:lnTo>
                <a:lnTo>
                  <a:pt x="87901" y="461324"/>
                </a:lnTo>
                <a:lnTo>
                  <a:pt x="99223" y="423534"/>
                </a:lnTo>
                <a:lnTo>
                  <a:pt x="114741" y="386960"/>
                </a:lnTo>
                <a:lnTo>
                  <a:pt x="134261" y="351742"/>
                </a:lnTo>
                <a:lnTo>
                  <a:pt x="157591" y="318019"/>
                </a:lnTo>
                <a:lnTo>
                  <a:pt x="184538" y="285928"/>
                </a:lnTo>
                <a:lnTo>
                  <a:pt x="214911" y="255608"/>
                </a:lnTo>
                <a:lnTo>
                  <a:pt x="248516" y="227199"/>
                </a:lnTo>
                <a:lnTo>
                  <a:pt x="285161" y="200837"/>
                </a:lnTo>
                <a:lnTo>
                  <a:pt x="324654" y="176663"/>
                </a:lnTo>
                <a:lnTo>
                  <a:pt x="366802" y="154813"/>
                </a:lnTo>
                <a:lnTo>
                  <a:pt x="411412" y="135428"/>
                </a:lnTo>
                <a:lnTo>
                  <a:pt x="458292" y="118645"/>
                </a:lnTo>
                <a:lnTo>
                  <a:pt x="507249" y="104602"/>
                </a:lnTo>
                <a:lnTo>
                  <a:pt x="558091" y="93440"/>
                </a:lnTo>
                <a:lnTo>
                  <a:pt x="610625" y="85295"/>
                </a:lnTo>
                <a:lnTo>
                  <a:pt x="664659" y="80306"/>
                </a:lnTo>
                <a:lnTo>
                  <a:pt x="720001" y="78612"/>
                </a:lnTo>
                <a:lnTo>
                  <a:pt x="1093465" y="78612"/>
                </a:lnTo>
                <a:lnTo>
                  <a:pt x="1068748" y="67460"/>
                </a:lnTo>
                <a:lnTo>
                  <a:pt x="1023537" y="50189"/>
                </a:lnTo>
                <a:lnTo>
                  <a:pt x="976557" y="35288"/>
                </a:lnTo>
                <a:lnTo>
                  <a:pt x="927948" y="22863"/>
                </a:lnTo>
                <a:lnTo>
                  <a:pt x="877849" y="13017"/>
                </a:lnTo>
                <a:lnTo>
                  <a:pt x="826398" y="5855"/>
                </a:lnTo>
                <a:lnTo>
                  <a:pt x="773736" y="1481"/>
                </a:lnTo>
                <a:lnTo>
                  <a:pt x="720001" y="0"/>
                </a:lnTo>
                <a:close/>
              </a:path>
              <a:path w="1440180" h="1080135">
                <a:moveTo>
                  <a:pt x="1093465" y="78612"/>
                </a:moveTo>
                <a:lnTo>
                  <a:pt x="720001" y="78612"/>
                </a:lnTo>
                <a:lnTo>
                  <a:pt x="775342" y="80306"/>
                </a:lnTo>
                <a:lnTo>
                  <a:pt x="829376" y="85295"/>
                </a:lnTo>
                <a:lnTo>
                  <a:pt x="881910" y="93440"/>
                </a:lnTo>
                <a:lnTo>
                  <a:pt x="932752" y="104602"/>
                </a:lnTo>
                <a:lnTo>
                  <a:pt x="981710" y="118645"/>
                </a:lnTo>
                <a:lnTo>
                  <a:pt x="1028590" y="135428"/>
                </a:lnTo>
                <a:lnTo>
                  <a:pt x="1073200" y="154813"/>
                </a:lnTo>
                <a:lnTo>
                  <a:pt x="1115347" y="176663"/>
                </a:lnTo>
                <a:lnTo>
                  <a:pt x="1154840" y="200837"/>
                </a:lnTo>
                <a:lnTo>
                  <a:pt x="1191485" y="227199"/>
                </a:lnTo>
                <a:lnTo>
                  <a:pt x="1225090" y="255608"/>
                </a:lnTo>
                <a:lnTo>
                  <a:pt x="1255463" y="285928"/>
                </a:lnTo>
                <a:lnTo>
                  <a:pt x="1282410" y="318019"/>
                </a:lnTo>
                <a:lnTo>
                  <a:pt x="1305740" y="351742"/>
                </a:lnTo>
                <a:lnTo>
                  <a:pt x="1325260" y="386960"/>
                </a:lnTo>
                <a:lnTo>
                  <a:pt x="1340778" y="423534"/>
                </a:lnTo>
                <a:lnTo>
                  <a:pt x="1352100" y="461324"/>
                </a:lnTo>
                <a:lnTo>
                  <a:pt x="1359034" y="500194"/>
                </a:lnTo>
                <a:lnTo>
                  <a:pt x="1361389" y="540003"/>
                </a:lnTo>
                <a:lnTo>
                  <a:pt x="1359034" y="579813"/>
                </a:lnTo>
                <a:lnTo>
                  <a:pt x="1352100" y="618683"/>
                </a:lnTo>
                <a:lnTo>
                  <a:pt x="1340778" y="656473"/>
                </a:lnTo>
                <a:lnTo>
                  <a:pt x="1325260" y="693047"/>
                </a:lnTo>
                <a:lnTo>
                  <a:pt x="1305740" y="728265"/>
                </a:lnTo>
                <a:lnTo>
                  <a:pt x="1282410" y="761988"/>
                </a:lnTo>
                <a:lnTo>
                  <a:pt x="1255463" y="794079"/>
                </a:lnTo>
                <a:lnTo>
                  <a:pt x="1225090" y="824399"/>
                </a:lnTo>
                <a:lnTo>
                  <a:pt x="1191485" y="852808"/>
                </a:lnTo>
                <a:lnTo>
                  <a:pt x="1154840" y="879170"/>
                </a:lnTo>
                <a:lnTo>
                  <a:pt x="1115347" y="903344"/>
                </a:lnTo>
                <a:lnTo>
                  <a:pt x="1073200" y="925194"/>
                </a:lnTo>
                <a:lnTo>
                  <a:pt x="1028590" y="944579"/>
                </a:lnTo>
                <a:lnTo>
                  <a:pt x="981710" y="961362"/>
                </a:lnTo>
                <a:lnTo>
                  <a:pt x="932752" y="975405"/>
                </a:lnTo>
                <a:lnTo>
                  <a:pt x="881910" y="986567"/>
                </a:lnTo>
                <a:lnTo>
                  <a:pt x="829376" y="994712"/>
                </a:lnTo>
                <a:lnTo>
                  <a:pt x="775342" y="999701"/>
                </a:lnTo>
                <a:lnTo>
                  <a:pt x="720001" y="1001395"/>
                </a:lnTo>
                <a:lnTo>
                  <a:pt x="1093465" y="1001395"/>
                </a:lnTo>
                <a:lnTo>
                  <a:pt x="1153306" y="971310"/>
                </a:lnTo>
                <a:lnTo>
                  <a:pt x="1192376" y="947553"/>
                </a:lnTo>
                <a:lnTo>
                  <a:pt x="1229120" y="921843"/>
                </a:lnTo>
                <a:lnTo>
                  <a:pt x="1263399" y="894285"/>
                </a:lnTo>
                <a:lnTo>
                  <a:pt x="1295074" y="864983"/>
                </a:lnTo>
                <a:lnTo>
                  <a:pt x="1324006" y="834041"/>
                </a:lnTo>
                <a:lnTo>
                  <a:pt x="1350056" y="801563"/>
                </a:lnTo>
                <a:lnTo>
                  <a:pt x="1373084" y="767655"/>
                </a:lnTo>
                <a:lnTo>
                  <a:pt x="1392951" y="732420"/>
                </a:lnTo>
                <a:lnTo>
                  <a:pt x="1409518" y="695963"/>
                </a:lnTo>
                <a:lnTo>
                  <a:pt x="1422646" y="658389"/>
                </a:lnTo>
                <a:lnTo>
                  <a:pt x="1432195" y="619801"/>
                </a:lnTo>
                <a:lnTo>
                  <a:pt x="1438027" y="580304"/>
                </a:lnTo>
                <a:lnTo>
                  <a:pt x="1440002" y="540003"/>
                </a:lnTo>
                <a:lnTo>
                  <a:pt x="1438027" y="499703"/>
                </a:lnTo>
                <a:lnTo>
                  <a:pt x="1432195" y="460206"/>
                </a:lnTo>
                <a:lnTo>
                  <a:pt x="1422646" y="421618"/>
                </a:lnTo>
                <a:lnTo>
                  <a:pt x="1409518" y="384044"/>
                </a:lnTo>
                <a:lnTo>
                  <a:pt x="1392951" y="347587"/>
                </a:lnTo>
                <a:lnTo>
                  <a:pt x="1373084" y="312352"/>
                </a:lnTo>
                <a:lnTo>
                  <a:pt x="1350056" y="278444"/>
                </a:lnTo>
                <a:lnTo>
                  <a:pt x="1324006" y="245966"/>
                </a:lnTo>
                <a:lnTo>
                  <a:pt x="1295074" y="215024"/>
                </a:lnTo>
                <a:lnTo>
                  <a:pt x="1263399" y="185722"/>
                </a:lnTo>
                <a:lnTo>
                  <a:pt x="1229120" y="158164"/>
                </a:lnTo>
                <a:lnTo>
                  <a:pt x="1192376" y="132454"/>
                </a:lnTo>
                <a:lnTo>
                  <a:pt x="1153306" y="108697"/>
                </a:lnTo>
                <a:lnTo>
                  <a:pt x="1112051" y="86998"/>
                </a:lnTo>
                <a:lnTo>
                  <a:pt x="1093465" y="78612"/>
                </a:lnTo>
                <a:close/>
              </a:path>
            </a:pathLst>
          </a:custGeom>
          <a:solidFill>
            <a:srgbClr val="FF2600"/>
          </a:solidFill>
        </p:spPr>
        <p:txBody>
          <a:bodyPr wrap="square" lIns="0" tIns="0" rIns="0" bIns="0" rtlCol="0"/>
          <a:lstStyle/>
          <a:p>
            <a:endParaRPr/>
          </a:p>
        </p:txBody>
      </p:sp>
      <p:sp>
        <p:nvSpPr>
          <p:cNvPr id="39" name="object 39"/>
          <p:cNvSpPr/>
          <p:nvPr/>
        </p:nvSpPr>
        <p:spPr>
          <a:xfrm>
            <a:off x="1767065" y="646392"/>
            <a:ext cx="1440180" cy="1080135"/>
          </a:xfrm>
          <a:custGeom>
            <a:avLst/>
            <a:gdLst/>
            <a:ahLst/>
            <a:cxnLst/>
            <a:rect l="l" t="t" r="r" b="b"/>
            <a:pathLst>
              <a:path w="1440180" h="1080135">
                <a:moveTo>
                  <a:pt x="0" y="539999"/>
                </a:moveTo>
                <a:lnTo>
                  <a:pt x="1974" y="499698"/>
                </a:lnTo>
                <a:lnTo>
                  <a:pt x="7806" y="460202"/>
                </a:lnTo>
                <a:lnTo>
                  <a:pt x="17356" y="421614"/>
                </a:lnTo>
                <a:lnTo>
                  <a:pt x="30484" y="384040"/>
                </a:lnTo>
                <a:lnTo>
                  <a:pt x="47051" y="347583"/>
                </a:lnTo>
                <a:lnTo>
                  <a:pt x="66918" y="312349"/>
                </a:lnTo>
                <a:lnTo>
                  <a:pt x="89946" y="278441"/>
                </a:lnTo>
                <a:lnTo>
                  <a:pt x="115996" y="245963"/>
                </a:lnTo>
                <a:lnTo>
                  <a:pt x="144928" y="215022"/>
                </a:lnTo>
                <a:lnTo>
                  <a:pt x="176603" y="185720"/>
                </a:lnTo>
                <a:lnTo>
                  <a:pt x="210882" y="158162"/>
                </a:lnTo>
                <a:lnTo>
                  <a:pt x="247626" y="132452"/>
                </a:lnTo>
                <a:lnTo>
                  <a:pt x="286696" y="108696"/>
                </a:lnTo>
                <a:lnTo>
                  <a:pt x="327952" y="86997"/>
                </a:lnTo>
                <a:lnTo>
                  <a:pt x="371255" y="67459"/>
                </a:lnTo>
                <a:lnTo>
                  <a:pt x="416465" y="50188"/>
                </a:lnTo>
                <a:lnTo>
                  <a:pt x="463445" y="35288"/>
                </a:lnTo>
                <a:lnTo>
                  <a:pt x="512054" y="22863"/>
                </a:lnTo>
                <a:lnTo>
                  <a:pt x="562153" y="13017"/>
                </a:lnTo>
                <a:lnTo>
                  <a:pt x="613603" y="5854"/>
                </a:lnTo>
                <a:lnTo>
                  <a:pt x="666265" y="1481"/>
                </a:lnTo>
                <a:lnTo>
                  <a:pt x="719999" y="0"/>
                </a:lnTo>
                <a:lnTo>
                  <a:pt x="773734" y="1481"/>
                </a:lnTo>
                <a:lnTo>
                  <a:pt x="826396" y="5854"/>
                </a:lnTo>
                <a:lnTo>
                  <a:pt x="877847" y="13017"/>
                </a:lnTo>
                <a:lnTo>
                  <a:pt x="927946" y="22863"/>
                </a:lnTo>
                <a:lnTo>
                  <a:pt x="976555" y="35288"/>
                </a:lnTo>
                <a:lnTo>
                  <a:pt x="1023535" y="50188"/>
                </a:lnTo>
                <a:lnTo>
                  <a:pt x="1068746" y="67459"/>
                </a:lnTo>
                <a:lnTo>
                  <a:pt x="1112048" y="86997"/>
                </a:lnTo>
                <a:lnTo>
                  <a:pt x="1153304" y="108696"/>
                </a:lnTo>
                <a:lnTo>
                  <a:pt x="1192374" y="132452"/>
                </a:lnTo>
                <a:lnTo>
                  <a:pt x="1229117" y="158162"/>
                </a:lnTo>
                <a:lnTo>
                  <a:pt x="1263396" y="185720"/>
                </a:lnTo>
                <a:lnTo>
                  <a:pt x="1295072" y="215022"/>
                </a:lnTo>
                <a:lnTo>
                  <a:pt x="1324003" y="245963"/>
                </a:lnTo>
                <a:lnTo>
                  <a:pt x="1350053" y="278441"/>
                </a:lnTo>
                <a:lnTo>
                  <a:pt x="1373081" y="312349"/>
                </a:lnTo>
                <a:lnTo>
                  <a:pt x="1392948" y="347583"/>
                </a:lnTo>
                <a:lnTo>
                  <a:pt x="1409515" y="384040"/>
                </a:lnTo>
                <a:lnTo>
                  <a:pt x="1422643" y="421614"/>
                </a:lnTo>
                <a:lnTo>
                  <a:pt x="1432192" y="460202"/>
                </a:lnTo>
                <a:lnTo>
                  <a:pt x="1438024" y="499698"/>
                </a:lnTo>
                <a:lnTo>
                  <a:pt x="1439998" y="539999"/>
                </a:lnTo>
                <a:lnTo>
                  <a:pt x="1438024" y="580300"/>
                </a:lnTo>
                <a:lnTo>
                  <a:pt x="1432192" y="619796"/>
                </a:lnTo>
                <a:lnTo>
                  <a:pt x="1422643" y="658384"/>
                </a:lnTo>
                <a:lnTo>
                  <a:pt x="1409515" y="695958"/>
                </a:lnTo>
                <a:lnTo>
                  <a:pt x="1392948" y="732415"/>
                </a:lnTo>
                <a:lnTo>
                  <a:pt x="1373081" y="767649"/>
                </a:lnTo>
                <a:lnTo>
                  <a:pt x="1350053" y="801557"/>
                </a:lnTo>
                <a:lnTo>
                  <a:pt x="1324003" y="834035"/>
                </a:lnTo>
                <a:lnTo>
                  <a:pt x="1295072" y="864976"/>
                </a:lnTo>
                <a:lnTo>
                  <a:pt x="1263396" y="894278"/>
                </a:lnTo>
                <a:lnTo>
                  <a:pt x="1229117" y="921836"/>
                </a:lnTo>
                <a:lnTo>
                  <a:pt x="1192374" y="947546"/>
                </a:lnTo>
                <a:lnTo>
                  <a:pt x="1153304" y="971302"/>
                </a:lnTo>
                <a:lnTo>
                  <a:pt x="1112048" y="993001"/>
                </a:lnTo>
                <a:lnTo>
                  <a:pt x="1068746" y="1012539"/>
                </a:lnTo>
                <a:lnTo>
                  <a:pt x="1023535" y="1029810"/>
                </a:lnTo>
                <a:lnTo>
                  <a:pt x="976555" y="1044710"/>
                </a:lnTo>
                <a:lnTo>
                  <a:pt x="927946" y="1057136"/>
                </a:lnTo>
                <a:lnTo>
                  <a:pt x="877847" y="1066982"/>
                </a:lnTo>
                <a:lnTo>
                  <a:pt x="826396" y="1074144"/>
                </a:lnTo>
                <a:lnTo>
                  <a:pt x="773734" y="1078517"/>
                </a:lnTo>
                <a:lnTo>
                  <a:pt x="719999" y="1079999"/>
                </a:lnTo>
                <a:lnTo>
                  <a:pt x="666265" y="1078517"/>
                </a:lnTo>
                <a:lnTo>
                  <a:pt x="613603" y="1074144"/>
                </a:lnTo>
                <a:lnTo>
                  <a:pt x="562153" y="1066982"/>
                </a:lnTo>
                <a:lnTo>
                  <a:pt x="512054" y="1057136"/>
                </a:lnTo>
                <a:lnTo>
                  <a:pt x="463445" y="1044710"/>
                </a:lnTo>
                <a:lnTo>
                  <a:pt x="416465" y="1029810"/>
                </a:lnTo>
                <a:lnTo>
                  <a:pt x="371255" y="1012539"/>
                </a:lnTo>
                <a:lnTo>
                  <a:pt x="327952" y="993001"/>
                </a:lnTo>
                <a:lnTo>
                  <a:pt x="286696" y="971302"/>
                </a:lnTo>
                <a:lnTo>
                  <a:pt x="247626" y="947546"/>
                </a:lnTo>
                <a:lnTo>
                  <a:pt x="210882" y="921836"/>
                </a:lnTo>
                <a:lnTo>
                  <a:pt x="176603" y="894278"/>
                </a:lnTo>
                <a:lnTo>
                  <a:pt x="144928" y="864976"/>
                </a:lnTo>
                <a:lnTo>
                  <a:pt x="115996" y="834035"/>
                </a:lnTo>
                <a:lnTo>
                  <a:pt x="89946" y="801557"/>
                </a:lnTo>
                <a:lnTo>
                  <a:pt x="66918" y="767649"/>
                </a:lnTo>
                <a:lnTo>
                  <a:pt x="47051" y="732415"/>
                </a:lnTo>
                <a:lnTo>
                  <a:pt x="30484" y="695958"/>
                </a:lnTo>
                <a:lnTo>
                  <a:pt x="17356" y="658384"/>
                </a:lnTo>
                <a:lnTo>
                  <a:pt x="7806" y="619796"/>
                </a:lnTo>
                <a:lnTo>
                  <a:pt x="1974" y="580300"/>
                </a:lnTo>
                <a:lnTo>
                  <a:pt x="0" y="539999"/>
                </a:lnTo>
                <a:close/>
              </a:path>
            </a:pathLst>
          </a:custGeom>
          <a:ln w="12699">
            <a:solidFill>
              <a:srgbClr val="FF2600"/>
            </a:solidFill>
          </a:ln>
        </p:spPr>
        <p:txBody>
          <a:bodyPr wrap="square" lIns="0" tIns="0" rIns="0" bIns="0" rtlCol="0"/>
          <a:lstStyle/>
          <a:p>
            <a:endParaRPr/>
          </a:p>
        </p:txBody>
      </p:sp>
      <p:sp>
        <p:nvSpPr>
          <p:cNvPr id="40" name="object 40"/>
          <p:cNvSpPr/>
          <p:nvPr/>
        </p:nvSpPr>
        <p:spPr>
          <a:xfrm>
            <a:off x="1845678" y="725005"/>
            <a:ext cx="1283335" cy="923290"/>
          </a:xfrm>
          <a:custGeom>
            <a:avLst/>
            <a:gdLst/>
            <a:ahLst/>
            <a:cxnLst/>
            <a:rect l="l" t="t" r="r" b="b"/>
            <a:pathLst>
              <a:path w="1283335" h="923289">
                <a:moveTo>
                  <a:pt x="0" y="461386"/>
                </a:moveTo>
                <a:lnTo>
                  <a:pt x="2354" y="501196"/>
                </a:lnTo>
                <a:lnTo>
                  <a:pt x="9288" y="540066"/>
                </a:lnTo>
                <a:lnTo>
                  <a:pt x="20610" y="577857"/>
                </a:lnTo>
                <a:lnTo>
                  <a:pt x="36128" y="614431"/>
                </a:lnTo>
                <a:lnTo>
                  <a:pt x="55648" y="649649"/>
                </a:lnTo>
                <a:lnTo>
                  <a:pt x="78978" y="683372"/>
                </a:lnTo>
                <a:lnTo>
                  <a:pt x="105925" y="715463"/>
                </a:lnTo>
                <a:lnTo>
                  <a:pt x="136298" y="745782"/>
                </a:lnTo>
                <a:lnTo>
                  <a:pt x="169903" y="774192"/>
                </a:lnTo>
                <a:lnTo>
                  <a:pt x="206548" y="800553"/>
                </a:lnTo>
                <a:lnTo>
                  <a:pt x="246040" y="824727"/>
                </a:lnTo>
                <a:lnTo>
                  <a:pt x="288188" y="846576"/>
                </a:lnTo>
                <a:lnTo>
                  <a:pt x="332798" y="865961"/>
                </a:lnTo>
                <a:lnTo>
                  <a:pt x="379678" y="882744"/>
                </a:lnTo>
                <a:lnTo>
                  <a:pt x="428635" y="896786"/>
                </a:lnTo>
                <a:lnTo>
                  <a:pt x="479477" y="907949"/>
                </a:lnTo>
                <a:lnTo>
                  <a:pt x="532011" y="916094"/>
                </a:lnTo>
                <a:lnTo>
                  <a:pt x="586045" y="921082"/>
                </a:lnTo>
                <a:lnTo>
                  <a:pt x="641386" y="922776"/>
                </a:lnTo>
                <a:lnTo>
                  <a:pt x="696728" y="921082"/>
                </a:lnTo>
                <a:lnTo>
                  <a:pt x="750762" y="916094"/>
                </a:lnTo>
                <a:lnTo>
                  <a:pt x="803296" y="907949"/>
                </a:lnTo>
                <a:lnTo>
                  <a:pt x="854139" y="896786"/>
                </a:lnTo>
                <a:lnTo>
                  <a:pt x="903096" y="882744"/>
                </a:lnTo>
                <a:lnTo>
                  <a:pt x="949976" y="865961"/>
                </a:lnTo>
                <a:lnTo>
                  <a:pt x="994586" y="846576"/>
                </a:lnTo>
                <a:lnTo>
                  <a:pt x="1036734" y="824727"/>
                </a:lnTo>
                <a:lnTo>
                  <a:pt x="1076226" y="800553"/>
                </a:lnTo>
                <a:lnTo>
                  <a:pt x="1112872" y="774192"/>
                </a:lnTo>
                <a:lnTo>
                  <a:pt x="1146477" y="745782"/>
                </a:lnTo>
                <a:lnTo>
                  <a:pt x="1176850" y="715463"/>
                </a:lnTo>
                <a:lnTo>
                  <a:pt x="1203797" y="683372"/>
                </a:lnTo>
                <a:lnTo>
                  <a:pt x="1227127" y="649649"/>
                </a:lnTo>
                <a:lnTo>
                  <a:pt x="1246647" y="614431"/>
                </a:lnTo>
                <a:lnTo>
                  <a:pt x="1262165" y="577857"/>
                </a:lnTo>
                <a:lnTo>
                  <a:pt x="1273487" y="540066"/>
                </a:lnTo>
                <a:lnTo>
                  <a:pt x="1280421" y="501196"/>
                </a:lnTo>
                <a:lnTo>
                  <a:pt x="1282776" y="461386"/>
                </a:lnTo>
                <a:lnTo>
                  <a:pt x="1280421" y="421576"/>
                </a:lnTo>
                <a:lnTo>
                  <a:pt x="1273487" y="382706"/>
                </a:lnTo>
                <a:lnTo>
                  <a:pt x="1262165" y="344915"/>
                </a:lnTo>
                <a:lnTo>
                  <a:pt x="1246647" y="308341"/>
                </a:lnTo>
                <a:lnTo>
                  <a:pt x="1227127" y="273124"/>
                </a:lnTo>
                <a:lnTo>
                  <a:pt x="1203797" y="239400"/>
                </a:lnTo>
                <a:lnTo>
                  <a:pt x="1176850" y="207310"/>
                </a:lnTo>
                <a:lnTo>
                  <a:pt x="1146477" y="176991"/>
                </a:lnTo>
                <a:lnTo>
                  <a:pt x="1112872" y="148582"/>
                </a:lnTo>
                <a:lnTo>
                  <a:pt x="1076226" y="122221"/>
                </a:lnTo>
                <a:lnTo>
                  <a:pt x="1036734" y="98047"/>
                </a:lnTo>
                <a:lnTo>
                  <a:pt x="994586" y="76198"/>
                </a:lnTo>
                <a:lnTo>
                  <a:pt x="949976" y="56813"/>
                </a:lnTo>
                <a:lnTo>
                  <a:pt x="903096" y="40030"/>
                </a:lnTo>
                <a:lnTo>
                  <a:pt x="854139" y="25989"/>
                </a:lnTo>
                <a:lnTo>
                  <a:pt x="803296" y="14826"/>
                </a:lnTo>
                <a:lnTo>
                  <a:pt x="750762" y="6681"/>
                </a:lnTo>
                <a:lnTo>
                  <a:pt x="696728" y="1693"/>
                </a:lnTo>
                <a:lnTo>
                  <a:pt x="641386" y="0"/>
                </a:lnTo>
                <a:lnTo>
                  <a:pt x="586045" y="1693"/>
                </a:lnTo>
                <a:lnTo>
                  <a:pt x="532011" y="6681"/>
                </a:lnTo>
                <a:lnTo>
                  <a:pt x="479477" y="14826"/>
                </a:lnTo>
                <a:lnTo>
                  <a:pt x="428635" y="25989"/>
                </a:lnTo>
                <a:lnTo>
                  <a:pt x="379678" y="40030"/>
                </a:lnTo>
                <a:lnTo>
                  <a:pt x="332798" y="56813"/>
                </a:lnTo>
                <a:lnTo>
                  <a:pt x="288188" y="76198"/>
                </a:lnTo>
                <a:lnTo>
                  <a:pt x="246040" y="98047"/>
                </a:lnTo>
                <a:lnTo>
                  <a:pt x="206548" y="122221"/>
                </a:lnTo>
                <a:lnTo>
                  <a:pt x="169903" y="148582"/>
                </a:lnTo>
                <a:lnTo>
                  <a:pt x="136298" y="176991"/>
                </a:lnTo>
                <a:lnTo>
                  <a:pt x="105925" y="207310"/>
                </a:lnTo>
                <a:lnTo>
                  <a:pt x="78978" y="239400"/>
                </a:lnTo>
                <a:lnTo>
                  <a:pt x="55648" y="273124"/>
                </a:lnTo>
                <a:lnTo>
                  <a:pt x="36128" y="308341"/>
                </a:lnTo>
                <a:lnTo>
                  <a:pt x="20610" y="344915"/>
                </a:lnTo>
                <a:lnTo>
                  <a:pt x="9288" y="382706"/>
                </a:lnTo>
                <a:lnTo>
                  <a:pt x="2354" y="421576"/>
                </a:lnTo>
                <a:lnTo>
                  <a:pt x="0" y="461386"/>
                </a:lnTo>
                <a:close/>
              </a:path>
            </a:pathLst>
          </a:custGeom>
          <a:ln w="12699">
            <a:solidFill>
              <a:srgbClr val="FF2600"/>
            </a:solidFill>
          </a:ln>
        </p:spPr>
        <p:txBody>
          <a:bodyPr wrap="square" lIns="0" tIns="0" rIns="0" bIns="0" rtlCol="0"/>
          <a:lstStyle/>
          <a:p>
            <a:endParaRPr/>
          </a:p>
        </p:txBody>
      </p:sp>
      <p:sp>
        <p:nvSpPr>
          <p:cNvPr id="41" name="object 41"/>
          <p:cNvSpPr/>
          <p:nvPr/>
        </p:nvSpPr>
        <p:spPr>
          <a:xfrm>
            <a:off x="2020811" y="825563"/>
            <a:ext cx="926465" cy="725805"/>
          </a:xfrm>
          <a:custGeom>
            <a:avLst/>
            <a:gdLst/>
            <a:ahLst/>
            <a:cxnLst/>
            <a:rect l="l" t="t" r="r" b="b"/>
            <a:pathLst>
              <a:path w="926464" h="725805">
                <a:moveTo>
                  <a:pt x="53124" y="0"/>
                </a:moveTo>
                <a:lnTo>
                  <a:pt x="0" y="70827"/>
                </a:lnTo>
                <a:lnTo>
                  <a:pt x="389280" y="362800"/>
                </a:lnTo>
                <a:lnTo>
                  <a:pt x="0" y="654761"/>
                </a:lnTo>
                <a:lnTo>
                  <a:pt x="53124" y="725589"/>
                </a:lnTo>
                <a:lnTo>
                  <a:pt x="463067" y="418134"/>
                </a:lnTo>
                <a:lnTo>
                  <a:pt x="610632" y="418134"/>
                </a:lnTo>
                <a:lnTo>
                  <a:pt x="536854" y="362800"/>
                </a:lnTo>
                <a:lnTo>
                  <a:pt x="610646" y="307454"/>
                </a:lnTo>
                <a:lnTo>
                  <a:pt x="463067" y="307454"/>
                </a:lnTo>
                <a:lnTo>
                  <a:pt x="53124" y="0"/>
                </a:lnTo>
                <a:close/>
              </a:path>
              <a:path w="926464" h="725805">
                <a:moveTo>
                  <a:pt x="610632" y="418134"/>
                </a:moveTo>
                <a:lnTo>
                  <a:pt x="463067" y="418134"/>
                </a:lnTo>
                <a:lnTo>
                  <a:pt x="873010" y="725589"/>
                </a:lnTo>
                <a:lnTo>
                  <a:pt x="926134" y="654761"/>
                </a:lnTo>
                <a:lnTo>
                  <a:pt x="610632" y="418134"/>
                </a:lnTo>
                <a:close/>
              </a:path>
              <a:path w="926464" h="725805">
                <a:moveTo>
                  <a:pt x="873010" y="0"/>
                </a:moveTo>
                <a:lnTo>
                  <a:pt x="463067" y="307454"/>
                </a:lnTo>
                <a:lnTo>
                  <a:pt x="610646" y="307454"/>
                </a:lnTo>
                <a:lnTo>
                  <a:pt x="926134" y="70827"/>
                </a:lnTo>
                <a:lnTo>
                  <a:pt x="873010" y="0"/>
                </a:lnTo>
                <a:close/>
              </a:path>
            </a:pathLst>
          </a:custGeom>
          <a:solidFill>
            <a:srgbClr val="FF2600"/>
          </a:solidFill>
        </p:spPr>
        <p:txBody>
          <a:bodyPr wrap="square" lIns="0" tIns="0" rIns="0" bIns="0" rtlCol="0"/>
          <a:lstStyle/>
          <a:p>
            <a:endParaRPr/>
          </a:p>
        </p:txBody>
      </p:sp>
      <p:sp>
        <p:nvSpPr>
          <p:cNvPr id="42" name="object 42"/>
          <p:cNvSpPr/>
          <p:nvPr/>
        </p:nvSpPr>
        <p:spPr>
          <a:xfrm>
            <a:off x="2020807" y="825559"/>
            <a:ext cx="926465" cy="725805"/>
          </a:xfrm>
          <a:custGeom>
            <a:avLst/>
            <a:gdLst/>
            <a:ahLst/>
            <a:cxnLst/>
            <a:rect l="l" t="t" r="r" b="b"/>
            <a:pathLst>
              <a:path w="926464" h="725805">
                <a:moveTo>
                  <a:pt x="0" y="70832"/>
                </a:moveTo>
                <a:lnTo>
                  <a:pt x="53123" y="0"/>
                </a:lnTo>
                <a:lnTo>
                  <a:pt x="463067" y="307457"/>
                </a:lnTo>
                <a:lnTo>
                  <a:pt x="873007" y="0"/>
                </a:lnTo>
                <a:lnTo>
                  <a:pt x="926137" y="70832"/>
                </a:lnTo>
                <a:lnTo>
                  <a:pt x="536851" y="362795"/>
                </a:lnTo>
                <a:lnTo>
                  <a:pt x="926137" y="654758"/>
                </a:lnTo>
                <a:lnTo>
                  <a:pt x="873007" y="725591"/>
                </a:lnTo>
                <a:lnTo>
                  <a:pt x="463067" y="418133"/>
                </a:lnTo>
                <a:lnTo>
                  <a:pt x="53123" y="725591"/>
                </a:lnTo>
                <a:lnTo>
                  <a:pt x="0" y="654758"/>
                </a:lnTo>
                <a:lnTo>
                  <a:pt x="389284" y="362795"/>
                </a:lnTo>
                <a:lnTo>
                  <a:pt x="0" y="70832"/>
                </a:lnTo>
                <a:close/>
              </a:path>
            </a:pathLst>
          </a:custGeom>
          <a:ln w="12699">
            <a:solidFill>
              <a:srgbClr val="FF2600"/>
            </a:solidFill>
          </a:ln>
        </p:spPr>
        <p:txBody>
          <a:bodyPr wrap="square" lIns="0" tIns="0" rIns="0" bIns="0" rtlCol="0"/>
          <a:lstStyle/>
          <a:p>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3234370" y="2678772"/>
            <a:ext cx="5693410" cy="821690"/>
          </a:xfrm>
          <a:prstGeom prst="rect">
            <a:avLst/>
          </a:prstGeom>
        </p:spPr>
        <p:txBody>
          <a:bodyPr vert="horz" wrap="square" lIns="0" tIns="0" rIns="0" bIns="0" rtlCol="0">
            <a:spAutoFit/>
          </a:bodyPr>
          <a:lstStyle/>
          <a:p>
            <a:pPr marL="12700">
              <a:lnSpc>
                <a:spcPts val="6470"/>
              </a:lnSpc>
            </a:pPr>
            <a:r>
              <a:rPr sz="5400" b="0" spc="-5" dirty="0">
                <a:solidFill>
                  <a:srgbClr val="002060"/>
                </a:solidFill>
                <a:latin typeface="Century Gothic"/>
                <a:cs typeface="Century Gothic"/>
              </a:rPr>
              <a:t>Proof </a:t>
            </a:r>
            <a:r>
              <a:rPr sz="5400" b="0" dirty="0">
                <a:solidFill>
                  <a:srgbClr val="002060"/>
                </a:solidFill>
                <a:latin typeface="Century Gothic"/>
                <a:cs typeface="Century Gothic"/>
              </a:rPr>
              <a:t>of</a:t>
            </a:r>
            <a:r>
              <a:rPr sz="5400" b="0" spc="-65" dirty="0">
                <a:solidFill>
                  <a:srgbClr val="002060"/>
                </a:solidFill>
                <a:latin typeface="Century Gothic"/>
                <a:cs typeface="Century Gothic"/>
              </a:rPr>
              <a:t> </a:t>
            </a:r>
            <a:r>
              <a:rPr sz="5400" b="0" spc="-5" dirty="0">
                <a:solidFill>
                  <a:srgbClr val="002060"/>
                </a:solidFill>
                <a:latin typeface="Century Gothic"/>
                <a:cs typeface="Century Gothic"/>
              </a:rPr>
              <a:t>concept</a:t>
            </a:r>
            <a:endParaRPr sz="5400">
              <a:latin typeface="Century Gothic"/>
              <a:cs typeface="Century Gothic"/>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29122" y="953160"/>
            <a:ext cx="11091478" cy="2259888"/>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4105554" y="3148926"/>
            <a:ext cx="167640" cy="2012950"/>
          </a:xfrm>
          <a:custGeom>
            <a:avLst/>
            <a:gdLst/>
            <a:ahLst/>
            <a:cxnLst/>
            <a:rect l="l" t="t" r="r" b="b"/>
            <a:pathLst>
              <a:path w="167639" h="2012950">
                <a:moveTo>
                  <a:pt x="0" y="0"/>
                </a:moveTo>
                <a:lnTo>
                  <a:pt x="167246" y="0"/>
                </a:lnTo>
                <a:lnTo>
                  <a:pt x="167246" y="2012810"/>
                </a:lnTo>
                <a:lnTo>
                  <a:pt x="0" y="2012810"/>
                </a:lnTo>
                <a:lnTo>
                  <a:pt x="0" y="0"/>
                </a:lnTo>
                <a:close/>
              </a:path>
            </a:pathLst>
          </a:custGeom>
          <a:solidFill>
            <a:srgbClr val="FFFFFF"/>
          </a:solidFill>
        </p:spPr>
        <p:txBody>
          <a:bodyPr wrap="square" lIns="0" tIns="0" rIns="0" bIns="0" rtlCol="0"/>
          <a:lstStyle/>
          <a:p>
            <a:endParaRPr/>
          </a:p>
        </p:txBody>
      </p:sp>
      <p:sp>
        <p:nvSpPr>
          <p:cNvPr id="4" name="object 4"/>
          <p:cNvSpPr/>
          <p:nvPr/>
        </p:nvSpPr>
        <p:spPr>
          <a:xfrm>
            <a:off x="9878618" y="6446089"/>
            <a:ext cx="2275293" cy="376646"/>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3297809" y="1718145"/>
            <a:ext cx="3936365" cy="0"/>
          </a:xfrm>
          <a:custGeom>
            <a:avLst/>
            <a:gdLst/>
            <a:ahLst/>
            <a:cxnLst/>
            <a:rect l="l" t="t" r="r" b="b"/>
            <a:pathLst>
              <a:path w="3936365">
                <a:moveTo>
                  <a:pt x="0" y="0"/>
                </a:moveTo>
                <a:lnTo>
                  <a:pt x="3935997" y="1"/>
                </a:lnTo>
              </a:path>
            </a:pathLst>
          </a:custGeom>
          <a:ln w="19049">
            <a:solidFill>
              <a:srgbClr val="FF2600"/>
            </a:solidFill>
          </a:ln>
        </p:spPr>
        <p:txBody>
          <a:bodyPr wrap="square" lIns="0" tIns="0" rIns="0" bIns="0" rtlCol="0"/>
          <a:lstStyle/>
          <a:p>
            <a:endParaRPr/>
          </a:p>
        </p:txBody>
      </p:sp>
      <p:sp>
        <p:nvSpPr>
          <p:cNvPr id="6" name="object 6"/>
          <p:cNvSpPr/>
          <p:nvPr/>
        </p:nvSpPr>
        <p:spPr>
          <a:xfrm>
            <a:off x="9663455" y="1724990"/>
            <a:ext cx="1872614" cy="0"/>
          </a:xfrm>
          <a:custGeom>
            <a:avLst/>
            <a:gdLst/>
            <a:ahLst/>
            <a:cxnLst/>
            <a:rect l="l" t="t" r="r" b="b"/>
            <a:pathLst>
              <a:path w="1872615">
                <a:moveTo>
                  <a:pt x="0" y="0"/>
                </a:moveTo>
                <a:lnTo>
                  <a:pt x="1871998" y="1"/>
                </a:lnTo>
              </a:path>
            </a:pathLst>
          </a:custGeom>
          <a:ln w="19049">
            <a:solidFill>
              <a:srgbClr val="FF2600"/>
            </a:solidFill>
          </a:ln>
        </p:spPr>
        <p:txBody>
          <a:bodyPr wrap="square" lIns="0" tIns="0" rIns="0" bIns="0" rtlCol="0"/>
          <a:lstStyle/>
          <a:p>
            <a:endParaRPr/>
          </a:p>
        </p:txBody>
      </p:sp>
      <p:sp>
        <p:nvSpPr>
          <p:cNvPr id="7" name="object 7"/>
          <p:cNvSpPr/>
          <p:nvPr/>
        </p:nvSpPr>
        <p:spPr>
          <a:xfrm>
            <a:off x="514776" y="2135327"/>
            <a:ext cx="6144260" cy="0"/>
          </a:xfrm>
          <a:custGeom>
            <a:avLst/>
            <a:gdLst/>
            <a:ahLst/>
            <a:cxnLst/>
            <a:rect l="l" t="t" r="r" b="b"/>
            <a:pathLst>
              <a:path w="6144259">
                <a:moveTo>
                  <a:pt x="0" y="0"/>
                </a:moveTo>
                <a:lnTo>
                  <a:pt x="6143995" y="1"/>
                </a:lnTo>
              </a:path>
            </a:pathLst>
          </a:custGeom>
          <a:ln w="19049">
            <a:solidFill>
              <a:srgbClr val="FF2600"/>
            </a:solidFill>
          </a:ln>
        </p:spPr>
        <p:txBody>
          <a:bodyPr wrap="square" lIns="0" tIns="0" rIns="0" bIns="0" rtlCol="0"/>
          <a:lstStyle/>
          <a:p>
            <a:endParaRPr/>
          </a:p>
        </p:txBody>
      </p:sp>
      <p:sp>
        <p:nvSpPr>
          <p:cNvPr id="8" name="object 8"/>
          <p:cNvSpPr/>
          <p:nvPr/>
        </p:nvSpPr>
        <p:spPr>
          <a:xfrm>
            <a:off x="3658946" y="3656326"/>
            <a:ext cx="2136851" cy="2241118"/>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3570313" y="3595259"/>
            <a:ext cx="2040775" cy="361603"/>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3630269" y="3633622"/>
            <a:ext cx="1920239" cy="241935"/>
          </a:xfrm>
          <a:custGeom>
            <a:avLst/>
            <a:gdLst/>
            <a:ahLst/>
            <a:cxnLst/>
            <a:rect l="l" t="t" r="r" b="b"/>
            <a:pathLst>
              <a:path w="1920239" h="241935">
                <a:moveTo>
                  <a:pt x="0" y="0"/>
                </a:moveTo>
                <a:lnTo>
                  <a:pt x="1919998" y="0"/>
                </a:lnTo>
                <a:lnTo>
                  <a:pt x="1919998" y="241414"/>
                </a:lnTo>
                <a:lnTo>
                  <a:pt x="0" y="241414"/>
                </a:lnTo>
                <a:lnTo>
                  <a:pt x="0" y="0"/>
                </a:lnTo>
                <a:close/>
              </a:path>
            </a:pathLst>
          </a:custGeom>
          <a:ln w="28574">
            <a:solidFill>
              <a:srgbClr val="FF2600"/>
            </a:solidFill>
          </a:ln>
        </p:spPr>
        <p:txBody>
          <a:bodyPr wrap="square" lIns="0" tIns="0" rIns="0" bIns="0" rtlCol="0"/>
          <a:lstStyle/>
          <a:p>
            <a:endParaRPr/>
          </a:p>
        </p:txBody>
      </p:sp>
      <p:sp>
        <p:nvSpPr>
          <p:cNvPr id="11" name="object 11"/>
          <p:cNvSpPr/>
          <p:nvPr/>
        </p:nvSpPr>
        <p:spPr>
          <a:xfrm>
            <a:off x="6418135" y="3665630"/>
            <a:ext cx="1987169" cy="2231847"/>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2258364" y="158572"/>
            <a:ext cx="8096973" cy="796518"/>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1675161" y="284060"/>
            <a:ext cx="2276475" cy="617220"/>
          </a:xfrm>
          <a:prstGeom prst="rect">
            <a:avLst/>
          </a:prstGeom>
        </p:spPr>
        <p:txBody>
          <a:bodyPr vert="horz" wrap="square" lIns="0" tIns="0" rIns="0" bIns="0" rtlCol="0">
            <a:spAutoFit/>
          </a:bodyPr>
          <a:lstStyle/>
          <a:p>
            <a:pPr marL="254000" marR="5080" indent="-241935">
              <a:lnSpc>
                <a:spcPct val="100000"/>
              </a:lnSpc>
            </a:pPr>
            <a:r>
              <a:rPr sz="2000" dirty="0">
                <a:solidFill>
                  <a:srgbClr val="00B050"/>
                </a:solidFill>
                <a:latin typeface="Century Gothic"/>
                <a:cs typeface="Century Gothic"/>
              </a:rPr>
              <a:t>Expanded ADSC</a:t>
            </a:r>
            <a:r>
              <a:rPr sz="2000" spc="-100" dirty="0">
                <a:solidFill>
                  <a:srgbClr val="00B050"/>
                </a:solidFill>
                <a:latin typeface="Century Gothic"/>
                <a:cs typeface="Century Gothic"/>
              </a:rPr>
              <a:t> </a:t>
            </a:r>
            <a:r>
              <a:rPr sz="2000" dirty="0">
                <a:solidFill>
                  <a:srgbClr val="00B050"/>
                </a:solidFill>
                <a:latin typeface="Century Gothic"/>
                <a:cs typeface="Century Gothic"/>
              </a:rPr>
              <a:t>+  </a:t>
            </a:r>
            <a:r>
              <a:rPr sz="2000" spc="-5" dirty="0">
                <a:solidFill>
                  <a:srgbClr val="00B050"/>
                </a:solidFill>
                <a:latin typeface="Century Gothic"/>
                <a:cs typeface="Century Gothic"/>
              </a:rPr>
              <a:t>Adipose</a:t>
            </a:r>
            <a:r>
              <a:rPr sz="2000" spc="-80" dirty="0">
                <a:solidFill>
                  <a:srgbClr val="00B050"/>
                </a:solidFill>
                <a:latin typeface="Century Gothic"/>
                <a:cs typeface="Century Gothic"/>
              </a:rPr>
              <a:t> </a:t>
            </a:r>
            <a:r>
              <a:rPr sz="2000" dirty="0">
                <a:solidFill>
                  <a:srgbClr val="00B050"/>
                </a:solidFill>
                <a:latin typeface="Century Gothic"/>
                <a:cs typeface="Century Gothic"/>
              </a:rPr>
              <a:t>tissue</a:t>
            </a:r>
            <a:endParaRPr sz="2000">
              <a:latin typeface="Century Gothic"/>
              <a:cs typeface="Century Gothic"/>
            </a:endParaRPr>
          </a:p>
        </p:txBody>
      </p:sp>
      <p:sp>
        <p:nvSpPr>
          <p:cNvPr id="4" name="object 4"/>
          <p:cNvSpPr txBox="1"/>
          <p:nvPr/>
        </p:nvSpPr>
        <p:spPr>
          <a:xfrm>
            <a:off x="8438175" y="284060"/>
            <a:ext cx="1793239" cy="617220"/>
          </a:xfrm>
          <a:prstGeom prst="rect">
            <a:avLst/>
          </a:prstGeom>
        </p:spPr>
        <p:txBody>
          <a:bodyPr vert="horz" wrap="square" lIns="0" tIns="0" rIns="0" bIns="0" rtlCol="0">
            <a:spAutoFit/>
          </a:bodyPr>
          <a:lstStyle/>
          <a:p>
            <a:pPr marL="634365" marR="5080" indent="-622300">
              <a:lnSpc>
                <a:spcPct val="100000"/>
              </a:lnSpc>
            </a:pPr>
            <a:r>
              <a:rPr sz="2000" b="1" spc="-5" dirty="0">
                <a:solidFill>
                  <a:srgbClr val="FF0000"/>
                </a:solidFill>
                <a:latin typeface="Century Gothic"/>
                <a:cs typeface="Century Gothic"/>
              </a:rPr>
              <a:t>Adipose</a:t>
            </a:r>
            <a:r>
              <a:rPr sz="2000" b="1" spc="-80" dirty="0">
                <a:solidFill>
                  <a:srgbClr val="FF0000"/>
                </a:solidFill>
                <a:latin typeface="Century Gothic"/>
                <a:cs typeface="Century Gothic"/>
              </a:rPr>
              <a:t> </a:t>
            </a:r>
            <a:r>
              <a:rPr sz="2000" b="1" dirty="0">
                <a:solidFill>
                  <a:srgbClr val="FF0000"/>
                </a:solidFill>
                <a:latin typeface="Century Gothic"/>
                <a:cs typeface="Century Gothic"/>
              </a:rPr>
              <a:t>tissue  </a:t>
            </a:r>
            <a:r>
              <a:rPr sz="2000" b="1" spc="-5" dirty="0">
                <a:solidFill>
                  <a:srgbClr val="FF0000"/>
                </a:solidFill>
                <a:latin typeface="Century Gothic"/>
                <a:cs typeface="Century Gothic"/>
              </a:rPr>
              <a:t>only</a:t>
            </a:r>
            <a:endParaRPr sz="2000">
              <a:latin typeface="Century Gothic"/>
              <a:cs typeface="Century Gothic"/>
            </a:endParaRPr>
          </a:p>
        </p:txBody>
      </p:sp>
      <p:sp>
        <p:nvSpPr>
          <p:cNvPr id="5" name="object 5"/>
          <p:cNvSpPr/>
          <p:nvPr/>
        </p:nvSpPr>
        <p:spPr>
          <a:xfrm>
            <a:off x="311975" y="1253147"/>
            <a:ext cx="4995176" cy="3491992"/>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506480" y="4346371"/>
            <a:ext cx="800735" cy="339090"/>
          </a:xfrm>
          <a:custGeom>
            <a:avLst/>
            <a:gdLst/>
            <a:ahLst/>
            <a:cxnLst/>
            <a:rect l="l" t="t" r="r" b="b"/>
            <a:pathLst>
              <a:path w="800735" h="339089">
                <a:moveTo>
                  <a:pt x="0" y="0"/>
                </a:moveTo>
                <a:lnTo>
                  <a:pt x="800671" y="0"/>
                </a:lnTo>
                <a:lnTo>
                  <a:pt x="800671" y="338543"/>
                </a:lnTo>
                <a:lnTo>
                  <a:pt x="0" y="338543"/>
                </a:lnTo>
                <a:lnTo>
                  <a:pt x="0" y="0"/>
                </a:lnTo>
                <a:close/>
              </a:path>
            </a:pathLst>
          </a:custGeom>
          <a:solidFill>
            <a:srgbClr val="000000"/>
          </a:solidFill>
        </p:spPr>
        <p:txBody>
          <a:bodyPr wrap="square" lIns="0" tIns="0" rIns="0" bIns="0" rtlCol="0"/>
          <a:lstStyle/>
          <a:p>
            <a:endParaRPr/>
          </a:p>
        </p:txBody>
      </p:sp>
      <p:sp>
        <p:nvSpPr>
          <p:cNvPr id="7" name="object 7"/>
          <p:cNvSpPr txBox="1">
            <a:spLocks noGrp="1"/>
          </p:cNvSpPr>
          <p:nvPr>
            <p:ph type="body" idx="1"/>
          </p:nvPr>
        </p:nvSpPr>
        <p:spPr>
          <a:prstGeom prst="rect">
            <a:avLst/>
          </a:prstGeom>
        </p:spPr>
        <p:txBody>
          <a:bodyPr vert="horz" wrap="square" lIns="0" tIns="0" rIns="0" bIns="0" rtlCol="0">
            <a:spAutoFit/>
          </a:bodyPr>
          <a:lstStyle/>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marR="283210" algn="r">
              <a:lnSpc>
                <a:spcPct val="100000"/>
              </a:lnSpc>
              <a:spcBef>
                <a:spcPts val="1310"/>
              </a:spcBef>
            </a:pPr>
            <a:r>
              <a:rPr dirty="0"/>
              <a:t>T0</a:t>
            </a:r>
          </a:p>
        </p:txBody>
      </p:sp>
      <p:sp>
        <p:nvSpPr>
          <p:cNvPr id="8" name="object 8"/>
          <p:cNvSpPr txBox="1"/>
          <p:nvPr/>
        </p:nvSpPr>
        <p:spPr>
          <a:xfrm>
            <a:off x="492072" y="6382783"/>
            <a:ext cx="6692900" cy="311150"/>
          </a:xfrm>
          <a:prstGeom prst="rect">
            <a:avLst/>
          </a:prstGeom>
        </p:spPr>
        <p:txBody>
          <a:bodyPr vert="horz" wrap="square" lIns="0" tIns="0" rIns="0" bIns="0" rtlCol="0">
            <a:spAutoFit/>
          </a:bodyPr>
          <a:lstStyle/>
          <a:p>
            <a:pPr marL="12700" marR="5080">
              <a:lnSpc>
                <a:spcPts val="1200"/>
              </a:lnSpc>
            </a:pPr>
            <a:r>
              <a:rPr sz="1050" b="1" dirty="0">
                <a:latin typeface="Century Gothic"/>
                <a:cs typeface="Century Gothic"/>
              </a:rPr>
              <a:t>KØLLE et al </a:t>
            </a:r>
            <a:r>
              <a:rPr sz="1050" dirty="0">
                <a:latin typeface="Century Gothic"/>
                <a:cs typeface="Century Gothic"/>
              </a:rPr>
              <a:t>Enrichment of autologous fat grafts with ex-vivo expanded adipose tissue-derived stem</a:t>
            </a:r>
            <a:r>
              <a:rPr sz="1050" spc="-100" dirty="0">
                <a:latin typeface="Century Gothic"/>
                <a:cs typeface="Century Gothic"/>
              </a:rPr>
              <a:t> </a:t>
            </a:r>
            <a:r>
              <a:rPr sz="1050" dirty="0">
                <a:latin typeface="Century Gothic"/>
                <a:cs typeface="Century Gothic"/>
              </a:rPr>
              <a:t>cells  for graft survival: a randomised </a:t>
            </a:r>
            <a:r>
              <a:rPr sz="1050" spc="-5" dirty="0">
                <a:latin typeface="Century Gothic"/>
                <a:cs typeface="Century Gothic"/>
              </a:rPr>
              <a:t>placebo-controlled </a:t>
            </a:r>
            <a:r>
              <a:rPr sz="1050" dirty="0">
                <a:latin typeface="Century Gothic"/>
                <a:cs typeface="Century Gothic"/>
              </a:rPr>
              <a:t>trial; </a:t>
            </a:r>
            <a:r>
              <a:rPr sz="1050" b="1" dirty="0">
                <a:latin typeface="Century Gothic"/>
                <a:cs typeface="Century Gothic"/>
              </a:rPr>
              <a:t>Lancet 2013; 382:</a:t>
            </a:r>
            <a:r>
              <a:rPr sz="1050" b="1" spc="-20" dirty="0">
                <a:latin typeface="Century Gothic"/>
                <a:cs typeface="Century Gothic"/>
              </a:rPr>
              <a:t> </a:t>
            </a:r>
            <a:r>
              <a:rPr sz="1050" b="1" dirty="0">
                <a:latin typeface="Century Gothic"/>
                <a:cs typeface="Century Gothic"/>
              </a:rPr>
              <a:t>1113–20</a:t>
            </a:r>
            <a:endParaRPr sz="1050">
              <a:latin typeface="Century Gothic"/>
              <a:cs typeface="Century Gothic"/>
            </a:endParaRPr>
          </a:p>
        </p:txBody>
      </p:sp>
      <p:sp>
        <p:nvSpPr>
          <p:cNvPr id="9" name="object 9"/>
          <p:cNvSpPr/>
          <p:nvPr/>
        </p:nvSpPr>
        <p:spPr>
          <a:xfrm>
            <a:off x="6847852" y="1261160"/>
            <a:ext cx="4992001" cy="3492004"/>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11039182" y="4414608"/>
            <a:ext cx="800735" cy="339090"/>
          </a:xfrm>
          <a:custGeom>
            <a:avLst/>
            <a:gdLst/>
            <a:ahLst/>
            <a:cxnLst/>
            <a:rect l="l" t="t" r="r" b="b"/>
            <a:pathLst>
              <a:path w="800734" h="339089">
                <a:moveTo>
                  <a:pt x="0" y="0"/>
                </a:moveTo>
                <a:lnTo>
                  <a:pt x="800671" y="0"/>
                </a:lnTo>
                <a:lnTo>
                  <a:pt x="800671" y="338556"/>
                </a:lnTo>
                <a:lnTo>
                  <a:pt x="0" y="338556"/>
                </a:lnTo>
                <a:lnTo>
                  <a:pt x="0" y="0"/>
                </a:lnTo>
                <a:close/>
              </a:path>
            </a:pathLst>
          </a:custGeom>
          <a:solidFill>
            <a:srgbClr val="000000"/>
          </a:solidFill>
        </p:spPr>
        <p:txBody>
          <a:bodyPr wrap="square" lIns="0" tIns="0" rIns="0" bIns="0" rtlCol="0"/>
          <a:lstStyle/>
          <a:p>
            <a:endParaRPr/>
          </a:p>
        </p:txBody>
      </p:sp>
      <p:sp>
        <p:nvSpPr>
          <p:cNvPr id="11" name="object 11"/>
          <p:cNvSpPr txBox="1"/>
          <p:nvPr/>
        </p:nvSpPr>
        <p:spPr>
          <a:xfrm>
            <a:off x="6847852" y="2591244"/>
            <a:ext cx="4992370" cy="3492500"/>
          </a:xfrm>
          <a:prstGeom prst="rect">
            <a:avLst/>
          </a:prstGeom>
        </p:spPr>
        <p:txBody>
          <a:bodyPr vert="horz" wrap="square" lIns="0" tIns="0" rIns="0" bIns="0" rtlCol="0">
            <a:spAutoFit/>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a:lnSpc>
                <a:spcPct val="100000"/>
              </a:lnSpc>
              <a:spcBef>
                <a:spcPts val="10"/>
              </a:spcBef>
            </a:pPr>
            <a:endParaRPr sz="1600">
              <a:latin typeface="Times New Roman"/>
              <a:cs typeface="Times New Roman"/>
            </a:endParaRPr>
          </a:p>
          <a:p>
            <a:pPr marR="289560" algn="r">
              <a:lnSpc>
                <a:spcPct val="100000"/>
              </a:lnSpc>
            </a:pPr>
            <a:r>
              <a:rPr sz="1600" b="1" dirty="0">
                <a:solidFill>
                  <a:srgbClr val="FFFFFF"/>
                </a:solidFill>
                <a:latin typeface="Century Gothic"/>
                <a:cs typeface="Century Gothic"/>
              </a:rPr>
              <a:t>T0</a:t>
            </a:r>
            <a:endParaRPr sz="1600">
              <a:latin typeface="Century Gothic"/>
              <a:cs typeface="Century Gothic"/>
            </a:endParaRPr>
          </a:p>
        </p:txBody>
      </p:sp>
      <p:sp>
        <p:nvSpPr>
          <p:cNvPr id="12" name="object 12"/>
          <p:cNvSpPr/>
          <p:nvPr/>
        </p:nvSpPr>
        <p:spPr>
          <a:xfrm>
            <a:off x="6847852" y="2591244"/>
            <a:ext cx="4992001" cy="3491999"/>
          </a:xfrm>
          <a:prstGeom prst="rect">
            <a:avLst/>
          </a:prstGeom>
          <a:blipFill>
            <a:blip r:embed="rId5" cstate="print"/>
            <a:stretch>
              <a:fillRect/>
            </a:stretch>
          </a:blipFill>
        </p:spPr>
        <p:txBody>
          <a:bodyPr wrap="square" lIns="0" tIns="0" rIns="0" bIns="0" rtlCol="0"/>
          <a:lstStyle/>
          <a:p>
            <a:endParaRPr/>
          </a:p>
        </p:txBody>
      </p:sp>
      <p:sp>
        <p:nvSpPr>
          <p:cNvPr id="13" name="object 13"/>
          <p:cNvSpPr txBox="1"/>
          <p:nvPr/>
        </p:nvSpPr>
        <p:spPr>
          <a:xfrm>
            <a:off x="11032528" y="5723794"/>
            <a:ext cx="807720" cy="246379"/>
          </a:xfrm>
          <a:prstGeom prst="rect">
            <a:avLst/>
          </a:prstGeom>
          <a:solidFill>
            <a:srgbClr val="000000"/>
          </a:solidFill>
        </p:spPr>
        <p:txBody>
          <a:bodyPr vert="horz" wrap="square" lIns="0" tIns="1270" rIns="0" bIns="0" rtlCol="0">
            <a:spAutoFit/>
          </a:bodyPr>
          <a:lstStyle/>
          <a:p>
            <a:pPr marL="164465">
              <a:lnSpc>
                <a:spcPct val="100000"/>
              </a:lnSpc>
              <a:spcBef>
                <a:spcPts val="10"/>
              </a:spcBef>
            </a:pPr>
            <a:r>
              <a:rPr sz="1600" b="1" dirty="0">
                <a:solidFill>
                  <a:srgbClr val="FFFFFF"/>
                </a:solidFill>
                <a:latin typeface="Century Gothic"/>
                <a:cs typeface="Century Gothic"/>
              </a:rPr>
              <a:t>T</a:t>
            </a:r>
            <a:r>
              <a:rPr sz="1600" b="1" spc="-100" dirty="0">
                <a:solidFill>
                  <a:srgbClr val="FFFFFF"/>
                </a:solidFill>
                <a:latin typeface="Century Gothic"/>
                <a:cs typeface="Century Gothic"/>
              </a:rPr>
              <a:t> </a:t>
            </a:r>
            <a:r>
              <a:rPr sz="1600" b="1" spc="-5" dirty="0">
                <a:solidFill>
                  <a:srgbClr val="FFFFFF"/>
                </a:solidFill>
                <a:latin typeface="Century Gothic"/>
                <a:cs typeface="Century Gothic"/>
              </a:rPr>
              <a:t>121</a:t>
            </a:r>
            <a:endParaRPr sz="1600">
              <a:latin typeface="Century Gothic"/>
              <a:cs typeface="Century Gothic"/>
            </a:endParaRPr>
          </a:p>
        </p:txBody>
      </p:sp>
      <p:sp>
        <p:nvSpPr>
          <p:cNvPr id="14" name="object 14"/>
          <p:cNvSpPr/>
          <p:nvPr/>
        </p:nvSpPr>
        <p:spPr>
          <a:xfrm>
            <a:off x="308778" y="2591244"/>
            <a:ext cx="4991997" cy="3491999"/>
          </a:xfrm>
          <a:prstGeom prst="rect">
            <a:avLst/>
          </a:prstGeom>
          <a:blipFill>
            <a:blip r:embed="rId6" cstate="print"/>
            <a:stretch>
              <a:fillRect/>
            </a:stretch>
          </a:blipFill>
        </p:spPr>
        <p:txBody>
          <a:bodyPr wrap="square" lIns="0" tIns="0" rIns="0" bIns="0" rtlCol="0"/>
          <a:lstStyle/>
          <a:p>
            <a:endParaRPr/>
          </a:p>
        </p:txBody>
      </p:sp>
      <p:sp>
        <p:nvSpPr>
          <p:cNvPr id="15" name="object 15"/>
          <p:cNvSpPr txBox="1"/>
          <p:nvPr/>
        </p:nvSpPr>
        <p:spPr>
          <a:xfrm>
            <a:off x="4493450" y="5723794"/>
            <a:ext cx="807720" cy="246379"/>
          </a:xfrm>
          <a:prstGeom prst="rect">
            <a:avLst/>
          </a:prstGeom>
          <a:solidFill>
            <a:srgbClr val="000000"/>
          </a:solidFill>
        </p:spPr>
        <p:txBody>
          <a:bodyPr vert="horz" wrap="square" lIns="0" tIns="1270" rIns="0" bIns="0" rtlCol="0">
            <a:spAutoFit/>
          </a:bodyPr>
          <a:lstStyle/>
          <a:p>
            <a:pPr marL="164465">
              <a:lnSpc>
                <a:spcPct val="100000"/>
              </a:lnSpc>
              <a:spcBef>
                <a:spcPts val="10"/>
              </a:spcBef>
            </a:pPr>
            <a:r>
              <a:rPr sz="1600" b="1" dirty="0">
                <a:solidFill>
                  <a:srgbClr val="FFFFFF"/>
                </a:solidFill>
                <a:latin typeface="Century Gothic"/>
                <a:cs typeface="Century Gothic"/>
              </a:rPr>
              <a:t>T</a:t>
            </a:r>
            <a:r>
              <a:rPr sz="1600" b="1" spc="-100" dirty="0">
                <a:solidFill>
                  <a:srgbClr val="FFFFFF"/>
                </a:solidFill>
                <a:latin typeface="Century Gothic"/>
                <a:cs typeface="Century Gothic"/>
              </a:rPr>
              <a:t> </a:t>
            </a:r>
            <a:r>
              <a:rPr sz="1600" b="1" spc="-5" dirty="0">
                <a:solidFill>
                  <a:srgbClr val="FFFFFF"/>
                </a:solidFill>
                <a:latin typeface="Century Gothic"/>
                <a:cs typeface="Century Gothic"/>
              </a:rPr>
              <a:t>121</a:t>
            </a:r>
            <a:endParaRPr sz="1600">
              <a:latin typeface="Century Gothic"/>
              <a:cs typeface="Century Gothic"/>
            </a:endParaRPr>
          </a:p>
        </p:txBody>
      </p:sp>
      <p:sp>
        <p:nvSpPr>
          <p:cNvPr id="16" name="object 16"/>
          <p:cNvSpPr txBox="1"/>
          <p:nvPr/>
        </p:nvSpPr>
        <p:spPr>
          <a:xfrm>
            <a:off x="5731050" y="1417599"/>
            <a:ext cx="765175" cy="725170"/>
          </a:xfrm>
          <a:prstGeom prst="rect">
            <a:avLst/>
          </a:prstGeom>
        </p:spPr>
        <p:txBody>
          <a:bodyPr vert="horz" wrap="square" lIns="0" tIns="0" rIns="0" bIns="0" rtlCol="0">
            <a:spAutoFit/>
          </a:bodyPr>
          <a:lstStyle/>
          <a:p>
            <a:pPr marL="156845" marR="205740" algn="ctr">
              <a:lnSpc>
                <a:spcPts val="1900"/>
              </a:lnSpc>
            </a:pPr>
            <a:r>
              <a:rPr sz="1600" b="1" spc="-5" dirty="0">
                <a:solidFill>
                  <a:srgbClr val="C00000"/>
                </a:solidFill>
                <a:latin typeface="Century Gothic"/>
                <a:cs typeface="Century Gothic"/>
              </a:rPr>
              <a:t>Day  of</a:t>
            </a:r>
            <a:endParaRPr sz="1600">
              <a:latin typeface="Century Gothic"/>
              <a:cs typeface="Century Gothic"/>
            </a:endParaRPr>
          </a:p>
          <a:p>
            <a:pPr algn="ctr">
              <a:lnSpc>
                <a:spcPts val="1839"/>
              </a:lnSpc>
            </a:pPr>
            <a:r>
              <a:rPr sz="1600" b="1" dirty="0">
                <a:solidFill>
                  <a:srgbClr val="C00000"/>
                </a:solidFill>
                <a:latin typeface="Century Gothic"/>
                <a:cs typeface="Century Gothic"/>
              </a:rPr>
              <a:t>implant</a:t>
            </a:r>
            <a:endParaRPr sz="1600">
              <a:latin typeface="Century Gothic"/>
              <a:cs typeface="Century Gothic"/>
            </a:endParaRPr>
          </a:p>
        </p:txBody>
      </p:sp>
      <p:sp>
        <p:nvSpPr>
          <p:cNvPr id="17" name="object 17"/>
          <p:cNvSpPr txBox="1"/>
          <p:nvPr/>
        </p:nvSpPr>
        <p:spPr>
          <a:xfrm>
            <a:off x="5839584" y="3113836"/>
            <a:ext cx="501015" cy="725170"/>
          </a:xfrm>
          <a:prstGeom prst="rect">
            <a:avLst/>
          </a:prstGeom>
        </p:spPr>
        <p:txBody>
          <a:bodyPr vert="horz" wrap="square" lIns="0" tIns="0" rIns="0" bIns="0" rtlCol="0">
            <a:spAutoFit/>
          </a:bodyPr>
          <a:lstStyle/>
          <a:p>
            <a:pPr marL="79375" marR="10795" indent="-60960">
              <a:lnSpc>
                <a:spcPts val="1900"/>
              </a:lnSpc>
            </a:pPr>
            <a:r>
              <a:rPr sz="1600" b="1" dirty="0">
                <a:solidFill>
                  <a:srgbClr val="42568D"/>
                </a:solidFill>
                <a:latin typeface="Century Gothic"/>
                <a:cs typeface="Century Gothic"/>
              </a:rPr>
              <a:t>After  121</a:t>
            </a:r>
            <a:endParaRPr sz="1600">
              <a:latin typeface="Century Gothic"/>
              <a:cs typeface="Century Gothic"/>
            </a:endParaRPr>
          </a:p>
          <a:p>
            <a:pPr marL="12700">
              <a:lnSpc>
                <a:spcPts val="1839"/>
              </a:lnSpc>
            </a:pPr>
            <a:r>
              <a:rPr sz="1600" b="1" dirty="0">
                <a:solidFill>
                  <a:srgbClr val="42568D"/>
                </a:solidFill>
                <a:latin typeface="Century Gothic"/>
                <a:cs typeface="Century Gothic"/>
              </a:rPr>
              <a:t>days</a:t>
            </a:r>
            <a:endParaRPr sz="1600">
              <a:latin typeface="Century Gothic"/>
              <a:cs typeface="Century Gothic"/>
            </a:endParaRPr>
          </a:p>
        </p:txBody>
      </p:sp>
      <p:sp>
        <p:nvSpPr>
          <p:cNvPr id="18" name="object 18"/>
          <p:cNvSpPr/>
          <p:nvPr/>
        </p:nvSpPr>
        <p:spPr>
          <a:xfrm>
            <a:off x="129997" y="238328"/>
            <a:ext cx="5376545" cy="5916930"/>
          </a:xfrm>
          <a:custGeom>
            <a:avLst/>
            <a:gdLst/>
            <a:ahLst/>
            <a:cxnLst/>
            <a:rect l="l" t="t" r="r" b="b"/>
            <a:pathLst>
              <a:path w="5376545" h="5916930">
                <a:moveTo>
                  <a:pt x="0" y="0"/>
                </a:moveTo>
                <a:lnTo>
                  <a:pt x="5375996" y="0"/>
                </a:lnTo>
                <a:lnTo>
                  <a:pt x="5375996" y="5916805"/>
                </a:lnTo>
                <a:lnTo>
                  <a:pt x="0" y="5916805"/>
                </a:lnTo>
                <a:lnTo>
                  <a:pt x="0" y="0"/>
                </a:lnTo>
                <a:close/>
              </a:path>
            </a:pathLst>
          </a:custGeom>
          <a:ln w="38099">
            <a:solidFill>
              <a:srgbClr val="00BA63"/>
            </a:solidFill>
          </a:ln>
        </p:spPr>
        <p:txBody>
          <a:bodyPr wrap="square" lIns="0" tIns="0" rIns="0" bIns="0" rtlCol="0"/>
          <a:lstStyle/>
          <a:p>
            <a:endParaRPr/>
          </a:p>
        </p:txBody>
      </p:sp>
      <p:sp>
        <p:nvSpPr>
          <p:cNvPr id="19" name="object 19"/>
          <p:cNvSpPr/>
          <p:nvPr/>
        </p:nvSpPr>
        <p:spPr>
          <a:xfrm>
            <a:off x="6645821" y="238328"/>
            <a:ext cx="5376545" cy="5916930"/>
          </a:xfrm>
          <a:custGeom>
            <a:avLst/>
            <a:gdLst/>
            <a:ahLst/>
            <a:cxnLst/>
            <a:rect l="l" t="t" r="r" b="b"/>
            <a:pathLst>
              <a:path w="5376545" h="5916930">
                <a:moveTo>
                  <a:pt x="0" y="0"/>
                </a:moveTo>
                <a:lnTo>
                  <a:pt x="5375996" y="0"/>
                </a:lnTo>
                <a:lnTo>
                  <a:pt x="5375996" y="5916805"/>
                </a:lnTo>
                <a:lnTo>
                  <a:pt x="0" y="5916805"/>
                </a:lnTo>
                <a:lnTo>
                  <a:pt x="0" y="0"/>
                </a:lnTo>
                <a:close/>
              </a:path>
            </a:pathLst>
          </a:custGeom>
          <a:ln w="38099">
            <a:solidFill>
              <a:srgbClr val="FF2600"/>
            </a:solidFill>
          </a:ln>
        </p:spPr>
        <p:txBody>
          <a:bodyPr wrap="square" lIns="0" tIns="0" rIns="0" bIns="0" rtlCol="0"/>
          <a:lstStyle/>
          <a:p>
            <a:endParaRPr/>
          </a:p>
        </p:txBody>
      </p:sp>
      <p:sp>
        <p:nvSpPr>
          <p:cNvPr id="20" name="object 20"/>
          <p:cNvSpPr txBox="1"/>
          <p:nvPr/>
        </p:nvSpPr>
        <p:spPr>
          <a:xfrm>
            <a:off x="1726657" y="4113098"/>
            <a:ext cx="2174875" cy="911860"/>
          </a:xfrm>
          <a:prstGeom prst="rect">
            <a:avLst/>
          </a:prstGeom>
        </p:spPr>
        <p:txBody>
          <a:bodyPr vert="horz" wrap="square" lIns="0" tIns="0" rIns="0" bIns="0" rtlCol="0">
            <a:spAutoFit/>
          </a:bodyPr>
          <a:lstStyle/>
          <a:p>
            <a:pPr marL="12700">
              <a:lnSpc>
                <a:spcPts val="7180"/>
              </a:lnSpc>
            </a:pPr>
            <a:r>
              <a:rPr sz="6000" b="1" dirty="0">
                <a:solidFill>
                  <a:srgbClr val="00B050"/>
                </a:solidFill>
                <a:latin typeface="Century Gothic"/>
                <a:cs typeface="Century Gothic"/>
              </a:rPr>
              <a:t>80,9%</a:t>
            </a:r>
            <a:endParaRPr sz="6000">
              <a:latin typeface="Century Gothic"/>
              <a:cs typeface="Century Gothic"/>
            </a:endParaRPr>
          </a:p>
        </p:txBody>
      </p:sp>
      <p:sp>
        <p:nvSpPr>
          <p:cNvPr id="21" name="object 21"/>
          <p:cNvSpPr txBox="1"/>
          <p:nvPr/>
        </p:nvSpPr>
        <p:spPr>
          <a:xfrm>
            <a:off x="8317932" y="4101719"/>
            <a:ext cx="2174875" cy="911860"/>
          </a:xfrm>
          <a:prstGeom prst="rect">
            <a:avLst/>
          </a:prstGeom>
        </p:spPr>
        <p:txBody>
          <a:bodyPr vert="horz" wrap="square" lIns="0" tIns="0" rIns="0" bIns="0" rtlCol="0">
            <a:spAutoFit/>
          </a:bodyPr>
          <a:lstStyle/>
          <a:p>
            <a:pPr marL="12700">
              <a:lnSpc>
                <a:spcPts val="7180"/>
              </a:lnSpc>
            </a:pPr>
            <a:r>
              <a:rPr sz="6000" b="1" dirty="0">
                <a:solidFill>
                  <a:srgbClr val="FF0000"/>
                </a:solidFill>
                <a:latin typeface="Century Gothic"/>
                <a:cs typeface="Century Gothic"/>
              </a:rPr>
              <a:t>16,3%</a:t>
            </a:r>
            <a:endParaRPr sz="6000">
              <a:latin typeface="Century Gothic"/>
              <a:cs typeface="Century Gothic"/>
            </a:endParaRPr>
          </a:p>
        </p:txBody>
      </p:sp>
      <p:sp>
        <p:nvSpPr>
          <p:cNvPr id="22" name="object 22"/>
          <p:cNvSpPr/>
          <p:nvPr/>
        </p:nvSpPr>
        <p:spPr>
          <a:xfrm>
            <a:off x="6446520" y="1575258"/>
            <a:ext cx="1109748" cy="394854"/>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3" name="object 23"/>
          <p:cNvSpPr/>
          <p:nvPr/>
        </p:nvSpPr>
        <p:spPr>
          <a:xfrm>
            <a:off x="6493078" y="1742376"/>
            <a:ext cx="829944" cy="10160"/>
          </a:xfrm>
          <a:custGeom>
            <a:avLst/>
            <a:gdLst/>
            <a:ahLst/>
            <a:cxnLst/>
            <a:rect l="l" t="t" r="r" b="b"/>
            <a:pathLst>
              <a:path w="829945" h="10160">
                <a:moveTo>
                  <a:pt x="0" y="0"/>
                </a:moveTo>
                <a:lnTo>
                  <a:pt x="829764" y="9869"/>
                </a:lnTo>
              </a:path>
            </a:pathLst>
          </a:custGeom>
          <a:ln w="38099">
            <a:solidFill>
              <a:srgbClr val="941100"/>
            </a:solidFill>
          </a:ln>
        </p:spPr>
        <p:txBody>
          <a:bodyPr wrap="square" lIns="0" tIns="0" rIns="0" bIns="0" rtlCol="0"/>
          <a:lstStyle/>
          <a:p>
            <a:endParaRPr/>
          </a:p>
        </p:txBody>
      </p:sp>
      <p:sp>
        <p:nvSpPr>
          <p:cNvPr id="24" name="object 24"/>
          <p:cNvSpPr/>
          <p:nvPr/>
        </p:nvSpPr>
        <p:spPr>
          <a:xfrm>
            <a:off x="7188826" y="1665350"/>
            <a:ext cx="172085" cy="171450"/>
          </a:xfrm>
          <a:custGeom>
            <a:avLst/>
            <a:gdLst/>
            <a:ahLst/>
            <a:cxnLst/>
            <a:rect l="l" t="t" r="r" b="b"/>
            <a:pathLst>
              <a:path w="172084" h="171450">
                <a:moveTo>
                  <a:pt x="23178" y="0"/>
                </a:moveTo>
                <a:lnTo>
                  <a:pt x="15884" y="389"/>
                </a:lnTo>
                <a:lnTo>
                  <a:pt x="9270" y="3487"/>
                </a:lnTo>
                <a:lnTo>
                  <a:pt x="4173" y="9081"/>
                </a:lnTo>
                <a:lnTo>
                  <a:pt x="1645" y="16208"/>
                </a:lnTo>
                <a:lnTo>
                  <a:pt x="2035" y="23500"/>
                </a:lnTo>
                <a:lnTo>
                  <a:pt x="5132" y="30114"/>
                </a:lnTo>
                <a:lnTo>
                  <a:pt x="10727" y="35205"/>
                </a:lnTo>
                <a:lnTo>
                  <a:pt x="96210" y="86449"/>
                </a:lnTo>
                <a:lnTo>
                  <a:pt x="9533" y="135649"/>
                </a:lnTo>
                <a:lnTo>
                  <a:pt x="3818" y="140605"/>
                </a:lnTo>
                <a:lnTo>
                  <a:pt x="563" y="147143"/>
                </a:lnTo>
                <a:lnTo>
                  <a:pt x="0" y="154423"/>
                </a:lnTo>
                <a:lnTo>
                  <a:pt x="2357" y="161608"/>
                </a:lnTo>
                <a:lnTo>
                  <a:pt x="7321" y="167323"/>
                </a:lnTo>
                <a:lnTo>
                  <a:pt x="13862" y="170577"/>
                </a:lnTo>
                <a:lnTo>
                  <a:pt x="21144" y="171141"/>
                </a:lnTo>
                <a:lnTo>
                  <a:pt x="28329" y="168783"/>
                </a:lnTo>
                <a:lnTo>
                  <a:pt x="171826" y="87351"/>
                </a:lnTo>
                <a:lnTo>
                  <a:pt x="30310" y="2528"/>
                </a:lnTo>
                <a:lnTo>
                  <a:pt x="23178" y="0"/>
                </a:lnTo>
                <a:close/>
              </a:path>
            </a:pathLst>
          </a:custGeom>
          <a:solidFill>
            <a:srgbClr val="941100"/>
          </a:solidFill>
        </p:spPr>
        <p:txBody>
          <a:bodyPr wrap="square" lIns="0" tIns="0" rIns="0" bIns="0" rtlCol="0"/>
          <a:lstStyle/>
          <a:p>
            <a:endParaRPr/>
          </a:p>
        </p:txBody>
      </p:sp>
      <p:sp>
        <p:nvSpPr>
          <p:cNvPr id="25" name="object 25"/>
          <p:cNvSpPr/>
          <p:nvPr/>
        </p:nvSpPr>
        <p:spPr>
          <a:xfrm>
            <a:off x="4705006" y="1571105"/>
            <a:ext cx="1109748" cy="394854"/>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6" name="object 26"/>
          <p:cNvSpPr/>
          <p:nvPr/>
        </p:nvSpPr>
        <p:spPr>
          <a:xfrm>
            <a:off x="4938459" y="1737334"/>
            <a:ext cx="829944" cy="10160"/>
          </a:xfrm>
          <a:custGeom>
            <a:avLst/>
            <a:gdLst/>
            <a:ahLst/>
            <a:cxnLst/>
            <a:rect l="l" t="t" r="r" b="b"/>
            <a:pathLst>
              <a:path w="829945" h="10160">
                <a:moveTo>
                  <a:pt x="829804" y="0"/>
                </a:moveTo>
                <a:lnTo>
                  <a:pt x="0" y="10038"/>
                </a:lnTo>
              </a:path>
            </a:pathLst>
          </a:custGeom>
          <a:ln w="38099">
            <a:solidFill>
              <a:srgbClr val="941100"/>
            </a:solidFill>
          </a:ln>
        </p:spPr>
        <p:txBody>
          <a:bodyPr wrap="square" lIns="0" tIns="0" rIns="0" bIns="0" rtlCol="0"/>
          <a:lstStyle/>
          <a:p>
            <a:endParaRPr/>
          </a:p>
        </p:txBody>
      </p:sp>
      <p:sp>
        <p:nvSpPr>
          <p:cNvPr id="27" name="object 27"/>
          <p:cNvSpPr/>
          <p:nvPr/>
        </p:nvSpPr>
        <p:spPr>
          <a:xfrm>
            <a:off x="4900663" y="1660458"/>
            <a:ext cx="172085" cy="171450"/>
          </a:xfrm>
          <a:custGeom>
            <a:avLst/>
            <a:gdLst/>
            <a:ahLst/>
            <a:cxnLst/>
            <a:rect l="l" t="t" r="r" b="b"/>
            <a:pathLst>
              <a:path w="172085" h="171450">
                <a:moveTo>
                  <a:pt x="148617" y="0"/>
                </a:moveTo>
                <a:lnTo>
                  <a:pt x="141490" y="2530"/>
                </a:lnTo>
                <a:lnTo>
                  <a:pt x="0" y="87378"/>
                </a:lnTo>
                <a:lnTo>
                  <a:pt x="143497" y="168773"/>
                </a:lnTo>
                <a:lnTo>
                  <a:pt x="150687" y="171131"/>
                </a:lnTo>
                <a:lnTo>
                  <a:pt x="157968" y="170568"/>
                </a:lnTo>
                <a:lnTo>
                  <a:pt x="164507" y="167317"/>
                </a:lnTo>
                <a:lnTo>
                  <a:pt x="169468" y="161610"/>
                </a:lnTo>
                <a:lnTo>
                  <a:pt x="171826" y="154418"/>
                </a:lnTo>
                <a:lnTo>
                  <a:pt x="171262" y="147134"/>
                </a:lnTo>
                <a:lnTo>
                  <a:pt x="168007" y="140595"/>
                </a:lnTo>
                <a:lnTo>
                  <a:pt x="162293" y="135638"/>
                </a:lnTo>
                <a:lnTo>
                  <a:pt x="75603" y="86464"/>
                </a:lnTo>
                <a:lnTo>
                  <a:pt x="161086" y="35207"/>
                </a:lnTo>
                <a:lnTo>
                  <a:pt x="166673" y="30109"/>
                </a:lnTo>
                <a:lnTo>
                  <a:pt x="169767" y="23491"/>
                </a:lnTo>
                <a:lnTo>
                  <a:pt x="170155" y="16197"/>
                </a:lnTo>
                <a:lnTo>
                  <a:pt x="167627" y="9070"/>
                </a:lnTo>
                <a:lnTo>
                  <a:pt x="162529" y="3478"/>
                </a:lnTo>
                <a:lnTo>
                  <a:pt x="155911" y="385"/>
                </a:lnTo>
                <a:lnTo>
                  <a:pt x="148617" y="0"/>
                </a:lnTo>
                <a:close/>
              </a:path>
            </a:pathLst>
          </a:custGeom>
          <a:solidFill>
            <a:srgbClr val="941100"/>
          </a:solidFill>
        </p:spPr>
        <p:txBody>
          <a:bodyPr wrap="square" lIns="0" tIns="0" rIns="0" bIns="0" rtlCol="0"/>
          <a:lstStyle/>
          <a:p>
            <a:endParaRPr/>
          </a:p>
        </p:txBody>
      </p:sp>
      <p:sp>
        <p:nvSpPr>
          <p:cNvPr id="28" name="object 28"/>
          <p:cNvSpPr/>
          <p:nvPr/>
        </p:nvSpPr>
        <p:spPr>
          <a:xfrm>
            <a:off x="6413271" y="3312618"/>
            <a:ext cx="1109748" cy="394854"/>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9" name="object 29"/>
          <p:cNvSpPr/>
          <p:nvPr/>
        </p:nvSpPr>
        <p:spPr>
          <a:xfrm>
            <a:off x="6459410" y="3478491"/>
            <a:ext cx="829944" cy="10160"/>
          </a:xfrm>
          <a:custGeom>
            <a:avLst/>
            <a:gdLst/>
            <a:ahLst/>
            <a:cxnLst/>
            <a:rect l="l" t="t" r="r" b="b"/>
            <a:pathLst>
              <a:path w="829945" h="10160">
                <a:moveTo>
                  <a:pt x="0" y="0"/>
                </a:moveTo>
                <a:lnTo>
                  <a:pt x="829764" y="9869"/>
                </a:lnTo>
              </a:path>
            </a:pathLst>
          </a:custGeom>
          <a:ln w="38099">
            <a:solidFill>
              <a:srgbClr val="5B781E"/>
            </a:solidFill>
          </a:ln>
        </p:spPr>
        <p:txBody>
          <a:bodyPr wrap="square" lIns="0" tIns="0" rIns="0" bIns="0" rtlCol="0"/>
          <a:lstStyle/>
          <a:p>
            <a:endParaRPr/>
          </a:p>
        </p:txBody>
      </p:sp>
      <p:sp>
        <p:nvSpPr>
          <p:cNvPr id="30" name="object 30"/>
          <p:cNvSpPr/>
          <p:nvPr/>
        </p:nvSpPr>
        <p:spPr>
          <a:xfrm>
            <a:off x="7155158" y="3401465"/>
            <a:ext cx="172085" cy="171450"/>
          </a:xfrm>
          <a:custGeom>
            <a:avLst/>
            <a:gdLst/>
            <a:ahLst/>
            <a:cxnLst/>
            <a:rect l="l" t="t" r="r" b="b"/>
            <a:pathLst>
              <a:path w="172084" h="171450">
                <a:moveTo>
                  <a:pt x="23178" y="0"/>
                </a:moveTo>
                <a:lnTo>
                  <a:pt x="15885" y="388"/>
                </a:lnTo>
                <a:lnTo>
                  <a:pt x="9270" y="3482"/>
                </a:lnTo>
                <a:lnTo>
                  <a:pt x="4174" y="9068"/>
                </a:lnTo>
                <a:lnTo>
                  <a:pt x="1645" y="16201"/>
                </a:lnTo>
                <a:lnTo>
                  <a:pt x="2034" y="23494"/>
                </a:lnTo>
                <a:lnTo>
                  <a:pt x="5127" y="30109"/>
                </a:lnTo>
                <a:lnTo>
                  <a:pt x="10714" y="35205"/>
                </a:lnTo>
                <a:lnTo>
                  <a:pt x="96211" y="86450"/>
                </a:lnTo>
                <a:lnTo>
                  <a:pt x="9520" y="135637"/>
                </a:lnTo>
                <a:lnTo>
                  <a:pt x="3813" y="140600"/>
                </a:lnTo>
                <a:lnTo>
                  <a:pt x="562" y="147141"/>
                </a:lnTo>
                <a:lnTo>
                  <a:pt x="0" y="154423"/>
                </a:lnTo>
                <a:lnTo>
                  <a:pt x="2358" y="161608"/>
                </a:lnTo>
                <a:lnTo>
                  <a:pt x="7321" y="167321"/>
                </a:lnTo>
                <a:lnTo>
                  <a:pt x="13862" y="170571"/>
                </a:lnTo>
                <a:lnTo>
                  <a:pt x="21144" y="171131"/>
                </a:lnTo>
                <a:lnTo>
                  <a:pt x="28329" y="168771"/>
                </a:lnTo>
                <a:lnTo>
                  <a:pt x="171814" y="87351"/>
                </a:lnTo>
                <a:lnTo>
                  <a:pt x="30310" y="2528"/>
                </a:lnTo>
                <a:lnTo>
                  <a:pt x="23178" y="0"/>
                </a:lnTo>
                <a:close/>
              </a:path>
            </a:pathLst>
          </a:custGeom>
          <a:solidFill>
            <a:srgbClr val="5B781E"/>
          </a:solidFill>
        </p:spPr>
        <p:txBody>
          <a:bodyPr wrap="square" lIns="0" tIns="0" rIns="0" bIns="0" rtlCol="0"/>
          <a:lstStyle/>
          <a:p>
            <a:endParaRPr/>
          </a:p>
        </p:txBody>
      </p:sp>
      <p:sp>
        <p:nvSpPr>
          <p:cNvPr id="31" name="object 31"/>
          <p:cNvSpPr/>
          <p:nvPr/>
        </p:nvSpPr>
        <p:spPr>
          <a:xfrm>
            <a:off x="4671745" y="3308469"/>
            <a:ext cx="1109748" cy="390697"/>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2" name="object 32"/>
          <p:cNvSpPr/>
          <p:nvPr/>
        </p:nvSpPr>
        <p:spPr>
          <a:xfrm>
            <a:off x="4904805" y="3473450"/>
            <a:ext cx="829944" cy="10160"/>
          </a:xfrm>
          <a:custGeom>
            <a:avLst/>
            <a:gdLst/>
            <a:ahLst/>
            <a:cxnLst/>
            <a:rect l="l" t="t" r="r" b="b"/>
            <a:pathLst>
              <a:path w="829945" h="10160">
                <a:moveTo>
                  <a:pt x="829803" y="0"/>
                </a:moveTo>
                <a:lnTo>
                  <a:pt x="0" y="10038"/>
                </a:lnTo>
              </a:path>
            </a:pathLst>
          </a:custGeom>
          <a:ln w="38099">
            <a:solidFill>
              <a:srgbClr val="5B781E"/>
            </a:solidFill>
          </a:ln>
        </p:spPr>
        <p:txBody>
          <a:bodyPr wrap="square" lIns="0" tIns="0" rIns="0" bIns="0" rtlCol="0"/>
          <a:lstStyle/>
          <a:p>
            <a:endParaRPr/>
          </a:p>
        </p:txBody>
      </p:sp>
      <p:sp>
        <p:nvSpPr>
          <p:cNvPr id="33" name="object 33"/>
          <p:cNvSpPr/>
          <p:nvPr/>
        </p:nvSpPr>
        <p:spPr>
          <a:xfrm>
            <a:off x="4866995" y="3396574"/>
            <a:ext cx="172085" cy="171450"/>
          </a:xfrm>
          <a:custGeom>
            <a:avLst/>
            <a:gdLst/>
            <a:ahLst/>
            <a:cxnLst/>
            <a:rect l="l" t="t" r="r" b="b"/>
            <a:pathLst>
              <a:path w="172085" h="171450">
                <a:moveTo>
                  <a:pt x="148623" y="0"/>
                </a:moveTo>
                <a:lnTo>
                  <a:pt x="141490" y="2530"/>
                </a:lnTo>
                <a:lnTo>
                  <a:pt x="0" y="87378"/>
                </a:lnTo>
                <a:lnTo>
                  <a:pt x="143497" y="168773"/>
                </a:lnTo>
                <a:lnTo>
                  <a:pt x="150689" y="171131"/>
                </a:lnTo>
                <a:lnTo>
                  <a:pt x="157973" y="170567"/>
                </a:lnTo>
                <a:lnTo>
                  <a:pt x="164512" y="167312"/>
                </a:lnTo>
                <a:lnTo>
                  <a:pt x="169468" y="161597"/>
                </a:lnTo>
                <a:lnTo>
                  <a:pt x="171826" y="154412"/>
                </a:lnTo>
                <a:lnTo>
                  <a:pt x="171264" y="147132"/>
                </a:lnTo>
                <a:lnTo>
                  <a:pt x="168013" y="140595"/>
                </a:lnTo>
                <a:lnTo>
                  <a:pt x="162305" y="135638"/>
                </a:lnTo>
                <a:lnTo>
                  <a:pt x="75603" y="86464"/>
                </a:lnTo>
                <a:lnTo>
                  <a:pt x="161086" y="35194"/>
                </a:lnTo>
                <a:lnTo>
                  <a:pt x="166673" y="30098"/>
                </a:lnTo>
                <a:lnTo>
                  <a:pt x="169767" y="23485"/>
                </a:lnTo>
                <a:lnTo>
                  <a:pt x="170155" y="16195"/>
                </a:lnTo>
                <a:lnTo>
                  <a:pt x="167627" y="9070"/>
                </a:lnTo>
                <a:lnTo>
                  <a:pt x="162530" y="3478"/>
                </a:lnTo>
                <a:lnTo>
                  <a:pt x="155916" y="385"/>
                </a:lnTo>
                <a:lnTo>
                  <a:pt x="148623" y="0"/>
                </a:lnTo>
                <a:close/>
              </a:path>
            </a:pathLst>
          </a:custGeom>
          <a:solidFill>
            <a:srgbClr val="5B781E"/>
          </a:solidFill>
        </p:spPr>
        <p:txBody>
          <a:bodyPr wrap="square" lIns="0" tIns="0" rIns="0" bIns="0" rtlCol="0"/>
          <a:lstStyle/>
          <a:p>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05803" rIns="0" bIns="0" rtlCol="0">
            <a:spAutoFit/>
          </a:bodyPr>
          <a:lstStyle/>
          <a:p>
            <a:pPr marL="3171190">
              <a:lnSpc>
                <a:spcPct val="100000"/>
              </a:lnSpc>
            </a:pPr>
            <a:r>
              <a:rPr sz="3200" b="0" dirty="0">
                <a:solidFill>
                  <a:srgbClr val="0070C0"/>
                </a:solidFill>
                <a:latin typeface="Century Gothic"/>
                <a:cs typeface="Century Gothic"/>
              </a:rPr>
              <a:t>New </a:t>
            </a:r>
            <a:r>
              <a:rPr sz="3200" b="0" spc="-5" dirty="0">
                <a:solidFill>
                  <a:srgbClr val="0070C0"/>
                </a:solidFill>
                <a:latin typeface="Century Gothic"/>
                <a:cs typeface="Century Gothic"/>
              </a:rPr>
              <a:t>tissue</a:t>
            </a:r>
            <a:r>
              <a:rPr sz="3200" b="0" spc="-75" dirty="0">
                <a:solidFill>
                  <a:srgbClr val="0070C0"/>
                </a:solidFill>
                <a:latin typeface="Century Gothic"/>
                <a:cs typeface="Century Gothic"/>
              </a:rPr>
              <a:t> </a:t>
            </a:r>
            <a:r>
              <a:rPr sz="3200" b="0" spc="-5" dirty="0">
                <a:solidFill>
                  <a:srgbClr val="0070C0"/>
                </a:solidFill>
                <a:latin typeface="Century Gothic"/>
                <a:cs typeface="Century Gothic"/>
              </a:rPr>
              <a:t>generation</a:t>
            </a:r>
            <a:endParaRPr sz="3200">
              <a:latin typeface="Century Gothic"/>
              <a:cs typeface="Century Gothic"/>
            </a:endParaRPr>
          </a:p>
        </p:txBody>
      </p:sp>
      <p:sp>
        <p:nvSpPr>
          <p:cNvPr id="4" name="object 4"/>
          <p:cNvSpPr txBox="1"/>
          <p:nvPr/>
        </p:nvSpPr>
        <p:spPr>
          <a:xfrm>
            <a:off x="492072" y="6382783"/>
            <a:ext cx="6692900" cy="311150"/>
          </a:xfrm>
          <a:prstGeom prst="rect">
            <a:avLst/>
          </a:prstGeom>
        </p:spPr>
        <p:txBody>
          <a:bodyPr vert="horz" wrap="square" lIns="0" tIns="0" rIns="0" bIns="0" rtlCol="0">
            <a:spAutoFit/>
          </a:bodyPr>
          <a:lstStyle/>
          <a:p>
            <a:pPr marL="12700" marR="5080">
              <a:lnSpc>
                <a:spcPts val="1200"/>
              </a:lnSpc>
            </a:pPr>
            <a:r>
              <a:rPr sz="1050" b="1" dirty="0">
                <a:latin typeface="Century Gothic"/>
                <a:cs typeface="Century Gothic"/>
              </a:rPr>
              <a:t>KØLLE et al </a:t>
            </a:r>
            <a:r>
              <a:rPr sz="1050" dirty="0">
                <a:latin typeface="Century Gothic"/>
                <a:cs typeface="Century Gothic"/>
              </a:rPr>
              <a:t>Enrichment of autologous fat grafts with ex-vivo expanded adipose tissue-derived stem</a:t>
            </a:r>
            <a:r>
              <a:rPr sz="1050" spc="-100" dirty="0">
                <a:latin typeface="Century Gothic"/>
                <a:cs typeface="Century Gothic"/>
              </a:rPr>
              <a:t> </a:t>
            </a:r>
            <a:r>
              <a:rPr sz="1050" dirty="0">
                <a:latin typeface="Century Gothic"/>
                <a:cs typeface="Century Gothic"/>
              </a:rPr>
              <a:t>cells  for graft survival: a randomised </a:t>
            </a:r>
            <a:r>
              <a:rPr sz="1050" spc="-5" dirty="0">
                <a:latin typeface="Century Gothic"/>
                <a:cs typeface="Century Gothic"/>
              </a:rPr>
              <a:t>placebo-controlled </a:t>
            </a:r>
            <a:r>
              <a:rPr sz="1050" dirty="0">
                <a:latin typeface="Century Gothic"/>
                <a:cs typeface="Century Gothic"/>
              </a:rPr>
              <a:t>trial; </a:t>
            </a:r>
            <a:r>
              <a:rPr sz="1050" b="1" dirty="0">
                <a:latin typeface="Century Gothic"/>
                <a:cs typeface="Century Gothic"/>
              </a:rPr>
              <a:t>Lancet 2013; 382:</a:t>
            </a:r>
            <a:r>
              <a:rPr sz="1050" b="1" spc="-20" dirty="0">
                <a:latin typeface="Century Gothic"/>
                <a:cs typeface="Century Gothic"/>
              </a:rPr>
              <a:t> </a:t>
            </a:r>
            <a:r>
              <a:rPr sz="1050" b="1" dirty="0">
                <a:latin typeface="Century Gothic"/>
                <a:cs typeface="Century Gothic"/>
              </a:rPr>
              <a:t>1113–20</a:t>
            </a:r>
            <a:endParaRPr sz="1050">
              <a:latin typeface="Century Gothic"/>
              <a:cs typeface="Century Gothic"/>
            </a:endParaRPr>
          </a:p>
        </p:txBody>
      </p:sp>
      <p:sp>
        <p:nvSpPr>
          <p:cNvPr id="5" name="object 5"/>
          <p:cNvSpPr/>
          <p:nvPr/>
        </p:nvSpPr>
        <p:spPr>
          <a:xfrm>
            <a:off x="2455214" y="964349"/>
            <a:ext cx="7259612" cy="490807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537648" y="5625786"/>
            <a:ext cx="1440180" cy="494030"/>
          </a:xfrm>
          <a:prstGeom prst="rect">
            <a:avLst/>
          </a:prstGeom>
        </p:spPr>
        <p:txBody>
          <a:bodyPr vert="horz" wrap="square" lIns="0" tIns="0" rIns="0" bIns="0" rtlCol="0">
            <a:spAutoFit/>
          </a:bodyPr>
          <a:lstStyle/>
          <a:p>
            <a:pPr algn="ctr">
              <a:lnSpc>
                <a:spcPts val="1910"/>
              </a:lnSpc>
            </a:pPr>
            <a:r>
              <a:rPr sz="1600" b="1" dirty="0">
                <a:solidFill>
                  <a:srgbClr val="B26314"/>
                </a:solidFill>
                <a:latin typeface="Century Gothic"/>
                <a:cs typeface="Century Gothic"/>
              </a:rPr>
              <a:t>ADSC</a:t>
            </a:r>
            <a:r>
              <a:rPr sz="1600" b="1" spc="-100" dirty="0">
                <a:solidFill>
                  <a:srgbClr val="B26314"/>
                </a:solidFill>
                <a:latin typeface="Century Gothic"/>
                <a:cs typeface="Century Gothic"/>
              </a:rPr>
              <a:t> </a:t>
            </a:r>
            <a:r>
              <a:rPr sz="1600" b="1" dirty="0">
                <a:solidFill>
                  <a:srgbClr val="B26314"/>
                </a:solidFill>
                <a:latin typeface="Century Gothic"/>
                <a:cs typeface="Century Gothic"/>
              </a:rPr>
              <a:t>+</a:t>
            </a:r>
            <a:endParaRPr sz="1600">
              <a:latin typeface="Century Gothic"/>
              <a:cs typeface="Century Gothic"/>
            </a:endParaRPr>
          </a:p>
          <a:p>
            <a:pPr algn="ctr">
              <a:lnSpc>
                <a:spcPts val="1910"/>
              </a:lnSpc>
            </a:pPr>
            <a:r>
              <a:rPr sz="1600" b="1" spc="-5" dirty="0">
                <a:solidFill>
                  <a:srgbClr val="B26314"/>
                </a:solidFill>
                <a:latin typeface="Century Gothic"/>
                <a:cs typeface="Century Gothic"/>
              </a:rPr>
              <a:t>Adipose</a:t>
            </a:r>
            <a:r>
              <a:rPr sz="1600" b="1" spc="-75" dirty="0">
                <a:solidFill>
                  <a:srgbClr val="B26314"/>
                </a:solidFill>
                <a:latin typeface="Century Gothic"/>
                <a:cs typeface="Century Gothic"/>
              </a:rPr>
              <a:t> </a:t>
            </a:r>
            <a:r>
              <a:rPr sz="1600" b="1" dirty="0">
                <a:solidFill>
                  <a:srgbClr val="B26314"/>
                </a:solidFill>
                <a:latin typeface="Century Gothic"/>
                <a:cs typeface="Century Gothic"/>
              </a:rPr>
              <a:t>tissue</a:t>
            </a:r>
            <a:endParaRPr sz="1600">
              <a:latin typeface="Century Gothic"/>
              <a:cs typeface="Century Gothic"/>
            </a:endParaRPr>
          </a:p>
        </p:txBody>
      </p:sp>
      <p:sp>
        <p:nvSpPr>
          <p:cNvPr id="7" name="object 7"/>
          <p:cNvSpPr txBox="1"/>
          <p:nvPr/>
        </p:nvSpPr>
        <p:spPr>
          <a:xfrm>
            <a:off x="7413989" y="5630975"/>
            <a:ext cx="1440180" cy="483870"/>
          </a:xfrm>
          <a:prstGeom prst="rect">
            <a:avLst/>
          </a:prstGeom>
        </p:spPr>
        <p:txBody>
          <a:bodyPr vert="horz" wrap="square" lIns="0" tIns="0" rIns="0" bIns="0" rtlCol="0">
            <a:spAutoFit/>
          </a:bodyPr>
          <a:lstStyle/>
          <a:p>
            <a:pPr marL="509905" marR="5080" indent="-497840">
              <a:lnSpc>
                <a:spcPts val="1900"/>
              </a:lnSpc>
            </a:pPr>
            <a:r>
              <a:rPr sz="1600" b="1" spc="-5" dirty="0">
                <a:solidFill>
                  <a:srgbClr val="B26314"/>
                </a:solidFill>
                <a:latin typeface="Century Gothic"/>
                <a:cs typeface="Century Gothic"/>
              </a:rPr>
              <a:t>Adipose</a:t>
            </a:r>
            <a:r>
              <a:rPr sz="1600" b="1" spc="-75" dirty="0">
                <a:solidFill>
                  <a:srgbClr val="B26314"/>
                </a:solidFill>
                <a:latin typeface="Century Gothic"/>
                <a:cs typeface="Century Gothic"/>
              </a:rPr>
              <a:t> </a:t>
            </a:r>
            <a:r>
              <a:rPr sz="1600" b="1" dirty="0">
                <a:solidFill>
                  <a:srgbClr val="B26314"/>
                </a:solidFill>
                <a:latin typeface="Century Gothic"/>
                <a:cs typeface="Century Gothic"/>
              </a:rPr>
              <a:t>tissue  </a:t>
            </a:r>
            <a:r>
              <a:rPr sz="1600" b="1" spc="-5" dirty="0">
                <a:solidFill>
                  <a:srgbClr val="B26314"/>
                </a:solidFill>
                <a:latin typeface="Century Gothic"/>
                <a:cs typeface="Century Gothic"/>
              </a:rPr>
              <a:t>only</a:t>
            </a:r>
            <a:endParaRPr sz="1600">
              <a:latin typeface="Century Gothic"/>
              <a:cs typeface="Century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05803" rIns="0" bIns="0" rtlCol="0">
            <a:spAutoFit/>
          </a:bodyPr>
          <a:lstStyle/>
          <a:p>
            <a:pPr marL="3038475">
              <a:lnSpc>
                <a:spcPct val="100000"/>
              </a:lnSpc>
            </a:pPr>
            <a:r>
              <a:rPr sz="3200" b="0" spc="-5" dirty="0">
                <a:solidFill>
                  <a:srgbClr val="0070C0"/>
                </a:solidFill>
                <a:latin typeface="Century Gothic"/>
                <a:cs typeface="Century Gothic"/>
              </a:rPr>
              <a:t>Improved </a:t>
            </a:r>
            <a:r>
              <a:rPr sz="3200" b="0" spc="15" dirty="0">
                <a:solidFill>
                  <a:srgbClr val="0070C0"/>
                </a:solidFill>
                <a:latin typeface="Century Gothic"/>
                <a:cs typeface="Century Gothic"/>
              </a:rPr>
              <a:t>Tissue</a:t>
            </a:r>
            <a:r>
              <a:rPr sz="3200" b="0" spc="-65" dirty="0">
                <a:solidFill>
                  <a:srgbClr val="0070C0"/>
                </a:solidFill>
                <a:latin typeface="Century Gothic"/>
                <a:cs typeface="Century Gothic"/>
              </a:rPr>
              <a:t> </a:t>
            </a:r>
            <a:r>
              <a:rPr sz="3200" b="0" dirty="0">
                <a:solidFill>
                  <a:srgbClr val="0070C0"/>
                </a:solidFill>
                <a:latin typeface="Century Gothic"/>
                <a:cs typeface="Century Gothic"/>
              </a:rPr>
              <a:t>Quality</a:t>
            </a:r>
            <a:endParaRPr sz="3200">
              <a:latin typeface="Century Gothic"/>
              <a:cs typeface="Century Gothic"/>
            </a:endParaRPr>
          </a:p>
        </p:txBody>
      </p:sp>
      <p:sp>
        <p:nvSpPr>
          <p:cNvPr id="4" name="object 4"/>
          <p:cNvSpPr txBox="1"/>
          <p:nvPr/>
        </p:nvSpPr>
        <p:spPr>
          <a:xfrm>
            <a:off x="492072" y="6382783"/>
            <a:ext cx="6692900" cy="311150"/>
          </a:xfrm>
          <a:prstGeom prst="rect">
            <a:avLst/>
          </a:prstGeom>
        </p:spPr>
        <p:txBody>
          <a:bodyPr vert="horz" wrap="square" lIns="0" tIns="0" rIns="0" bIns="0" rtlCol="0">
            <a:spAutoFit/>
          </a:bodyPr>
          <a:lstStyle/>
          <a:p>
            <a:pPr marL="12700" marR="5080">
              <a:lnSpc>
                <a:spcPts val="1200"/>
              </a:lnSpc>
            </a:pPr>
            <a:r>
              <a:rPr sz="1050" b="1" dirty="0">
                <a:latin typeface="Century Gothic"/>
                <a:cs typeface="Century Gothic"/>
              </a:rPr>
              <a:t>KØLLE et al </a:t>
            </a:r>
            <a:r>
              <a:rPr sz="1050" dirty="0">
                <a:latin typeface="Century Gothic"/>
                <a:cs typeface="Century Gothic"/>
              </a:rPr>
              <a:t>Enrichment of autologous fat grafts with ex-vivo expanded adipose tissue-derived stem</a:t>
            </a:r>
            <a:r>
              <a:rPr sz="1050" spc="-100" dirty="0">
                <a:latin typeface="Century Gothic"/>
                <a:cs typeface="Century Gothic"/>
              </a:rPr>
              <a:t> </a:t>
            </a:r>
            <a:r>
              <a:rPr sz="1050" dirty="0">
                <a:latin typeface="Century Gothic"/>
                <a:cs typeface="Century Gothic"/>
              </a:rPr>
              <a:t>cells  for graft survival: a randomised </a:t>
            </a:r>
            <a:r>
              <a:rPr sz="1050" spc="-5" dirty="0">
                <a:latin typeface="Century Gothic"/>
                <a:cs typeface="Century Gothic"/>
              </a:rPr>
              <a:t>placebo-controlled </a:t>
            </a:r>
            <a:r>
              <a:rPr sz="1050" dirty="0">
                <a:latin typeface="Century Gothic"/>
                <a:cs typeface="Century Gothic"/>
              </a:rPr>
              <a:t>trial; </a:t>
            </a:r>
            <a:r>
              <a:rPr sz="1050" b="1" dirty="0">
                <a:latin typeface="Century Gothic"/>
                <a:cs typeface="Century Gothic"/>
              </a:rPr>
              <a:t>Lancet 2013; 382:</a:t>
            </a:r>
            <a:r>
              <a:rPr sz="1050" b="1" spc="-20" dirty="0">
                <a:latin typeface="Century Gothic"/>
                <a:cs typeface="Century Gothic"/>
              </a:rPr>
              <a:t> </a:t>
            </a:r>
            <a:r>
              <a:rPr sz="1050" b="1" dirty="0">
                <a:latin typeface="Century Gothic"/>
                <a:cs typeface="Century Gothic"/>
              </a:rPr>
              <a:t>1113–20</a:t>
            </a:r>
            <a:endParaRPr sz="1050">
              <a:latin typeface="Century Gothic"/>
              <a:cs typeface="Century Gothic"/>
            </a:endParaRPr>
          </a:p>
        </p:txBody>
      </p:sp>
      <p:sp>
        <p:nvSpPr>
          <p:cNvPr id="5" name="object 5"/>
          <p:cNvSpPr/>
          <p:nvPr/>
        </p:nvSpPr>
        <p:spPr>
          <a:xfrm>
            <a:off x="2703766" y="1132065"/>
            <a:ext cx="6757543" cy="4856655"/>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930548" y="5598731"/>
            <a:ext cx="2785110" cy="584835"/>
          </a:xfrm>
          <a:custGeom>
            <a:avLst/>
            <a:gdLst/>
            <a:ahLst/>
            <a:cxnLst/>
            <a:rect l="l" t="t" r="r" b="b"/>
            <a:pathLst>
              <a:path w="2785109" h="584835">
                <a:moveTo>
                  <a:pt x="0" y="0"/>
                </a:moveTo>
                <a:lnTo>
                  <a:pt x="2784614" y="0"/>
                </a:lnTo>
                <a:lnTo>
                  <a:pt x="2784614" y="584775"/>
                </a:lnTo>
                <a:lnTo>
                  <a:pt x="0" y="584775"/>
                </a:lnTo>
                <a:lnTo>
                  <a:pt x="0" y="0"/>
                </a:lnTo>
                <a:close/>
              </a:path>
            </a:pathLst>
          </a:custGeom>
          <a:solidFill>
            <a:srgbClr val="FFFFFF"/>
          </a:solidFill>
        </p:spPr>
        <p:txBody>
          <a:bodyPr wrap="square" lIns="0" tIns="0" rIns="0" bIns="0" rtlCol="0"/>
          <a:lstStyle/>
          <a:p>
            <a:endParaRPr/>
          </a:p>
        </p:txBody>
      </p:sp>
      <p:sp>
        <p:nvSpPr>
          <p:cNvPr id="7" name="object 7"/>
          <p:cNvSpPr txBox="1"/>
          <p:nvPr/>
        </p:nvSpPr>
        <p:spPr>
          <a:xfrm>
            <a:off x="4605543" y="5644451"/>
            <a:ext cx="1440180" cy="494030"/>
          </a:xfrm>
          <a:prstGeom prst="rect">
            <a:avLst/>
          </a:prstGeom>
        </p:spPr>
        <p:txBody>
          <a:bodyPr vert="horz" wrap="square" lIns="0" tIns="0" rIns="0" bIns="0" rtlCol="0">
            <a:spAutoFit/>
          </a:bodyPr>
          <a:lstStyle/>
          <a:p>
            <a:pPr algn="ctr">
              <a:lnSpc>
                <a:spcPts val="1910"/>
              </a:lnSpc>
            </a:pPr>
            <a:r>
              <a:rPr sz="1600" b="1" dirty="0">
                <a:solidFill>
                  <a:srgbClr val="B26314"/>
                </a:solidFill>
                <a:latin typeface="Century Gothic"/>
                <a:cs typeface="Century Gothic"/>
              </a:rPr>
              <a:t>ADSC</a:t>
            </a:r>
            <a:r>
              <a:rPr sz="1600" b="1" spc="-100" dirty="0">
                <a:solidFill>
                  <a:srgbClr val="B26314"/>
                </a:solidFill>
                <a:latin typeface="Century Gothic"/>
                <a:cs typeface="Century Gothic"/>
              </a:rPr>
              <a:t> </a:t>
            </a:r>
            <a:r>
              <a:rPr sz="1600" b="1" dirty="0">
                <a:solidFill>
                  <a:srgbClr val="B26314"/>
                </a:solidFill>
                <a:latin typeface="Century Gothic"/>
                <a:cs typeface="Century Gothic"/>
              </a:rPr>
              <a:t>+</a:t>
            </a:r>
            <a:endParaRPr sz="1600">
              <a:latin typeface="Century Gothic"/>
              <a:cs typeface="Century Gothic"/>
            </a:endParaRPr>
          </a:p>
          <a:p>
            <a:pPr algn="ctr">
              <a:lnSpc>
                <a:spcPts val="1910"/>
              </a:lnSpc>
            </a:pPr>
            <a:r>
              <a:rPr sz="1600" b="1" spc="-5" dirty="0">
                <a:solidFill>
                  <a:srgbClr val="B26314"/>
                </a:solidFill>
                <a:latin typeface="Century Gothic"/>
                <a:cs typeface="Century Gothic"/>
              </a:rPr>
              <a:t>Adipose</a:t>
            </a:r>
            <a:r>
              <a:rPr sz="1600" b="1" spc="-75" dirty="0">
                <a:solidFill>
                  <a:srgbClr val="B26314"/>
                </a:solidFill>
                <a:latin typeface="Century Gothic"/>
                <a:cs typeface="Century Gothic"/>
              </a:rPr>
              <a:t> </a:t>
            </a:r>
            <a:r>
              <a:rPr sz="1600" b="1" dirty="0">
                <a:solidFill>
                  <a:srgbClr val="B26314"/>
                </a:solidFill>
                <a:latin typeface="Century Gothic"/>
                <a:cs typeface="Century Gothic"/>
              </a:rPr>
              <a:t>tissue</a:t>
            </a:r>
            <a:endParaRPr sz="1600">
              <a:latin typeface="Century Gothic"/>
              <a:cs typeface="Century Gothic"/>
            </a:endParaRPr>
          </a:p>
        </p:txBody>
      </p:sp>
      <p:sp>
        <p:nvSpPr>
          <p:cNvPr id="8" name="object 8"/>
          <p:cNvSpPr/>
          <p:nvPr/>
        </p:nvSpPr>
        <p:spPr>
          <a:xfrm>
            <a:off x="6651078" y="5655421"/>
            <a:ext cx="2741295" cy="584835"/>
          </a:xfrm>
          <a:custGeom>
            <a:avLst/>
            <a:gdLst/>
            <a:ahLst/>
            <a:cxnLst/>
            <a:rect l="l" t="t" r="r" b="b"/>
            <a:pathLst>
              <a:path w="2741295" h="584835">
                <a:moveTo>
                  <a:pt x="0" y="0"/>
                </a:moveTo>
                <a:lnTo>
                  <a:pt x="2741091" y="0"/>
                </a:lnTo>
                <a:lnTo>
                  <a:pt x="2741091" y="584775"/>
                </a:lnTo>
                <a:lnTo>
                  <a:pt x="0" y="584775"/>
                </a:lnTo>
                <a:lnTo>
                  <a:pt x="0" y="0"/>
                </a:lnTo>
                <a:close/>
              </a:path>
            </a:pathLst>
          </a:custGeom>
          <a:solidFill>
            <a:srgbClr val="FFFFFF"/>
          </a:solidFill>
        </p:spPr>
        <p:txBody>
          <a:bodyPr wrap="square" lIns="0" tIns="0" rIns="0" bIns="0" rtlCol="0"/>
          <a:lstStyle/>
          <a:p>
            <a:endParaRPr/>
          </a:p>
        </p:txBody>
      </p:sp>
      <p:sp>
        <p:nvSpPr>
          <p:cNvPr id="9" name="object 9"/>
          <p:cNvSpPr txBox="1"/>
          <p:nvPr/>
        </p:nvSpPr>
        <p:spPr>
          <a:xfrm>
            <a:off x="7304642" y="5711301"/>
            <a:ext cx="1440180" cy="483870"/>
          </a:xfrm>
          <a:prstGeom prst="rect">
            <a:avLst/>
          </a:prstGeom>
        </p:spPr>
        <p:txBody>
          <a:bodyPr vert="horz" wrap="square" lIns="0" tIns="0" rIns="0" bIns="0" rtlCol="0">
            <a:spAutoFit/>
          </a:bodyPr>
          <a:lstStyle/>
          <a:p>
            <a:pPr marL="509905" marR="5080" indent="-497840">
              <a:lnSpc>
                <a:spcPts val="1900"/>
              </a:lnSpc>
            </a:pPr>
            <a:r>
              <a:rPr sz="1600" b="1" spc="-5" dirty="0">
                <a:solidFill>
                  <a:srgbClr val="B26314"/>
                </a:solidFill>
                <a:latin typeface="Century Gothic"/>
                <a:cs typeface="Century Gothic"/>
              </a:rPr>
              <a:t>Adipose</a:t>
            </a:r>
            <a:r>
              <a:rPr sz="1600" b="1" spc="-75" dirty="0">
                <a:solidFill>
                  <a:srgbClr val="B26314"/>
                </a:solidFill>
                <a:latin typeface="Century Gothic"/>
                <a:cs typeface="Century Gothic"/>
              </a:rPr>
              <a:t> </a:t>
            </a:r>
            <a:r>
              <a:rPr sz="1600" b="1" dirty="0">
                <a:solidFill>
                  <a:srgbClr val="B26314"/>
                </a:solidFill>
                <a:latin typeface="Century Gothic"/>
                <a:cs typeface="Century Gothic"/>
              </a:rPr>
              <a:t>tissue  </a:t>
            </a:r>
            <a:r>
              <a:rPr sz="1600" b="1" spc="-5" dirty="0">
                <a:solidFill>
                  <a:srgbClr val="B26314"/>
                </a:solidFill>
                <a:latin typeface="Century Gothic"/>
                <a:cs typeface="Century Gothic"/>
              </a:rPr>
              <a:t>only</a:t>
            </a:r>
            <a:endParaRPr sz="1600">
              <a:latin typeface="Century Gothic"/>
              <a:cs typeface="Century Gothic"/>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57358" y="332503"/>
            <a:ext cx="4667592" cy="89361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ctrTitle"/>
          </p:nvPr>
        </p:nvSpPr>
        <p:spPr>
          <a:prstGeom prst="rect">
            <a:avLst/>
          </a:prstGeom>
        </p:spPr>
        <p:txBody>
          <a:bodyPr vert="horz" wrap="square" lIns="0" tIns="0" rIns="0" bIns="0" rtlCol="0">
            <a:spAutoFit/>
          </a:bodyPr>
          <a:lstStyle/>
          <a:p>
            <a:pPr marL="17780">
              <a:lnSpc>
                <a:spcPct val="100000"/>
              </a:lnSpc>
            </a:pPr>
            <a:r>
              <a:rPr spc="-5" dirty="0"/>
              <a:t>Istological</a:t>
            </a:r>
            <a:r>
              <a:rPr spc="-60" dirty="0"/>
              <a:t> </a:t>
            </a:r>
            <a:r>
              <a:rPr dirty="0"/>
              <a:t>Analisys</a:t>
            </a:r>
          </a:p>
        </p:txBody>
      </p:sp>
      <p:sp>
        <p:nvSpPr>
          <p:cNvPr id="4" name="object 4"/>
          <p:cNvSpPr/>
          <p:nvPr/>
        </p:nvSpPr>
        <p:spPr>
          <a:xfrm>
            <a:off x="9743909" y="169616"/>
            <a:ext cx="2150643" cy="44262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2858427" y="1959991"/>
            <a:ext cx="6475145" cy="485999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txBox="1"/>
          <p:nvPr/>
        </p:nvSpPr>
        <p:spPr>
          <a:xfrm>
            <a:off x="50016" y="1240853"/>
            <a:ext cx="11892915" cy="548640"/>
          </a:xfrm>
          <a:prstGeom prst="rect">
            <a:avLst/>
          </a:prstGeom>
        </p:spPr>
        <p:txBody>
          <a:bodyPr vert="horz" wrap="square" lIns="0" tIns="0" rIns="0" bIns="0" rtlCol="0">
            <a:spAutoFit/>
          </a:bodyPr>
          <a:lstStyle/>
          <a:p>
            <a:pPr marL="12700">
              <a:lnSpc>
                <a:spcPct val="100000"/>
              </a:lnSpc>
            </a:pPr>
            <a:r>
              <a:rPr sz="3600" spc="-5" dirty="0">
                <a:solidFill>
                  <a:srgbClr val="FF0000"/>
                </a:solidFill>
                <a:latin typeface="Arial"/>
                <a:cs typeface="Arial"/>
              </a:rPr>
              <a:t>Adipocytes </a:t>
            </a:r>
            <a:r>
              <a:rPr sz="3600" dirty="0">
                <a:solidFill>
                  <a:srgbClr val="FF0000"/>
                </a:solidFill>
                <a:latin typeface="Arial"/>
                <a:cs typeface="Arial"/>
              </a:rPr>
              <a:t>are </a:t>
            </a:r>
            <a:r>
              <a:rPr sz="3600" spc="-5" dirty="0">
                <a:solidFill>
                  <a:srgbClr val="FF0000"/>
                </a:solidFill>
                <a:latin typeface="Arial"/>
                <a:cs typeface="Arial"/>
              </a:rPr>
              <a:t>structurally </a:t>
            </a:r>
            <a:r>
              <a:rPr sz="3600" dirty="0">
                <a:solidFill>
                  <a:srgbClr val="FF0000"/>
                </a:solidFill>
                <a:latin typeface="Arial"/>
                <a:cs typeface="Arial"/>
              </a:rPr>
              <a:t>normal and </a:t>
            </a:r>
            <a:r>
              <a:rPr sz="3600" spc="-5" dirty="0">
                <a:solidFill>
                  <a:srgbClr val="FF0000"/>
                </a:solidFill>
                <a:latin typeface="Arial"/>
                <a:cs typeface="Arial"/>
              </a:rPr>
              <a:t>metabolically</a:t>
            </a:r>
            <a:r>
              <a:rPr sz="3600" spc="75" dirty="0">
                <a:solidFill>
                  <a:srgbClr val="FF0000"/>
                </a:solidFill>
                <a:latin typeface="Arial"/>
                <a:cs typeface="Arial"/>
              </a:rPr>
              <a:t> </a:t>
            </a:r>
            <a:r>
              <a:rPr sz="3600" spc="-5" dirty="0">
                <a:solidFill>
                  <a:srgbClr val="FF0000"/>
                </a:solidFill>
                <a:latin typeface="Arial"/>
                <a:cs typeface="Arial"/>
              </a:rPr>
              <a:t>active</a:t>
            </a:r>
            <a:endParaRPr sz="3600">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35631" y="469672"/>
            <a:ext cx="7311047" cy="897774"/>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9870528" y="6247407"/>
            <a:ext cx="2150643" cy="44262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834004" y="1830034"/>
            <a:ext cx="6523990" cy="485999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a:spLocks noGrp="1"/>
          </p:cNvSpPr>
          <p:nvPr>
            <p:ph type="title"/>
          </p:nvPr>
        </p:nvSpPr>
        <p:spPr>
          <a:xfrm>
            <a:off x="532057" y="665420"/>
            <a:ext cx="10978515" cy="1057275"/>
          </a:xfrm>
          <a:prstGeom prst="rect">
            <a:avLst/>
          </a:prstGeom>
        </p:spPr>
        <p:txBody>
          <a:bodyPr vert="horz" wrap="square" lIns="0" tIns="0" rIns="0" bIns="0" rtlCol="0">
            <a:spAutoFit/>
          </a:bodyPr>
          <a:lstStyle/>
          <a:p>
            <a:pPr marL="1991360">
              <a:lnSpc>
                <a:spcPts val="4120"/>
              </a:lnSpc>
            </a:pPr>
            <a:r>
              <a:rPr sz="3700" b="0" spc="-5" dirty="0">
                <a:solidFill>
                  <a:srgbClr val="7F7F7F"/>
                </a:solidFill>
                <a:latin typeface="Verdana"/>
                <a:cs typeface="Verdana"/>
              </a:rPr>
              <a:t>Electronic Microscopy</a:t>
            </a:r>
            <a:r>
              <a:rPr sz="3700" b="0" spc="-20" dirty="0">
                <a:solidFill>
                  <a:srgbClr val="7F7F7F"/>
                </a:solidFill>
                <a:latin typeface="Verdana"/>
                <a:cs typeface="Verdana"/>
              </a:rPr>
              <a:t> </a:t>
            </a:r>
            <a:r>
              <a:rPr sz="3700" b="0" dirty="0">
                <a:solidFill>
                  <a:srgbClr val="7F7F7F"/>
                </a:solidFill>
                <a:latin typeface="Verdana"/>
                <a:cs typeface="Verdana"/>
              </a:rPr>
              <a:t>Analysis</a:t>
            </a:r>
            <a:endParaRPr sz="3700">
              <a:latin typeface="Verdana"/>
              <a:cs typeface="Verdana"/>
            </a:endParaRPr>
          </a:p>
          <a:p>
            <a:pPr marL="12700">
              <a:lnSpc>
                <a:spcPts val="4000"/>
              </a:lnSpc>
            </a:pPr>
            <a:r>
              <a:rPr sz="3600" b="0" spc="-5" dirty="0">
                <a:solidFill>
                  <a:srgbClr val="FF0000"/>
                </a:solidFill>
                <a:latin typeface="Arial"/>
                <a:cs typeface="Arial"/>
              </a:rPr>
              <a:t>Adipocytes with </a:t>
            </a:r>
            <a:r>
              <a:rPr sz="3600" b="0" dirty="0">
                <a:solidFill>
                  <a:srgbClr val="FF0000"/>
                </a:solidFill>
                <a:latin typeface="Arial"/>
                <a:cs typeface="Arial"/>
              </a:rPr>
              <a:t>normal </a:t>
            </a:r>
            <a:r>
              <a:rPr sz="3600" b="0" spc="-5" dirty="0">
                <a:solidFill>
                  <a:srgbClr val="FF0000"/>
                </a:solidFill>
                <a:latin typeface="Arial"/>
                <a:cs typeface="Arial"/>
              </a:rPr>
              <a:t>ultrastructure </a:t>
            </a:r>
            <a:r>
              <a:rPr sz="3600" b="0" dirty="0">
                <a:solidFill>
                  <a:srgbClr val="FF0000"/>
                </a:solidFill>
                <a:latin typeface="Arial"/>
                <a:cs typeface="Arial"/>
              </a:rPr>
              <a:t>and capillary</a:t>
            </a:r>
            <a:r>
              <a:rPr sz="3600" b="0" spc="25" dirty="0">
                <a:solidFill>
                  <a:srgbClr val="FF0000"/>
                </a:solidFill>
                <a:latin typeface="Arial"/>
                <a:cs typeface="Arial"/>
              </a:rPr>
              <a:t> </a:t>
            </a:r>
            <a:r>
              <a:rPr sz="3600" b="0" dirty="0">
                <a:solidFill>
                  <a:srgbClr val="FF0000"/>
                </a:solidFill>
                <a:latin typeface="Arial"/>
                <a:cs typeface="Arial"/>
              </a:rPr>
              <a:t>net</a:t>
            </a:r>
            <a:endParaRPr sz="3600">
              <a:latin typeface="Arial"/>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35631" y="469672"/>
            <a:ext cx="7311047" cy="897774"/>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9870528" y="6247407"/>
            <a:ext cx="2150643" cy="44262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1217386" y="665420"/>
            <a:ext cx="9421495" cy="1150620"/>
          </a:xfrm>
          <a:prstGeom prst="rect">
            <a:avLst/>
          </a:prstGeom>
        </p:spPr>
        <p:txBody>
          <a:bodyPr vert="horz" wrap="square" lIns="0" tIns="0" rIns="0" bIns="0" rtlCol="0">
            <a:spAutoFit/>
          </a:bodyPr>
          <a:lstStyle/>
          <a:p>
            <a:pPr marL="1306195">
              <a:lnSpc>
                <a:spcPct val="100000"/>
              </a:lnSpc>
            </a:pPr>
            <a:r>
              <a:rPr sz="3700" b="0" spc="-5" dirty="0">
                <a:solidFill>
                  <a:srgbClr val="7F7F7F"/>
                </a:solidFill>
                <a:latin typeface="Verdana"/>
                <a:cs typeface="Verdana"/>
              </a:rPr>
              <a:t>Electronic Microscopy</a:t>
            </a:r>
            <a:r>
              <a:rPr sz="3700" b="0" spc="-20" dirty="0">
                <a:solidFill>
                  <a:srgbClr val="7F7F7F"/>
                </a:solidFill>
                <a:latin typeface="Verdana"/>
                <a:cs typeface="Verdana"/>
              </a:rPr>
              <a:t> </a:t>
            </a:r>
            <a:r>
              <a:rPr sz="3700" b="0" dirty="0">
                <a:solidFill>
                  <a:srgbClr val="7F7F7F"/>
                </a:solidFill>
                <a:latin typeface="Verdana"/>
                <a:cs typeface="Verdana"/>
              </a:rPr>
              <a:t>Analysis</a:t>
            </a:r>
            <a:endParaRPr sz="3700">
              <a:latin typeface="Verdana"/>
              <a:cs typeface="Verdana"/>
            </a:endParaRPr>
          </a:p>
          <a:p>
            <a:pPr marL="12700">
              <a:lnSpc>
                <a:spcPct val="100000"/>
              </a:lnSpc>
              <a:spcBef>
                <a:spcPts val="90"/>
              </a:spcBef>
            </a:pPr>
            <a:r>
              <a:rPr sz="3600" b="0" dirty="0">
                <a:solidFill>
                  <a:srgbClr val="FF0000"/>
                </a:solidFill>
                <a:latin typeface="Arial"/>
                <a:cs typeface="Arial"/>
              </a:rPr>
              <a:t>Cells </a:t>
            </a:r>
            <a:r>
              <a:rPr sz="3600" b="0" spc="-10" dirty="0">
                <a:solidFill>
                  <a:srgbClr val="FF0000"/>
                </a:solidFill>
                <a:latin typeface="Arial"/>
                <a:cs typeface="Arial"/>
              </a:rPr>
              <a:t>differentiation </a:t>
            </a:r>
            <a:r>
              <a:rPr sz="3600" b="0" dirty="0">
                <a:solidFill>
                  <a:srgbClr val="FF0000"/>
                </a:solidFill>
                <a:latin typeface="Arial"/>
                <a:cs typeface="Arial"/>
              </a:rPr>
              <a:t>– presence of</a:t>
            </a:r>
            <a:r>
              <a:rPr sz="3600" b="0" spc="25" dirty="0">
                <a:solidFill>
                  <a:srgbClr val="FF0000"/>
                </a:solidFill>
                <a:latin typeface="Arial"/>
                <a:cs typeface="Arial"/>
              </a:rPr>
              <a:t> </a:t>
            </a:r>
            <a:r>
              <a:rPr sz="3600" b="0" spc="-5" dirty="0">
                <a:solidFill>
                  <a:srgbClr val="FF0000"/>
                </a:solidFill>
                <a:latin typeface="Arial"/>
                <a:cs typeface="Arial"/>
              </a:rPr>
              <a:t>preadipocite</a:t>
            </a:r>
            <a:endParaRPr sz="3600">
              <a:latin typeface="Arial"/>
              <a:cs typeface="Arial"/>
            </a:endParaRPr>
          </a:p>
        </p:txBody>
      </p:sp>
      <p:sp>
        <p:nvSpPr>
          <p:cNvPr id="5" name="object 5"/>
          <p:cNvSpPr/>
          <p:nvPr/>
        </p:nvSpPr>
        <p:spPr>
          <a:xfrm>
            <a:off x="2888970" y="2054085"/>
            <a:ext cx="6467767" cy="4635944"/>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31920" y="1812174"/>
            <a:ext cx="4322622" cy="102246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4014346" y="1870290"/>
            <a:ext cx="4171315" cy="821690"/>
          </a:xfrm>
          <a:prstGeom prst="rect">
            <a:avLst/>
          </a:prstGeom>
        </p:spPr>
        <p:txBody>
          <a:bodyPr vert="horz" wrap="square" lIns="0" tIns="0" rIns="0" bIns="0" rtlCol="0">
            <a:spAutoFit/>
          </a:bodyPr>
          <a:lstStyle/>
          <a:p>
            <a:pPr marL="12700">
              <a:lnSpc>
                <a:spcPts val="6470"/>
              </a:lnSpc>
            </a:pPr>
            <a:r>
              <a:rPr sz="5400" b="0" dirty="0">
                <a:solidFill>
                  <a:srgbClr val="002060"/>
                </a:solidFill>
                <a:latin typeface="Century Gothic"/>
                <a:cs typeface="Century Gothic"/>
              </a:rPr>
              <a:t>Case</a:t>
            </a:r>
            <a:r>
              <a:rPr sz="5400" b="0" spc="-80" dirty="0">
                <a:solidFill>
                  <a:srgbClr val="002060"/>
                </a:solidFill>
                <a:latin typeface="Century Gothic"/>
                <a:cs typeface="Century Gothic"/>
              </a:rPr>
              <a:t> </a:t>
            </a:r>
            <a:r>
              <a:rPr sz="5400" b="0" spc="-5" dirty="0">
                <a:solidFill>
                  <a:srgbClr val="002060"/>
                </a:solidFill>
                <a:latin typeface="Century Gothic"/>
                <a:cs typeface="Century Gothic"/>
              </a:rPr>
              <a:t>Report</a:t>
            </a:r>
            <a:endParaRPr sz="5400">
              <a:latin typeface="Century Gothic"/>
              <a:cs typeface="Century Gothic"/>
            </a:endParaRPr>
          </a:p>
        </p:txBody>
      </p:sp>
      <p:sp>
        <p:nvSpPr>
          <p:cNvPr id="4" name="object 4"/>
          <p:cNvSpPr/>
          <p:nvPr/>
        </p:nvSpPr>
        <p:spPr>
          <a:xfrm>
            <a:off x="9878618" y="6446089"/>
            <a:ext cx="2275293" cy="376646"/>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6091854" y="2738996"/>
            <a:ext cx="5715" cy="535940"/>
          </a:xfrm>
          <a:custGeom>
            <a:avLst/>
            <a:gdLst/>
            <a:ahLst/>
            <a:cxnLst/>
            <a:rect l="l" t="t" r="r" b="b"/>
            <a:pathLst>
              <a:path w="5714" h="535939">
                <a:moveTo>
                  <a:pt x="5250" y="0"/>
                </a:moveTo>
                <a:lnTo>
                  <a:pt x="0" y="535386"/>
                </a:lnTo>
              </a:path>
            </a:pathLst>
          </a:custGeom>
          <a:ln w="9524">
            <a:solidFill>
              <a:srgbClr val="002F73"/>
            </a:solidFill>
          </a:ln>
        </p:spPr>
        <p:txBody>
          <a:bodyPr wrap="square" lIns="0" tIns="0" rIns="0" bIns="0" rtlCol="0"/>
          <a:lstStyle/>
          <a:p>
            <a:endParaRPr/>
          </a:p>
        </p:txBody>
      </p:sp>
      <p:sp>
        <p:nvSpPr>
          <p:cNvPr id="6" name="object 6"/>
          <p:cNvSpPr/>
          <p:nvPr/>
        </p:nvSpPr>
        <p:spPr>
          <a:xfrm>
            <a:off x="3209772" y="3273488"/>
            <a:ext cx="0" cy="720090"/>
          </a:xfrm>
          <a:custGeom>
            <a:avLst/>
            <a:gdLst/>
            <a:ahLst/>
            <a:cxnLst/>
            <a:rect l="l" t="t" r="r" b="b"/>
            <a:pathLst>
              <a:path h="720089">
                <a:moveTo>
                  <a:pt x="0" y="0"/>
                </a:moveTo>
                <a:lnTo>
                  <a:pt x="0" y="719999"/>
                </a:lnTo>
              </a:path>
            </a:pathLst>
          </a:custGeom>
          <a:ln w="9524">
            <a:solidFill>
              <a:srgbClr val="002F73"/>
            </a:solidFill>
          </a:ln>
        </p:spPr>
        <p:txBody>
          <a:bodyPr wrap="square" lIns="0" tIns="0" rIns="0" bIns="0" rtlCol="0"/>
          <a:lstStyle/>
          <a:p>
            <a:endParaRPr/>
          </a:p>
        </p:txBody>
      </p:sp>
      <p:sp>
        <p:nvSpPr>
          <p:cNvPr id="7" name="object 7"/>
          <p:cNvSpPr/>
          <p:nvPr/>
        </p:nvSpPr>
        <p:spPr>
          <a:xfrm>
            <a:off x="3206229" y="3274352"/>
            <a:ext cx="2880360" cy="0"/>
          </a:xfrm>
          <a:custGeom>
            <a:avLst/>
            <a:gdLst/>
            <a:ahLst/>
            <a:cxnLst/>
            <a:rect l="l" t="t" r="r" b="b"/>
            <a:pathLst>
              <a:path w="2880360">
                <a:moveTo>
                  <a:pt x="0" y="0"/>
                </a:moveTo>
                <a:lnTo>
                  <a:pt x="2879997" y="1"/>
                </a:lnTo>
              </a:path>
            </a:pathLst>
          </a:custGeom>
          <a:ln w="9524">
            <a:solidFill>
              <a:srgbClr val="002F73"/>
            </a:solidFill>
          </a:ln>
        </p:spPr>
        <p:txBody>
          <a:bodyPr wrap="square" lIns="0" tIns="0" rIns="0" bIns="0" rtlCol="0"/>
          <a:lstStyle/>
          <a:p>
            <a:endParaRPr/>
          </a:p>
        </p:txBody>
      </p:sp>
      <p:sp>
        <p:nvSpPr>
          <p:cNvPr id="8" name="object 8"/>
          <p:cNvSpPr/>
          <p:nvPr/>
        </p:nvSpPr>
        <p:spPr>
          <a:xfrm>
            <a:off x="6092164" y="3271494"/>
            <a:ext cx="2880360" cy="0"/>
          </a:xfrm>
          <a:custGeom>
            <a:avLst/>
            <a:gdLst/>
            <a:ahLst/>
            <a:cxnLst/>
            <a:rect l="l" t="t" r="r" b="b"/>
            <a:pathLst>
              <a:path w="2880359">
                <a:moveTo>
                  <a:pt x="0" y="0"/>
                </a:moveTo>
                <a:lnTo>
                  <a:pt x="2879997" y="1"/>
                </a:lnTo>
              </a:path>
            </a:pathLst>
          </a:custGeom>
          <a:ln w="9524">
            <a:solidFill>
              <a:srgbClr val="002F73"/>
            </a:solidFill>
          </a:ln>
        </p:spPr>
        <p:txBody>
          <a:bodyPr wrap="square" lIns="0" tIns="0" rIns="0" bIns="0" rtlCol="0"/>
          <a:lstStyle/>
          <a:p>
            <a:endParaRPr/>
          </a:p>
        </p:txBody>
      </p:sp>
      <p:sp>
        <p:nvSpPr>
          <p:cNvPr id="9" name="object 9"/>
          <p:cNvSpPr txBox="1"/>
          <p:nvPr/>
        </p:nvSpPr>
        <p:spPr>
          <a:xfrm>
            <a:off x="6723840" y="4305363"/>
            <a:ext cx="4488815" cy="963930"/>
          </a:xfrm>
          <a:prstGeom prst="rect">
            <a:avLst/>
          </a:prstGeom>
        </p:spPr>
        <p:txBody>
          <a:bodyPr vert="horz" wrap="square" lIns="0" tIns="0" rIns="0" bIns="0" rtlCol="0">
            <a:spAutoFit/>
          </a:bodyPr>
          <a:lstStyle/>
          <a:p>
            <a:pPr marL="1501140" marR="5080" indent="-1489075">
              <a:lnSpc>
                <a:spcPts val="3800"/>
              </a:lnSpc>
            </a:pPr>
            <a:r>
              <a:rPr sz="3600" spc="-5" dirty="0">
                <a:solidFill>
                  <a:srgbClr val="577293"/>
                </a:solidFill>
                <a:latin typeface="Century Gothic"/>
                <a:cs typeface="Century Gothic"/>
              </a:rPr>
              <a:t>Improvement </a:t>
            </a:r>
            <a:r>
              <a:rPr sz="3600" dirty="0">
                <a:solidFill>
                  <a:srgbClr val="577293"/>
                </a:solidFill>
                <a:latin typeface="Century Gothic"/>
                <a:cs typeface="Century Gothic"/>
              </a:rPr>
              <a:t>of</a:t>
            </a:r>
            <a:r>
              <a:rPr sz="3600" spc="-60" dirty="0">
                <a:solidFill>
                  <a:srgbClr val="577293"/>
                </a:solidFill>
                <a:latin typeface="Century Gothic"/>
                <a:cs typeface="Century Gothic"/>
              </a:rPr>
              <a:t> </a:t>
            </a:r>
            <a:r>
              <a:rPr sz="3600" dirty="0">
                <a:solidFill>
                  <a:srgbClr val="577293"/>
                </a:solidFill>
                <a:latin typeface="Century Gothic"/>
                <a:cs typeface="Century Gothic"/>
              </a:rPr>
              <a:t>skin  </a:t>
            </a:r>
            <a:r>
              <a:rPr sz="3600" spc="-5" dirty="0">
                <a:solidFill>
                  <a:srgbClr val="577293"/>
                </a:solidFill>
                <a:latin typeface="Century Gothic"/>
                <a:cs typeface="Century Gothic"/>
              </a:rPr>
              <a:t>quality</a:t>
            </a:r>
            <a:endParaRPr sz="3600">
              <a:latin typeface="Century Gothic"/>
              <a:cs typeface="Century Gothic"/>
            </a:endParaRPr>
          </a:p>
        </p:txBody>
      </p:sp>
      <p:sp>
        <p:nvSpPr>
          <p:cNvPr id="10" name="object 10"/>
          <p:cNvSpPr txBox="1"/>
          <p:nvPr/>
        </p:nvSpPr>
        <p:spPr>
          <a:xfrm>
            <a:off x="1599100" y="4289640"/>
            <a:ext cx="3220085" cy="963930"/>
          </a:xfrm>
          <a:prstGeom prst="rect">
            <a:avLst/>
          </a:prstGeom>
        </p:spPr>
        <p:txBody>
          <a:bodyPr vert="horz" wrap="square" lIns="0" tIns="0" rIns="0" bIns="0" rtlCol="0">
            <a:spAutoFit/>
          </a:bodyPr>
          <a:lstStyle/>
          <a:p>
            <a:pPr marL="12700" marR="5080" indent="532765">
              <a:lnSpc>
                <a:spcPts val="3800"/>
              </a:lnSpc>
            </a:pPr>
            <a:r>
              <a:rPr sz="3600" spc="-5" dirty="0">
                <a:solidFill>
                  <a:srgbClr val="577293"/>
                </a:solidFill>
                <a:latin typeface="Century Gothic"/>
                <a:cs typeface="Century Gothic"/>
              </a:rPr>
              <a:t>Soft </a:t>
            </a:r>
            <a:r>
              <a:rPr sz="3600" dirty="0">
                <a:solidFill>
                  <a:srgbClr val="577293"/>
                </a:solidFill>
                <a:latin typeface="Century Gothic"/>
                <a:cs typeface="Century Gothic"/>
              </a:rPr>
              <a:t>tissue  augmentation</a:t>
            </a:r>
            <a:endParaRPr sz="3600">
              <a:latin typeface="Century Gothic"/>
              <a:cs typeface="Century Gothic"/>
            </a:endParaRPr>
          </a:p>
        </p:txBody>
      </p:sp>
      <p:sp>
        <p:nvSpPr>
          <p:cNvPr id="11" name="object 11"/>
          <p:cNvSpPr/>
          <p:nvPr/>
        </p:nvSpPr>
        <p:spPr>
          <a:xfrm>
            <a:off x="8972448" y="3272980"/>
            <a:ext cx="0" cy="720090"/>
          </a:xfrm>
          <a:custGeom>
            <a:avLst/>
            <a:gdLst/>
            <a:ahLst/>
            <a:cxnLst/>
            <a:rect l="l" t="t" r="r" b="b"/>
            <a:pathLst>
              <a:path h="720089">
                <a:moveTo>
                  <a:pt x="0" y="0"/>
                </a:moveTo>
                <a:lnTo>
                  <a:pt x="0" y="719999"/>
                </a:lnTo>
              </a:path>
            </a:pathLst>
          </a:custGeom>
          <a:ln w="9524">
            <a:solidFill>
              <a:srgbClr val="002F73"/>
            </a:solidFill>
          </a:ln>
        </p:spPr>
        <p:txBody>
          <a:bodyPr wrap="square" lIns="0" tIns="0" rIns="0" bIns="0" rtlCol="0"/>
          <a:lstStyle/>
          <a:p>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01137" y="278477"/>
            <a:ext cx="6114008" cy="89361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314366" rIns="0" bIns="0" rtlCol="0">
            <a:spAutoFit/>
          </a:bodyPr>
          <a:lstStyle/>
          <a:p>
            <a:pPr marL="2243455">
              <a:lnSpc>
                <a:spcPct val="100000"/>
              </a:lnSpc>
            </a:pPr>
            <a:r>
              <a:rPr sz="3700" b="0" dirty="0">
                <a:solidFill>
                  <a:srgbClr val="1F497D"/>
                </a:solidFill>
                <a:latin typeface="Arial Rounded MT Bold"/>
                <a:cs typeface="Arial Rounded MT Bold"/>
              </a:rPr>
              <a:t>1 - </a:t>
            </a:r>
            <a:r>
              <a:rPr sz="3700" b="0" spc="-25" dirty="0">
                <a:solidFill>
                  <a:srgbClr val="1F497D"/>
                </a:solidFill>
                <a:latin typeface="Arial Rounded MT Bold"/>
                <a:cs typeface="Arial Rounded MT Bold"/>
              </a:rPr>
              <a:t>Laboratory</a:t>
            </a:r>
            <a:r>
              <a:rPr sz="3700" b="0" spc="-50" dirty="0">
                <a:solidFill>
                  <a:srgbClr val="1F497D"/>
                </a:solidFill>
                <a:latin typeface="Arial Rounded MT Bold"/>
                <a:cs typeface="Arial Rounded MT Bold"/>
              </a:rPr>
              <a:t> </a:t>
            </a:r>
            <a:r>
              <a:rPr sz="3700" b="0" spc="-30" dirty="0">
                <a:solidFill>
                  <a:srgbClr val="1F497D"/>
                </a:solidFill>
                <a:latin typeface="Arial Rounded MT Bold"/>
                <a:cs typeface="Arial Rounded MT Bold"/>
              </a:rPr>
              <a:t>Procedures</a:t>
            </a:r>
            <a:endParaRPr sz="3700">
              <a:latin typeface="Arial Rounded MT Bold"/>
              <a:cs typeface="Arial Rounded MT Bold"/>
            </a:endParaRPr>
          </a:p>
        </p:txBody>
      </p:sp>
      <p:sp>
        <p:nvSpPr>
          <p:cNvPr id="4" name="object 4"/>
          <p:cNvSpPr txBox="1"/>
          <p:nvPr/>
        </p:nvSpPr>
        <p:spPr>
          <a:xfrm>
            <a:off x="575118" y="2089378"/>
            <a:ext cx="2910205" cy="829310"/>
          </a:xfrm>
          <a:prstGeom prst="rect">
            <a:avLst/>
          </a:prstGeom>
        </p:spPr>
        <p:txBody>
          <a:bodyPr vert="horz" wrap="square" lIns="0" tIns="0" rIns="0" bIns="0" rtlCol="0">
            <a:spAutoFit/>
          </a:bodyPr>
          <a:lstStyle/>
          <a:p>
            <a:pPr algn="ctr">
              <a:lnSpc>
                <a:spcPts val="2130"/>
              </a:lnSpc>
            </a:pPr>
            <a:r>
              <a:rPr sz="1800" b="1" spc="-5" dirty="0">
                <a:solidFill>
                  <a:srgbClr val="000066"/>
                </a:solidFill>
                <a:latin typeface="Arial Rounded MT Bold"/>
                <a:cs typeface="Arial Rounded MT Bold"/>
              </a:rPr>
              <a:t>CELL</a:t>
            </a:r>
            <a:r>
              <a:rPr sz="1800" b="1" spc="-60" dirty="0">
                <a:solidFill>
                  <a:srgbClr val="000066"/>
                </a:solidFill>
                <a:latin typeface="Arial Rounded MT Bold"/>
                <a:cs typeface="Arial Rounded MT Bold"/>
              </a:rPr>
              <a:t> </a:t>
            </a:r>
            <a:r>
              <a:rPr sz="1800" b="1" spc="-25" dirty="0">
                <a:solidFill>
                  <a:srgbClr val="000066"/>
                </a:solidFill>
                <a:latin typeface="Arial Rounded MT Bold"/>
                <a:cs typeface="Arial Rounded MT Bold"/>
              </a:rPr>
              <a:t>ISOLATION</a:t>
            </a:r>
            <a:endParaRPr sz="1800">
              <a:latin typeface="Arial Rounded MT Bold"/>
              <a:cs typeface="Arial Rounded MT Bold"/>
            </a:endParaRPr>
          </a:p>
          <a:p>
            <a:pPr marL="12700" marR="5080" algn="ctr">
              <a:lnSpc>
                <a:spcPts val="2200"/>
              </a:lnSpc>
              <a:spcBef>
                <a:spcPts val="10"/>
              </a:spcBef>
            </a:pPr>
            <a:r>
              <a:rPr sz="1800" b="1" spc="-5" dirty="0">
                <a:solidFill>
                  <a:srgbClr val="000066"/>
                </a:solidFill>
                <a:latin typeface="Arial Rounded MT Bold"/>
                <a:cs typeface="Arial Rounded MT Bold"/>
              </a:rPr>
              <a:t>in </a:t>
            </a:r>
            <a:r>
              <a:rPr sz="1800" b="1" spc="-10" dirty="0">
                <a:solidFill>
                  <a:srgbClr val="000066"/>
                </a:solidFill>
                <a:latin typeface="Arial Rounded MT Bold"/>
                <a:cs typeface="Arial Rounded MT Bold"/>
              </a:rPr>
              <a:t>clean </a:t>
            </a:r>
            <a:r>
              <a:rPr sz="1800" b="1" spc="-20" dirty="0">
                <a:solidFill>
                  <a:srgbClr val="000066"/>
                </a:solidFill>
                <a:latin typeface="Arial Rounded MT Bold"/>
                <a:cs typeface="Arial Rounded MT Bold"/>
              </a:rPr>
              <a:t>room </a:t>
            </a:r>
            <a:r>
              <a:rPr sz="1800" b="1" spc="-5" dirty="0">
                <a:solidFill>
                  <a:srgbClr val="000066"/>
                </a:solidFill>
                <a:latin typeface="Arial Rounded MT Bold"/>
                <a:cs typeface="Arial Rounded MT Bold"/>
              </a:rPr>
              <a:t>and</a:t>
            </a:r>
            <a:r>
              <a:rPr sz="1800" b="1" spc="-30" dirty="0">
                <a:solidFill>
                  <a:srgbClr val="000066"/>
                </a:solidFill>
                <a:latin typeface="Arial Rounded MT Bold"/>
                <a:cs typeface="Arial Rounded MT Bold"/>
              </a:rPr>
              <a:t> </a:t>
            </a:r>
            <a:r>
              <a:rPr sz="1800" b="1" spc="-15" dirty="0">
                <a:solidFill>
                  <a:srgbClr val="000066"/>
                </a:solidFill>
                <a:latin typeface="Arial Rounded MT Bold"/>
                <a:cs typeface="Arial Rounded MT Bold"/>
              </a:rPr>
              <a:t>through  </a:t>
            </a:r>
            <a:r>
              <a:rPr sz="1800" b="1" spc="-5" dirty="0">
                <a:solidFill>
                  <a:srgbClr val="000066"/>
                </a:solidFill>
                <a:latin typeface="Arial Rounded MT Bold"/>
                <a:cs typeface="Arial Rounded MT Bold"/>
              </a:rPr>
              <a:t>sterility</a:t>
            </a:r>
            <a:r>
              <a:rPr sz="1800" b="1" spc="-50" dirty="0">
                <a:solidFill>
                  <a:srgbClr val="000066"/>
                </a:solidFill>
                <a:latin typeface="Arial Rounded MT Bold"/>
                <a:cs typeface="Arial Rounded MT Bold"/>
              </a:rPr>
              <a:t> </a:t>
            </a:r>
            <a:r>
              <a:rPr sz="1800" b="1" spc="-5" dirty="0">
                <a:solidFill>
                  <a:srgbClr val="000066"/>
                </a:solidFill>
                <a:latin typeface="Arial Rounded MT Bold"/>
                <a:cs typeface="Arial Rounded MT Bold"/>
              </a:rPr>
              <a:t>tests</a:t>
            </a:r>
            <a:endParaRPr sz="1800">
              <a:latin typeface="Arial Rounded MT Bold"/>
              <a:cs typeface="Arial Rounded MT Bold"/>
            </a:endParaRPr>
          </a:p>
        </p:txBody>
      </p:sp>
      <p:sp>
        <p:nvSpPr>
          <p:cNvPr id="5" name="object 5"/>
          <p:cNvSpPr/>
          <p:nvPr/>
        </p:nvSpPr>
        <p:spPr>
          <a:xfrm>
            <a:off x="71017" y="3024797"/>
            <a:ext cx="3912871" cy="1396669"/>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4050830" y="2887383"/>
            <a:ext cx="376555" cy="1671955"/>
          </a:xfrm>
          <a:custGeom>
            <a:avLst/>
            <a:gdLst/>
            <a:ahLst/>
            <a:cxnLst/>
            <a:rect l="l" t="t" r="r" b="b"/>
            <a:pathLst>
              <a:path w="376554" h="1671954">
                <a:moveTo>
                  <a:pt x="117728" y="0"/>
                </a:moveTo>
                <a:lnTo>
                  <a:pt x="117728" y="417868"/>
                </a:lnTo>
                <a:lnTo>
                  <a:pt x="0" y="417868"/>
                </a:lnTo>
                <a:lnTo>
                  <a:pt x="0" y="1253616"/>
                </a:lnTo>
                <a:lnTo>
                  <a:pt x="117728" y="1253616"/>
                </a:lnTo>
                <a:lnTo>
                  <a:pt x="117728" y="1671485"/>
                </a:lnTo>
                <a:lnTo>
                  <a:pt x="376135" y="835736"/>
                </a:lnTo>
                <a:lnTo>
                  <a:pt x="117728" y="0"/>
                </a:lnTo>
                <a:close/>
              </a:path>
            </a:pathLst>
          </a:custGeom>
          <a:solidFill>
            <a:srgbClr val="738BC1"/>
          </a:solidFill>
        </p:spPr>
        <p:txBody>
          <a:bodyPr wrap="square" lIns="0" tIns="0" rIns="0" bIns="0" rtlCol="0"/>
          <a:lstStyle/>
          <a:p>
            <a:endParaRPr/>
          </a:p>
        </p:txBody>
      </p:sp>
      <p:sp>
        <p:nvSpPr>
          <p:cNvPr id="7" name="object 7"/>
          <p:cNvSpPr/>
          <p:nvPr/>
        </p:nvSpPr>
        <p:spPr>
          <a:xfrm>
            <a:off x="4050829" y="2887383"/>
            <a:ext cx="376555" cy="1671955"/>
          </a:xfrm>
          <a:custGeom>
            <a:avLst/>
            <a:gdLst/>
            <a:ahLst/>
            <a:cxnLst/>
            <a:rect l="l" t="t" r="r" b="b"/>
            <a:pathLst>
              <a:path w="376554" h="1671954">
                <a:moveTo>
                  <a:pt x="0" y="417872"/>
                </a:moveTo>
                <a:lnTo>
                  <a:pt x="117731" y="417872"/>
                </a:lnTo>
                <a:lnTo>
                  <a:pt x="117731" y="0"/>
                </a:lnTo>
                <a:lnTo>
                  <a:pt x="376136" y="835745"/>
                </a:lnTo>
                <a:lnTo>
                  <a:pt x="117731" y="1671488"/>
                </a:lnTo>
                <a:lnTo>
                  <a:pt x="117731" y="1253619"/>
                </a:lnTo>
                <a:lnTo>
                  <a:pt x="0" y="1253619"/>
                </a:lnTo>
                <a:lnTo>
                  <a:pt x="0" y="417872"/>
                </a:lnTo>
                <a:close/>
              </a:path>
            </a:pathLst>
          </a:custGeom>
          <a:ln w="28574">
            <a:solidFill>
              <a:srgbClr val="556A95"/>
            </a:solidFill>
          </a:ln>
        </p:spPr>
        <p:txBody>
          <a:bodyPr wrap="square" lIns="0" tIns="0" rIns="0" bIns="0" rtlCol="0"/>
          <a:lstStyle/>
          <a:p>
            <a:endParaRPr/>
          </a:p>
        </p:txBody>
      </p:sp>
      <p:sp>
        <p:nvSpPr>
          <p:cNvPr id="8" name="object 8"/>
          <p:cNvSpPr/>
          <p:nvPr/>
        </p:nvSpPr>
        <p:spPr>
          <a:xfrm>
            <a:off x="4629454" y="3007753"/>
            <a:ext cx="3746690" cy="139668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txBox="1"/>
          <p:nvPr/>
        </p:nvSpPr>
        <p:spPr>
          <a:xfrm>
            <a:off x="5497059" y="2457640"/>
            <a:ext cx="2020570" cy="283210"/>
          </a:xfrm>
          <a:prstGeom prst="rect">
            <a:avLst/>
          </a:prstGeom>
        </p:spPr>
        <p:txBody>
          <a:bodyPr vert="horz" wrap="square" lIns="0" tIns="0" rIns="0" bIns="0" rtlCol="0">
            <a:spAutoFit/>
          </a:bodyPr>
          <a:lstStyle/>
          <a:p>
            <a:pPr marL="12700">
              <a:lnSpc>
                <a:spcPct val="100000"/>
              </a:lnSpc>
            </a:pPr>
            <a:r>
              <a:rPr sz="1800" b="1" spc="-5" dirty="0">
                <a:solidFill>
                  <a:srgbClr val="000066"/>
                </a:solidFill>
                <a:latin typeface="Arial Rounded MT Bold"/>
                <a:cs typeface="Arial Rounded MT Bold"/>
              </a:rPr>
              <a:t>CELL</a:t>
            </a:r>
            <a:r>
              <a:rPr sz="1800" b="1" spc="-80" dirty="0">
                <a:solidFill>
                  <a:srgbClr val="000066"/>
                </a:solidFill>
                <a:latin typeface="Arial Rounded MT Bold"/>
                <a:cs typeface="Arial Rounded MT Bold"/>
              </a:rPr>
              <a:t> </a:t>
            </a:r>
            <a:r>
              <a:rPr sz="1800" b="1" spc="-20" dirty="0">
                <a:solidFill>
                  <a:srgbClr val="000066"/>
                </a:solidFill>
                <a:latin typeface="Arial Rounded MT Bold"/>
                <a:cs typeface="Arial Rounded MT Bold"/>
              </a:rPr>
              <a:t>EXPANSION</a:t>
            </a:r>
            <a:endParaRPr sz="1800">
              <a:latin typeface="Arial Rounded MT Bold"/>
              <a:cs typeface="Arial Rounded MT Bold"/>
            </a:endParaRPr>
          </a:p>
        </p:txBody>
      </p:sp>
      <p:sp>
        <p:nvSpPr>
          <p:cNvPr id="10" name="object 10"/>
          <p:cNvSpPr/>
          <p:nvPr/>
        </p:nvSpPr>
        <p:spPr>
          <a:xfrm>
            <a:off x="8284489" y="4482591"/>
            <a:ext cx="360680" cy="1671955"/>
          </a:xfrm>
          <a:custGeom>
            <a:avLst/>
            <a:gdLst/>
            <a:ahLst/>
            <a:cxnLst/>
            <a:rect l="l" t="t" r="r" b="b"/>
            <a:pathLst>
              <a:path w="360679" h="1671954">
                <a:moveTo>
                  <a:pt x="112826" y="0"/>
                </a:moveTo>
                <a:lnTo>
                  <a:pt x="112826" y="417868"/>
                </a:lnTo>
                <a:lnTo>
                  <a:pt x="0" y="417868"/>
                </a:lnTo>
                <a:lnTo>
                  <a:pt x="0" y="1253614"/>
                </a:lnTo>
                <a:lnTo>
                  <a:pt x="112826" y="1253614"/>
                </a:lnTo>
                <a:lnTo>
                  <a:pt x="112826" y="1671486"/>
                </a:lnTo>
                <a:lnTo>
                  <a:pt x="360476" y="835736"/>
                </a:lnTo>
                <a:lnTo>
                  <a:pt x="112826" y="0"/>
                </a:lnTo>
                <a:close/>
              </a:path>
            </a:pathLst>
          </a:custGeom>
          <a:solidFill>
            <a:srgbClr val="738BC1"/>
          </a:solidFill>
        </p:spPr>
        <p:txBody>
          <a:bodyPr wrap="square" lIns="0" tIns="0" rIns="0" bIns="0" rtlCol="0"/>
          <a:lstStyle/>
          <a:p>
            <a:endParaRPr/>
          </a:p>
        </p:txBody>
      </p:sp>
      <p:sp>
        <p:nvSpPr>
          <p:cNvPr id="11" name="object 11"/>
          <p:cNvSpPr/>
          <p:nvPr/>
        </p:nvSpPr>
        <p:spPr>
          <a:xfrm>
            <a:off x="8284488" y="4482592"/>
            <a:ext cx="360680" cy="1671955"/>
          </a:xfrm>
          <a:custGeom>
            <a:avLst/>
            <a:gdLst/>
            <a:ahLst/>
            <a:cxnLst/>
            <a:rect l="l" t="t" r="r" b="b"/>
            <a:pathLst>
              <a:path w="360679" h="1671954">
                <a:moveTo>
                  <a:pt x="0" y="417872"/>
                </a:moveTo>
                <a:lnTo>
                  <a:pt x="112831" y="417872"/>
                </a:lnTo>
                <a:lnTo>
                  <a:pt x="112831" y="0"/>
                </a:lnTo>
                <a:lnTo>
                  <a:pt x="360482" y="835745"/>
                </a:lnTo>
                <a:lnTo>
                  <a:pt x="112831" y="1671488"/>
                </a:lnTo>
                <a:lnTo>
                  <a:pt x="112831" y="1253618"/>
                </a:lnTo>
                <a:lnTo>
                  <a:pt x="0" y="1253618"/>
                </a:lnTo>
                <a:lnTo>
                  <a:pt x="0" y="417872"/>
                </a:lnTo>
                <a:close/>
              </a:path>
            </a:pathLst>
          </a:custGeom>
          <a:ln w="28574">
            <a:solidFill>
              <a:srgbClr val="556A95"/>
            </a:solidFill>
          </a:ln>
        </p:spPr>
        <p:txBody>
          <a:bodyPr wrap="square" lIns="0" tIns="0" rIns="0" bIns="0" rtlCol="0"/>
          <a:lstStyle/>
          <a:p>
            <a:endParaRPr/>
          </a:p>
        </p:txBody>
      </p:sp>
      <p:sp>
        <p:nvSpPr>
          <p:cNvPr id="12" name="object 12"/>
          <p:cNvSpPr/>
          <p:nvPr/>
        </p:nvSpPr>
        <p:spPr>
          <a:xfrm>
            <a:off x="8257526" y="1258100"/>
            <a:ext cx="360680" cy="1671955"/>
          </a:xfrm>
          <a:custGeom>
            <a:avLst/>
            <a:gdLst/>
            <a:ahLst/>
            <a:cxnLst/>
            <a:rect l="l" t="t" r="r" b="b"/>
            <a:pathLst>
              <a:path w="360679" h="1671955">
                <a:moveTo>
                  <a:pt x="112826" y="0"/>
                </a:moveTo>
                <a:lnTo>
                  <a:pt x="112826" y="417880"/>
                </a:lnTo>
                <a:lnTo>
                  <a:pt x="0" y="417880"/>
                </a:lnTo>
                <a:lnTo>
                  <a:pt x="0" y="1253617"/>
                </a:lnTo>
                <a:lnTo>
                  <a:pt x="112826" y="1253617"/>
                </a:lnTo>
                <a:lnTo>
                  <a:pt x="112826" y="1671497"/>
                </a:lnTo>
                <a:lnTo>
                  <a:pt x="360476" y="835748"/>
                </a:lnTo>
                <a:lnTo>
                  <a:pt x="112826" y="0"/>
                </a:lnTo>
                <a:close/>
              </a:path>
            </a:pathLst>
          </a:custGeom>
          <a:solidFill>
            <a:srgbClr val="738BC1"/>
          </a:solidFill>
        </p:spPr>
        <p:txBody>
          <a:bodyPr wrap="square" lIns="0" tIns="0" rIns="0" bIns="0" rtlCol="0"/>
          <a:lstStyle/>
          <a:p>
            <a:endParaRPr/>
          </a:p>
        </p:txBody>
      </p:sp>
      <p:sp>
        <p:nvSpPr>
          <p:cNvPr id="13" name="object 13"/>
          <p:cNvSpPr/>
          <p:nvPr/>
        </p:nvSpPr>
        <p:spPr>
          <a:xfrm>
            <a:off x="8257526" y="1258100"/>
            <a:ext cx="360680" cy="1671955"/>
          </a:xfrm>
          <a:custGeom>
            <a:avLst/>
            <a:gdLst/>
            <a:ahLst/>
            <a:cxnLst/>
            <a:rect l="l" t="t" r="r" b="b"/>
            <a:pathLst>
              <a:path w="360679" h="1671955">
                <a:moveTo>
                  <a:pt x="0" y="417872"/>
                </a:moveTo>
                <a:lnTo>
                  <a:pt x="112830" y="417872"/>
                </a:lnTo>
                <a:lnTo>
                  <a:pt x="112830" y="0"/>
                </a:lnTo>
                <a:lnTo>
                  <a:pt x="360482" y="835745"/>
                </a:lnTo>
                <a:lnTo>
                  <a:pt x="112830" y="1671488"/>
                </a:lnTo>
                <a:lnTo>
                  <a:pt x="112830" y="1253618"/>
                </a:lnTo>
                <a:lnTo>
                  <a:pt x="0" y="1253618"/>
                </a:lnTo>
                <a:lnTo>
                  <a:pt x="0" y="417872"/>
                </a:lnTo>
                <a:close/>
              </a:path>
            </a:pathLst>
          </a:custGeom>
          <a:ln w="28574">
            <a:solidFill>
              <a:srgbClr val="556A95"/>
            </a:solidFill>
          </a:ln>
        </p:spPr>
        <p:txBody>
          <a:bodyPr wrap="square" lIns="0" tIns="0" rIns="0" bIns="0" rtlCol="0"/>
          <a:lstStyle/>
          <a:p>
            <a:endParaRPr/>
          </a:p>
        </p:txBody>
      </p:sp>
      <p:sp>
        <p:nvSpPr>
          <p:cNvPr id="14" name="object 14"/>
          <p:cNvSpPr/>
          <p:nvPr/>
        </p:nvSpPr>
        <p:spPr>
          <a:xfrm>
            <a:off x="8715844" y="1461604"/>
            <a:ext cx="3433978" cy="1298562"/>
          </a:xfrm>
          <a:prstGeom prst="rect">
            <a:avLst/>
          </a:prstGeom>
          <a:blipFill>
            <a:blip r:embed="rId5" cstate="print"/>
            <a:stretch>
              <a:fillRect/>
            </a:stretch>
          </a:blipFill>
        </p:spPr>
        <p:txBody>
          <a:bodyPr wrap="square" lIns="0" tIns="0" rIns="0" bIns="0" rtlCol="0"/>
          <a:lstStyle/>
          <a:p>
            <a:endParaRPr/>
          </a:p>
        </p:txBody>
      </p:sp>
      <p:sp>
        <p:nvSpPr>
          <p:cNvPr id="15" name="object 15"/>
          <p:cNvSpPr txBox="1"/>
          <p:nvPr/>
        </p:nvSpPr>
        <p:spPr>
          <a:xfrm>
            <a:off x="9832191" y="1127924"/>
            <a:ext cx="1207135" cy="283210"/>
          </a:xfrm>
          <a:prstGeom prst="rect">
            <a:avLst/>
          </a:prstGeom>
        </p:spPr>
        <p:txBody>
          <a:bodyPr vert="horz" wrap="square" lIns="0" tIns="0" rIns="0" bIns="0" rtlCol="0">
            <a:spAutoFit/>
          </a:bodyPr>
          <a:lstStyle/>
          <a:p>
            <a:pPr marL="12700">
              <a:lnSpc>
                <a:spcPct val="100000"/>
              </a:lnSpc>
            </a:pPr>
            <a:r>
              <a:rPr sz="1800" b="1" spc="-5" dirty="0">
                <a:solidFill>
                  <a:srgbClr val="000066"/>
                </a:solidFill>
                <a:latin typeface="Arial Rounded MT Bold"/>
                <a:cs typeface="Arial Rounded MT Bold"/>
              </a:rPr>
              <a:t>FREEZING</a:t>
            </a:r>
            <a:endParaRPr sz="1800">
              <a:latin typeface="Arial Rounded MT Bold"/>
              <a:cs typeface="Arial Rounded MT Bold"/>
            </a:endParaRPr>
          </a:p>
        </p:txBody>
      </p:sp>
      <p:sp>
        <p:nvSpPr>
          <p:cNvPr id="16" name="object 16"/>
          <p:cNvSpPr/>
          <p:nvPr/>
        </p:nvSpPr>
        <p:spPr>
          <a:xfrm>
            <a:off x="9658146" y="4001909"/>
            <a:ext cx="1796122" cy="2311692"/>
          </a:xfrm>
          <a:prstGeom prst="rect">
            <a:avLst/>
          </a:prstGeom>
          <a:blipFill>
            <a:blip r:embed="rId6" cstate="print"/>
            <a:stretch>
              <a:fillRect/>
            </a:stretch>
          </a:blipFill>
        </p:spPr>
        <p:txBody>
          <a:bodyPr wrap="square" lIns="0" tIns="0" rIns="0" bIns="0" rtlCol="0"/>
          <a:lstStyle/>
          <a:p>
            <a:endParaRPr/>
          </a:p>
        </p:txBody>
      </p:sp>
      <p:sp>
        <p:nvSpPr>
          <p:cNvPr id="17" name="object 17"/>
          <p:cNvSpPr txBox="1"/>
          <p:nvPr/>
        </p:nvSpPr>
        <p:spPr>
          <a:xfrm>
            <a:off x="9671529" y="3284054"/>
            <a:ext cx="1715770" cy="534670"/>
          </a:xfrm>
          <a:prstGeom prst="rect">
            <a:avLst/>
          </a:prstGeom>
        </p:spPr>
        <p:txBody>
          <a:bodyPr vert="horz" wrap="square" lIns="0" tIns="0" rIns="0" bIns="0" rtlCol="0">
            <a:spAutoFit/>
          </a:bodyPr>
          <a:lstStyle/>
          <a:p>
            <a:pPr marL="12700" marR="5080" indent="191135">
              <a:lnSpc>
                <a:spcPts val="2100"/>
              </a:lnSpc>
            </a:pPr>
            <a:r>
              <a:rPr sz="1800" b="1" spc="-5" dirty="0">
                <a:solidFill>
                  <a:srgbClr val="000066"/>
                </a:solidFill>
                <a:latin typeface="Arial Rounded MT Bold"/>
                <a:cs typeface="Arial Rounded MT Bold"/>
              </a:rPr>
              <a:t>RELEASE &amp;  1°</a:t>
            </a:r>
            <a:r>
              <a:rPr sz="1800" b="1" spc="-85" dirty="0">
                <a:solidFill>
                  <a:srgbClr val="000066"/>
                </a:solidFill>
                <a:latin typeface="Arial Rounded MT Bold"/>
                <a:cs typeface="Arial Rounded MT Bold"/>
              </a:rPr>
              <a:t> </a:t>
            </a:r>
            <a:r>
              <a:rPr sz="1800" b="1" spc="-20" dirty="0">
                <a:solidFill>
                  <a:srgbClr val="000066"/>
                </a:solidFill>
                <a:latin typeface="Arial Rounded MT Bold"/>
                <a:cs typeface="Arial Rounded MT Bold"/>
              </a:rPr>
              <a:t>TREATMENT</a:t>
            </a:r>
            <a:endParaRPr sz="1800">
              <a:latin typeface="Arial Rounded MT Bold"/>
              <a:cs typeface="Arial Rounded MT Bo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83038" y="2951022"/>
            <a:ext cx="5303520" cy="96011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3567177" y="2960335"/>
            <a:ext cx="5147310" cy="823594"/>
          </a:xfrm>
          <a:prstGeom prst="rect">
            <a:avLst/>
          </a:prstGeom>
        </p:spPr>
        <p:txBody>
          <a:bodyPr vert="horz" wrap="square" lIns="0" tIns="0" rIns="0" bIns="0" rtlCol="0">
            <a:spAutoFit/>
          </a:bodyPr>
          <a:lstStyle/>
          <a:p>
            <a:pPr marL="12700">
              <a:lnSpc>
                <a:spcPct val="100000"/>
              </a:lnSpc>
              <a:tabLst>
                <a:tab pos="2663825" algn="l"/>
              </a:tabLst>
            </a:pPr>
            <a:r>
              <a:rPr sz="5400" b="0" spc="-5" dirty="0">
                <a:solidFill>
                  <a:srgbClr val="1F497D"/>
                </a:solidFill>
                <a:latin typeface="Arial Rounded MT Bold"/>
                <a:cs typeface="Arial Rounded MT Bold"/>
              </a:rPr>
              <a:t>C</a:t>
            </a:r>
            <a:r>
              <a:rPr sz="5400" b="0" dirty="0">
                <a:solidFill>
                  <a:srgbClr val="1F497D"/>
                </a:solidFill>
                <a:latin typeface="Arial Rounded MT Bold"/>
                <a:cs typeface="Arial Rounded MT Bold"/>
              </a:rPr>
              <a:t>lini</a:t>
            </a:r>
            <a:r>
              <a:rPr sz="5400" b="0" spc="-5" dirty="0">
                <a:solidFill>
                  <a:srgbClr val="1F497D"/>
                </a:solidFill>
                <a:latin typeface="Arial Rounded MT Bold"/>
                <a:cs typeface="Arial Rounded MT Bold"/>
              </a:rPr>
              <a:t>ca</a:t>
            </a:r>
            <a:r>
              <a:rPr sz="5400" b="0" dirty="0">
                <a:solidFill>
                  <a:srgbClr val="1F497D"/>
                </a:solidFill>
                <a:latin typeface="Arial Rounded MT Bold"/>
                <a:cs typeface="Arial Rounded MT Bold"/>
              </a:rPr>
              <a:t>l	</a:t>
            </a:r>
            <a:r>
              <a:rPr sz="5400" b="0" spc="-135" dirty="0">
                <a:solidFill>
                  <a:srgbClr val="1F497D"/>
                </a:solidFill>
                <a:latin typeface="Arial Rounded MT Bold"/>
                <a:cs typeface="Arial Rounded MT Bold"/>
              </a:rPr>
              <a:t>R</a:t>
            </a:r>
            <a:r>
              <a:rPr sz="5400" b="0" spc="-5" dirty="0">
                <a:solidFill>
                  <a:srgbClr val="1F497D"/>
                </a:solidFill>
                <a:latin typeface="Arial Rounded MT Bold"/>
                <a:cs typeface="Arial Rounded MT Bold"/>
              </a:rPr>
              <a:t>e</a:t>
            </a:r>
            <a:r>
              <a:rPr sz="5400" b="0" dirty="0">
                <a:solidFill>
                  <a:srgbClr val="1F497D"/>
                </a:solidFill>
                <a:latin typeface="Arial Rounded MT Bold"/>
                <a:cs typeface="Arial Rounded MT Bold"/>
              </a:rPr>
              <a:t>sults</a:t>
            </a:r>
            <a:endParaRPr sz="5400">
              <a:latin typeface="Arial Rounded MT Bold"/>
              <a:cs typeface="Arial Rounded MT Bo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14558" y="33244"/>
            <a:ext cx="4596942" cy="87283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4282351" y="274438"/>
            <a:ext cx="4473575" cy="504825"/>
          </a:xfrm>
          <a:prstGeom prst="rect">
            <a:avLst/>
          </a:prstGeom>
        </p:spPr>
        <p:txBody>
          <a:bodyPr vert="horz" wrap="square" lIns="0" tIns="0" rIns="0" bIns="0" rtlCol="0">
            <a:spAutoFit/>
          </a:bodyPr>
          <a:lstStyle/>
          <a:p>
            <a:pPr marL="12700">
              <a:lnSpc>
                <a:spcPct val="100000"/>
              </a:lnSpc>
              <a:tabLst>
                <a:tab pos="1510665" algn="l"/>
              </a:tabLst>
            </a:pPr>
            <a:r>
              <a:rPr sz="3300" b="0" spc="-5" dirty="0">
                <a:latin typeface="Verdana"/>
                <a:cs typeface="Verdana"/>
              </a:rPr>
              <a:t>Breast	Augmentation</a:t>
            </a:r>
            <a:endParaRPr sz="3300">
              <a:latin typeface="Verdana"/>
              <a:cs typeface="Verdana"/>
            </a:endParaRPr>
          </a:p>
        </p:txBody>
      </p:sp>
      <p:sp>
        <p:nvSpPr>
          <p:cNvPr id="4" name="object 4"/>
          <p:cNvSpPr/>
          <p:nvPr/>
        </p:nvSpPr>
        <p:spPr>
          <a:xfrm>
            <a:off x="6996341" y="913980"/>
            <a:ext cx="4497819" cy="288000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6987260" y="3915867"/>
            <a:ext cx="4506912" cy="288000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2437904" y="913980"/>
            <a:ext cx="4196029" cy="2845727"/>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2437879" y="3915867"/>
            <a:ext cx="4157471" cy="2880003"/>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26" y="985062"/>
            <a:ext cx="2206625" cy="2832735"/>
          </a:xfrm>
          <a:custGeom>
            <a:avLst/>
            <a:gdLst/>
            <a:ahLst/>
            <a:cxnLst/>
            <a:rect l="l" t="t" r="r" b="b"/>
            <a:pathLst>
              <a:path w="2206625" h="2832735">
                <a:moveTo>
                  <a:pt x="1103263" y="0"/>
                </a:moveTo>
                <a:lnTo>
                  <a:pt x="1103263" y="708113"/>
                </a:lnTo>
                <a:lnTo>
                  <a:pt x="0" y="708113"/>
                </a:lnTo>
                <a:lnTo>
                  <a:pt x="0" y="2124367"/>
                </a:lnTo>
                <a:lnTo>
                  <a:pt x="1103263" y="2124367"/>
                </a:lnTo>
                <a:lnTo>
                  <a:pt x="1103263" y="2832480"/>
                </a:lnTo>
                <a:lnTo>
                  <a:pt x="2206521" y="1416240"/>
                </a:lnTo>
                <a:lnTo>
                  <a:pt x="1103263" y="0"/>
                </a:lnTo>
                <a:close/>
              </a:path>
            </a:pathLst>
          </a:custGeom>
          <a:solidFill>
            <a:srgbClr val="738BC1"/>
          </a:solidFill>
        </p:spPr>
        <p:txBody>
          <a:bodyPr wrap="square" lIns="0" tIns="0" rIns="0" bIns="0" rtlCol="0"/>
          <a:lstStyle/>
          <a:p>
            <a:endParaRPr/>
          </a:p>
        </p:txBody>
      </p:sp>
      <p:sp>
        <p:nvSpPr>
          <p:cNvPr id="9" name="object 9"/>
          <p:cNvSpPr/>
          <p:nvPr/>
        </p:nvSpPr>
        <p:spPr>
          <a:xfrm>
            <a:off x="26" y="985062"/>
            <a:ext cx="2206625" cy="2832735"/>
          </a:xfrm>
          <a:custGeom>
            <a:avLst/>
            <a:gdLst/>
            <a:ahLst/>
            <a:cxnLst/>
            <a:rect l="l" t="t" r="r" b="b"/>
            <a:pathLst>
              <a:path w="2206625" h="2832735">
                <a:moveTo>
                  <a:pt x="0" y="708122"/>
                </a:moveTo>
                <a:lnTo>
                  <a:pt x="1103259" y="708122"/>
                </a:lnTo>
                <a:lnTo>
                  <a:pt x="1103259" y="0"/>
                </a:lnTo>
                <a:lnTo>
                  <a:pt x="2206528" y="1416248"/>
                </a:lnTo>
                <a:lnTo>
                  <a:pt x="1103259" y="2832487"/>
                </a:lnTo>
                <a:lnTo>
                  <a:pt x="1103259" y="2124368"/>
                </a:lnTo>
                <a:lnTo>
                  <a:pt x="0" y="2124368"/>
                </a:lnTo>
                <a:lnTo>
                  <a:pt x="0" y="708122"/>
                </a:lnTo>
                <a:close/>
              </a:path>
            </a:pathLst>
          </a:custGeom>
          <a:ln w="28574">
            <a:solidFill>
              <a:srgbClr val="556A95"/>
            </a:solidFill>
          </a:ln>
        </p:spPr>
        <p:txBody>
          <a:bodyPr wrap="square" lIns="0" tIns="0" rIns="0" bIns="0" rtlCol="0"/>
          <a:lstStyle/>
          <a:p>
            <a:endParaRPr/>
          </a:p>
        </p:txBody>
      </p:sp>
      <p:sp>
        <p:nvSpPr>
          <p:cNvPr id="10" name="object 10"/>
          <p:cNvSpPr txBox="1"/>
          <p:nvPr/>
        </p:nvSpPr>
        <p:spPr>
          <a:xfrm>
            <a:off x="78766" y="2218423"/>
            <a:ext cx="1196975" cy="385445"/>
          </a:xfrm>
          <a:prstGeom prst="rect">
            <a:avLst/>
          </a:prstGeom>
        </p:spPr>
        <p:txBody>
          <a:bodyPr vert="horz" wrap="square" lIns="0" tIns="0" rIns="0" bIns="0" rtlCol="0">
            <a:spAutoFit/>
          </a:bodyPr>
          <a:lstStyle/>
          <a:p>
            <a:pPr marL="12700">
              <a:lnSpc>
                <a:spcPct val="100000"/>
              </a:lnSpc>
            </a:pPr>
            <a:r>
              <a:rPr sz="2400" dirty="0">
                <a:solidFill>
                  <a:srgbClr val="FFFFFF"/>
                </a:solidFill>
                <a:latin typeface="Palatino Linotype"/>
                <a:cs typeface="Palatino Linotype"/>
              </a:rPr>
              <a:t>BEFORE</a:t>
            </a:r>
            <a:endParaRPr sz="2400">
              <a:latin typeface="Palatino Linotype"/>
              <a:cs typeface="Palatino Linotype"/>
            </a:endParaRPr>
          </a:p>
        </p:txBody>
      </p:sp>
      <p:sp>
        <p:nvSpPr>
          <p:cNvPr id="11" name="object 11"/>
          <p:cNvSpPr/>
          <p:nvPr/>
        </p:nvSpPr>
        <p:spPr>
          <a:xfrm>
            <a:off x="26" y="3946271"/>
            <a:ext cx="2206625" cy="2832735"/>
          </a:xfrm>
          <a:custGeom>
            <a:avLst/>
            <a:gdLst/>
            <a:ahLst/>
            <a:cxnLst/>
            <a:rect l="l" t="t" r="r" b="b"/>
            <a:pathLst>
              <a:path w="2206625" h="2832734">
                <a:moveTo>
                  <a:pt x="1103263" y="0"/>
                </a:moveTo>
                <a:lnTo>
                  <a:pt x="1103263" y="708126"/>
                </a:lnTo>
                <a:lnTo>
                  <a:pt x="0" y="708126"/>
                </a:lnTo>
                <a:lnTo>
                  <a:pt x="0" y="2124368"/>
                </a:lnTo>
                <a:lnTo>
                  <a:pt x="1103263" y="2124368"/>
                </a:lnTo>
                <a:lnTo>
                  <a:pt x="1103263" y="2832490"/>
                </a:lnTo>
                <a:lnTo>
                  <a:pt x="2206521" y="1416240"/>
                </a:lnTo>
                <a:lnTo>
                  <a:pt x="1103263" y="0"/>
                </a:lnTo>
                <a:close/>
              </a:path>
            </a:pathLst>
          </a:custGeom>
          <a:solidFill>
            <a:srgbClr val="738BC1"/>
          </a:solidFill>
        </p:spPr>
        <p:txBody>
          <a:bodyPr wrap="square" lIns="0" tIns="0" rIns="0" bIns="0" rtlCol="0"/>
          <a:lstStyle/>
          <a:p>
            <a:endParaRPr/>
          </a:p>
        </p:txBody>
      </p:sp>
      <p:sp>
        <p:nvSpPr>
          <p:cNvPr id="12" name="object 12"/>
          <p:cNvSpPr/>
          <p:nvPr/>
        </p:nvSpPr>
        <p:spPr>
          <a:xfrm>
            <a:off x="26" y="3946270"/>
            <a:ext cx="2206625" cy="2832735"/>
          </a:xfrm>
          <a:custGeom>
            <a:avLst/>
            <a:gdLst/>
            <a:ahLst/>
            <a:cxnLst/>
            <a:rect l="l" t="t" r="r" b="b"/>
            <a:pathLst>
              <a:path w="2206625" h="2832734">
                <a:moveTo>
                  <a:pt x="0" y="708122"/>
                </a:moveTo>
                <a:lnTo>
                  <a:pt x="1103259" y="708122"/>
                </a:lnTo>
                <a:lnTo>
                  <a:pt x="1103259" y="0"/>
                </a:lnTo>
                <a:lnTo>
                  <a:pt x="2206528" y="1416249"/>
                </a:lnTo>
                <a:lnTo>
                  <a:pt x="1103259" y="2832488"/>
                </a:lnTo>
                <a:lnTo>
                  <a:pt x="1103259" y="2124368"/>
                </a:lnTo>
                <a:lnTo>
                  <a:pt x="0" y="2124368"/>
                </a:lnTo>
                <a:lnTo>
                  <a:pt x="0" y="708122"/>
                </a:lnTo>
                <a:close/>
              </a:path>
            </a:pathLst>
          </a:custGeom>
          <a:ln w="28574">
            <a:solidFill>
              <a:srgbClr val="556A95"/>
            </a:solidFill>
          </a:ln>
        </p:spPr>
        <p:txBody>
          <a:bodyPr wrap="square" lIns="0" tIns="0" rIns="0" bIns="0" rtlCol="0"/>
          <a:lstStyle/>
          <a:p>
            <a:endParaRPr/>
          </a:p>
        </p:txBody>
      </p:sp>
      <p:sp>
        <p:nvSpPr>
          <p:cNvPr id="13" name="object 13"/>
          <p:cNvSpPr txBox="1"/>
          <p:nvPr/>
        </p:nvSpPr>
        <p:spPr>
          <a:xfrm>
            <a:off x="78766" y="5017071"/>
            <a:ext cx="1407160" cy="720725"/>
          </a:xfrm>
          <a:prstGeom prst="rect">
            <a:avLst/>
          </a:prstGeom>
        </p:spPr>
        <p:txBody>
          <a:bodyPr vert="horz" wrap="square" lIns="0" tIns="0" rIns="0" bIns="0" rtlCol="0">
            <a:spAutoFit/>
          </a:bodyPr>
          <a:lstStyle/>
          <a:p>
            <a:pPr marL="12700" marR="5080">
              <a:lnSpc>
                <a:spcPts val="2800"/>
              </a:lnSpc>
            </a:pPr>
            <a:r>
              <a:rPr sz="2400" dirty="0">
                <a:solidFill>
                  <a:srgbClr val="FFFFFF"/>
                </a:solidFill>
                <a:latin typeface="Palatino Linotype"/>
                <a:cs typeface="Palatino Linotype"/>
              </a:rPr>
              <a:t>AFTER 12  MONTHS</a:t>
            </a:r>
            <a:endParaRPr sz="2400">
              <a:latin typeface="Palatino Linotype"/>
              <a:cs typeface="Palatino Linotype"/>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89991" rIns="0" bIns="0" rtlCol="0">
            <a:spAutoFit/>
          </a:bodyPr>
          <a:lstStyle/>
          <a:p>
            <a:pPr marL="2030095">
              <a:lnSpc>
                <a:spcPct val="100000"/>
              </a:lnSpc>
            </a:pPr>
            <a:r>
              <a:rPr sz="2800" spc="-20" dirty="0">
                <a:solidFill>
                  <a:srgbClr val="1F497D"/>
                </a:solidFill>
                <a:latin typeface="Arial Rounded MT Bold"/>
                <a:cs typeface="Arial Rounded MT Bold"/>
              </a:rPr>
              <a:t>More </a:t>
            </a:r>
            <a:r>
              <a:rPr sz="2800" spc="-5" dirty="0">
                <a:solidFill>
                  <a:srgbClr val="1F497D"/>
                </a:solidFill>
                <a:latin typeface="Arial Rounded MT Bold"/>
                <a:cs typeface="Arial Rounded MT Bold"/>
              </a:rPr>
              <a:t>of </a:t>
            </a:r>
            <a:r>
              <a:rPr sz="2800" spc="-10" dirty="0">
                <a:solidFill>
                  <a:srgbClr val="1F497D"/>
                </a:solidFill>
                <a:latin typeface="Arial Rounded MT Bold"/>
                <a:cs typeface="Arial Rounded MT Bold"/>
              </a:rPr>
              <a:t>100% </a:t>
            </a:r>
            <a:r>
              <a:rPr sz="2800" spc="-5" dirty="0">
                <a:solidFill>
                  <a:srgbClr val="1F497D"/>
                </a:solidFill>
                <a:latin typeface="Arial Rounded MT Bold"/>
                <a:cs typeface="Arial Rounded MT Bold"/>
              </a:rPr>
              <a:t>of </a:t>
            </a:r>
            <a:r>
              <a:rPr sz="2800" spc="-10" dirty="0">
                <a:solidFill>
                  <a:srgbClr val="1F497D"/>
                </a:solidFill>
                <a:latin typeface="Arial Rounded MT Bold"/>
                <a:cs typeface="Arial Rounded MT Bold"/>
              </a:rPr>
              <a:t>volume </a:t>
            </a:r>
            <a:r>
              <a:rPr sz="2800" spc="-20" dirty="0">
                <a:solidFill>
                  <a:srgbClr val="1F497D"/>
                </a:solidFill>
                <a:latin typeface="Arial Rounded MT Bold"/>
                <a:cs typeface="Arial Rounded MT Bold"/>
              </a:rPr>
              <a:t>was</a:t>
            </a:r>
            <a:r>
              <a:rPr sz="2800" spc="630" dirty="0">
                <a:solidFill>
                  <a:srgbClr val="1F497D"/>
                </a:solidFill>
                <a:latin typeface="Arial Rounded MT Bold"/>
                <a:cs typeface="Arial Rounded MT Bold"/>
              </a:rPr>
              <a:t> </a:t>
            </a:r>
            <a:r>
              <a:rPr sz="2800" spc="-5" dirty="0">
                <a:solidFill>
                  <a:srgbClr val="1F497D"/>
                </a:solidFill>
                <a:latin typeface="Arial Rounded MT Bold"/>
                <a:cs typeface="Arial Rounded MT Bold"/>
              </a:rPr>
              <a:t>maintained</a:t>
            </a:r>
            <a:endParaRPr sz="2800">
              <a:latin typeface="Arial Rounded MT Bold"/>
              <a:cs typeface="Arial Rounded MT Bold"/>
            </a:endParaRPr>
          </a:p>
        </p:txBody>
      </p:sp>
      <p:graphicFrame>
        <p:nvGraphicFramePr>
          <p:cNvPr id="3" name="object 3"/>
          <p:cNvGraphicFramePr>
            <a:graphicFrameLocks noGrp="1"/>
          </p:cNvGraphicFramePr>
          <p:nvPr/>
        </p:nvGraphicFramePr>
        <p:xfrm>
          <a:off x="1145005" y="1435011"/>
          <a:ext cx="9742805" cy="5429885"/>
        </p:xfrm>
        <a:graphic>
          <a:graphicData uri="http://schemas.openxmlformats.org/drawingml/2006/table">
            <a:tbl>
              <a:tblPr firstRow="1" bandRow="1">
                <a:tableStyleId>{2D5ABB26-0587-4C30-8999-92F81FD0307C}</a:tableStyleId>
              </a:tblPr>
              <a:tblGrid>
                <a:gridCol w="3048671"/>
                <a:gridCol w="3525982"/>
                <a:gridCol w="3148901"/>
              </a:tblGrid>
              <a:tr h="573162">
                <a:tc>
                  <a:txBody>
                    <a:bodyPr/>
                    <a:lstStyle/>
                    <a:p>
                      <a:endParaRPr sz="2800">
                        <a:latin typeface="Arial Rounded MT Bold"/>
                        <a:cs typeface="Arial Rounded MT Bold"/>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8BC1"/>
                    </a:solidFill>
                  </a:tcPr>
                </a:tc>
                <a:tc>
                  <a:txBody>
                    <a:bodyPr/>
                    <a:lstStyle/>
                    <a:p>
                      <a:pPr marL="4445" algn="ctr">
                        <a:lnSpc>
                          <a:spcPct val="100000"/>
                        </a:lnSpc>
                        <a:spcBef>
                          <a:spcPts val="765"/>
                        </a:spcBef>
                      </a:pPr>
                      <a:r>
                        <a:rPr sz="2400" b="1" dirty="0">
                          <a:solidFill>
                            <a:srgbClr val="FFFFFF"/>
                          </a:solidFill>
                          <a:latin typeface="Palatino Linotype"/>
                          <a:cs typeface="Palatino Linotype"/>
                        </a:rPr>
                        <a:t>Right</a:t>
                      </a:r>
                      <a:r>
                        <a:rPr sz="2400" b="1" spc="-85" dirty="0">
                          <a:solidFill>
                            <a:srgbClr val="FFFFFF"/>
                          </a:solidFill>
                          <a:latin typeface="Palatino Linotype"/>
                          <a:cs typeface="Palatino Linotype"/>
                        </a:rPr>
                        <a:t> </a:t>
                      </a:r>
                      <a:r>
                        <a:rPr sz="2400" b="1" spc="-5" dirty="0">
                          <a:solidFill>
                            <a:srgbClr val="FFFFFF"/>
                          </a:solidFill>
                          <a:latin typeface="Palatino Linotype"/>
                          <a:cs typeface="Palatino Linotype"/>
                        </a:rPr>
                        <a:t>Brest</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8BC1"/>
                    </a:solidFill>
                  </a:tcPr>
                </a:tc>
                <a:tc>
                  <a:txBody>
                    <a:bodyPr/>
                    <a:lstStyle/>
                    <a:p>
                      <a:pPr marL="5715" algn="ctr">
                        <a:lnSpc>
                          <a:spcPct val="100000"/>
                        </a:lnSpc>
                        <a:spcBef>
                          <a:spcPts val="765"/>
                        </a:spcBef>
                      </a:pPr>
                      <a:r>
                        <a:rPr sz="2400" b="1" dirty="0">
                          <a:solidFill>
                            <a:srgbClr val="FFFFFF"/>
                          </a:solidFill>
                          <a:latin typeface="Palatino Linotype"/>
                          <a:cs typeface="Palatino Linotype"/>
                        </a:rPr>
                        <a:t>Left</a:t>
                      </a:r>
                      <a:r>
                        <a:rPr sz="2400" b="1" spc="-85" dirty="0">
                          <a:solidFill>
                            <a:srgbClr val="FFFFFF"/>
                          </a:solidFill>
                          <a:latin typeface="Palatino Linotype"/>
                          <a:cs typeface="Palatino Linotype"/>
                        </a:rPr>
                        <a:t> </a:t>
                      </a:r>
                      <a:r>
                        <a:rPr sz="2400" b="1" spc="-5" dirty="0">
                          <a:solidFill>
                            <a:srgbClr val="FFFFFF"/>
                          </a:solidFill>
                          <a:latin typeface="Palatino Linotype"/>
                          <a:cs typeface="Palatino Linotype"/>
                        </a:rPr>
                        <a:t>Brest</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8BC1"/>
                    </a:solidFill>
                  </a:tcPr>
                </a:tc>
              </a:tr>
              <a:tr h="822958">
                <a:tc>
                  <a:txBody>
                    <a:bodyPr/>
                    <a:lstStyle/>
                    <a:p>
                      <a:pPr marL="935355" marR="653415" indent="-268605">
                        <a:lnSpc>
                          <a:spcPts val="2800"/>
                        </a:lnSpc>
                        <a:spcBef>
                          <a:spcPts val="370"/>
                        </a:spcBef>
                      </a:pPr>
                      <a:r>
                        <a:rPr sz="2400" dirty="0">
                          <a:latin typeface="Palatino Linotype"/>
                          <a:cs typeface="Palatino Linotype"/>
                        </a:rPr>
                        <a:t>Initial</a:t>
                      </a:r>
                      <a:r>
                        <a:rPr sz="2400" spc="-100" dirty="0">
                          <a:latin typeface="Palatino Linotype"/>
                          <a:cs typeface="Palatino Linotype"/>
                        </a:rPr>
                        <a:t> </a:t>
                      </a:r>
                      <a:r>
                        <a:rPr sz="2400" dirty="0">
                          <a:latin typeface="Palatino Linotype"/>
                          <a:cs typeface="Palatino Linotype"/>
                        </a:rPr>
                        <a:t>Breast  </a:t>
                      </a:r>
                      <a:r>
                        <a:rPr sz="2400" spc="-25"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ADEEA"/>
                    </a:solidFill>
                  </a:tcPr>
                </a:tc>
                <a:tc>
                  <a:txBody>
                    <a:bodyPr/>
                    <a:lstStyle/>
                    <a:p>
                      <a:pPr marL="4445" algn="ctr">
                        <a:lnSpc>
                          <a:spcPct val="100000"/>
                        </a:lnSpc>
                        <a:spcBef>
                          <a:spcPts val="1650"/>
                        </a:spcBef>
                      </a:pPr>
                      <a:r>
                        <a:rPr sz="2400" dirty="0">
                          <a:latin typeface="Palatino Linotype"/>
                          <a:cs typeface="Palatino Linotype"/>
                        </a:rPr>
                        <a:t>336ml</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ADEEA"/>
                    </a:solidFill>
                  </a:tcPr>
                </a:tc>
                <a:tc>
                  <a:txBody>
                    <a:bodyPr/>
                    <a:lstStyle/>
                    <a:p>
                      <a:pPr marL="5715" algn="ctr">
                        <a:lnSpc>
                          <a:spcPct val="100000"/>
                        </a:lnSpc>
                        <a:spcBef>
                          <a:spcPts val="1650"/>
                        </a:spcBef>
                      </a:pPr>
                      <a:r>
                        <a:rPr sz="2400" dirty="0">
                          <a:latin typeface="Palatino Linotype"/>
                          <a:cs typeface="Palatino Linotype"/>
                        </a:rPr>
                        <a:t>349ml</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ADEEA"/>
                    </a:solidFill>
                  </a:tcPr>
                </a:tc>
              </a:tr>
              <a:tr h="1031680">
                <a:tc>
                  <a:txBody>
                    <a:bodyPr/>
                    <a:lstStyle/>
                    <a:p>
                      <a:pPr marL="929005" marR="560070" indent="-356235">
                        <a:lnSpc>
                          <a:spcPts val="2800"/>
                        </a:lnSpc>
                        <a:spcBef>
                          <a:spcPts val="1290"/>
                        </a:spcBef>
                      </a:pPr>
                      <a:r>
                        <a:rPr sz="2400" spc="-30" dirty="0">
                          <a:latin typeface="Palatino Linotype"/>
                          <a:cs typeface="Palatino Linotype"/>
                        </a:rPr>
                        <a:t>Volume </a:t>
                      </a:r>
                      <a:r>
                        <a:rPr sz="2400" dirty="0">
                          <a:latin typeface="Palatino Linotype"/>
                          <a:cs typeface="Palatino Linotype"/>
                        </a:rPr>
                        <a:t>of</a:t>
                      </a:r>
                      <a:r>
                        <a:rPr sz="2400" spc="-60" dirty="0">
                          <a:latin typeface="Palatino Linotype"/>
                          <a:cs typeface="Palatino Linotype"/>
                        </a:rPr>
                        <a:t> </a:t>
                      </a:r>
                      <a:r>
                        <a:rPr sz="2400" dirty="0">
                          <a:latin typeface="Palatino Linotype"/>
                          <a:cs typeface="Palatino Linotype"/>
                        </a:rPr>
                        <a:t>Fat  </a:t>
                      </a:r>
                      <a:r>
                        <a:rPr sz="2400" spc="-5" dirty="0">
                          <a:latin typeface="Palatino Linotype"/>
                          <a:cs typeface="Palatino Linotype"/>
                        </a:rPr>
                        <a:t>Injected*</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360045" marR="347345" indent="991235">
                        <a:lnSpc>
                          <a:spcPts val="2800"/>
                        </a:lnSpc>
                        <a:spcBef>
                          <a:spcPts val="1290"/>
                        </a:spcBef>
                      </a:pPr>
                      <a:r>
                        <a:rPr sz="2400" dirty="0">
                          <a:latin typeface="Palatino Linotype"/>
                          <a:cs typeface="Palatino Linotype"/>
                        </a:rPr>
                        <a:t>334ml  (670ml total</a:t>
                      </a:r>
                      <a:r>
                        <a:rPr sz="2400" spc="-75"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172085" marR="158750" indent="991235">
                        <a:lnSpc>
                          <a:spcPts val="2800"/>
                        </a:lnSpc>
                        <a:spcBef>
                          <a:spcPts val="1290"/>
                        </a:spcBef>
                      </a:pPr>
                      <a:r>
                        <a:rPr sz="2400" dirty="0">
                          <a:latin typeface="Palatino Linotype"/>
                          <a:cs typeface="Palatino Linotype"/>
                        </a:rPr>
                        <a:t>265ml  (614ml total</a:t>
                      </a:r>
                      <a:r>
                        <a:rPr sz="2400" spc="-75"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r>
              <a:tr h="1031680">
                <a:tc>
                  <a:txBody>
                    <a:bodyPr/>
                    <a:lstStyle/>
                    <a:p>
                      <a:pPr marL="528320" marR="104139" indent="-410209">
                        <a:lnSpc>
                          <a:spcPts val="2800"/>
                        </a:lnSpc>
                        <a:spcBef>
                          <a:spcPts val="1290"/>
                        </a:spcBef>
                      </a:pPr>
                      <a:r>
                        <a:rPr sz="2400" spc="-30" dirty="0">
                          <a:latin typeface="Palatino Linotype"/>
                          <a:cs typeface="Palatino Linotype"/>
                        </a:rPr>
                        <a:t>Volume </a:t>
                      </a:r>
                      <a:r>
                        <a:rPr sz="2400" dirty="0">
                          <a:latin typeface="Palatino Linotype"/>
                          <a:cs typeface="Palatino Linotype"/>
                        </a:rPr>
                        <a:t>of </a:t>
                      </a:r>
                      <a:r>
                        <a:rPr sz="2400" spc="-5" dirty="0">
                          <a:latin typeface="Palatino Linotype"/>
                          <a:cs typeface="Palatino Linotype"/>
                        </a:rPr>
                        <a:t>the</a:t>
                      </a:r>
                      <a:r>
                        <a:rPr sz="2400" spc="-50" dirty="0">
                          <a:latin typeface="Palatino Linotype"/>
                          <a:cs typeface="Palatino Linotype"/>
                        </a:rPr>
                        <a:t> </a:t>
                      </a:r>
                      <a:r>
                        <a:rPr sz="2400" dirty="0">
                          <a:latin typeface="Palatino Linotype"/>
                          <a:cs typeface="Palatino Linotype"/>
                        </a:rPr>
                        <a:t>Breast  after 120</a:t>
                      </a:r>
                      <a:r>
                        <a:rPr sz="2400" spc="-100" dirty="0">
                          <a:latin typeface="Palatino Linotype"/>
                          <a:cs typeface="Palatino Linotype"/>
                        </a:rPr>
                        <a:t> </a:t>
                      </a:r>
                      <a:r>
                        <a:rPr sz="2400" dirty="0">
                          <a:latin typeface="Palatino Linotype"/>
                          <a:cs typeface="Palatino Linotype"/>
                        </a:rPr>
                        <a:t>days*</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c>
                  <a:txBody>
                    <a:bodyPr/>
                    <a:lstStyle/>
                    <a:p>
                      <a:pPr marL="1197610" marR="120014" indent="-1065530">
                        <a:lnSpc>
                          <a:spcPts val="2800"/>
                        </a:lnSpc>
                        <a:spcBef>
                          <a:spcPts val="1290"/>
                        </a:spcBef>
                      </a:pPr>
                      <a:r>
                        <a:rPr sz="2400" dirty="0">
                          <a:latin typeface="Palatino Linotype"/>
                          <a:cs typeface="Palatino Linotype"/>
                        </a:rPr>
                        <a:t>632ml (94.3% of</a:t>
                      </a:r>
                      <a:r>
                        <a:rPr sz="2400" spc="-65" dirty="0">
                          <a:latin typeface="Palatino Linotype"/>
                          <a:cs typeface="Palatino Linotype"/>
                        </a:rPr>
                        <a:t> </a:t>
                      </a:r>
                      <a:r>
                        <a:rPr sz="2400" spc="-5" dirty="0">
                          <a:latin typeface="Palatino Linotype"/>
                          <a:cs typeface="Palatino Linotype"/>
                        </a:rPr>
                        <a:t>injected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c>
                  <a:txBody>
                    <a:bodyPr/>
                    <a:lstStyle/>
                    <a:p>
                      <a:pPr marL="446405" marR="433070" indent="175260">
                        <a:lnSpc>
                          <a:spcPts val="2800"/>
                        </a:lnSpc>
                        <a:spcBef>
                          <a:spcPts val="1290"/>
                        </a:spcBef>
                      </a:pPr>
                      <a:r>
                        <a:rPr sz="2400" dirty="0">
                          <a:latin typeface="Palatino Linotype"/>
                          <a:cs typeface="Palatino Linotype"/>
                        </a:rPr>
                        <a:t>547ml (89% of  </a:t>
                      </a:r>
                      <a:r>
                        <a:rPr sz="2400" spc="-5" dirty="0">
                          <a:latin typeface="Palatino Linotype"/>
                          <a:cs typeface="Palatino Linotype"/>
                        </a:rPr>
                        <a:t>injected</a:t>
                      </a:r>
                      <a:r>
                        <a:rPr sz="2400" spc="-40"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r>
              <a:tr h="1031670">
                <a:tc>
                  <a:txBody>
                    <a:bodyPr/>
                    <a:lstStyle/>
                    <a:p>
                      <a:pPr marL="413384" marR="104139" indent="-295910">
                        <a:lnSpc>
                          <a:spcPts val="2800"/>
                        </a:lnSpc>
                        <a:spcBef>
                          <a:spcPts val="1290"/>
                        </a:spcBef>
                      </a:pPr>
                      <a:r>
                        <a:rPr sz="2400" spc="-30" dirty="0">
                          <a:latin typeface="Palatino Linotype"/>
                          <a:cs typeface="Palatino Linotype"/>
                        </a:rPr>
                        <a:t>Volume </a:t>
                      </a:r>
                      <a:r>
                        <a:rPr sz="2400" dirty="0">
                          <a:latin typeface="Palatino Linotype"/>
                          <a:cs typeface="Palatino Linotype"/>
                        </a:rPr>
                        <a:t>of </a:t>
                      </a:r>
                      <a:r>
                        <a:rPr sz="2400" spc="-5" dirty="0">
                          <a:latin typeface="Palatino Linotype"/>
                          <a:cs typeface="Palatino Linotype"/>
                        </a:rPr>
                        <a:t>the</a:t>
                      </a:r>
                      <a:r>
                        <a:rPr sz="2400" spc="-50" dirty="0">
                          <a:latin typeface="Palatino Linotype"/>
                          <a:cs typeface="Palatino Linotype"/>
                        </a:rPr>
                        <a:t> </a:t>
                      </a:r>
                      <a:r>
                        <a:rPr sz="2400" dirty="0">
                          <a:latin typeface="Palatino Linotype"/>
                          <a:cs typeface="Palatino Linotype"/>
                        </a:rPr>
                        <a:t>Breast  after 12</a:t>
                      </a:r>
                      <a:r>
                        <a:rPr sz="2400" spc="-100" dirty="0">
                          <a:latin typeface="Palatino Linotype"/>
                          <a:cs typeface="Palatino Linotype"/>
                        </a:rPr>
                        <a:t> </a:t>
                      </a:r>
                      <a:r>
                        <a:rPr sz="2400" dirty="0">
                          <a:latin typeface="Palatino Linotype"/>
                          <a:cs typeface="Palatino Linotype"/>
                        </a:rPr>
                        <a:t>months*</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1197610" marR="158115" indent="-1027430">
                        <a:lnSpc>
                          <a:spcPts val="2800"/>
                        </a:lnSpc>
                        <a:spcBef>
                          <a:spcPts val="1290"/>
                        </a:spcBef>
                      </a:pPr>
                      <a:r>
                        <a:rPr sz="2400" dirty="0">
                          <a:latin typeface="Palatino Linotype"/>
                          <a:cs typeface="Palatino Linotype"/>
                        </a:rPr>
                        <a:t>678ml (101% of</a:t>
                      </a:r>
                      <a:r>
                        <a:rPr sz="2400" spc="-65" dirty="0">
                          <a:latin typeface="Palatino Linotype"/>
                          <a:cs typeface="Palatino Linotype"/>
                        </a:rPr>
                        <a:t> </a:t>
                      </a:r>
                      <a:r>
                        <a:rPr sz="2400" spc="-5" dirty="0">
                          <a:latin typeface="Palatino Linotype"/>
                          <a:cs typeface="Palatino Linotype"/>
                        </a:rPr>
                        <a:t>injected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446405" marR="433070" indent="99060">
                        <a:lnSpc>
                          <a:spcPts val="2800"/>
                        </a:lnSpc>
                        <a:spcBef>
                          <a:spcPts val="1290"/>
                        </a:spcBef>
                      </a:pPr>
                      <a:r>
                        <a:rPr sz="2400" dirty="0">
                          <a:latin typeface="Palatino Linotype"/>
                          <a:cs typeface="Palatino Linotype"/>
                        </a:rPr>
                        <a:t>628ml (102% of  </a:t>
                      </a:r>
                      <a:r>
                        <a:rPr sz="2400" spc="-5" dirty="0">
                          <a:latin typeface="Palatino Linotype"/>
                          <a:cs typeface="Palatino Linotype"/>
                        </a:rPr>
                        <a:t>injected</a:t>
                      </a:r>
                      <a:r>
                        <a:rPr sz="2400" spc="-40"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r>
              <a:tr h="573160">
                <a:tc gridSpan="3">
                  <a:txBody>
                    <a:bodyPr/>
                    <a:lstStyle/>
                    <a:p>
                      <a:pPr marL="2339340">
                        <a:lnSpc>
                          <a:spcPct val="100000"/>
                        </a:lnSpc>
                        <a:spcBef>
                          <a:spcPts val="765"/>
                        </a:spcBef>
                      </a:pPr>
                      <a:r>
                        <a:rPr sz="2400" b="1" dirty="0">
                          <a:solidFill>
                            <a:srgbClr val="FF0000"/>
                          </a:solidFill>
                          <a:latin typeface="Palatino Linotype"/>
                          <a:cs typeface="Palatino Linotype"/>
                        </a:rPr>
                        <a:t>Ratio </a:t>
                      </a:r>
                      <a:r>
                        <a:rPr sz="2400" b="1" spc="-5" dirty="0">
                          <a:solidFill>
                            <a:srgbClr val="FF0000"/>
                          </a:solidFill>
                          <a:latin typeface="Palatino Linotype"/>
                          <a:cs typeface="Palatino Linotype"/>
                        </a:rPr>
                        <a:t>Cells/ml </a:t>
                      </a:r>
                      <a:r>
                        <a:rPr sz="2400" b="1" dirty="0">
                          <a:solidFill>
                            <a:srgbClr val="FF0000"/>
                          </a:solidFill>
                          <a:latin typeface="Palatino Linotype"/>
                          <a:cs typeface="Palatino Linotype"/>
                        </a:rPr>
                        <a:t>of fat:</a:t>
                      </a:r>
                      <a:r>
                        <a:rPr sz="2400" b="1" spc="5" dirty="0">
                          <a:solidFill>
                            <a:srgbClr val="FF0000"/>
                          </a:solidFill>
                          <a:latin typeface="Palatino Linotype"/>
                          <a:cs typeface="Palatino Linotype"/>
                        </a:rPr>
                        <a:t> </a:t>
                      </a:r>
                      <a:r>
                        <a:rPr sz="2400" b="1" spc="-5" dirty="0">
                          <a:solidFill>
                            <a:srgbClr val="FF0000"/>
                          </a:solidFill>
                          <a:latin typeface="Palatino Linotype"/>
                          <a:cs typeface="Palatino Linotype"/>
                        </a:rPr>
                        <a:t>233,000cells/ml</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c hMerge="1">
                  <a:txBody>
                    <a:bodyPr/>
                    <a:lstStyle/>
                    <a:p>
                      <a:endParaRPr/>
                    </a:p>
                  </a:txBody>
                  <a:tcPr marL="0" marR="0" marT="0" marB="0"/>
                </a:tc>
                <a:tc hMerge="1">
                  <a:txBody>
                    <a:bodyPr/>
                    <a:lstStyle/>
                    <a:p>
                      <a:endParaRPr/>
                    </a:p>
                  </a:txBody>
                  <a:tcPr marL="0" marR="0" marT="0" marB="0"/>
                </a:tc>
              </a:tr>
              <a:tr h="352325">
                <a:tc gridSpan="3">
                  <a:txBody>
                    <a:bodyPr/>
                    <a:lstStyle/>
                    <a:p>
                      <a:pPr marL="2722880">
                        <a:lnSpc>
                          <a:spcPts val="2160"/>
                        </a:lnSpc>
                        <a:spcBef>
                          <a:spcPts val="765"/>
                        </a:spcBef>
                      </a:pPr>
                      <a:r>
                        <a:rPr sz="2400" dirty="0">
                          <a:latin typeface="Palatino Linotype"/>
                          <a:cs typeface="Palatino Linotype"/>
                        </a:rPr>
                        <a:t>*Data obtained by MRI</a:t>
                      </a:r>
                      <a:r>
                        <a:rPr sz="2400" spc="-105" dirty="0">
                          <a:latin typeface="Palatino Linotype"/>
                          <a:cs typeface="Palatino Linotype"/>
                        </a:rPr>
                        <a:t> </a:t>
                      </a:r>
                      <a:r>
                        <a:rPr sz="2400" dirty="0">
                          <a:latin typeface="Palatino Linotype"/>
                          <a:cs typeface="Palatino Linotype"/>
                        </a:rPr>
                        <a:t>analysis</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EF0F5"/>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4" name="object 4"/>
          <p:cNvSpPr/>
          <p:nvPr/>
        </p:nvSpPr>
        <p:spPr>
          <a:xfrm>
            <a:off x="10370578" y="6534000"/>
            <a:ext cx="1596847" cy="323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31920" y="58196"/>
            <a:ext cx="5137264" cy="89361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4001363" y="252251"/>
            <a:ext cx="5013325" cy="563880"/>
          </a:xfrm>
          <a:prstGeom prst="rect">
            <a:avLst/>
          </a:prstGeom>
        </p:spPr>
        <p:txBody>
          <a:bodyPr vert="horz" wrap="square" lIns="0" tIns="0" rIns="0" bIns="0" rtlCol="0">
            <a:spAutoFit/>
          </a:bodyPr>
          <a:lstStyle/>
          <a:p>
            <a:pPr marL="12700">
              <a:lnSpc>
                <a:spcPct val="100000"/>
              </a:lnSpc>
              <a:tabLst>
                <a:tab pos="1692275" algn="l"/>
              </a:tabLst>
            </a:pPr>
            <a:r>
              <a:rPr sz="3700" b="0" spc="-5" dirty="0">
                <a:solidFill>
                  <a:srgbClr val="191919"/>
                </a:solidFill>
                <a:latin typeface="Verdana"/>
                <a:cs typeface="Verdana"/>
              </a:rPr>
              <a:t>Breast	Augmentation</a:t>
            </a:r>
            <a:endParaRPr sz="3700">
              <a:latin typeface="Verdana"/>
              <a:cs typeface="Verdana"/>
            </a:endParaRPr>
          </a:p>
        </p:txBody>
      </p:sp>
      <p:sp>
        <p:nvSpPr>
          <p:cNvPr id="4" name="object 4"/>
          <p:cNvSpPr/>
          <p:nvPr/>
        </p:nvSpPr>
        <p:spPr>
          <a:xfrm>
            <a:off x="6862114" y="838009"/>
            <a:ext cx="4391050" cy="277200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170201" y="838009"/>
            <a:ext cx="4314418" cy="277200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21" y="1135062"/>
            <a:ext cx="1981200" cy="2832735"/>
          </a:xfrm>
          <a:custGeom>
            <a:avLst/>
            <a:gdLst/>
            <a:ahLst/>
            <a:cxnLst/>
            <a:rect l="l" t="t" r="r" b="b"/>
            <a:pathLst>
              <a:path w="1981200" h="2832735">
                <a:moveTo>
                  <a:pt x="990439" y="0"/>
                </a:moveTo>
                <a:lnTo>
                  <a:pt x="990439" y="708126"/>
                </a:lnTo>
                <a:lnTo>
                  <a:pt x="0" y="708126"/>
                </a:lnTo>
                <a:lnTo>
                  <a:pt x="0" y="2124367"/>
                </a:lnTo>
                <a:lnTo>
                  <a:pt x="990439" y="2124367"/>
                </a:lnTo>
                <a:lnTo>
                  <a:pt x="990439" y="2832493"/>
                </a:lnTo>
                <a:lnTo>
                  <a:pt x="1980873" y="1416253"/>
                </a:lnTo>
                <a:lnTo>
                  <a:pt x="990439" y="0"/>
                </a:lnTo>
                <a:close/>
              </a:path>
            </a:pathLst>
          </a:custGeom>
          <a:solidFill>
            <a:srgbClr val="738BC1"/>
          </a:solidFill>
        </p:spPr>
        <p:txBody>
          <a:bodyPr wrap="square" lIns="0" tIns="0" rIns="0" bIns="0" rtlCol="0"/>
          <a:lstStyle/>
          <a:p>
            <a:endParaRPr/>
          </a:p>
        </p:txBody>
      </p:sp>
      <p:sp>
        <p:nvSpPr>
          <p:cNvPr id="7" name="object 7"/>
          <p:cNvSpPr/>
          <p:nvPr/>
        </p:nvSpPr>
        <p:spPr>
          <a:xfrm>
            <a:off x="21" y="1135062"/>
            <a:ext cx="1981200" cy="2832735"/>
          </a:xfrm>
          <a:custGeom>
            <a:avLst/>
            <a:gdLst/>
            <a:ahLst/>
            <a:cxnLst/>
            <a:rect l="l" t="t" r="r" b="b"/>
            <a:pathLst>
              <a:path w="1981200" h="2832735">
                <a:moveTo>
                  <a:pt x="0" y="708122"/>
                </a:moveTo>
                <a:lnTo>
                  <a:pt x="990439" y="708122"/>
                </a:lnTo>
                <a:lnTo>
                  <a:pt x="990439" y="0"/>
                </a:lnTo>
                <a:lnTo>
                  <a:pt x="1980878" y="1416248"/>
                </a:lnTo>
                <a:lnTo>
                  <a:pt x="990439" y="2832487"/>
                </a:lnTo>
                <a:lnTo>
                  <a:pt x="990439" y="2124368"/>
                </a:lnTo>
                <a:lnTo>
                  <a:pt x="0" y="2124368"/>
                </a:lnTo>
                <a:lnTo>
                  <a:pt x="0" y="708122"/>
                </a:lnTo>
                <a:close/>
              </a:path>
            </a:pathLst>
          </a:custGeom>
          <a:ln w="28574">
            <a:solidFill>
              <a:srgbClr val="556A95"/>
            </a:solidFill>
          </a:ln>
        </p:spPr>
        <p:txBody>
          <a:bodyPr wrap="square" lIns="0" tIns="0" rIns="0" bIns="0" rtlCol="0"/>
          <a:lstStyle/>
          <a:p>
            <a:endParaRPr/>
          </a:p>
        </p:txBody>
      </p:sp>
      <p:sp>
        <p:nvSpPr>
          <p:cNvPr id="8" name="object 8"/>
          <p:cNvSpPr txBox="1"/>
          <p:nvPr/>
        </p:nvSpPr>
        <p:spPr>
          <a:xfrm>
            <a:off x="78761" y="2368435"/>
            <a:ext cx="1196975" cy="385445"/>
          </a:xfrm>
          <a:prstGeom prst="rect">
            <a:avLst/>
          </a:prstGeom>
        </p:spPr>
        <p:txBody>
          <a:bodyPr vert="horz" wrap="square" lIns="0" tIns="0" rIns="0" bIns="0" rtlCol="0">
            <a:spAutoFit/>
          </a:bodyPr>
          <a:lstStyle/>
          <a:p>
            <a:pPr marL="12700">
              <a:lnSpc>
                <a:spcPct val="100000"/>
              </a:lnSpc>
            </a:pPr>
            <a:r>
              <a:rPr sz="2400" dirty="0">
                <a:solidFill>
                  <a:srgbClr val="FFFFFF"/>
                </a:solidFill>
                <a:latin typeface="Palatino Linotype"/>
                <a:cs typeface="Palatino Linotype"/>
              </a:rPr>
              <a:t>BEFORE</a:t>
            </a:r>
            <a:endParaRPr sz="2400">
              <a:latin typeface="Palatino Linotype"/>
              <a:cs typeface="Palatino Linotype"/>
            </a:endParaRPr>
          </a:p>
        </p:txBody>
      </p:sp>
      <p:sp>
        <p:nvSpPr>
          <p:cNvPr id="9" name="object 9"/>
          <p:cNvSpPr/>
          <p:nvPr/>
        </p:nvSpPr>
        <p:spPr>
          <a:xfrm>
            <a:off x="0" y="4025544"/>
            <a:ext cx="2226310" cy="2832735"/>
          </a:xfrm>
          <a:custGeom>
            <a:avLst/>
            <a:gdLst/>
            <a:ahLst/>
            <a:cxnLst/>
            <a:rect l="l" t="t" r="r" b="b"/>
            <a:pathLst>
              <a:path w="2226310" h="2832734">
                <a:moveTo>
                  <a:pt x="1113118" y="0"/>
                </a:moveTo>
                <a:lnTo>
                  <a:pt x="1113118" y="708113"/>
                </a:lnTo>
                <a:lnTo>
                  <a:pt x="0" y="708113"/>
                </a:lnTo>
                <a:lnTo>
                  <a:pt x="0" y="2124364"/>
                </a:lnTo>
                <a:lnTo>
                  <a:pt x="1113118" y="2124364"/>
                </a:lnTo>
                <a:lnTo>
                  <a:pt x="1113118" y="2832487"/>
                </a:lnTo>
                <a:lnTo>
                  <a:pt x="2226232" y="1416240"/>
                </a:lnTo>
                <a:lnTo>
                  <a:pt x="1113118" y="0"/>
                </a:lnTo>
                <a:close/>
              </a:path>
            </a:pathLst>
          </a:custGeom>
          <a:solidFill>
            <a:srgbClr val="738BC1"/>
          </a:solidFill>
        </p:spPr>
        <p:txBody>
          <a:bodyPr wrap="square" lIns="0" tIns="0" rIns="0" bIns="0" rtlCol="0"/>
          <a:lstStyle/>
          <a:p>
            <a:endParaRPr/>
          </a:p>
        </p:txBody>
      </p:sp>
      <p:sp>
        <p:nvSpPr>
          <p:cNvPr id="10" name="object 10"/>
          <p:cNvSpPr/>
          <p:nvPr/>
        </p:nvSpPr>
        <p:spPr>
          <a:xfrm>
            <a:off x="0" y="4025544"/>
            <a:ext cx="2226310" cy="2832735"/>
          </a:xfrm>
          <a:custGeom>
            <a:avLst/>
            <a:gdLst/>
            <a:ahLst/>
            <a:cxnLst/>
            <a:rect l="l" t="t" r="r" b="b"/>
            <a:pathLst>
              <a:path w="2226310" h="2832734">
                <a:moveTo>
                  <a:pt x="0" y="708122"/>
                </a:moveTo>
                <a:lnTo>
                  <a:pt x="1113119" y="708122"/>
                </a:lnTo>
                <a:lnTo>
                  <a:pt x="1113119" y="0"/>
                </a:lnTo>
                <a:lnTo>
                  <a:pt x="2226228" y="1416249"/>
                </a:lnTo>
                <a:lnTo>
                  <a:pt x="1113119" y="2832488"/>
                </a:lnTo>
                <a:lnTo>
                  <a:pt x="1113119" y="2124368"/>
                </a:lnTo>
                <a:lnTo>
                  <a:pt x="0" y="2124368"/>
                </a:lnTo>
                <a:lnTo>
                  <a:pt x="0" y="708122"/>
                </a:lnTo>
                <a:close/>
              </a:path>
            </a:pathLst>
          </a:custGeom>
          <a:ln w="28574">
            <a:solidFill>
              <a:srgbClr val="556A95"/>
            </a:solidFill>
          </a:ln>
        </p:spPr>
        <p:txBody>
          <a:bodyPr wrap="square" lIns="0" tIns="0" rIns="0" bIns="0" rtlCol="0"/>
          <a:lstStyle/>
          <a:p>
            <a:endParaRPr/>
          </a:p>
        </p:txBody>
      </p:sp>
      <p:sp>
        <p:nvSpPr>
          <p:cNvPr id="11" name="object 11"/>
          <p:cNvSpPr txBox="1"/>
          <p:nvPr/>
        </p:nvSpPr>
        <p:spPr>
          <a:xfrm>
            <a:off x="78741" y="5096344"/>
            <a:ext cx="1407160" cy="720725"/>
          </a:xfrm>
          <a:prstGeom prst="rect">
            <a:avLst/>
          </a:prstGeom>
        </p:spPr>
        <p:txBody>
          <a:bodyPr vert="horz" wrap="square" lIns="0" tIns="0" rIns="0" bIns="0" rtlCol="0">
            <a:spAutoFit/>
          </a:bodyPr>
          <a:lstStyle/>
          <a:p>
            <a:pPr marL="12700" marR="5080">
              <a:lnSpc>
                <a:spcPts val="2800"/>
              </a:lnSpc>
            </a:pPr>
            <a:r>
              <a:rPr sz="2400" dirty="0">
                <a:solidFill>
                  <a:srgbClr val="FFFFFF"/>
                </a:solidFill>
                <a:latin typeface="Palatino Linotype"/>
                <a:cs typeface="Palatino Linotype"/>
              </a:rPr>
              <a:t>AFTER 12  MONTHS</a:t>
            </a:r>
            <a:endParaRPr sz="2400">
              <a:latin typeface="Palatino Linotype"/>
              <a:cs typeface="Palatino Linotype"/>
            </a:endParaRPr>
          </a:p>
        </p:txBody>
      </p:sp>
      <p:sp>
        <p:nvSpPr>
          <p:cNvPr id="12" name="object 12"/>
          <p:cNvSpPr/>
          <p:nvPr/>
        </p:nvSpPr>
        <p:spPr>
          <a:xfrm>
            <a:off x="6861175" y="3690061"/>
            <a:ext cx="4391240" cy="305101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164626" y="3690061"/>
            <a:ext cx="4317885" cy="2965958"/>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18350" rIns="0" bIns="0" rtlCol="0">
            <a:spAutoFit/>
          </a:bodyPr>
          <a:lstStyle/>
          <a:p>
            <a:pPr marL="913765">
              <a:lnSpc>
                <a:spcPct val="100000"/>
              </a:lnSpc>
            </a:pPr>
            <a:r>
              <a:rPr sz="2800" spc="-25" dirty="0">
                <a:solidFill>
                  <a:srgbClr val="1F497D"/>
                </a:solidFill>
                <a:latin typeface="Arial Rounded MT Bold"/>
                <a:cs typeface="Arial Rounded MT Bold"/>
              </a:rPr>
              <a:t>Around </a:t>
            </a:r>
            <a:r>
              <a:rPr sz="2800" spc="-10" dirty="0">
                <a:solidFill>
                  <a:srgbClr val="1F497D"/>
                </a:solidFill>
                <a:latin typeface="Arial Rounded MT Bold"/>
                <a:cs typeface="Arial Rounded MT Bold"/>
              </a:rPr>
              <a:t>100% </a:t>
            </a:r>
            <a:r>
              <a:rPr sz="2800" spc="-5" dirty="0">
                <a:solidFill>
                  <a:srgbClr val="1F497D"/>
                </a:solidFill>
                <a:latin typeface="Arial Rounded MT Bold"/>
                <a:cs typeface="Arial Rounded MT Bold"/>
              </a:rPr>
              <a:t>of </a:t>
            </a:r>
            <a:r>
              <a:rPr sz="2800" spc="-10" dirty="0">
                <a:solidFill>
                  <a:srgbClr val="1F497D"/>
                </a:solidFill>
                <a:latin typeface="Arial Rounded MT Bold"/>
                <a:cs typeface="Arial Rounded MT Bold"/>
              </a:rPr>
              <a:t>volume </a:t>
            </a:r>
            <a:r>
              <a:rPr sz="2800" spc="-20" dirty="0">
                <a:solidFill>
                  <a:srgbClr val="1F497D"/>
                </a:solidFill>
                <a:latin typeface="Arial Rounded MT Bold"/>
                <a:cs typeface="Arial Rounded MT Bold"/>
              </a:rPr>
              <a:t>was </a:t>
            </a:r>
            <a:r>
              <a:rPr sz="2800" spc="-5" dirty="0">
                <a:solidFill>
                  <a:srgbClr val="1F497D"/>
                </a:solidFill>
                <a:latin typeface="Arial Rounded MT Bold"/>
                <a:cs typeface="Arial Rounded MT Bold"/>
              </a:rPr>
              <a:t>maintained</a:t>
            </a:r>
            <a:r>
              <a:rPr sz="2800" b="0" spc="-5" dirty="0">
                <a:solidFill>
                  <a:srgbClr val="1F497D"/>
                </a:solidFill>
                <a:latin typeface="Arial Rounded MT Bold"/>
                <a:cs typeface="Arial Rounded MT Bold"/>
              </a:rPr>
              <a:t>. BMI</a:t>
            </a:r>
            <a:r>
              <a:rPr sz="2800" b="0" spc="385" dirty="0">
                <a:solidFill>
                  <a:srgbClr val="1F497D"/>
                </a:solidFill>
                <a:latin typeface="Arial Rounded MT Bold"/>
                <a:cs typeface="Arial Rounded MT Bold"/>
              </a:rPr>
              <a:t> </a:t>
            </a:r>
            <a:r>
              <a:rPr sz="2800" b="0" spc="-15" dirty="0">
                <a:solidFill>
                  <a:srgbClr val="1F497D"/>
                </a:solidFill>
                <a:latin typeface="Arial Rounded MT Bold"/>
                <a:cs typeface="Arial Rounded MT Bold"/>
              </a:rPr>
              <a:t>stable</a:t>
            </a:r>
            <a:endParaRPr sz="2800">
              <a:latin typeface="Arial Rounded MT Bold"/>
              <a:cs typeface="Arial Rounded MT Bold"/>
            </a:endParaRPr>
          </a:p>
        </p:txBody>
      </p:sp>
      <p:graphicFrame>
        <p:nvGraphicFramePr>
          <p:cNvPr id="3" name="object 3"/>
          <p:cNvGraphicFramePr>
            <a:graphicFrameLocks noGrp="1"/>
          </p:cNvGraphicFramePr>
          <p:nvPr/>
        </p:nvGraphicFramePr>
        <p:xfrm>
          <a:off x="1029473" y="1203883"/>
          <a:ext cx="9860280" cy="5466715"/>
        </p:xfrm>
        <a:graphic>
          <a:graphicData uri="http://schemas.openxmlformats.org/drawingml/2006/table">
            <a:tbl>
              <a:tblPr firstRow="1" bandRow="1">
                <a:tableStyleId>{2D5ABB26-0587-4C30-8999-92F81FD0307C}</a:tableStyleId>
              </a:tblPr>
              <a:tblGrid>
                <a:gridCol w="3085481"/>
                <a:gridCol w="3292251"/>
                <a:gridCol w="3463211"/>
              </a:tblGrid>
              <a:tr h="462163">
                <a:tc>
                  <a:txBody>
                    <a:bodyPr/>
                    <a:lstStyle/>
                    <a:p>
                      <a:endParaRPr sz="2800">
                        <a:latin typeface="Arial Rounded MT Bold"/>
                        <a:cs typeface="Arial Rounded MT Bold"/>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8BC1"/>
                    </a:solidFill>
                  </a:tcPr>
                </a:tc>
                <a:tc>
                  <a:txBody>
                    <a:bodyPr/>
                    <a:lstStyle/>
                    <a:p>
                      <a:pPr marL="5080" algn="ctr">
                        <a:lnSpc>
                          <a:spcPct val="100000"/>
                        </a:lnSpc>
                        <a:spcBef>
                          <a:spcPts val="330"/>
                        </a:spcBef>
                      </a:pPr>
                      <a:r>
                        <a:rPr sz="2400" b="1" dirty="0">
                          <a:solidFill>
                            <a:srgbClr val="FFFFFF"/>
                          </a:solidFill>
                          <a:latin typeface="Palatino Linotype"/>
                          <a:cs typeface="Palatino Linotype"/>
                        </a:rPr>
                        <a:t>Right</a:t>
                      </a:r>
                      <a:r>
                        <a:rPr sz="2400" b="1" spc="-85" dirty="0">
                          <a:solidFill>
                            <a:srgbClr val="FFFFFF"/>
                          </a:solidFill>
                          <a:latin typeface="Palatino Linotype"/>
                          <a:cs typeface="Palatino Linotype"/>
                        </a:rPr>
                        <a:t> </a:t>
                      </a:r>
                      <a:r>
                        <a:rPr sz="2400" b="1" spc="-5" dirty="0">
                          <a:solidFill>
                            <a:srgbClr val="FFFFFF"/>
                          </a:solidFill>
                          <a:latin typeface="Palatino Linotype"/>
                          <a:cs typeface="Palatino Linotype"/>
                        </a:rPr>
                        <a:t>Brest</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8BC1"/>
                    </a:solidFill>
                  </a:tcPr>
                </a:tc>
                <a:tc>
                  <a:txBody>
                    <a:bodyPr/>
                    <a:lstStyle/>
                    <a:p>
                      <a:pPr marL="5715" algn="ctr">
                        <a:lnSpc>
                          <a:spcPct val="100000"/>
                        </a:lnSpc>
                        <a:spcBef>
                          <a:spcPts val="330"/>
                        </a:spcBef>
                      </a:pPr>
                      <a:r>
                        <a:rPr sz="2400" b="1" dirty="0">
                          <a:solidFill>
                            <a:srgbClr val="FFFFFF"/>
                          </a:solidFill>
                          <a:latin typeface="Palatino Linotype"/>
                          <a:cs typeface="Palatino Linotype"/>
                        </a:rPr>
                        <a:t>Left</a:t>
                      </a:r>
                      <a:r>
                        <a:rPr sz="2400" b="1" spc="-85" dirty="0">
                          <a:solidFill>
                            <a:srgbClr val="FFFFFF"/>
                          </a:solidFill>
                          <a:latin typeface="Palatino Linotype"/>
                          <a:cs typeface="Palatino Linotype"/>
                        </a:rPr>
                        <a:t> </a:t>
                      </a:r>
                      <a:r>
                        <a:rPr sz="2400" b="1" spc="-5" dirty="0">
                          <a:solidFill>
                            <a:srgbClr val="FFFFFF"/>
                          </a:solidFill>
                          <a:latin typeface="Palatino Linotype"/>
                          <a:cs typeface="Palatino Linotype"/>
                        </a:rPr>
                        <a:t>Brest</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8BC1"/>
                    </a:solidFill>
                  </a:tcPr>
                </a:tc>
              </a:tr>
              <a:tr h="831897">
                <a:tc>
                  <a:txBody>
                    <a:bodyPr/>
                    <a:lstStyle/>
                    <a:p>
                      <a:pPr marL="953135" marR="671830" indent="-268605">
                        <a:lnSpc>
                          <a:spcPts val="2800"/>
                        </a:lnSpc>
                        <a:spcBef>
                          <a:spcPts val="405"/>
                        </a:spcBef>
                      </a:pPr>
                      <a:r>
                        <a:rPr sz="2400" dirty="0">
                          <a:latin typeface="Palatino Linotype"/>
                          <a:cs typeface="Palatino Linotype"/>
                        </a:rPr>
                        <a:t>Initial</a:t>
                      </a:r>
                      <a:r>
                        <a:rPr sz="2400" spc="-100" dirty="0">
                          <a:latin typeface="Palatino Linotype"/>
                          <a:cs typeface="Palatino Linotype"/>
                        </a:rPr>
                        <a:t> </a:t>
                      </a:r>
                      <a:r>
                        <a:rPr sz="2400" dirty="0">
                          <a:latin typeface="Palatino Linotype"/>
                          <a:cs typeface="Palatino Linotype"/>
                        </a:rPr>
                        <a:t>Breast  </a:t>
                      </a:r>
                      <a:r>
                        <a:rPr sz="2400" spc="-25"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ADEEA"/>
                    </a:solidFill>
                  </a:tcPr>
                </a:tc>
                <a:tc>
                  <a:txBody>
                    <a:bodyPr/>
                    <a:lstStyle/>
                    <a:p>
                      <a:pPr marL="5080" algn="ctr">
                        <a:lnSpc>
                          <a:spcPct val="100000"/>
                        </a:lnSpc>
                        <a:spcBef>
                          <a:spcPts val="1685"/>
                        </a:spcBef>
                      </a:pPr>
                      <a:r>
                        <a:rPr sz="2400" dirty="0">
                          <a:latin typeface="Palatino Linotype"/>
                          <a:cs typeface="Palatino Linotype"/>
                        </a:rPr>
                        <a:t>799ml</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ADEEA"/>
                    </a:solidFill>
                  </a:tcPr>
                </a:tc>
                <a:tc>
                  <a:txBody>
                    <a:bodyPr/>
                    <a:lstStyle/>
                    <a:p>
                      <a:pPr marL="5715" algn="ctr">
                        <a:lnSpc>
                          <a:spcPct val="100000"/>
                        </a:lnSpc>
                        <a:spcBef>
                          <a:spcPts val="1685"/>
                        </a:spcBef>
                      </a:pPr>
                      <a:r>
                        <a:rPr sz="2400" dirty="0">
                          <a:latin typeface="Palatino Linotype"/>
                          <a:cs typeface="Palatino Linotype"/>
                        </a:rPr>
                        <a:t>745ml</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ADEEA"/>
                    </a:solidFill>
                  </a:tcPr>
                </a:tc>
              </a:tr>
              <a:tr h="1201620">
                <a:tc>
                  <a:txBody>
                    <a:bodyPr/>
                    <a:lstStyle/>
                    <a:p>
                      <a:pPr marL="947419" marR="578485" indent="-356235">
                        <a:lnSpc>
                          <a:spcPts val="2800"/>
                        </a:lnSpc>
                        <a:spcBef>
                          <a:spcPts val="1960"/>
                        </a:spcBef>
                      </a:pPr>
                      <a:r>
                        <a:rPr sz="2400" spc="-30" dirty="0">
                          <a:latin typeface="Palatino Linotype"/>
                          <a:cs typeface="Palatino Linotype"/>
                        </a:rPr>
                        <a:t>Volume </a:t>
                      </a:r>
                      <a:r>
                        <a:rPr sz="2400" dirty="0">
                          <a:latin typeface="Palatino Linotype"/>
                          <a:cs typeface="Palatino Linotype"/>
                        </a:rPr>
                        <a:t>of</a:t>
                      </a:r>
                      <a:r>
                        <a:rPr sz="2400" spc="-60" dirty="0">
                          <a:latin typeface="Palatino Linotype"/>
                          <a:cs typeface="Palatino Linotype"/>
                        </a:rPr>
                        <a:t> </a:t>
                      </a:r>
                      <a:r>
                        <a:rPr sz="2400" dirty="0">
                          <a:latin typeface="Palatino Linotype"/>
                          <a:cs typeface="Palatino Linotype"/>
                        </a:rPr>
                        <a:t>Fat  </a:t>
                      </a:r>
                      <a:r>
                        <a:rPr sz="2400" spc="-5" dirty="0">
                          <a:latin typeface="Palatino Linotype"/>
                          <a:cs typeface="Palatino Linotype"/>
                        </a:rPr>
                        <a:t>Injected*</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167005" marR="154305" indent="1067435">
                        <a:lnSpc>
                          <a:spcPts val="2800"/>
                        </a:lnSpc>
                        <a:spcBef>
                          <a:spcPts val="1960"/>
                        </a:spcBef>
                      </a:pPr>
                      <a:r>
                        <a:rPr sz="2400" dirty="0">
                          <a:latin typeface="Palatino Linotype"/>
                          <a:cs typeface="Palatino Linotype"/>
                        </a:rPr>
                        <a:t>246ml  (1045ml total</a:t>
                      </a:r>
                      <a:r>
                        <a:rPr sz="2400" spc="-75"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252729" marR="239395" indent="1067435">
                        <a:lnSpc>
                          <a:spcPts val="2800"/>
                        </a:lnSpc>
                        <a:spcBef>
                          <a:spcPts val="1960"/>
                        </a:spcBef>
                      </a:pPr>
                      <a:r>
                        <a:rPr sz="2400" dirty="0">
                          <a:latin typeface="Palatino Linotype"/>
                          <a:cs typeface="Palatino Linotype"/>
                        </a:rPr>
                        <a:t>321ml  (1066ml total</a:t>
                      </a:r>
                      <a:r>
                        <a:rPr sz="2400" spc="-75"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r>
              <a:tr h="1201630">
                <a:tc>
                  <a:txBody>
                    <a:bodyPr/>
                    <a:lstStyle/>
                    <a:p>
                      <a:pPr marL="546100" marR="123189" indent="-410209">
                        <a:lnSpc>
                          <a:spcPts val="2800"/>
                        </a:lnSpc>
                        <a:spcBef>
                          <a:spcPts val="1960"/>
                        </a:spcBef>
                      </a:pPr>
                      <a:r>
                        <a:rPr sz="2400" spc="-30" dirty="0">
                          <a:latin typeface="Palatino Linotype"/>
                          <a:cs typeface="Palatino Linotype"/>
                        </a:rPr>
                        <a:t>Volume </a:t>
                      </a:r>
                      <a:r>
                        <a:rPr sz="2400" dirty="0">
                          <a:latin typeface="Palatino Linotype"/>
                          <a:cs typeface="Palatino Linotype"/>
                        </a:rPr>
                        <a:t>of </a:t>
                      </a:r>
                      <a:r>
                        <a:rPr sz="2400" spc="-5" dirty="0">
                          <a:latin typeface="Palatino Linotype"/>
                          <a:cs typeface="Palatino Linotype"/>
                        </a:rPr>
                        <a:t>the</a:t>
                      </a:r>
                      <a:r>
                        <a:rPr sz="2400" spc="-50" dirty="0">
                          <a:latin typeface="Palatino Linotype"/>
                          <a:cs typeface="Palatino Linotype"/>
                        </a:rPr>
                        <a:t> </a:t>
                      </a:r>
                      <a:r>
                        <a:rPr sz="2400" dirty="0">
                          <a:latin typeface="Palatino Linotype"/>
                          <a:cs typeface="Palatino Linotype"/>
                        </a:rPr>
                        <a:t>Breast  after 120</a:t>
                      </a:r>
                      <a:r>
                        <a:rPr sz="2400" spc="-100" dirty="0">
                          <a:latin typeface="Palatino Linotype"/>
                          <a:cs typeface="Palatino Linotype"/>
                        </a:rPr>
                        <a:t> </a:t>
                      </a:r>
                      <a:r>
                        <a:rPr sz="2400" dirty="0">
                          <a:latin typeface="Palatino Linotype"/>
                          <a:cs typeface="Palatino Linotype"/>
                        </a:rPr>
                        <a:t>days*</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c>
                  <a:txBody>
                    <a:bodyPr/>
                    <a:lstStyle/>
                    <a:p>
                      <a:pPr marL="502920">
                        <a:lnSpc>
                          <a:spcPts val="2840"/>
                        </a:lnSpc>
                        <a:spcBef>
                          <a:spcPts val="1800"/>
                        </a:spcBef>
                      </a:pPr>
                      <a:r>
                        <a:rPr sz="2400" dirty="0">
                          <a:latin typeface="Palatino Linotype"/>
                          <a:cs typeface="Palatino Linotype"/>
                        </a:rPr>
                        <a:t>1011ml (96.7%</a:t>
                      </a:r>
                      <a:r>
                        <a:rPr sz="2400" spc="-100" dirty="0">
                          <a:latin typeface="Palatino Linotype"/>
                          <a:cs typeface="Palatino Linotype"/>
                        </a:rPr>
                        <a:t> </a:t>
                      </a:r>
                      <a:r>
                        <a:rPr sz="2400" dirty="0">
                          <a:latin typeface="Palatino Linotype"/>
                          <a:cs typeface="Palatino Linotype"/>
                        </a:rPr>
                        <a:t>of</a:t>
                      </a:r>
                      <a:endParaRPr sz="2400">
                        <a:latin typeface="Palatino Linotype"/>
                        <a:cs typeface="Palatino Linotype"/>
                      </a:endParaRPr>
                    </a:p>
                    <a:p>
                      <a:pPr marL="517525">
                        <a:lnSpc>
                          <a:spcPts val="2840"/>
                        </a:lnSpc>
                      </a:pPr>
                      <a:r>
                        <a:rPr sz="2400" spc="-5" dirty="0">
                          <a:latin typeface="Palatino Linotype"/>
                          <a:cs typeface="Palatino Linotype"/>
                        </a:rPr>
                        <a:t>injected</a:t>
                      </a:r>
                      <a:r>
                        <a:rPr sz="2400" spc="-40"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c>
                  <a:txBody>
                    <a:bodyPr/>
                    <a:lstStyle/>
                    <a:p>
                      <a:pPr marL="585470" marR="572135" indent="658495">
                        <a:lnSpc>
                          <a:spcPts val="2800"/>
                        </a:lnSpc>
                        <a:spcBef>
                          <a:spcPts val="520"/>
                        </a:spcBef>
                      </a:pPr>
                      <a:r>
                        <a:rPr sz="2400" dirty="0">
                          <a:latin typeface="Palatino Linotype"/>
                          <a:cs typeface="Palatino Linotype"/>
                        </a:rPr>
                        <a:t>1121ml  (105% of</a:t>
                      </a:r>
                      <a:r>
                        <a:rPr sz="2400" spc="-65" dirty="0">
                          <a:latin typeface="Palatino Linotype"/>
                          <a:cs typeface="Palatino Linotype"/>
                        </a:rPr>
                        <a:t> </a:t>
                      </a:r>
                      <a:r>
                        <a:rPr sz="2400" spc="-5" dirty="0">
                          <a:latin typeface="Palatino Linotype"/>
                          <a:cs typeface="Palatino Linotype"/>
                        </a:rPr>
                        <a:t>injected</a:t>
                      </a:r>
                      <a:endParaRPr sz="2400">
                        <a:latin typeface="Palatino Linotype"/>
                        <a:cs typeface="Palatino Linotype"/>
                      </a:endParaRPr>
                    </a:p>
                    <a:p>
                      <a:pPr marL="5715" algn="ctr">
                        <a:lnSpc>
                          <a:spcPts val="2820"/>
                        </a:lnSpc>
                      </a:pP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r>
              <a:tr h="831890">
                <a:tc>
                  <a:txBody>
                    <a:bodyPr/>
                    <a:lstStyle/>
                    <a:p>
                      <a:pPr marL="725805" marR="123189" indent="-589915">
                        <a:lnSpc>
                          <a:spcPts val="2800"/>
                        </a:lnSpc>
                        <a:spcBef>
                          <a:spcPts val="505"/>
                        </a:spcBef>
                      </a:pPr>
                      <a:r>
                        <a:rPr sz="2400" spc="-30" dirty="0">
                          <a:latin typeface="Palatino Linotype"/>
                          <a:cs typeface="Palatino Linotype"/>
                        </a:rPr>
                        <a:t>Volume </a:t>
                      </a:r>
                      <a:r>
                        <a:rPr sz="2400" dirty="0">
                          <a:latin typeface="Palatino Linotype"/>
                          <a:cs typeface="Palatino Linotype"/>
                        </a:rPr>
                        <a:t>of </a:t>
                      </a:r>
                      <a:r>
                        <a:rPr sz="2400" spc="-5" dirty="0">
                          <a:latin typeface="Palatino Linotype"/>
                          <a:cs typeface="Palatino Linotype"/>
                        </a:rPr>
                        <a:t>the</a:t>
                      </a:r>
                      <a:r>
                        <a:rPr sz="2400" spc="-50" dirty="0">
                          <a:latin typeface="Palatino Linotype"/>
                          <a:cs typeface="Palatino Linotype"/>
                        </a:rPr>
                        <a:t> </a:t>
                      </a:r>
                      <a:r>
                        <a:rPr sz="2400" dirty="0">
                          <a:latin typeface="Palatino Linotype"/>
                          <a:cs typeface="Palatino Linotype"/>
                        </a:rPr>
                        <a:t>Breast  after 1</a:t>
                      </a:r>
                      <a:r>
                        <a:rPr sz="2400" spc="-95" dirty="0">
                          <a:latin typeface="Palatino Linotype"/>
                          <a:cs typeface="Palatino Linotype"/>
                        </a:rPr>
                        <a:t> </a:t>
                      </a:r>
                      <a:r>
                        <a:rPr sz="2400" spc="-10" dirty="0">
                          <a:latin typeface="Palatino Linotype"/>
                          <a:cs typeface="Palatino Linotype"/>
                        </a:rPr>
                        <a:t>year*</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517525" marR="504825" indent="60960">
                        <a:lnSpc>
                          <a:spcPts val="2800"/>
                        </a:lnSpc>
                        <a:spcBef>
                          <a:spcPts val="505"/>
                        </a:spcBef>
                      </a:pPr>
                      <a:r>
                        <a:rPr sz="2400" dirty="0">
                          <a:latin typeface="Palatino Linotype"/>
                          <a:cs typeface="Palatino Linotype"/>
                        </a:rPr>
                        <a:t>973ml (93.1% of  </a:t>
                      </a:r>
                      <a:r>
                        <a:rPr sz="2400" spc="-5" dirty="0">
                          <a:latin typeface="Palatino Linotype"/>
                          <a:cs typeface="Palatino Linotype"/>
                        </a:rPr>
                        <a:t>injected</a:t>
                      </a:r>
                      <a:r>
                        <a:rPr sz="2400" spc="-40"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a:txBody>
                    <a:bodyPr/>
                    <a:lstStyle/>
                    <a:p>
                      <a:pPr marL="588645">
                        <a:lnSpc>
                          <a:spcPts val="2840"/>
                        </a:lnSpc>
                        <a:spcBef>
                          <a:spcPts val="345"/>
                        </a:spcBef>
                      </a:pPr>
                      <a:r>
                        <a:rPr sz="2400" dirty="0">
                          <a:latin typeface="Palatino Linotype"/>
                          <a:cs typeface="Palatino Linotype"/>
                        </a:rPr>
                        <a:t>1062ml (99.6%</a:t>
                      </a:r>
                      <a:r>
                        <a:rPr sz="2400" spc="-100" dirty="0">
                          <a:latin typeface="Palatino Linotype"/>
                          <a:cs typeface="Palatino Linotype"/>
                        </a:rPr>
                        <a:t> </a:t>
                      </a:r>
                      <a:r>
                        <a:rPr sz="2400" dirty="0">
                          <a:latin typeface="Palatino Linotype"/>
                          <a:cs typeface="Palatino Linotype"/>
                        </a:rPr>
                        <a:t>of</a:t>
                      </a:r>
                      <a:endParaRPr sz="2400">
                        <a:latin typeface="Palatino Linotype"/>
                        <a:cs typeface="Palatino Linotype"/>
                      </a:endParaRPr>
                    </a:p>
                    <a:p>
                      <a:pPr marL="603250">
                        <a:lnSpc>
                          <a:spcPts val="2840"/>
                        </a:lnSpc>
                      </a:pPr>
                      <a:r>
                        <a:rPr sz="2400" spc="-5" dirty="0">
                          <a:latin typeface="Palatino Linotype"/>
                          <a:cs typeface="Palatino Linotype"/>
                        </a:rPr>
                        <a:t>injected</a:t>
                      </a:r>
                      <a:r>
                        <a:rPr sz="2400" spc="-40" dirty="0">
                          <a:latin typeface="Palatino Linotype"/>
                          <a:cs typeface="Palatino Linotype"/>
                        </a:rPr>
                        <a:t> </a:t>
                      </a:r>
                      <a:r>
                        <a:rPr sz="2400" spc="-10" dirty="0">
                          <a:latin typeface="Palatino Linotype"/>
                          <a:cs typeface="Palatino Linotype"/>
                        </a:rPr>
                        <a:t>volume)</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r>
              <a:tr h="462160">
                <a:tc gridSpan="3">
                  <a:txBody>
                    <a:bodyPr/>
                    <a:lstStyle/>
                    <a:p>
                      <a:pPr marL="2397760">
                        <a:lnSpc>
                          <a:spcPct val="100000"/>
                        </a:lnSpc>
                        <a:spcBef>
                          <a:spcPts val="330"/>
                        </a:spcBef>
                      </a:pPr>
                      <a:r>
                        <a:rPr sz="2400" b="1" dirty="0">
                          <a:solidFill>
                            <a:srgbClr val="FF0000"/>
                          </a:solidFill>
                          <a:latin typeface="Palatino Linotype"/>
                          <a:cs typeface="Palatino Linotype"/>
                        </a:rPr>
                        <a:t>Ratio </a:t>
                      </a:r>
                      <a:r>
                        <a:rPr sz="2400" b="1" spc="-5" dirty="0">
                          <a:solidFill>
                            <a:srgbClr val="FF0000"/>
                          </a:solidFill>
                          <a:latin typeface="Palatino Linotype"/>
                          <a:cs typeface="Palatino Linotype"/>
                        </a:rPr>
                        <a:t>Cells/ml </a:t>
                      </a:r>
                      <a:r>
                        <a:rPr sz="2400" b="1" dirty="0">
                          <a:solidFill>
                            <a:srgbClr val="FF0000"/>
                          </a:solidFill>
                          <a:latin typeface="Palatino Linotype"/>
                          <a:cs typeface="Palatino Linotype"/>
                        </a:rPr>
                        <a:t>of fat:</a:t>
                      </a:r>
                      <a:r>
                        <a:rPr sz="2400" b="1" spc="5" dirty="0">
                          <a:solidFill>
                            <a:srgbClr val="FF0000"/>
                          </a:solidFill>
                          <a:latin typeface="Palatino Linotype"/>
                          <a:cs typeface="Palatino Linotype"/>
                        </a:rPr>
                        <a:t> </a:t>
                      </a:r>
                      <a:r>
                        <a:rPr sz="2400" b="1" spc="-5" dirty="0">
                          <a:solidFill>
                            <a:srgbClr val="FF0000"/>
                          </a:solidFill>
                          <a:latin typeface="Palatino Linotype"/>
                          <a:cs typeface="Palatino Linotype"/>
                        </a:rPr>
                        <a:t>170,000cells/ml</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ADEEA"/>
                    </a:solidFill>
                  </a:tcPr>
                </a:tc>
                <a:tc hMerge="1">
                  <a:txBody>
                    <a:bodyPr/>
                    <a:lstStyle/>
                    <a:p>
                      <a:endParaRPr/>
                    </a:p>
                  </a:txBody>
                  <a:tcPr marL="0" marR="0" marT="0" marB="0"/>
                </a:tc>
                <a:tc hMerge="1">
                  <a:txBody>
                    <a:bodyPr/>
                    <a:lstStyle/>
                    <a:p>
                      <a:endParaRPr/>
                    </a:p>
                  </a:txBody>
                  <a:tcPr marL="0" marR="0" marT="0" marB="0"/>
                </a:tc>
              </a:tr>
              <a:tr h="462170">
                <a:tc gridSpan="3">
                  <a:txBody>
                    <a:bodyPr/>
                    <a:lstStyle/>
                    <a:p>
                      <a:pPr marL="2781935">
                        <a:lnSpc>
                          <a:spcPct val="100000"/>
                        </a:lnSpc>
                        <a:spcBef>
                          <a:spcPts val="330"/>
                        </a:spcBef>
                      </a:pPr>
                      <a:r>
                        <a:rPr sz="2400" dirty="0">
                          <a:latin typeface="Palatino Linotype"/>
                          <a:cs typeface="Palatino Linotype"/>
                        </a:rPr>
                        <a:t>*Data obtained by MRI</a:t>
                      </a:r>
                      <a:r>
                        <a:rPr sz="2400" spc="-105" dirty="0">
                          <a:latin typeface="Palatino Linotype"/>
                          <a:cs typeface="Palatino Linotype"/>
                        </a:rPr>
                        <a:t> </a:t>
                      </a:r>
                      <a:r>
                        <a:rPr sz="2400" dirty="0">
                          <a:latin typeface="Palatino Linotype"/>
                          <a:cs typeface="Palatino Linotype"/>
                        </a:rPr>
                        <a:t>analysis</a:t>
                      </a:r>
                      <a:endParaRPr sz="2400">
                        <a:latin typeface="Palatino Linotype"/>
                        <a:cs typeface="Palatino Linotype"/>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0F5"/>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4" name="object 4"/>
          <p:cNvSpPr/>
          <p:nvPr/>
        </p:nvSpPr>
        <p:spPr>
          <a:xfrm>
            <a:off x="10595165" y="6534000"/>
            <a:ext cx="1595450" cy="323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412" y="3179013"/>
            <a:ext cx="9772650" cy="648335"/>
          </a:xfrm>
          <a:custGeom>
            <a:avLst/>
            <a:gdLst/>
            <a:ahLst/>
            <a:cxnLst/>
            <a:rect l="l" t="t" r="r" b="b"/>
            <a:pathLst>
              <a:path w="9772650" h="648335">
                <a:moveTo>
                  <a:pt x="0" y="648004"/>
                </a:moveTo>
                <a:lnTo>
                  <a:pt x="9772474" y="648004"/>
                </a:lnTo>
                <a:lnTo>
                  <a:pt x="9772474" y="0"/>
                </a:lnTo>
                <a:lnTo>
                  <a:pt x="0" y="0"/>
                </a:lnTo>
                <a:lnTo>
                  <a:pt x="0" y="648004"/>
                </a:lnTo>
                <a:close/>
              </a:path>
            </a:pathLst>
          </a:custGeom>
          <a:solidFill>
            <a:srgbClr val="EEF0F5"/>
          </a:solidFill>
        </p:spPr>
        <p:txBody>
          <a:bodyPr wrap="square" lIns="0" tIns="0" rIns="0" bIns="0" rtlCol="0"/>
          <a:lstStyle/>
          <a:p>
            <a:endParaRPr/>
          </a:p>
        </p:txBody>
      </p:sp>
      <p:sp>
        <p:nvSpPr>
          <p:cNvPr id="3" name="object 3"/>
          <p:cNvSpPr/>
          <p:nvPr/>
        </p:nvSpPr>
        <p:spPr>
          <a:xfrm>
            <a:off x="84378" y="3827017"/>
            <a:ext cx="1891030" cy="10160"/>
          </a:xfrm>
          <a:custGeom>
            <a:avLst/>
            <a:gdLst/>
            <a:ahLst/>
            <a:cxnLst/>
            <a:rect l="l" t="t" r="r" b="b"/>
            <a:pathLst>
              <a:path w="1891030" h="10160">
                <a:moveTo>
                  <a:pt x="0" y="9550"/>
                </a:moveTo>
                <a:lnTo>
                  <a:pt x="1890916" y="9550"/>
                </a:lnTo>
                <a:lnTo>
                  <a:pt x="1890916" y="0"/>
                </a:lnTo>
                <a:lnTo>
                  <a:pt x="0" y="0"/>
                </a:lnTo>
                <a:lnTo>
                  <a:pt x="0" y="9550"/>
                </a:lnTo>
                <a:close/>
              </a:path>
            </a:pathLst>
          </a:custGeom>
          <a:solidFill>
            <a:srgbClr val="CAD3E7"/>
          </a:solidFill>
        </p:spPr>
        <p:txBody>
          <a:bodyPr wrap="square" lIns="0" tIns="0" rIns="0" bIns="0" rtlCol="0"/>
          <a:lstStyle/>
          <a:p>
            <a:endParaRPr/>
          </a:p>
        </p:txBody>
      </p:sp>
      <p:sp>
        <p:nvSpPr>
          <p:cNvPr id="4" name="object 4"/>
          <p:cNvSpPr/>
          <p:nvPr/>
        </p:nvSpPr>
        <p:spPr>
          <a:xfrm>
            <a:off x="1975294" y="3827017"/>
            <a:ext cx="1957705" cy="10160"/>
          </a:xfrm>
          <a:custGeom>
            <a:avLst/>
            <a:gdLst/>
            <a:ahLst/>
            <a:cxnLst/>
            <a:rect l="l" t="t" r="r" b="b"/>
            <a:pathLst>
              <a:path w="1957704" h="10160">
                <a:moveTo>
                  <a:pt x="0" y="9550"/>
                </a:moveTo>
                <a:lnTo>
                  <a:pt x="1957222" y="9550"/>
                </a:lnTo>
                <a:lnTo>
                  <a:pt x="1957222" y="0"/>
                </a:lnTo>
                <a:lnTo>
                  <a:pt x="0" y="0"/>
                </a:lnTo>
                <a:lnTo>
                  <a:pt x="0" y="9550"/>
                </a:lnTo>
                <a:close/>
              </a:path>
            </a:pathLst>
          </a:custGeom>
          <a:solidFill>
            <a:srgbClr val="CAD3E7"/>
          </a:solidFill>
        </p:spPr>
        <p:txBody>
          <a:bodyPr wrap="square" lIns="0" tIns="0" rIns="0" bIns="0" rtlCol="0"/>
          <a:lstStyle/>
          <a:p>
            <a:endParaRPr/>
          </a:p>
        </p:txBody>
      </p:sp>
      <p:sp>
        <p:nvSpPr>
          <p:cNvPr id="5" name="object 5"/>
          <p:cNvSpPr/>
          <p:nvPr/>
        </p:nvSpPr>
        <p:spPr>
          <a:xfrm>
            <a:off x="3932516" y="3827017"/>
            <a:ext cx="1563370" cy="10160"/>
          </a:xfrm>
          <a:custGeom>
            <a:avLst/>
            <a:gdLst/>
            <a:ahLst/>
            <a:cxnLst/>
            <a:rect l="l" t="t" r="r" b="b"/>
            <a:pathLst>
              <a:path w="1563370" h="10160">
                <a:moveTo>
                  <a:pt x="0" y="9550"/>
                </a:moveTo>
                <a:lnTo>
                  <a:pt x="1563281" y="9550"/>
                </a:lnTo>
                <a:lnTo>
                  <a:pt x="1563281" y="0"/>
                </a:lnTo>
                <a:lnTo>
                  <a:pt x="0" y="0"/>
                </a:lnTo>
                <a:lnTo>
                  <a:pt x="0" y="9550"/>
                </a:lnTo>
                <a:close/>
              </a:path>
            </a:pathLst>
          </a:custGeom>
          <a:solidFill>
            <a:srgbClr val="CAD3E7"/>
          </a:solidFill>
        </p:spPr>
        <p:txBody>
          <a:bodyPr wrap="square" lIns="0" tIns="0" rIns="0" bIns="0" rtlCol="0"/>
          <a:lstStyle/>
          <a:p>
            <a:endParaRPr/>
          </a:p>
        </p:txBody>
      </p:sp>
      <p:sp>
        <p:nvSpPr>
          <p:cNvPr id="6" name="object 6"/>
          <p:cNvSpPr/>
          <p:nvPr/>
        </p:nvSpPr>
        <p:spPr>
          <a:xfrm>
            <a:off x="5495797" y="3827017"/>
            <a:ext cx="2588895" cy="10160"/>
          </a:xfrm>
          <a:custGeom>
            <a:avLst/>
            <a:gdLst/>
            <a:ahLst/>
            <a:cxnLst/>
            <a:rect l="l" t="t" r="r" b="b"/>
            <a:pathLst>
              <a:path w="2588895" h="10160">
                <a:moveTo>
                  <a:pt x="0" y="9550"/>
                </a:moveTo>
                <a:lnTo>
                  <a:pt x="2588450" y="9550"/>
                </a:lnTo>
                <a:lnTo>
                  <a:pt x="2588450" y="0"/>
                </a:lnTo>
                <a:lnTo>
                  <a:pt x="0" y="0"/>
                </a:lnTo>
                <a:lnTo>
                  <a:pt x="0" y="9550"/>
                </a:lnTo>
                <a:close/>
              </a:path>
            </a:pathLst>
          </a:custGeom>
          <a:solidFill>
            <a:srgbClr val="CAD3E7"/>
          </a:solidFill>
        </p:spPr>
        <p:txBody>
          <a:bodyPr wrap="square" lIns="0" tIns="0" rIns="0" bIns="0" rtlCol="0"/>
          <a:lstStyle/>
          <a:p>
            <a:endParaRPr/>
          </a:p>
        </p:txBody>
      </p:sp>
      <p:sp>
        <p:nvSpPr>
          <p:cNvPr id="7" name="object 7"/>
          <p:cNvSpPr/>
          <p:nvPr/>
        </p:nvSpPr>
        <p:spPr>
          <a:xfrm>
            <a:off x="8084248" y="3827017"/>
            <a:ext cx="1725930" cy="10160"/>
          </a:xfrm>
          <a:custGeom>
            <a:avLst/>
            <a:gdLst/>
            <a:ahLst/>
            <a:cxnLst/>
            <a:rect l="l" t="t" r="r" b="b"/>
            <a:pathLst>
              <a:path w="1725929" h="10160">
                <a:moveTo>
                  <a:pt x="0" y="9550"/>
                </a:moveTo>
                <a:lnTo>
                  <a:pt x="1725637" y="9550"/>
                </a:lnTo>
                <a:lnTo>
                  <a:pt x="1725637" y="0"/>
                </a:lnTo>
                <a:lnTo>
                  <a:pt x="0" y="0"/>
                </a:lnTo>
                <a:lnTo>
                  <a:pt x="0" y="9550"/>
                </a:lnTo>
                <a:close/>
              </a:path>
            </a:pathLst>
          </a:custGeom>
          <a:solidFill>
            <a:srgbClr val="CAD3E7"/>
          </a:solidFill>
        </p:spPr>
        <p:txBody>
          <a:bodyPr wrap="square" lIns="0" tIns="0" rIns="0" bIns="0" rtlCol="0"/>
          <a:lstStyle/>
          <a:p>
            <a:endParaRPr/>
          </a:p>
        </p:txBody>
      </p:sp>
      <p:sp>
        <p:nvSpPr>
          <p:cNvPr id="8" name="object 8"/>
          <p:cNvSpPr/>
          <p:nvPr/>
        </p:nvSpPr>
        <p:spPr>
          <a:xfrm>
            <a:off x="9809886" y="3827017"/>
            <a:ext cx="2344420" cy="10160"/>
          </a:xfrm>
          <a:custGeom>
            <a:avLst/>
            <a:gdLst/>
            <a:ahLst/>
            <a:cxnLst/>
            <a:rect l="l" t="t" r="r" b="b"/>
            <a:pathLst>
              <a:path w="2344420" h="10160">
                <a:moveTo>
                  <a:pt x="0" y="9550"/>
                </a:moveTo>
                <a:lnTo>
                  <a:pt x="2344038" y="9550"/>
                </a:lnTo>
                <a:lnTo>
                  <a:pt x="2344038" y="0"/>
                </a:lnTo>
                <a:lnTo>
                  <a:pt x="0" y="0"/>
                </a:lnTo>
                <a:lnTo>
                  <a:pt x="0" y="9550"/>
                </a:lnTo>
                <a:close/>
              </a:path>
            </a:pathLst>
          </a:custGeom>
          <a:solidFill>
            <a:srgbClr val="CAD3E7"/>
          </a:solidFill>
        </p:spPr>
        <p:txBody>
          <a:bodyPr wrap="square" lIns="0" tIns="0" rIns="0" bIns="0" rtlCol="0"/>
          <a:lstStyle/>
          <a:p>
            <a:endParaRPr/>
          </a:p>
        </p:txBody>
      </p:sp>
      <p:sp>
        <p:nvSpPr>
          <p:cNvPr id="9" name="object 9"/>
          <p:cNvSpPr/>
          <p:nvPr/>
        </p:nvSpPr>
        <p:spPr>
          <a:xfrm>
            <a:off x="84378" y="4475010"/>
            <a:ext cx="1891030" cy="10160"/>
          </a:xfrm>
          <a:custGeom>
            <a:avLst/>
            <a:gdLst/>
            <a:ahLst/>
            <a:cxnLst/>
            <a:rect l="l" t="t" r="r" b="b"/>
            <a:pathLst>
              <a:path w="1891030" h="10160">
                <a:moveTo>
                  <a:pt x="0" y="9550"/>
                </a:moveTo>
                <a:lnTo>
                  <a:pt x="1890916" y="9550"/>
                </a:lnTo>
                <a:lnTo>
                  <a:pt x="1890916" y="0"/>
                </a:lnTo>
                <a:lnTo>
                  <a:pt x="0" y="0"/>
                </a:lnTo>
                <a:lnTo>
                  <a:pt x="0" y="9550"/>
                </a:lnTo>
                <a:close/>
              </a:path>
            </a:pathLst>
          </a:custGeom>
          <a:solidFill>
            <a:srgbClr val="EEF0F5"/>
          </a:solidFill>
        </p:spPr>
        <p:txBody>
          <a:bodyPr wrap="square" lIns="0" tIns="0" rIns="0" bIns="0" rtlCol="0"/>
          <a:lstStyle/>
          <a:p>
            <a:endParaRPr/>
          </a:p>
        </p:txBody>
      </p:sp>
      <p:sp>
        <p:nvSpPr>
          <p:cNvPr id="10" name="object 10"/>
          <p:cNvSpPr/>
          <p:nvPr/>
        </p:nvSpPr>
        <p:spPr>
          <a:xfrm>
            <a:off x="1975294" y="4475010"/>
            <a:ext cx="1957705" cy="10160"/>
          </a:xfrm>
          <a:custGeom>
            <a:avLst/>
            <a:gdLst/>
            <a:ahLst/>
            <a:cxnLst/>
            <a:rect l="l" t="t" r="r" b="b"/>
            <a:pathLst>
              <a:path w="1957704" h="10160">
                <a:moveTo>
                  <a:pt x="0" y="9550"/>
                </a:moveTo>
                <a:lnTo>
                  <a:pt x="1957222" y="9550"/>
                </a:lnTo>
                <a:lnTo>
                  <a:pt x="1957222" y="0"/>
                </a:lnTo>
                <a:lnTo>
                  <a:pt x="0" y="0"/>
                </a:lnTo>
                <a:lnTo>
                  <a:pt x="0" y="9550"/>
                </a:lnTo>
                <a:close/>
              </a:path>
            </a:pathLst>
          </a:custGeom>
          <a:solidFill>
            <a:srgbClr val="EEF0F5"/>
          </a:solidFill>
        </p:spPr>
        <p:txBody>
          <a:bodyPr wrap="square" lIns="0" tIns="0" rIns="0" bIns="0" rtlCol="0"/>
          <a:lstStyle/>
          <a:p>
            <a:endParaRPr/>
          </a:p>
        </p:txBody>
      </p:sp>
      <p:sp>
        <p:nvSpPr>
          <p:cNvPr id="11" name="object 11"/>
          <p:cNvSpPr/>
          <p:nvPr/>
        </p:nvSpPr>
        <p:spPr>
          <a:xfrm>
            <a:off x="3932516" y="4475010"/>
            <a:ext cx="1563370" cy="10160"/>
          </a:xfrm>
          <a:custGeom>
            <a:avLst/>
            <a:gdLst/>
            <a:ahLst/>
            <a:cxnLst/>
            <a:rect l="l" t="t" r="r" b="b"/>
            <a:pathLst>
              <a:path w="1563370" h="10160">
                <a:moveTo>
                  <a:pt x="0" y="9550"/>
                </a:moveTo>
                <a:lnTo>
                  <a:pt x="1563281" y="9550"/>
                </a:lnTo>
                <a:lnTo>
                  <a:pt x="1563281" y="0"/>
                </a:lnTo>
                <a:lnTo>
                  <a:pt x="0" y="0"/>
                </a:lnTo>
                <a:lnTo>
                  <a:pt x="0" y="9550"/>
                </a:lnTo>
                <a:close/>
              </a:path>
            </a:pathLst>
          </a:custGeom>
          <a:solidFill>
            <a:srgbClr val="EEF0F5"/>
          </a:solidFill>
        </p:spPr>
        <p:txBody>
          <a:bodyPr wrap="square" lIns="0" tIns="0" rIns="0" bIns="0" rtlCol="0"/>
          <a:lstStyle/>
          <a:p>
            <a:endParaRPr/>
          </a:p>
        </p:txBody>
      </p:sp>
      <p:sp>
        <p:nvSpPr>
          <p:cNvPr id="12" name="object 12"/>
          <p:cNvSpPr/>
          <p:nvPr/>
        </p:nvSpPr>
        <p:spPr>
          <a:xfrm>
            <a:off x="5495797" y="4475010"/>
            <a:ext cx="2588895" cy="10160"/>
          </a:xfrm>
          <a:custGeom>
            <a:avLst/>
            <a:gdLst/>
            <a:ahLst/>
            <a:cxnLst/>
            <a:rect l="l" t="t" r="r" b="b"/>
            <a:pathLst>
              <a:path w="2588895" h="10160">
                <a:moveTo>
                  <a:pt x="0" y="9550"/>
                </a:moveTo>
                <a:lnTo>
                  <a:pt x="2588450" y="9550"/>
                </a:lnTo>
                <a:lnTo>
                  <a:pt x="2588450" y="0"/>
                </a:lnTo>
                <a:lnTo>
                  <a:pt x="0" y="0"/>
                </a:lnTo>
                <a:lnTo>
                  <a:pt x="0" y="9550"/>
                </a:lnTo>
                <a:close/>
              </a:path>
            </a:pathLst>
          </a:custGeom>
          <a:solidFill>
            <a:srgbClr val="EEF0F5"/>
          </a:solidFill>
        </p:spPr>
        <p:txBody>
          <a:bodyPr wrap="square" lIns="0" tIns="0" rIns="0" bIns="0" rtlCol="0"/>
          <a:lstStyle/>
          <a:p>
            <a:endParaRPr/>
          </a:p>
        </p:txBody>
      </p:sp>
      <p:sp>
        <p:nvSpPr>
          <p:cNvPr id="13" name="object 13"/>
          <p:cNvSpPr/>
          <p:nvPr/>
        </p:nvSpPr>
        <p:spPr>
          <a:xfrm>
            <a:off x="8084248" y="4475010"/>
            <a:ext cx="1725930" cy="10160"/>
          </a:xfrm>
          <a:custGeom>
            <a:avLst/>
            <a:gdLst/>
            <a:ahLst/>
            <a:cxnLst/>
            <a:rect l="l" t="t" r="r" b="b"/>
            <a:pathLst>
              <a:path w="1725929" h="10160">
                <a:moveTo>
                  <a:pt x="0" y="9550"/>
                </a:moveTo>
                <a:lnTo>
                  <a:pt x="1725637" y="9550"/>
                </a:lnTo>
                <a:lnTo>
                  <a:pt x="1725637" y="0"/>
                </a:lnTo>
                <a:lnTo>
                  <a:pt x="0" y="0"/>
                </a:lnTo>
                <a:lnTo>
                  <a:pt x="0" y="9550"/>
                </a:lnTo>
                <a:close/>
              </a:path>
            </a:pathLst>
          </a:custGeom>
          <a:solidFill>
            <a:srgbClr val="EEF0F5"/>
          </a:solidFill>
        </p:spPr>
        <p:txBody>
          <a:bodyPr wrap="square" lIns="0" tIns="0" rIns="0" bIns="0" rtlCol="0"/>
          <a:lstStyle/>
          <a:p>
            <a:endParaRPr/>
          </a:p>
        </p:txBody>
      </p:sp>
      <p:sp>
        <p:nvSpPr>
          <p:cNvPr id="14" name="object 14"/>
          <p:cNvSpPr/>
          <p:nvPr/>
        </p:nvSpPr>
        <p:spPr>
          <a:xfrm>
            <a:off x="9809886" y="4475010"/>
            <a:ext cx="2344420" cy="10160"/>
          </a:xfrm>
          <a:custGeom>
            <a:avLst/>
            <a:gdLst/>
            <a:ahLst/>
            <a:cxnLst/>
            <a:rect l="l" t="t" r="r" b="b"/>
            <a:pathLst>
              <a:path w="2344420" h="10160">
                <a:moveTo>
                  <a:pt x="0" y="9550"/>
                </a:moveTo>
                <a:lnTo>
                  <a:pt x="2344038" y="9550"/>
                </a:lnTo>
                <a:lnTo>
                  <a:pt x="2344038" y="0"/>
                </a:lnTo>
                <a:lnTo>
                  <a:pt x="0" y="0"/>
                </a:lnTo>
                <a:lnTo>
                  <a:pt x="0" y="9550"/>
                </a:lnTo>
                <a:close/>
              </a:path>
            </a:pathLst>
          </a:custGeom>
          <a:solidFill>
            <a:srgbClr val="EEF0F5"/>
          </a:solidFill>
        </p:spPr>
        <p:txBody>
          <a:bodyPr wrap="square" lIns="0" tIns="0" rIns="0" bIns="0" rtlCol="0"/>
          <a:lstStyle/>
          <a:p>
            <a:endParaRPr/>
          </a:p>
        </p:txBody>
      </p:sp>
      <p:sp>
        <p:nvSpPr>
          <p:cNvPr id="15" name="object 15"/>
          <p:cNvSpPr/>
          <p:nvPr/>
        </p:nvSpPr>
        <p:spPr>
          <a:xfrm>
            <a:off x="84378" y="5123014"/>
            <a:ext cx="1891030" cy="10160"/>
          </a:xfrm>
          <a:custGeom>
            <a:avLst/>
            <a:gdLst/>
            <a:ahLst/>
            <a:cxnLst/>
            <a:rect l="l" t="t" r="r" b="b"/>
            <a:pathLst>
              <a:path w="1891030" h="10160">
                <a:moveTo>
                  <a:pt x="0" y="9550"/>
                </a:moveTo>
                <a:lnTo>
                  <a:pt x="1890916" y="9550"/>
                </a:lnTo>
                <a:lnTo>
                  <a:pt x="1890916" y="0"/>
                </a:lnTo>
                <a:lnTo>
                  <a:pt x="0" y="0"/>
                </a:lnTo>
                <a:lnTo>
                  <a:pt x="0" y="9550"/>
                </a:lnTo>
                <a:close/>
              </a:path>
            </a:pathLst>
          </a:custGeom>
          <a:solidFill>
            <a:srgbClr val="CAD3E7"/>
          </a:solidFill>
        </p:spPr>
        <p:txBody>
          <a:bodyPr wrap="square" lIns="0" tIns="0" rIns="0" bIns="0" rtlCol="0"/>
          <a:lstStyle/>
          <a:p>
            <a:endParaRPr/>
          </a:p>
        </p:txBody>
      </p:sp>
      <p:sp>
        <p:nvSpPr>
          <p:cNvPr id="16" name="object 16"/>
          <p:cNvSpPr/>
          <p:nvPr/>
        </p:nvSpPr>
        <p:spPr>
          <a:xfrm>
            <a:off x="1975294" y="5123014"/>
            <a:ext cx="1957705" cy="10160"/>
          </a:xfrm>
          <a:custGeom>
            <a:avLst/>
            <a:gdLst/>
            <a:ahLst/>
            <a:cxnLst/>
            <a:rect l="l" t="t" r="r" b="b"/>
            <a:pathLst>
              <a:path w="1957704" h="10160">
                <a:moveTo>
                  <a:pt x="0" y="9550"/>
                </a:moveTo>
                <a:lnTo>
                  <a:pt x="1957222" y="9550"/>
                </a:lnTo>
                <a:lnTo>
                  <a:pt x="1957222" y="0"/>
                </a:lnTo>
                <a:lnTo>
                  <a:pt x="0" y="0"/>
                </a:lnTo>
                <a:lnTo>
                  <a:pt x="0" y="9550"/>
                </a:lnTo>
                <a:close/>
              </a:path>
            </a:pathLst>
          </a:custGeom>
          <a:solidFill>
            <a:srgbClr val="CAD3E7"/>
          </a:solidFill>
        </p:spPr>
        <p:txBody>
          <a:bodyPr wrap="square" lIns="0" tIns="0" rIns="0" bIns="0" rtlCol="0"/>
          <a:lstStyle/>
          <a:p>
            <a:endParaRPr/>
          </a:p>
        </p:txBody>
      </p:sp>
      <p:sp>
        <p:nvSpPr>
          <p:cNvPr id="17" name="object 17"/>
          <p:cNvSpPr/>
          <p:nvPr/>
        </p:nvSpPr>
        <p:spPr>
          <a:xfrm>
            <a:off x="3932516" y="5123014"/>
            <a:ext cx="1563370" cy="10160"/>
          </a:xfrm>
          <a:custGeom>
            <a:avLst/>
            <a:gdLst/>
            <a:ahLst/>
            <a:cxnLst/>
            <a:rect l="l" t="t" r="r" b="b"/>
            <a:pathLst>
              <a:path w="1563370" h="10160">
                <a:moveTo>
                  <a:pt x="0" y="9550"/>
                </a:moveTo>
                <a:lnTo>
                  <a:pt x="1563281" y="9550"/>
                </a:lnTo>
                <a:lnTo>
                  <a:pt x="1563281" y="0"/>
                </a:lnTo>
                <a:lnTo>
                  <a:pt x="0" y="0"/>
                </a:lnTo>
                <a:lnTo>
                  <a:pt x="0" y="9550"/>
                </a:lnTo>
                <a:close/>
              </a:path>
            </a:pathLst>
          </a:custGeom>
          <a:solidFill>
            <a:srgbClr val="CAD3E7"/>
          </a:solidFill>
        </p:spPr>
        <p:txBody>
          <a:bodyPr wrap="square" lIns="0" tIns="0" rIns="0" bIns="0" rtlCol="0"/>
          <a:lstStyle/>
          <a:p>
            <a:endParaRPr/>
          </a:p>
        </p:txBody>
      </p:sp>
      <p:sp>
        <p:nvSpPr>
          <p:cNvPr id="18" name="object 18"/>
          <p:cNvSpPr/>
          <p:nvPr/>
        </p:nvSpPr>
        <p:spPr>
          <a:xfrm>
            <a:off x="5495797" y="5123014"/>
            <a:ext cx="2588895" cy="10160"/>
          </a:xfrm>
          <a:custGeom>
            <a:avLst/>
            <a:gdLst/>
            <a:ahLst/>
            <a:cxnLst/>
            <a:rect l="l" t="t" r="r" b="b"/>
            <a:pathLst>
              <a:path w="2588895" h="10160">
                <a:moveTo>
                  <a:pt x="0" y="9550"/>
                </a:moveTo>
                <a:lnTo>
                  <a:pt x="2588450" y="9550"/>
                </a:lnTo>
                <a:lnTo>
                  <a:pt x="2588450" y="0"/>
                </a:lnTo>
                <a:lnTo>
                  <a:pt x="0" y="0"/>
                </a:lnTo>
                <a:lnTo>
                  <a:pt x="0" y="9550"/>
                </a:lnTo>
                <a:close/>
              </a:path>
            </a:pathLst>
          </a:custGeom>
          <a:solidFill>
            <a:srgbClr val="CAD3E7"/>
          </a:solidFill>
        </p:spPr>
        <p:txBody>
          <a:bodyPr wrap="square" lIns="0" tIns="0" rIns="0" bIns="0" rtlCol="0"/>
          <a:lstStyle/>
          <a:p>
            <a:endParaRPr/>
          </a:p>
        </p:txBody>
      </p:sp>
      <p:sp>
        <p:nvSpPr>
          <p:cNvPr id="19" name="object 19"/>
          <p:cNvSpPr/>
          <p:nvPr/>
        </p:nvSpPr>
        <p:spPr>
          <a:xfrm>
            <a:off x="8084248" y="5123014"/>
            <a:ext cx="1725930" cy="10160"/>
          </a:xfrm>
          <a:custGeom>
            <a:avLst/>
            <a:gdLst/>
            <a:ahLst/>
            <a:cxnLst/>
            <a:rect l="l" t="t" r="r" b="b"/>
            <a:pathLst>
              <a:path w="1725929" h="10160">
                <a:moveTo>
                  <a:pt x="0" y="9550"/>
                </a:moveTo>
                <a:lnTo>
                  <a:pt x="1725637" y="9550"/>
                </a:lnTo>
                <a:lnTo>
                  <a:pt x="1725637" y="0"/>
                </a:lnTo>
                <a:lnTo>
                  <a:pt x="0" y="0"/>
                </a:lnTo>
                <a:lnTo>
                  <a:pt x="0" y="9550"/>
                </a:lnTo>
                <a:close/>
              </a:path>
            </a:pathLst>
          </a:custGeom>
          <a:solidFill>
            <a:srgbClr val="CAD3E7"/>
          </a:solidFill>
        </p:spPr>
        <p:txBody>
          <a:bodyPr wrap="square" lIns="0" tIns="0" rIns="0" bIns="0" rtlCol="0"/>
          <a:lstStyle/>
          <a:p>
            <a:endParaRPr/>
          </a:p>
        </p:txBody>
      </p:sp>
      <p:sp>
        <p:nvSpPr>
          <p:cNvPr id="20" name="object 20"/>
          <p:cNvSpPr/>
          <p:nvPr/>
        </p:nvSpPr>
        <p:spPr>
          <a:xfrm>
            <a:off x="9809886" y="5123014"/>
            <a:ext cx="2344420" cy="10160"/>
          </a:xfrm>
          <a:custGeom>
            <a:avLst/>
            <a:gdLst/>
            <a:ahLst/>
            <a:cxnLst/>
            <a:rect l="l" t="t" r="r" b="b"/>
            <a:pathLst>
              <a:path w="2344420" h="10160">
                <a:moveTo>
                  <a:pt x="0" y="9550"/>
                </a:moveTo>
                <a:lnTo>
                  <a:pt x="2344038" y="9550"/>
                </a:lnTo>
                <a:lnTo>
                  <a:pt x="2344038" y="0"/>
                </a:lnTo>
                <a:lnTo>
                  <a:pt x="0" y="0"/>
                </a:lnTo>
                <a:lnTo>
                  <a:pt x="0" y="9550"/>
                </a:lnTo>
                <a:close/>
              </a:path>
            </a:pathLst>
          </a:custGeom>
          <a:solidFill>
            <a:srgbClr val="CAD3E7"/>
          </a:solidFill>
        </p:spPr>
        <p:txBody>
          <a:bodyPr wrap="square" lIns="0" tIns="0" rIns="0" bIns="0" rtlCol="0"/>
          <a:lstStyle/>
          <a:p>
            <a:endParaRPr/>
          </a:p>
        </p:txBody>
      </p:sp>
      <p:sp>
        <p:nvSpPr>
          <p:cNvPr id="21" name="object 21"/>
          <p:cNvSpPr/>
          <p:nvPr/>
        </p:nvSpPr>
        <p:spPr>
          <a:xfrm>
            <a:off x="84378" y="5771015"/>
            <a:ext cx="1891030" cy="8255"/>
          </a:xfrm>
          <a:custGeom>
            <a:avLst/>
            <a:gdLst/>
            <a:ahLst/>
            <a:cxnLst/>
            <a:rect l="l" t="t" r="r" b="b"/>
            <a:pathLst>
              <a:path w="1891030" h="8254">
                <a:moveTo>
                  <a:pt x="0" y="7738"/>
                </a:moveTo>
                <a:lnTo>
                  <a:pt x="1890916" y="7738"/>
                </a:lnTo>
                <a:lnTo>
                  <a:pt x="1890916" y="0"/>
                </a:lnTo>
                <a:lnTo>
                  <a:pt x="0" y="0"/>
                </a:lnTo>
                <a:lnTo>
                  <a:pt x="0" y="7738"/>
                </a:lnTo>
                <a:close/>
              </a:path>
            </a:pathLst>
          </a:custGeom>
          <a:solidFill>
            <a:srgbClr val="EEF0F5"/>
          </a:solidFill>
        </p:spPr>
        <p:txBody>
          <a:bodyPr wrap="square" lIns="0" tIns="0" rIns="0" bIns="0" rtlCol="0"/>
          <a:lstStyle/>
          <a:p>
            <a:endParaRPr/>
          </a:p>
        </p:txBody>
      </p:sp>
      <p:sp>
        <p:nvSpPr>
          <p:cNvPr id="22" name="object 22"/>
          <p:cNvSpPr/>
          <p:nvPr/>
        </p:nvSpPr>
        <p:spPr>
          <a:xfrm>
            <a:off x="1975294" y="5771015"/>
            <a:ext cx="1957705" cy="8255"/>
          </a:xfrm>
          <a:custGeom>
            <a:avLst/>
            <a:gdLst/>
            <a:ahLst/>
            <a:cxnLst/>
            <a:rect l="l" t="t" r="r" b="b"/>
            <a:pathLst>
              <a:path w="1957704" h="8254">
                <a:moveTo>
                  <a:pt x="0" y="7738"/>
                </a:moveTo>
                <a:lnTo>
                  <a:pt x="1957222" y="7738"/>
                </a:lnTo>
                <a:lnTo>
                  <a:pt x="1957222" y="0"/>
                </a:lnTo>
                <a:lnTo>
                  <a:pt x="0" y="0"/>
                </a:lnTo>
                <a:lnTo>
                  <a:pt x="0" y="7738"/>
                </a:lnTo>
                <a:close/>
              </a:path>
            </a:pathLst>
          </a:custGeom>
          <a:solidFill>
            <a:srgbClr val="EEF0F5"/>
          </a:solidFill>
        </p:spPr>
        <p:txBody>
          <a:bodyPr wrap="square" lIns="0" tIns="0" rIns="0" bIns="0" rtlCol="0"/>
          <a:lstStyle/>
          <a:p>
            <a:endParaRPr/>
          </a:p>
        </p:txBody>
      </p:sp>
      <p:sp>
        <p:nvSpPr>
          <p:cNvPr id="23" name="object 23"/>
          <p:cNvSpPr/>
          <p:nvPr/>
        </p:nvSpPr>
        <p:spPr>
          <a:xfrm>
            <a:off x="3932516" y="5771015"/>
            <a:ext cx="1563370" cy="8255"/>
          </a:xfrm>
          <a:custGeom>
            <a:avLst/>
            <a:gdLst/>
            <a:ahLst/>
            <a:cxnLst/>
            <a:rect l="l" t="t" r="r" b="b"/>
            <a:pathLst>
              <a:path w="1563370" h="8254">
                <a:moveTo>
                  <a:pt x="0" y="7738"/>
                </a:moveTo>
                <a:lnTo>
                  <a:pt x="1563281" y="7738"/>
                </a:lnTo>
                <a:lnTo>
                  <a:pt x="1563281" y="0"/>
                </a:lnTo>
                <a:lnTo>
                  <a:pt x="0" y="0"/>
                </a:lnTo>
                <a:lnTo>
                  <a:pt x="0" y="7738"/>
                </a:lnTo>
                <a:close/>
              </a:path>
            </a:pathLst>
          </a:custGeom>
          <a:solidFill>
            <a:srgbClr val="EEF0F5"/>
          </a:solidFill>
        </p:spPr>
        <p:txBody>
          <a:bodyPr wrap="square" lIns="0" tIns="0" rIns="0" bIns="0" rtlCol="0"/>
          <a:lstStyle/>
          <a:p>
            <a:endParaRPr/>
          </a:p>
        </p:txBody>
      </p:sp>
      <p:sp>
        <p:nvSpPr>
          <p:cNvPr id="24" name="object 24"/>
          <p:cNvSpPr/>
          <p:nvPr/>
        </p:nvSpPr>
        <p:spPr>
          <a:xfrm>
            <a:off x="5495797" y="5771015"/>
            <a:ext cx="2588895" cy="8255"/>
          </a:xfrm>
          <a:custGeom>
            <a:avLst/>
            <a:gdLst/>
            <a:ahLst/>
            <a:cxnLst/>
            <a:rect l="l" t="t" r="r" b="b"/>
            <a:pathLst>
              <a:path w="2588895" h="8254">
                <a:moveTo>
                  <a:pt x="0" y="7738"/>
                </a:moveTo>
                <a:lnTo>
                  <a:pt x="2588450" y="7738"/>
                </a:lnTo>
                <a:lnTo>
                  <a:pt x="2588450" y="0"/>
                </a:lnTo>
                <a:lnTo>
                  <a:pt x="0" y="0"/>
                </a:lnTo>
                <a:lnTo>
                  <a:pt x="0" y="7738"/>
                </a:lnTo>
                <a:close/>
              </a:path>
            </a:pathLst>
          </a:custGeom>
          <a:solidFill>
            <a:srgbClr val="EEF0F5"/>
          </a:solidFill>
        </p:spPr>
        <p:txBody>
          <a:bodyPr wrap="square" lIns="0" tIns="0" rIns="0" bIns="0" rtlCol="0"/>
          <a:lstStyle/>
          <a:p>
            <a:endParaRPr/>
          </a:p>
        </p:txBody>
      </p:sp>
      <p:sp>
        <p:nvSpPr>
          <p:cNvPr id="25" name="object 25"/>
          <p:cNvSpPr/>
          <p:nvPr/>
        </p:nvSpPr>
        <p:spPr>
          <a:xfrm>
            <a:off x="8084248" y="5771015"/>
            <a:ext cx="1725930" cy="8255"/>
          </a:xfrm>
          <a:custGeom>
            <a:avLst/>
            <a:gdLst/>
            <a:ahLst/>
            <a:cxnLst/>
            <a:rect l="l" t="t" r="r" b="b"/>
            <a:pathLst>
              <a:path w="1725929" h="8254">
                <a:moveTo>
                  <a:pt x="0" y="7738"/>
                </a:moveTo>
                <a:lnTo>
                  <a:pt x="1725637" y="7738"/>
                </a:lnTo>
                <a:lnTo>
                  <a:pt x="1725637" y="0"/>
                </a:lnTo>
                <a:lnTo>
                  <a:pt x="0" y="0"/>
                </a:lnTo>
                <a:lnTo>
                  <a:pt x="0" y="7738"/>
                </a:lnTo>
                <a:close/>
              </a:path>
            </a:pathLst>
          </a:custGeom>
          <a:solidFill>
            <a:srgbClr val="EEF0F5"/>
          </a:solidFill>
        </p:spPr>
        <p:txBody>
          <a:bodyPr wrap="square" lIns="0" tIns="0" rIns="0" bIns="0" rtlCol="0"/>
          <a:lstStyle/>
          <a:p>
            <a:endParaRPr/>
          </a:p>
        </p:txBody>
      </p:sp>
      <p:sp>
        <p:nvSpPr>
          <p:cNvPr id="26" name="object 26"/>
          <p:cNvSpPr/>
          <p:nvPr/>
        </p:nvSpPr>
        <p:spPr>
          <a:xfrm>
            <a:off x="9809886" y="5771015"/>
            <a:ext cx="2344420" cy="8255"/>
          </a:xfrm>
          <a:custGeom>
            <a:avLst/>
            <a:gdLst/>
            <a:ahLst/>
            <a:cxnLst/>
            <a:rect l="l" t="t" r="r" b="b"/>
            <a:pathLst>
              <a:path w="2344420" h="8254">
                <a:moveTo>
                  <a:pt x="0" y="7738"/>
                </a:moveTo>
                <a:lnTo>
                  <a:pt x="2344038" y="7738"/>
                </a:lnTo>
                <a:lnTo>
                  <a:pt x="2344038" y="0"/>
                </a:lnTo>
                <a:lnTo>
                  <a:pt x="0" y="0"/>
                </a:lnTo>
                <a:lnTo>
                  <a:pt x="0" y="7738"/>
                </a:lnTo>
                <a:close/>
              </a:path>
            </a:pathLst>
          </a:custGeom>
          <a:solidFill>
            <a:srgbClr val="EEF0F5"/>
          </a:solidFill>
        </p:spPr>
        <p:txBody>
          <a:bodyPr wrap="square" lIns="0" tIns="0" rIns="0" bIns="0" rtlCol="0"/>
          <a:lstStyle/>
          <a:p>
            <a:endParaRPr/>
          </a:p>
        </p:txBody>
      </p:sp>
      <p:sp>
        <p:nvSpPr>
          <p:cNvPr id="27" name="object 27"/>
          <p:cNvSpPr/>
          <p:nvPr/>
        </p:nvSpPr>
        <p:spPr>
          <a:xfrm>
            <a:off x="37412" y="4154214"/>
            <a:ext cx="1931670" cy="12700"/>
          </a:xfrm>
          <a:custGeom>
            <a:avLst/>
            <a:gdLst/>
            <a:ahLst/>
            <a:cxnLst/>
            <a:rect l="l" t="t" r="r" b="b"/>
            <a:pathLst>
              <a:path w="1931670" h="12700">
                <a:moveTo>
                  <a:pt x="0" y="0"/>
                </a:moveTo>
                <a:lnTo>
                  <a:pt x="1931526" y="0"/>
                </a:lnTo>
                <a:lnTo>
                  <a:pt x="1931526" y="12700"/>
                </a:lnTo>
                <a:lnTo>
                  <a:pt x="0" y="12700"/>
                </a:lnTo>
                <a:lnTo>
                  <a:pt x="0" y="0"/>
                </a:lnTo>
                <a:close/>
              </a:path>
            </a:pathLst>
          </a:custGeom>
          <a:solidFill>
            <a:srgbClr val="FFFFFF"/>
          </a:solidFill>
        </p:spPr>
        <p:txBody>
          <a:bodyPr wrap="square" lIns="0" tIns="0" rIns="0" bIns="0" rtlCol="0"/>
          <a:lstStyle/>
          <a:p>
            <a:endParaRPr/>
          </a:p>
        </p:txBody>
      </p:sp>
      <p:sp>
        <p:nvSpPr>
          <p:cNvPr id="28" name="object 28"/>
          <p:cNvSpPr/>
          <p:nvPr/>
        </p:nvSpPr>
        <p:spPr>
          <a:xfrm>
            <a:off x="37412" y="4154214"/>
            <a:ext cx="3889375" cy="12700"/>
          </a:xfrm>
          <a:custGeom>
            <a:avLst/>
            <a:gdLst/>
            <a:ahLst/>
            <a:cxnLst/>
            <a:rect l="l" t="t" r="r" b="b"/>
            <a:pathLst>
              <a:path w="3889375" h="12700">
                <a:moveTo>
                  <a:pt x="0" y="0"/>
                </a:moveTo>
                <a:lnTo>
                  <a:pt x="3888757" y="0"/>
                </a:lnTo>
                <a:lnTo>
                  <a:pt x="3888757" y="12700"/>
                </a:lnTo>
                <a:lnTo>
                  <a:pt x="0" y="12700"/>
                </a:lnTo>
                <a:lnTo>
                  <a:pt x="0" y="0"/>
                </a:lnTo>
                <a:close/>
              </a:path>
            </a:pathLst>
          </a:custGeom>
          <a:solidFill>
            <a:srgbClr val="FFFFFF"/>
          </a:solidFill>
        </p:spPr>
        <p:txBody>
          <a:bodyPr wrap="square" lIns="0" tIns="0" rIns="0" bIns="0" rtlCol="0"/>
          <a:lstStyle/>
          <a:p>
            <a:endParaRPr/>
          </a:p>
        </p:txBody>
      </p:sp>
      <p:sp>
        <p:nvSpPr>
          <p:cNvPr id="29" name="object 29"/>
          <p:cNvSpPr/>
          <p:nvPr/>
        </p:nvSpPr>
        <p:spPr>
          <a:xfrm>
            <a:off x="37412" y="4154214"/>
            <a:ext cx="5452110" cy="12700"/>
          </a:xfrm>
          <a:custGeom>
            <a:avLst/>
            <a:gdLst/>
            <a:ahLst/>
            <a:cxnLst/>
            <a:rect l="l" t="t" r="r" b="b"/>
            <a:pathLst>
              <a:path w="5452110" h="12700">
                <a:moveTo>
                  <a:pt x="0" y="0"/>
                </a:moveTo>
                <a:lnTo>
                  <a:pt x="5452038" y="0"/>
                </a:lnTo>
                <a:lnTo>
                  <a:pt x="5452038" y="12700"/>
                </a:lnTo>
                <a:lnTo>
                  <a:pt x="0" y="12700"/>
                </a:lnTo>
                <a:lnTo>
                  <a:pt x="0" y="0"/>
                </a:lnTo>
                <a:close/>
              </a:path>
            </a:pathLst>
          </a:custGeom>
          <a:solidFill>
            <a:srgbClr val="FFFFFF"/>
          </a:solidFill>
        </p:spPr>
        <p:txBody>
          <a:bodyPr wrap="square" lIns="0" tIns="0" rIns="0" bIns="0" rtlCol="0"/>
          <a:lstStyle/>
          <a:p>
            <a:endParaRPr/>
          </a:p>
        </p:txBody>
      </p:sp>
      <p:sp>
        <p:nvSpPr>
          <p:cNvPr id="30" name="object 30"/>
          <p:cNvSpPr/>
          <p:nvPr/>
        </p:nvSpPr>
        <p:spPr>
          <a:xfrm>
            <a:off x="37412" y="4154214"/>
            <a:ext cx="8041005" cy="12700"/>
          </a:xfrm>
          <a:custGeom>
            <a:avLst/>
            <a:gdLst/>
            <a:ahLst/>
            <a:cxnLst/>
            <a:rect l="l" t="t" r="r" b="b"/>
            <a:pathLst>
              <a:path w="8041005" h="12700">
                <a:moveTo>
                  <a:pt x="0" y="0"/>
                </a:moveTo>
                <a:lnTo>
                  <a:pt x="8040499" y="0"/>
                </a:lnTo>
                <a:lnTo>
                  <a:pt x="8040499" y="12700"/>
                </a:lnTo>
                <a:lnTo>
                  <a:pt x="0" y="12700"/>
                </a:lnTo>
                <a:lnTo>
                  <a:pt x="0" y="0"/>
                </a:lnTo>
                <a:close/>
              </a:path>
            </a:pathLst>
          </a:custGeom>
          <a:solidFill>
            <a:srgbClr val="FFFFFF"/>
          </a:solidFill>
        </p:spPr>
        <p:txBody>
          <a:bodyPr wrap="square" lIns="0" tIns="0" rIns="0" bIns="0" rtlCol="0"/>
          <a:lstStyle/>
          <a:p>
            <a:endParaRPr/>
          </a:p>
        </p:txBody>
      </p:sp>
      <p:sp>
        <p:nvSpPr>
          <p:cNvPr id="31" name="object 31"/>
          <p:cNvSpPr/>
          <p:nvPr/>
        </p:nvSpPr>
        <p:spPr>
          <a:xfrm>
            <a:off x="37412" y="4154214"/>
            <a:ext cx="9766300" cy="12700"/>
          </a:xfrm>
          <a:custGeom>
            <a:avLst/>
            <a:gdLst/>
            <a:ahLst/>
            <a:cxnLst/>
            <a:rect l="l" t="t" r="r" b="b"/>
            <a:pathLst>
              <a:path w="9766300" h="12700">
                <a:moveTo>
                  <a:pt x="0" y="0"/>
                </a:moveTo>
                <a:lnTo>
                  <a:pt x="9766130" y="0"/>
                </a:lnTo>
                <a:lnTo>
                  <a:pt x="9766130" y="12700"/>
                </a:lnTo>
                <a:lnTo>
                  <a:pt x="0" y="12700"/>
                </a:lnTo>
                <a:lnTo>
                  <a:pt x="0" y="0"/>
                </a:lnTo>
                <a:close/>
              </a:path>
            </a:pathLst>
          </a:custGeom>
          <a:solidFill>
            <a:srgbClr val="FFFFFF"/>
          </a:solidFill>
        </p:spPr>
        <p:txBody>
          <a:bodyPr wrap="square" lIns="0" tIns="0" rIns="0" bIns="0" rtlCol="0"/>
          <a:lstStyle/>
          <a:p>
            <a:endParaRPr/>
          </a:p>
        </p:txBody>
      </p:sp>
      <p:sp>
        <p:nvSpPr>
          <p:cNvPr id="32" name="object 32"/>
          <p:cNvSpPr/>
          <p:nvPr/>
        </p:nvSpPr>
        <p:spPr>
          <a:xfrm>
            <a:off x="12153900" y="2531014"/>
            <a:ext cx="6985" cy="0"/>
          </a:xfrm>
          <a:custGeom>
            <a:avLst/>
            <a:gdLst/>
            <a:ahLst/>
            <a:cxnLst/>
            <a:rect l="l" t="t" r="r" b="b"/>
            <a:pathLst>
              <a:path w="6984">
                <a:moveTo>
                  <a:pt x="0" y="0"/>
                </a:moveTo>
                <a:lnTo>
                  <a:pt x="6384" y="0"/>
                </a:lnTo>
              </a:path>
            </a:pathLst>
          </a:custGeom>
          <a:ln w="12700">
            <a:solidFill>
              <a:srgbClr val="FFFFFF"/>
            </a:solidFill>
          </a:ln>
        </p:spPr>
        <p:txBody>
          <a:bodyPr wrap="square" lIns="0" tIns="0" rIns="0" bIns="0" rtlCol="0"/>
          <a:lstStyle/>
          <a:p>
            <a:endParaRPr/>
          </a:p>
        </p:txBody>
      </p:sp>
      <p:sp>
        <p:nvSpPr>
          <p:cNvPr id="33" name="object 33"/>
          <p:cNvSpPr/>
          <p:nvPr/>
        </p:nvSpPr>
        <p:spPr>
          <a:xfrm>
            <a:off x="78028" y="3827015"/>
            <a:ext cx="12082780" cy="0"/>
          </a:xfrm>
          <a:custGeom>
            <a:avLst/>
            <a:gdLst/>
            <a:ahLst/>
            <a:cxnLst/>
            <a:rect l="l" t="t" r="r" b="b"/>
            <a:pathLst>
              <a:path w="12082780">
                <a:moveTo>
                  <a:pt x="0" y="0"/>
                </a:moveTo>
                <a:lnTo>
                  <a:pt x="12082256" y="0"/>
                </a:lnTo>
              </a:path>
            </a:pathLst>
          </a:custGeom>
          <a:ln w="12700">
            <a:solidFill>
              <a:srgbClr val="FFFFFF"/>
            </a:solidFill>
          </a:ln>
        </p:spPr>
        <p:txBody>
          <a:bodyPr wrap="square" lIns="0" tIns="0" rIns="0" bIns="0" rtlCol="0"/>
          <a:lstStyle/>
          <a:p>
            <a:endParaRPr/>
          </a:p>
        </p:txBody>
      </p:sp>
      <p:sp>
        <p:nvSpPr>
          <p:cNvPr id="34" name="object 34"/>
          <p:cNvSpPr/>
          <p:nvPr/>
        </p:nvSpPr>
        <p:spPr>
          <a:xfrm>
            <a:off x="78028" y="4475015"/>
            <a:ext cx="12082780" cy="0"/>
          </a:xfrm>
          <a:custGeom>
            <a:avLst/>
            <a:gdLst/>
            <a:ahLst/>
            <a:cxnLst/>
            <a:rect l="l" t="t" r="r" b="b"/>
            <a:pathLst>
              <a:path w="12082780">
                <a:moveTo>
                  <a:pt x="0" y="0"/>
                </a:moveTo>
                <a:lnTo>
                  <a:pt x="12082256" y="0"/>
                </a:lnTo>
              </a:path>
            </a:pathLst>
          </a:custGeom>
          <a:ln w="12700">
            <a:solidFill>
              <a:srgbClr val="FFFFFF"/>
            </a:solidFill>
          </a:ln>
        </p:spPr>
        <p:txBody>
          <a:bodyPr wrap="square" lIns="0" tIns="0" rIns="0" bIns="0" rtlCol="0"/>
          <a:lstStyle/>
          <a:p>
            <a:endParaRPr/>
          </a:p>
        </p:txBody>
      </p:sp>
      <p:sp>
        <p:nvSpPr>
          <p:cNvPr id="35" name="object 35"/>
          <p:cNvSpPr/>
          <p:nvPr/>
        </p:nvSpPr>
        <p:spPr>
          <a:xfrm>
            <a:off x="78028" y="5123016"/>
            <a:ext cx="12082780" cy="0"/>
          </a:xfrm>
          <a:custGeom>
            <a:avLst/>
            <a:gdLst/>
            <a:ahLst/>
            <a:cxnLst/>
            <a:rect l="l" t="t" r="r" b="b"/>
            <a:pathLst>
              <a:path w="12082780">
                <a:moveTo>
                  <a:pt x="0" y="0"/>
                </a:moveTo>
                <a:lnTo>
                  <a:pt x="12082256" y="0"/>
                </a:lnTo>
              </a:path>
            </a:pathLst>
          </a:custGeom>
          <a:ln w="12700">
            <a:solidFill>
              <a:srgbClr val="FFFFFF"/>
            </a:solidFill>
          </a:ln>
        </p:spPr>
        <p:txBody>
          <a:bodyPr wrap="square" lIns="0" tIns="0" rIns="0" bIns="0" rtlCol="0"/>
          <a:lstStyle/>
          <a:p>
            <a:endParaRPr/>
          </a:p>
        </p:txBody>
      </p:sp>
      <p:sp>
        <p:nvSpPr>
          <p:cNvPr id="36" name="object 36"/>
          <p:cNvSpPr/>
          <p:nvPr/>
        </p:nvSpPr>
        <p:spPr>
          <a:xfrm>
            <a:off x="78028" y="5771016"/>
            <a:ext cx="12082780" cy="0"/>
          </a:xfrm>
          <a:custGeom>
            <a:avLst/>
            <a:gdLst/>
            <a:ahLst/>
            <a:cxnLst/>
            <a:rect l="l" t="t" r="r" b="b"/>
            <a:pathLst>
              <a:path w="12082780">
                <a:moveTo>
                  <a:pt x="0" y="0"/>
                </a:moveTo>
                <a:lnTo>
                  <a:pt x="12082256" y="0"/>
                </a:lnTo>
              </a:path>
            </a:pathLst>
          </a:custGeom>
          <a:ln w="12700">
            <a:solidFill>
              <a:srgbClr val="FFFFFF"/>
            </a:solidFill>
          </a:ln>
        </p:spPr>
        <p:txBody>
          <a:bodyPr wrap="square" lIns="0" tIns="0" rIns="0" bIns="0" rtlCol="0"/>
          <a:lstStyle/>
          <a:p>
            <a:endParaRPr/>
          </a:p>
        </p:txBody>
      </p:sp>
      <p:sp>
        <p:nvSpPr>
          <p:cNvPr id="37" name="object 37"/>
          <p:cNvSpPr/>
          <p:nvPr/>
        </p:nvSpPr>
        <p:spPr>
          <a:xfrm>
            <a:off x="37412" y="4154214"/>
            <a:ext cx="40640" cy="12700"/>
          </a:xfrm>
          <a:custGeom>
            <a:avLst/>
            <a:gdLst/>
            <a:ahLst/>
            <a:cxnLst/>
            <a:rect l="l" t="t" r="r" b="b"/>
            <a:pathLst>
              <a:path w="40640" h="12700">
                <a:moveTo>
                  <a:pt x="0" y="0"/>
                </a:moveTo>
                <a:lnTo>
                  <a:pt x="40615" y="0"/>
                </a:lnTo>
                <a:lnTo>
                  <a:pt x="40615" y="12700"/>
                </a:lnTo>
                <a:lnTo>
                  <a:pt x="0" y="12700"/>
                </a:lnTo>
                <a:lnTo>
                  <a:pt x="0" y="0"/>
                </a:lnTo>
                <a:close/>
              </a:path>
            </a:pathLst>
          </a:custGeom>
          <a:solidFill>
            <a:srgbClr val="FFFFFF"/>
          </a:solidFill>
        </p:spPr>
        <p:txBody>
          <a:bodyPr wrap="square" lIns="0" tIns="0" rIns="0" bIns="0" rtlCol="0"/>
          <a:lstStyle/>
          <a:p>
            <a:endParaRPr/>
          </a:p>
        </p:txBody>
      </p:sp>
      <p:sp>
        <p:nvSpPr>
          <p:cNvPr id="38" name="object 38"/>
          <p:cNvSpPr/>
          <p:nvPr/>
        </p:nvSpPr>
        <p:spPr>
          <a:xfrm>
            <a:off x="12153884" y="3192183"/>
            <a:ext cx="0" cy="1292860"/>
          </a:xfrm>
          <a:custGeom>
            <a:avLst/>
            <a:gdLst/>
            <a:ahLst/>
            <a:cxnLst/>
            <a:rect l="l" t="t" r="r" b="b"/>
            <a:pathLst>
              <a:path h="1292860">
                <a:moveTo>
                  <a:pt x="0" y="1292377"/>
                </a:moveTo>
                <a:lnTo>
                  <a:pt x="0" y="0"/>
                </a:lnTo>
              </a:path>
            </a:pathLst>
          </a:custGeom>
          <a:ln w="12700">
            <a:solidFill>
              <a:srgbClr val="FFFFFF"/>
            </a:solidFill>
          </a:ln>
        </p:spPr>
        <p:txBody>
          <a:bodyPr wrap="square" lIns="0" tIns="0" rIns="0" bIns="0" rtlCol="0"/>
          <a:lstStyle/>
          <a:p>
            <a:endParaRPr/>
          </a:p>
        </p:txBody>
      </p:sp>
      <p:sp>
        <p:nvSpPr>
          <p:cNvPr id="39" name="object 39"/>
          <p:cNvSpPr/>
          <p:nvPr/>
        </p:nvSpPr>
        <p:spPr>
          <a:xfrm>
            <a:off x="12153883" y="5132565"/>
            <a:ext cx="0" cy="646430"/>
          </a:xfrm>
          <a:custGeom>
            <a:avLst/>
            <a:gdLst/>
            <a:ahLst/>
            <a:cxnLst/>
            <a:rect l="l" t="t" r="r" b="b"/>
            <a:pathLst>
              <a:path h="646429">
                <a:moveTo>
                  <a:pt x="0" y="646188"/>
                </a:moveTo>
                <a:lnTo>
                  <a:pt x="0" y="0"/>
                </a:lnTo>
              </a:path>
            </a:pathLst>
          </a:custGeom>
          <a:ln w="12700">
            <a:solidFill>
              <a:srgbClr val="FFFFFF"/>
            </a:solidFill>
          </a:ln>
        </p:spPr>
        <p:txBody>
          <a:bodyPr wrap="square" lIns="0" tIns="0" rIns="0" bIns="0" rtlCol="0"/>
          <a:lstStyle/>
          <a:p>
            <a:endParaRPr/>
          </a:p>
        </p:txBody>
      </p:sp>
      <p:sp>
        <p:nvSpPr>
          <p:cNvPr id="40" name="object 40"/>
          <p:cNvSpPr/>
          <p:nvPr/>
        </p:nvSpPr>
        <p:spPr>
          <a:xfrm>
            <a:off x="78028" y="6419017"/>
            <a:ext cx="12082780" cy="0"/>
          </a:xfrm>
          <a:custGeom>
            <a:avLst/>
            <a:gdLst/>
            <a:ahLst/>
            <a:cxnLst/>
            <a:rect l="l" t="t" r="r" b="b"/>
            <a:pathLst>
              <a:path w="12082780">
                <a:moveTo>
                  <a:pt x="0" y="0"/>
                </a:moveTo>
                <a:lnTo>
                  <a:pt x="12082256" y="0"/>
                </a:lnTo>
              </a:path>
            </a:pathLst>
          </a:custGeom>
          <a:ln w="12700">
            <a:solidFill>
              <a:srgbClr val="FFFFFF"/>
            </a:solidFill>
          </a:ln>
        </p:spPr>
        <p:txBody>
          <a:bodyPr wrap="square" lIns="0" tIns="0" rIns="0" bIns="0" rtlCol="0"/>
          <a:lstStyle/>
          <a:p>
            <a:endParaRPr/>
          </a:p>
        </p:txBody>
      </p:sp>
      <p:graphicFrame>
        <p:nvGraphicFramePr>
          <p:cNvPr id="41" name="object 41"/>
          <p:cNvGraphicFramePr>
            <a:graphicFrameLocks noGrp="1"/>
          </p:cNvGraphicFramePr>
          <p:nvPr/>
        </p:nvGraphicFramePr>
        <p:xfrm>
          <a:off x="77793" y="842733"/>
          <a:ext cx="12089765" cy="1701800"/>
        </p:xfrm>
        <a:graphic>
          <a:graphicData uri="http://schemas.openxmlformats.org/drawingml/2006/table">
            <a:tbl>
              <a:tblPr firstRow="1" bandRow="1">
                <a:tableStyleId>{2D5ABB26-0587-4C30-8999-92F81FD0307C}</a:tableStyleId>
              </a:tblPr>
              <a:tblGrid>
                <a:gridCol w="1890911"/>
                <a:gridCol w="1957231"/>
                <a:gridCol w="1563280"/>
                <a:gridCol w="2588461"/>
                <a:gridCol w="1725630"/>
                <a:gridCol w="2343991"/>
              </a:tblGrid>
              <a:tr h="1037341">
                <a:tc>
                  <a:txBody>
                    <a:bodyPr/>
                    <a:lstStyle/>
                    <a:p>
                      <a:pPr>
                        <a:lnSpc>
                          <a:spcPct val="100000"/>
                        </a:lnSpc>
                        <a:spcBef>
                          <a:spcPts val="35"/>
                        </a:spcBef>
                      </a:pPr>
                      <a:endParaRPr sz="1750">
                        <a:latin typeface="Times New Roman"/>
                        <a:cs typeface="Times New Roman"/>
                      </a:endParaRPr>
                    </a:p>
                    <a:p>
                      <a:pPr marL="358140" marR="167005" indent="-179070">
                        <a:lnSpc>
                          <a:spcPts val="1900"/>
                        </a:lnSpc>
                      </a:pPr>
                      <a:r>
                        <a:rPr sz="1600" b="1" dirty="0">
                          <a:solidFill>
                            <a:srgbClr val="FFFFFF"/>
                          </a:solidFill>
                          <a:latin typeface="Century Gothic"/>
                          <a:cs typeface="Century Gothic"/>
                        </a:rPr>
                        <a:t>Total </a:t>
                      </a:r>
                      <a:r>
                        <a:rPr sz="1600" b="1" spc="-5" dirty="0">
                          <a:solidFill>
                            <a:srgbClr val="FFFFFF"/>
                          </a:solidFill>
                          <a:latin typeface="Century Gothic"/>
                          <a:cs typeface="Century Gothic"/>
                        </a:rPr>
                        <a:t>Volume</a:t>
                      </a:r>
                      <a:r>
                        <a:rPr sz="1600" b="1" spc="-95" dirty="0">
                          <a:solidFill>
                            <a:srgbClr val="FFFFFF"/>
                          </a:solidFill>
                          <a:latin typeface="Century Gothic"/>
                          <a:cs typeface="Century Gothic"/>
                        </a:rPr>
                        <a:t> </a:t>
                      </a:r>
                      <a:r>
                        <a:rPr sz="1600" b="1" spc="-5" dirty="0">
                          <a:solidFill>
                            <a:srgbClr val="FFFFFF"/>
                          </a:solidFill>
                          <a:latin typeface="Century Gothic"/>
                          <a:cs typeface="Century Gothic"/>
                        </a:rPr>
                        <a:t>of  </a:t>
                      </a:r>
                      <a:r>
                        <a:rPr sz="1600" b="1" dirty="0">
                          <a:solidFill>
                            <a:srgbClr val="FFFFFF"/>
                          </a:solidFill>
                          <a:latin typeface="Century Gothic"/>
                          <a:cs typeface="Century Gothic"/>
                        </a:rPr>
                        <a:t>Fat</a:t>
                      </a:r>
                      <a:r>
                        <a:rPr sz="1600" b="1" spc="-100" dirty="0">
                          <a:solidFill>
                            <a:srgbClr val="FFFFFF"/>
                          </a:solidFill>
                          <a:latin typeface="Century Gothic"/>
                          <a:cs typeface="Century Gothic"/>
                        </a:rPr>
                        <a:t> </a:t>
                      </a:r>
                      <a:r>
                        <a:rPr sz="1600" b="1" dirty="0">
                          <a:solidFill>
                            <a:srgbClr val="FFFFFF"/>
                          </a:solidFill>
                          <a:latin typeface="Century Gothic"/>
                          <a:cs typeface="Century Gothic"/>
                        </a:rPr>
                        <a:t>Injected</a:t>
                      </a:r>
                      <a:endParaRPr sz="16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8BC1"/>
                    </a:solidFill>
                  </a:tcPr>
                </a:tc>
                <a:tc>
                  <a:txBody>
                    <a:bodyPr/>
                    <a:lstStyle/>
                    <a:p>
                      <a:pPr>
                        <a:lnSpc>
                          <a:spcPct val="100000"/>
                        </a:lnSpc>
                        <a:spcBef>
                          <a:spcPts val="35"/>
                        </a:spcBef>
                      </a:pPr>
                      <a:endParaRPr sz="1750">
                        <a:latin typeface="Times New Roman"/>
                        <a:cs typeface="Times New Roman"/>
                      </a:endParaRPr>
                    </a:p>
                    <a:p>
                      <a:pPr marL="97155" marR="84455" indent="107314">
                        <a:lnSpc>
                          <a:spcPts val="1900"/>
                        </a:lnSpc>
                      </a:pPr>
                      <a:r>
                        <a:rPr sz="1600" b="1" dirty="0">
                          <a:solidFill>
                            <a:srgbClr val="FFFFFF"/>
                          </a:solidFill>
                          <a:latin typeface="Century Gothic"/>
                          <a:cs typeface="Century Gothic"/>
                        </a:rPr>
                        <a:t>Expanded Cells  Injected</a:t>
                      </a:r>
                      <a:r>
                        <a:rPr sz="1600" b="1" spc="-110" dirty="0">
                          <a:solidFill>
                            <a:srgbClr val="FFFFFF"/>
                          </a:solidFill>
                          <a:latin typeface="Century Gothic"/>
                          <a:cs typeface="Century Gothic"/>
                        </a:rPr>
                        <a:t> </a:t>
                      </a:r>
                      <a:r>
                        <a:rPr sz="1600" b="1" dirty="0">
                          <a:solidFill>
                            <a:srgbClr val="FFFFFF"/>
                          </a:solidFill>
                          <a:latin typeface="Century Gothic"/>
                          <a:cs typeface="Century Gothic"/>
                        </a:rPr>
                        <a:t>(millions)</a:t>
                      </a:r>
                      <a:endParaRPr sz="16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8BC1"/>
                    </a:solidFill>
                  </a:tcPr>
                </a:tc>
                <a:tc>
                  <a:txBody>
                    <a:bodyPr/>
                    <a:lstStyle/>
                    <a:p>
                      <a:pPr>
                        <a:lnSpc>
                          <a:spcPct val="100000"/>
                        </a:lnSpc>
                      </a:pPr>
                      <a:endParaRPr sz="1600">
                        <a:latin typeface="Times New Roman"/>
                        <a:cs typeface="Times New Roman"/>
                      </a:endParaRPr>
                    </a:p>
                    <a:p>
                      <a:pPr marL="298450">
                        <a:lnSpc>
                          <a:spcPct val="100000"/>
                        </a:lnSpc>
                        <a:spcBef>
                          <a:spcPts val="1085"/>
                        </a:spcBef>
                      </a:pPr>
                      <a:r>
                        <a:rPr sz="1600" b="1" dirty="0">
                          <a:solidFill>
                            <a:srgbClr val="FFFFFF"/>
                          </a:solidFill>
                          <a:latin typeface="Century Gothic"/>
                          <a:cs typeface="Century Gothic"/>
                        </a:rPr>
                        <a:t>Follow-up</a:t>
                      </a:r>
                      <a:endParaRPr sz="16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8BC1"/>
                    </a:solidFill>
                  </a:tcPr>
                </a:tc>
                <a:tc>
                  <a:txBody>
                    <a:bodyPr/>
                    <a:lstStyle/>
                    <a:p>
                      <a:pPr marL="595630" marR="581660" algn="ctr">
                        <a:lnSpc>
                          <a:spcPts val="1900"/>
                        </a:lnSpc>
                        <a:spcBef>
                          <a:spcPts val="1085"/>
                        </a:spcBef>
                      </a:pPr>
                      <a:r>
                        <a:rPr sz="1600" b="1" dirty="0">
                          <a:solidFill>
                            <a:srgbClr val="FFFFFF"/>
                          </a:solidFill>
                          <a:latin typeface="Century Gothic"/>
                          <a:cs typeface="Century Gothic"/>
                        </a:rPr>
                        <a:t>Breast</a:t>
                      </a:r>
                      <a:r>
                        <a:rPr sz="1600" b="1" spc="-100" dirty="0">
                          <a:solidFill>
                            <a:srgbClr val="FFFFFF"/>
                          </a:solidFill>
                          <a:latin typeface="Century Gothic"/>
                          <a:cs typeface="Century Gothic"/>
                        </a:rPr>
                        <a:t> </a:t>
                      </a:r>
                      <a:r>
                        <a:rPr sz="1600" b="1" dirty="0">
                          <a:solidFill>
                            <a:srgbClr val="FFFFFF"/>
                          </a:solidFill>
                          <a:latin typeface="Century Gothic"/>
                          <a:cs typeface="Century Gothic"/>
                        </a:rPr>
                        <a:t>volume  </a:t>
                      </a:r>
                      <a:r>
                        <a:rPr sz="1600" b="1" spc="-5" dirty="0">
                          <a:solidFill>
                            <a:srgbClr val="FFFFFF"/>
                          </a:solidFill>
                          <a:latin typeface="Century Gothic"/>
                          <a:cs typeface="Century Gothic"/>
                        </a:rPr>
                        <a:t>at</a:t>
                      </a:r>
                      <a:r>
                        <a:rPr sz="1600" b="1" spc="-85" dirty="0">
                          <a:solidFill>
                            <a:srgbClr val="FFFFFF"/>
                          </a:solidFill>
                          <a:latin typeface="Century Gothic"/>
                          <a:cs typeface="Century Gothic"/>
                        </a:rPr>
                        <a:t> </a:t>
                      </a:r>
                      <a:r>
                        <a:rPr sz="1600" b="1" spc="-5" dirty="0">
                          <a:solidFill>
                            <a:srgbClr val="FFFFFF"/>
                          </a:solidFill>
                          <a:latin typeface="Century Gothic"/>
                          <a:cs typeface="Century Gothic"/>
                        </a:rPr>
                        <a:t>follow-up</a:t>
                      </a:r>
                      <a:endParaRPr sz="1600">
                        <a:latin typeface="Century Gothic"/>
                        <a:cs typeface="Century Gothic"/>
                      </a:endParaRPr>
                    </a:p>
                    <a:p>
                      <a:pPr marL="5715" algn="ctr">
                        <a:lnSpc>
                          <a:spcPts val="1839"/>
                        </a:lnSpc>
                      </a:pPr>
                      <a:r>
                        <a:rPr sz="1600" b="1" dirty="0">
                          <a:solidFill>
                            <a:srgbClr val="FFFFFF"/>
                          </a:solidFill>
                          <a:latin typeface="Century Gothic"/>
                          <a:cs typeface="Century Gothic"/>
                        </a:rPr>
                        <a:t>%</a:t>
                      </a:r>
                      <a:endParaRPr sz="16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8BC1"/>
                    </a:solidFill>
                  </a:tcPr>
                </a:tc>
                <a:tc>
                  <a:txBody>
                    <a:bodyPr/>
                    <a:lstStyle/>
                    <a:p>
                      <a:pPr>
                        <a:lnSpc>
                          <a:spcPct val="100000"/>
                        </a:lnSpc>
                        <a:spcBef>
                          <a:spcPts val="35"/>
                        </a:spcBef>
                      </a:pPr>
                      <a:endParaRPr sz="1750">
                        <a:latin typeface="Times New Roman"/>
                        <a:cs typeface="Times New Roman"/>
                      </a:endParaRPr>
                    </a:p>
                    <a:p>
                      <a:pPr marL="529590" marR="516890" indent="78740">
                        <a:lnSpc>
                          <a:spcPts val="1900"/>
                        </a:lnSpc>
                      </a:pPr>
                      <a:r>
                        <a:rPr sz="1600" b="1" dirty="0">
                          <a:solidFill>
                            <a:srgbClr val="FFFFFF"/>
                          </a:solidFill>
                          <a:latin typeface="Century Gothic"/>
                          <a:cs typeface="Century Gothic"/>
                        </a:rPr>
                        <a:t>Body  weight</a:t>
                      </a:r>
                      <a:endParaRPr sz="16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8BC1"/>
                    </a:solidFill>
                  </a:tcPr>
                </a:tc>
                <a:tc>
                  <a:txBody>
                    <a:bodyPr/>
                    <a:lstStyle/>
                    <a:p>
                      <a:pPr>
                        <a:lnSpc>
                          <a:spcPct val="100000"/>
                        </a:lnSpc>
                        <a:spcBef>
                          <a:spcPts val="35"/>
                        </a:spcBef>
                      </a:pPr>
                      <a:endParaRPr sz="1750">
                        <a:latin typeface="Times New Roman"/>
                        <a:cs typeface="Times New Roman"/>
                      </a:endParaRPr>
                    </a:p>
                    <a:p>
                      <a:pPr marL="922655" marR="488315" indent="-421005">
                        <a:lnSpc>
                          <a:spcPts val="1900"/>
                        </a:lnSpc>
                      </a:pPr>
                      <a:r>
                        <a:rPr sz="1600" b="1" dirty="0">
                          <a:solidFill>
                            <a:srgbClr val="FFFFFF"/>
                          </a:solidFill>
                          <a:latin typeface="Century Gothic"/>
                          <a:cs typeface="Century Gothic"/>
                        </a:rPr>
                        <a:t>Cells/Volume  Ratio</a:t>
                      </a:r>
                      <a:endParaRPr sz="16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738BC1"/>
                    </a:solidFill>
                  </a:tcPr>
                </a:tc>
              </a:tr>
              <a:tr h="651180">
                <a:tc gridSpan="6">
                  <a:txBody>
                    <a:bodyPr/>
                    <a:lstStyle/>
                    <a:p>
                      <a:endParaRPr sz="1600">
                        <a:latin typeface="Century Gothic"/>
                        <a:cs typeface="Century Gothic"/>
                      </a:endParaRPr>
                    </a:p>
                  </a:txBody>
                  <a:tcPr marL="0" marR="0" marT="0" marB="0">
                    <a:lnT w="12700" cap="flat" cmpd="sng" algn="ctr">
                      <a:solidFill>
                        <a:srgbClr val="FFFFFF"/>
                      </a:solidFill>
                      <a:prstDash val="solid"/>
                      <a:round/>
                      <a:headEnd type="none" w="med" len="med"/>
                      <a:tailEnd type="none" w="med" len="med"/>
                    </a:lnT>
                    <a:lnB w="13169">
                      <a:solidFill>
                        <a:srgbClr val="CAD3E7"/>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bl>
          </a:graphicData>
        </a:graphic>
      </p:graphicFrame>
      <p:sp>
        <p:nvSpPr>
          <p:cNvPr id="42" name="object 42"/>
          <p:cNvSpPr txBox="1"/>
          <p:nvPr/>
        </p:nvSpPr>
        <p:spPr>
          <a:xfrm>
            <a:off x="37412" y="1896186"/>
            <a:ext cx="12117070" cy="648335"/>
          </a:xfrm>
          <a:prstGeom prst="rect">
            <a:avLst/>
          </a:prstGeom>
        </p:spPr>
        <p:txBody>
          <a:bodyPr vert="horz" wrap="square" lIns="0" tIns="69215" rIns="0" bIns="0" rtlCol="0">
            <a:spAutoFit/>
          </a:bodyPr>
          <a:lstStyle/>
          <a:p>
            <a:pPr marR="1137285" algn="r">
              <a:lnSpc>
                <a:spcPts val="985"/>
              </a:lnSpc>
              <a:spcBef>
                <a:spcPts val="545"/>
              </a:spcBef>
            </a:pPr>
            <a:r>
              <a:rPr sz="1300" b="1" spc="5" dirty="0">
                <a:solidFill>
                  <a:srgbClr val="0080FF"/>
                </a:solidFill>
                <a:latin typeface="Century Gothic"/>
                <a:cs typeface="Century Gothic"/>
              </a:rPr>
              <a:t>.</a:t>
            </a:r>
            <a:endParaRPr sz="1300">
              <a:latin typeface="Century Gothic"/>
              <a:cs typeface="Century Gothic"/>
            </a:endParaRPr>
          </a:p>
          <a:p>
            <a:pPr marL="681990">
              <a:lnSpc>
                <a:spcPts val="1825"/>
              </a:lnSpc>
              <a:tabLst>
                <a:tab pos="2543175" algn="l"/>
                <a:tab pos="4178935" algn="l"/>
                <a:tab pos="6503670" algn="l"/>
                <a:tab pos="8561705" algn="l"/>
                <a:tab pos="10496550" algn="l"/>
              </a:tabLst>
            </a:pPr>
            <a:r>
              <a:rPr sz="1600" dirty="0">
                <a:solidFill>
                  <a:srgbClr val="002060"/>
                </a:solidFill>
                <a:latin typeface="Century Gothic"/>
                <a:cs typeface="Century Gothic"/>
              </a:rPr>
              <a:t>980 ml	</a:t>
            </a:r>
            <a:r>
              <a:rPr sz="1600" b="1" dirty="0">
                <a:solidFill>
                  <a:srgbClr val="FF0000"/>
                </a:solidFill>
                <a:latin typeface="Century Gothic"/>
                <a:cs typeface="Century Gothic"/>
              </a:rPr>
              <a:t>159.5 M	</a:t>
            </a:r>
            <a:r>
              <a:rPr sz="1600" dirty="0">
                <a:solidFill>
                  <a:srgbClr val="002060"/>
                </a:solidFill>
                <a:latin typeface="Century Gothic"/>
                <a:cs typeface="Century Gothic"/>
              </a:rPr>
              <a:t>15 months	</a:t>
            </a:r>
            <a:r>
              <a:rPr sz="3000" b="1" baseline="-4166" dirty="0">
                <a:solidFill>
                  <a:srgbClr val="002060"/>
                </a:solidFill>
                <a:latin typeface="Century Gothic"/>
                <a:cs typeface="Century Gothic"/>
              </a:rPr>
              <a:t>98%	</a:t>
            </a:r>
            <a:r>
              <a:rPr sz="1600" dirty="0">
                <a:solidFill>
                  <a:srgbClr val="FF0000"/>
                </a:solidFill>
                <a:latin typeface="Century Gothic"/>
                <a:cs typeface="Century Gothic"/>
              </a:rPr>
              <a:t>- 0,2 kg	</a:t>
            </a:r>
            <a:r>
              <a:rPr sz="3000" b="1" baseline="-8333" dirty="0">
                <a:solidFill>
                  <a:srgbClr val="0066FF"/>
                </a:solidFill>
                <a:latin typeface="Century Gothic"/>
                <a:cs typeface="Century Gothic"/>
              </a:rPr>
              <a:t>160</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3" name="object 43"/>
          <p:cNvSpPr txBox="1"/>
          <p:nvPr/>
        </p:nvSpPr>
        <p:spPr>
          <a:xfrm>
            <a:off x="37414" y="2544191"/>
            <a:ext cx="12153265" cy="648335"/>
          </a:xfrm>
          <a:prstGeom prst="rect">
            <a:avLst/>
          </a:prstGeom>
        </p:spPr>
        <p:txBody>
          <a:bodyPr vert="horz" wrap="square" lIns="0" tIns="69215" rIns="0" bIns="0" rtlCol="0">
            <a:spAutoFit/>
          </a:bodyPr>
          <a:lstStyle/>
          <a:p>
            <a:pPr marR="1174115" algn="r">
              <a:lnSpc>
                <a:spcPts val="985"/>
              </a:lnSpc>
              <a:spcBef>
                <a:spcPts val="545"/>
              </a:spcBef>
            </a:pPr>
            <a:r>
              <a:rPr sz="1300" b="1" spc="5" dirty="0">
                <a:solidFill>
                  <a:srgbClr val="0080FF"/>
                </a:solidFill>
                <a:latin typeface="Century Gothic"/>
                <a:cs typeface="Century Gothic"/>
              </a:rPr>
              <a:t>.</a:t>
            </a:r>
            <a:endParaRPr sz="1300">
              <a:latin typeface="Century Gothic"/>
              <a:cs typeface="Century Gothic"/>
            </a:endParaRPr>
          </a:p>
          <a:p>
            <a:pPr marL="681990">
              <a:lnSpc>
                <a:spcPts val="1825"/>
              </a:lnSpc>
              <a:tabLst>
                <a:tab pos="2628265" algn="l"/>
                <a:tab pos="4178935" algn="l"/>
                <a:tab pos="6396990" algn="l"/>
                <a:tab pos="8533765" algn="l"/>
                <a:tab pos="10496550" algn="l"/>
              </a:tabLst>
            </a:pPr>
            <a:r>
              <a:rPr sz="1600" dirty="0">
                <a:solidFill>
                  <a:srgbClr val="002060"/>
                </a:solidFill>
                <a:latin typeface="Century Gothic"/>
                <a:cs typeface="Century Gothic"/>
              </a:rPr>
              <a:t>470 ml	</a:t>
            </a:r>
            <a:r>
              <a:rPr sz="1600" b="1" dirty="0">
                <a:solidFill>
                  <a:srgbClr val="FF0000"/>
                </a:solidFill>
                <a:latin typeface="Century Gothic"/>
                <a:cs typeface="Century Gothic"/>
              </a:rPr>
              <a:t>130 M	</a:t>
            </a:r>
            <a:r>
              <a:rPr sz="1600" dirty="0">
                <a:solidFill>
                  <a:srgbClr val="002060"/>
                </a:solidFill>
                <a:latin typeface="Century Gothic"/>
                <a:cs typeface="Century Gothic"/>
              </a:rPr>
              <a:t>12 months	</a:t>
            </a:r>
            <a:r>
              <a:rPr sz="3000" b="1" baseline="-4166" dirty="0">
                <a:solidFill>
                  <a:srgbClr val="002060"/>
                </a:solidFill>
                <a:latin typeface="Century Gothic"/>
                <a:cs typeface="Century Gothic"/>
              </a:rPr>
              <a:t>125 %	</a:t>
            </a:r>
            <a:r>
              <a:rPr sz="1600" dirty="0">
                <a:solidFill>
                  <a:srgbClr val="00B050"/>
                </a:solidFill>
                <a:latin typeface="Century Gothic"/>
                <a:cs typeface="Century Gothic"/>
              </a:rPr>
              <a:t>+ 2,7 kg	</a:t>
            </a:r>
            <a:r>
              <a:rPr sz="3000" b="1" baseline="-8333" dirty="0">
                <a:solidFill>
                  <a:srgbClr val="0066FF"/>
                </a:solidFill>
                <a:latin typeface="Century Gothic"/>
                <a:cs typeface="Century Gothic"/>
              </a:rPr>
              <a:t>277</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4" name="object 44"/>
          <p:cNvSpPr txBox="1"/>
          <p:nvPr/>
        </p:nvSpPr>
        <p:spPr>
          <a:xfrm>
            <a:off x="37412" y="3110039"/>
            <a:ext cx="12117070" cy="727075"/>
          </a:xfrm>
          <a:prstGeom prst="rect">
            <a:avLst/>
          </a:prstGeom>
        </p:spPr>
        <p:txBody>
          <a:bodyPr vert="horz" wrap="square" lIns="0" tIns="5080" rIns="0" bIns="0" rtlCol="0">
            <a:spAutoFit/>
          </a:bodyPr>
          <a:lstStyle/>
          <a:p>
            <a:pPr>
              <a:lnSpc>
                <a:spcPct val="100000"/>
              </a:lnSpc>
              <a:spcBef>
                <a:spcPts val="40"/>
              </a:spcBef>
            </a:pPr>
            <a:endParaRPr sz="1000">
              <a:latin typeface="Times New Roman"/>
              <a:cs typeface="Times New Roman"/>
            </a:endParaRPr>
          </a:p>
          <a:p>
            <a:pPr marR="1137285" algn="r">
              <a:lnSpc>
                <a:spcPts val="985"/>
              </a:lnSpc>
              <a:spcBef>
                <a:spcPts val="5"/>
              </a:spcBef>
            </a:pPr>
            <a:r>
              <a:rPr sz="1300" b="1" spc="5" dirty="0">
                <a:solidFill>
                  <a:srgbClr val="0080FF"/>
                </a:solidFill>
                <a:latin typeface="Century Gothic"/>
                <a:cs typeface="Century Gothic"/>
              </a:rPr>
              <a:t>.</a:t>
            </a:r>
            <a:endParaRPr sz="1300">
              <a:latin typeface="Century Gothic"/>
              <a:cs typeface="Century Gothic"/>
            </a:endParaRPr>
          </a:p>
          <a:p>
            <a:pPr marL="681990">
              <a:lnSpc>
                <a:spcPts val="1825"/>
              </a:lnSpc>
              <a:tabLst>
                <a:tab pos="2599690" algn="l"/>
                <a:tab pos="4178935" algn="l"/>
                <a:tab pos="6468110" algn="l"/>
                <a:tab pos="8601710" algn="l"/>
                <a:tab pos="10496550" algn="l"/>
              </a:tabLst>
            </a:pPr>
            <a:r>
              <a:rPr sz="1600" dirty="0">
                <a:solidFill>
                  <a:srgbClr val="002060"/>
                </a:solidFill>
                <a:latin typeface="Century Gothic"/>
                <a:cs typeface="Century Gothic"/>
              </a:rPr>
              <a:t>560 ml	</a:t>
            </a:r>
            <a:r>
              <a:rPr sz="1600" b="1" dirty="0">
                <a:solidFill>
                  <a:srgbClr val="FF0000"/>
                </a:solidFill>
                <a:latin typeface="Century Gothic"/>
                <a:cs typeface="Century Gothic"/>
              </a:rPr>
              <a:t>83.6 M	</a:t>
            </a:r>
            <a:r>
              <a:rPr sz="1600" dirty="0">
                <a:solidFill>
                  <a:srgbClr val="002060"/>
                </a:solidFill>
                <a:latin typeface="Century Gothic"/>
                <a:cs typeface="Century Gothic"/>
              </a:rPr>
              <a:t>12 months	</a:t>
            </a:r>
            <a:r>
              <a:rPr sz="3000" b="1" baseline="-4166" dirty="0">
                <a:solidFill>
                  <a:srgbClr val="002060"/>
                </a:solidFill>
                <a:latin typeface="Century Gothic"/>
                <a:cs typeface="Century Gothic"/>
              </a:rPr>
              <a:t>96 %	</a:t>
            </a:r>
            <a:r>
              <a:rPr sz="1600" dirty="0">
                <a:solidFill>
                  <a:srgbClr val="002060"/>
                </a:solidFill>
                <a:latin typeface="Century Gothic"/>
                <a:cs typeface="Century Gothic"/>
              </a:rPr>
              <a:t>Stable	</a:t>
            </a:r>
            <a:r>
              <a:rPr sz="3000" b="1" baseline="-8333" dirty="0">
                <a:solidFill>
                  <a:srgbClr val="0066FF"/>
                </a:solidFill>
                <a:latin typeface="Century Gothic"/>
                <a:cs typeface="Century Gothic"/>
              </a:rPr>
              <a:t>150</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5" name="object 45"/>
          <p:cNvSpPr txBox="1"/>
          <p:nvPr/>
        </p:nvSpPr>
        <p:spPr>
          <a:xfrm>
            <a:off x="37412" y="3836568"/>
            <a:ext cx="12117070" cy="648335"/>
          </a:xfrm>
          <a:prstGeom prst="rect">
            <a:avLst/>
          </a:prstGeom>
        </p:spPr>
        <p:txBody>
          <a:bodyPr vert="horz" wrap="square" lIns="0" tIns="73025" rIns="0" bIns="0" rtlCol="0">
            <a:spAutoFit/>
          </a:bodyPr>
          <a:lstStyle/>
          <a:p>
            <a:pPr marR="1137285" algn="r">
              <a:lnSpc>
                <a:spcPts val="985"/>
              </a:lnSpc>
              <a:spcBef>
                <a:spcPts val="575"/>
              </a:spcBef>
            </a:pPr>
            <a:r>
              <a:rPr sz="1300" b="1" spc="5" dirty="0">
                <a:solidFill>
                  <a:srgbClr val="0080FF"/>
                </a:solidFill>
                <a:latin typeface="Century Gothic"/>
                <a:cs typeface="Century Gothic"/>
              </a:rPr>
              <a:t>.</a:t>
            </a:r>
            <a:endParaRPr sz="1300">
              <a:latin typeface="Century Gothic"/>
              <a:cs typeface="Century Gothic"/>
            </a:endParaRPr>
          </a:p>
          <a:p>
            <a:pPr marL="625475">
              <a:lnSpc>
                <a:spcPts val="1825"/>
              </a:lnSpc>
              <a:tabLst>
                <a:tab pos="2543175" algn="l"/>
                <a:tab pos="4178935" algn="l"/>
                <a:tab pos="6468110" algn="l"/>
                <a:tab pos="8533765" algn="l"/>
                <a:tab pos="10496550" algn="l"/>
              </a:tabLst>
            </a:pPr>
            <a:r>
              <a:rPr sz="1600" dirty="0">
                <a:solidFill>
                  <a:srgbClr val="002060"/>
                </a:solidFill>
                <a:latin typeface="Century Gothic"/>
                <a:cs typeface="Century Gothic"/>
              </a:rPr>
              <a:t>1280 ml	</a:t>
            </a:r>
            <a:r>
              <a:rPr sz="1600" b="1" dirty="0">
                <a:solidFill>
                  <a:srgbClr val="FF0000"/>
                </a:solidFill>
                <a:latin typeface="Century Gothic"/>
                <a:cs typeface="Century Gothic"/>
              </a:rPr>
              <a:t>128.8 M	</a:t>
            </a:r>
            <a:r>
              <a:rPr sz="1600" dirty="0">
                <a:solidFill>
                  <a:srgbClr val="002060"/>
                </a:solidFill>
                <a:latin typeface="Century Gothic"/>
                <a:cs typeface="Century Gothic"/>
              </a:rPr>
              <a:t>12 months	</a:t>
            </a:r>
            <a:r>
              <a:rPr sz="3000" b="1" baseline="-4166" dirty="0">
                <a:solidFill>
                  <a:srgbClr val="002060"/>
                </a:solidFill>
                <a:latin typeface="Century Gothic"/>
                <a:cs typeface="Century Gothic"/>
              </a:rPr>
              <a:t>87 %	</a:t>
            </a:r>
            <a:r>
              <a:rPr sz="1600" dirty="0">
                <a:solidFill>
                  <a:srgbClr val="00B050"/>
                </a:solidFill>
                <a:latin typeface="Century Gothic"/>
                <a:cs typeface="Century Gothic"/>
              </a:rPr>
              <a:t>+ 2,4 kg	</a:t>
            </a:r>
            <a:r>
              <a:rPr sz="3000" b="1" baseline="-8333" dirty="0">
                <a:solidFill>
                  <a:srgbClr val="0066FF"/>
                </a:solidFill>
                <a:latin typeface="Century Gothic"/>
                <a:cs typeface="Century Gothic"/>
              </a:rPr>
              <a:t>100</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6" name="object 46"/>
          <p:cNvSpPr txBox="1"/>
          <p:nvPr/>
        </p:nvSpPr>
        <p:spPr>
          <a:xfrm>
            <a:off x="37412" y="4484560"/>
            <a:ext cx="12153265" cy="648335"/>
          </a:xfrm>
          <a:prstGeom prst="rect">
            <a:avLst/>
          </a:prstGeom>
        </p:spPr>
        <p:txBody>
          <a:bodyPr vert="horz" wrap="square" lIns="0" tIns="73025" rIns="0" bIns="0" rtlCol="0">
            <a:spAutoFit/>
          </a:bodyPr>
          <a:lstStyle/>
          <a:p>
            <a:pPr marR="1174115" algn="r">
              <a:lnSpc>
                <a:spcPts val="985"/>
              </a:lnSpc>
              <a:spcBef>
                <a:spcPts val="575"/>
              </a:spcBef>
            </a:pPr>
            <a:r>
              <a:rPr sz="1300" b="1" spc="5" dirty="0">
                <a:solidFill>
                  <a:srgbClr val="0080FF"/>
                </a:solidFill>
                <a:latin typeface="Century Gothic"/>
                <a:cs typeface="Century Gothic"/>
              </a:rPr>
              <a:t>.</a:t>
            </a:r>
            <a:endParaRPr sz="1300">
              <a:latin typeface="Century Gothic"/>
              <a:cs typeface="Century Gothic"/>
            </a:endParaRPr>
          </a:p>
          <a:p>
            <a:pPr marL="681990">
              <a:lnSpc>
                <a:spcPts val="1825"/>
              </a:lnSpc>
              <a:tabLst>
                <a:tab pos="2543175" algn="l"/>
                <a:tab pos="4178935" algn="l"/>
                <a:tab pos="6396990" algn="l"/>
                <a:tab pos="8561705" algn="l"/>
                <a:tab pos="10496550" algn="l"/>
              </a:tabLst>
            </a:pPr>
            <a:r>
              <a:rPr sz="1600" dirty="0">
                <a:solidFill>
                  <a:srgbClr val="002060"/>
                </a:solidFill>
                <a:latin typeface="Century Gothic"/>
                <a:cs typeface="Century Gothic"/>
              </a:rPr>
              <a:t>670 ml	</a:t>
            </a:r>
            <a:r>
              <a:rPr sz="1600" b="1" dirty="0">
                <a:solidFill>
                  <a:srgbClr val="FF0000"/>
                </a:solidFill>
                <a:latin typeface="Century Gothic"/>
                <a:cs typeface="Century Gothic"/>
              </a:rPr>
              <a:t>100.8 M	</a:t>
            </a:r>
            <a:r>
              <a:rPr sz="1600" dirty="0">
                <a:solidFill>
                  <a:srgbClr val="002060"/>
                </a:solidFill>
                <a:latin typeface="Century Gothic"/>
                <a:cs typeface="Century Gothic"/>
              </a:rPr>
              <a:t>12 months	</a:t>
            </a:r>
            <a:r>
              <a:rPr sz="3000" b="1" baseline="-4166" dirty="0">
                <a:solidFill>
                  <a:srgbClr val="002060"/>
                </a:solidFill>
                <a:latin typeface="Century Gothic"/>
                <a:cs typeface="Century Gothic"/>
              </a:rPr>
              <a:t>106 %	</a:t>
            </a:r>
            <a:r>
              <a:rPr sz="1600" dirty="0">
                <a:solidFill>
                  <a:srgbClr val="FF0000"/>
                </a:solidFill>
                <a:latin typeface="Century Gothic"/>
                <a:cs typeface="Century Gothic"/>
              </a:rPr>
              <a:t>- 0,1 kg	</a:t>
            </a:r>
            <a:r>
              <a:rPr sz="3000" b="1" baseline="-8333" dirty="0">
                <a:solidFill>
                  <a:srgbClr val="0066FF"/>
                </a:solidFill>
                <a:latin typeface="Century Gothic"/>
                <a:cs typeface="Century Gothic"/>
              </a:rPr>
              <a:t>150</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7" name="object 47"/>
          <p:cNvSpPr txBox="1"/>
          <p:nvPr/>
        </p:nvSpPr>
        <p:spPr>
          <a:xfrm>
            <a:off x="37412" y="5132565"/>
            <a:ext cx="12117070" cy="648335"/>
          </a:xfrm>
          <a:prstGeom prst="rect">
            <a:avLst/>
          </a:prstGeom>
        </p:spPr>
        <p:txBody>
          <a:bodyPr vert="horz" wrap="square" lIns="0" tIns="73025" rIns="0" bIns="0" rtlCol="0">
            <a:spAutoFit/>
          </a:bodyPr>
          <a:lstStyle/>
          <a:p>
            <a:pPr marR="1137285" algn="r">
              <a:lnSpc>
                <a:spcPts val="985"/>
              </a:lnSpc>
              <a:spcBef>
                <a:spcPts val="575"/>
              </a:spcBef>
            </a:pPr>
            <a:r>
              <a:rPr sz="1300" b="1" spc="5" dirty="0">
                <a:solidFill>
                  <a:srgbClr val="0080FF"/>
                </a:solidFill>
                <a:latin typeface="Century Gothic"/>
                <a:cs typeface="Century Gothic"/>
              </a:rPr>
              <a:t>.</a:t>
            </a:r>
            <a:endParaRPr sz="1300">
              <a:latin typeface="Century Gothic"/>
              <a:cs typeface="Century Gothic"/>
            </a:endParaRPr>
          </a:p>
          <a:p>
            <a:pPr marL="681990">
              <a:lnSpc>
                <a:spcPts val="1825"/>
              </a:lnSpc>
              <a:tabLst>
                <a:tab pos="2628265" algn="l"/>
                <a:tab pos="4178935" algn="l"/>
                <a:tab pos="6396990" algn="l"/>
                <a:tab pos="8561705" algn="l"/>
                <a:tab pos="10496550" algn="l"/>
              </a:tabLst>
            </a:pPr>
            <a:r>
              <a:rPr sz="1600" dirty="0">
                <a:solidFill>
                  <a:srgbClr val="002060"/>
                </a:solidFill>
                <a:latin typeface="Century Gothic"/>
                <a:cs typeface="Century Gothic"/>
              </a:rPr>
              <a:t>600 ml	</a:t>
            </a:r>
            <a:r>
              <a:rPr sz="1600" b="1" dirty="0">
                <a:solidFill>
                  <a:srgbClr val="FF0000"/>
                </a:solidFill>
                <a:latin typeface="Century Gothic"/>
                <a:cs typeface="Century Gothic"/>
              </a:rPr>
              <a:t>133 M	</a:t>
            </a:r>
            <a:r>
              <a:rPr sz="1600" dirty="0">
                <a:solidFill>
                  <a:srgbClr val="002060"/>
                </a:solidFill>
                <a:latin typeface="Century Gothic"/>
                <a:cs typeface="Century Gothic"/>
              </a:rPr>
              <a:t>12 months	</a:t>
            </a:r>
            <a:r>
              <a:rPr sz="3000" b="1" baseline="-4166" dirty="0">
                <a:solidFill>
                  <a:srgbClr val="002060"/>
                </a:solidFill>
                <a:latin typeface="Century Gothic"/>
                <a:cs typeface="Century Gothic"/>
              </a:rPr>
              <a:t>102 %	</a:t>
            </a:r>
            <a:r>
              <a:rPr sz="1600" dirty="0">
                <a:solidFill>
                  <a:srgbClr val="FF0000"/>
                </a:solidFill>
                <a:latin typeface="Century Gothic"/>
                <a:cs typeface="Century Gothic"/>
              </a:rPr>
              <a:t>- 1,0 kg	</a:t>
            </a:r>
            <a:r>
              <a:rPr sz="3000" b="1" baseline="-8333" dirty="0">
                <a:solidFill>
                  <a:srgbClr val="0066FF"/>
                </a:solidFill>
                <a:latin typeface="Century Gothic"/>
                <a:cs typeface="Century Gothic"/>
              </a:rPr>
              <a:t>221</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8" name="object 48"/>
          <p:cNvSpPr txBox="1"/>
          <p:nvPr/>
        </p:nvSpPr>
        <p:spPr>
          <a:xfrm>
            <a:off x="37414" y="5778753"/>
            <a:ext cx="12153265" cy="648335"/>
          </a:xfrm>
          <a:prstGeom prst="rect">
            <a:avLst/>
          </a:prstGeom>
        </p:spPr>
        <p:txBody>
          <a:bodyPr vert="horz" wrap="square" lIns="0" tIns="74930" rIns="0" bIns="0" rtlCol="0">
            <a:spAutoFit/>
          </a:bodyPr>
          <a:lstStyle/>
          <a:p>
            <a:pPr marR="1174115" algn="r">
              <a:lnSpc>
                <a:spcPts val="985"/>
              </a:lnSpc>
              <a:spcBef>
                <a:spcPts val="590"/>
              </a:spcBef>
            </a:pPr>
            <a:r>
              <a:rPr sz="1300" b="1" spc="5" dirty="0">
                <a:solidFill>
                  <a:srgbClr val="0080FF"/>
                </a:solidFill>
                <a:latin typeface="Century Gothic"/>
                <a:cs typeface="Century Gothic"/>
              </a:rPr>
              <a:t>.</a:t>
            </a:r>
            <a:endParaRPr sz="1300">
              <a:latin typeface="Century Gothic"/>
              <a:cs typeface="Century Gothic"/>
            </a:endParaRPr>
          </a:p>
          <a:p>
            <a:pPr marL="625475">
              <a:lnSpc>
                <a:spcPts val="1825"/>
              </a:lnSpc>
              <a:tabLst>
                <a:tab pos="2543175" algn="l"/>
                <a:tab pos="4178935" algn="l"/>
                <a:tab pos="6468110" algn="l"/>
                <a:tab pos="8561705" algn="l"/>
                <a:tab pos="10496550" algn="l"/>
              </a:tabLst>
            </a:pPr>
            <a:r>
              <a:rPr sz="1600" dirty="0">
                <a:solidFill>
                  <a:srgbClr val="002060"/>
                </a:solidFill>
                <a:latin typeface="Century Gothic"/>
                <a:cs typeface="Century Gothic"/>
              </a:rPr>
              <a:t>1000 ml	</a:t>
            </a:r>
            <a:r>
              <a:rPr sz="1600" b="1" dirty="0">
                <a:solidFill>
                  <a:srgbClr val="FF0000"/>
                </a:solidFill>
                <a:latin typeface="Century Gothic"/>
                <a:cs typeface="Century Gothic"/>
              </a:rPr>
              <a:t>154.6 M	</a:t>
            </a:r>
            <a:r>
              <a:rPr sz="1600" dirty="0">
                <a:solidFill>
                  <a:srgbClr val="002060"/>
                </a:solidFill>
                <a:latin typeface="Century Gothic"/>
                <a:cs typeface="Century Gothic"/>
              </a:rPr>
              <a:t>12 months	</a:t>
            </a:r>
            <a:r>
              <a:rPr sz="3000" b="1" baseline="-4166" dirty="0">
                <a:solidFill>
                  <a:srgbClr val="002060"/>
                </a:solidFill>
                <a:latin typeface="Century Gothic"/>
                <a:cs typeface="Century Gothic"/>
              </a:rPr>
              <a:t>95 %	</a:t>
            </a:r>
            <a:r>
              <a:rPr sz="1600" dirty="0">
                <a:solidFill>
                  <a:srgbClr val="FF0000"/>
                </a:solidFill>
                <a:latin typeface="Century Gothic"/>
                <a:cs typeface="Century Gothic"/>
              </a:rPr>
              <a:t>- 1,5 kg	</a:t>
            </a:r>
            <a:r>
              <a:rPr sz="3000" b="1" baseline="-8333" dirty="0">
                <a:solidFill>
                  <a:srgbClr val="0066FF"/>
                </a:solidFill>
                <a:latin typeface="Century Gothic"/>
                <a:cs typeface="Century Gothic"/>
              </a:rPr>
              <a:t>155</a:t>
            </a:r>
            <a:r>
              <a:rPr sz="3000" b="1" spc="-434" baseline="-8333" dirty="0">
                <a:solidFill>
                  <a:srgbClr val="0066FF"/>
                </a:solidFill>
                <a:latin typeface="Century Gothic"/>
                <a:cs typeface="Century Gothic"/>
              </a:rPr>
              <a:t> </a:t>
            </a:r>
            <a:r>
              <a:rPr sz="3000" b="1" baseline="-8333" dirty="0">
                <a:solidFill>
                  <a:srgbClr val="0066FF"/>
                </a:solidFill>
                <a:latin typeface="Century Gothic"/>
                <a:cs typeface="Century Gothic"/>
              </a:rPr>
              <a:t>000</a:t>
            </a:r>
            <a:endParaRPr sz="3000" baseline="-8333">
              <a:latin typeface="Century Gothic"/>
              <a:cs typeface="Century Gothic"/>
            </a:endParaRPr>
          </a:p>
        </p:txBody>
      </p:sp>
      <p:sp>
        <p:nvSpPr>
          <p:cNvPr id="49" name="object 49"/>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0" name="object 50"/>
          <p:cNvSpPr txBox="1"/>
          <p:nvPr/>
        </p:nvSpPr>
        <p:spPr>
          <a:xfrm>
            <a:off x="4982336" y="6614539"/>
            <a:ext cx="2190750" cy="170180"/>
          </a:xfrm>
          <a:prstGeom prst="rect">
            <a:avLst/>
          </a:prstGeom>
        </p:spPr>
        <p:txBody>
          <a:bodyPr vert="horz" wrap="square" lIns="0" tIns="0" rIns="0" bIns="0" rtlCol="0">
            <a:spAutoFit/>
          </a:bodyPr>
          <a:lstStyle/>
          <a:p>
            <a:pPr marL="12700">
              <a:lnSpc>
                <a:spcPct val="100000"/>
              </a:lnSpc>
            </a:pPr>
            <a:r>
              <a:rPr sz="1050" dirty="0">
                <a:latin typeface="Century Gothic"/>
                <a:cs typeface="Century Gothic"/>
              </a:rPr>
              <a:t>Bioscience Institute internal</a:t>
            </a:r>
            <a:r>
              <a:rPr sz="1050" spc="-50" dirty="0">
                <a:latin typeface="Century Gothic"/>
                <a:cs typeface="Century Gothic"/>
              </a:rPr>
              <a:t> </a:t>
            </a:r>
            <a:r>
              <a:rPr sz="1050" spc="-5" dirty="0">
                <a:latin typeface="Century Gothic"/>
                <a:cs typeface="Century Gothic"/>
              </a:rPr>
              <a:t>results</a:t>
            </a:r>
            <a:endParaRPr sz="1050">
              <a:latin typeface="Century Gothic"/>
              <a:cs typeface="Century Gothic"/>
            </a:endParaRPr>
          </a:p>
        </p:txBody>
      </p:sp>
      <p:sp>
        <p:nvSpPr>
          <p:cNvPr id="51" name="object 51"/>
          <p:cNvSpPr/>
          <p:nvPr/>
        </p:nvSpPr>
        <p:spPr>
          <a:xfrm>
            <a:off x="37412" y="1896186"/>
            <a:ext cx="12117070" cy="648335"/>
          </a:xfrm>
          <a:custGeom>
            <a:avLst/>
            <a:gdLst/>
            <a:ahLst/>
            <a:cxnLst/>
            <a:rect l="l" t="t" r="r" b="b"/>
            <a:pathLst>
              <a:path w="12117070" h="648335">
                <a:moveTo>
                  <a:pt x="0" y="0"/>
                </a:moveTo>
                <a:lnTo>
                  <a:pt x="12116487" y="0"/>
                </a:lnTo>
                <a:lnTo>
                  <a:pt x="12116487" y="648004"/>
                </a:lnTo>
                <a:lnTo>
                  <a:pt x="0" y="648004"/>
                </a:lnTo>
                <a:lnTo>
                  <a:pt x="0" y="0"/>
                </a:lnTo>
                <a:close/>
              </a:path>
            </a:pathLst>
          </a:custGeom>
          <a:solidFill>
            <a:srgbClr val="FFFFFF"/>
          </a:solidFill>
        </p:spPr>
        <p:txBody>
          <a:bodyPr wrap="square" lIns="0" tIns="0" rIns="0" bIns="0" rtlCol="0"/>
          <a:lstStyle/>
          <a:p>
            <a:endParaRPr/>
          </a:p>
        </p:txBody>
      </p:sp>
      <p:sp>
        <p:nvSpPr>
          <p:cNvPr id="52" name="object 52"/>
          <p:cNvSpPr/>
          <p:nvPr/>
        </p:nvSpPr>
        <p:spPr>
          <a:xfrm>
            <a:off x="37414" y="2544191"/>
            <a:ext cx="12153265" cy="648335"/>
          </a:xfrm>
          <a:custGeom>
            <a:avLst/>
            <a:gdLst/>
            <a:ahLst/>
            <a:cxnLst/>
            <a:rect l="l" t="t" r="r" b="b"/>
            <a:pathLst>
              <a:path w="12153265" h="648335">
                <a:moveTo>
                  <a:pt x="0" y="0"/>
                </a:moveTo>
                <a:lnTo>
                  <a:pt x="12153200" y="0"/>
                </a:lnTo>
                <a:lnTo>
                  <a:pt x="12153200" y="647992"/>
                </a:lnTo>
                <a:lnTo>
                  <a:pt x="0" y="647992"/>
                </a:lnTo>
                <a:lnTo>
                  <a:pt x="0" y="0"/>
                </a:lnTo>
                <a:close/>
              </a:path>
            </a:pathLst>
          </a:custGeom>
          <a:solidFill>
            <a:srgbClr val="FFFFFF"/>
          </a:solidFill>
        </p:spPr>
        <p:txBody>
          <a:bodyPr wrap="square" lIns="0" tIns="0" rIns="0" bIns="0" rtlCol="0"/>
          <a:lstStyle/>
          <a:p>
            <a:endParaRPr/>
          </a:p>
        </p:txBody>
      </p:sp>
      <p:sp>
        <p:nvSpPr>
          <p:cNvPr id="53" name="object 53"/>
          <p:cNvSpPr/>
          <p:nvPr/>
        </p:nvSpPr>
        <p:spPr>
          <a:xfrm>
            <a:off x="37412" y="3110039"/>
            <a:ext cx="12117070" cy="727075"/>
          </a:xfrm>
          <a:custGeom>
            <a:avLst/>
            <a:gdLst/>
            <a:ahLst/>
            <a:cxnLst/>
            <a:rect l="l" t="t" r="r" b="b"/>
            <a:pathLst>
              <a:path w="12117070" h="727075">
                <a:moveTo>
                  <a:pt x="0" y="0"/>
                </a:moveTo>
                <a:lnTo>
                  <a:pt x="12116487" y="0"/>
                </a:lnTo>
                <a:lnTo>
                  <a:pt x="12116487" y="726528"/>
                </a:lnTo>
                <a:lnTo>
                  <a:pt x="0" y="726528"/>
                </a:lnTo>
                <a:lnTo>
                  <a:pt x="0" y="0"/>
                </a:lnTo>
                <a:close/>
              </a:path>
            </a:pathLst>
          </a:custGeom>
          <a:solidFill>
            <a:srgbClr val="FFFFFF"/>
          </a:solidFill>
        </p:spPr>
        <p:txBody>
          <a:bodyPr wrap="square" lIns="0" tIns="0" rIns="0" bIns="0" rtlCol="0"/>
          <a:lstStyle/>
          <a:p>
            <a:endParaRPr/>
          </a:p>
        </p:txBody>
      </p:sp>
      <p:sp>
        <p:nvSpPr>
          <p:cNvPr id="54" name="object 54"/>
          <p:cNvSpPr/>
          <p:nvPr/>
        </p:nvSpPr>
        <p:spPr>
          <a:xfrm>
            <a:off x="37412" y="4484560"/>
            <a:ext cx="12153265" cy="648335"/>
          </a:xfrm>
          <a:custGeom>
            <a:avLst/>
            <a:gdLst/>
            <a:ahLst/>
            <a:cxnLst/>
            <a:rect l="l" t="t" r="r" b="b"/>
            <a:pathLst>
              <a:path w="12153265" h="648335">
                <a:moveTo>
                  <a:pt x="0" y="0"/>
                </a:moveTo>
                <a:lnTo>
                  <a:pt x="12153203" y="0"/>
                </a:lnTo>
                <a:lnTo>
                  <a:pt x="12153203" y="648004"/>
                </a:lnTo>
                <a:lnTo>
                  <a:pt x="0" y="648004"/>
                </a:lnTo>
                <a:lnTo>
                  <a:pt x="0" y="0"/>
                </a:lnTo>
                <a:close/>
              </a:path>
            </a:pathLst>
          </a:custGeom>
          <a:solidFill>
            <a:srgbClr val="FFFFFF"/>
          </a:solidFill>
        </p:spPr>
        <p:txBody>
          <a:bodyPr wrap="square" lIns="0" tIns="0" rIns="0" bIns="0" rtlCol="0"/>
          <a:lstStyle/>
          <a:p>
            <a:endParaRPr/>
          </a:p>
        </p:txBody>
      </p:sp>
      <p:sp>
        <p:nvSpPr>
          <p:cNvPr id="55" name="object 55"/>
          <p:cNvSpPr/>
          <p:nvPr/>
        </p:nvSpPr>
        <p:spPr>
          <a:xfrm>
            <a:off x="37412" y="3836568"/>
            <a:ext cx="12117070" cy="648335"/>
          </a:xfrm>
          <a:custGeom>
            <a:avLst/>
            <a:gdLst/>
            <a:ahLst/>
            <a:cxnLst/>
            <a:rect l="l" t="t" r="r" b="b"/>
            <a:pathLst>
              <a:path w="12117070" h="648335">
                <a:moveTo>
                  <a:pt x="0" y="0"/>
                </a:moveTo>
                <a:lnTo>
                  <a:pt x="12116487" y="0"/>
                </a:lnTo>
                <a:lnTo>
                  <a:pt x="12116487" y="647992"/>
                </a:lnTo>
                <a:lnTo>
                  <a:pt x="0" y="647992"/>
                </a:lnTo>
                <a:lnTo>
                  <a:pt x="0" y="0"/>
                </a:lnTo>
                <a:close/>
              </a:path>
            </a:pathLst>
          </a:custGeom>
          <a:solidFill>
            <a:srgbClr val="FFFFFF"/>
          </a:solidFill>
        </p:spPr>
        <p:txBody>
          <a:bodyPr wrap="square" lIns="0" tIns="0" rIns="0" bIns="0" rtlCol="0"/>
          <a:lstStyle/>
          <a:p>
            <a:endParaRPr/>
          </a:p>
        </p:txBody>
      </p:sp>
      <p:sp>
        <p:nvSpPr>
          <p:cNvPr id="56" name="object 56"/>
          <p:cNvSpPr/>
          <p:nvPr/>
        </p:nvSpPr>
        <p:spPr>
          <a:xfrm>
            <a:off x="37412" y="5132565"/>
            <a:ext cx="12117070" cy="648335"/>
          </a:xfrm>
          <a:custGeom>
            <a:avLst/>
            <a:gdLst/>
            <a:ahLst/>
            <a:cxnLst/>
            <a:rect l="l" t="t" r="r" b="b"/>
            <a:pathLst>
              <a:path w="12117070" h="648335">
                <a:moveTo>
                  <a:pt x="0" y="0"/>
                </a:moveTo>
                <a:lnTo>
                  <a:pt x="12116487" y="0"/>
                </a:lnTo>
                <a:lnTo>
                  <a:pt x="12116487" y="648002"/>
                </a:lnTo>
                <a:lnTo>
                  <a:pt x="0" y="648002"/>
                </a:lnTo>
                <a:lnTo>
                  <a:pt x="0" y="0"/>
                </a:lnTo>
                <a:close/>
              </a:path>
            </a:pathLst>
          </a:custGeom>
          <a:solidFill>
            <a:srgbClr val="FFFFFF"/>
          </a:solidFill>
        </p:spPr>
        <p:txBody>
          <a:bodyPr wrap="square" lIns="0" tIns="0" rIns="0" bIns="0" rtlCol="0"/>
          <a:lstStyle/>
          <a:p>
            <a:endParaRPr/>
          </a:p>
        </p:txBody>
      </p:sp>
      <p:sp>
        <p:nvSpPr>
          <p:cNvPr id="57" name="object 57"/>
          <p:cNvSpPr/>
          <p:nvPr/>
        </p:nvSpPr>
        <p:spPr>
          <a:xfrm>
            <a:off x="37414" y="5778753"/>
            <a:ext cx="12153265" cy="648335"/>
          </a:xfrm>
          <a:custGeom>
            <a:avLst/>
            <a:gdLst/>
            <a:ahLst/>
            <a:cxnLst/>
            <a:rect l="l" t="t" r="r" b="b"/>
            <a:pathLst>
              <a:path w="12153265" h="648335">
                <a:moveTo>
                  <a:pt x="0" y="0"/>
                </a:moveTo>
                <a:lnTo>
                  <a:pt x="12153200" y="0"/>
                </a:lnTo>
                <a:lnTo>
                  <a:pt x="12153200" y="647999"/>
                </a:lnTo>
                <a:lnTo>
                  <a:pt x="0" y="647999"/>
                </a:lnTo>
                <a:lnTo>
                  <a:pt x="0" y="0"/>
                </a:lnTo>
                <a:close/>
              </a:path>
            </a:pathLst>
          </a:custGeom>
          <a:solidFill>
            <a:srgbClr val="FFFFFF"/>
          </a:solidFill>
        </p:spPr>
        <p:txBody>
          <a:bodyPr wrap="square" lIns="0" tIns="0" rIns="0" bIns="0" rtlCol="0"/>
          <a:lstStyle/>
          <a:p>
            <a:endParaRPr/>
          </a:p>
        </p:txBody>
      </p:sp>
      <p:sp>
        <p:nvSpPr>
          <p:cNvPr id="58" name="object 58"/>
          <p:cNvSpPr txBox="1">
            <a:spLocks noGrp="1"/>
          </p:cNvSpPr>
          <p:nvPr>
            <p:ph type="title"/>
          </p:nvPr>
        </p:nvSpPr>
        <p:spPr>
          <a:prstGeom prst="rect">
            <a:avLst/>
          </a:prstGeom>
        </p:spPr>
        <p:txBody>
          <a:bodyPr vert="horz" wrap="square" lIns="0" tIns="0" rIns="0" bIns="0" rtlCol="0">
            <a:spAutoFit/>
          </a:bodyPr>
          <a:lstStyle/>
          <a:p>
            <a:pPr marL="3530600">
              <a:lnSpc>
                <a:spcPct val="100000"/>
              </a:lnSpc>
            </a:pPr>
            <a:r>
              <a:rPr sz="2800" b="0" spc="-5" dirty="0">
                <a:solidFill>
                  <a:srgbClr val="0070C0"/>
                </a:solidFill>
                <a:latin typeface="Century Gothic"/>
                <a:cs typeface="Century Gothic"/>
              </a:rPr>
              <a:t>Breast</a:t>
            </a:r>
            <a:r>
              <a:rPr sz="2800" b="0" spc="-30" dirty="0">
                <a:solidFill>
                  <a:srgbClr val="0070C0"/>
                </a:solidFill>
                <a:latin typeface="Century Gothic"/>
                <a:cs typeface="Century Gothic"/>
              </a:rPr>
              <a:t> </a:t>
            </a:r>
            <a:r>
              <a:rPr sz="2800" b="0" spc="-5" dirty="0">
                <a:solidFill>
                  <a:srgbClr val="0070C0"/>
                </a:solidFill>
                <a:latin typeface="Century Gothic"/>
                <a:cs typeface="Century Gothic"/>
              </a:rPr>
              <a:t>Augmentation</a:t>
            </a:r>
            <a:endParaRPr sz="2800">
              <a:latin typeface="Century Gothic"/>
              <a:cs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16242"/>
            <a:ext cx="1931670" cy="1158875"/>
          </a:xfrm>
          <a:custGeom>
            <a:avLst/>
            <a:gdLst/>
            <a:ahLst/>
            <a:cxnLst/>
            <a:rect l="l" t="t" r="r" b="b"/>
            <a:pathLst>
              <a:path w="1931670" h="1158875">
                <a:moveTo>
                  <a:pt x="0" y="0"/>
                </a:moveTo>
                <a:lnTo>
                  <a:pt x="1931314" y="0"/>
                </a:lnTo>
                <a:lnTo>
                  <a:pt x="1931314" y="1158633"/>
                </a:lnTo>
                <a:lnTo>
                  <a:pt x="0" y="1158633"/>
                </a:lnTo>
                <a:lnTo>
                  <a:pt x="0" y="0"/>
                </a:lnTo>
                <a:close/>
              </a:path>
            </a:pathLst>
          </a:custGeom>
          <a:solidFill>
            <a:srgbClr val="738BC1"/>
          </a:solidFill>
        </p:spPr>
        <p:txBody>
          <a:bodyPr wrap="square" lIns="0" tIns="0" rIns="0" bIns="0" rtlCol="0"/>
          <a:lstStyle/>
          <a:p>
            <a:endParaRPr/>
          </a:p>
        </p:txBody>
      </p:sp>
      <p:sp>
        <p:nvSpPr>
          <p:cNvPr id="3" name="object 3"/>
          <p:cNvSpPr/>
          <p:nvPr/>
        </p:nvSpPr>
        <p:spPr>
          <a:xfrm>
            <a:off x="1931314" y="616242"/>
            <a:ext cx="1999614" cy="1158875"/>
          </a:xfrm>
          <a:custGeom>
            <a:avLst/>
            <a:gdLst/>
            <a:ahLst/>
            <a:cxnLst/>
            <a:rect l="l" t="t" r="r" b="b"/>
            <a:pathLst>
              <a:path w="1999614" h="1158875">
                <a:moveTo>
                  <a:pt x="0" y="0"/>
                </a:moveTo>
                <a:lnTo>
                  <a:pt x="1999043" y="0"/>
                </a:lnTo>
                <a:lnTo>
                  <a:pt x="1999043" y="1158633"/>
                </a:lnTo>
                <a:lnTo>
                  <a:pt x="0" y="1158633"/>
                </a:lnTo>
                <a:lnTo>
                  <a:pt x="0" y="0"/>
                </a:lnTo>
                <a:close/>
              </a:path>
            </a:pathLst>
          </a:custGeom>
          <a:solidFill>
            <a:srgbClr val="738BC1"/>
          </a:solidFill>
        </p:spPr>
        <p:txBody>
          <a:bodyPr wrap="square" lIns="0" tIns="0" rIns="0" bIns="0" rtlCol="0"/>
          <a:lstStyle/>
          <a:p>
            <a:endParaRPr/>
          </a:p>
        </p:txBody>
      </p:sp>
      <p:sp>
        <p:nvSpPr>
          <p:cNvPr id="4" name="object 4"/>
          <p:cNvSpPr/>
          <p:nvPr/>
        </p:nvSpPr>
        <p:spPr>
          <a:xfrm>
            <a:off x="3930357" y="616242"/>
            <a:ext cx="1597025" cy="1158875"/>
          </a:xfrm>
          <a:custGeom>
            <a:avLst/>
            <a:gdLst/>
            <a:ahLst/>
            <a:cxnLst/>
            <a:rect l="l" t="t" r="r" b="b"/>
            <a:pathLst>
              <a:path w="1597025" h="1158875">
                <a:moveTo>
                  <a:pt x="0" y="0"/>
                </a:moveTo>
                <a:lnTo>
                  <a:pt x="1596682" y="0"/>
                </a:lnTo>
                <a:lnTo>
                  <a:pt x="1596682" y="1158633"/>
                </a:lnTo>
                <a:lnTo>
                  <a:pt x="0" y="1158633"/>
                </a:lnTo>
                <a:lnTo>
                  <a:pt x="0" y="0"/>
                </a:lnTo>
                <a:close/>
              </a:path>
            </a:pathLst>
          </a:custGeom>
          <a:solidFill>
            <a:srgbClr val="738BC1"/>
          </a:solidFill>
        </p:spPr>
        <p:txBody>
          <a:bodyPr wrap="square" lIns="0" tIns="0" rIns="0" bIns="0" rtlCol="0"/>
          <a:lstStyle/>
          <a:p>
            <a:endParaRPr/>
          </a:p>
        </p:txBody>
      </p:sp>
      <p:sp>
        <p:nvSpPr>
          <p:cNvPr id="5" name="object 5"/>
          <p:cNvSpPr/>
          <p:nvPr/>
        </p:nvSpPr>
        <p:spPr>
          <a:xfrm>
            <a:off x="5527040" y="616242"/>
            <a:ext cx="2644140" cy="1158875"/>
          </a:xfrm>
          <a:custGeom>
            <a:avLst/>
            <a:gdLst/>
            <a:ahLst/>
            <a:cxnLst/>
            <a:rect l="l" t="t" r="r" b="b"/>
            <a:pathLst>
              <a:path w="2644140" h="1158875">
                <a:moveTo>
                  <a:pt x="0" y="0"/>
                </a:moveTo>
                <a:lnTo>
                  <a:pt x="2643759" y="0"/>
                </a:lnTo>
                <a:lnTo>
                  <a:pt x="2643759" y="1158633"/>
                </a:lnTo>
                <a:lnTo>
                  <a:pt x="0" y="1158633"/>
                </a:lnTo>
                <a:lnTo>
                  <a:pt x="0" y="0"/>
                </a:lnTo>
                <a:close/>
              </a:path>
            </a:pathLst>
          </a:custGeom>
          <a:solidFill>
            <a:srgbClr val="738BC1"/>
          </a:solidFill>
        </p:spPr>
        <p:txBody>
          <a:bodyPr wrap="square" lIns="0" tIns="0" rIns="0" bIns="0" rtlCol="0"/>
          <a:lstStyle/>
          <a:p>
            <a:endParaRPr/>
          </a:p>
        </p:txBody>
      </p:sp>
      <p:sp>
        <p:nvSpPr>
          <p:cNvPr id="6" name="object 6"/>
          <p:cNvSpPr/>
          <p:nvPr/>
        </p:nvSpPr>
        <p:spPr>
          <a:xfrm>
            <a:off x="8170798" y="616242"/>
            <a:ext cx="1762760" cy="1158875"/>
          </a:xfrm>
          <a:custGeom>
            <a:avLst/>
            <a:gdLst/>
            <a:ahLst/>
            <a:cxnLst/>
            <a:rect l="l" t="t" r="r" b="b"/>
            <a:pathLst>
              <a:path w="1762759" h="1158875">
                <a:moveTo>
                  <a:pt x="0" y="0"/>
                </a:moveTo>
                <a:lnTo>
                  <a:pt x="1762505" y="0"/>
                </a:lnTo>
                <a:lnTo>
                  <a:pt x="1762505" y="1158633"/>
                </a:lnTo>
                <a:lnTo>
                  <a:pt x="0" y="1158633"/>
                </a:lnTo>
                <a:lnTo>
                  <a:pt x="0" y="0"/>
                </a:lnTo>
                <a:close/>
              </a:path>
            </a:pathLst>
          </a:custGeom>
          <a:solidFill>
            <a:srgbClr val="738BC1"/>
          </a:solidFill>
        </p:spPr>
        <p:txBody>
          <a:bodyPr wrap="square" lIns="0" tIns="0" rIns="0" bIns="0" rtlCol="0"/>
          <a:lstStyle/>
          <a:p>
            <a:endParaRPr/>
          </a:p>
        </p:txBody>
      </p:sp>
      <p:sp>
        <p:nvSpPr>
          <p:cNvPr id="7" name="object 7"/>
          <p:cNvSpPr/>
          <p:nvPr/>
        </p:nvSpPr>
        <p:spPr>
          <a:xfrm>
            <a:off x="9933305" y="616242"/>
            <a:ext cx="2257425" cy="1158875"/>
          </a:xfrm>
          <a:custGeom>
            <a:avLst/>
            <a:gdLst/>
            <a:ahLst/>
            <a:cxnLst/>
            <a:rect l="l" t="t" r="r" b="b"/>
            <a:pathLst>
              <a:path w="2257425" h="1158875">
                <a:moveTo>
                  <a:pt x="0" y="0"/>
                </a:moveTo>
                <a:lnTo>
                  <a:pt x="2257310" y="0"/>
                </a:lnTo>
                <a:lnTo>
                  <a:pt x="2257310" y="1158633"/>
                </a:lnTo>
                <a:lnTo>
                  <a:pt x="0" y="1158633"/>
                </a:lnTo>
                <a:lnTo>
                  <a:pt x="0" y="0"/>
                </a:lnTo>
                <a:close/>
              </a:path>
            </a:pathLst>
          </a:custGeom>
          <a:solidFill>
            <a:srgbClr val="738BC1"/>
          </a:solidFill>
        </p:spPr>
        <p:txBody>
          <a:bodyPr wrap="square" lIns="0" tIns="0" rIns="0" bIns="0" rtlCol="0"/>
          <a:lstStyle/>
          <a:p>
            <a:endParaRPr/>
          </a:p>
        </p:txBody>
      </p:sp>
      <p:sp>
        <p:nvSpPr>
          <p:cNvPr id="8" name="object 8"/>
          <p:cNvSpPr/>
          <p:nvPr/>
        </p:nvSpPr>
        <p:spPr>
          <a:xfrm>
            <a:off x="0" y="1774875"/>
            <a:ext cx="1931670" cy="726440"/>
          </a:xfrm>
          <a:custGeom>
            <a:avLst/>
            <a:gdLst/>
            <a:ahLst/>
            <a:cxnLst/>
            <a:rect l="l" t="t" r="r" b="b"/>
            <a:pathLst>
              <a:path w="1931670" h="726439">
                <a:moveTo>
                  <a:pt x="0" y="0"/>
                </a:moveTo>
                <a:lnTo>
                  <a:pt x="1931314" y="0"/>
                </a:lnTo>
                <a:lnTo>
                  <a:pt x="1931314" y="726160"/>
                </a:lnTo>
                <a:lnTo>
                  <a:pt x="0" y="726160"/>
                </a:lnTo>
                <a:lnTo>
                  <a:pt x="0" y="0"/>
                </a:lnTo>
                <a:close/>
              </a:path>
            </a:pathLst>
          </a:custGeom>
          <a:solidFill>
            <a:srgbClr val="EEF0F5"/>
          </a:solidFill>
        </p:spPr>
        <p:txBody>
          <a:bodyPr wrap="square" lIns="0" tIns="0" rIns="0" bIns="0" rtlCol="0"/>
          <a:lstStyle/>
          <a:p>
            <a:endParaRPr/>
          </a:p>
        </p:txBody>
      </p:sp>
      <p:sp>
        <p:nvSpPr>
          <p:cNvPr id="9" name="object 9"/>
          <p:cNvSpPr/>
          <p:nvPr/>
        </p:nvSpPr>
        <p:spPr>
          <a:xfrm>
            <a:off x="1931314" y="1774875"/>
            <a:ext cx="1999614" cy="726440"/>
          </a:xfrm>
          <a:custGeom>
            <a:avLst/>
            <a:gdLst/>
            <a:ahLst/>
            <a:cxnLst/>
            <a:rect l="l" t="t" r="r" b="b"/>
            <a:pathLst>
              <a:path w="1999614" h="726439">
                <a:moveTo>
                  <a:pt x="0" y="0"/>
                </a:moveTo>
                <a:lnTo>
                  <a:pt x="1999043" y="0"/>
                </a:lnTo>
                <a:lnTo>
                  <a:pt x="1999043" y="726160"/>
                </a:lnTo>
                <a:lnTo>
                  <a:pt x="0" y="726160"/>
                </a:lnTo>
                <a:lnTo>
                  <a:pt x="0" y="0"/>
                </a:lnTo>
                <a:close/>
              </a:path>
            </a:pathLst>
          </a:custGeom>
          <a:solidFill>
            <a:srgbClr val="EEF0F5"/>
          </a:solidFill>
        </p:spPr>
        <p:txBody>
          <a:bodyPr wrap="square" lIns="0" tIns="0" rIns="0" bIns="0" rtlCol="0"/>
          <a:lstStyle/>
          <a:p>
            <a:endParaRPr/>
          </a:p>
        </p:txBody>
      </p:sp>
      <p:sp>
        <p:nvSpPr>
          <p:cNvPr id="10" name="object 10"/>
          <p:cNvSpPr/>
          <p:nvPr/>
        </p:nvSpPr>
        <p:spPr>
          <a:xfrm>
            <a:off x="3930357" y="1774875"/>
            <a:ext cx="1597025" cy="726440"/>
          </a:xfrm>
          <a:custGeom>
            <a:avLst/>
            <a:gdLst/>
            <a:ahLst/>
            <a:cxnLst/>
            <a:rect l="l" t="t" r="r" b="b"/>
            <a:pathLst>
              <a:path w="1597025" h="726439">
                <a:moveTo>
                  <a:pt x="0" y="0"/>
                </a:moveTo>
                <a:lnTo>
                  <a:pt x="1596682" y="0"/>
                </a:lnTo>
                <a:lnTo>
                  <a:pt x="1596682" y="726160"/>
                </a:lnTo>
                <a:lnTo>
                  <a:pt x="0" y="726160"/>
                </a:lnTo>
                <a:lnTo>
                  <a:pt x="0" y="0"/>
                </a:lnTo>
                <a:close/>
              </a:path>
            </a:pathLst>
          </a:custGeom>
          <a:solidFill>
            <a:srgbClr val="EEF0F5"/>
          </a:solidFill>
        </p:spPr>
        <p:txBody>
          <a:bodyPr wrap="square" lIns="0" tIns="0" rIns="0" bIns="0" rtlCol="0"/>
          <a:lstStyle/>
          <a:p>
            <a:endParaRPr/>
          </a:p>
        </p:txBody>
      </p:sp>
      <p:sp>
        <p:nvSpPr>
          <p:cNvPr id="11" name="object 11"/>
          <p:cNvSpPr/>
          <p:nvPr/>
        </p:nvSpPr>
        <p:spPr>
          <a:xfrm>
            <a:off x="5527040" y="1774875"/>
            <a:ext cx="2644140" cy="726440"/>
          </a:xfrm>
          <a:custGeom>
            <a:avLst/>
            <a:gdLst/>
            <a:ahLst/>
            <a:cxnLst/>
            <a:rect l="l" t="t" r="r" b="b"/>
            <a:pathLst>
              <a:path w="2644140" h="726439">
                <a:moveTo>
                  <a:pt x="0" y="0"/>
                </a:moveTo>
                <a:lnTo>
                  <a:pt x="2643759" y="0"/>
                </a:lnTo>
                <a:lnTo>
                  <a:pt x="2643759" y="726160"/>
                </a:lnTo>
                <a:lnTo>
                  <a:pt x="0" y="726160"/>
                </a:lnTo>
                <a:lnTo>
                  <a:pt x="0" y="0"/>
                </a:lnTo>
                <a:close/>
              </a:path>
            </a:pathLst>
          </a:custGeom>
          <a:solidFill>
            <a:srgbClr val="EEF0F5"/>
          </a:solidFill>
        </p:spPr>
        <p:txBody>
          <a:bodyPr wrap="square" lIns="0" tIns="0" rIns="0" bIns="0" rtlCol="0"/>
          <a:lstStyle/>
          <a:p>
            <a:endParaRPr/>
          </a:p>
        </p:txBody>
      </p:sp>
      <p:sp>
        <p:nvSpPr>
          <p:cNvPr id="12" name="object 12"/>
          <p:cNvSpPr/>
          <p:nvPr/>
        </p:nvSpPr>
        <p:spPr>
          <a:xfrm>
            <a:off x="8170798" y="1774875"/>
            <a:ext cx="1762760" cy="726440"/>
          </a:xfrm>
          <a:custGeom>
            <a:avLst/>
            <a:gdLst/>
            <a:ahLst/>
            <a:cxnLst/>
            <a:rect l="l" t="t" r="r" b="b"/>
            <a:pathLst>
              <a:path w="1762759" h="726439">
                <a:moveTo>
                  <a:pt x="0" y="0"/>
                </a:moveTo>
                <a:lnTo>
                  <a:pt x="1762505" y="0"/>
                </a:lnTo>
                <a:lnTo>
                  <a:pt x="1762505" y="726160"/>
                </a:lnTo>
                <a:lnTo>
                  <a:pt x="0" y="726160"/>
                </a:lnTo>
                <a:lnTo>
                  <a:pt x="0" y="0"/>
                </a:lnTo>
                <a:close/>
              </a:path>
            </a:pathLst>
          </a:custGeom>
          <a:solidFill>
            <a:srgbClr val="EEF0F5"/>
          </a:solidFill>
        </p:spPr>
        <p:txBody>
          <a:bodyPr wrap="square" lIns="0" tIns="0" rIns="0" bIns="0" rtlCol="0"/>
          <a:lstStyle/>
          <a:p>
            <a:endParaRPr/>
          </a:p>
        </p:txBody>
      </p:sp>
      <p:sp>
        <p:nvSpPr>
          <p:cNvPr id="13" name="object 13"/>
          <p:cNvSpPr/>
          <p:nvPr/>
        </p:nvSpPr>
        <p:spPr>
          <a:xfrm>
            <a:off x="9933305" y="1774875"/>
            <a:ext cx="2257425" cy="726440"/>
          </a:xfrm>
          <a:custGeom>
            <a:avLst/>
            <a:gdLst/>
            <a:ahLst/>
            <a:cxnLst/>
            <a:rect l="l" t="t" r="r" b="b"/>
            <a:pathLst>
              <a:path w="2257425" h="726439">
                <a:moveTo>
                  <a:pt x="0" y="0"/>
                </a:moveTo>
                <a:lnTo>
                  <a:pt x="2257310" y="0"/>
                </a:lnTo>
                <a:lnTo>
                  <a:pt x="2257310" y="726160"/>
                </a:lnTo>
                <a:lnTo>
                  <a:pt x="0" y="726160"/>
                </a:lnTo>
                <a:lnTo>
                  <a:pt x="0" y="0"/>
                </a:lnTo>
                <a:close/>
              </a:path>
            </a:pathLst>
          </a:custGeom>
          <a:solidFill>
            <a:srgbClr val="EEF0F5"/>
          </a:solidFill>
        </p:spPr>
        <p:txBody>
          <a:bodyPr wrap="square" lIns="0" tIns="0" rIns="0" bIns="0" rtlCol="0"/>
          <a:lstStyle/>
          <a:p>
            <a:endParaRPr/>
          </a:p>
        </p:txBody>
      </p:sp>
      <p:sp>
        <p:nvSpPr>
          <p:cNvPr id="14" name="object 14"/>
          <p:cNvSpPr/>
          <p:nvPr/>
        </p:nvSpPr>
        <p:spPr>
          <a:xfrm>
            <a:off x="0" y="2501036"/>
            <a:ext cx="1931670" cy="726440"/>
          </a:xfrm>
          <a:custGeom>
            <a:avLst/>
            <a:gdLst/>
            <a:ahLst/>
            <a:cxnLst/>
            <a:rect l="l" t="t" r="r" b="b"/>
            <a:pathLst>
              <a:path w="1931670" h="726439">
                <a:moveTo>
                  <a:pt x="0" y="0"/>
                </a:moveTo>
                <a:lnTo>
                  <a:pt x="1931314" y="0"/>
                </a:lnTo>
                <a:lnTo>
                  <a:pt x="1931314" y="726160"/>
                </a:lnTo>
                <a:lnTo>
                  <a:pt x="0" y="726160"/>
                </a:lnTo>
                <a:lnTo>
                  <a:pt x="0" y="0"/>
                </a:lnTo>
                <a:close/>
              </a:path>
            </a:pathLst>
          </a:custGeom>
          <a:solidFill>
            <a:srgbClr val="CAD3E7"/>
          </a:solidFill>
        </p:spPr>
        <p:txBody>
          <a:bodyPr wrap="square" lIns="0" tIns="0" rIns="0" bIns="0" rtlCol="0"/>
          <a:lstStyle/>
          <a:p>
            <a:endParaRPr/>
          </a:p>
        </p:txBody>
      </p:sp>
      <p:sp>
        <p:nvSpPr>
          <p:cNvPr id="15" name="object 15"/>
          <p:cNvSpPr/>
          <p:nvPr/>
        </p:nvSpPr>
        <p:spPr>
          <a:xfrm>
            <a:off x="1931314" y="2501036"/>
            <a:ext cx="1999614" cy="726440"/>
          </a:xfrm>
          <a:custGeom>
            <a:avLst/>
            <a:gdLst/>
            <a:ahLst/>
            <a:cxnLst/>
            <a:rect l="l" t="t" r="r" b="b"/>
            <a:pathLst>
              <a:path w="1999614" h="726439">
                <a:moveTo>
                  <a:pt x="0" y="0"/>
                </a:moveTo>
                <a:lnTo>
                  <a:pt x="1999043" y="0"/>
                </a:lnTo>
                <a:lnTo>
                  <a:pt x="1999043" y="726160"/>
                </a:lnTo>
                <a:lnTo>
                  <a:pt x="0" y="726160"/>
                </a:lnTo>
                <a:lnTo>
                  <a:pt x="0" y="0"/>
                </a:lnTo>
                <a:close/>
              </a:path>
            </a:pathLst>
          </a:custGeom>
          <a:solidFill>
            <a:srgbClr val="CAD3E7"/>
          </a:solidFill>
        </p:spPr>
        <p:txBody>
          <a:bodyPr wrap="square" lIns="0" tIns="0" rIns="0" bIns="0" rtlCol="0"/>
          <a:lstStyle/>
          <a:p>
            <a:endParaRPr/>
          </a:p>
        </p:txBody>
      </p:sp>
      <p:sp>
        <p:nvSpPr>
          <p:cNvPr id="16" name="object 16"/>
          <p:cNvSpPr/>
          <p:nvPr/>
        </p:nvSpPr>
        <p:spPr>
          <a:xfrm>
            <a:off x="3930357" y="2501036"/>
            <a:ext cx="1597025" cy="726440"/>
          </a:xfrm>
          <a:custGeom>
            <a:avLst/>
            <a:gdLst/>
            <a:ahLst/>
            <a:cxnLst/>
            <a:rect l="l" t="t" r="r" b="b"/>
            <a:pathLst>
              <a:path w="1597025" h="726439">
                <a:moveTo>
                  <a:pt x="0" y="0"/>
                </a:moveTo>
                <a:lnTo>
                  <a:pt x="1596682" y="0"/>
                </a:lnTo>
                <a:lnTo>
                  <a:pt x="1596682" y="726160"/>
                </a:lnTo>
                <a:lnTo>
                  <a:pt x="0" y="726160"/>
                </a:lnTo>
                <a:lnTo>
                  <a:pt x="0" y="0"/>
                </a:lnTo>
                <a:close/>
              </a:path>
            </a:pathLst>
          </a:custGeom>
          <a:solidFill>
            <a:srgbClr val="CAD3E7"/>
          </a:solidFill>
        </p:spPr>
        <p:txBody>
          <a:bodyPr wrap="square" lIns="0" tIns="0" rIns="0" bIns="0" rtlCol="0"/>
          <a:lstStyle/>
          <a:p>
            <a:endParaRPr/>
          </a:p>
        </p:txBody>
      </p:sp>
      <p:sp>
        <p:nvSpPr>
          <p:cNvPr id="17" name="object 17"/>
          <p:cNvSpPr/>
          <p:nvPr/>
        </p:nvSpPr>
        <p:spPr>
          <a:xfrm>
            <a:off x="5527040" y="2501036"/>
            <a:ext cx="2644140" cy="726440"/>
          </a:xfrm>
          <a:custGeom>
            <a:avLst/>
            <a:gdLst/>
            <a:ahLst/>
            <a:cxnLst/>
            <a:rect l="l" t="t" r="r" b="b"/>
            <a:pathLst>
              <a:path w="2644140" h="726439">
                <a:moveTo>
                  <a:pt x="0" y="0"/>
                </a:moveTo>
                <a:lnTo>
                  <a:pt x="2643759" y="0"/>
                </a:lnTo>
                <a:lnTo>
                  <a:pt x="2643759" y="726160"/>
                </a:lnTo>
                <a:lnTo>
                  <a:pt x="0" y="726160"/>
                </a:lnTo>
                <a:lnTo>
                  <a:pt x="0" y="0"/>
                </a:lnTo>
                <a:close/>
              </a:path>
            </a:pathLst>
          </a:custGeom>
          <a:solidFill>
            <a:srgbClr val="CAD3E7"/>
          </a:solidFill>
        </p:spPr>
        <p:txBody>
          <a:bodyPr wrap="square" lIns="0" tIns="0" rIns="0" bIns="0" rtlCol="0"/>
          <a:lstStyle/>
          <a:p>
            <a:endParaRPr/>
          </a:p>
        </p:txBody>
      </p:sp>
      <p:sp>
        <p:nvSpPr>
          <p:cNvPr id="18" name="object 18"/>
          <p:cNvSpPr/>
          <p:nvPr/>
        </p:nvSpPr>
        <p:spPr>
          <a:xfrm>
            <a:off x="8170798" y="2501036"/>
            <a:ext cx="1762760" cy="726440"/>
          </a:xfrm>
          <a:custGeom>
            <a:avLst/>
            <a:gdLst/>
            <a:ahLst/>
            <a:cxnLst/>
            <a:rect l="l" t="t" r="r" b="b"/>
            <a:pathLst>
              <a:path w="1762759" h="726439">
                <a:moveTo>
                  <a:pt x="0" y="0"/>
                </a:moveTo>
                <a:lnTo>
                  <a:pt x="1762505" y="0"/>
                </a:lnTo>
                <a:lnTo>
                  <a:pt x="1762505" y="726160"/>
                </a:lnTo>
                <a:lnTo>
                  <a:pt x="0" y="726160"/>
                </a:lnTo>
                <a:lnTo>
                  <a:pt x="0" y="0"/>
                </a:lnTo>
                <a:close/>
              </a:path>
            </a:pathLst>
          </a:custGeom>
          <a:solidFill>
            <a:srgbClr val="CAD3E7"/>
          </a:solidFill>
        </p:spPr>
        <p:txBody>
          <a:bodyPr wrap="square" lIns="0" tIns="0" rIns="0" bIns="0" rtlCol="0"/>
          <a:lstStyle/>
          <a:p>
            <a:endParaRPr/>
          </a:p>
        </p:txBody>
      </p:sp>
      <p:sp>
        <p:nvSpPr>
          <p:cNvPr id="19" name="object 19"/>
          <p:cNvSpPr/>
          <p:nvPr/>
        </p:nvSpPr>
        <p:spPr>
          <a:xfrm>
            <a:off x="9933305" y="2501036"/>
            <a:ext cx="2257425" cy="726440"/>
          </a:xfrm>
          <a:custGeom>
            <a:avLst/>
            <a:gdLst/>
            <a:ahLst/>
            <a:cxnLst/>
            <a:rect l="l" t="t" r="r" b="b"/>
            <a:pathLst>
              <a:path w="2257425" h="726439">
                <a:moveTo>
                  <a:pt x="0" y="0"/>
                </a:moveTo>
                <a:lnTo>
                  <a:pt x="2257310" y="0"/>
                </a:lnTo>
                <a:lnTo>
                  <a:pt x="2257310" y="726160"/>
                </a:lnTo>
                <a:lnTo>
                  <a:pt x="0" y="726160"/>
                </a:lnTo>
                <a:lnTo>
                  <a:pt x="0" y="0"/>
                </a:lnTo>
                <a:close/>
              </a:path>
            </a:pathLst>
          </a:custGeom>
          <a:solidFill>
            <a:srgbClr val="CAD3E7"/>
          </a:solidFill>
        </p:spPr>
        <p:txBody>
          <a:bodyPr wrap="square" lIns="0" tIns="0" rIns="0" bIns="0" rtlCol="0"/>
          <a:lstStyle/>
          <a:p>
            <a:endParaRPr/>
          </a:p>
        </p:txBody>
      </p:sp>
      <p:sp>
        <p:nvSpPr>
          <p:cNvPr id="20" name="object 20"/>
          <p:cNvSpPr/>
          <p:nvPr/>
        </p:nvSpPr>
        <p:spPr>
          <a:xfrm>
            <a:off x="0" y="3227197"/>
            <a:ext cx="1931670" cy="726440"/>
          </a:xfrm>
          <a:custGeom>
            <a:avLst/>
            <a:gdLst/>
            <a:ahLst/>
            <a:cxnLst/>
            <a:rect l="l" t="t" r="r" b="b"/>
            <a:pathLst>
              <a:path w="1931670" h="726439">
                <a:moveTo>
                  <a:pt x="0" y="0"/>
                </a:moveTo>
                <a:lnTo>
                  <a:pt x="1931314" y="0"/>
                </a:lnTo>
                <a:lnTo>
                  <a:pt x="1931314" y="726160"/>
                </a:lnTo>
                <a:lnTo>
                  <a:pt x="0" y="726160"/>
                </a:lnTo>
                <a:lnTo>
                  <a:pt x="0" y="0"/>
                </a:lnTo>
                <a:close/>
              </a:path>
            </a:pathLst>
          </a:custGeom>
          <a:solidFill>
            <a:srgbClr val="EEF0F5"/>
          </a:solidFill>
        </p:spPr>
        <p:txBody>
          <a:bodyPr wrap="square" lIns="0" tIns="0" rIns="0" bIns="0" rtlCol="0"/>
          <a:lstStyle/>
          <a:p>
            <a:endParaRPr/>
          </a:p>
        </p:txBody>
      </p:sp>
      <p:sp>
        <p:nvSpPr>
          <p:cNvPr id="21" name="object 21"/>
          <p:cNvSpPr/>
          <p:nvPr/>
        </p:nvSpPr>
        <p:spPr>
          <a:xfrm>
            <a:off x="1931314" y="3227197"/>
            <a:ext cx="1999614" cy="726440"/>
          </a:xfrm>
          <a:custGeom>
            <a:avLst/>
            <a:gdLst/>
            <a:ahLst/>
            <a:cxnLst/>
            <a:rect l="l" t="t" r="r" b="b"/>
            <a:pathLst>
              <a:path w="1999614" h="726439">
                <a:moveTo>
                  <a:pt x="0" y="0"/>
                </a:moveTo>
                <a:lnTo>
                  <a:pt x="1999043" y="0"/>
                </a:lnTo>
                <a:lnTo>
                  <a:pt x="1999043" y="726160"/>
                </a:lnTo>
                <a:lnTo>
                  <a:pt x="0" y="726160"/>
                </a:lnTo>
                <a:lnTo>
                  <a:pt x="0" y="0"/>
                </a:lnTo>
                <a:close/>
              </a:path>
            </a:pathLst>
          </a:custGeom>
          <a:solidFill>
            <a:srgbClr val="EEF0F5"/>
          </a:solidFill>
        </p:spPr>
        <p:txBody>
          <a:bodyPr wrap="square" lIns="0" tIns="0" rIns="0" bIns="0" rtlCol="0"/>
          <a:lstStyle/>
          <a:p>
            <a:endParaRPr/>
          </a:p>
        </p:txBody>
      </p:sp>
      <p:sp>
        <p:nvSpPr>
          <p:cNvPr id="22" name="object 22"/>
          <p:cNvSpPr/>
          <p:nvPr/>
        </p:nvSpPr>
        <p:spPr>
          <a:xfrm>
            <a:off x="3930357" y="3227197"/>
            <a:ext cx="1597025" cy="726440"/>
          </a:xfrm>
          <a:custGeom>
            <a:avLst/>
            <a:gdLst/>
            <a:ahLst/>
            <a:cxnLst/>
            <a:rect l="l" t="t" r="r" b="b"/>
            <a:pathLst>
              <a:path w="1597025" h="726439">
                <a:moveTo>
                  <a:pt x="0" y="0"/>
                </a:moveTo>
                <a:lnTo>
                  <a:pt x="1596682" y="0"/>
                </a:lnTo>
                <a:lnTo>
                  <a:pt x="1596682" y="726160"/>
                </a:lnTo>
                <a:lnTo>
                  <a:pt x="0" y="726160"/>
                </a:lnTo>
                <a:lnTo>
                  <a:pt x="0" y="0"/>
                </a:lnTo>
                <a:close/>
              </a:path>
            </a:pathLst>
          </a:custGeom>
          <a:solidFill>
            <a:srgbClr val="EEF0F5"/>
          </a:solidFill>
        </p:spPr>
        <p:txBody>
          <a:bodyPr wrap="square" lIns="0" tIns="0" rIns="0" bIns="0" rtlCol="0"/>
          <a:lstStyle/>
          <a:p>
            <a:endParaRPr/>
          </a:p>
        </p:txBody>
      </p:sp>
      <p:sp>
        <p:nvSpPr>
          <p:cNvPr id="23" name="object 23"/>
          <p:cNvSpPr/>
          <p:nvPr/>
        </p:nvSpPr>
        <p:spPr>
          <a:xfrm>
            <a:off x="5527040" y="3227197"/>
            <a:ext cx="2644140" cy="726440"/>
          </a:xfrm>
          <a:custGeom>
            <a:avLst/>
            <a:gdLst/>
            <a:ahLst/>
            <a:cxnLst/>
            <a:rect l="l" t="t" r="r" b="b"/>
            <a:pathLst>
              <a:path w="2644140" h="726439">
                <a:moveTo>
                  <a:pt x="0" y="0"/>
                </a:moveTo>
                <a:lnTo>
                  <a:pt x="2643759" y="0"/>
                </a:lnTo>
                <a:lnTo>
                  <a:pt x="2643759" y="726160"/>
                </a:lnTo>
                <a:lnTo>
                  <a:pt x="0" y="726160"/>
                </a:lnTo>
                <a:lnTo>
                  <a:pt x="0" y="0"/>
                </a:lnTo>
                <a:close/>
              </a:path>
            </a:pathLst>
          </a:custGeom>
          <a:solidFill>
            <a:srgbClr val="EEF0F5"/>
          </a:solidFill>
        </p:spPr>
        <p:txBody>
          <a:bodyPr wrap="square" lIns="0" tIns="0" rIns="0" bIns="0" rtlCol="0"/>
          <a:lstStyle/>
          <a:p>
            <a:endParaRPr/>
          </a:p>
        </p:txBody>
      </p:sp>
      <p:sp>
        <p:nvSpPr>
          <p:cNvPr id="24" name="object 24"/>
          <p:cNvSpPr/>
          <p:nvPr/>
        </p:nvSpPr>
        <p:spPr>
          <a:xfrm>
            <a:off x="8170798" y="3227197"/>
            <a:ext cx="1762760" cy="726440"/>
          </a:xfrm>
          <a:custGeom>
            <a:avLst/>
            <a:gdLst/>
            <a:ahLst/>
            <a:cxnLst/>
            <a:rect l="l" t="t" r="r" b="b"/>
            <a:pathLst>
              <a:path w="1762759" h="726439">
                <a:moveTo>
                  <a:pt x="0" y="0"/>
                </a:moveTo>
                <a:lnTo>
                  <a:pt x="1762505" y="0"/>
                </a:lnTo>
                <a:lnTo>
                  <a:pt x="1762505" y="726160"/>
                </a:lnTo>
                <a:lnTo>
                  <a:pt x="0" y="726160"/>
                </a:lnTo>
                <a:lnTo>
                  <a:pt x="0" y="0"/>
                </a:lnTo>
                <a:close/>
              </a:path>
            </a:pathLst>
          </a:custGeom>
          <a:solidFill>
            <a:srgbClr val="EEF0F5"/>
          </a:solidFill>
        </p:spPr>
        <p:txBody>
          <a:bodyPr wrap="square" lIns="0" tIns="0" rIns="0" bIns="0" rtlCol="0"/>
          <a:lstStyle/>
          <a:p>
            <a:endParaRPr/>
          </a:p>
        </p:txBody>
      </p:sp>
      <p:sp>
        <p:nvSpPr>
          <p:cNvPr id="25" name="object 25"/>
          <p:cNvSpPr/>
          <p:nvPr/>
        </p:nvSpPr>
        <p:spPr>
          <a:xfrm>
            <a:off x="9933305" y="3227197"/>
            <a:ext cx="2257425" cy="726440"/>
          </a:xfrm>
          <a:custGeom>
            <a:avLst/>
            <a:gdLst/>
            <a:ahLst/>
            <a:cxnLst/>
            <a:rect l="l" t="t" r="r" b="b"/>
            <a:pathLst>
              <a:path w="2257425" h="726439">
                <a:moveTo>
                  <a:pt x="0" y="0"/>
                </a:moveTo>
                <a:lnTo>
                  <a:pt x="2257310" y="0"/>
                </a:lnTo>
                <a:lnTo>
                  <a:pt x="2257310" y="726160"/>
                </a:lnTo>
                <a:lnTo>
                  <a:pt x="0" y="726160"/>
                </a:lnTo>
                <a:lnTo>
                  <a:pt x="0" y="0"/>
                </a:lnTo>
                <a:close/>
              </a:path>
            </a:pathLst>
          </a:custGeom>
          <a:solidFill>
            <a:srgbClr val="EEF0F5"/>
          </a:solidFill>
        </p:spPr>
        <p:txBody>
          <a:bodyPr wrap="square" lIns="0" tIns="0" rIns="0" bIns="0" rtlCol="0"/>
          <a:lstStyle/>
          <a:p>
            <a:endParaRPr/>
          </a:p>
        </p:txBody>
      </p:sp>
      <p:sp>
        <p:nvSpPr>
          <p:cNvPr id="26" name="object 26"/>
          <p:cNvSpPr/>
          <p:nvPr/>
        </p:nvSpPr>
        <p:spPr>
          <a:xfrm>
            <a:off x="0" y="3953357"/>
            <a:ext cx="1931670" cy="726440"/>
          </a:xfrm>
          <a:custGeom>
            <a:avLst/>
            <a:gdLst/>
            <a:ahLst/>
            <a:cxnLst/>
            <a:rect l="l" t="t" r="r" b="b"/>
            <a:pathLst>
              <a:path w="1931670" h="726439">
                <a:moveTo>
                  <a:pt x="0" y="0"/>
                </a:moveTo>
                <a:lnTo>
                  <a:pt x="1931314" y="0"/>
                </a:lnTo>
                <a:lnTo>
                  <a:pt x="1931314" y="726160"/>
                </a:lnTo>
                <a:lnTo>
                  <a:pt x="0" y="726160"/>
                </a:lnTo>
                <a:lnTo>
                  <a:pt x="0" y="0"/>
                </a:lnTo>
                <a:close/>
              </a:path>
            </a:pathLst>
          </a:custGeom>
          <a:solidFill>
            <a:srgbClr val="CAD3E7"/>
          </a:solidFill>
        </p:spPr>
        <p:txBody>
          <a:bodyPr wrap="square" lIns="0" tIns="0" rIns="0" bIns="0" rtlCol="0"/>
          <a:lstStyle/>
          <a:p>
            <a:endParaRPr/>
          </a:p>
        </p:txBody>
      </p:sp>
      <p:sp>
        <p:nvSpPr>
          <p:cNvPr id="27" name="object 27"/>
          <p:cNvSpPr/>
          <p:nvPr/>
        </p:nvSpPr>
        <p:spPr>
          <a:xfrm>
            <a:off x="1931314" y="3953357"/>
            <a:ext cx="1999614" cy="726440"/>
          </a:xfrm>
          <a:custGeom>
            <a:avLst/>
            <a:gdLst/>
            <a:ahLst/>
            <a:cxnLst/>
            <a:rect l="l" t="t" r="r" b="b"/>
            <a:pathLst>
              <a:path w="1999614" h="726439">
                <a:moveTo>
                  <a:pt x="0" y="0"/>
                </a:moveTo>
                <a:lnTo>
                  <a:pt x="1999043" y="0"/>
                </a:lnTo>
                <a:lnTo>
                  <a:pt x="1999043" y="726160"/>
                </a:lnTo>
                <a:lnTo>
                  <a:pt x="0" y="726160"/>
                </a:lnTo>
                <a:lnTo>
                  <a:pt x="0" y="0"/>
                </a:lnTo>
                <a:close/>
              </a:path>
            </a:pathLst>
          </a:custGeom>
          <a:solidFill>
            <a:srgbClr val="CAD3E7"/>
          </a:solidFill>
        </p:spPr>
        <p:txBody>
          <a:bodyPr wrap="square" lIns="0" tIns="0" rIns="0" bIns="0" rtlCol="0"/>
          <a:lstStyle/>
          <a:p>
            <a:endParaRPr/>
          </a:p>
        </p:txBody>
      </p:sp>
      <p:sp>
        <p:nvSpPr>
          <p:cNvPr id="28" name="object 28"/>
          <p:cNvSpPr/>
          <p:nvPr/>
        </p:nvSpPr>
        <p:spPr>
          <a:xfrm>
            <a:off x="3930357" y="3953357"/>
            <a:ext cx="1597025" cy="726440"/>
          </a:xfrm>
          <a:custGeom>
            <a:avLst/>
            <a:gdLst/>
            <a:ahLst/>
            <a:cxnLst/>
            <a:rect l="l" t="t" r="r" b="b"/>
            <a:pathLst>
              <a:path w="1597025" h="726439">
                <a:moveTo>
                  <a:pt x="0" y="0"/>
                </a:moveTo>
                <a:lnTo>
                  <a:pt x="1596682" y="0"/>
                </a:lnTo>
                <a:lnTo>
                  <a:pt x="1596682" y="726160"/>
                </a:lnTo>
                <a:lnTo>
                  <a:pt x="0" y="726160"/>
                </a:lnTo>
                <a:lnTo>
                  <a:pt x="0" y="0"/>
                </a:lnTo>
                <a:close/>
              </a:path>
            </a:pathLst>
          </a:custGeom>
          <a:solidFill>
            <a:srgbClr val="CAD3E7"/>
          </a:solidFill>
        </p:spPr>
        <p:txBody>
          <a:bodyPr wrap="square" lIns="0" tIns="0" rIns="0" bIns="0" rtlCol="0"/>
          <a:lstStyle/>
          <a:p>
            <a:endParaRPr/>
          </a:p>
        </p:txBody>
      </p:sp>
      <p:sp>
        <p:nvSpPr>
          <p:cNvPr id="29" name="object 29"/>
          <p:cNvSpPr/>
          <p:nvPr/>
        </p:nvSpPr>
        <p:spPr>
          <a:xfrm>
            <a:off x="5527040" y="3953357"/>
            <a:ext cx="2644140" cy="726440"/>
          </a:xfrm>
          <a:custGeom>
            <a:avLst/>
            <a:gdLst/>
            <a:ahLst/>
            <a:cxnLst/>
            <a:rect l="l" t="t" r="r" b="b"/>
            <a:pathLst>
              <a:path w="2644140" h="726439">
                <a:moveTo>
                  <a:pt x="0" y="0"/>
                </a:moveTo>
                <a:lnTo>
                  <a:pt x="2643759" y="0"/>
                </a:lnTo>
                <a:lnTo>
                  <a:pt x="2643759" y="726160"/>
                </a:lnTo>
                <a:lnTo>
                  <a:pt x="0" y="726160"/>
                </a:lnTo>
                <a:lnTo>
                  <a:pt x="0" y="0"/>
                </a:lnTo>
                <a:close/>
              </a:path>
            </a:pathLst>
          </a:custGeom>
          <a:solidFill>
            <a:srgbClr val="CAD3E7"/>
          </a:solidFill>
        </p:spPr>
        <p:txBody>
          <a:bodyPr wrap="square" lIns="0" tIns="0" rIns="0" bIns="0" rtlCol="0"/>
          <a:lstStyle/>
          <a:p>
            <a:endParaRPr/>
          </a:p>
        </p:txBody>
      </p:sp>
      <p:sp>
        <p:nvSpPr>
          <p:cNvPr id="30" name="object 30"/>
          <p:cNvSpPr/>
          <p:nvPr/>
        </p:nvSpPr>
        <p:spPr>
          <a:xfrm>
            <a:off x="8170798" y="3953357"/>
            <a:ext cx="1762760" cy="726440"/>
          </a:xfrm>
          <a:custGeom>
            <a:avLst/>
            <a:gdLst/>
            <a:ahLst/>
            <a:cxnLst/>
            <a:rect l="l" t="t" r="r" b="b"/>
            <a:pathLst>
              <a:path w="1762759" h="726439">
                <a:moveTo>
                  <a:pt x="0" y="0"/>
                </a:moveTo>
                <a:lnTo>
                  <a:pt x="1762505" y="0"/>
                </a:lnTo>
                <a:lnTo>
                  <a:pt x="1762505" y="726160"/>
                </a:lnTo>
                <a:lnTo>
                  <a:pt x="0" y="726160"/>
                </a:lnTo>
                <a:lnTo>
                  <a:pt x="0" y="0"/>
                </a:lnTo>
                <a:close/>
              </a:path>
            </a:pathLst>
          </a:custGeom>
          <a:solidFill>
            <a:srgbClr val="CAD3E7"/>
          </a:solidFill>
        </p:spPr>
        <p:txBody>
          <a:bodyPr wrap="square" lIns="0" tIns="0" rIns="0" bIns="0" rtlCol="0"/>
          <a:lstStyle/>
          <a:p>
            <a:endParaRPr/>
          </a:p>
        </p:txBody>
      </p:sp>
      <p:sp>
        <p:nvSpPr>
          <p:cNvPr id="31" name="object 31"/>
          <p:cNvSpPr/>
          <p:nvPr/>
        </p:nvSpPr>
        <p:spPr>
          <a:xfrm>
            <a:off x="9933305" y="3953357"/>
            <a:ext cx="2257425" cy="726440"/>
          </a:xfrm>
          <a:custGeom>
            <a:avLst/>
            <a:gdLst/>
            <a:ahLst/>
            <a:cxnLst/>
            <a:rect l="l" t="t" r="r" b="b"/>
            <a:pathLst>
              <a:path w="2257425" h="726439">
                <a:moveTo>
                  <a:pt x="0" y="0"/>
                </a:moveTo>
                <a:lnTo>
                  <a:pt x="2257310" y="0"/>
                </a:lnTo>
                <a:lnTo>
                  <a:pt x="2257310" y="726160"/>
                </a:lnTo>
                <a:lnTo>
                  <a:pt x="0" y="726160"/>
                </a:lnTo>
                <a:lnTo>
                  <a:pt x="0" y="0"/>
                </a:lnTo>
                <a:close/>
              </a:path>
            </a:pathLst>
          </a:custGeom>
          <a:solidFill>
            <a:srgbClr val="CAD3E7"/>
          </a:solidFill>
        </p:spPr>
        <p:txBody>
          <a:bodyPr wrap="square" lIns="0" tIns="0" rIns="0" bIns="0" rtlCol="0"/>
          <a:lstStyle/>
          <a:p>
            <a:endParaRPr/>
          </a:p>
        </p:txBody>
      </p:sp>
      <p:sp>
        <p:nvSpPr>
          <p:cNvPr id="32" name="object 32"/>
          <p:cNvSpPr/>
          <p:nvPr/>
        </p:nvSpPr>
        <p:spPr>
          <a:xfrm>
            <a:off x="0" y="4679518"/>
            <a:ext cx="1931670" cy="726440"/>
          </a:xfrm>
          <a:custGeom>
            <a:avLst/>
            <a:gdLst/>
            <a:ahLst/>
            <a:cxnLst/>
            <a:rect l="l" t="t" r="r" b="b"/>
            <a:pathLst>
              <a:path w="1931670" h="726439">
                <a:moveTo>
                  <a:pt x="0" y="0"/>
                </a:moveTo>
                <a:lnTo>
                  <a:pt x="1931314" y="0"/>
                </a:lnTo>
                <a:lnTo>
                  <a:pt x="1931314" y="726173"/>
                </a:lnTo>
                <a:lnTo>
                  <a:pt x="0" y="726173"/>
                </a:lnTo>
                <a:lnTo>
                  <a:pt x="0" y="0"/>
                </a:lnTo>
                <a:close/>
              </a:path>
            </a:pathLst>
          </a:custGeom>
          <a:solidFill>
            <a:srgbClr val="EEF0F5"/>
          </a:solidFill>
        </p:spPr>
        <p:txBody>
          <a:bodyPr wrap="square" lIns="0" tIns="0" rIns="0" bIns="0" rtlCol="0"/>
          <a:lstStyle/>
          <a:p>
            <a:endParaRPr/>
          </a:p>
        </p:txBody>
      </p:sp>
      <p:sp>
        <p:nvSpPr>
          <p:cNvPr id="33" name="object 33"/>
          <p:cNvSpPr/>
          <p:nvPr/>
        </p:nvSpPr>
        <p:spPr>
          <a:xfrm>
            <a:off x="1931314" y="4679518"/>
            <a:ext cx="1999614" cy="726440"/>
          </a:xfrm>
          <a:custGeom>
            <a:avLst/>
            <a:gdLst/>
            <a:ahLst/>
            <a:cxnLst/>
            <a:rect l="l" t="t" r="r" b="b"/>
            <a:pathLst>
              <a:path w="1999614" h="726439">
                <a:moveTo>
                  <a:pt x="0" y="0"/>
                </a:moveTo>
                <a:lnTo>
                  <a:pt x="1999043" y="0"/>
                </a:lnTo>
                <a:lnTo>
                  <a:pt x="1999043" y="726173"/>
                </a:lnTo>
                <a:lnTo>
                  <a:pt x="0" y="726173"/>
                </a:lnTo>
                <a:lnTo>
                  <a:pt x="0" y="0"/>
                </a:lnTo>
                <a:close/>
              </a:path>
            </a:pathLst>
          </a:custGeom>
          <a:solidFill>
            <a:srgbClr val="EEF0F5"/>
          </a:solidFill>
        </p:spPr>
        <p:txBody>
          <a:bodyPr wrap="square" lIns="0" tIns="0" rIns="0" bIns="0" rtlCol="0"/>
          <a:lstStyle/>
          <a:p>
            <a:endParaRPr/>
          </a:p>
        </p:txBody>
      </p:sp>
      <p:sp>
        <p:nvSpPr>
          <p:cNvPr id="34" name="object 34"/>
          <p:cNvSpPr/>
          <p:nvPr/>
        </p:nvSpPr>
        <p:spPr>
          <a:xfrm>
            <a:off x="3930357" y="4679518"/>
            <a:ext cx="1597025" cy="726440"/>
          </a:xfrm>
          <a:custGeom>
            <a:avLst/>
            <a:gdLst/>
            <a:ahLst/>
            <a:cxnLst/>
            <a:rect l="l" t="t" r="r" b="b"/>
            <a:pathLst>
              <a:path w="1597025" h="726439">
                <a:moveTo>
                  <a:pt x="0" y="0"/>
                </a:moveTo>
                <a:lnTo>
                  <a:pt x="1596682" y="0"/>
                </a:lnTo>
                <a:lnTo>
                  <a:pt x="1596682" y="726173"/>
                </a:lnTo>
                <a:lnTo>
                  <a:pt x="0" y="726173"/>
                </a:lnTo>
                <a:lnTo>
                  <a:pt x="0" y="0"/>
                </a:lnTo>
                <a:close/>
              </a:path>
            </a:pathLst>
          </a:custGeom>
          <a:solidFill>
            <a:srgbClr val="EEF0F5"/>
          </a:solidFill>
        </p:spPr>
        <p:txBody>
          <a:bodyPr wrap="square" lIns="0" tIns="0" rIns="0" bIns="0" rtlCol="0"/>
          <a:lstStyle/>
          <a:p>
            <a:endParaRPr/>
          </a:p>
        </p:txBody>
      </p:sp>
      <p:sp>
        <p:nvSpPr>
          <p:cNvPr id="35" name="object 35"/>
          <p:cNvSpPr/>
          <p:nvPr/>
        </p:nvSpPr>
        <p:spPr>
          <a:xfrm>
            <a:off x="5527040" y="4679518"/>
            <a:ext cx="2644140" cy="726440"/>
          </a:xfrm>
          <a:custGeom>
            <a:avLst/>
            <a:gdLst/>
            <a:ahLst/>
            <a:cxnLst/>
            <a:rect l="l" t="t" r="r" b="b"/>
            <a:pathLst>
              <a:path w="2644140" h="726439">
                <a:moveTo>
                  <a:pt x="0" y="0"/>
                </a:moveTo>
                <a:lnTo>
                  <a:pt x="2643759" y="0"/>
                </a:lnTo>
                <a:lnTo>
                  <a:pt x="2643759" y="726173"/>
                </a:lnTo>
                <a:lnTo>
                  <a:pt x="0" y="726173"/>
                </a:lnTo>
                <a:lnTo>
                  <a:pt x="0" y="0"/>
                </a:lnTo>
                <a:close/>
              </a:path>
            </a:pathLst>
          </a:custGeom>
          <a:solidFill>
            <a:srgbClr val="EEF0F5"/>
          </a:solidFill>
        </p:spPr>
        <p:txBody>
          <a:bodyPr wrap="square" lIns="0" tIns="0" rIns="0" bIns="0" rtlCol="0"/>
          <a:lstStyle/>
          <a:p>
            <a:endParaRPr/>
          </a:p>
        </p:txBody>
      </p:sp>
      <p:sp>
        <p:nvSpPr>
          <p:cNvPr id="36" name="object 36"/>
          <p:cNvSpPr/>
          <p:nvPr/>
        </p:nvSpPr>
        <p:spPr>
          <a:xfrm>
            <a:off x="8170798" y="4679518"/>
            <a:ext cx="1762760" cy="726440"/>
          </a:xfrm>
          <a:custGeom>
            <a:avLst/>
            <a:gdLst/>
            <a:ahLst/>
            <a:cxnLst/>
            <a:rect l="l" t="t" r="r" b="b"/>
            <a:pathLst>
              <a:path w="1762759" h="726439">
                <a:moveTo>
                  <a:pt x="0" y="0"/>
                </a:moveTo>
                <a:lnTo>
                  <a:pt x="1762505" y="0"/>
                </a:lnTo>
                <a:lnTo>
                  <a:pt x="1762505" y="726173"/>
                </a:lnTo>
                <a:lnTo>
                  <a:pt x="0" y="726173"/>
                </a:lnTo>
                <a:lnTo>
                  <a:pt x="0" y="0"/>
                </a:lnTo>
                <a:close/>
              </a:path>
            </a:pathLst>
          </a:custGeom>
          <a:solidFill>
            <a:srgbClr val="EEF0F5"/>
          </a:solidFill>
        </p:spPr>
        <p:txBody>
          <a:bodyPr wrap="square" lIns="0" tIns="0" rIns="0" bIns="0" rtlCol="0"/>
          <a:lstStyle/>
          <a:p>
            <a:endParaRPr/>
          </a:p>
        </p:txBody>
      </p:sp>
      <p:sp>
        <p:nvSpPr>
          <p:cNvPr id="37" name="object 37"/>
          <p:cNvSpPr/>
          <p:nvPr/>
        </p:nvSpPr>
        <p:spPr>
          <a:xfrm>
            <a:off x="9933305" y="4679518"/>
            <a:ext cx="2257425" cy="726440"/>
          </a:xfrm>
          <a:custGeom>
            <a:avLst/>
            <a:gdLst/>
            <a:ahLst/>
            <a:cxnLst/>
            <a:rect l="l" t="t" r="r" b="b"/>
            <a:pathLst>
              <a:path w="2257425" h="726439">
                <a:moveTo>
                  <a:pt x="0" y="0"/>
                </a:moveTo>
                <a:lnTo>
                  <a:pt x="2257310" y="0"/>
                </a:lnTo>
                <a:lnTo>
                  <a:pt x="2257310" y="726173"/>
                </a:lnTo>
                <a:lnTo>
                  <a:pt x="0" y="726173"/>
                </a:lnTo>
                <a:lnTo>
                  <a:pt x="0" y="0"/>
                </a:lnTo>
                <a:close/>
              </a:path>
            </a:pathLst>
          </a:custGeom>
          <a:solidFill>
            <a:srgbClr val="EEF0F5"/>
          </a:solidFill>
        </p:spPr>
        <p:txBody>
          <a:bodyPr wrap="square" lIns="0" tIns="0" rIns="0" bIns="0" rtlCol="0"/>
          <a:lstStyle/>
          <a:p>
            <a:endParaRPr/>
          </a:p>
        </p:txBody>
      </p:sp>
      <p:sp>
        <p:nvSpPr>
          <p:cNvPr id="38" name="object 38"/>
          <p:cNvSpPr/>
          <p:nvPr/>
        </p:nvSpPr>
        <p:spPr>
          <a:xfrm>
            <a:off x="0" y="5405691"/>
            <a:ext cx="1931670" cy="726440"/>
          </a:xfrm>
          <a:custGeom>
            <a:avLst/>
            <a:gdLst/>
            <a:ahLst/>
            <a:cxnLst/>
            <a:rect l="l" t="t" r="r" b="b"/>
            <a:pathLst>
              <a:path w="1931670" h="726439">
                <a:moveTo>
                  <a:pt x="0" y="0"/>
                </a:moveTo>
                <a:lnTo>
                  <a:pt x="1931314" y="0"/>
                </a:lnTo>
                <a:lnTo>
                  <a:pt x="1931314" y="726154"/>
                </a:lnTo>
                <a:lnTo>
                  <a:pt x="0" y="726154"/>
                </a:lnTo>
                <a:lnTo>
                  <a:pt x="0" y="0"/>
                </a:lnTo>
                <a:close/>
              </a:path>
            </a:pathLst>
          </a:custGeom>
          <a:solidFill>
            <a:srgbClr val="CAD3E7"/>
          </a:solidFill>
        </p:spPr>
        <p:txBody>
          <a:bodyPr wrap="square" lIns="0" tIns="0" rIns="0" bIns="0" rtlCol="0"/>
          <a:lstStyle/>
          <a:p>
            <a:endParaRPr/>
          </a:p>
        </p:txBody>
      </p:sp>
      <p:sp>
        <p:nvSpPr>
          <p:cNvPr id="39" name="object 39"/>
          <p:cNvSpPr/>
          <p:nvPr/>
        </p:nvSpPr>
        <p:spPr>
          <a:xfrm>
            <a:off x="1931314" y="5405691"/>
            <a:ext cx="1999614" cy="726440"/>
          </a:xfrm>
          <a:custGeom>
            <a:avLst/>
            <a:gdLst/>
            <a:ahLst/>
            <a:cxnLst/>
            <a:rect l="l" t="t" r="r" b="b"/>
            <a:pathLst>
              <a:path w="1999614" h="726439">
                <a:moveTo>
                  <a:pt x="0" y="0"/>
                </a:moveTo>
                <a:lnTo>
                  <a:pt x="1999043" y="0"/>
                </a:lnTo>
                <a:lnTo>
                  <a:pt x="1999043" y="726154"/>
                </a:lnTo>
                <a:lnTo>
                  <a:pt x="0" y="726154"/>
                </a:lnTo>
                <a:lnTo>
                  <a:pt x="0" y="0"/>
                </a:lnTo>
                <a:close/>
              </a:path>
            </a:pathLst>
          </a:custGeom>
          <a:solidFill>
            <a:srgbClr val="CAD3E7"/>
          </a:solidFill>
        </p:spPr>
        <p:txBody>
          <a:bodyPr wrap="square" lIns="0" tIns="0" rIns="0" bIns="0" rtlCol="0"/>
          <a:lstStyle/>
          <a:p>
            <a:endParaRPr/>
          </a:p>
        </p:txBody>
      </p:sp>
      <p:sp>
        <p:nvSpPr>
          <p:cNvPr id="40" name="object 40"/>
          <p:cNvSpPr/>
          <p:nvPr/>
        </p:nvSpPr>
        <p:spPr>
          <a:xfrm>
            <a:off x="3930357" y="5405691"/>
            <a:ext cx="1597025" cy="726440"/>
          </a:xfrm>
          <a:custGeom>
            <a:avLst/>
            <a:gdLst/>
            <a:ahLst/>
            <a:cxnLst/>
            <a:rect l="l" t="t" r="r" b="b"/>
            <a:pathLst>
              <a:path w="1597025" h="726439">
                <a:moveTo>
                  <a:pt x="0" y="0"/>
                </a:moveTo>
                <a:lnTo>
                  <a:pt x="1596682" y="0"/>
                </a:lnTo>
                <a:lnTo>
                  <a:pt x="1596682" y="726154"/>
                </a:lnTo>
                <a:lnTo>
                  <a:pt x="0" y="726154"/>
                </a:lnTo>
                <a:lnTo>
                  <a:pt x="0" y="0"/>
                </a:lnTo>
                <a:close/>
              </a:path>
            </a:pathLst>
          </a:custGeom>
          <a:solidFill>
            <a:srgbClr val="CAD3E7"/>
          </a:solidFill>
        </p:spPr>
        <p:txBody>
          <a:bodyPr wrap="square" lIns="0" tIns="0" rIns="0" bIns="0" rtlCol="0"/>
          <a:lstStyle/>
          <a:p>
            <a:endParaRPr/>
          </a:p>
        </p:txBody>
      </p:sp>
      <p:sp>
        <p:nvSpPr>
          <p:cNvPr id="41" name="object 41"/>
          <p:cNvSpPr/>
          <p:nvPr/>
        </p:nvSpPr>
        <p:spPr>
          <a:xfrm>
            <a:off x="5527040" y="5405691"/>
            <a:ext cx="2644140" cy="726440"/>
          </a:xfrm>
          <a:custGeom>
            <a:avLst/>
            <a:gdLst/>
            <a:ahLst/>
            <a:cxnLst/>
            <a:rect l="l" t="t" r="r" b="b"/>
            <a:pathLst>
              <a:path w="2644140" h="726439">
                <a:moveTo>
                  <a:pt x="0" y="0"/>
                </a:moveTo>
                <a:lnTo>
                  <a:pt x="2643759" y="0"/>
                </a:lnTo>
                <a:lnTo>
                  <a:pt x="2643759" y="726154"/>
                </a:lnTo>
                <a:lnTo>
                  <a:pt x="0" y="726154"/>
                </a:lnTo>
                <a:lnTo>
                  <a:pt x="0" y="0"/>
                </a:lnTo>
                <a:close/>
              </a:path>
            </a:pathLst>
          </a:custGeom>
          <a:solidFill>
            <a:srgbClr val="CAD3E7"/>
          </a:solidFill>
        </p:spPr>
        <p:txBody>
          <a:bodyPr wrap="square" lIns="0" tIns="0" rIns="0" bIns="0" rtlCol="0"/>
          <a:lstStyle/>
          <a:p>
            <a:endParaRPr/>
          </a:p>
        </p:txBody>
      </p:sp>
      <p:sp>
        <p:nvSpPr>
          <p:cNvPr id="42" name="object 42"/>
          <p:cNvSpPr/>
          <p:nvPr/>
        </p:nvSpPr>
        <p:spPr>
          <a:xfrm>
            <a:off x="8170798" y="5405691"/>
            <a:ext cx="1762760" cy="726440"/>
          </a:xfrm>
          <a:custGeom>
            <a:avLst/>
            <a:gdLst/>
            <a:ahLst/>
            <a:cxnLst/>
            <a:rect l="l" t="t" r="r" b="b"/>
            <a:pathLst>
              <a:path w="1762759" h="726439">
                <a:moveTo>
                  <a:pt x="0" y="0"/>
                </a:moveTo>
                <a:lnTo>
                  <a:pt x="1762505" y="0"/>
                </a:lnTo>
                <a:lnTo>
                  <a:pt x="1762505" y="726154"/>
                </a:lnTo>
                <a:lnTo>
                  <a:pt x="0" y="726154"/>
                </a:lnTo>
                <a:lnTo>
                  <a:pt x="0" y="0"/>
                </a:lnTo>
                <a:close/>
              </a:path>
            </a:pathLst>
          </a:custGeom>
          <a:solidFill>
            <a:srgbClr val="CAD3E7"/>
          </a:solidFill>
        </p:spPr>
        <p:txBody>
          <a:bodyPr wrap="square" lIns="0" tIns="0" rIns="0" bIns="0" rtlCol="0"/>
          <a:lstStyle/>
          <a:p>
            <a:endParaRPr/>
          </a:p>
        </p:txBody>
      </p:sp>
      <p:sp>
        <p:nvSpPr>
          <p:cNvPr id="43" name="object 43"/>
          <p:cNvSpPr/>
          <p:nvPr/>
        </p:nvSpPr>
        <p:spPr>
          <a:xfrm>
            <a:off x="9933305" y="5405691"/>
            <a:ext cx="2257425" cy="726440"/>
          </a:xfrm>
          <a:custGeom>
            <a:avLst/>
            <a:gdLst/>
            <a:ahLst/>
            <a:cxnLst/>
            <a:rect l="l" t="t" r="r" b="b"/>
            <a:pathLst>
              <a:path w="2257425" h="726439">
                <a:moveTo>
                  <a:pt x="0" y="0"/>
                </a:moveTo>
                <a:lnTo>
                  <a:pt x="2257310" y="0"/>
                </a:lnTo>
                <a:lnTo>
                  <a:pt x="2257310" y="726154"/>
                </a:lnTo>
                <a:lnTo>
                  <a:pt x="0" y="726154"/>
                </a:lnTo>
                <a:lnTo>
                  <a:pt x="0" y="0"/>
                </a:lnTo>
                <a:close/>
              </a:path>
            </a:pathLst>
          </a:custGeom>
          <a:solidFill>
            <a:srgbClr val="CAD3E7"/>
          </a:solidFill>
        </p:spPr>
        <p:txBody>
          <a:bodyPr wrap="square" lIns="0" tIns="0" rIns="0" bIns="0" rtlCol="0"/>
          <a:lstStyle/>
          <a:p>
            <a:endParaRPr/>
          </a:p>
        </p:txBody>
      </p:sp>
      <p:sp>
        <p:nvSpPr>
          <p:cNvPr id="44" name="object 44"/>
          <p:cNvSpPr/>
          <p:nvPr/>
        </p:nvSpPr>
        <p:spPr>
          <a:xfrm>
            <a:off x="0" y="6131845"/>
            <a:ext cx="1931670" cy="726440"/>
          </a:xfrm>
          <a:custGeom>
            <a:avLst/>
            <a:gdLst/>
            <a:ahLst/>
            <a:cxnLst/>
            <a:rect l="l" t="t" r="r" b="b"/>
            <a:pathLst>
              <a:path w="1931670" h="726440">
                <a:moveTo>
                  <a:pt x="0" y="0"/>
                </a:moveTo>
                <a:lnTo>
                  <a:pt x="1931314" y="0"/>
                </a:lnTo>
                <a:lnTo>
                  <a:pt x="1931314" y="726160"/>
                </a:lnTo>
                <a:lnTo>
                  <a:pt x="0" y="726160"/>
                </a:lnTo>
                <a:lnTo>
                  <a:pt x="0" y="0"/>
                </a:lnTo>
                <a:close/>
              </a:path>
            </a:pathLst>
          </a:custGeom>
          <a:solidFill>
            <a:srgbClr val="EEF0F5"/>
          </a:solidFill>
        </p:spPr>
        <p:txBody>
          <a:bodyPr wrap="square" lIns="0" tIns="0" rIns="0" bIns="0" rtlCol="0"/>
          <a:lstStyle/>
          <a:p>
            <a:endParaRPr/>
          </a:p>
        </p:txBody>
      </p:sp>
      <p:sp>
        <p:nvSpPr>
          <p:cNvPr id="45" name="object 45"/>
          <p:cNvSpPr/>
          <p:nvPr/>
        </p:nvSpPr>
        <p:spPr>
          <a:xfrm>
            <a:off x="1931314" y="6131845"/>
            <a:ext cx="1999614" cy="726440"/>
          </a:xfrm>
          <a:custGeom>
            <a:avLst/>
            <a:gdLst/>
            <a:ahLst/>
            <a:cxnLst/>
            <a:rect l="l" t="t" r="r" b="b"/>
            <a:pathLst>
              <a:path w="1999614" h="726440">
                <a:moveTo>
                  <a:pt x="0" y="0"/>
                </a:moveTo>
                <a:lnTo>
                  <a:pt x="1999043" y="0"/>
                </a:lnTo>
                <a:lnTo>
                  <a:pt x="1999043" y="726160"/>
                </a:lnTo>
                <a:lnTo>
                  <a:pt x="0" y="726160"/>
                </a:lnTo>
                <a:lnTo>
                  <a:pt x="0" y="0"/>
                </a:lnTo>
                <a:close/>
              </a:path>
            </a:pathLst>
          </a:custGeom>
          <a:solidFill>
            <a:srgbClr val="EEF0F5"/>
          </a:solidFill>
        </p:spPr>
        <p:txBody>
          <a:bodyPr wrap="square" lIns="0" tIns="0" rIns="0" bIns="0" rtlCol="0"/>
          <a:lstStyle/>
          <a:p>
            <a:endParaRPr/>
          </a:p>
        </p:txBody>
      </p:sp>
      <p:sp>
        <p:nvSpPr>
          <p:cNvPr id="46" name="object 46"/>
          <p:cNvSpPr/>
          <p:nvPr/>
        </p:nvSpPr>
        <p:spPr>
          <a:xfrm>
            <a:off x="3930357" y="6131845"/>
            <a:ext cx="1597025" cy="726440"/>
          </a:xfrm>
          <a:custGeom>
            <a:avLst/>
            <a:gdLst/>
            <a:ahLst/>
            <a:cxnLst/>
            <a:rect l="l" t="t" r="r" b="b"/>
            <a:pathLst>
              <a:path w="1597025" h="726440">
                <a:moveTo>
                  <a:pt x="0" y="0"/>
                </a:moveTo>
                <a:lnTo>
                  <a:pt x="1596682" y="0"/>
                </a:lnTo>
                <a:lnTo>
                  <a:pt x="1596682" y="726160"/>
                </a:lnTo>
                <a:lnTo>
                  <a:pt x="0" y="726160"/>
                </a:lnTo>
                <a:lnTo>
                  <a:pt x="0" y="0"/>
                </a:lnTo>
                <a:close/>
              </a:path>
            </a:pathLst>
          </a:custGeom>
          <a:solidFill>
            <a:srgbClr val="EEF0F5"/>
          </a:solidFill>
        </p:spPr>
        <p:txBody>
          <a:bodyPr wrap="square" lIns="0" tIns="0" rIns="0" bIns="0" rtlCol="0"/>
          <a:lstStyle/>
          <a:p>
            <a:endParaRPr/>
          </a:p>
        </p:txBody>
      </p:sp>
      <p:sp>
        <p:nvSpPr>
          <p:cNvPr id="47" name="object 47"/>
          <p:cNvSpPr/>
          <p:nvPr/>
        </p:nvSpPr>
        <p:spPr>
          <a:xfrm>
            <a:off x="5527040" y="6131845"/>
            <a:ext cx="2644140" cy="726440"/>
          </a:xfrm>
          <a:custGeom>
            <a:avLst/>
            <a:gdLst/>
            <a:ahLst/>
            <a:cxnLst/>
            <a:rect l="l" t="t" r="r" b="b"/>
            <a:pathLst>
              <a:path w="2644140" h="726440">
                <a:moveTo>
                  <a:pt x="0" y="0"/>
                </a:moveTo>
                <a:lnTo>
                  <a:pt x="2643759" y="0"/>
                </a:lnTo>
                <a:lnTo>
                  <a:pt x="2643759" y="726160"/>
                </a:lnTo>
                <a:lnTo>
                  <a:pt x="0" y="726160"/>
                </a:lnTo>
                <a:lnTo>
                  <a:pt x="0" y="0"/>
                </a:lnTo>
                <a:close/>
              </a:path>
            </a:pathLst>
          </a:custGeom>
          <a:solidFill>
            <a:srgbClr val="EEF0F5"/>
          </a:solidFill>
        </p:spPr>
        <p:txBody>
          <a:bodyPr wrap="square" lIns="0" tIns="0" rIns="0" bIns="0" rtlCol="0"/>
          <a:lstStyle/>
          <a:p>
            <a:endParaRPr/>
          </a:p>
        </p:txBody>
      </p:sp>
      <p:sp>
        <p:nvSpPr>
          <p:cNvPr id="48" name="object 48"/>
          <p:cNvSpPr/>
          <p:nvPr/>
        </p:nvSpPr>
        <p:spPr>
          <a:xfrm>
            <a:off x="8170798" y="6131845"/>
            <a:ext cx="1762760" cy="726440"/>
          </a:xfrm>
          <a:custGeom>
            <a:avLst/>
            <a:gdLst/>
            <a:ahLst/>
            <a:cxnLst/>
            <a:rect l="l" t="t" r="r" b="b"/>
            <a:pathLst>
              <a:path w="1762759" h="726440">
                <a:moveTo>
                  <a:pt x="0" y="0"/>
                </a:moveTo>
                <a:lnTo>
                  <a:pt x="1762505" y="0"/>
                </a:lnTo>
                <a:lnTo>
                  <a:pt x="1762505" y="726160"/>
                </a:lnTo>
                <a:lnTo>
                  <a:pt x="0" y="726160"/>
                </a:lnTo>
                <a:lnTo>
                  <a:pt x="0" y="0"/>
                </a:lnTo>
                <a:close/>
              </a:path>
            </a:pathLst>
          </a:custGeom>
          <a:solidFill>
            <a:srgbClr val="EEF0F5"/>
          </a:solidFill>
        </p:spPr>
        <p:txBody>
          <a:bodyPr wrap="square" lIns="0" tIns="0" rIns="0" bIns="0" rtlCol="0"/>
          <a:lstStyle/>
          <a:p>
            <a:endParaRPr/>
          </a:p>
        </p:txBody>
      </p:sp>
      <p:sp>
        <p:nvSpPr>
          <p:cNvPr id="49" name="object 49"/>
          <p:cNvSpPr/>
          <p:nvPr/>
        </p:nvSpPr>
        <p:spPr>
          <a:xfrm>
            <a:off x="9933305" y="6131845"/>
            <a:ext cx="2257425" cy="726440"/>
          </a:xfrm>
          <a:custGeom>
            <a:avLst/>
            <a:gdLst/>
            <a:ahLst/>
            <a:cxnLst/>
            <a:rect l="l" t="t" r="r" b="b"/>
            <a:pathLst>
              <a:path w="2257425" h="726440">
                <a:moveTo>
                  <a:pt x="0" y="0"/>
                </a:moveTo>
                <a:lnTo>
                  <a:pt x="2257310" y="0"/>
                </a:lnTo>
                <a:lnTo>
                  <a:pt x="2257310" y="726153"/>
                </a:lnTo>
                <a:lnTo>
                  <a:pt x="0" y="726153"/>
                </a:lnTo>
                <a:lnTo>
                  <a:pt x="0" y="0"/>
                </a:lnTo>
                <a:close/>
              </a:path>
            </a:pathLst>
          </a:custGeom>
          <a:solidFill>
            <a:srgbClr val="EEF0F5"/>
          </a:solidFill>
        </p:spPr>
        <p:txBody>
          <a:bodyPr wrap="square" lIns="0" tIns="0" rIns="0" bIns="0" rtlCol="0"/>
          <a:lstStyle/>
          <a:p>
            <a:endParaRPr/>
          </a:p>
        </p:txBody>
      </p:sp>
      <p:sp>
        <p:nvSpPr>
          <p:cNvPr id="50" name="object 50"/>
          <p:cNvSpPr/>
          <p:nvPr/>
        </p:nvSpPr>
        <p:spPr>
          <a:xfrm>
            <a:off x="1931311" y="609892"/>
            <a:ext cx="0" cy="6248400"/>
          </a:xfrm>
          <a:custGeom>
            <a:avLst/>
            <a:gdLst/>
            <a:ahLst/>
            <a:cxnLst/>
            <a:rect l="l" t="t" r="r" b="b"/>
            <a:pathLst>
              <a:path h="6248400">
                <a:moveTo>
                  <a:pt x="0" y="0"/>
                </a:moveTo>
                <a:lnTo>
                  <a:pt x="0" y="6248107"/>
                </a:lnTo>
              </a:path>
            </a:pathLst>
          </a:custGeom>
          <a:ln w="12700">
            <a:solidFill>
              <a:srgbClr val="FFFFFF"/>
            </a:solidFill>
          </a:ln>
        </p:spPr>
        <p:txBody>
          <a:bodyPr wrap="square" lIns="0" tIns="0" rIns="0" bIns="0" rtlCol="0"/>
          <a:lstStyle/>
          <a:p>
            <a:endParaRPr/>
          </a:p>
        </p:txBody>
      </p:sp>
      <p:sp>
        <p:nvSpPr>
          <p:cNvPr id="51" name="object 51"/>
          <p:cNvSpPr/>
          <p:nvPr/>
        </p:nvSpPr>
        <p:spPr>
          <a:xfrm>
            <a:off x="3930352" y="609892"/>
            <a:ext cx="0" cy="6248400"/>
          </a:xfrm>
          <a:custGeom>
            <a:avLst/>
            <a:gdLst/>
            <a:ahLst/>
            <a:cxnLst/>
            <a:rect l="l" t="t" r="r" b="b"/>
            <a:pathLst>
              <a:path h="6248400">
                <a:moveTo>
                  <a:pt x="0" y="0"/>
                </a:moveTo>
                <a:lnTo>
                  <a:pt x="0" y="6248107"/>
                </a:lnTo>
              </a:path>
            </a:pathLst>
          </a:custGeom>
          <a:ln w="12700">
            <a:solidFill>
              <a:srgbClr val="FFFFFF"/>
            </a:solidFill>
          </a:ln>
        </p:spPr>
        <p:txBody>
          <a:bodyPr wrap="square" lIns="0" tIns="0" rIns="0" bIns="0" rtlCol="0"/>
          <a:lstStyle/>
          <a:p>
            <a:endParaRPr/>
          </a:p>
        </p:txBody>
      </p:sp>
      <p:sp>
        <p:nvSpPr>
          <p:cNvPr id="52" name="object 52"/>
          <p:cNvSpPr/>
          <p:nvPr/>
        </p:nvSpPr>
        <p:spPr>
          <a:xfrm>
            <a:off x="5527043" y="609892"/>
            <a:ext cx="0" cy="6248400"/>
          </a:xfrm>
          <a:custGeom>
            <a:avLst/>
            <a:gdLst/>
            <a:ahLst/>
            <a:cxnLst/>
            <a:rect l="l" t="t" r="r" b="b"/>
            <a:pathLst>
              <a:path h="6248400">
                <a:moveTo>
                  <a:pt x="0" y="0"/>
                </a:moveTo>
                <a:lnTo>
                  <a:pt x="0" y="6248107"/>
                </a:lnTo>
              </a:path>
            </a:pathLst>
          </a:custGeom>
          <a:ln w="12700">
            <a:solidFill>
              <a:srgbClr val="FFFFFF"/>
            </a:solidFill>
          </a:ln>
        </p:spPr>
        <p:txBody>
          <a:bodyPr wrap="square" lIns="0" tIns="0" rIns="0" bIns="0" rtlCol="0"/>
          <a:lstStyle/>
          <a:p>
            <a:endParaRPr/>
          </a:p>
        </p:txBody>
      </p:sp>
      <p:sp>
        <p:nvSpPr>
          <p:cNvPr id="53" name="object 53"/>
          <p:cNvSpPr/>
          <p:nvPr/>
        </p:nvSpPr>
        <p:spPr>
          <a:xfrm>
            <a:off x="8170804" y="609892"/>
            <a:ext cx="0" cy="6248400"/>
          </a:xfrm>
          <a:custGeom>
            <a:avLst/>
            <a:gdLst/>
            <a:ahLst/>
            <a:cxnLst/>
            <a:rect l="l" t="t" r="r" b="b"/>
            <a:pathLst>
              <a:path h="6248400">
                <a:moveTo>
                  <a:pt x="0" y="0"/>
                </a:moveTo>
                <a:lnTo>
                  <a:pt x="0" y="6248107"/>
                </a:lnTo>
              </a:path>
            </a:pathLst>
          </a:custGeom>
          <a:ln w="12700">
            <a:solidFill>
              <a:srgbClr val="FFFFFF"/>
            </a:solidFill>
          </a:ln>
        </p:spPr>
        <p:txBody>
          <a:bodyPr wrap="square" lIns="0" tIns="0" rIns="0" bIns="0" rtlCol="0"/>
          <a:lstStyle/>
          <a:p>
            <a:endParaRPr/>
          </a:p>
        </p:txBody>
      </p:sp>
      <p:sp>
        <p:nvSpPr>
          <p:cNvPr id="54" name="object 54"/>
          <p:cNvSpPr/>
          <p:nvPr/>
        </p:nvSpPr>
        <p:spPr>
          <a:xfrm>
            <a:off x="9933315" y="609892"/>
            <a:ext cx="0" cy="6248400"/>
          </a:xfrm>
          <a:custGeom>
            <a:avLst/>
            <a:gdLst/>
            <a:ahLst/>
            <a:cxnLst/>
            <a:rect l="l" t="t" r="r" b="b"/>
            <a:pathLst>
              <a:path h="6248400">
                <a:moveTo>
                  <a:pt x="0" y="0"/>
                </a:moveTo>
                <a:lnTo>
                  <a:pt x="0" y="6248107"/>
                </a:lnTo>
              </a:path>
            </a:pathLst>
          </a:custGeom>
          <a:ln w="12700">
            <a:solidFill>
              <a:srgbClr val="FFFFFF"/>
            </a:solidFill>
          </a:ln>
        </p:spPr>
        <p:txBody>
          <a:bodyPr wrap="square" lIns="0" tIns="0" rIns="0" bIns="0" rtlCol="0"/>
          <a:lstStyle/>
          <a:p>
            <a:endParaRPr/>
          </a:p>
        </p:txBody>
      </p:sp>
      <p:sp>
        <p:nvSpPr>
          <p:cNvPr id="55" name="object 55"/>
          <p:cNvSpPr/>
          <p:nvPr/>
        </p:nvSpPr>
        <p:spPr>
          <a:xfrm>
            <a:off x="0" y="1774882"/>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56" name="object 56"/>
          <p:cNvSpPr/>
          <p:nvPr/>
        </p:nvSpPr>
        <p:spPr>
          <a:xfrm>
            <a:off x="0" y="2501043"/>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57" name="object 57"/>
          <p:cNvSpPr/>
          <p:nvPr/>
        </p:nvSpPr>
        <p:spPr>
          <a:xfrm>
            <a:off x="0" y="3227203"/>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58" name="object 58"/>
          <p:cNvSpPr/>
          <p:nvPr/>
        </p:nvSpPr>
        <p:spPr>
          <a:xfrm>
            <a:off x="0" y="3953364"/>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59" name="object 59"/>
          <p:cNvSpPr/>
          <p:nvPr/>
        </p:nvSpPr>
        <p:spPr>
          <a:xfrm>
            <a:off x="0" y="4679524"/>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60" name="object 60"/>
          <p:cNvSpPr/>
          <p:nvPr/>
        </p:nvSpPr>
        <p:spPr>
          <a:xfrm>
            <a:off x="0" y="5405684"/>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61" name="object 61"/>
          <p:cNvSpPr/>
          <p:nvPr/>
        </p:nvSpPr>
        <p:spPr>
          <a:xfrm>
            <a:off x="0" y="6131845"/>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62" name="object 62"/>
          <p:cNvSpPr/>
          <p:nvPr/>
        </p:nvSpPr>
        <p:spPr>
          <a:xfrm>
            <a:off x="3175" y="609892"/>
            <a:ext cx="0" cy="6248400"/>
          </a:xfrm>
          <a:custGeom>
            <a:avLst/>
            <a:gdLst/>
            <a:ahLst/>
            <a:cxnLst/>
            <a:rect l="l" t="t" r="r" b="b"/>
            <a:pathLst>
              <a:path h="6248400">
                <a:moveTo>
                  <a:pt x="0" y="0"/>
                </a:moveTo>
                <a:lnTo>
                  <a:pt x="0" y="6248107"/>
                </a:lnTo>
              </a:path>
            </a:pathLst>
          </a:custGeom>
          <a:ln w="6350">
            <a:solidFill>
              <a:srgbClr val="FFFFFF"/>
            </a:solidFill>
          </a:ln>
        </p:spPr>
        <p:txBody>
          <a:bodyPr wrap="square" lIns="0" tIns="0" rIns="0" bIns="0" rtlCol="0"/>
          <a:lstStyle/>
          <a:p>
            <a:endParaRPr/>
          </a:p>
        </p:txBody>
      </p:sp>
      <p:sp>
        <p:nvSpPr>
          <p:cNvPr id="63" name="object 63"/>
          <p:cNvSpPr/>
          <p:nvPr/>
        </p:nvSpPr>
        <p:spPr>
          <a:xfrm>
            <a:off x="0" y="616242"/>
            <a:ext cx="12190730" cy="0"/>
          </a:xfrm>
          <a:custGeom>
            <a:avLst/>
            <a:gdLst/>
            <a:ahLst/>
            <a:cxnLst/>
            <a:rect l="l" t="t" r="r" b="b"/>
            <a:pathLst>
              <a:path w="12190730">
                <a:moveTo>
                  <a:pt x="0" y="0"/>
                </a:moveTo>
                <a:lnTo>
                  <a:pt x="12190615" y="0"/>
                </a:lnTo>
              </a:path>
            </a:pathLst>
          </a:custGeom>
          <a:ln w="12700">
            <a:solidFill>
              <a:srgbClr val="FFFFFF"/>
            </a:solidFill>
          </a:ln>
        </p:spPr>
        <p:txBody>
          <a:bodyPr wrap="square" lIns="0" tIns="0" rIns="0" bIns="0" rtlCol="0"/>
          <a:lstStyle/>
          <a:p>
            <a:endParaRPr/>
          </a:p>
        </p:txBody>
      </p:sp>
      <p:sp>
        <p:nvSpPr>
          <p:cNvPr id="64" name="object 64"/>
          <p:cNvSpPr txBox="1"/>
          <p:nvPr/>
        </p:nvSpPr>
        <p:spPr>
          <a:xfrm>
            <a:off x="19187" y="945141"/>
            <a:ext cx="1899285" cy="483870"/>
          </a:xfrm>
          <a:prstGeom prst="rect">
            <a:avLst/>
          </a:prstGeom>
        </p:spPr>
        <p:txBody>
          <a:bodyPr vert="horz" wrap="square" lIns="0" tIns="0" rIns="0" bIns="0" rtlCol="0">
            <a:spAutoFit/>
          </a:bodyPr>
          <a:lstStyle/>
          <a:p>
            <a:pPr marL="540385" marR="5080" indent="-528320">
              <a:lnSpc>
                <a:spcPts val="1900"/>
              </a:lnSpc>
            </a:pPr>
            <a:r>
              <a:rPr sz="1600" b="1" dirty="0">
                <a:solidFill>
                  <a:srgbClr val="FFFFFF"/>
                </a:solidFill>
                <a:latin typeface="Century Gothic"/>
                <a:cs typeface="Century Gothic"/>
              </a:rPr>
              <a:t>Total Volume of</a:t>
            </a:r>
            <a:r>
              <a:rPr sz="1600" b="1" spc="-100" dirty="0">
                <a:solidFill>
                  <a:srgbClr val="FFFFFF"/>
                </a:solidFill>
                <a:latin typeface="Century Gothic"/>
                <a:cs typeface="Century Gothic"/>
              </a:rPr>
              <a:t> </a:t>
            </a:r>
            <a:r>
              <a:rPr sz="1600" b="1" dirty="0">
                <a:solidFill>
                  <a:srgbClr val="FFFFFF"/>
                </a:solidFill>
                <a:latin typeface="Century Gothic"/>
                <a:cs typeface="Century Gothic"/>
              </a:rPr>
              <a:t>Fat  Injected</a:t>
            </a:r>
            <a:endParaRPr sz="1600">
              <a:latin typeface="Century Gothic"/>
              <a:cs typeface="Century Gothic"/>
            </a:endParaRPr>
          </a:p>
        </p:txBody>
      </p:sp>
      <p:sp>
        <p:nvSpPr>
          <p:cNvPr id="65" name="object 65"/>
          <p:cNvSpPr txBox="1"/>
          <p:nvPr/>
        </p:nvSpPr>
        <p:spPr>
          <a:xfrm>
            <a:off x="2043621" y="945141"/>
            <a:ext cx="1780539" cy="483870"/>
          </a:xfrm>
          <a:prstGeom prst="rect">
            <a:avLst/>
          </a:prstGeom>
        </p:spPr>
        <p:txBody>
          <a:bodyPr vert="horz" wrap="square" lIns="0" tIns="0" rIns="0" bIns="0" rtlCol="0">
            <a:spAutoFit/>
          </a:bodyPr>
          <a:lstStyle/>
          <a:p>
            <a:pPr marL="12700" marR="5080" indent="107314">
              <a:lnSpc>
                <a:spcPts val="1900"/>
              </a:lnSpc>
            </a:pPr>
            <a:r>
              <a:rPr sz="1600" b="1" dirty="0">
                <a:solidFill>
                  <a:srgbClr val="FFFFFF"/>
                </a:solidFill>
                <a:latin typeface="Century Gothic"/>
                <a:cs typeface="Century Gothic"/>
              </a:rPr>
              <a:t>Expanded Cells  Injected</a:t>
            </a:r>
            <a:r>
              <a:rPr sz="1600" b="1" spc="-110" dirty="0">
                <a:solidFill>
                  <a:srgbClr val="FFFFFF"/>
                </a:solidFill>
                <a:latin typeface="Century Gothic"/>
                <a:cs typeface="Century Gothic"/>
              </a:rPr>
              <a:t> </a:t>
            </a:r>
            <a:r>
              <a:rPr sz="1600" b="1" dirty="0">
                <a:solidFill>
                  <a:srgbClr val="FFFFFF"/>
                </a:solidFill>
                <a:latin typeface="Century Gothic"/>
                <a:cs typeface="Century Gothic"/>
              </a:rPr>
              <a:t>(millions)</a:t>
            </a:r>
            <a:endParaRPr sz="1600">
              <a:latin typeface="Century Gothic"/>
              <a:cs typeface="Century Gothic"/>
            </a:endParaRPr>
          </a:p>
        </p:txBody>
      </p:sp>
      <p:sp>
        <p:nvSpPr>
          <p:cNvPr id="66" name="object 66"/>
          <p:cNvSpPr txBox="1"/>
          <p:nvPr/>
        </p:nvSpPr>
        <p:spPr>
          <a:xfrm>
            <a:off x="4239205" y="1056901"/>
            <a:ext cx="984885" cy="252729"/>
          </a:xfrm>
          <a:prstGeom prst="rect">
            <a:avLst/>
          </a:prstGeom>
        </p:spPr>
        <p:txBody>
          <a:bodyPr vert="horz" wrap="square" lIns="0" tIns="0" rIns="0" bIns="0" rtlCol="0">
            <a:spAutoFit/>
          </a:bodyPr>
          <a:lstStyle/>
          <a:p>
            <a:pPr marL="12700">
              <a:lnSpc>
                <a:spcPct val="100000"/>
              </a:lnSpc>
            </a:pPr>
            <a:r>
              <a:rPr sz="1600" b="1" dirty="0">
                <a:solidFill>
                  <a:srgbClr val="FFFFFF"/>
                </a:solidFill>
                <a:latin typeface="Century Gothic"/>
                <a:cs typeface="Century Gothic"/>
              </a:rPr>
              <a:t>Follow-up</a:t>
            </a:r>
            <a:endParaRPr sz="1600">
              <a:latin typeface="Century Gothic"/>
              <a:cs typeface="Century Gothic"/>
            </a:endParaRPr>
          </a:p>
        </p:txBody>
      </p:sp>
      <p:sp>
        <p:nvSpPr>
          <p:cNvPr id="67" name="object 67"/>
          <p:cNvSpPr txBox="1"/>
          <p:nvPr/>
        </p:nvSpPr>
        <p:spPr>
          <a:xfrm>
            <a:off x="6144370" y="823221"/>
            <a:ext cx="1416050" cy="483870"/>
          </a:xfrm>
          <a:prstGeom prst="rect">
            <a:avLst/>
          </a:prstGeom>
        </p:spPr>
        <p:txBody>
          <a:bodyPr vert="horz" wrap="square" lIns="0" tIns="0" rIns="0" bIns="0" rtlCol="0">
            <a:spAutoFit/>
          </a:bodyPr>
          <a:lstStyle/>
          <a:p>
            <a:pPr marL="121920" marR="5080" indent="-109855">
              <a:lnSpc>
                <a:spcPts val="1900"/>
              </a:lnSpc>
            </a:pPr>
            <a:r>
              <a:rPr sz="1600" b="1" dirty="0">
                <a:solidFill>
                  <a:srgbClr val="FFFFFF"/>
                </a:solidFill>
                <a:latin typeface="Century Gothic"/>
                <a:cs typeface="Century Gothic"/>
              </a:rPr>
              <a:t>Breast</a:t>
            </a:r>
            <a:r>
              <a:rPr sz="1600" b="1" spc="-100" dirty="0">
                <a:solidFill>
                  <a:srgbClr val="FFFFFF"/>
                </a:solidFill>
                <a:latin typeface="Century Gothic"/>
                <a:cs typeface="Century Gothic"/>
              </a:rPr>
              <a:t> </a:t>
            </a:r>
            <a:r>
              <a:rPr sz="1600" b="1" dirty="0">
                <a:solidFill>
                  <a:srgbClr val="FFFFFF"/>
                </a:solidFill>
                <a:latin typeface="Century Gothic"/>
                <a:cs typeface="Century Gothic"/>
              </a:rPr>
              <a:t>volume  </a:t>
            </a:r>
            <a:r>
              <a:rPr sz="1600" b="1" spc="-5" dirty="0">
                <a:solidFill>
                  <a:srgbClr val="FFFFFF"/>
                </a:solidFill>
                <a:latin typeface="Century Gothic"/>
                <a:cs typeface="Century Gothic"/>
              </a:rPr>
              <a:t>at</a:t>
            </a:r>
            <a:r>
              <a:rPr sz="1600" b="1" spc="-85" dirty="0">
                <a:solidFill>
                  <a:srgbClr val="FFFFFF"/>
                </a:solidFill>
                <a:latin typeface="Century Gothic"/>
                <a:cs typeface="Century Gothic"/>
              </a:rPr>
              <a:t> </a:t>
            </a:r>
            <a:r>
              <a:rPr sz="1600" b="1" spc="-5" dirty="0">
                <a:solidFill>
                  <a:srgbClr val="FFFFFF"/>
                </a:solidFill>
                <a:latin typeface="Century Gothic"/>
                <a:cs typeface="Century Gothic"/>
              </a:rPr>
              <a:t>follow-up</a:t>
            </a:r>
            <a:endParaRPr sz="1600">
              <a:latin typeface="Century Gothic"/>
              <a:cs typeface="Century Gothic"/>
            </a:endParaRPr>
          </a:p>
        </p:txBody>
      </p:sp>
      <p:sp>
        <p:nvSpPr>
          <p:cNvPr id="68" name="object 68"/>
          <p:cNvSpPr txBox="1"/>
          <p:nvPr/>
        </p:nvSpPr>
        <p:spPr>
          <a:xfrm>
            <a:off x="8713368" y="945141"/>
            <a:ext cx="684530" cy="483870"/>
          </a:xfrm>
          <a:prstGeom prst="rect">
            <a:avLst/>
          </a:prstGeom>
        </p:spPr>
        <p:txBody>
          <a:bodyPr vert="horz" wrap="square" lIns="0" tIns="0" rIns="0" bIns="0" rtlCol="0">
            <a:spAutoFit/>
          </a:bodyPr>
          <a:lstStyle/>
          <a:p>
            <a:pPr marL="12700" marR="5080" indent="78740">
              <a:lnSpc>
                <a:spcPts val="1900"/>
              </a:lnSpc>
            </a:pPr>
            <a:r>
              <a:rPr sz="1600" b="1" dirty="0">
                <a:solidFill>
                  <a:srgbClr val="FFFFFF"/>
                </a:solidFill>
                <a:latin typeface="Century Gothic"/>
                <a:cs typeface="Century Gothic"/>
              </a:rPr>
              <a:t>Body  weight</a:t>
            </a:r>
            <a:endParaRPr sz="1600">
              <a:latin typeface="Century Gothic"/>
              <a:cs typeface="Century Gothic"/>
            </a:endParaRPr>
          </a:p>
        </p:txBody>
      </p:sp>
      <p:sp>
        <p:nvSpPr>
          <p:cNvPr id="69" name="object 69"/>
          <p:cNvSpPr txBox="1"/>
          <p:nvPr/>
        </p:nvSpPr>
        <p:spPr>
          <a:xfrm>
            <a:off x="10453699" y="945141"/>
            <a:ext cx="1358265" cy="483870"/>
          </a:xfrm>
          <a:prstGeom prst="rect">
            <a:avLst/>
          </a:prstGeom>
        </p:spPr>
        <p:txBody>
          <a:bodyPr vert="horz" wrap="square" lIns="0" tIns="0" rIns="0" bIns="0" rtlCol="0">
            <a:spAutoFit/>
          </a:bodyPr>
          <a:lstStyle/>
          <a:p>
            <a:pPr marL="433070" marR="5080" indent="-421005">
              <a:lnSpc>
                <a:spcPts val="1900"/>
              </a:lnSpc>
            </a:pPr>
            <a:r>
              <a:rPr sz="1600" b="1" dirty="0">
                <a:solidFill>
                  <a:srgbClr val="FFFFFF"/>
                </a:solidFill>
                <a:latin typeface="Century Gothic"/>
                <a:cs typeface="Century Gothic"/>
              </a:rPr>
              <a:t>Cells/Volume  Ratio</a:t>
            </a:r>
            <a:endParaRPr sz="1600">
              <a:latin typeface="Century Gothic"/>
              <a:cs typeface="Century Gothic"/>
            </a:endParaRPr>
          </a:p>
        </p:txBody>
      </p:sp>
      <p:sp>
        <p:nvSpPr>
          <p:cNvPr id="70" name="object 70"/>
          <p:cNvSpPr txBox="1"/>
          <p:nvPr/>
        </p:nvSpPr>
        <p:spPr>
          <a:xfrm>
            <a:off x="6062395" y="2601442"/>
            <a:ext cx="1421765" cy="496570"/>
          </a:xfrm>
          <a:prstGeom prst="rect">
            <a:avLst/>
          </a:prstGeom>
        </p:spPr>
        <p:txBody>
          <a:bodyPr vert="horz" wrap="square" lIns="0" tIns="88900" rIns="0" bIns="0" rtlCol="0">
            <a:spAutoFit/>
          </a:bodyPr>
          <a:lstStyle/>
          <a:p>
            <a:pPr marL="431165">
              <a:lnSpc>
                <a:spcPct val="100000"/>
              </a:lnSpc>
              <a:spcBef>
                <a:spcPts val="700"/>
              </a:spcBef>
            </a:pPr>
            <a:r>
              <a:rPr sz="2000" b="1" dirty="0">
                <a:solidFill>
                  <a:srgbClr val="002060"/>
                </a:solidFill>
                <a:latin typeface="Century Gothic"/>
                <a:cs typeface="Century Gothic"/>
              </a:rPr>
              <a:t>125</a:t>
            </a:r>
            <a:r>
              <a:rPr sz="2000" b="1" spc="-100" dirty="0">
                <a:solidFill>
                  <a:srgbClr val="002060"/>
                </a:solidFill>
                <a:latin typeface="Century Gothic"/>
                <a:cs typeface="Century Gothic"/>
              </a:rPr>
              <a:t> </a:t>
            </a:r>
            <a:r>
              <a:rPr sz="2000" b="1" dirty="0">
                <a:solidFill>
                  <a:srgbClr val="002060"/>
                </a:solidFill>
                <a:latin typeface="Century Gothic"/>
                <a:cs typeface="Century Gothic"/>
              </a:rPr>
              <a:t>%</a:t>
            </a:r>
            <a:endParaRPr sz="2000">
              <a:latin typeface="Century Gothic"/>
              <a:cs typeface="Century Gothic"/>
            </a:endParaRPr>
          </a:p>
        </p:txBody>
      </p:sp>
      <p:sp>
        <p:nvSpPr>
          <p:cNvPr id="71" name="object 71"/>
          <p:cNvSpPr txBox="1"/>
          <p:nvPr/>
        </p:nvSpPr>
        <p:spPr>
          <a:xfrm>
            <a:off x="10216591" y="2597099"/>
            <a:ext cx="1517015" cy="496570"/>
          </a:xfrm>
          <a:prstGeom prst="rect">
            <a:avLst/>
          </a:prstGeom>
        </p:spPr>
        <p:txBody>
          <a:bodyPr vert="horz" wrap="square" lIns="0" tIns="25400" rIns="0" bIns="0" rtlCol="0">
            <a:spAutoFit/>
          </a:bodyPr>
          <a:lstStyle/>
          <a:p>
            <a:pPr marL="315595" algn="ctr">
              <a:lnSpc>
                <a:spcPts val="1130"/>
              </a:lnSpc>
              <a:spcBef>
                <a:spcPts val="200"/>
              </a:spcBef>
            </a:pPr>
            <a:r>
              <a:rPr sz="1300" b="1" spc="5" dirty="0">
                <a:solidFill>
                  <a:srgbClr val="0080FF"/>
                </a:solidFill>
                <a:latin typeface="Century Gothic"/>
                <a:cs typeface="Century Gothic"/>
              </a:rPr>
              <a:t>.</a:t>
            </a:r>
            <a:endParaRPr sz="1300">
              <a:latin typeface="Century Gothic"/>
              <a:cs typeface="Century Gothic"/>
            </a:endParaRPr>
          </a:p>
          <a:p>
            <a:pPr marL="315595" algn="ctr">
              <a:lnSpc>
                <a:spcPts val="1970"/>
              </a:lnSpc>
            </a:pPr>
            <a:r>
              <a:rPr sz="2000" b="1" dirty="0">
                <a:solidFill>
                  <a:srgbClr val="0066FF"/>
                </a:solidFill>
                <a:latin typeface="Century Gothic"/>
                <a:cs typeface="Century Gothic"/>
              </a:rPr>
              <a:t>277</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p:txBody>
      </p:sp>
      <p:sp>
        <p:nvSpPr>
          <p:cNvPr id="72" name="object 72"/>
          <p:cNvSpPr txBox="1"/>
          <p:nvPr/>
        </p:nvSpPr>
        <p:spPr>
          <a:xfrm>
            <a:off x="6062395" y="4058932"/>
            <a:ext cx="1421765" cy="496570"/>
          </a:xfrm>
          <a:prstGeom prst="rect">
            <a:avLst/>
          </a:prstGeom>
        </p:spPr>
        <p:txBody>
          <a:bodyPr vert="horz" wrap="square" lIns="0" tIns="83820" rIns="0" bIns="0" rtlCol="0">
            <a:spAutoFit/>
          </a:bodyPr>
          <a:lstStyle/>
          <a:p>
            <a:pPr marL="502284">
              <a:lnSpc>
                <a:spcPct val="100000"/>
              </a:lnSpc>
              <a:spcBef>
                <a:spcPts val="660"/>
              </a:spcBef>
            </a:pPr>
            <a:r>
              <a:rPr sz="2000" b="1" dirty="0">
                <a:solidFill>
                  <a:srgbClr val="002060"/>
                </a:solidFill>
                <a:latin typeface="Century Gothic"/>
                <a:cs typeface="Century Gothic"/>
              </a:rPr>
              <a:t>87</a:t>
            </a:r>
            <a:r>
              <a:rPr sz="2000" b="1" spc="-100" dirty="0">
                <a:solidFill>
                  <a:srgbClr val="002060"/>
                </a:solidFill>
                <a:latin typeface="Century Gothic"/>
                <a:cs typeface="Century Gothic"/>
              </a:rPr>
              <a:t> </a:t>
            </a:r>
            <a:r>
              <a:rPr sz="2000" b="1" dirty="0">
                <a:solidFill>
                  <a:srgbClr val="002060"/>
                </a:solidFill>
                <a:latin typeface="Century Gothic"/>
                <a:cs typeface="Century Gothic"/>
              </a:rPr>
              <a:t>%</a:t>
            </a:r>
            <a:endParaRPr sz="2000">
              <a:latin typeface="Century Gothic"/>
              <a:cs typeface="Century Gothic"/>
            </a:endParaRPr>
          </a:p>
        </p:txBody>
      </p:sp>
      <p:sp>
        <p:nvSpPr>
          <p:cNvPr id="73" name="object 73"/>
          <p:cNvSpPr txBox="1"/>
          <p:nvPr/>
        </p:nvSpPr>
        <p:spPr>
          <a:xfrm>
            <a:off x="10254106" y="4021632"/>
            <a:ext cx="1517015" cy="496570"/>
          </a:xfrm>
          <a:prstGeom prst="rect">
            <a:avLst/>
          </a:prstGeom>
        </p:spPr>
        <p:txBody>
          <a:bodyPr vert="horz" wrap="square" lIns="0" tIns="53340" rIns="0" bIns="0" rtlCol="0">
            <a:spAutoFit/>
          </a:bodyPr>
          <a:lstStyle/>
          <a:p>
            <a:pPr marL="240665" algn="ctr">
              <a:lnSpc>
                <a:spcPts val="1130"/>
              </a:lnSpc>
              <a:spcBef>
                <a:spcPts val="420"/>
              </a:spcBef>
            </a:pPr>
            <a:r>
              <a:rPr sz="1300" b="1" spc="5" dirty="0">
                <a:solidFill>
                  <a:srgbClr val="0080FF"/>
                </a:solidFill>
                <a:latin typeface="Century Gothic"/>
                <a:cs typeface="Century Gothic"/>
              </a:rPr>
              <a:t>.</a:t>
            </a:r>
            <a:endParaRPr sz="1300">
              <a:latin typeface="Century Gothic"/>
              <a:cs typeface="Century Gothic"/>
            </a:endParaRPr>
          </a:p>
          <a:p>
            <a:pPr marL="240665" algn="ctr">
              <a:lnSpc>
                <a:spcPts val="1970"/>
              </a:lnSpc>
            </a:pPr>
            <a:r>
              <a:rPr sz="2000" b="1" dirty="0">
                <a:solidFill>
                  <a:srgbClr val="0066FF"/>
                </a:solidFill>
                <a:latin typeface="Century Gothic"/>
                <a:cs typeface="Century Gothic"/>
              </a:rPr>
              <a:t>100</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p:txBody>
      </p:sp>
      <p:sp>
        <p:nvSpPr>
          <p:cNvPr id="74" name="object 74"/>
          <p:cNvSpPr txBox="1"/>
          <p:nvPr/>
        </p:nvSpPr>
        <p:spPr>
          <a:xfrm>
            <a:off x="9878618" y="6388146"/>
            <a:ext cx="2275840" cy="434975"/>
          </a:xfrm>
          <a:prstGeom prst="rect">
            <a:avLst/>
          </a:prstGeom>
        </p:spPr>
        <p:txBody>
          <a:bodyPr vert="horz" wrap="square" lIns="0" tIns="0" rIns="0" bIns="0" rtlCol="0">
            <a:spAutoFit/>
          </a:bodyPr>
          <a:lstStyle/>
          <a:p>
            <a:pPr marL="803275">
              <a:lnSpc>
                <a:spcPts val="2039"/>
              </a:lnSpc>
            </a:pPr>
            <a:r>
              <a:rPr sz="2000" b="1" dirty="0">
                <a:solidFill>
                  <a:srgbClr val="0066FF"/>
                </a:solidFill>
                <a:latin typeface="Century Gothic"/>
                <a:cs typeface="Century Gothic"/>
              </a:rPr>
              <a:t>155</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p:txBody>
      </p:sp>
      <p:sp>
        <p:nvSpPr>
          <p:cNvPr id="75" name="object 75"/>
          <p:cNvSpPr txBox="1">
            <a:spLocks noGrp="1"/>
          </p:cNvSpPr>
          <p:nvPr>
            <p:ph type="title"/>
          </p:nvPr>
        </p:nvSpPr>
        <p:spPr>
          <a:prstGeom prst="rect">
            <a:avLst/>
          </a:prstGeom>
        </p:spPr>
        <p:txBody>
          <a:bodyPr vert="horz" wrap="square" lIns="0" tIns="0" rIns="0" bIns="0" rtlCol="0">
            <a:spAutoFit/>
          </a:bodyPr>
          <a:lstStyle/>
          <a:p>
            <a:pPr marL="3550285">
              <a:lnSpc>
                <a:spcPct val="100000"/>
              </a:lnSpc>
            </a:pPr>
            <a:r>
              <a:rPr sz="2800" spc="-5" dirty="0">
                <a:solidFill>
                  <a:srgbClr val="0070C0"/>
                </a:solidFill>
                <a:latin typeface="Century Gothic"/>
                <a:cs typeface="Century Gothic"/>
              </a:rPr>
              <a:t>Breast</a:t>
            </a:r>
            <a:r>
              <a:rPr sz="2800" spc="-95" dirty="0">
                <a:solidFill>
                  <a:srgbClr val="0070C0"/>
                </a:solidFill>
                <a:latin typeface="Century Gothic"/>
                <a:cs typeface="Century Gothic"/>
              </a:rPr>
              <a:t> </a:t>
            </a:r>
            <a:r>
              <a:rPr sz="2800" dirty="0">
                <a:solidFill>
                  <a:srgbClr val="0070C0"/>
                </a:solidFill>
                <a:latin typeface="Century Gothic"/>
                <a:cs typeface="Century Gothic"/>
              </a:rPr>
              <a:t>Augmentation</a:t>
            </a:r>
            <a:endParaRPr sz="2800">
              <a:latin typeface="Century Gothic"/>
              <a:cs typeface="Century Gothic"/>
            </a:endParaRPr>
          </a:p>
        </p:txBody>
      </p:sp>
      <p:graphicFrame>
        <p:nvGraphicFramePr>
          <p:cNvPr id="76" name="object 76"/>
          <p:cNvGraphicFramePr>
            <a:graphicFrameLocks noGrp="1"/>
          </p:cNvGraphicFramePr>
          <p:nvPr/>
        </p:nvGraphicFramePr>
        <p:xfrm>
          <a:off x="3175" y="1332158"/>
          <a:ext cx="12187555" cy="5526405"/>
        </p:xfrm>
        <a:graphic>
          <a:graphicData uri="http://schemas.openxmlformats.org/drawingml/2006/table">
            <a:tbl>
              <a:tblPr firstRow="1" bandRow="1">
                <a:tableStyleId>{2D5ABB26-0587-4C30-8999-92F81FD0307C}</a:tableStyleId>
              </a:tblPr>
              <a:tblGrid>
                <a:gridCol w="1944670"/>
                <a:gridCol w="1982506"/>
                <a:gridCol w="1596690"/>
                <a:gridCol w="525827"/>
                <a:gridCol w="1450193"/>
                <a:gridCol w="667739"/>
                <a:gridCol w="1762511"/>
                <a:gridCol w="292508"/>
                <a:gridCol w="1535609"/>
                <a:gridCol w="429182"/>
              </a:tblGrid>
              <a:tr h="442724">
                <a:tc gridSpan="4">
                  <a:txBody>
                    <a:bodyPr/>
                    <a:lstStyle/>
                    <a:p>
                      <a:endParaRPr sz="2800">
                        <a:latin typeface="Century Gothic"/>
                        <a:cs typeface="Century Gothic"/>
                      </a:endParaRPr>
                    </a:p>
                  </a:txBody>
                  <a:tcPr marL="0" marR="0" marT="0" marB="0">
                    <a:solidFill>
                      <a:srgbClr val="738BC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marL="147955" algn="ctr">
                        <a:lnSpc>
                          <a:spcPts val="1635"/>
                        </a:lnSpc>
                      </a:pPr>
                      <a:r>
                        <a:rPr sz="1600" b="1" dirty="0">
                          <a:solidFill>
                            <a:srgbClr val="FFFFFF"/>
                          </a:solidFill>
                          <a:latin typeface="Century Gothic"/>
                          <a:cs typeface="Century Gothic"/>
                        </a:rPr>
                        <a:t>%</a:t>
                      </a:r>
                      <a:endParaRPr sz="1600">
                        <a:latin typeface="Century Gothic"/>
                        <a:cs typeface="Century Gothic"/>
                      </a:endParaRPr>
                    </a:p>
                  </a:txBody>
                  <a:tcPr marL="0" marR="0" marT="0" marB="0">
                    <a:solidFill>
                      <a:srgbClr val="738BC1"/>
                    </a:solidFill>
                  </a:tcPr>
                </a:tc>
                <a:tc gridSpan="5">
                  <a:txBody>
                    <a:bodyPr/>
                    <a:lstStyle/>
                    <a:p>
                      <a:endParaRPr sz="1600">
                        <a:latin typeface="Century Gothic"/>
                        <a:cs typeface="Century Gothic"/>
                      </a:endParaRPr>
                    </a:p>
                  </a:txBody>
                  <a:tcPr marL="0" marR="0" marT="0" marB="0">
                    <a:solidFill>
                      <a:srgbClr val="738BC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726160">
                <a:tc>
                  <a:txBody>
                    <a:bodyPr/>
                    <a:lstStyle/>
                    <a:p>
                      <a:pPr>
                        <a:lnSpc>
                          <a:spcPct val="100000"/>
                        </a:lnSpc>
                        <a:spcBef>
                          <a:spcPts val="35"/>
                        </a:spcBef>
                      </a:pPr>
                      <a:endParaRPr sz="1500">
                        <a:latin typeface="Times New Roman"/>
                        <a:cs typeface="Times New Roman"/>
                      </a:endParaRPr>
                    </a:p>
                    <a:p>
                      <a:pPr marR="5715" algn="ctr">
                        <a:lnSpc>
                          <a:spcPct val="100000"/>
                        </a:lnSpc>
                      </a:pPr>
                      <a:r>
                        <a:rPr sz="1600" dirty="0">
                          <a:solidFill>
                            <a:srgbClr val="002060"/>
                          </a:solidFill>
                          <a:latin typeface="Century Gothic"/>
                          <a:cs typeface="Century Gothic"/>
                        </a:rPr>
                        <a:t>980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EEF0F5"/>
                    </a:solidFill>
                  </a:tcPr>
                </a:tc>
                <a:tc>
                  <a:txBody>
                    <a:bodyPr/>
                    <a:lstStyle/>
                    <a:p>
                      <a:pPr>
                        <a:lnSpc>
                          <a:spcPct val="100000"/>
                        </a:lnSpc>
                        <a:spcBef>
                          <a:spcPts val="40"/>
                        </a:spcBef>
                      </a:pPr>
                      <a:endParaRPr sz="1500">
                        <a:latin typeface="Times New Roman"/>
                        <a:cs typeface="Times New Roman"/>
                      </a:endParaRPr>
                    </a:p>
                    <a:p>
                      <a:pPr marL="610235">
                        <a:lnSpc>
                          <a:spcPct val="100000"/>
                        </a:lnSpc>
                      </a:pPr>
                      <a:r>
                        <a:rPr sz="1600" b="1" dirty="0">
                          <a:solidFill>
                            <a:srgbClr val="FF0000"/>
                          </a:solidFill>
                          <a:latin typeface="Century Gothic"/>
                          <a:cs typeface="Century Gothic"/>
                        </a:rPr>
                        <a:t>159.5</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300355">
                        <a:lnSpc>
                          <a:spcPct val="100000"/>
                        </a:lnSpc>
                      </a:pPr>
                      <a:r>
                        <a:rPr sz="1600" dirty="0">
                          <a:solidFill>
                            <a:srgbClr val="002060"/>
                          </a:solidFill>
                          <a:latin typeface="Century Gothic"/>
                          <a:cs typeface="Century Gothic"/>
                        </a:rPr>
                        <a:t>15</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marL="147955" algn="ctr">
                        <a:lnSpc>
                          <a:spcPct val="100000"/>
                        </a:lnSpc>
                        <a:spcBef>
                          <a:spcPts val="1495"/>
                        </a:spcBef>
                      </a:pPr>
                      <a:r>
                        <a:rPr sz="2000" b="1" dirty="0">
                          <a:solidFill>
                            <a:srgbClr val="002060"/>
                          </a:solidFill>
                          <a:latin typeface="Century Gothic"/>
                          <a:cs typeface="Century Gothic"/>
                        </a:rPr>
                        <a:t>98%</a:t>
                      </a:r>
                      <a:endParaRPr sz="2000">
                        <a:latin typeface="Century Gothic"/>
                        <a:cs typeface="Century Gothic"/>
                      </a:endParaRPr>
                    </a:p>
                  </a:txBody>
                  <a:tcPr marL="0" marR="0" marT="0" marB="0">
                    <a:solidFill>
                      <a:srgbClr val="EEF0F5"/>
                    </a:solidFill>
                  </a:tcPr>
                </a:tc>
                <a:tc>
                  <a:txBody>
                    <a:bodyPr/>
                    <a:lstStyle/>
                    <a:p>
                      <a:endParaRPr sz="20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6350" algn="ctr">
                        <a:lnSpc>
                          <a:spcPct val="100000"/>
                        </a:lnSpc>
                      </a:pPr>
                      <a:r>
                        <a:rPr sz="1600" dirty="0">
                          <a:solidFill>
                            <a:srgbClr val="FF0000"/>
                          </a:solidFill>
                          <a:latin typeface="Century Gothic"/>
                          <a:cs typeface="Century Gothic"/>
                        </a:rPr>
                        <a:t>- 0,2</a:t>
                      </a:r>
                      <a:r>
                        <a:rPr sz="1600" spc="-100" dirty="0">
                          <a:solidFill>
                            <a:srgbClr val="FF0000"/>
                          </a:solidFill>
                          <a:latin typeface="Century Gothic"/>
                          <a:cs typeface="Century Gothic"/>
                        </a:rPr>
                        <a:t> </a:t>
                      </a:r>
                      <a:r>
                        <a:rPr sz="1600" dirty="0">
                          <a:solidFill>
                            <a:srgbClr val="FF0000"/>
                          </a:solidFill>
                          <a:latin typeface="Century Gothic"/>
                          <a:cs typeface="Century Gothic"/>
                        </a:rPr>
                        <a:t>kg</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marL="278130" algn="ctr">
                        <a:lnSpc>
                          <a:spcPts val="1130"/>
                        </a:lnSpc>
                        <a:spcBef>
                          <a:spcPts val="955"/>
                        </a:spcBef>
                      </a:pPr>
                      <a:r>
                        <a:rPr sz="1300" b="1" dirty="0">
                          <a:solidFill>
                            <a:srgbClr val="0080FF"/>
                          </a:solidFill>
                          <a:latin typeface="Century Gothic"/>
                          <a:cs typeface="Century Gothic"/>
                        </a:rPr>
                        <a:t>.</a:t>
                      </a:r>
                      <a:endParaRPr sz="1300">
                        <a:latin typeface="Century Gothic"/>
                        <a:cs typeface="Century Gothic"/>
                      </a:endParaRPr>
                    </a:p>
                    <a:p>
                      <a:pPr marL="278130" algn="ctr">
                        <a:lnSpc>
                          <a:spcPts val="1970"/>
                        </a:lnSpc>
                      </a:pPr>
                      <a:r>
                        <a:rPr sz="2000" b="1" dirty="0">
                          <a:solidFill>
                            <a:srgbClr val="0066FF"/>
                          </a:solidFill>
                          <a:latin typeface="Century Gothic"/>
                          <a:cs typeface="Century Gothic"/>
                        </a:rPr>
                        <a:t>160</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a:txBody>
                  <a:tcPr marL="0" marR="0" marT="0" marB="0">
                    <a:solidFill>
                      <a:srgbClr val="EEF0F5"/>
                    </a:solidFill>
                  </a:tcPr>
                </a:tc>
                <a:tc>
                  <a:txBody>
                    <a:bodyPr/>
                    <a:lstStyle/>
                    <a:p>
                      <a:endParaRPr sz="2000">
                        <a:latin typeface="Century Gothic"/>
                        <a:cs typeface="Century Gothic"/>
                      </a:endParaRPr>
                    </a:p>
                  </a:txBody>
                  <a:tcPr marL="0" marR="0" marT="0" marB="0">
                    <a:solidFill>
                      <a:srgbClr val="EEF0F5"/>
                    </a:solidFill>
                  </a:tcPr>
                </a:tc>
              </a:tr>
              <a:tr h="77006">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r>
              <a:tr h="536731">
                <a:tc>
                  <a:txBody>
                    <a:bodyPr/>
                    <a:lstStyle/>
                    <a:p>
                      <a:pPr marR="5715" algn="ctr">
                        <a:lnSpc>
                          <a:spcPct val="100000"/>
                        </a:lnSpc>
                        <a:spcBef>
                          <a:spcPts val="1155"/>
                        </a:spcBef>
                      </a:pPr>
                      <a:r>
                        <a:rPr sz="1600" dirty="0">
                          <a:solidFill>
                            <a:srgbClr val="002060"/>
                          </a:solidFill>
                          <a:latin typeface="Century Gothic"/>
                          <a:cs typeface="Century Gothic"/>
                        </a:rPr>
                        <a:t>470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CAD3E7"/>
                    </a:solidFill>
                  </a:tcPr>
                </a:tc>
                <a:tc>
                  <a:txBody>
                    <a:bodyPr/>
                    <a:lstStyle/>
                    <a:p>
                      <a:pPr marR="1905" algn="ctr">
                        <a:lnSpc>
                          <a:spcPct val="100000"/>
                        </a:lnSpc>
                        <a:spcBef>
                          <a:spcPts val="1160"/>
                        </a:spcBef>
                      </a:pPr>
                      <a:r>
                        <a:rPr sz="1600" b="1" dirty="0">
                          <a:solidFill>
                            <a:srgbClr val="FF0000"/>
                          </a:solidFill>
                          <a:latin typeface="Century Gothic"/>
                          <a:cs typeface="Century Gothic"/>
                        </a:rPr>
                        <a:t>130</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CAD3E7"/>
                    </a:solidFill>
                  </a:tcPr>
                </a:tc>
                <a:tc>
                  <a:txBody>
                    <a:bodyPr/>
                    <a:lstStyle/>
                    <a:p>
                      <a:pPr marL="300355">
                        <a:lnSpc>
                          <a:spcPct val="100000"/>
                        </a:lnSpc>
                        <a:spcBef>
                          <a:spcPts val="1155"/>
                        </a:spcBef>
                      </a:pPr>
                      <a:r>
                        <a:rPr sz="1600" dirty="0">
                          <a:solidFill>
                            <a:srgbClr val="002060"/>
                          </a:solidFill>
                          <a:latin typeface="Century Gothic"/>
                          <a:cs typeface="Century Gothic"/>
                        </a:rPr>
                        <a:t>12</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CAD3E7"/>
                    </a:solidFill>
                  </a:tcPr>
                </a:tc>
                <a:tc>
                  <a:txBody>
                    <a:bodyPr/>
                    <a:lstStyle/>
                    <a:p>
                      <a:pPr marL="6350" algn="ctr">
                        <a:lnSpc>
                          <a:spcPct val="100000"/>
                        </a:lnSpc>
                        <a:spcBef>
                          <a:spcPts val="1155"/>
                        </a:spcBef>
                      </a:pPr>
                      <a:r>
                        <a:rPr sz="1600" dirty="0">
                          <a:solidFill>
                            <a:srgbClr val="00B050"/>
                          </a:solidFill>
                          <a:latin typeface="Century Gothic"/>
                          <a:cs typeface="Century Gothic"/>
                        </a:rPr>
                        <a:t>+ 2,7</a:t>
                      </a:r>
                      <a:r>
                        <a:rPr sz="1600" spc="-100" dirty="0">
                          <a:solidFill>
                            <a:srgbClr val="00B050"/>
                          </a:solidFill>
                          <a:latin typeface="Century Gothic"/>
                          <a:cs typeface="Century Gothic"/>
                        </a:rPr>
                        <a:t> </a:t>
                      </a:r>
                      <a:r>
                        <a:rPr sz="1600" dirty="0">
                          <a:solidFill>
                            <a:srgbClr val="00B050"/>
                          </a:solidFill>
                          <a:latin typeface="Century Gothic"/>
                          <a:cs typeface="Century Gothic"/>
                        </a:rPr>
                        <a:t>kg</a:t>
                      </a:r>
                      <a:endParaRPr sz="1600">
                        <a:latin typeface="Century Gothic"/>
                        <a:cs typeface="Century Gothic"/>
                      </a:endParaRPr>
                    </a:p>
                  </a:txBody>
                  <a:tcPr marL="0" marR="0" marT="0" marB="0"/>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CAD3E7"/>
                    </a:solidFill>
                  </a:tcPr>
                </a:tc>
              </a:tr>
              <a:tr h="112423">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00BA63"/>
                    </a:solidFill>
                  </a:tcPr>
                </a:tc>
                <a:tc>
                  <a:txBody>
                    <a:bodyPr/>
                    <a:lstStyle/>
                    <a:p>
                      <a:endParaRPr sz="1600">
                        <a:latin typeface="Century Gothic"/>
                        <a:cs typeface="Century Gothic"/>
                      </a:endParaRPr>
                    </a:p>
                  </a:txBody>
                  <a:tcPr marL="0" marR="0" marT="0" marB="0">
                    <a:solidFill>
                      <a:srgbClr val="CAD3E7"/>
                    </a:solidFill>
                  </a:tcPr>
                </a:tc>
              </a:tr>
              <a:tr h="726160">
                <a:tc>
                  <a:txBody>
                    <a:bodyPr/>
                    <a:lstStyle/>
                    <a:p>
                      <a:pPr>
                        <a:lnSpc>
                          <a:spcPct val="100000"/>
                        </a:lnSpc>
                        <a:spcBef>
                          <a:spcPts val="35"/>
                        </a:spcBef>
                      </a:pPr>
                      <a:endParaRPr sz="1500">
                        <a:latin typeface="Times New Roman"/>
                        <a:cs typeface="Times New Roman"/>
                      </a:endParaRPr>
                    </a:p>
                    <a:p>
                      <a:pPr marR="5715" algn="ctr">
                        <a:lnSpc>
                          <a:spcPct val="100000"/>
                        </a:lnSpc>
                      </a:pPr>
                      <a:r>
                        <a:rPr sz="1600" dirty="0">
                          <a:solidFill>
                            <a:srgbClr val="002060"/>
                          </a:solidFill>
                          <a:latin typeface="Century Gothic"/>
                          <a:cs typeface="Century Gothic"/>
                        </a:rPr>
                        <a:t>560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EEF0F5"/>
                    </a:solidFill>
                  </a:tcPr>
                </a:tc>
                <a:tc>
                  <a:txBody>
                    <a:bodyPr/>
                    <a:lstStyle/>
                    <a:p>
                      <a:pPr>
                        <a:lnSpc>
                          <a:spcPct val="100000"/>
                        </a:lnSpc>
                        <a:spcBef>
                          <a:spcPts val="40"/>
                        </a:spcBef>
                      </a:pPr>
                      <a:endParaRPr sz="1500">
                        <a:latin typeface="Times New Roman"/>
                        <a:cs typeface="Times New Roman"/>
                      </a:endParaRPr>
                    </a:p>
                    <a:p>
                      <a:pPr marL="666750">
                        <a:lnSpc>
                          <a:spcPct val="100000"/>
                        </a:lnSpc>
                      </a:pPr>
                      <a:r>
                        <a:rPr sz="1600" b="1" dirty="0">
                          <a:solidFill>
                            <a:srgbClr val="FF0000"/>
                          </a:solidFill>
                          <a:latin typeface="Century Gothic"/>
                          <a:cs typeface="Century Gothic"/>
                        </a:rPr>
                        <a:t>83.6</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300355">
                        <a:lnSpc>
                          <a:spcPct val="100000"/>
                        </a:lnSpc>
                      </a:pPr>
                      <a:r>
                        <a:rPr sz="1600" dirty="0">
                          <a:solidFill>
                            <a:srgbClr val="002060"/>
                          </a:solidFill>
                          <a:latin typeface="Century Gothic"/>
                          <a:cs typeface="Century Gothic"/>
                        </a:rPr>
                        <a:t>12</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a:lnSpc>
                          <a:spcPct val="100000"/>
                        </a:lnSpc>
                      </a:pPr>
                      <a:endParaRPr sz="2050">
                        <a:latin typeface="Times New Roman"/>
                        <a:cs typeface="Times New Roman"/>
                      </a:endParaRPr>
                    </a:p>
                    <a:p>
                      <a:pPr marL="147955" algn="ctr">
                        <a:lnSpc>
                          <a:spcPct val="100000"/>
                        </a:lnSpc>
                        <a:spcBef>
                          <a:spcPts val="5"/>
                        </a:spcBef>
                      </a:pPr>
                      <a:r>
                        <a:rPr sz="2000" b="1" dirty="0">
                          <a:solidFill>
                            <a:srgbClr val="002060"/>
                          </a:solidFill>
                          <a:latin typeface="Century Gothic"/>
                          <a:cs typeface="Century Gothic"/>
                        </a:rPr>
                        <a:t>96</a:t>
                      </a:r>
                      <a:r>
                        <a:rPr sz="2000" b="1" spc="-100" dirty="0">
                          <a:solidFill>
                            <a:srgbClr val="002060"/>
                          </a:solidFill>
                          <a:latin typeface="Century Gothic"/>
                          <a:cs typeface="Century Gothic"/>
                        </a:rPr>
                        <a:t> </a:t>
                      </a:r>
                      <a:r>
                        <a:rPr sz="2000" b="1" dirty="0">
                          <a:solidFill>
                            <a:srgbClr val="002060"/>
                          </a:solidFill>
                          <a:latin typeface="Century Gothic"/>
                          <a:cs typeface="Century Gothic"/>
                        </a:rPr>
                        <a:t>%</a:t>
                      </a:r>
                      <a:endParaRPr sz="2000">
                        <a:latin typeface="Century Gothic"/>
                        <a:cs typeface="Century Gothic"/>
                      </a:endParaRPr>
                    </a:p>
                  </a:txBody>
                  <a:tcPr marL="0" marR="0" marT="0" marB="0">
                    <a:solidFill>
                      <a:srgbClr val="EEF0F5"/>
                    </a:solidFill>
                  </a:tcPr>
                </a:tc>
                <a:tc>
                  <a:txBody>
                    <a:bodyPr/>
                    <a:lstStyle/>
                    <a:p>
                      <a:endParaRPr sz="20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5715" algn="ctr">
                        <a:lnSpc>
                          <a:spcPct val="100000"/>
                        </a:lnSpc>
                      </a:pPr>
                      <a:r>
                        <a:rPr sz="1600" dirty="0">
                          <a:solidFill>
                            <a:srgbClr val="002060"/>
                          </a:solidFill>
                          <a:latin typeface="Century Gothic"/>
                          <a:cs typeface="Century Gothic"/>
                        </a:rPr>
                        <a:t>Stable</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a:lnSpc>
                          <a:spcPct val="100000"/>
                        </a:lnSpc>
                        <a:spcBef>
                          <a:spcPts val="20"/>
                        </a:spcBef>
                      </a:pPr>
                      <a:endParaRPr sz="1600">
                        <a:latin typeface="Times New Roman"/>
                        <a:cs typeface="Times New Roman"/>
                      </a:endParaRPr>
                    </a:p>
                    <a:p>
                      <a:pPr marL="278130" algn="ctr">
                        <a:lnSpc>
                          <a:spcPts val="1130"/>
                        </a:lnSpc>
                      </a:pPr>
                      <a:r>
                        <a:rPr sz="1300" b="1" dirty="0">
                          <a:solidFill>
                            <a:srgbClr val="0080FF"/>
                          </a:solidFill>
                          <a:latin typeface="Century Gothic"/>
                          <a:cs typeface="Century Gothic"/>
                        </a:rPr>
                        <a:t>.</a:t>
                      </a:r>
                      <a:endParaRPr sz="1300">
                        <a:latin typeface="Century Gothic"/>
                        <a:cs typeface="Century Gothic"/>
                      </a:endParaRPr>
                    </a:p>
                    <a:p>
                      <a:pPr marL="278130" algn="ctr">
                        <a:lnSpc>
                          <a:spcPts val="1970"/>
                        </a:lnSpc>
                      </a:pPr>
                      <a:r>
                        <a:rPr sz="2000" b="1" dirty="0">
                          <a:solidFill>
                            <a:srgbClr val="0066FF"/>
                          </a:solidFill>
                          <a:latin typeface="Century Gothic"/>
                          <a:cs typeface="Century Gothic"/>
                        </a:rPr>
                        <a:t>150</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a:txBody>
                  <a:tcPr marL="0" marR="0" marT="0" marB="0">
                    <a:solidFill>
                      <a:srgbClr val="EEF0F5"/>
                    </a:solidFill>
                  </a:tcPr>
                </a:tc>
                <a:tc>
                  <a:txBody>
                    <a:bodyPr/>
                    <a:lstStyle/>
                    <a:p>
                      <a:endParaRPr sz="2000">
                        <a:latin typeface="Century Gothic"/>
                        <a:cs typeface="Century Gothic"/>
                      </a:endParaRPr>
                    </a:p>
                  </a:txBody>
                  <a:tcPr marL="0" marR="0" marT="0" marB="0">
                    <a:solidFill>
                      <a:srgbClr val="EEF0F5"/>
                    </a:solidFill>
                  </a:tcPr>
                </a:tc>
              </a:tr>
              <a:tr h="105568">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lnB w="38099">
                      <a:solidFill>
                        <a:srgbClr val="FF4C00"/>
                      </a:solidFill>
                      <a:prstDash val="solid"/>
                    </a:lnB>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lnR w="38099">
                      <a:solidFill>
                        <a:srgbClr val="FF4C00"/>
                      </a:solidFill>
                      <a:prstDash val="solid"/>
                    </a:lnR>
                    <a:solidFill>
                      <a:srgbClr val="CAD3E7"/>
                    </a:solidFill>
                  </a:tcPr>
                </a:tc>
                <a:tc>
                  <a:txBody>
                    <a:bodyPr/>
                    <a:lstStyle/>
                    <a:p>
                      <a:endParaRPr sz="2000">
                        <a:latin typeface="Century Gothic"/>
                        <a:cs typeface="Century Gothic"/>
                      </a:endParaRPr>
                    </a:p>
                  </a:txBody>
                  <a:tcPr marL="0" marR="0" marT="0" marB="0">
                    <a:lnL w="38099">
                      <a:solidFill>
                        <a:srgbClr val="FF4C00"/>
                      </a:solidFill>
                      <a:prstDash val="solid"/>
                    </a:lnL>
                    <a:solidFill>
                      <a:srgbClr val="FF6962"/>
                    </a:solidFill>
                  </a:tcPr>
                </a:tc>
                <a:tc>
                  <a:txBody>
                    <a:bodyPr/>
                    <a:lstStyle/>
                    <a:p>
                      <a:endParaRPr sz="2000">
                        <a:latin typeface="Century Gothic"/>
                        <a:cs typeface="Century Gothic"/>
                      </a:endParaRPr>
                    </a:p>
                  </a:txBody>
                  <a:tcPr marL="0" marR="0" marT="0" marB="0">
                    <a:lnB w="38099">
                      <a:solidFill>
                        <a:srgbClr val="FF4C00"/>
                      </a:solidFill>
                      <a:prstDash val="solid"/>
                    </a:lnB>
                    <a:solidFill>
                      <a:srgbClr val="CAD3E7"/>
                    </a:solidFill>
                  </a:tcPr>
                </a:tc>
                <a:tc>
                  <a:txBody>
                    <a:bodyPr/>
                    <a:lstStyle/>
                    <a:p>
                      <a:endParaRPr sz="2000">
                        <a:latin typeface="Century Gothic"/>
                        <a:cs typeface="Century Gothic"/>
                      </a:endParaRPr>
                    </a:p>
                  </a:txBody>
                  <a:tcPr marL="0" marR="0" marT="0" marB="0">
                    <a:solidFill>
                      <a:srgbClr val="CAD3E7"/>
                    </a:solidFill>
                  </a:tcPr>
                </a:tc>
              </a:tr>
              <a:tr h="477809">
                <a:tc>
                  <a:txBody>
                    <a:bodyPr/>
                    <a:lstStyle/>
                    <a:p>
                      <a:pPr marR="5715" algn="ctr">
                        <a:lnSpc>
                          <a:spcPct val="100000"/>
                        </a:lnSpc>
                        <a:spcBef>
                          <a:spcPts val="930"/>
                        </a:spcBef>
                      </a:pPr>
                      <a:r>
                        <a:rPr sz="1600" dirty="0">
                          <a:solidFill>
                            <a:srgbClr val="002060"/>
                          </a:solidFill>
                          <a:latin typeface="Century Gothic"/>
                          <a:cs typeface="Century Gothic"/>
                        </a:rPr>
                        <a:t>1280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CAD3E7"/>
                    </a:solidFill>
                  </a:tcPr>
                </a:tc>
                <a:tc>
                  <a:txBody>
                    <a:bodyPr/>
                    <a:lstStyle/>
                    <a:p>
                      <a:pPr marL="610235">
                        <a:lnSpc>
                          <a:spcPct val="100000"/>
                        </a:lnSpc>
                        <a:spcBef>
                          <a:spcPts val="935"/>
                        </a:spcBef>
                      </a:pPr>
                      <a:r>
                        <a:rPr sz="1600" b="1" dirty="0">
                          <a:solidFill>
                            <a:srgbClr val="FF0000"/>
                          </a:solidFill>
                          <a:latin typeface="Century Gothic"/>
                          <a:cs typeface="Century Gothic"/>
                        </a:rPr>
                        <a:t>128.8</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CAD3E7"/>
                    </a:solidFill>
                  </a:tcPr>
                </a:tc>
                <a:tc>
                  <a:txBody>
                    <a:bodyPr/>
                    <a:lstStyle/>
                    <a:p>
                      <a:pPr marL="300355">
                        <a:lnSpc>
                          <a:spcPct val="100000"/>
                        </a:lnSpc>
                        <a:spcBef>
                          <a:spcPts val="930"/>
                        </a:spcBef>
                      </a:pPr>
                      <a:r>
                        <a:rPr sz="1600" dirty="0">
                          <a:solidFill>
                            <a:srgbClr val="002060"/>
                          </a:solidFill>
                          <a:latin typeface="Century Gothic"/>
                          <a:cs typeface="Century Gothic"/>
                        </a:rPr>
                        <a:t>12</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lnR w="38099">
                      <a:solidFill>
                        <a:srgbClr val="FF4C00"/>
                      </a:solidFill>
                      <a:prstDash val="solid"/>
                    </a:lnR>
                    <a:solidFill>
                      <a:srgbClr val="CAD3E7"/>
                    </a:solidFill>
                  </a:tcPr>
                </a:tc>
                <a:tc>
                  <a:txBody>
                    <a:bodyPr/>
                    <a:lstStyle/>
                    <a:p>
                      <a:endParaRPr sz="1600">
                        <a:latin typeface="Century Gothic"/>
                        <a:cs typeface="Century Gothic"/>
                      </a:endParaRPr>
                    </a:p>
                  </a:txBody>
                  <a:tcPr marL="0" marR="0" marT="0" marB="0">
                    <a:lnL w="38099">
                      <a:solidFill>
                        <a:srgbClr val="FF4C00"/>
                      </a:solidFill>
                      <a:prstDash val="solid"/>
                    </a:lnL>
                    <a:solidFill>
                      <a:srgbClr val="FF6962"/>
                    </a:solidFill>
                  </a:tcPr>
                </a:tc>
                <a:tc>
                  <a:txBody>
                    <a:bodyPr/>
                    <a:lstStyle/>
                    <a:p>
                      <a:endParaRPr sz="1600">
                        <a:latin typeface="Century Gothic"/>
                        <a:cs typeface="Century Gothic"/>
                      </a:endParaRPr>
                    </a:p>
                  </a:txBody>
                  <a:tcPr marL="0" marR="0" marT="0" marB="0">
                    <a:lnR w="38099">
                      <a:solidFill>
                        <a:srgbClr val="FF4C00"/>
                      </a:solidFill>
                      <a:prstDash val="solid"/>
                    </a:lnR>
                    <a:lnT w="38099">
                      <a:solidFill>
                        <a:srgbClr val="FF4C00"/>
                      </a:solidFill>
                      <a:prstDash val="solid"/>
                    </a:lnT>
                    <a:solidFill>
                      <a:srgbClr val="FF6962"/>
                    </a:solidFill>
                  </a:tcPr>
                </a:tc>
                <a:tc>
                  <a:txBody>
                    <a:bodyPr/>
                    <a:lstStyle/>
                    <a:p>
                      <a:endParaRPr sz="1600">
                        <a:latin typeface="Century Gothic"/>
                        <a:cs typeface="Century Gothic"/>
                      </a:endParaRPr>
                    </a:p>
                  </a:txBody>
                  <a:tcPr marL="0" marR="0" marT="0" marB="0">
                    <a:lnL w="38099">
                      <a:solidFill>
                        <a:srgbClr val="FF4C00"/>
                      </a:solidFill>
                      <a:prstDash val="solid"/>
                    </a:lnL>
                    <a:solidFill>
                      <a:srgbClr val="CAD3E7"/>
                    </a:solidFill>
                  </a:tcPr>
                </a:tc>
                <a:tc>
                  <a:txBody>
                    <a:bodyPr/>
                    <a:lstStyle/>
                    <a:p>
                      <a:pPr marL="25400" algn="ctr">
                        <a:lnSpc>
                          <a:spcPct val="100000"/>
                        </a:lnSpc>
                        <a:spcBef>
                          <a:spcPts val="930"/>
                        </a:spcBef>
                      </a:pPr>
                      <a:r>
                        <a:rPr sz="1600" dirty="0">
                          <a:solidFill>
                            <a:srgbClr val="00B050"/>
                          </a:solidFill>
                          <a:latin typeface="Century Gothic"/>
                          <a:cs typeface="Century Gothic"/>
                        </a:rPr>
                        <a:t>+ 2,4</a:t>
                      </a:r>
                      <a:r>
                        <a:rPr sz="1600" spc="-100" dirty="0">
                          <a:solidFill>
                            <a:srgbClr val="00B050"/>
                          </a:solidFill>
                          <a:latin typeface="Century Gothic"/>
                          <a:cs typeface="Century Gothic"/>
                        </a:rPr>
                        <a:t> </a:t>
                      </a:r>
                      <a:r>
                        <a:rPr sz="1600" dirty="0">
                          <a:solidFill>
                            <a:srgbClr val="00B050"/>
                          </a:solidFill>
                          <a:latin typeface="Century Gothic"/>
                          <a:cs typeface="Century Gothic"/>
                        </a:rPr>
                        <a:t>kg</a:t>
                      </a:r>
                      <a:endParaRPr sz="1600">
                        <a:latin typeface="Century Gothic"/>
                        <a:cs typeface="Century Gothic"/>
                      </a:endParaRPr>
                    </a:p>
                  </a:txBody>
                  <a:tcPr marL="0" marR="0" marT="0" marB="0">
                    <a:lnR w="38099">
                      <a:solidFill>
                        <a:srgbClr val="FF4C00"/>
                      </a:solidFill>
                      <a:prstDash val="solid"/>
                    </a:lnR>
                  </a:tcPr>
                </a:tc>
                <a:tc>
                  <a:txBody>
                    <a:bodyPr/>
                    <a:lstStyle/>
                    <a:p>
                      <a:endParaRPr sz="1600">
                        <a:latin typeface="Century Gothic"/>
                        <a:cs typeface="Century Gothic"/>
                      </a:endParaRPr>
                    </a:p>
                  </a:txBody>
                  <a:tcPr marL="0" marR="0" marT="0" marB="0">
                    <a:lnL w="38099">
                      <a:solidFill>
                        <a:srgbClr val="FF4C00"/>
                      </a:solidFill>
                      <a:prstDash val="solid"/>
                    </a:lnL>
                    <a:solidFill>
                      <a:srgbClr val="FF6962"/>
                    </a:solidFill>
                  </a:tcPr>
                </a:tc>
                <a:tc>
                  <a:txBody>
                    <a:bodyPr/>
                    <a:lstStyle/>
                    <a:p>
                      <a:endParaRPr sz="1600">
                        <a:latin typeface="Century Gothic"/>
                        <a:cs typeface="Century Gothic"/>
                      </a:endParaRPr>
                    </a:p>
                  </a:txBody>
                  <a:tcPr marL="0" marR="0" marT="0" marB="0">
                    <a:lnT w="38099">
                      <a:solidFill>
                        <a:srgbClr val="FF4C00"/>
                      </a:solidFill>
                      <a:prstDash val="solid"/>
                    </a:lnT>
                    <a:solidFill>
                      <a:srgbClr val="FF6962"/>
                    </a:solidFill>
                  </a:tcPr>
                </a:tc>
                <a:tc>
                  <a:txBody>
                    <a:bodyPr/>
                    <a:lstStyle/>
                    <a:p>
                      <a:endParaRPr sz="1600">
                        <a:latin typeface="Century Gothic"/>
                        <a:cs typeface="Century Gothic"/>
                      </a:endParaRPr>
                    </a:p>
                  </a:txBody>
                  <a:tcPr marL="0" marR="0" marT="0" marB="0">
                    <a:solidFill>
                      <a:srgbClr val="CAD3E7"/>
                    </a:solidFill>
                  </a:tcPr>
                </a:tc>
              </a:tr>
              <a:tr h="142782">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lnR w="38099">
                      <a:solidFill>
                        <a:srgbClr val="FF4C00"/>
                      </a:solidFill>
                      <a:prstDash val="solid"/>
                    </a:lnR>
                    <a:lnB w="38099">
                      <a:solidFill>
                        <a:srgbClr val="FF4C00"/>
                      </a:solidFill>
                      <a:prstDash val="solid"/>
                    </a:lnB>
                    <a:solidFill>
                      <a:srgbClr val="FF6962"/>
                    </a:solidFill>
                  </a:tcPr>
                </a:tc>
                <a:tc>
                  <a:txBody>
                    <a:bodyPr/>
                    <a:lstStyle/>
                    <a:p>
                      <a:endParaRPr sz="1600">
                        <a:latin typeface="Century Gothic"/>
                        <a:cs typeface="Century Gothic"/>
                      </a:endParaRPr>
                    </a:p>
                  </a:txBody>
                  <a:tcPr marL="0" marR="0" marT="0" marB="0">
                    <a:lnL w="38099" cap="flat" cmpd="sng" algn="ctr">
                      <a:solidFill>
                        <a:srgbClr val="FF4C00"/>
                      </a:solidFill>
                      <a:prstDash val="solid"/>
                      <a:round/>
                      <a:headEnd type="none" w="med" len="med"/>
                      <a:tailEnd type="none" w="med" len="med"/>
                    </a:lnL>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lnB w="38099">
                      <a:solidFill>
                        <a:srgbClr val="FF4C00"/>
                      </a:solidFill>
                      <a:prstDash val="solid"/>
                    </a:lnB>
                    <a:solidFill>
                      <a:srgbClr val="FF6962"/>
                    </a:solidFill>
                  </a:tcPr>
                </a:tc>
                <a:tc>
                  <a:txBody>
                    <a:bodyPr/>
                    <a:lstStyle/>
                    <a:p>
                      <a:endParaRPr sz="1600">
                        <a:latin typeface="Century Gothic"/>
                        <a:cs typeface="Century Gothic"/>
                      </a:endParaRPr>
                    </a:p>
                  </a:txBody>
                  <a:tcPr marL="0" marR="0" marT="0" marB="0">
                    <a:solidFill>
                      <a:srgbClr val="CAD3E7"/>
                    </a:solidFill>
                  </a:tcPr>
                </a:tc>
              </a:tr>
              <a:tr h="726160">
                <a:tc>
                  <a:txBody>
                    <a:bodyPr/>
                    <a:lstStyle/>
                    <a:p>
                      <a:pPr>
                        <a:lnSpc>
                          <a:spcPct val="100000"/>
                        </a:lnSpc>
                        <a:spcBef>
                          <a:spcPts val="35"/>
                        </a:spcBef>
                      </a:pPr>
                      <a:endParaRPr sz="1500">
                        <a:latin typeface="Times New Roman"/>
                        <a:cs typeface="Times New Roman"/>
                      </a:endParaRPr>
                    </a:p>
                    <a:p>
                      <a:pPr marR="5715" algn="ctr">
                        <a:lnSpc>
                          <a:spcPct val="100000"/>
                        </a:lnSpc>
                      </a:pPr>
                      <a:r>
                        <a:rPr sz="1600" dirty="0">
                          <a:solidFill>
                            <a:srgbClr val="002060"/>
                          </a:solidFill>
                          <a:latin typeface="Century Gothic"/>
                          <a:cs typeface="Century Gothic"/>
                        </a:rPr>
                        <a:t>670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EEF0F5"/>
                    </a:solidFill>
                  </a:tcPr>
                </a:tc>
                <a:tc>
                  <a:txBody>
                    <a:bodyPr/>
                    <a:lstStyle/>
                    <a:p>
                      <a:pPr>
                        <a:lnSpc>
                          <a:spcPct val="100000"/>
                        </a:lnSpc>
                        <a:spcBef>
                          <a:spcPts val="40"/>
                        </a:spcBef>
                      </a:pPr>
                      <a:endParaRPr sz="1500">
                        <a:latin typeface="Times New Roman"/>
                        <a:cs typeface="Times New Roman"/>
                      </a:endParaRPr>
                    </a:p>
                    <a:p>
                      <a:pPr marL="610235">
                        <a:lnSpc>
                          <a:spcPct val="100000"/>
                        </a:lnSpc>
                      </a:pPr>
                      <a:r>
                        <a:rPr sz="1600" b="1" dirty="0">
                          <a:solidFill>
                            <a:srgbClr val="FF0000"/>
                          </a:solidFill>
                          <a:latin typeface="Century Gothic"/>
                          <a:cs typeface="Century Gothic"/>
                        </a:rPr>
                        <a:t>100.8</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300355">
                        <a:lnSpc>
                          <a:spcPct val="100000"/>
                        </a:lnSpc>
                      </a:pPr>
                      <a:r>
                        <a:rPr sz="1600" dirty="0">
                          <a:solidFill>
                            <a:srgbClr val="002060"/>
                          </a:solidFill>
                          <a:latin typeface="Century Gothic"/>
                          <a:cs typeface="Century Gothic"/>
                        </a:rPr>
                        <a:t>12</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a:lnSpc>
                          <a:spcPct val="100000"/>
                        </a:lnSpc>
                        <a:spcBef>
                          <a:spcPts val="20"/>
                        </a:spcBef>
                      </a:pPr>
                      <a:endParaRPr sz="2000">
                        <a:latin typeface="Times New Roman"/>
                        <a:cs typeface="Times New Roman"/>
                      </a:endParaRPr>
                    </a:p>
                    <a:p>
                      <a:pPr marL="147955" algn="ctr">
                        <a:lnSpc>
                          <a:spcPct val="100000"/>
                        </a:lnSpc>
                      </a:pPr>
                      <a:r>
                        <a:rPr sz="2000" b="1" dirty="0">
                          <a:solidFill>
                            <a:srgbClr val="002060"/>
                          </a:solidFill>
                          <a:latin typeface="Century Gothic"/>
                          <a:cs typeface="Century Gothic"/>
                        </a:rPr>
                        <a:t>106</a:t>
                      </a:r>
                      <a:r>
                        <a:rPr sz="2000" b="1" spc="-100" dirty="0">
                          <a:solidFill>
                            <a:srgbClr val="002060"/>
                          </a:solidFill>
                          <a:latin typeface="Century Gothic"/>
                          <a:cs typeface="Century Gothic"/>
                        </a:rPr>
                        <a:t> </a:t>
                      </a:r>
                      <a:r>
                        <a:rPr sz="2000" b="1" dirty="0">
                          <a:solidFill>
                            <a:srgbClr val="002060"/>
                          </a:solidFill>
                          <a:latin typeface="Century Gothic"/>
                          <a:cs typeface="Century Gothic"/>
                        </a:rPr>
                        <a:t>%</a:t>
                      </a:r>
                      <a:endParaRPr sz="2000">
                        <a:latin typeface="Century Gothic"/>
                        <a:cs typeface="Century Gothic"/>
                      </a:endParaRPr>
                    </a:p>
                  </a:txBody>
                  <a:tcPr marL="0" marR="0" marT="0" marB="0">
                    <a:lnT w="38099">
                      <a:solidFill>
                        <a:srgbClr val="FF4C00"/>
                      </a:solidFill>
                      <a:prstDash val="solid"/>
                    </a:lnT>
                    <a:solidFill>
                      <a:srgbClr val="EEF0F5"/>
                    </a:solidFill>
                  </a:tcPr>
                </a:tc>
                <a:tc>
                  <a:txBody>
                    <a:bodyPr/>
                    <a:lstStyle/>
                    <a:p>
                      <a:endParaRPr sz="20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6350" algn="ctr">
                        <a:lnSpc>
                          <a:spcPct val="100000"/>
                        </a:lnSpc>
                      </a:pPr>
                      <a:r>
                        <a:rPr sz="1600" dirty="0">
                          <a:solidFill>
                            <a:srgbClr val="FF0000"/>
                          </a:solidFill>
                          <a:latin typeface="Century Gothic"/>
                          <a:cs typeface="Century Gothic"/>
                        </a:rPr>
                        <a:t>- 0,1</a:t>
                      </a:r>
                      <a:r>
                        <a:rPr sz="1600" spc="-100" dirty="0">
                          <a:solidFill>
                            <a:srgbClr val="FF0000"/>
                          </a:solidFill>
                          <a:latin typeface="Century Gothic"/>
                          <a:cs typeface="Century Gothic"/>
                        </a:rPr>
                        <a:t> </a:t>
                      </a:r>
                      <a:r>
                        <a:rPr sz="1600" dirty="0">
                          <a:solidFill>
                            <a:srgbClr val="FF0000"/>
                          </a:solidFill>
                          <a:latin typeface="Century Gothic"/>
                          <a:cs typeface="Century Gothic"/>
                        </a:rPr>
                        <a:t>kg</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a:lnSpc>
                          <a:spcPct val="100000"/>
                        </a:lnSpc>
                        <a:spcBef>
                          <a:spcPts val="10"/>
                        </a:spcBef>
                      </a:pPr>
                      <a:endParaRPr sz="1800">
                        <a:latin typeface="Times New Roman"/>
                        <a:cs typeface="Times New Roman"/>
                      </a:endParaRPr>
                    </a:p>
                    <a:p>
                      <a:pPr marL="278130" algn="ctr">
                        <a:lnSpc>
                          <a:spcPts val="1130"/>
                        </a:lnSpc>
                      </a:pPr>
                      <a:r>
                        <a:rPr sz="1300" b="1" dirty="0">
                          <a:solidFill>
                            <a:srgbClr val="0080FF"/>
                          </a:solidFill>
                          <a:latin typeface="Century Gothic"/>
                          <a:cs typeface="Century Gothic"/>
                        </a:rPr>
                        <a:t>.</a:t>
                      </a:r>
                      <a:endParaRPr sz="1300">
                        <a:latin typeface="Century Gothic"/>
                        <a:cs typeface="Century Gothic"/>
                      </a:endParaRPr>
                    </a:p>
                    <a:p>
                      <a:pPr marL="278130" algn="ctr">
                        <a:lnSpc>
                          <a:spcPts val="1970"/>
                        </a:lnSpc>
                      </a:pPr>
                      <a:r>
                        <a:rPr sz="2000" b="1" dirty="0">
                          <a:solidFill>
                            <a:srgbClr val="0066FF"/>
                          </a:solidFill>
                          <a:latin typeface="Century Gothic"/>
                          <a:cs typeface="Century Gothic"/>
                        </a:rPr>
                        <a:t>150</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a:txBody>
                  <a:tcPr marL="0" marR="0" marT="0" marB="0">
                    <a:lnT w="38099">
                      <a:solidFill>
                        <a:srgbClr val="FF4C00"/>
                      </a:solidFill>
                      <a:prstDash val="solid"/>
                    </a:lnT>
                    <a:solidFill>
                      <a:srgbClr val="EEF0F5"/>
                    </a:solidFill>
                  </a:tcPr>
                </a:tc>
                <a:tc>
                  <a:txBody>
                    <a:bodyPr/>
                    <a:lstStyle/>
                    <a:p>
                      <a:endParaRPr sz="2000">
                        <a:latin typeface="Century Gothic"/>
                        <a:cs typeface="Century Gothic"/>
                      </a:endParaRPr>
                    </a:p>
                  </a:txBody>
                  <a:tcPr marL="0" marR="0" marT="0" marB="0">
                    <a:solidFill>
                      <a:srgbClr val="EEF0F5"/>
                    </a:solidFill>
                  </a:tcPr>
                </a:tc>
              </a:tr>
              <a:tr h="726160">
                <a:tc>
                  <a:txBody>
                    <a:bodyPr/>
                    <a:lstStyle/>
                    <a:p>
                      <a:pPr>
                        <a:lnSpc>
                          <a:spcPct val="100000"/>
                        </a:lnSpc>
                        <a:spcBef>
                          <a:spcPts val="35"/>
                        </a:spcBef>
                      </a:pPr>
                      <a:endParaRPr sz="1500">
                        <a:latin typeface="Times New Roman"/>
                        <a:cs typeface="Times New Roman"/>
                      </a:endParaRPr>
                    </a:p>
                    <a:p>
                      <a:pPr marR="5715" algn="ctr">
                        <a:lnSpc>
                          <a:spcPct val="100000"/>
                        </a:lnSpc>
                      </a:pPr>
                      <a:r>
                        <a:rPr sz="1600" dirty="0">
                          <a:solidFill>
                            <a:srgbClr val="002060"/>
                          </a:solidFill>
                          <a:latin typeface="Century Gothic"/>
                          <a:cs typeface="Century Gothic"/>
                        </a:rPr>
                        <a:t>600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CAD3E7"/>
                    </a:solidFill>
                  </a:tcPr>
                </a:tc>
                <a:tc>
                  <a:txBody>
                    <a:bodyPr/>
                    <a:lstStyle/>
                    <a:p>
                      <a:pPr>
                        <a:lnSpc>
                          <a:spcPct val="100000"/>
                        </a:lnSpc>
                        <a:spcBef>
                          <a:spcPts val="40"/>
                        </a:spcBef>
                      </a:pPr>
                      <a:endParaRPr sz="1500">
                        <a:latin typeface="Times New Roman"/>
                        <a:cs typeface="Times New Roman"/>
                      </a:endParaRPr>
                    </a:p>
                    <a:p>
                      <a:pPr marR="1905" algn="ctr">
                        <a:lnSpc>
                          <a:spcPct val="100000"/>
                        </a:lnSpc>
                      </a:pPr>
                      <a:r>
                        <a:rPr sz="1600" b="1" dirty="0">
                          <a:solidFill>
                            <a:srgbClr val="FF0000"/>
                          </a:solidFill>
                          <a:latin typeface="Century Gothic"/>
                          <a:cs typeface="Century Gothic"/>
                        </a:rPr>
                        <a:t>133</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CAD3E7"/>
                    </a:solidFill>
                  </a:tcPr>
                </a:tc>
                <a:tc>
                  <a:txBody>
                    <a:bodyPr/>
                    <a:lstStyle/>
                    <a:p>
                      <a:pPr>
                        <a:lnSpc>
                          <a:spcPct val="100000"/>
                        </a:lnSpc>
                        <a:spcBef>
                          <a:spcPts val="35"/>
                        </a:spcBef>
                      </a:pPr>
                      <a:endParaRPr sz="1500">
                        <a:latin typeface="Times New Roman"/>
                        <a:cs typeface="Times New Roman"/>
                      </a:endParaRPr>
                    </a:p>
                    <a:p>
                      <a:pPr marL="300355">
                        <a:lnSpc>
                          <a:spcPct val="100000"/>
                        </a:lnSpc>
                      </a:pPr>
                      <a:r>
                        <a:rPr sz="1600" dirty="0">
                          <a:solidFill>
                            <a:srgbClr val="002060"/>
                          </a:solidFill>
                          <a:latin typeface="Century Gothic"/>
                          <a:cs typeface="Century Gothic"/>
                        </a:rPr>
                        <a:t>12</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pPr marL="147955" algn="ctr">
                        <a:lnSpc>
                          <a:spcPct val="100000"/>
                        </a:lnSpc>
                        <a:spcBef>
                          <a:spcPts val="1495"/>
                        </a:spcBef>
                      </a:pPr>
                      <a:r>
                        <a:rPr sz="2000" b="1" dirty="0">
                          <a:solidFill>
                            <a:srgbClr val="002060"/>
                          </a:solidFill>
                          <a:latin typeface="Century Gothic"/>
                          <a:cs typeface="Century Gothic"/>
                        </a:rPr>
                        <a:t>102</a:t>
                      </a:r>
                      <a:r>
                        <a:rPr sz="2000" b="1" spc="-100" dirty="0">
                          <a:solidFill>
                            <a:srgbClr val="002060"/>
                          </a:solidFill>
                          <a:latin typeface="Century Gothic"/>
                          <a:cs typeface="Century Gothic"/>
                        </a:rPr>
                        <a:t> </a:t>
                      </a:r>
                      <a:r>
                        <a:rPr sz="2000" b="1" dirty="0">
                          <a:solidFill>
                            <a:srgbClr val="002060"/>
                          </a:solidFill>
                          <a:latin typeface="Century Gothic"/>
                          <a:cs typeface="Century Gothic"/>
                        </a:rPr>
                        <a:t>%</a:t>
                      </a:r>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c>
                  <a:txBody>
                    <a:bodyPr/>
                    <a:lstStyle/>
                    <a:p>
                      <a:pPr>
                        <a:lnSpc>
                          <a:spcPct val="100000"/>
                        </a:lnSpc>
                        <a:spcBef>
                          <a:spcPts val="35"/>
                        </a:spcBef>
                      </a:pPr>
                      <a:endParaRPr sz="1500">
                        <a:latin typeface="Times New Roman"/>
                        <a:cs typeface="Times New Roman"/>
                      </a:endParaRPr>
                    </a:p>
                    <a:p>
                      <a:pPr marL="6350" algn="ctr">
                        <a:lnSpc>
                          <a:spcPct val="100000"/>
                        </a:lnSpc>
                      </a:pPr>
                      <a:r>
                        <a:rPr sz="1600" dirty="0">
                          <a:solidFill>
                            <a:srgbClr val="FF0000"/>
                          </a:solidFill>
                          <a:latin typeface="Century Gothic"/>
                          <a:cs typeface="Century Gothic"/>
                        </a:rPr>
                        <a:t>- 1,0</a:t>
                      </a:r>
                      <a:r>
                        <a:rPr sz="1600" spc="-100" dirty="0">
                          <a:solidFill>
                            <a:srgbClr val="FF0000"/>
                          </a:solidFill>
                          <a:latin typeface="Century Gothic"/>
                          <a:cs typeface="Century Gothic"/>
                        </a:rPr>
                        <a:t> </a:t>
                      </a:r>
                      <a:r>
                        <a:rPr sz="1600" dirty="0">
                          <a:solidFill>
                            <a:srgbClr val="FF0000"/>
                          </a:solidFill>
                          <a:latin typeface="Century Gothic"/>
                          <a:cs typeface="Century Gothic"/>
                        </a:rPr>
                        <a:t>kg</a:t>
                      </a:r>
                      <a:endParaRPr sz="1600">
                        <a:latin typeface="Century Gothic"/>
                        <a:cs typeface="Century Gothic"/>
                      </a:endParaRPr>
                    </a:p>
                  </a:txBody>
                  <a:tcPr marL="0" marR="0" marT="0" marB="0">
                    <a:solidFill>
                      <a:srgbClr val="CAD3E7"/>
                    </a:solidFill>
                  </a:tcPr>
                </a:tc>
                <a:tc>
                  <a:txBody>
                    <a:bodyPr/>
                    <a:lstStyle/>
                    <a:p>
                      <a:endParaRPr sz="1600">
                        <a:latin typeface="Century Gothic"/>
                        <a:cs typeface="Century Gothic"/>
                      </a:endParaRPr>
                    </a:p>
                  </a:txBody>
                  <a:tcPr marL="0" marR="0" marT="0" marB="0">
                    <a:solidFill>
                      <a:srgbClr val="CAD3E7"/>
                    </a:solidFill>
                  </a:tcPr>
                </a:tc>
                <a:tc>
                  <a:txBody>
                    <a:bodyPr/>
                    <a:lstStyle/>
                    <a:p>
                      <a:pPr marL="278130" algn="ctr">
                        <a:lnSpc>
                          <a:spcPts val="1130"/>
                        </a:lnSpc>
                        <a:spcBef>
                          <a:spcPts val="955"/>
                        </a:spcBef>
                      </a:pPr>
                      <a:r>
                        <a:rPr sz="1300" b="1" dirty="0">
                          <a:solidFill>
                            <a:srgbClr val="0080FF"/>
                          </a:solidFill>
                          <a:latin typeface="Century Gothic"/>
                          <a:cs typeface="Century Gothic"/>
                        </a:rPr>
                        <a:t>.</a:t>
                      </a:r>
                      <a:endParaRPr sz="1300">
                        <a:latin typeface="Century Gothic"/>
                        <a:cs typeface="Century Gothic"/>
                      </a:endParaRPr>
                    </a:p>
                    <a:p>
                      <a:pPr marL="278130" algn="ctr">
                        <a:lnSpc>
                          <a:spcPts val="1970"/>
                        </a:lnSpc>
                      </a:pPr>
                      <a:r>
                        <a:rPr sz="2000" b="1" dirty="0">
                          <a:solidFill>
                            <a:srgbClr val="0066FF"/>
                          </a:solidFill>
                          <a:latin typeface="Century Gothic"/>
                          <a:cs typeface="Century Gothic"/>
                        </a:rPr>
                        <a:t>221</a:t>
                      </a:r>
                      <a:r>
                        <a:rPr sz="2000" b="1" spc="-290" dirty="0">
                          <a:solidFill>
                            <a:srgbClr val="0066FF"/>
                          </a:solidFill>
                          <a:latin typeface="Century Gothic"/>
                          <a:cs typeface="Century Gothic"/>
                        </a:rPr>
                        <a:t> </a:t>
                      </a:r>
                      <a:r>
                        <a:rPr sz="2000" b="1" dirty="0">
                          <a:solidFill>
                            <a:srgbClr val="0066FF"/>
                          </a:solidFill>
                          <a:latin typeface="Century Gothic"/>
                          <a:cs typeface="Century Gothic"/>
                        </a:rPr>
                        <a:t>000</a:t>
                      </a:r>
                      <a:endParaRPr sz="2000">
                        <a:latin typeface="Century Gothic"/>
                        <a:cs typeface="Century Gothic"/>
                      </a:endParaRPr>
                    </a:p>
                  </a:txBody>
                  <a:tcPr marL="0" marR="0" marT="0" marB="0">
                    <a:solidFill>
                      <a:srgbClr val="CAD3E7"/>
                    </a:solidFill>
                  </a:tcPr>
                </a:tc>
                <a:tc>
                  <a:txBody>
                    <a:bodyPr/>
                    <a:lstStyle/>
                    <a:p>
                      <a:endParaRPr sz="2000">
                        <a:latin typeface="Century Gothic"/>
                        <a:cs typeface="Century Gothic"/>
                      </a:endParaRPr>
                    </a:p>
                  </a:txBody>
                  <a:tcPr marL="0" marR="0" marT="0" marB="0">
                    <a:solidFill>
                      <a:srgbClr val="CAD3E7"/>
                    </a:solidFill>
                  </a:tcPr>
                </a:tc>
              </a:tr>
              <a:tr h="489372">
                <a:tc>
                  <a:txBody>
                    <a:bodyPr/>
                    <a:lstStyle/>
                    <a:p>
                      <a:pPr>
                        <a:lnSpc>
                          <a:spcPct val="100000"/>
                        </a:lnSpc>
                        <a:spcBef>
                          <a:spcPts val="35"/>
                        </a:spcBef>
                      </a:pPr>
                      <a:endParaRPr sz="1500">
                        <a:latin typeface="Times New Roman"/>
                        <a:cs typeface="Times New Roman"/>
                      </a:endParaRPr>
                    </a:p>
                    <a:p>
                      <a:pPr marR="5715" algn="ctr">
                        <a:lnSpc>
                          <a:spcPct val="100000"/>
                        </a:lnSpc>
                      </a:pPr>
                      <a:r>
                        <a:rPr sz="1600" dirty="0">
                          <a:solidFill>
                            <a:srgbClr val="002060"/>
                          </a:solidFill>
                          <a:latin typeface="Century Gothic"/>
                          <a:cs typeface="Century Gothic"/>
                        </a:rPr>
                        <a:t>1000</a:t>
                      </a:r>
                      <a:r>
                        <a:rPr sz="1600" spc="-100" dirty="0">
                          <a:solidFill>
                            <a:srgbClr val="002060"/>
                          </a:solidFill>
                          <a:latin typeface="Century Gothic"/>
                          <a:cs typeface="Century Gothic"/>
                        </a:rPr>
                        <a:t> </a:t>
                      </a:r>
                      <a:r>
                        <a:rPr sz="1600" dirty="0">
                          <a:solidFill>
                            <a:srgbClr val="002060"/>
                          </a:solidFill>
                          <a:latin typeface="Century Gothic"/>
                          <a:cs typeface="Century Gothic"/>
                        </a:rPr>
                        <a:t>ml</a:t>
                      </a:r>
                      <a:endParaRPr sz="1600">
                        <a:latin typeface="Century Gothic"/>
                        <a:cs typeface="Century Gothic"/>
                      </a:endParaRPr>
                    </a:p>
                  </a:txBody>
                  <a:tcPr marL="0" marR="0" marT="0" marB="0">
                    <a:solidFill>
                      <a:srgbClr val="EEF0F5"/>
                    </a:solidFill>
                  </a:tcPr>
                </a:tc>
                <a:tc>
                  <a:txBody>
                    <a:bodyPr/>
                    <a:lstStyle/>
                    <a:p>
                      <a:pPr>
                        <a:lnSpc>
                          <a:spcPct val="100000"/>
                        </a:lnSpc>
                        <a:spcBef>
                          <a:spcPts val="40"/>
                        </a:spcBef>
                      </a:pPr>
                      <a:endParaRPr sz="1500">
                        <a:latin typeface="Times New Roman"/>
                        <a:cs typeface="Times New Roman"/>
                      </a:endParaRPr>
                    </a:p>
                    <a:p>
                      <a:pPr marL="610235">
                        <a:lnSpc>
                          <a:spcPct val="100000"/>
                        </a:lnSpc>
                      </a:pPr>
                      <a:r>
                        <a:rPr sz="1600" b="1" dirty="0">
                          <a:solidFill>
                            <a:srgbClr val="FF0000"/>
                          </a:solidFill>
                          <a:latin typeface="Century Gothic"/>
                          <a:cs typeface="Century Gothic"/>
                        </a:rPr>
                        <a:t>154.6</a:t>
                      </a:r>
                      <a:r>
                        <a:rPr sz="1600" b="1" spc="-100" dirty="0">
                          <a:solidFill>
                            <a:srgbClr val="FF0000"/>
                          </a:solidFill>
                          <a:latin typeface="Century Gothic"/>
                          <a:cs typeface="Century Gothic"/>
                        </a:rPr>
                        <a:t> </a:t>
                      </a:r>
                      <a:r>
                        <a:rPr sz="1600" b="1" dirty="0">
                          <a:solidFill>
                            <a:srgbClr val="FF0000"/>
                          </a:solidFill>
                          <a:latin typeface="Century Gothic"/>
                          <a:cs typeface="Century Gothic"/>
                        </a:rPr>
                        <a:t>M</a:t>
                      </a:r>
                      <a:endParaRPr sz="16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300355">
                        <a:lnSpc>
                          <a:spcPct val="100000"/>
                        </a:lnSpc>
                      </a:pPr>
                      <a:r>
                        <a:rPr sz="1600" dirty="0">
                          <a:solidFill>
                            <a:srgbClr val="002060"/>
                          </a:solidFill>
                          <a:latin typeface="Century Gothic"/>
                          <a:cs typeface="Century Gothic"/>
                        </a:rPr>
                        <a:t>12</a:t>
                      </a:r>
                      <a:r>
                        <a:rPr sz="1600" spc="-100" dirty="0">
                          <a:solidFill>
                            <a:srgbClr val="002060"/>
                          </a:solidFill>
                          <a:latin typeface="Century Gothic"/>
                          <a:cs typeface="Century Gothic"/>
                        </a:rPr>
                        <a:t> </a:t>
                      </a:r>
                      <a:r>
                        <a:rPr sz="1600" dirty="0">
                          <a:solidFill>
                            <a:srgbClr val="002060"/>
                          </a:solidFill>
                          <a:latin typeface="Century Gothic"/>
                          <a:cs typeface="Century Gothic"/>
                        </a:rPr>
                        <a:t>months</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solidFill>
                      <a:srgbClr val="EEF0F5"/>
                    </a:solidFill>
                  </a:tcPr>
                </a:tc>
                <a:tc>
                  <a:txBody>
                    <a:bodyPr/>
                    <a:lstStyle/>
                    <a:p>
                      <a:pPr marL="147955" algn="ctr">
                        <a:lnSpc>
                          <a:spcPct val="100000"/>
                        </a:lnSpc>
                        <a:spcBef>
                          <a:spcPts val="1495"/>
                        </a:spcBef>
                      </a:pPr>
                      <a:r>
                        <a:rPr sz="2000" b="1" dirty="0">
                          <a:solidFill>
                            <a:srgbClr val="002060"/>
                          </a:solidFill>
                          <a:latin typeface="Century Gothic"/>
                          <a:cs typeface="Century Gothic"/>
                        </a:rPr>
                        <a:t>95</a:t>
                      </a:r>
                      <a:r>
                        <a:rPr sz="2000" b="1" spc="-100" dirty="0">
                          <a:solidFill>
                            <a:srgbClr val="002060"/>
                          </a:solidFill>
                          <a:latin typeface="Century Gothic"/>
                          <a:cs typeface="Century Gothic"/>
                        </a:rPr>
                        <a:t> </a:t>
                      </a:r>
                      <a:r>
                        <a:rPr sz="2000" b="1" dirty="0">
                          <a:solidFill>
                            <a:srgbClr val="002060"/>
                          </a:solidFill>
                          <a:latin typeface="Century Gothic"/>
                          <a:cs typeface="Century Gothic"/>
                        </a:rPr>
                        <a:t>%</a:t>
                      </a:r>
                      <a:endParaRPr sz="2000">
                        <a:latin typeface="Century Gothic"/>
                        <a:cs typeface="Century Gothic"/>
                      </a:endParaRPr>
                    </a:p>
                  </a:txBody>
                  <a:tcPr marL="0" marR="0" marT="0" marB="0">
                    <a:solidFill>
                      <a:srgbClr val="EEF0F5"/>
                    </a:solidFill>
                  </a:tcPr>
                </a:tc>
                <a:tc>
                  <a:txBody>
                    <a:bodyPr/>
                    <a:lstStyle/>
                    <a:p>
                      <a:endParaRPr sz="2000">
                        <a:latin typeface="Century Gothic"/>
                        <a:cs typeface="Century Gothic"/>
                      </a:endParaRPr>
                    </a:p>
                  </a:txBody>
                  <a:tcPr marL="0" marR="0" marT="0" marB="0">
                    <a:solidFill>
                      <a:srgbClr val="EEF0F5"/>
                    </a:solidFill>
                  </a:tcPr>
                </a:tc>
                <a:tc>
                  <a:txBody>
                    <a:bodyPr/>
                    <a:lstStyle/>
                    <a:p>
                      <a:pPr>
                        <a:lnSpc>
                          <a:spcPct val="100000"/>
                        </a:lnSpc>
                        <a:spcBef>
                          <a:spcPts val="35"/>
                        </a:spcBef>
                      </a:pPr>
                      <a:endParaRPr sz="1500">
                        <a:latin typeface="Times New Roman"/>
                        <a:cs typeface="Times New Roman"/>
                      </a:endParaRPr>
                    </a:p>
                    <a:p>
                      <a:pPr marL="6350" algn="ctr">
                        <a:lnSpc>
                          <a:spcPct val="100000"/>
                        </a:lnSpc>
                      </a:pPr>
                      <a:r>
                        <a:rPr sz="1600" dirty="0">
                          <a:solidFill>
                            <a:srgbClr val="FF0000"/>
                          </a:solidFill>
                          <a:latin typeface="Century Gothic"/>
                          <a:cs typeface="Century Gothic"/>
                        </a:rPr>
                        <a:t>- 1,5</a:t>
                      </a:r>
                      <a:r>
                        <a:rPr sz="1600" spc="-100" dirty="0">
                          <a:solidFill>
                            <a:srgbClr val="FF0000"/>
                          </a:solidFill>
                          <a:latin typeface="Century Gothic"/>
                          <a:cs typeface="Century Gothic"/>
                        </a:rPr>
                        <a:t> </a:t>
                      </a:r>
                      <a:r>
                        <a:rPr sz="1600" dirty="0">
                          <a:solidFill>
                            <a:srgbClr val="FF0000"/>
                          </a:solidFill>
                          <a:latin typeface="Century Gothic"/>
                          <a:cs typeface="Century Gothic"/>
                        </a:rPr>
                        <a:t>kg</a:t>
                      </a:r>
                      <a:endParaRPr sz="1600">
                        <a:latin typeface="Century Gothic"/>
                        <a:cs typeface="Century Gothic"/>
                      </a:endParaRPr>
                    </a:p>
                  </a:txBody>
                  <a:tcPr marL="0" marR="0" marT="0" marB="0">
                    <a:solidFill>
                      <a:srgbClr val="EEF0F5"/>
                    </a:solidFill>
                  </a:tcPr>
                </a:tc>
                <a:tc>
                  <a:txBody>
                    <a:bodyPr/>
                    <a:lstStyle/>
                    <a:p>
                      <a:endParaRPr sz="1600">
                        <a:latin typeface="Century Gothic"/>
                        <a:cs typeface="Century Gothic"/>
                      </a:endParaRPr>
                    </a:p>
                  </a:txBody>
                  <a:tcPr marL="0" marR="0" marT="0" marB="0"/>
                </a:tc>
                <a:tc>
                  <a:txBody>
                    <a:bodyPr/>
                    <a:lstStyle/>
                    <a:p>
                      <a:pPr marL="278130" algn="ctr">
                        <a:lnSpc>
                          <a:spcPct val="100000"/>
                        </a:lnSpc>
                        <a:spcBef>
                          <a:spcPts val="955"/>
                        </a:spcBef>
                      </a:pPr>
                      <a:r>
                        <a:rPr sz="1300" b="1" dirty="0">
                          <a:solidFill>
                            <a:srgbClr val="0080FF"/>
                          </a:solidFill>
                          <a:latin typeface="Century Gothic"/>
                          <a:cs typeface="Century Gothic"/>
                        </a:rPr>
                        <a:t>.</a:t>
                      </a:r>
                      <a:endParaRPr sz="1300">
                        <a:latin typeface="Century Gothic"/>
                        <a:cs typeface="Century Gothic"/>
                      </a:endParaRPr>
                    </a:p>
                  </a:txBody>
                  <a:tcPr marL="0" marR="0" marT="0" marB="0"/>
                </a:tc>
                <a:tc>
                  <a:txBody>
                    <a:bodyPr/>
                    <a:lstStyle/>
                    <a:p>
                      <a:endParaRPr sz="1300">
                        <a:latin typeface="Century Gothic"/>
                        <a:cs typeface="Century Gothic"/>
                      </a:endParaRPr>
                    </a:p>
                  </a:txBody>
                  <a:tcPr marL="0" marR="0" marT="0" marB="0"/>
                </a:tc>
              </a:tr>
              <a:tr h="236789">
                <a:tc>
                  <a:txBody>
                    <a:bodyPr/>
                    <a:lstStyle/>
                    <a:p>
                      <a:endParaRPr sz="1300">
                        <a:latin typeface="Century Gothic"/>
                        <a:cs typeface="Century Gothic"/>
                      </a:endParaRPr>
                    </a:p>
                  </a:txBody>
                  <a:tcPr marL="0" marR="0" marT="0" marB="0">
                    <a:solidFill>
                      <a:srgbClr val="EEF0F5"/>
                    </a:solidFill>
                  </a:tcPr>
                </a:tc>
                <a:tc>
                  <a:txBody>
                    <a:bodyPr/>
                    <a:lstStyle/>
                    <a:p>
                      <a:endParaRPr sz="1300">
                        <a:latin typeface="Century Gothic"/>
                        <a:cs typeface="Century Gothic"/>
                      </a:endParaRPr>
                    </a:p>
                  </a:txBody>
                  <a:tcPr marL="0" marR="0" marT="0" marB="0">
                    <a:solidFill>
                      <a:srgbClr val="EEF0F5"/>
                    </a:solidFill>
                  </a:tcPr>
                </a:tc>
                <a:tc>
                  <a:txBody>
                    <a:bodyPr/>
                    <a:lstStyle/>
                    <a:p>
                      <a:pPr marR="635" algn="r">
                        <a:lnSpc>
                          <a:spcPts val="1205"/>
                        </a:lnSpc>
                      </a:pPr>
                      <a:r>
                        <a:rPr sz="1050" dirty="0">
                          <a:latin typeface="Century Gothic"/>
                          <a:cs typeface="Century Gothic"/>
                        </a:rPr>
                        <a:t>Bioscien</a:t>
                      </a:r>
                      <a:endParaRPr sz="1050">
                        <a:latin typeface="Century Gothic"/>
                        <a:cs typeface="Century Gothic"/>
                      </a:endParaRPr>
                    </a:p>
                  </a:txBody>
                  <a:tcPr marL="0" marR="0" marT="0" marB="0">
                    <a:solidFill>
                      <a:srgbClr val="EEF0F5"/>
                    </a:solidFill>
                  </a:tcPr>
                </a:tc>
                <a:tc gridSpan="2">
                  <a:txBody>
                    <a:bodyPr/>
                    <a:lstStyle/>
                    <a:p>
                      <a:pPr>
                        <a:lnSpc>
                          <a:spcPts val="1205"/>
                        </a:lnSpc>
                      </a:pPr>
                      <a:r>
                        <a:rPr sz="1050" dirty="0">
                          <a:latin typeface="Century Gothic"/>
                          <a:cs typeface="Century Gothic"/>
                        </a:rPr>
                        <a:t>ce Institute internal</a:t>
                      </a:r>
                      <a:r>
                        <a:rPr sz="1050" spc="-50" dirty="0">
                          <a:latin typeface="Century Gothic"/>
                          <a:cs typeface="Century Gothic"/>
                        </a:rPr>
                        <a:t> </a:t>
                      </a:r>
                      <a:r>
                        <a:rPr sz="1050" spc="-5" dirty="0">
                          <a:latin typeface="Century Gothic"/>
                          <a:cs typeface="Century Gothic"/>
                        </a:rPr>
                        <a:t>results</a:t>
                      </a:r>
                      <a:endParaRPr sz="1050">
                        <a:latin typeface="Century Gothic"/>
                        <a:cs typeface="Century Gothic"/>
                      </a:endParaRPr>
                    </a:p>
                  </a:txBody>
                  <a:tcPr marL="0" marR="0" marT="0" marB="0">
                    <a:solidFill>
                      <a:srgbClr val="EEF0F5"/>
                    </a:solidFill>
                  </a:tcPr>
                </a:tc>
                <a:tc hMerge="1">
                  <a:txBody>
                    <a:bodyPr/>
                    <a:lstStyle/>
                    <a:p>
                      <a:endParaRPr/>
                    </a:p>
                  </a:txBody>
                  <a:tcPr marL="0" marR="0" marT="0" marB="0"/>
                </a:tc>
                <a:tc>
                  <a:txBody>
                    <a:bodyPr/>
                    <a:lstStyle/>
                    <a:p>
                      <a:endParaRPr sz="1050">
                        <a:latin typeface="Century Gothic"/>
                        <a:cs typeface="Century Gothic"/>
                      </a:endParaRPr>
                    </a:p>
                  </a:txBody>
                  <a:tcPr marL="0" marR="0" marT="0" marB="0">
                    <a:solidFill>
                      <a:srgbClr val="EEF0F5"/>
                    </a:solidFill>
                  </a:tcPr>
                </a:tc>
                <a:tc>
                  <a:txBody>
                    <a:bodyPr/>
                    <a:lstStyle/>
                    <a:p>
                      <a:endParaRPr sz="1050">
                        <a:latin typeface="Century Gothic"/>
                        <a:cs typeface="Century Gothic"/>
                      </a:endParaRPr>
                    </a:p>
                  </a:txBody>
                  <a:tcPr marL="0" marR="0" marT="0" marB="0">
                    <a:solidFill>
                      <a:srgbClr val="EEF0F5"/>
                    </a:solidFill>
                  </a:tcPr>
                </a:tc>
                <a:tc>
                  <a:txBody>
                    <a:bodyPr/>
                    <a:lstStyle/>
                    <a:p>
                      <a:endParaRPr sz="1050">
                        <a:latin typeface="Century Gothic"/>
                        <a:cs typeface="Century Gothic"/>
                      </a:endParaRPr>
                    </a:p>
                  </a:txBody>
                  <a:tcPr marL="0" marR="0" marT="0" marB="0"/>
                </a:tc>
                <a:tc>
                  <a:txBody>
                    <a:bodyPr/>
                    <a:lstStyle/>
                    <a:p>
                      <a:endParaRPr sz="1050">
                        <a:latin typeface="Century Gothic"/>
                        <a:cs typeface="Century Gothic"/>
                      </a:endParaRPr>
                    </a:p>
                  </a:txBody>
                  <a:tcPr marL="0" marR="0" marT="0" marB="0"/>
                </a:tc>
                <a:tc>
                  <a:txBody>
                    <a:bodyPr/>
                    <a:lstStyle/>
                    <a:p>
                      <a:endParaRPr sz="1050">
                        <a:latin typeface="Century Gothic"/>
                        <a:cs typeface="Century Gothic"/>
                      </a:endParaRPr>
                    </a:p>
                  </a:txBody>
                  <a:tcPr marL="0" marR="0" marT="0" marB="0"/>
                </a:tc>
              </a:tr>
            </a:tbl>
          </a:graphicData>
        </a:graphic>
      </p:graphicFrame>
      <p:sp>
        <p:nvSpPr>
          <p:cNvPr id="77" name="object 77"/>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878618" y="6446089"/>
            <a:ext cx="2275293" cy="37664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1769948" y="493471"/>
            <a:ext cx="8353475" cy="6364528"/>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4982336" y="6614539"/>
            <a:ext cx="2190750" cy="170180"/>
          </a:xfrm>
          <a:prstGeom prst="rect">
            <a:avLst/>
          </a:prstGeom>
        </p:spPr>
        <p:txBody>
          <a:bodyPr vert="horz" wrap="square" lIns="0" tIns="0" rIns="0" bIns="0" rtlCol="0">
            <a:spAutoFit/>
          </a:bodyPr>
          <a:lstStyle/>
          <a:p>
            <a:pPr marL="12700">
              <a:lnSpc>
                <a:spcPct val="100000"/>
              </a:lnSpc>
            </a:pPr>
            <a:r>
              <a:rPr sz="1050" dirty="0">
                <a:latin typeface="Century Gothic"/>
                <a:cs typeface="Century Gothic"/>
              </a:rPr>
              <a:t>Bioscience Institute internal</a:t>
            </a:r>
            <a:r>
              <a:rPr sz="1050" spc="-50" dirty="0">
                <a:latin typeface="Century Gothic"/>
                <a:cs typeface="Century Gothic"/>
              </a:rPr>
              <a:t> </a:t>
            </a:r>
            <a:r>
              <a:rPr sz="1050" spc="-5" dirty="0">
                <a:latin typeface="Century Gothic"/>
                <a:cs typeface="Century Gothic"/>
              </a:rPr>
              <a:t>results</a:t>
            </a:r>
            <a:endParaRPr sz="1050">
              <a:latin typeface="Century Gothic"/>
              <a:cs typeface="Century Gothic"/>
            </a:endParaRPr>
          </a:p>
        </p:txBody>
      </p:sp>
      <p:sp>
        <p:nvSpPr>
          <p:cNvPr id="5" name="object 5"/>
          <p:cNvSpPr txBox="1">
            <a:spLocks noGrp="1"/>
          </p:cNvSpPr>
          <p:nvPr>
            <p:ph type="title"/>
          </p:nvPr>
        </p:nvSpPr>
        <p:spPr>
          <a:prstGeom prst="rect">
            <a:avLst/>
          </a:prstGeom>
        </p:spPr>
        <p:txBody>
          <a:bodyPr vert="horz" wrap="square" lIns="0" tIns="0" rIns="0" bIns="0" rtlCol="0">
            <a:spAutoFit/>
          </a:bodyPr>
          <a:lstStyle/>
          <a:p>
            <a:pPr marL="4064000">
              <a:lnSpc>
                <a:spcPct val="100000"/>
              </a:lnSpc>
            </a:pPr>
            <a:r>
              <a:rPr sz="2800" b="0" spc="-5" dirty="0">
                <a:solidFill>
                  <a:srgbClr val="0070C0"/>
                </a:solidFill>
                <a:latin typeface="Century Gothic"/>
                <a:cs typeface="Century Gothic"/>
              </a:rPr>
              <a:t>Scar</a:t>
            </a:r>
            <a:r>
              <a:rPr sz="2800" b="0" spc="-60" dirty="0">
                <a:solidFill>
                  <a:srgbClr val="0070C0"/>
                </a:solidFill>
                <a:latin typeface="Century Gothic"/>
                <a:cs typeface="Century Gothic"/>
              </a:rPr>
              <a:t> </a:t>
            </a:r>
            <a:r>
              <a:rPr sz="2800" b="0" spc="-5" dirty="0">
                <a:solidFill>
                  <a:srgbClr val="0070C0"/>
                </a:solidFill>
                <a:latin typeface="Century Gothic"/>
                <a:cs typeface="Century Gothic"/>
              </a:rPr>
              <a:t>treatment</a:t>
            </a:r>
            <a:endParaRPr sz="2800">
              <a:latin typeface="Century Gothic"/>
              <a:cs typeface="Century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687601"/>
            <a:ext cx="6654824" cy="366314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5920892" y="1729435"/>
            <a:ext cx="6269723" cy="367897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39804" y="963552"/>
            <a:ext cx="11130280" cy="572414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00083" y="205412"/>
            <a:ext cx="6824040" cy="62729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6015" y="1046086"/>
            <a:ext cx="10552430" cy="609600"/>
          </a:xfrm>
          <a:prstGeom prst="rect">
            <a:avLst/>
          </a:prstGeom>
        </p:spPr>
        <p:txBody>
          <a:bodyPr vert="horz" wrap="square" lIns="0" tIns="0" rIns="0" bIns="0" rtlCol="0">
            <a:spAutoFit/>
          </a:bodyPr>
          <a:lstStyle/>
          <a:p>
            <a:pPr marL="292100" marR="5080" indent="-279400">
              <a:lnSpc>
                <a:spcPct val="100000"/>
              </a:lnSpc>
            </a:pPr>
            <a:r>
              <a:rPr sz="2000" spc="455" dirty="0">
                <a:latin typeface="Arial"/>
                <a:cs typeface="Arial"/>
              </a:rPr>
              <a:t>ü</a:t>
            </a:r>
            <a:r>
              <a:rPr sz="2000" spc="35" dirty="0">
                <a:latin typeface="Arial"/>
                <a:cs typeface="Arial"/>
              </a:rPr>
              <a:t> </a:t>
            </a:r>
            <a:r>
              <a:rPr sz="2000" dirty="0">
                <a:latin typeface="Palatino Linotype"/>
                <a:cs typeface="Palatino Linotype"/>
              </a:rPr>
              <a:t>Osteoarthritis (OA), </a:t>
            </a:r>
            <a:r>
              <a:rPr sz="2000" spc="-5" dirty="0">
                <a:latin typeface="Palatino Linotype"/>
                <a:cs typeface="Palatino Linotype"/>
              </a:rPr>
              <a:t>the </a:t>
            </a:r>
            <a:r>
              <a:rPr sz="2000" dirty="0">
                <a:latin typeface="Palatino Linotype"/>
                <a:cs typeface="Palatino Linotype"/>
              </a:rPr>
              <a:t>most common joint disease, is characterized by degeneration of </a:t>
            </a:r>
            <a:r>
              <a:rPr sz="2000" spc="-5" dirty="0">
                <a:latin typeface="Palatino Linotype"/>
                <a:cs typeface="Palatino Linotype"/>
              </a:rPr>
              <a:t>the  articular </a:t>
            </a:r>
            <a:r>
              <a:rPr sz="2000" dirty="0">
                <a:latin typeface="Palatino Linotype"/>
                <a:cs typeface="Palatino Linotype"/>
              </a:rPr>
              <a:t>cartilage that ultimately leads to joint</a:t>
            </a:r>
            <a:r>
              <a:rPr sz="2000" spc="-10" dirty="0">
                <a:latin typeface="Palatino Linotype"/>
                <a:cs typeface="Palatino Linotype"/>
              </a:rPr>
              <a:t> </a:t>
            </a:r>
            <a:r>
              <a:rPr sz="2000" spc="-5" dirty="0">
                <a:latin typeface="Palatino Linotype"/>
                <a:cs typeface="Palatino Linotype"/>
              </a:rPr>
              <a:t>destruction.</a:t>
            </a:r>
            <a:endParaRPr sz="2000">
              <a:latin typeface="Palatino Linotype"/>
              <a:cs typeface="Palatino Linotype"/>
            </a:endParaRPr>
          </a:p>
        </p:txBody>
      </p:sp>
      <p:sp>
        <p:nvSpPr>
          <p:cNvPr id="3" name="object 3"/>
          <p:cNvSpPr txBox="1"/>
          <p:nvPr/>
        </p:nvSpPr>
        <p:spPr>
          <a:xfrm>
            <a:off x="276015" y="5008486"/>
            <a:ext cx="11411585" cy="932815"/>
          </a:xfrm>
          <a:prstGeom prst="rect">
            <a:avLst/>
          </a:prstGeom>
        </p:spPr>
        <p:txBody>
          <a:bodyPr vert="horz" wrap="square" lIns="0" tIns="0" rIns="0" bIns="0" rtlCol="0">
            <a:spAutoFit/>
          </a:bodyPr>
          <a:lstStyle/>
          <a:p>
            <a:pPr marL="292100" marR="5080" indent="-279400">
              <a:lnSpc>
                <a:spcPct val="100000"/>
              </a:lnSpc>
            </a:pPr>
            <a:r>
              <a:rPr sz="2000" spc="455" dirty="0">
                <a:latin typeface="Arial"/>
                <a:cs typeface="Arial"/>
              </a:rPr>
              <a:t>ü </a:t>
            </a:r>
            <a:r>
              <a:rPr sz="2000" spc="-5" dirty="0">
                <a:latin typeface="Palatino Linotype"/>
                <a:cs typeface="Palatino Linotype"/>
              </a:rPr>
              <a:t>Since </a:t>
            </a:r>
            <a:r>
              <a:rPr sz="2000" dirty="0">
                <a:latin typeface="Palatino Linotype"/>
                <a:cs typeface="Palatino Linotype"/>
              </a:rPr>
              <a:t>current pharmacological, surgical and chondrocyte based treatment strategies for OA are  </a:t>
            </a:r>
            <a:r>
              <a:rPr sz="2000" u="sng" dirty="0">
                <a:latin typeface="Palatino Linotype"/>
                <a:cs typeface="Palatino Linotype"/>
              </a:rPr>
              <a:t>inadequate</a:t>
            </a:r>
            <a:r>
              <a:rPr sz="2000" dirty="0">
                <a:latin typeface="Palatino Linotype"/>
                <a:cs typeface="Palatino Linotype"/>
              </a:rPr>
              <a:t>, </a:t>
            </a:r>
            <a:r>
              <a:rPr sz="2000" spc="-5" dirty="0">
                <a:latin typeface="Palatino Linotype"/>
                <a:cs typeface="Palatino Linotype"/>
              </a:rPr>
              <a:t>delivery </a:t>
            </a:r>
            <a:r>
              <a:rPr sz="2000" dirty="0">
                <a:latin typeface="Palatino Linotype"/>
                <a:cs typeface="Palatino Linotype"/>
              </a:rPr>
              <a:t>of an appropriate </a:t>
            </a:r>
            <a:r>
              <a:rPr sz="2000" spc="-5" dirty="0">
                <a:latin typeface="Palatino Linotype"/>
                <a:cs typeface="Palatino Linotype"/>
              </a:rPr>
              <a:t>mesenchymal </a:t>
            </a:r>
            <a:r>
              <a:rPr sz="2000" dirty="0">
                <a:latin typeface="Palatino Linotype"/>
                <a:cs typeface="Palatino Linotype"/>
              </a:rPr>
              <a:t>stem cell (MSC) population is currently</a:t>
            </a:r>
            <a:r>
              <a:rPr sz="2000" spc="-35" dirty="0">
                <a:latin typeface="Palatino Linotype"/>
                <a:cs typeface="Palatino Linotype"/>
              </a:rPr>
              <a:t> </a:t>
            </a:r>
            <a:r>
              <a:rPr sz="2000" dirty="0">
                <a:latin typeface="Palatino Linotype"/>
                <a:cs typeface="Palatino Linotype"/>
              </a:rPr>
              <a:t>being  </a:t>
            </a:r>
            <a:r>
              <a:rPr sz="2000" spc="-5" dirty="0">
                <a:latin typeface="Palatino Linotype"/>
                <a:cs typeface="Palatino Linotype"/>
              </a:rPr>
              <a:t>the </a:t>
            </a:r>
            <a:r>
              <a:rPr sz="2000" b="1" u="sng" dirty="0">
                <a:latin typeface="Palatino Linotype"/>
                <a:cs typeface="Palatino Linotype"/>
              </a:rPr>
              <a:t>new therapies for</a:t>
            </a:r>
            <a:r>
              <a:rPr sz="2000" b="1" u="sng" spc="-75" dirty="0">
                <a:latin typeface="Palatino Linotype"/>
                <a:cs typeface="Palatino Linotype"/>
              </a:rPr>
              <a:t> </a:t>
            </a:r>
            <a:r>
              <a:rPr sz="2000" b="1" u="sng" spc="-5" dirty="0">
                <a:latin typeface="Palatino Linotype"/>
                <a:cs typeface="Palatino Linotype"/>
              </a:rPr>
              <a:t>OA</a:t>
            </a:r>
            <a:r>
              <a:rPr sz="2000" spc="-5" dirty="0">
                <a:latin typeface="Palatino Linotype"/>
                <a:cs typeface="Palatino Linotype"/>
              </a:rPr>
              <a:t>.</a:t>
            </a:r>
            <a:endParaRPr sz="2000">
              <a:latin typeface="Palatino Linotype"/>
              <a:cs typeface="Palatino Linotype"/>
            </a:endParaRPr>
          </a:p>
        </p:txBody>
      </p:sp>
      <p:sp>
        <p:nvSpPr>
          <p:cNvPr id="4" name="object 4"/>
          <p:cNvSpPr/>
          <p:nvPr/>
        </p:nvSpPr>
        <p:spPr>
          <a:xfrm>
            <a:off x="21" y="1879587"/>
            <a:ext cx="12010415" cy="2736303"/>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68071" rIns="0" bIns="0" rtlCol="0">
            <a:spAutoFit/>
          </a:bodyPr>
          <a:lstStyle/>
          <a:p>
            <a:pPr marL="3202940">
              <a:lnSpc>
                <a:spcPct val="100000"/>
              </a:lnSpc>
            </a:pPr>
            <a:r>
              <a:rPr sz="3600" spc="-5" dirty="0">
                <a:solidFill>
                  <a:srgbClr val="800000"/>
                </a:solidFill>
                <a:latin typeface="Arial"/>
                <a:cs typeface="Arial"/>
              </a:rPr>
              <a:t>Osteoarthritis</a:t>
            </a:r>
            <a:endParaRPr sz="3600">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6762" y="1480563"/>
            <a:ext cx="10820400" cy="1660525"/>
          </a:xfrm>
          <a:prstGeom prst="rect">
            <a:avLst/>
          </a:prstGeom>
        </p:spPr>
        <p:txBody>
          <a:bodyPr vert="horz" wrap="square" lIns="0" tIns="0" rIns="0" bIns="0" rtlCol="0">
            <a:spAutoFit/>
          </a:bodyPr>
          <a:lstStyle/>
          <a:p>
            <a:pPr marL="12700" marR="5080" indent="68580" algn="just">
              <a:lnSpc>
                <a:spcPct val="149700"/>
              </a:lnSpc>
            </a:pPr>
            <a:r>
              <a:rPr sz="1800" dirty="0">
                <a:latin typeface="Palatino Linotype"/>
                <a:cs typeface="Palatino Linotype"/>
              </a:rPr>
              <a:t>After </a:t>
            </a:r>
            <a:r>
              <a:rPr sz="1800" spc="-5" dirty="0">
                <a:latin typeface="Palatino Linotype"/>
                <a:cs typeface="Palatino Linotype"/>
              </a:rPr>
              <a:t>the </a:t>
            </a:r>
            <a:r>
              <a:rPr sz="1800" dirty="0">
                <a:latin typeface="Palatino Linotype"/>
                <a:cs typeface="Palatino Linotype"/>
              </a:rPr>
              <a:t>procedure </a:t>
            </a:r>
            <a:r>
              <a:rPr sz="1800" spc="-5" dirty="0">
                <a:latin typeface="Palatino Linotype"/>
                <a:cs typeface="Palatino Linotype"/>
              </a:rPr>
              <a:t>there </a:t>
            </a:r>
            <a:r>
              <a:rPr sz="1800" dirty="0">
                <a:latin typeface="Palatino Linotype"/>
                <a:cs typeface="Palatino Linotype"/>
              </a:rPr>
              <a:t>will be minimal discomfort in </a:t>
            </a:r>
            <a:r>
              <a:rPr sz="1800" spc="-5" dirty="0">
                <a:latin typeface="Palatino Linotype"/>
                <a:cs typeface="Palatino Linotype"/>
              </a:rPr>
              <a:t>the </a:t>
            </a:r>
            <a:r>
              <a:rPr sz="1800" dirty="0">
                <a:latin typeface="Palatino Linotype"/>
                <a:cs typeface="Palatino Linotype"/>
              </a:rPr>
              <a:t>abdominal area with soreness and bruising  lasting anywhere from 1 </a:t>
            </a:r>
            <a:r>
              <a:rPr sz="1800" spc="-10" dirty="0">
                <a:latin typeface="Palatino Linotype"/>
                <a:cs typeface="Palatino Linotype"/>
              </a:rPr>
              <a:t>week </a:t>
            </a:r>
            <a:r>
              <a:rPr sz="1800" dirty="0">
                <a:latin typeface="Palatino Linotype"/>
                <a:cs typeface="Palatino Linotype"/>
              </a:rPr>
              <a:t>to 2 </a:t>
            </a:r>
            <a:r>
              <a:rPr sz="1800" spc="-10" dirty="0">
                <a:latin typeface="Palatino Linotype"/>
                <a:cs typeface="Palatino Linotype"/>
              </a:rPr>
              <a:t>weeks. </a:t>
            </a:r>
            <a:r>
              <a:rPr sz="1800" spc="-5" dirty="0">
                <a:latin typeface="Palatino Linotype"/>
                <a:cs typeface="Palatino Linotype"/>
              </a:rPr>
              <a:t>There </a:t>
            </a:r>
            <a:r>
              <a:rPr sz="1800" dirty="0">
                <a:latin typeface="Palatino Linotype"/>
                <a:cs typeface="Palatino Linotype"/>
              </a:rPr>
              <a:t>will also be some </a:t>
            </a:r>
            <a:r>
              <a:rPr sz="1800" spc="-5" dirty="0">
                <a:latin typeface="Palatino Linotype"/>
                <a:cs typeface="Palatino Linotype"/>
              </a:rPr>
              <a:t>tenderness </a:t>
            </a:r>
            <a:r>
              <a:rPr sz="1800" dirty="0">
                <a:latin typeface="Palatino Linotype"/>
                <a:cs typeface="Palatino Linotype"/>
              </a:rPr>
              <a:t>at </a:t>
            </a:r>
            <a:r>
              <a:rPr sz="1800" spc="-5" dirty="0">
                <a:latin typeface="Palatino Linotype"/>
                <a:cs typeface="Palatino Linotype"/>
              </a:rPr>
              <a:t>the </a:t>
            </a:r>
            <a:r>
              <a:rPr sz="1800" dirty="0">
                <a:latin typeface="Palatino Linotype"/>
                <a:cs typeface="Palatino Linotype"/>
              </a:rPr>
              <a:t>joint from </a:t>
            </a:r>
            <a:r>
              <a:rPr sz="1800" spc="-5" dirty="0">
                <a:latin typeface="Palatino Linotype"/>
                <a:cs typeface="Palatino Linotype"/>
              </a:rPr>
              <a:t>the </a:t>
            </a:r>
            <a:r>
              <a:rPr sz="1800" dirty="0">
                <a:latin typeface="Palatino Linotype"/>
                <a:cs typeface="Palatino Linotype"/>
              </a:rPr>
              <a:t>intra-  articular joint </a:t>
            </a:r>
            <a:r>
              <a:rPr sz="1800" spc="-5" dirty="0">
                <a:latin typeface="Palatino Linotype"/>
                <a:cs typeface="Palatino Linotype"/>
              </a:rPr>
              <a:t>injection. </a:t>
            </a:r>
            <a:r>
              <a:rPr sz="1800" dirty="0">
                <a:latin typeface="Palatino Linotype"/>
                <a:cs typeface="Palatino Linotype"/>
              </a:rPr>
              <a:t>This </a:t>
            </a:r>
            <a:r>
              <a:rPr sz="1800" spc="-5" dirty="0">
                <a:latin typeface="Palatino Linotype"/>
                <a:cs typeface="Palatino Linotype"/>
              </a:rPr>
              <a:t>tenderness </a:t>
            </a:r>
            <a:r>
              <a:rPr sz="1800" dirty="0">
                <a:latin typeface="Palatino Linotype"/>
                <a:cs typeface="Palatino Linotype"/>
              </a:rPr>
              <a:t>may last anywhere from 4-6 </a:t>
            </a:r>
            <a:r>
              <a:rPr sz="1800" spc="-10" dirty="0">
                <a:latin typeface="Palatino Linotype"/>
                <a:cs typeface="Palatino Linotype"/>
              </a:rPr>
              <a:t>weeks </a:t>
            </a:r>
            <a:r>
              <a:rPr sz="1800" dirty="0">
                <a:latin typeface="Palatino Linotype"/>
                <a:cs typeface="Palatino Linotype"/>
              </a:rPr>
              <a:t>in some patients. </a:t>
            </a:r>
            <a:r>
              <a:rPr sz="1800" spc="-60" dirty="0">
                <a:latin typeface="Palatino Linotype"/>
                <a:cs typeface="Palatino Linotype"/>
              </a:rPr>
              <a:t>We  </a:t>
            </a:r>
            <a:r>
              <a:rPr sz="1800" dirty="0">
                <a:latin typeface="Palatino Linotype"/>
                <a:cs typeface="Palatino Linotype"/>
              </a:rPr>
              <a:t>recommend patients relax and </a:t>
            </a:r>
            <a:r>
              <a:rPr sz="1800" spc="-5" dirty="0">
                <a:latin typeface="Palatino Linotype"/>
                <a:cs typeface="Palatino Linotype"/>
              </a:rPr>
              <a:t>receive </a:t>
            </a:r>
            <a:r>
              <a:rPr sz="1800" dirty="0">
                <a:latin typeface="Palatino Linotype"/>
                <a:cs typeface="Palatino Linotype"/>
              </a:rPr>
              <a:t>as much rest as possible to </a:t>
            </a:r>
            <a:r>
              <a:rPr sz="1800" spc="-10" dirty="0">
                <a:latin typeface="Palatino Linotype"/>
                <a:cs typeface="Palatino Linotype"/>
              </a:rPr>
              <a:t>give </a:t>
            </a:r>
            <a:r>
              <a:rPr sz="1800" spc="-5" dirty="0">
                <a:latin typeface="Palatino Linotype"/>
                <a:cs typeface="Palatino Linotype"/>
              </a:rPr>
              <a:t>their </a:t>
            </a:r>
            <a:r>
              <a:rPr sz="1800" dirty="0">
                <a:latin typeface="Palatino Linotype"/>
                <a:cs typeface="Palatino Linotype"/>
              </a:rPr>
              <a:t>stem cells a chance to</a:t>
            </a:r>
            <a:r>
              <a:rPr sz="1800" spc="-75" dirty="0">
                <a:latin typeface="Palatino Linotype"/>
                <a:cs typeface="Palatino Linotype"/>
              </a:rPr>
              <a:t> </a:t>
            </a:r>
            <a:r>
              <a:rPr sz="1800" dirty="0">
                <a:latin typeface="Palatino Linotype"/>
                <a:cs typeface="Palatino Linotype"/>
              </a:rPr>
              <a:t>heal.</a:t>
            </a:r>
            <a:endParaRPr sz="1800">
              <a:latin typeface="Palatino Linotype"/>
              <a:cs typeface="Palatino Linotype"/>
            </a:endParaRPr>
          </a:p>
        </p:txBody>
      </p:sp>
      <p:sp>
        <p:nvSpPr>
          <p:cNvPr id="3" name="object 3"/>
          <p:cNvSpPr/>
          <p:nvPr/>
        </p:nvSpPr>
        <p:spPr>
          <a:xfrm>
            <a:off x="322245" y="3828884"/>
            <a:ext cx="6328867" cy="2457711"/>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406628" rIns="0" bIns="0" rtlCol="0">
            <a:spAutoFit/>
          </a:bodyPr>
          <a:lstStyle/>
          <a:p>
            <a:pPr marL="2640330">
              <a:lnSpc>
                <a:spcPct val="100000"/>
              </a:lnSpc>
            </a:pPr>
            <a:r>
              <a:rPr sz="3200" spc="-5" dirty="0">
                <a:solidFill>
                  <a:srgbClr val="800000"/>
                </a:solidFill>
                <a:latin typeface="Arial"/>
                <a:cs typeface="Arial"/>
              </a:rPr>
              <a:t>What </a:t>
            </a:r>
            <a:r>
              <a:rPr sz="3200" dirty="0">
                <a:solidFill>
                  <a:srgbClr val="800000"/>
                </a:solidFill>
                <a:latin typeface="Arial"/>
                <a:cs typeface="Arial"/>
              </a:rPr>
              <a:t>can </a:t>
            </a:r>
            <a:r>
              <a:rPr sz="3200" spc="-5" dirty="0">
                <a:solidFill>
                  <a:srgbClr val="800000"/>
                </a:solidFill>
                <a:latin typeface="Arial"/>
                <a:cs typeface="Arial"/>
              </a:rPr>
              <a:t>the patient</a:t>
            </a:r>
            <a:r>
              <a:rPr sz="3200" spc="-40" dirty="0">
                <a:solidFill>
                  <a:srgbClr val="800000"/>
                </a:solidFill>
                <a:latin typeface="Arial"/>
                <a:cs typeface="Arial"/>
              </a:rPr>
              <a:t> </a:t>
            </a:r>
            <a:r>
              <a:rPr sz="3200" spc="-5" dirty="0">
                <a:solidFill>
                  <a:srgbClr val="800000"/>
                </a:solidFill>
                <a:latin typeface="Arial"/>
                <a:cs typeface="Arial"/>
              </a:rPr>
              <a:t>expect</a:t>
            </a:r>
            <a:endParaRPr sz="3200">
              <a:latin typeface="Arial"/>
              <a:cs typeface="Arial"/>
            </a:endParaRPr>
          </a:p>
        </p:txBody>
      </p:sp>
      <p:sp>
        <p:nvSpPr>
          <p:cNvPr id="5" name="object 5"/>
          <p:cNvSpPr/>
          <p:nvPr/>
        </p:nvSpPr>
        <p:spPr>
          <a:xfrm>
            <a:off x="7072096" y="3305009"/>
            <a:ext cx="4364659" cy="2944205"/>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620513" y="119976"/>
            <a:ext cx="2930525" cy="436245"/>
          </a:xfrm>
          <a:prstGeom prst="rect">
            <a:avLst/>
          </a:prstGeom>
        </p:spPr>
        <p:txBody>
          <a:bodyPr vert="horz" wrap="square" lIns="0" tIns="0" rIns="0" bIns="0" rtlCol="0">
            <a:spAutoFit/>
          </a:bodyPr>
          <a:lstStyle/>
          <a:p>
            <a:pPr marL="12700">
              <a:lnSpc>
                <a:spcPct val="100000"/>
              </a:lnSpc>
            </a:pPr>
            <a:r>
              <a:rPr sz="2800" spc="-5" dirty="0">
                <a:solidFill>
                  <a:srgbClr val="800000"/>
                </a:solidFill>
                <a:latin typeface="Arial"/>
                <a:cs typeface="Arial"/>
              </a:rPr>
              <a:t>How do </a:t>
            </a:r>
            <a:r>
              <a:rPr sz="2800" dirty="0">
                <a:solidFill>
                  <a:srgbClr val="800000"/>
                </a:solidFill>
                <a:latin typeface="Arial"/>
                <a:cs typeface="Arial"/>
              </a:rPr>
              <a:t>stem</a:t>
            </a:r>
            <a:r>
              <a:rPr sz="2800" spc="-85" dirty="0">
                <a:solidFill>
                  <a:srgbClr val="800000"/>
                </a:solidFill>
                <a:latin typeface="Arial"/>
                <a:cs typeface="Arial"/>
              </a:rPr>
              <a:t> </a:t>
            </a:r>
            <a:r>
              <a:rPr sz="2800" dirty="0">
                <a:solidFill>
                  <a:srgbClr val="800000"/>
                </a:solidFill>
                <a:latin typeface="Arial"/>
                <a:cs typeface="Arial"/>
              </a:rPr>
              <a:t>cell</a:t>
            </a:r>
            <a:endParaRPr sz="2800">
              <a:latin typeface="Arial"/>
              <a:cs typeface="Arial"/>
            </a:endParaRPr>
          </a:p>
        </p:txBody>
      </p:sp>
      <p:sp>
        <p:nvSpPr>
          <p:cNvPr id="3" name="object 3"/>
          <p:cNvSpPr txBox="1"/>
          <p:nvPr/>
        </p:nvSpPr>
        <p:spPr>
          <a:xfrm>
            <a:off x="967958" y="996987"/>
            <a:ext cx="10457180" cy="2761615"/>
          </a:xfrm>
          <a:prstGeom prst="rect">
            <a:avLst/>
          </a:prstGeom>
        </p:spPr>
        <p:txBody>
          <a:bodyPr vert="horz" wrap="square" lIns="0" tIns="0" rIns="0" bIns="0" rtlCol="0">
            <a:spAutoFit/>
          </a:bodyPr>
          <a:lstStyle/>
          <a:p>
            <a:pPr marL="12700" marR="5080" algn="just">
              <a:lnSpc>
                <a:spcPct val="100000"/>
              </a:lnSpc>
            </a:pP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majority of complications in osteoarthritis patients are related to </a:t>
            </a: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deterioration of  cartilage that cushions </a:t>
            </a:r>
            <a:r>
              <a:rPr sz="2000" spc="-5" dirty="0">
                <a:solidFill>
                  <a:srgbClr val="000090"/>
                </a:solidFill>
                <a:latin typeface="Palatino Linotype"/>
                <a:cs typeface="Palatino Linotype"/>
              </a:rPr>
              <a:t>the ends </a:t>
            </a:r>
            <a:r>
              <a:rPr sz="2000" dirty="0">
                <a:solidFill>
                  <a:srgbClr val="000090"/>
                </a:solidFill>
                <a:latin typeface="Palatino Linotype"/>
                <a:cs typeface="Palatino Linotype"/>
              </a:rPr>
              <a:t>of bones in </a:t>
            </a:r>
            <a:r>
              <a:rPr sz="2000" spc="-10" dirty="0">
                <a:solidFill>
                  <a:srgbClr val="000090"/>
                </a:solidFill>
                <a:latin typeface="Palatino Linotype"/>
                <a:cs typeface="Palatino Linotype"/>
              </a:rPr>
              <a:t>your </a:t>
            </a:r>
            <a:r>
              <a:rPr sz="2000" dirty="0">
                <a:solidFill>
                  <a:srgbClr val="000090"/>
                </a:solidFill>
                <a:latin typeface="Palatino Linotype"/>
                <a:cs typeface="Palatino Linotype"/>
              </a:rPr>
              <a:t>joints. Cartilage is a </a:t>
            </a:r>
            <a:r>
              <a:rPr sz="2000" spc="-5" dirty="0">
                <a:solidFill>
                  <a:srgbClr val="000090"/>
                </a:solidFill>
                <a:latin typeface="Palatino Linotype"/>
                <a:cs typeface="Palatino Linotype"/>
              </a:rPr>
              <a:t>ﬁrm, </a:t>
            </a:r>
            <a:r>
              <a:rPr sz="2000" dirty="0">
                <a:solidFill>
                  <a:srgbClr val="000090"/>
                </a:solidFill>
                <a:latin typeface="Palatino Linotype"/>
                <a:cs typeface="Palatino Linotype"/>
              </a:rPr>
              <a:t>slippery </a:t>
            </a:r>
            <a:r>
              <a:rPr sz="2000" spc="-5" dirty="0">
                <a:solidFill>
                  <a:srgbClr val="000090"/>
                </a:solidFill>
                <a:latin typeface="Palatino Linotype"/>
                <a:cs typeface="Palatino Linotype"/>
              </a:rPr>
              <a:t>tissue  </a:t>
            </a:r>
            <a:r>
              <a:rPr sz="2000" dirty="0">
                <a:solidFill>
                  <a:srgbClr val="000090"/>
                </a:solidFill>
                <a:latin typeface="Palatino Linotype"/>
                <a:cs typeface="Palatino Linotype"/>
              </a:rPr>
              <a:t>that permits nearly </a:t>
            </a:r>
            <a:r>
              <a:rPr sz="2000" spc="-5" dirty="0">
                <a:solidFill>
                  <a:srgbClr val="000090"/>
                </a:solidFill>
                <a:latin typeface="Palatino Linotype"/>
                <a:cs typeface="Palatino Linotype"/>
              </a:rPr>
              <a:t>frictionless </a:t>
            </a:r>
            <a:r>
              <a:rPr sz="2000" dirty="0">
                <a:solidFill>
                  <a:srgbClr val="000090"/>
                </a:solidFill>
                <a:latin typeface="Palatino Linotype"/>
                <a:cs typeface="Palatino Linotype"/>
              </a:rPr>
              <a:t>joint </a:t>
            </a:r>
            <a:r>
              <a:rPr sz="2000" spc="-5" dirty="0">
                <a:solidFill>
                  <a:srgbClr val="000090"/>
                </a:solidFill>
                <a:latin typeface="Palatino Linotype"/>
                <a:cs typeface="Palatino Linotype"/>
              </a:rPr>
              <a:t>motion. </a:t>
            </a:r>
            <a:r>
              <a:rPr sz="2000" dirty="0">
                <a:solidFill>
                  <a:srgbClr val="000090"/>
                </a:solidFill>
                <a:latin typeface="Palatino Linotype"/>
                <a:cs typeface="Palatino Linotype"/>
              </a:rPr>
              <a:t>In osteoarthritis, this surface become </a:t>
            </a:r>
            <a:r>
              <a:rPr sz="2000" spc="-5" dirty="0">
                <a:solidFill>
                  <a:srgbClr val="000090"/>
                </a:solidFill>
                <a:latin typeface="Palatino Linotype"/>
                <a:cs typeface="Palatino Linotype"/>
              </a:rPr>
              <a:t>rough.  </a:t>
            </a:r>
            <a:r>
              <a:rPr sz="2000" spc="-25" dirty="0">
                <a:solidFill>
                  <a:srgbClr val="000090"/>
                </a:solidFill>
                <a:latin typeface="Palatino Linotype"/>
                <a:cs typeface="Palatino Linotype"/>
              </a:rPr>
              <a:t>Eventually, </a:t>
            </a:r>
            <a:r>
              <a:rPr sz="2000" dirty="0">
                <a:solidFill>
                  <a:srgbClr val="000090"/>
                </a:solidFill>
                <a:latin typeface="Palatino Linotype"/>
                <a:cs typeface="Palatino Linotype"/>
              </a:rPr>
              <a:t>if </a:t>
            </a: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cartilage </a:t>
            </a:r>
            <a:r>
              <a:rPr sz="2000" spc="-10" dirty="0">
                <a:solidFill>
                  <a:srgbClr val="000090"/>
                </a:solidFill>
                <a:latin typeface="Palatino Linotype"/>
                <a:cs typeface="Palatino Linotype"/>
              </a:rPr>
              <a:t>wears </a:t>
            </a:r>
            <a:r>
              <a:rPr sz="2000" dirty="0">
                <a:solidFill>
                  <a:srgbClr val="000090"/>
                </a:solidFill>
                <a:latin typeface="Palatino Linotype"/>
                <a:cs typeface="Palatino Linotype"/>
              </a:rPr>
              <a:t>down </a:t>
            </a:r>
            <a:r>
              <a:rPr sz="2000" spc="-20" dirty="0">
                <a:solidFill>
                  <a:srgbClr val="000090"/>
                </a:solidFill>
                <a:latin typeface="Palatino Linotype"/>
                <a:cs typeface="Palatino Linotype"/>
              </a:rPr>
              <a:t>completely, </a:t>
            </a:r>
            <a:r>
              <a:rPr sz="2000" dirty="0">
                <a:solidFill>
                  <a:srgbClr val="000090"/>
                </a:solidFill>
                <a:latin typeface="Palatino Linotype"/>
                <a:cs typeface="Palatino Linotype"/>
              </a:rPr>
              <a:t>patients will be left with </a:t>
            </a:r>
            <a:r>
              <a:rPr sz="2000" spc="-5" dirty="0">
                <a:solidFill>
                  <a:srgbClr val="000090"/>
                </a:solidFill>
                <a:latin typeface="Palatino Linotype"/>
                <a:cs typeface="Palatino Linotype"/>
              </a:rPr>
              <a:t>bone </a:t>
            </a:r>
            <a:r>
              <a:rPr sz="2000" dirty="0">
                <a:solidFill>
                  <a:srgbClr val="000090"/>
                </a:solidFill>
                <a:latin typeface="Palatino Linotype"/>
                <a:cs typeface="Palatino Linotype"/>
              </a:rPr>
              <a:t>rubbing on  bone.</a:t>
            </a:r>
            <a:endParaRPr sz="2000">
              <a:latin typeface="Palatino Linotype"/>
              <a:cs typeface="Palatino Linotype"/>
            </a:endParaRPr>
          </a:p>
          <a:p>
            <a:pPr marL="12700" marR="5080" algn="just">
              <a:lnSpc>
                <a:spcPct val="100000"/>
              </a:lnSpc>
            </a:pPr>
            <a:r>
              <a:rPr sz="2000" dirty="0">
                <a:solidFill>
                  <a:srgbClr val="000090"/>
                </a:solidFill>
                <a:latin typeface="Palatino Linotype"/>
                <a:cs typeface="Palatino Linotype"/>
              </a:rPr>
              <a:t>This stem cell treatment is designed to target these areas </a:t>
            </a:r>
            <a:r>
              <a:rPr sz="2000" spc="-5" dirty="0">
                <a:solidFill>
                  <a:srgbClr val="000090"/>
                </a:solidFill>
                <a:latin typeface="Palatino Linotype"/>
                <a:cs typeface="Palatino Linotype"/>
              </a:rPr>
              <a:t>within the </a:t>
            </a:r>
            <a:r>
              <a:rPr sz="2000" dirty="0">
                <a:solidFill>
                  <a:srgbClr val="000090"/>
                </a:solidFill>
                <a:latin typeface="Palatino Linotype"/>
                <a:cs typeface="Palatino Linotype"/>
              </a:rPr>
              <a:t>joints to help with </a:t>
            </a: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creation of </a:t>
            </a:r>
            <a:r>
              <a:rPr sz="2000" spc="-5" dirty="0">
                <a:solidFill>
                  <a:srgbClr val="000090"/>
                </a:solidFill>
                <a:latin typeface="Palatino Linotype"/>
                <a:cs typeface="Palatino Linotype"/>
              </a:rPr>
              <a:t>new </a:t>
            </a:r>
            <a:r>
              <a:rPr sz="2000" dirty="0">
                <a:solidFill>
                  <a:srgbClr val="000090"/>
                </a:solidFill>
                <a:latin typeface="Palatino Linotype"/>
                <a:cs typeface="Palatino Linotype"/>
              </a:rPr>
              <a:t>cartilage </a:t>
            </a:r>
            <a:r>
              <a:rPr sz="2000" spc="-5" dirty="0">
                <a:solidFill>
                  <a:srgbClr val="000090"/>
                </a:solidFill>
                <a:latin typeface="Palatino Linotype"/>
                <a:cs typeface="Palatino Linotype"/>
              </a:rPr>
              <a:t>cells. The </a:t>
            </a:r>
            <a:r>
              <a:rPr sz="2000" dirty="0">
                <a:solidFill>
                  <a:srgbClr val="000090"/>
                </a:solidFill>
                <a:latin typeface="Palatino Linotype"/>
                <a:cs typeface="Palatino Linotype"/>
              </a:rPr>
              <a:t>goal of each stem cell treatment is to inject </a:t>
            </a: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stem cells  into </a:t>
            </a: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joint to create cartilage. Stem cells are also </a:t>
            </a:r>
            <a:r>
              <a:rPr sz="2000" spc="-5" dirty="0">
                <a:solidFill>
                  <a:srgbClr val="000090"/>
                </a:solidFill>
                <a:latin typeface="Palatino Linotype"/>
                <a:cs typeface="Palatino Linotype"/>
              </a:rPr>
              <a:t>natural </a:t>
            </a:r>
            <a:r>
              <a:rPr sz="2000" dirty="0">
                <a:solidFill>
                  <a:srgbClr val="000090"/>
                </a:solidFill>
                <a:latin typeface="Palatino Linotype"/>
                <a:cs typeface="Palatino Linotype"/>
              </a:rPr>
              <a:t>anti-inﬂammatories </a:t>
            </a:r>
            <a:r>
              <a:rPr sz="2000" spc="-5" dirty="0">
                <a:solidFill>
                  <a:srgbClr val="000090"/>
                </a:solidFill>
                <a:latin typeface="Palatino Linotype"/>
                <a:cs typeface="Palatino Linotype"/>
              </a:rPr>
              <a:t>which </a:t>
            </a:r>
            <a:r>
              <a:rPr sz="2000" dirty="0">
                <a:solidFill>
                  <a:srgbClr val="000090"/>
                </a:solidFill>
                <a:latin typeface="Palatino Linotype"/>
                <a:cs typeface="Palatino Linotype"/>
              </a:rPr>
              <a:t>can  assist with osteoarthritis pain and </a:t>
            </a:r>
            <a:r>
              <a:rPr sz="2000" spc="-5" dirty="0">
                <a:solidFill>
                  <a:srgbClr val="000090"/>
                </a:solidFill>
                <a:latin typeface="Palatino Linotype"/>
                <a:cs typeface="Palatino Linotype"/>
              </a:rPr>
              <a:t>swelling </a:t>
            </a:r>
            <a:r>
              <a:rPr sz="2000" dirty="0">
                <a:solidFill>
                  <a:srgbClr val="000090"/>
                </a:solidFill>
                <a:latin typeface="Palatino Linotype"/>
                <a:cs typeface="Palatino Linotype"/>
              </a:rPr>
              <a:t>in </a:t>
            </a:r>
            <a:r>
              <a:rPr sz="2000" spc="-5" dirty="0">
                <a:solidFill>
                  <a:srgbClr val="000090"/>
                </a:solidFill>
                <a:latin typeface="Palatino Linotype"/>
                <a:cs typeface="Palatino Linotype"/>
              </a:rPr>
              <a:t>the </a:t>
            </a:r>
            <a:r>
              <a:rPr sz="2000" dirty="0">
                <a:solidFill>
                  <a:srgbClr val="000090"/>
                </a:solidFill>
                <a:latin typeface="Palatino Linotype"/>
                <a:cs typeface="Palatino Linotype"/>
              </a:rPr>
              <a:t>joint</a:t>
            </a:r>
            <a:r>
              <a:rPr sz="2000" spc="-80" dirty="0">
                <a:solidFill>
                  <a:srgbClr val="000090"/>
                </a:solidFill>
                <a:latin typeface="Palatino Linotype"/>
                <a:cs typeface="Palatino Linotype"/>
              </a:rPr>
              <a:t> </a:t>
            </a:r>
            <a:r>
              <a:rPr sz="2000" dirty="0">
                <a:solidFill>
                  <a:srgbClr val="000090"/>
                </a:solidFill>
                <a:latin typeface="Palatino Linotype"/>
                <a:cs typeface="Palatino Linotype"/>
              </a:rPr>
              <a:t>area.</a:t>
            </a:r>
            <a:endParaRPr sz="2000">
              <a:latin typeface="Palatino Linotype"/>
              <a:cs typeface="Palatino Linotype"/>
            </a:endParaRPr>
          </a:p>
        </p:txBody>
      </p:sp>
      <p:sp>
        <p:nvSpPr>
          <p:cNvPr id="4" name="object 4"/>
          <p:cNvSpPr/>
          <p:nvPr/>
        </p:nvSpPr>
        <p:spPr>
          <a:xfrm>
            <a:off x="1027541" y="4217301"/>
            <a:ext cx="4809058" cy="179905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35543" y="376885"/>
            <a:ext cx="10947400" cy="3108960"/>
          </a:xfrm>
          <a:custGeom>
            <a:avLst/>
            <a:gdLst/>
            <a:ahLst/>
            <a:cxnLst/>
            <a:rect l="l" t="t" r="r" b="b"/>
            <a:pathLst>
              <a:path w="10947400" h="3108960">
                <a:moveTo>
                  <a:pt x="0" y="0"/>
                </a:moveTo>
                <a:lnTo>
                  <a:pt x="10946856" y="0"/>
                </a:lnTo>
                <a:lnTo>
                  <a:pt x="10946856" y="3108553"/>
                </a:lnTo>
                <a:lnTo>
                  <a:pt x="0" y="3108553"/>
                </a:lnTo>
                <a:lnTo>
                  <a:pt x="0" y="0"/>
                </a:lnTo>
                <a:close/>
              </a:path>
            </a:pathLst>
          </a:custGeom>
          <a:solidFill>
            <a:srgbClr val="FFFFFF"/>
          </a:solidFill>
        </p:spPr>
        <p:txBody>
          <a:bodyPr wrap="square" lIns="0" tIns="0" rIns="0" bIns="0" rtlCol="0"/>
          <a:lstStyle/>
          <a:p>
            <a:endParaRPr/>
          </a:p>
        </p:txBody>
      </p:sp>
      <p:sp>
        <p:nvSpPr>
          <p:cNvPr id="3" name="object 3"/>
          <p:cNvSpPr/>
          <p:nvPr/>
        </p:nvSpPr>
        <p:spPr>
          <a:xfrm>
            <a:off x="635543" y="376885"/>
            <a:ext cx="10947400" cy="3108960"/>
          </a:xfrm>
          <a:custGeom>
            <a:avLst/>
            <a:gdLst/>
            <a:ahLst/>
            <a:cxnLst/>
            <a:rect l="l" t="t" r="r" b="b"/>
            <a:pathLst>
              <a:path w="10947400" h="3108960">
                <a:moveTo>
                  <a:pt x="0" y="0"/>
                </a:moveTo>
                <a:lnTo>
                  <a:pt x="10946892" y="0"/>
                </a:lnTo>
                <a:lnTo>
                  <a:pt x="10946892" y="3108537"/>
                </a:lnTo>
                <a:lnTo>
                  <a:pt x="0" y="3108537"/>
                </a:lnTo>
                <a:lnTo>
                  <a:pt x="0" y="0"/>
                </a:lnTo>
                <a:close/>
              </a:path>
            </a:pathLst>
          </a:custGeom>
          <a:ln w="9524">
            <a:solidFill>
              <a:srgbClr val="FFFFFF"/>
            </a:solidFill>
          </a:ln>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284644" rIns="0" bIns="0" rtlCol="0">
            <a:spAutoFit/>
          </a:bodyPr>
          <a:lstStyle/>
          <a:p>
            <a:pPr marL="3692525" marR="5080" indent="-3607435">
              <a:lnSpc>
                <a:spcPts val="3300"/>
              </a:lnSpc>
            </a:pPr>
            <a:r>
              <a:rPr sz="2800" spc="-5" dirty="0">
                <a:solidFill>
                  <a:srgbClr val="800000"/>
                </a:solidFill>
                <a:latin typeface="Arial"/>
                <a:cs typeface="Arial"/>
              </a:rPr>
              <a:t>MSC-based strategies should provide practical advantages for  the patient </a:t>
            </a:r>
            <a:r>
              <a:rPr sz="2800" dirty="0">
                <a:solidFill>
                  <a:srgbClr val="800000"/>
                </a:solidFill>
                <a:latin typeface="Arial"/>
                <a:cs typeface="Arial"/>
              </a:rPr>
              <a:t>with</a:t>
            </a:r>
            <a:r>
              <a:rPr sz="2800" spc="-65" dirty="0">
                <a:solidFill>
                  <a:srgbClr val="800000"/>
                </a:solidFill>
                <a:latin typeface="Arial"/>
                <a:cs typeface="Arial"/>
              </a:rPr>
              <a:t> </a:t>
            </a:r>
            <a:r>
              <a:rPr sz="2800" dirty="0">
                <a:solidFill>
                  <a:srgbClr val="800000"/>
                </a:solidFill>
                <a:latin typeface="Arial"/>
                <a:cs typeface="Arial"/>
              </a:rPr>
              <a:t>OA.</a:t>
            </a:r>
            <a:endParaRPr sz="2800">
              <a:latin typeface="Arial"/>
              <a:cs typeface="Arial"/>
            </a:endParaRPr>
          </a:p>
        </p:txBody>
      </p:sp>
      <p:sp>
        <p:nvSpPr>
          <p:cNvPr id="5" name="object 5"/>
          <p:cNvSpPr txBox="1"/>
          <p:nvPr/>
        </p:nvSpPr>
        <p:spPr>
          <a:xfrm>
            <a:off x="714283" y="1641805"/>
            <a:ext cx="10241915" cy="1784985"/>
          </a:xfrm>
          <a:prstGeom prst="rect">
            <a:avLst/>
          </a:prstGeom>
        </p:spPr>
        <p:txBody>
          <a:bodyPr vert="horz" wrap="square" lIns="0" tIns="0" rIns="0" bIns="0" rtlCol="0">
            <a:spAutoFit/>
          </a:bodyPr>
          <a:lstStyle/>
          <a:p>
            <a:pPr marL="355600" marR="169545" indent="-342900">
              <a:lnSpc>
                <a:spcPct val="100000"/>
              </a:lnSpc>
              <a:buFont typeface="Arial"/>
              <a:buChar char="Ø"/>
              <a:tabLst>
                <a:tab pos="354965" algn="l"/>
                <a:tab pos="355600" algn="l"/>
              </a:tabLst>
            </a:pPr>
            <a:r>
              <a:rPr sz="2000" dirty="0">
                <a:latin typeface="Palatino Linotype"/>
                <a:cs typeface="Palatino Linotype"/>
              </a:rPr>
              <a:t>use of MSC as progenitor cells to engineer cartilage implants that can be used to</a:t>
            </a:r>
            <a:r>
              <a:rPr sz="2000" spc="-105" dirty="0">
                <a:latin typeface="Palatino Linotype"/>
                <a:cs typeface="Palatino Linotype"/>
              </a:rPr>
              <a:t> </a:t>
            </a:r>
            <a:r>
              <a:rPr sz="2000" dirty="0">
                <a:latin typeface="Palatino Linotype"/>
                <a:cs typeface="Palatino Linotype"/>
              </a:rPr>
              <a:t>repair  chondral and osteochondral lesions,</a:t>
            </a:r>
            <a:r>
              <a:rPr sz="2000" spc="-100" dirty="0">
                <a:latin typeface="Palatino Linotype"/>
                <a:cs typeface="Palatino Linotype"/>
              </a:rPr>
              <a:t> </a:t>
            </a:r>
            <a:r>
              <a:rPr sz="2000" dirty="0">
                <a:latin typeface="Palatino Linotype"/>
                <a:cs typeface="Palatino Linotype"/>
              </a:rPr>
              <a:t>or</a:t>
            </a:r>
            <a:endParaRPr sz="2000">
              <a:latin typeface="Palatino Linotype"/>
              <a:cs typeface="Palatino Linotype"/>
            </a:endParaRPr>
          </a:p>
          <a:p>
            <a:pPr>
              <a:lnSpc>
                <a:spcPct val="100000"/>
              </a:lnSpc>
              <a:spcBef>
                <a:spcPts val="40"/>
              </a:spcBef>
              <a:buChar char="Ø"/>
            </a:pPr>
            <a:endParaRPr sz="2050">
              <a:latin typeface="Times New Roman"/>
              <a:cs typeface="Times New Roman"/>
            </a:endParaRPr>
          </a:p>
          <a:p>
            <a:pPr marL="355600" marR="5080" indent="-342900">
              <a:lnSpc>
                <a:spcPct val="100000"/>
              </a:lnSpc>
              <a:buFont typeface="Arial"/>
              <a:buChar char="Ø"/>
              <a:tabLst>
                <a:tab pos="354965" algn="l"/>
                <a:tab pos="355600" algn="l"/>
              </a:tabLst>
            </a:pPr>
            <a:r>
              <a:rPr sz="2000" dirty="0">
                <a:latin typeface="Palatino Linotype"/>
                <a:cs typeface="Palatino Linotype"/>
              </a:rPr>
              <a:t>use of MSC as trophic producers of </a:t>
            </a:r>
            <a:r>
              <a:rPr sz="2000" spc="-5" dirty="0">
                <a:latin typeface="Palatino Linotype"/>
                <a:cs typeface="Palatino Linotype"/>
              </a:rPr>
              <a:t>bioactive </a:t>
            </a:r>
            <a:r>
              <a:rPr sz="2000" dirty="0">
                <a:latin typeface="Palatino Linotype"/>
                <a:cs typeface="Palatino Linotype"/>
              </a:rPr>
              <a:t>factors to initiate </a:t>
            </a:r>
            <a:r>
              <a:rPr sz="2000" spc="-5" dirty="0">
                <a:latin typeface="Palatino Linotype"/>
                <a:cs typeface="Palatino Linotype"/>
              </a:rPr>
              <a:t>endogenous</a:t>
            </a:r>
            <a:r>
              <a:rPr sz="2000" spc="-15" dirty="0">
                <a:latin typeface="Palatino Linotype"/>
                <a:cs typeface="Palatino Linotype"/>
              </a:rPr>
              <a:t> </a:t>
            </a:r>
            <a:r>
              <a:rPr sz="2000" spc="-5" dirty="0">
                <a:latin typeface="Palatino Linotype"/>
                <a:cs typeface="Palatino Linotype"/>
              </a:rPr>
              <a:t>regenerative  </a:t>
            </a:r>
            <a:r>
              <a:rPr sz="2000" dirty="0">
                <a:latin typeface="Palatino Linotype"/>
                <a:cs typeface="Palatino Linotype"/>
              </a:rPr>
              <a:t>activities in </a:t>
            </a:r>
            <a:r>
              <a:rPr sz="2000" spc="-5" dirty="0">
                <a:latin typeface="Palatino Linotype"/>
                <a:cs typeface="Palatino Linotype"/>
              </a:rPr>
              <a:t>the </a:t>
            </a:r>
            <a:r>
              <a:rPr sz="2000" dirty="0">
                <a:latin typeface="Palatino Linotype"/>
                <a:cs typeface="Palatino Linotype"/>
              </a:rPr>
              <a:t>OA</a:t>
            </a:r>
            <a:r>
              <a:rPr sz="2000" spc="-200" dirty="0">
                <a:latin typeface="Palatino Linotype"/>
                <a:cs typeface="Palatino Linotype"/>
              </a:rPr>
              <a:t> </a:t>
            </a:r>
            <a:r>
              <a:rPr sz="2000" dirty="0">
                <a:latin typeface="Palatino Linotype"/>
                <a:cs typeface="Palatino Linotype"/>
              </a:rPr>
              <a:t>joint</a:t>
            </a:r>
            <a:endParaRPr sz="2000">
              <a:latin typeface="Palatino Linotype"/>
              <a:cs typeface="Palatino Linotype"/>
            </a:endParaRPr>
          </a:p>
          <a:p>
            <a:pPr marL="298450" indent="-285750">
              <a:lnSpc>
                <a:spcPct val="100000"/>
              </a:lnSpc>
              <a:buFont typeface="Arial"/>
              <a:buChar char="Ø"/>
              <a:tabLst>
                <a:tab pos="298450" algn="l"/>
              </a:tabLst>
            </a:pPr>
            <a:r>
              <a:rPr sz="1600" i="1" dirty="0">
                <a:solidFill>
                  <a:srgbClr val="7097D3"/>
                </a:solidFill>
                <a:latin typeface="Palatino Linotype"/>
                <a:cs typeface="Palatino Linotype"/>
              </a:rPr>
              <a:t>(Noth et al.,</a:t>
            </a:r>
            <a:r>
              <a:rPr sz="1600" i="1" spc="-100" dirty="0">
                <a:solidFill>
                  <a:srgbClr val="7097D3"/>
                </a:solidFill>
                <a:latin typeface="Palatino Linotype"/>
                <a:cs typeface="Palatino Linotype"/>
              </a:rPr>
              <a:t> </a:t>
            </a:r>
            <a:r>
              <a:rPr sz="1600" i="1" dirty="0">
                <a:solidFill>
                  <a:srgbClr val="7097D3"/>
                </a:solidFill>
                <a:latin typeface="Palatino Linotype"/>
                <a:cs typeface="Palatino Linotype"/>
              </a:rPr>
              <a:t>2008</a:t>
            </a:r>
            <a:r>
              <a:rPr sz="1600" dirty="0">
                <a:solidFill>
                  <a:srgbClr val="82A9DC"/>
                </a:solidFill>
                <a:latin typeface="Palatino Linotype"/>
                <a:cs typeface="Palatino Linotype"/>
              </a:rPr>
              <a:t>).</a:t>
            </a:r>
            <a:endParaRPr sz="1600">
              <a:latin typeface="Palatino Linotype"/>
              <a:cs typeface="Palatino Linotype"/>
            </a:endParaRPr>
          </a:p>
        </p:txBody>
      </p:sp>
      <p:sp>
        <p:nvSpPr>
          <p:cNvPr id="6" name="object 6"/>
          <p:cNvSpPr/>
          <p:nvPr/>
        </p:nvSpPr>
        <p:spPr>
          <a:xfrm>
            <a:off x="4783709" y="3362325"/>
            <a:ext cx="6514947" cy="293826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9587" y="1760681"/>
            <a:ext cx="11664944" cy="4302125"/>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12850">
              <a:lnSpc>
                <a:spcPct val="100000"/>
              </a:lnSpc>
            </a:pPr>
            <a:r>
              <a:rPr sz="3600" b="0" dirty="0">
                <a:solidFill>
                  <a:srgbClr val="CC0000"/>
                </a:solidFill>
                <a:latin typeface="Palatino Linotype"/>
                <a:cs typeface="Palatino Linotype"/>
              </a:rPr>
              <a:t>MSCs and Diabetes</a:t>
            </a:r>
            <a:r>
              <a:rPr sz="3600" b="0" spc="-114" dirty="0">
                <a:solidFill>
                  <a:srgbClr val="CC0000"/>
                </a:solidFill>
                <a:latin typeface="Palatino Linotype"/>
                <a:cs typeface="Palatino Linotype"/>
              </a:rPr>
              <a:t> </a:t>
            </a:r>
            <a:r>
              <a:rPr sz="3600" b="0" dirty="0">
                <a:solidFill>
                  <a:srgbClr val="CC0000"/>
                </a:solidFill>
                <a:latin typeface="Palatino Linotype"/>
                <a:cs typeface="Palatino Linotype"/>
              </a:rPr>
              <a:t>Mellitus</a:t>
            </a:r>
            <a:endParaRPr sz="3600">
              <a:latin typeface="Palatino Linotype"/>
              <a:cs typeface="Palatino Linotype"/>
            </a:endParaRPr>
          </a:p>
          <a:p>
            <a:pPr marL="4704715" marR="5080" indent="-4692650">
              <a:lnSpc>
                <a:spcPct val="135400"/>
              </a:lnSpc>
              <a:spcBef>
                <a:spcPts val="480"/>
              </a:spcBef>
            </a:pPr>
            <a:r>
              <a:rPr sz="1600" b="0" i="1" dirty="0">
                <a:solidFill>
                  <a:srgbClr val="000099"/>
                </a:solidFill>
                <a:latin typeface="Palatino Linotype"/>
                <a:cs typeface="Palatino Linotype"/>
              </a:rPr>
              <a:t>Potential </a:t>
            </a:r>
            <a:r>
              <a:rPr sz="1600" b="0" i="1" spc="-10" dirty="0">
                <a:solidFill>
                  <a:srgbClr val="000099"/>
                </a:solidFill>
                <a:latin typeface="Palatino Linotype"/>
                <a:cs typeface="Palatino Linotype"/>
              </a:rPr>
              <a:t>role </a:t>
            </a:r>
            <a:r>
              <a:rPr sz="1600" b="0" i="1" dirty="0">
                <a:solidFill>
                  <a:srgbClr val="000099"/>
                </a:solidFill>
                <a:latin typeface="Palatino Linotype"/>
                <a:cs typeface="Palatino Linotype"/>
              </a:rPr>
              <a:t>of MSC in the management of diabetic </a:t>
            </a:r>
            <a:r>
              <a:rPr sz="1600" b="0" i="1" spc="-5" dirty="0">
                <a:solidFill>
                  <a:srgbClr val="000099"/>
                </a:solidFill>
                <a:latin typeface="Palatino Linotype"/>
                <a:cs typeface="Palatino Linotype"/>
              </a:rPr>
              <a:t>microvascular </a:t>
            </a:r>
            <a:r>
              <a:rPr sz="1600" b="0" i="1" dirty="0">
                <a:solidFill>
                  <a:srgbClr val="000099"/>
                </a:solidFill>
                <a:latin typeface="Palatino Linotype"/>
                <a:cs typeface="Palatino Linotype"/>
              </a:rPr>
              <a:t>complications </a:t>
            </a:r>
            <a:r>
              <a:rPr sz="1600" b="0" i="1" spc="-10" dirty="0">
                <a:solidFill>
                  <a:srgbClr val="000099"/>
                </a:solidFill>
                <a:latin typeface="Palatino Linotype"/>
                <a:cs typeface="Palatino Linotype"/>
              </a:rPr>
              <a:t>(retinopathy, nephropathy, </a:t>
            </a:r>
            <a:r>
              <a:rPr sz="1600" b="0" i="1" dirty="0">
                <a:solidFill>
                  <a:srgbClr val="000099"/>
                </a:solidFill>
                <a:latin typeface="Palatino Linotype"/>
                <a:cs typeface="Palatino Linotype"/>
              </a:rPr>
              <a:t>and </a:t>
            </a:r>
            <a:r>
              <a:rPr sz="1600" b="0" i="1" spc="-5" dirty="0">
                <a:solidFill>
                  <a:srgbClr val="000099"/>
                </a:solidFill>
                <a:latin typeface="Palatino Linotype"/>
                <a:cs typeface="Palatino Linotype"/>
              </a:rPr>
              <a:t>neuropathy) </a:t>
            </a:r>
            <a:r>
              <a:rPr sz="1600" b="0" i="1" dirty="0">
                <a:solidFill>
                  <a:srgbClr val="000099"/>
                </a:solidFill>
                <a:latin typeface="Palatino Linotype"/>
                <a:cs typeface="Palatino Linotype"/>
              </a:rPr>
              <a:t>and  wound</a:t>
            </a:r>
            <a:r>
              <a:rPr sz="1600" b="0" i="1" spc="-105" dirty="0">
                <a:solidFill>
                  <a:srgbClr val="000099"/>
                </a:solidFill>
                <a:latin typeface="Palatino Linotype"/>
                <a:cs typeface="Palatino Linotype"/>
              </a:rPr>
              <a:t> </a:t>
            </a:r>
            <a:r>
              <a:rPr sz="1600" b="0" i="1" dirty="0">
                <a:solidFill>
                  <a:srgbClr val="000099"/>
                </a:solidFill>
                <a:latin typeface="Palatino Linotype"/>
                <a:cs typeface="Palatino Linotype"/>
              </a:rPr>
              <a:t>healing.</a:t>
            </a:r>
            <a:endParaRPr sz="1600">
              <a:latin typeface="Palatino Linotype"/>
              <a:cs typeface="Palatino Linotype"/>
            </a:endParaRPr>
          </a:p>
        </p:txBody>
      </p:sp>
      <p:sp>
        <p:nvSpPr>
          <p:cNvPr id="4" name="object 4"/>
          <p:cNvSpPr txBox="1"/>
          <p:nvPr/>
        </p:nvSpPr>
        <p:spPr>
          <a:xfrm>
            <a:off x="555951" y="1674088"/>
            <a:ext cx="7110730" cy="260985"/>
          </a:xfrm>
          <a:prstGeom prst="rect">
            <a:avLst/>
          </a:prstGeom>
        </p:spPr>
        <p:txBody>
          <a:bodyPr vert="horz" wrap="square" lIns="0" tIns="0" rIns="0" bIns="0" rtlCol="0">
            <a:spAutoFit/>
          </a:bodyPr>
          <a:lstStyle/>
          <a:p>
            <a:pPr marL="12700">
              <a:lnSpc>
                <a:spcPct val="100000"/>
              </a:lnSpc>
            </a:pPr>
            <a:r>
              <a:rPr sz="1600" i="1" dirty="0">
                <a:solidFill>
                  <a:srgbClr val="CC0000"/>
                </a:solidFill>
                <a:latin typeface="Palatino Linotype"/>
                <a:cs typeface="Palatino Linotype"/>
              </a:rPr>
              <a:t>Cell-based therapies may </a:t>
            </a:r>
            <a:r>
              <a:rPr sz="1600" i="1" spc="-5" dirty="0">
                <a:solidFill>
                  <a:srgbClr val="CC0000"/>
                </a:solidFill>
                <a:latin typeface="Palatino Linotype"/>
                <a:cs typeface="Palatino Linotype"/>
              </a:rPr>
              <a:t>control </a:t>
            </a:r>
            <a:r>
              <a:rPr sz="1600" i="1" dirty="0">
                <a:solidFill>
                  <a:srgbClr val="CC0000"/>
                </a:solidFill>
                <a:latin typeface="Palatino Linotype"/>
                <a:cs typeface="Palatino Linotype"/>
              </a:rPr>
              <a:t>these complications by </a:t>
            </a:r>
            <a:r>
              <a:rPr sz="1600" i="1" spc="-5" dirty="0">
                <a:solidFill>
                  <a:srgbClr val="CC0000"/>
                </a:solidFill>
                <a:latin typeface="Palatino Linotype"/>
                <a:cs typeface="Palatino Linotype"/>
              </a:rPr>
              <a:t>diﬀerent </a:t>
            </a:r>
            <a:r>
              <a:rPr sz="1600" i="1" dirty="0">
                <a:solidFill>
                  <a:srgbClr val="CC0000"/>
                </a:solidFill>
                <a:latin typeface="Palatino Linotype"/>
                <a:cs typeface="Palatino Linotype"/>
              </a:rPr>
              <a:t>potential</a:t>
            </a:r>
            <a:r>
              <a:rPr sz="1600" i="1" spc="-80" dirty="0">
                <a:solidFill>
                  <a:srgbClr val="CC0000"/>
                </a:solidFill>
                <a:latin typeface="Palatino Linotype"/>
                <a:cs typeface="Palatino Linotype"/>
              </a:rPr>
              <a:t> </a:t>
            </a:r>
            <a:r>
              <a:rPr sz="1600" i="1" dirty="0">
                <a:solidFill>
                  <a:srgbClr val="CC0000"/>
                </a:solidFill>
                <a:latin typeface="Palatino Linotype"/>
                <a:cs typeface="Palatino Linotype"/>
              </a:rPr>
              <a:t>mechanisms</a:t>
            </a:r>
            <a:endParaRPr sz="1600">
              <a:latin typeface="Palatino Linotype"/>
              <a:cs typeface="Palatino Linotype"/>
            </a:endParaRPr>
          </a:p>
        </p:txBody>
      </p:sp>
      <p:sp>
        <p:nvSpPr>
          <p:cNvPr id="5" name="object 5"/>
          <p:cNvSpPr/>
          <p:nvPr/>
        </p:nvSpPr>
        <p:spPr>
          <a:xfrm>
            <a:off x="357738" y="2044700"/>
            <a:ext cx="137584" cy="10001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357738" y="2044700"/>
            <a:ext cx="137795" cy="100330"/>
          </a:xfrm>
          <a:custGeom>
            <a:avLst/>
            <a:gdLst/>
            <a:ahLst/>
            <a:cxnLst/>
            <a:rect l="l" t="t" r="r" b="b"/>
            <a:pathLst>
              <a:path w="137795" h="100330">
                <a:moveTo>
                  <a:pt x="0" y="50007"/>
                </a:moveTo>
                <a:lnTo>
                  <a:pt x="5406" y="30542"/>
                </a:lnTo>
                <a:lnTo>
                  <a:pt x="20148" y="14646"/>
                </a:lnTo>
                <a:lnTo>
                  <a:pt x="42015" y="3929"/>
                </a:lnTo>
                <a:lnTo>
                  <a:pt x="68791" y="0"/>
                </a:lnTo>
                <a:lnTo>
                  <a:pt x="95568" y="3929"/>
                </a:lnTo>
                <a:lnTo>
                  <a:pt x="117435" y="14646"/>
                </a:lnTo>
                <a:lnTo>
                  <a:pt x="132177" y="30542"/>
                </a:lnTo>
                <a:lnTo>
                  <a:pt x="137583" y="50007"/>
                </a:lnTo>
                <a:lnTo>
                  <a:pt x="132177" y="69471"/>
                </a:lnTo>
                <a:lnTo>
                  <a:pt x="117435" y="85367"/>
                </a:lnTo>
                <a:lnTo>
                  <a:pt x="95568" y="96084"/>
                </a:lnTo>
                <a:lnTo>
                  <a:pt x="68791" y="100013"/>
                </a:lnTo>
                <a:lnTo>
                  <a:pt x="42015" y="96084"/>
                </a:lnTo>
                <a:lnTo>
                  <a:pt x="20148" y="85367"/>
                </a:lnTo>
                <a:lnTo>
                  <a:pt x="5406" y="69471"/>
                </a:lnTo>
                <a:lnTo>
                  <a:pt x="0" y="50007"/>
                </a:lnTo>
                <a:close/>
              </a:path>
            </a:pathLst>
          </a:custGeom>
          <a:ln w="19049">
            <a:solidFill>
              <a:srgbClr val="011279"/>
            </a:solidFill>
          </a:ln>
        </p:spPr>
        <p:txBody>
          <a:bodyPr wrap="square" lIns="0" tIns="0" rIns="0" bIns="0" rtlCol="0"/>
          <a:lstStyle/>
          <a:p>
            <a:endParaRPr/>
          </a:p>
        </p:txBody>
      </p:sp>
      <p:sp>
        <p:nvSpPr>
          <p:cNvPr id="7" name="object 7"/>
          <p:cNvSpPr txBox="1"/>
          <p:nvPr/>
        </p:nvSpPr>
        <p:spPr>
          <a:xfrm>
            <a:off x="102024" y="6651340"/>
            <a:ext cx="2192655" cy="163830"/>
          </a:xfrm>
          <a:prstGeom prst="rect">
            <a:avLst/>
          </a:prstGeom>
        </p:spPr>
        <p:txBody>
          <a:bodyPr vert="horz" wrap="square" lIns="0" tIns="0" rIns="0" bIns="0" rtlCol="0">
            <a:spAutoFit/>
          </a:bodyPr>
          <a:lstStyle/>
          <a:p>
            <a:pPr marL="12700">
              <a:lnSpc>
                <a:spcPct val="100000"/>
              </a:lnSpc>
            </a:pPr>
            <a:r>
              <a:rPr sz="1000" b="1" i="1" dirty="0">
                <a:solidFill>
                  <a:srgbClr val="000066"/>
                </a:solidFill>
                <a:latin typeface="Arial"/>
                <a:cs typeface="Arial"/>
              </a:rPr>
              <a:t>Bernardi S. et al. Exp Diab Res</a:t>
            </a:r>
            <a:r>
              <a:rPr sz="1000" b="1" i="1" spc="-100" dirty="0">
                <a:solidFill>
                  <a:srgbClr val="000066"/>
                </a:solidFill>
                <a:latin typeface="Arial"/>
                <a:cs typeface="Arial"/>
              </a:rPr>
              <a:t> </a:t>
            </a:r>
            <a:r>
              <a:rPr sz="1000" b="1" i="1" dirty="0">
                <a:solidFill>
                  <a:srgbClr val="000066"/>
                </a:solidFill>
                <a:latin typeface="Arial"/>
                <a:cs typeface="Arial"/>
              </a:rPr>
              <a:t>2012</a:t>
            </a:r>
            <a:endParaRPr sz="1000">
              <a:latin typeface="Arial"/>
              <a:cs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735410" y="2889935"/>
            <a:ext cx="5986145" cy="1270635"/>
          </a:xfrm>
          <a:prstGeom prst="rect">
            <a:avLst/>
          </a:prstGeom>
        </p:spPr>
        <p:txBody>
          <a:bodyPr vert="horz" wrap="square" lIns="0" tIns="0" rIns="0" bIns="0" rtlCol="0">
            <a:spAutoFit/>
          </a:bodyPr>
          <a:lstStyle/>
          <a:p>
            <a:pPr marL="12700" marR="5080">
              <a:lnSpc>
                <a:spcPct val="128499"/>
              </a:lnSpc>
            </a:pPr>
            <a:r>
              <a:rPr sz="1600" spc="-5" dirty="0">
                <a:solidFill>
                  <a:srgbClr val="000066"/>
                </a:solidFill>
                <a:latin typeface="Palatino Linotype"/>
                <a:cs typeface="Palatino Linotype"/>
              </a:rPr>
              <a:t>Several </a:t>
            </a:r>
            <a:r>
              <a:rPr sz="1600" spc="-10" dirty="0">
                <a:solidFill>
                  <a:srgbClr val="000066"/>
                </a:solidFill>
                <a:latin typeface="Palatino Linotype"/>
                <a:cs typeface="Palatino Linotype"/>
              </a:rPr>
              <a:t>works have </a:t>
            </a:r>
            <a:r>
              <a:rPr sz="1600" dirty="0">
                <a:solidFill>
                  <a:srgbClr val="000066"/>
                </a:solidFill>
                <a:latin typeface="Palatino Linotype"/>
                <a:cs typeface="Palatino Linotype"/>
              </a:rPr>
              <a:t>shown that MSC accelerate </a:t>
            </a:r>
            <a:r>
              <a:rPr sz="1600" spc="-10" dirty="0">
                <a:solidFill>
                  <a:srgbClr val="000066"/>
                </a:solidFill>
                <a:latin typeface="Palatino Linotype"/>
                <a:cs typeface="Palatino Linotype"/>
              </a:rPr>
              <a:t>wound </a:t>
            </a:r>
            <a:r>
              <a:rPr sz="1600" dirty="0">
                <a:solidFill>
                  <a:srgbClr val="000066"/>
                </a:solidFill>
                <a:latin typeface="Palatino Linotype"/>
                <a:cs typeface="Palatino Linotype"/>
              </a:rPr>
              <a:t>closure by  diﬀerentiating into ﬁbroblasts and keratinocytes, and promoting  </a:t>
            </a:r>
            <a:r>
              <a:rPr sz="1600" spc="-5" dirty="0">
                <a:solidFill>
                  <a:srgbClr val="000066"/>
                </a:solidFill>
                <a:latin typeface="Palatino Linotype"/>
                <a:cs typeface="Palatino Linotype"/>
              </a:rPr>
              <a:t>neovascularisation </a:t>
            </a:r>
            <a:r>
              <a:rPr sz="1600" dirty="0">
                <a:solidFill>
                  <a:srgbClr val="000066"/>
                </a:solidFill>
                <a:latin typeface="Palatino Linotype"/>
                <a:cs typeface="Palatino Linotype"/>
              </a:rPr>
              <a:t>and regeneration of </a:t>
            </a:r>
            <a:r>
              <a:rPr sz="1600" spc="-5" dirty="0">
                <a:solidFill>
                  <a:srgbClr val="000066"/>
                </a:solidFill>
                <a:latin typeface="Palatino Linotype"/>
                <a:cs typeface="Palatino Linotype"/>
              </a:rPr>
              <a:t>appendages </a:t>
            </a:r>
            <a:r>
              <a:rPr sz="1600" dirty="0">
                <a:solidFill>
                  <a:srgbClr val="000066"/>
                </a:solidFill>
                <a:latin typeface="Palatino Linotype"/>
                <a:cs typeface="Palatino Linotype"/>
              </a:rPr>
              <a:t>and recruiting  inﬂammatory cells into</a:t>
            </a:r>
            <a:r>
              <a:rPr sz="1600" spc="-100" dirty="0">
                <a:solidFill>
                  <a:srgbClr val="000066"/>
                </a:solidFill>
                <a:latin typeface="Palatino Linotype"/>
                <a:cs typeface="Palatino Linotype"/>
              </a:rPr>
              <a:t> </a:t>
            </a:r>
            <a:r>
              <a:rPr sz="1600" spc="-5" dirty="0">
                <a:solidFill>
                  <a:srgbClr val="000066"/>
                </a:solidFill>
                <a:latin typeface="Palatino Linotype"/>
                <a:cs typeface="Palatino Linotype"/>
              </a:rPr>
              <a:t>wounds</a:t>
            </a:r>
            <a:endParaRPr sz="1600">
              <a:latin typeface="Palatino Linotype"/>
              <a:cs typeface="Palatino Linotype"/>
            </a:endParaRPr>
          </a:p>
        </p:txBody>
      </p:sp>
      <p:sp>
        <p:nvSpPr>
          <p:cNvPr id="3" name="object 3"/>
          <p:cNvSpPr txBox="1"/>
          <p:nvPr/>
        </p:nvSpPr>
        <p:spPr>
          <a:xfrm>
            <a:off x="4735423" y="4770145"/>
            <a:ext cx="6151880" cy="626745"/>
          </a:xfrm>
          <a:prstGeom prst="rect">
            <a:avLst/>
          </a:prstGeom>
        </p:spPr>
        <p:txBody>
          <a:bodyPr vert="horz" wrap="square" lIns="0" tIns="0" rIns="0" bIns="0" rtlCol="0">
            <a:spAutoFit/>
          </a:bodyPr>
          <a:lstStyle/>
          <a:p>
            <a:pPr marL="12700" marR="5080">
              <a:lnSpc>
                <a:spcPct val="125000"/>
              </a:lnSpc>
            </a:pPr>
            <a:r>
              <a:rPr sz="1600" spc="-5" dirty="0">
                <a:solidFill>
                  <a:srgbClr val="000066"/>
                </a:solidFill>
                <a:latin typeface="Palatino Linotype"/>
                <a:cs typeface="Palatino Linotype"/>
              </a:rPr>
              <a:t>The </a:t>
            </a:r>
            <a:r>
              <a:rPr sz="1600" dirty="0">
                <a:solidFill>
                  <a:srgbClr val="000066"/>
                </a:solidFill>
                <a:latin typeface="Palatino Linotype"/>
                <a:cs typeface="Palatino Linotype"/>
              </a:rPr>
              <a:t>same mechanisms that </a:t>
            </a:r>
            <a:r>
              <a:rPr sz="1600" spc="-10" dirty="0">
                <a:solidFill>
                  <a:srgbClr val="000066"/>
                </a:solidFill>
                <a:latin typeface="Palatino Linotype"/>
                <a:cs typeface="Palatino Linotype"/>
              </a:rPr>
              <a:t>have </a:t>
            </a:r>
            <a:r>
              <a:rPr sz="1600" dirty="0">
                <a:solidFill>
                  <a:srgbClr val="000066"/>
                </a:solidFill>
                <a:latin typeface="Palatino Linotype"/>
                <a:cs typeface="Palatino Linotype"/>
              </a:rPr>
              <a:t>been shown to </a:t>
            </a:r>
            <a:r>
              <a:rPr sz="1600" spc="-5" dirty="0">
                <a:solidFill>
                  <a:srgbClr val="000066"/>
                </a:solidFill>
                <a:latin typeface="Palatino Linotype"/>
                <a:cs typeface="Palatino Linotype"/>
              </a:rPr>
              <a:t>enhance </a:t>
            </a:r>
            <a:r>
              <a:rPr sz="1600" spc="-10" dirty="0">
                <a:solidFill>
                  <a:srgbClr val="000066"/>
                </a:solidFill>
                <a:latin typeface="Palatino Linotype"/>
                <a:cs typeface="Palatino Linotype"/>
              </a:rPr>
              <a:t>wound  </a:t>
            </a:r>
            <a:r>
              <a:rPr sz="1600" dirty="0">
                <a:solidFill>
                  <a:srgbClr val="000066"/>
                </a:solidFill>
                <a:latin typeface="Palatino Linotype"/>
                <a:cs typeface="Palatino Linotype"/>
              </a:rPr>
              <a:t>healing seems to be </a:t>
            </a:r>
            <a:r>
              <a:rPr sz="1600" spc="-5" dirty="0">
                <a:solidFill>
                  <a:srgbClr val="000066"/>
                </a:solidFill>
                <a:latin typeface="Palatino Linotype"/>
                <a:cs typeface="Palatino Linotype"/>
              </a:rPr>
              <a:t>eﬀective </a:t>
            </a:r>
            <a:r>
              <a:rPr sz="1600" dirty="0">
                <a:solidFill>
                  <a:srgbClr val="000066"/>
                </a:solidFill>
                <a:latin typeface="Palatino Linotype"/>
                <a:cs typeface="Palatino Linotype"/>
              </a:rPr>
              <a:t>also in </a:t>
            </a:r>
            <a:r>
              <a:rPr sz="1600" spc="-5" dirty="0">
                <a:solidFill>
                  <a:srgbClr val="000066"/>
                </a:solidFill>
                <a:latin typeface="Palatino Linotype"/>
                <a:cs typeface="Palatino Linotype"/>
              </a:rPr>
              <a:t>the </a:t>
            </a:r>
            <a:r>
              <a:rPr sz="1600" dirty="0">
                <a:solidFill>
                  <a:srgbClr val="000066"/>
                </a:solidFill>
                <a:latin typeface="Palatino Linotype"/>
                <a:cs typeface="Palatino Linotype"/>
              </a:rPr>
              <a:t>treatment of foot</a:t>
            </a:r>
            <a:r>
              <a:rPr sz="1600" spc="-70" dirty="0">
                <a:solidFill>
                  <a:srgbClr val="000066"/>
                </a:solidFill>
                <a:latin typeface="Palatino Linotype"/>
                <a:cs typeface="Palatino Linotype"/>
              </a:rPr>
              <a:t> </a:t>
            </a:r>
            <a:r>
              <a:rPr sz="1600" dirty="0">
                <a:solidFill>
                  <a:srgbClr val="000066"/>
                </a:solidFill>
                <a:latin typeface="Palatino Linotype"/>
                <a:cs typeface="Palatino Linotype"/>
              </a:rPr>
              <a:t>ulcerations</a:t>
            </a:r>
            <a:endParaRPr sz="1600">
              <a:latin typeface="Palatino Linotype"/>
              <a:cs typeface="Palatino Linotype"/>
            </a:endParaRPr>
          </a:p>
        </p:txBody>
      </p:sp>
      <p:sp>
        <p:nvSpPr>
          <p:cNvPr id="4" name="object 4"/>
          <p:cNvSpPr txBox="1">
            <a:spLocks noGrp="1"/>
          </p:cNvSpPr>
          <p:nvPr>
            <p:ph type="title"/>
          </p:nvPr>
        </p:nvSpPr>
        <p:spPr>
          <a:prstGeom prst="rect">
            <a:avLst/>
          </a:prstGeom>
        </p:spPr>
        <p:txBody>
          <a:bodyPr vert="horz" wrap="square" lIns="0" tIns="73177" rIns="0" bIns="0" rtlCol="0">
            <a:spAutoFit/>
          </a:bodyPr>
          <a:lstStyle/>
          <a:p>
            <a:pPr marL="3667760">
              <a:lnSpc>
                <a:spcPct val="100000"/>
              </a:lnSpc>
            </a:pPr>
            <a:r>
              <a:rPr sz="3200" b="0" dirty="0">
                <a:solidFill>
                  <a:srgbClr val="A50021"/>
                </a:solidFill>
                <a:latin typeface="Palatino Linotype"/>
                <a:cs typeface="Palatino Linotype"/>
              </a:rPr>
              <a:t>MSCs and </a:t>
            </a:r>
            <a:r>
              <a:rPr sz="3200" b="0" spc="-45" dirty="0">
                <a:solidFill>
                  <a:srgbClr val="A50021"/>
                </a:solidFill>
                <a:latin typeface="Palatino Linotype"/>
                <a:cs typeface="Palatino Linotype"/>
              </a:rPr>
              <a:t>Wound</a:t>
            </a:r>
            <a:r>
              <a:rPr sz="3200" b="0" spc="-90" dirty="0">
                <a:solidFill>
                  <a:srgbClr val="A50021"/>
                </a:solidFill>
                <a:latin typeface="Palatino Linotype"/>
                <a:cs typeface="Palatino Linotype"/>
              </a:rPr>
              <a:t> </a:t>
            </a:r>
            <a:r>
              <a:rPr sz="3200" b="0" spc="-5" dirty="0">
                <a:solidFill>
                  <a:srgbClr val="A50021"/>
                </a:solidFill>
                <a:latin typeface="Palatino Linotype"/>
                <a:cs typeface="Palatino Linotype"/>
              </a:rPr>
              <a:t>Healing</a:t>
            </a:r>
            <a:endParaRPr sz="3200">
              <a:latin typeface="Palatino Linotype"/>
              <a:cs typeface="Palatino Linotype"/>
            </a:endParaRPr>
          </a:p>
        </p:txBody>
      </p:sp>
      <p:sp>
        <p:nvSpPr>
          <p:cNvPr id="5" name="object 5"/>
          <p:cNvSpPr txBox="1"/>
          <p:nvPr/>
        </p:nvSpPr>
        <p:spPr>
          <a:xfrm>
            <a:off x="165539" y="6644990"/>
            <a:ext cx="3913504" cy="168275"/>
          </a:xfrm>
          <a:prstGeom prst="rect">
            <a:avLst/>
          </a:prstGeom>
        </p:spPr>
        <p:txBody>
          <a:bodyPr vert="horz" wrap="square" lIns="0" tIns="0" rIns="0" bIns="0" rtlCol="0">
            <a:spAutoFit/>
          </a:bodyPr>
          <a:lstStyle/>
          <a:p>
            <a:pPr marL="12700">
              <a:lnSpc>
                <a:spcPct val="100000"/>
              </a:lnSpc>
            </a:pPr>
            <a:r>
              <a:rPr sz="1000" i="1" spc="-50" dirty="0">
                <a:solidFill>
                  <a:srgbClr val="000066"/>
                </a:solidFill>
                <a:latin typeface="Palatino Linotype"/>
                <a:cs typeface="Palatino Linotype"/>
              </a:rPr>
              <a:t>Y. </a:t>
            </a:r>
            <a:r>
              <a:rPr sz="1000" i="1" spc="-10" dirty="0">
                <a:solidFill>
                  <a:srgbClr val="000066"/>
                </a:solidFill>
                <a:latin typeface="Palatino Linotype"/>
                <a:cs typeface="Palatino Linotype"/>
              </a:rPr>
              <a:t>Wu </a:t>
            </a:r>
            <a:r>
              <a:rPr sz="1000" i="1" dirty="0">
                <a:solidFill>
                  <a:srgbClr val="000066"/>
                </a:solidFill>
                <a:latin typeface="Palatino Linotype"/>
                <a:cs typeface="Palatino Linotype"/>
              </a:rPr>
              <a:t>et al. Stem Cells 2010; L. S. </a:t>
            </a:r>
            <a:r>
              <a:rPr sz="1000" i="1" spc="-5" dirty="0">
                <a:solidFill>
                  <a:srgbClr val="000066"/>
                </a:solidFill>
                <a:latin typeface="Palatino Linotype"/>
                <a:cs typeface="Palatino Linotype"/>
              </a:rPr>
              <a:t>Barcelos </a:t>
            </a:r>
            <a:r>
              <a:rPr sz="1000" i="1" dirty="0">
                <a:solidFill>
                  <a:srgbClr val="000066"/>
                </a:solidFill>
                <a:latin typeface="Palatino Linotype"/>
                <a:cs typeface="Palatino Linotype"/>
              </a:rPr>
              <a:t>et al. </a:t>
            </a:r>
            <a:r>
              <a:rPr sz="1000" i="1" spc="-5" dirty="0">
                <a:solidFill>
                  <a:srgbClr val="000066"/>
                </a:solidFill>
                <a:latin typeface="Palatino Linotype"/>
                <a:cs typeface="Palatino Linotype"/>
              </a:rPr>
              <a:t>Circulation Research</a:t>
            </a:r>
            <a:r>
              <a:rPr sz="1000" i="1" spc="50" dirty="0">
                <a:solidFill>
                  <a:srgbClr val="000066"/>
                </a:solidFill>
                <a:latin typeface="Palatino Linotype"/>
                <a:cs typeface="Palatino Linotype"/>
              </a:rPr>
              <a:t> </a:t>
            </a:r>
            <a:r>
              <a:rPr sz="1000" i="1" dirty="0">
                <a:solidFill>
                  <a:srgbClr val="000066"/>
                </a:solidFill>
                <a:latin typeface="Palatino Linotype"/>
                <a:cs typeface="Palatino Linotype"/>
              </a:rPr>
              <a:t>2009</a:t>
            </a:r>
            <a:endParaRPr sz="1000">
              <a:latin typeface="Palatino Linotype"/>
              <a:cs typeface="Palatino Linotype"/>
            </a:endParaRPr>
          </a:p>
        </p:txBody>
      </p:sp>
      <p:sp>
        <p:nvSpPr>
          <p:cNvPr id="6" name="object 6"/>
          <p:cNvSpPr/>
          <p:nvPr/>
        </p:nvSpPr>
        <p:spPr>
          <a:xfrm>
            <a:off x="4449229" y="1158913"/>
            <a:ext cx="152400" cy="11112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4449229" y="1158913"/>
            <a:ext cx="152400" cy="111125"/>
          </a:xfrm>
          <a:custGeom>
            <a:avLst/>
            <a:gdLst/>
            <a:ahLst/>
            <a:cxnLst/>
            <a:rect l="l" t="t" r="r" b="b"/>
            <a:pathLst>
              <a:path w="152400" h="111125">
                <a:moveTo>
                  <a:pt x="0" y="55562"/>
                </a:moveTo>
                <a:lnTo>
                  <a:pt x="5988" y="33935"/>
                </a:lnTo>
                <a:lnTo>
                  <a:pt x="22318" y="16273"/>
                </a:lnTo>
                <a:lnTo>
                  <a:pt x="46539" y="4366"/>
                </a:lnTo>
                <a:lnTo>
                  <a:pt x="76199" y="0"/>
                </a:lnTo>
                <a:lnTo>
                  <a:pt x="105860" y="4366"/>
                </a:lnTo>
                <a:lnTo>
                  <a:pt x="130081" y="16273"/>
                </a:lnTo>
                <a:lnTo>
                  <a:pt x="146411" y="33935"/>
                </a:lnTo>
                <a:lnTo>
                  <a:pt x="152399" y="55562"/>
                </a:lnTo>
                <a:lnTo>
                  <a:pt x="146411" y="77190"/>
                </a:lnTo>
                <a:lnTo>
                  <a:pt x="130081" y="94851"/>
                </a:lnTo>
                <a:lnTo>
                  <a:pt x="105860" y="106759"/>
                </a:lnTo>
                <a:lnTo>
                  <a:pt x="76199" y="111125"/>
                </a:lnTo>
                <a:lnTo>
                  <a:pt x="46539" y="106759"/>
                </a:lnTo>
                <a:lnTo>
                  <a:pt x="22318" y="94851"/>
                </a:lnTo>
                <a:lnTo>
                  <a:pt x="5988" y="77190"/>
                </a:lnTo>
                <a:lnTo>
                  <a:pt x="0" y="55562"/>
                </a:lnTo>
                <a:close/>
              </a:path>
            </a:pathLst>
          </a:custGeom>
          <a:ln w="19049">
            <a:solidFill>
              <a:srgbClr val="011279"/>
            </a:solidFill>
          </a:ln>
        </p:spPr>
        <p:txBody>
          <a:bodyPr wrap="square" lIns="0" tIns="0" rIns="0" bIns="0" rtlCol="0"/>
          <a:lstStyle/>
          <a:p>
            <a:endParaRPr/>
          </a:p>
        </p:txBody>
      </p:sp>
      <p:sp>
        <p:nvSpPr>
          <p:cNvPr id="8" name="object 8"/>
          <p:cNvSpPr/>
          <p:nvPr/>
        </p:nvSpPr>
        <p:spPr>
          <a:xfrm>
            <a:off x="4449229" y="3017875"/>
            <a:ext cx="152400" cy="11112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4449229" y="3017875"/>
            <a:ext cx="152400" cy="111125"/>
          </a:xfrm>
          <a:custGeom>
            <a:avLst/>
            <a:gdLst/>
            <a:ahLst/>
            <a:cxnLst/>
            <a:rect l="l" t="t" r="r" b="b"/>
            <a:pathLst>
              <a:path w="152400" h="111125">
                <a:moveTo>
                  <a:pt x="0" y="55562"/>
                </a:moveTo>
                <a:lnTo>
                  <a:pt x="5988" y="33935"/>
                </a:lnTo>
                <a:lnTo>
                  <a:pt x="22318" y="16273"/>
                </a:lnTo>
                <a:lnTo>
                  <a:pt x="46539" y="4366"/>
                </a:lnTo>
                <a:lnTo>
                  <a:pt x="76199" y="0"/>
                </a:lnTo>
                <a:lnTo>
                  <a:pt x="105860" y="4366"/>
                </a:lnTo>
                <a:lnTo>
                  <a:pt x="130081" y="16273"/>
                </a:lnTo>
                <a:lnTo>
                  <a:pt x="146411" y="33935"/>
                </a:lnTo>
                <a:lnTo>
                  <a:pt x="152399" y="55562"/>
                </a:lnTo>
                <a:lnTo>
                  <a:pt x="146411" y="77190"/>
                </a:lnTo>
                <a:lnTo>
                  <a:pt x="130081" y="94851"/>
                </a:lnTo>
                <a:lnTo>
                  <a:pt x="105860" y="106759"/>
                </a:lnTo>
                <a:lnTo>
                  <a:pt x="76199" y="111125"/>
                </a:lnTo>
                <a:lnTo>
                  <a:pt x="46539" y="106759"/>
                </a:lnTo>
                <a:lnTo>
                  <a:pt x="22318" y="94851"/>
                </a:lnTo>
                <a:lnTo>
                  <a:pt x="5988" y="77190"/>
                </a:lnTo>
                <a:lnTo>
                  <a:pt x="0" y="55562"/>
                </a:lnTo>
                <a:close/>
              </a:path>
            </a:pathLst>
          </a:custGeom>
          <a:ln w="19049">
            <a:solidFill>
              <a:srgbClr val="011279"/>
            </a:solidFill>
          </a:ln>
        </p:spPr>
        <p:txBody>
          <a:bodyPr wrap="square" lIns="0" tIns="0" rIns="0" bIns="0" rtlCol="0"/>
          <a:lstStyle/>
          <a:p>
            <a:endParaRPr/>
          </a:p>
        </p:txBody>
      </p:sp>
      <p:sp>
        <p:nvSpPr>
          <p:cNvPr id="10" name="object 10"/>
          <p:cNvSpPr/>
          <p:nvPr/>
        </p:nvSpPr>
        <p:spPr>
          <a:xfrm>
            <a:off x="4449229" y="4891125"/>
            <a:ext cx="152400" cy="11112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4449229" y="4891125"/>
            <a:ext cx="152400" cy="111125"/>
          </a:xfrm>
          <a:custGeom>
            <a:avLst/>
            <a:gdLst/>
            <a:ahLst/>
            <a:cxnLst/>
            <a:rect l="l" t="t" r="r" b="b"/>
            <a:pathLst>
              <a:path w="152400" h="111125">
                <a:moveTo>
                  <a:pt x="0" y="55563"/>
                </a:moveTo>
                <a:lnTo>
                  <a:pt x="5988" y="33935"/>
                </a:lnTo>
                <a:lnTo>
                  <a:pt x="22318" y="16274"/>
                </a:lnTo>
                <a:lnTo>
                  <a:pt x="46539" y="4366"/>
                </a:lnTo>
                <a:lnTo>
                  <a:pt x="76199" y="0"/>
                </a:lnTo>
                <a:lnTo>
                  <a:pt x="105860" y="4366"/>
                </a:lnTo>
                <a:lnTo>
                  <a:pt x="130081" y="16274"/>
                </a:lnTo>
                <a:lnTo>
                  <a:pt x="146411" y="33935"/>
                </a:lnTo>
                <a:lnTo>
                  <a:pt x="152399" y="55563"/>
                </a:lnTo>
                <a:lnTo>
                  <a:pt x="146411" y="77190"/>
                </a:lnTo>
                <a:lnTo>
                  <a:pt x="130081" y="94851"/>
                </a:lnTo>
                <a:lnTo>
                  <a:pt x="105860" y="106759"/>
                </a:lnTo>
                <a:lnTo>
                  <a:pt x="76199" y="111125"/>
                </a:lnTo>
                <a:lnTo>
                  <a:pt x="46539" y="106759"/>
                </a:lnTo>
                <a:lnTo>
                  <a:pt x="22318" y="94851"/>
                </a:lnTo>
                <a:lnTo>
                  <a:pt x="5988" y="77190"/>
                </a:lnTo>
                <a:lnTo>
                  <a:pt x="0" y="55563"/>
                </a:lnTo>
                <a:close/>
              </a:path>
            </a:pathLst>
          </a:custGeom>
          <a:ln w="19049">
            <a:solidFill>
              <a:srgbClr val="011279"/>
            </a:solidFill>
          </a:ln>
        </p:spPr>
        <p:txBody>
          <a:bodyPr wrap="square" lIns="0" tIns="0" rIns="0" bIns="0" rtlCol="0"/>
          <a:lstStyle/>
          <a:p>
            <a:endParaRPr/>
          </a:p>
        </p:txBody>
      </p:sp>
      <p:sp>
        <p:nvSpPr>
          <p:cNvPr id="12" name="object 12"/>
          <p:cNvSpPr/>
          <p:nvPr/>
        </p:nvSpPr>
        <p:spPr>
          <a:xfrm>
            <a:off x="611719" y="418845"/>
            <a:ext cx="3124200" cy="5616573"/>
          </a:xfrm>
          <a:prstGeom prst="rect">
            <a:avLst/>
          </a:prstGeom>
          <a:blipFill>
            <a:blip r:embed="rId3" cstate="print"/>
            <a:stretch>
              <a:fillRect/>
            </a:stretch>
          </a:blipFill>
        </p:spPr>
        <p:txBody>
          <a:bodyPr wrap="square" lIns="0" tIns="0" rIns="0" bIns="0" rtlCol="0"/>
          <a:lstStyle/>
          <a:p>
            <a:endParaRPr/>
          </a:p>
        </p:txBody>
      </p:sp>
      <p:sp>
        <p:nvSpPr>
          <p:cNvPr id="13" name="object 13"/>
          <p:cNvSpPr txBox="1"/>
          <p:nvPr/>
        </p:nvSpPr>
        <p:spPr>
          <a:xfrm>
            <a:off x="78742" y="680465"/>
            <a:ext cx="11720830" cy="1591310"/>
          </a:xfrm>
          <a:prstGeom prst="rect">
            <a:avLst/>
          </a:prstGeom>
        </p:spPr>
        <p:txBody>
          <a:bodyPr vert="horz" wrap="square" lIns="0" tIns="0" rIns="0" bIns="0" rtlCol="0">
            <a:spAutoFit/>
          </a:bodyPr>
          <a:lstStyle/>
          <a:p>
            <a:pPr marL="12700">
              <a:lnSpc>
                <a:spcPct val="100000"/>
              </a:lnSpc>
            </a:pPr>
            <a:r>
              <a:rPr sz="1800" b="1" dirty="0">
                <a:solidFill>
                  <a:srgbClr val="000066"/>
                </a:solidFill>
                <a:latin typeface="Arial"/>
                <a:cs typeface="Arial"/>
              </a:rPr>
              <a:t>MSCs</a:t>
            </a:r>
            <a:endParaRPr sz="1800">
              <a:latin typeface="Arial"/>
              <a:cs typeface="Arial"/>
            </a:endParaRPr>
          </a:p>
          <a:p>
            <a:pPr marL="4669155" marR="5080">
              <a:lnSpc>
                <a:spcPct val="128499"/>
              </a:lnSpc>
              <a:spcBef>
                <a:spcPts val="500"/>
              </a:spcBef>
            </a:pPr>
            <a:r>
              <a:rPr sz="1600" spc="-5" dirty="0">
                <a:solidFill>
                  <a:srgbClr val="000066"/>
                </a:solidFill>
                <a:latin typeface="Palatino Linotype"/>
                <a:cs typeface="Palatino Linotype"/>
              </a:rPr>
              <a:t>Another </a:t>
            </a:r>
            <a:r>
              <a:rPr sz="1600" dirty="0">
                <a:solidFill>
                  <a:srgbClr val="000066"/>
                </a:solidFill>
                <a:latin typeface="Palatino Linotype"/>
                <a:cs typeface="Palatino Linotype"/>
              </a:rPr>
              <a:t>common complication of DM is represented by </a:t>
            </a:r>
            <a:r>
              <a:rPr sz="1600" spc="-5" dirty="0">
                <a:solidFill>
                  <a:srgbClr val="000066"/>
                </a:solidFill>
                <a:latin typeface="Palatino Linotype"/>
                <a:cs typeface="Palatino Linotype"/>
              </a:rPr>
              <a:t>the </a:t>
            </a:r>
            <a:r>
              <a:rPr sz="1600" dirty="0">
                <a:solidFill>
                  <a:srgbClr val="000066"/>
                </a:solidFill>
                <a:latin typeface="Palatino Linotype"/>
                <a:cs typeface="Palatino Linotype"/>
              </a:rPr>
              <a:t>prolonged and  </a:t>
            </a:r>
            <a:r>
              <a:rPr sz="1600" spc="-5" dirty="0">
                <a:solidFill>
                  <a:srgbClr val="000066"/>
                </a:solidFill>
                <a:latin typeface="Palatino Linotype"/>
                <a:cs typeface="Palatino Linotype"/>
              </a:rPr>
              <a:t>incomplete </a:t>
            </a:r>
            <a:r>
              <a:rPr sz="1600" spc="-10" dirty="0">
                <a:solidFill>
                  <a:srgbClr val="000066"/>
                </a:solidFill>
                <a:latin typeface="Palatino Linotype"/>
                <a:cs typeface="Palatino Linotype"/>
              </a:rPr>
              <a:t>wound </a:t>
            </a:r>
            <a:r>
              <a:rPr sz="1600" dirty="0">
                <a:solidFill>
                  <a:srgbClr val="000066"/>
                </a:solidFill>
                <a:latin typeface="Palatino Linotype"/>
                <a:cs typeface="Palatino Linotype"/>
              </a:rPr>
              <a:t>healing, caused by compromised angiogenesis,</a:t>
            </a:r>
            <a:r>
              <a:rPr sz="1600" spc="-20" dirty="0">
                <a:solidFill>
                  <a:srgbClr val="000066"/>
                </a:solidFill>
                <a:latin typeface="Palatino Linotype"/>
                <a:cs typeface="Palatino Linotype"/>
              </a:rPr>
              <a:t> </a:t>
            </a:r>
            <a:r>
              <a:rPr sz="1600" dirty="0">
                <a:solidFill>
                  <a:srgbClr val="000066"/>
                </a:solidFill>
                <a:latin typeface="Palatino Linotype"/>
                <a:cs typeface="Palatino Linotype"/>
              </a:rPr>
              <a:t>diminished  cells recruitment, lack of growth factors, and impaired formation of collagen  matrix.</a:t>
            </a:r>
            <a:endParaRPr sz="1600">
              <a:latin typeface="Palatino Linotype"/>
              <a:cs typeface="Palatino Linotype"/>
            </a:endParaRPr>
          </a:p>
        </p:txBody>
      </p:sp>
      <p:sp>
        <p:nvSpPr>
          <p:cNvPr id="14" name="object 14"/>
          <p:cNvSpPr/>
          <p:nvPr/>
        </p:nvSpPr>
        <p:spPr>
          <a:xfrm>
            <a:off x="611719" y="5387721"/>
            <a:ext cx="912494" cy="647700"/>
          </a:xfrm>
          <a:custGeom>
            <a:avLst/>
            <a:gdLst/>
            <a:ahLst/>
            <a:cxnLst/>
            <a:rect l="l" t="t" r="r" b="b"/>
            <a:pathLst>
              <a:path w="912494" h="647700">
                <a:moveTo>
                  <a:pt x="0" y="0"/>
                </a:moveTo>
                <a:lnTo>
                  <a:pt x="912280" y="0"/>
                </a:lnTo>
                <a:lnTo>
                  <a:pt x="912280" y="647698"/>
                </a:lnTo>
                <a:lnTo>
                  <a:pt x="0" y="647698"/>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611719" y="5387721"/>
            <a:ext cx="912494" cy="647700"/>
          </a:xfrm>
          <a:custGeom>
            <a:avLst/>
            <a:gdLst/>
            <a:ahLst/>
            <a:cxnLst/>
            <a:rect l="l" t="t" r="r" b="b"/>
            <a:pathLst>
              <a:path w="912494" h="647700">
                <a:moveTo>
                  <a:pt x="0" y="0"/>
                </a:moveTo>
                <a:lnTo>
                  <a:pt x="912282" y="0"/>
                </a:lnTo>
                <a:lnTo>
                  <a:pt x="912282" y="647699"/>
                </a:lnTo>
                <a:lnTo>
                  <a:pt x="0" y="647699"/>
                </a:lnTo>
                <a:lnTo>
                  <a:pt x="0" y="0"/>
                </a:lnTo>
                <a:close/>
              </a:path>
            </a:pathLst>
          </a:custGeom>
          <a:ln w="9524">
            <a:solidFill>
              <a:srgbClr val="FFFFFF"/>
            </a:solidFill>
          </a:ln>
        </p:spPr>
        <p:txBody>
          <a:bodyPr wrap="square" lIns="0" tIns="0" rIns="0" bIns="0" rtlCol="0"/>
          <a:lstStyle/>
          <a:p>
            <a:endParaRPr/>
          </a:p>
        </p:txBody>
      </p:sp>
      <p:sp>
        <p:nvSpPr>
          <p:cNvPr id="16" name="object 16"/>
          <p:cNvSpPr/>
          <p:nvPr/>
        </p:nvSpPr>
        <p:spPr>
          <a:xfrm>
            <a:off x="114302" y="2603245"/>
            <a:ext cx="912494" cy="647700"/>
          </a:xfrm>
          <a:custGeom>
            <a:avLst/>
            <a:gdLst/>
            <a:ahLst/>
            <a:cxnLst/>
            <a:rect l="l" t="t" r="r" b="b"/>
            <a:pathLst>
              <a:path w="912494" h="647700">
                <a:moveTo>
                  <a:pt x="0" y="0"/>
                </a:moveTo>
                <a:lnTo>
                  <a:pt x="912282" y="0"/>
                </a:lnTo>
                <a:lnTo>
                  <a:pt x="912282" y="647700"/>
                </a:lnTo>
                <a:lnTo>
                  <a:pt x="0" y="647700"/>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114302" y="2603246"/>
            <a:ext cx="912494" cy="647700"/>
          </a:xfrm>
          <a:custGeom>
            <a:avLst/>
            <a:gdLst/>
            <a:ahLst/>
            <a:cxnLst/>
            <a:rect l="l" t="t" r="r" b="b"/>
            <a:pathLst>
              <a:path w="912494" h="647700">
                <a:moveTo>
                  <a:pt x="0" y="0"/>
                </a:moveTo>
                <a:lnTo>
                  <a:pt x="912282" y="0"/>
                </a:lnTo>
                <a:lnTo>
                  <a:pt x="912282" y="647699"/>
                </a:lnTo>
                <a:lnTo>
                  <a:pt x="0" y="647699"/>
                </a:lnTo>
                <a:lnTo>
                  <a:pt x="0" y="0"/>
                </a:lnTo>
                <a:close/>
              </a:path>
            </a:pathLst>
          </a:custGeom>
          <a:ln w="9524">
            <a:solidFill>
              <a:srgbClr val="FFFFFF"/>
            </a:solidFill>
          </a:ln>
        </p:spPr>
        <p:txBody>
          <a:bodyPr wrap="square" lIns="0" tIns="0" rIns="0" bIns="0" rtlCol="0"/>
          <a:lstStyle/>
          <a:p>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07133" y="1386890"/>
            <a:ext cx="9209366" cy="547110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8766" y="6337199"/>
            <a:ext cx="1841830" cy="379068"/>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313993" y="349453"/>
            <a:ext cx="11768455" cy="760095"/>
          </a:xfrm>
          <a:prstGeom prst="rect">
            <a:avLst/>
          </a:prstGeom>
        </p:spPr>
        <p:txBody>
          <a:bodyPr vert="horz" wrap="square" lIns="0" tIns="0" rIns="0" bIns="0" rtlCol="0">
            <a:spAutoFit/>
          </a:bodyPr>
          <a:lstStyle/>
          <a:p>
            <a:pPr marL="854075" marR="5080" indent="-842010">
              <a:lnSpc>
                <a:spcPts val="3000"/>
              </a:lnSpc>
            </a:pPr>
            <a:r>
              <a:rPr sz="2800" dirty="0">
                <a:solidFill>
                  <a:srgbClr val="7F7F7F"/>
                </a:solidFill>
                <a:latin typeface="Verdana"/>
                <a:cs typeface="Verdana"/>
              </a:rPr>
              <a:t>One of the most important barriers to treatment in</a:t>
            </a:r>
            <a:r>
              <a:rPr sz="2800" spc="-100" dirty="0">
                <a:solidFill>
                  <a:srgbClr val="7F7F7F"/>
                </a:solidFill>
                <a:latin typeface="Verdana"/>
                <a:cs typeface="Verdana"/>
              </a:rPr>
              <a:t> </a:t>
            </a:r>
            <a:r>
              <a:rPr sz="2800" dirty="0">
                <a:solidFill>
                  <a:srgbClr val="7F7F7F"/>
                </a:solidFill>
                <a:latin typeface="Verdana"/>
                <a:cs typeface="Verdana"/>
              </a:rPr>
              <a:t>chronic  wounds is the presence of </a:t>
            </a:r>
            <a:r>
              <a:rPr sz="2800" spc="-5" dirty="0">
                <a:solidFill>
                  <a:srgbClr val="7F7F7F"/>
                </a:solidFill>
                <a:latin typeface="Verdana"/>
                <a:cs typeface="Verdana"/>
              </a:rPr>
              <a:t>excessive</a:t>
            </a:r>
            <a:r>
              <a:rPr sz="2800" spc="-60" dirty="0">
                <a:solidFill>
                  <a:srgbClr val="7F7F7F"/>
                </a:solidFill>
                <a:latin typeface="Verdana"/>
                <a:cs typeface="Verdana"/>
              </a:rPr>
              <a:t> </a:t>
            </a:r>
            <a:r>
              <a:rPr sz="2800" dirty="0">
                <a:solidFill>
                  <a:srgbClr val="7F7F7F"/>
                </a:solidFill>
                <a:latin typeface="Verdana"/>
                <a:cs typeface="Verdana"/>
              </a:rPr>
              <a:t>inflammation</a:t>
            </a:r>
            <a:endParaRPr sz="2800">
              <a:latin typeface="Verdana"/>
              <a:cs typeface="Verdan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39055" y="12"/>
            <a:ext cx="7551559" cy="685791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91192" y="972592"/>
            <a:ext cx="4210392" cy="89777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37407" y="1695791"/>
            <a:ext cx="4501337" cy="885305"/>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191192" y="2448095"/>
            <a:ext cx="4197921" cy="893617"/>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544483" y="3183780"/>
            <a:ext cx="3487191" cy="893617"/>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1575257" y="3919453"/>
            <a:ext cx="1425638" cy="893617"/>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txBox="1"/>
          <p:nvPr/>
        </p:nvSpPr>
        <p:spPr>
          <a:xfrm>
            <a:off x="112834" y="1005884"/>
            <a:ext cx="4364355" cy="1447800"/>
          </a:xfrm>
          <a:prstGeom prst="rect">
            <a:avLst/>
          </a:prstGeom>
        </p:spPr>
        <p:txBody>
          <a:bodyPr vert="horz" wrap="square" lIns="0" tIns="0" rIns="0" bIns="0" rtlCol="0">
            <a:spAutoFit/>
          </a:bodyPr>
          <a:lstStyle/>
          <a:p>
            <a:pPr marL="12700" marR="5080" indent="146685">
              <a:lnSpc>
                <a:spcPct val="131900"/>
              </a:lnSpc>
              <a:tabLst>
                <a:tab pos="915035" algn="l"/>
                <a:tab pos="1163320" algn="l"/>
                <a:tab pos="3490595" algn="l"/>
                <a:tab pos="3766185" algn="l"/>
              </a:tabLst>
            </a:pPr>
            <a:r>
              <a:rPr sz="3600" dirty="0">
                <a:solidFill>
                  <a:srgbClr val="7F7F7F"/>
                </a:solidFill>
                <a:latin typeface="Verdana"/>
                <a:cs typeface="Verdana"/>
              </a:rPr>
              <a:t>The	</a:t>
            </a:r>
            <a:r>
              <a:rPr sz="3600" spc="-10" dirty="0">
                <a:solidFill>
                  <a:srgbClr val="7F7F7F"/>
                </a:solidFill>
                <a:latin typeface="Verdana"/>
                <a:cs typeface="Verdana"/>
              </a:rPr>
              <a:t>translation	</a:t>
            </a:r>
            <a:r>
              <a:rPr sz="3600" spc="-5" dirty="0">
                <a:solidFill>
                  <a:srgbClr val="7F7F7F"/>
                </a:solidFill>
                <a:latin typeface="Verdana"/>
                <a:cs typeface="Verdana"/>
              </a:rPr>
              <a:t>of  t</a:t>
            </a:r>
            <a:r>
              <a:rPr sz="3600" dirty="0">
                <a:solidFill>
                  <a:srgbClr val="7F7F7F"/>
                </a:solidFill>
                <a:latin typeface="Verdana"/>
                <a:cs typeface="Verdana"/>
              </a:rPr>
              <a:t>he	a </a:t>
            </a:r>
            <a:r>
              <a:rPr sz="3600" spc="-5" dirty="0">
                <a:solidFill>
                  <a:srgbClr val="7F7F7F"/>
                </a:solidFill>
                <a:latin typeface="Verdana"/>
                <a:cs typeface="Verdana"/>
              </a:rPr>
              <a:t>po</a:t>
            </a:r>
            <a:r>
              <a:rPr sz="3600" dirty="0">
                <a:solidFill>
                  <a:srgbClr val="7F7F7F"/>
                </a:solidFill>
                <a:latin typeface="Verdana"/>
                <a:cs typeface="Verdana"/>
              </a:rPr>
              <a:t>werful	</a:t>
            </a:r>
            <a:r>
              <a:rPr sz="3600" spc="-5" dirty="0">
                <a:solidFill>
                  <a:srgbClr val="7F7F7F"/>
                </a:solidFill>
                <a:latin typeface="Verdana"/>
                <a:cs typeface="Verdana"/>
              </a:rPr>
              <a:t>too</a:t>
            </a:r>
            <a:r>
              <a:rPr sz="3600" dirty="0">
                <a:solidFill>
                  <a:srgbClr val="7F7F7F"/>
                </a:solidFill>
                <a:latin typeface="Verdana"/>
                <a:cs typeface="Verdana"/>
              </a:rPr>
              <a:t>l</a:t>
            </a:r>
            <a:endParaRPr sz="3600">
              <a:latin typeface="Verdana"/>
              <a:cs typeface="Verdana"/>
            </a:endParaRPr>
          </a:p>
        </p:txBody>
      </p:sp>
      <p:sp>
        <p:nvSpPr>
          <p:cNvPr id="9" name="object 9"/>
          <p:cNvSpPr txBox="1"/>
          <p:nvPr/>
        </p:nvSpPr>
        <p:spPr>
          <a:xfrm>
            <a:off x="613566" y="3202517"/>
            <a:ext cx="3362960" cy="1473835"/>
          </a:xfrm>
          <a:prstGeom prst="rect">
            <a:avLst/>
          </a:prstGeom>
        </p:spPr>
        <p:txBody>
          <a:bodyPr vert="horz" wrap="square" lIns="0" tIns="0" rIns="0" bIns="0" rtlCol="0">
            <a:spAutoFit/>
          </a:bodyPr>
          <a:lstStyle/>
          <a:p>
            <a:pPr marL="1050290" marR="5080" indent="-1038225">
              <a:lnSpc>
                <a:spcPct val="134300"/>
              </a:lnSpc>
              <a:tabLst>
                <a:tab pos="1834514" algn="l"/>
              </a:tabLst>
            </a:pPr>
            <a:r>
              <a:rPr sz="3600" dirty="0">
                <a:solidFill>
                  <a:srgbClr val="7F7F7F"/>
                </a:solidFill>
                <a:latin typeface="Verdana"/>
                <a:cs typeface="Verdana"/>
              </a:rPr>
              <a:t>healing	w</a:t>
            </a:r>
            <a:r>
              <a:rPr sz="3600" spc="-5" dirty="0">
                <a:solidFill>
                  <a:srgbClr val="7F7F7F"/>
                </a:solidFill>
                <a:latin typeface="Verdana"/>
                <a:cs typeface="Verdana"/>
              </a:rPr>
              <a:t>o</a:t>
            </a:r>
            <a:r>
              <a:rPr sz="3600" dirty="0">
                <a:solidFill>
                  <a:srgbClr val="7F7F7F"/>
                </a:solidFill>
                <a:latin typeface="Verdana"/>
                <a:cs typeface="Verdana"/>
              </a:rPr>
              <a:t>und  cases</a:t>
            </a:r>
            <a:endParaRPr sz="3600">
              <a:latin typeface="Verdana"/>
              <a:cs typeface="Verdana"/>
            </a:endParaRPr>
          </a:p>
        </p:txBody>
      </p:sp>
      <p:sp>
        <p:nvSpPr>
          <p:cNvPr id="10" name="object 10"/>
          <p:cNvSpPr txBox="1"/>
          <p:nvPr/>
        </p:nvSpPr>
        <p:spPr>
          <a:xfrm>
            <a:off x="6373317" y="465975"/>
            <a:ext cx="4076065" cy="571500"/>
          </a:xfrm>
          <a:prstGeom prst="rect">
            <a:avLst/>
          </a:prstGeom>
        </p:spPr>
        <p:txBody>
          <a:bodyPr vert="horz" wrap="square" lIns="0" tIns="0" rIns="0" bIns="0" rtlCol="0">
            <a:spAutoFit/>
          </a:bodyPr>
          <a:lstStyle/>
          <a:p>
            <a:pPr marL="12700">
              <a:lnSpc>
                <a:spcPct val="100000"/>
              </a:lnSpc>
            </a:pPr>
            <a:r>
              <a:rPr sz="3600" b="1" spc="-5" dirty="0">
                <a:solidFill>
                  <a:srgbClr val="FFFFFF"/>
                </a:solidFill>
                <a:latin typeface="Palatino Linotype"/>
                <a:cs typeface="Palatino Linotype"/>
              </a:rPr>
              <a:t>Patient </a:t>
            </a:r>
            <a:r>
              <a:rPr sz="3600" b="1" dirty="0">
                <a:solidFill>
                  <a:srgbClr val="FFFFFF"/>
                </a:solidFill>
                <a:latin typeface="Palatino Linotype"/>
                <a:cs typeface="Palatino Linotype"/>
              </a:rPr>
              <a:t>31 years</a:t>
            </a:r>
            <a:r>
              <a:rPr sz="3600" b="1" spc="-70" dirty="0">
                <a:solidFill>
                  <a:srgbClr val="FFFFFF"/>
                </a:solidFill>
                <a:latin typeface="Palatino Linotype"/>
                <a:cs typeface="Palatino Linotype"/>
              </a:rPr>
              <a:t> </a:t>
            </a:r>
            <a:r>
              <a:rPr sz="3600" b="1" dirty="0">
                <a:solidFill>
                  <a:srgbClr val="FFFFFF"/>
                </a:solidFill>
                <a:latin typeface="Palatino Linotype"/>
                <a:cs typeface="Palatino Linotype"/>
              </a:rPr>
              <a:t>old</a:t>
            </a:r>
            <a:endParaRPr sz="3600">
              <a:latin typeface="Palatino Linotype"/>
              <a:cs typeface="Palatino Linotype"/>
            </a:endParaRPr>
          </a:p>
        </p:txBody>
      </p:sp>
      <p:sp>
        <p:nvSpPr>
          <p:cNvPr id="11" name="object 11"/>
          <p:cNvSpPr txBox="1"/>
          <p:nvPr/>
        </p:nvSpPr>
        <p:spPr>
          <a:xfrm>
            <a:off x="261960" y="2626398"/>
            <a:ext cx="11936730" cy="576580"/>
          </a:xfrm>
          <a:prstGeom prst="rect">
            <a:avLst/>
          </a:prstGeom>
        </p:spPr>
        <p:txBody>
          <a:bodyPr vert="horz" wrap="square" lIns="0" tIns="0" rIns="0" bIns="0" rtlCol="0">
            <a:spAutoFit/>
          </a:bodyPr>
          <a:lstStyle/>
          <a:p>
            <a:pPr marL="12700">
              <a:lnSpc>
                <a:spcPct val="100000"/>
              </a:lnSpc>
              <a:tabLst>
                <a:tab pos="739775" algn="l"/>
                <a:tab pos="1642745" algn="l"/>
                <a:tab pos="3305810" algn="l"/>
              </a:tabLst>
            </a:pPr>
            <a:r>
              <a:rPr sz="5400" spc="-7" baseline="-3086" dirty="0">
                <a:solidFill>
                  <a:srgbClr val="7F7F7F"/>
                </a:solidFill>
                <a:latin typeface="Verdana"/>
                <a:cs typeface="Verdana"/>
              </a:rPr>
              <a:t>on	the	critical	not </a:t>
            </a:r>
            <a:r>
              <a:rPr sz="3600" b="1" spc="-5" dirty="0">
                <a:solidFill>
                  <a:srgbClr val="FFFFFF"/>
                </a:solidFill>
                <a:latin typeface="Palatino Linotype"/>
                <a:cs typeface="Palatino Linotype"/>
              </a:rPr>
              <a:t>Diabetic and Renal transplant</a:t>
            </a:r>
            <a:r>
              <a:rPr sz="3600" b="1" spc="210" dirty="0">
                <a:solidFill>
                  <a:srgbClr val="FFFFFF"/>
                </a:solidFill>
                <a:latin typeface="Palatino Linotype"/>
                <a:cs typeface="Palatino Linotype"/>
              </a:rPr>
              <a:t> </a:t>
            </a:r>
            <a:r>
              <a:rPr sz="3600" b="1" spc="-5" dirty="0">
                <a:solidFill>
                  <a:srgbClr val="FFFFFF"/>
                </a:solidFill>
                <a:latin typeface="Palatino Linotype"/>
                <a:cs typeface="Palatino Linotype"/>
              </a:rPr>
              <a:t>patien</a:t>
            </a:r>
            <a:endParaRPr sz="3600">
              <a:latin typeface="Palatino Linotype"/>
              <a:cs typeface="Palatino Linotype"/>
            </a:endParaRPr>
          </a:p>
        </p:txBody>
      </p:sp>
      <p:sp>
        <p:nvSpPr>
          <p:cNvPr id="12" name="object 12"/>
          <p:cNvSpPr txBox="1"/>
          <p:nvPr/>
        </p:nvSpPr>
        <p:spPr>
          <a:xfrm>
            <a:off x="5964859" y="3684854"/>
            <a:ext cx="5880100" cy="571500"/>
          </a:xfrm>
          <a:prstGeom prst="rect">
            <a:avLst/>
          </a:prstGeom>
        </p:spPr>
        <p:txBody>
          <a:bodyPr vert="horz" wrap="square" lIns="0" tIns="0" rIns="0" bIns="0" rtlCol="0">
            <a:spAutoFit/>
          </a:bodyPr>
          <a:lstStyle/>
          <a:p>
            <a:pPr marL="12700">
              <a:lnSpc>
                <a:spcPct val="100000"/>
              </a:lnSpc>
            </a:pPr>
            <a:r>
              <a:rPr sz="3600" b="1" spc="-5" dirty="0">
                <a:solidFill>
                  <a:srgbClr val="FFFFFF"/>
                </a:solidFill>
                <a:latin typeface="Palatino Linotype"/>
                <a:cs typeface="Palatino Linotype"/>
              </a:rPr>
              <a:t>History </a:t>
            </a:r>
            <a:r>
              <a:rPr sz="3600" b="1" dirty="0">
                <a:solidFill>
                  <a:srgbClr val="FFFFFF"/>
                </a:solidFill>
                <a:latin typeface="Palatino Linotype"/>
                <a:cs typeface="Palatino Linotype"/>
              </a:rPr>
              <a:t>of </a:t>
            </a:r>
            <a:r>
              <a:rPr sz="3600" b="1" spc="-5" dirty="0">
                <a:solidFill>
                  <a:srgbClr val="FFFFFF"/>
                </a:solidFill>
                <a:latin typeface="Palatino Linotype"/>
                <a:cs typeface="Palatino Linotype"/>
              </a:rPr>
              <a:t>vascular</a:t>
            </a:r>
            <a:r>
              <a:rPr sz="3600" b="1" spc="-15" dirty="0">
                <a:solidFill>
                  <a:srgbClr val="FFFFFF"/>
                </a:solidFill>
                <a:latin typeface="Palatino Linotype"/>
                <a:cs typeface="Palatino Linotype"/>
              </a:rPr>
              <a:t> </a:t>
            </a:r>
            <a:r>
              <a:rPr sz="3600" b="1" spc="-5" dirty="0">
                <a:solidFill>
                  <a:srgbClr val="FFFFFF"/>
                </a:solidFill>
                <a:latin typeface="Palatino Linotype"/>
                <a:cs typeface="Palatino Linotype"/>
              </a:rPr>
              <a:t>problem</a:t>
            </a:r>
            <a:endParaRPr sz="3600">
              <a:latin typeface="Palatino Linotype"/>
              <a:cs typeface="Palatino Linotype"/>
            </a:endParaRPr>
          </a:p>
        </p:txBody>
      </p:sp>
      <p:sp>
        <p:nvSpPr>
          <p:cNvPr id="13" name="object 13"/>
          <p:cNvSpPr txBox="1"/>
          <p:nvPr/>
        </p:nvSpPr>
        <p:spPr>
          <a:xfrm>
            <a:off x="5251348" y="4647958"/>
            <a:ext cx="6530975" cy="1699260"/>
          </a:xfrm>
          <a:prstGeom prst="rect">
            <a:avLst/>
          </a:prstGeom>
        </p:spPr>
        <p:txBody>
          <a:bodyPr vert="horz" wrap="square" lIns="0" tIns="0" rIns="0" bIns="0" rtlCol="0">
            <a:spAutoFit/>
          </a:bodyPr>
          <a:lstStyle/>
          <a:p>
            <a:pPr marL="1641475">
              <a:lnSpc>
                <a:spcPct val="100000"/>
              </a:lnSpc>
            </a:pPr>
            <a:r>
              <a:rPr sz="3600" b="1" spc="-5" dirty="0">
                <a:solidFill>
                  <a:srgbClr val="FFFFFF"/>
                </a:solidFill>
                <a:latin typeface="Palatino Linotype"/>
                <a:cs typeface="Palatino Linotype"/>
              </a:rPr>
              <a:t>Already</a:t>
            </a:r>
            <a:r>
              <a:rPr sz="3600" b="1" spc="-40" dirty="0">
                <a:solidFill>
                  <a:srgbClr val="FFFFFF"/>
                </a:solidFill>
                <a:latin typeface="Palatino Linotype"/>
                <a:cs typeface="Palatino Linotype"/>
              </a:rPr>
              <a:t> </a:t>
            </a:r>
            <a:r>
              <a:rPr sz="3600" b="1" spc="-5" dirty="0">
                <a:solidFill>
                  <a:srgbClr val="FFFFFF"/>
                </a:solidFill>
                <a:latin typeface="Palatino Linotype"/>
                <a:cs typeface="Palatino Linotype"/>
              </a:rPr>
              <a:t>amputated</a:t>
            </a:r>
            <a:endParaRPr sz="3600">
              <a:latin typeface="Palatino Linotype"/>
              <a:cs typeface="Palatino Linotype"/>
            </a:endParaRPr>
          </a:p>
          <a:p>
            <a:pPr>
              <a:lnSpc>
                <a:spcPct val="100000"/>
              </a:lnSpc>
              <a:spcBef>
                <a:spcPts val="15"/>
              </a:spcBef>
            </a:pPr>
            <a:endParaRPr sz="3950">
              <a:latin typeface="Times New Roman"/>
              <a:cs typeface="Times New Roman"/>
            </a:endParaRPr>
          </a:p>
          <a:p>
            <a:pPr marL="12700">
              <a:lnSpc>
                <a:spcPct val="100000"/>
              </a:lnSpc>
            </a:pPr>
            <a:r>
              <a:rPr sz="3600" b="1" spc="-60" dirty="0">
                <a:solidFill>
                  <a:srgbClr val="FFFFFF"/>
                </a:solidFill>
                <a:latin typeface="Palatino Linotype"/>
                <a:cs typeface="Palatino Linotype"/>
              </a:rPr>
              <a:t>Wound </a:t>
            </a:r>
            <a:r>
              <a:rPr sz="3600" b="1" spc="-5" dirty="0">
                <a:solidFill>
                  <a:srgbClr val="FFFFFF"/>
                </a:solidFill>
                <a:latin typeface="Palatino Linotype"/>
                <a:cs typeface="Palatino Linotype"/>
              </a:rPr>
              <a:t>size: </a:t>
            </a:r>
            <a:r>
              <a:rPr sz="3600" b="1" dirty="0">
                <a:solidFill>
                  <a:srgbClr val="FFFFFF"/>
                </a:solidFill>
                <a:latin typeface="Palatino Linotype"/>
                <a:cs typeface="Palatino Linotype"/>
              </a:rPr>
              <a:t>5x6 </a:t>
            </a:r>
            <a:r>
              <a:rPr sz="3600" b="1" spc="-5" dirty="0">
                <a:solidFill>
                  <a:srgbClr val="FFFFFF"/>
                </a:solidFill>
                <a:latin typeface="Palatino Linotype"/>
                <a:cs typeface="Palatino Linotype"/>
              </a:rPr>
              <a:t>cm </a:t>
            </a:r>
            <a:r>
              <a:rPr sz="3600" b="1" dirty="0">
                <a:solidFill>
                  <a:srgbClr val="FFFFFF"/>
                </a:solidFill>
                <a:latin typeface="Palatino Linotype"/>
                <a:cs typeface="Palatino Linotype"/>
              </a:rPr>
              <a:t>on </a:t>
            </a:r>
            <a:r>
              <a:rPr sz="3600" b="1" spc="-5" dirty="0">
                <a:solidFill>
                  <a:srgbClr val="FFFFFF"/>
                </a:solidFill>
                <a:latin typeface="Palatino Linotype"/>
                <a:cs typeface="Palatino Linotype"/>
              </a:rPr>
              <a:t>the</a:t>
            </a:r>
            <a:r>
              <a:rPr sz="3600" b="1" spc="30" dirty="0">
                <a:solidFill>
                  <a:srgbClr val="FFFFFF"/>
                </a:solidFill>
                <a:latin typeface="Palatino Linotype"/>
                <a:cs typeface="Palatino Linotype"/>
              </a:rPr>
              <a:t> </a:t>
            </a:r>
            <a:r>
              <a:rPr sz="3600" b="1" spc="-5" dirty="0">
                <a:solidFill>
                  <a:srgbClr val="FFFFFF"/>
                </a:solidFill>
                <a:latin typeface="Palatino Linotype"/>
                <a:cs typeface="Palatino Linotype"/>
              </a:rPr>
              <a:t>heel</a:t>
            </a:r>
            <a:endParaRPr sz="3600">
              <a:latin typeface="Palatino Linotype"/>
              <a:cs typeface="Palatino Linotype"/>
            </a:endParaRPr>
          </a:p>
        </p:txBody>
      </p:sp>
      <p:sp>
        <p:nvSpPr>
          <p:cNvPr id="14" name="object 14"/>
          <p:cNvSpPr txBox="1"/>
          <p:nvPr/>
        </p:nvSpPr>
        <p:spPr>
          <a:xfrm>
            <a:off x="6541223" y="1546187"/>
            <a:ext cx="3759200" cy="571500"/>
          </a:xfrm>
          <a:prstGeom prst="rect">
            <a:avLst/>
          </a:prstGeom>
        </p:spPr>
        <p:txBody>
          <a:bodyPr vert="horz" wrap="square" lIns="0" tIns="0" rIns="0" bIns="0" rtlCol="0">
            <a:spAutoFit/>
          </a:bodyPr>
          <a:lstStyle/>
          <a:p>
            <a:pPr marL="12700">
              <a:lnSpc>
                <a:spcPct val="100000"/>
              </a:lnSpc>
            </a:pPr>
            <a:r>
              <a:rPr sz="3600" b="1" dirty="0">
                <a:solidFill>
                  <a:srgbClr val="FFFFFF"/>
                </a:solidFill>
                <a:latin typeface="Palatino Linotype"/>
                <a:cs typeface="Palatino Linotype"/>
              </a:rPr>
              <a:t>&gt;6 </a:t>
            </a:r>
            <a:r>
              <a:rPr sz="3600" b="1" spc="-5" dirty="0">
                <a:solidFill>
                  <a:srgbClr val="FFFFFF"/>
                </a:solidFill>
                <a:latin typeface="Palatino Linotype"/>
                <a:cs typeface="Palatino Linotype"/>
              </a:rPr>
              <a:t>months</a:t>
            </a:r>
            <a:r>
              <a:rPr sz="3600" b="1" spc="-70" dirty="0">
                <a:solidFill>
                  <a:srgbClr val="FFFFFF"/>
                </a:solidFill>
                <a:latin typeface="Palatino Linotype"/>
                <a:cs typeface="Palatino Linotype"/>
              </a:rPr>
              <a:t> </a:t>
            </a:r>
            <a:r>
              <a:rPr sz="3600" b="1" spc="-5" dirty="0">
                <a:solidFill>
                  <a:srgbClr val="FFFFFF"/>
                </a:solidFill>
                <a:latin typeface="Palatino Linotype"/>
                <a:cs typeface="Palatino Linotype"/>
              </a:rPr>
              <a:t>wound</a:t>
            </a:r>
            <a:endParaRPr sz="3600">
              <a:latin typeface="Palatino Linotype"/>
              <a:cs typeface="Palatino Linotype"/>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6882" y="321183"/>
            <a:ext cx="7174230" cy="5897245"/>
          </a:xfrm>
          <a:custGeom>
            <a:avLst/>
            <a:gdLst/>
            <a:ahLst/>
            <a:cxnLst/>
            <a:rect l="l" t="t" r="r" b="b"/>
            <a:pathLst>
              <a:path w="7174230" h="5897245">
                <a:moveTo>
                  <a:pt x="0" y="0"/>
                </a:moveTo>
                <a:lnTo>
                  <a:pt x="7174240" y="0"/>
                </a:lnTo>
                <a:lnTo>
                  <a:pt x="7174240" y="5896735"/>
                </a:lnTo>
                <a:lnTo>
                  <a:pt x="0" y="5896735"/>
                </a:lnTo>
                <a:lnTo>
                  <a:pt x="0" y="0"/>
                </a:lnTo>
                <a:close/>
              </a:path>
            </a:pathLst>
          </a:custGeom>
          <a:solidFill>
            <a:srgbClr val="000000">
              <a:alpha val="14898"/>
            </a:srgbClr>
          </a:solidFill>
        </p:spPr>
        <p:txBody>
          <a:bodyPr wrap="square" lIns="0" tIns="0" rIns="0" bIns="0" rtlCol="0"/>
          <a:lstStyle/>
          <a:p>
            <a:endParaRPr/>
          </a:p>
        </p:txBody>
      </p:sp>
      <p:sp>
        <p:nvSpPr>
          <p:cNvPr id="3" name="object 3"/>
          <p:cNvSpPr/>
          <p:nvPr/>
        </p:nvSpPr>
        <p:spPr>
          <a:xfrm>
            <a:off x="286082" y="270383"/>
            <a:ext cx="7275830" cy="5998845"/>
          </a:xfrm>
          <a:custGeom>
            <a:avLst/>
            <a:gdLst/>
            <a:ahLst/>
            <a:cxnLst/>
            <a:rect l="l" t="t" r="r" b="b"/>
            <a:pathLst>
              <a:path w="7275830" h="5998845">
                <a:moveTo>
                  <a:pt x="0" y="50799"/>
                </a:moveTo>
                <a:lnTo>
                  <a:pt x="3992" y="31026"/>
                </a:lnTo>
                <a:lnTo>
                  <a:pt x="14878" y="14878"/>
                </a:lnTo>
                <a:lnTo>
                  <a:pt x="31026" y="3992"/>
                </a:lnTo>
                <a:lnTo>
                  <a:pt x="50799" y="0"/>
                </a:lnTo>
                <a:lnTo>
                  <a:pt x="7224704" y="0"/>
                </a:lnTo>
                <a:lnTo>
                  <a:pt x="7244480" y="3992"/>
                </a:lnTo>
                <a:lnTo>
                  <a:pt x="7260627" y="14878"/>
                </a:lnTo>
                <a:lnTo>
                  <a:pt x="7271513" y="31026"/>
                </a:lnTo>
                <a:lnTo>
                  <a:pt x="7275504" y="50799"/>
                </a:lnTo>
                <a:lnTo>
                  <a:pt x="7275504" y="5947565"/>
                </a:lnTo>
                <a:lnTo>
                  <a:pt x="7271513" y="5967340"/>
                </a:lnTo>
                <a:lnTo>
                  <a:pt x="7260627" y="5983488"/>
                </a:lnTo>
                <a:lnTo>
                  <a:pt x="7244480" y="5994374"/>
                </a:lnTo>
                <a:lnTo>
                  <a:pt x="7224704" y="5998365"/>
                </a:lnTo>
                <a:lnTo>
                  <a:pt x="50799" y="5998365"/>
                </a:lnTo>
                <a:lnTo>
                  <a:pt x="31026" y="5994374"/>
                </a:lnTo>
                <a:lnTo>
                  <a:pt x="14878" y="5983488"/>
                </a:lnTo>
                <a:lnTo>
                  <a:pt x="3992" y="5967340"/>
                </a:lnTo>
                <a:lnTo>
                  <a:pt x="0" y="5947565"/>
                </a:lnTo>
                <a:lnTo>
                  <a:pt x="0" y="50799"/>
                </a:lnTo>
                <a:close/>
              </a:path>
            </a:pathLst>
          </a:custGeom>
          <a:ln w="25399">
            <a:solidFill>
              <a:srgbClr val="000000"/>
            </a:solidFill>
          </a:ln>
        </p:spPr>
        <p:txBody>
          <a:bodyPr wrap="square" lIns="0" tIns="0" rIns="0" bIns="0" rtlCol="0"/>
          <a:lstStyle/>
          <a:p>
            <a:endParaRPr/>
          </a:p>
        </p:txBody>
      </p:sp>
      <p:sp>
        <p:nvSpPr>
          <p:cNvPr id="4" name="object 4"/>
          <p:cNvSpPr/>
          <p:nvPr/>
        </p:nvSpPr>
        <p:spPr>
          <a:xfrm>
            <a:off x="362282" y="346582"/>
            <a:ext cx="7123430" cy="5846445"/>
          </a:xfrm>
          <a:custGeom>
            <a:avLst/>
            <a:gdLst/>
            <a:ahLst/>
            <a:cxnLst/>
            <a:rect l="l" t="t" r="r" b="b"/>
            <a:pathLst>
              <a:path w="7123430" h="5846445">
                <a:moveTo>
                  <a:pt x="0" y="0"/>
                </a:moveTo>
                <a:lnTo>
                  <a:pt x="7123104" y="0"/>
                </a:lnTo>
                <a:lnTo>
                  <a:pt x="7123104" y="5845965"/>
                </a:lnTo>
                <a:lnTo>
                  <a:pt x="0" y="5845965"/>
                </a:lnTo>
                <a:lnTo>
                  <a:pt x="0" y="0"/>
                </a:lnTo>
                <a:close/>
              </a:path>
            </a:pathLst>
          </a:custGeom>
          <a:ln w="76199">
            <a:solidFill>
              <a:srgbClr val="000000"/>
            </a:solidFill>
          </a:ln>
        </p:spPr>
        <p:txBody>
          <a:bodyPr wrap="square" lIns="0" tIns="0" rIns="0" bIns="0" rtlCol="0"/>
          <a:lstStyle/>
          <a:p>
            <a:endParaRPr/>
          </a:p>
        </p:txBody>
      </p:sp>
      <p:sp>
        <p:nvSpPr>
          <p:cNvPr id="5" name="object 5"/>
          <p:cNvSpPr/>
          <p:nvPr/>
        </p:nvSpPr>
        <p:spPr>
          <a:xfrm>
            <a:off x="7829550" y="2828925"/>
            <a:ext cx="4042409" cy="338899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7829550" y="306908"/>
            <a:ext cx="4042409" cy="2285999"/>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2601887" y="1126376"/>
            <a:ext cx="2626817" cy="989214"/>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txBox="1">
            <a:spLocks noGrp="1"/>
          </p:cNvSpPr>
          <p:nvPr>
            <p:ph type="title"/>
          </p:nvPr>
        </p:nvSpPr>
        <p:spPr>
          <a:xfrm>
            <a:off x="2686434" y="1207998"/>
            <a:ext cx="2480945" cy="757555"/>
          </a:xfrm>
          <a:prstGeom prst="rect">
            <a:avLst/>
          </a:prstGeom>
        </p:spPr>
        <p:txBody>
          <a:bodyPr vert="horz" wrap="square" lIns="0" tIns="0" rIns="0" bIns="0" rtlCol="0">
            <a:spAutoFit/>
          </a:bodyPr>
          <a:lstStyle/>
          <a:p>
            <a:pPr marL="12700">
              <a:lnSpc>
                <a:spcPct val="100000"/>
              </a:lnSpc>
            </a:pPr>
            <a:r>
              <a:rPr sz="4800" spc="-5" dirty="0">
                <a:solidFill>
                  <a:srgbClr val="2F5897"/>
                </a:solidFill>
              </a:rPr>
              <a:t>Protocol:</a:t>
            </a:r>
            <a:endParaRPr sz="4800"/>
          </a:p>
        </p:txBody>
      </p:sp>
      <p:sp>
        <p:nvSpPr>
          <p:cNvPr id="9" name="object 9"/>
          <p:cNvSpPr txBox="1"/>
          <p:nvPr/>
        </p:nvSpPr>
        <p:spPr>
          <a:xfrm>
            <a:off x="900254" y="2527655"/>
            <a:ext cx="6057265" cy="1365885"/>
          </a:xfrm>
          <a:prstGeom prst="rect">
            <a:avLst/>
          </a:prstGeom>
        </p:spPr>
        <p:txBody>
          <a:bodyPr vert="horz" wrap="square" lIns="0" tIns="34290" rIns="0" bIns="0" rtlCol="0">
            <a:spAutoFit/>
          </a:bodyPr>
          <a:lstStyle/>
          <a:p>
            <a:pPr marL="355600" marR="5080" indent="-342900" algn="just">
              <a:lnSpc>
                <a:spcPct val="90600"/>
              </a:lnSpc>
              <a:spcBef>
                <a:spcPts val="270"/>
              </a:spcBef>
              <a:buFont typeface="Arial"/>
              <a:buChar char="•"/>
              <a:tabLst>
                <a:tab pos="355600" algn="l"/>
              </a:tabLst>
            </a:pPr>
            <a:r>
              <a:rPr sz="2400" dirty="0">
                <a:solidFill>
                  <a:srgbClr val="7F7F7F"/>
                </a:solidFill>
                <a:latin typeface="Century Gothic"/>
                <a:cs typeface="Century Gothic"/>
              </a:rPr>
              <a:t>100 million of </a:t>
            </a:r>
            <a:r>
              <a:rPr sz="2400" spc="-5" dirty="0">
                <a:solidFill>
                  <a:srgbClr val="7F7F7F"/>
                </a:solidFill>
                <a:latin typeface="Century Gothic"/>
                <a:cs typeface="Century Gothic"/>
              </a:rPr>
              <a:t>Adipose </a:t>
            </a:r>
            <a:r>
              <a:rPr sz="2400" dirty="0">
                <a:solidFill>
                  <a:srgbClr val="7F7F7F"/>
                </a:solidFill>
                <a:latin typeface="Century Gothic"/>
                <a:cs typeface="Century Gothic"/>
              </a:rPr>
              <a:t>derided stem  </a:t>
            </a:r>
            <a:r>
              <a:rPr sz="2400" spc="20" dirty="0">
                <a:solidFill>
                  <a:srgbClr val="7F7F7F"/>
                </a:solidFill>
                <a:latin typeface="Century Gothic"/>
                <a:cs typeface="Century Gothic"/>
              </a:rPr>
              <a:t>cells (ADSC) </a:t>
            </a:r>
            <a:r>
              <a:rPr sz="2400" spc="15" dirty="0">
                <a:solidFill>
                  <a:srgbClr val="7F7F7F"/>
                </a:solidFill>
                <a:latin typeface="Century Gothic"/>
                <a:cs typeface="Century Gothic"/>
              </a:rPr>
              <a:t>were </a:t>
            </a:r>
            <a:r>
              <a:rPr sz="2400" spc="20" dirty="0">
                <a:solidFill>
                  <a:srgbClr val="7F7F7F"/>
                </a:solidFill>
                <a:latin typeface="Century Gothic"/>
                <a:cs typeface="Century Gothic"/>
              </a:rPr>
              <a:t>injected </a:t>
            </a:r>
            <a:r>
              <a:rPr sz="2400" spc="10" dirty="0">
                <a:solidFill>
                  <a:srgbClr val="7F7F7F"/>
                </a:solidFill>
                <a:latin typeface="Century Gothic"/>
                <a:cs typeface="Century Gothic"/>
              </a:rPr>
              <a:t>in </a:t>
            </a:r>
            <a:r>
              <a:rPr sz="2400" spc="25" dirty="0">
                <a:solidFill>
                  <a:srgbClr val="7F7F7F"/>
                </a:solidFill>
                <a:latin typeface="Century Gothic"/>
                <a:cs typeface="Century Gothic"/>
              </a:rPr>
              <a:t>the  </a:t>
            </a:r>
            <a:r>
              <a:rPr sz="2400" dirty="0">
                <a:solidFill>
                  <a:srgbClr val="7F7F7F"/>
                </a:solidFill>
                <a:latin typeface="Century Gothic"/>
                <a:cs typeface="Century Gothic"/>
              </a:rPr>
              <a:t>wound edge and bed using a 6mm  needle.</a:t>
            </a:r>
            <a:endParaRPr sz="2400">
              <a:latin typeface="Century Gothic"/>
              <a:cs typeface="Century Gothic"/>
            </a:endParaRPr>
          </a:p>
        </p:txBody>
      </p:sp>
      <p:sp>
        <p:nvSpPr>
          <p:cNvPr id="10" name="object 10"/>
          <p:cNvSpPr txBox="1"/>
          <p:nvPr/>
        </p:nvSpPr>
        <p:spPr>
          <a:xfrm>
            <a:off x="900254" y="4331055"/>
            <a:ext cx="3068320" cy="375920"/>
          </a:xfrm>
          <a:prstGeom prst="rect">
            <a:avLst/>
          </a:prstGeom>
        </p:spPr>
        <p:txBody>
          <a:bodyPr vert="horz" wrap="square" lIns="0" tIns="0" rIns="0" bIns="0" rtlCol="0">
            <a:spAutoFit/>
          </a:bodyPr>
          <a:lstStyle/>
          <a:p>
            <a:pPr marL="358775" indent="-346075">
              <a:lnSpc>
                <a:spcPct val="100000"/>
              </a:lnSpc>
              <a:buFont typeface="Arial"/>
              <a:buChar char="•"/>
              <a:tabLst>
                <a:tab pos="358775" algn="l"/>
                <a:tab pos="359410" algn="l"/>
                <a:tab pos="1129665" algn="l"/>
                <a:tab pos="2001520" algn="l"/>
                <a:tab pos="2546985" algn="l"/>
              </a:tabLst>
            </a:pPr>
            <a:r>
              <a:rPr sz="2400" spc="50" dirty="0">
                <a:solidFill>
                  <a:srgbClr val="7F7F7F"/>
                </a:solidFill>
                <a:latin typeface="Century Gothic"/>
                <a:cs typeface="Century Gothic"/>
              </a:rPr>
              <a:t>Th</a:t>
            </a:r>
            <a:r>
              <a:rPr sz="2400" dirty="0">
                <a:solidFill>
                  <a:srgbClr val="7F7F7F"/>
                </a:solidFill>
                <a:latin typeface="Century Gothic"/>
                <a:cs typeface="Century Gothic"/>
              </a:rPr>
              <a:t>e	</a:t>
            </a:r>
            <a:r>
              <a:rPr sz="2400" spc="50" dirty="0">
                <a:solidFill>
                  <a:srgbClr val="7F7F7F"/>
                </a:solidFill>
                <a:latin typeface="Century Gothic"/>
                <a:cs typeface="Century Gothic"/>
              </a:rPr>
              <a:t>be</a:t>
            </a:r>
            <a:r>
              <a:rPr sz="2400" dirty="0">
                <a:solidFill>
                  <a:srgbClr val="7F7F7F"/>
                </a:solidFill>
                <a:latin typeface="Century Gothic"/>
                <a:cs typeface="Century Gothic"/>
              </a:rPr>
              <a:t>d	</a:t>
            </a:r>
            <a:r>
              <a:rPr sz="2400" spc="50" dirty="0">
                <a:solidFill>
                  <a:srgbClr val="7F7F7F"/>
                </a:solidFill>
                <a:latin typeface="Century Gothic"/>
                <a:cs typeface="Century Gothic"/>
              </a:rPr>
              <a:t>o</a:t>
            </a:r>
            <a:r>
              <a:rPr sz="2400" dirty="0">
                <a:solidFill>
                  <a:srgbClr val="7F7F7F"/>
                </a:solidFill>
                <a:latin typeface="Century Gothic"/>
                <a:cs typeface="Century Gothic"/>
              </a:rPr>
              <a:t>f	</a:t>
            </a:r>
            <a:r>
              <a:rPr sz="2400" spc="50" dirty="0">
                <a:solidFill>
                  <a:srgbClr val="7F7F7F"/>
                </a:solidFill>
                <a:latin typeface="Century Gothic"/>
                <a:cs typeface="Century Gothic"/>
              </a:rPr>
              <a:t>the</a:t>
            </a:r>
            <a:endParaRPr sz="2400">
              <a:latin typeface="Century Gothic"/>
              <a:cs typeface="Century Gothic"/>
            </a:endParaRPr>
          </a:p>
        </p:txBody>
      </p:sp>
      <p:sp>
        <p:nvSpPr>
          <p:cNvPr id="11" name="object 11"/>
          <p:cNvSpPr txBox="1"/>
          <p:nvPr/>
        </p:nvSpPr>
        <p:spPr>
          <a:xfrm>
            <a:off x="5483005" y="4331055"/>
            <a:ext cx="1476375" cy="372745"/>
          </a:xfrm>
          <a:prstGeom prst="rect">
            <a:avLst/>
          </a:prstGeom>
        </p:spPr>
        <p:txBody>
          <a:bodyPr vert="horz" wrap="square" lIns="0" tIns="0" rIns="0" bIns="0" rtlCol="0">
            <a:spAutoFit/>
          </a:bodyPr>
          <a:lstStyle/>
          <a:p>
            <a:pPr marL="12700">
              <a:lnSpc>
                <a:spcPct val="100000"/>
              </a:lnSpc>
              <a:tabLst>
                <a:tab pos="848994" algn="l"/>
              </a:tabLst>
            </a:pPr>
            <a:r>
              <a:rPr sz="2400" spc="50" dirty="0">
                <a:solidFill>
                  <a:srgbClr val="7F7F7F"/>
                </a:solidFill>
                <a:latin typeface="Century Gothic"/>
                <a:cs typeface="Century Gothic"/>
              </a:rPr>
              <a:t>wa</a:t>
            </a:r>
            <a:r>
              <a:rPr sz="2400" dirty="0">
                <a:solidFill>
                  <a:srgbClr val="7F7F7F"/>
                </a:solidFill>
                <a:latin typeface="Century Gothic"/>
                <a:cs typeface="Century Gothic"/>
              </a:rPr>
              <a:t>s	</a:t>
            </a:r>
            <a:r>
              <a:rPr sz="2400" spc="50" dirty="0">
                <a:solidFill>
                  <a:srgbClr val="7F7F7F"/>
                </a:solidFill>
                <a:latin typeface="Century Gothic"/>
                <a:cs typeface="Century Gothic"/>
              </a:rPr>
              <a:t>also</a:t>
            </a:r>
            <a:endParaRPr sz="2400">
              <a:latin typeface="Century Gothic"/>
              <a:cs typeface="Century Gothic"/>
            </a:endParaRPr>
          </a:p>
        </p:txBody>
      </p:sp>
      <p:sp>
        <p:nvSpPr>
          <p:cNvPr id="12" name="object 12"/>
          <p:cNvSpPr txBox="1"/>
          <p:nvPr/>
        </p:nvSpPr>
        <p:spPr>
          <a:xfrm>
            <a:off x="1243154" y="4651603"/>
            <a:ext cx="2590800" cy="372745"/>
          </a:xfrm>
          <a:prstGeom prst="rect">
            <a:avLst/>
          </a:prstGeom>
        </p:spPr>
        <p:txBody>
          <a:bodyPr vert="horz" wrap="square" lIns="0" tIns="0" rIns="0" bIns="0" rtlCol="0">
            <a:spAutoFit/>
          </a:bodyPr>
          <a:lstStyle/>
          <a:p>
            <a:pPr marL="12700">
              <a:lnSpc>
                <a:spcPct val="100000"/>
              </a:lnSpc>
              <a:tabLst>
                <a:tab pos="1705610" algn="l"/>
                <a:tab pos="2369185" algn="l"/>
              </a:tabLst>
            </a:pPr>
            <a:r>
              <a:rPr sz="2400" spc="215" dirty="0">
                <a:solidFill>
                  <a:srgbClr val="7F7F7F"/>
                </a:solidFill>
                <a:latin typeface="Century Gothic"/>
                <a:cs typeface="Century Gothic"/>
              </a:rPr>
              <a:t>cove</a:t>
            </a:r>
            <a:r>
              <a:rPr sz="2400" spc="210" dirty="0">
                <a:solidFill>
                  <a:srgbClr val="7F7F7F"/>
                </a:solidFill>
                <a:latin typeface="Century Gothic"/>
                <a:cs typeface="Century Gothic"/>
              </a:rPr>
              <a:t>r</a:t>
            </a:r>
            <a:r>
              <a:rPr sz="2400" spc="215" dirty="0">
                <a:solidFill>
                  <a:srgbClr val="7F7F7F"/>
                </a:solidFill>
                <a:latin typeface="Century Gothic"/>
                <a:cs typeface="Century Gothic"/>
              </a:rPr>
              <a:t>e</a:t>
            </a:r>
            <a:r>
              <a:rPr sz="2400" dirty="0">
                <a:solidFill>
                  <a:srgbClr val="7F7F7F"/>
                </a:solidFill>
                <a:latin typeface="Century Gothic"/>
                <a:cs typeface="Century Gothic"/>
              </a:rPr>
              <a:t>d	</a:t>
            </a:r>
            <a:r>
              <a:rPr sz="2400" spc="215" dirty="0">
                <a:solidFill>
                  <a:srgbClr val="7F7F7F"/>
                </a:solidFill>
                <a:latin typeface="Century Gothic"/>
                <a:cs typeface="Century Gothic"/>
              </a:rPr>
              <a:t>b</a:t>
            </a:r>
            <a:r>
              <a:rPr sz="2400" dirty="0">
                <a:solidFill>
                  <a:srgbClr val="7F7F7F"/>
                </a:solidFill>
                <a:latin typeface="Century Gothic"/>
                <a:cs typeface="Century Gothic"/>
              </a:rPr>
              <a:t>y	a</a:t>
            </a:r>
            <a:endParaRPr sz="2400">
              <a:latin typeface="Century Gothic"/>
              <a:cs typeface="Century Gothic"/>
            </a:endParaRPr>
          </a:p>
        </p:txBody>
      </p:sp>
      <p:sp>
        <p:nvSpPr>
          <p:cNvPr id="13" name="object 13"/>
          <p:cNvSpPr txBox="1"/>
          <p:nvPr/>
        </p:nvSpPr>
        <p:spPr>
          <a:xfrm>
            <a:off x="5416019" y="4651603"/>
            <a:ext cx="1565275" cy="372745"/>
          </a:xfrm>
          <a:prstGeom prst="rect">
            <a:avLst/>
          </a:prstGeom>
        </p:spPr>
        <p:txBody>
          <a:bodyPr vert="horz" wrap="square" lIns="0" tIns="0" rIns="0" bIns="0" rtlCol="0">
            <a:spAutoFit/>
          </a:bodyPr>
          <a:lstStyle/>
          <a:p>
            <a:pPr marL="12700">
              <a:lnSpc>
                <a:spcPct val="100000"/>
              </a:lnSpc>
            </a:pPr>
            <a:r>
              <a:rPr sz="2400" spc="185" dirty="0">
                <a:solidFill>
                  <a:srgbClr val="7F7F7F"/>
                </a:solidFill>
                <a:latin typeface="Century Gothic"/>
                <a:cs typeface="Century Gothic"/>
              </a:rPr>
              <a:t>collagen</a:t>
            </a:r>
            <a:r>
              <a:rPr sz="2400" spc="-445" dirty="0">
                <a:solidFill>
                  <a:srgbClr val="7F7F7F"/>
                </a:solidFill>
                <a:latin typeface="Century Gothic"/>
                <a:cs typeface="Century Gothic"/>
              </a:rPr>
              <a:t> </a:t>
            </a:r>
            <a:endParaRPr sz="2400">
              <a:latin typeface="Century Gothic"/>
              <a:cs typeface="Century Gothic"/>
            </a:endParaRPr>
          </a:p>
        </p:txBody>
      </p:sp>
      <p:sp>
        <p:nvSpPr>
          <p:cNvPr id="14" name="object 14"/>
          <p:cNvSpPr txBox="1"/>
          <p:nvPr/>
        </p:nvSpPr>
        <p:spPr>
          <a:xfrm>
            <a:off x="4049021" y="4371289"/>
            <a:ext cx="1222375" cy="982980"/>
          </a:xfrm>
          <a:prstGeom prst="rect">
            <a:avLst/>
          </a:prstGeom>
        </p:spPr>
        <p:txBody>
          <a:bodyPr vert="horz" wrap="square" lIns="0" tIns="0" rIns="0" bIns="0" rtlCol="0">
            <a:spAutoFit/>
          </a:bodyPr>
          <a:lstStyle/>
          <a:p>
            <a:pPr marL="12700" marR="5080" indent="130175" algn="just">
              <a:lnSpc>
                <a:spcPct val="89000"/>
              </a:lnSpc>
            </a:pPr>
            <a:r>
              <a:rPr sz="2400" spc="50" dirty="0">
                <a:solidFill>
                  <a:srgbClr val="7F7F7F"/>
                </a:solidFill>
                <a:latin typeface="Century Gothic"/>
                <a:cs typeface="Century Gothic"/>
              </a:rPr>
              <a:t>wound  </a:t>
            </a:r>
            <a:r>
              <a:rPr sz="2400" spc="170" dirty="0">
                <a:solidFill>
                  <a:srgbClr val="7F7F7F"/>
                </a:solidFill>
                <a:latin typeface="Century Gothic"/>
                <a:cs typeface="Century Gothic"/>
              </a:rPr>
              <a:t>5x5cm  </a:t>
            </a:r>
            <a:r>
              <a:rPr sz="2400" dirty="0">
                <a:solidFill>
                  <a:srgbClr val="7F7F7F"/>
                </a:solidFill>
                <a:latin typeface="Century Gothic"/>
                <a:cs typeface="Century Gothic"/>
              </a:rPr>
              <a:t>with </a:t>
            </a:r>
            <a:r>
              <a:rPr sz="2400" spc="459" dirty="0">
                <a:solidFill>
                  <a:srgbClr val="7F7F7F"/>
                </a:solidFill>
                <a:latin typeface="Century Gothic"/>
                <a:cs typeface="Century Gothic"/>
              </a:rPr>
              <a:t> </a:t>
            </a:r>
            <a:r>
              <a:rPr sz="2400" dirty="0">
                <a:solidFill>
                  <a:srgbClr val="7F7F7F"/>
                </a:solidFill>
                <a:latin typeface="Century Gothic"/>
                <a:cs typeface="Century Gothic"/>
              </a:rPr>
              <a:t>20</a:t>
            </a:r>
            <a:endParaRPr sz="2400">
              <a:latin typeface="Century Gothic"/>
              <a:cs typeface="Century Gothic"/>
            </a:endParaRPr>
          </a:p>
        </p:txBody>
      </p:sp>
      <p:sp>
        <p:nvSpPr>
          <p:cNvPr id="15" name="object 15"/>
          <p:cNvSpPr txBox="1"/>
          <p:nvPr/>
        </p:nvSpPr>
        <p:spPr>
          <a:xfrm>
            <a:off x="5471035" y="4981803"/>
            <a:ext cx="1482725" cy="372745"/>
          </a:xfrm>
          <a:prstGeom prst="rect">
            <a:avLst/>
          </a:prstGeom>
        </p:spPr>
        <p:txBody>
          <a:bodyPr vert="horz" wrap="square" lIns="0" tIns="0" rIns="0" bIns="0" rtlCol="0">
            <a:spAutoFit/>
          </a:bodyPr>
          <a:lstStyle/>
          <a:p>
            <a:pPr marL="12700">
              <a:lnSpc>
                <a:spcPct val="100000"/>
              </a:lnSpc>
              <a:tabLst>
                <a:tab pos="1172845" algn="l"/>
              </a:tabLst>
            </a:pPr>
            <a:r>
              <a:rPr sz="2400" spc="5" dirty="0">
                <a:solidFill>
                  <a:srgbClr val="7F7F7F"/>
                </a:solidFill>
                <a:latin typeface="Century Gothic"/>
                <a:cs typeface="Century Gothic"/>
              </a:rPr>
              <a:t>millio</a:t>
            </a:r>
            <a:r>
              <a:rPr sz="2400" dirty="0">
                <a:solidFill>
                  <a:srgbClr val="7F7F7F"/>
                </a:solidFill>
                <a:latin typeface="Century Gothic"/>
                <a:cs typeface="Century Gothic"/>
              </a:rPr>
              <a:t>n	</a:t>
            </a:r>
            <a:r>
              <a:rPr sz="2400" spc="5" dirty="0">
                <a:solidFill>
                  <a:srgbClr val="7F7F7F"/>
                </a:solidFill>
                <a:latin typeface="Century Gothic"/>
                <a:cs typeface="Century Gothic"/>
              </a:rPr>
              <a:t>o</a:t>
            </a:r>
            <a:r>
              <a:rPr sz="2400" dirty="0">
                <a:solidFill>
                  <a:srgbClr val="7F7F7F"/>
                </a:solidFill>
                <a:latin typeface="Century Gothic"/>
                <a:cs typeface="Century Gothic"/>
              </a:rPr>
              <a:t>f</a:t>
            </a:r>
            <a:endParaRPr sz="2400">
              <a:latin typeface="Century Gothic"/>
              <a:cs typeface="Century Gothic"/>
            </a:endParaRPr>
          </a:p>
        </p:txBody>
      </p:sp>
      <p:sp>
        <p:nvSpPr>
          <p:cNvPr id="16" name="object 16"/>
          <p:cNvSpPr txBox="1"/>
          <p:nvPr/>
        </p:nvSpPr>
        <p:spPr>
          <a:xfrm>
            <a:off x="1243154" y="5022443"/>
            <a:ext cx="2593340" cy="662305"/>
          </a:xfrm>
          <a:prstGeom prst="rect">
            <a:avLst/>
          </a:prstGeom>
        </p:spPr>
        <p:txBody>
          <a:bodyPr vert="horz" wrap="square" lIns="0" tIns="0" rIns="0" bIns="0" rtlCol="0">
            <a:spAutoFit/>
          </a:bodyPr>
          <a:lstStyle/>
          <a:p>
            <a:pPr marL="12700" marR="5080">
              <a:lnSpc>
                <a:spcPts val="2600"/>
              </a:lnSpc>
              <a:tabLst>
                <a:tab pos="1443990" algn="l"/>
              </a:tabLst>
            </a:pPr>
            <a:r>
              <a:rPr sz="2400" spc="5" dirty="0">
                <a:solidFill>
                  <a:srgbClr val="7F7F7F"/>
                </a:solidFill>
                <a:latin typeface="Century Gothic"/>
                <a:cs typeface="Century Gothic"/>
              </a:rPr>
              <a:t>sca</a:t>
            </a:r>
            <a:r>
              <a:rPr sz="2400" spc="15" dirty="0">
                <a:solidFill>
                  <a:srgbClr val="7F7F7F"/>
                </a:solidFill>
                <a:latin typeface="Century Gothic"/>
                <a:cs typeface="Century Gothic"/>
              </a:rPr>
              <a:t>f</a:t>
            </a:r>
            <a:r>
              <a:rPr sz="2400" spc="5" dirty="0">
                <a:solidFill>
                  <a:srgbClr val="7F7F7F"/>
                </a:solidFill>
                <a:latin typeface="Century Gothic"/>
                <a:cs typeface="Century Gothic"/>
              </a:rPr>
              <a:t>fol</a:t>
            </a:r>
            <a:r>
              <a:rPr sz="2400" dirty="0">
                <a:solidFill>
                  <a:srgbClr val="7F7F7F"/>
                </a:solidFill>
                <a:latin typeface="Century Gothic"/>
                <a:cs typeface="Century Gothic"/>
              </a:rPr>
              <a:t>d	</a:t>
            </a:r>
            <a:r>
              <a:rPr sz="2400" spc="5" dirty="0">
                <a:solidFill>
                  <a:srgbClr val="7F7F7F"/>
                </a:solidFill>
                <a:latin typeface="Century Gothic"/>
                <a:cs typeface="Century Gothic"/>
              </a:rPr>
              <a:t>seede</a:t>
            </a:r>
            <a:r>
              <a:rPr sz="2400" dirty="0">
                <a:solidFill>
                  <a:srgbClr val="7F7F7F"/>
                </a:solidFill>
                <a:latin typeface="Century Gothic"/>
                <a:cs typeface="Century Gothic"/>
              </a:rPr>
              <a:t>d  </a:t>
            </a:r>
            <a:r>
              <a:rPr sz="2400" spc="-5" dirty="0">
                <a:solidFill>
                  <a:srgbClr val="7F7F7F"/>
                </a:solidFill>
                <a:latin typeface="Century Gothic"/>
                <a:cs typeface="Century Gothic"/>
              </a:rPr>
              <a:t>ADSC</a:t>
            </a:r>
            <a:endParaRPr sz="2400">
              <a:latin typeface="Century Gothic"/>
              <a:cs typeface="Century Gothic"/>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 y="12"/>
            <a:ext cx="12190590" cy="6857986"/>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264695" y="606056"/>
            <a:ext cx="3262629" cy="1461770"/>
          </a:xfrm>
          <a:prstGeom prst="rect">
            <a:avLst/>
          </a:prstGeom>
        </p:spPr>
        <p:txBody>
          <a:bodyPr vert="horz" wrap="square" lIns="0" tIns="0" rIns="0" bIns="0" rtlCol="0">
            <a:spAutoFit/>
          </a:bodyPr>
          <a:lstStyle/>
          <a:p>
            <a:pPr marL="347980" marR="5080" indent="-335915">
              <a:lnSpc>
                <a:spcPts val="5800"/>
              </a:lnSpc>
            </a:pPr>
            <a:r>
              <a:rPr sz="5400" dirty="0">
                <a:solidFill>
                  <a:srgbClr val="FFFFFF"/>
                </a:solidFill>
                <a:latin typeface="Century Gothic"/>
                <a:cs typeface="Century Gothic"/>
              </a:rPr>
              <a:t>F</a:t>
            </a:r>
            <a:r>
              <a:rPr sz="5400" spc="-5" dirty="0">
                <a:solidFill>
                  <a:srgbClr val="FFFFFF"/>
                </a:solidFill>
                <a:latin typeface="Century Gothic"/>
                <a:cs typeface="Century Gothic"/>
              </a:rPr>
              <a:t>ollo</a:t>
            </a:r>
            <a:r>
              <a:rPr sz="5400" dirty="0">
                <a:solidFill>
                  <a:srgbClr val="FFFFFF"/>
                </a:solidFill>
                <a:latin typeface="Century Gothic"/>
                <a:cs typeface="Century Gothic"/>
              </a:rPr>
              <a:t>w</a:t>
            </a:r>
            <a:r>
              <a:rPr sz="5400" spc="-5" dirty="0">
                <a:solidFill>
                  <a:srgbClr val="FFFFFF"/>
                </a:solidFill>
                <a:latin typeface="Century Gothic"/>
                <a:cs typeface="Century Gothic"/>
              </a:rPr>
              <a:t>-</a:t>
            </a:r>
            <a:r>
              <a:rPr sz="5400" dirty="0">
                <a:solidFill>
                  <a:srgbClr val="FFFFFF"/>
                </a:solidFill>
                <a:latin typeface="Century Gothic"/>
                <a:cs typeface="Century Gothic"/>
              </a:rPr>
              <a:t>up  11</a:t>
            </a:r>
            <a:r>
              <a:rPr sz="5400" spc="-100" dirty="0">
                <a:solidFill>
                  <a:srgbClr val="FFFFFF"/>
                </a:solidFill>
                <a:latin typeface="Century Gothic"/>
                <a:cs typeface="Century Gothic"/>
              </a:rPr>
              <a:t> </a:t>
            </a:r>
            <a:r>
              <a:rPr sz="5400" spc="-5" dirty="0">
                <a:solidFill>
                  <a:srgbClr val="FFFFFF"/>
                </a:solidFill>
                <a:latin typeface="Century Gothic"/>
                <a:cs typeface="Century Gothic"/>
              </a:rPr>
              <a:t>days</a:t>
            </a:r>
            <a:endParaRPr sz="5400">
              <a:latin typeface="Century Gothic"/>
              <a:cs typeface="Century Gothic"/>
            </a:endParaRPr>
          </a:p>
        </p:txBody>
      </p:sp>
      <p:sp>
        <p:nvSpPr>
          <p:cNvPr id="4" name="object 4"/>
          <p:cNvSpPr txBox="1"/>
          <p:nvPr/>
        </p:nvSpPr>
        <p:spPr>
          <a:xfrm>
            <a:off x="7958171" y="2768422"/>
            <a:ext cx="4104004" cy="3254375"/>
          </a:xfrm>
          <a:prstGeom prst="rect">
            <a:avLst/>
          </a:prstGeom>
        </p:spPr>
        <p:txBody>
          <a:bodyPr vert="horz" wrap="square" lIns="0" tIns="0" rIns="0" bIns="0" rtlCol="0">
            <a:spAutoFit/>
          </a:bodyPr>
          <a:lstStyle/>
          <a:p>
            <a:pPr marL="93345" indent="186690">
              <a:lnSpc>
                <a:spcPct val="100000"/>
              </a:lnSpc>
            </a:pPr>
            <a:r>
              <a:rPr sz="2800" dirty="0">
                <a:solidFill>
                  <a:srgbClr val="FFFFFF"/>
                </a:solidFill>
                <a:latin typeface="Arial"/>
                <a:cs typeface="Arial"/>
              </a:rPr>
              <a:t>Ø</a:t>
            </a:r>
            <a:r>
              <a:rPr sz="2800" b="1" dirty="0">
                <a:solidFill>
                  <a:srgbClr val="FFFFFF"/>
                </a:solidFill>
                <a:latin typeface="Palatino Linotype"/>
                <a:cs typeface="Palatino Linotype"/>
              </a:rPr>
              <a:t>Granulation</a:t>
            </a:r>
            <a:r>
              <a:rPr sz="2800" b="1" spc="-55" dirty="0">
                <a:solidFill>
                  <a:srgbClr val="FFFFFF"/>
                </a:solidFill>
                <a:latin typeface="Palatino Linotype"/>
                <a:cs typeface="Palatino Linotype"/>
              </a:rPr>
              <a:t> </a:t>
            </a:r>
            <a:r>
              <a:rPr sz="2800" b="1" spc="-5" dirty="0">
                <a:solidFill>
                  <a:srgbClr val="FFFFFF"/>
                </a:solidFill>
                <a:latin typeface="Palatino Linotype"/>
                <a:cs typeface="Palatino Linotype"/>
              </a:rPr>
              <a:t>tissue</a:t>
            </a:r>
            <a:endParaRPr sz="2800">
              <a:latin typeface="Palatino Linotype"/>
              <a:cs typeface="Palatino Linotype"/>
            </a:endParaRPr>
          </a:p>
          <a:p>
            <a:pPr>
              <a:lnSpc>
                <a:spcPct val="100000"/>
              </a:lnSpc>
              <a:spcBef>
                <a:spcPts val="40"/>
              </a:spcBef>
            </a:pPr>
            <a:endParaRPr sz="4000">
              <a:latin typeface="Times New Roman"/>
              <a:cs typeface="Times New Roman"/>
            </a:endParaRPr>
          </a:p>
          <a:p>
            <a:pPr marR="220979" algn="ctr">
              <a:lnSpc>
                <a:spcPct val="100000"/>
              </a:lnSpc>
            </a:pPr>
            <a:r>
              <a:rPr sz="2800" spc="5" dirty="0">
                <a:solidFill>
                  <a:srgbClr val="FFFFFF"/>
                </a:solidFill>
                <a:latin typeface="Arial"/>
                <a:cs typeface="Arial"/>
              </a:rPr>
              <a:t>Ø</a:t>
            </a:r>
            <a:r>
              <a:rPr sz="2800" b="1" spc="5" dirty="0">
                <a:solidFill>
                  <a:srgbClr val="FFFFFF"/>
                </a:solidFill>
                <a:latin typeface="Palatino Linotype"/>
                <a:cs typeface="Palatino Linotype"/>
              </a:rPr>
              <a:t>Edge</a:t>
            </a:r>
            <a:r>
              <a:rPr sz="2800" b="1" spc="-40" dirty="0">
                <a:solidFill>
                  <a:srgbClr val="FFFFFF"/>
                </a:solidFill>
                <a:latin typeface="Palatino Linotype"/>
                <a:cs typeface="Palatino Linotype"/>
              </a:rPr>
              <a:t> </a:t>
            </a:r>
            <a:r>
              <a:rPr sz="2800" b="1" spc="-25" dirty="0">
                <a:solidFill>
                  <a:srgbClr val="FFFFFF"/>
                </a:solidFill>
                <a:latin typeface="Palatino Linotype"/>
                <a:cs typeface="Palatino Linotype"/>
              </a:rPr>
              <a:t>Vascularization</a:t>
            </a:r>
            <a:endParaRPr sz="2800">
              <a:latin typeface="Palatino Linotype"/>
              <a:cs typeface="Palatino Linotype"/>
            </a:endParaRPr>
          </a:p>
          <a:p>
            <a:pPr>
              <a:lnSpc>
                <a:spcPct val="100000"/>
              </a:lnSpc>
            </a:pPr>
            <a:endParaRPr sz="2900">
              <a:latin typeface="Times New Roman"/>
              <a:cs typeface="Times New Roman"/>
            </a:endParaRPr>
          </a:p>
          <a:p>
            <a:pPr marL="12700" marR="5080" indent="227965">
              <a:lnSpc>
                <a:spcPts val="3000"/>
              </a:lnSpc>
              <a:spcBef>
                <a:spcPts val="1805"/>
              </a:spcBef>
            </a:pPr>
            <a:r>
              <a:rPr sz="2800" spc="10" dirty="0">
                <a:solidFill>
                  <a:srgbClr val="FFFFFF"/>
                </a:solidFill>
                <a:latin typeface="Arial"/>
                <a:cs typeface="Arial"/>
              </a:rPr>
              <a:t>Ø</a:t>
            </a:r>
            <a:r>
              <a:rPr sz="2800" b="1" spc="10" dirty="0">
                <a:solidFill>
                  <a:srgbClr val="FFFFFF"/>
                </a:solidFill>
                <a:latin typeface="Palatino Linotype"/>
                <a:cs typeface="Palatino Linotype"/>
              </a:rPr>
              <a:t>The </a:t>
            </a:r>
            <a:r>
              <a:rPr sz="2800" b="1" spc="-5" dirty="0">
                <a:solidFill>
                  <a:srgbClr val="FFFFFF"/>
                </a:solidFill>
                <a:latin typeface="Palatino Linotype"/>
                <a:cs typeface="Palatino Linotype"/>
              </a:rPr>
              <a:t>patient claim </a:t>
            </a:r>
            <a:r>
              <a:rPr sz="2800" b="1" dirty="0">
                <a:solidFill>
                  <a:srgbClr val="FFFFFF"/>
                </a:solidFill>
                <a:latin typeface="Palatino Linotype"/>
                <a:cs typeface="Palatino Linotype"/>
              </a:rPr>
              <a:t>a  </a:t>
            </a:r>
            <a:r>
              <a:rPr sz="2800" b="1" spc="-5" dirty="0">
                <a:solidFill>
                  <a:srgbClr val="FFFFFF"/>
                </a:solidFill>
                <a:latin typeface="Palatino Linotype"/>
                <a:cs typeface="Palatino Linotype"/>
              </a:rPr>
              <a:t>strong tingling feeling</a:t>
            </a:r>
            <a:r>
              <a:rPr sz="2800" b="1" spc="-10" dirty="0">
                <a:solidFill>
                  <a:srgbClr val="FFFFFF"/>
                </a:solidFill>
                <a:latin typeface="Palatino Linotype"/>
                <a:cs typeface="Palatino Linotype"/>
              </a:rPr>
              <a:t> </a:t>
            </a:r>
            <a:r>
              <a:rPr sz="2800" b="1" dirty="0">
                <a:solidFill>
                  <a:srgbClr val="FFFFFF"/>
                </a:solidFill>
                <a:latin typeface="Palatino Linotype"/>
                <a:cs typeface="Palatino Linotype"/>
              </a:rPr>
              <a:t>in</a:t>
            </a:r>
            <a:endParaRPr sz="2800">
              <a:latin typeface="Palatino Linotype"/>
              <a:cs typeface="Palatino Linotype"/>
            </a:endParaRPr>
          </a:p>
          <a:p>
            <a:pPr marL="807085">
              <a:lnSpc>
                <a:spcPts val="2960"/>
              </a:lnSpc>
            </a:pPr>
            <a:r>
              <a:rPr sz="2800" b="1" spc="-5" dirty="0">
                <a:solidFill>
                  <a:srgbClr val="FFFFFF"/>
                </a:solidFill>
                <a:latin typeface="Palatino Linotype"/>
                <a:cs typeface="Palatino Linotype"/>
              </a:rPr>
              <a:t>the </a:t>
            </a:r>
            <a:r>
              <a:rPr sz="2800" b="1" dirty="0">
                <a:solidFill>
                  <a:srgbClr val="FFFFFF"/>
                </a:solidFill>
                <a:latin typeface="Palatino Linotype"/>
                <a:cs typeface="Palatino Linotype"/>
              </a:rPr>
              <a:t>treated</a:t>
            </a:r>
            <a:r>
              <a:rPr sz="2800" b="1" spc="-90" dirty="0">
                <a:solidFill>
                  <a:srgbClr val="FFFFFF"/>
                </a:solidFill>
                <a:latin typeface="Palatino Linotype"/>
                <a:cs typeface="Palatino Linotype"/>
              </a:rPr>
              <a:t> </a:t>
            </a:r>
            <a:r>
              <a:rPr sz="2800" b="1" dirty="0">
                <a:solidFill>
                  <a:srgbClr val="FFFFFF"/>
                </a:solidFill>
                <a:latin typeface="Palatino Linotype"/>
                <a:cs typeface="Palatino Linotype"/>
              </a:rPr>
              <a:t>area</a:t>
            </a:r>
            <a:endParaRPr sz="2800">
              <a:latin typeface="Palatino Linotype"/>
              <a:cs typeface="Palatino Linotype"/>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100" y="1125537"/>
            <a:ext cx="12115800" cy="341471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385660" y="234632"/>
            <a:ext cx="8026400" cy="509270"/>
          </a:xfrm>
          <a:prstGeom prst="rect">
            <a:avLst/>
          </a:prstGeom>
        </p:spPr>
        <p:txBody>
          <a:bodyPr vert="horz" wrap="square" lIns="0" tIns="0" rIns="0" bIns="0" rtlCol="0">
            <a:spAutoFit/>
          </a:bodyPr>
          <a:lstStyle/>
          <a:p>
            <a:pPr marL="12700">
              <a:lnSpc>
                <a:spcPct val="100000"/>
              </a:lnSpc>
            </a:pPr>
            <a:r>
              <a:rPr sz="3200" b="0" dirty="0">
                <a:solidFill>
                  <a:srgbClr val="0000CC"/>
                </a:solidFill>
                <a:latin typeface="Palatino Linotype"/>
                <a:cs typeface="Palatino Linotype"/>
              </a:rPr>
              <a:t>MSCs treatment on </a:t>
            </a:r>
            <a:r>
              <a:rPr sz="3200" b="0" spc="-5" dirty="0">
                <a:solidFill>
                  <a:srgbClr val="0000CC"/>
                </a:solidFill>
                <a:latin typeface="Palatino Linotype"/>
                <a:cs typeface="Palatino Linotype"/>
              </a:rPr>
              <a:t>diabetic</a:t>
            </a:r>
            <a:r>
              <a:rPr sz="3200" b="0" spc="-35" dirty="0">
                <a:solidFill>
                  <a:srgbClr val="0000CC"/>
                </a:solidFill>
                <a:latin typeface="Palatino Linotype"/>
                <a:cs typeface="Palatino Linotype"/>
              </a:rPr>
              <a:t> </a:t>
            </a:r>
            <a:r>
              <a:rPr sz="3200" b="0" spc="-5" dirty="0">
                <a:solidFill>
                  <a:srgbClr val="0000CC"/>
                </a:solidFill>
                <a:latin typeface="Palatino Linotype"/>
                <a:cs typeface="Palatino Linotype"/>
              </a:rPr>
              <a:t>polyneuropathy</a:t>
            </a:r>
            <a:endParaRPr sz="3200">
              <a:latin typeface="Palatino Linotype"/>
              <a:cs typeface="Palatino Linotype"/>
            </a:endParaRPr>
          </a:p>
        </p:txBody>
      </p:sp>
      <p:sp>
        <p:nvSpPr>
          <p:cNvPr id="4" name="object 4"/>
          <p:cNvSpPr txBox="1"/>
          <p:nvPr/>
        </p:nvSpPr>
        <p:spPr>
          <a:xfrm>
            <a:off x="195159" y="6592603"/>
            <a:ext cx="2202180" cy="163830"/>
          </a:xfrm>
          <a:prstGeom prst="rect">
            <a:avLst/>
          </a:prstGeom>
        </p:spPr>
        <p:txBody>
          <a:bodyPr vert="horz" wrap="square" lIns="0" tIns="0" rIns="0" bIns="0" rtlCol="0">
            <a:spAutoFit/>
          </a:bodyPr>
          <a:lstStyle/>
          <a:p>
            <a:pPr marL="12700">
              <a:lnSpc>
                <a:spcPct val="100000"/>
              </a:lnSpc>
            </a:pPr>
            <a:r>
              <a:rPr sz="1000" b="1" i="1" spc="-5" dirty="0">
                <a:solidFill>
                  <a:srgbClr val="000066"/>
                </a:solidFill>
                <a:latin typeface="Arial"/>
                <a:cs typeface="Arial"/>
              </a:rPr>
              <a:t>Volarevic </a:t>
            </a:r>
            <a:r>
              <a:rPr sz="1000" b="1" i="1" spc="-50" dirty="0">
                <a:solidFill>
                  <a:srgbClr val="000066"/>
                </a:solidFill>
                <a:latin typeface="Arial"/>
                <a:cs typeface="Arial"/>
              </a:rPr>
              <a:t>V. </a:t>
            </a:r>
            <a:r>
              <a:rPr sz="1000" b="1" i="1" dirty="0">
                <a:solidFill>
                  <a:srgbClr val="000066"/>
                </a:solidFill>
                <a:latin typeface="Arial"/>
                <a:cs typeface="Arial"/>
              </a:rPr>
              <a:t>et al. STEM CELLS</a:t>
            </a:r>
            <a:r>
              <a:rPr sz="1000" b="1" i="1" spc="-30" dirty="0">
                <a:solidFill>
                  <a:srgbClr val="000066"/>
                </a:solidFill>
                <a:latin typeface="Arial"/>
                <a:cs typeface="Arial"/>
              </a:rPr>
              <a:t> </a:t>
            </a:r>
            <a:r>
              <a:rPr sz="1000" b="1" i="1" spc="-20" dirty="0">
                <a:solidFill>
                  <a:srgbClr val="000066"/>
                </a:solidFill>
                <a:latin typeface="Arial"/>
                <a:cs typeface="Arial"/>
              </a:rPr>
              <a:t>2011</a:t>
            </a:r>
            <a:endParaRPr sz="1000">
              <a:latin typeface="Arial"/>
              <a:cs typeface="Arial"/>
            </a:endParaRPr>
          </a:p>
        </p:txBody>
      </p:sp>
      <p:sp>
        <p:nvSpPr>
          <p:cNvPr id="5" name="object 5"/>
          <p:cNvSpPr txBox="1"/>
          <p:nvPr/>
        </p:nvSpPr>
        <p:spPr>
          <a:xfrm>
            <a:off x="612877" y="4890864"/>
            <a:ext cx="10586720" cy="728980"/>
          </a:xfrm>
          <a:prstGeom prst="rect">
            <a:avLst/>
          </a:prstGeom>
        </p:spPr>
        <p:txBody>
          <a:bodyPr vert="horz" wrap="square" lIns="0" tIns="0" rIns="0" bIns="0" rtlCol="0">
            <a:spAutoFit/>
          </a:bodyPr>
          <a:lstStyle/>
          <a:p>
            <a:pPr marL="798830" marR="5080" indent="-786765">
              <a:lnSpc>
                <a:spcPct val="129600"/>
              </a:lnSpc>
            </a:pPr>
            <a:r>
              <a:rPr sz="1800" i="1" dirty="0">
                <a:solidFill>
                  <a:srgbClr val="800000"/>
                </a:solidFill>
                <a:latin typeface="Palatino Linotype"/>
                <a:cs typeface="Palatino Linotype"/>
              </a:rPr>
              <a:t>MSCs </a:t>
            </a:r>
            <a:r>
              <a:rPr sz="1800" i="1" spc="-20" dirty="0">
                <a:solidFill>
                  <a:srgbClr val="800000"/>
                </a:solidFill>
                <a:latin typeface="Palatino Linotype"/>
                <a:cs typeface="Palatino Linotype"/>
              </a:rPr>
              <a:t>seRled </a:t>
            </a:r>
            <a:r>
              <a:rPr sz="1800" i="1" dirty="0">
                <a:solidFill>
                  <a:srgbClr val="800000"/>
                </a:solidFill>
                <a:latin typeface="Palatino Linotype"/>
                <a:cs typeface="Palatino Linotype"/>
              </a:rPr>
              <a:t>in the gap between muscle ﬁbers, </a:t>
            </a:r>
            <a:r>
              <a:rPr sz="1800" i="1" spc="-5" dirty="0">
                <a:solidFill>
                  <a:srgbClr val="800000"/>
                </a:solidFill>
                <a:latin typeface="Palatino Linotype"/>
                <a:cs typeface="Palatino Linotype"/>
              </a:rPr>
              <a:t>through production </a:t>
            </a:r>
            <a:r>
              <a:rPr sz="1800" i="1" dirty="0">
                <a:solidFill>
                  <a:srgbClr val="800000"/>
                </a:solidFill>
                <a:latin typeface="Palatino Linotype"/>
                <a:cs typeface="Palatino Linotype"/>
              </a:rPr>
              <a:t>of bFGF and </a:t>
            </a:r>
            <a:r>
              <a:rPr sz="1800" i="1" spc="-60" dirty="0">
                <a:solidFill>
                  <a:srgbClr val="800000"/>
                </a:solidFill>
                <a:latin typeface="Palatino Linotype"/>
                <a:cs typeface="Palatino Linotype"/>
              </a:rPr>
              <a:t>VEGF, </a:t>
            </a:r>
            <a:r>
              <a:rPr sz="1800" i="1" dirty="0">
                <a:solidFill>
                  <a:srgbClr val="800000"/>
                </a:solidFill>
                <a:latin typeface="Palatino Linotype"/>
                <a:cs typeface="Palatino Linotype"/>
              </a:rPr>
              <a:t>induces neovascularization  and support </a:t>
            </a:r>
            <a:r>
              <a:rPr sz="1800" i="1" spc="-5" dirty="0">
                <a:solidFill>
                  <a:srgbClr val="800000"/>
                </a:solidFill>
                <a:latin typeface="Palatino Linotype"/>
                <a:cs typeface="Palatino Linotype"/>
              </a:rPr>
              <a:t>regeneration </a:t>
            </a:r>
            <a:r>
              <a:rPr sz="1800" i="1" dirty="0">
                <a:solidFill>
                  <a:srgbClr val="800000"/>
                </a:solidFill>
                <a:latin typeface="Palatino Linotype"/>
                <a:cs typeface="Palatino Linotype"/>
              </a:rPr>
              <a:t>of neural cells that </a:t>
            </a:r>
            <a:r>
              <a:rPr sz="1800" i="1" spc="-5" dirty="0">
                <a:solidFill>
                  <a:srgbClr val="800000"/>
                </a:solidFill>
                <a:latin typeface="Palatino Linotype"/>
                <a:cs typeface="Palatino Linotype"/>
              </a:rPr>
              <a:t>results </a:t>
            </a:r>
            <a:r>
              <a:rPr sz="1800" i="1" dirty="0">
                <a:solidFill>
                  <a:srgbClr val="800000"/>
                </a:solidFill>
                <a:latin typeface="Palatino Linotype"/>
                <a:cs typeface="Palatino Linotype"/>
              </a:rPr>
              <a:t>with </a:t>
            </a:r>
            <a:r>
              <a:rPr sz="1800" i="1" spc="-5" dirty="0">
                <a:solidFill>
                  <a:srgbClr val="800000"/>
                </a:solidFill>
                <a:latin typeface="Palatino Linotype"/>
                <a:cs typeface="Palatino Linotype"/>
              </a:rPr>
              <a:t>improvement </a:t>
            </a:r>
            <a:r>
              <a:rPr sz="1800" i="1" dirty="0">
                <a:solidFill>
                  <a:srgbClr val="800000"/>
                </a:solidFill>
                <a:latin typeface="Palatino Linotype"/>
                <a:cs typeface="Palatino Linotype"/>
              </a:rPr>
              <a:t>of diabetic</a:t>
            </a:r>
            <a:r>
              <a:rPr sz="1800" i="1" spc="-5" dirty="0">
                <a:solidFill>
                  <a:srgbClr val="800000"/>
                </a:solidFill>
                <a:latin typeface="Palatino Linotype"/>
                <a:cs typeface="Palatino Linotype"/>
              </a:rPr>
              <a:t> polyneuropathy</a:t>
            </a:r>
            <a:endParaRPr sz="1800">
              <a:latin typeface="Palatino Linotype"/>
              <a:cs typeface="Palatino Linotype"/>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9204" y="1616075"/>
            <a:ext cx="6015570" cy="426085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255942" rIns="0" bIns="0" rtlCol="0">
            <a:spAutoFit/>
          </a:bodyPr>
          <a:lstStyle/>
          <a:p>
            <a:pPr marL="1167130">
              <a:lnSpc>
                <a:spcPct val="100000"/>
              </a:lnSpc>
            </a:pPr>
            <a:r>
              <a:rPr sz="3200" b="0" dirty="0">
                <a:solidFill>
                  <a:srgbClr val="CC0000"/>
                </a:solidFill>
                <a:latin typeface="Palatino Linotype"/>
                <a:cs typeface="Palatino Linotype"/>
              </a:rPr>
              <a:t>MSCs and </a:t>
            </a:r>
            <a:r>
              <a:rPr sz="3200" b="0" spc="-5" dirty="0">
                <a:solidFill>
                  <a:srgbClr val="CC0000"/>
                </a:solidFill>
                <a:latin typeface="Palatino Linotype"/>
                <a:cs typeface="Palatino Linotype"/>
              </a:rPr>
              <a:t>new trends </a:t>
            </a:r>
            <a:r>
              <a:rPr sz="3200" b="0" dirty="0">
                <a:solidFill>
                  <a:srgbClr val="CC0000"/>
                </a:solidFill>
                <a:latin typeface="Palatino Linotype"/>
                <a:cs typeface="Palatino Linotype"/>
              </a:rPr>
              <a:t>for </a:t>
            </a:r>
            <a:r>
              <a:rPr sz="3200" b="0" spc="-5" dirty="0">
                <a:solidFill>
                  <a:srgbClr val="CC0000"/>
                </a:solidFill>
                <a:latin typeface="Palatino Linotype"/>
                <a:cs typeface="Palatino Linotype"/>
              </a:rPr>
              <a:t>cartilage</a:t>
            </a:r>
            <a:r>
              <a:rPr sz="3200" b="0" spc="-25" dirty="0">
                <a:solidFill>
                  <a:srgbClr val="CC0000"/>
                </a:solidFill>
                <a:latin typeface="Palatino Linotype"/>
                <a:cs typeface="Palatino Linotype"/>
              </a:rPr>
              <a:t> </a:t>
            </a:r>
            <a:r>
              <a:rPr sz="3200" b="0" dirty="0">
                <a:solidFill>
                  <a:srgbClr val="CC0000"/>
                </a:solidFill>
                <a:latin typeface="Palatino Linotype"/>
                <a:cs typeface="Palatino Linotype"/>
              </a:rPr>
              <a:t>repair</a:t>
            </a:r>
            <a:endParaRPr sz="3200">
              <a:latin typeface="Palatino Linotype"/>
              <a:cs typeface="Palatino Linotype"/>
            </a:endParaRPr>
          </a:p>
        </p:txBody>
      </p:sp>
      <p:sp>
        <p:nvSpPr>
          <p:cNvPr id="4" name="object 4"/>
          <p:cNvSpPr/>
          <p:nvPr/>
        </p:nvSpPr>
        <p:spPr>
          <a:xfrm>
            <a:off x="1556042" y="3190684"/>
            <a:ext cx="733348" cy="81244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1556035" y="3190690"/>
            <a:ext cx="733425" cy="812800"/>
          </a:xfrm>
          <a:custGeom>
            <a:avLst/>
            <a:gdLst/>
            <a:ahLst/>
            <a:cxnLst/>
            <a:rect l="l" t="t" r="r" b="b"/>
            <a:pathLst>
              <a:path w="733425" h="812800">
                <a:moveTo>
                  <a:pt x="339729" y="724838"/>
                </a:moveTo>
                <a:lnTo>
                  <a:pt x="429232" y="646320"/>
                </a:lnTo>
                <a:lnTo>
                  <a:pt x="0" y="157035"/>
                </a:lnTo>
                <a:lnTo>
                  <a:pt x="179006" y="0"/>
                </a:lnTo>
                <a:lnTo>
                  <a:pt x="608238" y="489285"/>
                </a:lnTo>
                <a:lnTo>
                  <a:pt x="697741" y="410767"/>
                </a:lnTo>
                <a:lnTo>
                  <a:pt x="733349" y="812442"/>
                </a:lnTo>
                <a:lnTo>
                  <a:pt x="339729" y="724838"/>
                </a:lnTo>
                <a:close/>
              </a:path>
            </a:pathLst>
          </a:custGeom>
          <a:ln w="28574">
            <a:solidFill>
              <a:srgbClr val="021EAA"/>
            </a:solidFill>
          </a:ln>
        </p:spPr>
        <p:txBody>
          <a:bodyPr wrap="square" lIns="0" tIns="0" rIns="0" bIns="0" rtlCol="0"/>
          <a:lstStyle/>
          <a:p>
            <a:endParaRPr/>
          </a:p>
        </p:txBody>
      </p:sp>
      <p:sp>
        <p:nvSpPr>
          <p:cNvPr id="6" name="object 6"/>
          <p:cNvSpPr/>
          <p:nvPr/>
        </p:nvSpPr>
        <p:spPr>
          <a:xfrm>
            <a:off x="3312426" y="3252241"/>
            <a:ext cx="1013307" cy="904748"/>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3312429" y="3252242"/>
            <a:ext cx="1013460" cy="904875"/>
          </a:xfrm>
          <a:custGeom>
            <a:avLst/>
            <a:gdLst/>
            <a:ahLst/>
            <a:cxnLst/>
            <a:rect l="l" t="t" r="r" b="b"/>
            <a:pathLst>
              <a:path w="1013460" h="904875">
                <a:moveTo>
                  <a:pt x="954988" y="294013"/>
                </a:moveTo>
                <a:lnTo>
                  <a:pt x="894791" y="225394"/>
                </a:lnTo>
                <a:lnTo>
                  <a:pt x="120394" y="904745"/>
                </a:lnTo>
                <a:lnTo>
                  <a:pt x="0" y="767507"/>
                </a:lnTo>
                <a:lnTo>
                  <a:pt x="774396" y="88156"/>
                </a:lnTo>
                <a:lnTo>
                  <a:pt x="714199" y="19537"/>
                </a:lnTo>
                <a:lnTo>
                  <a:pt x="1013302" y="0"/>
                </a:lnTo>
                <a:lnTo>
                  <a:pt x="954988" y="294013"/>
                </a:lnTo>
                <a:close/>
              </a:path>
            </a:pathLst>
          </a:custGeom>
          <a:ln w="28574">
            <a:solidFill>
              <a:srgbClr val="021EAA"/>
            </a:solidFill>
          </a:ln>
        </p:spPr>
        <p:txBody>
          <a:bodyPr wrap="square" lIns="0" tIns="0" rIns="0" bIns="0" rtlCol="0"/>
          <a:lstStyle/>
          <a:p>
            <a:endParaRPr/>
          </a:p>
        </p:txBody>
      </p:sp>
      <p:sp>
        <p:nvSpPr>
          <p:cNvPr id="8" name="object 8"/>
          <p:cNvSpPr/>
          <p:nvPr/>
        </p:nvSpPr>
        <p:spPr>
          <a:xfrm>
            <a:off x="3165906" y="3840342"/>
            <a:ext cx="1271308" cy="937854"/>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txBox="1"/>
          <p:nvPr/>
        </p:nvSpPr>
        <p:spPr>
          <a:xfrm>
            <a:off x="6612933" y="1422095"/>
            <a:ext cx="5022850" cy="550545"/>
          </a:xfrm>
          <a:prstGeom prst="rect">
            <a:avLst/>
          </a:prstGeom>
        </p:spPr>
        <p:txBody>
          <a:bodyPr vert="horz" wrap="square" lIns="0" tIns="0" rIns="0" bIns="0" rtlCol="0">
            <a:spAutoFit/>
          </a:bodyPr>
          <a:lstStyle/>
          <a:p>
            <a:pPr marL="727075" marR="5080" indent="-715010">
              <a:lnSpc>
                <a:spcPct val="125000"/>
              </a:lnSpc>
            </a:pPr>
            <a:r>
              <a:rPr sz="1400" i="1" dirty="0">
                <a:solidFill>
                  <a:srgbClr val="000066"/>
                </a:solidFill>
                <a:latin typeface="Palatino Linotype"/>
                <a:cs typeface="Palatino Linotype"/>
              </a:rPr>
              <a:t>MSCs implantation in articular cartilage defects has some</a:t>
            </a:r>
            <a:r>
              <a:rPr sz="1400" i="1" spc="-100" dirty="0">
                <a:solidFill>
                  <a:srgbClr val="000066"/>
                </a:solidFill>
                <a:latin typeface="Palatino Linotype"/>
                <a:cs typeface="Palatino Linotype"/>
              </a:rPr>
              <a:t> </a:t>
            </a:r>
            <a:r>
              <a:rPr sz="1400" i="1" dirty="0">
                <a:solidFill>
                  <a:srgbClr val="000066"/>
                </a:solidFill>
                <a:latin typeface="Palatino Linotype"/>
                <a:cs typeface="Palatino Linotype"/>
              </a:rPr>
              <a:t>advantages  over autologous </a:t>
            </a:r>
            <a:r>
              <a:rPr sz="1400" i="1" spc="-5" dirty="0">
                <a:solidFill>
                  <a:srgbClr val="000066"/>
                </a:solidFill>
                <a:latin typeface="Palatino Linotype"/>
                <a:cs typeface="Palatino Linotype"/>
              </a:rPr>
              <a:t>chondrocyte </a:t>
            </a:r>
            <a:r>
              <a:rPr sz="1400" i="1" dirty="0">
                <a:solidFill>
                  <a:srgbClr val="000066"/>
                </a:solidFill>
                <a:latin typeface="Palatino Linotype"/>
                <a:cs typeface="Palatino Linotype"/>
              </a:rPr>
              <a:t>implantation (ACI)</a:t>
            </a:r>
            <a:r>
              <a:rPr sz="1400" i="1" spc="-70" dirty="0">
                <a:solidFill>
                  <a:srgbClr val="000066"/>
                </a:solidFill>
                <a:latin typeface="Palatino Linotype"/>
                <a:cs typeface="Palatino Linotype"/>
              </a:rPr>
              <a:t> </a:t>
            </a:r>
            <a:r>
              <a:rPr sz="1400" i="1" dirty="0">
                <a:solidFill>
                  <a:srgbClr val="000066"/>
                </a:solidFill>
                <a:latin typeface="Palatino Linotype"/>
                <a:cs typeface="Palatino Linotype"/>
              </a:rPr>
              <a:t>:</a:t>
            </a:r>
            <a:endParaRPr sz="1400">
              <a:latin typeface="Palatino Linotype"/>
              <a:cs typeface="Palatino Linotype"/>
            </a:endParaRPr>
          </a:p>
        </p:txBody>
      </p:sp>
      <p:sp>
        <p:nvSpPr>
          <p:cNvPr id="10" name="object 10"/>
          <p:cNvSpPr txBox="1"/>
          <p:nvPr/>
        </p:nvSpPr>
        <p:spPr>
          <a:xfrm>
            <a:off x="78761" y="2503195"/>
            <a:ext cx="11801475" cy="4312920"/>
          </a:xfrm>
          <a:prstGeom prst="rect">
            <a:avLst/>
          </a:prstGeom>
        </p:spPr>
        <p:txBody>
          <a:bodyPr vert="horz" wrap="square" lIns="0" tIns="0" rIns="0" bIns="0" rtlCol="0">
            <a:spAutoFit/>
          </a:bodyPr>
          <a:lstStyle/>
          <a:p>
            <a:pPr marL="6704965" marR="5080">
              <a:lnSpc>
                <a:spcPct val="125000"/>
              </a:lnSpc>
            </a:pPr>
            <a:r>
              <a:rPr sz="1400" dirty="0">
                <a:solidFill>
                  <a:srgbClr val="000066"/>
                </a:solidFill>
                <a:latin typeface="Palatino Linotype"/>
                <a:cs typeface="Palatino Linotype"/>
              </a:rPr>
              <a:t>can be isolated from </a:t>
            </a:r>
            <a:r>
              <a:rPr sz="1400" spc="-10" dirty="0">
                <a:solidFill>
                  <a:srgbClr val="000066"/>
                </a:solidFill>
                <a:latin typeface="Palatino Linotype"/>
                <a:cs typeface="Palatino Linotype"/>
              </a:rPr>
              <a:t>various </a:t>
            </a:r>
            <a:r>
              <a:rPr sz="1400" dirty="0">
                <a:solidFill>
                  <a:srgbClr val="000066"/>
                </a:solidFill>
                <a:latin typeface="Palatino Linotype"/>
                <a:cs typeface="Palatino Linotype"/>
              </a:rPr>
              <a:t>tissues without causing morbidity  to healthy articular</a:t>
            </a:r>
            <a:r>
              <a:rPr sz="1400" spc="-100" dirty="0">
                <a:solidFill>
                  <a:srgbClr val="000066"/>
                </a:solidFill>
                <a:latin typeface="Palatino Linotype"/>
                <a:cs typeface="Palatino Linotype"/>
              </a:rPr>
              <a:t> </a:t>
            </a:r>
            <a:r>
              <a:rPr sz="1400" dirty="0">
                <a:solidFill>
                  <a:srgbClr val="000066"/>
                </a:solidFill>
                <a:latin typeface="Palatino Linotype"/>
                <a:cs typeface="Palatino Linotype"/>
              </a:rPr>
              <a:t>cartilage</a:t>
            </a:r>
            <a:endParaRPr sz="1400">
              <a:latin typeface="Palatino Linotype"/>
              <a:cs typeface="Palatino Linotype"/>
            </a:endParaRPr>
          </a:p>
          <a:p>
            <a:pPr>
              <a:lnSpc>
                <a:spcPct val="100000"/>
              </a:lnSpc>
            </a:pPr>
            <a:endParaRPr sz="1400">
              <a:latin typeface="Times New Roman"/>
              <a:cs typeface="Times New Roman"/>
            </a:endParaRPr>
          </a:p>
          <a:p>
            <a:pPr marL="6704965" marR="294640">
              <a:lnSpc>
                <a:spcPct val="125000"/>
              </a:lnSpc>
              <a:spcBef>
                <a:spcPts val="865"/>
              </a:spcBef>
            </a:pPr>
            <a:r>
              <a:rPr sz="1400" dirty="0">
                <a:solidFill>
                  <a:srgbClr val="000066"/>
                </a:solidFill>
                <a:latin typeface="Palatino Linotype"/>
                <a:cs typeface="Palatino Linotype"/>
              </a:rPr>
              <a:t>can be easily expanded without loosing their chondrogenic  potential at early</a:t>
            </a:r>
            <a:r>
              <a:rPr sz="1400" spc="-100" dirty="0">
                <a:solidFill>
                  <a:srgbClr val="000066"/>
                </a:solidFill>
                <a:latin typeface="Palatino Linotype"/>
                <a:cs typeface="Palatino Linotype"/>
              </a:rPr>
              <a:t> </a:t>
            </a:r>
            <a:r>
              <a:rPr sz="1400" dirty="0">
                <a:solidFill>
                  <a:srgbClr val="000066"/>
                </a:solidFill>
                <a:latin typeface="Palatino Linotype"/>
                <a:cs typeface="Palatino Linotype"/>
              </a:rPr>
              <a:t>passages</a:t>
            </a:r>
            <a:endParaRPr sz="1400">
              <a:latin typeface="Palatino Linotype"/>
              <a:cs typeface="Palatino Linotype"/>
            </a:endParaRPr>
          </a:p>
          <a:p>
            <a:pPr>
              <a:lnSpc>
                <a:spcPct val="100000"/>
              </a:lnSpc>
            </a:pPr>
            <a:endParaRPr sz="1400">
              <a:latin typeface="Times New Roman"/>
              <a:cs typeface="Times New Roman"/>
            </a:endParaRPr>
          </a:p>
          <a:p>
            <a:pPr marL="6704965" marR="5080">
              <a:lnSpc>
                <a:spcPct val="125000"/>
              </a:lnSpc>
              <a:spcBef>
                <a:spcPts val="865"/>
              </a:spcBef>
            </a:pPr>
            <a:r>
              <a:rPr sz="1400" dirty="0">
                <a:solidFill>
                  <a:srgbClr val="000066"/>
                </a:solidFill>
                <a:latin typeface="Palatino Linotype"/>
                <a:cs typeface="Palatino Linotype"/>
              </a:rPr>
              <a:t>the easy and less </a:t>
            </a:r>
            <a:r>
              <a:rPr sz="1400" spc="-10" dirty="0">
                <a:solidFill>
                  <a:srgbClr val="000066"/>
                </a:solidFill>
                <a:latin typeface="Palatino Linotype"/>
                <a:cs typeface="Palatino Linotype"/>
              </a:rPr>
              <a:t>invasive </a:t>
            </a:r>
            <a:r>
              <a:rPr sz="1400" dirty="0">
                <a:solidFill>
                  <a:srgbClr val="000066"/>
                </a:solidFill>
                <a:latin typeface="Palatino Linotype"/>
                <a:cs typeface="Palatino Linotype"/>
              </a:rPr>
              <a:t>implantation method might be intra-  articular MSCs</a:t>
            </a:r>
            <a:r>
              <a:rPr sz="1400" spc="-100" dirty="0">
                <a:solidFill>
                  <a:srgbClr val="000066"/>
                </a:solidFill>
                <a:latin typeface="Palatino Linotype"/>
                <a:cs typeface="Palatino Linotype"/>
              </a:rPr>
              <a:t> </a:t>
            </a:r>
            <a:r>
              <a:rPr sz="1400" dirty="0">
                <a:solidFill>
                  <a:srgbClr val="000066"/>
                </a:solidFill>
                <a:latin typeface="Palatino Linotype"/>
                <a:cs typeface="Palatino Linotype"/>
              </a:rPr>
              <a:t>injection</a:t>
            </a:r>
            <a:endParaRPr sz="1400">
              <a:latin typeface="Palatino Linotype"/>
              <a:cs typeface="Palatino Linotype"/>
            </a:endParaRPr>
          </a:p>
          <a:p>
            <a:pPr>
              <a:lnSpc>
                <a:spcPct val="100000"/>
              </a:lnSpc>
            </a:pPr>
            <a:endParaRPr sz="1400">
              <a:latin typeface="Times New Roman"/>
              <a:cs typeface="Times New Roman"/>
            </a:endParaRPr>
          </a:p>
          <a:p>
            <a:pPr>
              <a:lnSpc>
                <a:spcPct val="100000"/>
              </a:lnSpc>
              <a:spcBef>
                <a:spcPts val="20"/>
              </a:spcBef>
            </a:pPr>
            <a:endParaRPr sz="1200">
              <a:latin typeface="Times New Roman"/>
              <a:cs typeface="Times New Roman"/>
            </a:endParaRPr>
          </a:p>
          <a:p>
            <a:pPr marR="2457450" algn="r">
              <a:lnSpc>
                <a:spcPct val="100000"/>
              </a:lnSpc>
            </a:pPr>
            <a:r>
              <a:rPr sz="1400" b="1" dirty="0">
                <a:solidFill>
                  <a:srgbClr val="000066"/>
                </a:solidFill>
                <a:latin typeface="Arial"/>
                <a:cs typeface="Arial"/>
              </a:rPr>
              <a:t>Moreover…</a:t>
            </a:r>
            <a:endParaRPr sz="1400">
              <a:latin typeface="Arial"/>
              <a:cs typeface="Arial"/>
            </a:endParaRPr>
          </a:p>
          <a:p>
            <a:pPr>
              <a:lnSpc>
                <a:spcPct val="100000"/>
              </a:lnSpc>
            </a:pPr>
            <a:endParaRPr sz="1400">
              <a:latin typeface="Times New Roman"/>
              <a:cs typeface="Times New Roman"/>
            </a:endParaRPr>
          </a:p>
          <a:p>
            <a:pPr marL="6958330" marR="421005" indent="-1673860">
              <a:lnSpc>
                <a:spcPct val="125000"/>
              </a:lnSpc>
              <a:spcBef>
                <a:spcPts val="810"/>
              </a:spcBef>
            </a:pPr>
            <a:r>
              <a:rPr sz="1400" i="1" spc="-10" dirty="0">
                <a:solidFill>
                  <a:srgbClr val="000099"/>
                </a:solidFill>
                <a:latin typeface="Palatino Linotype"/>
                <a:cs typeface="Palatino Linotype"/>
              </a:rPr>
              <a:t>repaired </a:t>
            </a:r>
            <a:r>
              <a:rPr sz="1400" i="1" dirty="0">
                <a:solidFill>
                  <a:srgbClr val="000099"/>
                </a:solidFill>
                <a:latin typeface="Palatino Linotype"/>
                <a:cs typeface="Palatino Linotype"/>
              </a:rPr>
              <a:t>tissue </a:t>
            </a:r>
            <a:r>
              <a:rPr sz="1400" i="1" spc="-5" dirty="0">
                <a:solidFill>
                  <a:srgbClr val="000099"/>
                </a:solidFill>
                <a:latin typeface="Palatino Linotype"/>
                <a:cs typeface="Palatino Linotype"/>
              </a:rPr>
              <a:t>treated </a:t>
            </a:r>
            <a:r>
              <a:rPr sz="1400" i="1" dirty="0">
                <a:solidFill>
                  <a:srgbClr val="000099"/>
                </a:solidFill>
                <a:latin typeface="Palatino Linotype"/>
                <a:cs typeface="Palatino Linotype"/>
              </a:rPr>
              <a:t>with MSCs showed superior histological characteristics to</a:t>
            </a:r>
            <a:r>
              <a:rPr sz="1400" i="1" spc="-65" dirty="0">
                <a:solidFill>
                  <a:srgbClr val="000099"/>
                </a:solidFill>
                <a:latin typeface="Palatino Linotype"/>
                <a:cs typeface="Palatino Linotype"/>
              </a:rPr>
              <a:t> </a:t>
            </a:r>
            <a:r>
              <a:rPr sz="1400" i="1" dirty="0">
                <a:solidFill>
                  <a:srgbClr val="000099"/>
                </a:solidFill>
                <a:latin typeface="Palatino Linotype"/>
                <a:cs typeface="Palatino Linotype"/>
              </a:rPr>
              <a:t>that  </a:t>
            </a:r>
            <a:r>
              <a:rPr sz="1400" i="1" spc="-5" dirty="0">
                <a:solidFill>
                  <a:srgbClr val="000099"/>
                </a:solidFill>
                <a:latin typeface="Palatino Linotype"/>
                <a:cs typeface="Palatino Linotype"/>
              </a:rPr>
              <a:t>treated </a:t>
            </a:r>
            <a:r>
              <a:rPr sz="1400" i="1" dirty="0">
                <a:solidFill>
                  <a:srgbClr val="000099"/>
                </a:solidFill>
                <a:latin typeface="Palatino Linotype"/>
                <a:cs typeface="Palatino Linotype"/>
              </a:rPr>
              <a:t>with </a:t>
            </a:r>
            <a:r>
              <a:rPr sz="1400" i="1" spc="-5" dirty="0">
                <a:solidFill>
                  <a:srgbClr val="000099"/>
                </a:solidFill>
                <a:latin typeface="Palatino Linotype"/>
                <a:cs typeface="Palatino Linotype"/>
              </a:rPr>
              <a:t>chondrocyte</a:t>
            </a:r>
            <a:r>
              <a:rPr sz="1400" i="1" spc="-70" dirty="0">
                <a:solidFill>
                  <a:srgbClr val="000099"/>
                </a:solidFill>
                <a:latin typeface="Palatino Linotype"/>
                <a:cs typeface="Palatino Linotype"/>
              </a:rPr>
              <a:t> </a:t>
            </a:r>
            <a:r>
              <a:rPr sz="1400" i="1" dirty="0">
                <a:solidFill>
                  <a:srgbClr val="000099"/>
                </a:solidFill>
                <a:latin typeface="Palatino Linotype"/>
                <a:cs typeface="Palatino Linotype"/>
              </a:rPr>
              <a:t>implantation</a:t>
            </a:r>
            <a:endParaRPr sz="1400">
              <a:latin typeface="Palatino Linotype"/>
              <a:cs typeface="Palatino Linotype"/>
            </a:endParaRPr>
          </a:p>
          <a:p>
            <a:pPr>
              <a:lnSpc>
                <a:spcPct val="100000"/>
              </a:lnSpc>
              <a:spcBef>
                <a:spcPts val="50"/>
              </a:spcBef>
            </a:pPr>
            <a:endParaRPr sz="1200">
              <a:latin typeface="Times New Roman"/>
              <a:cs typeface="Times New Roman"/>
            </a:endParaRPr>
          </a:p>
          <a:p>
            <a:pPr marL="12700" marR="7980045" indent="1304290">
              <a:lnSpc>
                <a:spcPct val="147700"/>
              </a:lnSpc>
            </a:pPr>
            <a:r>
              <a:rPr sz="1000" i="1" dirty="0">
                <a:solidFill>
                  <a:srgbClr val="000066"/>
                </a:solidFill>
                <a:latin typeface="Palatino Linotype"/>
                <a:cs typeface="Palatino Linotype"/>
              </a:rPr>
              <a:t>E. Kon et al. Curr Rev Musculoskelet Med.</a:t>
            </a:r>
            <a:r>
              <a:rPr sz="1000" i="1" spc="-100" dirty="0">
                <a:solidFill>
                  <a:srgbClr val="000066"/>
                </a:solidFill>
                <a:latin typeface="Palatino Linotype"/>
                <a:cs typeface="Palatino Linotype"/>
              </a:rPr>
              <a:t> </a:t>
            </a:r>
            <a:r>
              <a:rPr sz="1000" i="1" dirty="0">
                <a:solidFill>
                  <a:srgbClr val="000066"/>
                </a:solidFill>
                <a:latin typeface="Palatino Linotype"/>
                <a:cs typeface="Palatino Linotype"/>
              </a:rPr>
              <a:t>2012  Andri </a:t>
            </a:r>
            <a:r>
              <a:rPr sz="1000" i="1" spc="-20" dirty="0">
                <a:solidFill>
                  <a:srgbClr val="000066"/>
                </a:solidFill>
                <a:latin typeface="Palatino Linotype"/>
                <a:cs typeface="Palatino Linotype"/>
              </a:rPr>
              <a:t>M.T. </a:t>
            </a:r>
            <a:r>
              <a:rPr sz="1000" i="1" dirty="0">
                <a:solidFill>
                  <a:srgbClr val="000066"/>
                </a:solidFill>
                <a:latin typeface="Palatino Linotype"/>
                <a:cs typeface="Palatino Linotype"/>
              </a:rPr>
              <a:t>Lubis et al Acta Medica</a:t>
            </a:r>
            <a:r>
              <a:rPr sz="1000" i="1" spc="-75" dirty="0">
                <a:solidFill>
                  <a:srgbClr val="000066"/>
                </a:solidFill>
                <a:latin typeface="Palatino Linotype"/>
                <a:cs typeface="Palatino Linotype"/>
              </a:rPr>
              <a:t> </a:t>
            </a:r>
            <a:r>
              <a:rPr sz="1000" i="1" dirty="0">
                <a:solidFill>
                  <a:srgbClr val="000066"/>
                </a:solidFill>
                <a:latin typeface="Palatino Linotype"/>
                <a:cs typeface="Palatino Linotype"/>
              </a:rPr>
              <a:t>Indonesiana,2012</a:t>
            </a:r>
            <a:endParaRPr sz="1000">
              <a:latin typeface="Palatino Linotype"/>
              <a:cs typeface="Palatino Linotype"/>
            </a:endParaRPr>
          </a:p>
        </p:txBody>
      </p:sp>
      <p:sp>
        <p:nvSpPr>
          <p:cNvPr id="11" name="object 11"/>
          <p:cNvSpPr/>
          <p:nvPr/>
        </p:nvSpPr>
        <p:spPr>
          <a:xfrm>
            <a:off x="6553200" y="2622588"/>
            <a:ext cx="137579" cy="100012"/>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6553200" y="2622588"/>
            <a:ext cx="137795" cy="100330"/>
          </a:xfrm>
          <a:custGeom>
            <a:avLst/>
            <a:gdLst/>
            <a:ahLst/>
            <a:cxnLst/>
            <a:rect l="l" t="t" r="r" b="b"/>
            <a:pathLst>
              <a:path w="137795" h="100330">
                <a:moveTo>
                  <a:pt x="0" y="50006"/>
                </a:moveTo>
                <a:lnTo>
                  <a:pt x="5405" y="30542"/>
                </a:lnTo>
                <a:lnTo>
                  <a:pt x="20148" y="14646"/>
                </a:lnTo>
                <a:lnTo>
                  <a:pt x="42014" y="3929"/>
                </a:lnTo>
                <a:lnTo>
                  <a:pt x="68791" y="0"/>
                </a:lnTo>
                <a:lnTo>
                  <a:pt x="95569" y="3929"/>
                </a:lnTo>
                <a:lnTo>
                  <a:pt x="117435" y="14646"/>
                </a:lnTo>
                <a:lnTo>
                  <a:pt x="132178" y="30542"/>
                </a:lnTo>
                <a:lnTo>
                  <a:pt x="137584" y="50006"/>
                </a:lnTo>
                <a:lnTo>
                  <a:pt x="132178" y="69471"/>
                </a:lnTo>
                <a:lnTo>
                  <a:pt x="117435" y="85367"/>
                </a:lnTo>
                <a:lnTo>
                  <a:pt x="95569" y="96083"/>
                </a:lnTo>
                <a:lnTo>
                  <a:pt x="68791" y="100013"/>
                </a:lnTo>
                <a:lnTo>
                  <a:pt x="42014" y="96083"/>
                </a:lnTo>
                <a:lnTo>
                  <a:pt x="20148" y="85367"/>
                </a:lnTo>
                <a:lnTo>
                  <a:pt x="5405" y="69471"/>
                </a:lnTo>
                <a:lnTo>
                  <a:pt x="0" y="50006"/>
                </a:lnTo>
                <a:close/>
              </a:path>
            </a:pathLst>
          </a:custGeom>
          <a:ln w="19049">
            <a:solidFill>
              <a:srgbClr val="011279"/>
            </a:solidFill>
          </a:ln>
        </p:spPr>
        <p:txBody>
          <a:bodyPr wrap="square" lIns="0" tIns="0" rIns="0" bIns="0" rtlCol="0"/>
          <a:lstStyle/>
          <a:p>
            <a:endParaRPr/>
          </a:p>
        </p:txBody>
      </p:sp>
      <p:sp>
        <p:nvSpPr>
          <p:cNvPr id="13" name="object 13"/>
          <p:cNvSpPr/>
          <p:nvPr/>
        </p:nvSpPr>
        <p:spPr>
          <a:xfrm>
            <a:off x="6553200" y="3473461"/>
            <a:ext cx="137579" cy="100014"/>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14"/>
          <p:cNvSpPr/>
          <p:nvPr/>
        </p:nvSpPr>
        <p:spPr>
          <a:xfrm>
            <a:off x="6553200" y="3473450"/>
            <a:ext cx="137795" cy="100330"/>
          </a:xfrm>
          <a:custGeom>
            <a:avLst/>
            <a:gdLst/>
            <a:ahLst/>
            <a:cxnLst/>
            <a:rect l="l" t="t" r="r" b="b"/>
            <a:pathLst>
              <a:path w="137795" h="100329">
                <a:moveTo>
                  <a:pt x="0" y="50006"/>
                </a:moveTo>
                <a:lnTo>
                  <a:pt x="5405" y="30542"/>
                </a:lnTo>
                <a:lnTo>
                  <a:pt x="20148" y="14646"/>
                </a:lnTo>
                <a:lnTo>
                  <a:pt x="42014" y="3929"/>
                </a:lnTo>
                <a:lnTo>
                  <a:pt x="68791" y="0"/>
                </a:lnTo>
                <a:lnTo>
                  <a:pt x="95569" y="3929"/>
                </a:lnTo>
                <a:lnTo>
                  <a:pt x="117435" y="14646"/>
                </a:lnTo>
                <a:lnTo>
                  <a:pt x="132178" y="30542"/>
                </a:lnTo>
                <a:lnTo>
                  <a:pt x="137584" y="50006"/>
                </a:lnTo>
                <a:lnTo>
                  <a:pt x="132178" y="69471"/>
                </a:lnTo>
                <a:lnTo>
                  <a:pt x="117435" y="85367"/>
                </a:lnTo>
                <a:lnTo>
                  <a:pt x="95569" y="96084"/>
                </a:lnTo>
                <a:lnTo>
                  <a:pt x="68791" y="100013"/>
                </a:lnTo>
                <a:lnTo>
                  <a:pt x="42014" y="96084"/>
                </a:lnTo>
                <a:lnTo>
                  <a:pt x="20148" y="85367"/>
                </a:lnTo>
                <a:lnTo>
                  <a:pt x="5405" y="69471"/>
                </a:lnTo>
                <a:lnTo>
                  <a:pt x="0" y="50006"/>
                </a:lnTo>
                <a:close/>
              </a:path>
            </a:pathLst>
          </a:custGeom>
          <a:ln w="19049">
            <a:solidFill>
              <a:srgbClr val="011279"/>
            </a:solidFill>
          </a:ln>
        </p:spPr>
        <p:txBody>
          <a:bodyPr wrap="square" lIns="0" tIns="0" rIns="0" bIns="0" rtlCol="0"/>
          <a:lstStyle/>
          <a:p>
            <a:endParaRPr/>
          </a:p>
        </p:txBody>
      </p:sp>
      <p:sp>
        <p:nvSpPr>
          <p:cNvPr id="15" name="object 15"/>
          <p:cNvSpPr/>
          <p:nvPr/>
        </p:nvSpPr>
        <p:spPr>
          <a:xfrm>
            <a:off x="6553200" y="4303713"/>
            <a:ext cx="137579" cy="100011"/>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6" name="object 16"/>
          <p:cNvSpPr/>
          <p:nvPr/>
        </p:nvSpPr>
        <p:spPr>
          <a:xfrm>
            <a:off x="6553200" y="4303712"/>
            <a:ext cx="137795" cy="100330"/>
          </a:xfrm>
          <a:custGeom>
            <a:avLst/>
            <a:gdLst/>
            <a:ahLst/>
            <a:cxnLst/>
            <a:rect l="l" t="t" r="r" b="b"/>
            <a:pathLst>
              <a:path w="137795" h="100329">
                <a:moveTo>
                  <a:pt x="0" y="50006"/>
                </a:moveTo>
                <a:lnTo>
                  <a:pt x="5405" y="30541"/>
                </a:lnTo>
                <a:lnTo>
                  <a:pt x="20148" y="14646"/>
                </a:lnTo>
                <a:lnTo>
                  <a:pt x="42014" y="3929"/>
                </a:lnTo>
                <a:lnTo>
                  <a:pt x="68791" y="0"/>
                </a:lnTo>
                <a:lnTo>
                  <a:pt x="95569" y="3929"/>
                </a:lnTo>
                <a:lnTo>
                  <a:pt x="117435" y="14646"/>
                </a:lnTo>
                <a:lnTo>
                  <a:pt x="132178" y="30541"/>
                </a:lnTo>
                <a:lnTo>
                  <a:pt x="137584" y="50006"/>
                </a:lnTo>
                <a:lnTo>
                  <a:pt x="132178" y="69470"/>
                </a:lnTo>
                <a:lnTo>
                  <a:pt x="117435" y="85365"/>
                </a:lnTo>
                <a:lnTo>
                  <a:pt x="95569" y="96082"/>
                </a:lnTo>
                <a:lnTo>
                  <a:pt x="68791" y="100011"/>
                </a:lnTo>
                <a:lnTo>
                  <a:pt x="42014" y="96082"/>
                </a:lnTo>
                <a:lnTo>
                  <a:pt x="20148" y="85365"/>
                </a:lnTo>
                <a:lnTo>
                  <a:pt x="5405" y="69470"/>
                </a:lnTo>
                <a:lnTo>
                  <a:pt x="0" y="50006"/>
                </a:lnTo>
                <a:close/>
              </a:path>
            </a:pathLst>
          </a:custGeom>
          <a:ln w="19049">
            <a:solidFill>
              <a:srgbClr val="011279"/>
            </a:solidFill>
          </a:ln>
        </p:spPr>
        <p:txBody>
          <a:bodyPr wrap="square" lIns="0" tIns="0" rIns="0" bIns="0" rtlCol="0"/>
          <a:lstStyle/>
          <a:p>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4435" y="852487"/>
            <a:ext cx="7647514" cy="42545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p:nvPr/>
        </p:nvSpPr>
        <p:spPr>
          <a:xfrm>
            <a:off x="8388769" y="1018931"/>
            <a:ext cx="3596004" cy="1168400"/>
          </a:xfrm>
          <a:prstGeom prst="rect">
            <a:avLst/>
          </a:prstGeom>
        </p:spPr>
        <p:txBody>
          <a:bodyPr vert="horz" wrap="square" lIns="0" tIns="0" rIns="0" bIns="0" rtlCol="0">
            <a:spAutoFit/>
          </a:bodyPr>
          <a:lstStyle/>
          <a:p>
            <a:pPr marL="12700" marR="5080" algn="just">
              <a:lnSpc>
                <a:spcPct val="134900"/>
              </a:lnSpc>
            </a:pPr>
            <a:r>
              <a:rPr sz="1400" spc="25" dirty="0">
                <a:solidFill>
                  <a:srgbClr val="000066"/>
                </a:solidFill>
                <a:latin typeface="Palatino Linotype"/>
                <a:cs typeface="Palatino Linotype"/>
              </a:rPr>
              <a:t>MSCs play </a:t>
            </a:r>
            <a:r>
              <a:rPr sz="1400" spc="15" dirty="0">
                <a:solidFill>
                  <a:srgbClr val="000066"/>
                </a:solidFill>
                <a:latin typeface="Palatino Linotype"/>
                <a:cs typeface="Palatino Linotype"/>
              </a:rPr>
              <a:t>an </a:t>
            </a:r>
            <a:r>
              <a:rPr sz="1400" spc="30" dirty="0">
                <a:solidFill>
                  <a:srgbClr val="000066"/>
                </a:solidFill>
                <a:latin typeface="Palatino Linotype"/>
                <a:cs typeface="Palatino Linotype"/>
              </a:rPr>
              <a:t>important </a:t>
            </a:r>
            <a:r>
              <a:rPr sz="1400" spc="25" dirty="0">
                <a:solidFill>
                  <a:srgbClr val="000066"/>
                </a:solidFill>
                <a:latin typeface="Palatino Linotype"/>
                <a:cs typeface="Palatino Linotype"/>
              </a:rPr>
              <a:t>role </a:t>
            </a:r>
            <a:r>
              <a:rPr sz="1400" spc="15" dirty="0">
                <a:solidFill>
                  <a:srgbClr val="000066"/>
                </a:solidFill>
                <a:latin typeface="Palatino Linotype"/>
                <a:cs typeface="Palatino Linotype"/>
              </a:rPr>
              <a:t>in </a:t>
            </a:r>
            <a:r>
              <a:rPr sz="1400" spc="35" dirty="0">
                <a:solidFill>
                  <a:srgbClr val="000066"/>
                </a:solidFill>
                <a:latin typeface="Palatino Linotype"/>
                <a:cs typeface="Palatino Linotype"/>
              </a:rPr>
              <a:t>bone  </a:t>
            </a:r>
            <a:r>
              <a:rPr sz="1400" dirty="0">
                <a:solidFill>
                  <a:srgbClr val="000066"/>
                </a:solidFill>
                <a:latin typeface="Palatino Linotype"/>
                <a:cs typeface="Palatino Linotype"/>
              </a:rPr>
              <a:t>modelling and remodelling where they </a:t>
            </a:r>
            <a:r>
              <a:rPr sz="1400" spc="-10" dirty="0">
                <a:solidFill>
                  <a:srgbClr val="000066"/>
                </a:solidFill>
                <a:latin typeface="Palatino Linotype"/>
                <a:cs typeface="Palatino Linotype"/>
              </a:rPr>
              <a:t>give  </a:t>
            </a:r>
            <a:r>
              <a:rPr sz="1400" dirty="0">
                <a:solidFill>
                  <a:srgbClr val="000066"/>
                </a:solidFill>
                <a:latin typeface="Palatino Linotype"/>
                <a:cs typeface="Palatino Linotype"/>
              </a:rPr>
              <a:t>rise to the osteoblasts necessary for bone  formation</a:t>
            </a:r>
            <a:endParaRPr sz="1400">
              <a:latin typeface="Palatino Linotype"/>
              <a:cs typeface="Palatino Linotype"/>
            </a:endParaRPr>
          </a:p>
        </p:txBody>
      </p:sp>
      <p:sp>
        <p:nvSpPr>
          <p:cNvPr id="4" name="object 4"/>
          <p:cNvSpPr txBox="1"/>
          <p:nvPr/>
        </p:nvSpPr>
        <p:spPr>
          <a:xfrm>
            <a:off x="8388794" y="2636088"/>
            <a:ext cx="3208020" cy="575945"/>
          </a:xfrm>
          <a:prstGeom prst="rect">
            <a:avLst/>
          </a:prstGeom>
        </p:spPr>
        <p:txBody>
          <a:bodyPr vert="horz" wrap="square" lIns="0" tIns="0" rIns="0" bIns="0" rtlCol="0">
            <a:spAutoFit/>
          </a:bodyPr>
          <a:lstStyle/>
          <a:p>
            <a:pPr marL="12700" marR="5080">
              <a:lnSpc>
                <a:spcPct val="131000"/>
              </a:lnSpc>
              <a:tabLst>
                <a:tab pos="620395" algn="l"/>
                <a:tab pos="1141095" algn="l"/>
                <a:tab pos="1658620" algn="l"/>
                <a:tab pos="2180590" algn="l"/>
                <a:tab pos="2475230" algn="l"/>
              </a:tabLst>
            </a:pPr>
            <a:r>
              <a:rPr sz="1400" spc="20" dirty="0">
                <a:solidFill>
                  <a:srgbClr val="000066"/>
                </a:solidFill>
                <a:latin typeface="Palatino Linotype"/>
                <a:cs typeface="Palatino Linotype"/>
              </a:rPr>
              <a:t>MSC</a:t>
            </a:r>
            <a:r>
              <a:rPr sz="1400" dirty="0">
                <a:solidFill>
                  <a:srgbClr val="000066"/>
                </a:solidFill>
                <a:latin typeface="Palatino Linotype"/>
                <a:cs typeface="Palatino Linotype"/>
              </a:rPr>
              <a:t>s	</a:t>
            </a:r>
            <a:r>
              <a:rPr sz="1400" spc="20" dirty="0">
                <a:solidFill>
                  <a:srgbClr val="000066"/>
                </a:solidFill>
                <a:latin typeface="Palatino Linotype"/>
                <a:cs typeface="Palatino Linotype"/>
              </a:rPr>
              <a:t>ha</a:t>
            </a:r>
            <a:r>
              <a:rPr sz="1400" dirty="0">
                <a:solidFill>
                  <a:srgbClr val="000066"/>
                </a:solidFill>
                <a:latin typeface="Palatino Linotype"/>
                <a:cs typeface="Palatino Linotype"/>
              </a:rPr>
              <a:t>ve	</a:t>
            </a:r>
            <a:r>
              <a:rPr sz="1400" spc="20" dirty="0">
                <a:solidFill>
                  <a:srgbClr val="000066"/>
                </a:solidFill>
                <a:latin typeface="Palatino Linotype"/>
                <a:cs typeface="Palatino Linotype"/>
              </a:rPr>
              <a:t>bee</a:t>
            </a:r>
            <a:r>
              <a:rPr sz="1400" dirty="0">
                <a:solidFill>
                  <a:srgbClr val="000066"/>
                </a:solidFill>
                <a:latin typeface="Palatino Linotype"/>
                <a:cs typeface="Palatino Linotype"/>
              </a:rPr>
              <a:t>n	</a:t>
            </a:r>
            <a:r>
              <a:rPr sz="1400" spc="20" dirty="0">
                <a:solidFill>
                  <a:srgbClr val="000066"/>
                </a:solidFill>
                <a:latin typeface="Palatino Linotype"/>
                <a:cs typeface="Palatino Linotype"/>
              </a:rPr>
              <a:t>use</a:t>
            </a:r>
            <a:r>
              <a:rPr sz="1400" dirty="0">
                <a:solidFill>
                  <a:srgbClr val="000066"/>
                </a:solidFill>
                <a:latin typeface="Palatino Linotype"/>
                <a:cs typeface="Palatino Linotype"/>
              </a:rPr>
              <a:t>d	</a:t>
            </a:r>
            <a:r>
              <a:rPr sz="1400" spc="20" dirty="0">
                <a:solidFill>
                  <a:srgbClr val="000066"/>
                </a:solidFill>
                <a:latin typeface="Palatino Linotype"/>
                <a:cs typeface="Palatino Linotype"/>
              </a:rPr>
              <a:t>t</a:t>
            </a:r>
            <a:r>
              <a:rPr sz="1400" dirty="0">
                <a:solidFill>
                  <a:srgbClr val="000066"/>
                </a:solidFill>
                <a:latin typeface="Palatino Linotype"/>
                <a:cs typeface="Palatino Linotype"/>
              </a:rPr>
              <a:t>o	</a:t>
            </a:r>
            <a:r>
              <a:rPr sz="1400" spc="20" dirty="0">
                <a:solidFill>
                  <a:srgbClr val="000066"/>
                </a:solidFill>
                <a:latin typeface="Palatino Linotype"/>
                <a:cs typeface="Palatino Linotype"/>
              </a:rPr>
              <a:t>augment  </a:t>
            </a:r>
            <a:r>
              <a:rPr sz="1400" dirty="0">
                <a:solidFill>
                  <a:srgbClr val="000066"/>
                </a:solidFill>
                <a:latin typeface="Palatino Linotype"/>
                <a:cs typeface="Palatino Linotype"/>
              </a:rPr>
              <a:t>healing of bone</a:t>
            </a:r>
            <a:r>
              <a:rPr sz="1400" spc="-100" dirty="0">
                <a:solidFill>
                  <a:srgbClr val="000066"/>
                </a:solidFill>
                <a:latin typeface="Palatino Linotype"/>
                <a:cs typeface="Palatino Linotype"/>
              </a:rPr>
              <a:t> </a:t>
            </a:r>
            <a:r>
              <a:rPr sz="1400" dirty="0">
                <a:solidFill>
                  <a:srgbClr val="000066"/>
                </a:solidFill>
                <a:latin typeface="Palatino Linotype"/>
                <a:cs typeface="Palatino Linotype"/>
              </a:rPr>
              <a:t>fractures</a:t>
            </a:r>
            <a:endParaRPr sz="1400">
              <a:latin typeface="Palatino Linotype"/>
              <a:cs typeface="Palatino Linotype"/>
            </a:endParaRPr>
          </a:p>
        </p:txBody>
      </p:sp>
      <p:sp>
        <p:nvSpPr>
          <p:cNvPr id="5" name="object 5"/>
          <p:cNvSpPr txBox="1"/>
          <p:nvPr/>
        </p:nvSpPr>
        <p:spPr>
          <a:xfrm>
            <a:off x="8388769" y="3735323"/>
            <a:ext cx="3542029" cy="802005"/>
          </a:xfrm>
          <a:prstGeom prst="rect">
            <a:avLst/>
          </a:prstGeom>
        </p:spPr>
        <p:txBody>
          <a:bodyPr vert="horz" wrap="square" lIns="0" tIns="0" rIns="0" bIns="0" rtlCol="0">
            <a:spAutoFit/>
          </a:bodyPr>
          <a:lstStyle/>
          <a:p>
            <a:pPr marL="12700">
              <a:lnSpc>
                <a:spcPct val="100000"/>
              </a:lnSpc>
            </a:pPr>
            <a:r>
              <a:rPr sz="1400" dirty="0">
                <a:solidFill>
                  <a:srgbClr val="000066"/>
                </a:solidFill>
                <a:latin typeface="Palatino Linotype"/>
                <a:cs typeface="Palatino Linotype"/>
              </a:rPr>
              <a:t>Animal studies </a:t>
            </a:r>
            <a:r>
              <a:rPr sz="1400" spc="-10" dirty="0">
                <a:solidFill>
                  <a:srgbClr val="000066"/>
                </a:solidFill>
                <a:latin typeface="Palatino Linotype"/>
                <a:cs typeface="Palatino Linotype"/>
              </a:rPr>
              <a:t>have</a:t>
            </a:r>
            <a:r>
              <a:rPr sz="1400" spc="-85" dirty="0">
                <a:solidFill>
                  <a:srgbClr val="000066"/>
                </a:solidFill>
                <a:latin typeface="Palatino Linotype"/>
                <a:cs typeface="Palatino Linotype"/>
              </a:rPr>
              <a:t> </a:t>
            </a:r>
            <a:r>
              <a:rPr sz="1400" dirty="0">
                <a:solidFill>
                  <a:srgbClr val="000066"/>
                </a:solidFill>
                <a:latin typeface="Palatino Linotype"/>
                <a:cs typeface="Palatino Linotype"/>
              </a:rPr>
              <a:t>shown</a:t>
            </a:r>
            <a:endParaRPr sz="1400">
              <a:latin typeface="Palatino Linotype"/>
              <a:cs typeface="Palatino Linotype"/>
            </a:endParaRPr>
          </a:p>
          <a:p>
            <a:pPr marL="12700" marR="5080">
              <a:lnSpc>
                <a:spcPts val="2300"/>
              </a:lnSpc>
              <a:spcBef>
                <a:spcPts val="80"/>
              </a:spcBef>
            </a:pPr>
            <a:r>
              <a:rPr sz="1400" dirty="0">
                <a:solidFill>
                  <a:srgbClr val="000066"/>
                </a:solidFill>
                <a:latin typeface="Palatino Linotype"/>
                <a:cs typeface="Palatino Linotype"/>
              </a:rPr>
              <a:t>that MSCs infused </a:t>
            </a:r>
            <a:r>
              <a:rPr sz="1400" spc="-5" dirty="0">
                <a:solidFill>
                  <a:srgbClr val="000066"/>
                </a:solidFill>
                <a:latin typeface="Palatino Linotype"/>
                <a:cs typeface="Palatino Linotype"/>
              </a:rPr>
              <a:t>intravenously </a:t>
            </a:r>
            <a:r>
              <a:rPr sz="1400" dirty="0">
                <a:solidFill>
                  <a:srgbClr val="000066"/>
                </a:solidFill>
                <a:latin typeface="Palatino Linotype"/>
                <a:cs typeface="Palatino Linotype"/>
              </a:rPr>
              <a:t>target</a:t>
            </a:r>
            <a:r>
              <a:rPr sz="1400" spc="-55" dirty="0">
                <a:solidFill>
                  <a:srgbClr val="000066"/>
                </a:solidFill>
                <a:latin typeface="Palatino Linotype"/>
                <a:cs typeface="Palatino Linotype"/>
              </a:rPr>
              <a:t> </a:t>
            </a:r>
            <a:r>
              <a:rPr sz="1400" dirty="0">
                <a:solidFill>
                  <a:srgbClr val="000066"/>
                </a:solidFill>
                <a:latin typeface="Palatino Linotype"/>
                <a:cs typeface="Palatino Linotype"/>
              </a:rPr>
              <a:t>bone  and possibly participate in bone</a:t>
            </a:r>
            <a:r>
              <a:rPr sz="1400" spc="-100" dirty="0">
                <a:solidFill>
                  <a:srgbClr val="000066"/>
                </a:solidFill>
                <a:latin typeface="Palatino Linotype"/>
                <a:cs typeface="Palatino Linotype"/>
              </a:rPr>
              <a:t> </a:t>
            </a:r>
            <a:r>
              <a:rPr sz="1400" dirty="0">
                <a:solidFill>
                  <a:srgbClr val="000066"/>
                </a:solidFill>
                <a:latin typeface="Palatino Linotype"/>
                <a:cs typeface="Palatino Linotype"/>
              </a:rPr>
              <a:t>formation</a:t>
            </a:r>
            <a:endParaRPr sz="1400">
              <a:latin typeface="Palatino Linotype"/>
              <a:cs typeface="Palatino Linotype"/>
            </a:endParaRPr>
          </a:p>
        </p:txBody>
      </p:sp>
      <p:sp>
        <p:nvSpPr>
          <p:cNvPr id="6" name="object 6"/>
          <p:cNvSpPr txBox="1"/>
          <p:nvPr/>
        </p:nvSpPr>
        <p:spPr>
          <a:xfrm>
            <a:off x="547409" y="5513679"/>
            <a:ext cx="10889615" cy="626745"/>
          </a:xfrm>
          <a:prstGeom prst="rect">
            <a:avLst/>
          </a:prstGeom>
        </p:spPr>
        <p:txBody>
          <a:bodyPr vert="horz" wrap="square" lIns="0" tIns="0" rIns="0" bIns="0" rtlCol="0">
            <a:spAutoFit/>
          </a:bodyPr>
          <a:lstStyle/>
          <a:p>
            <a:pPr marL="1413510" marR="5080" indent="-1400810">
              <a:lnSpc>
                <a:spcPct val="125000"/>
              </a:lnSpc>
            </a:pPr>
            <a:r>
              <a:rPr sz="1600" i="1" spc="-15" dirty="0">
                <a:solidFill>
                  <a:srgbClr val="800000"/>
                </a:solidFill>
                <a:latin typeface="Palatino Linotype"/>
                <a:cs typeface="Palatino Linotype"/>
              </a:rPr>
              <a:t>Transplantation </a:t>
            </a:r>
            <a:r>
              <a:rPr sz="1600" i="1" dirty="0">
                <a:solidFill>
                  <a:srgbClr val="800000"/>
                </a:solidFill>
                <a:latin typeface="Palatino Linotype"/>
                <a:cs typeface="Palatino Linotype"/>
              </a:rPr>
              <a:t>with autologous MSCs or genetically-modiﬁed MSCs expanded in </a:t>
            </a:r>
            <a:r>
              <a:rPr sz="1600" i="1" spc="-10" dirty="0">
                <a:solidFill>
                  <a:srgbClr val="800000"/>
                </a:solidFill>
                <a:latin typeface="Palatino Linotype"/>
                <a:cs typeface="Palatino Linotype"/>
              </a:rPr>
              <a:t>vitro </a:t>
            </a:r>
            <a:r>
              <a:rPr sz="1600" i="1" dirty="0">
                <a:solidFill>
                  <a:srgbClr val="800000"/>
                </a:solidFill>
                <a:latin typeface="Palatino Linotype"/>
                <a:cs typeface="Palatino Linotype"/>
              </a:rPr>
              <a:t>is a potential </a:t>
            </a:r>
            <a:r>
              <a:rPr sz="1600" i="1" spc="-5" dirty="0">
                <a:solidFill>
                  <a:srgbClr val="800000"/>
                </a:solidFill>
                <a:latin typeface="Palatino Linotype"/>
                <a:cs typeface="Palatino Linotype"/>
              </a:rPr>
              <a:t>treatment </a:t>
            </a:r>
            <a:r>
              <a:rPr sz="1600" i="1" dirty="0">
                <a:solidFill>
                  <a:srgbClr val="800000"/>
                </a:solidFill>
                <a:latin typeface="Palatino Linotype"/>
                <a:cs typeface="Palatino Linotype"/>
              </a:rPr>
              <a:t>strategy to augment  bone formation in patients with diverse metabolic and genetic bone diseases, including</a:t>
            </a:r>
            <a:r>
              <a:rPr sz="1600" i="1" spc="-70" dirty="0">
                <a:solidFill>
                  <a:srgbClr val="800000"/>
                </a:solidFill>
                <a:latin typeface="Palatino Linotype"/>
                <a:cs typeface="Palatino Linotype"/>
              </a:rPr>
              <a:t> </a:t>
            </a:r>
            <a:r>
              <a:rPr sz="1600" i="1" spc="-5" dirty="0">
                <a:solidFill>
                  <a:srgbClr val="800000"/>
                </a:solidFill>
                <a:latin typeface="Palatino Linotype"/>
                <a:cs typeface="Palatino Linotype"/>
              </a:rPr>
              <a:t>osteoporosis</a:t>
            </a:r>
            <a:endParaRPr sz="1600">
              <a:latin typeface="Palatino Linotype"/>
              <a:cs typeface="Palatino Linotype"/>
            </a:endParaRPr>
          </a:p>
        </p:txBody>
      </p:sp>
      <p:sp>
        <p:nvSpPr>
          <p:cNvPr id="7" name="object 7"/>
          <p:cNvSpPr txBox="1">
            <a:spLocks noGrp="1"/>
          </p:cNvSpPr>
          <p:nvPr>
            <p:ph type="title"/>
          </p:nvPr>
        </p:nvSpPr>
        <p:spPr>
          <a:prstGeom prst="rect">
            <a:avLst/>
          </a:prstGeom>
        </p:spPr>
        <p:txBody>
          <a:bodyPr vert="horz" wrap="square" lIns="0" tIns="0" rIns="0" bIns="0" rtlCol="0">
            <a:spAutoFit/>
          </a:bodyPr>
          <a:lstStyle/>
          <a:p>
            <a:pPr marL="2366645">
              <a:lnSpc>
                <a:spcPct val="100000"/>
              </a:lnSpc>
            </a:pPr>
            <a:r>
              <a:rPr sz="3200" b="0" dirty="0">
                <a:solidFill>
                  <a:srgbClr val="0000CC"/>
                </a:solidFill>
                <a:latin typeface="Palatino Linotype"/>
                <a:cs typeface="Palatino Linotype"/>
              </a:rPr>
              <a:t>MSCs and</a:t>
            </a:r>
            <a:r>
              <a:rPr sz="3200" b="0" spc="-105" dirty="0">
                <a:solidFill>
                  <a:srgbClr val="0000CC"/>
                </a:solidFill>
                <a:latin typeface="Palatino Linotype"/>
                <a:cs typeface="Palatino Linotype"/>
              </a:rPr>
              <a:t> </a:t>
            </a:r>
            <a:r>
              <a:rPr sz="3200" b="0" dirty="0">
                <a:solidFill>
                  <a:srgbClr val="0000CC"/>
                </a:solidFill>
                <a:latin typeface="Palatino Linotype"/>
                <a:cs typeface="Palatino Linotype"/>
              </a:rPr>
              <a:t>osteoporosis</a:t>
            </a:r>
            <a:endParaRPr sz="3200">
              <a:latin typeface="Palatino Linotype"/>
              <a:cs typeface="Palatino Linotype"/>
            </a:endParaRPr>
          </a:p>
        </p:txBody>
      </p:sp>
      <p:sp>
        <p:nvSpPr>
          <p:cNvPr id="8" name="object 8"/>
          <p:cNvSpPr txBox="1"/>
          <p:nvPr/>
        </p:nvSpPr>
        <p:spPr>
          <a:xfrm>
            <a:off x="78746" y="6584824"/>
            <a:ext cx="5853430" cy="199390"/>
          </a:xfrm>
          <a:prstGeom prst="rect">
            <a:avLst/>
          </a:prstGeom>
        </p:spPr>
        <p:txBody>
          <a:bodyPr vert="horz" wrap="square" lIns="0" tIns="0" rIns="0" bIns="0" rtlCol="0">
            <a:spAutoFit/>
          </a:bodyPr>
          <a:lstStyle/>
          <a:p>
            <a:pPr marL="12700">
              <a:lnSpc>
                <a:spcPct val="100000"/>
              </a:lnSpc>
            </a:pPr>
            <a:r>
              <a:rPr sz="1200" i="1" dirty="0">
                <a:solidFill>
                  <a:srgbClr val="000066"/>
                </a:solidFill>
                <a:latin typeface="Palatino Linotype"/>
                <a:cs typeface="Palatino Linotype"/>
              </a:rPr>
              <a:t>Roberts S. et al. Regen Med. </a:t>
            </a:r>
            <a:r>
              <a:rPr sz="1200" i="1" spc="-10" dirty="0">
                <a:solidFill>
                  <a:srgbClr val="000066"/>
                </a:solidFill>
                <a:latin typeface="Palatino Linotype"/>
                <a:cs typeface="Palatino Linotype"/>
              </a:rPr>
              <a:t>2011; </a:t>
            </a:r>
            <a:r>
              <a:rPr sz="1200" i="1" dirty="0">
                <a:solidFill>
                  <a:srgbClr val="000066"/>
                </a:solidFill>
                <a:latin typeface="Palatino Linotype"/>
                <a:cs typeface="Palatino Linotype"/>
              </a:rPr>
              <a:t>Jones E. et al. Injury </a:t>
            </a:r>
            <a:r>
              <a:rPr sz="1200" i="1" spc="-15" dirty="0">
                <a:solidFill>
                  <a:srgbClr val="000066"/>
                </a:solidFill>
                <a:latin typeface="Palatino Linotype"/>
                <a:cs typeface="Palatino Linotype"/>
              </a:rPr>
              <a:t>2011 </a:t>
            </a:r>
            <a:r>
              <a:rPr sz="1200" i="1" dirty="0">
                <a:solidFill>
                  <a:srgbClr val="000066"/>
                </a:solidFill>
                <a:latin typeface="Palatino Linotype"/>
                <a:cs typeface="Palatino Linotype"/>
              </a:rPr>
              <a:t>; Liu </a:t>
            </a:r>
            <a:r>
              <a:rPr sz="1200" i="1" spc="-60" dirty="0">
                <a:solidFill>
                  <a:srgbClr val="000066"/>
                </a:solidFill>
                <a:latin typeface="Palatino Linotype"/>
                <a:cs typeface="Palatino Linotype"/>
              </a:rPr>
              <a:t>Y. </a:t>
            </a:r>
            <a:r>
              <a:rPr sz="1200" i="1" dirty="0">
                <a:solidFill>
                  <a:srgbClr val="000066"/>
                </a:solidFill>
                <a:latin typeface="Palatino Linotype"/>
                <a:cs typeface="Palatino Linotype"/>
              </a:rPr>
              <a:t>et al. Clin Exp Med 2012</a:t>
            </a:r>
            <a:endParaRPr sz="1200">
              <a:latin typeface="Palatino Linotype"/>
              <a:cs typeface="Palatino Linotype"/>
            </a:endParaRPr>
          </a:p>
        </p:txBody>
      </p:sp>
      <p:sp>
        <p:nvSpPr>
          <p:cNvPr id="9" name="object 9"/>
          <p:cNvSpPr/>
          <p:nvPr/>
        </p:nvSpPr>
        <p:spPr>
          <a:xfrm>
            <a:off x="8183054" y="1004887"/>
            <a:ext cx="122767" cy="10001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8183054" y="1004887"/>
            <a:ext cx="123189" cy="100330"/>
          </a:xfrm>
          <a:custGeom>
            <a:avLst/>
            <a:gdLst/>
            <a:ahLst/>
            <a:cxnLst/>
            <a:rect l="l" t="t" r="r" b="b"/>
            <a:pathLst>
              <a:path w="123190" h="100330">
                <a:moveTo>
                  <a:pt x="0" y="50005"/>
                </a:moveTo>
                <a:lnTo>
                  <a:pt x="4823" y="30541"/>
                </a:lnTo>
                <a:lnTo>
                  <a:pt x="17979" y="14646"/>
                </a:lnTo>
                <a:lnTo>
                  <a:pt x="37490" y="3929"/>
                </a:lnTo>
                <a:lnTo>
                  <a:pt x="61383" y="0"/>
                </a:lnTo>
                <a:lnTo>
                  <a:pt x="85277" y="3929"/>
                </a:lnTo>
                <a:lnTo>
                  <a:pt x="104789" y="14646"/>
                </a:lnTo>
                <a:lnTo>
                  <a:pt x="117944" y="30541"/>
                </a:lnTo>
                <a:lnTo>
                  <a:pt x="122768" y="50005"/>
                </a:lnTo>
                <a:lnTo>
                  <a:pt x="117944" y="69470"/>
                </a:lnTo>
                <a:lnTo>
                  <a:pt x="104789" y="85365"/>
                </a:lnTo>
                <a:lnTo>
                  <a:pt x="85277" y="96081"/>
                </a:lnTo>
                <a:lnTo>
                  <a:pt x="61383" y="100011"/>
                </a:lnTo>
                <a:lnTo>
                  <a:pt x="37490" y="96081"/>
                </a:lnTo>
                <a:lnTo>
                  <a:pt x="17979" y="85365"/>
                </a:lnTo>
                <a:lnTo>
                  <a:pt x="4823" y="69470"/>
                </a:lnTo>
                <a:lnTo>
                  <a:pt x="0" y="50005"/>
                </a:lnTo>
                <a:close/>
              </a:path>
            </a:pathLst>
          </a:custGeom>
          <a:ln w="19049">
            <a:solidFill>
              <a:srgbClr val="011279"/>
            </a:solidFill>
          </a:ln>
        </p:spPr>
        <p:txBody>
          <a:bodyPr wrap="square" lIns="0" tIns="0" rIns="0" bIns="0" rtlCol="0"/>
          <a:lstStyle/>
          <a:p>
            <a:endParaRPr/>
          </a:p>
        </p:txBody>
      </p:sp>
      <p:sp>
        <p:nvSpPr>
          <p:cNvPr id="11" name="object 11"/>
          <p:cNvSpPr/>
          <p:nvPr/>
        </p:nvSpPr>
        <p:spPr>
          <a:xfrm>
            <a:off x="8183054" y="3630613"/>
            <a:ext cx="122767" cy="10001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8183054" y="3630612"/>
            <a:ext cx="123189" cy="100330"/>
          </a:xfrm>
          <a:custGeom>
            <a:avLst/>
            <a:gdLst/>
            <a:ahLst/>
            <a:cxnLst/>
            <a:rect l="l" t="t" r="r" b="b"/>
            <a:pathLst>
              <a:path w="123190" h="100329">
                <a:moveTo>
                  <a:pt x="0" y="50006"/>
                </a:moveTo>
                <a:lnTo>
                  <a:pt x="4823" y="30541"/>
                </a:lnTo>
                <a:lnTo>
                  <a:pt x="17979" y="14646"/>
                </a:lnTo>
                <a:lnTo>
                  <a:pt x="37490" y="3929"/>
                </a:lnTo>
                <a:lnTo>
                  <a:pt x="61383" y="0"/>
                </a:lnTo>
                <a:lnTo>
                  <a:pt x="85277" y="3929"/>
                </a:lnTo>
                <a:lnTo>
                  <a:pt x="104789" y="14646"/>
                </a:lnTo>
                <a:lnTo>
                  <a:pt x="117944" y="30541"/>
                </a:lnTo>
                <a:lnTo>
                  <a:pt x="122768" y="50006"/>
                </a:lnTo>
                <a:lnTo>
                  <a:pt x="117944" y="69470"/>
                </a:lnTo>
                <a:lnTo>
                  <a:pt x="104789" y="85365"/>
                </a:lnTo>
                <a:lnTo>
                  <a:pt x="85277" y="96082"/>
                </a:lnTo>
                <a:lnTo>
                  <a:pt x="61383" y="100011"/>
                </a:lnTo>
                <a:lnTo>
                  <a:pt x="37490" y="96082"/>
                </a:lnTo>
                <a:lnTo>
                  <a:pt x="17979" y="85365"/>
                </a:lnTo>
                <a:lnTo>
                  <a:pt x="4823" y="69470"/>
                </a:lnTo>
                <a:lnTo>
                  <a:pt x="0" y="50006"/>
                </a:lnTo>
                <a:close/>
              </a:path>
            </a:pathLst>
          </a:custGeom>
          <a:ln w="19049">
            <a:solidFill>
              <a:srgbClr val="011279"/>
            </a:solidFill>
          </a:ln>
        </p:spPr>
        <p:txBody>
          <a:bodyPr wrap="square" lIns="0" tIns="0" rIns="0" bIns="0" rtlCol="0"/>
          <a:lstStyle/>
          <a:p>
            <a:endParaRPr/>
          </a:p>
        </p:txBody>
      </p:sp>
      <p:sp>
        <p:nvSpPr>
          <p:cNvPr id="13" name="object 13"/>
          <p:cNvSpPr/>
          <p:nvPr/>
        </p:nvSpPr>
        <p:spPr>
          <a:xfrm>
            <a:off x="8183054" y="2598737"/>
            <a:ext cx="122767" cy="10001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14"/>
          <p:cNvSpPr/>
          <p:nvPr/>
        </p:nvSpPr>
        <p:spPr>
          <a:xfrm>
            <a:off x="8183054" y="2598737"/>
            <a:ext cx="123189" cy="100330"/>
          </a:xfrm>
          <a:custGeom>
            <a:avLst/>
            <a:gdLst/>
            <a:ahLst/>
            <a:cxnLst/>
            <a:rect l="l" t="t" r="r" b="b"/>
            <a:pathLst>
              <a:path w="123190" h="100330">
                <a:moveTo>
                  <a:pt x="0" y="50005"/>
                </a:moveTo>
                <a:lnTo>
                  <a:pt x="4823" y="30541"/>
                </a:lnTo>
                <a:lnTo>
                  <a:pt x="17979" y="14646"/>
                </a:lnTo>
                <a:lnTo>
                  <a:pt x="37490" y="3929"/>
                </a:lnTo>
                <a:lnTo>
                  <a:pt x="61383" y="0"/>
                </a:lnTo>
                <a:lnTo>
                  <a:pt x="85277" y="3929"/>
                </a:lnTo>
                <a:lnTo>
                  <a:pt x="104789" y="14646"/>
                </a:lnTo>
                <a:lnTo>
                  <a:pt x="117944" y="30541"/>
                </a:lnTo>
                <a:lnTo>
                  <a:pt x="122768" y="50005"/>
                </a:lnTo>
                <a:lnTo>
                  <a:pt x="117944" y="69470"/>
                </a:lnTo>
                <a:lnTo>
                  <a:pt x="104789" y="85365"/>
                </a:lnTo>
                <a:lnTo>
                  <a:pt x="85277" y="96082"/>
                </a:lnTo>
                <a:lnTo>
                  <a:pt x="61383" y="100011"/>
                </a:lnTo>
                <a:lnTo>
                  <a:pt x="37490" y="96082"/>
                </a:lnTo>
                <a:lnTo>
                  <a:pt x="17979" y="85365"/>
                </a:lnTo>
                <a:lnTo>
                  <a:pt x="4823" y="69470"/>
                </a:lnTo>
                <a:lnTo>
                  <a:pt x="0" y="50005"/>
                </a:lnTo>
                <a:close/>
              </a:path>
            </a:pathLst>
          </a:custGeom>
          <a:ln w="19049">
            <a:solidFill>
              <a:srgbClr val="011279"/>
            </a:solidFill>
          </a:ln>
        </p:spPr>
        <p:txBody>
          <a:bodyPr wrap="square" lIns="0" tIns="0" rIns="0" bIns="0" rtlCol="0"/>
          <a:lstStyle/>
          <a:p>
            <a:endParaRPr/>
          </a:p>
        </p:txBody>
      </p:sp>
      <p:sp>
        <p:nvSpPr>
          <p:cNvPr id="15" name="object 15"/>
          <p:cNvSpPr/>
          <p:nvPr/>
        </p:nvSpPr>
        <p:spPr>
          <a:xfrm>
            <a:off x="1589633" y="3155962"/>
            <a:ext cx="1509179" cy="976312"/>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759885" y="3481387"/>
            <a:ext cx="226482" cy="141287"/>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object 17"/>
          <p:cNvSpPr/>
          <p:nvPr/>
        </p:nvSpPr>
        <p:spPr>
          <a:xfrm>
            <a:off x="759885" y="3481387"/>
            <a:ext cx="226695" cy="141605"/>
          </a:xfrm>
          <a:custGeom>
            <a:avLst/>
            <a:gdLst/>
            <a:ahLst/>
            <a:cxnLst/>
            <a:rect l="l" t="t" r="r" b="b"/>
            <a:pathLst>
              <a:path w="226694" h="141604">
                <a:moveTo>
                  <a:pt x="0" y="70644"/>
                </a:moveTo>
                <a:lnTo>
                  <a:pt x="8899" y="43146"/>
                </a:lnTo>
                <a:lnTo>
                  <a:pt x="33167" y="20691"/>
                </a:lnTo>
                <a:lnTo>
                  <a:pt x="69163" y="5551"/>
                </a:lnTo>
                <a:lnTo>
                  <a:pt x="113241" y="0"/>
                </a:lnTo>
                <a:lnTo>
                  <a:pt x="157320" y="5551"/>
                </a:lnTo>
                <a:lnTo>
                  <a:pt x="193316" y="20691"/>
                </a:lnTo>
                <a:lnTo>
                  <a:pt x="217584" y="43146"/>
                </a:lnTo>
                <a:lnTo>
                  <a:pt x="226483" y="70644"/>
                </a:lnTo>
                <a:lnTo>
                  <a:pt x="217584" y="98141"/>
                </a:lnTo>
                <a:lnTo>
                  <a:pt x="193316" y="120596"/>
                </a:lnTo>
                <a:lnTo>
                  <a:pt x="157320" y="135736"/>
                </a:lnTo>
                <a:lnTo>
                  <a:pt x="113241" y="141287"/>
                </a:lnTo>
                <a:lnTo>
                  <a:pt x="69163" y="135736"/>
                </a:lnTo>
                <a:lnTo>
                  <a:pt x="33167" y="120596"/>
                </a:lnTo>
                <a:lnTo>
                  <a:pt x="8899" y="98141"/>
                </a:lnTo>
                <a:lnTo>
                  <a:pt x="0" y="70644"/>
                </a:lnTo>
                <a:close/>
              </a:path>
            </a:pathLst>
          </a:custGeom>
          <a:ln w="9524">
            <a:solidFill>
              <a:srgbClr val="000000"/>
            </a:solidFill>
          </a:ln>
        </p:spPr>
        <p:txBody>
          <a:bodyPr wrap="square" lIns="0" tIns="0" rIns="0" bIns="0" rtlCol="0"/>
          <a:lstStyle/>
          <a:p>
            <a:endParaRPr/>
          </a:p>
        </p:txBody>
      </p:sp>
      <p:sp>
        <p:nvSpPr>
          <p:cNvPr id="18" name="object 18"/>
          <p:cNvSpPr/>
          <p:nvPr/>
        </p:nvSpPr>
        <p:spPr>
          <a:xfrm>
            <a:off x="849392" y="3528136"/>
            <a:ext cx="80010" cy="46990"/>
          </a:xfrm>
          <a:custGeom>
            <a:avLst/>
            <a:gdLst/>
            <a:ahLst/>
            <a:cxnLst/>
            <a:rect l="l" t="t" r="r" b="b"/>
            <a:pathLst>
              <a:path w="80009" h="46989">
                <a:moveTo>
                  <a:pt x="40007" y="0"/>
                </a:moveTo>
                <a:lnTo>
                  <a:pt x="24434" y="1836"/>
                </a:lnTo>
                <a:lnTo>
                  <a:pt x="11717" y="6846"/>
                </a:lnTo>
                <a:lnTo>
                  <a:pt x="3144" y="14278"/>
                </a:lnTo>
                <a:lnTo>
                  <a:pt x="0" y="23380"/>
                </a:lnTo>
                <a:lnTo>
                  <a:pt x="3144" y="32475"/>
                </a:lnTo>
                <a:lnTo>
                  <a:pt x="11717" y="39903"/>
                </a:lnTo>
                <a:lnTo>
                  <a:pt x="24434" y="44911"/>
                </a:lnTo>
                <a:lnTo>
                  <a:pt x="40007" y="46748"/>
                </a:lnTo>
                <a:lnTo>
                  <a:pt x="55580" y="44911"/>
                </a:lnTo>
                <a:lnTo>
                  <a:pt x="68297" y="39903"/>
                </a:lnTo>
                <a:lnTo>
                  <a:pt x="76871" y="32475"/>
                </a:lnTo>
                <a:lnTo>
                  <a:pt x="80015" y="23380"/>
                </a:lnTo>
                <a:lnTo>
                  <a:pt x="76871" y="14278"/>
                </a:lnTo>
                <a:lnTo>
                  <a:pt x="68297" y="6846"/>
                </a:lnTo>
                <a:lnTo>
                  <a:pt x="55580" y="1836"/>
                </a:lnTo>
                <a:lnTo>
                  <a:pt x="40007" y="0"/>
                </a:lnTo>
                <a:close/>
              </a:path>
            </a:pathLst>
          </a:custGeom>
          <a:solidFill>
            <a:srgbClr val="021EAA"/>
          </a:solidFill>
        </p:spPr>
        <p:txBody>
          <a:bodyPr wrap="square" lIns="0" tIns="0" rIns="0" bIns="0" rtlCol="0"/>
          <a:lstStyle/>
          <a:p>
            <a:endParaRPr/>
          </a:p>
        </p:txBody>
      </p:sp>
      <p:sp>
        <p:nvSpPr>
          <p:cNvPr id="19" name="object 19"/>
          <p:cNvSpPr/>
          <p:nvPr/>
        </p:nvSpPr>
        <p:spPr>
          <a:xfrm>
            <a:off x="849391" y="3528136"/>
            <a:ext cx="80010" cy="46990"/>
          </a:xfrm>
          <a:custGeom>
            <a:avLst/>
            <a:gdLst/>
            <a:ahLst/>
            <a:cxnLst/>
            <a:rect l="l" t="t" r="r" b="b"/>
            <a:pathLst>
              <a:path w="80009" h="46989">
                <a:moveTo>
                  <a:pt x="80015" y="23374"/>
                </a:moveTo>
                <a:lnTo>
                  <a:pt x="76871" y="14276"/>
                </a:lnTo>
                <a:lnTo>
                  <a:pt x="68297" y="6846"/>
                </a:lnTo>
                <a:lnTo>
                  <a:pt x="55580" y="1836"/>
                </a:lnTo>
                <a:lnTo>
                  <a:pt x="40007" y="0"/>
                </a:lnTo>
                <a:lnTo>
                  <a:pt x="24435" y="1836"/>
                </a:lnTo>
                <a:lnTo>
                  <a:pt x="11718" y="6846"/>
                </a:lnTo>
                <a:lnTo>
                  <a:pt x="3144" y="14276"/>
                </a:lnTo>
                <a:lnTo>
                  <a:pt x="0" y="23374"/>
                </a:lnTo>
                <a:lnTo>
                  <a:pt x="3144" y="32473"/>
                </a:lnTo>
                <a:lnTo>
                  <a:pt x="11718" y="39903"/>
                </a:lnTo>
                <a:lnTo>
                  <a:pt x="24435" y="44912"/>
                </a:lnTo>
                <a:lnTo>
                  <a:pt x="40007" y="46749"/>
                </a:lnTo>
                <a:lnTo>
                  <a:pt x="55580" y="44912"/>
                </a:lnTo>
                <a:lnTo>
                  <a:pt x="68297" y="39903"/>
                </a:lnTo>
                <a:lnTo>
                  <a:pt x="76871" y="32473"/>
                </a:lnTo>
                <a:lnTo>
                  <a:pt x="80015" y="23374"/>
                </a:lnTo>
                <a:close/>
              </a:path>
            </a:pathLst>
          </a:custGeom>
          <a:ln w="9524">
            <a:solidFill>
              <a:srgbClr val="000B5A"/>
            </a:solidFill>
          </a:ln>
        </p:spPr>
        <p:txBody>
          <a:bodyPr wrap="square" lIns="0" tIns="0" rIns="0" bIns="0" rtlCol="0"/>
          <a:lstStyle/>
          <a:p>
            <a:endParaRPr/>
          </a:p>
        </p:txBody>
      </p:sp>
      <p:sp>
        <p:nvSpPr>
          <p:cNvPr id="20" name="object 20"/>
          <p:cNvSpPr/>
          <p:nvPr/>
        </p:nvSpPr>
        <p:spPr>
          <a:xfrm>
            <a:off x="935568" y="3533775"/>
            <a:ext cx="226482" cy="142875"/>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1" name="object 21"/>
          <p:cNvSpPr/>
          <p:nvPr/>
        </p:nvSpPr>
        <p:spPr>
          <a:xfrm>
            <a:off x="935568" y="3533775"/>
            <a:ext cx="226695" cy="142875"/>
          </a:xfrm>
          <a:custGeom>
            <a:avLst/>
            <a:gdLst/>
            <a:ahLst/>
            <a:cxnLst/>
            <a:rect l="l" t="t" r="r" b="b"/>
            <a:pathLst>
              <a:path w="226694" h="142875">
                <a:moveTo>
                  <a:pt x="0" y="71437"/>
                </a:moveTo>
                <a:lnTo>
                  <a:pt x="8899" y="43630"/>
                </a:lnTo>
                <a:lnTo>
                  <a:pt x="33167" y="20923"/>
                </a:lnTo>
                <a:lnTo>
                  <a:pt x="69163" y="5613"/>
                </a:lnTo>
                <a:lnTo>
                  <a:pt x="113241" y="0"/>
                </a:lnTo>
                <a:lnTo>
                  <a:pt x="157320" y="5613"/>
                </a:lnTo>
                <a:lnTo>
                  <a:pt x="193316" y="20923"/>
                </a:lnTo>
                <a:lnTo>
                  <a:pt x="217584" y="43630"/>
                </a:lnTo>
                <a:lnTo>
                  <a:pt x="226483" y="71437"/>
                </a:lnTo>
                <a:lnTo>
                  <a:pt x="217584" y="99244"/>
                </a:lnTo>
                <a:lnTo>
                  <a:pt x="193316" y="121952"/>
                </a:lnTo>
                <a:lnTo>
                  <a:pt x="157320" y="137261"/>
                </a:lnTo>
                <a:lnTo>
                  <a:pt x="113241" y="142875"/>
                </a:lnTo>
                <a:lnTo>
                  <a:pt x="69163" y="137261"/>
                </a:lnTo>
                <a:lnTo>
                  <a:pt x="33167" y="121952"/>
                </a:lnTo>
                <a:lnTo>
                  <a:pt x="8899" y="99244"/>
                </a:lnTo>
                <a:lnTo>
                  <a:pt x="0" y="71437"/>
                </a:lnTo>
                <a:close/>
              </a:path>
            </a:pathLst>
          </a:custGeom>
          <a:ln w="9524">
            <a:solidFill>
              <a:srgbClr val="000000"/>
            </a:solidFill>
          </a:ln>
        </p:spPr>
        <p:txBody>
          <a:bodyPr wrap="square" lIns="0" tIns="0" rIns="0" bIns="0" rtlCol="0"/>
          <a:lstStyle/>
          <a:p>
            <a:endParaRPr/>
          </a:p>
        </p:txBody>
      </p:sp>
      <p:sp>
        <p:nvSpPr>
          <p:cNvPr id="22" name="object 22"/>
          <p:cNvSpPr/>
          <p:nvPr/>
        </p:nvSpPr>
        <p:spPr>
          <a:xfrm>
            <a:off x="1025075" y="3581056"/>
            <a:ext cx="80010" cy="47625"/>
          </a:xfrm>
          <a:custGeom>
            <a:avLst/>
            <a:gdLst/>
            <a:ahLst/>
            <a:cxnLst/>
            <a:rect l="l" t="t" r="r" b="b"/>
            <a:pathLst>
              <a:path w="80009" h="47625">
                <a:moveTo>
                  <a:pt x="40007" y="0"/>
                </a:moveTo>
                <a:lnTo>
                  <a:pt x="24434" y="1856"/>
                </a:lnTo>
                <a:lnTo>
                  <a:pt x="11717" y="6921"/>
                </a:lnTo>
                <a:lnTo>
                  <a:pt x="3144" y="14433"/>
                </a:lnTo>
                <a:lnTo>
                  <a:pt x="0" y="23634"/>
                </a:lnTo>
                <a:lnTo>
                  <a:pt x="3144" y="32835"/>
                </a:lnTo>
                <a:lnTo>
                  <a:pt x="11717" y="40347"/>
                </a:lnTo>
                <a:lnTo>
                  <a:pt x="24434" y="45412"/>
                </a:lnTo>
                <a:lnTo>
                  <a:pt x="40007" y="47269"/>
                </a:lnTo>
                <a:lnTo>
                  <a:pt x="55580" y="45412"/>
                </a:lnTo>
                <a:lnTo>
                  <a:pt x="68297" y="40347"/>
                </a:lnTo>
                <a:lnTo>
                  <a:pt x="76871" y="32835"/>
                </a:lnTo>
                <a:lnTo>
                  <a:pt x="80015" y="23634"/>
                </a:lnTo>
                <a:lnTo>
                  <a:pt x="76871" y="14433"/>
                </a:lnTo>
                <a:lnTo>
                  <a:pt x="68297" y="6921"/>
                </a:lnTo>
                <a:lnTo>
                  <a:pt x="55580" y="1856"/>
                </a:lnTo>
                <a:lnTo>
                  <a:pt x="40007" y="0"/>
                </a:lnTo>
                <a:close/>
              </a:path>
            </a:pathLst>
          </a:custGeom>
          <a:solidFill>
            <a:srgbClr val="021EAA"/>
          </a:solidFill>
        </p:spPr>
        <p:txBody>
          <a:bodyPr wrap="square" lIns="0" tIns="0" rIns="0" bIns="0" rtlCol="0"/>
          <a:lstStyle/>
          <a:p>
            <a:endParaRPr/>
          </a:p>
        </p:txBody>
      </p:sp>
      <p:sp>
        <p:nvSpPr>
          <p:cNvPr id="23" name="object 23"/>
          <p:cNvSpPr/>
          <p:nvPr/>
        </p:nvSpPr>
        <p:spPr>
          <a:xfrm>
            <a:off x="1025074" y="3581056"/>
            <a:ext cx="80010" cy="47625"/>
          </a:xfrm>
          <a:custGeom>
            <a:avLst/>
            <a:gdLst/>
            <a:ahLst/>
            <a:cxnLst/>
            <a:rect l="l" t="t" r="r" b="b"/>
            <a:pathLst>
              <a:path w="80009" h="47625">
                <a:moveTo>
                  <a:pt x="80015" y="23638"/>
                </a:moveTo>
                <a:lnTo>
                  <a:pt x="76871" y="14437"/>
                </a:lnTo>
                <a:lnTo>
                  <a:pt x="68297" y="6923"/>
                </a:lnTo>
                <a:lnTo>
                  <a:pt x="55580" y="1857"/>
                </a:lnTo>
                <a:lnTo>
                  <a:pt x="40007" y="0"/>
                </a:lnTo>
                <a:lnTo>
                  <a:pt x="24435" y="1857"/>
                </a:lnTo>
                <a:lnTo>
                  <a:pt x="11718" y="6923"/>
                </a:lnTo>
                <a:lnTo>
                  <a:pt x="3144" y="14437"/>
                </a:lnTo>
                <a:lnTo>
                  <a:pt x="0" y="23638"/>
                </a:lnTo>
                <a:lnTo>
                  <a:pt x="3144" y="32839"/>
                </a:lnTo>
                <a:lnTo>
                  <a:pt x="11718" y="40352"/>
                </a:lnTo>
                <a:lnTo>
                  <a:pt x="24435" y="45418"/>
                </a:lnTo>
                <a:lnTo>
                  <a:pt x="40007" y="47275"/>
                </a:lnTo>
                <a:lnTo>
                  <a:pt x="55580" y="45418"/>
                </a:lnTo>
                <a:lnTo>
                  <a:pt x="68297" y="40352"/>
                </a:lnTo>
                <a:lnTo>
                  <a:pt x="76871" y="32839"/>
                </a:lnTo>
                <a:lnTo>
                  <a:pt x="80015" y="23638"/>
                </a:lnTo>
                <a:close/>
              </a:path>
            </a:pathLst>
          </a:custGeom>
          <a:ln w="9524">
            <a:solidFill>
              <a:srgbClr val="000B5A"/>
            </a:solidFill>
          </a:ln>
        </p:spPr>
        <p:txBody>
          <a:bodyPr wrap="square" lIns="0" tIns="0" rIns="0" bIns="0" rtlCol="0"/>
          <a:lstStyle/>
          <a:p>
            <a:endParaRPr/>
          </a:p>
        </p:txBody>
      </p:sp>
      <p:sp>
        <p:nvSpPr>
          <p:cNvPr id="24" name="object 24"/>
          <p:cNvSpPr/>
          <p:nvPr/>
        </p:nvSpPr>
        <p:spPr>
          <a:xfrm>
            <a:off x="719668" y="3587750"/>
            <a:ext cx="266699" cy="142875"/>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5" name="object 25"/>
          <p:cNvSpPr/>
          <p:nvPr/>
        </p:nvSpPr>
        <p:spPr>
          <a:xfrm>
            <a:off x="719668" y="3587750"/>
            <a:ext cx="266700" cy="142875"/>
          </a:xfrm>
          <a:custGeom>
            <a:avLst/>
            <a:gdLst/>
            <a:ahLst/>
            <a:cxnLst/>
            <a:rect l="l" t="t" r="r" b="b"/>
            <a:pathLst>
              <a:path w="266700" h="142875">
                <a:moveTo>
                  <a:pt x="0" y="71438"/>
                </a:moveTo>
                <a:lnTo>
                  <a:pt x="10479" y="43631"/>
                </a:lnTo>
                <a:lnTo>
                  <a:pt x="39057" y="20923"/>
                </a:lnTo>
                <a:lnTo>
                  <a:pt x="81444" y="5613"/>
                </a:lnTo>
                <a:lnTo>
                  <a:pt x="133349" y="0"/>
                </a:lnTo>
                <a:lnTo>
                  <a:pt x="185255" y="5613"/>
                </a:lnTo>
                <a:lnTo>
                  <a:pt x="227642" y="20923"/>
                </a:lnTo>
                <a:lnTo>
                  <a:pt x="256220" y="43631"/>
                </a:lnTo>
                <a:lnTo>
                  <a:pt x="266699" y="71438"/>
                </a:lnTo>
                <a:lnTo>
                  <a:pt x="256220" y="99244"/>
                </a:lnTo>
                <a:lnTo>
                  <a:pt x="227642" y="121952"/>
                </a:lnTo>
                <a:lnTo>
                  <a:pt x="185255" y="137261"/>
                </a:lnTo>
                <a:lnTo>
                  <a:pt x="133349" y="142875"/>
                </a:lnTo>
                <a:lnTo>
                  <a:pt x="81444" y="137261"/>
                </a:lnTo>
                <a:lnTo>
                  <a:pt x="39057" y="121952"/>
                </a:lnTo>
                <a:lnTo>
                  <a:pt x="10479" y="99244"/>
                </a:lnTo>
                <a:lnTo>
                  <a:pt x="0" y="71438"/>
                </a:lnTo>
                <a:close/>
              </a:path>
            </a:pathLst>
          </a:custGeom>
          <a:ln w="9524">
            <a:solidFill>
              <a:srgbClr val="000000"/>
            </a:solidFill>
          </a:ln>
        </p:spPr>
        <p:txBody>
          <a:bodyPr wrap="square" lIns="0" tIns="0" rIns="0" bIns="0" rtlCol="0"/>
          <a:lstStyle/>
          <a:p>
            <a:endParaRPr/>
          </a:p>
        </p:txBody>
      </p:sp>
      <p:sp>
        <p:nvSpPr>
          <p:cNvPr id="26" name="object 26"/>
          <p:cNvSpPr/>
          <p:nvPr/>
        </p:nvSpPr>
        <p:spPr>
          <a:xfrm>
            <a:off x="825069" y="3635031"/>
            <a:ext cx="94615" cy="47625"/>
          </a:xfrm>
          <a:custGeom>
            <a:avLst/>
            <a:gdLst/>
            <a:ahLst/>
            <a:cxnLst/>
            <a:rect l="l" t="t" r="r" b="b"/>
            <a:pathLst>
              <a:path w="94615" h="47625">
                <a:moveTo>
                  <a:pt x="47111" y="0"/>
                </a:moveTo>
                <a:lnTo>
                  <a:pt x="28773" y="1856"/>
                </a:lnTo>
                <a:lnTo>
                  <a:pt x="13798" y="6921"/>
                </a:lnTo>
                <a:lnTo>
                  <a:pt x="3702" y="14433"/>
                </a:lnTo>
                <a:lnTo>
                  <a:pt x="0" y="23634"/>
                </a:lnTo>
                <a:lnTo>
                  <a:pt x="3702" y="32835"/>
                </a:lnTo>
                <a:lnTo>
                  <a:pt x="13798" y="40347"/>
                </a:lnTo>
                <a:lnTo>
                  <a:pt x="28773" y="45412"/>
                </a:lnTo>
                <a:lnTo>
                  <a:pt x="47111" y="47269"/>
                </a:lnTo>
                <a:lnTo>
                  <a:pt x="65449" y="45412"/>
                </a:lnTo>
                <a:lnTo>
                  <a:pt x="80424" y="40347"/>
                </a:lnTo>
                <a:lnTo>
                  <a:pt x="90521" y="32835"/>
                </a:lnTo>
                <a:lnTo>
                  <a:pt x="94223" y="23634"/>
                </a:lnTo>
                <a:lnTo>
                  <a:pt x="90521" y="14433"/>
                </a:lnTo>
                <a:lnTo>
                  <a:pt x="80424" y="6921"/>
                </a:lnTo>
                <a:lnTo>
                  <a:pt x="65449" y="1856"/>
                </a:lnTo>
                <a:lnTo>
                  <a:pt x="47111" y="0"/>
                </a:lnTo>
                <a:close/>
              </a:path>
            </a:pathLst>
          </a:custGeom>
          <a:solidFill>
            <a:srgbClr val="021EAA"/>
          </a:solidFill>
        </p:spPr>
        <p:txBody>
          <a:bodyPr wrap="square" lIns="0" tIns="0" rIns="0" bIns="0" rtlCol="0"/>
          <a:lstStyle/>
          <a:p>
            <a:endParaRPr/>
          </a:p>
        </p:txBody>
      </p:sp>
      <p:sp>
        <p:nvSpPr>
          <p:cNvPr id="27" name="object 27"/>
          <p:cNvSpPr/>
          <p:nvPr/>
        </p:nvSpPr>
        <p:spPr>
          <a:xfrm>
            <a:off x="825069" y="3635031"/>
            <a:ext cx="94615" cy="47625"/>
          </a:xfrm>
          <a:custGeom>
            <a:avLst/>
            <a:gdLst/>
            <a:ahLst/>
            <a:cxnLst/>
            <a:rect l="l" t="t" r="r" b="b"/>
            <a:pathLst>
              <a:path w="94615" h="47625">
                <a:moveTo>
                  <a:pt x="94223" y="23638"/>
                </a:moveTo>
                <a:lnTo>
                  <a:pt x="90521" y="14437"/>
                </a:lnTo>
                <a:lnTo>
                  <a:pt x="80425" y="6923"/>
                </a:lnTo>
                <a:lnTo>
                  <a:pt x="65450" y="1857"/>
                </a:lnTo>
                <a:lnTo>
                  <a:pt x="47111" y="0"/>
                </a:lnTo>
                <a:lnTo>
                  <a:pt x="28773" y="1857"/>
                </a:lnTo>
                <a:lnTo>
                  <a:pt x="13798" y="6923"/>
                </a:lnTo>
                <a:lnTo>
                  <a:pt x="3702" y="14437"/>
                </a:lnTo>
                <a:lnTo>
                  <a:pt x="0" y="23638"/>
                </a:lnTo>
                <a:lnTo>
                  <a:pt x="3702" y="32838"/>
                </a:lnTo>
                <a:lnTo>
                  <a:pt x="13798" y="40352"/>
                </a:lnTo>
                <a:lnTo>
                  <a:pt x="28773" y="45418"/>
                </a:lnTo>
                <a:lnTo>
                  <a:pt x="47111" y="47275"/>
                </a:lnTo>
                <a:lnTo>
                  <a:pt x="65450" y="45418"/>
                </a:lnTo>
                <a:lnTo>
                  <a:pt x="80425" y="40352"/>
                </a:lnTo>
                <a:lnTo>
                  <a:pt x="90521" y="32838"/>
                </a:lnTo>
                <a:lnTo>
                  <a:pt x="94223" y="23638"/>
                </a:lnTo>
                <a:close/>
              </a:path>
            </a:pathLst>
          </a:custGeom>
          <a:ln w="9524">
            <a:solidFill>
              <a:srgbClr val="000B5A"/>
            </a:solidFill>
          </a:ln>
        </p:spPr>
        <p:txBody>
          <a:bodyPr wrap="square" lIns="0" tIns="0" rIns="0" bIns="0" rtlCol="0"/>
          <a:lstStyle/>
          <a:p>
            <a:endParaRPr/>
          </a:p>
        </p:txBody>
      </p:sp>
      <p:sp>
        <p:nvSpPr>
          <p:cNvPr id="28" name="object 28"/>
          <p:cNvSpPr/>
          <p:nvPr/>
        </p:nvSpPr>
        <p:spPr>
          <a:xfrm>
            <a:off x="1079502" y="3481387"/>
            <a:ext cx="226484" cy="141287"/>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9" name="object 29"/>
          <p:cNvSpPr/>
          <p:nvPr/>
        </p:nvSpPr>
        <p:spPr>
          <a:xfrm>
            <a:off x="1079502" y="3481387"/>
            <a:ext cx="226695" cy="141605"/>
          </a:xfrm>
          <a:custGeom>
            <a:avLst/>
            <a:gdLst/>
            <a:ahLst/>
            <a:cxnLst/>
            <a:rect l="l" t="t" r="r" b="b"/>
            <a:pathLst>
              <a:path w="226694" h="141604">
                <a:moveTo>
                  <a:pt x="0" y="70644"/>
                </a:moveTo>
                <a:lnTo>
                  <a:pt x="8899" y="43146"/>
                </a:lnTo>
                <a:lnTo>
                  <a:pt x="33167" y="20691"/>
                </a:lnTo>
                <a:lnTo>
                  <a:pt x="69163" y="5551"/>
                </a:lnTo>
                <a:lnTo>
                  <a:pt x="113241" y="0"/>
                </a:lnTo>
                <a:lnTo>
                  <a:pt x="157320" y="5551"/>
                </a:lnTo>
                <a:lnTo>
                  <a:pt x="193316" y="20691"/>
                </a:lnTo>
                <a:lnTo>
                  <a:pt x="217584" y="43146"/>
                </a:lnTo>
                <a:lnTo>
                  <a:pt x="226483" y="70644"/>
                </a:lnTo>
                <a:lnTo>
                  <a:pt x="217584" y="98141"/>
                </a:lnTo>
                <a:lnTo>
                  <a:pt x="193316" y="120596"/>
                </a:lnTo>
                <a:lnTo>
                  <a:pt x="157320" y="135736"/>
                </a:lnTo>
                <a:lnTo>
                  <a:pt x="113241" y="141287"/>
                </a:lnTo>
                <a:lnTo>
                  <a:pt x="69163" y="135736"/>
                </a:lnTo>
                <a:lnTo>
                  <a:pt x="33167" y="120596"/>
                </a:lnTo>
                <a:lnTo>
                  <a:pt x="8899" y="98141"/>
                </a:lnTo>
                <a:lnTo>
                  <a:pt x="0" y="70644"/>
                </a:lnTo>
                <a:close/>
              </a:path>
            </a:pathLst>
          </a:custGeom>
          <a:ln w="9524">
            <a:solidFill>
              <a:srgbClr val="000000"/>
            </a:solidFill>
          </a:ln>
        </p:spPr>
        <p:txBody>
          <a:bodyPr wrap="square" lIns="0" tIns="0" rIns="0" bIns="0" rtlCol="0"/>
          <a:lstStyle/>
          <a:p>
            <a:endParaRPr/>
          </a:p>
        </p:txBody>
      </p:sp>
      <p:sp>
        <p:nvSpPr>
          <p:cNvPr id="30" name="object 30"/>
          <p:cNvSpPr/>
          <p:nvPr/>
        </p:nvSpPr>
        <p:spPr>
          <a:xfrm>
            <a:off x="1169008" y="3528136"/>
            <a:ext cx="80010" cy="46990"/>
          </a:xfrm>
          <a:custGeom>
            <a:avLst/>
            <a:gdLst/>
            <a:ahLst/>
            <a:cxnLst/>
            <a:rect l="l" t="t" r="r" b="b"/>
            <a:pathLst>
              <a:path w="80009" h="46989">
                <a:moveTo>
                  <a:pt x="40008" y="0"/>
                </a:moveTo>
                <a:lnTo>
                  <a:pt x="24435" y="1836"/>
                </a:lnTo>
                <a:lnTo>
                  <a:pt x="11718" y="6846"/>
                </a:lnTo>
                <a:lnTo>
                  <a:pt x="3144" y="14278"/>
                </a:lnTo>
                <a:lnTo>
                  <a:pt x="0" y="23380"/>
                </a:lnTo>
                <a:lnTo>
                  <a:pt x="3144" y="32475"/>
                </a:lnTo>
                <a:lnTo>
                  <a:pt x="11718" y="39903"/>
                </a:lnTo>
                <a:lnTo>
                  <a:pt x="24435" y="44911"/>
                </a:lnTo>
                <a:lnTo>
                  <a:pt x="40008" y="46748"/>
                </a:lnTo>
                <a:lnTo>
                  <a:pt x="55581" y="44911"/>
                </a:lnTo>
                <a:lnTo>
                  <a:pt x="68298" y="39903"/>
                </a:lnTo>
                <a:lnTo>
                  <a:pt x="76872" y="32475"/>
                </a:lnTo>
                <a:lnTo>
                  <a:pt x="80016" y="23380"/>
                </a:lnTo>
                <a:lnTo>
                  <a:pt x="76872" y="14278"/>
                </a:lnTo>
                <a:lnTo>
                  <a:pt x="68298" y="6846"/>
                </a:lnTo>
                <a:lnTo>
                  <a:pt x="55581" y="1836"/>
                </a:lnTo>
                <a:lnTo>
                  <a:pt x="40008" y="0"/>
                </a:lnTo>
                <a:close/>
              </a:path>
            </a:pathLst>
          </a:custGeom>
          <a:solidFill>
            <a:srgbClr val="021EAA"/>
          </a:solidFill>
        </p:spPr>
        <p:txBody>
          <a:bodyPr wrap="square" lIns="0" tIns="0" rIns="0" bIns="0" rtlCol="0"/>
          <a:lstStyle/>
          <a:p>
            <a:endParaRPr/>
          </a:p>
        </p:txBody>
      </p:sp>
      <p:sp>
        <p:nvSpPr>
          <p:cNvPr id="31" name="object 31"/>
          <p:cNvSpPr/>
          <p:nvPr/>
        </p:nvSpPr>
        <p:spPr>
          <a:xfrm>
            <a:off x="1169008" y="3528136"/>
            <a:ext cx="80010" cy="46990"/>
          </a:xfrm>
          <a:custGeom>
            <a:avLst/>
            <a:gdLst/>
            <a:ahLst/>
            <a:cxnLst/>
            <a:rect l="l" t="t" r="r" b="b"/>
            <a:pathLst>
              <a:path w="80009" h="46989">
                <a:moveTo>
                  <a:pt x="80015" y="23374"/>
                </a:moveTo>
                <a:lnTo>
                  <a:pt x="76871" y="14276"/>
                </a:lnTo>
                <a:lnTo>
                  <a:pt x="68297" y="6846"/>
                </a:lnTo>
                <a:lnTo>
                  <a:pt x="55580" y="1836"/>
                </a:lnTo>
                <a:lnTo>
                  <a:pt x="40007" y="0"/>
                </a:lnTo>
                <a:lnTo>
                  <a:pt x="24434" y="1836"/>
                </a:lnTo>
                <a:lnTo>
                  <a:pt x="11718" y="6846"/>
                </a:lnTo>
                <a:lnTo>
                  <a:pt x="3144" y="14276"/>
                </a:lnTo>
                <a:lnTo>
                  <a:pt x="0" y="23374"/>
                </a:lnTo>
                <a:lnTo>
                  <a:pt x="3144" y="32473"/>
                </a:lnTo>
                <a:lnTo>
                  <a:pt x="11718" y="39903"/>
                </a:lnTo>
                <a:lnTo>
                  <a:pt x="24434" y="44912"/>
                </a:lnTo>
                <a:lnTo>
                  <a:pt x="40007" y="46749"/>
                </a:lnTo>
                <a:lnTo>
                  <a:pt x="55580" y="44912"/>
                </a:lnTo>
                <a:lnTo>
                  <a:pt x="68297" y="39903"/>
                </a:lnTo>
                <a:lnTo>
                  <a:pt x="76871" y="32473"/>
                </a:lnTo>
                <a:lnTo>
                  <a:pt x="80015" y="23374"/>
                </a:lnTo>
                <a:close/>
              </a:path>
            </a:pathLst>
          </a:custGeom>
          <a:ln w="9524">
            <a:solidFill>
              <a:srgbClr val="000B5A"/>
            </a:solidFill>
          </a:ln>
        </p:spPr>
        <p:txBody>
          <a:bodyPr wrap="square" lIns="0" tIns="0" rIns="0" bIns="0" rtlCol="0"/>
          <a:lstStyle/>
          <a:p>
            <a:endParaRPr/>
          </a:p>
        </p:txBody>
      </p:sp>
      <p:sp>
        <p:nvSpPr>
          <p:cNvPr id="32" name="object 32"/>
          <p:cNvSpPr/>
          <p:nvPr/>
        </p:nvSpPr>
        <p:spPr>
          <a:xfrm>
            <a:off x="935568" y="3371850"/>
            <a:ext cx="289982" cy="161925"/>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3" name="object 33"/>
          <p:cNvSpPr/>
          <p:nvPr/>
        </p:nvSpPr>
        <p:spPr>
          <a:xfrm>
            <a:off x="935568" y="3371850"/>
            <a:ext cx="290195" cy="161925"/>
          </a:xfrm>
          <a:custGeom>
            <a:avLst/>
            <a:gdLst/>
            <a:ahLst/>
            <a:cxnLst/>
            <a:rect l="l" t="t" r="r" b="b"/>
            <a:pathLst>
              <a:path w="290194" h="161925">
                <a:moveTo>
                  <a:pt x="0" y="80962"/>
                </a:moveTo>
                <a:lnTo>
                  <a:pt x="11394" y="49448"/>
                </a:lnTo>
                <a:lnTo>
                  <a:pt x="42467" y="23713"/>
                </a:lnTo>
                <a:lnTo>
                  <a:pt x="88554" y="6362"/>
                </a:lnTo>
                <a:lnTo>
                  <a:pt x="144991" y="0"/>
                </a:lnTo>
                <a:lnTo>
                  <a:pt x="201429" y="6362"/>
                </a:lnTo>
                <a:lnTo>
                  <a:pt x="247516" y="23713"/>
                </a:lnTo>
                <a:lnTo>
                  <a:pt x="278589" y="49448"/>
                </a:lnTo>
                <a:lnTo>
                  <a:pt x="289983" y="80962"/>
                </a:lnTo>
                <a:lnTo>
                  <a:pt x="278589" y="112477"/>
                </a:lnTo>
                <a:lnTo>
                  <a:pt x="247516" y="138212"/>
                </a:lnTo>
                <a:lnTo>
                  <a:pt x="201429" y="155563"/>
                </a:lnTo>
                <a:lnTo>
                  <a:pt x="144991" y="161925"/>
                </a:lnTo>
                <a:lnTo>
                  <a:pt x="88554" y="155563"/>
                </a:lnTo>
                <a:lnTo>
                  <a:pt x="42467" y="138212"/>
                </a:lnTo>
                <a:lnTo>
                  <a:pt x="11394" y="112477"/>
                </a:lnTo>
                <a:lnTo>
                  <a:pt x="0" y="80962"/>
                </a:lnTo>
                <a:close/>
              </a:path>
            </a:pathLst>
          </a:custGeom>
          <a:ln w="9524">
            <a:solidFill>
              <a:srgbClr val="000000"/>
            </a:solidFill>
          </a:ln>
        </p:spPr>
        <p:txBody>
          <a:bodyPr wrap="square" lIns="0" tIns="0" rIns="0" bIns="0" rtlCol="0"/>
          <a:lstStyle/>
          <a:p>
            <a:endParaRPr/>
          </a:p>
        </p:txBody>
      </p:sp>
      <p:sp>
        <p:nvSpPr>
          <p:cNvPr id="34" name="object 34"/>
          <p:cNvSpPr/>
          <p:nvPr/>
        </p:nvSpPr>
        <p:spPr>
          <a:xfrm>
            <a:off x="1050170" y="3425431"/>
            <a:ext cx="102870" cy="53975"/>
          </a:xfrm>
          <a:custGeom>
            <a:avLst/>
            <a:gdLst/>
            <a:ahLst/>
            <a:cxnLst/>
            <a:rect l="l" t="t" r="r" b="b"/>
            <a:pathLst>
              <a:path w="102869" h="53975">
                <a:moveTo>
                  <a:pt x="51225" y="0"/>
                </a:moveTo>
                <a:lnTo>
                  <a:pt x="31286" y="2104"/>
                </a:lnTo>
                <a:lnTo>
                  <a:pt x="15003" y="7843"/>
                </a:lnTo>
                <a:lnTo>
                  <a:pt x="4025" y="16357"/>
                </a:lnTo>
                <a:lnTo>
                  <a:pt x="0" y="26784"/>
                </a:lnTo>
                <a:lnTo>
                  <a:pt x="4025" y="37213"/>
                </a:lnTo>
                <a:lnTo>
                  <a:pt x="15003" y="45731"/>
                </a:lnTo>
                <a:lnTo>
                  <a:pt x="31286" y="51474"/>
                </a:lnTo>
                <a:lnTo>
                  <a:pt x="51225" y="53581"/>
                </a:lnTo>
                <a:lnTo>
                  <a:pt x="71164" y="51474"/>
                </a:lnTo>
                <a:lnTo>
                  <a:pt x="87447" y="45731"/>
                </a:lnTo>
                <a:lnTo>
                  <a:pt x="98425" y="37213"/>
                </a:lnTo>
                <a:lnTo>
                  <a:pt x="102450" y="26784"/>
                </a:lnTo>
                <a:lnTo>
                  <a:pt x="98425" y="16357"/>
                </a:lnTo>
                <a:lnTo>
                  <a:pt x="87447" y="7843"/>
                </a:lnTo>
                <a:lnTo>
                  <a:pt x="71164" y="2104"/>
                </a:lnTo>
                <a:lnTo>
                  <a:pt x="51225" y="0"/>
                </a:lnTo>
                <a:close/>
              </a:path>
            </a:pathLst>
          </a:custGeom>
          <a:solidFill>
            <a:srgbClr val="021EAA"/>
          </a:solidFill>
        </p:spPr>
        <p:txBody>
          <a:bodyPr wrap="square" lIns="0" tIns="0" rIns="0" bIns="0" rtlCol="0"/>
          <a:lstStyle/>
          <a:p>
            <a:endParaRPr/>
          </a:p>
        </p:txBody>
      </p:sp>
      <p:sp>
        <p:nvSpPr>
          <p:cNvPr id="35" name="object 35"/>
          <p:cNvSpPr/>
          <p:nvPr/>
        </p:nvSpPr>
        <p:spPr>
          <a:xfrm>
            <a:off x="1050171" y="3425431"/>
            <a:ext cx="102870" cy="53975"/>
          </a:xfrm>
          <a:custGeom>
            <a:avLst/>
            <a:gdLst/>
            <a:ahLst/>
            <a:cxnLst/>
            <a:rect l="l" t="t" r="r" b="b"/>
            <a:pathLst>
              <a:path w="102869" h="53975">
                <a:moveTo>
                  <a:pt x="102449" y="26789"/>
                </a:moveTo>
                <a:lnTo>
                  <a:pt x="98424" y="16361"/>
                </a:lnTo>
                <a:lnTo>
                  <a:pt x="87446" y="7846"/>
                </a:lnTo>
                <a:lnTo>
                  <a:pt x="71164" y="2105"/>
                </a:lnTo>
                <a:lnTo>
                  <a:pt x="51224" y="0"/>
                </a:lnTo>
                <a:lnTo>
                  <a:pt x="31285" y="2105"/>
                </a:lnTo>
                <a:lnTo>
                  <a:pt x="15003" y="7846"/>
                </a:lnTo>
                <a:lnTo>
                  <a:pt x="4025" y="16361"/>
                </a:lnTo>
                <a:lnTo>
                  <a:pt x="0" y="26789"/>
                </a:lnTo>
                <a:lnTo>
                  <a:pt x="4025" y="37216"/>
                </a:lnTo>
                <a:lnTo>
                  <a:pt x="15003" y="45731"/>
                </a:lnTo>
                <a:lnTo>
                  <a:pt x="31285" y="51472"/>
                </a:lnTo>
                <a:lnTo>
                  <a:pt x="51224" y="53578"/>
                </a:lnTo>
                <a:lnTo>
                  <a:pt x="71164" y="51472"/>
                </a:lnTo>
                <a:lnTo>
                  <a:pt x="87446" y="45731"/>
                </a:lnTo>
                <a:lnTo>
                  <a:pt x="98424" y="37216"/>
                </a:lnTo>
                <a:lnTo>
                  <a:pt x="102449" y="26789"/>
                </a:lnTo>
                <a:close/>
              </a:path>
            </a:pathLst>
          </a:custGeom>
          <a:ln w="9524">
            <a:solidFill>
              <a:srgbClr val="000B5A"/>
            </a:solidFill>
          </a:ln>
        </p:spPr>
        <p:txBody>
          <a:bodyPr wrap="square" lIns="0" tIns="0" rIns="0" bIns="0" rtlCol="0"/>
          <a:lstStyle/>
          <a:p>
            <a:endParaRPr/>
          </a:p>
        </p:txBody>
      </p:sp>
      <p:sp>
        <p:nvSpPr>
          <p:cNvPr id="36" name="object 36"/>
          <p:cNvSpPr txBox="1"/>
          <p:nvPr/>
        </p:nvSpPr>
        <p:spPr>
          <a:xfrm>
            <a:off x="510560" y="3057207"/>
            <a:ext cx="1143635" cy="149225"/>
          </a:xfrm>
          <a:prstGeom prst="rect">
            <a:avLst/>
          </a:prstGeom>
        </p:spPr>
        <p:txBody>
          <a:bodyPr vert="horz" wrap="square" lIns="0" tIns="0" rIns="0" bIns="0" rtlCol="0">
            <a:spAutoFit/>
          </a:bodyPr>
          <a:lstStyle/>
          <a:p>
            <a:pPr marL="12700">
              <a:lnSpc>
                <a:spcPct val="100000"/>
              </a:lnSpc>
            </a:pPr>
            <a:r>
              <a:rPr sz="900" b="1" dirty="0">
                <a:latin typeface="Arial"/>
                <a:cs typeface="Arial"/>
              </a:rPr>
              <a:t>Stem cells</a:t>
            </a:r>
            <a:r>
              <a:rPr sz="900" b="1" spc="-100" dirty="0">
                <a:latin typeface="Arial"/>
                <a:cs typeface="Arial"/>
              </a:rPr>
              <a:t> </a:t>
            </a:r>
            <a:r>
              <a:rPr sz="900" b="1" dirty="0">
                <a:latin typeface="Arial"/>
                <a:cs typeface="Arial"/>
              </a:rPr>
              <a:t>treatment</a:t>
            </a:r>
            <a:endParaRPr sz="900">
              <a:latin typeface="Arial"/>
              <a:cs typeface="Arial"/>
            </a:endParaRPr>
          </a:p>
        </p:txBody>
      </p:sp>
      <p:sp>
        <p:nvSpPr>
          <p:cNvPr id="37" name="object 37"/>
          <p:cNvSpPr/>
          <p:nvPr/>
        </p:nvSpPr>
        <p:spPr>
          <a:xfrm>
            <a:off x="1673580" y="3376663"/>
            <a:ext cx="337312" cy="245541"/>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8" name="object 38"/>
          <p:cNvSpPr/>
          <p:nvPr/>
        </p:nvSpPr>
        <p:spPr>
          <a:xfrm>
            <a:off x="1378458" y="3348443"/>
            <a:ext cx="341337" cy="106553"/>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9" name="object 39"/>
          <p:cNvSpPr/>
          <p:nvPr/>
        </p:nvSpPr>
        <p:spPr>
          <a:xfrm>
            <a:off x="1378461" y="3348445"/>
            <a:ext cx="632460" cy="274320"/>
          </a:xfrm>
          <a:custGeom>
            <a:avLst/>
            <a:gdLst/>
            <a:ahLst/>
            <a:cxnLst/>
            <a:rect l="l" t="t" r="r" b="b"/>
            <a:pathLst>
              <a:path w="632460" h="274320">
                <a:moveTo>
                  <a:pt x="341343" y="48690"/>
                </a:moveTo>
                <a:lnTo>
                  <a:pt x="283426" y="37770"/>
                </a:lnTo>
                <a:lnTo>
                  <a:pt x="229865" y="35625"/>
                </a:lnTo>
                <a:lnTo>
                  <a:pt x="182420" y="41843"/>
                </a:lnTo>
                <a:lnTo>
                  <a:pt x="142853" y="56012"/>
                </a:lnTo>
                <a:lnTo>
                  <a:pt x="112923" y="77718"/>
                </a:lnTo>
                <a:lnTo>
                  <a:pt x="94393" y="106549"/>
                </a:lnTo>
                <a:lnTo>
                  <a:pt x="0" y="70719"/>
                </a:lnTo>
                <a:lnTo>
                  <a:pt x="18195" y="42196"/>
                </a:lnTo>
                <a:lnTo>
                  <a:pt x="47330" y="20731"/>
                </a:lnTo>
                <a:lnTo>
                  <a:pt x="85635" y="6581"/>
                </a:lnTo>
                <a:lnTo>
                  <a:pt x="131337" y="0"/>
                </a:lnTo>
                <a:lnTo>
                  <a:pt x="182666" y="1242"/>
                </a:lnTo>
                <a:lnTo>
                  <a:pt x="237849" y="10564"/>
                </a:lnTo>
                <a:lnTo>
                  <a:pt x="295115" y="28221"/>
                </a:lnTo>
                <a:lnTo>
                  <a:pt x="389509" y="64051"/>
                </a:lnTo>
                <a:lnTo>
                  <a:pt x="438919" y="86150"/>
                </a:lnTo>
                <a:lnTo>
                  <a:pt x="483079" y="112556"/>
                </a:lnTo>
                <a:lnTo>
                  <a:pt x="520888" y="142275"/>
                </a:lnTo>
                <a:lnTo>
                  <a:pt x="551250" y="174312"/>
                </a:lnTo>
                <a:lnTo>
                  <a:pt x="573065" y="207672"/>
                </a:lnTo>
                <a:lnTo>
                  <a:pt x="585235" y="241358"/>
                </a:lnTo>
                <a:lnTo>
                  <a:pt x="632432" y="259273"/>
                </a:lnTo>
                <a:lnTo>
                  <a:pt x="534896" y="273757"/>
                </a:lnTo>
                <a:lnTo>
                  <a:pt x="443645" y="187613"/>
                </a:lnTo>
                <a:lnTo>
                  <a:pt x="490842" y="205528"/>
                </a:lnTo>
                <a:lnTo>
                  <a:pt x="478672" y="171841"/>
                </a:lnTo>
                <a:lnTo>
                  <a:pt x="456857" y="138482"/>
                </a:lnTo>
                <a:lnTo>
                  <a:pt x="426496" y="106445"/>
                </a:lnTo>
                <a:lnTo>
                  <a:pt x="388686" y="76725"/>
                </a:lnTo>
                <a:lnTo>
                  <a:pt x="344526" y="50319"/>
                </a:lnTo>
                <a:lnTo>
                  <a:pt x="295116" y="28220"/>
                </a:lnTo>
              </a:path>
            </a:pathLst>
          </a:custGeom>
          <a:ln w="9525">
            <a:solidFill>
              <a:srgbClr val="600700"/>
            </a:solidFill>
          </a:ln>
        </p:spPr>
        <p:txBody>
          <a:bodyPr wrap="square" lIns="0" tIns="0" rIns="0" bIns="0" rtlCol="0"/>
          <a:lstStyle/>
          <a:p>
            <a:endParaRPr/>
          </a:p>
        </p:txBody>
      </p:sp>
      <p:sp>
        <p:nvSpPr>
          <p:cNvPr id="40" name="object 40"/>
          <p:cNvSpPr/>
          <p:nvPr/>
        </p:nvSpPr>
        <p:spPr>
          <a:xfrm>
            <a:off x="4078833" y="3516325"/>
            <a:ext cx="1301750" cy="357187"/>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1" name="object 41"/>
          <p:cNvSpPr/>
          <p:nvPr/>
        </p:nvSpPr>
        <p:spPr>
          <a:xfrm>
            <a:off x="4078833" y="3516326"/>
            <a:ext cx="1301750" cy="357505"/>
          </a:xfrm>
          <a:custGeom>
            <a:avLst/>
            <a:gdLst/>
            <a:ahLst/>
            <a:cxnLst/>
            <a:rect l="l" t="t" r="r" b="b"/>
            <a:pathLst>
              <a:path w="1301750" h="357504">
                <a:moveTo>
                  <a:pt x="1057669" y="357186"/>
                </a:moveTo>
                <a:lnTo>
                  <a:pt x="1057669" y="267889"/>
                </a:lnTo>
                <a:lnTo>
                  <a:pt x="0" y="267889"/>
                </a:lnTo>
                <a:lnTo>
                  <a:pt x="0" y="89296"/>
                </a:lnTo>
                <a:lnTo>
                  <a:pt x="1057669" y="89296"/>
                </a:lnTo>
                <a:lnTo>
                  <a:pt x="1057669" y="0"/>
                </a:lnTo>
                <a:lnTo>
                  <a:pt x="1301749" y="178592"/>
                </a:lnTo>
                <a:lnTo>
                  <a:pt x="1057669" y="357186"/>
                </a:lnTo>
                <a:close/>
              </a:path>
            </a:pathLst>
          </a:custGeom>
          <a:ln w="28574">
            <a:solidFill>
              <a:srgbClr val="021EAA"/>
            </a:solidFill>
          </a:ln>
        </p:spPr>
        <p:txBody>
          <a:bodyPr wrap="square" lIns="0" tIns="0" rIns="0" bIns="0" rtlCol="0"/>
          <a:lstStyle/>
          <a:p>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9751" y="12"/>
            <a:ext cx="10284282" cy="530941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040350" y="5609328"/>
            <a:ext cx="9984633" cy="50799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49950"/>
            <a:ext cx="12190615" cy="550332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293414" y="1579651"/>
            <a:ext cx="0" cy="412115"/>
          </a:xfrm>
          <a:custGeom>
            <a:avLst/>
            <a:gdLst/>
            <a:ahLst/>
            <a:cxnLst/>
            <a:rect l="l" t="t" r="r" b="b"/>
            <a:pathLst>
              <a:path h="412114">
                <a:moveTo>
                  <a:pt x="0" y="0"/>
                </a:moveTo>
                <a:lnTo>
                  <a:pt x="0" y="411629"/>
                </a:lnTo>
              </a:path>
            </a:pathLst>
          </a:custGeom>
          <a:ln w="38100">
            <a:solidFill>
              <a:srgbClr val="000000"/>
            </a:solidFill>
          </a:ln>
        </p:spPr>
        <p:txBody>
          <a:bodyPr wrap="square" lIns="0" tIns="0" rIns="0" bIns="0" rtlCol="0"/>
          <a:lstStyle/>
          <a:p>
            <a:endParaRPr/>
          </a:p>
        </p:txBody>
      </p:sp>
      <p:sp>
        <p:nvSpPr>
          <p:cNvPr id="4" name="object 4"/>
          <p:cNvSpPr/>
          <p:nvPr/>
        </p:nvSpPr>
        <p:spPr>
          <a:xfrm>
            <a:off x="11594356" y="1579651"/>
            <a:ext cx="0" cy="412115"/>
          </a:xfrm>
          <a:custGeom>
            <a:avLst/>
            <a:gdLst/>
            <a:ahLst/>
            <a:cxnLst/>
            <a:rect l="l" t="t" r="r" b="b"/>
            <a:pathLst>
              <a:path h="412114">
                <a:moveTo>
                  <a:pt x="0" y="0"/>
                </a:moveTo>
                <a:lnTo>
                  <a:pt x="0" y="411629"/>
                </a:lnTo>
              </a:path>
            </a:pathLst>
          </a:custGeom>
          <a:ln w="38100">
            <a:solidFill>
              <a:srgbClr val="000000"/>
            </a:solidFill>
          </a:ln>
        </p:spPr>
        <p:txBody>
          <a:bodyPr wrap="square" lIns="0" tIns="0" rIns="0" bIns="0" rtlCol="0"/>
          <a:lstStyle/>
          <a:p>
            <a:endParaRPr/>
          </a:p>
        </p:txBody>
      </p:sp>
      <p:sp>
        <p:nvSpPr>
          <p:cNvPr id="5" name="object 5"/>
          <p:cNvSpPr/>
          <p:nvPr/>
        </p:nvSpPr>
        <p:spPr>
          <a:xfrm>
            <a:off x="9274364" y="1598701"/>
            <a:ext cx="2339340" cy="0"/>
          </a:xfrm>
          <a:custGeom>
            <a:avLst/>
            <a:gdLst/>
            <a:ahLst/>
            <a:cxnLst/>
            <a:rect l="l" t="t" r="r" b="b"/>
            <a:pathLst>
              <a:path w="2339340">
                <a:moveTo>
                  <a:pt x="0" y="0"/>
                </a:moveTo>
                <a:lnTo>
                  <a:pt x="2339041" y="0"/>
                </a:lnTo>
              </a:path>
            </a:pathLst>
          </a:custGeom>
          <a:ln w="38100">
            <a:solidFill>
              <a:srgbClr val="000000"/>
            </a:solidFill>
          </a:ln>
        </p:spPr>
        <p:txBody>
          <a:bodyPr wrap="square" lIns="0" tIns="0" rIns="0" bIns="0" rtlCol="0"/>
          <a:lstStyle/>
          <a:p>
            <a:endParaRPr/>
          </a:p>
        </p:txBody>
      </p:sp>
      <p:sp>
        <p:nvSpPr>
          <p:cNvPr id="6" name="object 6"/>
          <p:cNvSpPr/>
          <p:nvPr/>
        </p:nvSpPr>
        <p:spPr>
          <a:xfrm>
            <a:off x="9274364" y="1972230"/>
            <a:ext cx="2339340" cy="0"/>
          </a:xfrm>
          <a:custGeom>
            <a:avLst/>
            <a:gdLst/>
            <a:ahLst/>
            <a:cxnLst/>
            <a:rect l="l" t="t" r="r" b="b"/>
            <a:pathLst>
              <a:path w="2339340">
                <a:moveTo>
                  <a:pt x="0" y="0"/>
                </a:moveTo>
                <a:lnTo>
                  <a:pt x="2339041" y="0"/>
                </a:lnTo>
              </a:path>
            </a:pathLst>
          </a:custGeom>
          <a:ln w="38100">
            <a:solidFill>
              <a:srgbClr val="000000"/>
            </a:solidFill>
          </a:ln>
        </p:spPr>
        <p:txBody>
          <a:bodyPr wrap="square" lIns="0" tIns="0" rIns="0" bIns="0" rtlCol="0"/>
          <a:lstStyle/>
          <a:p>
            <a:endParaRPr/>
          </a:p>
        </p:txBody>
      </p:sp>
      <p:sp>
        <p:nvSpPr>
          <p:cNvPr id="7" name="object 7"/>
          <p:cNvSpPr/>
          <p:nvPr/>
        </p:nvSpPr>
        <p:spPr>
          <a:xfrm>
            <a:off x="373528" y="1953184"/>
            <a:ext cx="0" cy="456565"/>
          </a:xfrm>
          <a:custGeom>
            <a:avLst/>
            <a:gdLst/>
            <a:ahLst/>
            <a:cxnLst/>
            <a:rect l="l" t="t" r="r" b="b"/>
            <a:pathLst>
              <a:path h="456564">
                <a:moveTo>
                  <a:pt x="0" y="0"/>
                </a:moveTo>
                <a:lnTo>
                  <a:pt x="0" y="456453"/>
                </a:lnTo>
              </a:path>
            </a:pathLst>
          </a:custGeom>
          <a:ln w="38100">
            <a:solidFill>
              <a:srgbClr val="000000"/>
            </a:solidFill>
          </a:ln>
        </p:spPr>
        <p:txBody>
          <a:bodyPr wrap="square" lIns="0" tIns="0" rIns="0" bIns="0" rtlCol="0"/>
          <a:lstStyle/>
          <a:p>
            <a:endParaRPr/>
          </a:p>
        </p:txBody>
      </p:sp>
      <p:sp>
        <p:nvSpPr>
          <p:cNvPr id="8" name="object 8"/>
          <p:cNvSpPr/>
          <p:nvPr/>
        </p:nvSpPr>
        <p:spPr>
          <a:xfrm>
            <a:off x="11609334" y="1953184"/>
            <a:ext cx="0" cy="456565"/>
          </a:xfrm>
          <a:custGeom>
            <a:avLst/>
            <a:gdLst/>
            <a:ahLst/>
            <a:cxnLst/>
            <a:rect l="l" t="t" r="r" b="b"/>
            <a:pathLst>
              <a:path h="456564">
                <a:moveTo>
                  <a:pt x="0" y="0"/>
                </a:moveTo>
                <a:lnTo>
                  <a:pt x="0" y="456453"/>
                </a:lnTo>
              </a:path>
            </a:pathLst>
          </a:custGeom>
          <a:ln w="38100">
            <a:solidFill>
              <a:srgbClr val="000000"/>
            </a:solidFill>
          </a:ln>
        </p:spPr>
        <p:txBody>
          <a:bodyPr wrap="square" lIns="0" tIns="0" rIns="0" bIns="0" rtlCol="0"/>
          <a:lstStyle/>
          <a:p>
            <a:endParaRPr/>
          </a:p>
        </p:txBody>
      </p:sp>
      <p:sp>
        <p:nvSpPr>
          <p:cNvPr id="9" name="object 9"/>
          <p:cNvSpPr/>
          <p:nvPr/>
        </p:nvSpPr>
        <p:spPr>
          <a:xfrm>
            <a:off x="354478" y="1972233"/>
            <a:ext cx="11274425" cy="0"/>
          </a:xfrm>
          <a:custGeom>
            <a:avLst/>
            <a:gdLst/>
            <a:ahLst/>
            <a:cxnLst/>
            <a:rect l="l" t="t" r="r" b="b"/>
            <a:pathLst>
              <a:path w="11274425">
                <a:moveTo>
                  <a:pt x="0" y="0"/>
                </a:moveTo>
                <a:lnTo>
                  <a:pt x="11273856" y="0"/>
                </a:lnTo>
              </a:path>
            </a:pathLst>
          </a:custGeom>
          <a:ln w="38100">
            <a:solidFill>
              <a:srgbClr val="000000"/>
            </a:solidFill>
          </a:ln>
        </p:spPr>
        <p:txBody>
          <a:bodyPr wrap="square" lIns="0" tIns="0" rIns="0" bIns="0" rtlCol="0"/>
          <a:lstStyle/>
          <a:p>
            <a:endParaRPr/>
          </a:p>
        </p:txBody>
      </p:sp>
      <p:sp>
        <p:nvSpPr>
          <p:cNvPr id="10" name="object 10"/>
          <p:cNvSpPr/>
          <p:nvPr/>
        </p:nvSpPr>
        <p:spPr>
          <a:xfrm>
            <a:off x="354478" y="2390587"/>
            <a:ext cx="11274425" cy="0"/>
          </a:xfrm>
          <a:custGeom>
            <a:avLst/>
            <a:gdLst/>
            <a:ahLst/>
            <a:cxnLst/>
            <a:rect l="l" t="t" r="r" b="b"/>
            <a:pathLst>
              <a:path w="11274425">
                <a:moveTo>
                  <a:pt x="0" y="0"/>
                </a:moveTo>
                <a:lnTo>
                  <a:pt x="11273856" y="0"/>
                </a:lnTo>
              </a:path>
            </a:pathLst>
          </a:custGeom>
          <a:ln w="38100">
            <a:solidFill>
              <a:srgbClr val="000000"/>
            </a:solidFill>
          </a:ln>
        </p:spPr>
        <p:txBody>
          <a:bodyPr wrap="square" lIns="0" tIns="0" rIns="0" bIns="0" rtlCol="0"/>
          <a:lstStyle/>
          <a:p>
            <a:endParaRPr/>
          </a:p>
        </p:txBody>
      </p:sp>
      <p:sp>
        <p:nvSpPr>
          <p:cNvPr id="11" name="object 11"/>
          <p:cNvSpPr/>
          <p:nvPr/>
        </p:nvSpPr>
        <p:spPr>
          <a:xfrm>
            <a:off x="358588" y="2356599"/>
            <a:ext cx="0" cy="546100"/>
          </a:xfrm>
          <a:custGeom>
            <a:avLst/>
            <a:gdLst/>
            <a:ahLst/>
            <a:cxnLst/>
            <a:rect l="l" t="t" r="r" b="b"/>
            <a:pathLst>
              <a:path h="546100">
                <a:moveTo>
                  <a:pt x="0" y="0"/>
                </a:moveTo>
                <a:lnTo>
                  <a:pt x="0" y="546100"/>
                </a:lnTo>
              </a:path>
            </a:pathLst>
          </a:custGeom>
          <a:ln w="38100">
            <a:solidFill>
              <a:srgbClr val="000000"/>
            </a:solidFill>
          </a:ln>
        </p:spPr>
        <p:txBody>
          <a:bodyPr wrap="square" lIns="0" tIns="0" rIns="0" bIns="0" rtlCol="0"/>
          <a:lstStyle/>
          <a:p>
            <a:endParaRPr/>
          </a:p>
        </p:txBody>
      </p:sp>
      <p:sp>
        <p:nvSpPr>
          <p:cNvPr id="12" name="object 12"/>
          <p:cNvSpPr/>
          <p:nvPr/>
        </p:nvSpPr>
        <p:spPr>
          <a:xfrm>
            <a:off x="2569879" y="2356599"/>
            <a:ext cx="0" cy="546100"/>
          </a:xfrm>
          <a:custGeom>
            <a:avLst/>
            <a:gdLst/>
            <a:ahLst/>
            <a:cxnLst/>
            <a:rect l="l" t="t" r="r" b="b"/>
            <a:pathLst>
              <a:path h="546100">
                <a:moveTo>
                  <a:pt x="0" y="0"/>
                </a:moveTo>
                <a:lnTo>
                  <a:pt x="0" y="546100"/>
                </a:lnTo>
              </a:path>
            </a:pathLst>
          </a:custGeom>
          <a:ln w="38100">
            <a:solidFill>
              <a:srgbClr val="000000"/>
            </a:solidFill>
          </a:ln>
        </p:spPr>
        <p:txBody>
          <a:bodyPr wrap="square" lIns="0" tIns="0" rIns="0" bIns="0" rtlCol="0"/>
          <a:lstStyle/>
          <a:p>
            <a:endParaRPr/>
          </a:p>
        </p:txBody>
      </p:sp>
      <p:sp>
        <p:nvSpPr>
          <p:cNvPr id="13" name="object 13"/>
          <p:cNvSpPr/>
          <p:nvPr/>
        </p:nvSpPr>
        <p:spPr>
          <a:xfrm>
            <a:off x="339538" y="2375649"/>
            <a:ext cx="2249805" cy="0"/>
          </a:xfrm>
          <a:custGeom>
            <a:avLst/>
            <a:gdLst/>
            <a:ahLst/>
            <a:cxnLst/>
            <a:rect l="l" t="t" r="r" b="b"/>
            <a:pathLst>
              <a:path w="2249805">
                <a:moveTo>
                  <a:pt x="0" y="0"/>
                </a:moveTo>
                <a:lnTo>
                  <a:pt x="2249391" y="0"/>
                </a:lnTo>
              </a:path>
            </a:pathLst>
          </a:custGeom>
          <a:ln w="38100">
            <a:solidFill>
              <a:srgbClr val="000000"/>
            </a:solidFill>
          </a:ln>
        </p:spPr>
        <p:txBody>
          <a:bodyPr wrap="square" lIns="0" tIns="0" rIns="0" bIns="0" rtlCol="0"/>
          <a:lstStyle/>
          <a:p>
            <a:endParaRPr/>
          </a:p>
        </p:txBody>
      </p:sp>
      <p:sp>
        <p:nvSpPr>
          <p:cNvPr id="14" name="object 14"/>
          <p:cNvSpPr/>
          <p:nvPr/>
        </p:nvSpPr>
        <p:spPr>
          <a:xfrm>
            <a:off x="339538" y="2883649"/>
            <a:ext cx="2249805" cy="0"/>
          </a:xfrm>
          <a:custGeom>
            <a:avLst/>
            <a:gdLst/>
            <a:ahLst/>
            <a:cxnLst/>
            <a:rect l="l" t="t" r="r" b="b"/>
            <a:pathLst>
              <a:path w="2249805">
                <a:moveTo>
                  <a:pt x="0" y="0"/>
                </a:moveTo>
                <a:lnTo>
                  <a:pt x="2249391" y="0"/>
                </a:lnTo>
              </a:path>
            </a:pathLst>
          </a:custGeom>
          <a:ln w="38100">
            <a:solidFill>
              <a:srgbClr val="000000"/>
            </a:solidFill>
          </a:ln>
        </p:spPr>
        <p:txBody>
          <a:bodyPr wrap="square" lIns="0" tIns="0" rIns="0" bIns="0" rtlCol="0"/>
          <a:lstStyle/>
          <a:p>
            <a:endParaRPr/>
          </a:p>
        </p:txBody>
      </p:sp>
      <p:sp>
        <p:nvSpPr>
          <p:cNvPr id="15" name="object 15"/>
          <p:cNvSpPr/>
          <p:nvPr/>
        </p:nvSpPr>
        <p:spPr>
          <a:xfrm>
            <a:off x="343646" y="4030014"/>
            <a:ext cx="0" cy="561340"/>
          </a:xfrm>
          <a:custGeom>
            <a:avLst/>
            <a:gdLst/>
            <a:ahLst/>
            <a:cxnLst/>
            <a:rect l="l" t="t" r="r" b="b"/>
            <a:pathLst>
              <a:path h="561339">
                <a:moveTo>
                  <a:pt x="0" y="0"/>
                </a:moveTo>
                <a:lnTo>
                  <a:pt x="0" y="561041"/>
                </a:lnTo>
              </a:path>
            </a:pathLst>
          </a:custGeom>
          <a:ln w="38100">
            <a:solidFill>
              <a:srgbClr val="000000"/>
            </a:solidFill>
          </a:ln>
        </p:spPr>
        <p:txBody>
          <a:bodyPr wrap="square" lIns="0" tIns="0" rIns="0" bIns="0" rtlCol="0"/>
          <a:lstStyle/>
          <a:p>
            <a:endParaRPr/>
          </a:p>
        </p:txBody>
      </p:sp>
      <p:sp>
        <p:nvSpPr>
          <p:cNvPr id="16" name="object 16"/>
          <p:cNvSpPr/>
          <p:nvPr/>
        </p:nvSpPr>
        <p:spPr>
          <a:xfrm>
            <a:off x="10160002" y="4030014"/>
            <a:ext cx="0" cy="561340"/>
          </a:xfrm>
          <a:custGeom>
            <a:avLst/>
            <a:gdLst/>
            <a:ahLst/>
            <a:cxnLst/>
            <a:rect l="l" t="t" r="r" b="b"/>
            <a:pathLst>
              <a:path h="561339">
                <a:moveTo>
                  <a:pt x="0" y="0"/>
                </a:moveTo>
                <a:lnTo>
                  <a:pt x="0" y="561041"/>
                </a:lnTo>
              </a:path>
            </a:pathLst>
          </a:custGeom>
          <a:ln w="38100">
            <a:solidFill>
              <a:srgbClr val="000000"/>
            </a:solidFill>
          </a:ln>
        </p:spPr>
        <p:txBody>
          <a:bodyPr wrap="square" lIns="0" tIns="0" rIns="0" bIns="0" rtlCol="0"/>
          <a:lstStyle/>
          <a:p>
            <a:endParaRPr/>
          </a:p>
        </p:txBody>
      </p:sp>
      <p:sp>
        <p:nvSpPr>
          <p:cNvPr id="17" name="object 17"/>
          <p:cNvSpPr/>
          <p:nvPr/>
        </p:nvSpPr>
        <p:spPr>
          <a:xfrm>
            <a:off x="324596" y="4049064"/>
            <a:ext cx="9854565" cy="0"/>
          </a:xfrm>
          <a:custGeom>
            <a:avLst/>
            <a:gdLst/>
            <a:ahLst/>
            <a:cxnLst/>
            <a:rect l="l" t="t" r="r" b="b"/>
            <a:pathLst>
              <a:path w="9854565">
                <a:moveTo>
                  <a:pt x="0" y="0"/>
                </a:moveTo>
                <a:lnTo>
                  <a:pt x="9854455" y="0"/>
                </a:lnTo>
              </a:path>
            </a:pathLst>
          </a:custGeom>
          <a:ln w="38100">
            <a:solidFill>
              <a:srgbClr val="000000"/>
            </a:solidFill>
          </a:ln>
        </p:spPr>
        <p:txBody>
          <a:bodyPr wrap="square" lIns="0" tIns="0" rIns="0" bIns="0" rtlCol="0"/>
          <a:lstStyle/>
          <a:p>
            <a:endParaRPr/>
          </a:p>
        </p:txBody>
      </p:sp>
      <p:sp>
        <p:nvSpPr>
          <p:cNvPr id="18" name="object 18"/>
          <p:cNvSpPr/>
          <p:nvPr/>
        </p:nvSpPr>
        <p:spPr>
          <a:xfrm>
            <a:off x="324596" y="4572006"/>
            <a:ext cx="9854565" cy="0"/>
          </a:xfrm>
          <a:custGeom>
            <a:avLst/>
            <a:gdLst/>
            <a:ahLst/>
            <a:cxnLst/>
            <a:rect l="l" t="t" r="r" b="b"/>
            <a:pathLst>
              <a:path w="9854565">
                <a:moveTo>
                  <a:pt x="0" y="0"/>
                </a:moveTo>
                <a:lnTo>
                  <a:pt x="9854455" y="0"/>
                </a:lnTo>
              </a:path>
            </a:pathLst>
          </a:custGeom>
          <a:ln w="38100">
            <a:solidFill>
              <a:srgbClr val="000000"/>
            </a:solidFill>
          </a:ln>
        </p:spPr>
        <p:txBody>
          <a:bodyPr wrap="square" lIns="0" tIns="0" rIns="0" bIns="0" rtlCol="0"/>
          <a:lstStyle/>
          <a:p>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
            <a:ext cx="12190615" cy="113616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1269822"/>
            <a:ext cx="12190615" cy="5588177"/>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0615" cy="233807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2076043"/>
            <a:ext cx="12190615" cy="478195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19152" y="3"/>
            <a:ext cx="149628" cy="415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2161311" y="0"/>
            <a:ext cx="7252855" cy="764768"/>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259377" y="627604"/>
            <a:ext cx="9131528" cy="872836"/>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0" rIns="0" bIns="0" rtlCol="0">
            <a:spAutoFit/>
          </a:bodyPr>
          <a:lstStyle/>
          <a:p>
            <a:pPr marL="1489710">
              <a:lnSpc>
                <a:spcPct val="100000"/>
              </a:lnSpc>
            </a:pPr>
            <a:r>
              <a:rPr sz="3200" b="0" dirty="0">
                <a:solidFill>
                  <a:srgbClr val="42568D"/>
                </a:solidFill>
                <a:latin typeface="Arial Rounded MT Bold"/>
                <a:cs typeface="Arial Rounded MT Bold"/>
              </a:rPr>
              <a:t>How </a:t>
            </a:r>
            <a:r>
              <a:rPr sz="3200" b="0" spc="-5" dirty="0">
                <a:solidFill>
                  <a:srgbClr val="42568D"/>
                </a:solidFill>
                <a:latin typeface="Arial Rounded MT Bold"/>
                <a:cs typeface="Arial Rounded MT Bold"/>
              </a:rPr>
              <a:t>many </a:t>
            </a:r>
            <a:r>
              <a:rPr sz="3200" b="0" spc="-180" dirty="0">
                <a:solidFill>
                  <a:srgbClr val="42568D"/>
                </a:solidFill>
                <a:latin typeface="Arial Rounded MT Bold"/>
                <a:cs typeface="Arial Rounded MT Bold"/>
              </a:rPr>
              <a:t>FAT </a:t>
            </a:r>
            <a:r>
              <a:rPr sz="3200" b="0" spc="-15" dirty="0">
                <a:solidFill>
                  <a:srgbClr val="42568D"/>
                </a:solidFill>
                <a:latin typeface="Arial Rounded MT Bold"/>
                <a:cs typeface="Arial Rounded MT Bold"/>
              </a:rPr>
              <a:t>for </a:t>
            </a:r>
            <a:r>
              <a:rPr sz="3200" b="0" spc="-65" dirty="0">
                <a:solidFill>
                  <a:srgbClr val="42568D"/>
                </a:solidFill>
                <a:latin typeface="Arial Rounded MT Bold"/>
                <a:cs typeface="Arial Rounded MT Bold"/>
              </a:rPr>
              <a:t>OA</a:t>
            </a:r>
            <a:r>
              <a:rPr sz="3200" b="0" spc="130" dirty="0">
                <a:solidFill>
                  <a:srgbClr val="42568D"/>
                </a:solidFill>
                <a:latin typeface="Arial Rounded MT Bold"/>
                <a:cs typeface="Arial Rounded MT Bold"/>
              </a:rPr>
              <a:t> </a:t>
            </a:r>
            <a:r>
              <a:rPr sz="3200" b="0" spc="-30" dirty="0">
                <a:solidFill>
                  <a:srgbClr val="42568D"/>
                </a:solidFill>
                <a:latin typeface="Arial Rounded MT Bold"/>
                <a:cs typeface="Arial Rounded MT Bold"/>
              </a:rPr>
              <a:t>TREATMENTS</a:t>
            </a:r>
            <a:endParaRPr sz="3200">
              <a:latin typeface="Arial Rounded MT Bold"/>
              <a:cs typeface="Arial Rounded MT Bold"/>
            </a:endParaRPr>
          </a:p>
        </p:txBody>
      </p:sp>
      <p:sp>
        <p:nvSpPr>
          <p:cNvPr id="6" name="object 6"/>
          <p:cNvSpPr txBox="1"/>
          <p:nvPr/>
        </p:nvSpPr>
        <p:spPr>
          <a:xfrm>
            <a:off x="1353795" y="871541"/>
            <a:ext cx="8879840" cy="502920"/>
          </a:xfrm>
          <a:prstGeom prst="rect">
            <a:avLst/>
          </a:prstGeom>
        </p:spPr>
        <p:txBody>
          <a:bodyPr vert="horz" wrap="square" lIns="0" tIns="0" rIns="0" bIns="0" rtlCol="0">
            <a:spAutoFit/>
          </a:bodyPr>
          <a:lstStyle/>
          <a:p>
            <a:pPr marL="12700">
              <a:lnSpc>
                <a:spcPct val="100000"/>
              </a:lnSpc>
            </a:pPr>
            <a:r>
              <a:rPr sz="3300" i="1" spc="-55" dirty="0">
                <a:solidFill>
                  <a:srgbClr val="42568D"/>
                </a:solidFill>
                <a:latin typeface="Arial Rounded MT Bold"/>
                <a:cs typeface="Arial Rounded MT Bold"/>
              </a:rPr>
              <a:t>(considering </a:t>
            </a:r>
            <a:r>
              <a:rPr sz="3300" i="1" spc="-60" dirty="0">
                <a:solidFill>
                  <a:srgbClr val="42568D"/>
                </a:solidFill>
                <a:latin typeface="Arial Rounded MT Bold"/>
                <a:cs typeface="Arial Rounded MT Bold"/>
              </a:rPr>
              <a:t>1 </a:t>
            </a:r>
            <a:r>
              <a:rPr sz="3300" i="1" spc="-50" dirty="0">
                <a:solidFill>
                  <a:srgbClr val="42568D"/>
                </a:solidFill>
                <a:latin typeface="Arial Rounded MT Bold"/>
                <a:cs typeface="Arial Rounded MT Bold"/>
              </a:rPr>
              <a:t>injection of </a:t>
            </a:r>
            <a:r>
              <a:rPr sz="3300" i="1" spc="-60" dirty="0">
                <a:solidFill>
                  <a:srgbClr val="42568D"/>
                </a:solidFill>
                <a:latin typeface="Arial Rounded MT Bold"/>
                <a:cs typeface="Arial Rounded MT Bold"/>
              </a:rPr>
              <a:t>10.000.000</a:t>
            </a:r>
            <a:r>
              <a:rPr sz="3300" i="1" spc="450" dirty="0">
                <a:solidFill>
                  <a:srgbClr val="42568D"/>
                </a:solidFill>
                <a:latin typeface="Arial Rounded MT Bold"/>
                <a:cs typeface="Arial Rounded MT Bold"/>
              </a:rPr>
              <a:t> </a:t>
            </a:r>
            <a:r>
              <a:rPr sz="3300" i="1" spc="-70" dirty="0">
                <a:solidFill>
                  <a:srgbClr val="42568D"/>
                </a:solidFill>
                <a:latin typeface="Arial Rounded MT Bold"/>
                <a:cs typeface="Arial Rounded MT Bold"/>
              </a:rPr>
              <a:t>ADSC)</a:t>
            </a:r>
            <a:endParaRPr sz="3300">
              <a:latin typeface="Arial Rounded MT Bold"/>
              <a:cs typeface="Arial Rounded MT Bold"/>
            </a:endParaRPr>
          </a:p>
        </p:txBody>
      </p:sp>
      <p:sp>
        <p:nvSpPr>
          <p:cNvPr id="7" name="object 7"/>
          <p:cNvSpPr txBox="1"/>
          <p:nvPr/>
        </p:nvSpPr>
        <p:spPr>
          <a:xfrm>
            <a:off x="375983" y="2744596"/>
            <a:ext cx="2229485" cy="807720"/>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 pos="1410970" algn="l"/>
              </a:tabLst>
            </a:pPr>
            <a:r>
              <a:rPr sz="2400" dirty="0">
                <a:solidFill>
                  <a:srgbClr val="42568D"/>
                </a:solidFill>
                <a:latin typeface="Century Gothic"/>
                <a:cs typeface="Century Gothic"/>
              </a:rPr>
              <a:t>2 liters	</a:t>
            </a:r>
            <a:r>
              <a:rPr sz="2400" spc="-114" dirty="0">
                <a:solidFill>
                  <a:srgbClr val="42568D"/>
                </a:solidFill>
                <a:latin typeface="Century Gothic"/>
                <a:cs typeface="Century Gothic"/>
              </a:rPr>
              <a:t>FAT</a:t>
            </a:r>
            <a:endParaRPr sz="2400">
              <a:latin typeface="Century Gothic"/>
              <a:cs typeface="Century Gothic"/>
            </a:endParaRPr>
          </a:p>
          <a:p>
            <a:pPr marL="355600" indent="-342900">
              <a:lnSpc>
                <a:spcPct val="100000"/>
              </a:lnSpc>
              <a:spcBef>
                <a:spcPts val="520"/>
              </a:spcBef>
              <a:buFont typeface="Arial"/>
              <a:buChar char="•"/>
              <a:tabLst>
                <a:tab pos="354965" algn="l"/>
                <a:tab pos="355600" algn="l"/>
              </a:tabLst>
            </a:pPr>
            <a:r>
              <a:rPr sz="2400" dirty="0">
                <a:solidFill>
                  <a:srgbClr val="42568D"/>
                </a:solidFill>
                <a:latin typeface="Century Gothic"/>
                <a:cs typeface="Century Gothic"/>
              </a:rPr>
              <a:t>1</a:t>
            </a:r>
            <a:r>
              <a:rPr sz="2400" spc="-80" dirty="0">
                <a:solidFill>
                  <a:srgbClr val="42568D"/>
                </a:solidFill>
                <a:latin typeface="Century Gothic"/>
                <a:cs typeface="Century Gothic"/>
              </a:rPr>
              <a:t> </a:t>
            </a:r>
            <a:r>
              <a:rPr sz="2400" spc="-25" dirty="0">
                <a:solidFill>
                  <a:srgbClr val="42568D"/>
                </a:solidFill>
                <a:latin typeface="Century Gothic"/>
                <a:cs typeface="Century Gothic"/>
              </a:rPr>
              <a:t>TREATMENT</a:t>
            </a:r>
            <a:endParaRPr sz="2400">
              <a:latin typeface="Century Gothic"/>
              <a:cs typeface="Century Gothic"/>
            </a:endParaRPr>
          </a:p>
        </p:txBody>
      </p:sp>
      <p:sp>
        <p:nvSpPr>
          <p:cNvPr id="8" name="object 8"/>
          <p:cNvSpPr txBox="1"/>
          <p:nvPr/>
        </p:nvSpPr>
        <p:spPr>
          <a:xfrm>
            <a:off x="2737040" y="2300096"/>
            <a:ext cx="2760345" cy="1249045"/>
          </a:xfrm>
          <a:prstGeom prst="rect">
            <a:avLst/>
          </a:prstGeom>
        </p:spPr>
        <p:txBody>
          <a:bodyPr vert="horz" wrap="square" lIns="0" tIns="0" rIns="0" bIns="0" rtlCol="0">
            <a:spAutoFit/>
          </a:bodyPr>
          <a:lstStyle/>
          <a:p>
            <a:pPr marL="12700">
              <a:lnSpc>
                <a:spcPct val="100000"/>
              </a:lnSpc>
            </a:pPr>
            <a:r>
              <a:rPr sz="2400" b="1" dirty="0">
                <a:solidFill>
                  <a:srgbClr val="42568D"/>
                </a:solidFill>
                <a:latin typeface="Century Gothic"/>
                <a:cs typeface="Century Gothic"/>
              </a:rPr>
              <a:t>SVF</a:t>
            </a:r>
            <a:endParaRPr sz="2400">
              <a:latin typeface="Century Gothic"/>
              <a:cs typeface="Century Gothic"/>
            </a:endParaRPr>
          </a:p>
          <a:p>
            <a:pPr marL="478790">
              <a:lnSpc>
                <a:spcPct val="100000"/>
              </a:lnSpc>
              <a:spcBef>
                <a:spcPts val="620"/>
              </a:spcBef>
            </a:pPr>
            <a:r>
              <a:rPr sz="2400" spc="-5" dirty="0">
                <a:solidFill>
                  <a:srgbClr val="42568D"/>
                </a:solidFill>
                <a:latin typeface="Century Gothic"/>
                <a:cs typeface="Century Gothic"/>
              </a:rPr>
              <a:t>10 Million</a:t>
            </a:r>
            <a:r>
              <a:rPr sz="2400" spc="-80" dirty="0">
                <a:solidFill>
                  <a:srgbClr val="42568D"/>
                </a:solidFill>
                <a:latin typeface="Century Gothic"/>
                <a:cs typeface="Century Gothic"/>
              </a:rPr>
              <a:t> </a:t>
            </a:r>
            <a:r>
              <a:rPr sz="2400" spc="-5" dirty="0">
                <a:solidFill>
                  <a:srgbClr val="42568D"/>
                </a:solidFill>
                <a:latin typeface="Century Gothic"/>
                <a:cs typeface="Century Gothic"/>
              </a:rPr>
              <a:t>ADSC</a:t>
            </a:r>
            <a:endParaRPr sz="2400">
              <a:latin typeface="Century Gothic"/>
              <a:cs typeface="Century Gothic"/>
            </a:endParaRPr>
          </a:p>
          <a:p>
            <a:pPr marL="394335">
              <a:lnSpc>
                <a:spcPct val="100000"/>
              </a:lnSpc>
              <a:spcBef>
                <a:spcPts val="520"/>
              </a:spcBef>
            </a:pPr>
            <a:r>
              <a:rPr sz="2400" dirty="0">
                <a:solidFill>
                  <a:srgbClr val="42568D"/>
                </a:solidFill>
                <a:latin typeface="Century Gothic"/>
                <a:cs typeface="Century Gothic"/>
              </a:rPr>
              <a:t>2 liters</a:t>
            </a:r>
            <a:r>
              <a:rPr sz="2400" spc="-95" dirty="0">
                <a:solidFill>
                  <a:srgbClr val="42568D"/>
                </a:solidFill>
                <a:latin typeface="Century Gothic"/>
                <a:cs typeface="Century Gothic"/>
              </a:rPr>
              <a:t> </a:t>
            </a:r>
            <a:r>
              <a:rPr sz="2400" spc="-114" dirty="0">
                <a:solidFill>
                  <a:srgbClr val="42568D"/>
                </a:solidFill>
                <a:latin typeface="Century Gothic"/>
                <a:cs typeface="Century Gothic"/>
              </a:rPr>
              <a:t>FAT</a:t>
            </a:r>
            <a:endParaRPr sz="2400">
              <a:latin typeface="Century Gothic"/>
              <a:cs typeface="Century Gothic"/>
            </a:endParaRPr>
          </a:p>
        </p:txBody>
      </p:sp>
      <p:sp>
        <p:nvSpPr>
          <p:cNvPr id="9" name="object 9"/>
          <p:cNvSpPr txBox="1"/>
          <p:nvPr/>
        </p:nvSpPr>
        <p:spPr>
          <a:xfrm>
            <a:off x="7762328" y="2352357"/>
            <a:ext cx="2519045" cy="372745"/>
          </a:xfrm>
          <a:prstGeom prst="rect">
            <a:avLst/>
          </a:prstGeom>
        </p:spPr>
        <p:txBody>
          <a:bodyPr vert="horz" wrap="square" lIns="0" tIns="0" rIns="0" bIns="0" rtlCol="0">
            <a:spAutoFit/>
          </a:bodyPr>
          <a:lstStyle/>
          <a:p>
            <a:pPr marL="12700">
              <a:lnSpc>
                <a:spcPct val="100000"/>
              </a:lnSpc>
            </a:pPr>
            <a:r>
              <a:rPr sz="2400" b="1" spc="-5" dirty="0">
                <a:solidFill>
                  <a:srgbClr val="2E75B6"/>
                </a:solidFill>
                <a:latin typeface="Century Gothic"/>
                <a:cs typeface="Century Gothic"/>
              </a:rPr>
              <a:t>EXPANDED</a:t>
            </a:r>
            <a:r>
              <a:rPr sz="2400" b="1" spc="-55" dirty="0">
                <a:solidFill>
                  <a:srgbClr val="2E75B6"/>
                </a:solidFill>
                <a:latin typeface="Century Gothic"/>
                <a:cs typeface="Century Gothic"/>
              </a:rPr>
              <a:t> </a:t>
            </a:r>
            <a:r>
              <a:rPr sz="2400" b="1" spc="-5" dirty="0">
                <a:solidFill>
                  <a:srgbClr val="2E75B6"/>
                </a:solidFill>
                <a:latin typeface="Century Gothic"/>
                <a:cs typeface="Century Gothic"/>
              </a:rPr>
              <a:t>ADSC</a:t>
            </a:r>
            <a:endParaRPr sz="2400">
              <a:latin typeface="Century Gothic"/>
              <a:cs typeface="Century Gothic"/>
            </a:endParaRPr>
          </a:p>
        </p:txBody>
      </p:sp>
      <p:sp>
        <p:nvSpPr>
          <p:cNvPr id="10" name="object 10"/>
          <p:cNvSpPr txBox="1"/>
          <p:nvPr/>
        </p:nvSpPr>
        <p:spPr>
          <a:xfrm>
            <a:off x="6050610" y="2796857"/>
            <a:ext cx="2381250" cy="807720"/>
          </a:xfrm>
          <a:prstGeom prst="rect">
            <a:avLst/>
          </a:prstGeom>
        </p:spPr>
        <p:txBody>
          <a:bodyPr vert="horz" wrap="square" lIns="0" tIns="0" rIns="0" bIns="0" rtlCol="0">
            <a:spAutoFit/>
          </a:bodyPr>
          <a:lstStyle/>
          <a:p>
            <a:pPr marL="355600" indent="-342900">
              <a:lnSpc>
                <a:spcPct val="100000"/>
              </a:lnSpc>
              <a:buFont typeface="Arial"/>
              <a:buChar char="•"/>
              <a:tabLst>
                <a:tab pos="354965" algn="l"/>
                <a:tab pos="355600" algn="l"/>
              </a:tabLst>
            </a:pPr>
            <a:r>
              <a:rPr sz="2400" dirty="0">
                <a:solidFill>
                  <a:srgbClr val="2E75B6"/>
                </a:solidFill>
                <a:latin typeface="Century Gothic"/>
                <a:cs typeface="Century Gothic"/>
              </a:rPr>
              <a:t>10 ml of</a:t>
            </a:r>
            <a:r>
              <a:rPr sz="2400" spc="-95" dirty="0">
                <a:solidFill>
                  <a:srgbClr val="2E75B6"/>
                </a:solidFill>
                <a:latin typeface="Century Gothic"/>
                <a:cs typeface="Century Gothic"/>
              </a:rPr>
              <a:t> </a:t>
            </a:r>
            <a:r>
              <a:rPr sz="2400" spc="-114" dirty="0">
                <a:solidFill>
                  <a:srgbClr val="2E75B6"/>
                </a:solidFill>
                <a:latin typeface="Century Gothic"/>
                <a:cs typeface="Century Gothic"/>
              </a:rPr>
              <a:t>FAT</a:t>
            </a:r>
            <a:endParaRPr sz="2400">
              <a:latin typeface="Century Gothic"/>
              <a:cs typeface="Century Gothic"/>
            </a:endParaRPr>
          </a:p>
          <a:p>
            <a:pPr marL="355600" indent="-342900">
              <a:lnSpc>
                <a:spcPct val="100000"/>
              </a:lnSpc>
              <a:spcBef>
                <a:spcPts val="520"/>
              </a:spcBef>
              <a:buFont typeface="Arial"/>
              <a:buChar char="•"/>
              <a:tabLst>
                <a:tab pos="354965" algn="l"/>
                <a:tab pos="355600" algn="l"/>
              </a:tabLst>
            </a:pPr>
            <a:r>
              <a:rPr sz="2400" dirty="0">
                <a:solidFill>
                  <a:srgbClr val="2E75B6"/>
                </a:solidFill>
                <a:latin typeface="Century Gothic"/>
                <a:cs typeface="Century Gothic"/>
              </a:rPr>
              <a:t>5</a:t>
            </a:r>
            <a:r>
              <a:rPr sz="2400" spc="-55" dirty="0">
                <a:solidFill>
                  <a:srgbClr val="2E75B6"/>
                </a:solidFill>
                <a:latin typeface="Century Gothic"/>
                <a:cs typeface="Century Gothic"/>
              </a:rPr>
              <a:t> </a:t>
            </a:r>
            <a:r>
              <a:rPr sz="2400" spc="-25" dirty="0">
                <a:solidFill>
                  <a:srgbClr val="2E75B6"/>
                </a:solidFill>
                <a:latin typeface="Century Gothic"/>
                <a:cs typeface="Century Gothic"/>
              </a:rPr>
              <a:t>TREATMENTS</a:t>
            </a:r>
            <a:endParaRPr sz="2400">
              <a:latin typeface="Century Gothic"/>
              <a:cs typeface="Century Gothic"/>
            </a:endParaRPr>
          </a:p>
        </p:txBody>
      </p:sp>
      <p:sp>
        <p:nvSpPr>
          <p:cNvPr id="11" name="object 11"/>
          <p:cNvSpPr txBox="1"/>
          <p:nvPr/>
        </p:nvSpPr>
        <p:spPr>
          <a:xfrm>
            <a:off x="8793810" y="2796857"/>
            <a:ext cx="2293620" cy="804545"/>
          </a:xfrm>
          <a:prstGeom prst="rect">
            <a:avLst/>
          </a:prstGeom>
        </p:spPr>
        <p:txBody>
          <a:bodyPr vert="horz" wrap="square" lIns="0" tIns="0" rIns="0" bIns="0" rtlCol="0">
            <a:spAutoFit/>
          </a:bodyPr>
          <a:lstStyle/>
          <a:p>
            <a:pPr marL="12700">
              <a:lnSpc>
                <a:spcPct val="100000"/>
              </a:lnSpc>
            </a:pPr>
            <a:r>
              <a:rPr sz="2400" spc="-5" dirty="0">
                <a:solidFill>
                  <a:srgbClr val="2E75B6"/>
                </a:solidFill>
                <a:latin typeface="Century Gothic"/>
                <a:cs typeface="Century Gothic"/>
              </a:rPr>
              <a:t>50 Million</a:t>
            </a:r>
            <a:r>
              <a:rPr sz="2400" spc="-80" dirty="0">
                <a:solidFill>
                  <a:srgbClr val="2E75B6"/>
                </a:solidFill>
                <a:latin typeface="Century Gothic"/>
                <a:cs typeface="Century Gothic"/>
              </a:rPr>
              <a:t> </a:t>
            </a:r>
            <a:r>
              <a:rPr sz="2400" spc="-5" dirty="0">
                <a:solidFill>
                  <a:srgbClr val="2E75B6"/>
                </a:solidFill>
                <a:latin typeface="Century Gothic"/>
                <a:cs typeface="Century Gothic"/>
              </a:rPr>
              <a:t>ADSC</a:t>
            </a:r>
            <a:endParaRPr sz="2400">
              <a:latin typeface="Century Gothic"/>
              <a:cs typeface="Century Gothic"/>
            </a:endParaRPr>
          </a:p>
          <a:p>
            <a:pPr marL="12700">
              <a:lnSpc>
                <a:spcPct val="100000"/>
              </a:lnSpc>
              <a:spcBef>
                <a:spcPts val="520"/>
              </a:spcBef>
            </a:pPr>
            <a:r>
              <a:rPr sz="2400" dirty="0">
                <a:solidFill>
                  <a:srgbClr val="2E75B6"/>
                </a:solidFill>
                <a:latin typeface="Century Gothic"/>
                <a:cs typeface="Century Gothic"/>
              </a:rPr>
              <a:t>10 ml</a:t>
            </a:r>
            <a:r>
              <a:rPr sz="2400" spc="-95" dirty="0">
                <a:solidFill>
                  <a:srgbClr val="2E75B6"/>
                </a:solidFill>
                <a:latin typeface="Century Gothic"/>
                <a:cs typeface="Century Gothic"/>
              </a:rPr>
              <a:t> </a:t>
            </a:r>
            <a:r>
              <a:rPr sz="2400" spc="-114" dirty="0">
                <a:solidFill>
                  <a:srgbClr val="2E75B6"/>
                </a:solidFill>
                <a:latin typeface="Century Gothic"/>
                <a:cs typeface="Century Gothic"/>
              </a:rPr>
              <a:t>FAT</a:t>
            </a:r>
            <a:endParaRPr sz="2400">
              <a:latin typeface="Century Gothic"/>
              <a:cs typeface="Century Gothic"/>
            </a:endParaRPr>
          </a:p>
        </p:txBody>
      </p:sp>
      <p:sp>
        <p:nvSpPr>
          <p:cNvPr id="12" name="object 12"/>
          <p:cNvSpPr/>
          <p:nvPr/>
        </p:nvSpPr>
        <p:spPr>
          <a:xfrm>
            <a:off x="10384332" y="175640"/>
            <a:ext cx="1473225" cy="984021"/>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5782722" y="1952599"/>
            <a:ext cx="0" cy="3052445"/>
          </a:xfrm>
          <a:custGeom>
            <a:avLst/>
            <a:gdLst/>
            <a:ahLst/>
            <a:cxnLst/>
            <a:rect l="l" t="t" r="r" b="b"/>
            <a:pathLst>
              <a:path h="3052445">
                <a:moveTo>
                  <a:pt x="0" y="0"/>
                </a:moveTo>
                <a:lnTo>
                  <a:pt x="0" y="3052441"/>
                </a:lnTo>
              </a:path>
            </a:pathLst>
          </a:custGeom>
          <a:ln w="12700">
            <a:solidFill>
              <a:srgbClr val="000000"/>
            </a:solidFill>
          </a:ln>
        </p:spPr>
        <p:txBody>
          <a:bodyPr wrap="square" lIns="0" tIns="0" rIns="0" bIns="0" rtlCol="0"/>
          <a:lstStyle/>
          <a:p>
            <a:endParaRPr/>
          </a:p>
        </p:txBody>
      </p:sp>
      <p:sp>
        <p:nvSpPr>
          <p:cNvPr id="14" name="object 14"/>
          <p:cNvSpPr/>
          <p:nvPr/>
        </p:nvSpPr>
        <p:spPr>
          <a:xfrm>
            <a:off x="229689" y="1952599"/>
            <a:ext cx="0" cy="3052445"/>
          </a:xfrm>
          <a:custGeom>
            <a:avLst/>
            <a:gdLst/>
            <a:ahLst/>
            <a:cxnLst/>
            <a:rect l="l" t="t" r="r" b="b"/>
            <a:pathLst>
              <a:path h="3052445">
                <a:moveTo>
                  <a:pt x="0" y="0"/>
                </a:moveTo>
                <a:lnTo>
                  <a:pt x="0" y="3052441"/>
                </a:lnTo>
              </a:path>
            </a:pathLst>
          </a:custGeom>
          <a:ln w="12700">
            <a:solidFill>
              <a:srgbClr val="000000"/>
            </a:solidFill>
          </a:ln>
        </p:spPr>
        <p:txBody>
          <a:bodyPr wrap="square" lIns="0" tIns="0" rIns="0" bIns="0" rtlCol="0"/>
          <a:lstStyle/>
          <a:p>
            <a:endParaRPr/>
          </a:p>
        </p:txBody>
      </p:sp>
      <p:sp>
        <p:nvSpPr>
          <p:cNvPr id="15" name="object 15"/>
          <p:cNvSpPr/>
          <p:nvPr/>
        </p:nvSpPr>
        <p:spPr>
          <a:xfrm>
            <a:off x="11862696" y="1952599"/>
            <a:ext cx="0" cy="3052445"/>
          </a:xfrm>
          <a:custGeom>
            <a:avLst/>
            <a:gdLst/>
            <a:ahLst/>
            <a:cxnLst/>
            <a:rect l="l" t="t" r="r" b="b"/>
            <a:pathLst>
              <a:path h="3052445">
                <a:moveTo>
                  <a:pt x="0" y="0"/>
                </a:moveTo>
                <a:lnTo>
                  <a:pt x="0" y="3052441"/>
                </a:lnTo>
              </a:path>
            </a:pathLst>
          </a:custGeom>
          <a:ln w="12700">
            <a:solidFill>
              <a:srgbClr val="000000"/>
            </a:solidFill>
          </a:ln>
        </p:spPr>
        <p:txBody>
          <a:bodyPr wrap="square" lIns="0" tIns="0" rIns="0" bIns="0" rtlCol="0"/>
          <a:lstStyle/>
          <a:p>
            <a:endParaRPr/>
          </a:p>
        </p:txBody>
      </p:sp>
      <p:sp>
        <p:nvSpPr>
          <p:cNvPr id="16" name="object 16"/>
          <p:cNvSpPr/>
          <p:nvPr/>
        </p:nvSpPr>
        <p:spPr>
          <a:xfrm>
            <a:off x="223339" y="1958949"/>
            <a:ext cx="5559425" cy="0"/>
          </a:xfrm>
          <a:custGeom>
            <a:avLst/>
            <a:gdLst/>
            <a:ahLst/>
            <a:cxnLst/>
            <a:rect l="l" t="t" r="r" b="b"/>
            <a:pathLst>
              <a:path w="5559425">
                <a:moveTo>
                  <a:pt x="0" y="0"/>
                </a:moveTo>
                <a:lnTo>
                  <a:pt x="5559383" y="0"/>
                </a:lnTo>
              </a:path>
            </a:pathLst>
          </a:custGeom>
          <a:ln w="12700">
            <a:solidFill>
              <a:srgbClr val="000000"/>
            </a:solidFill>
          </a:ln>
        </p:spPr>
        <p:txBody>
          <a:bodyPr wrap="square" lIns="0" tIns="0" rIns="0" bIns="0" rtlCol="0"/>
          <a:lstStyle/>
          <a:p>
            <a:endParaRPr/>
          </a:p>
        </p:txBody>
      </p:sp>
      <p:sp>
        <p:nvSpPr>
          <p:cNvPr id="17" name="object 17"/>
          <p:cNvSpPr/>
          <p:nvPr/>
        </p:nvSpPr>
        <p:spPr>
          <a:xfrm>
            <a:off x="5782722" y="1958949"/>
            <a:ext cx="6086475" cy="0"/>
          </a:xfrm>
          <a:custGeom>
            <a:avLst/>
            <a:gdLst/>
            <a:ahLst/>
            <a:cxnLst/>
            <a:rect l="l" t="t" r="r" b="b"/>
            <a:pathLst>
              <a:path w="6086475">
                <a:moveTo>
                  <a:pt x="0" y="0"/>
                </a:moveTo>
                <a:lnTo>
                  <a:pt x="6086273" y="0"/>
                </a:lnTo>
              </a:path>
            </a:pathLst>
          </a:custGeom>
          <a:ln w="12700">
            <a:solidFill>
              <a:srgbClr val="000000"/>
            </a:solidFill>
          </a:ln>
        </p:spPr>
        <p:txBody>
          <a:bodyPr wrap="square" lIns="0" tIns="0" rIns="0" bIns="0" rtlCol="0"/>
          <a:lstStyle/>
          <a:p>
            <a:endParaRPr/>
          </a:p>
        </p:txBody>
      </p:sp>
      <p:sp>
        <p:nvSpPr>
          <p:cNvPr id="18" name="object 18"/>
          <p:cNvSpPr/>
          <p:nvPr/>
        </p:nvSpPr>
        <p:spPr>
          <a:xfrm>
            <a:off x="223339" y="4998691"/>
            <a:ext cx="5559425" cy="0"/>
          </a:xfrm>
          <a:custGeom>
            <a:avLst/>
            <a:gdLst/>
            <a:ahLst/>
            <a:cxnLst/>
            <a:rect l="l" t="t" r="r" b="b"/>
            <a:pathLst>
              <a:path w="5559425">
                <a:moveTo>
                  <a:pt x="0" y="0"/>
                </a:moveTo>
                <a:lnTo>
                  <a:pt x="5559383" y="0"/>
                </a:lnTo>
              </a:path>
            </a:pathLst>
          </a:custGeom>
          <a:ln w="12700">
            <a:solidFill>
              <a:srgbClr val="000000"/>
            </a:solidFill>
          </a:ln>
        </p:spPr>
        <p:txBody>
          <a:bodyPr wrap="square" lIns="0" tIns="0" rIns="0" bIns="0" rtlCol="0"/>
          <a:lstStyle/>
          <a:p>
            <a:endParaRPr/>
          </a:p>
        </p:txBody>
      </p:sp>
      <p:sp>
        <p:nvSpPr>
          <p:cNvPr id="19" name="object 19"/>
          <p:cNvSpPr/>
          <p:nvPr/>
        </p:nvSpPr>
        <p:spPr>
          <a:xfrm>
            <a:off x="5782722" y="4998691"/>
            <a:ext cx="6086475" cy="0"/>
          </a:xfrm>
          <a:custGeom>
            <a:avLst/>
            <a:gdLst/>
            <a:ahLst/>
            <a:cxnLst/>
            <a:rect l="l" t="t" r="r" b="b"/>
            <a:pathLst>
              <a:path w="6086475">
                <a:moveTo>
                  <a:pt x="0" y="0"/>
                </a:moveTo>
                <a:lnTo>
                  <a:pt x="6086273" y="0"/>
                </a:lnTo>
              </a:path>
            </a:pathLst>
          </a:custGeom>
          <a:ln w="12700">
            <a:solidFill>
              <a:srgbClr val="000000"/>
            </a:solidFill>
          </a:ln>
        </p:spPr>
        <p:txBody>
          <a:bodyPr wrap="square" lIns="0" tIns="0" rIns="0" bIns="0" rtlCol="0"/>
          <a:lstStyle/>
          <a:p>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176056" y="2220645"/>
            <a:ext cx="7813040" cy="1852930"/>
          </a:xfrm>
          <a:prstGeom prst="rect">
            <a:avLst/>
          </a:prstGeom>
        </p:spPr>
        <p:txBody>
          <a:bodyPr vert="horz" wrap="square" lIns="0" tIns="0" rIns="0" bIns="0" rtlCol="0">
            <a:spAutoFit/>
          </a:bodyPr>
          <a:lstStyle/>
          <a:p>
            <a:pPr marL="2263775" marR="2256155" algn="ctr">
              <a:lnSpc>
                <a:spcPct val="100000"/>
              </a:lnSpc>
            </a:pPr>
            <a:r>
              <a:rPr sz="4000" b="1" spc="-5" dirty="0">
                <a:solidFill>
                  <a:srgbClr val="002060"/>
                </a:solidFill>
                <a:latin typeface="Palatino Linotype"/>
                <a:cs typeface="Palatino Linotype"/>
              </a:rPr>
              <a:t>Liquid</a:t>
            </a:r>
            <a:r>
              <a:rPr sz="4000" b="1" spc="-65" dirty="0">
                <a:solidFill>
                  <a:srgbClr val="002060"/>
                </a:solidFill>
                <a:latin typeface="Palatino Linotype"/>
                <a:cs typeface="Palatino Linotype"/>
              </a:rPr>
              <a:t> </a:t>
            </a:r>
            <a:r>
              <a:rPr sz="4000" b="1" spc="-5" dirty="0">
                <a:solidFill>
                  <a:srgbClr val="002060"/>
                </a:solidFill>
                <a:latin typeface="Palatino Linotype"/>
                <a:cs typeface="Palatino Linotype"/>
              </a:rPr>
              <a:t>biopsy  and</a:t>
            </a:r>
            <a:endParaRPr sz="4000">
              <a:latin typeface="Palatino Linotype"/>
              <a:cs typeface="Palatino Linotype"/>
            </a:endParaRPr>
          </a:p>
          <a:p>
            <a:pPr algn="ctr">
              <a:lnSpc>
                <a:spcPct val="100000"/>
              </a:lnSpc>
            </a:pPr>
            <a:r>
              <a:rPr sz="4000" b="1" dirty="0">
                <a:solidFill>
                  <a:srgbClr val="002060"/>
                </a:solidFill>
                <a:latin typeface="Palatino Linotype"/>
                <a:cs typeface="Palatino Linotype"/>
              </a:rPr>
              <a:t>targeted </a:t>
            </a:r>
            <a:r>
              <a:rPr sz="4000" b="1" spc="-5" dirty="0">
                <a:solidFill>
                  <a:srgbClr val="002060"/>
                </a:solidFill>
                <a:latin typeface="Palatino Linotype"/>
                <a:cs typeface="Palatino Linotype"/>
              </a:rPr>
              <a:t>cancer stem cells</a:t>
            </a:r>
            <a:r>
              <a:rPr sz="4000" b="1" spc="-20" dirty="0">
                <a:solidFill>
                  <a:srgbClr val="002060"/>
                </a:solidFill>
                <a:latin typeface="Palatino Linotype"/>
                <a:cs typeface="Palatino Linotype"/>
              </a:rPr>
              <a:t> </a:t>
            </a:r>
            <a:r>
              <a:rPr sz="4000" b="1" spc="-5" dirty="0">
                <a:solidFill>
                  <a:srgbClr val="002060"/>
                </a:solidFill>
                <a:latin typeface="Palatino Linotype"/>
                <a:cs typeface="Palatino Linotype"/>
              </a:rPr>
              <a:t>therapy</a:t>
            </a:r>
            <a:endParaRPr sz="4000">
              <a:latin typeface="Palatino Linotype"/>
              <a:cs typeface="Palatino Linotype"/>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4912664" y="1915325"/>
            <a:ext cx="2184400" cy="0"/>
          </a:xfrm>
          <a:custGeom>
            <a:avLst/>
            <a:gdLst/>
            <a:ahLst/>
            <a:cxnLst/>
            <a:rect l="l" t="t" r="r" b="b"/>
            <a:pathLst>
              <a:path w="2184400">
                <a:moveTo>
                  <a:pt x="0" y="0"/>
                </a:moveTo>
                <a:lnTo>
                  <a:pt x="2184044" y="0"/>
                </a:lnTo>
              </a:path>
            </a:pathLst>
          </a:custGeom>
          <a:ln w="25400">
            <a:solidFill>
              <a:srgbClr val="82A9DC"/>
            </a:solidFill>
          </a:ln>
        </p:spPr>
        <p:txBody>
          <a:bodyPr wrap="square" lIns="0" tIns="0" rIns="0" bIns="0" rtlCol="0"/>
          <a:lstStyle/>
          <a:p>
            <a:endParaRPr/>
          </a:p>
        </p:txBody>
      </p:sp>
      <p:sp>
        <p:nvSpPr>
          <p:cNvPr id="5" name="object 5"/>
          <p:cNvSpPr txBox="1"/>
          <p:nvPr/>
        </p:nvSpPr>
        <p:spPr>
          <a:xfrm>
            <a:off x="0" y="0"/>
            <a:ext cx="12190730" cy="6858000"/>
          </a:xfrm>
          <a:prstGeom prst="rect">
            <a:avLst/>
          </a:prstGeom>
        </p:spPr>
        <p:txBody>
          <a:bodyPr vert="horz" wrap="square" lIns="0" tIns="3175" rIns="0" bIns="0" rtlCol="0">
            <a:spAutoFit/>
          </a:bodyPr>
          <a:lstStyle/>
          <a:p>
            <a:pPr>
              <a:lnSpc>
                <a:spcPct val="100000"/>
              </a:lnSpc>
              <a:spcBef>
                <a:spcPts val="25"/>
              </a:spcBef>
            </a:pPr>
            <a:endParaRPr sz="2500">
              <a:latin typeface="Times New Roman"/>
              <a:cs typeface="Times New Roman"/>
            </a:endParaRPr>
          </a:p>
          <a:p>
            <a:pPr marL="2649855" marR="2888615" algn="ctr">
              <a:lnSpc>
                <a:spcPts val="3100"/>
              </a:lnSpc>
            </a:pPr>
            <a:r>
              <a:rPr sz="2600" dirty="0">
                <a:solidFill>
                  <a:srgbClr val="7F7F7F"/>
                </a:solidFill>
                <a:latin typeface="Palatino Linotype"/>
                <a:cs typeface="Palatino Linotype"/>
              </a:rPr>
              <a:t>Despite </a:t>
            </a:r>
            <a:r>
              <a:rPr sz="2600" spc="-5" dirty="0">
                <a:solidFill>
                  <a:srgbClr val="7F7F7F"/>
                </a:solidFill>
                <a:latin typeface="Palatino Linotype"/>
                <a:cs typeface="Palatino Linotype"/>
              </a:rPr>
              <a:t>considerable improvements </a:t>
            </a:r>
            <a:r>
              <a:rPr sz="2600" dirty="0">
                <a:solidFill>
                  <a:srgbClr val="7F7F7F"/>
                </a:solidFill>
                <a:latin typeface="Palatino Linotype"/>
                <a:cs typeface="Palatino Linotype"/>
              </a:rPr>
              <a:t>in </a:t>
            </a:r>
            <a:r>
              <a:rPr sz="2600" spc="-5" dirty="0">
                <a:solidFill>
                  <a:srgbClr val="7F7F7F"/>
                </a:solidFill>
                <a:latin typeface="Palatino Linotype"/>
                <a:cs typeface="Palatino Linotype"/>
              </a:rPr>
              <a:t>cancer  </a:t>
            </a:r>
            <a:r>
              <a:rPr sz="2600" dirty="0">
                <a:solidFill>
                  <a:srgbClr val="7F7F7F"/>
                </a:solidFill>
                <a:latin typeface="Palatino Linotype"/>
                <a:cs typeface="Palatino Linotype"/>
              </a:rPr>
              <a:t>treatment,</a:t>
            </a:r>
            <a:endParaRPr sz="2600">
              <a:latin typeface="Palatino Linotype"/>
              <a:cs typeface="Palatino Linotype"/>
            </a:endParaRPr>
          </a:p>
          <a:p>
            <a:pPr marR="238125" algn="ctr">
              <a:lnSpc>
                <a:spcPts val="2990"/>
              </a:lnSpc>
            </a:pPr>
            <a:r>
              <a:rPr sz="2600" dirty="0">
                <a:solidFill>
                  <a:srgbClr val="7F7F7F"/>
                </a:solidFill>
                <a:latin typeface="Palatino Linotype"/>
                <a:cs typeface="Palatino Linotype"/>
              </a:rPr>
              <a:t>along with a number of </a:t>
            </a:r>
            <a:r>
              <a:rPr sz="2600" spc="-5" dirty="0">
                <a:solidFill>
                  <a:srgbClr val="7F7F7F"/>
                </a:solidFill>
                <a:latin typeface="Palatino Linotype"/>
                <a:cs typeface="Palatino Linotype"/>
              </a:rPr>
              <a:t>new </a:t>
            </a:r>
            <a:r>
              <a:rPr sz="2600" dirty="0">
                <a:solidFill>
                  <a:srgbClr val="7F7F7F"/>
                </a:solidFill>
                <a:latin typeface="Palatino Linotype"/>
                <a:cs typeface="Palatino Linotype"/>
              </a:rPr>
              <a:t>therapeutic</a:t>
            </a:r>
            <a:r>
              <a:rPr sz="2600" spc="-95" dirty="0">
                <a:solidFill>
                  <a:srgbClr val="7F7F7F"/>
                </a:solidFill>
                <a:latin typeface="Palatino Linotype"/>
                <a:cs typeface="Palatino Linotype"/>
              </a:rPr>
              <a:t> </a:t>
            </a:r>
            <a:r>
              <a:rPr sz="2600" dirty="0">
                <a:solidFill>
                  <a:srgbClr val="7F7F7F"/>
                </a:solidFill>
                <a:latin typeface="Palatino Linotype"/>
                <a:cs typeface="Palatino Linotype"/>
              </a:rPr>
              <a:t>options,</a:t>
            </a:r>
            <a:endParaRPr sz="2600">
              <a:latin typeface="Palatino Linotype"/>
              <a:cs typeface="Palatino Linotype"/>
            </a:endParaRPr>
          </a:p>
          <a:p>
            <a:pPr marR="155575" algn="ctr">
              <a:lnSpc>
                <a:spcPts val="3100"/>
              </a:lnSpc>
            </a:pPr>
            <a:r>
              <a:rPr sz="2600" b="1" i="1" spc="-5" dirty="0">
                <a:solidFill>
                  <a:srgbClr val="7097D3"/>
                </a:solidFill>
                <a:latin typeface="Palatino Linotype"/>
                <a:cs typeface="Palatino Linotype"/>
              </a:rPr>
              <a:t>early</a:t>
            </a:r>
            <a:r>
              <a:rPr sz="2600" b="1" i="1" spc="-50" dirty="0">
                <a:solidFill>
                  <a:srgbClr val="7097D3"/>
                </a:solidFill>
                <a:latin typeface="Palatino Linotype"/>
                <a:cs typeface="Palatino Linotype"/>
              </a:rPr>
              <a:t> </a:t>
            </a:r>
            <a:r>
              <a:rPr sz="2600" b="1" i="1" spc="-5" dirty="0">
                <a:solidFill>
                  <a:srgbClr val="7097D3"/>
                </a:solidFill>
                <a:latin typeface="Palatino Linotype"/>
                <a:cs typeface="Palatino Linotype"/>
              </a:rPr>
              <a:t>detection</a:t>
            </a:r>
            <a:endParaRPr sz="2600">
              <a:latin typeface="Palatino Linotype"/>
              <a:cs typeface="Palatino Linotype"/>
            </a:endParaRPr>
          </a:p>
          <a:p>
            <a:pPr marL="2400300" marR="2638425" algn="ctr">
              <a:lnSpc>
                <a:spcPts val="3100"/>
              </a:lnSpc>
              <a:spcBef>
                <a:spcPts val="110"/>
              </a:spcBef>
            </a:pPr>
            <a:r>
              <a:rPr sz="2600" dirty="0">
                <a:solidFill>
                  <a:srgbClr val="7F7F7F"/>
                </a:solidFill>
                <a:latin typeface="Palatino Linotype"/>
                <a:cs typeface="Palatino Linotype"/>
              </a:rPr>
              <a:t>still remains </a:t>
            </a:r>
            <a:r>
              <a:rPr sz="2600" spc="-5" dirty="0">
                <a:solidFill>
                  <a:srgbClr val="7F7F7F"/>
                </a:solidFill>
                <a:latin typeface="Palatino Linotype"/>
                <a:cs typeface="Palatino Linotype"/>
              </a:rPr>
              <a:t>the </a:t>
            </a:r>
            <a:r>
              <a:rPr sz="2600" dirty="0">
                <a:solidFill>
                  <a:srgbClr val="7F7F7F"/>
                </a:solidFill>
                <a:latin typeface="Palatino Linotype"/>
                <a:cs typeface="Palatino Linotype"/>
              </a:rPr>
              <a:t>most </a:t>
            </a:r>
            <a:r>
              <a:rPr sz="2600" spc="-10" dirty="0">
                <a:solidFill>
                  <a:srgbClr val="7F7F7F"/>
                </a:solidFill>
                <a:latin typeface="Palatino Linotype"/>
                <a:cs typeface="Palatino Linotype"/>
              </a:rPr>
              <a:t>eﬀective </a:t>
            </a:r>
            <a:r>
              <a:rPr sz="2600" dirty="0">
                <a:solidFill>
                  <a:srgbClr val="7F7F7F"/>
                </a:solidFill>
                <a:latin typeface="Palatino Linotype"/>
                <a:cs typeface="Palatino Linotype"/>
              </a:rPr>
              <a:t>strategy to</a:t>
            </a:r>
            <a:r>
              <a:rPr sz="2600" spc="-25" dirty="0">
                <a:solidFill>
                  <a:srgbClr val="7F7F7F"/>
                </a:solidFill>
                <a:latin typeface="Palatino Linotype"/>
                <a:cs typeface="Palatino Linotype"/>
              </a:rPr>
              <a:t> </a:t>
            </a:r>
            <a:r>
              <a:rPr sz="2600" spc="-5" dirty="0">
                <a:solidFill>
                  <a:srgbClr val="7F7F7F"/>
                </a:solidFill>
                <a:latin typeface="Palatino Linotype"/>
                <a:cs typeface="Palatino Linotype"/>
              </a:rPr>
              <a:t>reduce  cancer</a:t>
            </a:r>
            <a:r>
              <a:rPr sz="2600" spc="-80" dirty="0">
                <a:solidFill>
                  <a:srgbClr val="7F7F7F"/>
                </a:solidFill>
                <a:latin typeface="Palatino Linotype"/>
                <a:cs typeface="Palatino Linotype"/>
              </a:rPr>
              <a:t> </a:t>
            </a:r>
            <a:r>
              <a:rPr sz="2600" dirty="0">
                <a:solidFill>
                  <a:srgbClr val="7F7F7F"/>
                </a:solidFill>
                <a:latin typeface="Palatino Linotype"/>
                <a:cs typeface="Palatino Linotype"/>
              </a:rPr>
              <a:t>mortality</a:t>
            </a:r>
            <a:endParaRPr sz="2600">
              <a:latin typeface="Palatino Linotype"/>
              <a:cs typeface="Palatino Linotype"/>
            </a:endParaRPr>
          </a:p>
        </p:txBody>
      </p:sp>
      <p:sp>
        <p:nvSpPr>
          <p:cNvPr id="6" name="object 6"/>
          <p:cNvSpPr/>
          <p:nvPr/>
        </p:nvSpPr>
        <p:spPr>
          <a:xfrm>
            <a:off x="0" y="0"/>
            <a:ext cx="12190615" cy="68579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330212" rIns="0" bIns="0" rtlCol="0">
            <a:spAutoFit/>
          </a:bodyPr>
          <a:lstStyle/>
          <a:p>
            <a:pPr marL="1449705">
              <a:lnSpc>
                <a:spcPct val="100000"/>
              </a:lnSpc>
            </a:pPr>
            <a:r>
              <a:rPr sz="2800" spc="-5" dirty="0">
                <a:solidFill>
                  <a:srgbClr val="002060"/>
                </a:solidFill>
              </a:rPr>
              <a:t>Current solid biopsy-based cancer diagnostics</a:t>
            </a:r>
            <a:r>
              <a:rPr sz="2800" spc="35" dirty="0">
                <a:solidFill>
                  <a:srgbClr val="002060"/>
                </a:solidFill>
              </a:rPr>
              <a:t> </a:t>
            </a:r>
            <a:r>
              <a:rPr sz="2800" dirty="0">
                <a:solidFill>
                  <a:srgbClr val="002060"/>
                </a:solidFill>
              </a:rPr>
              <a:t>:</a:t>
            </a:r>
            <a:endParaRPr sz="2800"/>
          </a:p>
        </p:txBody>
      </p:sp>
      <p:sp>
        <p:nvSpPr>
          <p:cNvPr id="5" name="object 5"/>
          <p:cNvSpPr txBox="1"/>
          <p:nvPr/>
        </p:nvSpPr>
        <p:spPr>
          <a:xfrm>
            <a:off x="3009442" y="1821179"/>
            <a:ext cx="6998970" cy="4086225"/>
          </a:xfrm>
          <a:prstGeom prst="rect">
            <a:avLst/>
          </a:prstGeom>
        </p:spPr>
        <p:txBody>
          <a:bodyPr vert="horz" wrap="square" lIns="0" tIns="0" rIns="0" bIns="0" rtlCol="0">
            <a:spAutoFit/>
          </a:bodyPr>
          <a:lstStyle/>
          <a:p>
            <a:pPr marL="276225">
              <a:lnSpc>
                <a:spcPct val="100000"/>
              </a:lnSpc>
              <a:tabLst>
                <a:tab pos="733425" algn="l"/>
              </a:tabLst>
            </a:pPr>
            <a:r>
              <a:rPr sz="2400" spc="550" dirty="0">
                <a:latin typeface="Arial"/>
                <a:cs typeface="Arial"/>
              </a:rPr>
              <a:t>ü	</a:t>
            </a:r>
            <a:r>
              <a:rPr sz="2400" dirty="0">
                <a:latin typeface="Palatino Linotype"/>
                <a:cs typeface="Palatino Linotype"/>
              </a:rPr>
              <a:t>are </a:t>
            </a:r>
            <a:r>
              <a:rPr sz="2400" spc="-15" dirty="0">
                <a:latin typeface="Palatino Linotype"/>
                <a:cs typeface="Palatino Linotype"/>
              </a:rPr>
              <a:t>invasive </a:t>
            </a:r>
            <a:r>
              <a:rPr sz="2400" dirty="0">
                <a:latin typeface="Palatino Linotype"/>
                <a:cs typeface="Palatino Linotype"/>
              </a:rPr>
              <a:t>and </a:t>
            </a:r>
            <a:r>
              <a:rPr sz="2400" spc="-5" dirty="0">
                <a:latin typeface="Palatino Linotype"/>
                <a:cs typeface="Palatino Linotype"/>
              </a:rPr>
              <a:t>induce</a:t>
            </a:r>
            <a:r>
              <a:rPr sz="2400" spc="-15" dirty="0">
                <a:latin typeface="Palatino Linotype"/>
                <a:cs typeface="Palatino Linotype"/>
              </a:rPr>
              <a:t> </a:t>
            </a:r>
            <a:r>
              <a:rPr sz="2400" spc="-5" dirty="0">
                <a:latin typeface="Palatino Linotype"/>
                <a:cs typeface="Palatino Linotype"/>
              </a:rPr>
              <a:t>discomfort</a:t>
            </a:r>
            <a:endParaRPr sz="2400">
              <a:latin typeface="Palatino Linotype"/>
              <a:cs typeface="Palatino Linotype"/>
            </a:endParaRPr>
          </a:p>
          <a:p>
            <a:pPr marL="140335">
              <a:lnSpc>
                <a:spcPct val="100000"/>
              </a:lnSpc>
              <a:spcBef>
                <a:spcPts val="2025"/>
              </a:spcBef>
              <a:tabLst>
                <a:tab pos="597535" algn="l"/>
              </a:tabLst>
            </a:pPr>
            <a:r>
              <a:rPr sz="2400" spc="550" dirty="0">
                <a:latin typeface="Arial"/>
                <a:cs typeface="Arial"/>
              </a:rPr>
              <a:t>ü	</a:t>
            </a:r>
            <a:r>
              <a:rPr sz="2400" spc="-15" dirty="0">
                <a:latin typeface="Palatino Linotype"/>
                <a:cs typeface="Palatino Linotype"/>
              </a:rPr>
              <a:t>have </a:t>
            </a:r>
            <a:r>
              <a:rPr sz="2400" dirty="0">
                <a:latin typeface="Palatino Linotype"/>
                <a:cs typeface="Palatino Linotype"/>
              </a:rPr>
              <a:t>sub-optimal</a:t>
            </a:r>
            <a:r>
              <a:rPr sz="2400" spc="-20" dirty="0">
                <a:latin typeface="Palatino Linotype"/>
                <a:cs typeface="Palatino Linotype"/>
              </a:rPr>
              <a:t> </a:t>
            </a:r>
            <a:r>
              <a:rPr sz="2400" spc="-5" dirty="0">
                <a:latin typeface="Palatino Linotype"/>
                <a:cs typeface="Palatino Linotype"/>
              </a:rPr>
              <a:t>sensitivity</a:t>
            </a:r>
            <a:endParaRPr sz="2400">
              <a:latin typeface="Palatino Linotype"/>
              <a:cs typeface="Palatino Linotype"/>
            </a:endParaRPr>
          </a:p>
          <a:p>
            <a:pPr marL="358775">
              <a:lnSpc>
                <a:spcPct val="100000"/>
              </a:lnSpc>
              <a:spcBef>
                <a:spcPts val="2220"/>
              </a:spcBef>
              <a:tabLst>
                <a:tab pos="815975" algn="l"/>
              </a:tabLst>
            </a:pPr>
            <a:r>
              <a:rPr sz="2400" spc="550" dirty="0">
                <a:latin typeface="Arial"/>
                <a:cs typeface="Arial"/>
              </a:rPr>
              <a:t>ü	</a:t>
            </a:r>
            <a:r>
              <a:rPr sz="2400" spc="-5" dirty="0">
                <a:latin typeface="Palatino Linotype"/>
                <a:cs typeface="Palatino Linotype"/>
              </a:rPr>
              <a:t>cannot </a:t>
            </a:r>
            <a:r>
              <a:rPr sz="2400" dirty="0">
                <a:latin typeface="Palatino Linotype"/>
                <a:cs typeface="Palatino Linotype"/>
              </a:rPr>
              <a:t>be repeated </a:t>
            </a:r>
            <a:r>
              <a:rPr sz="2400" spc="-15" dirty="0">
                <a:latin typeface="Palatino Linotype"/>
                <a:cs typeface="Palatino Linotype"/>
              </a:rPr>
              <a:t>over</a:t>
            </a:r>
            <a:r>
              <a:rPr sz="2400" spc="-60" dirty="0">
                <a:latin typeface="Palatino Linotype"/>
                <a:cs typeface="Palatino Linotype"/>
              </a:rPr>
              <a:t> </a:t>
            </a:r>
            <a:r>
              <a:rPr sz="2400" dirty="0">
                <a:latin typeface="Palatino Linotype"/>
                <a:cs typeface="Palatino Linotype"/>
              </a:rPr>
              <a:t>time</a:t>
            </a:r>
            <a:endParaRPr sz="2400">
              <a:latin typeface="Palatino Linotype"/>
              <a:cs typeface="Palatino Linotype"/>
            </a:endParaRPr>
          </a:p>
          <a:p>
            <a:pPr marL="12700">
              <a:lnSpc>
                <a:spcPts val="2840"/>
              </a:lnSpc>
              <a:spcBef>
                <a:spcPts val="1805"/>
              </a:spcBef>
              <a:tabLst>
                <a:tab pos="469265" algn="l"/>
              </a:tabLst>
            </a:pPr>
            <a:r>
              <a:rPr sz="2400" spc="550" dirty="0">
                <a:latin typeface="Arial"/>
                <a:cs typeface="Arial"/>
              </a:rPr>
              <a:t>ü	</a:t>
            </a:r>
            <a:r>
              <a:rPr sz="2400" spc="-5" dirty="0">
                <a:latin typeface="Palatino Linotype"/>
                <a:cs typeface="Palatino Linotype"/>
              </a:rPr>
              <a:t>cannot </a:t>
            </a:r>
            <a:r>
              <a:rPr sz="2400" dirty="0">
                <a:latin typeface="Palatino Linotype"/>
                <a:cs typeface="Palatino Linotype"/>
              </a:rPr>
              <a:t>be obtained from all</a:t>
            </a:r>
            <a:r>
              <a:rPr sz="2400" spc="-80" dirty="0">
                <a:latin typeface="Palatino Linotype"/>
                <a:cs typeface="Palatino Linotype"/>
              </a:rPr>
              <a:t> </a:t>
            </a:r>
            <a:r>
              <a:rPr sz="2400" dirty="0">
                <a:latin typeface="Palatino Linotype"/>
                <a:cs typeface="Palatino Linotype"/>
              </a:rPr>
              <a:t>patients</a:t>
            </a:r>
            <a:endParaRPr sz="2400">
              <a:latin typeface="Palatino Linotype"/>
              <a:cs typeface="Palatino Linotype"/>
            </a:endParaRPr>
          </a:p>
          <a:p>
            <a:pPr marL="469900">
              <a:lnSpc>
                <a:spcPts val="2840"/>
              </a:lnSpc>
            </a:pPr>
            <a:r>
              <a:rPr sz="2400" dirty="0">
                <a:latin typeface="Palatino Linotype"/>
                <a:cs typeface="Palatino Linotype"/>
              </a:rPr>
              <a:t>(i.e., patients with metastatic </a:t>
            </a:r>
            <a:r>
              <a:rPr sz="2400" spc="-5" dirty="0">
                <a:latin typeface="Palatino Linotype"/>
                <a:cs typeface="Palatino Linotype"/>
              </a:rPr>
              <a:t>foci </a:t>
            </a:r>
            <a:r>
              <a:rPr sz="2400" dirty="0">
                <a:latin typeface="Palatino Linotype"/>
                <a:cs typeface="Palatino Linotype"/>
              </a:rPr>
              <a:t>in vital</a:t>
            </a:r>
            <a:r>
              <a:rPr sz="2400" spc="-85" dirty="0">
                <a:latin typeface="Palatino Linotype"/>
                <a:cs typeface="Palatino Linotype"/>
              </a:rPr>
              <a:t> </a:t>
            </a:r>
            <a:r>
              <a:rPr sz="2400" dirty="0">
                <a:latin typeface="Palatino Linotype"/>
                <a:cs typeface="Palatino Linotype"/>
              </a:rPr>
              <a:t>organs</a:t>
            </a:r>
            <a:r>
              <a:rPr sz="1800" dirty="0">
                <a:latin typeface="Palatino Linotype"/>
                <a:cs typeface="Palatino Linotype"/>
              </a:rPr>
              <a:t>)</a:t>
            </a:r>
            <a:endParaRPr sz="1800">
              <a:latin typeface="Palatino Linotype"/>
              <a:cs typeface="Palatino Linotype"/>
            </a:endParaRPr>
          </a:p>
          <a:p>
            <a:pPr>
              <a:lnSpc>
                <a:spcPct val="100000"/>
              </a:lnSpc>
            </a:pPr>
            <a:endParaRPr sz="2400">
              <a:latin typeface="Times New Roman"/>
              <a:cs typeface="Times New Roman"/>
            </a:endParaRPr>
          </a:p>
          <a:p>
            <a:pPr>
              <a:lnSpc>
                <a:spcPct val="100000"/>
              </a:lnSpc>
              <a:spcBef>
                <a:spcPts val="30"/>
              </a:spcBef>
            </a:pPr>
            <a:endParaRPr sz="2900">
              <a:latin typeface="Times New Roman"/>
              <a:cs typeface="Times New Roman"/>
            </a:endParaRPr>
          </a:p>
          <a:p>
            <a:pPr marL="1922780" marR="1132205" indent="-1181735">
              <a:lnSpc>
                <a:spcPts val="2800"/>
              </a:lnSpc>
            </a:pPr>
            <a:r>
              <a:rPr sz="2400" dirty="0">
                <a:latin typeface="Palatino Linotype"/>
                <a:cs typeface="Palatino Linotype"/>
              </a:rPr>
              <a:t>and are a </a:t>
            </a:r>
            <a:r>
              <a:rPr sz="2400" b="1" u="heavy" spc="-5" dirty="0">
                <a:solidFill>
                  <a:srgbClr val="0070C0"/>
                </a:solidFill>
                <a:latin typeface="Palatino Linotype"/>
                <a:cs typeface="Palatino Linotype"/>
              </a:rPr>
              <a:t>snapshot </a:t>
            </a:r>
            <a:r>
              <a:rPr sz="2400" dirty="0">
                <a:latin typeface="Palatino Linotype"/>
                <a:cs typeface="Palatino Linotype"/>
              </a:rPr>
              <a:t>of </a:t>
            </a:r>
            <a:r>
              <a:rPr sz="2400" spc="-5" dirty="0">
                <a:latin typeface="Palatino Linotype"/>
                <a:cs typeface="Palatino Linotype"/>
              </a:rPr>
              <a:t>cancer</a:t>
            </a:r>
            <a:r>
              <a:rPr sz="2400" spc="-50" dirty="0">
                <a:latin typeface="Palatino Linotype"/>
                <a:cs typeface="Palatino Linotype"/>
              </a:rPr>
              <a:t> </a:t>
            </a:r>
            <a:r>
              <a:rPr sz="2400" dirty="0">
                <a:latin typeface="Palatino Linotype"/>
                <a:cs typeface="Palatino Linotype"/>
              </a:rPr>
              <a:t>situation  in that </a:t>
            </a:r>
            <a:r>
              <a:rPr sz="2400" spc="-15" dirty="0">
                <a:latin typeface="Palatino Linotype"/>
                <a:cs typeface="Palatino Linotype"/>
              </a:rPr>
              <a:t>very</a:t>
            </a:r>
            <a:r>
              <a:rPr sz="2400" spc="-85" dirty="0">
                <a:latin typeface="Palatino Linotype"/>
                <a:cs typeface="Palatino Linotype"/>
              </a:rPr>
              <a:t> </a:t>
            </a:r>
            <a:r>
              <a:rPr sz="2400" dirty="0">
                <a:latin typeface="Palatino Linotype"/>
                <a:cs typeface="Palatino Linotype"/>
              </a:rPr>
              <a:t>moment</a:t>
            </a:r>
            <a:endParaRPr sz="2400">
              <a:latin typeface="Palatino Linotype"/>
              <a:cs typeface="Palatino Linotype"/>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835275" y="140030"/>
            <a:ext cx="1359966" cy="655273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615158" y="4244492"/>
            <a:ext cx="1800225" cy="504190"/>
          </a:xfrm>
          <a:custGeom>
            <a:avLst/>
            <a:gdLst/>
            <a:ahLst/>
            <a:cxnLst/>
            <a:rect l="l" t="t" r="r" b="b"/>
            <a:pathLst>
              <a:path w="1800225" h="504189">
                <a:moveTo>
                  <a:pt x="0" y="0"/>
                </a:moveTo>
                <a:lnTo>
                  <a:pt x="1800199" y="0"/>
                </a:lnTo>
                <a:lnTo>
                  <a:pt x="1800199" y="504050"/>
                </a:lnTo>
                <a:lnTo>
                  <a:pt x="0" y="504050"/>
                </a:lnTo>
                <a:lnTo>
                  <a:pt x="0" y="0"/>
                </a:lnTo>
                <a:close/>
              </a:path>
            </a:pathLst>
          </a:custGeom>
          <a:solidFill>
            <a:srgbClr val="FFFFFF"/>
          </a:solidFill>
        </p:spPr>
        <p:txBody>
          <a:bodyPr wrap="square" lIns="0" tIns="0" rIns="0" bIns="0" rtlCol="0"/>
          <a:lstStyle/>
          <a:p>
            <a:endParaRPr/>
          </a:p>
        </p:txBody>
      </p:sp>
      <p:sp>
        <p:nvSpPr>
          <p:cNvPr id="6" name="object 6"/>
          <p:cNvSpPr txBox="1"/>
          <p:nvPr/>
        </p:nvSpPr>
        <p:spPr>
          <a:xfrm>
            <a:off x="2772337" y="4176483"/>
            <a:ext cx="1490980" cy="649605"/>
          </a:xfrm>
          <a:prstGeom prst="rect">
            <a:avLst/>
          </a:prstGeom>
        </p:spPr>
        <p:txBody>
          <a:bodyPr vert="horz" wrap="square" lIns="0" tIns="3810" rIns="0" bIns="0" rtlCol="0">
            <a:spAutoFit/>
          </a:bodyPr>
          <a:lstStyle/>
          <a:p>
            <a:pPr marL="12700" marR="5080" algn="ctr">
              <a:lnSpc>
                <a:spcPct val="98200"/>
              </a:lnSpc>
              <a:spcBef>
                <a:spcPts val="30"/>
              </a:spcBef>
            </a:pPr>
            <a:r>
              <a:rPr sz="1400" b="1" spc="-15" dirty="0">
                <a:solidFill>
                  <a:srgbClr val="234271"/>
                </a:solidFill>
                <a:latin typeface="Palatino Linotype"/>
                <a:cs typeface="Palatino Linotype"/>
              </a:rPr>
              <a:t>TREATMENT</a:t>
            </a:r>
            <a:r>
              <a:rPr sz="1400" b="1" spc="-95" dirty="0">
                <a:solidFill>
                  <a:srgbClr val="234271"/>
                </a:solidFill>
                <a:latin typeface="Palatino Linotype"/>
                <a:cs typeface="Palatino Linotype"/>
              </a:rPr>
              <a:t> </a:t>
            </a:r>
            <a:r>
              <a:rPr sz="1400" b="1" dirty="0">
                <a:solidFill>
                  <a:srgbClr val="234271"/>
                </a:solidFill>
                <a:latin typeface="Palatino Linotype"/>
                <a:cs typeface="Palatino Linotype"/>
              </a:rPr>
              <a:t>OR  </a:t>
            </a:r>
            <a:r>
              <a:rPr sz="1400" b="1" spc="-20" dirty="0">
                <a:solidFill>
                  <a:srgbClr val="234271"/>
                </a:solidFill>
                <a:latin typeface="Palatino Linotype"/>
                <a:cs typeface="Palatino Linotype"/>
              </a:rPr>
              <a:t>NEGATIVE  </a:t>
            </a:r>
            <a:r>
              <a:rPr sz="1400" b="1" dirty="0">
                <a:solidFill>
                  <a:srgbClr val="234271"/>
                </a:solidFill>
                <a:latin typeface="Palatino Linotype"/>
                <a:cs typeface="Palatino Linotype"/>
              </a:rPr>
              <a:t>PRESSURE</a:t>
            </a:r>
            <a:endParaRPr sz="1400">
              <a:latin typeface="Palatino Linotype"/>
              <a:cs typeface="Palatino Linotype"/>
            </a:endParaRPr>
          </a:p>
        </p:txBody>
      </p:sp>
      <p:sp>
        <p:nvSpPr>
          <p:cNvPr id="7" name="object 7"/>
          <p:cNvSpPr txBox="1">
            <a:spLocks noGrp="1"/>
          </p:cNvSpPr>
          <p:nvPr>
            <p:ph type="title"/>
          </p:nvPr>
        </p:nvSpPr>
        <p:spPr>
          <a:xfrm>
            <a:off x="5543180" y="1781975"/>
            <a:ext cx="4760595" cy="1968500"/>
          </a:xfrm>
          <a:prstGeom prst="rect">
            <a:avLst/>
          </a:prstGeom>
        </p:spPr>
        <p:txBody>
          <a:bodyPr vert="horz" wrap="square" lIns="0" tIns="0" rIns="0" bIns="0" rtlCol="0">
            <a:spAutoFit/>
          </a:bodyPr>
          <a:lstStyle/>
          <a:p>
            <a:pPr marL="29209" marR="21590" algn="ctr">
              <a:lnSpc>
                <a:spcPts val="3100"/>
              </a:lnSpc>
            </a:pPr>
            <a:r>
              <a:rPr sz="2600" b="0" spc="-5" dirty="0">
                <a:solidFill>
                  <a:srgbClr val="000000"/>
                </a:solidFill>
                <a:latin typeface="Palatino Linotype"/>
                <a:cs typeface="Palatino Linotype"/>
              </a:rPr>
              <a:t>But cancers </a:t>
            </a:r>
            <a:r>
              <a:rPr sz="2600" b="0" dirty="0">
                <a:solidFill>
                  <a:srgbClr val="000000"/>
                </a:solidFill>
                <a:latin typeface="Palatino Linotype"/>
                <a:cs typeface="Palatino Linotype"/>
              </a:rPr>
              <a:t>are </a:t>
            </a:r>
            <a:r>
              <a:rPr sz="2600" b="0" spc="-5" dirty="0">
                <a:solidFill>
                  <a:srgbClr val="000000"/>
                </a:solidFill>
                <a:latin typeface="Palatino Linotype"/>
                <a:cs typeface="Palatino Linotype"/>
              </a:rPr>
              <a:t>characterized </a:t>
            </a:r>
            <a:r>
              <a:rPr sz="2600" b="0" dirty="0">
                <a:solidFill>
                  <a:srgbClr val="000000"/>
                </a:solidFill>
                <a:latin typeface="Palatino Linotype"/>
                <a:cs typeface="Palatino Linotype"/>
              </a:rPr>
              <a:t>by  spatial and</a:t>
            </a:r>
            <a:r>
              <a:rPr sz="2600" b="0" spc="-80" dirty="0">
                <a:solidFill>
                  <a:srgbClr val="000000"/>
                </a:solidFill>
                <a:latin typeface="Palatino Linotype"/>
                <a:cs typeface="Palatino Linotype"/>
              </a:rPr>
              <a:t> </a:t>
            </a:r>
            <a:r>
              <a:rPr sz="2600" b="0" spc="-5" dirty="0">
                <a:solidFill>
                  <a:srgbClr val="000000"/>
                </a:solidFill>
                <a:latin typeface="Palatino Linotype"/>
                <a:cs typeface="Palatino Linotype"/>
              </a:rPr>
              <a:t>temporal</a:t>
            </a:r>
            <a:endParaRPr sz="2600">
              <a:latin typeface="Palatino Linotype"/>
              <a:cs typeface="Palatino Linotype"/>
            </a:endParaRPr>
          </a:p>
          <a:p>
            <a:pPr marL="12700" marR="5080" algn="ctr">
              <a:lnSpc>
                <a:spcPts val="3100"/>
              </a:lnSpc>
            </a:pPr>
            <a:r>
              <a:rPr sz="2600" u="heavy" spc="-5" dirty="0">
                <a:solidFill>
                  <a:srgbClr val="7097D3"/>
                </a:solidFill>
              </a:rPr>
              <a:t>intra-tumor heterogeneity  </a:t>
            </a:r>
            <a:r>
              <a:rPr sz="2600" b="0" spc="-5" dirty="0">
                <a:solidFill>
                  <a:srgbClr val="000000"/>
                </a:solidFill>
                <a:latin typeface="Palatino Linotype"/>
                <a:cs typeface="Palatino Linotype"/>
              </a:rPr>
              <a:t>which </a:t>
            </a:r>
            <a:r>
              <a:rPr sz="2600" b="0" dirty="0">
                <a:solidFill>
                  <a:srgbClr val="000000"/>
                </a:solidFill>
                <a:latin typeface="Palatino Linotype"/>
                <a:cs typeface="Palatino Linotype"/>
              </a:rPr>
              <a:t>is </a:t>
            </a:r>
            <a:r>
              <a:rPr sz="2600" b="0" spc="-5" dirty="0">
                <a:solidFill>
                  <a:srgbClr val="000000"/>
                </a:solidFill>
                <a:latin typeface="Palatino Linotype"/>
                <a:cs typeface="Palatino Linotype"/>
              </a:rPr>
              <a:t>one </a:t>
            </a:r>
            <a:r>
              <a:rPr sz="2600" b="0" dirty="0">
                <a:solidFill>
                  <a:srgbClr val="000000"/>
                </a:solidFill>
                <a:latin typeface="Palatino Linotype"/>
                <a:cs typeface="Palatino Linotype"/>
              </a:rPr>
              <a:t>of </a:t>
            </a:r>
            <a:r>
              <a:rPr sz="2600" b="0" spc="-5" dirty="0">
                <a:solidFill>
                  <a:srgbClr val="000000"/>
                </a:solidFill>
                <a:latin typeface="Palatino Linotype"/>
                <a:cs typeface="Palatino Linotype"/>
              </a:rPr>
              <a:t>the </a:t>
            </a:r>
            <a:r>
              <a:rPr sz="2600" b="0" dirty="0">
                <a:solidFill>
                  <a:srgbClr val="000000"/>
                </a:solidFill>
                <a:latin typeface="Palatino Linotype"/>
                <a:cs typeface="Palatino Linotype"/>
              </a:rPr>
              <a:t>major</a:t>
            </a:r>
            <a:r>
              <a:rPr sz="2600" b="0" spc="-45" dirty="0">
                <a:solidFill>
                  <a:srgbClr val="000000"/>
                </a:solidFill>
                <a:latin typeface="Palatino Linotype"/>
                <a:cs typeface="Palatino Linotype"/>
              </a:rPr>
              <a:t> </a:t>
            </a:r>
            <a:r>
              <a:rPr sz="2600" b="0" dirty="0">
                <a:solidFill>
                  <a:srgbClr val="000000"/>
                </a:solidFill>
                <a:latin typeface="Palatino Linotype"/>
                <a:cs typeface="Palatino Linotype"/>
              </a:rPr>
              <a:t>hurdle  for</a:t>
            </a:r>
            <a:r>
              <a:rPr sz="2600" b="0" spc="-100" dirty="0">
                <a:solidFill>
                  <a:srgbClr val="000000"/>
                </a:solidFill>
                <a:latin typeface="Palatino Linotype"/>
                <a:cs typeface="Palatino Linotype"/>
              </a:rPr>
              <a:t> </a:t>
            </a:r>
            <a:r>
              <a:rPr sz="2600" b="0" dirty="0">
                <a:solidFill>
                  <a:srgbClr val="000000"/>
                </a:solidFill>
                <a:latin typeface="Palatino Linotype"/>
                <a:cs typeface="Palatino Linotype"/>
              </a:rPr>
              <a:t>therapy</a:t>
            </a:r>
            <a:endParaRPr sz="2600">
              <a:latin typeface="Palatino Linotype"/>
              <a:cs typeface="Palatino Linotype"/>
            </a:endParaRPr>
          </a:p>
        </p:txBody>
      </p:sp>
      <p:sp>
        <p:nvSpPr>
          <p:cNvPr id="8" name="object 8"/>
          <p:cNvSpPr txBox="1"/>
          <p:nvPr/>
        </p:nvSpPr>
        <p:spPr>
          <a:xfrm>
            <a:off x="5570266" y="3750475"/>
            <a:ext cx="4705985" cy="787400"/>
          </a:xfrm>
          <a:prstGeom prst="rect">
            <a:avLst/>
          </a:prstGeom>
        </p:spPr>
        <p:txBody>
          <a:bodyPr vert="horz" wrap="square" lIns="0" tIns="0" rIns="0" bIns="0" rtlCol="0">
            <a:spAutoFit/>
          </a:bodyPr>
          <a:lstStyle/>
          <a:p>
            <a:pPr marL="23495" indent="-11430">
              <a:lnSpc>
                <a:spcPts val="3000"/>
              </a:lnSpc>
            </a:pPr>
            <a:r>
              <a:rPr sz="2600" dirty="0">
                <a:latin typeface="Palatino Linotype"/>
                <a:cs typeface="Palatino Linotype"/>
              </a:rPr>
              <a:t>and solid biopsy </a:t>
            </a:r>
            <a:r>
              <a:rPr sz="2600" spc="-5" dirty="0">
                <a:latin typeface="Palatino Linotype"/>
                <a:cs typeface="Palatino Linotype"/>
              </a:rPr>
              <a:t>do </a:t>
            </a:r>
            <a:r>
              <a:rPr sz="2600" dirty="0">
                <a:latin typeface="Palatino Linotype"/>
                <a:cs typeface="Palatino Linotype"/>
              </a:rPr>
              <a:t>not</a:t>
            </a:r>
            <a:r>
              <a:rPr sz="2600" spc="-75" dirty="0">
                <a:latin typeface="Palatino Linotype"/>
                <a:cs typeface="Palatino Linotype"/>
              </a:rPr>
              <a:t> </a:t>
            </a:r>
            <a:r>
              <a:rPr sz="2600" spc="-5" dirty="0">
                <a:latin typeface="Palatino Linotype"/>
                <a:cs typeface="Palatino Linotype"/>
              </a:rPr>
              <a:t>provide</a:t>
            </a:r>
            <a:endParaRPr sz="2600">
              <a:latin typeface="Palatino Linotype"/>
              <a:cs typeface="Palatino Linotype"/>
            </a:endParaRPr>
          </a:p>
          <a:p>
            <a:pPr marL="23495">
              <a:lnSpc>
                <a:spcPct val="100000"/>
              </a:lnSpc>
              <a:spcBef>
                <a:spcPts val="80"/>
              </a:spcBef>
            </a:pPr>
            <a:r>
              <a:rPr sz="2600" dirty="0">
                <a:latin typeface="Palatino Linotype"/>
                <a:cs typeface="Palatino Linotype"/>
              </a:rPr>
              <a:t>real-time monitoring of a</a:t>
            </a:r>
            <a:r>
              <a:rPr sz="2600" spc="-100" dirty="0">
                <a:latin typeface="Palatino Linotype"/>
                <a:cs typeface="Palatino Linotype"/>
              </a:rPr>
              <a:t> </a:t>
            </a:r>
            <a:r>
              <a:rPr sz="2600" dirty="0">
                <a:latin typeface="Palatino Linotype"/>
                <a:cs typeface="Palatino Linotype"/>
              </a:rPr>
              <a:t>tumor</a:t>
            </a:r>
            <a:endParaRPr sz="2600">
              <a:latin typeface="Palatino Linotype"/>
              <a:cs typeface="Palatino Linotype"/>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1890496" y="574037"/>
            <a:ext cx="10077450" cy="2999105"/>
          </a:xfrm>
          <a:prstGeom prst="rect">
            <a:avLst/>
          </a:prstGeom>
        </p:spPr>
        <p:txBody>
          <a:bodyPr vert="horz" wrap="square" lIns="0" tIns="0" rIns="0" bIns="0" rtlCol="0">
            <a:spAutoFit/>
          </a:bodyPr>
          <a:lstStyle/>
          <a:p>
            <a:pPr marL="12700" marR="5080">
              <a:lnSpc>
                <a:spcPct val="99700"/>
              </a:lnSpc>
            </a:pPr>
            <a:r>
              <a:rPr sz="2800" spc="-5" dirty="0">
                <a:solidFill>
                  <a:srgbClr val="000090"/>
                </a:solidFill>
                <a:latin typeface="Palatino Linotype"/>
                <a:cs typeface="Palatino Linotype"/>
              </a:rPr>
              <a:t>The </a:t>
            </a:r>
            <a:r>
              <a:rPr sz="2800" dirty="0">
                <a:solidFill>
                  <a:srgbClr val="000090"/>
                </a:solidFill>
                <a:latin typeface="Palatino Linotype"/>
                <a:cs typeface="Palatino Linotype"/>
              </a:rPr>
              <a:t>puriﬁcation of </a:t>
            </a:r>
            <a:r>
              <a:rPr sz="2800" spc="-5" dirty="0">
                <a:solidFill>
                  <a:srgbClr val="000090"/>
                </a:solidFill>
                <a:latin typeface="Palatino Linotype"/>
                <a:cs typeface="Palatino Linotype"/>
              </a:rPr>
              <a:t>circulating </a:t>
            </a:r>
            <a:r>
              <a:rPr sz="2800" dirty="0">
                <a:solidFill>
                  <a:srgbClr val="000090"/>
                </a:solidFill>
                <a:latin typeface="Palatino Linotype"/>
                <a:cs typeface="Palatino Linotype"/>
              </a:rPr>
              <a:t>tumor </a:t>
            </a:r>
            <a:r>
              <a:rPr sz="2800" spc="-5" dirty="0">
                <a:solidFill>
                  <a:srgbClr val="000090"/>
                </a:solidFill>
                <a:latin typeface="Palatino Linotype"/>
                <a:cs typeface="Palatino Linotype"/>
              </a:rPr>
              <a:t>cells </a:t>
            </a:r>
            <a:r>
              <a:rPr sz="2800" dirty="0">
                <a:solidFill>
                  <a:srgbClr val="000090"/>
                </a:solidFill>
                <a:latin typeface="Palatino Linotype"/>
                <a:cs typeface="Palatino Linotype"/>
              </a:rPr>
              <a:t>(CTCs) </a:t>
            </a:r>
            <a:r>
              <a:rPr sz="2800" spc="-5" dirty="0">
                <a:solidFill>
                  <a:srgbClr val="000090"/>
                </a:solidFill>
                <a:latin typeface="Palatino Linotype"/>
                <a:cs typeface="Palatino Linotype"/>
              </a:rPr>
              <a:t>and/or cell-  </a:t>
            </a:r>
            <a:r>
              <a:rPr sz="2800" dirty="0">
                <a:solidFill>
                  <a:srgbClr val="000090"/>
                </a:solidFill>
                <a:latin typeface="Palatino Linotype"/>
                <a:cs typeface="Palatino Linotype"/>
              </a:rPr>
              <a:t>free </a:t>
            </a:r>
            <a:r>
              <a:rPr sz="2800" spc="-5" dirty="0">
                <a:solidFill>
                  <a:srgbClr val="000090"/>
                </a:solidFill>
                <a:latin typeface="Palatino Linotype"/>
                <a:cs typeface="Palatino Linotype"/>
              </a:rPr>
              <a:t>circulating </a:t>
            </a:r>
            <a:r>
              <a:rPr sz="2800" dirty="0">
                <a:solidFill>
                  <a:srgbClr val="000090"/>
                </a:solidFill>
                <a:latin typeface="Palatino Linotype"/>
                <a:cs typeface="Palatino Linotype"/>
              </a:rPr>
              <a:t>tumoral DNA </a:t>
            </a:r>
            <a:r>
              <a:rPr sz="2800" spc="-5" dirty="0">
                <a:solidFill>
                  <a:srgbClr val="000090"/>
                </a:solidFill>
                <a:latin typeface="Palatino Linotype"/>
                <a:cs typeface="Palatino Linotype"/>
              </a:rPr>
              <a:t>(ctDNA) </a:t>
            </a:r>
            <a:r>
              <a:rPr sz="2800" dirty="0">
                <a:solidFill>
                  <a:srgbClr val="000090"/>
                </a:solidFill>
                <a:latin typeface="Palatino Linotype"/>
                <a:cs typeface="Palatino Linotype"/>
              </a:rPr>
              <a:t>in </a:t>
            </a:r>
            <a:r>
              <a:rPr sz="2800" spc="-5" dirty="0">
                <a:solidFill>
                  <a:srgbClr val="000090"/>
                </a:solidFill>
                <a:latin typeface="Palatino Linotype"/>
                <a:cs typeface="Palatino Linotype"/>
              </a:rPr>
              <a:t>the bloodstream </a:t>
            </a:r>
            <a:r>
              <a:rPr sz="2800" dirty="0">
                <a:solidFill>
                  <a:srgbClr val="000090"/>
                </a:solidFill>
                <a:latin typeface="Palatino Linotype"/>
                <a:cs typeface="Palatino Linotype"/>
              </a:rPr>
              <a:t>of  </a:t>
            </a:r>
            <a:r>
              <a:rPr sz="2800" spc="-5" dirty="0">
                <a:solidFill>
                  <a:srgbClr val="000090"/>
                </a:solidFill>
                <a:latin typeface="Palatino Linotype"/>
                <a:cs typeface="Palatino Linotype"/>
              </a:rPr>
              <a:t>virtually </a:t>
            </a:r>
            <a:r>
              <a:rPr sz="2800" dirty="0">
                <a:solidFill>
                  <a:srgbClr val="000090"/>
                </a:solidFill>
                <a:latin typeface="Palatino Linotype"/>
                <a:cs typeface="Palatino Linotype"/>
              </a:rPr>
              <a:t>all </a:t>
            </a:r>
            <a:r>
              <a:rPr sz="2800" spc="-5" dirty="0">
                <a:solidFill>
                  <a:srgbClr val="000090"/>
                </a:solidFill>
                <a:latin typeface="Palatino Linotype"/>
                <a:cs typeface="Palatino Linotype"/>
              </a:rPr>
              <a:t>individuals </a:t>
            </a:r>
            <a:r>
              <a:rPr sz="2800" dirty="0">
                <a:solidFill>
                  <a:srgbClr val="000090"/>
                </a:solidFill>
                <a:latin typeface="Palatino Linotype"/>
                <a:cs typeface="Palatino Linotype"/>
              </a:rPr>
              <a:t>(a.k.a. </a:t>
            </a:r>
            <a:r>
              <a:rPr sz="2800" b="1" u="heavy" spc="-5" dirty="0">
                <a:solidFill>
                  <a:srgbClr val="000090"/>
                </a:solidFill>
                <a:latin typeface="Palatino Linotype"/>
                <a:cs typeface="Palatino Linotype"/>
              </a:rPr>
              <a:t>liquid biopsy</a:t>
            </a:r>
            <a:r>
              <a:rPr sz="2800" spc="-5" dirty="0">
                <a:solidFill>
                  <a:srgbClr val="000090"/>
                </a:solidFill>
                <a:latin typeface="Palatino Linotype"/>
                <a:cs typeface="Palatino Linotype"/>
              </a:rPr>
              <a:t>), </a:t>
            </a:r>
            <a:r>
              <a:rPr sz="2800" spc="-10" dirty="0">
                <a:solidFill>
                  <a:srgbClr val="000090"/>
                </a:solidFill>
                <a:latin typeface="Palatino Linotype"/>
                <a:cs typeface="Palatino Linotype"/>
              </a:rPr>
              <a:t>followed </a:t>
            </a:r>
            <a:r>
              <a:rPr sz="2800" dirty="0">
                <a:solidFill>
                  <a:srgbClr val="000090"/>
                </a:solidFill>
                <a:latin typeface="Palatino Linotype"/>
                <a:cs typeface="Palatino Linotype"/>
              </a:rPr>
              <a:t>by NGS  analysis, allows </a:t>
            </a:r>
            <a:r>
              <a:rPr sz="2800" spc="-15" dirty="0">
                <a:solidFill>
                  <a:srgbClr val="000090"/>
                </a:solidFill>
                <a:latin typeface="Palatino Linotype"/>
                <a:cs typeface="Palatino Linotype"/>
              </a:rPr>
              <a:t>non-invasive </a:t>
            </a:r>
            <a:r>
              <a:rPr sz="2800" dirty="0">
                <a:solidFill>
                  <a:srgbClr val="000090"/>
                </a:solidFill>
                <a:latin typeface="Palatino Linotype"/>
                <a:cs typeface="Palatino Linotype"/>
              </a:rPr>
              <a:t>and repeated interrogation of </a:t>
            </a:r>
            <a:r>
              <a:rPr sz="2800" spc="-5" dirty="0">
                <a:solidFill>
                  <a:srgbClr val="000090"/>
                </a:solidFill>
                <a:latin typeface="Palatino Linotype"/>
                <a:cs typeface="Palatino Linotype"/>
              </a:rPr>
              <a:t>the  molecular </a:t>
            </a:r>
            <a:r>
              <a:rPr sz="2800" dirty="0">
                <a:solidFill>
                  <a:srgbClr val="000090"/>
                </a:solidFill>
                <a:latin typeface="Palatino Linotype"/>
                <a:cs typeface="Palatino Linotype"/>
              </a:rPr>
              <a:t>portrait of a tumor and its</a:t>
            </a:r>
            <a:r>
              <a:rPr sz="2800" spc="-75" dirty="0">
                <a:solidFill>
                  <a:srgbClr val="000090"/>
                </a:solidFill>
                <a:latin typeface="Palatino Linotype"/>
                <a:cs typeface="Palatino Linotype"/>
              </a:rPr>
              <a:t> </a:t>
            </a:r>
            <a:r>
              <a:rPr sz="2800" dirty="0">
                <a:solidFill>
                  <a:srgbClr val="000090"/>
                </a:solidFill>
                <a:latin typeface="Palatino Linotype"/>
                <a:cs typeface="Palatino Linotype"/>
              </a:rPr>
              <a:t>heterogeneous</a:t>
            </a:r>
            <a:endParaRPr sz="2800">
              <a:latin typeface="Palatino Linotype"/>
              <a:cs typeface="Palatino Linotype"/>
            </a:endParaRPr>
          </a:p>
          <a:p>
            <a:pPr marL="12700" marR="390525">
              <a:lnSpc>
                <a:spcPts val="3300"/>
              </a:lnSpc>
              <a:spcBef>
                <a:spcPts val="200"/>
              </a:spcBef>
            </a:pPr>
            <a:r>
              <a:rPr sz="2800" spc="-5" dirty="0">
                <a:solidFill>
                  <a:srgbClr val="000090"/>
                </a:solidFill>
                <a:latin typeface="Palatino Linotype"/>
                <a:cs typeface="Palatino Linotype"/>
              </a:rPr>
              <a:t>characteristics, </a:t>
            </a:r>
            <a:r>
              <a:rPr sz="2800" spc="-15" dirty="0">
                <a:solidFill>
                  <a:srgbClr val="000090"/>
                </a:solidFill>
                <a:latin typeface="Palatino Linotype"/>
                <a:cs typeface="Palatino Linotype"/>
              </a:rPr>
              <a:t>even </a:t>
            </a:r>
            <a:r>
              <a:rPr sz="2800" dirty="0">
                <a:solidFill>
                  <a:srgbClr val="000090"/>
                </a:solidFill>
                <a:latin typeface="Palatino Linotype"/>
                <a:cs typeface="Palatino Linotype"/>
              </a:rPr>
              <a:t>at </a:t>
            </a:r>
            <a:r>
              <a:rPr sz="2800" spc="-15" dirty="0">
                <a:solidFill>
                  <a:srgbClr val="000090"/>
                </a:solidFill>
                <a:latin typeface="Palatino Linotype"/>
                <a:cs typeface="Palatino Linotype"/>
              </a:rPr>
              <a:t>very </a:t>
            </a:r>
            <a:r>
              <a:rPr sz="2800" dirty="0">
                <a:solidFill>
                  <a:srgbClr val="000090"/>
                </a:solidFill>
                <a:latin typeface="Palatino Linotype"/>
                <a:cs typeface="Palatino Linotype"/>
              </a:rPr>
              <a:t>early stages and in asymptomatic  </a:t>
            </a:r>
            <a:r>
              <a:rPr sz="2800" spc="-5" dirty="0">
                <a:solidFill>
                  <a:srgbClr val="000090"/>
                </a:solidFill>
                <a:latin typeface="Palatino Linotype"/>
                <a:cs typeface="Palatino Linotype"/>
              </a:rPr>
              <a:t>subjects</a:t>
            </a:r>
            <a:endParaRPr sz="2800">
              <a:latin typeface="Palatino Linotype"/>
              <a:cs typeface="Palatino Linotype"/>
            </a:endParaRPr>
          </a:p>
        </p:txBody>
      </p:sp>
      <p:sp>
        <p:nvSpPr>
          <p:cNvPr id="5" name="object 5"/>
          <p:cNvSpPr/>
          <p:nvPr/>
        </p:nvSpPr>
        <p:spPr>
          <a:xfrm>
            <a:off x="3439502" y="3308974"/>
            <a:ext cx="3850800" cy="3549024"/>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xfrm>
            <a:off x="5649669" y="926337"/>
            <a:ext cx="4595495" cy="1188720"/>
          </a:xfrm>
          <a:prstGeom prst="rect">
            <a:avLst/>
          </a:prstGeom>
        </p:spPr>
        <p:txBody>
          <a:bodyPr vert="horz" wrap="square" lIns="0" tIns="0" rIns="0" bIns="0" rtlCol="0">
            <a:spAutoFit/>
          </a:bodyPr>
          <a:lstStyle/>
          <a:p>
            <a:pPr marL="12065" marR="5080" indent="-635" algn="ctr">
              <a:lnSpc>
                <a:spcPts val="3100"/>
              </a:lnSpc>
            </a:pPr>
            <a:r>
              <a:rPr sz="2600" b="0" dirty="0">
                <a:solidFill>
                  <a:srgbClr val="002060"/>
                </a:solidFill>
                <a:latin typeface="Palatino Linotype"/>
                <a:cs typeface="Palatino Linotype"/>
              </a:rPr>
              <a:t>A simple blood </a:t>
            </a:r>
            <a:r>
              <a:rPr sz="2600" b="0" spc="-10" dirty="0">
                <a:solidFill>
                  <a:srgbClr val="002060"/>
                </a:solidFill>
                <a:latin typeface="Palatino Linotype"/>
                <a:cs typeface="Palatino Linotype"/>
              </a:rPr>
              <a:t>withdrawal  </a:t>
            </a:r>
            <a:r>
              <a:rPr sz="2600" b="0" dirty="0">
                <a:solidFill>
                  <a:srgbClr val="002060"/>
                </a:solidFill>
                <a:latin typeface="Palatino Linotype"/>
                <a:cs typeface="Palatino Linotype"/>
              </a:rPr>
              <a:t>allows genetic analysis by</a:t>
            </a:r>
            <a:r>
              <a:rPr sz="2600" b="0" spc="-105" dirty="0">
                <a:solidFill>
                  <a:srgbClr val="002060"/>
                </a:solidFill>
                <a:latin typeface="Palatino Linotype"/>
                <a:cs typeface="Palatino Linotype"/>
              </a:rPr>
              <a:t> </a:t>
            </a:r>
            <a:r>
              <a:rPr sz="2600" b="0" dirty="0">
                <a:solidFill>
                  <a:srgbClr val="002060"/>
                </a:solidFill>
                <a:latin typeface="Palatino Linotype"/>
                <a:cs typeface="Palatino Linotype"/>
              </a:rPr>
              <a:t>NGS  of</a:t>
            </a:r>
            <a:endParaRPr sz="2600">
              <a:latin typeface="Palatino Linotype"/>
              <a:cs typeface="Palatino Linotype"/>
            </a:endParaRPr>
          </a:p>
        </p:txBody>
      </p:sp>
      <p:sp>
        <p:nvSpPr>
          <p:cNvPr id="5" name="object 5"/>
          <p:cNvSpPr txBox="1"/>
          <p:nvPr/>
        </p:nvSpPr>
        <p:spPr>
          <a:xfrm>
            <a:off x="5618990" y="2838818"/>
            <a:ext cx="4869815" cy="2531745"/>
          </a:xfrm>
          <a:prstGeom prst="rect">
            <a:avLst/>
          </a:prstGeom>
        </p:spPr>
        <p:txBody>
          <a:bodyPr vert="horz" wrap="square" lIns="0" tIns="0" rIns="0" bIns="0" rtlCol="0">
            <a:spAutoFit/>
          </a:bodyPr>
          <a:lstStyle/>
          <a:p>
            <a:pPr marL="12700" marR="5080" algn="ctr">
              <a:lnSpc>
                <a:spcPts val="2800"/>
              </a:lnSpc>
            </a:pPr>
            <a:r>
              <a:rPr sz="2400" spc="-5" dirty="0">
                <a:solidFill>
                  <a:srgbClr val="002060"/>
                </a:solidFill>
                <a:latin typeface="Palatino Linotype"/>
                <a:cs typeface="Palatino Linotype"/>
              </a:rPr>
              <a:t>Circulating Cell-Free </a:t>
            </a:r>
            <a:r>
              <a:rPr sz="2400" spc="-25" dirty="0">
                <a:solidFill>
                  <a:srgbClr val="002060"/>
                </a:solidFill>
                <a:latin typeface="Palatino Linotype"/>
                <a:cs typeface="Palatino Linotype"/>
              </a:rPr>
              <a:t>Tumoral </a:t>
            </a:r>
            <a:r>
              <a:rPr sz="2400" dirty="0">
                <a:solidFill>
                  <a:srgbClr val="002060"/>
                </a:solidFill>
                <a:latin typeface="Palatino Linotype"/>
                <a:cs typeface="Palatino Linotype"/>
              </a:rPr>
              <a:t>DNA  </a:t>
            </a:r>
            <a:r>
              <a:rPr sz="2400" spc="-5" dirty="0">
                <a:solidFill>
                  <a:srgbClr val="002060"/>
                </a:solidFill>
                <a:latin typeface="Palatino Linotype"/>
                <a:cs typeface="Palatino Linotype"/>
              </a:rPr>
              <a:t>(ctDNA)</a:t>
            </a:r>
            <a:endParaRPr sz="2400">
              <a:latin typeface="Palatino Linotype"/>
              <a:cs typeface="Palatino Linotype"/>
            </a:endParaRPr>
          </a:p>
          <a:p>
            <a:pPr marL="690880" marR="683260" indent="1485265">
              <a:lnSpc>
                <a:spcPct val="196500"/>
              </a:lnSpc>
              <a:spcBef>
                <a:spcPts val="60"/>
              </a:spcBef>
            </a:pPr>
            <a:r>
              <a:rPr sz="2400" dirty="0">
                <a:solidFill>
                  <a:srgbClr val="002060"/>
                </a:solidFill>
                <a:latin typeface="Palatino Linotype"/>
                <a:cs typeface="Palatino Linotype"/>
              </a:rPr>
              <a:t>and  </a:t>
            </a:r>
            <a:r>
              <a:rPr sz="2400" spc="-5" dirty="0">
                <a:solidFill>
                  <a:srgbClr val="002060"/>
                </a:solidFill>
                <a:latin typeface="Palatino Linotype"/>
                <a:cs typeface="Palatino Linotype"/>
              </a:rPr>
              <a:t>Circulating </a:t>
            </a:r>
            <a:r>
              <a:rPr sz="2400" spc="-25" dirty="0">
                <a:solidFill>
                  <a:srgbClr val="002060"/>
                </a:solidFill>
                <a:latin typeface="Palatino Linotype"/>
                <a:cs typeface="Palatino Linotype"/>
              </a:rPr>
              <a:t>Tumoral</a:t>
            </a:r>
            <a:r>
              <a:rPr sz="2400" spc="-40" dirty="0">
                <a:solidFill>
                  <a:srgbClr val="002060"/>
                </a:solidFill>
                <a:latin typeface="Palatino Linotype"/>
                <a:cs typeface="Palatino Linotype"/>
              </a:rPr>
              <a:t> </a:t>
            </a:r>
            <a:r>
              <a:rPr sz="2400" dirty="0">
                <a:solidFill>
                  <a:srgbClr val="002060"/>
                </a:solidFill>
                <a:latin typeface="Palatino Linotype"/>
                <a:cs typeface="Palatino Linotype"/>
              </a:rPr>
              <a:t>Cells</a:t>
            </a:r>
            <a:endParaRPr sz="2400">
              <a:latin typeface="Palatino Linotype"/>
              <a:cs typeface="Palatino Linotype"/>
            </a:endParaRPr>
          </a:p>
          <a:p>
            <a:pPr algn="ctr">
              <a:lnSpc>
                <a:spcPts val="2800"/>
              </a:lnSpc>
            </a:pPr>
            <a:r>
              <a:rPr sz="2400" dirty="0">
                <a:solidFill>
                  <a:srgbClr val="002060"/>
                </a:solidFill>
                <a:latin typeface="Palatino Linotype"/>
                <a:cs typeface="Palatino Linotype"/>
              </a:rPr>
              <a:t>(CTC)</a:t>
            </a:r>
            <a:endParaRPr sz="2400">
              <a:latin typeface="Palatino Linotype"/>
              <a:cs typeface="Palatino Linotype"/>
            </a:endParaRPr>
          </a:p>
        </p:txBody>
      </p:sp>
      <p:sp>
        <p:nvSpPr>
          <p:cNvPr id="6" name="object 6"/>
          <p:cNvSpPr/>
          <p:nvPr/>
        </p:nvSpPr>
        <p:spPr>
          <a:xfrm>
            <a:off x="2199068" y="739305"/>
            <a:ext cx="2550490" cy="5700403"/>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3190506" y="805980"/>
            <a:ext cx="63500" cy="0"/>
          </a:xfrm>
          <a:custGeom>
            <a:avLst/>
            <a:gdLst/>
            <a:ahLst/>
            <a:cxnLst/>
            <a:rect l="l" t="t" r="r" b="b"/>
            <a:pathLst>
              <a:path w="63500">
                <a:moveTo>
                  <a:pt x="0" y="0"/>
                </a:moveTo>
                <a:lnTo>
                  <a:pt x="63500" y="0"/>
                </a:lnTo>
              </a:path>
            </a:pathLst>
          </a:custGeom>
          <a:ln w="25400">
            <a:solidFill>
              <a:srgbClr val="B5B5B5"/>
            </a:solidFill>
          </a:ln>
        </p:spPr>
        <p:txBody>
          <a:bodyPr wrap="square" lIns="0" tIns="0" rIns="0" bIns="0" rtlCol="0"/>
          <a:lstStyle/>
          <a:p>
            <a:endParaRPr/>
          </a:p>
        </p:txBody>
      </p:sp>
      <p:sp>
        <p:nvSpPr>
          <p:cNvPr id="5" name="object 5"/>
          <p:cNvSpPr txBox="1">
            <a:spLocks noGrp="1"/>
          </p:cNvSpPr>
          <p:nvPr>
            <p:ph type="title"/>
          </p:nvPr>
        </p:nvSpPr>
        <p:spPr>
          <a:xfrm>
            <a:off x="2273701" y="454037"/>
            <a:ext cx="8552180" cy="1105535"/>
          </a:xfrm>
          <a:prstGeom prst="rect">
            <a:avLst/>
          </a:prstGeom>
        </p:spPr>
        <p:txBody>
          <a:bodyPr vert="horz" wrap="square" lIns="0" tIns="0" rIns="0" bIns="0" rtlCol="0">
            <a:spAutoFit/>
          </a:bodyPr>
          <a:lstStyle/>
          <a:p>
            <a:pPr marL="12700" marR="5080" algn="ctr">
              <a:lnSpc>
                <a:spcPct val="99000"/>
              </a:lnSpc>
            </a:pPr>
            <a:r>
              <a:rPr sz="2200" u="heavy" spc="-5" dirty="0">
                <a:solidFill>
                  <a:srgbClr val="7097D3"/>
                </a:solidFill>
              </a:rPr>
              <a:t>ctDNA </a:t>
            </a:r>
            <a:r>
              <a:rPr b="0" dirty="0">
                <a:solidFill>
                  <a:srgbClr val="002060"/>
                </a:solidFill>
                <a:latin typeface="Palatino Linotype"/>
                <a:cs typeface="Palatino Linotype"/>
              </a:rPr>
              <a:t>is single- or </a:t>
            </a:r>
            <a:r>
              <a:rPr b="0" spc="-5" dirty="0">
                <a:solidFill>
                  <a:srgbClr val="002060"/>
                </a:solidFill>
                <a:latin typeface="Palatino Linotype"/>
                <a:cs typeface="Palatino Linotype"/>
              </a:rPr>
              <a:t>double-standed </a:t>
            </a:r>
            <a:r>
              <a:rPr b="0" dirty="0">
                <a:solidFill>
                  <a:srgbClr val="002060"/>
                </a:solidFill>
                <a:latin typeface="Palatino Linotype"/>
                <a:cs typeface="Palatino Linotype"/>
              </a:rPr>
              <a:t>DNA released by </a:t>
            </a:r>
            <a:r>
              <a:rPr b="0" spc="-5" dirty="0">
                <a:solidFill>
                  <a:srgbClr val="002060"/>
                </a:solidFill>
                <a:latin typeface="Palatino Linotype"/>
                <a:cs typeface="Palatino Linotype"/>
              </a:rPr>
              <a:t>the</a:t>
            </a:r>
            <a:r>
              <a:rPr b="0" spc="-180" dirty="0">
                <a:solidFill>
                  <a:srgbClr val="002060"/>
                </a:solidFill>
                <a:latin typeface="Palatino Linotype"/>
                <a:cs typeface="Palatino Linotype"/>
              </a:rPr>
              <a:t> </a:t>
            </a:r>
            <a:r>
              <a:rPr b="0" dirty="0">
                <a:solidFill>
                  <a:srgbClr val="002060"/>
                </a:solidFill>
                <a:latin typeface="Palatino Linotype"/>
                <a:cs typeface="Palatino Linotype"/>
              </a:rPr>
              <a:t>tumor  </a:t>
            </a:r>
            <a:r>
              <a:rPr b="0" spc="-5" dirty="0">
                <a:solidFill>
                  <a:srgbClr val="002060"/>
                </a:solidFill>
                <a:latin typeface="Palatino Linotype"/>
                <a:cs typeface="Palatino Linotype"/>
              </a:rPr>
              <a:t>cells </a:t>
            </a:r>
            <a:r>
              <a:rPr b="0" dirty="0">
                <a:solidFill>
                  <a:srgbClr val="002060"/>
                </a:solidFill>
                <a:latin typeface="Palatino Linotype"/>
                <a:cs typeface="Palatino Linotype"/>
              </a:rPr>
              <a:t>into </a:t>
            </a:r>
            <a:r>
              <a:rPr b="0" spc="-5" dirty="0">
                <a:solidFill>
                  <a:srgbClr val="002060"/>
                </a:solidFill>
                <a:latin typeface="Palatino Linotype"/>
                <a:cs typeface="Palatino Linotype"/>
              </a:rPr>
              <a:t>the </a:t>
            </a:r>
            <a:r>
              <a:rPr b="0" dirty="0">
                <a:solidFill>
                  <a:srgbClr val="002060"/>
                </a:solidFill>
                <a:latin typeface="Palatino Linotype"/>
                <a:cs typeface="Palatino Linotype"/>
              </a:rPr>
              <a:t>bloodstream and bears all </a:t>
            </a:r>
            <a:r>
              <a:rPr b="0" spc="-5" dirty="0">
                <a:solidFill>
                  <a:srgbClr val="002060"/>
                </a:solidFill>
                <a:latin typeface="Palatino Linotype"/>
                <a:cs typeface="Palatino Linotype"/>
              </a:rPr>
              <a:t>the </a:t>
            </a:r>
            <a:r>
              <a:rPr b="0" dirty="0">
                <a:solidFill>
                  <a:srgbClr val="002060"/>
                </a:solidFill>
                <a:latin typeface="Palatino Linotype"/>
                <a:cs typeface="Palatino Linotype"/>
              </a:rPr>
              <a:t>diﬀerent kind of  mutations of </a:t>
            </a:r>
            <a:r>
              <a:rPr b="0" spc="-5" dirty="0">
                <a:solidFill>
                  <a:srgbClr val="002060"/>
                </a:solidFill>
                <a:latin typeface="Palatino Linotype"/>
                <a:cs typeface="Palatino Linotype"/>
              </a:rPr>
              <a:t>the </a:t>
            </a:r>
            <a:r>
              <a:rPr b="0" dirty="0">
                <a:solidFill>
                  <a:srgbClr val="002060"/>
                </a:solidFill>
                <a:latin typeface="Palatino Linotype"/>
                <a:cs typeface="Palatino Linotype"/>
              </a:rPr>
              <a:t>originating</a:t>
            </a:r>
            <a:r>
              <a:rPr b="0" spc="-85" dirty="0">
                <a:solidFill>
                  <a:srgbClr val="002060"/>
                </a:solidFill>
                <a:latin typeface="Palatino Linotype"/>
                <a:cs typeface="Palatino Linotype"/>
              </a:rPr>
              <a:t> </a:t>
            </a:r>
            <a:r>
              <a:rPr b="0" dirty="0">
                <a:solidFill>
                  <a:srgbClr val="002060"/>
                </a:solidFill>
                <a:latin typeface="Palatino Linotype"/>
                <a:cs typeface="Palatino Linotype"/>
              </a:rPr>
              <a:t>tumor</a:t>
            </a:r>
            <a:endParaRPr sz="2200">
              <a:latin typeface="Palatino Linotype"/>
              <a:cs typeface="Palatino Linotype"/>
            </a:endParaRPr>
          </a:p>
        </p:txBody>
      </p:sp>
      <p:sp>
        <p:nvSpPr>
          <p:cNvPr id="6" name="object 6"/>
          <p:cNvSpPr/>
          <p:nvPr/>
        </p:nvSpPr>
        <p:spPr>
          <a:xfrm>
            <a:off x="3888270" y="1772843"/>
            <a:ext cx="5143500" cy="3095625"/>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2123855" y="5139753"/>
            <a:ext cx="8851900" cy="1342390"/>
          </a:xfrm>
          <a:prstGeom prst="rect">
            <a:avLst/>
          </a:prstGeom>
        </p:spPr>
        <p:txBody>
          <a:bodyPr vert="horz" wrap="square" lIns="0" tIns="0" rIns="0" bIns="0" rtlCol="0">
            <a:spAutoFit/>
          </a:bodyPr>
          <a:lstStyle/>
          <a:p>
            <a:pPr marL="12065" marR="5080" algn="ctr">
              <a:lnSpc>
                <a:spcPts val="2600"/>
              </a:lnSpc>
            </a:pPr>
            <a:r>
              <a:rPr sz="2200" b="1" u="sng" dirty="0">
                <a:solidFill>
                  <a:srgbClr val="7097D3"/>
                </a:solidFill>
                <a:latin typeface="Palatino Linotype"/>
                <a:cs typeface="Palatino Linotype"/>
              </a:rPr>
              <a:t>CTC </a:t>
            </a:r>
            <a:r>
              <a:rPr sz="2200" dirty="0">
                <a:solidFill>
                  <a:srgbClr val="002060"/>
                </a:solidFill>
                <a:latin typeface="Palatino Linotype"/>
                <a:cs typeface="Palatino Linotype"/>
              </a:rPr>
              <a:t>represent </a:t>
            </a:r>
            <a:r>
              <a:rPr sz="2200" spc="-5" dirty="0">
                <a:solidFill>
                  <a:srgbClr val="002060"/>
                </a:solidFill>
                <a:latin typeface="Palatino Linotype"/>
                <a:cs typeface="Palatino Linotype"/>
              </a:rPr>
              <a:t>cancer cells </a:t>
            </a:r>
            <a:r>
              <a:rPr sz="2200" dirty="0">
                <a:solidFill>
                  <a:srgbClr val="002060"/>
                </a:solidFill>
                <a:latin typeface="Palatino Linotype"/>
                <a:cs typeface="Palatino Linotype"/>
              </a:rPr>
              <a:t>that </a:t>
            </a:r>
            <a:r>
              <a:rPr sz="2200" spc="-5" dirty="0">
                <a:solidFill>
                  <a:srgbClr val="002060"/>
                </a:solidFill>
                <a:latin typeface="Palatino Linotype"/>
                <a:cs typeface="Palatino Linotype"/>
              </a:rPr>
              <a:t>detach </a:t>
            </a:r>
            <a:r>
              <a:rPr sz="2200" dirty="0">
                <a:solidFill>
                  <a:srgbClr val="002060"/>
                </a:solidFill>
                <a:latin typeface="Palatino Linotype"/>
                <a:cs typeface="Palatino Linotype"/>
              </a:rPr>
              <a:t>from a solid tumor mass and</a:t>
            </a:r>
            <a:r>
              <a:rPr sz="2200" spc="-35" dirty="0">
                <a:solidFill>
                  <a:srgbClr val="002060"/>
                </a:solidFill>
                <a:latin typeface="Palatino Linotype"/>
                <a:cs typeface="Palatino Linotype"/>
              </a:rPr>
              <a:t> </a:t>
            </a:r>
            <a:r>
              <a:rPr sz="2200" dirty="0">
                <a:solidFill>
                  <a:srgbClr val="002060"/>
                </a:solidFill>
                <a:latin typeface="Palatino Linotype"/>
                <a:cs typeface="Palatino Linotype"/>
              </a:rPr>
              <a:t>are  in </a:t>
            </a:r>
            <a:r>
              <a:rPr sz="2200" spc="-5" dirty="0">
                <a:solidFill>
                  <a:srgbClr val="002060"/>
                </a:solidFill>
                <a:latin typeface="Palatino Linotype"/>
                <a:cs typeface="Palatino Linotype"/>
              </a:rPr>
              <a:t>the process </a:t>
            </a:r>
            <a:r>
              <a:rPr sz="2200" dirty="0">
                <a:solidFill>
                  <a:srgbClr val="002060"/>
                </a:solidFill>
                <a:latin typeface="Palatino Linotype"/>
                <a:cs typeface="Palatino Linotype"/>
              </a:rPr>
              <a:t>of </a:t>
            </a:r>
            <a:r>
              <a:rPr sz="2200" spc="-5" dirty="0">
                <a:solidFill>
                  <a:srgbClr val="002060"/>
                </a:solidFill>
                <a:latin typeface="Palatino Linotype"/>
                <a:cs typeface="Palatino Linotype"/>
              </a:rPr>
              <a:t>colonizing </a:t>
            </a:r>
            <a:r>
              <a:rPr sz="2200" dirty="0">
                <a:solidFill>
                  <a:srgbClr val="002060"/>
                </a:solidFill>
                <a:latin typeface="Palatino Linotype"/>
                <a:cs typeface="Palatino Linotype"/>
              </a:rPr>
              <a:t>distant organs to </a:t>
            </a:r>
            <a:r>
              <a:rPr sz="2200" spc="-10" dirty="0">
                <a:solidFill>
                  <a:srgbClr val="002060"/>
                </a:solidFill>
                <a:latin typeface="Palatino Linotype"/>
                <a:cs typeface="Palatino Linotype"/>
              </a:rPr>
              <a:t>give </a:t>
            </a:r>
            <a:r>
              <a:rPr sz="2200" dirty="0">
                <a:solidFill>
                  <a:srgbClr val="002060"/>
                </a:solidFill>
                <a:latin typeface="Palatino Linotype"/>
                <a:cs typeface="Palatino Linotype"/>
              </a:rPr>
              <a:t>rise to</a:t>
            </a:r>
            <a:r>
              <a:rPr sz="2200" spc="5" dirty="0">
                <a:solidFill>
                  <a:srgbClr val="002060"/>
                </a:solidFill>
                <a:latin typeface="Palatino Linotype"/>
                <a:cs typeface="Palatino Linotype"/>
              </a:rPr>
              <a:t> </a:t>
            </a:r>
            <a:r>
              <a:rPr sz="2200" dirty="0">
                <a:solidFill>
                  <a:srgbClr val="002060"/>
                </a:solidFill>
                <a:latin typeface="Palatino Linotype"/>
                <a:cs typeface="Palatino Linotype"/>
              </a:rPr>
              <a:t>metastasis.</a:t>
            </a:r>
            <a:endParaRPr sz="2200">
              <a:latin typeface="Palatino Linotype"/>
              <a:cs typeface="Palatino Linotype"/>
            </a:endParaRPr>
          </a:p>
          <a:p>
            <a:pPr algn="ctr">
              <a:lnSpc>
                <a:spcPts val="2520"/>
              </a:lnSpc>
            </a:pPr>
            <a:r>
              <a:rPr sz="2200" dirty="0">
                <a:solidFill>
                  <a:srgbClr val="002060"/>
                </a:solidFill>
                <a:latin typeface="Palatino Linotype"/>
                <a:cs typeface="Palatino Linotype"/>
              </a:rPr>
              <a:t>They </a:t>
            </a:r>
            <a:r>
              <a:rPr sz="2200" spc="-10" dirty="0">
                <a:solidFill>
                  <a:srgbClr val="002060"/>
                </a:solidFill>
                <a:latin typeface="Palatino Linotype"/>
                <a:cs typeface="Palatino Linotype"/>
              </a:rPr>
              <a:t>have </a:t>
            </a:r>
            <a:r>
              <a:rPr sz="2200" dirty="0">
                <a:solidFill>
                  <a:srgbClr val="002060"/>
                </a:solidFill>
                <a:latin typeface="Palatino Linotype"/>
                <a:cs typeface="Palatino Linotype"/>
              </a:rPr>
              <a:t>been </a:t>
            </a:r>
            <a:r>
              <a:rPr sz="2200" spc="-5" dirty="0">
                <a:solidFill>
                  <a:srgbClr val="002060"/>
                </a:solidFill>
                <a:latin typeface="Palatino Linotype"/>
                <a:cs typeface="Palatino Linotype"/>
              </a:rPr>
              <a:t>detected </a:t>
            </a:r>
            <a:r>
              <a:rPr sz="2200" dirty="0">
                <a:solidFill>
                  <a:srgbClr val="002060"/>
                </a:solidFill>
                <a:latin typeface="Palatino Linotype"/>
                <a:cs typeface="Palatino Linotype"/>
              </a:rPr>
              <a:t>in most </a:t>
            </a:r>
            <a:r>
              <a:rPr sz="2200" spc="-5" dirty="0">
                <a:solidFill>
                  <a:srgbClr val="002060"/>
                </a:solidFill>
                <a:latin typeface="Palatino Linotype"/>
                <a:cs typeface="Palatino Linotype"/>
              </a:rPr>
              <a:t>epithelial cancers, </a:t>
            </a:r>
            <a:r>
              <a:rPr sz="2200" dirty="0">
                <a:solidFill>
                  <a:srgbClr val="002060"/>
                </a:solidFill>
                <a:latin typeface="Palatino Linotype"/>
                <a:cs typeface="Palatino Linotype"/>
              </a:rPr>
              <a:t>as </a:t>
            </a:r>
            <a:r>
              <a:rPr sz="2200" spc="-10" dirty="0">
                <a:solidFill>
                  <a:srgbClr val="002060"/>
                </a:solidFill>
                <a:latin typeface="Palatino Linotype"/>
                <a:cs typeface="Palatino Linotype"/>
              </a:rPr>
              <a:t>well </a:t>
            </a:r>
            <a:r>
              <a:rPr sz="2200" dirty="0">
                <a:solidFill>
                  <a:srgbClr val="002060"/>
                </a:solidFill>
                <a:latin typeface="Palatino Linotype"/>
                <a:cs typeface="Palatino Linotype"/>
              </a:rPr>
              <a:t>as in</a:t>
            </a:r>
            <a:r>
              <a:rPr sz="2200" spc="25" dirty="0">
                <a:solidFill>
                  <a:srgbClr val="002060"/>
                </a:solidFill>
                <a:latin typeface="Palatino Linotype"/>
                <a:cs typeface="Palatino Linotype"/>
              </a:rPr>
              <a:t> </a:t>
            </a:r>
            <a:r>
              <a:rPr sz="2200" dirty="0">
                <a:solidFill>
                  <a:srgbClr val="002060"/>
                </a:solidFill>
                <a:latin typeface="Palatino Linotype"/>
                <a:cs typeface="Palatino Linotype"/>
              </a:rPr>
              <a:t>non-</a:t>
            </a:r>
            <a:endParaRPr sz="2200">
              <a:latin typeface="Palatino Linotype"/>
              <a:cs typeface="Palatino Linotype"/>
            </a:endParaRPr>
          </a:p>
          <a:p>
            <a:pPr algn="ctr">
              <a:lnSpc>
                <a:spcPct val="100000"/>
              </a:lnSpc>
              <a:spcBef>
                <a:spcPts val="60"/>
              </a:spcBef>
            </a:pPr>
            <a:r>
              <a:rPr sz="2200" spc="-5" dirty="0">
                <a:solidFill>
                  <a:srgbClr val="002060"/>
                </a:solidFill>
                <a:latin typeface="Palatino Linotype"/>
                <a:cs typeface="Palatino Linotype"/>
              </a:rPr>
              <a:t>epithelial</a:t>
            </a:r>
            <a:r>
              <a:rPr sz="2200" spc="-50" dirty="0">
                <a:solidFill>
                  <a:srgbClr val="002060"/>
                </a:solidFill>
                <a:latin typeface="Palatino Linotype"/>
                <a:cs typeface="Palatino Linotype"/>
              </a:rPr>
              <a:t> </a:t>
            </a:r>
            <a:r>
              <a:rPr sz="2200" spc="-5" dirty="0">
                <a:solidFill>
                  <a:srgbClr val="002060"/>
                </a:solidFill>
                <a:latin typeface="Palatino Linotype"/>
                <a:cs typeface="Palatino Linotype"/>
              </a:rPr>
              <a:t>cancers</a:t>
            </a:r>
            <a:endParaRPr sz="2200">
              <a:latin typeface="Palatino Linotype"/>
              <a:cs typeface="Palatino Linotype"/>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3039478" y="662139"/>
            <a:ext cx="6489065" cy="4965065"/>
          </a:xfrm>
          <a:prstGeom prst="rect">
            <a:avLst/>
          </a:prstGeom>
        </p:spPr>
        <p:txBody>
          <a:bodyPr vert="horz" wrap="square" lIns="0" tIns="0" rIns="0" bIns="0" rtlCol="0">
            <a:spAutoFit/>
          </a:bodyPr>
          <a:lstStyle/>
          <a:p>
            <a:pPr marL="1408430" marR="725805" indent="-1396365">
              <a:lnSpc>
                <a:spcPts val="2800"/>
              </a:lnSpc>
            </a:pPr>
            <a:r>
              <a:rPr sz="2400" dirty="0">
                <a:solidFill>
                  <a:srgbClr val="002060"/>
                </a:solidFill>
                <a:latin typeface="Palatino Linotype"/>
                <a:cs typeface="Palatino Linotype"/>
              </a:rPr>
              <a:t>Liquid biopsies </a:t>
            </a:r>
            <a:r>
              <a:rPr sz="2400" spc="-5" dirty="0">
                <a:solidFill>
                  <a:srgbClr val="002060"/>
                </a:solidFill>
                <a:latin typeface="Palatino Linotype"/>
                <a:cs typeface="Palatino Linotype"/>
              </a:rPr>
              <a:t>can </a:t>
            </a:r>
            <a:r>
              <a:rPr sz="2400" dirty="0">
                <a:solidFill>
                  <a:srgbClr val="002060"/>
                </a:solidFill>
                <a:latin typeface="Palatino Linotype"/>
                <a:cs typeface="Palatino Linotype"/>
              </a:rPr>
              <a:t>provide </a:t>
            </a:r>
            <a:r>
              <a:rPr sz="2400" spc="-5" dirty="0">
                <a:solidFill>
                  <a:srgbClr val="002060"/>
                </a:solidFill>
                <a:latin typeface="Palatino Linotype"/>
                <a:cs typeface="Palatino Linotype"/>
              </a:rPr>
              <a:t>cancer</a:t>
            </a:r>
            <a:r>
              <a:rPr sz="2400" spc="-65" dirty="0">
                <a:solidFill>
                  <a:srgbClr val="002060"/>
                </a:solidFill>
                <a:latin typeface="Palatino Linotype"/>
                <a:cs typeface="Palatino Linotype"/>
              </a:rPr>
              <a:t> </a:t>
            </a:r>
            <a:r>
              <a:rPr sz="2400" dirty="0">
                <a:solidFill>
                  <a:srgbClr val="002060"/>
                </a:solidFill>
                <a:latin typeface="Palatino Linotype"/>
                <a:cs typeface="Palatino Linotype"/>
              </a:rPr>
              <a:t>genetic  information useful</a:t>
            </a:r>
            <a:r>
              <a:rPr sz="2400" spc="-100" dirty="0">
                <a:solidFill>
                  <a:srgbClr val="002060"/>
                </a:solidFill>
                <a:latin typeface="Palatino Linotype"/>
                <a:cs typeface="Palatino Linotype"/>
              </a:rPr>
              <a:t> </a:t>
            </a:r>
            <a:r>
              <a:rPr sz="2400" dirty="0">
                <a:solidFill>
                  <a:srgbClr val="002060"/>
                </a:solidFill>
                <a:latin typeface="Palatino Linotype"/>
                <a:cs typeface="Palatino Linotype"/>
              </a:rPr>
              <a:t>as:</a:t>
            </a:r>
            <a:endParaRPr sz="2400">
              <a:latin typeface="Palatino Linotype"/>
              <a:cs typeface="Palatino Linotype"/>
            </a:endParaRPr>
          </a:p>
          <a:p>
            <a:pPr>
              <a:lnSpc>
                <a:spcPct val="100000"/>
              </a:lnSpc>
            </a:pPr>
            <a:endParaRPr sz="2400">
              <a:latin typeface="Times New Roman"/>
              <a:cs typeface="Times New Roman"/>
            </a:endParaRPr>
          </a:p>
          <a:p>
            <a:pPr marL="957580" indent="-342900">
              <a:lnSpc>
                <a:spcPct val="100000"/>
              </a:lnSpc>
              <a:spcBef>
                <a:spcPts val="1630"/>
              </a:spcBef>
              <a:buFont typeface="Arial"/>
              <a:buChar char="Ø"/>
              <a:tabLst>
                <a:tab pos="958215" algn="l"/>
              </a:tabLst>
            </a:pPr>
            <a:r>
              <a:rPr sz="2400" dirty="0">
                <a:latin typeface="Palatino Linotype"/>
                <a:cs typeface="Palatino Linotype"/>
              </a:rPr>
              <a:t>Diagnostic</a:t>
            </a:r>
            <a:r>
              <a:rPr sz="2400" spc="-105" dirty="0">
                <a:latin typeface="Palatino Linotype"/>
                <a:cs typeface="Palatino Linotype"/>
              </a:rPr>
              <a:t> </a:t>
            </a:r>
            <a:r>
              <a:rPr sz="2400" dirty="0">
                <a:latin typeface="Palatino Linotype"/>
                <a:cs typeface="Palatino Linotype"/>
              </a:rPr>
              <a:t>marker</a:t>
            </a:r>
            <a:endParaRPr sz="2400">
              <a:latin typeface="Palatino Linotype"/>
              <a:cs typeface="Palatino Linotype"/>
            </a:endParaRPr>
          </a:p>
          <a:p>
            <a:pPr marL="952500" indent="-342900">
              <a:lnSpc>
                <a:spcPct val="100000"/>
              </a:lnSpc>
              <a:spcBef>
                <a:spcPts val="1465"/>
              </a:spcBef>
              <a:buFont typeface="Arial"/>
              <a:buChar char="Ø"/>
              <a:tabLst>
                <a:tab pos="953135" algn="l"/>
              </a:tabLst>
            </a:pPr>
            <a:r>
              <a:rPr sz="2400" spc="-35" dirty="0">
                <a:latin typeface="Palatino Linotype"/>
                <a:cs typeface="Palatino Linotype"/>
              </a:rPr>
              <a:t>Tumor </a:t>
            </a:r>
            <a:r>
              <a:rPr sz="2400" dirty="0">
                <a:latin typeface="Palatino Linotype"/>
                <a:cs typeface="Palatino Linotype"/>
              </a:rPr>
              <a:t>staging</a:t>
            </a:r>
            <a:r>
              <a:rPr sz="2400" spc="-60" dirty="0">
                <a:latin typeface="Palatino Linotype"/>
                <a:cs typeface="Palatino Linotype"/>
              </a:rPr>
              <a:t> </a:t>
            </a:r>
            <a:r>
              <a:rPr sz="2400" dirty="0">
                <a:latin typeface="Palatino Linotype"/>
                <a:cs typeface="Palatino Linotype"/>
              </a:rPr>
              <a:t>marker</a:t>
            </a:r>
            <a:endParaRPr sz="2400">
              <a:latin typeface="Palatino Linotype"/>
              <a:cs typeface="Palatino Linotype"/>
            </a:endParaRPr>
          </a:p>
          <a:p>
            <a:pPr marL="965200" indent="-342900">
              <a:lnSpc>
                <a:spcPct val="100000"/>
              </a:lnSpc>
              <a:spcBef>
                <a:spcPts val="1465"/>
              </a:spcBef>
              <a:buFont typeface="Arial"/>
              <a:buChar char="Ø"/>
              <a:tabLst>
                <a:tab pos="965835" algn="l"/>
              </a:tabLst>
            </a:pPr>
            <a:r>
              <a:rPr sz="2400" spc="-20" dirty="0">
                <a:latin typeface="Palatino Linotype"/>
                <a:cs typeface="Palatino Linotype"/>
              </a:rPr>
              <a:t>Treatment</a:t>
            </a:r>
            <a:r>
              <a:rPr sz="2400" spc="-90" dirty="0">
                <a:latin typeface="Palatino Linotype"/>
                <a:cs typeface="Palatino Linotype"/>
              </a:rPr>
              <a:t> </a:t>
            </a:r>
            <a:r>
              <a:rPr sz="2400" dirty="0">
                <a:latin typeface="Palatino Linotype"/>
                <a:cs typeface="Palatino Linotype"/>
              </a:rPr>
              <a:t>marker</a:t>
            </a:r>
            <a:endParaRPr sz="2400">
              <a:latin typeface="Palatino Linotype"/>
              <a:cs typeface="Palatino Linotype"/>
            </a:endParaRPr>
          </a:p>
          <a:p>
            <a:pPr marL="974725" indent="-342900">
              <a:lnSpc>
                <a:spcPct val="100000"/>
              </a:lnSpc>
              <a:spcBef>
                <a:spcPts val="1465"/>
              </a:spcBef>
              <a:buFont typeface="Arial"/>
              <a:buChar char="Ø"/>
              <a:tabLst>
                <a:tab pos="975360" algn="l"/>
              </a:tabLst>
            </a:pPr>
            <a:r>
              <a:rPr sz="2400" dirty="0">
                <a:latin typeface="Palatino Linotype"/>
                <a:cs typeface="Palatino Linotype"/>
              </a:rPr>
              <a:t>Prognostic</a:t>
            </a:r>
            <a:r>
              <a:rPr sz="2400" spc="-105" dirty="0">
                <a:latin typeface="Palatino Linotype"/>
                <a:cs typeface="Palatino Linotype"/>
              </a:rPr>
              <a:t> </a:t>
            </a:r>
            <a:r>
              <a:rPr sz="2400" dirty="0">
                <a:latin typeface="Palatino Linotype"/>
                <a:cs typeface="Palatino Linotype"/>
              </a:rPr>
              <a:t>marker</a:t>
            </a:r>
            <a:endParaRPr sz="2400">
              <a:latin typeface="Palatino Linotype"/>
              <a:cs typeface="Palatino Linotype"/>
            </a:endParaRPr>
          </a:p>
          <a:p>
            <a:pPr>
              <a:lnSpc>
                <a:spcPct val="100000"/>
              </a:lnSpc>
            </a:pPr>
            <a:endParaRPr sz="2500">
              <a:latin typeface="Times New Roman"/>
              <a:cs typeface="Times New Roman"/>
            </a:endParaRPr>
          </a:p>
          <a:p>
            <a:pPr marL="204470" marR="5080" algn="ctr">
              <a:lnSpc>
                <a:spcPct val="99000"/>
              </a:lnSpc>
              <a:spcBef>
                <a:spcPts val="1595"/>
              </a:spcBef>
            </a:pPr>
            <a:r>
              <a:rPr sz="2400" dirty="0">
                <a:solidFill>
                  <a:srgbClr val="002060"/>
                </a:solidFill>
                <a:latin typeface="Palatino Linotype"/>
                <a:cs typeface="Palatino Linotype"/>
              </a:rPr>
              <a:t>that </a:t>
            </a:r>
            <a:r>
              <a:rPr sz="2400" spc="-5" dirty="0">
                <a:solidFill>
                  <a:srgbClr val="002060"/>
                </a:solidFill>
                <a:latin typeface="Palatino Linotype"/>
                <a:cs typeface="Palatino Linotype"/>
              </a:rPr>
              <a:t>can </a:t>
            </a:r>
            <a:r>
              <a:rPr sz="2400" dirty="0">
                <a:solidFill>
                  <a:srgbClr val="002060"/>
                </a:solidFill>
                <a:latin typeface="Palatino Linotype"/>
                <a:cs typeface="Palatino Linotype"/>
              </a:rPr>
              <a:t>be used to </a:t>
            </a:r>
            <a:r>
              <a:rPr sz="2400" spc="-10" dirty="0">
                <a:solidFill>
                  <a:srgbClr val="002060"/>
                </a:solidFill>
                <a:latin typeface="Palatino Linotype"/>
                <a:cs typeface="Palatino Linotype"/>
              </a:rPr>
              <a:t>unravel </a:t>
            </a:r>
            <a:r>
              <a:rPr sz="2400" spc="-5" dirty="0">
                <a:solidFill>
                  <a:srgbClr val="002060"/>
                </a:solidFill>
                <a:latin typeface="Palatino Linotype"/>
                <a:cs typeface="Palatino Linotype"/>
              </a:rPr>
              <a:t>new cancer</a:t>
            </a:r>
            <a:r>
              <a:rPr sz="2400" spc="-20" dirty="0">
                <a:solidFill>
                  <a:srgbClr val="002060"/>
                </a:solidFill>
                <a:latin typeface="Palatino Linotype"/>
                <a:cs typeface="Palatino Linotype"/>
              </a:rPr>
              <a:t> </a:t>
            </a:r>
            <a:r>
              <a:rPr sz="2400" dirty="0">
                <a:solidFill>
                  <a:srgbClr val="002060"/>
                </a:solidFill>
                <a:latin typeface="Palatino Linotype"/>
                <a:cs typeface="Palatino Linotype"/>
              </a:rPr>
              <a:t>genetic  proﬁles and speed up </a:t>
            </a:r>
            <a:r>
              <a:rPr sz="2400" spc="-5" dirty="0">
                <a:solidFill>
                  <a:srgbClr val="002060"/>
                </a:solidFill>
                <a:latin typeface="Palatino Linotype"/>
                <a:cs typeface="Palatino Linotype"/>
              </a:rPr>
              <a:t>the pace </a:t>
            </a:r>
            <a:r>
              <a:rPr sz="2400" spc="-10" dirty="0">
                <a:solidFill>
                  <a:srgbClr val="002060"/>
                </a:solidFill>
                <a:latin typeface="Palatino Linotype"/>
                <a:cs typeface="Palatino Linotype"/>
              </a:rPr>
              <a:t>towards  </a:t>
            </a:r>
            <a:r>
              <a:rPr sz="2400" b="1" u="heavy" spc="-5" dirty="0">
                <a:solidFill>
                  <a:srgbClr val="0070C0"/>
                </a:solidFill>
                <a:latin typeface="Palatino Linotype"/>
                <a:cs typeface="Palatino Linotype"/>
              </a:rPr>
              <a:t>personalized/precision</a:t>
            </a:r>
            <a:r>
              <a:rPr sz="2400" b="1" u="heavy" spc="30" dirty="0">
                <a:solidFill>
                  <a:srgbClr val="0070C0"/>
                </a:solidFill>
                <a:latin typeface="Palatino Linotype"/>
                <a:cs typeface="Palatino Linotype"/>
              </a:rPr>
              <a:t> </a:t>
            </a:r>
            <a:r>
              <a:rPr sz="2400" b="1" u="heavy" spc="-5" dirty="0">
                <a:solidFill>
                  <a:srgbClr val="0070C0"/>
                </a:solidFill>
                <a:latin typeface="Palatino Linotype"/>
                <a:cs typeface="Palatino Linotype"/>
              </a:rPr>
              <a:t>medicine.</a:t>
            </a:r>
            <a:endParaRPr sz="2400">
              <a:latin typeface="Palatino Linotype"/>
              <a:cs typeface="Palatino Linotype"/>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1275960" y="359651"/>
            <a:ext cx="10765790" cy="5503545"/>
          </a:xfrm>
          <a:prstGeom prst="rect">
            <a:avLst/>
          </a:prstGeom>
        </p:spPr>
        <p:txBody>
          <a:bodyPr vert="horz" wrap="square" lIns="0" tIns="0" rIns="0" bIns="0" rtlCol="0">
            <a:spAutoFit/>
          </a:bodyPr>
          <a:lstStyle/>
          <a:p>
            <a:pPr algn="ctr">
              <a:lnSpc>
                <a:spcPct val="100000"/>
              </a:lnSpc>
            </a:pPr>
            <a:r>
              <a:rPr sz="2400" spc="-5" dirty="0">
                <a:solidFill>
                  <a:srgbClr val="000090"/>
                </a:solidFill>
                <a:latin typeface="Palatino Linotype"/>
                <a:cs typeface="Palatino Linotype"/>
              </a:rPr>
              <a:t>Mesenchymal </a:t>
            </a:r>
            <a:r>
              <a:rPr sz="2400" dirty="0">
                <a:solidFill>
                  <a:srgbClr val="000090"/>
                </a:solidFill>
                <a:latin typeface="Palatino Linotype"/>
                <a:cs typeface="Palatino Linotype"/>
              </a:rPr>
              <a:t>Stem Cells (MSC) </a:t>
            </a:r>
            <a:r>
              <a:rPr sz="2400" spc="-15" dirty="0">
                <a:solidFill>
                  <a:srgbClr val="000090"/>
                </a:solidFill>
                <a:latin typeface="Palatino Linotype"/>
                <a:cs typeface="Palatino Linotype"/>
              </a:rPr>
              <a:t>have</a:t>
            </a:r>
            <a:r>
              <a:rPr sz="2400" spc="10" dirty="0">
                <a:solidFill>
                  <a:srgbClr val="000090"/>
                </a:solidFill>
                <a:latin typeface="Palatino Linotype"/>
                <a:cs typeface="Palatino Linotype"/>
              </a:rPr>
              <a:t> </a:t>
            </a:r>
            <a:r>
              <a:rPr sz="2400" spc="-5" dirty="0">
                <a:solidFill>
                  <a:srgbClr val="000090"/>
                </a:solidFill>
                <a:latin typeface="Palatino Linotype"/>
                <a:cs typeface="Palatino Linotype"/>
              </a:rPr>
              <a:t>intrinsic:</a:t>
            </a:r>
            <a:endParaRPr sz="2400">
              <a:latin typeface="Palatino Linotype"/>
              <a:cs typeface="Palatino Linotype"/>
            </a:endParaRPr>
          </a:p>
          <a:p>
            <a:pPr>
              <a:lnSpc>
                <a:spcPct val="100000"/>
              </a:lnSpc>
            </a:pPr>
            <a:endParaRPr sz="2450">
              <a:latin typeface="Times New Roman"/>
              <a:cs typeface="Times New Roman"/>
            </a:endParaRPr>
          </a:p>
          <a:p>
            <a:pPr marL="2099945">
              <a:lnSpc>
                <a:spcPct val="100000"/>
              </a:lnSpc>
              <a:tabLst>
                <a:tab pos="2442845" algn="l"/>
              </a:tabLst>
            </a:pPr>
            <a:r>
              <a:rPr sz="2400" dirty="0">
                <a:solidFill>
                  <a:srgbClr val="000090"/>
                </a:solidFill>
                <a:latin typeface="Palatino Linotype"/>
                <a:cs typeface="Palatino Linotype"/>
              </a:rPr>
              <a:t>-	</a:t>
            </a:r>
            <a:r>
              <a:rPr sz="2400" b="1" dirty="0">
                <a:solidFill>
                  <a:srgbClr val="000090"/>
                </a:solidFill>
                <a:latin typeface="Palatino Linotype"/>
                <a:cs typeface="Palatino Linotype"/>
              </a:rPr>
              <a:t>anti-angiogenic and pro-apoptotic</a:t>
            </a:r>
            <a:r>
              <a:rPr sz="2400" b="1" spc="-110" dirty="0">
                <a:solidFill>
                  <a:srgbClr val="000090"/>
                </a:solidFill>
                <a:latin typeface="Palatino Linotype"/>
                <a:cs typeface="Palatino Linotype"/>
              </a:rPr>
              <a:t> </a:t>
            </a:r>
            <a:r>
              <a:rPr sz="2400" b="1" dirty="0">
                <a:solidFill>
                  <a:srgbClr val="000090"/>
                </a:solidFill>
                <a:latin typeface="Palatino Linotype"/>
                <a:cs typeface="Palatino Linotype"/>
              </a:rPr>
              <a:t>properties</a:t>
            </a:r>
            <a:endParaRPr sz="2400">
              <a:latin typeface="Palatino Linotype"/>
              <a:cs typeface="Palatino Linotype"/>
            </a:endParaRPr>
          </a:p>
          <a:p>
            <a:pPr>
              <a:lnSpc>
                <a:spcPct val="100000"/>
              </a:lnSpc>
              <a:spcBef>
                <a:spcPts val="45"/>
              </a:spcBef>
            </a:pPr>
            <a:endParaRPr sz="2500">
              <a:latin typeface="Times New Roman"/>
              <a:cs typeface="Times New Roman"/>
            </a:endParaRPr>
          </a:p>
          <a:p>
            <a:pPr marL="3221990">
              <a:lnSpc>
                <a:spcPct val="100000"/>
              </a:lnSpc>
              <a:tabLst>
                <a:tab pos="3641090" algn="l"/>
              </a:tabLst>
            </a:pPr>
            <a:r>
              <a:rPr sz="2400" dirty="0">
                <a:solidFill>
                  <a:srgbClr val="000090"/>
                </a:solidFill>
                <a:latin typeface="Palatino Linotype"/>
                <a:cs typeface="Palatino Linotype"/>
              </a:rPr>
              <a:t>-	</a:t>
            </a:r>
            <a:r>
              <a:rPr sz="2400" b="1" spc="-5" dirty="0">
                <a:solidFill>
                  <a:srgbClr val="000090"/>
                </a:solidFill>
                <a:latin typeface="Palatino Linotype"/>
                <a:cs typeface="Palatino Linotype"/>
              </a:rPr>
              <a:t>immune-privileged</a:t>
            </a:r>
            <a:r>
              <a:rPr sz="2400" b="1" spc="15" dirty="0">
                <a:solidFill>
                  <a:srgbClr val="000090"/>
                </a:solidFill>
                <a:latin typeface="Palatino Linotype"/>
                <a:cs typeface="Palatino Linotype"/>
              </a:rPr>
              <a:t> </a:t>
            </a:r>
            <a:r>
              <a:rPr sz="2400" b="1" spc="-5" dirty="0">
                <a:solidFill>
                  <a:srgbClr val="000090"/>
                </a:solidFill>
                <a:latin typeface="Palatino Linotype"/>
                <a:cs typeface="Palatino Linotype"/>
              </a:rPr>
              <a:t>features</a:t>
            </a:r>
            <a:endParaRPr sz="2400">
              <a:latin typeface="Palatino Linotype"/>
              <a:cs typeface="Palatino Linotype"/>
            </a:endParaRPr>
          </a:p>
          <a:p>
            <a:pPr>
              <a:lnSpc>
                <a:spcPct val="100000"/>
              </a:lnSpc>
            </a:pPr>
            <a:endParaRPr sz="2450">
              <a:latin typeface="Times New Roman"/>
              <a:cs typeface="Times New Roman"/>
            </a:endParaRPr>
          </a:p>
          <a:p>
            <a:pPr marL="2417445">
              <a:lnSpc>
                <a:spcPct val="100000"/>
              </a:lnSpc>
              <a:tabLst>
                <a:tab pos="2760345" algn="l"/>
              </a:tabLst>
            </a:pPr>
            <a:r>
              <a:rPr sz="2400" dirty="0">
                <a:solidFill>
                  <a:srgbClr val="000090"/>
                </a:solidFill>
                <a:latin typeface="Palatino Linotype"/>
                <a:cs typeface="Palatino Linotype"/>
              </a:rPr>
              <a:t>-	</a:t>
            </a:r>
            <a:r>
              <a:rPr sz="2400" b="1" dirty="0">
                <a:solidFill>
                  <a:srgbClr val="000090"/>
                </a:solidFill>
                <a:latin typeface="Palatino Linotype"/>
                <a:cs typeface="Palatino Linotype"/>
              </a:rPr>
              <a:t>tumor </a:t>
            </a:r>
            <a:r>
              <a:rPr sz="2400" b="1" spc="-5" dirty="0">
                <a:solidFill>
                  <a:srgbClr val="000090"/>
                </a:solidFill>
                <a:latin typeface="Palatino Linotype"/>
                <a:cs typeface="Palatino Linotype"/>
              </a:rPr>
              <a:t>tropism </a:t>
            </a:r>
            <a:r>
              <a:rPr sz="2400" b="1" dirty="0">
                <a:solidFill>
                  <a:srgbClr val="000090"/>
                </a:solidFill>
                <a:latin typeface="Palatino Linotype"/>
                <a:cs typeface="Palatino Linotype"/>
              </a:rPr>
              <a:t>and homing at tumor</a:t>
            </a:r>
            <a:r>
              <a:rPr sz="2400" b="1" spc="-55" dirty="0">
                <a:solidFill>
                  <a:srgbClr val="000090"/>
                </a:solidFill>
                <a:latin typeface="Palatino Linotype"/>
                <a:cs typeface="Palatino Linotype"/>
              </a:rPr>
              <a:t> </a:t>
            </a:r>
            <a:r>
              <a:rPr sz="2400" b="1" spc="-5" dirty="0">
                <a:solidFill>
                  <a:srgbClr val="000090"/>
                </a:solidFill>
                <a:latin typeface="Palatino Linotype"/>
                <a:cs typeface="Palatino Linotype"/>
              </a:rPr>
              <a:t>site</a:t>
            </a:r>
            <a:endParaRPr sz="2400">
              <a:latin typeface="Palatino Linotype"/>
              <a:cs typeface="Palatino Linotype"/>
            </a:endParaRPr>
          </a:p>
          <a:p>
            <a:pPr>
              <a:lnSpc>
                <a:spcPct val="100000"/>
              </a:lnSpc>
              <a:spcBef>
                <a:spcPts val="45"/>
              </a:spcBef>
            </a:pPr>
            <a:endParaRPr sz="2500">
              <a:latin typeface="Times New Roman"/>
              <a:cs typeface="Times New Roman"/>
            </a:endParaRPr>
          </a:p>
          <a:p>
            <a:pPr marL="3895090">
              <a:lnSpc>
                <a:spcPct val="100000"/>
              </a:lnSpc>
              <a:tabLst>
                <a:tab pos="4237990" algn="l"/>
              </a:tabLst>
            </a:pPr>
            <a:r>
              <a:rPr sz="2400" dirty="0">
                <a:solidFill>
                  <a:srgbClr val="000090"/>
                </a:solidFill>
                <a:latin typeface="Palatino Linotype"/>
                <a:cs typeface="Palatino Linotype"/>
              </a:rPr>
              <a:t>-	</a:t>
            </a:r>
            <a:r>
              <a:rPr sz="2400" b="1" spc="-5" dirty="0">
                <a:solidFill>
                  <a:srgbClr val="000090"/>
                </a:solidFill>
                <a:latin typeface="Palatino Linotype"/>
                <a:cs typeface="Palatino Linotype"/>
              </a:rPr>
              <a:t>paracrine</a:t>
            </a:r>
            <a:r>
              <a:rPr sz="2400" b="1" spc="-25" dirty="0">
                <a:solidFill>
                  <a:srgbClr val="000090"/>
                </a:solidFill>
                <a:latin typeface="Palatino Linotype"/>
                <a:cs typeface="Palatino Linotype"/>
              </a:rPr>
              <a:t> </a:t>
            </a:r>
            <a:r>
              <a:rPr sz="2400" b="1" spc="-5" dirty="0">
                <a:solidFill>
                  <a:srgbClr val="000090"/>
                </a:solidFill>
                <a:latin typeface="Palatino Linotype"/>
                <a:cs typeface="Palatino Linotype"/>
              </a:rPr>
              <a:t>secretion</a:t>
            </a:r>
            <a:endParaRPr sz="2400">
              <a:latin typeface="Palatino Linotype"/>
              <a:cs typeface="Palatino Linotype"/>
            </a:endParaRPr>
          </a:p>
          <a:p>
            <a:pPr algn="ctr">
              <a:lnSpc>
                <a:spcPct val="100000"/>
              </a:lnSpc>
              <a:spcBef>
                <a:spcPts val="20"/>
              </a:spcBef>
            </a:pPr>
            <a:r>
              <a:rPr sz="2400" spc="-5" dirty="0">
                <a:solidFill>
                  <a:srgbClr val="000090"/>
                </a:solidFill>
                <a:latin typeface="Palatino Linotype"/>
                <a:cs typeface="Palatino Linotype"/>
              </a:rPr>
              <a:t>which </a:t>
            </a:r>
            <a:r>
              <a:rPr sz="2400" dirty="0">
                <a:solidFill>
                  <a:srgbClr val="000090"/>
                </a:solidFill>
                <a:latin typeface="Palatino Linotype"/>
                <a:cs typeface="Palatino Linotype"/>
              </a:rPr>
              <a:t>inﬂuence </a:t>
            </a:r>
            <a:r>
              <a:rPr sz="2400" spc="-5" dirty="0">
                <a:solidFill>
                  <a:srgbClr val="000090"/>
                </a:solidFill>
                <a:latin typeface="Palatino Linotype"/>
                <a:cs typeface="Palatino Linotype"/>
              </a:rPr>
              <a:t>cellular</a:t>
            </a:r>
            <a:r>
              <a:rPr sz="2400" spc="35" dirty="0">
                <a:solidFill>
                  <a:srgbClr val="000090"/>
                </a:solidFill>
                <a:latin typeface="Palatino Linotype"/>
                <a:cs typeface="Palatino Linotype"/>
              </a:rPr>
              <a:t> </a:t>
            </a:r>
            <a:r>
              <a:rPr sz="2400" spc="-5" dirty="0">
                <a:solidFill>
                  <a:srgbClr val="000090"/>
                </a:solidFill>
                <a:latin typeface="Palatino Linotype"/>
                <a:cs typeface="Palatino Linotype"/>
              </a:rPr>
              <a:t>microenvironment.</a:t>
            </a:r>
            <a:endParaRPr sz="2400">
              <a:latin typeface="Palatino Linotype"/>
              <a:cs typeface="Palatino Linotype"/>
            </a:endParaRPr>
          </a:p>
          <a:p>
            <a:pPr>
              <a:lnSpc>
                <a:spcPct val="100000"/>
              </a:lnSpc>
            </a:pPr>
            <a:endParaRPr sz="2400">
              <a:latin typeface="Times New Roman"/>
              <a:cs typeface="Times New Roman"/>
            </a:endParaRPr>
          </a:p>
          <a:p>
            <a:pPr>
              <a:lnSpc>
                <a:spcPct val="100000"/>
              </a:lnSpc>
              <a:spcBef>
                <a:spcPts val="5"/>
              </a:spcBef>
            </a:pPr>
            <a:endParaRPr sz="2550">
              <a:latin typeface="Times New Roman"/>
              <a:cs typeface="Times New Roman"/>
            </a:endParaRPr>
          </a:p>
          <a:p>
            <a:pPr marL="12700" marR="5080" algn="ctr">
              <a:lnSpc>
                <a:spcPct val="100699"/>
              </a:lnSpc>
            </a:pPr>
            <a:r>
              <a:rPr sz="2400" dirty="0">
                <a:solidFill>
                  <a:srgbClr val="000090"/>
                </a:solidFill>
                <a:latin typeface="Palatino Linotype"/>
                <a:cs typeface="Palatino Linotype"/>
              </a:rPr>
              <a:t>Although </a:t>
            </a:r>
            <a:r>
              <a:rPr sz="2400" spc="-5" dirty="0">
                <a:solidFill>
                  <a:srgbClr val="000090"/>
                </a:solidFill>
                <a:latin typeface="Palatino Linotype"/>
                <a:cs typeface="Palatino Linotype"/>
              </a:rPr>
              <a:t>controversial due </a:t>
            </a:r>
            <a:r>
              <a:rPr sz="2400" dirty="0">
                <a:solidFill>
                  <a:srgbClr val="000090"/>
                </a:solidFill>
                <a:latin typeface="Palatino Linotype"/>
                <a:cs typeface="Palatino Linotype"/>
              </a:rPr>
              <a:t>to </a:t>
            </a:r>
            <a:r>
              <a:rPr sz="2400" spc="-5" dirty="0">
                <a:solidFill>
                  <a:srgbClr val="000090"/>
                </a:solidFill>
                <a:latin typeface="Palatino Linotype"/>
                <a:cs typeface="Palatino Linotype"/>
              </a:rPr>
              <a:t>diﬀerences </a:t>
            </a:r>
            <a:r>
              <a:rPr sz="2400" dirty="0">
                <a:solidFill>
                  <a:srgbClr val="000090"/>
                </a:solidFill>
                <a:latin typeface="Palatino Linotype"/>
                <a:cs typeface="Palatino Linotype"/>
              </a:rPr>
              <a:t>in experimental models, </a:t>
            </a:r>
            <a:r>
              <a:rPr sz="2400" spc="-5" dirty="0">
                <a:solidFill>
                  <a:srgbClr val="000090"/>
                </a:solidFill>
                <a:latin typeface="Palatino Linotype"/>
                <a:cs typeface="Palatino Linotype"/>
              </a:rPr>
              <a:t>animal </a:t>
            </a:r>
            <a:r>
              <a:rPr sz="2400" dirty="0">
                <a:solidFill>
                  <a:srgbClr val="000090"/>
                </a:solidFill>
                <a:latin typeface="Palatino Linotype"/>
                <a:cs typeface="Palatino Linotype"/>
              </a:rPr>
              <a:t>hosts  and heterogeneity of MSC origin, their anti-tumor </a:t>
            </a:r>
            <a:r>
              <a:rPr sz="2400" spc="-5" dirty="0">
                <a:solidFill>
                  <a:srgbClr val="000090"/>
                </a:solidFill>
                <a:latin typeface="Palatino Linotype"/>
                <a:cs typeface="Palatino Linotype"/>
              </a:rPr>
              <a:t>eﬀect </a:t>
            </a:r>
            <a:r>
              <a:rPr sz="2400" dirty="0">
                <a:solidFill>
                  <a:srgbClr val="000090"/>
                </a:solidFill>
                <a:latin typeface="Palatino Linotype"/>
                <a:cs typeface="Palatino Linotype"/>
              </a:rPr>
              <a:t>has</a:t>
            </a:r>
            <a:r>
              <a:rPr sz="2400" spc="-70" dirty="0">
                <a:solidFill>
                  <a:srgbClr val="000090"/>
                </a:solidFill>
                <a:latin typeface="Palatino Linotype"/>
                <a:cs typeface="Palatino Linotype"/>
              </a:rPr>
              <a:t> </a:t>
            </a:r>
            <a:r>
              <a:rPr sz="2400" dirty="0">
                <a:solidFill>
                  <a:srgbClr val="000090"/>
                </a:solidFill>
                <a:latin typeface="Palatino Linotype"/>
                <a:cs typeface="Palatino Linotype"/>
              </a:rPr>
              <a:t>been</a:t>
            </a:r>
            <a:r>
              <a:rPr sz="2400" spc="-10" dirty="0">
                <a:solidFill>
                  <a:srgbClr val="000090"/>
                </a:solidFill>
                <a:latin typeface="Palatino Linotype"/>
                <a:cs typeface="Palatino Linotype"/>
              </a:rPr>
              <a:t> </a:t>
            </a:r>
            <a:r>
              <a:rPr sz="2400" dirty="0">
                <a:solidFill>
                  <a:srgbClr val="000090"/>
                </a:solidFill>
                <a:latin typeface="Palatino Linotype"/>
                <a:cs typeface="Palatino Linotype"/>
              </a:rPr>
              <a:t>demonstrated  in </a:t>
            </a:r>
            <a:r>
              <a:rPr sz="2400" b="1" u="heavy" spc="-5" dirty="0">
                <a:solidFill>
                  <a:srgbClr val="000090"/>
                </a:solidFill>
                <a:latin typeface="Palatino Linotype"/>
                <a:cs typeface="Palatino Linotype"/>
              </a:rPr>
              <a:t>selected</a:t>
            </a:r>
            <a:r>
              <a:rPr sz="2400" b="1" u="heavy" spc="-45" dirty="0">
                <a:solidFill>
                  <a:srgbClr val="000090"/>
                </a:solidFill>
                <a:latin typeface="Palatino Linotype"/>
                <a:cs typeface="Palatino Linotype"/>
              </a:rPr>
              <a:t> </a:t>
            </a:r>
            <a:r>
              <a:rPr sz="2400" b="1" u="heavy" spc="-5" dirty="0">
                <a:solidFill>
                  <a:srgbClr val="000090"/>
                </a:solidFill>
                <a:latin typeface="Palatino Linotype"/>
                <a:cs typeface="Palatino Linotype"/>
              </a:rPr>
              <a:t>cancers</a:t>
            </a:r>
            <a:endParaRPr sz="2400">
              <a:latin typeface="Palatino Linotype"/>
              <a:cs typeface="Palatino Linotype"/>
            </a:endParaRPr>
          </a:p>
        </p:txBody>
      </p:sp>
      <p:sp>
        <p:nvSpPr>
          <p:cNvPr id="5" name="object 5"/>
          <p:cNvSpPr/>
          <p:nvPr/>
        </p:nvSpPr>
        <p:spPr>
          <a:xfrm>
            <a:off x="1961845" y="1554772"/>
            <a:ext cx="1969744" cy="904875"/>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0" rIns="0" bIns="0" rtlCol="0">
            <a:spAutoFit/>
          </a:bodyPr>
          <a:lstStyle/>
          <a:p>
            <a:pPr marL="2839085">
              <a:lnSpc>
                <a:spcPct val="100000"/>
              </a:lnSpc>
            </a:pPr>
            <a:r>
              <a:rPr dirty="0"/>
              <a:t>In </a:t>
            </a:r>
            <a:r>
              <a:rPr spc="-5" dirty="0"/>
              <a:t>cancer </a:t>
            </a:r>
            <a:r>
              <a:rPr spc="-30" dirty="0"/>
              <a:t>therapy, </a:t>
            </a:r>
            <a:r>
              <a:rPr dirty="0"/>
              <a:t>MSC </a:t>
            </a:r>
            <a:r>
              <a:rPr spc="-5" dirty="0"/>
              <a:t>can </a:t>
            </a:r>
            <a:r>
              <a:rPr dirty="0"/>
              <a:t>be</a:t>
            </a:r>
            <a:r>
              <a:rPr spc="5" dirty="0"/>
              <a:t> </a:t>
            </a:r>
            <a:r>
              <a:rPr spc="-5" dirty="0"/>
              <a:t>used:</a:t>
            </a:r>
          </a:p>
        </p:txBody>
      </p:sp>
      <p:sp>
        <p:nvSpPr>
          <p:cNvPr id="5" name="object 5"/>
          <p:cNvSpPr txBox="1"/>
          <p:nvPr/>
        </p:nvSpPr>
        <p:spPr>
          <a:xfrm>
            <a:off x="1287845" y="860856"/>
            <a:ext cx="9618980" cy="1668780"/>
          </a:xfrm>
          <a:prstGeom prst="rect">
            <a:avLst/>
          </a:prstGeom>
        </p:spPr>
        <p:txBody>
          <a:bodyPr vert="horz" wrap="square" lIns="0" tIns="0" rIns="0" bIns="0" rtlCol="0">
            <a:spAutoFit/>
          </a:bodyPr>
          <a:lstStyle/>
          <a:p>
            <a:pPr algn="ctr">
              <a:lnSpc>
                <a:spcPct val="100000"/>
              </a:lnSpc>
              <a:tabLst>
                <a:tab pos="342900" algn="l"/>
              </a:tabLst>
            </a:pPr>
            <a:r>
              <a:rPr sz="2200" spc="-220" dirty="0">
                <a:solidFill>
                  <a:srgbClr val="000090"/>
                </a:solidFill>
                <a:latin typeface="Arial"/>
                <a:cs typeface="Arial"/>
              </a:rPr>
              <a:t>§	</a:t>
            </a:r>
            <a:r>
              <a:rPr sz="2200" dirty="0">
                <a:solidFill>
                  <a:srgbClr val="021CA1"/>
                </a:solidFill>
                <a:latin typeface="Palatino Linotype"/>
                <a:cs typeface="Palatino Linotype"/>
              </a:rPr>
              <a:t>Unmodiﬁed;</a:t>
            </a:r>
            <a:endParaRPr sz="2200">
              <a:latin typeface="Palatino Linotype"/>
              <a:cs typeface="Palatino Linotype"/>
            </a:endParaRPr>
          </a:p>
          <a:p>
            <a:pPr>
              <a:lnSpc>
                <a:spcPct val="100000"/>
              </a:lnSpc>
              <a:spcBef>
                <a:spcPts val="20"/>
              </a:spcBef>
            </a:pPr>
            <a:endParaRPr sz="2400">
              <a:latin typeface="Times New Roman"/>
              <a:cs typeface="Times New Roman"/>
            </a:endParaRPr>
          </a:p>
          <a:p>
            <a:pPr marL="758190" marR="5080" indent="-746125">
              <a:lnSpc>
                <a:spcPts val="2600"/>
              </a:lnSpc>
              <a:tabLst>
                <a:tab pos="354965" algn="l"/>
              </a:tabLst>
            </a:pPr>
            <a:r>
              <a:rPr sz="2200" spc="-220" dirty="0">
                <a:solidFill>
                  <a:srgbClr val="000090"/>
                </a:solidFill>
                <a:latin typeface="Arial"/>
                <a:cs typeface="Arial"/>
              </a:rPr>
              <a:t>§	</a:t>
            </a:r>
            <a:r>
              <a:rPr sz="2200" dirty="0">
                <a:solidFill>
                  <a:srgbClr val="000090"/>
                </a:solidFill>
                <a:latin typeface="Palatino Linotype"/>
                <a:cs typeface="Palatino Linotype"/>
              </a:rPr>
              <a:t>as </a:t>
            </a:r>
            <a:r>
              <a:rPr sz="2200" spc="-10" dirty="0">
                <a:solidFill>
                  <a:srgbClr val="000090"/>
                </a:solidFill>
                <a:latin typeface="Palatino Linotype"/>
                <a:cs typeface="Palatino Linotype"/>
              </a:rPr>
              <a:t>vectors </a:t>
            </a:r>
            <a:r>
              <a:rPr sz="2200" dirty="0">
                <a:solidFill>
                  <a:srgbClr val="000090"/>
                </a:solidFill>
                <a:latin typeface="Palatino Linotype"/>
                <a:cs typeface="Palatino Linotype"/>
              </a:rPr>
              <a:t>to </a:t>
            </a:r>
            <a:r>
              <a:rPr sz="2200" spc="-10" dirty="0">
                <a:solidFill>
                  <a:srgbClr val="000090"/>
                </a:solidFill>
                <a:latin typeface="Palatino Linotype"/>
                <a:cs typeface="Palatino Linotype"/>
              </a:rPr>
              <a:t>deliver </a:t>
            </a:r>
            <a:r>
              <a:rPr sz="2200" spc="-5" dirty="0">
                <a:solidFill>
                  <a:srgbClr val="000090"/>
                </a:solidFill>
                <a:latin typeface="Palatino Linotype"/>
                <a:cs typeface="Palatino Linotype"/>
              </a:rPr>
              <a:t>anti-cancer </a:t>
            </a:r>
            <a:r>
              <a:rPr sz="2200" dirty="0">
                <a:solidFill>
                  <a:srgbClr val="000090"/>
                </a:solidFill>
                <a:latin typeface="Palatino Linotype"/>
                <a:cs typeface="Palatino Linotype"/>
              </a:rPr>
              <a:t>agents for on site expression</a:t>
            </a:r>
            <a:r>
              <a:rPr sz="2200" spc="25" dirty="0">
                <a:solidFill>
                  <a:srgbClr val="000090"/>
                </a:solidFill>
                <a:latin typeface="Palatino Linotype"/>
                <a:cs typeface="Palatino Linotype"/>
              </a:rPr>
              <a:t> </a:t>
            </a:r>
            <a:r>
              <a:rPr sz="2200" dirty="0">
                <a:solidFill>
                  <a:srgbClr val="000090"/>
                </a:solidFill>
                <a:latin typeface="Palatino Linotype"/>
                <a:cs typeface="Palatino Linotype"/>
              </a:rPr>
              <a:t>of therapeutic  proteins or suicide </a:t>
            </a:r>
            <a:r>
              <a:rPr sz="2200" spc="-5" dirty="0">
                <a:solidFill>
                  <a:srgbClr val="000090"/>
                </a:solidFill>
                <a:latin typeface="Palatino Linotype"/>
                <a:cs typeface="Palatino Linotype"/>
              </a:rPr>
              <a:t>products, such </a:t>
            </a:r>
            <a:r>
              <a:rPr sz="2200" dirty="0">
                <a:solidFill>
                  <a:srgbClr val="000090"/>
                </a:solidFill>
                <a:latin typeface="Palatino Linotype"/>
                <a:cs typeface="Palatino Linotype"/>
              </a:rPr>
              <a:t>as INF-beta and gamma; IL12</a:t>
            </a:r>
            <a:r>
              <a:rPr sz="2200" spc="-45" dirty="0">
                <a:solidFill>
                  <a:srgbClr val="000090"/>
                </a:solidFill>
                <a:latin typeface="Palatino Linotype"/>
                <a:cs typeface="Palatino Linotype"/>
              </a:rPr>
              <a:t> </a:t>
            </a:r>
            <a:r>
              <a:rPr sz="2200" dirty="0">
                <a:solidFill>
                  <a:srgbClr val="000090"/>
                </a:solidFill>
                <a:latin typeface="Palatino Linotype"/>
                <a:cs typeface="Palatino Linotype"/>
              </a:rPr>
              <a:t>and</a:t>
            </a:r>
            <a:endParaRPr sz="2200">
              <a:latin typeface="Palatino Linotype"/>
              <a:cs typeface="Palatino Linotype"/>
            </a:endParaRPr>
          </a:p>
          <a:p>
            <a:pPr marL="3413125">
              <a:lnSpc>
                <a:spcPts val="2520"/>
              </a:lnSpc>
              <a:tabLst>
                <a:tab pos="5637530" algn="l"/>
              </a:tabLst>
            </a:pPr>
            <a:r>
              <a:rPr sz="2200" spc="-5" dirty="0">
                <a:solidFill>
                  <a:srgbClr val="000090"/>
                </a:solidFill>
                <a:latin typeface="Palatino Linotype"/>
                <a:cs typeface="Palatino Linotype"/>
              </a:rPr>
              <a:t>ItransgeneL24</a:t>
            </a:r>
            <a:r>
              <a:rPr sz="2200" spc="20" dirty="0">
                <a:solidFill>
                  <a:srgbClr val="000090"/>
                </a:solidFill>
                <a:latin typeface="Palatino Linotype"/>
                <a:cs typeface="Palatino Linotype"/>
              </a:rPr>
              <a:t> </a:t>
            </a:r>
            <a:r>
              <a:rPr sz="2200" dirty="0">
                <a:solidFill>
                  <a:srgbClr val="000090"/>
                </a:solidFill>
                <a:latin typeface="Palatino Linotype"/>
                <a:cs typeface="Palatino Linotype"/>
              </a:rPr>
              <a:t>or	TRAIL;</a:t>
            </a:r>
            <a:endParaRPr sz="2200">
              <a:latin typeface="Palatino Linotype"/>
              <a:cs typeface="Palatino Linotype"/>
            </a:endParaRPr>
          </a:p>
        </p:txBody>
      </p:sp>
      <p:sp>
        <p:nvSpPr>
          <p:cNvPr id="6" name="object 6"/>
          <p:cNvSpPr txBox="1"/>
          <p:nvPr/>
        </p:nvSpPr>
        <p:spPr>
          <a:xfrm>
            <a:off x="1218268" y="5539445"/>
            <a:ext cx="9758045" cy="704850"/>
          </a:xfrm>
          <a:prstGeom prst="rect">
            <a:avLst/>
          </a:prstGeom>
        </p:spPr>
        <p:txBody>
          <a:bodyPr vert="horz" wrap="square" lIns="0" tIns="0" rIns="0" bIns="0" rtlCol="0">
            <a:spAutoFit/>
          </a:bodyPr>
          <a:lstStyle/>
          <a:p>
            <a:pPr marL="997585" marR="5080" indent="-985519">
              <a:lnSpc>
                <a:spcPct val="102299"/>
              </a:lnSpc>
              <a:tabLst>
                <a:tab pos="424815" algn="l"/>
              </a:tabLst>
            </a:pPr>
            <a:r>
              <a:rPr sz="2200" spc="-220" dirty="0">
                <a:solidFill>
                  <a:srgbClr val="000090"/>
                </a:solidFill>
                <a:latin typeface="Arial"/>
                <a:cs typeface="Arial"/>
              </a:rPr>
              <a:t>§	</a:t>
            </a:r>
            <a:r>
              <a:rPr sz="2200" dirty="0">
                <a:solidFill>
                  <a:srgbClr val="000090"/>
                </a:solidFill>
                <a:latin typeface="Palatino Linotype"/>
                <a:cs typeface="Palatino Linotype"/>
              </a:rPr>
              <a:t>as </a:t>
            </a:r>
            <a:r>
              <a:rPr sz="2200" spc="-5" dirty="0">
                <a:solidFill>
                  <a:srgbClr val="000090"/>
                </a:solidFill>
                <a:latin typeface="Palatino Linotype"/>
                <a:cs typeface="Palatino Linotype"/>
              </a:rPr>
              <a:t>carriers </a:t>
            </a:r>
            <a:r>
              <a:rPr sz="2200" dirty="0">
                <a:solidFill>
                  <a:srgbClr val="000090"/>
                </a:solidFill>
                <a:latin typeface="Palatino Linotype"/>
                <a:cs typeface="Palatino Linotype"/>
              </a:rPr>
              <a:t>for retroviral or adenoviral </a:t>
            </a:r>
            <a:r>
              <a:rPr sz="2200" spc="-10" dirty="0">
                <a:solidFill>
                  <a:srgbClr val="000090"/>
                </a:solidFill>
                <a:latin typeface="Palatino Linotype"/>
                <a:cs typeface="Palatino Linotype"/>
              </a:rPr>
              <a:t>vectors </a:t>
            </a:r>
            <a:r>
              <a:rPr sz="2200" dirty="0">
                <a:solidFill>
                  <a:srgbClr val="000090"/>
                </a:solidFill>
                <a:latin typeface="Palatino Linotype"/>
                <a:cs typeface="Palatino Linotype"/>
              </a:rPr>
              <a:t>expressing</a:t>
            </a:r>
            <a:r>
              <a:rPr sz="2200" spc="-25" dirty="0">
                <a:solidFill>
                  <a:srgbClr val="000090"/>
                </a:solidFill>
                <a:latin typeface="Palatino Linotype"/>
                <a:cs typeface="Palatino Linotype"/>
              </a:rPr>
              <a:t> </a:t>
            </a:r>
            <a:r>
              <a:rPr sz="2200" dirty="0">
                <a:solidFill>
                  <a:srgbClr val="000090"/>
                </a:solidFill>
                <a:latin typeface="Palatino Linotype"/>
                <a:cs typeface="Palatino Linotype"/>
              </a:rPr>
              <a:t>tumor</a:t>
            </a:r>
            <a:r>
              <a:rPr sz="2200" spc="-5" dirty="0">
                <a:solidFill>
                  <a:srgbClr val="000090"/>
                </a:solidFill>
                <a:latin typeface="Palatino Linotype"/>
                <a:cs typeface="Palatino Linotype"/>
              </a:rPr>
              <a:t> </a:t>
            </a:r>
            <a:r>
              <a:rPr sz="2200" dirty="0">
                <a:solidFill>
                  <a:srgbClr val="000090"/>
                </a:solidFill>
                <a:latin typeface="Palatino Linotype"/>
                <a:cs typeface="Palatino Linotype"/>
              </a:rPr>
              <a:t>suppressed  genes; </a:t>
            </a:r>
            <a:r>
              <a:rPr sz="2200" spc="-5" dirty="0">
                <a:solidFill>
                  <a:srgbClr val="000090"/>
                </a:solidFill>
                <a:latin typeface="Palatino Linotype"/>
                <a:cs typeface="Palatino Linotype"/>
              </a:rPr>
              <a:t>oncolytic </a:t>
            </a:r>
            <a:r>
              <a:rPr sz="2200" dirty="0">
                <a:solidFill>
                  <a:srgbClr val="000090"/>
                </a:solidFill>
                <a:latin typeface="Palatino Linotype"/>
                <a:cs typeface="Palatino Linotype"/>
              </a:rPr>
              <a:t>viuses and drug-loaded polymeric</a:t>
            </a:r>
            <a:r>
              <a:rPr sz="2200" spc="5" dirty="0">
                <a:solidFill>
                  <a:srgbClr val="000090"/>
                </a:solidFill>
                <a:latin typeface="Palatino Linotype"/>
                <a:cs typeface="Palatino Linotype"/>
              </a:rPr>
              <a:t> </a:t>
            </a:r>
            <a:r>
              <a:rPr sz="2200" spc="-5" dirty="0">
                <a:solidFill>
                  <a:srgbClr val="000090"/>
                </a:solidFill>
                <a:latin typeface="Palatino Linotype"/>
                <a:cs typeface="Palatino Linotype"/>
              </a:rPr>
              <a:t>nanoparticles.</a:t>
            </a:r>
            <a:endParaRPr sz="2200">
              <a:latin typeface="Palatino Linotype"/>
              <a:cs typeface="Palatino Linotype"/>
            </a:endParaRPr>
          </a:p>
        </p:txBody>
      </p:sp>
      <p:sp>
        <p:nvSpPr>
          <p:cNvPr id="7" name="object 7"/>
          <p:cNvSpPr/>
          <p:nvPr/>
        </p:nvSpPr>
        <p:spPr>
          <a:xfrm>
            <a:off x="3876738" y="2687561"/>
            <a:ext cx="4791849" cy="267760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35271" y="1992122"/>
            <a:ext cx="11433175" cy="3281679"/>
          </a:xfrm>
          <a:prstGeom prst="rect">
            <a:avLst/>
          </a:prstGeom>
        </p:spPr>
        <p:txBody>
          <a:bodyPr vert="horz" wrap="square" lIns="0" tIns="0" rIns="0" bIns="0" rtlCol="0">
            <a:spAutoFit/>
          </a:bodyPr>
          <a:lstStyle/>
          <a:p>
            <a:pPr marL="12065" marR="5080" algn="ctr">
              <a:lnSpc>
                <a:spcPts val="4300"/>
              </a:lnSpc>
            </a:pPr>
            <a:r>
              <a:rPr sz="3600" spc="-5" dirty="0">
                <a:solidFill>
                  <a:srgbClr val="002060"/>
                </a:solidFill>
                <a:latin typeface="Palatino Linotype"/>
                <a:cs typeface="Palatino Linotype"/>
              </a:rPr>
              <a:t>Thanks </a:t>
            </a:r>
            <a:r>
              <a:rPr sz="3600" dirty="0">
                <a:solidFill>
                  <a:srgbClr val="002060"/>
                </a:solidFill>
                <a:latin typeface="Palatino Linotype"/>
                <a:cs typeface="Palatino Linotype"/>
              </a:rPr>
              <a:t>to </a:t>
            </a:r>
            <a:r>
              <a:rPr sz="3600" spc="-5" dirty="0">
                <a:solidFill>
                  <a:srgbClr val="002060"/>
                </a:solidFill>
                <a:latin typeface="Palatino Linotype"/>
                <a:cs typeface="Palatino Linotype"/>
              </a:rPr>
              <a:t>the </a:t>
            </a:r>
            <a:r>
              <a:rPr sz="3600" dirty="0">
                <a:solidFill>
                  <a:srgbClr val="002060"/>
                </a:solidFill>
                <a:latin typeface="Palatino Linotype"/>
                <a:cs typeface="Palatino Linotype"/>
              </a:rPr>
              <a:t>large </a:t>
            </a:r>
            <a:r>
              <a:rPr sz="3600" spc="-5" dirty="0">
                <a:solidFill>
                  <a:srgbClr val="002060"/>
                </a:solidFill>
                <a:latin typeface="Palatino Linotype"/>
                <a:cs typeface="Palatino Linotype"/>
              </a:rPr>
              <a:t>number </a:t>
            </a:r>
            <a:r>
              <a:rPr sz="3600" dirty="0">
                <a:solidFill>
                  <a:srgbClr val="002060"/>
                </a:solidFill>
                <a:latin typeface="Palatino Linotype"/>
                <a:cs typeface="Palatino Linotype"/>
              </a:rPr>
              <a:t>and </a:t>
            </a:r>
            <a:r>
              <a:rPr sz="3600" spc="-10" dirty="0">
                <a:solidFill>
                  <a:srgbClr val="002060"/>
                </a:solidFill>
                <a:latin typeface="Palatino Linotype"/>
                <a:cs typeface="Palatino Linotype"/>
              </a:rPr>
              <a:t>diversity </a:t>
            </a:r>
            <a:r>
              <a:rPr sz="3600" dirty="0">
                <a:solidFill>
                  <a:srgbClr val="002060"/>
                </a:solidFill>
                <a:latin typeface="Palatino Linotype"/>
                <a:cs typeface="Palatino Linotype"/>
              </a:rPr>
              <a:t>of </a:t>
            </a:r>
            <a:r>
              <a:rPr sz="3600" spc="-5" dirty="0">
                <a:solidFill>
                  <a:srgbClr val="002060"/>
                </a:solidFill>
                <a:latin typeface="Palatino Linotype"/>
                <a:cs typeface="Palatino Linotype"/>
              </a:rPr>
              <a:t>these  preclinical studies using unmodiﬁed </a:t>
            </a:r>
            <a:r>
              <a:rPr sz="3600" dirty="0">
                <a:solidFill>
                  <a:srgbClr val="002060"/>
                </a:solidFill>
                <a:latin typeface="Palatino Linotype"/>
                <a:cs typeface="Palatino Linotype"/>
              </a:rPr>
              <a:t>and engineered  MSC as </a:t>
            </a:r>
            <a:r>
              <a:rPr sz="3600" spc="-5" dirty="0">
                <a:solidFill>
                  <a:srgbClr val="002060"/>
                </a:solidFill>
                <a:latin typeface="Palatino Linotype"/>
                <a:cs typeface="Palatino Linotype"/>
              </a:rPr>
              <a:t>therapeutic </a:t>
            </a:r>
            <a:r>
              <a:rPr sz="3600" dirty="0">
                <a:solidFill>
                  <a:srgbClr val="002060"/>
                </a:solidFill>
                <a:latin typeface="Palatino Linotype"/>
                <a:cs typeface="Palatino Linotype"/>
              </a:rPr>
              <a:t>agents for </a:t>
            </a:r>
            <a:r>
              <a:rPr sz="3600" spc="-25" dirty="0">
                <a:solidFill>
                  <a:srgbClr val="002060"/>
                </a:solidFill>
                <a:latin typeface="Palatino Linotype"/>
                <a:cs typeface="Palatino Linotype"/>
              </a:rPr>
              <a:t>cancer, </a:t>
            </a:r>
            <a:r>
              <a:rPr sz="3600" dirty="0">
                <a:solidFill>
                  <a:srgbClr val="002060"/>
                </a:solidFill>
                <a:latin typeface="Palatino Linotype"/>
                <a:cs typeface="Palatino Linotype"/>
              </a:rPr>
              <a:t>MSC are </a:t>
            </a:r>
            <a:r>
              <a:rPr sz="3600" spc="-5" dirty="0">
                <a:solidFill>
                  <a:srgbClr val="002060"/>
                </a:solidFill>
                <a:latin typeface="Palatino Linotype"/>
                <a:cs typeface="Palatino Linotype"/>
              </a:rPr>
              <a:t>currently  </a:t>
            </a:r>
            <a:r>
              <a:rPr sz="3600" spc="-10" dirty="0">
                <a:solidFill>
                  <a:srgbClr val="002060"/>
                </a:solidFill>
                <a:latin typeface="Palatino Linotype"/>
                <a:cs typeface="Palatino Linotype"/>
              </a:rPr>
              <a:t>employed </a:t>
            </a:r>
            <a:r>
              <a:rPr sz="3600" spc="-5" dirty="0">
                <a:solidFill>
                  <a:srgbClr val="002060"/>
                </a:solidFill>
                <a:latin typeface="Palatino Linotype"/>
                <a:cs typeface="Palatino Linotype"/>
              </a:rPr>
              <a:t>in </a:t>
            </a:r>
            <a:r>
              <a:rPr sz="3600" spc="-10" dirty="0">
                <a:solidFill>
                  <a:srgbClr val="002060"/>
                </a:solidFill>
                <a:latin typeface="Palatino Linotype"/>
                <a:cs typeface="Palatino Linotype"/>
              </a:rPr>
              <a:t>several </a:t>
            </a:r>
            <a:r>
              <a:rPr sz="3600" b="1" u="heavy" spc="-5" dirty="0">
                <a:solidFill>
                  <a:srgbClr val="0070C0"/>
                </a:solidFill>
                <a:latin typeface="Palatino Linotype"/>
                <a:cs typeface="Palatino Linotype"/>
              </a:rPr>
              <a:t>clinical </a:t>
            </a:r>
            <a:r>
              <a:rPr sz="3600" b="1" u="heavy" dirty="0">
                <a:solidFill>
                  <a:srgbClr val="0070C0"/>
                </a:solidFill>
                <a:latin typeface="Palatino Linotype"/>
                <a:cs typeface="Palatino Linotype"/>
              </a:rPr>
              <a:t>trials </a:t>
            </a:r>
            <a:r>
              <a:rPr sz="3600" dirty="0">
                <a:solidFill>
                  <a:srgbClr val="002060"/>
                </a:solidFill>
                <a:latin typeface="Palatino Linotype"/>
                <a:cs typeface="Palatino Linotype"/>
              </a:rPr>
              <a:t>for </a:t>
            </a:r>
            <a:r>
              <a:rPr sz="3600" spc="-15" dirty="0">
                <a:solidFill>
                  <a:srgbClr val="002060"/>
                </a:solidFill>
                <a:latin typeface="Palatino Linotype"/>
                <a:cs typeface="Palatino Linotype"/>
              </a:rPr>
              <a:t>ovarian </a:t>
            </a:r>
            <a:r>
              <a:rPr sz="3600" spc="-25" dirty="0">
                <a:solidFill>
                  <a:srgbClr val="002060"/>
                </a:solidFill>
                <a:latin typeface="Palatino Linotype"/>
                <a:cs typeface="Palatino Linotype"/>
              </a:rPr>
              <a:t>cancer,  </a:t>
            </a:r>
            <a:r>
              <a:rPr sz="3600" spc="-5" dirty="0">
                <a:solidFill>
                  <a:srgbClr val="002060"/>
                </a:solidFill>
                <a:latin typeface="Palatino Linotype"/>
                <a:cs typeface="Palatino Linotype"/>
              </a:rPr>
              <a:t>prostate </a:t>
            </a:r>
            <a:r>
              <a:rPr sz="3600" spc="-25" dirty="0">
                <a:solidFill>
                  <a:srgbClr val="002060"/>
                </a:solidFill>
                <a:latin typeface="Palatino Linotype"/>
                <a:cs typeface="Palatino Linotype"/>
              </a:rPr>
              <a:t>cancer, </a:t>
            </a:r>
            <a:r>
              <a:rPr sz="3600" spc="-5" dirty="0">
                <a:solidFill>
                  <a:srgbClr val="002060"/>
                </a:solidFill>
                <a:latin typeface="Palatino Linotype"/>
                <a:cs typeface="Palatino Linotype"/>
              </a:rPr>
              <a:t>neuroblastoma </a:t>
            </a:r>
            <a:r>
              <a:rPr sz="3600" dirty="0">
                <a:solidFill>
                  <a:srgbClr val="002060"/>
                </a:solidFill>
                <a:latin typeface="Palatino Linotype"/>
                <a:cs typeface="Palatino Linotype"/>
              </a:rPr>
              <a:t>and </a:t>
            </a:r>
            <a:r>
              <a:rPr sz="3600" spc="-5" dirty="0">
                <a:solidFill>
                  <a:srgbClr val="002060"/>
                </a:solidFill>
                <a:latin typeface="Palatino Linotype"/>
                <a:cs typeface="Palatino Linotype"/>
              </a:rPr>
              <a:t>neck </a:t>
            </a:r>
            <a:r>
              <a:rPr sz="3600" dirty="0">
                <a:solidFill>
                  <a:srgbClr val="002060"/>
                </a:solidFill>
                <a:latin typeface="Palatino Linotype"/>
                <a:cs typeface="Palatino Linotype"/>
              </a:rPr>
              <a:t>and </a:t>
            </a:r>
            <a:r>
              <a:rPr sz="3600" spc="-5" dirty="0">
                <a:solidFill>
                  <a:srgbClr val="002060"/>
                </a:solidFill>
                <a:latin typeface="Palatino Linotype"/>
                <a:cs typeface="Palatino Linotype"/>
              </a:rPr>
              <a:t>head  cancers.</a:t>
            </a:r>
            <a:endParaRPr sz="3600">
              <a:latin typeface="Palatino Linotype"/>
              <a:cs typeface="Palatino Linotype"/>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251519" y="3624338"/>
            <a:ext cx="7645044" cy="2975099"/>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txBox="1">
            <a:spLocks noGrp="1"/>
          </p:cNvSpPr>
          <p:nvPr>
            <p:ph type="title"/>
          </p:nvPr>
        </p:nvSpPr>
        <p:spPr>
          <a:xfrm>
            <a:off x="1488191" y="182125"/>
            <a:ext cx="10160635" cy="2450465"/>
          </a:xfrm>
          <a:prstGeom prst="rect">
            <a:avLst/>
          </a:prstGeom>
        </p:spPr>
        <p:txBody>
          <a:bodyPr vert="horz" wrap="square" lIns="0" tIns="18415" rIns="0" bIns="0" rtlCol="0">
            <a:spAutoFit/>
          </a:bodyPr>
          <a:lstStyle/>
          <a:p>
            <a:pPr marL="12065" marR="5080" algn="ctr">
              <a:lnSpc>
                <a:spcPts val="3800"/>
              </a:lnSpc>
              <a:spcBef>
                <a:spcPts val="145"/>
              </a:spcBef>
            </a:pPr>
            <a:r>
              <a:rPr sz="3200" b="0" spc="-5" dirty="0">
                <a:latin typeface="Palatino Linotype"/>
                <a:cs typeface="Palatino Linotype"/>
              </a:rPr>
              <a:t>As </a:t>
            </a:r>
            <a:r>
              <a:rPr sz="3200" b="0" dirty="0">
                <a:latin typeface="Palatino Linotype"/>
                <a:cs typeface="Palatino Linotype"/>
              </a:rPr>
              <a:t>a </a:t>
            </a:r>
            <a:r>
              <a:rPr sz="3200" b="0" spc="-5" dirty="0">
                <a:latin typeface="Palatino Linotype"/>
                <a:cs typeface="Palatino Linotype"/>
              </a:rPr>
              <a:t>whole, these data highlight the </a:t>
            </a:r>
            <a:r>
              <a:rPr sz="3200" b="0" dirty="0">
                <a:latin typeface="Palatino Linotype"/>
                <a:cs typeface="Palatino Linotype"/>
              </a:rPr>
              <a:t>feasibility and </a:t>
            </a:r>
            <a:r>
              <a:rPr sz="3200" b="0" spc="-5" dirty="0">
                <a:latin typeface="Palatino Linotype"/>
                <a:cs typeface="Palatino Linotype"/>
              </a:rPr>
              <a:t>the  </a:t>
            </a:r>
            <a:r>
              <a:rPr sz="3200" b="0" dirty="0">
                <a:latin typeface="Palatino Linotype"/>
                <a:cs typeface="Palatino Linotype"/>
              </a:rPr>
              <a:t>safety of </a:t>
            </a:r>
            <a:r>
              <a:rPr sz="3200" b="0" spc="-5" dirty="0">
                <a:latin typeface="Palatino Linotype"/>
                <a:cs typeface="Palatino Linotype"/>
              </a:rPr>
              <a:t>the </a:t>
            </a:r>
            <a:r>
              <a:rPr sz="3200" b="0" dirty="0">
                <a:latin typeface="Palatino Linotype"/>
                <a:cs typeface="Palatino Linotype"/>
              </a:rPr>
              <a:t>use of autologous MSC, engineered or  </a:t>
            </a:r>
            <a:r>
              <a:rPr sz="3200" b="0" spc="-5" dirty="0">
                <a:latin typeface="Palatino Linotype"/>
                <a:cs typeface="Palatino Linotype"/>
              </a:rPr>
              <a:t>unmodiﬁed, </a:t>
            </a:r>
            <a:r>
              <a:rPr sz="3200" b="0" dirty="0">
                <a:latin typeface="Palatino Linotype"/>
                <a:cs typeface="Palatino Linotype"/>
              </a:rPr>
              <a:t>to treat </a:t>
            </a:r>
            <a:r>
              <a:rPr sz="3200" b="0" spc="-5" dirty="0">
                <a:latin typeface="Palatino Linotype"/>
                <a:cs typeface="Palatino Linotype"/>
              </a:rPr>
              <a:t>speciﬁc </a:t>
            </a:r>
            <a:r>
              <a:rPr sz="3200" b="0" dirty="0">
                <a:latin typeface="Palatino Linotype"/>
                <a:cs typeface="Palatino Linotype"/>
              </a:rPr>
              <a:t>types of </a:t>
            </a:r>
            <a:r>
              <a:rPr sz="3200" b="0" spc="-20" dirty="0">
                <a:latin typeface="Palatino Linotype"/>
                <a:cs typeface="Palatino Linotype"/>
              </a:rPr>
              <a:t>cancer,</a:t>
            </a:r>
            <a:r>
              <a:rPr sz="3200" b="0" spc="-10" dirty="0">
                <a:latin typeface="Palatino Linotype"/>
                <a:cs typeface="Palatino Linotype"/>
              </a:rPr>
              <a:t> </a:t>
            </a:r>
            <a:r>
              <a:rPr sz="3200" b="0" dirty="0">
                <a:latin typeface="Palatino Linotype"/>
                <a:cs typeface="Palatino Linotype"/>
              </a:rPr>
              <a:t>early</a:t>
            </a:r>
            <a:endParaRPr sz="3200">
              <a:latin typeface="Palatino Linotype"/>
              <a:cs typeface="Palatino Linotype"/>
            </a:endParaRPr>
          </a:p>
          <a:p>
            <a:pPr marL="12065" marR="5080" algn="ctr">
              <a:lnSpc>
                <a:spcPts val="3800"/>
              </a:lnSpc>
              <a:spcBef>
                <a:spcPts val="100"/>
              </a:spcBef>
            </a:pPr>
            <a:r>
              <a:rPr sz="3200" b="0" spc="-5" dirty="0">
                <a:latin typeface="Palatino Linotype"/>
                <a:cs typeface="Palatino Linotype"/>
              </a:rPr>
              <a:t>diagnosed </a:t>
            </a:r>
            <a:r>
              <a:rPr sz="3200" b="0" dirty="0">
                <a:latin typeface="Palatino Linotype"/>
                <a:cs typeface="Palatino Linotype"/>
              </a:rPr>
              <a:t>and </a:t>
            </a:r>
            <a:r>
              <a:rPr sz="3200" b="0" spc="-5" dirty="0">
                <a:latin typeface="Palatino Linotype"/>
                <a:cs typeface="Palatino Linotype"/>
              </a:rPr>
              <a:t>genetically </a:t>
            </a:r>
            <a:r>
              <a:rPr sz="3200" b="0" dirty="0">
                <a:latin typeface="Palatino Linotype"/>
                <a:cs typeface="Palatino Linotype"/>
              </a:rPr>
              <a:t>analysed using liquid</a:t>
            </a:r>
            <a:r>
              <a:rPr sz="3200" b="0" spc="-20" dirty="0">
                <a:latin typeface="Palatino Linotype"/>
                <a:cs typeface="Palatino Linotype"/>
              </a:rPr>
              <a:t> </a:t>
            </a:r>
            <a:r>
              <a:rPr sz="3200" b="0" dirty="0">
                <a:latin typeface="Palatino Linotype"/>
                <a:cs typeface="Palatino Linotype"/>
              </a:rPr>
              <a:t>biopsy-  based</a:t>
            </a:r>
            <a:r>
              <a:rPr sz="3200" b="0" spc="-105" dirty="0">
                <a:latin typeface="Palatino Linotype"/>
                <a:cs typeface="Palatino Linotype"/>
              </a:rPr>
              <a:t> </a:t>
            </a:r>
            <a:r>
              <a:rPr sz="3200" b="0" dirty="0">
                <a:latin typeface="Palatino Linotype"/>
                <a:cs typeface="Palatino Linotype"/>
              </a:rPr>
              <a:t>NGS.</a:t>
            </a:r>
            <a:endParaRPr sz="3200">
              <a:latin typeface="Palatino Linotype"/>
              <a:cs typeface="Palatino Linotype"/>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49498" y="1600201"/>
            <a:ext cx="5693003" cy="4525962"/>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99408" y="299542"/>
            <a:ext cx="1841830" cy="37906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1330578" y="678611"/>
            <a:ext cx="9648825" cy="20574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82819" y="147053"/>
            <a:ext cx="2295522" cy="8763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939819" y="3267571"/>
            <a:ext cx="7439025" cy="33909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03733" y="4567021"/>
            <a:ext cx="3221697" cy="791997"/>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02778" y="4386415"/>
            <a:ext cx="10405948" cy="22319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02778" y="316052"/>
            <a:ext cx="9667862" cy="345757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0191140" y="104457"/>
            <a:ext cx="1841830" cy="379069"/>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235974" y="3424389"/>
            <a:ext cx="2133600" cy="962025"/>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235974" y="182740"/>
            <a:ext cx="1447800" cy="2019300"/>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07716" y="201561"/>
            <a:ext cx="8053730" cy="665643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8756" y="0"/>
            <a:ext cx="9193225" cy="68579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385339" y="0"/>
            <a:ext cx="6137249" cy="68579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14375"/>
            <a:ext cx="1591945" cy="507365"/>
          </a:xfrm>
          <a:custGeom>
            <a:avLst/>
            <a:gdLst/>
            <a:ahLst/>
            <a:cxnLst/>
            <a:rect l="l" t="t" r="r" b="b"/>
            <a:pathLst>
              <a:path w="1591945" h="507365">
                <a:moveTo>
                  <a:pt x="106" y="0"/>
                </a:moveTo>
                <a:lnTo>
                  <a:pt x="0" y="503757"/>
                </a:lnTo>
                <a:lnTo>
                  <a:pt x="1245436" y="507301"/>
                </a:lnTo>
                <a:lnTo>
                  <a:pt x="1345755" y="507301"/>
                </a:lnTo>
                <a:lnTo>
                  <a:pt x="1350391" y="502538"/>
                </a:lnTo>
                <a:lnTo>
                  <a:pt x="1351940" y="500913"/>
                </a:lnTo>
                <a:lnTo>
                  <a:pt x="1353820" y="499389"/>
                </a:lnTo>
                <a:lnTo>
                  <a:pt x="1355369" y="497763"/>
                </a:lnTo>
                <a:lnTo>
                  <a:pt x="1584337" y="268820"/>
                </a:lnTo>
                <a:lnTo>
                  <a:pt x="1589652" y="261667"/>
                </a:lnTo>
                <a:lnTo>
                  <a:pt x="1591424" y="254514"/>
                </a:lnTo>
                <a:lnTo>
                  <a:pt x="1589652" y="247361"/>
                </a:lnTo>
                <a:lnTo>
                  <a:pt x="1584337" y="240207"/>
                </a:lnTo>
                <a:lnTo>
                  <a:pt x="1355369" y="11264"/>
                </a:lnTo>
                <a:lnTo>
                  <a:pt x="1350391" y="11264"/>
                </a:lnTo>
                <a:lnTo>
                  <a:pt x="1350391" y="6502"/>
                </a:lnTo>
                <a:lnTo>
                  <a:pt x="1345755" y="6502"/>
                </a:lnTo>
                <a:lnTo>
                  <a:pt x="1340942" y="1727"/>
                </a:lnTo>
                <a:lnTo>
                  <a:pt x="1245436" y="1727"/>
                </a:lnTo>
                <a:lnTo>
                  <a:pt x="106" y="0"/>
                </a:lnTo>
                <a:close/>
              </a:path>
            </a:pathLst>
          </a:custGeom>
          <a:solidFill>
            <a:srgbClr val="738BC1"/>
          </a:solidFill>
        </p:spPr>
        <p:txBody>
          <a:bodyPr wrap="square" lIns="0" tIns="0" rIns="0" bIns="0" rtlCol="0"/>
          <a:lstStyle/>
          <a:p>
            <a:endParaRPr/>
          </a:p>
        </p:txBody>
      </p:sp>
      <p:sp>
        <p:nvSpPr>
          <p:cNvPr id="3" name="object 3"/>
          <p:cNvSpPr/>
          <p:nvPr/>
        </p:nvSpPr>
        <p:spPr>
          <a:xfrm>
            <a:off x="9849078" y="6314009"/>
            <a:ext cx="2238057" cy="46089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2903080" y="3186455"/>
            <a:ext cx="6572884" cy="617220"/>
          </a:xfrm>
          <a:prstGeom prst="rect">
            <a:avLst/>
          </a:prstGeom>
        </p:spPr>
        <p:txBody>
          <a:bodyPr vert="horz" wrap="square" lIns="0" tIns="0" rIns="0" bIns="0" rtlCol="0">
            <a:spAutoFit/>
          </a:bodyPr>
          <a:lstStyle/>
          <a:p>
            <a:pPr marL="12700">
              <a:lnSpc>
                <a:spcPct val="100000"/>
              </a:lnSpc>
              <a:tabLst>
                <a:tab pos="1649730" algn="l"/>
                <a:tab pos="3512185" algn="l"/>
                <a:tab pos="4415155" algn="l"/>
              </a:tabLst>
            </a:pPr>
            <a:r>
              <a:rPr sz="4000" b="1" spc="-5" dirty="0">
                <a:solidFill>
                  <a:srgbClr val="0070C0"/>
                </a:solidFill>
                <a:latin typeface="Arial"/>
                <a:cs typeface="Arial"/>
              </a:rPr>
              <a:t>Thank	you</a:t>
            </a:r>
            <a:r>
              <a:rPr sz="4000" b="1" spc="5" dirty="0">
                <a:solidFill>
                  <a:srgbClr val="0070C0"/>
                </a:solidFill>
                <a:latin typeface="Arial"/>
                <a:cs typeface="Arial"/>
              </a:rPr>
              <a:t> </a:t>
            </a:r>
            <a:r>
              <a:rPr sz="4000" b="1" spc="-5" dirty="0">
                <a:solidFill>
                  <a:srgbClr val="0070C0"/>
                </a:solidFill>
                <a:latin typeface="Arial"/>
                <a:cs typeface="Arial"/>
              </a:rPr>
              <a:t>for	the	attention</a:t>
            </a:r>
            <a:endParaRPr sz="40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2933</Words>
  <Application>Microsoft Office PowerPoint</Application>
  <PresentationFormat>Custom</PresentationFormat>
  <Paragraphs>824</Paragraphs>
  <Slides>98</Slides>
  <Notes>0</Notes>
  <HiddenSlides>0</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Office Theme</vt:lpstr>
      <vt:lpstr>Mesenchymal Stem Cells from potential risk of tumor to specific anti-tumor  therapy</vt:lpstr>
      <vt:lpstr>FROM FAT TO EXPANDED  ADIPOSE DERIVED STEM CELL</vt:lpstr>
      <vt:lpstr>Mesenchymal Stem Cell</vt:lpstr>
      <vt:lpstr>PowerPoint Presentation</vt:lpstr>
      <vt:lpstr>PowerPoint Presentation</vt:lpstr>
      <vt:lpstr>PowerPoint Presentation</vt:lpstr>
      <vt:lpstr>What is Stem Cell?</vt:lpstr>
      <vt:lpstr>GMP laboratory procedures</vt:lpstr>
      <vt:lpstr>GMP laboratory procedures</vt:lpstr>
      <vt:lpstr>Cell expansion</vt:lpstr>
      <vt:lpstr>Cell expansion</vt:lpstr>
      <vt:lpstr>Immunomodulation Effect</vt:lpstr>
      <vt:lpstr>Regenerative Properties of MSCs</vt:lpstr>
      <vt:lpstr>REGENERATIVE  PROPERTIES OF  MSCS</vt:lpstr>
      <vt:lpstr>PARACRINE PROPERTIES OF MSC GROWTH FACTORS</vt:lpstr>
      <vt:lpstr>MSC GROWTH FACTORS VS PRP GF</vt:lpstr>
      <vt:lpstr>Immunosuppressive factors released</vt:lpstr>
      <vt:lpstr>Safety</vt:lpstr>
      <vt:lpstr>Cancer Res. 2005</vt:lpstr>
      <vt:lpstr>PowerPoint Presentation</vt:lpstr>
      <vt:lpstr>PowerPoint Presentation</vt:lpstr>
      <vt:lpstr>Safety</vt:lpstr>
      <vt:lpstr>NO TUMORIGENESIS  WAS DETECTED</vt:lpstr>
      <vt:lpstr>Human culture-expanded MSC do NOT  generate tumours or migrate systemically after implantation in  vivo at high doses</vt:lpstr>
      <vt:lpstr>PowerPoint Presentation</vt:lpstr>
      <vt:lpstr>PowerPoint Presentation</vt:lpstr>
      <vt:lpstr>PowerPoint Presentation</vt:lpstr>
      <vt:lpstr>PowerPoint Presentation</vt:lpstr>
      <vt:lpstr>≈ 5000 ADSC yield from 1 ml Adipose Tissue</vt:lpstr>
      <vt:lpstr>Cells population after the FAT digestion</vt:lpstr>
      <vt:lpstr>To obtain 100.000.000 ADSC (not expanded)  they need of 20 lt of FAT</vt:lpstr>
      <vt:lpstr>ADSC yield is influenced by a variety of parameters</vt:lpstr>
      <vt:lpstr>Influence of site of collection</vt:lpstr>
      <vt:lpstr>PowerPoint Presentation</vt:lpstr>
      <vt:lpstr>Cell yield</vt:lpstr>
      <vt:lpstr>PowerPoint Presentation</vt:lpstr>
      <vt:lpstr>PowerPoint Presentation</vt:lpstr>
      <vt:lpstr>Expanded ADSC</vt:lpstr>
      <vt:lpstr>Cellular Yield Expansion vs Not Expansion</vt:lpstr>
      <vt:lpstr>Stromal vascular  fraction (SVF)</vt:lpstr>
      <vt:lpstr>Proof of concept</vt:lpstr>
      <vt:lpstr>PowerPoint Presentation</vt:lpstr>
      <vt:lpstr>Expanded ADSC +  Adipose tissue</vt:lpstr>
      <vt:lpstr>New tissue generation</vt:lpstr>
      <vt:lpstr>Improved Tissue Quality</vt:lpstr>
      <vt:lpstr>Istological Analisys</vt:lpstr>
      <vt:lpstr>Electronic Microscopy Analysis Adipocytes with normal ultrastructure and capillary net</vt:lpstr>
      <vt:lpstr>Electronic Microscopy Analysis Cells differentiation – presence of preadipocite</vt:lpstr>
      <vt:lpstr>Case Report</vt:lpstr>
      <vt:lpstr>1 - Laboratory Procedures</vt:lpstr>
      <vt:lpstr>Clinical Results</vt:lpstr>
      <vt:lpstr>Breast Augmentation</vt:lpstr>
      <vt:lpstr>More of 100% of volume was maintained</vt:lpstr>
      <vt:lpstr>Breast Augmentation</vt:lpstr>
      <vt:lpstr>Around 100% of volume was maintained. BMI stable</vt:lpstr>
      <vt:lpstr>Breast Augmentation</vt:lpstr>
      <vt:lpstr>Breast Augmentation</vt:lpstr>
      <vt:lpstr>Scar treatment</vt:lpstr>
      <vt:lpstr>PowerPoint Presentation</vt:lpstr>
      <vt:lpstr>PowerPoint Presentation</vt:lpstr>
      <vt:lpstr>PowerPoint Presentation</vt:lpstr>
      <vt:lpstr>Osteoarthritis</vt:lpstr>
      <vt:lpstr>What can the patient expect</vt:lpstr>
      <vt:lpstr>How do stem cell</vt:lpstr>
      <vt:lpstr>MSC-based strategies should provide practical advantages for  the patient with OA.</vt:lpstr>
      <vt:lpstr>MSCs and Diabetes Mellitus Potential role of MSC in the management of diabetic microvascular complications (retinopathy, nephropathy, and neuropathy) and  wound healing.</vt:lpstr>
      <vt:lpstr>MSCs and Wound Healing</vt:lpstr>
      <vt:lpstr>One of the most important barriers to treatment in chronic  wounds is the presence of excessive inflammation</vt:lpstr>
      <vt:lpstr>PowerPoint Presentation</vt:lpstr>
      <vt:lpstr>Protocol:</vt:lpstr>
      <vt:lpstr>Follow-up  11 days</vt:lpstr>
      <vt:lpstr>MSCs treatment on diabetic polyneuropathy</vt:lpstr>
      <vt:lpstr>MSCs and new trends for cartilage repair</vt:lpstr>
      <vt:lpstr>MSCs and osteoporosis</vt:lpstr>
      <vt:lpstr>PowerPoint Presentation</vt:lpstr>
      <vt:lpstr>PowerPoint Presentation</vt:lpstr>
      <vt:lpstr>PowerPoint Presentation</vt:lpstr>
      <vt:lpstr>PowerPoint Presentation</vt:lpstr>
      <vt:lpstr>How many FAT for OA TREATMENTS</vt:lpstr>
      <vt:lpstr>PowerPoint Presentation</vt:lpstr>
      <vt:lpstr>PowerPoint Presentation</vt:lpstr>
      <vt:lpstr>Current solid biopsy-based cancer diagnostics :</vt:lpstr>
      <vt:lpstr>But cancers are characterized by  spatial and temporal intra-tumor heterogeneity  which is one of the major hurdle  for therapy</vt:lpstr>
      <vt:lpstr>PowerPoint Presentation</vt:lpstr>
      <vt:lpstr>A simple blood withdrawal  allows genetic analysis by NGS  of</vt:lpstr>
      <vt:lpstr>ctDNA is single- or double-standed DNA released by the tumor  cells into the bloodstream and bears all the diﬀerent kind of  mutations of the originating tumor</vt:lpstr>
      <vt:lpstr>PowerPoint Presentation</vt:lpstr>
      <vt:lpstr>PowerPoint Presentation</vt:lpstr>
      <vt:lpstr>In cancer therapy, MSC can be used:</vt:lpstr>
      <vt:lpstr>PowerPoint Presentation</vt:lpstr>
      <vt:lpstr>As a whole, these data highlight the feasibility and the  safety of the use of autologous MSC, engineered or  unmodiﬁed, to treat speciﬁc types of cancer, early diagnosed and genetically analysed using liquid biopsy-  based NGS.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Mesenchymal Stem Cells from potential risk of tumor to specific anti-tumor  therapy</dc:title>
  <dc:creator>Abdul Hakeem</dc:creator>
  <cp:lastModifiedBy>Abdul Hakeem</cp:lastModifiedBy>
  <cp:revision>2</cp:revision>
  <dcterms:created xsi:type="dcterms:W3CDTF">2016-10-18T09:48:57Z</dcterms:created>
  <dcterms:modified xsi:type="dcterms:W3CDTF">2016-10-18T10:18:42Z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2016-10-18T00:00:00Z</vt:filetime>
  </property>
</Properties>
</file>