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10" r:id="rId3"/>
    <p:sldId id="304" r:id="rId4"/>
    <p:sldId id="277" r:id="rId5"/>
    <p:sldId id="303" r:id="rId6"/>
    <p:sldId id="288" r:id="rId7"/>
    <p:sldId id="263" r:id="rId8"/>
    <p:sldId id="290" r:id="rId9"/>
    <p:sldId id="306" r:id="rId10"/>
    <p:sldId id="307" r:id="rId11"/>
    <p:sldId id="302" r:id="rId12"/>
    <p:sldId id="312" r:id="rId13"/>
    <p:sldId id="260" r:id="rId14"/>
    <p:sldId id="287" r:id="rId15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494"/>
    <a:srgbClr val="2D5EC1"/>
    <a:srgbClr val="3166CF"/>
    <a:srgbClr val="3E6FD2"/>
    <a:srgbClr val="BDDEFF"/>
    <a:srgbClr val="99CCFF"/>
    <a:srgbClr val="808080"/>
    <a:srgbClr val="FFD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76592" autoAdjust="0"/>
  </p:normalViewPr>
  <p:slideViewPr>
    <p:cSldViewPr>
      <p:cViewPr varScale="1">
        <p:scale>
          <a:sx n="52" d="100"/>
          <a:sy n="52" d="100"/>
        </p:scale>
        <p:origin x="-16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</c:spPr>
          </c:dPt>
          <c:dPt>
            <c:idx val="7"/>
            <c:bubble3D val="0"/>
            <c:spPr>
              <a:solidFill>
                <a:srgbClr val="00B050"/>
              </a:solidFill>
            </c:spPr>
          </c:dPt>
          <c:dPt>
            <c:idx val="9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Lbl>
              <c:idx val="0"/>
              <c:layout>
                <c:manualLayout>
                  <c:x val="1.4567779721979196E-2"/>
                  <c:y val="-2.413536022678295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5.0162529833849875E-2"/>
                  <c:y val="-3.956898907694456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6.3724361086316086E-2"/>
                  <c:y val="-7.12903155651247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5.0734543598716826E-3"/>
                  <c:y val="-1.939154092093171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1.0078920828720181E-2"/>
                  <c:y val="3.75115651488317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1.9624914760428918E-2"/>
                  <c:y val="3.21665077482239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1.3822421502867697E-2"/>
                  <c:y val="-3.731921644947185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50" b="1" i="0" baseline="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graphs!$X$3:$X$12</c:f>
              <c:strCache>
                <c:ptCount val="10"/>
                <c:pt idx="0">
                  <c:v>National or regional authority</c:v>
                </c:pt>
                <c:pt idx="1">
                  <c:v>Medical association/ healthcare provider</c:v>
                </c:pt>
                <c:pt idx="2">
                  <c:v>Patients association</c:v>
                </c:pt>
                <c:pt idx="3">
                  <c:v>Insurance organisation</c:v>
                </c:pt>
                <c:pt idx="4">
                  <c:v>Non-governmental organisation</c:v>
                </c:pt>
                <c:pt idx="5">
                  <c:v>Research organisation</c:v>
                </c:pt>
                <c:pt idx="6">
                  <c:v>Industry </c:v>
                </c:pt>
                <c:pt idx="7">
                  <c:v>Web entrepreneur</c:v>
                </c:pt>
                <c:pt idx="8">
                  <c:v>Multi-stakeholder/ other association</c:v>
                </c:pt>
                <c:pt idx="9">
                  <c:v>Other</c:v>
                </c:pt>
              </c:strCache>
            </c:strRef>
          </c:cat>
          <c:val>
            <c:numRef>
              <c:f>graphs!$Y$3:$Y$12</c:f>
              <c:numCache>
                <c:formatCode>General</c:formatCode>
                <c:ptCount val="10"/>
                <c:pt idx="0">
                  <c:v>25</c:v>
                </c:pt>
                <c:pt idx="1">
                  <c:v>21</c:v>
                </c:pt>
                <c:pt idx="2">
                  <c:v>5</c:v>
                </c:pt>
                <c:pt idx="3">
                  <c:v>5</c:v>
                </c:pt>
                <c:pt idx="4">
                  <c:v>16</c:v>
                </c:pt>
                <c:pt idx="5">
                  <c:v>18</c:v>
                </c:pt>
                <c:pt idx="6">
                  <c:v>33</c:v>
                </c:pt>
                <c:pt idx="7">
                  <c:v>10</c:v>
                </c:pt>
                <c:pt idx="8">
                  <c:v>6</c:v>
                </c:pt>
                <c:pt idx="9">
                  <c:v>11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4736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A0B4B02-7DC3-46BC-BE40-501378F096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082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9775"/>
            <a:ext cx="4926012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8" y="4680944"/>
            <a:ext cx="5375267" cy="443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4736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2" tIns="45301" rIns="90602" bIns="4530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89A709D-A544-4C71-BF85-50A5241F76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488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4832" indent="-28250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1608" indent="-2253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3934" indent="-2253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7846" indent="-2253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4933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020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9107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6194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328063-A664-4337-818E-9807E5C061D0}" type="slidenum">
              <a:rPr lang="en-GB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4832" indent="-28250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1608" indent="-2253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3934" indent="-2253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7846" indent="-2253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4933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2020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9107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66194" indent="-2253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5433A4-D517-463D-904C-F90FC3242230}" type="slidenum">
              <a:rPr lang="en-GB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9A709D-A544-4C71-BF85-50A5241F76F8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248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9A709D-A544-4C71-BF85-50A5241F76F8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182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78848-2CE1-4D25-B935-6A5F95204C4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122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9A709D-A544-4C71-BF85-50A5241F76F8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547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78848-2CE1-4D25-B935-6A5F95204C45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08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9A709D-A544-4C71-BF85-50A5241F76F8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097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9A709D-A544-4C71-BF85-50A5241F76F8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097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9A709D-A544-4C71-BF85-50A5241F76F8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704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656" indent="-2856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48" indent="-22851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67" indent="-22851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86" indent="-22851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3604" indent="-22851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0623" indent="-22851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7642" indent="-22851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4662" indent="-22851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B879F5-26F5-45F2-8B7D-8E10B48F5BA9}" type="slidenum">
              <a:rPr lang="en-GB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/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0DB5AB8-094A-4067-AADE-59E8EC4A96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628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F84B3-FB10-44F2-BFFE-DDBE67F798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45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EDD93-4ABC-4EE9-A995-96B567E55C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949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7743C-72D2-4B9F-8C60-3FA148F335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65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2DBEB-6E91-45EA-9FBE-34D79BA018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103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53FDE-DC4F-4996-B508-6A1744A823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17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8D081-9595-40B8-AC18-FE1C6937ED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69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5BC3B-5403-44E1-BEAC-7915F705B4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FD5BB-261C-4ECD-BCAF-BBECC80852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531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83BE-B0BF-4A8B-9B06-B48C3AAC6E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5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52752-50DE-48D1-9CDF-C35FD6FCDE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069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62136-3E6A-494C-95A7-0A793BC2FB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219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Second level</a:t>
            </a:r>
            <a:endParaRPr lang="en-GB" smtClean="0"/>
          </a:p>
          <a:p>
            <a:pPr lvl="1"/>
            <a:r>
              <a:rPr lang="en-GB" smtClean="0"/>
              <a:t>Third level</a:t>
            </a:r>
          </a:p>
          <a:p>
            <a:pPr lvl="2"/>
            <a:r>
              <a:rPr lang="en-GB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9453DBF-AC2C-4C48-914B-6844420576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33" name="Picture 17" descr="LOGO CE_Vertical_EN_NEG_quadri_HR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6" r:id="rId12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Gisele.Roesems@ec.europa.e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t.ly/eHealthinFocus" TargetMode="External"/><Relationship Id="rId4" Type="http://schemas.openxmlformats.org/officeDocument/2006/relationships/hyperlink" Target="http://bit.ly/EUeHealt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99592" y="2420888"/>
            <a:ext cx="7488411" cy="2088232"/>
          </a:xfrm>
        </p:spPr>
        <p:txBody>
          <a:bodyPr/>
          <a:lstStyle/>
          <a:p>
            <a:pPr indent="0" algn="ctr" eaLnBrk="1" hangingPunct="1"/>
            <a:r>
              <a:rPr lang="en-GB" sz="4000" dirty="0" smtClean="0">
                <a:solidFill>
                  <a:schemeClr val="accent1">
                    <a:lumMod val="90000"/>
                  </a:schemeClr>
                </a:solidFill>
              </a:rPr>
              <a:t>eHealth/</a:t>
            </a:r>
            <a:r>
              <a:rPr lang="en-GB" sz="4000" dirty="0" err="1" smtClean="0">
                <a:solidFill>
                  <a:schemeClr val="accent1">
                    <a:lumMod val="90000"/>
                  </a:schemeClr>
                </a:solidFill>
              </a:rPr>
              <a:t>mHealth</a:t>
            </a:r>
            <a:r>
              <a:rPr lang="en-GB" sz="4000" dirty="0" smtClean="0">
                <a:solidFill>
                  <a:schemeClr val="accent1">
                    <a:lumMod val="90000"/>
                  </a:schemeClr>
                </a:solidFill>
              </a:rPr>
              <a:t/>
            </a:r>
            <a:br>
              <a:rPr lang="en-GB" sz="4000" dirty="0" smtClean="0">
                <a:solidFill>
                  <a:schemeClr val="accent1">
                    <a:lumMod val="90000"/>
                  </a:schemeClr>
                </a:solidFill>
              </a:rPr>
            </a:br>
            <a:r>
              <a:rPr lang="en-GB" sz="4000" dirty="0">
                <a:solidFill>
                  <a:schemeClr val="accent1">
                    <a:lumMod val="90000"/>
                  </a:schemeClr>
                </a:solidFill>
              </a:rPr>
              <a:t/>
            </a:r>
            <a:br>
              <a:rPr lang="en-GB" sz="4000" dirty="0">
                <a:solidFill>
                  <a:schemeClr val="accent1">
                    <a:lumMod val="90000"/>
                  </a:schemeClr>
                </a:solidFill>
              </a:rPr>
            </a:br>
            <a:endParaRPr lang="en-GB" sz="4000" dirty="0" smtClean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645024"/>
            <a:ext cx="8532813" cy="1655762"/>
          </a:xfrm>
        </p:spPr>
        <p:txBody>
          <a:bodyPr/>
          <a:lstStyle/>
          <a:p>
            <a:pPr lvl="0" algn="ctr" eaLnBrk="1" hangingPunct="1">
              <a:buClr>
                <a:srgbClr val="FFFFFF"/>
              </a:buClr>
            </a:pPr>
            <a:endParaRPr lang="en-GB" sz="1800" dirty="0" smtClean="0">
              <a:solidFill>
                <a:srgbClr val="FFFFFF"/>
              </a:solidFill>
            </a:endParaRPr>
          </a:p>
          <a:p>
            <a:pPr lvl="0" algn="ctr" eaLnBrk="1" hangingPunct="1">
              <a:buClr>
                <a:srgbClr val="FFFFFF"/>
              </a:buClr>
            </a:pPr>
            <a:r>
              <a:rPr lang="en-GB" sz="1800" dirty="0" smtClean="0">
                <a:solidFill>
                  <a:srgbClr val="FFFFFF"/>
                </a:solidFill>
              </a:rPr>
              <a:t>Gisele Roesems</a:t>
            </a:r>
          </a:p>
          <a:p>
            <a:pPr lvl="0" algn="ctr" eaLnBrk="1" hangingPunct="1">
              <a:buClr>
                <a:srgbClr val="FFFFFF"/>
              </a:buClr>
            </a:pPr>
            <a:r>
              <a:rPr lang="en-GB" sz="1800" dirty="0" smtClean="0">
                <a:solidFill>
                  <a:srgbClr val="FFFFFF"/>
                </a:solidFill>
              </a:rPr>
              <a:t>Deputy Head of Unit </a:t>
            </a:r>
            <a:r>
              <a:rPr lang="en-GB" sz="1800" dirty="0">
                <a:solidFill>
                  <a:srgbClr val="FFFFFF"/>
                </a:solidFill>
              </a:rPr>
              <a:t>Health and </a:t>
            </a:r>
            <a:r>
              <a:rPr lang="en-GB" sz="1800" dirty="0" smtClean="0">
                <a:solidFill>
                  <a:srgbClr val="FFFFFF"/>
                </a:solidFill>
              </a:rPr>
              <a:t>Well-Being</a:t>
            </a:r>
            <a:r>
              <a:rPr lang="en-GB" sz="1800" dirty="0">
                <a:solidFill>
                  <a:srgbClr val="FFFFFF"/>
                </a:solidFill>
              </a:rPr>
              <a:t/>
            </a:r>
            <a:br>
              <a:rPr lang="en-GB" sz="1800" dirty="0">
                <a:solidFill>
                  <a:srgbClr val="FFFFFF"/>
                </a:solidFill>
              </a:rPr>
            </a:br>
            <a:r>
              <a:rPr lang="en-GB" sz="1800" dirty="0">
                <a:solidFill>
                  <a:srgbClr val="FFFFFF"/>
                </a:solidFill>
              </a:rPr>
              <a:t>DG </a:t>
            </a:r>
            <a:r>
              <a:rPr lang="en-GB" sz="1800" dirty="0" smtClean="0">
                <a:solidFill>
                  <a:srgbClr val="FFFFFF"/>
                </a:solidFill>
              </a:rPr>
              <a:t>CONNECT</a:t>
            </a:r>
          </a:p>
          <a:p>
            <a:pPr lvl="0" algn="ctr" eaLnBrk="1" hangingPunct="1">
              <a:buClr>
                <a:srgbClr val="FFFFFF"/>
              </a:buClr>
            </a:pPr>
            <a:r>
              <a:rPr lang="fr-BE" sz="1800" dirty="0" smtClean="0">
                <a:solidFill>
                  <a:srgbClr val="FFFFFF"/>
                </a:solidFill>
              </a:rPr>
              <a:t>EUROPEAN COMMISSION</a:t>
            </a:r>
          </a:p>
          <a:p>
            <a:pPr lvl="0" algn="ctr" eaLnBrk="1" hangingPunct="1">
              <a:buClr>
                <a:srgbClr val="FFFFFF"/>
              </a:buClr>
            </a:pPr>
            <a:endParaRPr lang="fr-BE" sz="1800" dirty="0" smtClean="0">
              <a:solidFill>
                <a:srgbClr val="FFFFFF"/>
              </a:solidFill>
            </a:endParaRPr>
          </a:p>
          <a:p>
            <a:pPr lvl="0" algn="ctr" eaLnBrk="1" hangingPunct="1">
              <a:buClr>
                <a:srgbClr val="FFFFFF"/>
              </a:buClr>
            </a:pPr>
            <a:endParaRPr lang="fr-BE" sz="1800" dirty="0">
              <a:solidFill>
                <a:srgbClr val="FFFFFF"/>
              </a:solidFill>
            </a:endParaRPr>
          </a:p>
          <a:p>
            <a:pPr lvl="0" algn="ctr" eaLnBrk="1" hangingPunct="1">
              <a:buClr>
                <a:srgbClr val="FFFFFF"/>
              </a:buClr>
            </a:pPr>
            <a:r>
              <a:rPr lang="en-GB" sz="1400" dirty="0" smtClean="0"/>
              <a:t>2</a:t>
            </a:r>
            <a:r>
              <a:rPr lang="en-GB" sz="1400" baseline="30000" dirty="0" smtClean="0"/>
              <a:t>nd</a:t>
            </a:r>
            <a:r>
              <a:rPr lang="en-GB" sz="1400" dirty="0" smtClean="0"/>
              <a:t> International Conference on Health Informatics and Technology</a:t>
            </a:r>
            <a:r>
              <a:rPr lang="en-GB" sz="1400" dirty="0" smtClean="0">
                <a:solidFill>
                  <a:schemeClr val="accent1">
                    <a:lumMod val="90000"/>
                  </a:schemeClr>
                </a:solidFill>
              </a:rPr>
              <a:t> </a:t>
            </a:r>
          </a:p>
          <a:p>
            <a:pPr lvl="0" algn="ctr" eaLnBrk="1" hangingPunct="1">
              <a:buClr>
                <a:srgbClr val="FFFFFF"/>
              </a:buClr>
            </a:pPr>
            <a:r>
              <a:rPr lang="en-GB" sz="1400" dirty="0" smtClean="0">
                <a:solidFill>
                  <a:schemeClr val="accent1">
                    <a:lumMod val="90000"/>
                  </a:schemeClr>
                </a:solidFill>
              </a:rPr>
              <a:t>Valencia, July 27</a:t>
            </a:r>
            <a:r>
              <a:rPr lang="en-GB" sz="1400" baseline="30000" dirty="0" smtClean="0">
                <a:solidFill>
                  <a:schemeClr val="accent1">
                    <a:lumMod val="90000"/>
                  </a:schemeClr>
                </a:solidFill>
              </a:rPr>
              <a:t>th</a:t>
            </a:r>
            <a:r>
              <a:rPr lang="en-GB" sz="1400" dirty="0" smtClean="0">
                <a:solidFill>
                  <a:schemeClr val="accent1">
                    <a:lumMod val="90000"/>
                  </a:schemeClr>
                </a:solidFill>
              </a:rPr>
              <a:t> , 2015 </a:t>
            </a:r>
            <a:endParaRPr lang="en-GB" sz="1400" dirty="0">
              <a:solidFill>
                <a:srgbClr val="FFFFFF"/>
              </a:solidFill>
            </a:endParaRPr>
          </a:p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19430"/>
            <a:ext cx="8229600" cy="4319587"/>
          </a:xfrm>
        </p:spPr>
        <p:txBody>
          <a:bodyPr/>
          <a:lstStyle/>
          <a:p>
            <a:pPr marL="457200" indent="-457200">
              <a:buFontTx/>
              <a:buNone/>
            </a:pPr>
            <a:r>
              <a:rPr lang="en-GB" altLang="en-US" sz="2000" dirty="0" smtClean="0"/>
              <a:t>Published by the Commission on 7 December 2012</a:t>
            </a:r>
          </a:p>
          <a:p>
            <a:pPr marL="457200" indent="-457200">
              <a:buFontTx/>
              <a:buNone/>
            </a:pPr>
            <a:r>
              <a:rPr lang="en-GB" altLang="en-US" sz="2000" dirty="0" smtClean="0"/>
              <a:t>Tackles eHealth challenges related to:</a:t>
            </a:r>
          </a:p>
          <a:p>
            <a:pPr marL="457200" indent="-457200">
              <a:buFontTx/>
              <a:buNone/>
            </a:pPr>
            <a:endParaRPr lang="en-GB" altLang="en-US" sz="2000" dirty="0" smtClean="0"/>
          </a:p>
          <a:p>
            <a:pPr marL="457200" indent="-457200">
              <a:buFontTx/>
              <a:buAutoNum type="arabicPeriod"/>
            </a:pPr>
            <a:endParaRPr lang="en-GB" altLang="en-US" sz="2000" dirty="0" smtClean="0"/>
          </a:p>
          <a:p>
            <a:pPr marL="457200" indent="-457200">
              <a:buFontTx/>
              <a:buAutoNum type="arabicPeriod"/>
            </a:pPr>
            <a:endParaRPr lang="en-GB" altLang="en-US" sz="2000" b="1" dirty="0" smtClean="0"/>
          </a:p>
          <a:p>
            <a:pPr marL="457200" indent="-457200">
              <a:buFontTx/>
              <a:buAutoNum type="arabicPeriod"/>
            </a:pPr>
            <a:endParaRPr lang="en-GB" altLang="en-US" sz="2000" b="1" dirty="0" smtClean="0"/>
          </a:p>
          <a:p>
            <a:pPr marL="457200" indent="-457200">
              <a:buFontTx/>
              <a:buAutoNum type="arabicPeriod"/>
            </a:pPr>
            <a:endParaRPr lang="en-GB" altLang="en-US" sz="2000" dirty="0" smtClean="0"/>
          </a:p>
          <a:p>
            <a:pPr marL="457200" indent="-457200">
              <a:buFontTx/>
              <a:buNone/>
            </a:pPr>
            <a:endParaRPr lang="en-GB" altLang="en-US" sz="2000" dirty="0" smtClean="0"/>
          </a:p>
          <a:p>
            <a:pPr marL="457200" indent="-457200">
              <a:buFontTx/>
              <a:buNone/>
            </a:pPr>
            <a:endParaRPr lang="en-GB" altLang="en-US" sz="2000" b="1" dirty="0" smtClean="0"/>
          </a:p>
          <a:p>
            <a:pPr marL="457200" indent="-457200">
              <a:buFontTx/>
              <a:buNone/>
            </a:pPr>
            <a:endParaRPr lang="en-GB" altLang="en-US" sz="2000" b="1" dirty="0" smtClean="0"/>
          </a:p>
          <a:p>
            <a:pPr marL="457200" indent="-457200">
              <a:buFontTx/>
              <a:buNone/>
            </a:pPr>
            <a:endParaRPr lang="en-GB" altLang="en-US" sz="2000" dirty="0" smtClean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1602530" y="2618397"/>
            <a:ext cx="6624736" cy="881656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175" algn="ctr">
              <a:defRPr/>
            </a:pPr>
            <a:endParaRPr lang="fr-BE" sz="1600" spc="-150" dirty="0">
              <a:solidFill>
                <a:srgbClr val="0F5494"/>
              </a:solidFill>
            </a:endParaRPr>
          </a:p>
          <a:p>
            <a:pPr marL="3175" algn="ctr">
              <a:defRPr/>
            </a:pPr>
            <a:r>
              <a:rPr lang="fr-BE" sz="1600" dirty="0">
                <a:solidFill>
                  <a:srgbClr val="0F5494"/>
                </a:solidFill>
              </a:rPr>
              <a:t>PERSONAL HEALTH (CHRONIC DISEASE MANAGEMENT, PREVENTION AND HEALTH PROMOTION)</a:t>
            </a:r>
          </a:p>
          <a:p>
            <a:pPr marL="3175" algn="ctr">
              <a:defRPr/>
            </a:pPr>
            <a:endParaRPr lang="en-GB" sz="1400" dirty="0">
              <a:solidFill>
                <a:srgbClr val="0F5494"/>
              </a:solidFill>
            </a:endParaRPr>
          </a:p>
        </p:txBody>
      </p:sp>
      <p:sp>
        <p:nvSpPr>
          <p:cNvPr id="16390" name="Isosceles Triangle 3"/>
          <p:cNvSpPr>
            <a:spLocks noChangeArrowheads="1"/>
          </p:cNvSpPr>
          <p:nvPr/>
        </p:nvSpPr>
        <p:spPr bwMode="auto">
          <a:xfrm rot="16200000" flipV="1">
            <a:off x="862806" y="2915444"/>
            <a:ext cx="576263" cy="288925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en-US" altLang="en-US" sz="1200" b="0">
              <a:solidFill>
                <a:srgbClr val="0F5494"/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602530" y="3860669"/>
            <a:ext cx="6603270" cy="864574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175" algn="ctr">
              <a:defRPr/>
            </a:pPr>
            <a:endParaRPr lang="fr-BE" sz="1400" dirty="0">
              <a:solidFill>
                <a:srgbClr val="0F5494"/>
              </a:solidFill>
            </a:endParaRPr>
          </a:p>
          <a:p>
            <a:pPr marL="3175" algn="ctr">
              <a:defRPr/>
            </a:pPr>
            <a:r>
              <a:rPr lang="fr-BE" sz="1400" dirty="0">
                <a:solidFill>
                  <a:srgbClr val="0F5494"/>
                </a:solidFill>
              </a:rPr>
              <a:t>HEALTH SYSTEMS (UNLOCKING INNOVATION, ENHANCING PATIENT-CENTRIC CARE, ENCOURAGING ORGANISATIONAL CHANGES, CROSS-BORDER CARE, UNIVERSALITY, EQUITY…)</a:t>
            </a:r>
          </a:p>
          <a:p>
            <a:pPr marL="3175" algn="ctr">
              <a:defRPr/>
            </a:pPr>
            <a:endParaRPr lang="en-GB" sz="1400" dirty="0">
              <a:solidFill>
                <a:srgbClr val="0F5494"/>
              </a:solidFill>
            </a:endParaRPr>
          </a:p>
        </p:txBody>
      </p:sp>
      <p:sp>
        <p:nvSpPr>
          <p:cNvPr id="16394" name="Isosceles Triangle 3"/>
          <p:cNvSpPr>
            <a:spLocks noChangeArrowheads="1"/>
          </p:cNvSpPr>
          <p:nvPr/>
        </p:nvSpPr>
        <p:spPr bwMode="auto">
          <a:xfrm rot="16200000" flipV="1">
            <a:off x="877095" y="4148931"/>
            <a:ext cx="576262" cy="288925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en-US" altLang="en-US" sz="1200" b="0">
              <a:solidFill>
                <a:srgbClr val="0F5494"/>
              </a:solidFill>
            </a:endParaRPr>
          </a:p>
        </p:txBody>
      </p:sp>
      <p:sp>
        <p:nvSpPr>
          <p:cNvPr id="16395" name="Isosceles Triangle 3"/>
          <p:cNvSpPr>
            <a:spLocks noChangeArrowheads="1"/>
          </p:cNvSpPr>
          <p:nvPr/>
        </p:nvSpPr>
        <p:spPr bwMode="auto">
          <a:xfrm rot="16200000" flipV="1">
            <a:off x="877095" y="5377656"/>
            <a:ext cx="576262" cy="288925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hangingPunct="1"/>
            <a:endParaRPr lang="en-US" altLang="en-US" sz="1200" b="0">
              <a:solidFill>
                <a:srgbClr val="0F5494"/>
              </a:solidFill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602530" y="5089276"/>
            <a:ext cx="6603270" cy="864574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175" algn="ctr">
              <a:defRPr/>
            </a:pPr>
            <a:endParaRPr lang="en-GB" sz="1600" dirty="0">
              <a:solidFill>
                <a:srgbClr val="0F5494"/>
              </a:solidFill>
            </a:endParaRPr>
          </a:p>
          <a:p>
            <a:pPr marL="3175" algn="ctr">
              <a:defRPr/>
            </a:pPr>
            <a:r>
              <a:rPr lang="en-GB" sz="1600" dirty="0">
                <a:solidFill>
                  <a:srgbClr val="0F5494"/>
                </a:solidFill>
              </a:rPr>
              <a:t>LEGAL / MARKET ASPECTS (IMPROVING LEGAL AND MARKET CONDITIONS)</a:t>
            </a:r>
          </a:p>
          <a:p>
            <a:pPr marL="3175" algn="ctr">
              <a:defRPr/>
            </a:pPr>
            <a:endParaRPr lang="fr-BE" sz="1400" dirty="0">
              <a:solidFill>
                <a:srgbClr val="0F549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8313" y="1196975"/>
            <a:ext cx="82081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 eaLnBrk="0" hangingPunct="0">
              <a:defRPr/>
            </a:pPr>
            <a:r>
              <a:rPr lang="en-GB" sz="2800" b="1" cap="small" dirty="0" err="1">
                <a:solidFill>
                  <a:srgbClr val="FF0000"/>
                </a:solidFill>
              </a:rPr>
              <a:t>eHealth</a:t>
            </a:r>
            <a:r>
              <a:rPr lang="en-GB" sz="2800" b="1" cap="small" dirty="0">
                <a:solidFill>
                  <a:srgbClr val="FF0000"/>
                </a:solidFill>
              </a:rPr>
              <a:t> Action Plan 2012 –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95288" y="1052513"/>
            <a:ext cx="8064500" cy="1011237"/>
          </a:xfrm>
        </p:spPr>
        <p:txBody>
          <a:bodyPr/>
          <a:lstStyle/>
          <a:p>
            <a:pPr indent="0" algn="ctr"/>
            <a:r>
              <a:rPr lang="en-GB" altLang="en-US" smtClean="0">
                <a:solidFill>
                  <a:srgbClr val="FF0000"/>
                </a:solidFill>
              </a:rPr>
              <a:t> Green Paper -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377950"/>
            <a:ext cx="8640762" cy="5472113"/>
          </a:xfrm>
        </p:spPr>
        <p:txBody>
          <a:bodyPr/>
          <a:lstStyle/>
          <a:p>
            <a:pPr>
              <a:buClrTx/>
              <a:defRPr/>
            </a:pPr>
            <a:endParaRPr lang="en-US" b="1" i="0" dirty="0" smtClean="0"/>
          </a:p>
          <a:p>
            <a:pPr marL="0" indent="0">
              <a:spcBef>
                <a:spcPts val="0"/>
              </a:spcBef>
              <a:buClrTx/>
              <a:buFontTx/>
              <a:buNone/>
              <a:defRPr/>
            </a:pPr>
            <a:endParaRPr lang="en-US" i="0" dirty="0"/>
          </a:p>
          <a:p>
            <a:pPr marL="0" indent="0">
              <a:spcBef>
                <a:spcPts val="0"/>
              </a:spcBef>
              <a:buClrTx/>
              <a:buFontTx/>
              <a:buNone/>
              <a:defRPr/>
            </a:pPr>
            <a:r>
              <a:rPr lang="en-US" i="0" dirty="0" smtClean="0"/>
              <a:t>The </a:t>
            </a:r>
            <a:r>
              <a:rPr lang="en-US" b="1" i="0" dirty="0" smtClean="0"/>
              <a:t>eHealth Action Plan 2012-2020  </a:t>
            </a:r>
            <a:r>
              <a:rPr lang="en-GB" i="0" dirty="0"/>
              <a:t>recognised </a:t>
            </a:r>
            <a:r>
              <a:rPr lang="en-GB" i="0" dirty="0" smtClean="0"/>
              <a:t>current </a:t>
            </a:r>
            <a:r>
              <a:rPr lang="en-GB" i="0" dirty="0"/>
              <a:t>and potential benefits of </a:t>
            </a:r>
            <a:r>
              <a:rPr lang="en-GB" i="0" dirty="0" smtClean="0"/>
              <a:t>mHealth </a:t>
            </a:r>
            <a:r>
              <a:rPr lang="en-GB" i="0" dirty="0"/>
              <a:t>apps, </a:t>
            </a:r>
            <a:r>
              <a:rPr lang="en-GB" i="0" dirty="0" smtClean="0"/>
              <a:t>and potential </a:t>
            </a:r>
            <a:r>
              <a:rPr lang="en-GB" i="0" dirty="0"/>
              <a:t>associated </a:t>
            </a:r>
            <a:r>
              <a:rPr lang="en-GB" i="0" dirty="0" smtClean="0"/>
              <a:t>risks</a:t>
            </a:r>
          </a:p>
          <a:p>
            <a:pPr>
              <a:buClrTx/>
              <a:defRPr/>
            </a:pPr>
            <a:endParaRPr lang="en-US" b="1" dirty="0" smtClean="0">
              <a:solidFill>
                <a:srgbClr val="FF0000"/>
              </a:solidFill>
            </a:endParaRPr>
          </a:p>
          <a:p>
            <a:pPr marL="684000"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r>
              <a:rPr lang="en-US" dirty="0" smtClean="0"/>
              <a:t>more clarity needed on legal framework</a:t>
            </a:r>
          </a:p>
          <a:p>
            <a:pPr marL="684000"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endParaRPr lang="en-US" dirty="0"/>
          </a:p>
          <a:p>
            <a:pPr marL="684000"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r>
              <a:rPr lang="en-US" dirty="0" smtClean="0"/>
              <a:t>questions on the use of collected data</a:t>
            </a:r>
          </a:p>
          <a:p>
            <a:pPr marL="684000" lvl="1" indent="-342900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endParaRPr lang="en-US" dirty="0" smtClean="0"/>
          </a:p>
          <a:p>
            <a:pPr marL="684000"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r>
              <a:rPr lang="en-US" dirty="0" smtClean="0"/>
              <a:t>demand for quality and transparency</a:t>
            </a:r>
          </a:p>
          <a:p>
            <a:pPr marL="684000"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endParaRPr lang="en-US" dirty="0"/>
          </a:p>
          <a:p>
            <a:pPr lvl="1">
              <a:buClrTx/>
              <a:buFont typeface="Wingdings 3" panose="05040102010807070707" pitchFamily="18" charset="2"/>
              <a:buChar char="_"/>
              <a:defRPr/>
            </a:pPr>
            <a:r>
              <a:rPr lang="en-GB" b="0" i="1" dirty="0" smtClean="0">
                <a:solidFill>
                  <a:srgbClr val="FF0000"/>
                </a:solidFill>
              </a:rPr>
              <a:t>eHealth Action Plan announced </a:t>
            </a:r>
            <a:r>
              <a:rPr lang="en-GB" b="0" i="1" dirty="0">
                <a:solidFill>
                  <a:srgbClr val="FF0000"/>
                </a:solidFill>
              </a:rPr>
              <a:t>the Green Paper on mHealth </a:t>
            </a:r>
          </a:p>
          <a:p>
            <a:pPr>
              <a:buClrTx/>
              <a:defRPr/>
            </a:pPr>
            <a:endParaRPr lang="en-US" i="0" dirty="0"/>
          </a:p>
          <a:p>
            <a:pPr marL="0" indent="0">
              <a:buClrTx/>
              <a:buFontTx/>
              <a:buNone/>
              <a:defRPr/>
            </a:pPr>
            <a:endParaRPr lang="en-US" i="0" dirty="0" smtClean="0"/>
          </a:p>
          <a:p>
            <a:pPr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22058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79512" y="1339850"/>
            <a:ext cx="8784976" cy="936625"/>
          </a:xfrm>
        </p:spPr>
        <p:txBody>
          <a:bodyPr/>
          <a:lstStyle/>
          <a:p>
            <a:pPr algn="ctr"/>
            <a:r>
              <a:rPr lang="fr-BE" altLang="en-US" dirty="0" smtClean="0">
                <a:solidFill>
                  <a:srgbClr val="FF0000"/>
                </a:solidFill>
              </a:rPr>
              <a:t> </a:t>
            </a:r>
            <a:r>
              <a:rPr lang="fr-BE" altLang="en-US" sz="3600" dirty="0" err="1" smtClean="0">
                <a:solidFill>
                  <a:srgbClr val="FF0000"/>
                </a:solidFill>
              </a:rPr>
              <a:t>mHealth</a:t>
            </a:r>
            <a:r>
              <a:rPr lang="fr-BE" altLang="en-US" sz="3600" dirty="0" smtClean="0">
                <a:solidFill>
                  <a:srgbClr val="FF0000"/>
                </a:solidFill>
              </a:rPr>
              <a:t> </a:t>
            </a:r>
            <a:r>
              <a:rPr lang="fr-BE" altLang="en-US" sz="3600" dirty="0" err="1" smtClean="0">
                <a:solidFill>
                  <a:srgbClr val="FF0000"/>
                </a:solidFill>
              </a:rPr>
              <a:t>potential</a:t>
            </a:r>
            <a:r>
              <a:rPr lang="fr-BE" altLang="en-US" sz="3600" dirty="0" smtClean="0">
                <a:solidFill>
                  <a:srgbClr val="FF0000"/>
                </a:solidFill>
              </a:rPr>
              <a:t> – "triple </a:t>
            </a:r>
            <a:r>
              <a:rPr lang="fr-BE" altLang="en-US" sz="3600" dirty="0" err="1" smtClean="0">
                <a:solidFill>
                  <a:srgbClr val="FF0000"/>
                </a:solidFill>
              </a:rPr>
              <a:t>win</a:t>
            </a:r>
            <a:r>
              <a:rPr lang="fr-BE" altLang="en-US" sz="3600" dirty="0" smtClean="0">
                <a:solidFill>
                  <a:srgbClr val="FF0000"/>
                </a:solidFill>
              </a:rPr>
              <a:t>"</a:t>
            </a:r>
            <a:endParaRPr lang="en-GB" alt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r>
              <a:rPr lang="en-GB" dirty="0" smtClean="0"/>
              <a:t>Potential for citizens</a:t>
            </a:r>
          </a:p>
          <a:p>
            <a:pPr lvl="2">
              <a:defRPr/>
            </a:pPr>
            <a:r>
              <a:rPr lang="en-GB" b="1" i="1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GB" b="1" i="1" dirty="0" smtClean="0">
                <a:cs typeface="Times New Roman" pitchFamily="18" charset="0"/>
              </a:rPr>
              <a:t>More empowered patients, self-management, engagement</a:t>
            </a:r>
          </a:p>
          <a:p>
            <a:pPr lvl="2">
              <a:defRPr/>
            </a:pPr>
            <a:r>
              <a:rPr lang="en-GB" b="1" i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fr-BE" b="1" i="1" dirty="0" smtClean="0">
                <a:cs typeface="Times New Roman" pitchFamily="18" charset="0"/>
              </a:rPr>
              <a:t>More </a:t>
            </a:r>
            <a:r>
              <a:rPr lang="fr-BE" b="1" i="1" dirty="0" err="1" smtClean="0">
                <a:cs typeface="Times New Roman" pitchFamily="18" charset="0"/>
              </a:rPr>
              <a:t>accurate</a:t>
            </a:r>
            <a:r>
              <a:rPr lang="fr-BE" b="1" i="1" dirty="0" smtClean="0">
                <a:cs typeface="Times New Roman" pitchFamily="18" charset="0"/>
              </a:rPr>
              <a:t>  </a:t>
            </a:r>
            <a:r>
              <a:rPr lang="fr-BE" b="1" i="1" dirty="0" err="1" smtClean="0">
                <a:cs typeface="Times New Roman" pitchFamily="18" charset="0"/>
              </a:rPr>
              <a:t>diagnosis</a:t>
            </a:r>
            <a:r>
              <a:rPr lang="fr-BE" b="1" i="1" dirty="0" smtClean="0">
                <a:cs typeface="Times New Roman" pitchFamily="18" charset="0"/>
              </a:rPr>
              <a:t> and </a:t>
            </a:r>
            <a:r>
              <a:rPr lang="fr-BE" b="1" i="1" dirty="0" err="1" smtClean="0">
                <a:cs typeface="Times New Roman" pitchFamily="18" charset="0"/>
              </a:rPr>
              <a:t>treatment</a:t>
            </a:r>
            <a:r>
              <a:rPr lang="fr-BE" b="1" i="1" dirty="0">
                <a:cs typeface="Times New Roman" pitchFamily="18" charset="0"/>
              </a:rPr>
              <a:t>	</a:t>
            </a:r>
            <a:endParaRPr lang="en-GB" b="1" i="1" dirty="0" smtClean="0">
              <a:cs typeface="Times New Roman" pitchFamily="18" charset="0"/>
            </a:endParaRPr>
          </a:p>
          <a:p>
            <a:pPr lvl="2">
              <a:defRPr/>
            </a:pPr>
            <a:r>
              <a:rPr lang="en-GB" b="1" i="1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GB" b="1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Earlier detection</a:t>
            </a:r>
            <a:r>
              <a:rPr lang="en-GB" b="1" i="1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GB" b="1" i="1" dirty="0" smtClean="0"/>
              <a:t>ncreased prevention</a:t>
            </a:r>
          </a:p>
          <a:p>
            <a:pPr lvl="2">
              <a:defRPr/>
            </a:pPr>
            <a:r>
              <a:rPr lang="en-GB" b="1" i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GB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GB" b="1" i="1" dirty="0" smtClean="0"/>
              <a:t>uality </a:t>
            </a:r>
            <a:r>
              <a:rPr lang="en-GB" b="1" i="1" dirty="0"/>
              <a:t>of </a:t>
            </a:r>
            <a:r>
              <a:rPr lang="en-GB" b="1" i="1" dirty="0" smtClean="0"/>
              <a:t>life</a:t>
            </a:r>
          </a:p>
          <a:p>
            <a:pPr lvl="2">
              <a:defRPr/>
            </a:pPr>
            <a:r>
              <a:rPr lang="en-GB" b="1" i="1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GB" b="1" i="1" dirty="0" smtClean="0">
                <a:latin typeface="+mj-lt"/>
                <a:cs typeface="Times New Roman" pitchFamily="18" charset="0"/>
              </a:rPr>
              <a:t>Access</a:t>
            </a:r>
          </a:p>
          <a:p>
            <a:pPr lvl="2">
              <a:defRPr/>
            </a:pPr>
            <a:endParaRPr lang="en-GB" b="1" i="1" dirty="0" smtClean="0"/>
          </a:p>
          <a:p>
            <a:pPr lvl="1">
              <a:defRPr/>
            </a:pPr>
            <a:r>
              <a:rPr lang="de-AT" dirty="0" smtClean="0"/>
              <a:t>Potential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fr-BE" dirty="0" err="1" smtClean="0"/>
              <a:t>healthcare</a:t>
            </a:r>
            <a:endParaRPr lang="en-GB" dirty="0"/>
          </a:p>
          <a:p>
            <a:pPr lvl="2">
              <a:defRPr/>
            </a:pPr>
            <a:r>
              <a:rPr lang="en-GB" b="1" i="1" dirty="0" smtClean="0"/>
              <a:t>→</a:t>
            </a:r>
            <a:r>
              <a:rPr lang="en-GB" b="1" i="1" dirty="0"/>
              <a:t> </a:t>
            </a:r>
            <a:r>
              <a:rPr lang="en-GB" b="1" i="1" dirty="0" smtClean="0"/>
              <a:t>more efficient and</a:t>
            </a:r>
          </a:p>
          <a:p>
            <a:pPr lvl="2">
              <a:defRPr/>
            </a:pPr>
            <a:r>
              <a:rPr lang="en-GB" b="1" i="1" dirty="0" smtClean="0"/>
              <a:t>   sustainable </a:t>
            </a:r>
            <a:r>
              <a:rPr lang="en-GB" b="1" i="1" dirty="0"/>
              <a:t>healthcare</a:t>
            </a:r>
            <a:endParaRPr lang="en-GB" b="1" i="1" dirty="0" smtClean="0"/>
          </a:p>
          <a:p>
            <a:pPr lvl="2">
              <a:defRPr/>
            </a:pPr>
            <a:endParaRPr lang="en-GB" b="1" i="1" dirty="0"/>
          </a:p>
          <a:p>
            <a:pPr marL="457200" lvl="1" indent="0">
              <a:buFontTx/>
              <a:buNone/>
              <a:defRPr/>
            </a:pPr>
            <a:endParaRPr lang="fr-BE" dirty="0"/>
          </a:p>
          <a:p>
            <a:pPr lvl="1">
              <a:defRPr/>
            </a:pPr>
            <a:r>
              <a:rPr lang="fr-BE" dirty="0" err="1" smtClean="0"/>
              <a:t>Market</a:t>
            </a:r>
            <a:r>
              <a:rPr lang="fr-BE" dirty="0" smtClean="0"/>
              <a:t> </a:t>
            </a:r>
            <a:r>
              <a:rPr lang="fr-BE" dirty="0" err="1" smtClean="0"/>
              <a:t>potential</a:t>
            </a:r>
            <a:endParaRPr lang="fr-BE" dirty="0" smtClean="0"/>
          </a:p>
          <a:p>
            <a:pPr lvl="1">
              <a:defRPr/>
            </a:pPr>
            <a:endParaRPr lang="en-GB" dirty="0" smtClean="0"/>
          </a:p>
          <a:p>
            <a:pPr lvl="2">
              <a:defRPr/>
            </a:pPr>
            <a:endParaRPr lang="en-GB" b="1" i="1" dirty="0" smtClean="0"/>
          </a:p>
          <a:p>
            <a:pPr lvl="2">
              <a:defRPr/>
            </a:pPr>
            <a:endParaRPr lang="en-GB" b="1" i="1" dirty="0" smtClean="0"/>
          </a:p>
          <a:p>
            <a:pPr>
              <a:defRPr/>
            </a:pPr>
            <a:endParaRPr lang="en-GB" dirty="0" smtClean="0"/>
          </a:p>
        </p:txBody>
      </p:sp>
      <p:graphicFrame>
        <p:nvGraphicFramePr>
          <p:cNvPr id="6148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567747"/>
              </p:ext>
            </p:extLst>
          </p:nvPr>
        </p:nvGraphicFramePr>
        <p:xfrm>
          <a:off x="4572000" y="3573016"/>
          <a:ext cx="4152900" cy="241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r:id="rId4" imgW="4712616" imgH="2737341" progId="Excel.Chart.8">
                  <p:embed/>
                </p:oleObj>
              </mc:Choice>
              <mc:Fallback>
                <p:oleObj r:id="rId4" imgW="4712616" imgH="2737341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573016"/>
                        <a:ext cx="4152900" cy="241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344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18" y="1124744"/>
            <a:ext cx="8229600" cy="936625"/>
          </a:xfrm>
        </p:spPr>
        <p:txBody>
          <a:bodyPr>
            <a:normAutofit/>
          </a:bodyPr>
          <a:lstStyle/>
          <a:p>
            <a:r>
              <a:rPr lang="fr-BE" b="1" dirty="0" smtClean="0">
                <a:solidFill>
                  <a:srgbClr val="FF0000"/>
                </a:solidFill>
              </a:rPr>
              <a:t>Trends in </a:t>
            </a:r>
            <a:r>
              <a:rPr lang="fr-BE" b="1" dirty="0" err="1" smtClean="0">
                <a:solidFill>
                  <a:srgbClr val="FF0000"/>
                </a:solidFill>
              </a:rPr>
              <a:t>mHealth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2025" y="5407952"/>
            <a:ext cx="229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/>
              <a:t>Mobile Health &amp; Wellness 2014, </a:t>
            </a:r>
            <a:r>
              <a:rPr lang="en-GB" sz="800" dirty="0" err="1" smtClean="0"/>
              <a:t>Havas</a:t>
            </a:r>
            <a:r>
              <a:rPr lang="en-GB" sz="800" dirty="0" smtClean="0"/>
              <a:t> Worldwide Tonic</a:t>
            </a:r>
            <a:endParaRPr lang="en-GB" sz="800" dirty="0"/>
          </a:p>
        </p:txBody>
      </p:sp>
      <p:sp>
        <p:nvSpPr>
          <p:cNvPr id="3" name="Rectangle 2"/>
          <p:cNvSpPr/>
          <p:nvPr/>
        </p:nvSpPr>
        <p:spPr>
          <a:xfrm>
            <a:off x="310718" y="1914435"/>
            <a:ext cx="5053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/>
              <a:t>Health and fitness apps</a:t>
            </a:r>
            <a:r>
              <a:rPr lang="en-GB" sz="1600" dirty="0"/>
              <a:t> are </a:t>
            </a:r>
            <a:r>
              <a:rPr lang="en-GB" sz="1600" dirty="0" smtClean="0"/>
              <a:t>among the </a:t>
            </a:r>
            <a:r>
              <a:rPr lang="en-GB" sz="1600" b="1" dirty="0" smtClean="0"/>
              <a:t>fastest </a:t>
            </a:r>
            <a:r>
              <a:rPr lang="en-GB" sz="1600" b="1" dirty="0"/>
              <a:t>growing</a:t>
            </a:r>
            <a:r>
              <a:rPr lang="en-GB" sz="1600" dirty="0"/>
              <a:t> apps categories in terms of use, with </a:t>
            </a:r>
            <a:r>
              <a:rPr lang="en-GB" sz="1600" b="1" dirty="0"/>
              <a:t>time spent</a:t>
            </a:r>
            <a:r>
              <a:rPr lang="en-GB" sz="1600" dirty="0"/>
              <a:t> in health and fitness apps </a:t>
            </a:r>
            <a:r>
              <a:rPr lang="en-GB" sz="1600" b="1" dirty="0"/>
              <a:t>growing</a:t>
            </a:r>
            <a:r>
              <a:rPr lang="en-GB" sz="1600" dirty="0"/>
              <a:t> </a:t>
            </a:r>
            <a:r>
              <a:rPr lang="en-GB" sz="1600" b="1" dirty="0"/>
              <a:t>51%</a:t>
            </a:r>
            <a:r>
              <a:rPr lang="en-GB" sz="1600" dirty="0"/>
              <a:t> over the year to August 2014</a:t>
            </a:r>
            <a:r>
              <a:rPr lang="en-GB" sz="1600" dirty="0" smtClean="0"/>
              <a:t>. </a:t>
            </a:r>
            <a:r>
              <a:rPr lang="en-GB" sz="1600" dirty="0" err="1" smtClean="0"/>
              <a:t>Localytics</a:t>
            </a:r>
            <a:r>
              <a:rPr lang="en-GB" sz="1600" dirty="0" smtClean="0"/>
              <a:t>, September </a:t>
            </a:r>
            <a:r>
              <a:rPr lang="en-GB" sz="1600" dirty="0"/>
              <a:t>2014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180" y="1733780"/>
            <a:ext cx="2451489" cy="36633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803" y="4684075"/>
            <a:ext cx="41813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FF0000"/>
                </a:solidFill>
              </a:rPr>
              <a:t>Apps + Wearable Devices = The Future of Mobile Health</a:t>
            </a:r>
            <a:r>
              <a:rPr lang="en-GB" sz="1600" dirty="0">
                <a:solidFill>
                  <a:srgbClr val="FF0000"/>
                </a:solidFill>
              </a:rPr>
              <a:t/>
            </a:r>
            <a:br>
              <a:rPr lang="en-GB" sz="1600" dirty="0">
                <a:solidFill>
                  <a:srgbClr val="FF0000"/>
                </a:solidFill>
              </a:rPr>
            </a:br>
            <a:r>
              <a:rPr lang="en-GB" sz="1600" dirty="0"/>
              <a:t>More than half of today’s health and fitness app users plan to incorporate a </a:t>
            </a:r>
            <a:r>
              <a:rPr lang="en-GB" sz="1600" b="1" dirty="0"/>
              <a:t>wearable device </a:t>
            </a:r>
            <a:r>
              <a:rPr lang="en-GB" sz="1600" dirty="0"/>
              <a:t>into their lives. </a:t>
            </a:r>
            <a:r>
              <a:rPr lang="en-GB" sz="1600" dirty="0" err="1"/>
              <a:t>Mobiquity</a:t>
            </a:r>
            <a:r>
              <a:rPr lang="en-GB" sz="1600" dirty="0"/>
              <a:t>, The </a:t>
            </a:r>
            <a:r>
              <a:rPr lang="en-GB" sz="1600" dirty="0" err="1"/>
              <a:t>Appification</a:t>
            </a:r>
            <a:r>
              <a:rPr lang="en-GB" sz="1600" dirty="0"/>
              <a:t> of Health and Fitness, April </a:t>
            </a:r>
            <a:r>
              <a:rPr lang="en-GB" sz="1600" dirty="0" smtClean="0"/>
              <a:t>2014</a:t>
            </a:r>
            <a:endParaRPr lang="en-GB" sz="1600" dirty="0"/>
          </a:p>
        </p:txBody>
      </p:sp>
      <p:pic>
        <p:nvPicPr>
          <p:cNvPr id="12" name="Picture 2" descr="C:\Users\prettcl\AppData\Local\Microsoft\Windows\Temporary Internet Files\Content.Outlook\NCWI3CGL\apps and wearables - the future of mHealth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722" t="50000" r="6463" b="9807"/>
          <a:stretch/>
        </p:blipFill>
        <p:spPr bwMode="auto">
          <a:xfrm>
            <a:off x="1513642" y="3281363"/>
            <a:ext cx="2645546" cy="128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6" descr="logo-ce-horizontal-en-NEG-quadri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276" y="6374554"/>
            <a:ext cx="1325116" cy="35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6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792" y="908720"/>
            <a:ext cx="7728648" cy="11430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Green </a:t>
            </a:r>
            <a:r>
              <a:rPr lang="en-US" sz="3600" dirty="0">
                <a:solidFill>
                  <a:srgbClr val="FF0000"/>
                </a:solidFill>
              </a:rPr>
              <a:t>Paper on </a:t>
            </a:r>
            <a:r>
              <a:rPr lang="en-US" sz="3600" dirty="0" err="1" smtClean="0">
                <a:solidFill>
                  <a:srgbClr val="FF0000"/>
                </a:solidFill>
              </a:rPr>
              <a:t>mHealth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47712"/>
            <a:ext cx="8229600" cy="4457722"/>
          </a:xfrm>
        </p:spPr>
        <p:txBody>
          <a:bodyPr>
            <a:normAutofit fontScale="55000" lnSpcReduction="20000"/>
          </a:bodyPr>
          <a:lstStyle/>
          <a:p>
            <a:pPr>
              <a:spcAft>
                <a:spcPts val="0"/>
              </a:spcAft>
            </a:pPr>
            <a:r>
              <a:rPr lang="en-US" altLang="en-US" sz="3400" dirty="0" smtClean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US" altLang="en-US" sz="3400" b="1" dirty="0" smtClean="0">
                <a:solidFill>
                  <a:schemeClr val="tx2">
                    <a:lumMod val="75000"/>
                  </a:schemeClr>
                </a:solidFill>
              </a:rPr>
              <a:t>Green Paper (closed July 2014) </a:t>
            </a:r>
            <a:r>
              <a:rPr lang="en-GB" sz="3400" dirty="0" smtClean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asked stakeholders for </a:t>
            </a:r>
            <a:r>
              <a:rPr lang="en-GB" sz="3400" dirty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their </a:t>
            </a:r>
            <a:r>
              <a:rPr lang="en-GB" sz="3400" dirty="0" smtClean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input </a:t>
            </a:r>
            <a:r>
              <a:rPr lang="en-GB" sz="3400" dirty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on how to overcome the main challenges to </a:t>
            </a:r>
            <a:r>
              <a:rPr lang="en-GB" sz="3400" dirty="0" err="1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mHealth</a:t>
            </a:r>
            <a:r>
              <a:rPr lang="en-GB" sz="3400" dirty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en-GB" sz="3400" dirty="0" smtClean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deployment:</a:t>
            </a:r>
          </a:p>
          <a:p>
            <a:pPr>
              <a:spcAft>
                <a:spcPts val="0"/>
              </a:spcAft>
            </a:pPr>
            <a:endParaRPr lang="en-GB" sz="3600" dirty="0" smtClean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lvl="1"/>
            <a:r>
              <a:rPr lang="en-GB" sz="3600" dirty="0" smtClean="0">
                <a:ea typeface="Calibri"/>
                <a:cs typeface="Times New Roman"/>
              </a:rPr>
              <a:t>data protection</a:t>
            </a:r>
          </a:p>
          <a:p>
            <a:pPr lvl="1"/>
            <a:r>
              <a:rPr lang="fr-BE" sz="3600" dirty="0" err="1">
                <a:ea typeface="Calibri"/>
                <a:cs typeface="Times New Roman"/>
              </a:rPr>
              <a:t>big</a:t>
            </a:r>
            <a:r>
              <a:rPr lang="fr-BE" sz="3600" dirty="0">
                <a:ea typeface="Calibri"/>
                <a:cs typeface="Times New Roman"/>
              </a:rPr>
              <a:t> data</a:t>
            </a:r>
          </a:p>
          <a:p>
            <a:pPr lvl="1"/>
            <a:r>
              <a:rPr lang="en-GB" sz="3600" dirty="0" smtClean="0">
                <a:ea typeface="Calibri"/>
                <a:cs typeface="Times New Roman"/>
              </a:rPr>
              <a:t>legal framework</a:t>
            </a:r>
          </a:p>
          <a:p>
            <a:pPr lvl="1"/>
            <a:r>
              <a:rPr lang="en-GB" sz="3600" dirty="0" smtClean="0">
                <a:ea typeface="Calibri"/>
                <a:cs typeface="Times New Roman"/>
              </a:rPr>
              <a:t>safety and transparency</a:t>
            </a:r>
          </a:p>
          <a:p>
            <a:pPr lvl="1"/>
            <a:r>
              <a:rPr lang="en-GB" sz="3600" dirty="0" err="1" smtClean="0">
                <a:ea typeface="Calibri"/>
                <a:cs typeface="Times New Roman"/>
              </a:rPr>
              <a:t>mHealth’s</a:t>
            </a:r>
            <a:r>
              <a:rPr lang="en-GB" sz="3600" dirty="0" smtClean="0">
                <a:ea typeface="Calibri"/>
                <a:cs typeface="Times New Roman"/>
              </a:rPr>
              <a:t> </a:t>
            </a:r>
            <a:r>
              <a:rPr lang="en-GB" sz="3600" dirty="0">
                <a:ea typeface="Calibri"/>
                <a:cs typeface="Times New Roman"/>
              </a:rPr>
              <a:t>role in healthcare </a:t>
            </a:r>
            <a:r>
              <a:rPr lang="en-GB" sz="3600" dirty="0" smtClean="0">
                <a:ea typeface="Calibri"/>
                <a:cs typeface="Times New Roman"/>
              </a:rPr>
              <a:t>systems</a:t>
            </a:r>
          </a:p>
          <a:p>
            <a:pPr lvl="1"/>
            <a:r>
              <a:rPr lang="fr-BE" sz="3600" dirty="0" err="1">
                <a:ea typeface="Calibri"/>
                <a:cs typeface="Times New Roman"/>
              </a:rPr>
              <a:t>interoperability</a:t>
            </a:r>
            <a:endParaRPr lang="fr-BE" sz="3600" dirty="0">
              <a:ea typeface="Calibri"/>
              <a:cs typeface="Times New Roman"/>
            </a:endParaRPr>
          </a:p>
          <a:p>
            <a:pPr lvl="1"/>
            <a:r>
              <a:rPr lang="fr-BE" sz="3600" dirty="0" err="1" smtClean="0">
                <a:ea typeface="Calibri"/>
                <a:cs typeface="Times New Roman"/>
              </a:rPr>
              <a:t>reimbursement</a:t>
            </a:r>
            <a:r>
              <a:rPr lang="fr-BE" sz="3600" dirty="0" smtClean="0">
                <a:ea typeface="Calibri"/>
                <a:cs typeface="Times New Roman"/>
              </a:rPr>
              <a:t> </a:t>
            </a:r>
            <a:r>
              <a:rPr lang="fr-BE" sz="3600" dirty="0" err="1" smtClean="0">
                <a:ea typeface="Calibri"/>
                <a:cs typeface="Times New Roman"/>
              </a:rPr>
              <a:t>models</a:t>
            </a:r>
            <a:endParaRPr lang="fr-BE" sz="3600" dirty="0" smtClean="0">
              <a:ea typeface="Calibri"/>
              <a:cs typeface="Times New Roman"/>
            </a:endParaRPr>
          </a:p>
          <a:p>
            <a:pPr lvl="1"/>
            <a:r>
              <a:rPr lang="fr-BE" sz="3600" dirty="0" err="1" smtClean="0">
                <a:ea typeface="Calibri"/>
                <a:cs typeface="Times New Roman"/>
              </a:rPr>
              <a:t>liability</a:t>
            </a:r>
            <a:endParaRPr lang="fr-BE" sz="3600" dirty="0" smtClean="0">
              <a:ea typeface="Calibri"/>
              <a:cs typeface="Times New Roman"/>
            </a:endParaRPr>
          </a:p>
          <a:p>
            <a:pPr lvl="1"/>
            <a:r>
              <a:rPr lang="fr-BE" sz="3600" dirty="0">
                <a:ea typeface="Calibri"/>
                <a:cs typeface="Times New Roman"/>
              </a:rPr>
              <a:t>R&amp;I</a:t>
            </a:r>
          </a:p>
          <a:p>
            <a:pPr lvl="1"/>
            <a:r>
              <a:rPr lang="en-GB" sz="3600" dirty="0" smtClean="0">
                <a:ea typeface="Calibri"/>
                <a:cs typeface="Times New Roman"/>
              </a:rPr>
              <a:t>international cooperation</a:t>
            </a:r>
          </a:p>
          <a:p>
            <a:pPr lvl="1"/>
            <a:r>
              <a:rPr lang="en-GB" sz="3600" dirty="0" smtClean="0">
                <a:ea typeface="Calibri"/>
                <a:cs typeface="Times New Roman"/>
              </a:rPr>
              <a:t>web </a:t>
            </a:r>
            <a:r>
              <a:rPr lang="en-GB" sz="3600" dirty="0">
                <a:ea typeface="Calibri"/>
                <a:cs typeface="Times New Roman"/>
              </a:rPr>
              <a:t>entrepreneurs' market access</a:t>
            </a:r>
          </a:p>
          <a:p>
            <a:pPr lvl="1"/>
            <a:endParaRPr lang="en-GB" sz="2400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2800" dirty="0" smtClean="0"/>
          </a:p>
          <a:p>
            <a:endParaRPr lang="en-GB" sz="2800" dirty="0"/>
          </a:p>
        </p:txBody>
      </p:sp>
      <p:pic>
        <p:nvPicPr>
          <p:cNvPr id="5" name="Image 3" descr="mHealth PPT art-02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147"/>
          <a:stretch/>
        </p:blipFill>
        <p:spPr>
          <a:xfrm>
            <a:off x="4211960" y="2996952"/>
            <a:ext cx="4560474" cy="1345025"/>
          </a:xfrm>
          <a:prstGeom prst="rect">
            <a:avLst/>
          </a:prstGeom>
        </p:spPr>
      </p:pic>
      <p:pic>
        <p:nvPicPr>
          <p:cNvPr id="8" name="Image 6" descr="logo-ce-horizontal-en-NEG-quadri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276" y="6374554"/>
            <a:ext cx="1325116" cy="35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5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229600" cy="935707"/>
          </a:xfrm>
        </p:spPr>
        <p:txBody>
          <a:bodyPr/>
          <a:lstStyle/>
          <a:p>
            <a:pPr indent="0" algn="ctr" eaLnBrk="1" hangingPunct="1"/>
            <a:r>
              <a:rPr lang="en-GB" sz="3600" dirty="0" smtClean="0">
                <a:solidFill>
                  <a:srgbClr val="FF0000"/>
                </a:solidFill>
              </a:rPr>
              <a:t>Outcome of the consultation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3816524"/>
          </a:xfrm>
        </p:spPr>
        <p:txBody>
          <a:bodyPr/>
          <a:lstStyle/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r>
              <a:rPr lang="en-GB" b="1" dirty="0" smtClean="0"/>
              <a:t>211 responses</a:t>
            </a:r>
            <a:r>
              <a:rPr lang="en-GB" dirty="0" smtClean="0"/>
              <a:t> </a:t>
            </a:r>
            <a:r>
              <a:rPr lang="en-GB" i="0" dirty="0" smtClean="0"/>
              <a:t>received</a:t>
            </a:r>
          </a:p>
          <a:p>
            <a:pPr eaLnBrk="1" hangingPunct="1">
              <a:buClrTx/>
              <a:buFont typeface="Wingdings" panose="05000000000000000000" pitchFamily="2" charset="2"/>
              <a:buChar char="Ø"/>
              <a:defRPr/>
            </a:pPr>
            <a:r>
              <a:rPr lang="en-GB" i="0" dirty="0" smtClean="0"/>
              <a:t>71% from organisations / 29% from individuals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081704"/>
              </p:ext>
            </p:extLst>
          </p:nvPr>
        </p:nvGraphicFramePr>
        <p:xfrm>
          <a:off x="755576" y="3284984"/>
          <a:ext cx="7560840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842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Results of the consultation 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Privacy and </a:t>
            </a:r>
            <a:r>
              <a:rPr lang="en-US" sz="2800" dirty="0">
                <a:solidFill>
                  <a:srgbClr val="FF0000"/>
                </a:solidFill>
              </a:rPr>
              <a:t>security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348881"/>
            <a:ext cx="8493840" cy="3888432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endParaRPr lang="en-GB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r>
              <a:rPr lang="en-GB" sz="7200" b="1" dirty="0" smtClean="0">
                <a:solidFill>
                  <a:srgbClr val="2D5EC1"/>
                </a:solidFill>
              </a:rPr>
              <a:t>Importance to give citizens control over their data</a:t>
            </a: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endParaRPr lang="fr-BE" sz="7200" b="1" dirty="0">
              <a:solidFill>
                <a:srgbClr val="2D5EC1"/>
              </a:solidFill>
            </a:endParaRP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r>
              <a:rPr lang="en-GB" sz="7200" dirty="0">
                <a:solidFill>
                  <a:srgbClr val="2D5EC1"/>
                </a:solidFill>
              </a:rPr>
              <a:t>User's </a:t>
            </a:r>
            <a:r>
              <a:rPr lang="en-GB" sz="7200" b="1" dirty="0">
                <a:solidFill>
                  <a:srgbClr val="2D5EC1"/>
                </a:solidFill>
              </a:rPr>
              <a:t>consent</a:t>
            </a:r>
            <a:r>
              <a:rPr lang="en-GB" sz="7200" dirty="0">
                <a:solidFill>
                  <a:srgbClr val="2D5EC1"/>
                </a:solidFill>
              </a:rPr>
              <a:t> and </a:t>
            </a:r>
            <a:r>
              <a:rPr lang="en-GB" sz="7200" b="1" dirty="0">
                <a:solidFill>
                  <a:srgbClr val="2D5EC1"/>
                </a:solidFill>
              </a:rPr>
              <a:t>access controls</a:t>
            </a:r>
            <a:r>
              <a:rPr lang="en-GB" sz="7200" dirty="0">
                <a:solidFill>
                  <a:srgbClr val="2D5EC1"/>
                </a:solidFill>
              </a:rPr>
              <a:t> are crucial</a:t>
            </a: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endParaRPr lang="en-GB" sz="7200" b="1" dirty="0">
              <a:solidFill>
                <a:srgbClr val="2D5EC1"/>
              </a:solidFill>
            </a:endParaRP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r>
              <a:rPr lang="en-GB" sz="7200" b="1" dirty="0" smtClean="0">
                <a:solidFill>
                  <a:srgbClr val="2D5EC1"/>
                </a:solidFill>
              </a:rPr>
              <a:t>Strong privacy </a:t>
            </a:r>
            <a:r>
              <a:rPr lang="en-GB" sz="7200" b="1" dirty="0">
                <a:solidFill>
                  <a:srgbClr val="2D5EC1"/>
                </a:solidFill>
              </a:rPr>
              <a:t>and security tools</a:t>
            </a:r>
            <a:r>
              <a:rPr lang="en-GB" sz="7200" dirty="0">
                <a:solidFill>
                  <a:srgbClr val="2D5EC1"/>
                </a:solidFill>
              </a:rPr>
              <a:t> </a:t>
            </a:r>
            <a:r>
              <a:rPr lang="en-GB" sz="7200" dirty="0" smtClean="0">
                <a:solidFill>
                  <a:srgbClr val="2D5EC1"/>
                </a:solidFill>
              </a:rPr>
              <a:t>are </a:t>
            </a:r>
            <a:r>
              <a:rPr lang="en-GB" sz="7200" dirty="0">
                <a:solidFill>
                  <a:srgbClr val="2D5EC1"/>
                </a:solidFill>
              </a:rPr>
              <a:t>needed to build users' </a:t>
            </a:r>
            <a:r>
              <a:rPr lang="en-GB" sz="7200" dirty="0" smtClean="0">
                <a:solidFill>
                  <a:srgbClr val="2D5EC1"/>
                </a:solidFill>
              </a:rPr>
              <a:t>trust</a:t>
            </a: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endParaRPr lang="en-GB" sz="7200" dirty="0" smtClean="0">
              <a:solidFill>
                <a:srgbClr val="2D5EC1"/>
              </a:solidFill>
            </a:endParaRP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r>
              <a:rPr lang="en-GB" sz="7200" b="1" dirty="0" smtClean="0">
                <a:solidFill>
                  <a:srgbClr val="2D5EC1"/>
                </a:solidFill>
              </a:rPr>
              <a:t>Data encryption</a:t>
            </a:r>
            <a:r>
              <a:rPr lang="en-GB" sz="7200" dirty="0" smtClean="0">
                <a:solidFill>
                  <a:srgbClr val="2D5EC1"/>
                </a:solidFill>
              </a:rPr>
              <a:t> both "in transit" and "at rest"</a:t>
            </a: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endParaRPr lang="en-GB" sz="7200" dirty="0" smtClean="0">
              <a:solidFill>
                <a:srgbClr val="2D5EC1"/>
              </a:solidFill>
            </a:endParaRP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r>
              <a:rPr lang="en-GB" sz="7200" b="1" dirty="0" smtClean="0">
                <a:solidFill>
                  <a:srgbClr val="2D5EC1"/>
                </a:solidFill>
              </a:rPr>
              <a:t>Authentication mechanisms</a:t>
            </a:r>
            <a:r>
              <a:rPr lang="en-GB" sz="7200" dirty="0" smtClean="0">
                <a:solidFill>
                  <a:srgbClr val="2D5EC1"/>
                </a:solidFill>
              </a:rPr>
              <a:t>, e.g. digital certificates, biometric parameters, tokens etc.</a:t>
            </a: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endParaRPr lang="en-GB" sz="7200" dirty="0" smtClean="0">
              <a:solidFill>
                <a:srgbClr val="2D5EC1"/>
              </a:solidFill>
            </a:endParaRP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r>
              <a:rPr lang="en-GB" sz="7200" dirty="0" smtClean="0">
                <a:solidFill>
                  <a:srgbClr val="2D5EC1"/>
                </a:solidFill>
              </a:rPr>
              <a:t>Importance of </a:t>
            </a:r>
            <a:r>
              <a:rPr lang="en-GB" sz="7200" b="1" dirty="0" smtClean="0">
                <a:solidFill>
                  <a:srgbClr val="2D5EC1"/>
                </a:solidFill>
              </a:rPr>
              <a:t>secured networks settings</a:t>
            </a:r>
            <a:r>
              <a:rPr lang="en-GB" sz="7200" dirty="0" smtClean="0">
                <a:solidFill>
                  <a:srgbClr val="2D5EC1"/>
                </a:solidFill>
              </a:rPr>
              <a:t> to prevent data interception</a:t>
            </a: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endParaRPr lang="fr-BE" sz="7200" dirty="0">
              <a:solidFill>
                <a:srgbClr val="2D5EC1"/>
              </a:solidFill>
            </a:endParaRPr>
          </a:p>
          <a:p>
            <a:pPr>
              <a:buClr>
                <a:srgbClr val="2D5EC1"/>
              </a:buClr>
              <a:buFont typeface="Wingdings" panose="05000000000000000000" pitchFamily="2" charset="2"/>
              <a:buChar char="Ø"/>
              <a:defRPr/>
            </a:pPr>
            <a:r>
              <a:rPr lang="fr-BE" sz="7200" b="1" dirty="0" smtClean="0">
                <a:solidFill>
                  <a:srgbClr val="2D5EC1"/>
                </a:solidFill>
              </a:rPr>
              <a:t>Data minimisation, data protection by design and default</a:t>
            </a:r>
            <a:endParaRPr lang="en-GB" sz="7200" b="1" dirty="0">
              <a:solidFill>
                <a:srgbClr val="2D5EC1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7200" dirty="0"/>
          </a:p>
          <a:p>
            <a:pPr marL="0" indent="0">
              <a:buNone/>
              <a:defRPr/>
            </a:pPr>
            <a:endParaRPr lang="en-GB" sz="2800" dirty="0"/>
          </a:p>
          <a:p>
            <a:endParaRPr lang="en-GB" sz="2800" dirty="0"/>
          </a:p>
        </p:txBody>
      </p:sp>
      <p:pic>
        <p:nvPicPr>
          <p:cNvPr id="6" name="Image 6" descr="logo-ce-horizontal-en-NEG-quadri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276" y="6374554"/>
            <a:ext cx="1325116" cy="35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936625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Results of the consultation 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Legal Framework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en-GB" sz="2000" dirty="0"/>
              <a:t>S</a:t>
            </a:r>
            <a:r>
              <a:rPr lang="en-GB" sz="2000" dirty="0" smtClean="0"/>
              <a:t>afety and performance requirements of lifestyle and wellbeing apps should be clarified, through </a:t>
            </a:r>
            <a:r>
              <a:rPr lang="en-GB" sz="2000" b="1" dirty="0" smtClean="0"/>
              <a:t>legislation, guidance or certification/quality labelling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endParaRPr lang="en-GB" sz="2000" b="1" dirty="0" smtClean="0"/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en-GB" sz="2000" dirty="0" smtClean="0"/>
              <a:t>Need to clarify the borderline between apps that are </a:t>
            </a:r>
            <a:r>
              <a:rPr lang="en-GB" sz="2000" b="1" dirty="0" smtClean="0"/>
              <a:t>medical devices and others</a:t>
            </a:r>
            <a:r>
              <a:rPr lang="en-GB" sz="2000" dirty="0" smtClean="0"/>
              <a:t>, e.g. by guidelines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endParaRPr lang="en-GB" sz="2000" dirty="0" smtClean="0"/>
          </a:p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en-GB" sz="2000" b="1" dirty="0" smtClean="0"/>
              <a:t>Strengthened enforcement </a:t>
            </a:r>
            <a:r>
              <a:rPr lang="en-GB" sz="2000" dirty="0" smtClean="0"/>
              <a:t>of medical device and data protection rules needed</a:t>
            </a:r>
          </a:p>
          <a:p>
            <a:pPr algn="just">
              <a:buClrTx/>
              <a:buFont typeface="Wingdings" panose="05000000000000000000" pitchFamily="2" charset="2"/>
              <a:buChar char="Ø"/>
            </a:pPr>
            <a:endParaRPr lang="en-GB" i="0" dirty="0" smtClean="0"/>
          </a:p>
        </p:txBody>
      </p:sp>
    </p:spTree>
    <p:extLst>
      <p:ext uri="{BB962C8B-B14F-4D97-AF65-F5344CB8AC3E}">
        <p14:creationId xmlns:p14="http://schemas.microsoft.com/office/powerpoint/2010/main" val="386744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8538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>
                <a:solidFill>
                  <a:srgbClr val="FF0000"/>
                </a:solidFill>
              </a:rPr>
              <a:t>Results of the consultation </a:t>
            </a:r>
            <a:r>
              <a:rPr lang="en-US" sz="3100" dirty="0" smtClean="0">
                <a:solidFill>
                  <a:srgbClr val="FF0000"/>
                </a:solidFill>
              </a:rPr>
              <a:t/>
            </a:r>
            <a:br>
              <a:rPr lang="en-US" sz="3100" dirty="0" smtClean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rgbClr val="FF0000"/>
                </a:solidFill>
              </a:rPr>
              <a:t>Safety </a:t>
            </a:r>
            <a:r>
              <a:rPr lang="en-US" sz="3100" dirty="0">
                <a:solidFill>
                  <a:srgbClr val="FF0000"/>
                </a:solidFill>
              </a:rPr>
              <a:t>and </a:t>
            </a:r>
            <a:r>
              <a:rPr lang="en-US" sz="3100" dirty="0" smtClean="0">
                <a:solidFill>
                  <a:srgbClr val="FF0000"/>
                </a:solidFill>
              </a:rPr>
              <a:t>transparency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endParaRPr lang="en-GB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2800" dirty="0"/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2800" dirty="0"/>
          </a:p>
          <a:p>
            <a:endParaRPr lang="en-GB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9552" y="218248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endParaRPr lang="en-GB" sz="28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000" i="1" dirty="0">
                <a:solidFill>
                  <a:srgbClr val="0F5494"/>
                </a:solidFill>
              </a:rPr>
              <a:t>Guarantee of quality and independency of </a:t>
            </a:r>
            <a:r>
              <a:rPr lang="en-US" sz="2000" i="1" dirty="0" smtClean="0">
                <a:solidFill>
                  <a:srgbClr val="0F5494"/>
                </a:solidFill>
              </a:rPr>
              <a:t>information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000" i="1" dirty="0">
                <a:solidFill>
                  <a:srgbClr val="0F5494"/>
                </a:solidFill>
              </a:rPr>
              <a:t>Safety </a:t>
            </a:r>
            <a:r>
              <a:rPr lang="en-US" sz="2000" i="1" dirty="0" smtClean="0">
                <a:solidFill>
                  <a:srgbClr val="0F5494"/>
                </a:solidFill>
              </a:rPr>
              <a:t>requirements/quality guidelines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GB" sz="2000" i="1" dirty="0" smtClean="0">
                <a:solidFill>
                  <a:srgbClr val="0F5494"/>
                </a:solidFill>
              </a:rPr>
              <a:t>Need for (voluntary) </a:t>
            </a:r>
            <a:r>
              <a:rPr lang="en-GB" sz="2000" b="1" i="1" dirty="0" smtClean="0">
                <a:solidFill>
                  <a:srgbClr val="0F5494"/>
                </a:solidFill>
              </a:rPr>
              <a:t>certification schemes/quality labelling </a:t>
            </a:r>
            <a:r>
              <a:rPr lang="en-GB" sz="2000" i="1" dirty="0" smtClean="0">
                <a:solidFill>
                  <a:srgbClr val="0F5494"/>
                </a:solidFill>
              </a:rPr>
              <a:t>to assess </a:t>
            </a:r>
            <a:r>
              <a:rPr lang="en-GB" sz="2000" i="1" dirty="0" err="1" smtClean="0">
                <a:solidFill>
                  <a:srgbClr val="0F5494"/>
                </a:solidFill>
              </a:rPr>
              <a:t>mHealth</a:t>
            </a:r>
            <a:r>
              <a:rPr lang="en-GB" sz="2000" i="1" dirty="0" smtClean="0">
                <a:solidFill>
                  <a:srgbClr val="0F5494"/>
                </a:solidFill>
              </a:rPr>
              <a:t> apps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GB" sz="2000" i="1" dirty="0" smtClean="0">
                <a:solidFill>
                  <a:srgbClr val="0F5494"/>
                </a:solidFill>
              </a:rPr>
              <a:t>Sharing and transferring </a:t>
            </a:r>
            <a:r>
              <a:rPr lang="en-GB" sz="2000" b="1" i="1" dirty="0" smtClean="0">
                <a:solidFill>
                  <a:srgbClr val="0F5494"/>
                </a:solidFill>
              </a:rPr>
              <a:t>best practices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GB" sz="2000" i="1" dirty="0" smtClean="0">
                <a:solidFill>
                  <a:srgbClr val="0F5494"/>
                </a:solidFill>
              </a:rPr>
              <a:t>Importance of </a:t>
            </a:r>
            <a:r>
              <a:rPr lang="en-GB" sz="2000" b="1" i="1" dirty="0" smtClean="0">
                <a:solidFill>
                  <a:srgbClr val="0F5494"/>
                </a:solidFill>
              </a:rPr>
              <a:t>standards</a:t>
            </a:r>
            <a:r>
              <a:rPr lang="en-GB" sz="2000" i="1" dirty="0" smtClean="0">
                <a:solidFill>
                  <a:srgbClr val="0F5494"/>
                </a:solidFill>
              </a:rPr>
              <a:t> and </a:t>
            </a:r>
            <a:r>
              <a:rPr lang="en-GB" sz="2000" b="1" i="1" dirty="0" smtClean="0">
                <a:solidFill>
                  <a:srgbClr val="0F5494"/>
                </a:solidFill>
              </a:rPr>
              <a:t>guidelines</a:t>
            </a:r>
            <a:r>
              <a:rPr lang="en-GB" sz="2000" i="1" dirty="0" smtClean="0">
                <a:solidFill>
                  <a:srgbClr val="0F5494"/>
                </a:solidFill>
              </a:rPr>
              <a:t> for patient safety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GB" sz="2000" i="1" dirty="0" smtClean="0">
                <a:solidFill>
                  <a:srgbClr val="0F5494"/>
                </a:solidFill>
              </a:rPr>
              <a:t>Setting-up of (national) </a:t>
            </a:r>
            <a:r>
              <a:rPr lang="en-GB" sz="2000" b="1" i="1" dirty="0" smtClean="0">
                <a:solidFill>
                  <a:srgbClr val="0F5494"/>
                </a:solidFill>
              </a:rPr>
              <a:t>bodies to review </a:t>
            </a:r>
            <a:r>
              <a:rPr lang="en-GB" sz="2000" i="1" dirty="0" err="1" smtClean="0">
                <a:solidFill>
                  <a:srgbClr val="0F5494"/>
                </a:solidFill>
              </a:rPr>
              <a:t>mHealth</a:t>
            </a:r>
            <a:r>
              <a:rPr lang="en-GB" sz="2000" i="1" dirty="0" smtClean="0">
                <a:solidFill>
                  <a:srgbClr val="0F5494"/>
                </a:solidFill>
              </a:rPr>
              <a:t> apps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en-GB" sz="2800" dirty="0" smtClean="0">
              <a:solidFill>
                <a:srgbClr val="1F497D">
                  <a:lumMod val="75000"/>
                </a:srgbClr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2800" dirty="0" smtClean="0">
              <a:solidFill>
                <a:srgbClr val="1F497D">
                  <a:lumMod val="75000"/>
                </a:srgbClr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2800" dirty="0" smtClean="0">
              <a:solidFill>
                <a:prstClr val="black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GB" sz="2800" dirty="0" smtClean="0">
              <a:solidFill>
                <a:prstClr val="black"/>
              </a:solidFill>
            </a:endParaRPr>
          </a:p>
          <a:p>
            <a:endParaRPr lang="en-GB" sz="2800" dirty="0">
              <a:solidFill>
                <a:prstClr val="black"/>
              </a:solidFill>
            </a:endParaRPr>
          </a:p>
        </p:txBody>
      </p:sp>
      <p:pic>
        <p:nvPicPr>
          <p:cNvPr id="8" name="Image 6" descr="logo-ce-horizontal-en-NEG-quadri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8276" y="6374554"/>
            <a:ext cx="1325116" cy="35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6712"/>
            <a:ext cx="8481120" cy="936625"/>
          </a:xfrm>
        </p:spPr>
        <p:txBody>
          <a:bodyPr/>
          <a:lstStyle/>
          <a:p>
            <a:pPr marL="274638" indent="-182563" eaLnBrk="1" hangingPunct="1"/>
            <a:r>
              <a:rPr lang="en-GB" dirty="0" smtClean="0">
                <a:solidFill>
                  <a:srgbClr val="FF0000"/>
                </a:solidFill>
              </a:rPr>
              <a:t>Next steps (1)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2536" y="1556792"/>
            <a:ext cx="9396536" cy="4752528"/>
          </a:xfrm>
        </p:spPr>
        <p:txBody>
          <a:bodyPr/>
          <a:lstStyle/>
          <a:p>
            <a:pPr marL="800100" indent="-434975">
              <a:buClrTx/>
              <a:buFont typeface="Wingdings" panose="05000000000000000000" pitchFamily="2" charset="2"/>
              <a:buChar char="Ø"/>
            </a:pPr>
            <a:r>
              <a:rPr lang="en-GB" sz="2000" b="1" i="0" dirty="0" smtClean="0"/>
              <a:t>Continue involving stakeholders</a:t>
            </a:r>
            <a:r>
              <a:rPr lang="en-GB" sz="2000" i="0" dirty="0" smtClean="0"/>
              <a:t> to assess and develop  policy actions</a:t>
            </a:r>
          </a:p>
          <a:p>
            <a:pPr marL="1257300" lvl="1" indent="-365125">
              <a:buClrTx/>
              <a:buFont typeface="Courier New" panose="02070309020205020404" pitchFamily="49" charset="0"/>
              <a:buChar char="o"/>
              <a:tabLst>
                <a:tab pos="1074738" algn="l"/>
              </a:tabLst>
            </a:pPr>
            <a:r>
              <a:rPr lang="en-GB" dirty="0" smtClean="0"/>
              <a:t>Privacy </a:t>
            </a:r>
            <a:r>
              <a:rPr lang="en-GB" dirty="0"/>
              <a:t>and security </a:t>
            </a:r>
            <a:r>
              <a:rPr lang="en-GB" dirty="0" smtClean="0"/>
              <a:t>- code </a:t>
            </a:r>
            <a:r>
              <a:rPr lang="en-GB" i="0" dirty="0" smtClean="0"/>
              <a:t>of conduct (DPD Art 27)</a:t>
            </a:r>
          </a:p>
          <a:p>
            <a:pPr marL="1257300" lvl="1" indent="-365125">
              <a:buClrTx/>
              <a:buFont typeface="Courier New" panose="02070309020205020404" pitchFamily="49" charset="0"/>
              <a:buChar char="o"/>
              <a:tabLst>
                <a:tab pos="1074738" algn="l"/>
              </a:tabLst>
            </a:pPr>
            <a:r>
              <a:rPr lang="fr-BE" dirty="0" err="1" smtClean="0"/>
              <a:t>Quality</a:t>
            </a:r>
            <a:r>
              <a:rPr lang="fr-BE" dirty="0" smtClean="0"/>
              <a:t> and </a:t>
            </a:r>
            <a:r>
              <a:rPr lang="fr-BE" dirty="0" err="1" smtClean="0"/>
              <a:t>reliability</a:t>
            </a:r>
            <a:r>
              <a:rPr lang="fr-BE" dirty="0" smtClean="0"/>
              <a:t> (-&gt; certification / </a:t>
            </a:r>
            <a:r>
              <a:rPr lang="fr-BE" dirty="0" err="1" smtClean="0"/>
              <a:t>labeling</a:t>
            </a:r>
            <a:r>
              <a:rPr lang="fr-BE" dirty="0" smtClean="0"/>
              <a:t>)</a:t>
            </a:r>
            <a:endParaRPr lang="fr-BE" sz="1600" dirty="0" smtClean="0"/>
          </a:p>
          <a:p>
            <a:pPr marL="1531938" lvl="2" indent="-274638">
              <a:buFont typeface="Wingdings" panose="05000000000000000000" pitchFamily="2" charset="2"/>
              <a:buChar char="§"/>
            </a:pPr>
            <a:r>
              <a:rPr lang="en-GB" sz="2000" dirty="0" smtClean="0"/>
              <a:t>Build on existing public and private initiatives : NHS, BSI (PAS 277)</a:t>
            </a:r>
          </a:p>
          <a:p>
            <a:pPr marL="1531938" lvl="2" indent="-274638">
              <a:buFont typeface="Wingdings" panose="05000000000000000000" pitchFamily="2" charset="2"/>
              <a:buChar char="§"/>
            </a:pPr>
            <a:r>
              <a:rPr lang="fr-BE" sz="2000" dirty="0" smtClean="0"/>
              <a:t>Common </a:t>
            </a:r>
            <a:r>
              <a:rPr lang="fr-BE" sz="2000" dirty="0" err="1" smtClean="0"/>
              <a:t>quality</a:t>
            </a:r>
            <a:r>
              <a:rPr lang="fr-BE" sz="2000" dirty="0" smtClean="0"/>
              <a:t> </a:t>
            </a:r>
            <a:r>
              <a:rPr lang="fr-BE" sz="2000" dirty="0" err="1" smtClean="0"/>
              <a:t>criteria</a:t>
            </a:r>
            <a:r>
              <a:rPr lang="fr-BE" sz="2000" dirty="0" smtClean="0"/>
              <a:t> for</a:t>
            </a:r>
          </a:p>
          <a:p>
            <a:pPr marL="1622425" lvl="3" indent="92075">
              <a:buClr>
                <a:srgbClr val="00B0F0"/>
              </a:buClr>
              <a:buNone/>
            </a:pPr>
            <a:r>
              <a:rPr lang="en-GB" dirty="0" smtClean="0"/>
              <a:t>- </a:t>
            </a:r>
            <a:r>
              <a:rPr lang="en-GB" dirty="0" smtClean="0">
                <a:solidFill>
                  <a:srgbClr val="0F5494"/>
                </a:solidFill>
              </a:rPr>
              <a:t>health apps (accuracy, functionality, usability, transparency, …)</a:t>
            </a:r>
          </a:p>
          <a:p>
            <a:pPr marL="1622425" lvl="3" indent="92075">
              <a:buClr>
                <a:srgbClr val="00B0F0"/>
              </a:buClr>
              <a:buNone/>
            </a:pPr>
            <a:r>
              <a:rPr lang="en-GB" dirty="0" smtClean="0">
                <a:solidFill>
                  <a:srgbClr val="0F5494"/>
                </a:solidFill>
              </a:rPr>
              <a:t>- </a:t>
            </a:r>
            <a:r>
              <a:rPr lang="en-GB" dirty="0">
                <a:solidFill>
                  <a:srgbClr val="0F5494"/>
                </a:solidFill>
              </a:rPr>
              <a:t>app development process </a:t>
            </a:r>
            <a:r>
              <a:rPr lang="en-GB" dirty="0" smtClean="0">
                <a:solidFill>
                  <a:srgbClr val="0F5494"/>
                </a:solidFill>
              </a:rPr>
              <a:t>(app </a:t>
            </a:r>
            <a:r>
              <a:rPr lang="en-GB" dirty="0">
                <a:solidFill>
                  <a:srgbClr val="0F5494"/>
                </a:solidFill>
              </a:rPr>
              <a:t>life cycle)</a:t>
            </a:r>
            <a:endParaRPr lang="en-GB" dirty="0"/>
          </a:p>
          <a:p>
            <a:pPr marL="1531938" lvl="2" indent="-274638">
              <a:buFont typeface="Wingdings" panose="05000000000000000000" pitchFamily="2" charset="2"/>
              <a:buChar char="§"/>
            </a:pPr>
            <a:r>
              <a:rPr lang="en-GB" sz="2000" dirty="0" smtClean="0"/>
              <a:t>Collaboration </a:t>
            </a:r>
            <a:r>
              <a:rPr lang="en-GB" sz="2000" dirty="0"/>
              <a:t>between public authorities on common assessment methodologies, mutual recognition and a common platform for certified health </a:t>
            </a:r>
            <a:r>
              <a:rPr lang="en-GB" sz="2000" dirty="0" smtClean="0"/>
              <a:t>apps</a:t>
            </a:r>
          </a:p>
          <a:p>
            <a:pPr marL="1531938" lvl="2" indent="-274638">
              <a:buFont typeface="Wingdings" panose="05000000000000000000" pitchFamily="2" charset="2"/>
              <a:buChar char="§"/>
            </a:pPr>
            <a:r>
              <a:rPr lang="fr-BE" sz="2000" dirty="0" smtClean="0"/>
              <a:t>EU guidelines for </a:t>
            </a:r>
            <a:r>
              <a:rPr lang="fr-BE" sz="2000" dirty="0" err="1" smtClean="0"/>
              <a:t>assessing</a:t>
            </a:r>
            <a:r>
              <a:rPr lang="fr-BE" sz="2000" dirty="0" smtClean="0"/>
              <a:t> the </a:t>
            </a:r>
            <a:r>
              <a:rPr lang="fr-BE" sz="2000" dirty="0" err="1" smtClean="0"/>
              <a:t>validity</a:t>
            </a:r>
            <a:r>
              <a:rPr lang="fr-BE" sz="2000" dirty="0" smtClean="0"/>
              <a:t> of data for the </a:t>
            </a:r>
            <a:r>
              <a:rPr lang="fr-BE" sz="2000" dirty="0" err="1" smtClean="0"/>
              <a:t>purpose</a:t>
            </a:r>
            <a:r>
              <a:rPr lang="fr-BE" sz="2000" dirty="0" smtClean="0"/>
              <a:t> of </a:t>
            </a:r>
            <a:r>
              <a:rPr lang="fr-BE" sz="2000" dirty="0" err="1" smtClean="0"/>
              <a:t>linking</a:t>
            </a:r>
            <a:r>
              <a:rPr lang="fr-BE" sz="2000" dirty="0" smtClean="0"/>
              <a:t> </a:t>
            </a:r>
            <a:r>
              <a:rPr lang="fr-BE" sz="2000" dirty="0" err="1" smtClean="0"/>
              <a:t>apps</a:t>
            </a:r>
            <a:r>
              <a:rPr lang="fr-BE" sz="2000" dirty="0" smtClean="0"/>
              <a:t> to the </a:t>
            </a:r>
            <a:r>
              <a:rPr lang="fr-BE" sz="2000" dirty="0" err="1" smtClean="0"/>
              <a:t>EHRs</a:t>
            </a:r>
            <a:endParaRPr lang="fr-BE" sz="2000" dirty="0" smtClean="0"/>
          </a:p>
          <a:p>
            <a:pPr marL="1531938" lvl="3" indent="-274638">
              <a:buFont typeface="Arial" panose="020B0604020202020204" pitchFamily="34" charset="0"/>
              <a:buChar char="•"/>
            </a:pPr>
            <a:endParaRPr lang="fr-BE" dirty="0" smtClean="0"/>
          </a:p>
          <a:p>
            <a:pPr lvl="3">
              <a:buFont typeface="Arial" panose="020B0604020202020204" pitchFamily="34" charset="0"/>
              <a:buChar char="•"/>
            </a:pPr>
            <a:endParaRPr lang="fr-BE" dirty="0" smtClean="0"/>
          </a:p>
          <a:p>
            <a:pPr lvl="2">
              <a:buFont typeface="Arial" panose="020B0604020202020204" pitchFamily="34" charset="0"/>
              <a:buChar char="•"/>
            </a:pPr>
            <a:endParaRPr lang="fr-BE" dirty="0" smtClean="0"/>
          </a:p>
          <a:p>
            <a:pPr lvl="2">
              <a:buFont typeface="Arial" panose="020B0604020202020204" pitchFamily="34" charset="0"/>
              <a:buChar char="•"/>
            </a:pPr>
            <a:endParaRPr lang="fr-BE" dirty="0" smtClean="0"/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GB" sz="1600" i="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fr-BE" sz="1800" i="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en-GB" i="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36623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936625"/>
          </a:xfrm>
        </p:spPr>
        <p:txBody>
          <a:bodyPr/>
          <a:lstStyle/>
          <a:p>
            <a:pPr marL="0" indent="0" eaLnBrk="1" hangingPunct="1"/>
            <a:r>
              <a:rPr lang="en-GB" dirty="0" smtClean="0">
                <a:solidFill>
                  <a:srgbClr val="FF0000"/>
                </a:solidFill>
              </a:rPr>
              <a:t>Next steps (2)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752528"/>
          </a:xfrm>
        </p:spPr>
        <p:txBody>
          <a:bodyPr/>
          <a:lstStyle/>
          <a:p>
            <a:pPr lvl="1">
              <a:buClrTx/>
              <a:buFont typeface="Arial" panose="020B0604020202020204" pitchFamily="34" charset="0"/>
              <a:buChar char="•"/>
            </a:pPr>
            <a:endParaRPr lang="en-GB" sz="1600" i="0" dirty="0" smtClean="0"/>
          </a:p>
          <a:p>
            <a:pPr marL="357188" lvl="1" indent="-357188">
              <a:buClrTx/>
              <a:buFont typeface="Wingdings" panose="05000000000000000000" pitchFamily="2" charset="2"/>
              <a:buChar char="Ø"/>
              <a:defRPr/>
            </a:pPr>
            <a:r>
              <a:rPr 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Assessment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legislation need </a:t>
            </a:r>
            <a:r>
              <a:rPr 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for safety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of digital </a:t>
            </a:r>
            <a:r>
              <a:rPr 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goods (applicability of GPSD)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GB" sz="1800" i="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fr-BE" sz="1800" i="0" dirty="0" err="1" smtClean="0"/>
              <a:t>Revision</a:t>
            </a:r>
            <a:r>
              <a:rPr lang="fr-BE" sz="1800" i="0" dirty="0" smtClean="0"/>
              <a:t> of </a:t>
            </a:r>
            <a:r>
              <a:rPr lang="fr-BE" sz="1800" i="0" dirty="0" err="1" smtClean="0"/>
              <a:t>medical</a:t>
            </a:r>
            <a:r>
              <a:rPr lang="fr-BE" sz="1800" i="0" dirty="0" smtClean="0"/>
              <a:t> </a:t>
            </a:r>
            <a:r>
              <a:rPr lang="fr-BE" sz="1800" i="0" dirty="0" err="1" smtClean="0"/>
              <a:t>devices</a:t>
            </a:r>
            <a:r>
              <a:rPr lang="fr-BE" sz="1800" i="0" dirty="0" smtClean="0"/>
              <a:t> guidelines (finalisation </a:t>
            </a:r>
            <a:r>
              <a:rPr lang="fr-BE" sz="1800" i="0" dirty="0" err="1" smtClean="0"/>
              <a:t>after</a:t>
            </a:r>
            <a:r>
              <a:rPr lang="fr-BE" sz="1800" i="0" dirty="0" smtClean="0"/>
              <a:t> adoption of </a:t>
            </a:r>
            <a:r>
              <a:rPr lang="fr-BE" sz="1800" i="0" dirty="0" err="1" smtClean="0"/>
              <a:t>medical</a:t>
            </a:r>
            <a:r>
              <a:rPr lang="fr-BE" sz="1800" i="0" dirty="0" smtClean="0"/>
              <a:t> </a:t>
            </a:r>
            <a:r>
              <a:rPr lang="fr-BE" sz="1800" i="0" dirty="0" err="1" smtClean="0"/>
              <a:t>devices</a:t>
            </a:r>
            <a:r>
              <a:rPr lang="fr-BE" sz="1800" i="0" dirty="0" smtClean="0"/>
              <a:t> </a:t>
            </a:r>
            <a:r>
              <a:rPr lang="fr-BE" sz="1800" i="0" dirty="0" err="1" smtClean="0"/>
              <a:t>regulation</a:t>
            </a:r>
            <a:r>
              <a:rPr lang="fr-BE" sz="1800" i="0" dirty="0" smtClean="0"/>
              <a:t>)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fr-BE" sz="1800" i="0" dirty="0"/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en-GB" sz="1800" i="0" dirty="0"/>
              <a:t>Possible extension of the EU eHealth Interoperability Framework to cover </a:t>
            </a:r>
            <a:r>
              <a:rPr lang="en-GB" sz="1800" i="0" dirty="0" err="1"/>
              <a:t>mHealth</a:t>
            </a:r>
            <a:endParaRPr lang="en-GB" sz="1800" i="0" dirty="0"/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sz="1800" i="0" dirty="0"/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r>
              <a:rPr lang="fr-BE" sz="1800" i="0" dirty="0"/>
              <a:t>Adaptation of consumer </a:t>
            </a:r>
            <a:r>
              <a:rPr lang="fr-BE" sz="1800" i="0" dirty="0" err="1"/>
              <a:t>legislation</a:t>
            </a:r>
            <a:r>
              <a:rPr lang="fr-BE" sz="1800" i="0" dirty="0"/>
              <a:t> to </a:t>
            </a:r>
            <a:r>
              <a:rPr lang="fr-BE" sz="1800" i="0" dirty="0" err="1"/>
              <a:t>cover</a:t>
            </a:r>
            <a:r>
              <a:rPr lang="fr-BE" sz="1800" i="0" dirty="0"/>
              <a:t> digital</a:t>
            </a:r>
            <a:endParaRPr lang="en-GB" sz="1800" i="0" dirty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fr-BE" sz="1800" i="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fr-BE" sz="1800" i="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en-GB" i="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370669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9366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indent="0" eaLnBrk="1" hangingPunct="1"/>
            <a:r>
              <a:rPr lang="en-GB" sz="2400" dirty="0" smtClean="0">
                <a:solidFill>
                  <a:srgbClr val="FF0000"/>
                </a:solidFill>
              </a:rPr>
              <a:t>Next steps (3)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92488"/>
          </a:xfrm>
        </p:spPr>
        <p:txBody>
          <a:bodyPr/>
          <a:lstStyle/>
          <a:p>
            <a:pPr eaLnBrk="1" hangingPunct="1">
              <a:buClrTx/>
              <a:buFont typeface="Wingdings" pitchFamily="2" charset="2"/>
              <a:buChar char="Ø"/>
            </a:pPr>
            <a:r>
              <a:rPr lang="en-GB" i="0" dirty="0" smtClean="0"/>
              <a:t>Follow-up actions to support mHealth deployment under </a:t>
            </a:r>
            <a:r>
              <a:rPr lang="en-GB" b="1" i="0" dirty="0" smtClean="0"/>
              <a:t>Horizon 2020 (WP2016/2017)</a:t>
            </a:r>
          </a:p>
          <a:p>
            <a:pPr lvl="1" eaLnBrk="1" hangingPunct="1">
              <a:buClrTx/>
              <a:buFont typeface="Symbol" panose="05050102010706020507" pitchFamily="18" charset="2"/>
              <a:buChar char="-"/>
            </a:pPr>
            <a:r>
              <a:rPr lang="en-GB" sz="2400" b="1" i="0" smtClean="0"/>
              <a:t>Patient empowerment</a:t>
            </a:r>
          </a:p>
          <a:p>
            <a:pPr lvl="1" eaLnBrk="1" hangingPunct="1">
              <a:buClrTx/>
              <a:buFont typeface="Symbol" panose="05050102010706020507" pitchFamily="18" charset="2"/>
              <a:buChar char="-"/>
            </a:pPr>
            <a:r>
              <a:rPr lang="en-GB" sz="2400" b="1" i="0" smtClean="0"/>
              <a:t>Use </a:t>
            </a:r>
            <a:r>
              <a:rPr lang="en-GB" sz="2400" b="1" i="0" dirty="0" smtClean="0"/>
              <a:t>of big data in healthcare</a:t>
            </a:r>
          </a:p>
          <a:p>
            <a:pPr lvl="1" eaLnBrk="1" hangingPunct="1">
              <a:buClrTx/>
              <a:buFont typeface="Symbol" panose="05050102010706020507" pitchFamily="18" charset="2"/>
              <a:buChar char="-"/>
            </a:pPr>
            <a:r>
              <a:rPr lang="en-GB" sz="2400" b="1" i="0" dirty="0" smtClean="0"/>
              <a:t>Digital security</a:t>
            </a:r>
          </a:p>
          <a:p>
            <a:pPr lvl="1" eaLnBrk="1" hangingPunct="1">
              <a:buClrTx/>
              <a:buFont typeface="Symbol" panose="05050102010706020507" pitchFamily="18" charset="2"/>
              <a:buChar char="-"/>
            </a:pPr>
            <a:r>
              <a:rPr lang="fr-BE" sz="2400" dirty="0" smtClean="0"/>
              <a:t>Digital </a:t>
            </a:r>
            <a:r>
              <a:rPr lang="fr-BE" sz="2400" dirty="0" err="1" smtClean="0"/>
              <a:t>health</a:t>
            </a:r>
            <a:r>
              <a:rPr lang="fr-BE" sz="2400" dirty="0" smtClean="0"/>
              <a:t> </a:t>
            </a:r>
            <a:r>
              <a:rPr lang="fr-BE" sz="2400" dirty="0" err="1" smtClean="0"/>
              <a:t>literacy</a:t>
            </a:r>
            <a:endParaRPr lang="fr-BE" sz="2400" dirty="0" smtClean="0"/>
          </a:p>
          <a:p>
            <a:pPr lvl="1" eaLnBrk="1" hangingPunct="1">
              <a:buClrTx/>
              <a:buFont typeface="Symbol" panose="05050102010706020507" pitchFamily="18" charset="2"/>
              <a:buChar char="-"/>
            </a:pPr>
            <a:r>
              <a:rPr lang="fr-BE" sz="2400" dirty="0" err="1" smtClean="0"/>
              <a:t>Interoperability</a:t>
            </a:r>
            <a:endParaRPr lang="fr-BE" sz="2400" dirty="0" smtClean="0"/>
          </a:p>
          <a:p>
            <a:pPr lvl="1" eaLnBrk="1" hangingPunct="1">
              <a:buClrTx/>
              <a:buFont typeface="Symbol" panose="05050102010706020507" pitchFamily="18" charset="2"/>
              <a:buChar char="-"/>
            </a:pPr>
            <a:r>
              <a:rPr lang="en-GB" sz="2400" dirty="0" smtClean="0">
                <a:ea typeface="+mn-ea"/>
                <a:cs typeface="+mn-cs"/>
              </a:rPr>
              <a:t>Support </a:t>
            </a:r>
            <a:r>
              <a:rPr lang="en-GB" sz="2400" dirty="0">
                <a:ea typeface="+mn-ea"/>
                <a:cs typeface="+mn-cs"/>
              </a:rPr>
              <a:t>Member States</a:t>
            </a:r>
            <a:r>
              <a:rPr lang="en-GB" sz="2400" b="0" dirty="0">
                <a:ea typeface="+mn-ea"/>
                <a:cs typeface="+mn-cs"/>
              </a:rPr>
              <a:t> in deploying </a:t>
            </a:r>
            <a:r>
              <a:rPr lang="en-GB" sz="2400" b="0" dirty="0" err="1" smtClean="0">
                <a:ea typeface="+mn-ea"/>
                <a:cs typeface="+mn-cs"/>
              </a:rPr>
              <a:t>mHealth</a:t>
            </a:r>
            <a:endParaRPr lang="en-GB" sz="1800" dirty="0" smtClean="0"/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sz="1800" i="0" dirty="0" smtClean="0"/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i="0" dirty="0"/>
          </a:p>
          <a:p>
            <a:pPr eaLnBrk="1" hangingPunct="1">
              <a:buClrTx/>
              <a:buFont typeface="Wingdings" panose="05000000000000000000" pitchFamily="2" charset="2"/>
              <a:buChar char="Ø"/>
            </a:pPr>
            <a:endParaRPr lang="en-GB" dirty="0"/>
          </a:p>
          <a:p>
            <a:pPr lvl="1" eaLnBrk="1" hangingPunct="1">
              <a:buClrTx/>
              <a:buFont typeface="Symbol" panose="05050102010706020507" pitchFamily="18" charset="2"/>
              <a:buChar char="-"/>
            </a:pPr>
            <a:endParaRPr lang="en-GB" b="0" dirty="0">
              <a:ea typeface="+mn-ea"/>
              <a:cs typeface="+mn-cs"/>
            </a:endParaRPr>
          </a:p>
          <a:p>
            <a:pPr eaLnBrk="1" hangingPunct="1">
              <a:buClrTx/>
              <a:buFont typeface="Wingdings" pitchFamily="2" charset="2"/>
              <a:buChar char="Ø"/>
            </a:pPr>
            <a:endParaRPr lang="en-GB" sz="2000" i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60851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Clr>
                <a:srgbClr val="FFFFFF"/>
              </a:buClr>
              <a:buFontTx/>
              <a:buNone/>
              <a:defRPr/>
            </a:pPr>
            <a:endParaRPr lang="fr-BE" sz="2800" b="1" i="0" dirty="0" smtClean="0">
              <a:solidFill>
                <a:srgbClr val="FF0000"/>
              </a:solidFill>
            </a:endParaRPr>
          </a:p>
          <a:p>
            <a:pPr marL="0" indent="0" algn="ctr">
              <a:buClr>
                <a:srgbClr val="FFFFFF"/>
              </a:buClr>
              <a:buFontTx/>
              <a:buNone/>
              <a:defRPr/>
            </a:pPr>
            <a:r>
              <a:rPr lang="fr-BE" sz="2800" b="1" i="0" dirty="0" err="1" smtClean="0">
                <a:solidFill>
                  <a:srgbClr val="FF0000"/>
                </a:solidFill>
              </a:rPr>
              <a:t>Thank</a:t>
            </a:r>
            <a:r>
              <a:rPr lang="fr-BE" sz="2800" b="1" i="0" dirty="0" smtClean="0">
                <a:solidFill>
                  <a:srgbClr val="FF0000"/>
                </a:solidFill>
              </a:rPr>
              <a:t> </a:t>
            </a:r>
            <a:r>
              <a:rPr lang="fr-BE" sz="2800" b="1" i="0" dirty="0" err="1" smtClean="0">
                <a:solidFill>
                  <a:srgbClr val="FF0000"/>
                </a:solidFill>
              </a:rPr>
              <a:t>you</a:t>
            </a:r>
            <a:r>
              <a:rPr lang="fr-BE" sz="2800" b="1" i="0" dirty="0" smtClean="0">
                <a:solidFill>
                  <a:srgbClr val="FF0000"/>
                </a:solidFill>
              </a:rPr>
              <a:t> for </a:t>
            </a:r>
            <a:r>
              <a:rPr lang="fr-BE" sz="2800" b="1" i="0" dirty="0" err="1" smtClean="0">
                <a:solidFill>
                  <a:srgbClr val="FF0000"/>
                </a:solidFill>
              </a:rPr>
              <a:t>your</a:t>
            </a:r>
            <a:r>
              <a:rPr lang="fr-BE" sz="2800" b="1" i="0" dirty="0" smtClean="0">
                <a:solidFill>
                  <a:srgbClr val="FF0000"/>
                </a:solidFill>
              </a:rPr>
              <a:t> attention!</a:t>
            </a:r>
            <a:endParaRPr lang="fr-BE" sz="2800" b="1" i="0" dirty="0">
              <a:solidFill>
                <a:srgbClr val="FF0000"/>
              </a:solidFill>
            </a:endParaRPr>
          </a:p>
          <a:p>
            <a:pPr marL="0" indent="0" algn="ctr">
              <a:buClr>
                <a:srgbClr val="FFFFFF"/>
              </a:buClr>
              <a:buFontTx/>
              <a:buNone/>
              <a:defRPr/>
            </a:pPr>
            <a:endParaRPr lang="fr-BE" sz="2800" b="1" i="0" dirty="0">
              <a:solidFill>
                <a:srgbClr val="FF0000"/>
              </a:solidFill>
            </a:endParaRPr>
          </a:p>
          <a:p>
            <a:pPr marL="0" indent="0" algn="ctr">
              <a:buClr>
                <a:srgbClr val="FFFFFF"/>
              </a:buClr>
              <a:buFontTx/>
              <a:buNone/>
              <a:defRPr/>
            </a:pPr>
            <a:r>
              <a:rPr lang="fr-BE" sz="2800" b="1" i="0" dirty="0" smtClean="0">
                <a:solidFill>
                  <a:srgbClr val="FF0000"/>
                </a:solidFill>
                <a:hlinkClick r:id="rId3"/>
              </a:rPr>
              <a:t>Gisele.Roesems@ec.europa.eu</a:t>
            </a:r>
            <a:endParaRPr lang="fr-BE" sz="2800" b="1" i="0" dirty="0">
              <a:solidFill>
                <a:srgbClr val="FF0000"/>
              </a:solidFill>
            </a:endParaRPr>
          </a:p>
          <a:p>
            <a:pPr algn="ctr">
              <a:spcAft>
                <a:spcPts val="0"/>
              </a:spcAft>
              <a:buClr>
                <a:srgbClr val="FFFFFF"/>
              </a:buClr>
              <a:defRPr/>
            </a:pPr>
            <a:endParaRPr lang="en-US" sz="1800" b="1" i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  <a:buClr>
                <a:srgbClr val="FFFFFF"/>
              </a:buClr>
              <a:defRPr/>
            </a:pPr>
            <a:endParaRPr lang="en-GB" sz="1800" b="1" i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0"/>
              </a:spcAft>
              <a:buClr>
                <a:srgbClr val="FFFFFF"/>
              </a:buClr>
              <a:buFontTx/>
              <a:buNone/>
              <a:defRPr/>
            </a:pPr>
            <a:r>
              <a:rPr lang="en-GB" sz="1800" i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Website</a:t>
            </a:r>
            <a:r>
              <a:rPr lang="en-GB" sz="1800" i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:</a:t>
            </a:r>
            <a:r>
              <a:rPr lang="en-GB" sz="1800" b="1" i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GB" sz="1800" i="0" u="sng" dirty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hlinkClick r:id="rId4"/>
              </a:rPr>
              <a:t>http://bit.ly/EUeHealth</a:t>
            </a:r>
            <a:r>
              <a:rPr lang="en-GB" sz="1800" i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</a:p>
          <a:p>
            <a:pPr marL="0" indent="0" algn="ctr">
              <a:spcAft>
                <a:spcPts val="0"/>
              </a:spcAft>
              <a:buClr>
                <a:srgbClr val="FFFFFF"/>
              </a:buClr>
              <a:buFontTx/>
              <a:buNone/>
              <a:defRPr/>
            </a:pPr>
            <a:r>
              <a:rPr lang="en-GB" sz="1800" i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Newsletter: </a:t>
            </a:r>
            <a:r>
              <a:rPr lang="en-GB" sz="1800" i="0" u="sng" dirty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hlinkClick r:id="rId5"/>
              </a:rPr>
              <a:t>http://</a:t>
            </a:r>
            <a:r>
              <a:rPr lang="en-GB" sz="1800" i="0" u="sng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hlinkClick r:id="rId5"/>
              </a:rPr>
              <a:t>bit.ly/eHealthinFocus</a:t>
            </a:r>
            <a:endParaRPr lang="en-GB" sz="1800" i="0" u="sng" dirty="0" smtClean="0">
              <a:solidFill>
                <a:srgbClr val="0000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spcAft>
                <a:spcPts val="0"/>
              </a:spcAft>
              <a:buClr>
                <a:srgbClr val="FFFFFF"/>
              </a:buClr>
              <a:buFontTx/>
              <a:buNone/>
              <a:defRPr/>
            </a:pPr>
            <a:endParaRPr lang="en-GB" sz="1800" b="1" dirty="0" smtClean="0"/>
          </a:p>
          <a:p>
            <a:pPr>
              <a:defRPr/>
            </a:pPr>
            <a:endParaRPr lang="en-GB" dirty="0" smtClean="0"/>
          </a:p>
          <a:p>
            <a:pPr marL="0" indent="0">
              <a:buFontTx/>
              <a:buNone/>
              <a:defRPr/>
            </a:pPr>
            <a:endParaRPr lang="en-GB" sz="1400" i="0" dirty="0" smtClean="0"/>
          </a:p>
          <a:p>
            <a:pPr marL="0" indent="0">
              <a:buFontTx/>
              <a:buNone/>
              <a:defRPr/>
            </a:pPr>
            <a:endParaRPr lang="en-GB" sz="1400" i="0" dirty="0"/>
          </a:p>
          <a:p>
            <a:pPr marL="0" indent="0">
              <a:buFontTx/>
              <a:buNone/>
              <a:defRPr/>
            </a:pPr>
            <a:r>
              <a:rPr lang="en-GB" sz="1400" i="0" dirty="0" smtClean="0"/>
              <a:t>Disclaimer: This presentation only represents the views of its author and cannot be seen as binding the Commission in any way.</a:t>
            </a:r>
          </a:p>
          <a:p>
            <a:pPr>
              <a:defRPr/>
            </a:pPr>
            <a:endParaRPr lang="en-GB" sz="1400" i="0" dirty="0" smtClean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4853</TotalTime>
  <Words>721</Words>
  <Application>Microsoft Office PowerPoint</Application>
  <PresentationFormat>On-screen Show (4:3)</PresentationFormat>
  <Paragraphs>183</Paragraphs>
  <Slides>14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Blank</vt:lpstr>
      <vt:lpstr>Microsoft Excel Chart</vt:lpstr>
      <vt:lpstr>eHealth/mHealth  </vt:lpstr>
      <vt:lpstr>PowerPoint Presentation</vt:lpstr>
      <vt:lpstr> Green Paper - context</vt:lpstr>
      <vt:lpstr> mHealth potential – "triple win"</vt:lpstr>
      <vt:lpstr>Trends in mHealth</vt:lpstr>
      <vt:lpstr>Green Paper on mHealth</vt:lpstr>
      <vt:lpstr>Outcome of the consultation</vt:lpstr>
      <vt:lpstr>Results of the consultation  Privacy and security </vt:lpstr>
      <vt:lpstr>Results of the consultation  Legal Framework </vt:lpstr>
      <vt:lpstr>Results of the consultation  Safety and transparency </vt:lpstr>
      <vt:lpstr>Next steps (1)</vt:lpstr>
      <vt:lpstr>Next steps (2)</vt:lpstr>
      <vt:lpstr>Next steps (3)</vt:lpstr>
      <vt:lpstr>PowerPoint Presentation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eHealth and Well-Being in the Digital Society and Digital Single Market</dc:title>
  <dc:creator>PRETTNER Claudia (CNECT-EXT)</dc:creator>
  <cp:lastModifiedBy>Yogesh R. Gadappa</cp:lastModifiedBy>
  <cp:revision>107</cp:revision>
  <cp:lastPrinted>2015-07-24T15:08:05Z</cp:lastPrinted>
  <dcterms:created xsi:type="dcterms:W3CDTF">2014-11-12T13:02:06Z</dcterms:created>
  <dcterms:modified xsi:type="dcterms:W3CDTF">2015-09-23T09:04:36Z</dcterms:modified>
</cp:coreProperties>
</file>