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" ContentType="image/ti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-744" y="-10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50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700"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hape 1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Shape 20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Cercare immagini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hape 2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Cercare immagini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Cercare immagini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Shape 2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immagine NAI CBCT + layout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1" name="Shape 31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immagine NAI CBCT + layout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3" name="Shape 3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Densità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5980" y="1104900"/>
            <a:ext cx="9525001" cy="11506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Titolo Testo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–Giovanni Mela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“Inserisci qui una citazione”.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‹n.›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‹n.›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gif"/><Relationship Id="rId5" Type="http://schemas.openxmlformats.org/officeDocument/2006/relationships/image" Target="../media/image8.jpe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3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4.pn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3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asted-image.tiff"/>
          <p:cNvPicPr>
            <a:picLocks noChangeAspect="1"/>
          </p:cNvPicPr>
          <p:nvPr/>
        </p:nvPicPr>
        <p:blipFill>
          <a:blip r:embed="rId2">
            <a:alphaModFix amt="44258"/>
            <a:extLst/>
          </a:blip>
          <a:srcRect l="17804" r="4118"/>
          <a:stretch>
            <a:fillRect/>
          </a:stretch>
        </p:blipFill>
        <p:spPr>
          <a:xfrm>
            <a:off x="-207321" y="-12700"/>
            <a:ext cx="24691089" cy="137414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1778000" y="3111500"/>
            <a:ext cx="20828000" cy="6339476"/>
          </a:xfrm>
          <a:prstGeom prst="rect">
            <a:avLst/>
          </a:prstGeom>
        </p:spPr>
        <p:txBody>
          <a:bodyPr anchor="t"/>
          <a:lstStyle/>
          <a:p>
            <a:pPr defTabSz="767715">
              <a:defRPr sz="7626" b="1">
                <a:latin typeface="Chalkboard"/>
                <a:ea typeface="Chalkboard"/>
                <a:cs typeface="Chalkboard"/>
                <a:sym typeface="Chalkboard"/>
              </a:defRPr>
            </a:pPr>
            <a:r>
              <a:t>Safe Zones</a:t>
            </a:r>
          </a:p>
          <a:p>
            <a:pPr defTabSz="767715">
              <a:defRPr sz="7626" b="1">
                <a:latin typeface="Chalkboard"/>
                <a:ea typeface="Chalkboard"/>
                <a:cs typeface="Chalkboard"/>
                <a:sym typeface="Chalkboard"/>
              </a:defRPr>
            </a:pPr>
            <a:r>
              <a:t>Guidelines for miniplates use in orthodontics</a:t>
            </a:r>
          </a:p>
          <a:p>
            <a:pPr defTabSz="767715">
              <a:defRPr sz="5859">
                <a:latin typeface="Chalkboard"/>
                <a:ea typeface="Chalkboard"/>
                <a:cs typeface="Chalkboard"/>
                <a:sym typeface="Chalkboard"/>
              </a:defRPr>
            </a:pPr>
            <a:endParaRPr/>
          </a:p>
          <a:p>
            <a:pPr defTabSz="767715">
              <a:defRPr sz="5859">
                <a:latin typeface="Chalkboard"/>
                <a:ea typeface="Chalkboard"/>
                <a:cs typeface="Chalkboard"/>
                <a:sym typeface="Chalkboard"/>
              </a:defRPr>
            </a:pPr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subTitle" sz="quarter" idx="1"/>
          </p:nvPr>
        </p:nvSpPr>
        <p:spPr>
          <a:xfrm>
            <a:off x="5770173" y="7072654"/>
            <a:ext cx="12843653" cy="1602692"/>
          </a:xfrm>
          <a:prstGeom prst="rect">
            <a:avLst/>
          </a:prstGeom>
        </p:spPr>
        <p:txBody>
          <a:bodyPr/>
          <a:lstStyle/>
          <a:p>
            <a:pPr defTabSz="734694">
              <a:defRPr sz="4450">
                <a:latin typeface="Chalkboard"/>
                <a:ea typeface="Chalkboard"/>
                <a:cs typeface="Chalkboard"/>
                <a:sym typeface="Chalkboard"/>
              </a:defRPr>
            </a:pPr>
            <a:r>
              <a:rPr b="1"/>
              <a:t>Giovanni Bruno</a:t>
            </a:r>
            <a:r>
              <a:t> </a:t>
            </a:r>
          </a:p>
          <a:p>
            <a:pPr defTabSz="734694">
              <a:defRPr sz="4450">
                <a:latin typeface="Chalkboard"/>
                <a:ea typeface="Chalkboard"/>
                <a:cs typeface="Chalkboard"/>
                <a:sym typeface="Chalkboard"/>
              </a:defRPr>
            </a:pPr>
            <a:r>
              <a:t>University of Padua, Department of Neuroscience</a:t>
            </a:r>
          </a:p>
        </p:txBody>
      </p:sp>
      <p:sp>
        <p:nvSpPr>
          <p:cNvPr id="122" name="Shape 122"/>
          <p:cNvSpPr/>
          <p:nvPr/>
        </p:nvSpPr>
        <p:spPr>
          <a:xfrm>
            <a:off x="17166085" y="10253556"/>
            <a:ext cx="7007114" cy="311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 defTabSz="457200">
              <a:defRPr sz="5500">
                <a:solidFill>
                  <a:srgbClr val="23A4DD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7</a:t>
            </a:r>
            <a:r>
              <a:rPr sz="4500"/>
              <a:t>th</a:t>
            </a:r>
            <a:r>
              <a:t> Global Dentists and Pediatric Dentistry Annual meeting</a:t>
            </a:r>
          </a:p>
          <a:p>
            <a:pPr algn="r" defTabSz="457200">
              <a:defRPr sz="3000">
                <a:solidFill>
                  <a:srgbClr val="1A6BA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March 31- April 1, 2016 Valencia, Spain</a:t>
            </a:r>
          </a:p>
        </p:txBody>
      </p:sp>
      <p:pic>
        <p:nvPicPr>
          <p:cNvPr id="123" name="Logo_Università_Padov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467" y="10162745"/>
            <a:ext cx="3272237" cy="32931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subTitle" sz="quarter" idx="1"/>
          </p:nvPr>
        </p:nvSpPr>
        <p:spPr>
          <a:xfrm>
            <a:off x="1649427" y="5170419"/>
            <a:ext cx="21085146" cy="1857443"/>
          </a:xfrm>
          <a:prstGeom prst="rect">
            <a:avLst/>
          </a:prstGeom>
        </p:spPr>
        <p:txBody>
          <a:bodyPr/>
          <a:lstStyle>
            <a:lvl1pPr defTabSz="457200">
              <a:defRPr sz="5000" i="1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“Actioni contrariam semper &amp; aequalem esse reactionem: sive corporum duorum actiones in se mutuo semper esse aequales &amp; in partes contrarias dirigi”</a:t>
            </a:r>
          </a:p>
        </p:txBody>
      </p:sp>
      <p:pic>
        <p:nvPicPr>
          <p:cNvPr id="127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/>
          <p:nvPr/>
        </p:nvSpPr>
        <p:spPr>
          <a:xfrm>
            <a:off x="1528471" y="8086457"/>
            <a:ext cx="21564721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457200">
              <a:defRPr>
                <a:latin typeface="Times"/>
                <a:ea typeface="Times"/>
                <a:cs typeface="Times"/>
                <a:sym typeface="Times"/>
              </a:defRPr>
            </a:pPr>
            <a:r>
              <a:rPr dirty="0"/>
              <a:t>To </a:t>
            </a:r>
            <a:r>
              <a:rPr b="1" dirty="0"/>
              <a:t>every action</a:t>
            </a:r>
            <a:r>
              <a:rPr dirty="0"/>
              <a:t> there is always opposed an </a:t>
            </a:r>
            <a:r>
              <a:rPr b="1" dirty="0"/>
              <a:t>equal reaction</a:t>
            </a:r>
            <a:r>
              <a:rPr dirty="0"/>
              <a:t> : or the mutual actions of two bodies upon each other are always equal, and directed to contrary parts</a:t>
            </a:r>
          </a:p>
        </p:txBody>
      </p:sp>
      <p:sp>
        <p:nvSpPr>
          <p:cNvPr id="129" name="Shape 129"/>
          <p:cNvSpPr>
            <a:spLocks noGrp="1"/>
          </p:cNvSpPr>
          <p:nvPr>
            <p:ph type="ctrTitle"/>
          </p:nvPr>
        </p:nvSpPr>
        <p:spPr>
          <a:xfrm>
            <a:off x="1778000" y="1863118"/>
            <a:ext cx="20828000" cy="1857443"/>
          </a:xfrm>
          <a:prstGeom prst="rect">
            <a:avLst/>
          </a:prstGeom>
        </p:spPr>
        <p:txBody>
          <a:bodyPr anchor="t"/>
          <a:lstStyle>
            <a:lvl1pPr>
              <a:defRPr sz="9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Third law of motion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l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/>
          </p:cNvSpPr>
          <p:nvPr>
            <p:ph type="ctrTitle"/>
          </p:nvPr>
        </p:nvSpPr>
        <p:spPr>
          <a:xfrm>
            <a:off x="1778000" y="1827764"/>
            <a:ext cx="20828000" cy="4648201"/>
          </a:xfrm>
          <a:prstGeom prst="rect">
            <a:avLst/>
          </a:prstGeom>
        </p:spPr>
        <p:txBody>
          <a:bodyPr anchor="t"/>
          <a:lstStyle>
            <a:lvl1pPr>
              <a:defRPr sz="9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Anchorage</a:t>
            </a:r>
          </a:p>
        </p:txBody>
      </p:sp>
      <p:sp>
        <p:nvSpPr>
          <p:cNvPr id="134" name="Shape 134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subTitle" sz="quarter" idx="1"/>
          </p:nvPr>
        </p:nvSpPr>
        <p:spPr>
          <a:xfrm>
            <a:off x="1649427" y="4432336"/>
            <a:ext cx="20611112" cy="112311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l" defTabSz="457200">
              <a:lnSpc>
                <a:spcPct val="15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Anchorage is </a:t>
            </a:r>
            <a:r>
              <a:rPr b="1"/>
              <a:t>resistance against undesired tooth movement</a:t>
            </a:r>
          </a:p>
        </p:txBody>
      </p:sp>
      <p:sp>
        <p:nvSpPr>
          <p:cNvPr id="136" name="Shape 136"/>
          <p:cNvSpPr/>
          <p:nvPr/>
        </p:nvSpPr>
        <p:spPr>
          <a:xfrm>
            <a:off x="11704148" y="12780396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Nanda, Biomechanics in Orthodontics: Principles and Practise</a:t>
            </a:r>
          </a:p>
        </p:txBody>
      </p:sp>
      <p:pic>
        <p:nvPicPr>
          <p:cNvPr id="137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Shape 138"/>
          <p:cNvSpPr/>
          <p:nvPr/>
        </p:nvSpPr>
        <p:spPr>
          <a:xfrm>
            <a:off x="1615740" y="6333740"/>
            <a:ext cx="17113883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Anchorage loss can be a significant</a:t>
            </a:r>
            <a:r>
              <a:rPr b="1"/>
              <a:t> complication</a:t>
            </a:r>
            <a:r>
              <a:t> during treatment</a:t>
            </a:r>
          </a:p>
        </p:txBody>
      </p:sp>
      <p:sp>
        <p:nvSpPr>
          <p:cNvPr id="139" name="Shape 139"/>
          <p:cNvSpPr/>
          <p:nvPr/>
        </p:nvSpPr>
        <p:spPr>
          <a:xfrm>
            <a:off x="1615959" y="7988335"/>
            <a:ext cx="20964332" cy="2038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Anchorage </a:t>
            </a:r>
            <a:r>
              <a:rPr b="1"/>
              <a:t>control</a:t>
            </a:r>
            <a:r>
              <a:t> is an important issue that needs to be addressed right from the</a:t>
            </a:r>
            <a:r>
              <a:rPr b="1"/>
              <a:t> leveling stage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build="p" bldLvl="5" animBg="1" advAuto="0"/>
      <p:bldP spid="138" grpId="2" animBg="1" advAuto="0"/>
      <p:bldP spid="139" grpId="3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/>
          </p:cNvSpPr>
          <p:nvPr>
            <p:ph type="subTitle" sz="quarter" idx="1"/>
          </p:nvPr>
        </p:nvSpPr>
        <p:spPr>
          <a:xfrm>
            <a:off x="1778000" y="6897299"/>
            <a:ext cx="20828000" cy="1587501"/>
          </a:xfrm>
          <a:prstGeom prst="rect">
            <a:avLst/>
          </a:prstGeom>
        </p:spPr>
        <p:txBody>
          <a:bodyPr/>
          <a:lstStyle/>
          <a:p>
            <a:r>
              <a:t>  </a:t>
            </a:r>
          </a:p>
        </p:txBody>
      </p:sp>
      <p:sp>
        <p:nvSpPr>
          <p:cNvPr id="142" name="Shape 142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1313403" y="4412676"/>
            <a:ext cx="6727589" cy="1129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85000" lnSpcReduction="10000"/>
          </a:bodyPr>
          <a:lstStyle>
            <a:lvl1pPr defTabSz="457200">
              <a:lnSpc>
                <a:spcPct val="150000"/>
              </a:lnSpc>
              <a:defRPr sz="57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Maximum Anchorage</a:t>
            </a:r>
          </a:p>
        </p:txBody>
      </p:sp>
      <p:sp>
        <p:nvSpPr>
          <p:cNvPr id="144" name="Shape 144"/>
          <p:cNvSpPr/>
          <p:nvPr/>
        </p:nvSpPr>
        <p:spPr>
          <a:xfrm>
            <a:off x="8828206" y="4412676"/>
            <a:ext cx="6727588" cy="1129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85000" lnSpcReduction="10000"/>
          </a:bodyPr>
          <a:lstStyle>
            <a:lvl1pPr defTabSz="457200">
              <a:lnSpc>
                <a:spcPct val="150000"/>
              </a:lnSpc>
              <a:defRPr sz="57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Medium Anchorage</a:t>
            </a:r>
          </a:p>
        </p:txBody>
      </p:sp>
      <p:sp>
        <p:nvSpPr>
          <p:cNvPr id="145" name="Shape 145"/>
          <p:cNvSpPr/>
          <p:nvPr/>
        </p:nvSpPr>
        <p:spPr>
          <a:xfrm>
            <a:off x="16343008" y="4412676"/>
            <a:ext cx="6727589" cy="1129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85000" lnSpcReduction="10000"/>
          </a:bodyPr>
          <a:lstStyle>
            <a:lvl1pPr defTabSz="457200">
              <a:lnSpc>
                <a:spcPct val="150000"/>
              </a:lnSpc>
              <a:defRPr sz="57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Minimum Anchorage</a:t>
            </a:r>
          </a:p>
        </p:txBody>
      </p:sp>
      <p:pic>
        <p:nvPicPr>
          <p:cNvPr id="146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62145" r="23658" b="74989"/>
          <a:stretch>
            <a:fillRect/>
          </a:stretch>
        </p:blipFill>
        <p:spPr>
          <a:xfrm>
            <a:off x="1034282" y="6716721"/>
            <a:ext cx="3374227" cy="4463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80542" r="7201" b="74989"/>
          <a:stretch>
            <a:fillRect/>
          </a:stretch>
        </p:blipFill>
        <p:spPr>
          <a:xfrm>
            <a:off x="5298526" y="6716721"/>
            <a:ext cx="2913178" cy="4463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62145" r="23658" b="74989"/>
          <a:stretch>
            <a:fillRect/>
          </a:stretch>
        </p:blipFill>
        <p:spPr>
          <a:xfrm>
            <a:off x="8603346" y="6716721"/>
            <a:ext cx="3374227" cy="4463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80542" r="7201" b="74989"/>
          <a:stretch>
            <a:fillRect/>
          </a:stretch>
        </p:blipFill>
        <p:spPr>
          <a:xfrm>
            <a:off x="12867590" y="6716721"/>
            <a:ext cx="2913179" cy="4463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62145" r="23658" b="74989"/>
          <a:stretch>
            <a:fillRect/>
          </a:stretch>
        </p:blipFill>
        <p:spPr>
          <a:xfrm>
            <a:off x="16118149" y="6716721"/>
            <a:ext cx="3374227" cy="44632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copy-of-biomechanical-principles-of-orthodontics-71-638.jpg"/>
          <p:cNvPicPr>
            <a:picLocks noChangeAspect="1"/>
          </p:cNvPicPr>
          <p:nvPr/>
        </p:nvPicPr>
        <p:blipFill>
          <a:blip r:embed="rId3">
            <a:extLst/>
          </a:blip>
          <a:srcRect l="80542" r="7201" b="74989"/>
          <a:stretch>
            <a:fillRect/>
          </a:stretch>
        </p:blipFill>
        <p:spPr>
          <a:xfrm>
            <a:off x="20382393" y="6716721"/>
            <a:ext cx="2913178" cy="4463226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5748803" y="8078235"/>
            <a:ext cx="1514253" cy="903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94" y="14256"/>
                </a:moveTo>
                <a:lnTo>
                  <a:pt x="11594" y="21600"/>
                </a:lnTo>
                <a:lnTo>
                  <a:pt x="0" y="10800"/>
                </a:lnTo>
                <a:lnTo>
                  <a:pt x="11594" y="0"/>
                </a:lnTo>
                <a:lnTo>
                  <a:pt x="1159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9775304" y="8078235"/>
            <a:ext cx="1528571" cy="903002"/>
          </a:xfrm>
          <a:prstGeom prst="rightArrow">
            <a:avLst>
              <a:gd name="adj1" fmla="val 32000"/>
              <a:gd name="adj2" fmla="val 90011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13290737" y="8078235"/>
            <a:ext cx="1514253" cy="903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94" y="14256"/>
                </a:moveTo>
                <a:lnTo>
                  <a:pt x="11594" y="21600"/>
                </a:lnTo>
                <a:lnTo>
                  <a:pt x="0" y="10800"/>
                </a:lnTo>
                <a:lnTo>
                  <a:pt x="11594" y="0"/>
                </a:lnTo>
                <a:lnTo>
                  <a:pt x="11594" y="7344"/>
                </a:lnTo>
                <a:lnTo>
                  <a:pt x="21600" y="7344"/>
                </a:lnTo>
                <a:lnTo>
                  <a:pt x="21600" y="1425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7317239" y="8078235"/>
            <a:ext cx="1528570" cy="903002"/>
          </a:xfrm>
          <a:prstGeom prst="rightArrow">
            <a:avLst>
              <a:gd name="adj1" fmla="val 32000"/>
              <a:gd name="adj2" fmla="val 90011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Shape 156"/>
          <p:cNvSpPr>
            <a:spLocks noGrp="1"/>
          </p:cNvSpPr>
          <p:nvPr>
            <p:ph type="ctrTitle"/>
          </p:nvPr>
        </p:nvSpPr>
        <p:spPr>
          <a:xfrm>
            <a:off x="1778000" y="1827764"/>
            <a:ext cx="20828000" cy="1857443"/>
          </a:xfrm>
          <a:prstGeom prst="rect">
            <a:avLst/>
          </a:prstGeom>
        </p:spPr>
        <p:txBody>
          <a:bodyPr anchor="t"/>
          <a:lstStyle>
            <a:lvl1pPr>
              <a:defRPr sz="9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Anchorage</a:t>
            </a:r>
          </a:p>
        </p:txBody>
      </p:sp>
      <p:pic>
        <p:nvPicPr>
          <p:cNvPr id="157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/>
          <p:nvPr/>
        </p:nvSpPr>
        <p:spPr>
          <a:xfrm>
            <a:off x="11704148" y="12780396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Nanda, Biomechanics in Orthodontics: Principles and Practise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6502 -0.000578" pathEditMode="relative">
                                      <p:cBhvr>
                                        <p:cTn id="2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37107 0.000738" pathEditMode="relative">
                                      <p:cBhvr>
                                        <p:cTn id="2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3" presetClass="entr" presetSubtype="32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2513 0.001492" pathEditMode="relative">
                                      <p:cBhvr>
                                        <p:cTn id="5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16340 0.000582" pathEditMode="relative">
                                      <p:cBhvr>
                                        <p:cTn id="5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7611 0.000084" pathEditMode="relative">
                                      <p:cBhvr>
                                        <p:cTn id="5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28755 0.000830" pathEditMode="relative">
                                      <p:cBhvr>
                                        <p:cTn id="6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1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32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-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8861 0.001484" pathEditMode="relative">
                                      <p:cBhvr>
                                        <p:cTn id="8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46594 0.000084" pathEditMode="relative">
                                      <p:cBhvr>
                                        <p:cTn id="8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1" animBg="1" advAuto="0"/>
      <p:bldP spid="144" grpId="7" animBg="1" advAuto="0"/>
      <p:bldP spid="145" grpId="16" animBg="1" advAuto="0"/>
      <p:bldP spid="146" grpId="2" animBg="1" advAuto="0"/>
      <p:bldP spid="147" grpId="3" animBg="1" advAuto="0"/>
      <p:bldP spid="148" grpId="8" animBg="1" advAuto="0"/>
      <p:bldP spid="149" grpId="9" animBg="1" advAuto="0"/>
      <p:bldP spid="150" grpId="17" animBg="1" advAuto="0"/>
      <p:bldP spid="151" grpId="18" animBg="1" advAuto="0"/>
      <p:bldP spid="152" grpId="4" animBg="1" advAuto="0"/>
      <p:bldP spid="153" grpId="10" animBg="1" advAuto="0"/>
      <p:bldP spid="154" grpId="11" animBg="1" advAuto="0"/>
      <p:bldP spid="155" grpId="19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/>
          </p:cNvSpPr>
          <p:nvPr>
            <p:ph type="ctrTitle"/>
          </p:nvPr>
        </p:nvSpPr>
        <p:spPr>
          <a:xfrm>
            <a:off x="1778000" y="1857197"/>
            <a:ext cx="20828000" cy="1857443"/>
          </a:xfrm>
          <a:prstGeom prst="rect">
            <a:avLst/>
          </a:prstGeom>
        </p:spPr>
        <p:txBody>
          <a:bodyPr anchor="t"/>
          <a:lstStyle>
            <a:lvl1pPr>
              <a:defRPr sz="9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How to control anchorage</a:t>
            </a:r>
          </a:p>
        </p:txBody>
      </p:sp>
      <p:sp>
        <p:nvSpPr>
          <p:cNvPr id="163" name="Shape 163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64" name="Table 164"/>
          <p:cNvGraphicFramePr/>
          <p:nvPr/>
        </p:nvGraphicFramePr>
        <p:xfrm>
          <a:off x="1778000" y="4869458"/>
          <a:ext cx="10414000" cy="723793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414000"/>
              </a:tblGrid>
              <a:tr h="1033990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600" b="1" dirty="0">
                          <a:solidFill>
                            <a:srgbClr val="FFFFFF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Intraoral 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/>
                    </a:solidFill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 dirty="0">
                          <a:latin typeface="Times"/>
                          <a:ea typeface="Times"/>
                          <a:cs typeface="Times"/>
                          <a:sym typeface="Times"/>
                        </a:rPr>
                        <a:t>Increasing/reducing the number of teeth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Cortical bone anchorage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Transpalatal arch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The Nance appliance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Uprighting springs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 dirty="0">
                          <a:latin typeface="Times"/>
                          <a:ea typeface="Times"/>
                          <a:cs typeface="Times"/>
                          <a:sym typeface="Times"/>
                        </a:rPr>
                        <a:t>Lip bumper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165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6" name="Table 166"/>
          <p:cNvGraphicFramePr/>
          <p:nvPr/>
        </p:nvGraphicFramePr>
        <p:xfrm>
          <a:off x="12234984" y="4869458"/>
          <a:ext cx="10414000" cy="723793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414000"/>
              </a:tblGrid>
              <a:tr h="1033990">
                <a:tc>
                  <a:txBody>
                    <a:bodyPr/>
                    <a:lstStyle/>
                    <a:p>
                      <a:pPr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4600" b="1">
                          <a:solidFill>
                            <a:srgbClr val="FFFFFF"/>
                          </a:solidFill>
                          <a:latin typeface="Times"/>
                          <a:ea typeface="Times"/>
                          <a:cs typeface="Times"/>
                          <a:sym typeface="Times"/>
                        </a:rPr>
                        <a:t>Extraoral</a:t>
                      </a:r>
                    </a:p>
                  </a:txBody>
                  <a:tcPr marL="50800" marR="50800" marT="50800" marB="50800" anchor="ctr" horzOverflow="overflow">
                    <a:solidFill>
                      <a:schemeClr val="accent5"/>
                    </a:solidFill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Cervical headgear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High Pull headgear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600">
                          <a:latin typeface="Times"/>
                          <a:ea typeface="Times"/>
                          <a:cs typeface="Times"/>
                          <a:sym typeface="Times"/>
                        </a:rPr>
                        <a:t>Reverse headgear</a:t>
                      </a:r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4600">
                          <a:latin typeface="Times"/>
                          <a:ea typeface="Times"/>
                          <a:cs typeface="Times"/>
                          <a:sym typeface="Time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4600">
                          <a:latin typeface="Times"/>
                          <a:ea typeface="Times"/>
                          <a:cs typeface="Times"/>
                          <a:sym typeface="Time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noFill/>
                  </a:tcPr>
                </a:tc>
              </a:tr>
              <a:tr h="1033990"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  <a:endParaRPr/>
                    </a:p>
                  </a:txBody>
                  <a:tcPr marL="50800" marR="50800" marT="50800" marB="50800" anchor="ctr" horzOverflow="overflow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1" animBg="1" advAuto="0"/>
      <p:bldP spid="166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/>
          </p:cNvSpPr>
          <p:nvPr>
            <p:ph type="title" idx="4294967295"/>
          </p:nvPr>
        </p:nvSpPr>
        <p:spPr>
          <a:xfrm>
            <a:off x="1778000" y="1857197"/>
            <a:ext cx="20828000" cy="1857443"/>
          </a:xfrm>
          <a:prstGeom prst="rect">
            <a:avLst/>
          </a:prstGeom>
        </p:spPr>
        <p:txBody>
          <a:bodyPr anchor="t"/>
          <a:lstStyle>
            <a:lvl1pPr>
              <a:defRPr sz="9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How to control anchorage</a:t>
            </a:r>
          </a:p>
        </p:txBody>
      </p:sp>
      <p:sp>
        <p:nvSpPr>
          <p:cNvPr id="169" name="Shape 169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2102128" y="5645150"/>
            <a:ext cx="20179743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r>
              <a:rPr b="1"/>
              <a:t>Extraoral</a:t>
            </a:r>
            <a:r>
              <a:t> appliances are the most reliable and </a:t>
            </a:r>
            <a:r>
              <a:rPr b="1"/>
              <a:t>powerful</a:t>
            </a:r>
            <a:r>
              <a:t> source of anchorage </a:t>
            </a:r>
          </a:p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endParaRPr/>
          </a:p>
        </p:txBody>
      </p:sp>
      <p:pic>
        <p:nvPicPr>
          <p:cNvPr id="171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Shape 172"/>
          <p:cNvSpPr/>
          <p:nvPr/>
        </p:nvSpPr>
        <p:spPr>
          <a:xfrm>
            <a:off x="11499849" y="7326224"/>
            <a:ext cx="1384301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BUT</a:t>
            </a:r>
          </a:p>
        </p:txBody>
      </p:sp>
      <p:sp>
        <p:nvSpPr>
          <p:cNvPr id="173" name="Shape 173"/>
          <p:cNvSpPr/>
          <p:nvPr/>
        </p:nvSpPr>
        <p:spPr>
          <a:xfrm>
            <a:off x="6809438" y="9167806"/>
            <a:ext cx="1076512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Times"/>
                <a:ea typeface="Times"/>
                <a:cs typeface="Times"/>
                <a:sym typeface="Times"/>
              </a:defRPr>
            </a:pPr>
            <a:r>
              <a:t>efficiency depends on patient </a:t>
            </a:r>
            <a:r>
              <a:rPr b="1"/>
              <a:t>compliance</a:t>
            </a:r>
          </a:p>
        </p:txBody>
      </p:sp>
      <p:sp>
        <p:nvSpPr>
          <p:cNvPr id="174" name="Shape 174"/>
          <p:cNvSpPr/>
          <p:nvPr/>
        </p:nvSpPr>
        <p:spPr>
          <a:xfrm flipV="1">
            <a:off x="14776118" y="8368228"/>
            <a:ext cx="2475456" cy="2475456"/>
          </a:xfrm>
          <a:prstGeom prst="line">
            <a:avLst/>
          </a:prstGeom>
          <a:ln w="1397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175" name="Shape 175"/>
          <p:cNvSpPr/>
          <p:nvPr/>
        </p:nvSpPr>
        <p:spPr>
          <a:xfrm flipH="1" flipV="1">
            <a:off x="14794708" y="8386818"/>
            <a:ext cx="2438276" cy="2438277"/>
          </a:xfrm>
          <a:prstGeom prst="line">
            <a:avLst/>
          </a:prstGeom>
          <a:ln w="1397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1" animBg="1" advAuto="0"/>
      <p:bldP spid="172" grpId="2" animBg="1" advAuto="0"/>
      <p:bldP spid="173" grpId="3" animBg="1" advAuto="0"/>
      <p:bldP spid="174" grpId="4" animBg="1" advAuto="0"/>
      <p:bldP spid="175" grpId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1905000" y="1996897"/>
            <a:ext cx="20828000" cy="185744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pPr>
              <a:defRPr sz="7500">
                <a:latin typeface="Chalkboard"/>
                <a:ea typeface="Chalkboard"/>
                <a:cs typeface="Chalkboard"/>
                <a:sym typeface="Chalkboard"/>
              </a:defRPr>
            </a:pPr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ctrTitle"/>
          </p:nvPr>
        </p:nvSpPr>
        <p:spPr>
          <a:xfrm>
            <a:off x="1778000" y="1857197"/>
            <a:ext cx="20828000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sp>
        <p:nvSpPr>
          <p:cNvPr id="181" name="Shape 181"/>
          <p:cNvSpPr>
            <a:spLocks noGrp="1"/>
          </p:cNvSpPr>
          <p:nvPr>
            <p:ph type="subTitle" sz="half" idx="1"/>
          </p:nvPr>
        </p:nvSpPr>
        <p:spPr>
          <a:xfrm>
            <a:off x="1778000" y="5244700"/>
            <a:ext cx="20828004" cy="565802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Avoid patient compliance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Provide a reliable intraoral anchorage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Avoid undesirable dental movements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Help in hard clinical challenges</a:t>
            </a:r>
          </a:p>
        </p:txBody>
      </p:sp>
      <p:sp>
        <p:nvSpPr>
          <p:cNvPr id="182" name="Shape 182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3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Shape 184"/>
          <p:cNvSpPr/>
          <p:nvPr/>
        </p:nvSpPr>
        <p:spPr>
          <a:xfrm>
            <a:off x="1778000" y="18698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Advantages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457650 0.370960" pathEditMode="relative">
                                      <p:cBhvr>
                                        <p:cTn id="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1" animBg="1" advAuto="0"/>
      <p:bldP spid="181" grpId="4" build="p" bldLvl="5" animBg="1" advAuto="0"/>
      <p:bldP spid="184" grpId="3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1778000" y="18698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Devices</a:t>
            </a:r>
          </a:p>
        </p:txBody>
      </p:sp>
      <p:sp>
        <p:nvSpPr>
          <p:cNvPr id="188" name="Shape 188"/>
          <p:cNvSpPr>
            <a:spLocks noGrp="1"/>
          </p:cNvSpPr>
          <p:nvPr>
            <p:ph type="subTitle" idx="1"/>
          </p:nvPr>
        </p:nvSpPr>
        <p:spPr>
          <a:xfrm>
            <a:off x="1778000" y="5244700"/>
            <a:ext cx="20828004" cy="704116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Onplants / Palatal implants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Miniscrews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Miniplates</a:t>
            </a:r>
          </a:p>
        </p:txBody>
      </p:sp>
      <p:pic>
        <p:nvPicPr>
          <p:cNvPr id="189" name="5_img_2-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57554" y="4541110"/>
            <a:ext cx="4329095" cy="23297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nfo surgeon_clip_image006.g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73681" y="9958788"/>
            <a:ext cx="3836639" cy="343974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orlus.jpg"/>
          <p:cNvPicPr>
            <a:picLocks noChangeAspect="1"/>
          </p:cNvPicPr>
          <p:nvPr/>
        </p:nvPicPr>
        <p:blipFill>
          <a:blip r:embed="rId5">
            <a:extLst/>
          </a:blip>
          <a:srcRect l="12172" r="50418"/>
          <a:stretch>
            <a:fillRect/>
          </a:stretch>
        </p:blipFill>
        <p:spPr>
          <a:xfrm>
            <a:off x="17505891" y="5441350"/>
            <a:ext cx="1778155" cy="38244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Shape 193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1" build="p" bldLvl="5" animBg="1" advAuto="0"/>
      <p:bldP spid="189" grpId="2" animBg="1" advAuto="0"/>
      <p:bldP spid="190" grpId="4" animBg="1" advAuto="0"/>
      <p:bldP spid="191" grpId="3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8" name="Shape 198"/>
          <p:cNvSpPr/>
          <p:nvPr/>
        </p:nvSpPr>
        <p:spPr>
          <a:xfrm>
            <a:off x="1778000" y="18698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Indications</a:t>
            </a:r>
          </a:p>
        </p:txBody>
      </p:sp>
      <p:sp>
        <p:nvSpPr>
          <p:cNvPr id="199" name="Shape 199"/>
          <p:cNvSpPr>
            <a:spLocks noGrp="1"/>
          </p:cNvSpPr>
          <p:nvPr>
            <p:ph type="subTitle" idx="1"/>
          </p:nvPr>
        </p:nvSpPr>
        <p:spPr>
          <a:xfrm>
            <a:off x="1778000" y="5244700"/>
            <a:ext cx="20828004" cy="704116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Nonsurgical camouflage of skeletal malocclusions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Nonextraction treatment in severe malocclusions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Traction of deeply impacted teeth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Need of molar movement</a:t>
            </a:r>
          </a:p>
        </p:txBody>
      </p:sp>
      <p:pic>
        <p:nvPicPr>
          <p:cNvPr id="200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sp>
        <p:nvSpPr>
          <p:cNvPr id="202" name="Shape 202"/>
          <p:cNvSpPr/>
          <p:nvPr/>
        </p:nvSpPr>
        <p:spPr>
          <a:xfrm>
            <a:off x="11704148" y="12780396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Nanda, Biomechanics in Orthodontics: Principles and Practise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1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1778000" y="18698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Indications</a:t>
            </a:r>
          </a:p>
        </p:txBody>
      </p:sp>
      <p:sp>
        <p:nvSpPr>
          <p:cNvPr id="208" name="Shape 208"/>
          <p:cNvSpPr>
            <a:spLocks noGrp="1"/>
          </p:cNvSpPr>
          <p:nvPr>
            <p:ph type="subTitle" sz="half" idx="1"/>
          </p:nvPr>
        </p:nvSpPr>
        <p:spPr>
          <a:xfrm>
            <a:off x="1778000" y="5244700"/>
            <a:ext cx="20828004" cy="456574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Presurgical and post surgical treatment in orthognatic patients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Re-treatment of failed previous complex treatments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Interdisciplinary treatments with severe dental problem</a:t>
            </a:r>
          </a:p>
        </p:txBody>
      </p:sp>
      <p:pic>
        <p:nvPicPr>
          <p:cNvPr id="209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Shape 210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sp>
        <p:nvSpPr>
          <p:cNvPr id="211" name="Shape 211"/>
          <p:cNvSpPr/>
          <p:nvPr/>
        </p:nvSpPr>
        <p:spPr>
          <a:xfrm>
            <a:off x="11704148" y="12780396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Nanda, Biomechanics in Orthodontics: Principles and Practise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1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1778000" y="18698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Miniplates</a:t>
            </a:r>
          </a:p>
        </p:txBody>
      </p:sp>
      <p:pic>
        <p:nvPicPr>
          <p:cNvPr id="217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Shape 218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sp>
        <p:nvSpPr>
          <p:cNvPr id="219" name="Shape 219"/>
          <p:cNvSpPr>
            <a:spLocks noGrp="1"/>
          </p:cNvSpPr>
          <p:nvPr>
            <p:ph type="subTitle" sz="half" idx="1"/>
          </p:nvPr>
        </p:nvSpPr>
        <p:spPr>
          <a:xfrm>
            <a:off x="3446642" y="4658521"/>
            <a:ext cx="14744774" cy="6320983"/>
          </a:xfrm>
          <a:prstGeom prst="rect">
            <a:avLst/>
          </a:prstGeom>
        </p:spPr>
        <p:txBody>
          <a:bodyPr/>
          <a:lstStyle/>
          <a:p>
            <a:pPr algn="l" defTabSz="457200">
              <a:lnSpc>
                <a:spcPct val="200000"/>
              </a:lnSpc>
              <a:spcBef>
                <a:spcPts val="800"/>
              </a:spcBef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rPr b="1"/>
              <a:t>Body</a:t>
            </a:r>
            <a:r>
              <a:t> with two or three holes for mono-cortical screws</a:t>
            </a:r>
          </a:p>
          <a:p>
            <a:pPr algn="l" defTabSz="457200">
              <a:lnSpc>
                <a:spcPct val="200000"/>
              </a:lnSpc>
              <a:spcBef>
                <a:spcPts val="800"/>
              </a:spcBef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Transmucosal </a:t>
            </a:r>
            <a:r>
              <a:rPr b="1"/>
              <a:t>arm</a:t>
            </a:r>
            <a:r>
              <a:t> portion</a:t>
            </a:r>
          </a:p>
          <a:p>
            <a:pPr algn="l" defTabSz="457200">
              <a:lnSpc>
                <a:spcPct val="200000"/>
              </a:lnSpc>
              <a:spcBef>
                <a:spcPts val="800"/>
              </a:spcBef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Intraoral </a:t>
            </a:r>
            <a:r>
              <a:rPr b="1"/>
              <a:t>head</a:t>
            </a:r>
            <a:r>
              <a:t> portion provided with a hook or a tube</a:t>
            </a:r>
          </a:p>
        </p:txBody>
      </p:sp>
      <p:pic>
        <p:nvPicPr>
          <p:cNvPr id="220" name="upper_BWH-2.jpg"/>
          <p:cNvPicPr>
            <a:picLocks noChangeAspect="1"/>
          </p:cNvPicPr>
          <p:nvPr/>
        </p:nvPicPr>
        <p:blipFill>
          <a:blip r:embed="rId4">
            <a:extLst/>
          </a:blip>
          <a:srcRect l="16611" t="17054" r="60222" b="13621"/>
          <a:stretch>
            <a:fillRect/>
          </a:stretch>
        </p:blipFill>
        <p:spPr>
          <a:xfrm rot="12340005">
            <a:off x="19132738" y="3620396"/>
            <a:ext cx="4256656" cy="8504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1" h="21294" extrusionOk="0">
                <a:moveTo>
                  <a:pt x="3583" y="0"/>
                </a:moveTo>
                <a:cubicBezTo>
                  <a:pt x="1637" y="0"/>
                  <a:pt x="309" y="578"/>
                  <a:pt x="57" y="1536"/>
                </a:cubicBezTo>
                <a:cubicBezTo>
                  <a:pt x="-106" y="2155"/>
                  <a:pt x="37" y="2375"/>
                  <a:pt x="1071" y="3055"/>
                </a:cubicBezTo>
                <a:cubicBezTo>
                  <a:pt x="2819" y="4204"/>
                  <a:pt x="3176" y="4546"/>
                  <a:pt x="3182" y="5116"/>
                </a:cubicBezTo>
                <a:cubicBezTo>
                  <a:pt x="3189" y="5749"/>
                  <a:pt x="3700" y="6257"/>
                  <a:pt x="5049" y="6971"/>
                </a:cubicBezTo>
                <a:cubicBezTo>
                  <a:pt x="5811" y="7374"/>
                  <a:pt x="6187" y="7813"/>
                  <a:pt x="6436" y="8576"/>
                </a:cubicBezTo>
                <a:cubicBezTo>
                  <a:pt x="6824" y="9768"/>
                  <a:pt x="7242" y="10053"/>
                  <a:pt x="9912" y="10939"/>
                </a:cubicBezTo>
                <a:cubicBezTo>
                  <a:pt x="12124" y="11672"/>
                  <a:pt x="13048" y="12409"/>
                  <a:pt x="15825" y="15674"/>
                </a:cubicBezTo>
                <a:lnTo>
                  <a:pt x="17706" y="17888"/>
                </a:lnTo>
                <a:lnTo>
                  <a:pt x="16999" y="18337"/>
                </a:lnTo>
                <a:cubicBezTo>
                  <a:pt x="15632" y="19205"/>
                  <a:pt x="16768" y="20020"/>
                  <a:pt x="19102" y="19847"/>
                </a:cubicBezTo>
                <a:cubicBezTo>
                  <a:pt x="19569" y="19813"/>
                  <a:pt x="20076" y="19912"/>
                  <a:pt x="20297" y="20085"/>
                </a:cubicBezTo>
                <a:cubicBezTo>
                  <a:pt x="20873" y="20537"/>
                  <a:pt x="19948" y="21011"/>
                  <a:pt x="18668" y="20917"/>
                </a:cubicBezTo>
                <a:cubicBezTo>
                  <a:pt x="17991" y="20868"/>
                  <a:pt x="17656" y="20924"/>
                  <a:pt x="17656" y="21084"/>
                </a:cubicBezTo>
                <a:cubicBezTo>
                  <a:pt x="17656" y="21600"/>
                  <a:pt x="20479" y="21074"/>
                  <a:pt x="20936" y="20474"/>
                </a:cubicBezTo>
                <a:cubicBezTo>
                  <a:pt x="21494" y="19741"/>
                  <a:pt x="21346" y="18435"/>
                  <a:pt x="20696" y="18311"/>
                </a:cubicBezTo>
                <a:cubicBezTo>
                  <a:pt x="20383" y="18251"/>
                  <a:pt x="19474" y="17503"/>
                  <a:pt x="18668" y="16647"/>
                </a:cubicBezTo>
                <a:cubicBezTo>
                  <a:pt x="17862" y="15791"/>
                  <a:pt x="16396" y="14235"/>
                  <a:pt x="15414" y="13191"/>
                </a:cubicBezTo>
                <a:lnTo>
                  <a:pt x="13626" y="11293"/>
                </a:lnTo>
                <a:lnTo>
                  <a:pt x="13872" y="9830"/>
                </a:lnTo>
                <a:cubicBezTo>
                  <a:pt x="14137" y="8221"/>
                  <a:pt x="13811" y="7687"/>
                  <a:pt x="12085" y="6881"/>
                </a:cubicBezTo>
                <a:cubicBezTo>
                  <a:pt x="11563" y="6638"/>
                  <a:pt x="11058" y="6161"/>
                  <a:pt x="10942" y="5798"/>
                </a:cubicBezTo>
                <a:cubicBezTo>
                  <a:pt x="10529" y="4505"/>
                  <a:pt x="10387" y="4344"/>
                  <a:pt x="8966" y="3524"/>
                </a:cubicBezTo>
                <a:cubicBezTo>
                  <a:pt x="8024" y="2980"/>
                  <a:pt x="7527" y="2513"/>
                  <a:pt x="7527" y="2184"/>
                </a:cubicBezTo>
                <a:cubicBezTo>
                  <a:pt x="7527" y="813"/>
                  <a:pt x="6060" y="0"/>
                  <a:pt x="3583" y="0"/>
                </a:cubicBezTo>
                <a:close/>
                <a:moveTo>
                  <a:pt x="3787" y="542"/>
                </a:moveTo>
                <a:cubicBezTo>
                  <a:pt x="5797" y="542"/>
                  <a:pt x="6747" y="1615"/>
                  <a:pt x="5517" y="2492"/>
                </a:cubicBezTo>
                <a:cubicBezTo>
                  <a:pt x="4793" y="3009"/>
                  <a:pt x="2497" y="3047"/>
                  <a:pt x="1614" y="2560"/>
                </a:cubicBezTo>
                <a:cubicBezTo>
                  <a:pt x="233" y="1797"/>
                  <a:pt x="1585" y="542"/>
                  <a:pt x="3787" y="542"/>
                </a:cubicBezTo>
                <a:close/>
                <a:moveTo>
                  <a:pt x="6880" y="4079"/>
                </a:moveTo>
                <a:cubicBezTo>
                  <a:pt x="8436" y="4069"/>
                  <a:pt x="9997" y="4633"/>
                  <a:pt x="9366" y="5461"/>
                </a:cubicBezTo>
                <a:cubicBezTo>
                  <a:pt x="9188" y="5696"/>
                  <a:pt x="8826" y="5975"/>
                  <a:pt x="8557" y="6083"/>
                </a:cubicBezTo>
                <a:cubicBezTo>
                  <a:pt x="6474" y="6918"/>
                  <a:pt x="3507" y="5953"/>
                  <a:pt x="4571" y="4787"/>
                </a:cubicBezTo>
                <a:cubicBezTo>
                  <a:pt x="5016" y="4299"/>
                  <a:pt x="5947" y="4085"/>
                  <a:pt x="6880" y="4079"/>
                </a:cubicBezTo>
                <a:close/>
                <a:moveTo>
                  <a:pt x="10388" y="7586"/>
                </a:moveTo>
                <a:cubicBezTo>
                  <a:pt x="11003" y="7598"/>
                  <a:pt x="11627" y="7725"/>
                  <a:pt x="12160" y="8008"/>
                </a:cubicBezTo>
                <a:cubicBezTo>
                  <a:pt x="13137" y="8528"/>
                  <a:pt x="13148" y="8753"/>
                  <a:pt x="12204" y="9416"/>
                </a:cubicBezTo>
                <a:cubicBezTo>
                  <a:pt x="11189" y="10128"/>
                  <a:pt x="9351" y="10146"/>
                  <a:pt x="8267" y="9458"/>
                </a:cubicBezTo>
                <a:cubicBezTo>
                  <a:pt x="6832" y="8546"/>
                  <a:pt x="8544" y="7549"/>
                  <a:pt x="10388" y="7586"/>
                </a:cubicBezTo>
                <a:close/>
              </a:path>
            </a:pathLst>
          </a:cu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5" name="Shape 225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Knowledge from literature</a:t>
            </a:r>
          </a:p>
        </p:txBody>
      </p:sp>
      <p:sp>
        <p:nvSpPr>
          <p:cNvPr id="226" name="Shape 226"/>
          <p:cNvSpPr>
            <a:spLocks noGrp="1"/>
          </p:cNvSpPr>
          <p:nvPr>
            <p:ph type="subTitle" sz="half" idx="1"/>
          </p:nvPr>
        </p:nvSpPr>
        <p:spPr>
          <a:xfrm>
            <a:off x="1778000" y="5244700"/>
            <a:ext cx="20828004" cy="565802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need of osteointegration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Minimally invasive surgery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Good oral hygiene </a:t>
            </a:r>
          </a:p>
          <a:p>
            <a:pPr>
              <a:lnSpc>
                <a:spcPct val="200000"/>
              </a:lnSpc>
              <a:defRPr sz="5000" b="1">
                <a:latin typeface="Times"/>
                <a:ea typeface="Times"/>
                <a:cs typeface="Times"/>
                <a:sym typeface="Times"/>
              </a:defRPr>
            </a:pPr>
            <a:r>
              <a:t>Primary stability</a:t>
            </a:r>
          </a:p>
        </p:txBody>
      </p:sp>
      <p:pic>
        <p:nvPicPr>
          <p:cNvPr id="227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sp>
        <p:nvSpPr>
          <p:cNvPr id="229" name="Shape 229"/>
          <p:cNvSpPr/>
          <p:nvPr/>
        </p:nvSpPr>
        <p:spPr>
          <a:xfrm>
            <a:off x="15176058" y="12836467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Angle Orthodontist, 2011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Primary stability</a:t>
            </a:r>
          </a:p>
        </p:txBody>
      </p:sp>
      <p:sp>
        <p:nvSpPr>
          <p:cNvPr id="233" name="Shape 233"/>
          <p:cNvSpPr>
            <a:spLocks noGrp="1"/>
          </p:cNvSpPr>
          <p:nvPr>
            <p:ph type="subTitle" sz="half" idx="1"/>
          </p:nvPr>
        </p:nvSpPr>
        <p:spPr>
          <a:xfrm>
            <a:off x="1778000" y="5244700"/>
            <a:ext cx="20828004" cy="587160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Plate design (T, Y, I)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Surgical technique 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Cortical bone thickness (at least 1mm)</a:t>
            </a:r>
          </a:p>
          <a:p>
            <a:pPr>
              <a:lnSpc>
                <a:spcPct val="200000"/>
              </a:lnSpc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Cortical bone density</a:t>
            </a:r>
          </a:p>
        </p:txBody>
      </p:sp>
      <p:sp>
        <p:nvSpPr>
          <p:cNvPr id="234" name="Shape 234"/>
          <p:cNvSpPr/>
          <p:nvPr/>
        </p:nvSpPr>
        <p:spPr>
          <a:xfrm>
            <a:off x="16318878" y="12875874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AJODO, 2009</a:t>
            </a:r>
          </a:p>
        </p:txBody>
      </p:sp>
      <p:sp>
        <p:nvSpPr>
          <p:cNvPr id="235" name="Shape 235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pic>
        <p:nvPicPr>
          <p:cNvPr id="236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9" name="Shape 239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Tooth VS plates anchorage</a:t>
            </a:r>
          </a:p>
        </p:txBody>
      </p:sp>
      <p:pic>
        <p:nvPicPr>
          <p:cNvPr id="240" name="Schermata 2016-02-26 alle 16.41.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28618" y="4131712"/>
            <a:ext cx="13726764" cy="9029933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hape 241"/>
          <p:cNvSpPr/>
          <p:nvPr/>
        </p:nvSpPr>
        <p:spPr>
          <a:xfrm>
            <a:off x="12894733" y="9723966"/>
            <a:ext cx="4656619" cy="1"/>
          </a:xfrm>
          <a:prstGeom prst="line">
            <a:avLst/>
          </a:prstGeom>
          <a:ln w="152400">
            <a:solidFill>
              <a:srgbClr val="FFFB00">
                <a:alpha val="3683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6671733" y="10020300"/>
            <a:ext cx="11040534" cy="0"/>
          </a:xfrm>
          <a:prstGeom prst="line">
            <a:avLst/>
          </a:prstGeom>
          <a:ln w="152400">
            <a:solidFill>
              <a:srgbClr val="FFFB00">
                <a:alpha val="3683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6671733" y="10278533"/>
            <a:ext cx="11040534" cy="1"/>
          </a:xfrm>
          <a:prstGeom prst="line">
            <a:avLst/>
          </a:prstGeom>
          <a:ln w="152400">
            <a:solidFill>
              <a:srgbClr val="FFFB00">
                <a:alpha val="3683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6798733" y="10596033"/>
            <a:ext cx="8954583" cy="1"/>
          </a:xfrm>
          <a:prstGeom prst="line">
            <a:avLst/>
          </a:prstGeom>
          <a:ln w="152400">
            <a:solidFill>
              <a:srgbClr val="FFFB00">
                <a:alpha val="36833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16318878" y="12875874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AJODO, 2008</a:t>
            </a:r>
          </a:p>
        </p:txBody>
      </p:sp>
      <p:sp>
        <p:nvSpPr>
          <p:cNvPr id="246" name="Shape 246"/>
          <p:cNvSpPr>
            <a:spLocks noGrp="1"/>
          </p:cNvSpPr>
          <p:nvPr>
            <p:ph type="ctrTitle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pic>
        <p:nvPicPr>
          <p:cNvPr id="247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0" name="Shape 250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Plates or screws?</a:t>
            </a:r>
          </a:p>
        </p:txBody>
      </p:sp>
      <p:sp>
        <p:nvSpPr>
          <p:cNvPr id="251" name="Shape 251"/>
          <p:cNvSpPr>
            <a:spLocks noGrp="1"/>
          </p:cNvSpPr>
          <p:nvPr>
            <p:ph type="body" sz="quarter" idx="4294967295"/>
          </p:nvPr>
        </p:nvSpPr>
        <p:spPr>
          <a:xfrm>
            <a:off x="3432937" y="5244700"/>
            <a:ext cx="10069664" cy="5658022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accent2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Higher and longer stability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accent2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Less bone thickness necessary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 b="1">
                <a:solidFill>
                  <a:schemeClr val="accent2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Orthopedic force</a:t>
            </a:r>
          </a:p>
        </p:txBody>
      </p:sp>
      <p:sp>
        <p:nvSpPr>
          <p:cNvPr id="252" name="Shape 252"/>
          <p:cNvSpPr/>
          <p:nvPr/>
        </p:nvSpPr>
        <p:spPr>
          <a:xfrm>
            <a:off x="14171279" y="12432782"/>
            <a:ext cx="12602272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500" i="1"/>
            </a:pPr>
            <a:r>
              <a:t>Clinical oral implants research, 2007</a:t>
            </a:r>
          </a:p>
          <a:p>
            <a:pPr>
              <a:defRPr sz="3500" i="1"/>
            </a:pPr>
            <a:r>
              <a:t>AJODO, 2011</a:t>
            </a:r>
          </a:p>
        </p:txBody>
      </p:sp>
      <p:sp>
        <p:nvSpPr>
          <p:cNvPr id="253" name="Shape 253"/>
          <p:cNvSpPr/>
          <p:nvPr/>
        </p:nvSpPr>
        <p:spPr>
          <a:xfrm>
            <a:off x="13563320" y="5244700"/>
            <a:ext cx="8912754" cy="5658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>
              <a:lnSpc>
                <a:spcPct val="200000"/>
              </a:lnSpc>
              <a:defRPr b="1">
                <a:solidFill>
                  <a:schemeClr val="accent5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Surgery to place and to remove</a:t>
            </a:r>
          </a:p>
          <a:p>
            <a:pPr>
              <a:lnSpc>
                <a:spcPct val="200000"/>
              </a:lnSpc>
              <a:defRPr b="1">
                <a:solidFill>
                  <a:schemeClr val="accent5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Flap elevation</a:t>
            </a:r>
          </a:p>
          <a:p>
            <a:pPr>
              <a:lnSpc>
                <a:spcPct val="200000"/>
              </a:lnSpc>
              <a:defRPr b="1">
                <a:solidFill>
                  <a:schemeClr val="accent5"/>
                </a:solidFill>
                <a:latin typeface="Times"/>
                <a:ea typeface="Times"/>
                <a:cs typeface="Times"/>
                <a:sym typeface="Times"/>
              </a:defRPr>
            </a:pPr>
            <a:r>
              <a:t>Higher complication rate </a:t>
            </a:r>
          </a:p>
        </p:txBody>
      </p:sp>
      <p:sp>
        <p:nvSpPr>
          <p:cNvPr id="254" name="Shape 254"/>
          <p:cNvSpPr>
            <a:spLocks noGrp="1"/>
          </p:cNvSpPr>
          <p:nvPr>
            <p:ph type="title" idx="4294967295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pic>
        <p:nvPicPr>
          <p:cNvPr id="255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1" build="p" bldLvl="5" animBg="1" advAuto="0"/>
      <p:bldP spid="253" grpId="2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Orthopedic treatment</a:t>
            </a:r>
          </a:p>
        </p:txBody>
      </p:sp>
      <p:pic>
        <p:nvPicPr>
          <p:cNvPr id="259" name="en_a04fig04.jpg"/>
          <p:cNvPicPr>
            <a:picLocks noChangeAspect="1"/>
          </p:cNvPicPr>
          <p:nvPr/>
        </p:nvPicPr>
        <p:blipFill>
          <a:blip r:embed="rId2">
            <a:extLst/>
          </a:blip>
          <a:srcRect b="19368"/>
          <a:stretch>
            <a:fillRect/>
          </a:stretch>
        </p:blipFill>
        <p:spPr>
          <a:xfrm>
            <a:off x="16641746" y="5221287"/>
            <a:ext cx="7159176" cy="5292923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Shape 260"/>
          <p:cNvSpPr/>
          <p:nvPr/>
        </p:nvSpPr>
        <p:spPr>
          <a:xfrm>
            <a:off x="14126258" y="12949640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H. De Clerck, AJODO, Angle, JOMS</a:t>
            </a:r>
          </a:p>
        </p:txBody>
      </p:sp>
      <p:sp>
        <p:nvSpPr>
          <p:cNvPr id="261" name="Shape 261"/>
          <p:cNvSpPr>
            <a:spLocks noGrp="1"/>
          </p:cNvSpPr>
          <p:nvPr>
            <p:ph type="title" idx="4294967295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Skeletal Anchorage</a:t>
            </a:r>
          </a:p>
        </p:txBody>
      </p:sp>
      <p:pic>
        <p:nvPicPr>
          <p:cNvPr id="262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Shape 263"/>
          <p:cNvSpPr/>
          <p:nvPr/>
        </p:nvSpPr>
        <p:spPr>
          <a:xfrm>
            <a:off x="3263153" y="5686425"/>
            <a:ext cx="13339540" cy="4362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Lighter and continuos force (200g) than Face Mask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No dento-alveolar compensation 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Reduce post-treatment period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Higher compliance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3" grpId="2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Plates or screws?</a:t>
            </a:r>
          </a:p>
        </p:txBody>
      </p:sp>
      <p:sp>
        <p:nvSpPr>
          <p:cNvPr id="267" name="Shape 267"/>
          <p:cNvSpPr>
            <a:spLocks noGrp="1"/>
          </p:cNvSpPr>
          <p:nvPr>
            <p:ph type="body" idx="4294967295"/>
          </p:nvPr>
        </p:nvSpPr>
        <p:spPr>
          <a:xfrm>
            <a:off x="1778000" y="5244700"/>
            <a:ext cx="20828004" cy="7467573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Cortical bone thickness insufficiency for single screw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Previous miniscrew failure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Orthopedic forces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En-mass distalization</a:t>
            </a:r>
          </a:p>
        </p:txBody>
      </p:sp>
      <p:sp>
        <p:nvSpPr>
          <p:cNvPr id="268" name="Shape 268"/>
          <p:cNvSpPr>
            <a:spLocks noGrp="1"/>
          </p:cNvSpPr>
          <p:nvPr>
            <p:ph type="title" idx="4294967295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rPr dirty="0"/>
              <a:t>Skeletal Anchorage</a:t>
            </a:r>
          </a:p>
        </p:txBody>
      </p:sp>
      <p:pic>
        <p:nvPicPr>
          <p:cNvPr id="269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1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2" name="Shape 272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How to place a plate?</a:t>
            </a:r>
          </a:p>
        </p:txBody>
      </p:sp>
      <p:pic>
        <p:nvPicPr>
          <p:cNvPr id="273" name="Cattura4.png"/>
          <p:cNvPicPr>
            <a:picLocks noChangeAspect="1"/>
          </p:cNvPicPr>
          <p:nvPr/>
        </p:nvPicPr>
        <p:blipFill>
          <a:blip r:embed="rId2">
            <a:extLst/>
          </a:blip>
          <a:srcRect r="69057" b="53182"/>
          <a:stretch>
            <a:fillRect/>
          </a:stretch>
        </p:blipFill>
        <p:spPr>
          <a:xfrm>
            <a:off x="738407" y="3797253"/>
            <a:ext cx="3951083" cy="45393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Cattura4.PNG"/>
          <p:cNvPicPr>
            <a:picLocks noChangeAspect="1"/>
          </p:cNvPicPr>
          <p:nvPr/>
        </p:nvPicPr>
        <p:blipFill>
          <a:blip r:embed="rId2">
            <a:extLst/>
          </a:blip>
          <a:srcRect l="30065" r="40084" b="53065"/>
          <a:stretch>
            <a:fillRect/>
          </a:stretch>
        </p:blipFill>
        <p:spPr>
          <a:xfrm>
            <a:off x="5987842" y="3797253"/>
            <a:ext cx="3802167" cy="4539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Cattura4.PNG"/>
          <p:cNvPicPr>
            <a:picLocks noChangeAspect="1"/>
          </p:cNvPicPr>
          <p:nvPr/>
        </p:nvPicPr>
        <p:blipFill>
          <a:blip r:embed="rId2">
            <a:extLst/>
          </a:blip>
          <a:srcRect l="31275" t="46192" r="36740" b="10185"/>
          <a:stretch>
            <a:fillRect/>
          </a:stretch>
        </p:blipFill>
        <p:spPr>
          <a:xfrm>
            <a:off x="5697329" y="8976429"/>
            <a:ext cx="4213792" cy="436392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Cattura4.PNG"/>
          <p:cNvPicPr>
            <a:picLocks noChangeAspect="1"/>
          </p:cNvPicPr>
          <p:nvPr/>
        </p:nvPicPr>
        <p:blipFill>
          <a:blip r:embed="rId2">
            <a:extLst/>
          </a:blip>
          <a:srcRect l="64042" t="45865" b="10283"/>
          <a:stretch>
            <a:fillRect/>
          </a:stretch>
        </p:blipFill>
        <p:spPr>
          <a:xfrm>
            <a:off x="10687407" y="8976744"/>
            <a:ext cx="4712056" cy="43635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Cattura4.PNG"/>
          <p:cNvPicPr>
            <a:picLocks noChangeAspect="1"/>
          </p:cNvPicPr>
          <p:nvPr/>
        </p:nvPicPr>
        <p:blipFill>
          <a:blip r:embed="rId2">
            <a:extLst/>
          </a:blip>
          <a:srcRect t="44874" r="68903" b="9894"/>
          <a:stretch>
            <a:fillRect/>
          </a:stretch>
        </p:blipFill>
        <p:spPr>
          <a:xfrm>
            <a:off x="597932" y="8976661"/>
            <a:ext cx="3950807" cy="4363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Cattura4.PNG"/>
          <p:cNvPicPr>
            <a:picLocks noChangeAspect="1"/>
          </p:cNvPicPr>
          <p:nvPr/>
        </p:nvPicPr>
        <p:blipFill>
          <a:blip r:embed="rId2">
            <a:extLst/>
          </a:blip>
          <a:srcRect l="59515" r="8686" b="53632"/>
          <a:stretch>
            <a:fillRect/>
          </a:stretch>
        </p:blipFill>
        <p:spPr>
          <a:xfrm>
            <a:off x="11088448" y="3797253"/>
            <a:ext cx="4099664" cy="4539268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Shape 279"/>
          <p:cNvSpPr/>
          <p:nvPr/>
        </p:nvSpPr>
        <p:spPr>
          <a:xfrm>
            <a:off x="16486711" y="5529231"/>
            <a:ext cx="765522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A- L-shape incision 1mm in attached gingiva</a:t>
            </a:r>
          </a:p>
        </p:txBody>
      </p:sp>
      <p:sp>
        <p:nvSpPr>
          <p:cNvPr id="280" name="Shape 280"/>
          <p:cNvSpPr/>
          <p:nvPr/>
        </p:nvSpPr>
        <p:spPr>
          <a:xfrm>
            <a:off x="16541658" y="12907698"/>
            <a:ext cx="1260227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 i="1"/>
            </a:lvl1pPr>
          </a:lstStyle>
          <a:p>
            <a:r>
              <a:t>JOMS, 2008</a:t>
            </a:r>
          </a:p>
        </p:txBody>
      </p:sp>
      <p:pic>
        <p:nvPicPr>
          <p:cNvPr id="281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Shape 282"/>
          <p:cNvSpPr/>
          <p:nvPr/>
        </p:nvSpPr>
        <p:spPr>
          <a:xfrm>
            <a:off x="16476988" y="6132823"/>
            <a:ext cx="3848621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B- mucoperiostal flap </a:t>
            </a:r>
          </a:p>
        </p:txBody>
      </p:sp>
      <p:sp>
        <p:nvSpPr>
          <p:cNvPr id="283" name="Shape 283"/>
          <p:cNvSpPr/>
          <p:nvPr/>
        </p:nvSpPr>
        <p:spPr>
          <a:xfrm>
            <a:off x="16486711" y="6736415"/>
            <a:ext cx="4579095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C- drilling the middle hole </a:t>
            </a:r>
          </a:p>
        </p:txBody>
      </p:sp>
      <p:sp>
        <p:nvSpPr>
          <p:cNvPr id="284" name="Shape 284"/>
          <p:cNvSpPr/>
          <p:nvPr/>
        </p:nvSpPr>
        <p:spPr>
          <a:xfrm>
            <a:off x="16486711" y="7383921"/>
            <a:ext cx="3829175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D- insertion of screws</a:t>
            </a:r>
          </a:p>
        </p:txBody>
      </p:sp>
      <p:sp>
        <p:nvSpPr>
          <p:cNvPr id="285" name="Shape 285"/>
          <p:cNvSpPr/>
          <p:nvPr/>
        </p:nvSpPr>
        <p:spPr>
          <a:xfrm>
            <a:off x="16486711" y="7943598"/>
            <a:ext cx="5943849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E- closure with resorbable sutures</a:t>
            </a:r>
          </a:p>
        </p:txBody>
      </p:sp>
      <p:sp>
        <p:nvSpPr>
          <p:cNvPr id="286" name="Shape 286"/>
          <p:cNvSpPr/>
          <p:nvPr/>
        </p:nvSpPr>
        <p:spPr>
          <a:xfrm>
            <a:off x="16548010" y="8635019"/>
            <a:ext cx="6733357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2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F- Bollard device with attachment units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9" presetClass="entr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1" animBg="1" advAuto="0"/>
      <p:bldP spid="274" grpId="3" animBg="1" advAuto="0"/>
      <p:bldP spid="275" grpId="9" animBg="1" advAuto="0"/>
      <p:bldP spid="276" grpId="11" animBg="1" advAuto="0"/>
      <p:bldP spid="277" grpId="7" animBg="1" advAuto="0"/>
      <p:bldP spid="278" grpId="5" animBg="1" advAuto="0"/>
      <p:bldP spid="279" grpId="2" animBg="1" advAuto="0"/>
      <p:bldP spid="282" grpId="4" animBg="1" advAuto="0"/>
      <p:bldP spid="283" grpId="6" animBg="1" advAuto="0"/>
      <p:bldP spid="284" grpId="8" animBg="1" advAuto="0"/>
      <p:bldP spid="285" grpId="10" animBg="1" advAuto="0"/>
      <p:bldP spid="286" grpId="1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Anatomical structures</a:t>
            </a:r>
          </a:p>
        </p:txBody>
      </p:sp>
      <p:sp>
        <p:nvSpPr>
          <p:cNvPr id="290" name="Shape 290"/>
          <p:cNvSpPr>
            <a:spLocks noGrp="1"/>
          </p:cNvSpPr>
          <p:nvPr>
            <p:ph type="body" sz="quarter" idx="4294967295"/>
          </p:nvPr>
        </p:nvSpPr>
        <p:spPr>
          <a:xfrm>
            <a:off x="1777998" y="3918447"/>
            <a:ext cx="20828004" cy="1158217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Dental roots</a:t>
            </a:r>
          </a:p>
        </p:txBody>
      </p:sp>
      <p:pic>
        <p:nvPicPr>
          <p:cNvPr id="291" name="images.jpg"/>
          <p:cNvPicPr>
            <a:picLocks noChangeAspect="1"/>
          </p:cNvPicPr>
          <p:nvPr/>
        </p:nvPicPr>
        <p:blipFill>
          <a:blip r:embed="rId3">
            <a:extLst/>
          </a:blip>
          <a:srcRect t="10986" b="10986"/>
          <a:stretch>
            <a:fillRect/>
          </a:stretch>
        </p:blipFill>
        <p:spPr>
          <a:xfrm>
            <a:off x="13663245" y="7690820"/>
            <a:ext cx="5930677" cy="467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Shape 293"/>
          <p:cNvSpPr/>
          <p:nvPr/>
        </p:nvSpPr>
        <p:spPr>
          <a:xfrm>
            <a:off x="9058138" y="5073010"/>
            <a:ext cx="6267724" cy="2038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Inferior Alveolar Nerve</a:t>
            </a:r>
          </a:p>
          <a:p>
            <a:pPr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Mental Foramen </a:t>
            </a:r>
          </a:p>
        </p:txBody>
      </p:sp>
      <p:sp>
        <p:nvSpPr>
          <p:cNvPr id="294" name="Shape 294"/>
          <p:cNvSpPr>
            <a:spLocks noGrp="1"/>
          </p:cNvSpPr>
          <p:nvPr>
            <p:ph type="title" idx="4294967295"/>
          </p:nvPr>
        </p:nvSpPr>
        <p:spPr>
          <a:xfrm>
            <a:off x="1778000" y="1857197"/>
            <a:ext cx="20828000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sp>
        <p:nvSpPr>
          <p:cNvPr id="295" name="Shape 295"/>
          <p:cNvSpPr/>
          <p:nvPr/>
        </p:nvSpPr>
        <p:spPr>
          <a:xfrm>
            <a:off x="17679006" y="10966339"/>
            <a:ext cx="199781" cy="202527"/>
          </a:xfrm>
          <a:prstGeom prst="ellipse">
            <a:avLst/>
          </a:prstGeom>
          <a:ln w="635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6" name="m-landry-pa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40791" y="7690821"/>
            <a:ext cx="6498229" cy="46708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457650 0.370960" pathEditMode="relative">
                                      <p:cBhvr>
                                        <p:cTn id="9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9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9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6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9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3" animBg="1" advAuto="0"/>
      <p:bldP spid="290" grpId="4" build="p" bldLvl="5" animBg="1" advAuto="0"/>
      <p:bldP spid="291" grpId="7" animBg="1" advAuto="0"/>
      <p:bldP spid="293" grpId="6" build="p" bldLvl="5" animBg="1" advAuto="0"/>
      <p:bldP spid="294" grpId="1" animBg="1" advAuto="0"/>
      <p:bldP spid="295" grpId="8" animBg="1" advAuto="0"/>
      <p:bldP spid="296" grpId="5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>
            <a:spLocks noGrp="1"/>
          </p:cNvSpPr>
          <p:nvPr>
            <p:ph type="ctr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 anchor="ctr"/>
          <a:lstStyle>
            <a:lvl1pPr>
              <a:defRPr sz="7800" b="1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What about cortical bone thickness and density? </a:t>
            </a:r>
          </a:p>
        </p:txBody>
      </p:sp>
      <p:sp>
        <p:nvSpPr>
          <p:cNvPr id="301" name="Shape 301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2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5" name="Shape 305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Literature</a:t>
            </a:r>
          </a:p>
        </p:txBody>
      </p:sp>
      <p:sp>
        <p:nvSpPr>
          <p:cNvPr id="306" name="Shape 306"/>
          <p:cNvSpPr>
            <a:spLocks noGrp="1"/>
          </p:cNvSpPr>
          <p:nvPr>
            <p:ph type="body" sz="half" idx="4294967295"/>
          </p:nvPr>
        </p:nvSpPr>
        <p:spPr>
          <a:xfrm>
            <a:off x="2763392" y="4573782"/>
            <a:ext cx="19855310" cy="3513759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marL="0" indent="0" algn="just" defTabSz="457200">
              <a:lnSpc>
                <a:spcPct val="150000"/>
              </a:lnSpc>
              <a:spcBef>
                <a:spcPts val="80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Three studies investigated over the cortical bone thickness at the most frequent sites for miniplates placement: the zygomatic buttress, nasal buttress and mandibular symphysis </a:t>
            </a:r>
          </a:p>
        </p:txBody>
      </p:sp>
      <p:pic>
        <p:nvPicPr>
          <p:cNvPr id="307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Shape 308"/>
          <p:cNvSpPr>
            <a:spLocks noGrp="1"/>
          </p:cNvSpPr>
          <p:nvPr>
            <p:ph type="title" idx="4294967295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sp>
        <p:nvSpPr>
          <p:cNvPr id="309" name="Shape 309"/>
          <p:cNvSpPr/>
          <p:nvPr/>
        </p:nvSpPr>
        <p:spPr>
          <a:xfrm>
            <a:off x="2727896" y="8994486"/>
            <a:ext cx="19926301" cy="2038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 defTabSz="457200">
              <a:lnSpc>
                <a:spcPct val="150000"/>
              </a:lnSpc>
              <a:spcBef>
                <a:spcPts val="800"/>
              </a:spcBef>
              <a:defRPr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Two studies investigated over the cortical bone thickness and density changes in relation to age, gender and skeletal pattern.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1" build="p" bldLvl="5" animBg="1" advAuto="0"/>
      <p:bldP spid="309" grpId="2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4" name="Shape 314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Materials and methods</a:t>
            </a:r>
          </a:p>
        </p:txBody>
      </p:sp>
      <p:sp>
        <p:nvSpPr>
          <p:cNvPr id="315" name="Shape 315"/>
          <p:cNvSpPr>
            <a:spLocks noGrp="1"/>
          </p:cNvSpPr>
          <p:nvPr>
            <p:ph type="body" sz="half" idx="4294967295"/>
          </p:nvPr>
        </p:nvSpPr>
        <p:spPr>
          <a:xfrm>
            <a:off x="4089328" y="4692844"/>
            <a:ext cx="16205345" cy="7893244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Retrospective study on CBCT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Evaluation of cortical bone thickness (mm) and density (HU)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92 patients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Maxilla and Mandible </a:t>
            </a:r>
          </a:p>
          <a:p>
            <a:pPr marL="0" indent="0" algn="ctr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26640 measurements </a:t>
            </a:r>
          </a:p>
        </p:txBody>
      </p:sp>
      <p:pic>
        <p:nvPicPr>
          <p:cNvPr id="316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Shape 317"/>
          <p:cNvSpPr>
            <a:spLocks noGrp="1"/>
          </p:cNvSpPr>
          <p:nvPr>
            <p:ph type="title" idx="4294967295"/>
          </p:nvPr>
        </p:nvSpPr>
        <p:spPr>
          <a:xfrm rot="16200000">
            <a:off x="-9381330" y="6938929"/>
            <a:ext cx="20828001" cy="1857443"/>
          </a:xfrm>
          <a:prstGeom prst="rect">
            <a:avLst/>
          </a:prstGeom>
        </p:spPr>
        <p:txBody>
          <a:bodyPr anchor="t"/>
          <a:lstStyle>
            <a:lvl1pPr defTabSz="800735">
              <a:defRPr sz="10864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0" name="UntitledPROVA1.tif"/>
          <p:cNvPicPr>
            <a:picLocks noChangeAspect="1"/>
          </p:cNvPicPr>
          <p:nvPr/>
        </p:nvPicPr>
        <p:blipFill>
          <a:blip r:embed="rId2">
            <a:extLst/>
          </a:blip>
          <a:srcRect l="16490" t="2799" r="21028"/>
          <a:stretch>
            <a:fillRect/>
          </a:stretch>
        </p:blipFill>
        <p:spPr>
          <a:xfrm>
            <a:off x="2736128" y="2039605"/>
            <a:ext cx="9021308" cy="114920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1" name="UntitledPROVA2.tif"/>
          <p:cNvPicPr>
            <a:picLocks noChangeAspect="1"/>
          </p:cNvPicPr>
          <p:nvPr/>
        </p:nvPicPr>
        <p:blipFill>
          <a:blip r:embed="rId3">
            <a:extLst/>
          </a:blip>
          <a:srcRect l="16221" t="1551" r="18827" b="1551"/>
          <a:stretch>
            <a:fillRect/>
          </a:stretch>
        </p:blipFill>
        <p:spPr>
          <a:xfrm>
            <a:off x="11695437" y="2034702"/>
            <a:ext cx="9952453" cy="11504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pasted-image.pdf"/>
          <p:cNvPicPr>
            <a:picLocks noChangeAspect="1"/>
          </p:cNvPicPr>
          <p:nvPr/>
        </p:nvPicPr>
        <p:blipFill>
          <a:blip r:embed="rId4">
            <a:extLst/>
          </a:blip>
          <a:srcRect l="70427" t="72299"/>
          <a:stretch>
            <a:fillRect/>
          </a:stretch>
        </p:blipFill>
        <p:spPr>
          <a:xfrm>
            <a:off x="15576849" y="10356464"/>
            <a:ext cx="5571622" cy="3314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6" name="pasted-image.pdf"/>
          <p:cNvPicPr>
            <a:picLocks noChangeAspect="1"/>
          </p:cNvPicPr>
          <p:nvPr/>
        </p:nvPicPr>
        <p:blipFill>
          <a:blip r:embed="rId2">
            <a:extLst/>
          </a:blip>
          <a:srcRect l="11471"/>
          <a:stretch>
            <a:fillRect/>
          </a:stretch>
        </p:blipFill>
        <p:spPr>
          <a:xfrm>
            <a:off x="1711155" y="3491775"/>
            <a:ext cx="9737846" cy="8963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41686" y="3491840"/>
            <a:ext cx="9730494" cy="8963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xmlns:p14="http://schemas.microsoft.com/office/powerpoint/2010/main"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1" name="Shape 331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Inclusion criteria</a:t>
            </a:r>
          </a:p>
        </p:txBody>
      </p:sp>
      <p:sp>
        <p:nvSpPr>
          <p:cNvPr id="332" name="Shape 332"/>
          <p:cNvSpPr>
            <a:spLocks noGrp="1"/>
          </p:cNvSpPr>
          <p:nvPr>
            <p:ph type="body" sz="half" idx="4294967295"/>
          </p:nvPr>
        </p:nvSpPr>
        <p:spPr>
          <a:xfrm>
            <a:off x="4089328" y="4692844"/>
            <a:ext cx="16205345" cy="5883768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previous orthodontics treatment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impacted teeth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tooth agenesis/oligodontia/iperdontia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maxillo-facial deformities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pPr>
            <a:r>
              <a:t>No age limit</a:t>
            </a:r>
          </a:p>
        </p:txBody>
      </p:sp>
      <p:sp>
        <p:nvSpPr>
          <p:cNvPr id="333" name="Shape 333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34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1" build="p" bldLvl="5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Statistical analysis</a:t>
            </a:r>
          </a:p>
        </p:txBody>
      </p:sp>
      <p:sp>
        <p:nvSpPr>
          <p:cNvPr id="338" name="Shape 338"/>
          <p:cNvSpPr>
            <a:spLocks noGrp="1"/>
          </p:cNvSpPr>
          <p:nvPr>
            <p:ph type="body" sz="quarter" idx="4294967295"/>
          </p:nvPr>
        </p:nvSpPr>
        <p:spPr>
          <a:xfrm>
            <a:off x="8369167" y="6792329"/>
            <a:ext cx="7645666" cy="4546064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0" indent="0" algn="ctr" defTabSz="808990">
              <a:lnSpc>
                <a:spcPct val="200000"/>
              </a:lnSpc>
              <a:spcBef>
                <a:spcPts val="0"/>
              </a:spcBef>
              <a:buSzTx/>
              <a:buNone/>
              <a:defRPr sz="4900" b="1">
                <a:latin typeface="Times"/>
                <a:ea typeface="Times"/>
                <a:cs typeface="Times"/>
                <a:sym typeface="Times"/>
              </a:defRPr>
            </a:pPr>
            <a:r>
              <a:t>Male VS Female</a:t>
            </a:r>
          </a:p>
          <a:p>
            <a:pPr marL="0" indent="0" algn="ctr" defTabSz="808990">
              <a:lnSpc>
                <a:spcPct val="200000"/>
              </a:lnSpc>
              <a:spcBef>
                <a:spcPts val="0"/>
              </a:spcBef>
              <a:buSzTx/>
              <a:buNone/>
              <a:defRPr sz="4900" b="1">
                <a:latin typeface="Times"/>
                <a:ea typeface="Times"/>
                <a:cs typeface="Times"/>
                <a:sym typeface="Times"/>
              </a:defRPr>
            </a:pPr>
            <a:r>
              <a:t>Young VS Adults</a:t>
            </a:r>
          </a:p>
          <a:p>
            <a:pPr marL="0" indent="0" algn="ctr" defTabSz="808990">
              <a:lnSpc>
                <a:spcPct val="200000"/>
              </a:lnSpc>
              <a:spcBef>
                <a:spcPts val="0"/>
              </a:spcBef>
              <a:buSzTx/>
              <a:buNone/>
              <a:defRPr sz="4900" b="1">
                <a:latin typeface="Times"/>
                <a:ea typeface="Times"/>
                <a:cs typeface="Times"/>
                <a:sym typeface="Times"/>
              </a:defRPr>
            </a:pPr>
            <a:r>
              <a:t>Skeletal Class I VS II VS III</a:t>
            </a:r>
          </a:p>
        </p:txBody>
      </p:sp>
      <p:sp>
        <p:nvSpPr>
          <p:cNvPr id="339" name="Shape 339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40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Shape 341"/>
          <p:cNvSpPr/>
          <p:nvPr/>
        </p:nvSpPr>
        <p:spPr>
          <a:xfrm>
            <a:off x="6699522" y="4815334"/>
            <a:ext cx="10984956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lnSpc>
                <a:spcPct val="150000"/>
              </a:lnSpc>
              <a:spcBef>
                <a:spcPts val="800"/>
              </a:spcBef>
              <a:defRPr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Non-parametric Wilcoxon-Mann-Withney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2" animBg="1" advAuto="0"/>
      <p:bldP spid="341" grpId="1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4" name="Shape 344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Results</a:t>
            </a:r>
          </a:p>
        </p:txBody>
      </p:sp>
      <p:sp>
        <p:nvSpPr>
          <p:cNvPr id="345" name="Shape 345"/>
          <p:cNvSpPr>
            <a:spLocks noGrp="1"/>
          </p:cNvSpPr>
          <p:nvPr>
            <p:ph type="body" sz="quarter" idx="4294967295"/>
          </p:nvPr>
        </p:nvSpPr>
        <p:spPr>
          <a:xfrm>
            <a:off x="10876972" y="4414150"/>
            <a:ext cx="11924507" cy="2085048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100">
                <a:latin typeface="Times"/>
                <a:ea typeface="Times"/>
                <a:cs typeface="Times"/>
                <a:sym typeface="Times"/>
              </a:defRPr>
            </a:pPr>
            <a:r>
              <a:rPr b="1"/>
              <a:t>No difference in bone thickness</a:t>
            </a:r>
            <a:r>
              <a:t> related to gender, age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SzTx/>
              <a:buNone/>
              <a:defRPr sz="4100">
                <a:latin typeface="Times"/>
                <a:ea typeface="Times"/>
                <a:cs typeface="Times"/>
                <a:sym typeface="Times"/>
              </a:defRPr>
            </a:pPr>
            <a:r>
              <a:t>and skeletal class (p-value &lt; 0.05)</a:t>
            </a:r>
          </a:p>
        </p:txBody>
      </p:sp>
      <p:pic>
        <p:nvPicPr>
          <p:cNvPr id="346" name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3060" y="4436410"/>
            <a:ext cx="6678732" cy="8665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pasted-image.pdf"/>
          <p:cNvPicPr>
            <a:picLocks noChangeAspect="1"/>
          </p:cNvPicPr>
          <p:nvPr/>
        </p:nvPicPr>
        <p:blipFill>
          <a:blip r:embed="rId3">
            <a:extLst/>
          </a:blip>
          <a:srcRect b="54133"/>
          <a:stretch>
            <a:fillRect/>
          </a:stretch>
        </p:blipFill>
        <p:spPr>
          <a:xfrm>
            <a:off x="10588232" y="9053329"/>
            <a:ext cx="6678662" cy="402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pasted-image.pdf"/>
          <p:cNvPicPr>
            <a:picLocks noChangeAspect="1"/>
          </p:cNvPicPr>
          <p:nvPr/>
        </p:nvPicPr>
        <p:blipFill>
          <a:blip r:embed="rId3">
            <a:extLst/>
          </a:blip>
          <a:srcRect t="49165"/>
          <a:stretch>
            <a:fillRect/>
          </a:stretch>
        </p:blipFill>
        <p:spPr>
          <a:xfrm>
            <a:off x="17250005" y="8779100"/>
            <a:ext cx="6432715" cy="4298658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Shape 349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50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Shape 351"/>
          <p:cNvSpPr/>
          <p:nvPr/>
        </p:nvSpPr>
        <p:spPr>
          <a:xfrm>
            <a:off x="14588526" y="5140297"/>
            <a:ext cx="3548890" cy="1270001"/>
          </a:xfrm>
          <a:prstGeom prst="ellipse">
            <a:avLst/>
          </a:prstGeom>
          <a:solidFill>
            <a:schemeClr val="accent2">
              <a:hueOff val="-2473793"/>
              <a:satOff val="-50209"/>
              <a:lumOff val="23543"/>
              <a:alpha val="61754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2" name="Shape 352"/>
          <p:cNvSpPr/>
          <p:nvPr/>
        </p:nvSpPr>
        <p:spPr>
          <a:xfrm>
            <a:off x="10811140" y="7113020"/>
            <a:ext cx="1117612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150000"/>
              </a:lnSpc>
              <a:defRPr sz="41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Bone thickness increases in basal and distal direction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1" animBg="1" advAuto="0"/>
      <p:bldP spid="351" grpId="2" animBg="1" advAuto="0"/>
      <p:bldP spid="352" grpId="3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5" name="Shape 355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Results</a:t>
            </a:r>
          </a:p>
        </p:txBody>
      </p:sp>
      <p:sp>
        <p:nvSpPr>
          <p:cNvPr id="356" name="Shape 356"/>
          <p:cNvSpPr/>
          <p:nvPr/>
        </p:nvSpPr>
        <p:spPr>
          <a:xfrm>
            <a:off x="10565476" y="4440919"/>
            <a:ext cx="13755118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200000"/>
              </a:lnSpc>
              <a:defRPr sz="4600">
                <a:latin typeface="Times"/>
                <a:ea typeface="Times"/>
                <a:cs typeface="Times"/>
                <a:sym typeface="Times"/>
              </a:defRPr>
            </a:pPr>
            <a:r>
              <a:rPr b="1"/>
              <a:t>Older patients</a:t>
            </a:r>
            <a:r>
              <a:t> showed </a:t>
            </a:r>
            <a:r>
              <a:rPr b="1"/>
              <a:t>higher</a:t>
            </a:r>
            <a:r>
              <a:t> density than </a:t>
            </a:r>
            <a:r>
              <a:rPr b="1"/>
              <a:t>younger</a:t>
            </a:r>
          </a:p>
          <a:p>
            <a:pPr algn="l">
              <a:lnSpc>
                <a:spcPct val="200000"/>
              </a:lnSpc>
              <a:defRPr sz="4600">
                <a:latin typeface="Times"/>
                <a:ea typeface="Times"/>
                <a:cs typeface="Times"/>
                <a:sym typeface="Times"/>
              </a:defRPr>
            </a:pPr>
            <a:r>
              <a:t>Female showed higher density in a small area in maxilla  </a:t>
            </a:r>
          </a:p>
          <a:p>
            <a:pPr algn="l">
              <a:lnSpc>
                <a:spcPct val="200000"/>
              </a:lnSpc>
              <a:defRPr sz="4600">
                <a:latin typeface="Times"/>
                <a:ea typeface="Times"/>
                <a:cs typeface="Times"/>
                <a:sym typeface="Times"/>
              </a:defRPr>
            </a:pPr>
            <a:r>
              <a:rPr b="1"/>
              <a:t>No skeletal class differences</a:t>
            </a:r>
            <a:r>
              <a:t> were found </a:t>
            </a:r>
          </a:p>
        </p:txBody>
      </p:sp>
      <p:sp>
        <p:nvSpPr>
          <p:cNvPr id="357" name="Shape 357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58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283060" y="4436410"/>
            <a:ext cx="6678732" cy="8665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pasted-image.pdf"/>
          <p:cNvPicPr>
            <a:picLocks noChangeAspect="1"/>
          </p:cNvPicPr>
          <p:nvPr/>
        </p:nvPicPr>
        <p:blipFill>
          <a:blip r:embed="rId5">
            <a:extLst/>
          </a:blip>
          <a:srcRect b="54133"/>
          <a:stretch>
            <a:fillRect/>
          </a:stretch>
        </p:blipFill>
        <p:spPr>
          <a:xfrm>
            <a:off x="10588232" y="9053329"/>
            <a:ext cx="6678662" cy="402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pasted-image.pdf"/>
          <p:cNvPicPr>
            <a:picLocks noChangeAspect="1"/>
          </p:cNvPicPr>
          <p:nvPr/>
        </p:nvPicPr>
        <p:blipFill>
          <a:blip r:embed="rId5">
            <a:extLst/>
          </a:blip>
          <a:srcRect t="49165"/>
          <a:stretch>
            <a:fillRect/>
          </a:stretch>
        </p:blipFill>
        <p:spPr>
          <a:xfrm>
            <a:off x="17250005" y="8779100"/>
            <a:ext cx="6432715" cy="4298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1" build="p" bldLvl="5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6" name="Shape 366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Conclusion</a:t>
            </a:r>
          </a:p>
        </p:txBody>
      </p:sp>
      <p:sp>
        <p:nvSpPr>
          <p:cNvPr id="367" name="Shape 367"/>
          <p:cNvSpPr>
            <a:spLocks noGrp="1"/>
          </p:cNvSpPr>
          <p:nvPr>
            <p:ph type="body" sz="quarter" idx="4294967295"/>
          </p:nvPr>
        </p:nvSpPr>
        <p:spPr>
          <a:xfrm>
            <a:off x="10303050" y="5092555"/>
            <a:ext cx="4209800" cy="958679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0" indent="0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Suitable areas:</a:t>
            </a:r>
          </a:p>
        </p:txBody>
      </p:sp>
      <p:sp>
        <p:nvSpPr>
          <p:cNvPr id="368" name="Shape 368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69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Shape 370"/>
          <p:cNvSpPr/>
          <p:nvPr/>
        </p:nvSpPr>
        <p:spPr>
          <a:xfrm>
            <a:off x="6967590" y="8928303"/>
            <a:ext cx="617933" cy="615476"/>
          </a:xfrm>
          <a:prstGeom prst="ellipse">
            <a:avLst/>
          </a:prstGeom>
          <a:ln w="1270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1" name="Shape 371"/>
          <p:cNvSpPr/>
          <p:nvPr/>
        </p:nvSpPr>
        <p:spPr>
          <a:xfrm>
            <a:off x="5157227" y="9168373"/>
            <a:ext cx="617933" cy="615477"/>
          </a:xfrm>
          <a:prstGeom prst="ellipse">
            <a:avLst/>
          </a:prstGeom>
          <a:ln w="1270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2" name="content_content_maxilla_atlas_TKJWlGAtRk42xI3w46DL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1473" y="4100860"/>
            <a:ext cx="6689485" cy="8926281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Shape 373"/>
          <p:cNvSpPr/>
          <p:nvPr/>
        </p:nvSpPr>
        <p:spPr>
          <a:xfrm>
            <a:off x="11191642" y="6375400"/>
            <a:ext cx="13359235" cy="320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Zygomatic buttress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Nasal buttress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Basal bone between canine and first molar</a:t>
            </a:r>
          </a:p>
        </p:txBody>
      </p:sp>
      <p:sp>
        <p:nvSpPr>
          <p:cNvPr id="374" name="Shape 374"/>
          <p:cNvSpPr/>
          <p:nvPr/>
        </p:nvSpPr>
        <p:spPr>
          <a:xfrm>
            <a:off x="6315683" y="9473024"/>
            <a:ext cx="379066" cy="382489"/>
          </a:xfrm>
          <a:prstGeom prst="ellipse">
            <a:avLst/>
          </a:prstGeom>
          <a:ln w="508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5" name="Shape 375"/>
          <p:cNvSpPr/>
          <p:nvPr/>
        </p:nvSpPr>
        <p:spPr>
          <a:xfrm>
            <a:off x="5276660" y="9409524"/>
            <a:ext cx="379067" cy="382489"/>
          </a:xfrm>
          <a:prstGeom prst="ellipse">
            <a:avLst/>
          </a:prstGeom>
          <a:ln w="508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6" name="Shape 376"/>
          <p:cNvSpPr/>
          <p:nvPr/>
        </p:nvSpPr>
        <p:spPr>
          <a:xfrm rot="21108838">
            <a:off x="7525777" y="9877262"/>
            <a:ext cx="637244" cy="307412"/>
          </a:xfrm>
          <a:prstGeom prst="roundRect">
            <a:avLst>
              <a:gd name="adj" fmla="val 50000"/>
            </a:avLst>
          </a:prstGeom>
          <a:ln w="508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7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3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3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1" animBg="1" advAuto="0"/>
      <p:bldP spid="373" grpId="2" build="p" bldLvl="5" animBg="1" advAuto="0"/>
      <p:bldP spid="374" grpId="4" animBg="1" advAuto="0"/>
      <p:bldP spid="375" grpId="3" animBg="1" advAuto="0"/>
      <p:bldP spid="376" grpId="5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9" name="Shape 379"/>
          <p:cNvSpPr/>
          <p:nvPr/>
        </p:nvSpPr>
        <p:spPr>
          <a:xfrm>
            <a:off x="1778000" y="1857197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defRPr sz="75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Conclusion</a:t>
            </a:r>
          </a:p>
        </p:txBody>
      </p:sp>
      <p:sp>
        <p:nvSpPr>
          <p:cNvPr id="380" name="Shape 380"/>
          <p:cNvSpPr>
            <a:spLocks noGrp="1"/>
          </p:cNvSpPr>
          <p:nvPr>
            <p:ph type="title" idx="4294967295"/>
          </p:nvPr>
        </p:nvSpPr>
        <p:spPr>
          <a:xfrm rot="16200000">
            <a:off x="-9381329" y="5868682"/>
            <a:ext cx="20828001" cy="1978636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Safe Zones</a:t>
            </a:r>
          </a:p>
        </p:txBody>
      </p:sp>
      <p:pic>
        <p:nvPicPr>
          <p:cNvPr id="381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content_content_The_mandible_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33622" y="4088160"/>
            <a:ext cx="6705188" cy="8926281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hape 383"/>
          <p:cNvSpPr>
            <a:spLocks noGrp="1"/>
          </p:cNvSpPr>
          <p:nvPr>
            <p:ph type="body" sz="quarter" idx="4294967295"/>
          </p:nvPr>
        </p:nvSpPr>
        <p:spPr>
          <a:xfrm>
            <a:off x="10303050" y="5092555"/>
            <a:ext cx="4209800" cy="958679"/>
          </a:xfrm>
          <a:prstGeom prst="rect">
            <a:avLst/>
          </a:prstGeom>
        </p:spPr>
        <p:txBody>
          <a:bodyPr anchor="t">
            <a:normAutofit fontScale="62500" lnSpcReduction="20000"/>
          </a:bodyPr>
          <a:lstStyle>
            <a:lvl1pPr marL="0" indent="0">
              <a:lnSpc>
                <a:spcPct val="200000"/>
              </a:lnSpc>
              <a:spcBef>
                <a:spcPts val="0"/>
              </a:spcBef>
              <a:buSzTx/>
              <a:buNone/>
              <a:defRPr sz="5000"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Suitable areas:</a:t>
            </a:r>
          </a:p>
        </p:txBody>
      </p:sp>
      <p:sp>
        <p:nvSpPr>
          <p:cNvPr id="384" name="Shape 384"/>
          <p:cNvSpPr/>
          <p:nvPr/>
        </p:nvSpPr>
        <p:spPr>
          <a:xfrm>
            <a:off x="11191642" y="6160524"/>
            <a:ext cx="13359235" cy="2038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Symphisis and basal bone of the mandible corpus</a:t>
            </a:r>
          </a:p>
          <a:p>
            <a:pPr algn="l">
              <a:lnSpc>
                <a:spcPct val="150000"/>
              </a:lnSpc>
              <a:defRPr>
                <a:latin typeface="Times"/>
                <a:ea typeface="Times"/>
                <a:cs typeface="Times"/>
                <a:sym typeface="Times"/>
              </a:defRPr>
            </a:pPr>
            <a:r>
              <a:t>Attention to NAI and mental foramen   </a:t>
            </a:r>
          </a:p>
        </p:txBody>
      </p:sp>
      <p:sp>
        <p:nvSpPr>
          <p:cNvPr id="385" name="Shape 385"/>
          <p:cNvSpPr/>
          <p:nvPr/>
        </p:nvSpPr>
        <p:spPr>
          <a:xfrm>
            <a:off x="5602745" y="11603240"/>
            <a:ext cx="379066" cy="382489"/>
          </a:xfrm>
          <a:prstGeom prst="ellipse">
            <a:avLst/>
          </a:prstGeom>
          <a:ln w="508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6" name="Shape 386"/>
          <p:cNvSpPr/>
          <p:nvPr/>
        </p:nvSpPr>
        <p:spPr>
          <a:xfrm>
            <a:off x="7726589" y="11603240"/>
            <a:ext cx="379066" cy="382489"/>
          </a:xfrm>
          <a:prstGeom prst="ellipse">
            <a:avLst/>
          </a:prstGeom>
          <a:ln w="50800">
            <a:solidFill>
              <a:schemeClr val="accent5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" grpId="1" build="p" bldLvl="5" animBg="1" advAuto="0"/>
      <p:bldP spid="385" grpId="3" animBg="1" advAuto="0"/>
      <p:bldP spid="386" grpId="2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Schermata 2016-02-26 alle 23.21.01.png"/>
          <p:cNvPicPr>
            <a:picLocks noChangeAspect="1"/>
          </p:cNvPicPr>
          <p:nvPr/>
        </p:nvPicPr>
        <p:blipFill>
          <a:blip r:embed="rId2">
            <a:extLst/>
          </a:blip>
          <a:srcRect l="6217"/>
          <a:stretch>
            <a:fillRect/>
          </a:stretch>
        </p:blipFill>
        <p:spPr>
          <a:xfrm>
            <a:off x="-20819" y="-32941"/>
            <a:ext cx="24425638" cy="13781882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Shape 389"/>
          <p:cNvSpPr/>
          <p:nvPr/>
        </p:nvSpPr>
        <p:spPr>
          <a:xfrm>
            <a:off x="1701633" y="3133989"/>
            <a:ext cx="8475961" cy="4362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b="1">
                <a:latin typeface="Times"/>
                <a:ea typeface="Times"/>
                <a:cs typeface="Times"/>
                <a:sym typeface="Times"/>
              </a:defRPr>
            </a:pPr>
            <a:r>
              <a:t>Choose properly the patient</a:t>
            </a:r>
          </a:p>
          <a:p>
            <a:pPr algn="l">
              <a:lnSpc>
                <a:spcPct val="150000"/>
              </a:lnSpc>
              <a:defRPr b="1">
                <a:latin typeface="Times"/>
                <a:ea typeface="Times"/>
                <a:cs typeface="Times"/>
                <a:sym typeface="Times"/>
              </a:defRPr>
            </a:pPr>
            <a:r>
              <a:t>CBCT always necessary</a:t>
            </a:r>
          </a:p>
          <a:p>
            <a:pPr algn="l">
              <a:lnSpc>
                <a:spcPct val="150000"/>
              </a:lnSpc>
              <a:defRPr b="1">
                <a:latin typeface="Times"/>
                <a:ea typeface="Times"/>
                <a:cs typeface="Times"/>
                <a:sym typeface="Times"/>
              </a:defRPr>
            </a:pPr>
            <a:r>
              <a:t>Respect anatomy</a:t>
            </a:r>
          </a:p>
          <a:p>
            <a:pPr algn="l">
              <a:lnSpc>
                <a:spcPct val="150000"/>
              </a:lnSpc>
              <a:defRPr b="1">
                <a:latin typeface="Times"/>
                <a:ea typeface="Times"/>
                <a:cs typeface="Times"/>
                <a:sym typeface="Times"/>
              </a:defRPr>
            </a:pPr>
            <a:r>
              <a:t>Surgery as minimal as possible</a:t>
            </a:r>
          </a:p>
        </p:txBody>
      </p:sp>
      <p:sp>
        <p:nvSpPr>
          <p:cNvPr id="390" name="Shape 390"/>
          <p:cNvSpPr/>
          <p:nvPr/>
        </p:nvSpPr>
        <p:spPr>
          <a:xfrm>
            <a:off x="-19565" y="2576"/>
            <a:ext cx="24423130" cy="185744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1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100" y="61417"/>
            <a:ext cx="3859104" cy="1739761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hape 392"/>
          <p:cNvSpPr/>
          <p:nvPr/>
        </p:nvSpPr>
        <p:spPr>
          <a:xfrm>
            <a:off x="1778000" y="2576"/>
            <a:ext cx="20828000" cy="18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defRPr sz="7500">
                <a:solidFill>
                  <a:srgbClr val="FFFFFF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Take home messages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8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" grpId="2" build="p" bldLvl="5" animBg="1" advAuto="0"/>
      <p:bldP spid="392" grpId="1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Prato-della-Valle.jpg"/>
          <p:cNvPicPr>
            <a:picLocks noChangeAspect="1"/>
          </p:cNvPicPr>
          <p:nvPr/>
        </p:nvPicPr>
        <p:blipFill>
          <a:blip r:embed="rId2">
            <a:extLst/>
          </a:blip>
          <a:srcRect t="3994" b="3994"/>
          <a:stretch>
            <a:fillRect/>
          </a:stretch>
        </p:blipFill>
        <p:spPr>
          <a:xfrm>
            <a:off x="-121338" y="-55865"/>
            <a:ext cx="24515948" cy="1382773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Shape 395"/>
          <p:cNvSpPr/>
          <p:nvPr/>
        </p:nvSpPr>
        <p:spPr>
          <a:xfrm>
            <a:off x="84177" y="176539"/>
            <a:ext cx="9945887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400" b="1" i="1">
                <a:solidFill>
                  <a:srgbClr val="FFFFFF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Thank you for your kind attention </a:t>
            </a:r>
          </a:p>
        </p:txBody>
      </p:sp>
    </p:spTree>
  </p:cSld>
  <p:clrMapOvr>
    <a:masterClrMapping/>
  </p:clrMapOvr>
  <p:transition xmlns:p14="http://schemas.microsoft.com/office/powerpoint/2010/main"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810</Words>
  <Application>Microsoft Macintosh PowerPoint</Application>
  <PresentationFormat>Personalizzato</PresentationFormat>
  <Paragraphs>176</Paragraphs>
  <Slides>32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3" baseType="lpstr">
      <vt:lpstr>White</vt:lpstr>
      <vt:lpstr>Safe Zones Guidelines for miniplates use in orthodontics  </vt:lpstr>
      <vt:lpstr>Third law of motion</vt:lpstr>
      <vt:lpstr>Anchorage</vt:lpstr>
      <vt:lpstr>Anchorage</vt:lpstr>
      <vt:lpstr>How to control anchorage</vt:lpstr>
      <vt:lpstr>How to control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Skeletal Anchorage</vt:lpstr>
      <vt:lpstr>Presentazione di PowerPoint</vt:lpstr>
      <vt:lpstr>Safe Zones</vt:lpstr>
      <vt:lpstr>What about cortical bone thickness and density? </vt:lpstr>
      <vt:lpstr>Safe Zones</vt:lpstr>
      <vt:lpstr>Safe Zones</vt:lpstr>
      <vt:lpstr>Presentazione di PowerPoint</vt:lpstr>
      <vt:lpstr>Presentazione di PowerPoint</vt:lpstr>
      <vt:lpstr>Safe Zones</vt:lpstr>
      <vt:lpstr>Safe Zones</vt:lpstr>
      <vt:lpstr>Safe Zones</vt:lpstr>
      <vt:lpstr>Safe Zones</vt:lpstr>
      <vt:lpstr>Safe Zones</vt:lpstr>
      <vt:lpstr>Safe Zones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Zones Guidelines for miniplates use in orthodontics  </dc:title>
  <cp:lastModifiedBy>Giovanni Bruno</cp:lastModifiedBy>
  <cp:revision>1</cp:revision>
  <dcterms:modified xsi:type="dcterms:W3CDTF">2016-03-24T09:20:40Z</dcterms:modified>
</cp:coreProperties>
</file>