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90" r:id="rId2"/>
    <p:sldId id="391" r:id="rId3"/>
    <p:sldId id="392" r:id="rId4"/>
    <p:sldId id="393" r:id="rId5"/>
    <p:sldId id="398" r:id="rId6"/>
    <p:sldId id="407" r:id="rId7"/>
    <p:sldId id="404" r:id="rId8"/>
    <p:sldId id="397" r:id="rId9"/>
    <p:sldId id="399" r:id="rId10"/>
    <p:sldId id="409" r:id="rId11"/>
    <p:sldId id="400" r:id="rId12"/>
    <p:sldId id="401" r:id="rId13"/>
    <p:sldId id="410" r:id="rId14"/>
    <p:sldId id="402" r:id="rId15"/>
    <p:sldId id="403" r:id="rId16"/>
  </p:sldIdLst>
  <p:sldSz cx="9144000" cy="6858000" type="screen4x3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 xmlns:mv="urn:schemas-microsoft-com:mac:vml" xmlns:mc="http://schemas.openxmlformats.org/markup-compatibility/2006">
        <p15:guide id="1" orient="horz" pos="3830">
          <p15:clr>
            <a:srgbClr val="A4A3A4"/>
          </p15:clr>
        </p15:guide>
        <p15:guide id="2" orient="horz" pos="473">
          <p15:clr>
            <a:srgbClr val="A4A3A4"/>
          </p15:clr>
        </p15:guide>
        <p15:guide id="3" pos="5595">
          <p15:clr>
            <a:srgbClr val="A4A3A4"/>
          </p15:clr>
        </p15:guide>
        <p15:guide id="4" pos="1292">
          <p15:clr>
            <a:srgbClr val="A4A3A4"/>
          </p15:clr>
        </p15:guide>
        <p15:guide id="5" pos="1477">
          <p15:clr>
            <a:srgbClr val="A4A3A4"/>
          </p15:clr>
        </p15:guide>
        <p15:guide id="6" pos="2074">
          <p15:clr>
            <a:srgbClr val="A4A3A4"/>
          </p15:clr>
        </p15:guide>
        <p15:guide id="7" pos="2998">
          <p15:clr>
            <a:srgbClr val="A4A3A4"/>
          </p15:clr>
        </p15:guide>
        <p15:guide id="8" pos="5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B400"/>
    <a:srgbClr val="82B818"/>
    <a:srgbClr val="5D9908"/>
    <a:srgbClr val="339900"/>
    <a:srgbClr val="03CC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808" autoAdjust="0"/>
  </p:normalViewPr>
  <p:slideViewPr>
    <p:cSldViewPr snapToObjects="1" showGuides="1">
      <p:cViewPr>
        <p:scale>
          <a:sx n="100" d="100"/>
          <a:sy n="100" d="100"/>
        </p:scale>
        <p:origin x="-2032" y="-200"/>
      </p:cViewPr>
      <p:guideLst>
        <p:guide orient="horz" pos="3830"/>
        <p:guide orient="horz" pos="473"/>
        <p:guide pos="5595"/>
        <p:guide pos="1292"/>
        <p:guide pos="1477"/>
        <p:guide pos="2074"/>
        <p:guide pos="2998"/>
        <p:guide pos="5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E50AC-F609-244C-85EB-ACEB4003930D}" type="datetimeFigureOut">
              <a:rPr lang="en-US" smtClean="0"/>
              <a:pPr/>
              <a:t>6/13/16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3785B-27E4-874B-A4D0-E963A3770A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480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5187D-200F-5A48-9F06-9EF33B80C593}" type="datetimeFigureOut">
              <a:rPr lang="en-US" smtClean="0"/>
              <a:pPr/>
              <a:t>6/13/16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F7A2F-4EEB-2D49-AEE0-ECD502851FD3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04372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566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3946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6988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3964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Calibri"/>
              </a:rPr>
              <a:t/>
            </a:r>
            <a:br>
              <a:rPr lang="en-US" sz="1200" kern="1200" baseline="0" dirty="0" smtClean="0">
                <a:solidFill>
                  <a:schemeClr val="tx1"/>
                </a:solidFill>
                <a:latin typeface="Calibri"/>
              </a:rPr>
            </a:br>
            <a:r>
              <a:rPr lang="en-US" baseline="0" dirty="0" smtClean="0">
                <a:latin typeface="Calibri"/>
              </a:rPr>
              <a:t/>
            </a:r>
            <a:br>
              <a:rPr lang="en-US" baseline="0" dirty="0" smtClean="0">
                <a:latin typeface="Calibri"/>
              </a:rPr>
            </a:br>
            <a:endParaRPr lang="en-US" baseline="0" dirty="0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588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>
                <a:latin typeface="Calibri"/>
              </a:rPr>
              <a:t/>
            </a:r>
            <a:br>
              <a:rPr lang="en-US" baseline="0" dirty="0" smtClean="0">
                <a:latin typeface="Calibri"/>
              </a:rPr>
            </a:br>
            <a:endParaRPr lang="en-US" baseline="0" dirty="0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249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</a:rPr>
              <a:t>The acid hydrolysis of native PS6B reduced its size from 1,000 </a:t>
            </a:r>
            <a:r>
              <a:rPr lang="en-US" dirty="0" err="1">
                <a:latin typeface="Calibri"/>
              </a:rPr>
              <a:t>kDa</a:t>
            </a:r>
            <a:r>
              <a:rPr lang="en-US" dirty="0">
                <a:latin typeface="Calibri"/>
              </a:rPr>
              <a:t> to approximately 20 </a:t>
            </a:r>
            <a:r>
              <a:rPr lang="en-US" dirty="0" err="1">
                <a:latin typeface="Calibri"/>
              </a:rPr>
              <a:t>kDa</a:t>
            </a:r>
            <a:r>
              <a:rPr lang="en-US" dirty="0">
                <a:latin typeface="Calibri"/>
              </a:rPr>
              <a:t>.</a:t>
            </a:r>
            <a:br>
              <a:rPr lang="en-US" dirty="0">
                <a:latin typeface="Calibri"/>
              </a:rPr>
            </a:br>
            <a:endParaRPr lang="en-US" dirty="0">
              <a:latin typeface="Calibri"/>
            </a:endParaRPr>
          </a:p>
          <a:p>
            <a:r>
              <a:rPr lang="en-US" dirty="0">
                <a:latin typeface="Calibri"/>
              </a:rPr>
              <a:t>DMT-MM-mediated conjugation was shown to be more efficient in coupling PS6B to </a:t>
            </a:r>
            <a:r>
              <a:rPr lang="en-US" dirty="0" err="1">
                <a:latin typeface="Calibri"/>
              </a:rPr>
              <a:t>rPspA</a:t>
            </a:r>
            <a:r>
              <a:rPr lang="en-US" dirty="0">
                <a:latin typeface="Calibri"/>
              </a:rPr>
              <a:t> </a:t>
            </a:r>
            <a:r>
              <a:rPr lang="en-US" dirty="0" err="1">
                <a:latin typeface="Calibri"/>
              </a:rPr>
              <a:t>clade</a:t>
            </a:r>
            <a:r>
              <a:rPr lang="en-US" dirty="0">
                <a:latin typeface="Calibri"/>
              </a:rPr>
              <a:t> 1. 55.0% of PS6B was in the conjugate fraction, whereas 24% was observed in the conjugate fraction with reductive </a:t>
            </a:r>
            <a:r>
              <a:rPr lang="en-US" dirty="0" err="1">
                <a:latin typeface="Calibri"/>
              </a:rPr>
              <a:t>amination</a:t>
            </a:r>
            <a:r>
              <a:rPr lang="en-US" dirty="0">
                <a:latin typeface="Calibri"/>
              </a:rPr>
              <a:t>.</a:t>
            </a:r>
          </a:p>
          <a:p>
            <a:r>
              <a:rPr lang="en-US" dirty="0">
                <a:latin typeface="Calibri"/>
              </a:rPr>
              <a:t>The conjugate obtained by reductive </a:t>
            </a:r>
            <a:r>
              <a:rPr lang="en-US" dirty="0" err="1">
                <a:latin typeface="Calibri"/>
              </a:rPr>
              <a:t>amination</a:t>
            </a:r>
            <a:r>
              <a:rPr lang="en-US" dirty="0">
                <a:latin typeface="Calibri"/>
              </a:rPr>
              <a:t> (PS6B-rPspA1) induced the same anti-rPspA1 </a:t>
            </a:r>
            <a:r>
              <a:rPr lang="en-US" dirty="0" err="1">
                <a:latin typeface="Calibri"/>
              </a:rPr>
              <a:t>IgG</a:t>
            </a:r>
            <a:r>
              <a:rPr lang="en-US" dirty="0">
                <a:latin typeface="Calibri"/>
              </a:rPr>
              <a:t> titer as rPspA1 </a:t>
            </a:r>
            <a:r>
              <a:rPr lang="en-US" dirty="0" err="1">
                <a:latin typeface="Calibri"/>
              </a:rPr>
              <a:t>coadministered</a:t>
            </a:r>
            <a:r>
              <a:rPr lang="en-US" dirty="0">
                <a:latin typeface="Calibri"/>
              </a:rPr>
              <a:t> with PS6B. On the other hand, the conjugate synthesized by </a:t>
            </a:r>
            <a:r>
              <a:rPr lang="en-US" dirty="0" err="1">
                <a:latin typeface="Calibri"/>
              </a:rPr>
              <a:t>carboxamide</a:t>
            </a:r>
            <a:r>
              <a:rPr lang="en-US" dirty="0">
                <a:latin typeface="Calibri"/>
              </a:rPr>
              <a:t> formation (PS6B-OCT-mPspA1) displayed an anti-rP-spA1 antibody titer higher than that induced with the </a:t>
            </a:r>
            <a:r>
              <a:rPr lang="en-US" dirty="0" err="1">
                <a:latin typeface="Calibri"/>
              </a:rPr>
              <a:t>coadministered</a:t>
            </a:r>
            <a:r>
              <a:rPr lang="en-US" dirty="0">
                <a:latin typeface="Calibri"/>
              </a:rPr>
              <a:t> antigens.</a:t>
            </a:r>
            <a:br>
              <a:rPr lang="en-US" dirty="0">
                <a:latin typeface="Calibri"/>
              </a:rPr>
            </a:br>
            <a:endParaRPr lang="en-US" dirty="0">
              <a:latin typeface="Calibri"/>
            </a:endParaRPr>
          </a:p>
          <a:p>
            <a:r>
              <a:rPr lang="en-US" dirty="0">
                <a:latin typeface="Calibri"/>
              </a:rPr>
              <a:t>Both conjugates induced functional anti-rPspA1 and anti-PS6B antibodies. The functionality of these antibodies was evaluated by their ability to mediate complement deposition on the pneumococcal surface and their </a:t>
            </a:r>
            <a:r>
              <a:rPr lang="en-US" dirty="0" err="1">
                <a:latin typeface="Calibri"/>
              </a:rPr>
              <a:t>opsonophagocytic</a:t>
            </a:r>
            <a:r>
              <a:rPr lang="en-US" dirty="0">
                <a:latin typeface="Calibri"/>
              </a:rPr>
              <a:t> activity.</a:t>
            </a:r>
            <a:br>
              <a:rPr lang="en-US" dirty="0">
                <a:latin typeface="Calibri"/>
              </a:rPr>
            </a:br>
            <a:endParaRPr lang="en-US" dirty="0">
              <a:latin typeface="Calibri"/>
            </a:endParaRPr>
          </a:p>
          <a:p>
            <a:r>
              <a:rPr lang="en-US" dirty="0" err="1">
                <a:latin typeface="Calibri"/>
              </a:rPr>
              <a:t>Fluorescein</a:t>
            </a:r>
            <a:r>
              <a:rPr lang="en-US" dirty="0">
                <a:latin typeface="Calibri"/>
              </a:rPr>
              <a:t> </a:t>
            </a:r>
            <a:r>
              <a:rPr lang="en-US" dirty="0" err="1">
                <a:latin typeface="Calibri"/>
              </a:rPr>
              <a:t>isothiocyanate</a:t>
            </a:r>
            <a:r>
              <a:rPr lang="en-US" dirty="0">
                <a:latin typeface="Calibri"/>
              </a:rPr>
              <a:t> (FITC)-</a:t>
            </a:r>
            <a:r>
              <a:rPr lang="en-US" dirty="0" err="1">
                <a:latin typeface="Calibri"/>
              </a:rPr>
              <a:t>conju</a:t>
            </a:r>
            <a:r>
              <a:rPr lang="en-US" dirty="0" smtClean="0">
                <a:latin typeface="Calibri"/>
              </a:rPr>
              <a:t>-gated </a:t>
            </a:r>
            <a:r>
              <a:rPr lang="en-US" dirty="0">
                <a:latin typeface="Calibri"/>
              </a:rPr>
              <a:t>goat antiserum to mouse complement C3 (MP </a:t>
            </a:r>
            <a:r>
              <a:rPr lang="en-US" dirty="0" err="1">
                <a:latin typeface="Calibri"/>
              </a:rPr>
              <a:t>Biomedicals</a:t>
            </a:r>
            <a:r>
              <a:rPr lang="en-US" dirty="0">
                <a:latin typeface="Calibri"/>
              </a:rPr>
              <a:t>)</a:t>
            </a:r>
            <a:br>
              <a:rPr lang="en-US" dirty="0">
                <a:latin typeface="Calibri"/>
              </a:rPr>
            </a:br>
            <a:endParaRPr lang="en-US" dirty="0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8055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</a:rPr>
              <a:t>Complement deposition on S. </a:t>
            </a:r>
            <a:r>
              <a:rPr lang="en-US" dirty="0" err="1">
                <a:latin typeface="Calibri"/>
              </a:rPr>
              <a:t>pneumoniae</a:t>
            </a:r>
            <a:r>
              <a:rPr lang="en-US" dirty="0">
                <a:latin typeface="Calibri"/>
              </a:rPr>
              <a:t> bacteria. An example of a flow </a:t>
            </a:r>
            <a:r>
              <a:rPr lang="en-US" dirty="0" err="1">
                <a:latin typeface="Calibri"/>
              </a:rPr>
              <a:t>cytometry</a:t>
            </a:r>
            <a:r>
              <a:rPr lang="en-US" dirty="0">
                <a:latin typeface="Calibri"/>
              </a:rPr>
              <a:t> histogram for C3 deposition is shown. S. </a:t>
            </a:r>
            <a:r>
              <a:rPr lang="en-US" dirty="0" err="1">
                <a:latin typeface="Calibri"/>
              </a:rPr>
              <a:t>pneumoniae</a:t>
            </a:r>
            <a:r>
              <a:rPr lang="en-US" dirty="0">
                <a:latin typeface="Calibri"/>
              </a:rPr>
              <a:t> strain 245/00 (serotype 14 and </a:t>
            </a:r>
            <a:r>
              <a:rPr lang="en-US" dirty="0" err="1">
                <a:latin typeface="Calibri"/>
              </a:rPr>
              <a:t>PspA</a:t>
            </a:r>
            <a:r>
              <a:rPr lang="en-US" dirty="0">
                <a:latin typeface="Calibri"/>
              </a:rPr>
              <a:t> </a:t>
            </a:r>
            <a:r>
              <a:rPr lang="en-US" dirty="0" err="1">
                <a:latin typeface="Calibri"/>
              </a:rPr>
              <a:t>clade</a:t>
            </a:r>
            <a:r>
              <a:rPr lang="en-US" dirty="0">
                <a:latin typeface="Calibri"/>
              </a:rPr>
              <a:t> 1) was incubated with sera from mice immunized with </a:t>
            </a:r>
            <a:r>
              <a:rPr lang="en-US" dirty="0" err="1">
                <a:latin typeface="Calibri"/>
              </a:rPr>
              <a:t>PspA</a:t>
            </a:r>
            <a:r>
              <a:rPr lang="en-US" dirty="0">
                <a:latin typeface="Calibri"/>
              </a:rPr>
              <a:t> </a:t>
            </a:r>
            <a:r>
              <a:rPr lang="en-US" dirty="0" err="1">
                <a:latin typeface="Calibri"/>
              </a:rPr>
              <a:t>clade</a:t>
            </a:r>
            <a:r>
              <a:rPr lang="en-US" dirty="0">
                <a:latin typeface="Calibri"/>
              </a:rPr>
              <a:t> 1 conjugated to PS6B or to PS6B-OCT. Sera from mice immunized with the respective </a:t>
            </a:r>
            <a:r>
              <a:rPr lang="en-US" dirty="0" err="1">
                <a:latin typeface="Calibri"/>
              </a:rPr>
              <a:t>coadministered</a:t>
            </a:r>
            <a:r>
              <a:rPr lang="en-US" dirty="0">
                <a:latin typeface="Calibri"/>
              </a:rPr>
              <a:t> components or with saline plus Al(OH)3 were used as controls.</a:t>
            </a:r>
          </a:p>
          <a:p>
            <a:r>
              <a:rPr lang="en-US" dirty="0">
                <a:latin typeface="Calibri"/>
              </a:rPr>
              <a:t/>
            </a:r>
            <a:br>
              <a:rPr lang="en-US" dirty="0">
                <a:latin typeface="Calibri"/>
              </a:rPr>
            </a:br>
            <a:endParaRPr lang="en-US" dirty="0">
              <a:latin typeface="Calibri"/>
            </a:endParaRPr>
          </a:p>
          <a:p>
            <a:r>
              <a:rPr lang="en-US" dirty="0">
                <a:latin typeface="Calibri"/>
              </a:rPr>
              <a:t>The ability to induce </a:t>
            </a:r>
            <a:r>
              <a:rPr lang="en-US" dirty="0" err="1">
                <a:latin typeface="Calibri"/>
              </a:rPr>
              <a:t>opsonizing</a:t>
            </a:r>
            <a:r>
              <a:rPr lang="en-US" dirty="0">
                <a:latin typeface="Calibri"/>
              </a:rPr>
              <a:t> antibodies that mediate C3 </a:t>
            </a:r>
            <a:r>
              <a:rPr lang="en-US" dirty="0" err="1">
                <a:latin typeface="Calibri"/>
              </a:rPr>
              <a:t>comple</a:t>
            </a:r>
            <a:r>
              <a:rPr lang="en-US" dirty="0">
                <a:latin typeface="Calibri"/>
              </a:rPr>
              <a:t>- </a:t>
            </a:r>
            <a:r>
              <a:rPr lang="en-US" dirty="0" err="1">
                <a:latin typeface="Calibri"/>
              </a:rPr>
              <a:t>ment</a:t>
            </a:r>
            <a:r>
              <a:rPr lang="en-US" dirty="0">
                <a:latin typeface="Calibri"/>
              </a:rPr>
              <a:t> deposition on the </a:t>
            </a:r>
            <a:r>
              <a:rPr lang="en-US" dirty="0" err="1">
                <a:latin typeface="Calibri"/>
              </a:rPr>
              <a:t>pneumococcus</a:t>
            </a:r>
            <a:r>
              <a:rPr lang="en-US" dirty="0">
                <a:latin typeface="Calibri"/>
              </a:rPr>
              <a:t> was preserved after </a:t>
            </a:r>
            <a:r>
              <a:rPr lang="en-US" dirty="0" smtClean="0">
                <a:latin typeface="Calibri"/>
              </a:rPr>
              <a:t>conjugation</a:t>
            </a:r>
            <a:r>
              <a:rPr lang="en-US" dirty="0">
                <a:latin typeface="Calibri"/>
              </a:rPr>
              <a:t/>
            </a:r>
            <a:br>
              <a:rPr lang="en-US" dirty="0">
                <a:latin typeface="Calibri"/>
              </a:rPr>
            </a:br>
            <a:endParaRPr lang="en-US" dirty="0">
              <a:latin typeface="Calibri"/>
            </a:endParaRPr>
          </a:p>
          <a:p>
            <a:r>
              <a:rPr lang="en-US" dirty="0">
                <a:latin typeface="Calibri"/>
              </a:rPr>
              <a:t/>
            </a:r>
            <a:br>
              <a:rPr lang="en-US" dirty="0">
                <a:latin typeface="Calibri"/>
              </a:rPr>
            </a:br>
            <a:endParaRPr lang="en-US" dirty="0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83672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511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alibri"/>
              </a:rPr>
              <a:t/>
            </a:r>
            <a:br>
              <a:rPr lang="en-US" dirty="0" smtClean="0">
                <a:latin typeface="Calibri"/>
              </a:rPr>
            </a:br>
            <a:endParaRPr lang="en-US" dirty="0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207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F7A2F-4EEB-2D49-AEE0-ECD502851FD3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741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6C348-B9C7-D646-9C0A-87B136ED6CD7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253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6B25-F06B-174B-9EA9-A3B052C54752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20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2D98-5849-7D4C-A7EE-B90BEAEDA3EE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6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7E23-8084-9C49-91EB-25CD949500E0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36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73B57-E089-D846-9ADF-7AC86844DA36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14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F1CAD-B034-0945-BFC2-353C35C58A84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889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CDF-7E85-4E42-9E90-52A0A4AC98AC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21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748D-62CC-9047-9B14-9EFCBD0DB621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376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4F04-B424-8B40-A0DA-E7BD7B614A2D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48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3237-4CFA-4B41-9014-EB5948B19437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798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0E40C-DEB2-F94A-910A-BCFFDE28B793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63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2DFEE-336D-D347-BFEC-CC24584B713E}" type="datetime1">
              <a:rPr lang="en-US" smtClean="0"/>
              <a:pPr/>
              <a:t>6/13/16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6E408-FEA0-3A4A-996A-FB6BB1AC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2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392" y="404664"/>
            <a:ext cx="2662064" cy="7556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9020" y="5013176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dirty="0">
                <a:latin typeface="Calibri"/>
                <a:cs typeface="Calibri"/>
              </a:rPr>
              <a:t>Dr Giovana Cappio Barazzone</a:t>
            </a:r>
            <a:endParaRPr lang="en-US" dirty="0"/>
          </a:p>
          <a:p>
            <a:r>
              <a:rPr lang="pt-BR" dirty="0"/>
              <a:t>Centro de Biotecnologia</a:t>
            </a:r>
          </a:p>
          <a:p>
            <a:r>
              <a:rPr lang="pt-BR" dirty="0">
                <a:solidFill>
                  <a:srgbClr val="6EB400"/>
                </a:solidFill>
              </a:rPr>
              <a:t>giovana.barazzone</a:t>
            </a:r>
            <a:r>
              <a:rPr lang="en-US" dirty="0">
                <a:solidFill>
                  <a:srgbClr val="6EB400"/>
                </a:solidFill>
              </a:rPr>
              <a:t>@butantan.gov.br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9020" y="2276872"/>
            <a:ext cx="77294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EB400"/>
                </a:solidFill>
                <a:latin typeface="+mj-lt"/>
              </a:rPr>
              <a:t>Pneumococcal conjugate vaccine – Use of pneumococcal surface protein A (PspA) as carrier </a:t>
            </a:r>
          </a:p>
          <a:p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307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8936" cy="741687"/>
          </a:xfrm>
        </p:spPr>
        <p:txBody>
          <a:bodyPr>
            <a:normAutofit/>
          </a:bodyPr>
          <a:lstStyle/>
          <a:p>
            <a:r>
              <a:rPr lang="en-US" sz="3600" b="1" i="1" dirty="0">
                <a:solidFill>
                  <a:srgbClr val="6EB400"/>
                </a:solidFill>
              </a:rPr>
              <a:t>Streptococcus pneumoniae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algn="just"/>
            <a:r>
              <a:rPr lang="en-US" sz="2800" i="1" dirty="0"/>
              <a:t>Streptococcus pneumoniae</a:t>
            </a:r>
            <a:r>
              <a:rPr lang="en-US" sz="2800" dirty="0"/>
              <a:t> is the most common cause of bacterial pneumonia, sinusitis and acute otitis media in </a:t>
            </a:r>
            <a:r>
              <a:rPr lang="en-US" sz="2800" dirty="0" smtClean="0"/>
              <a:t>childhood.</a:t>
            </a:r>
          </a:p>
          <a:p>
            <a:pPr algn="just"/>
            <a:r>
              <a:rPr lang="en-US" sz="2800" dirty="0" smtClean="0"/>
              <a:t>Polysaccharide (PS) capsules are the main virulence factor of the </a:t>
            </a:r>
            <a:r>
              <a:rPr lang="en-US" sz="2800" dirty="0" err="1" smtClean="0"/>
              <a:t>pneumococci</a:t>
            </a:r>
            <a:r>
              <a:rPr lang="en-US" sz="2800" dirty="0" smtClean="0"/>
              <a:t>.</a:t>
            </a:r>
          </a:p>
          <a:p>
            <a:pPr algn="just"/>
            <a:r>
              <a:rPr lang="en-US" sz="2800" dirty="0" smtClean="0"/>
              <a:t>There </a:t>
            </a:r>
            <a:r>
              <a:rPr lang="en-US" sz="2800" dirty="0"/>
              <a:t>are more than 90 polysaccharide serotypes</a:t>
            </a:r>
            <a:r>
              <a:rPr lang="en-US" sz="2800" dirty="0" smtClean="0"/>
              <a:t>.</a:t>
            </a:r>
          </a:p>
          <a:p>
            <a:pPr algn="just"/>
            <a:r>
              <a:rPr lang="en-US" sz="2800" dirty="0" smtClean="0"/>
              <a:t>Anti-pneumococcal vaccines are based on capsular polysaccharide (PS), plain or conjugated to a carrier protein.</a:t>
            </a:r>
          </a:p>
          <a:p>
            <a:pPr algn="just"/>
            <a:r>
              <a:rPr lang="en-US" sz="2800" dirty="0"/>
              <a:t>serotype-dependent protection against the disease.</a:t>
            </a:r>
          </a:p>
          <a:p>
            <a:pPr algn="just"/>
            <a:endParaRPr lang="en-US" sz="2800" dirty="0"/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030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5338936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6EB400"/>
                </a:solidFill>
              </a:rPr>
              <a:t>Conjugate Vaccine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41168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Polysaccharide antigens induce T cell-independent immunity </a:t>
            </a:r>
            <a:r>
              <a:rPr lang="en-US" sz="2800" dirty="0">
                <a:ea typeface="Wingdings"/>
                <a:cs typeface="Wingdings"/>
                <a:sym typeface="Wingdings"/>
              </a:rPr>
              <a:t> </a:t>
            </a:r>
            <a:r>
              <a:rPr lang="en-US" sz="2800" dirty="0"/>
              <a:t>weakly immunogenic in children under 2 years old.</a:t>
            </a:r>
          </a:p>
          <a:p>
            <a:pPr algn="just"/>
            <a:r>
              <a:rPr lang="en-US" sz="2800" dirty="0"/>
              <a:t>The covalent linkage of the PS to a protein converts the PS to a T cell-dependent antigen. This</a:t>
            </a:r>
            <a:r>
              <a:rPr lang="en-US" sz="2800" dirty="0" smtClean="0"/>
              <a:t> can raise a response with </a:t>
            </a:r>
            <a:r>
              <a:rPr lang="en-US" sz="2800" dirty="0" err="1" smtClean="0"/>
              <a:t>isotype</a:t>
            </a:r>
            <a:r>
              <a:rPr lang="en-US" sz="2800" dirty="0" smtClean="0"/>
              <a:t> switching, generation of memory cells and boosting effect.</a:t>
            </a:r>
          </a:p>
          <a:p>
            <a:pPr algn="just"/>
            <a:r>
              <a:rPr lang="en-US" sz="2800" dirty="0" smtClean="0"/>
              <a:t>Using pneumococcal conjugate vaccine (PVC) has decreased the incidence of invasive pneumococcal disease caused by serotypes included in formulation.</a:t>
            </a:r>
          </a:p>
          <a:p>
            <a:pPr algn="just"/>
            <a:r>
              <a:rPr lang="en-US" sz="2800" dirty="0" smtClean="0"/>
              <a:t>serotype </a:t>
            </a:r>
            <a:r>
              <a:rPr lang="en-US" sz="2800" dirty="0"/>
              <a:t>prevalence varies among regions.</a:t>
            </a:r>
          </a:p>
          <a:p>
            <a:pPr marL="0" indent="0" algn="just">
              <a:buNone/>
            </a:pPr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280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338936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6EB400"/>
                </a:solidFill>
              </a:rPr>
              <a:t>Pneumococcal surface protein A (</a:t>
            </a:r>
            <a:r>
              <a:rPr lang="en-US" sz="3600" b="1" dirty="0" err="1" smtClean="0">
                <a:solidFill>
                  <a:srgbClr val="6EB400"/>
                </a:solidFill>
              </a:rPr>
              <a:t>PspA</a:t>
            </a:r>
            <a:r>
              <a:rPr lang="en-US" sz="3600" b="1" dirty="0" smtClean="0">
                <a:solidFill>
                  <a:srgbClr val="6EB400"/>
                </a:solidFill>
              </a:rPr>
              <a:t>) </a:t>
            </a:r>
            <a:endParaRPr lang="pt-BR" sz="3600" b="1" dirty="0">
              <a:solidFill>
                <a:srgbClr val="6EB4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4661"/>
            <a:ext cx="8229600" cy="493853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just"/>
            <a:r>
              <a:rPr lang="en-US" sz="2800" dirty="0"/>
              <a:t>Several groups </a:t>
            </a:r>
            <a:r>
              <a:rPr lang="en-US" sz="2800" dirty="0" smtClean="0"/>
              <a:t>have </a:t>
            </a:r>
            <a:r>
              <a:rPr lang="en-US" sz="2800" dirty="0"/>
              <a:t>been investigating the use of pneumococcal proteins as alternative </a:t>
            </a:r>
            <a:r>
              <a:rPr lang="en-US" sz="2800" dirty="0" smtClean="0"/>
              <a:t>antigens candidates for </a:t>
            </a:r>
            <a:r>
              <a:rPr lang="en-US" sz="2800" dirty="0"/>
              <a:t>a pneumococcal vaccine.</a:t>
            </a:r>
          </a:p>
          <a:p>
            <a:pPr algn="just"/>
            <a:r>
              <a:rPr lang="en-US" sz="2800" dirty="0"/>
              <a:t>Pneumococcal surface protein A (</a:t>
            </a:r>
            <a:r>
              <a:rPr lang="en-US" sz="2800" dirty="0" err="1"/>
              <a:t>PspA</a:t>
            </a:r>
            <a:r>
              <a:rPr lang="en-US" sz="2800" dirty="0"/>
              <a:t>) is described to be an important virulence factor for inhibiting complement deposition. It is immunogenic and protective and is present in all pneumococcal strains</a:t>
            </a:r>
            <a:r>
              <a:rPr lang="en-US" sz="2800" dirty="0" smtClean="0"/>
              <a:t>.</a:t>
            </a:r>
          </a:p>
          <a:p>
            <a:pPr algn="just"/>
            <a:r>
              <a:rPr lang="en-US" sz="2800" dirty="0" err="1" smtClean="0"/>
              <a:t>PspA</a:t>
            </a:r>
            <a:r>
              <a:rPr lang="en-US" sz="2800" dirty="0" smtClean="0"/>
              <a:t> molecules are classified into families and </a:t>
            </a:r>
            <a:r>
              <a:rPr lang="en-US" sz="2800" dirty="0" err="1" smtClean="0"/>
              <a:t>clades</a:t>
            </a:r>
            <a:r>
              <a:rPr lang="en-US" sz="2800" dirty="0" smtClean="0"/>
              <a:t>: family 1 (</a:t>
            </a:r>
            <a:r>
              <a:rPr lang="en-US" sz="2800" dirty="0" err="1" smtClean="0"/>
              <a:t>clades</a:t>
            </a:r>
            <a:r>
              <a:rPr lang="en-US" sz="2800" dirty="0" smtClean="0"/>
              <a:t> 1 and 2), family 2 (</a:t>
            </a:r>
            <a:r>
              <a:rPr lang="en-US" sz="2800" dirty="0" err="1" smtClean="0"/>
              <a:t>clades</a:t>
            </a:r>
            <a:r>
              <a:rPr lang="en-US" sz="2800" dirty="0" smtClean="0"/>
              <a:t> 3, 4, and 5) and family 3 (</a:t>
            </a:r>
            <a:r>
              <a:rPr lang="en-US" sz="2800" dirty="0" err="1" smtClean="0"/>
              <a:t>clade</a:t>
            </a:r>
            <a:r>
              <a:rPr lang="en-US" sz="2800" dirty="0" smtClean="0"/>
              <a:t> 6) . </a:t>
            </a:r>
          </a:p>
          <a:p>
            <a:pPr algn="just"/>
            <a:r>
              <a:rPr lang="en-US" sz="2800" dirty="0" smtClean="0"/>
              <a:t>More than 90% of clinical isolates are from family 1 and family 2.</a:t>
            </a:r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280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8936" cy="741687"/>
          </a:xfrm>
        </p:spPr>
        <p:txBody>
          <a:bodyPr>
            <a:normAutofit/>
          </a:bodyPr>
          <a:lstStyle/>
          <a:p>
            <a:pPr algn="l"/>
            <a:r>
              <a:rPr lang="pt-BR" sz="3600" b="1" dirty="0" err="1" smtClean="0">
                <a:solidFill>
                  <a:srgbClr val="6EB400"/>
                </a:solidFill>
              </a:rPr>
              <a:t>Our</a:t>
            </a:r>
            <a:r>
              <a:rPr lang="pt-BR" sz="3600" b="1" dirty="0" smtClean="0">
                <a:solidFill>
                  <a:srgbClr val="6EB400"/>
                </a:solidFill>
              </a:rPr>
              <a:t> </a:t>
            </a:r>
            <a:r>
              <a:rPr lang="pt-BR" sz="3600" b="1" dirty="0" err="1" smtClean="0">
                <a:solidFill>
                  <a:srgbClr val="6EB400"/>
                </a:solidFill>
              </a:rPr>
              <a:t>Proposal</a:t>
            </a:r>
            <a:endParaRPr lang="pt-BR" sz="3600" b="1" dirty="0">
              <a:solidFill>
                <a:srgbClr val="6EB4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027" dirty="0" smtClean="0"/>
              <a:t>	Using PspA as a carrier protein in conjugate vaccine. Is it an alternative to broaden the vaccine coverage?</a:t>
            </a:r>
          </a:p>
          <a:p>
            <a:pPr algn="just"/>
            <a:endParaRPr lang="en-US" sz="3027" dirty="0" smtClean="0"/>
          </a:p>
          <a:p>
            <a:pPr algn="ctr">
              <a:buNone/>
            </a:pPr>
            <a:r>
              <a:rPr lang="en-US" sz="3027" dirty="0" smtClean="0"/>
              <a:t>Conjugates synthesized :</a:t>
            </a:r>
          </a:p>
          <a:p>
            <a:pPr marL="0" indent="0" algn="ctr">
              <a:buNone/>
            </a:pPr>
            <a:r>
              <a:rPr lang="pt-BR" dirty="0" smtClean="0"/>
              <a:t>PS23-rPspA1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chemeClr val="accent6"/>
                </a:solidFill>
              </a:rPr>
              <a:t>PS14-rPspA3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chemeClr val="accent6"/>
                </a:solidFill>
              </a:rPr>
              <a:t>PS6B-rPsPA1</a:t>
            </a:r>
          </a:p>
          <a:p>
            <a:pPr marL="0" indent="0" algn="ctr">
              <a:buNone/>
            </a:pPr>
            <a:r>
              <a:rPr lang="pt-BR" dirty="0" smtClean="0"/>
              <a:t>PS1-rPsPA1</a:t>
            </a:r>
          </a:p>
          <a:p>
            <a:pPr marL="0" indent="0" algn="ctr">
              <a:buNone/>
            </a:pPr>
            <a:r>
              <a:rPr lang="pt-BR" b="1" dirty="0" smtClean="0">
                <a:solidFill>
                  <a:srgbClr val="F79646"/>
                </a:solidFill>
              </a:rPr>
              <a:t>PS14-rPspA4Pro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618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njugation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12069"/>
            <a:ext cx="7463789" cy="5829299"/>
          </a:xfrm>
          <a:prstGeom prst="rect">
            <a:avLst/>
          </a:prstGeom>
        </p:spPr>
      </p:pic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3568" y="313492"/>
            <a:ext cx="3578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EB400"/>
                </a:solidFill>
              </a:rPr>
              <a:t>Conjugation Chemistry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474023"/>
            <a:ext cx="60960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libri" charset="0"/>
              </a:rPr>
              <a:t>DMT-MM = 4-(4,6-dimethoxy-1,3,5-triazin-2-yl)-4-methylmorpholinium chloride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410200" y="5410200"/>
            <a:ext cx="2872789" cy="13311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19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792088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rgbClr val="6EB400"/>
                </a:solidFill>
                <a:latin typeface="Calibri" charset="0"/>
              </a:rPr>
              <a:t> PS14-rPspA3 conjugate</a:t>
            </a:r>
            <a:endParaRPr lang="en-US" sz="3200" b="1" dirty="0">
              <a:solidFill>
                <a:srgbClr val="6EB400"/>
              </a:solidFill>
            </a:endParaRPr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04" y="6474822"/>
            <a:ext cx="4303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Santamaria</a:t>
            </a:r>
            <a:r>
              <a:rPr lang="en-US" sz="1600" dirty="0"/>
              <a:t> R., et al, Vaccine 29, 8689-8695, 2011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17051" y="4686806"/>
            <a:ext cx="2626949" cy="135421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b="1" dirty="0" smtClean="0"/>
              <a:t>Opsonophagocytic assay</a:t>
            </a:r>
            <a:r>
              <a:rPr lang="en-US" dirty="0" smtClean="0"/>
              <a:t> </a:t>
            </a:r>
          </a:p>
          <a:p>
            <a:r>
              <a:rPr lang="en-US" sz="1600" i="1" dirty="0" smtClean="0"/>
              <a:t>S</a:t>
            </a:r>
            <a:r>
              <a:rPr lang="en-US" sz="1600" i="1" dirty="0"/>
              <a:t>. Pneumoniae </a:t>
            </a:r>
            <a:r>
              <a:rPr lang="en-US" sz="1600" dirty="0" smtClean="0"/>
              <a:t> </a:t>
            </a:r>
            <a:r>
              <a:rPr lang="en-US" sz="1600" dirty="0"/>
              <a:t>strain P679/99 </a:t>
            </a:r>
            <a:r>
              <a:rPr lang="en-US" sz="1600" dirty="0" smtClean="0"/>
              <a:t>(PspA clade 3</a:t>
            </a:r>
            <a:r>
              <a:rPr lang="en-US" sz="1600" dirty="0"/>
              <a:t>, </a:t>
            </a:r>
            <a:r>
              <a:rPr lang="en-US" sz="1600" dirty="0" smtClean="0"/>
              <a:t>serotype 6B</a:t>
            </a:r>
            <a:r>
              <a:rPr lang="en-US" sz="1600" dirty="0"/>
              <a:t>)</a:t>
            </a:r>
            <a:r>
              <a:rPr lang="en-US" sz="1600" dirty="0" smtClean="0"/>
              <a:t>. </a:t>
            </a:r>
          </a:p>
          <a:p>
            <a:r>
              <a:rPr lang="en-US" sz="1600" dirty="0" smtClean="0"/>
              <a:t>Sera dilution 1:8.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9844" y="4365104"/>
            <a:ext cx="365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Conjugate dose: 2.5μg of PS14 and 5.5 μg  of PsPA3</a:t>
            </a:r>
            <a:endParaRPr lang="en-US" sz="12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 descr="Anti PspA conj PS1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65" y="1607661"/>
            <a:ext cx="3244850" cy="27914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1600" y="1057377"/>
            <a:ext cx="1968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alibri" charset="0"/>
              </a:rPr>
              <a:t>Anti</a:t>
            </a:r>
            <a:r>
              <a:rPr lang="en-US" b="1" dirty="0">
                <a:latin typeface="Calibri" charset="0"/>
              </a:rPr>
              <a:t>-PspA </a:t>
            </a:r>
            <a:r>
              <a:rPr lang="en-US" b="1" dirty="0" err="1">
                <a:latin typeface="Calibri" charset="0"/>
              </a:rPr>
              <a:t>IgG</a:t>
            </a:r>
            <a:r>
              <a:rPr lang="en-US" b="1" dirty="0">
                <a:latin typeface="Calibri" charset="0"/>
              </a:rPr>
              <a:t> titer</a:t>
            </a:r>
          </a:p>
          <a:p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699792" y="1971700"/>
            <a:ext cx="755107" cy="20162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953298" y="1158592"/>
            <a:ext cx="18476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FACS analysis of </a:t>
            </a:r>
            <a:r>
              <a:rPr lang="en-US" b="1" dirty="0"/>
              <a:t>complement deposition</a:t>
            </a:r>
            <a:r>
              <a:rPr lang="en-US" dirty="0"/>
              <a:t> profile on the </a:t>
            </a:r>
            <a:r>
              <a:rPr lang="en-US" dirty="0" smtClean="0"/>
              <a:t>surface of </a:t>
            </a:r>
            <a:r>
              <a:rPr lang="en-US" i="1" dirty="0" smtClean="0"/>
              <a:t>S. Pneumoniae </a:t>
            </a:r>
            <a:r>
              <a:rPr lang="en-US" dirty="0" smtClean="0"/>
              <a:t>strain P275</a:t>
            </a:r>
            <a:r>
              <a:rPr lang="en-US" dirty="0"/>
              <a:t>/97 </a:t>
            </a:r>
            <a:r>
              <a:rPr lang="en-US" dirty="0" smtClean="0"/>
              <a:t>(PspA clade 3, serotype 3)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793931" y="1057377"/>
            <a:ext cx="3173730" cy="3218180"/>
            <a:chOff x="5793931" y="1057377"/>
            <a:chExt cx="3173730" cy="3218180"/>
          </a:xfrm>
        </p:grpSpPr>
        <p:pic>
          <p:nvPicPr>
            <p:cNvPr id="12" name="Picture 11" descr="C3PspA3 _Conj PS14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3931" y="1057377"/>
              <a:ext cx="3173730" cy="3218180"/>
            </a:xfrm>
            <a:prstGeom prst="rect">
              <a:avLst/>
            </a:prstGeom>
          </p:spPr>
        </p:pic>
        <p:cxnSp>
          <p:nvCxnSpPr>
            <p:cNvPr id="16" name="Straight Arrow Connector 15"/>
            <p:cNvCxnSpPr/>
            <p:nvPr/>
          </p:nvCxnSpPr>
          <p:spPr>
            <a:xfrm flipH="1">
              <a:off x="7876468" y="1571469"/>
              <a:ext cx="303832" cy="4572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910756" y="1259647"/>
              <a:ext cx="8036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conjugate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298944" y="4005808"/>
            <a:ext cx="3271520" cy="2542540"/>
            <a:chOff x="3298944" y="4005808"/>
            <a:chExt cx="3271520" cy="2542540"/>
          </a:xfrm>
        </p:grpSpPr>
        <p:pic>
          <p:nvPicPr>
            <p:cNvPr id="13" name="Picture 12" descr="OPA _PspA ConjPS14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8944" y="4005808"/>
              <a:ext cx="3271520" cy="2542540"/>
            </a:xfrm>
            <a:prstGeom prst="rect">
              <a:avLst/>
            </a:prstGeom>
          </p:spPr>
        </p:pic>
        <p:cxnSp>
          <p:nvCxnSpPr>
            <p:cNvPr id="20" name="Straight Arrow Connector 19"/>
            <p:cNvCxnSpPr/>
            <p:nvPr/>
          </p:nvCxnSpPr>
          <p:spPr>
            <a:xfrm flipH="1">
              <a:off x="6227420" y="4427721"/>
              <a:ext cx="303832" cy="4572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0920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omplemento PS14 PS14-PspA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3688080"/>
            <a:ext cx="5806440" cy="316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002"/>
            <a:ext cx="5338936" cy="705802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rgbClr val="6EB400"/>
                </a:solidFill>
                <a:latin typeface="Calibri" charset="0"/>
              </a:rPr>
              <a:t> PS14-rPspA3 conjugate</a:t>
            </a:r>
            <a:endParaRPr lang="en-US" sz="3200" dirty="0">
              <a:latin typeface="Calibri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6550223"/>
            <a:ext cx="3775129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400" dirty="0"/>
              <a:t>Santamaria R., et al, Vaccine 29, 8689-8695, 2011</a:t>
            </a:r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82523"/>
            <a:ext cx="2662064" cy="7556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5594628"/>
            <a:ext cx="34945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EB400"/>
                </a:solidFill>
                <a:latin typeface="Calibri" charset="0"/>
              </a:rPr>
              <a:t>calculated avidity index (AI):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alibri" charset="0"/>
              </a:rPr>
              <a:t>Co-administered (PS14 + </a:t>
            </a:r>
            <a:r>
              <a:rPr lang="en-US" sz="1600" dirty="0" err="1" smtClean="0">
                <a:solidFill>
                  <a:srgbClr val="000000"/>
                </a:solidFill>
                <a:latin typeface="Calibri" charset="0"/>
              </a:rPr>
              <a:t>mPspA</a:t>
            </a:r>
            <a:r>
              <a:rPr lang="en-US" sz="1600" dirty="0" smtClean="0">
                <a:solidFill>
                  <a:srgbClr val="000000"/>
                </a:solidFill>
                <a:latin typeface="Calibri" charset="0"/>
              </a:rPr>
              <a:t>) = 0.5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alibri" charset="0"/>
              </a:rPr>
              <a:t>Conjugate (PS14-mPspA) = 0.8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59947" y="717581"/>
            <a:ext cx="1992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charset="0"/>
              </a:rPr>
              <a:t>Anti-PS14 </a:t>
            </a:r>
            <a:r>
              <a:rPr lang="en-US" b="1" dirty="0" err="1">
                <a:latin typeface="Calibri" charset="0"/>
              </a:rPr>
              <a:t>IgG</a:t>
            </a:r>
            <a:r>
              <a:rPr lang="en-US" b="1" dirty="0">
                <a:latin typeface="Calibri" charset="0"/>
              </a:rPr>
              <a:t> Titer</a:t>
            </a:r>
          </a:p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695028" y="1040747"/>
            <a:ext cx="6765290" cy="2464453"/>
            <a:chOff x="-716582" y="8781"/>
            <a:chExt cx="6765290" cy="2464453"/>
          </a:xfrm>
        </p:grpSpPr>
        <p:pic>
          <p:nvPicPr>
            <p:cNvPr id="9" name="Picture 8" descr="Conj PS14-PspA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6582" y="8781"/>
              <a:ext cx="6765290" cy="2382520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1432198" y="231061"/>
              <a:ext cx="1103491" cy="21602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672558" y="312994"/>
              <a:ext cx="1187152" cy="21602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4849058" y="773668"/>
            <a:ext cx="1941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latin typeface="Calibri" charset="0"/>
              </a:rPr>
              <a:t>IgG</a:t>
            </a:r>
            <a:r>
              <a:rPr lang="en-US" b="1" dirty="0" smtClean="0">
                <a:latin typeface="Calibri" charset="0"/>
              </a:rPr>
              <a:t> </a:t>
            </a:r>
            <a:r>
              <a:rPr lang="en-US" b="1" dirty="0" err="1" smtClean="0">
                <a:latin typeface="Calibri" charset="0"/>
              </a:rPr>
              <a:t>isotype</a:t>
            </a:r>
            <a:r>
              <a:rPr lang="en-US" b="1" dirty="0" smtClean="0">
                <a:latin typeface="Calibri" charset="0"/>
              </a:rPr>
              <a:t> profile 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07504" y="3364468"/>
            <a:ext cx="4979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FACS analysis of the complement deposition profile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3933855"/>
            <a:ext cx="3425433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i="1" dirty="0" smtClean="0"/>
              <a:t>S. </a:t>
            </a:r>
            <a:r>
              <a:rPr lang="en-US" sz="1600" i="1" dirty="0" err="1" smtClean="0"/>
              <a:t>Pneumoniae</a:t>
            </a:r>
            <a:r>
              <a:rPr lang="en-US" sz="1600" i="1" dirty="0" smtClean="0"/>
              <a:t> </a:t>
            </a:r>
            <a:r>
              <a:rPr lang="en-US" sz="1600" dirty="0" smtClean="0"/>
              <a:t> strain 245/00 </a:t>
            </a:r>
          </a:p>
          <a:p>
            <a:pPr algn="ctr"/>
            <a:r>
              <a:rPr lang="en-US" sz="1600" dirty="0" smtClean="0"/>
              <a:t>(PspA </a:t>
            </a:r>
            <a:r>
              <a:rPr lang="en-US" sz="1600" dirty="0" err="1" smtClean="0"/>
              <a:t>clade</a:t>
            </a:r>
            <a:r>
              <a:rPr lang="en-US" sz="1600" dirty="0" smtClean="0"/>
              <a:t> 1, serotype 14).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3481626"/>
            <a:ext cx="2819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/>
              <a:t>S. </a:t>
            </a:r>
            <a:r>
              <a:rPr lang="en-US" sz="1600" i="1" dirty="0" err="1" smtClean="0"/>
              <a:t>Pneumoniae</a:t>
            </a:r>
            <a:r>
              <a:rPr lang="en-US" sz="1600" i="1" dirty="0" smtClean="0"/>
              <a:t> </a:t>
            </a:r>
            <a:r>
              <a:rPr lang="en-US" sz="1600" dirty="0" smtClean="0"/>
              <a:t> strain P630 (PspA </a:t>
            </a:r>
            <a:r>
              <a:rPr lang="en-US" sz="1600" dirty="0" err="1" smtClean="0"/>
              <a:t>clade</a:t>
            </a:r>
            <a:r>
              <a:rPr lang="en-US" sz="1600" dirty="0" smtClean="0"/>
              <a:t> 1, serotype 14). 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280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355"/>
            <a:ext cx="5338936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6EB400"/>
                </a:solidFill>
                <a:latin typeface="Calibri" charset="0"/>
              </a:rPr>
              <a:t> PS6B-rPspA1 conjugates</a:t>
            </a:r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6281738"/>
            <a:ext cx="5828718" cy="338554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en-US" sz="1600" dirty="0" err="1"/>
              <a:t>Perciani</a:t>
            </a:r>
            <a:r>
              <a:rPr lang="en-US" sz="1600" dirty="0"/>
              <a:t> CT, et al, </a:t>
            </a:r>
            <a:r>
              <a:rPr lang="en-US" sz="1600" dirty="0" err="1"/>
              <a:t>Clin</a:t>
            </a:r>
            <a:r>
              <a:rPr lang="en-US" sz="1600" dirty="0"/>
              <a:t> Vaccine </a:t>
            </a:r>
            <a:r>
              <a:rPr lang="en-US" sz="1600" dirty="0" err="1"/>
              <a:t>Immunol</a:t>
            </a:r>
            <a:r>
              <a:rPr lang="en-US" sz="1600" dirty="0"/>
              <a:t> 20, 858-866, 2013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3052227"/>
            <a:ext cx="381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Conjugates doses:</a:t>
            </a:r>
          </a:p>
          <a:p>
            <a:r>
              <a:rPr lang="en-US" sz="1600" dirty="0" smtClean="0"/>
              <a:t>PS6B-rPspA1 (15µg PS : 45µg rPspA1)</a:t>
            </a:r>
          </a:p>
          <a:p>
            <a:r>
              <a:rPr lang="en-US" sz="1600" dirty="0" smtClean="0"/>
              <a:t>PS6B-OCT-mPspA1 </a:t>
            </a:r>
            <a:r>
              <a:rPr lang="en-US" sz="1600" dirty="0" smtClean="0">
                <a:latin typeface="Calibri" charset="0"/>
              </a:rPr>
              <a:t>(15µg PS : 30µg </a:t>
            </a:r>
            <a:r>
              <a:rPr lang="en-US" sz="1600" dirty="0" smtClean="0"/>
              <a:t>rPspA1</a:t>
            </a:r>
            <a:r>
              <a:rPr lang="en-US" sz="1600" dirty="0" smtClean="0">
                <a:latin typeface="Calibri" charset="0"/>
              </a:rPr>
              <a:t> )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091813" y="2246166"/>
            <a:ext cx="3556387" cy="3787690"/>
            <a:chOff x="1091813" y="2246166"/>
            <a:chExt cx="3556387" cy="3787690"/>
          </a:xfrm>
        </p:grpSpPr>
        <p:pic>
          <p:nvPicPr>
            <p:cNvPr id="8" name="Picture 7" descr="Anti PspA1 imunoresponse (PS6B) copy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1813" y="2246166"/>
              <a:ext cx="3556387" cy="3787690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3381400" y="2501528"/>
              <a:ext cx="1156320" cy="20162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04800" y="1066800"/>
            <a:ext cx="8458200" cy="1179366"/>
            <a:chOff x="304800" y="1066800"/>
            <a:chExt cx="8458200" cy="1179366"/>
          </a:xfrm>
        </p:grpSpPr>
        <p:sp>
          <p:nvSpPr>
            <p:cNvPr id="3" name="TextBox 2"/>
            <p:cNvSpPr txBox="1"/>
            <p:nvPr/>
          </p:nvSpPr>
          <p:spPr>
            <a:xfrm>
              <a:off x="304800" y="1087438"/>
              <a:ext cx="5863557" cy="646331"/>
            </a:xfrm>
            <a:prstGeom prst="rect">
              <a:avLst/>
            </a:prstGeom>
          </p:spPr>
          <p:txBody>
            <a:bodyPr wrap="square" rtlCol="0" anchor="t">
              <a:spAutoFit/>
            </a:bodyPr>
            <a:lstStyle/>
            <a:p>
              <a:r>
                <a:rPr lang="en-US" dirty="0"/>
                <a:t>- Reductive Amination:PS6B-rPspA1 (</a:t>
              </a:r>
              <a:r>
                <a:rPr lang="en-US" dirty="0" smtClean="0"/>
                <a:t>15µg PS : 45µg rPspA1)</a:t>
              </a:r>
              <a:endParaRPr lang="en-US" dirty="0">
                <a:latin typeface="Calibri" charset="0"/>
              </a:endParaRPr>
            </a:p>
            <a:p>
              <a:r>
                <a:rPr lang="en-US" dirty="0"/>
                <a:t>- DMT-MM conjugation: PS6B-OCT-mPspA1 </a:t>
              </a:r>
              <a:r>
                <a:rPr lang="en-US" dirty="0">
                  <a:latin typeface="Calibri" charset="0"/>
                </a:rPr>
                <a:t>(</a:t>
              </a:r>
              <a:r>
                <a:rPr lang="en-US" dirty="0" smtClean="0">
                  <a:latin typeface="Calibri" charset="0"/>
                </a:rPr>
                <a:t>15µg PS : 30µg )</a:t>
              </a:r>
              <a:endParaRPr lang="en-US" dirty="0">
                <a:latin typeface="Calibri" charset="0"/>
              </a:endParaRPr>
            </a:p>
          </p:txBody>
        </p:sp>
        <p:cxnSp>
          <p:nvCxnSpPr>
            <p:cNvPr id="15" name="Curved Connector 14"/>
            <p:cNvCxnSpPr/>
            <p:nvPr/>
          </p:nvCxnSpPr>
          <p:spPr>
            <a:xfrm>
              <a:off x="1524000" y="1733769"/>
              <a:ext cx="838200" cy="323631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468656" y="1876834"/>
              <a:ext cx="36881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55% of PS6B in the conjugate fraction</a:t>
              </a:r>
              <a:endParaRPr lang="en-US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6054639" y="1295400"/>
              <a:ext cx="422361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553200" y="1066800"/>
              <a:ext cx="2209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24% of PS6B in the conjugate fraction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6126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5338936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6EB400"/>
                </a:solidFill>
                <a:latin typeface="Calibri" charset="0"/>
              </a:rPr>
              <a:t> PS6B-rPspA1 conjugates</a:t>
            </a:r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pic>
        <p:nvPicPr>
          <p:cNvPr id="3" name="Picture 2" descr="Anti PspA1 imunoresponse complemen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407" y="1871970"/>
            <a:ext cx="3655393" cy="45288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6324600"/>
            <a:ext cx="632460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/>
              <a:t>Perciani</a:t>
            </a:r>
            <a:r>
              <a:rPr lang="en-US" sz="1600" dirty="0"/>
              <a:t> CT, et al, </a:t>
            </a:r>
            <a:r>
              <a:rPr lang="en-US" sz="1600" dirty="0" err="1"/>
              <a:t>Clin</a:t>
            </a:r>
            <a:r>
              <a:rPr lang="en-US" sz="1600" dirty="0"/>
              <a:t> Vaccine </a:t>
            </a:r>
            <a:r>
              <a:rPr lang="en-US" sz="1600" dirty="0" err="1"/>
              <a:t>Immunol</a:t>
            </a:r>
            <a:r>
              <a:rPr lang="en-US" sz="1600" dirty="0"/>
              <a:t> 20, 858-866, 2013</a:t>
            </a:r>
            <a:r>
              <a:rPr lang="en-US" dirty="0"/>
              <a:t> 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1074003"/>
            <a:ext cx="891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Complement deposition on </a:t>
            </a:r>
            <a:r>
              <a:rPr lang="en-US" sz="2400" i="1" dirty="0" smtClean="0"/>
              <a:t>S. </a:t>
            </a:r>
            <a:r>
              <a:rPr lang="en-US" sz="2400" i="1" dirty="0" err="1" smtClean="0"/>
              <a:t>pneumoniae</a:t>
            </a:r>
            <a:r>
              <a:rPr lang="en-US" sz="2400" i="1" dirty="0" smtClean="0"/>
              <a:t> </a:t>
            </a:r>
            <a:r>
              <a:rPr lang="en-US" sz="2400" dirty="0" smtClean="0"/>
              <a:t>bacteria strain 245/00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 (serotype 14 and </a:t>
            </a:r>
            <a:r>
              <a:rPr lang="en-US" sz="2400" dirty="0" err="1" smtClean="0">
                <a:solidFill>
                  <a:srgbClr val="FF0000"/>
                </a:solidFill>
              </a:rPr>
              <a:t>PspA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clade</a:t>
            </a:r>
            <a:r>
              <a:rPr lang="en-US" sz="2400" dirty="0" smtClean="0">
                <a:solidFill>
                  <a:srgbClr val="FF0000"/>
                </a:solidFill>
              </a:rPr>
              <a:t> 1)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987552" y="4437112"/>
            <a:ext cx="5928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03564" y="4252446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conjugates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559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619"/>
            <a:ext cx="5338936" cy="92211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6EB400"/>
                </a:solidFill>
                <a:latin typeface="Calibri" charset="0"/>
              </a:rPr>
              <a:t> PS6B-rPspA1 conjugate</a:t>
            </a:r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pic>
        <p:nvPicPr>
          <p:cNvPr id="5" name="Picture 4" descr="Opsonofagocytic assay PS6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22822"/>
            <a:ext cx="8892540" cy="4914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990600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Opsonophagocytic</a:t>
            </a:r>
            <a:r>
              <a:rPr lang="en-US" b="1" dirty="0" smtClean="0"/>
              <a:t> assay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5877272"/>
            <a:ext cx="1467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Sera dilution 1:16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6412468"/>
            <a:ext cx="632460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/>
              <a:t>Perciani</a:t>
            </a:r>
            <a:r>
              <a:rPr lang="en-US" sz="1600" dirty="0"/>
              <a:t> CT, et al, </a:t>
            </a:r>
            <a:r>
              <a:rPr lang="en-US" sz="1600" dirty="0" err="1"/>
              <a:t>Clin</a:t>
            </a:r>
            <a:r>
              <a:rPr lang="en-US" sz="1600" dirty="0"/>
              <a:t> Vaccine </a:t>
            </a:r>
            <a:r>
              <a:rPr lang="en-US" sz="1600" dirty="0" err="1"/>
              <a:t>Immunol</a:t>
            </a:r>
            <a:r>
              <a:rPr lang="en-US" sz="1600" dirty="0"/>
              <a:t> 20, 858-866, 2013</a:t>
            </a:r>
            <a:r>
              <a:rPr lang="en-US" dirty="0"/>
              <a:t> 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0032" y="5085184"/>
            <a:ext cx="15352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** P&lt;0.001; *** P&lt;0.0001</a:t>
            </a:r>
            <a:endParaRPr lang="en-US" sz="1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743200" y="2514600"/>
            <a:ext cx="1287570" cy="2057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781800" y="3581400"/>
            <a:ext cx="6858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001000" y="3733800"/>
            <a:ext cx="6858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030770" y="2667000"/>
            <a:ext cx="38883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00032" y="2297668"/>
            <a:ext cx="968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conjugates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26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75567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6EB400"/>
                </a:solidFill>
                <a:latin typeface="Calibri" charset="0"/>
              </a:rPr>
              <a:t>PS14-rPspA4Pro conjugate</a:t>
            </a:r>
            <a:endParaRPr lang="pt-BR" sz="3200" dirty="0"/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68792" y="6237312"/>
            <a:ext cx="28380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(Manuscript under preparation)</a:t>
            </a:r>
            <a:endParaRPr lang="en-US" sz="1600" dirty="0"/>
          </a:p>
        </p:txBody>
      </p:sp>
      <p:pic>
        <p:nvPicPr>
          <p:cNvPr id="6" name="Picture 5" descr="IgG PspA4-PspA4Pro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8" y="1844824"/>
            <a:ext cx="7353300" cy="34163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36096" y="1340768"/>
            <a:ext cx="2406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libri" charset="0"/>
              </a:rPr>
              <a:t>Anti</a:t>
            </a:r>
            <a:r>
              <a:rPr lang="en-US" b="1" dirty="0">
                <a:latin typeface="Calibri" charset="0"/>
              </a:rPr>
              <a:t>-</a:t>
            </a:r>
            <a:r>
              <a:rPr lang="en-US" b="1" dirty="0" smtClean="0">
                <a:latin typeface="Calibri" charset="0"/>
              </a:rPr>
              <a:t>PspA4Pro </a:t>
            </a:r>
            <a:r>
              <a:rPr lang="en-US" b="1" dirty="0" err="1">
                <a:latin typeface="Calibri" charset="0"/>
              </a:rPr>
              <a:t>IgG</a:t>
            </a:r>
            <a:r>
              <a:rPr lang="en-US" b="1" dirty="0">
                <a:latin typeface="Calibri" charset="0"/>
              </a:rPr>
              <a:t> titer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1475656" y="1403484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libri" charset="0"/>
              </a:rPr>
              <a:t>Anti-PS14 </a:t>
            </a:r>
            <a:r>
              <a:rPr lang="en-US" b="1" dirty="0" err="1">
                <a:latin typeface="Calibri" charset="0"/>
              </a:rPr>
              <a:t>IgG</a:t>
            </a:r>
            <a:r>
              <a:rPr lang="en-US" b="1" dirty="0">
                <a:latin typeface="Calibri" charset="0"/>
              </a:rPr>
              <a:t> titer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6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PA ConjPS14PSpA congress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5338936" cy="75567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6EB400"/>
                </a:solidFill>
                <a:latin typeface="Calibri" charset="0"/>
              </a:rPr>
              <a:t>PS14-rPspA4Pro conjugate</a:t>
            </a:r>
            <a:endParaRPr lang="pt-BR" sz="3200" dirty="0"/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44624"/>
            <a:ext cx="2662064" cy="7556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27984" y="6525344"/>
            <a:ext cx="2506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(Manuscript under preparation)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114300" y="620688"/>
            <a:ext cx="2531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Opsonophagocytic assay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286000" y="2133600"/>
            <a:ext cx="359762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6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5338936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rgbClr val="6EB400"/>
                </a:solidFill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smtClean="0">
                <a:latin typeface="Calibri" charset="0"/>
              </a:rPr>
              <a:t>	Our </a:t>
            </a:r>
            <a:r>
              <a:rPr lang="en-US" dirty="0">
                <a:latin typeface="Calibri" charset="0"/>
              </a:rPr>
              <a:t>results support the use of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 err="1" smtClean="0">
                <a:latin typeface="Calibri" charset="0"/>
              </a:rPr>
              <a:t>rPspA</a:t>
            </a:r>
            <a:r>
              <a:rPr lang="en-US" dirty="0" smtClean="0">
                <a:latin typeface="Calibri" charset="0"/>
              </a:rPr>
              <a:t> as </a:t>
            </a:r>
            <a:r>
              <a:rPr lang="en-US" dirty="0">
                <a:latin typeface="Calibri" charset="0"/>
              </a:rPr>
              <a:t>an antigenic carrier protein.</a:t>
            </a:r>
            <a:endParaRPr lang="en-US" dirty="0" smtClean="0">
              <a:latin typeface="Calibri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Calibri" charset="0"/>
              </a:rPr>
              <a:t>	So far, the conjugates studied were able to induce functional antibodies against PS and proteins.</a:t>
            </a:r>
          </a:p>
          <a:p>
            <a:pPr marL="0" indent="0" algn="just">
              <a:buNone/>
            </a:pPr>
            <a:r>
              <a:rPr lang="en-US" dirty="0" smtClean="0">
                <a:latin typeface="Calibri" charset="0"/>
              </a:rPr>
              <a:t>	The </a:t>
            </a:r>
            <a:r>
              <a:rPr lang="en-US" dirty="0" smtClean="0">
                <a:latin typeface="Calibri" charset="0"/>
              </a:rPr>
              <a:t>conjugates </a:t>
            </a:r>
            <a:r>
              <a:rPr lang="en-US" dirty="0">
                <a:latin typeface="Calibri" charset="0"/>
              </a:rPr>
              <a:t>of PS to</a:t>
            </a:r>
            <a:r>
              <a:rPr lang="en-US" dirty="0" smtClean="0">
                <a:latin typeface="Calibri" charset="0"/>
              </a:rPr>
              <a:t> rPspA </a:t>
            </a:r>
            <a:r>
              <a:rPr lang="en-US" dirty="0">
                <a:latin typeface="Calibri" charset="0"/>
              </a:rPr>
              <a:t>could be a</a:t>
            </a:r>
            <a:r>
              <a:rPr lang="en-US" dirty="0" smtClean="0">
                <a:latin typeface="Calibri" charset="0"/>
              </a:rPr>
              <a:t> promising alternative </a:t>
            </a:r>
            <a:r>
              <a:rPr lang="en-US" dirty="0" smtClean="0">
                <a:latin typeface="Calibri" charset="0"/>
              </a:rPr>
              <a:t>vaccine.</a:t>
            </a:r>
            <a:endParaRPr lang="en-US" dirty="0"/>
          </a:p>
        </p:txBody>
      </p:sp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6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36" y="260648"/>
            <a:ext cx="2662064" cy="755677"/>
          </a:xfrm>
          <a:prstGeom prst="rect">
            <a:avLst/>
          </a:prstGeom>
        </p:spPr>
      </p:pic>
      <p:pic>
        <p:nvPicPr>
          <p:cNvPr id="5" name="Picture 2" descr="img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437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logo_butantan_nov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739343"/>
            <a:ext cx="2662064" cy="7556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5010" y="260648"/>
            <a:ext cx="5101086" cy="584775"/>
          </a:xfrm>
          <a:prstGeom prst="rect">
            <a:avLst/>
          </a:prstGeom>
        </p:spPr>
        <p:txBody>
          <a:bodyPr rtlCol="0">
            <a:spAutoFit/>
          </a:bodyPr>
          <a:lstStyle/>
          <a:p>
            <a:r>
              <a:rPr lang="en-US" sz="3200" b="1" dirty="0">
                <a:solidFill>
                  <a:srgbClr val="92D050"/>
                </a:solidFill>
              </a:rPr>
              <a:t>Participant Researchers</a:t>
            </a:r>
            <a:endParaRPr lang="en-US" sz="3600" b="1" dirty="0">
              <a:solidFill>
                <a:srgbClr val="92D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9272" y="1157377"/>
            <a:ext cx="2743200" cy="4001096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just"/>
            <a:r>
              <a:rPr lang="en-US" sz="2000" dirty="0"/>
              <a:t>Martha M </a:t>
            </a:r>
            <a:r>
              <a:rPr lang="en-US" sz="2000" dirty="0" err="1"/>
              <a:t>Tanizaki</a:t>
            </a:r>
            <a:endParaRPr lang="en-US" sz="2000" dirty="0"/>
          </a:p>
          <a:p>
            <a:pPr algn="just"/>
            <a:r>
              <a:rPr lang="en-US" sz="2000" dirty="0" err="1"/>
              <a:t>Giovana</a:t>
            </a:r>
            <a:r>
              <a:rPr lang="en-US" sz="2000" dirty="0"/>
              <a:t> C </a:t>
            </a:r>
            <a:r>
              <a:rPr lang="en-US" sz="2000" dirty="0" err="1"/>
              <a:t>Barazzone</a:t>
            </a:r>
            <a:endParaRPr lang="en-US" sz="2000" dirty="0"/>
          </a:p>
          <a:p>
            <a:pPr algn="just"/>
            <a:r>
              <a:rPr lang="en-US" sz="2000" dirty="0"/>
              <a:t>Luciana C </a:t>
            </a:r>
            <a:r>
              <a:rPr lang="en-US" sz="2000" dirty="0" err="1"/>
              <a:t>C</a:t>
            </a:r>
            <a:r>
              <a:rPr lang="en-US" sz="2000" dirty="0"/>
              <a:t> </a:t>
            </a:r>
            <a:r>
              <a:rPr lang="en-US" sz="2000" dirty="0" err="1"/>
              <a:t>Leite</a:t>
            </a:r>
            <a:endParaRPr lang="en-US" sz="2000" dirty="0"/>
          </a:p>
          <a:p>
            <a:pPr algn="just"/>
            <a:r>
              <a:rPr lang="en-US" sz="2000" dirty="0"/>
              <a:t>Viviane M </a:t>
            </a:r>
            <a:r>
              <a:rPr lang="en-US" sz="2000" dirty="0" err="1"/>
              <a:t>Gonçalves</a:t>
            </a:r>
            <a:endParaRPr lang="en-US" sz="2000" dirty="0"/>
          </a:p>
          <a:p>
            <a:pPr algn="just"/>
            <a:r>
              <a:rPr lang="en-US" sz="2000" dirty="0"/>
              <a:t>Joaquin Cabrera-Crespo</a:t>
            </a:r>
          </a:p>
          <a:p>
            <a:pPr algn="just"/>
            <a:r>
              <a:rPr lang="en-US" sz="2000" dirty="0" err="1"/>
              <a:t>Cátia</a:t>
            </a:r>
            <a:r>
              <a:rPr lang="en-US" sz="2000" dirty="0"/>
              <a:t> T </a:t>
            </a:r>
            <a:r>
              <a:rPr lang="en-US" sz="2000" dirty="0" err="1"/>
              <a:t>Perciani</a:t>
            </a:r>
            <a:endParaRPr lang="en-US" sz="2000" dirty="0"/>
          </a:p>
          <a:p>
            <a:pPr algn="just"/>
            <a:r>
              <a:rPr lang="en-US" sz="2000" dirty="0"/>
              <a:t>Raquel </a:t>
            </a:r>
            <a:r>
              <a:rPr lang="en-US" sz="2000" dirty="0" err="1"/>
              <a:t>Santamaria</a:t>
            </a:r>
            <a:endParaRPr lang="en-US" sz="2000" dirty="0" smtClean="0"/>
          </a:p>
          <a:p>
            <a:pPr algn="just"/>
            <a:r>
              <a:rPr lang="en-US" sz="2000" dirty="0" err="1" smtClean="0"/>
              <a:t>Míriam</a:t>
            </a:r>
            <a:r>
              <a:rPr lang="en-US" sz="2000" dirty="0" smtClean="0"/>
              <a:t> A Silva</a:t>
            </a:r>
          </a:p>
          <a:p>
            <a:pPr algn="just"/>
            <a:r>
              <a:rPr lang="en-US" sz="2000" dirty="0" err="1"/>
              <a:t>Cibelly</a:t>
            </a:r>
            <a:r>
              <a:rPr lang="en-US" sz="2000" dirty="0"/>
              <a:t> </a:t>
            </a:r>
            <a:r>
              <a:rPr lang="en-US" sz="2000" dirty="0" err="1" smtClean="0"/>
              <a:t>Goulart</a:t>
            </a:r>
            <a:endParaRPr lang="en-US" sz="2000" dirty="0" smtClean="0"/>
          </a:p>
          <a:p>
            <a:pPr algn="just"/>
            <a:r>
              <a:rPr lang="en-US" sz="2000" dirty="0" err="1" smtClean="0"/>
              <a:t>Thiago</a:t>
            </a:r>
            <a:r>
              <a:rPr lang="en-US" sz="2000" dirty="0" smtClean="0"/>
              <a:t> R </a:t>
            </a:r>
            <a:r>
              <a:rPr lang="en-US" sz="2000" dirty="0" err="1" smtClean="0"/>
              <a:t>Converso</a:t>
            </a:r>
            <a:endParaRPr lang="en-US" sz="2000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  <p:pic>
        <p:nvPicPr>
          <p:cNvPr id="7" name="Picture 6" descr="FAPESP.png"/>
          <p:cNvPicPr>
            <a:picLocks noChangeAspect="1"/>
          </p:cNvPicPr>
          <p:nvPr/>
        </p:nvPicPr>
        <p:blipFill>
          <a:blip r:embed="rId5"/>
          <a:srcRect l="52" t="21466" r="-52" b="20987"/>
          <a:stretch>
            <a:fillRect/>
          </a:stretch>
        </p:blipFill>
        <p:spPr>
          <a:xfrm>
            <a:off x="352181" y="4421554"/>
            <a:ext cx="2743200" cy="881099"/>
          </a:xfrm>
          <a:prstGeom prst="rect">
            <a:avLst/>
          </a:prstGeom>
        </p:spPr>
      </p:pic>
      <p:pic>
        <p:nvPicPr>
          <p:cNvPr id="8" name="Picture 7" descr="CNPQ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2254" y="4505183"/>
            <a:ext cx="1528968" cy="675400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61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7977</TotalTime>
  <Words>861</Words>
  <Application>Microsoft Macintosh PowerPoint</Application>
  <PresentationFormat>On-screen Show (4:3)</PresentationFormat>
  <Paragraphs>141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Streptococcus pneumoniae</vt:lpstr>
      <vt:lpstr>Conjugate Vaccine</vt:lpstr>
      <vt:lpstr>Pneumococcal surface protein A (PspA) </vt:lpstr>
      <vt:lpstr>Our Proposal</vt:lpstr>
      <vt:lpstr>PowerPoint Presentation</vt:lpstr>
      <vt:lpstr> PS14-rPspA3 conjugate</vt:lpstr>
      <vt:lpstr> PS14-rPspA3 conjugate</vt:lpstr>
      <vt:lpstr> PS6B-rPspA1 conjugates</vt:lpstr>
      <vt:lpstr> PS6B-rPspA1 conjugates</vt:lpstr>
      <vt:lpstr> PS6B-rPspA1 conjugate</vt:lpstr>
      <vt:lpstr>PS14-rPspA4Pro conjugate</vt:lpstr>
      <vt:lpstr>PS14-rPspA4Pro conjugate</vt:lpstr>
      <vt:lpstr>Conclusions</vt:lpstr>
      <vt:lpstr>PowerPoint Presentation</vt:lpstr>
    </vt:vector>
  </TitlesOfParts>
  <Company>2d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</dc:title>
  <dc:creator>darkon vr</dc:creator>
  <cp:lastModifiedBy>Giovana Barazzone</cp:lastModifiedBy>
  <cp:revision>407</cp:revision>
  <cp:lastPrinted>2016-06-07T12:13:56Z</cp:lastPrinted>
  <dcterms:created xsi:type="dcterms:W3CDTF">2016-06-11T02:17:25Z</dcterms:created>
  <dcterms:modified xsi:type="dcterms:W3CDTF">2016-06-13T14:10:34Z</dcterms:modified>
</cp:coreProperties>
</file>