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99" r:id="rId2"/>
    <p:sldId id="298" r:id="rId3"/>
    <p:sldId id="283" r:id="rId4"/>
    <p:sldId id="261" r:id="rId5"/>
    <p:sldId id="278" r:id="rId6"/>
    <p:sldId id="315" r:id="rId7"/>
    <p:sldId id="329" r:id="rId8"/>
    <p:sldId id="324" r:id="rId9"/>
    <p:sldId id="258" r:id="rId10"/>
    <p:sldId id="338" r:id="rId11"/>
    <p:sldId id="297" r:id="rId12"/>
    <p:sldId id="322" r:id="rId13"/>
    <p:sldId id="320" r:id="rId14"/>
    <p:sldId id="290" r:id="rId15"/>
    <p:sldId id="314" r:id="rId16"/>
    <p:sldId id="285" r:id="rId17"/>
    <p:sldId id="311" r:id="rId18"/>
    <p:sldId id="310" r:id="rId19"/>
    <p:sldId id="325" r:id="rId20"/>
    <p:sldId id="301" r:id="rId21"/>
    <p:sldId id="302" r:id="rId22"/>
    <p:sldId id="316" r:id="rId23"/>
    <p:sldId id="300" r:id="rId24"/>
    <p:sldId id="330" r:id="rId25"/>
    <p:sldId id="331" r:id="rId26"/>
    <p:sldId id="303" r:id="rId27"/>
    <p:sldId id="327" r:id="rId28"/>
    <p:sldId id="294" r:id="rId29"/>
    <p:sldId id="296" r:id="rId30"/>
    <p:sldId id="267" r:id="rId31"/>
    <p:sldId id="305" r:id="rId32"/>
    <p:sldId id="269" r:id="rId33"/>
    <p:sldId id="336" r:id="rId34"/>
    <p:sldId id="328" r:id="rId35"/>
  </p:sldIdLst>
  <p:sldSz cx="9144000" cy="6858000" type="screen4x3"/>
  <p:notesSz cx="6858000" cy="9144000"/>
  <p:defaultTextStyle>
    <a:defPPr>
      <a:defRPr lang="en-US"/>
    </a:defPPr>
    <a:lvl1pPr algn="l" defTabSz="457159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1pPr>
    <a:lvl2pPr marL="457159" algn="l" defTabSz="457159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2pPr>
    <a:lvl3pPr marL="914318" algn="l" defTabSz="457159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3pPr>
    <a:lvl4pPr marL="1371477" algn="l" defTabSz="457159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4pPr>
    <a:lvl5pPr marL="1828637" algn="l" defTabSz="457159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5pPr>
    <a:lvl6pPr marL="2285797" algn="l" defTabSz="457159" rtl="0" eaLnBrk="1" latinLnBrk="0" hangingPunct="1"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6pPr>
    <a:lvl7pPr marL="2742956" algn="l" defTabSz="457159" rtl="0" eaLnBrk="1" latinLnBrk="0" hangingPunct="1"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7pPr>
    <a:lvl8pPr marL="3200115" algn="l" defTabSz="457159" rtl="0" eaLnBrk="1" latinLnBrk="0" hangingPunct="1"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8pPr>
    <a:lvl9pPr marL="3657274" algn="l" defTabSz="457159" rtl="0" eaLnBrk="1" latinLnBrk="0" hangingPunct="1">
      <a:defRPr kern="1200">
        <a:solidFill>
          <a:schemeClr val="tx1"/>
        </a:solidFill>
        <a:latin typeface="Calibri" charset="0"/>
        <a:ea typeface="Geneva" charset="0"/>
        <a:cs typeface="Geneva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A5100"/>
    <a:srgbClr val="FF8000"/>
    <a:srgbClr val="F0A906"/>
    <a:srgbClr val="F0BA09"/>
    <a:srgbClr val="468A03"/>
    <a:srgbClr val="00B800"/>
    <a:srgbClr val="00AD00"/>
    <a:srgbClr val="C70000"/>
    <a:srgbClr val="00C8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 horzBarState="maximized">
    <p:restoredLeft sz="15620"/>
    <p:restoredTop sz="96610" autoAdjust="0"/>
  </p:normalViewPr>
  <p:slideViewPr>
    <p:cSldViewPr snapToGrid="0" snapToObjects="1">
      <p:cViewPr>
        <p:scale>
          <a:sx n="81" d="100"/>
          <a:sy n="81" d="100"/>
        </p:scale>
        <p:origin x="-15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768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Climate%20Change:The%20Science:Particular%20Studies:Data%20Sets:Temperatures:Global:Global%20Temp%20Analysis:450K%20yr%20vs%20CO2,%20Vimeux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Gene's%20HD:Climate%20Change:The%20Science:Particular%20Studies:Data%20Sets:Indicative%20CO2%20GT,%20PPM,%20&#8710;&#176;C,%20SLR.xls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Gene's%20HD:Climate%20Change:The%20Science:Particular%20Studies:Data%20Sets:Temperatures:US:US%20Total%20Summaries:US,%20Contiguous,%20Places%20Warming%20Summary%2075-15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style val="18"/>
  <c:chart>
    <c:title>
      <c:tx>
        <c:rich>
          <a:bodyPr/>
          <a:lstStyle/>
          <a:p>
            <a:pPr>
              <a:defRPr lang="en-US"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000" b="1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Temperature </a:t>
            </a:r>
            <a:r>
              <a:rPr lang="en-US" sz="2000" b="1" i="0" u="none" strike="noStrik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 GHG Relationship</a:t>
            </a:r>
            <a:endParaRPr lang="en-US" sz="2000" b="1" i="0" u="none" strike="noStrike" baseline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>
              <a:defRPr lang="en-US"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600" b="1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 </a:t>
            </a:r>
            <a:r>
              <a:rPr lang="en-US" sz="1600" b="1" i="0" u="none" strike="noStrike" baseline="0" dirty="0">
                <a:solidFill>
                  <a:srgbClr val="0000D4"/>
                </a:solidFill>
                <a:latin typeface="Arial"/>
                <a:ea typeface="Arial"/>
                <a:cs typeface="Arial"/>
              </a:rPr>
              <a:t>Vostok</a:t>
            </a:r>
            <a:r>
              <a:rPr lang="en-US" sz="1600" b="1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+ </a:t>
            </a:r>
            <a:r>
              <a:rPr lang="en-US" sz="1600" b="1" i="0" u="none" strike="noStrike" baseline="0" dirty="0">
                <a:solidFill>
                  <a:srgbClr val="98BB4B"/>
                </a:solidFill>
                <a:latin typeface="Arial"/>
                <a:ea typeface="Arial"/>
                <a:cs typeface="Arial"/>
              </a:rPr>
              <a:t>Pliocene</a:t>
            </a:r>
            <a:r>
              <a:rPr lang="en-US" sz="1600" b="1" i="0" u="none" strike="noStrike" baseline="0" dirty="0">
                <a:latin typeface="Arial"/>
                <a:ea typeface="Arial"/>
                <a:cs typeface="Arial"/>
              </a:rPr>
              <a:t>,</a:t>
            </a:r>
            <a:r>
              <a:rPr lang="en-US" sz="1000" b="0" i="0" u="none" strike="noStrike" baseline="0" dirty="0">
                <a:latin typeface="Arial"/>
                <a:ea typeface="Arial"/>
                <a:cs typeface="Arial"/>
              </a:rPr>
              <a:t> </a:t>
            </a:r>
            <a:r>
              <a:rPr lang="en-US" sz="1600" b="1" i="0" u="none" strike="noStrike" baseline="0" dirty="0">
                <a:solidFill>
                  <a:srgbClr val="FEA746"/>
                </a:solidFill>
                <a:latin typeface="Arial"/>
                <a:ea typeface="Arial"/>
                <a:cs typeface="Arial"/>
              </a:rPr>
              <a:t>Miocene</a:t>
            </a:r>
          </a:p>
        </c:rich>
      </c:tx>
      <c:layout>
        <c:manualLayout>
          <c:xMode val="edge"/>
          <c:yMode val="edge"/>
          <c:x val="0.18370678264147505"/>
          <c:y val="2.3227507605583404E-2"/>
        </c:manualLayout>
      </c:layout>
    </c:title>
    <c:plotArea>
      <c:layout>
        <c:manualLayout>
          <c:layoutTarget val="inner"/>
          <c:xMode val="edge"/>
          <c:yMode val="edge"/>
          <c:x val="0.11489546427017502"/>
          <c:y val="0.10609760871510401"/>
          <c:w val="0.5996485116143262"/>
          <c:h val="0.71633653778302897"/>
        </c:manualLayout>
      </c:layout>
      <c:scatterChart>
        <c:scatterStyle val="lineMarker"/>
        <c:ser>
          <c:idx val="1"/>
          <c:order val="0"/>
          <c:tx>
            <c:v>Vostok Actual Data</c:v>
          </c:tx>
          <c:spPr>
            <a:ln w="47625">
              <a:noFill/>
            </a:ln>
          </c:spPr>
          <c:marker>
            <c:symbol val="circle"/>
            <c:size val="6"/>
            <c:spPr>
              <a:solidFill>
                <a:srgbClr val="0000FF"/>
              </a:solidFill>
              <a:ln w="12700">
                <a:noFill/>
              </a:ln>
            </c:spPr>
          </c:marker>
          <c:xVal>
            <c:numRef>
              <c:f>'Data ∆°C'!$C$3:$C$45</c:f>
              <c:numCache>
                <c:formatCode>General</c:formatCode>
                <c:ptCount val="43"/>
                <c:pt idx="0">
                  <c:v>275</c:v>
                </c:pt>
                <c:pt idx="1">
                  <c:v>282</c:v>
                </c:pt>
                <c:pt idx="2">
                  <c:v>282</c:v>
                </c:pt>
                <c:pt idx="3">
                  <c:v>256</c:v>
                </c:pt>
                <c:pt idx="4">
                  <c:v>246</c:v>
                </c:pt>
                <c:pt idx="5">
                  <c:v>229</c:v>
                </c:pt>
                <c:pt idx="6">
                  <c:v>205</c:v>
                </c:pt>
                <c:pt idx="7">
                  <c:v>195</c:v>
                </c:pt>
                <c:pt idx="8">
                  <c:v>216</c:v>
                </c:pt>
                <c:pt idx="9">
                  <c:v>235</c:v>
                </c:pt>
                <c:pt idx="10">
                  <c:v>273</c:v>
                </c:pt>
                <c:pt idx="11">
                  <c:v>257</c:v>
                </c:pt>
                <c:pt idx="12">
                  <c:v>245</c:v>
                </c:pt>
                <c:pt idx="13">
                  <c:v>245</c:v>
                </c:pt>
                <c:pt idx="14">
                  <c:v>207</c:v>
                </c:pt>
                <c:pt idx="15">
                  <c:v>224</c:v>
                </c:pt>
                <c:pt idx="16">
                  <c:v>193</c:v>
                </c:pt>
                <c:pt idx="17">
                  <c:v>202</c:v>
                </c:pt>
                <c:pt idx="18">
                  <c:v>237</c:v>
                </c:pt>
                <c:pt idx="19">
                  <c:v>245</c:v>
                </c:pt>
                <c:pt idx="20">
                  <c:v>208</c:v>
                </c:pt>
                <c:pt idx="21">
                  <c:v>242</c:v>
                </c:pt>
                <c:pt idx="22">
                  <c:v>247</c:v>
                </c:pt>
                <c:pt idx="23">
                  <c:v>229</c:v>
                </c:pt>
                <c:pt idx="24">
                  <c:v>211</c:v>
                </c:pt>
                <c:pt idx="25">
                  <c:v>196</c:v>
                </c:pt>
                <c:pt idx="26">
                  <c:v>200</c:v>
                </c:pt>
                <c:pt idx="27">
                  <c:v>191</c:v>
                </c:pt>
                <c:pt idx="28">
                  <c:v>192</c:v>
                </c:pt>
                <c:pt idx="29">
                  <c:v>263</c:v>
                </c:pt>
                <c:pt idx="30">
                  <c:v>266</c:v>
                </c:pt>
                <c:pt idx="31">
                  <c:v>250</c:v>
                </c:pt>
                <c:pt idx="32">
                  <c:v>226</c:v>
                </c:pt>
                <c:pt idx="33">
                  <c:v>209</c:v>
                </c:pt>
                <c:pt idx="34">
                  <c:v>221</c:v>
                </c:pt>
                <c:pt idx="35">
                  <c:v>212</c:v>
                </c:pt>
                <c:pt idx="36">
                  <c:v>202</c:v>
                </c:pt>
                <c:pt idx="37">
                  <c:v>212</c:v>
                </c:pt>
                <c:pt idx="38">
                  <c:v>207</c:v>
                </c:pt>
                <c:pt idx="39">
                  <c:v>201</c:v>
                </c:pt>
                <c:pt idx="40">
                  <c:v>186</c:v>
                </c:pt>
                <c:pt idx="41">
                  <c:v>263</c:v>
                </c:pt>
                <c:pt idx="42">
                  <c:v>282</c:v>
                </c:pt>
              </c:numCache>
            </c:numRef>
          </c:xVal>
          <c:yVal>
            <c:numRef>
              <c:f>'Data ∆°C'!$B$3:$B$45</c:f>
              <c:numCache>
                <c:formatCode>.0</c:formatCode>
                <c:ptCount val="43"/>
                <c:pt idx="0">
                  <c:v>2</c:v>
                </c:pt>
                <c:pt idx="1">
                  <c:v>2.9</c:v>
                </c:pt>
                <c:pt idx="2">
                  <c:v>0.2</c:v>
                </c:pt>
                <c:pt idx="3">
                  <c:v>-3</c:v>
                </c:pt>
                <c:pt idx="4">
                  <c:v>-2.67</c:v>
                </c:pt>
                <c:pt idx="5">
                  <c:v>-3.5</c:v>
                </c:pt>
                <c:pt idx="6">
                  <c:v>-5</c:v>
                </c:pt>
                <c:pt idx="7">
                  <c:v>-6</c:v>
                </c:pt>
                <c:pt idx="8">
                  <c:v>-6</c:v>
                </c:pt>
                <c:pt idx="9">
                  <c:v>-4.0999999999999996</c:v>
                </c:pt>
                <c:pt idx="10">
                  <c:v>1.2</c:v>
                </c:pt>
                <c:pt idx="11">
                  <c:v>-1.9</c:v>
                </c:pt>
                <c:pt idx="12">
                  <c:v>-2</c:v>
                </c:pt>
                <c:pt idx="13">
                  <c:v>-4</c:v>
                </c:pt>
                <c:pt idx="14">
                  <c:v>-3.5</c:v>
                </c:pt>
                <c:pt idx="15">
                  <c:v>-4.7</c:v>
                </c:pt>
                <c:pt idx="16">
                  <c:v>-6.9</c:v>
                </c:pt>
                <c:pt idx="17">
                  <c:v>-6</c:v>
                </c:pt>
                <c:pt idx="18">
                  <c:v>-1.1000000000000001</c:v>
                </c:pt>
                <c:pt idx="19">
                  <c:v>-4.8</c:v>
                </c:pt>
                <c:pt idx="20">
                  <c:v>-2.8</c:v>
                </c:pt>
                <c:pt idx="21">
                  <c:v>-2.8</c:v>
                </c:pt>
                <c:pt idx="22">
                  <c:v>-1.1000000000000001</c:v>
                </c:pt>
                <c:pt idx="23">
                  <c:v>-5.0999999999999996</c:v>
                </c:pt>
                <c:pt idx="24">
                  <c:v>-4.0999999999999996</c:v>
                </c:pt>
                <c:pt idx="25">
                  <c:v>-4.9000000000000004</c:v>
                </c:pt>
                <c:pt idx="26">
                  <c:v>-6.1</c:v>
                </c:pt>
                <c:pt idx="27">
                  <c:v>-5.5</c:v>
                </c:pt>
                <c:pt idx="28">
                  <c:v>-6.8</c:v>
                </c:pt>
                <c:pt idx="29">
                  <c:v>2</c:v>
                </c:pt>
                <c:pt idx="30">
                  <c:v>0.70000000000000007</c:v>
                </c:pt>
                <c:pt idx="31">
                  <c:v>-3.8</c:v>
                </c:pt>
                <c:pt idx="32">
                  <c:v>-2.8</c:v>
                </c:pt>
                <c:pt idx="33">
                  <c:v>-4.5999999999999996</c:v>
                </c:pt>
                <c:pt idx="34">
                  <c:v>-4.7</c:v>
                </c:pt>
                <c:pt idx="35">
                  <c:v>-5.9</c:v>
                </c:pt>
                <c:pt idx="36">
                  <c:v>-5.5</c:v>
                </c:pt>
                <c:pt idx="37">
                  <c:v>-4.4000000000000004</c:v>
                </c:pt>
                <c:pt idx="38">
                  <c:v>-5.5</c:v>
                </c:pt>
                <c:pt idx="39">
                  <c:v>-6.6</c:v>
                </c:pt>
                <c:pt idx="40">
                  <c:v>-7.2</c:v>
                </c:pt>
                <c:pt idx="41">
                  <c:v>0.4</c:v>
                </c:pt>
                <c:pt idx="42">
                  <c:v>0</c:v>
                </c:pt>
              </c:numCache>
            </c:numRef>
          </c:yVal>
        </c:ser>
        <c:ser>
          <c:idx val="2"/>
          <c:order val="1"/>
          <c:tx>
            <c:v>Trend Ln(CO2), LN(CH4)</c:v>
          </c:tx>
          <c:spPr>
            <a:ln w="25400">
              <a:solidFill>
                <a:srgbClr val="60C601"/>
              </a:solidFill>
              <a:prstDash val="sysDash"/>
            </a:ln>
          </c:spPr>
          <c:marker>
            <c:symbol val="none"/>
          </c:marker>
          <c:xVal>
            <c:numRef>
              <c:f>'Data ∆°C'!$W$3:$W$58</c:f>
              <c:numCache>
                <c:formatCode>0</c:formatCode>
                <c:ptCount val="56"/>
                <c:pt idx="0">
                  <c:v>185</c:v>
                </c:pt>
                <c:pt idx="1">
                  <c:v>190</c:v>
                </c:pt>
                <c:pt idx="2">
                  <c:v>195</c:v>
                </c:pt>
                <c:pt idx="3">
                  <c:v>200</c:v>
                </c:pt>
                <c:pt idx="4">
                  <c:v>205</c:v>
                </c:pt>
                <c:pt idx="5">
                  <c:v>210</c:v>
                </c:pt>
                <c:pt idx="6">
                  <c:v>215</c:v>
                </c:pt>
                <c:pt idx="7">
                  <c:v>220</c:v>
                </c:pt>
                <c:pt idx="8">
                  <c:v>225</c:v>
                </c:pt>
                <c:pt idx="9">
                  <c:v>230</c:v>
                </c:pt>
                <c:pt idx="10">
                  <c:v>235</c:v>
                </c:pt>
                <c:pt idx="11">
                  <c:v>240</c:v>
                </c:pt>
                <c:pt idx="12">
                  <c:v>245</c:v>
                </c:pt>
                <c:pt idx="13">
                  <c:v>250</c:v>
                </c:pt>
                <c:pt idx="14">
                  <c:v>255</c:v>
                </c:pt>
                <c:pt idx="15">
                  <c:v>260</c:v>
                </c:pt>
                <c:pt idx="16">
                  <c:v>265</c:v>
                </c:pt>
                <c:pt idx="17">
                  <c:v>270</c:v>
                </c:pt>
                <c:pt idx="18">
                  <c:v>275</c:v>
                </c:pt>
                <c:pt idx="19">
                  <c:v>280</c:v>
                </c:pt>
                <c:pt idx="20">
                  <c:v>285</c:v>
                </c:pt>
                <c:pt idx="21">
                  <c:v>290</c:v>
                </c:pt>
                <c:pt idx="22">
                  <c:v>295</c:v>
                </c:pt>
                <c:pt idx="23">
                  <c:v>300</c:v>
                </c:pt>
                <c:pt idx="24">
                  <c:v>305</c:v>
                </c:pt>
                <c:pt idx="25">
                  <c:v>310</c:v>
                </c:pt>
                <c:pt idx="26">
                  <c:v>315</c:v>
                </c:pt>
                <c:pt idx="27">
                  <c:v>320</c:v>
                </c:pt>
                <c:pt idx="28">
                  <c:v>325</c:v>
                </c:pt>
                <c:pt idx="29">
                  <c:v>330</c:v>
                </c:pt>
                <c:pt idx="30">
                  <c:v>335</c:v>
                </c:pt>
                <c:pt idx="31">
                  <c:v>340</c:v>
                </c:pt>
                <c:pt idx="32">
                  <c:v>345</c:v>
                </c:pt>
                <c:pt idx="33">
                  <c:v>350</c:v>
                </c:pt>
                <c:pt idx="34">
                  <c:v>355</c:v>
                </c:pt>
                <c:pt idx="35">
                  <c:v>360</c:v>
                </c:pt>
                <c:pt idx="36">
                  <c:v>365</c:v>
                </c:pt>
                <c:pt idx="37">
                  <c:v>370</c:v>
                </c:pt>
                <c:pt idx="38">
                  <c:v>375</c:v>
                </c:pt>
                <c:pt idx="39">
                  <c:v>380</c:v>
                </c:pt>
                <c:pt idx="40">
                  <c:v>385</c:v>
                </c:pt>
                <c:pt idx="41">
                  <c:v>390</c:v>
                </c:pt>
                <c:pt idx="42">
                  <c:v>395</c:v>
                </c:pt>
                <c:pt idx="43">
                  <c:v>400</c:v>
                </c:pt>
                <c:pt idx="44">
                  <c:v>405</c:v>
                </c:pt>
                <c:pt idx="45">
                  <c:v>410</c:v>
                </c:pt>
                <c:pt idx="46">
                  <c:v>415</c:v>
                </c:pt>
                <c:pt idx="47">
                  <c:v>420</c:v>
                </c:pt>
                <c:pt idx="48">
                  <c:v>425</c:v>
                </c:pt>
                <c:pt idx="49">
                  <c:v>430</c:v>
                </c:pt>
                <c:pt idx="50">
                  <c:v>435</c:v>
                </c:pt>
                <c:pt idx="51">
                  <c:v>440</c:v>
                </c:pt>
                <c:pt idx="52">
                  <c:v>445</c:v>
                </c:pt>
                <c:pt idx="53">
                  <c:v>450</c:v>
                </c:pt>
                <c:pt idx="54">
                  <c:v>455</c:v>
                </c:pt>
                <c:pt idx="55">
                  <c:v>460</c:v>
                </c:pt>
              </c:numCache>
            </c:numRef>
          </c:xVal>
          <c:yVal>
            <c:numRef>
              <c:f>'Data ∆°C'!$AA$3:$AA$58</c:f>
              <c:numCache>
                <c:formatCode>.0</c:formatCode>
                <c:ptCount val="56"/>
                <c:pt idx="0">
                  <c:v>-7.313231217592687</c:v>
                </c:pt>
                <c:pt idx="1">
                  <c:v>-6.8181949708199632</c:v>
                </c:pt>
                <c:pt idx="2">
                  <c:v>-6.333413377366047</c:v>
                </c:pt>
                <c:pt idx="3">
                  <c:v>-5.8584629787116711</c:v>
                </c:pt>
                <c:pt idx="4">
                  <c:v>-5.3929474206029466</c:v>
                </c:pt>
                <c:pt idx="5">
                  <c:v>-4.9364950341877858</c:v>
                </c:pt>
                <c:pt idx="6">
                  <c:v>-4.4887566961820511</c:v>
                </c:pt>
                <c:pt idx="7">
                  <c:v>-4.0494039289769406</c:v>
                </c:pt>
                <c:pt idx="8">
                  <c:v>-3.6181272079383149</c:v>
                </c:pt>
                <c:pt idx="9">
                  <c:v>-3.1946344483390026</c:v>
                </c:pt>
                <c:pt idx="10">
                  <c:v>-2.7786496486311165</c:v>
                </c:pt>
                <c:pt idx="11">
                  <c:v>-2.3699116702871801</c:v>
                </c:pt>
                <c:pt idx="12">
                  <c:v>-1.9681731373628399</c:v>
                </c:pt>
                <c:pt idx="13">
                  <c:v>-1.5731994413672079</c:v>
                </c:pt>
                <c:pt idx="14">
                  <c:v>-1.1847678390637955</c:v>
                </c:pt>
                <c:pt idx="15">
                  <c:v>-0.80266663253600312</c:v>
                </c:pt>
                <c:pt idx="16">
                  <c:v>-0.42669442229141902</c:v>
                </c:pt>
                <c:pt idx="17">
                  <c:v>-5.6659425400695809E-2</c:v>
                </c:pt>
                <c:pt idx="18">
                  <c:v>0.30762114829777004</c:v>
                </c:pt>
                <c:pt idx="19">
                  <c:v>0.66632166801296899</c:v>
                </c:pt>
                <c:pt idx="20">
                  <c:v>1.0196086071669437</c:v>
                </c:pt>
                <c:pt idx="21">
                  <c:v>1.3676410265935173</c:v>
                </c:pt>
                <c:pt idx="22">
                  <c:v>1.7105710198956241</c:v>
                </c:pt>
                <c:pt idx="23">
                  <c:v>2.0485441246051286</c:v>
                </c:pt>
                <c:pt idx="24">
                  <c:v>2.3816997023727282</c:v>
                </c:pt>
                <c:pt idx="25">
                  <c:v>2.7101712910530154</c:v>
                </c:pt>
                <c:pt idx="26">
                  <c:v>3.0340869312358456</c:v>
                </c:pt>
                <c:pt idx="27">
                  <c:v>3.3535694694983667</c:v>
                </c:pt>
                <c:pt idx="28">
                  <c:v>3.6687368404131466</c:v>
                </c:pt>
                <c:pt idx="29">
                  <c:v>3.9797023291347355</c:v>
                </c:pt>
                <c:pt idx="30">
                  <c:v>4.2865748162022381</c:v>
                </c:pt>
                <c:pt idx="31">
                  <c:v>4.5894590060304807</c:v>
                </c:pt>
                <c:pt idx="32">
                  <c:v>4.8884556404183366</c:v>
                </c:pt>
                <c:pt idx="33">
                  <c:v>5.1836616982732124</c:v>
                </c:pt>
                <c:pt idx="34">
                  <c:v>5.4751705826377872</c:v>
                </c:pt>
                <c:pt idx="35">
                  <c:v>5.763072296002278</c:v>
                </c:pt>
                <c:pt idx="36">
                  <c:v>6.0474536047963605</c:v>
                </c:pt>
                <c:pt idx="37">
                  <c:v>6.3283981938730136</c:v>
                </c:pt>
                <c:pt idx="38">
                  <c:v>6.6059868117246339</c:v>
                </c:pt>
                <c:pt idx="39">
                  <c:v>6.8802974071066529</c:v>
                </c:pt>
                <c:pt idx="40">
                  <c:v>7.1514052576860667</c:v>
                </c:pt>
                <c:pt idx="41">
                  <c:v>7.4193830912791814</c:v>
                </c:pt>
                <c:pt idx="42">
                  <c:v>7.6843012001956756</c:v>
                </c:pt>
                <c:pt idx="43">
                  <c:v>7.946227549164278</c:v>
                </c:pt>
                <c:pt idx="44">
                  <c:v>8.205227877275334</c:v>
                </c:pt>
                <c:pt idx="45">
                  <c:v>8.461365794341468</c:v>
                </c:pt>
                <c:pt idx="46">
                  <c:v>8.7147028720458906</c:v>
                </c:pt>
                <c:pt idx="47">
                  <c:v>8.9652987302185494</c:v>
                </c:pt>
                <c:pt idx="48">
                  <c:v>9.2132111185540548</c:v>
                </c:pt>
                <c:pt idx="49">
                  <c:v>9.4584959940627211</c:v>
                </c:pt>
                <c:pt idx="50">
                  <c:v>9.7012075945219323</c:v>
                </c:pt>
                <c:pt idx="51">
                  <c:v>9.9413985081775635</c:v>
                </c:pt>
                <c:pt idx="52">
                  <c:v>10.179119739925801</c:v>
                </c:pt>
                <c:pt idx="53">
                  <c:v>10.414420774188262</c:v>
                </c:pt>
                <c:pt idx="54">
                  <c:v>10.647349634680568</c:v>
                </c:pt>
                <c:pt idx="55">
                  <c:v>10.877952941257361</c:v>
                </c:pt>
              </c:numCache>
            </c:numRef>
          </c:yVal>
        </c:ser>
        <c:ser>
          <c:idx val="3"/>
          <c:order val="2"/>
          <c:tx>
            <c:v>Trend, Ln(CO2)</c:v>
          </c:tx>
          <c:spPr>
            <a:ln w="25400">
              <a:solidFill>
                <a:srgbClr val="930093"/>
              </a:solidFill>
              <a:prstDash val="sysDash"/>
            </a:ln>
          </c:spPr>
          <c:marker>
            <c:symbol val="none"/>
          </c:marker>
          <c:xVal>
            <c:numRef>
              <c:f>'Data ∆°C'!$W$3:$W$58</c:f>
              <c:numCache>
                <c:formatCode>0</c:formatCode>
                <c:ptCount val="56"/>
                <c:pt idx="0">
                  <c:v>185</c:v>
                </c:pt>
                <c:pt idx="1">
                  <c:v>190</c:v>
                </c:pt>
                <c:pt idx="2">
                  <c:v>195</c:v>
                </c:pt>
                <c:pt idx="3">
                  <c:v>200</c:v>
                </c:pt>
                <c:pt idx="4">
                  <c:v>205</c:v>
                </c:pt>
                <c:pt idx="5">
                  <c:v>210</c:v>
                </c:pt>
                <c:pt idx="6">
                  <c:v>215</c:v>
                </c:pt>
                <c:pt idx="7">
                  <c:v>220</c:v>
                </c:pt>
                <c:pt idx="8">
                  <c:v>225</c:v>
                </c:pt>
                <c:pt idx="9">
                  <c:v>230</c:v>
                </c:pt>
                <c:pt idx="10">
                  <c:v>235</c:v>
                </c:pt>
                <c:pt idx="11">
                  <c:v>240</c:v>
                </c:pt>
                <c:pt idx="12">
                  <c:v>245</c:v>
                </c:pt>
                <c:pt idx="13">
                  <c:v>250</c:v>
                </c:pt>
                <c:pt idx="14">
                  <c:v>255</c:v>
                </c:pt>
                <c:pt idx="15">
                  <c:v>260</c:v>
                </c:pt>
                <c:pt idx="16">
                  <c:v>265</c:v>
                </c:pt>
                <c:pt idx="17">
                  <c:v>270</c:v>
                </c:pt>
                <c:pt idx="18">
                  <c:v>275</c:v>
                </c:pt>
                <c:pt idx="19">
                  <c:v>280</c:v>
                </c:pt>
                <c:pt idx="20">
                  <c:v>285</c:v>
                </c:pt>
                <c:pt idx="21">
                  <c:v>290</c:v>
                </c:pt>
                <c:pt idx="22">
                  <c:v>295</c:v>
                </c:pt>
                <c:pt idx="23">
                  <c:v>300</c:v>
                </c:pt>
                <c:pt idx="24">
                  <c:v>305</c:v>
                </c:pt>
                <c:pt idx="25">
                  <c:v>310</c:v>
                </c:pt>
                <c:pt idx="26">
                  <c:v>315</c:v>
                </c:pt>
                <c:pt idx="27">
                  <c:v>320</c:v>
                </c:pt>
                <c:pt idx="28">
                  <c:v>325</c:v>
                </c:pt>
                <c:pt idx="29">
                  <c:v>330</c:v>
                </c:pt>
                <c:pt idx="30">
                  <c:v>335</c:v>
                </c:pt>
                <c:pt idx="31">
                  <c:v>340</c:v>
                </c:pt>
                <c:pt idx="32">
                  <c:v>345</c:v>
                </c:pt>
                <c:pt idx="33">
                  <c:v>350</c:v>
                </c:pt>
                <c:pt idx="34">
                  <c:v>355</c:v>
                </c:pt>
                <c:pt idx="35">
                  <c:v>360</c:v>
                </c:pt>
                <c:pt idx="36">
                  <c:v>365</c:v>
                </c:pt>
                <c:pt idx="37">
                  <c:v>370</c:v>
                </c:pt>
                <c:pt idx="38">
                  <c:v>375</c:v>
                </c:pt>
                <c:pt idx="39">
                  <c:v>380</c:v>
                </c:pt>
                <c:pt idx="40">
                  <c:v>385</c:v>
                </c:pt>
                <c:pt idx="41">
                  <c:v>390</c:v>
                </c:pt>
                <c:pt idx="42">
                  <c:v>395</c:v>
                </c:pt>
                <c:pt idx="43">
                  <c:v>400</c:v>
                </c:pt>
                <c:pt idx="44">
                  <c:v>405</c:v>
                </c:pt>
                <c:pt idx="45">
                  <c:v>410</c:v>
                </c:pt>
                <c:pt idx="46">
                  <c:v>415</c:v>
                </c:pt>
                <c:pt idx="47">
                  <c:v>420</c:v>
                </c:pt>
                <c:pt idx="48">
                  <c:v>425</c:v>
                </c:pt>
                <c:pt idx="49">
                  <c:v>430</c:v>
                </c:pt>
                <c:pt idx="50">
                  <c:v>435</c:v>
                </c:pt>
                <c:pt idx="51">
                  <c:v>440</c:v>
                </c:pt>
                <c:pt idx="52">
                  <c:v>445</c:v>
                </c:pt>
                <c:pt idx="53">
                  <c:v>450</c:v>
                </c:pt>
                <c:pt idx="54">
                  <c:v>455</c:v>
                </c:pt>
                <c:pt idx="55">
                  <c:v>460</c:v>
                </c:pt>
              </c:numCache>
            </c:numRef>
          </c:xVal>
          <c:yVal>
            <c:numRef>
              <c:f>'Data ∆°C'!$AB$3:$AB$58</c:f>
              <c:numCache>
                <c:formatCode>.0</c:formatCode>
                <c:ptCount val="56"/>
                <c:pt idx="0">
                  <c:v>-7.3619847206574329</c:v>
                </c:pt>
                <c:pt idx="1">
                  <c:v>-6.8524763801714936</c:v>
                </c:pt>
                <c:pt idx="2">
                  <c:v>-6.3562035306712659</c:v>
                </c:pt>
                <c:pt idx="3">
                  <c:v>-5.8724959104787846</c:v>
                </c:pt>
                <c:pt idx="4">
                  <c:v>-5.4007329174173302</c:v>
                </c:pt>
                <c:pt idx="5">
                  <c:v>-4.9403388211351711</c:v>
                </c:pt>
                <c:pt idx="6">
                  <c:v>-4.4907785388511314</c:v>
                </c:pt>
                <c:pt idx="7">
                  <c:v>-4.0515538967833322</c:v>
                </c:pt>
                <c:pt idx="8">
                  <c:v>-3.6222003117544541</c:v>
                </c:pt>
                <c:pt idx="9">
                  <c:v>-3.2022838375490887</c:v>
                </c:pt>
                <c:pt idx="10">
                  <c:v>-2.7913985289450243</c:v>
                </c:pt>
                <c:pt idx="11">
                  <c:v>-2.3891640832797076</c:v>
                </c:pt>
                <c:pt idx="12">
                  <c:v>-1.995223725208831</c:v>
                </c:pt>
                <c:pt idx="13">
                  <c:v>-1.6092423051717621</c:v>
                </c:pt>
                <c:pt idx="14">
                  <c:v>-1.2309045861663319</c:v>
                </c:pt>
                <c:pt idx="15">
                  <c:v>-0.85991369688949215</c:v>
                </c:pt>
                <c:pt idx="16">
                  <c:v>-0.49598973222579407</c:v>
                </c:pt>
                <c:pt idx="17">
                  <c:v>-0.13886848455536008</c:v>
                </c:pt>
                <c:pt idx="18">
                  <c:v>0.21169970852369602</c:v>
                </c:pt>
                <c:pt idx="19">
                  <c:v>0.55595101264661617</c:v>
                </c:pt>
                <c:pt idx="20">
                  <c:v>0.89410905233461324</c:v>
                </c:pt>
                <c:pt idx="21">
                  <c:v>1.2263857835341838</c:v>
                </c:pt>
                <c:pt idx="22">
                  <c:v>1.552982291569037</c:v>
                </c:pt>
                <c:pt idx="23">
                  <c:v>1.8740895220273333</c:v>
                </c:pt>
                <c:pt idx="24">
                  <c:v>2.1898889512363842</c:v>
                </c:pt>
                <c:pt idx="25">
                  <c:v>2.5005532022197063</c:v>
                </c:pt>
                <c:pt idx="26">
                  <c:v>2.8062466113709519</c:v>
                </c:pt>
                <c:pt idx="27">
                  <c:v>3.1071257505020808</c:v>
                </c:pt>
                <c:pt idx="28">
                  <c:v>3.4033399084175509</c:v>
                </c:pt>
                <c:pt idx="29">
                  <c:v>3.6950315357227765</c:v>
                </c:pt>
                <c:pt idx="30">
                  <c:v>3.9823366561843025</c:v>
                </c:pt>
                <c:pt idx="31">
                  <c:v>4.2653852476154519</c:v>
                </c:pt>
                <c:pt idx="32">
                  <c:v>4.5443015949570347</c:v>
                </c:pt>
                <c:pt idx="33">
                  <c:v>4.8192046179536447</c:v>
                </c:pt>
                <c:pt idx="34">
                  <c:v>5.0902081755884865</c:v>
                </c:pt>
                <c:pt idx="35">
                  <c:v>5.3574213492263993</c:v>
                </c:pt>
                <c:pt idx="36">
                  <c:v>5.6209487062282513</c:v>
                </c:pt>
                <c:pt idx="37">
                  <c:v>5.8808905456304457</c:v>
                </c:pt>
                <c:pt idx="38">
                  <c:v>6.1373431273343613</c:v>
                </c:pt>
                <c:pt idx="39">
                  <c:v>6.3903988861163956</c:v>
                </c:pt>
                <c:pt idx="40">
                  <c:v>6.6401466316491007</c:v>
                </c:pt>
                <c:pt idx="41">
                  <c:v>6.8866717356166314</c:v>
                </c:pt>
                <c:pt idx="42">
                  <c:v>7.1300563069110696</c:v>
                </c:pt>
                <c:pt idx="43">
                  <c:v>7.3703793558091109</c:v>
                </c:pt>
                <c:pt idx="44">
                  <c:v>7.6077169479507241</c:v>
                </c:pt>
                <c:pt idx="45">
                  <c:v>7.842142348870567</c:v>
                </c:pt>
                <c:pt idx="46">
                  <c:v>8.0737261597689436</c:v>
                </c:pt>
                <c:pt idx="47">
                  <c:v>8.302536445152727</c:v>
                </c:pt>
                <c:pt idx="48">
                  <c:v>8.5286388529224979</c:v>
                </c:pt>
                <c:pt idx="49">
                  <c:v>8.7520967274367649</c:v>
                </c:pt>
                <c:pt idx="50">
                  <c:v>8.9729712160403068</c:v>
                </c:pt>
                <c:pt idx="51">
                  <c:v>9.1913213695045215</c:v>
                </c:pt>
                <c:pt idx="52">
                  <c:v>9.4072042367932625</c:v>
                </c:pt>
                <c:pt idx="53">
                  <c:v>9.6206749545334418</c:v>
                </c:pt>
                <c:pt idx="54">
                  <c:v>9.8317868315429635</c:v>
                </c:pt>
                <c:pt idx="55">
                  <c:v>10.040591428738809</c:v>
                </c:pt>
              </c:numCache>
            </c:numRef>
          </c:yVal>
        </c:ser>
        <c:dLbls/>
        <c:axId val="74677632"/>
        <c:axId val="74688000"/>
      </c:scatterChart>
      <c:valAx>
        <c:axId val="74677632"/>
        <c:scaling>
          <c:orientation val="minMax"/>
          <c:max val="460"/>
          <c:min val="180"/>
        </c:scaling>
        <c:axPos val="b"/>
        <c:majorGridlines/>
        <c:title>
          <c:tx>
            <c:rich>
              <a:bodyPr/>
              <a:lstStyle/>
              <a:p>
                <a:pPr>
                  <a:defRPr lang="en-US" sz="1600">
                    <a:latin typeface="Arial"/>
                    <a:cs typeface="Arial"/>
                  </a:defRPr>
                </a:pPr>
                <a:r>
                  <a:rPr lang="en-US" sz="1600" dirty="0" smtClean="0">
                    <a:latin typeface="Arial"/>
                    <a:cs typeface="Arial"/>
                  </a:rPr>
                  <a:t>ppm </a:t>
                </a:r>
                <a:r>
                  <a:rPr lang="en-US" sz="1600" dirty="0">
                    <a:latin typeface="Arial"/>
                    <a:cs typeface="Arial"/>
                  </a:rPr>
                  <a:t>CO</a:t>
                </a:r>
                <a:r>
                  <a:rPr lang="en-US" sz="1200" dirty="0">
                    <a:latin typeface="Arial"/>
                    <a:cs typeface="Arial"/>
                  </a:rPr>
                  <a:t>2</a:t>
                </a:r>
              </a:p>
            </c:rich>
          </c:tx>
          <c:layout>
            <c:manualLayout>
              <c:xMode val="edge"/>
              <c:yMode val="edge"/>
              <c:x val="0.21768856433052799"/>
              <c:y val="0.87996963358983527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 lang="en-US" sz="16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4688000"/>
        <c:crossesAt val="-10"/>
        <c:crossBetween val="midCat"/>
        <c:majorUnit val="40"/>
        <c:minorUnit val="10"/>
      </c:valAx>
      <c:valAx>
        <c:axId val="74688000"/>
        <c:scaling>
          <c:orientation val="minMax"/>
          <c:max val="15"/>
          <c:min val="-9"/>
        </c:scaling>
        <c:axPos val="l"/>
        <c:majorGridlines/>
        <c:title>
          <c:tx>
            <c:rich>
              <a:bodyPr/>
              <a:lstStyle/>
              <a:p>
                <a:pPr>
                  <a:defRPr lang="en-US"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2000" b="1" i="0" baseline="0">
                    <a:solidFill>
                      <a:srgbClr val="0000FF"/>
                    </a:solidFill>
                    <a:effectLst/>
                    <a:latin typeface="Arial"/>
                    <a:cs typeface="Arial"/>
                  </a:rPr>
                  <a:t>Vostok</a:t>
                </a:r>
                <a:r>
                  <a:rPr lang="en-US" sz="2000" b="1" i="0" baseline="0">
                    <a:effectLst/>
                    <a:latin typeface="Arial"/>
                    <a:cs typeface="Arial"/>
                  </a:rPr>
                  <a:t> ∆ºC </a:t>
                </a:r>
                <a:r>
                  <a:rPr lang="en-US" sz="1800" b="1" i="0" baseline="0">
                    <a:effectLst/>
                    <a:latin typeface="Arial"/>
                    <a:cs typeface="Arial"/>
                  </a:rPr>
                  <a:t>from 1951-80 </a:t>
                </a:r>
                <a:endParaRPr lang="en-US" b="1">
                  <a:effectLst/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3.4361146033216418E-2"/>
              <c:y val="0.24897071104748303"/>
            </c:manualLayout>
          </c:layout>
        </c:title>
        <c:numFmt formatCode="#,##0" sourceLinked="0"/>
        <c:tickLblPos val="nextTo"/>
        <c:txPr>
          <a:bodyPr/>
          <a:lstStyle/>
          <a:p>
            <a:pPr>
              <a:defRPr lang="en-US" sz="1800" b="1">
                <a:latin typeface="Arial"/>
                <a:cs typeface="Arial"/>
              </a:defRPr>
            </a:pPr>
            <a:endParaRPr lang="en-US"/>
          </a:p>
        </c:txPr>
        <c:crossAx val="74677632"/>
        <c:crosses val="autoZero"/>
        <c:crossBetween val="midCat"/>
        <c:majorUnit val="3"/>
        <c:minorUnit val="1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style val="18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800" b="1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Sea Level</a:t>
            </a:r>
          </a:p>
          <a:p>
            <a:pPr>
              <a:defRPr lang="en-US"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1600" b="1" i="0" u="none" strike="noStrike" baseline="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vs</a:t>
            </a:r>
            <a:r>
              <a:rPr lang="en-US" sz="1600" b="1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1900</a:t>
            </a:r>
          </a:p>
        </c:rich>
      </c:tx>
      <c:layout>
        <c:manualLayout>
          <c:xMode val="edge"/>
          <c:yMode val="edge"/>
          <c:x val="0.18176315429553902"/>
          <c:y val="1.8470499406752203E-2"/>
        </c:manualLayout>
      </c:layout>
    </c:title>
    <c:plotArea>
      <c:layout>
        <c:manualLayout>
          <c:layoutTarget val="inner"/>
          <c:xMode val="edge"/>
          <c:yMode val="edge"/>
          <c:x val="0.15895459447738305"/>
          <c:y val="3.7398602380868805E-2"/>
          <c:w val="0.7742780025450372"/>
          <c:h val="0.85696128246226599"/>
        </c:manualLayout>
      </c:layout>
      <c:scatterChart>
        <c:scatterStyle val="lineMarker"/>
        <c:ser>
          <c:idx val="0"/>
          <c:order val="0"/>
          <c:tx>
            <c:v>Base Case</c:v>
          </c:tx>
          <c:spPr>
            <a:ln>
              <a:solidFill>
                <a:srgbClr val="3366FF"/>
              </a:solidFill>
            </a:ln>
          </c:spPr>
          <c:marker>
            <c:symbol val="none"/>
          </c:marker>
          <c:xVal>
            <c:numRef>
              <c:f>'Base Case'!$A$3:$A$68</c:f>
              <c:numCache>
                <c:formatCode>General</c:formatCode>
                <c:ptCount val="66"/>
                <c:pt idx="0">
                  <c:v>1750</c:v>
                </c:pt>
                <c:pt idx="1">
                  <c:v>1760</c:v>
                </c:pt>
                <c:pt idx="2">
                  <c:v>1770</c:v>
                </c:pt>
                <c:pt idx="3">
                  <c:v>1780</c:v>
                </c:pt>
                <c:pt idx="4">
                  <c:v>1790</c:v>
                </c:pt>
                <c:pt idx="5">
                  <c:v>1800</c:v>
                </c:pt>
                <c:pt idx="6">
                  <c:v>1810</c:v>
                </c:pt>
                <c:pt idx="7">
                  <c:v>1820</c:v>
                </c:pt>
                <c:pt idx="8">
                  <c:v>1830</c:v>
                </c:pt>
                <c:pt idx="9">
                  <c:v>1840</c:v>
                </c:pt>
                <c:pt idx="10">
                  <c:v>1850</c:v>
                </c:pt>
                <c:pt idx="11">
                  <c:v>1860</c:v>
                </c:pt>
                <c:pt idx="12">
                  <c:v>1870</c:v>
                </c:pt>
                <c:pt idx="13">
                  <c:v>1880</c:v>
                </c:pt>
                <c:pt idx="14">
                  <c:v>1890</c:v>
                </c:pt>
                <c:pt idx="15">
                  <c:v>1900</c:v>
                </c:pt>
                <c:pt idx="16">
                  <c:v>1910</c:v>
                </c:pt>
                <c:pt idx="17">
                  <c:v>1920</c:v>
                </c:pt>
                <c:pt idx="18">
                  <c:v>1930</c:v>
                </c:pt>
                <c:pt idx="19">
                  <c:v>1940</c:v>
                </c:pt>
                <c:pt idx="20">
                  <c:v>1950</c:v>
                </c:pt>
                <c:pt idx="21">
                  <c:v>1960</c:v>
                </c:pt>
                <c:pt idx="22">
                  <c:v>1970</c:v>
                </c:pt>
                <c:pt idx="23">
                  <c:v>1980</c:v>
                </c:pt>
                <c:pt idx="24">
                  <c:v>1990</c:v>
                </c:pt>
                <c:pt idx="25">
                  <c:v>2000</c:v>
                </c:pt>
                <c:pt idx="26">
                  <c:v>2010</c:v>
                </c:pt>
                <c:pt idx="27">
                  <c:v>2020</c:v>
                </c:pt>
                <c:pt idx="28">
                  <c:v>2030</c:v>
                </c:pt>
                <c:pt idx="29">
                  <c:v>2040</c:v>
                </c:pt>
                <c:pt idx="30">
                  <c:v>2050</c:v>
                </c:pt>
                <c:pt idx="31">
                  <c:v>2060</c:v>
                </c:pt>
                <c:pt idx="32">
                  <c:v>2070</c:v>
                </c:pt>
                <c:pt idx="33">
                  <c:v>2080</c:v>
                </c:pt>
                <c:pt idx="34">
                  <c:v>2090</c:v>
                </c:pt>
                <c:pt idx="35">
                  <c:v>2100</c:v>
                </c:pt>
                <c:pt idx="36">
                  <c:v>2110</c:v>
                </c:pt>
                <c:pt idx="37">
                  <c:v>2120</c:v>
                </c:pt>
                <c:pt idx="38">
                  <c:v>2130</c:v>
                </c:pt>
                <c:pt idx="39">
                  <c:v>2140</c:v>
                </c:pt>
                <c:pt idx="40">
                  <c:v>2150</c:v>
                </c:pt>
                <c:pt idx="41">
                  <c:v>2160</c:v>
                </c:pt>
                <c:pt idx="42">
                  <c:v>2170</c:v>
                </c:pt>
                <c:pt idx="43">
                  <c:v>2180</c:v>
                </c:pt>
                <c:pt idx="44">
                  <c:v>2190</c:v>
                </c:pt>
                <c:pt idx="45">
                  <c:v>2200</c:v>
                </c:pt>
                <c:pt idx="46">
                  <c:v>2210</c:v>
                </c:pt>
                <c:pt idx="47">
                  <c:v>2220</c:v>
                </c:pt>
                <c:pt idx="48">
                  <c:v>2230</c:v>
                </c:pt>
                <c:pt idx="49">
                  <c:v>2240</c:v>
                </c:pt>
                <c:pt idx="50">
                  <c:v>2250</c:v>
                </c:pt>
                <c:pt idx="51">
                  <c:v>2260</c:v>
                </c:pt>
                <c:pt idx="52">
                  <c:v>2270</c:v>
                </c:pt>
                <c:pt idx="53">
                  <c:v>2280</c:v>
                </c:pt>
                <c:pt idx="54">
                  <c:v>2290</c:v>
                </c:pt>
                <c:pt idx="55">
                  <c:v>2300</c:v>
                </c:pt>
                <c:pt idx="56">
                  <c:v>2310</c:v>
                </c:pt>
                <c:pt idx="57">
                  <c:v>2320</c:v>
                </c:pt>
                <c:pt idx="58">
                  <c:v>2330</c:v>
                </c:pt>
                <c:pt idx="59">
                  <c:v>2340</c:v>
                </c:pt>
                <c:pt idx="60">
                  <c:v>2350</c:v>
                </c:pt>
                <c:pt idx="61">
                  <c:v>2360</c:v>
                </c:pt>
                <c:pt idx="62">
                  <c:v>2370</c:v>
                </c:pt>
                <c:pt idx="63">
                  <c:v>2380</c:v>
                </c:pt>
                <c:pt idx="64">
                  <c:v>2390</c:v>
                </c:pt>
                <c:pt idx="65">
                  <c:v>2400</c:v>
                </c:pt>
              </c:numCache>
            </c:numRef>
          </c:xVal>
          <c:yVal>
            <c:numRef>
              <c:f>'Base Case'!$AJ$3:$AJ$68</c:f>
              <c:numCache>
                <c:formatCode>.00</c:formatCode>
                <c:ptCount val="66"/>
                <c:pt idx="0">
                  <c:v>6.743801652892561E-3</c:v>
                </c:pt>
                <c:pt idx="1">
                  <c:v>6.743801652892561E-3</c:v>
                </c:pt>
                <c:pt idx="2">
                  <c:v>6.6033057851239713E-3</c:v>
                </c:pt>
                <c:pt idx="3">
                  <c:v>6.3223140495867816E-3</c:v>
                </c:pt>
                <c:pt idx="4">
                  <c:v>5.9008264462809918E-3</c:v>
                </c:pt>
                <c:pt idx="5">
                  <c:v>5.0578512396694305E-3</c:v>
                </c:pt>
                <c:pt idx="6">
                  <c:v>3.6528925619834706E-3</c:v>
                </c:pt>
                <c:pt idx="7">
                  <c:v>4.3553719008264501E-3</c:v>
                </c:pt>
                <c:pt idx="8">
                  <c:v>4.3553719008264501E-3</c:v>
                </c:pt>
                <c:pt idx="9">
                  <c:v>3.6528925619834706E-3</c:v>
                </c:pt>
                <c:pt idx="10">
                  <c:v>2.2479338842975208E-3</c:v>
                </c:pt>
                <c:pt idx="11">
                  <c:v>1.7347234759768117E-18</c:v>
                </c:pt>
                <c:pt idx="12">
                  <c:v>-1.2644628099173507E-3</c:v>
                </c:pt>
                <c:pt idx="13">
                  <c:v>-1.5454545454545402E-3</c:v>
                </c:pt>
                <c:pt idx="14">
                  <c:v>-1.2644628099173507E-3</c:v>
                </c:pt>
                <c:pt idx="15">
                  <c:v>0</c:v>
                </c:pt>
                <c:pt idx="16">
                  <c:v>4.2148760330578512E-4</c:v>
                </c:pt>
                <c:pt idx="17">
                  <c:v>2.52892561983471E-3</c:v>
                </c:pt>
                <c:pt idx="18">
                  <c:v>6.0413223140495902E-3</c:v>
                </c:pt>
                <c:pt idx="19">
                  <c:v>1.2082644628099199E-2</c:v>
                </c:pt>
                <c:pt idx="20">
                  <c:v>1.6157024793388403E-2</c:v>
                </c:pt>
                <c:pt idx="21">
                  <c:v>2.3198347107438008E-2</c:v>
                </c:pt>
                <c:pt idx="22">
                  <c:v>3.0396694214876004E-2</c:v>
                </c:pt>
                <c:pt idx="23">
                  <c:v>4.2528925619834707E-2</c:v>
                </c:pt>
                <c:pt idx="24">
                  <c:v>6.1190082644628108E-2</c:v>
                </c:pt>
                <c:pt idx="25">
                  <c:v>8.9744628099173621E-2</c:v>
                </c:pt>
                <c:pt idx="26">
                  <c:v>0.12794462809917401</c:v>
                </c:pt>
                <c:pt idx="27">
                  <c:v>0.18390854994601702</c:v>
                </c:pt>
                <c:pt idx="28">
                  <c:v>0.26653412155305301</c:v>
                </c:pt>
                <c:pt idx="29">
                  <c:v>0.38380559011468712</c:v>
                </c:pt>
                <c:pt idx="30">
                  <c:v>0.54200709825724191</c:v>
                </c:pt>
                <c:pt idx="31">
                  <c:v>0.74399498903462702</c:v>
                </c:pt>
                <c:pt idx="32">
                  <c:v>0.99610236767673388</c:v>
                </c:pt>
                <c:pt idx="33">
                  <c:v>1.3010252135625577</c:v>
                </c:pt>
                <c:pt idx="34">
                  <c:v>1.6578329812613573</c:v>
                </c:pt>
                <c:pt idx="35">
                  <c:v>2.0628844137302775</c:v>
                </c:pt>
                <c:pt idx="36">
                  <c:v>2.5096493952611856</c:v>
                </c:pt>
                <c:pt idx="37">
                  <c:v>2.9925458823360778</c:v>
                </c:pt>
                <c:pt idx="38">
                  <c:v>3.5050784073949988</c:v>
                </c:pt>
                <c:pt idx="39">
                  <c:v>4.041434539746394</c:v>
                </c:pt>
                <c:pt idx="40">
                  <c:v>4.5980183838424562</c:v>
                </c:pt>
                <c:pt idx="41">
                  <c:v>5.1710616042051312</c:v>
                </c:pt>
                <c:pt idx="42">
                  <c:v>5.7594843195090837</c:v>
                </c:pt>
                <c:pt idx="43">
                  <c:v>6.3629997754764656</c:v>
                </c:pt>
                <c:pt idx="44">
                  <c:v>6.9817858996756428</c:v>
                </c:pt>
                <c:pt idx="45">
                  <c:v>7.6181433033901236</c:v>
                </c:pt>
                <c:pt idx="46">
                  <c:v>8.27413165978456</c:v>
                </c:pt>
                <c:pt idx="47">
                  <c:v>8.9510024660251197</c:v>
                </c:pt>
                <c:pt idx="48">
                  <c:v>9.649931520789611</c:v>
                </c:pt>
                <c:pt idx="49">
                  <c:v>10.370506571117502</c:v>
                </c:pt>
                <c:pt idx="50">
                  <c:v>11.11059749283902</c:v>
                </c:pt>
                <c:pt idx="51">
                  <c:v>11.8701511164507</c:v>
                </c:pt>
                <c:pt idx="52">
                  <c:v>12.648297521018367</c:v>
                </c:pt>
                <c:pt idx="53">
                  <c:v>13.443354013320342</c:v>
                </c:pt>
                <c:pt idx="54">
                  <c:v>14.252857803169871</c:v>
                </c:pt>
                <c:pt idx="55">
                  <c:v>15.073629042063912</c:v>
                </c:pt>
                <c:pt idx="56">
                  <c:v>15.901857328947251</c:v>
                </c:pt>
                <c:pt idx="57">
                  <c:v>16.733209662434188</c:v>
                </c:pt>
                <c:pt idx="58">
                  <c:v>17.56296232305893</c:v>
                </c:pt>
                <c:pt idx="59">
                  <c:v>18.386149489526876</c:v>
                </c:pt>
                <c:pt idx="60">
                  <c:v>19.197722397104538</c:v>
                </c:pt>
                <c:pt idx="61">
                  <c:v>19.992712743114176</c:v>
                </c:pt>
                <c:pt idx="62">
                  <c:v>20.766918025468211</c:v>
                </c:pt>
                <c:pt idx="63">
                  <c:v>21.516985404085165</c:v>
                </c:pt>
                <c:pt idx="64">
                  <c:v>22.239947374562895</c:v>
                </c:pt>
                <c:pt idx="65">
                  <c:v>22.933289487754319</c:v>
                </c:pt>
              </c:numCache>
            </c:numRef>
          </c:yVal>
        </c:ser>
        <c:ser>
          <c:idx val="1"/>
          <c:order val="1"/>
          <c:tx>
            <c:v>x FF by 2050</c:v>
          </c:tx>
          <c:spPr>
            <a:ln>
              <a:solidFill>
                <a:srgbClr val="00D6D6"/>
              </a:solidFill>
              <a:prstDash val="solid"/>
            </a:ln>
          </c:spPr>
          <c:marker>
            <c:symbol val="none"/>
          </c:marker>
          <c:xVal>
            <c:numRef>
              <c:f>'x FF 2050'!$A$3:$A$68</c:f>
              <c:numCache>
                <c:formatCode>General</c:formatCode>
                <c:ptCount val="66"/>
                <c:pt idx="0">
                  <c:v>1750</c:v>
                </c:pt>
                <c:pt idx="1">
                  <c:v>1760</c:v>
                </c:pt>
                <c:pt idx="2">
                  <c:v>1770</c:v>
                </c:pt>
                <c:pt idx="3">
                  <c:v>1780</c:v>
                </c:pt>
                <c:pt idx="4">
                  <c:v>1790</c:v>
                </c:pt>
                <c:pt idx="5">
                  <c:v>1800</c:v>
                </c:pt>
                <c:pt idx="6">
                  <c:v>1810</c:v>
                </c:pt>
                <c:pt idx="7">
                  <c:v>1820</c:v>
                </c:pt>
                <c:pt idx="8">
                  <c:v>1830</c:v>
                </c:pt>
                <c:pt idx="9">
                  <c:v>1840</c:v>
                </c:pt>
                <c:pt idx="10">
                  <c:v>1850</c:v>
                </c:pt>
                <c:pt idx="11">
                  <c:v>1860</c:v>
                </c:pt>
                <c:pt idx="12">
                  <c:v>1870</c:v>
                </c:pt>
                <c:pt idx="13">
                  <c:v>1880</c:v>
                </c:pt>
                <c:pt idx="14">
                  <c:v>1890</c:v>
                </c:pt>
                <c:pt idx="15">
                  <c:v>1900</c:v>
                </c:pt>
                <c:pt idx="16">
                  <c:v>1910</c:v>
                </c:pt>
                <c:pt idx="17">
                  <c:v>1920</c:v>
                </c:pt>
                <c:pt idx="18">
                  <c:v>1930</c:v>
                </c:pt>
                <c:pt idx="19">
                  <c:v>1940</c:v>
                </c:pt>
                <c:pt idx="20">
                  <c:v>1950</c:v>
                </c:pt>
                <c:pt idx="21">
                  <c:v>1960</c:v>
                </c:pt>
                <c:pt idx="22">
                  <c:v>1970</c:v>
                </c:pt>
                <c:pt idx="23">
                  <c:v>1980</c:v>
                </c:pt>
                <c:pt idx="24">
                  <c:v>1990</c:v>
                </c:pt>
                <c:pt idx="25">
                  <c:v>2000</c:v>
                </c:pt>
                <c:pt idx="26">
                  <c:v>2010</c:v>
                </c:pt>
                <c:pt idx="27">
                  <c:v>2020</c:v>
                </c:pt>
                <c:pt idx="28">
                  <c:v>2030</c:v>
                </c:pt>
                <c:pt idx="29">
                  <c:v>2040</c:v>
                </c:pt>
                <c:pt idx="30">
                  <c:v>2050</c:v>
                </c:pt>
                <c:pt idx="31">
                  <c:v>2060</c:v>
                </c:pt>
                <c:pt idx="32">
                  <c:v>2070</c:v>
                </c:pt>
                <c:pt idx="33">
                  <c:v>2080</c:v>
                </c:pt>
                <c:pt idx="34">
                  <c:v>2090</c:v>
                </c:pt>
                <c:pt idx="35">
                  <c:v>2100</c:v>
                </c:pt>
                <c:pt idx="36">
                  <c:v>2110</c:v>
                </c:pt>
                <c:pt idx="37">
                  <c:v>2120</c:v>
                </c:pt>
                <c:pt idx="38">
                  <c:v>2130</c:v>
                </c:pt>
                <c:pt idx="39">
                  <c:v>2140</c:v>
                </c:pt>
                <c:pt idx="40">
                  <c:v>2150</c:v>
                </c:pt>
                <c:pt idx="41">
                  <c:v>2160</c:v>
                </c:pt>
                <c:pt idx="42">
                  <c:v>2170</c:v>
                </c:pt>
                <c:pt idx="43">
                  <c:v>2180</c:v>
                </c:pt>
                <c:pt idx="44">
                  <c:v>2190</c:v>
                </c:pt>
                <c:pt idx="45">
                  <c:v>2200</c:v>
                </c:pt>
                <c:pt idx="46">
                  <c:v>2210</c:v>
                </c:pt>
                <c:pt idx="47">
                  <c:v>2220</c:v>
                </c:pt>
                <c:pt idx="48">
                  <c:v>2230</c:v>
                </c:pt>
                <c:pt idx="49">
                  <c:v>2240</c:v>
                </c:pt>
                <c:pt idx="50">
                  <c:v>2250</c:v>
                </c:pt>
                <c:pt idx="51">
                  <c:v>2260</c:v>
                </c:pt>
                <c:pt idx="52">
                  <c:v>2270</c:v>
                </c:pt>
                <c:pt idx="53">
                  <c:v>2280</c:v>
                </c:pt>
                <c:pt idx="54">
                  <c:v>2290</c:v>
                </c:pt>
                <c:pt idx="55">
                  <c:v>2300</c:v>
                </c:pt>
                <c:pt idx="56">
                  <c:v>2310</c:v>
                </c:pt>
                <c:pt idx="57">
                  <c:v>2320</c:v>
                </c:pt>
                <c:pt idx="58">
                  <c:v>2330</c:v>
                </c:pt>
                <c:pt idx="59">
                  <c:v>2340</c:v>
                </c:pt>
                <c:pt idx="60">
                  <c:v>2350</c:v>
                </c:pt>
                <c:pt idx="61">
                  <c:v>2360</c:v>
                </c:pt>
                <c:pt idx="62">
                  <c:v>2370</c:v>
                </c:pt>
                <c:pt idx="63">
                  <c:v>2380</c:v>
                </c:pt>
                <c:pt idx="64">
                  <c:v>2390</c:v>
                </c:pt>
                <c:pt idx="65">
                  <c:v>2400</c:v>
                </c:pt>
              </c:numCache>
            </c:numRef>
          </c:xVal>
          <c:yVal>
            <c:numRef>
              <c:f>'x FF 2050'!$AJ$3:$AJ$68</c:f>
              <c:numCache>
                <c:formatCode>.00</c:formatCode>
                <c:ptCount val="66"/>
                <c:pt idx="0">
                  <c:v>6.743801652892561E-3</c:v>
                </c:pt>
                <c:pt idx="1">
                  <c:v>6.743801652892561E-3</c:v>
                </c:pt>
                <c:pt idx="2">
                  <c:v>6.6033057851239713E-3</c:v>
                </c:pt>
                <c:pt idx="3">
                  <c:v>6.3223140495867816E-3</c:v>
                </c:pt>
                <c:pt idx="4">
                  <c:v>5.9008264462809918E-3</c:v>
                </c:pt>
                <c:pt idx="5">
                  <c:v>5.0578512396694305E-3</c:v>
                </c:pt>
                <c:pt idx="6">
                  <c:v>3.6528925619834706E-3</c:v>
                </c:pt>
                <c:pt idx="7">
                  <c:v>4.3553719008264501E-3</c:v>
                </c:pt>
                <c:pt idx="8">
                  <c:v>4.3553719008264501E-3</c:v>
                </c:pt>
                <c:pt idx="9">
                  <c:v>3.6528925619834706E-3</c:v>
                </c:pt>
                <c:pt idx="10">
                  <c:v>2.2479338842975208E-3</c:v>
                </c:pt>
                <c:pt idx="11">
                  <c:v>1.7347234759768117E-18</c:v>
                </c:pt>
                <c:pt idx="12">
                  <c:v>-1.2644628099173507E-3</c:v>
                </c:pt>
                <c:pt idx="13">
                  <c:v>-1.5454545454545402E-3</c:v>
                </c:pt>
                <c:pt idx="14">
                  <c:v>-1.2644628099173507E-3</c:v>
                </c:pt>
                <c:pt idx="15">
                  <c:v>0</c:v>
                </c:pt>
                <c:pt idx="16">
                  <c:v>4.2148760330578512E-4</c:v>
                </c:pt>
                <c:pt idx="17">
                  <c:v>2.52892561983471E-3</c:v>
                </c:pt>
                <c:pt idx="18">
                  <c:v>6.0413223140495902E-3</c:v>
                </c:pt>
                <c:pt idx="19">
                  <c:v>1.2082644628099199E-2</c:v>
                </c:pt>
                <c:pt idx="20">
                  <c:v>1.6157024793388403E-2</c:v>
                </c:pt>
                <c:pt idx="21">
                  <c:v>2.3198347107438008E-2</c:v>
                </c:pt>
                <c:pt idx="22">
                  <c:v>3.0396694214876004E-2</c:v>
                </c:pt>
                <c:pt idx="23">
                  <c:v>4.2528925619834707E-2</c:v>
                </c:pt>
                <c:pt idx="24">
                  <c:v>6.1190082644628108E-2</c:v>
                </c:pt>
                <c:pt idx="25">
                  <c:v>8.9744628099173621E-2</c:v>
                </c:pt>
                <c:pt idx="26">
                  <c:v>0.12794462809917401</c:v>
                </c:pt>
                <c:pt idx="27">
                  <c:v>0.18374767378366702</c:v>
                </c:pt>
                <c:pt idx="28">
                  <c:v>0.26571597225720806</c:v>
                </c:pt>
                <c:pt idx="29">
                  <c:v>0.38443326800867006</c:v>
                </c:pt>
                <c:pt idx="30">
                  <c:v>0.5459512049725741</c:v>
                </c:pt>
                <c:pt idx="31">
                  <c:v>0.74829950324802119</c:v>
                </c:pt>
                <c:pt idx="32">
                  <c:v>0.99461612979299374</c:v>
                </c:pt>
                <c:pt idx="33">
                  <c:v>1.2879286930835856</c:v>
                </c:pt>
                <c:pt idx="34">
                  <c:v>1.631121229210595</c:v>
                </c:pt>
                <c:pt idx="35">
                  <c:v>2.0274785084971927</c:v>
                </c:pt>
                <c:pt idx="36">
                  <c:v>2.4759553279932356</c:v>
                </c:pt>
                <c:pt idx="37">
                  <c:v>2.9718439023342156</c:v>
                </c:pt>
                <c:pt idx="38">
                  <c:v>3.5026776011276231</c:v>
                </c:pt>
                <c:pt idx="39">
                  <c:v>4.0514834996953217</c:v>
                </c:pt>
                <c:pt idx="40">
                  <c:v>4.6017519681351446</c:v>
                </c:pt>
                <c:pt idx="41">
                  <c:v>5.1380696794319878</c:v>
                </c:pt>
                <c:pt idx="42">
                  <c:v>5.6523347614340347</c:v>
                </c:pt>
                <c:pt idx="43">
                  <c:v>6.1406739541660498</c:v>
                </c:pt>
                <c:pt idx="44">
                  <c:v>6.6027229848006339</c:v>
                </c:pt>
                <c:pt idx="45">
                  <c:v>7.0409348838997445</c:v>
                </c:pt>
                <c:pt idx="46">
                  <c:v>7.4586145865053286</c:v>
                </c:pt>
                <c:pt idx="47">
                  <c:v>7.8600283830349289</c:v>
                </c:pt>
                <c:pt idx="48">
                  <c:v>8.2485858447295506</c:v>
                </c:pt>
                <c:pt idx="49">
                  <c:v>8.6255548474933814</c:v>
                </c:pt>
                <c:pt idx="50">
                  <c:v>8.9919674035372807</c:v>
                </c:pt>
                <c:pt idx="51">
                  <c:v>9.3490742649701026</c:v>
                </c:pt>
                <c:pt idx="52">
                  <c:v>9.6966920938187862</c:v>
                </c:pt>
                <c:pt idx="53">
                  <c:v>10.044643790972748</c:v>
                </c:pt>
                <c:pt idx="54">
                  <c:v>10.391407055124303</c:v>
                </c:pt>
                <c:pt idx="55">
                  <c:v>10.73515657611653</c:v>
                </c:pt>
                <c:pt idx="56">
                  <c:v>11.07395389448013</c:v>
                </c:pt>
                <c:pt idx="57">
                  <c:v>11.405862091500861</c:v>
                </c:pt>
                <c:pt idx="58">
                  <c:v>11.731190423272247</c:v>
                </c:pt>
                <c:pt idx="59">
                  <c:v>12.05022509918077</c:v>
                </c:pt>
                <c:pt idx="60">
                  <c:v>12.36323174148262</c:v>
                </c:pt>
                <c:pt idx="61">
                  <c:v>12.670456871084914</c:v>
                </c:pt>
                <c:pt idx="62">
                  <c:v>12.972129192283681</c:v>
                </c:pt>
                <c:pt idx="63">
                  <c:v>13.26846097319323</c:v>
                </c:pt>
                <c:pt idx="64">
                  <c:v>13.559649513140304</c:v>
                </c:pt>
                <c:pt idx="65">
                  <c:v>13.845878572336799</c:v>
                </c:pt>
              </c:numCache>
            </c:numRef>
          </c:yVal>
        </c:ser>
        <c:ser>
          <c:idx val="2"/>
          <c:order val="2"/>
          <c:tx>
            <c:v>Sequester, x FF 2050</c:v>
          </c:tx>
          <c:spPr>
            <a:ln>
              <a:solidFill>
                <a:srgbClr val="600EFF"/>
              </a:solidFill>
              <a:prstDash val="sysDot"/>
            </a:ln>
          </c:spPr>
          <c:marker>
            <c:symbol val="none"/>
          </c:marker>
          <c:xVal>
            <c:numRef>
              <c:f>'Sequester, x FF 2050'!$A$3:$A$68</c:f>
              <c:numCache>
                <c:formatCode>General</c:formatCode>
                <c:ptCount val="66"/>
                <c:pt idx="0">
                  <c:v>1750</c:v>
                </c:pt>
                <c:pt idx="1">
                  <c:v>1760</c:v>
                </c:pt>
                <c:pt idx="2">
                  <c:v>1770</c:v>
                </c:pt>
                <c:pt idx="3">
                  <c:v>1780</c:v>
                </c:pt>
                <c:pt idx="4">
                  <c:v>1790</c:v>
                </c:pt>
                <c:pt idx="5">
                  <c:v>1800</c:v>
                </c:pt>
                <c:pt idx="6">
                  <c:v>1810</c:v>
                </c:pt>
                <c:pt idx="7">
                  <c:v>1820</c:v>
                </c:pt>
                <c:pt idx="8">
                  <c:v>1830</c:v>
                </c:pt>
                <c:pt idx="9">
                  <c:v>1840</c:v>
                </c:pt>
                <c:pt idx="10">
                  <c:v>1850</c:v>
                </c:pt>
                <c:pt idx="11">
                  <c:v>1860</c:v>
                </c:pt>
                <c:pt idx="12">
                  <c:v>1870</c:v>
                </c:pt>
                <c:pt idx="13">
                  <c:v>1880</c:v>
                </c:pt>
                <c:pt idx="14">
                  <c:v>1890</c:v>
                </c:pt>
                <c:pt idx="15">
                  <c:v>1900</c:v>
                </c:pt>
                <c:pt idx="16">
                  <c:v>1910</c:v>
                </c:pt>
                <c:pt idx="17">
                  <c:v>1920</c:v>
                </c:pt>
                <c:pt idx="18">
                  <c:v>1930</c:v>
                </c:pt>
                <c:pt idx="19">
                  <c:v>1940</c:v>
                </c:pt>
                <c:pt idx="20">
                  <c:v>1950</c:v>
                </c:pt>
                <c:pt idx="21">
                  <c:v>1960</c:v>
                </c:pt>
                <c:pt idx="22">
                  <c:v>1970</c:v>
                </c:pt>
                <c:pt idx="23">
                  <c:v>1980</c:v>
                </c:pt>
                <c:pt idx="24">
                  <c:v>1990</c:v>
                </c:pt>
                <c:pt idx="25">
                  <c:v>2000</c:v>
                </c:pt>
                <c:pt idx="26">
                  <c:v>2010</c:v>
                </c:pt>
                <c:pt idx="27">
                  <c:v>2020</c:v>
                </c:pt>
                <c:pt idx="28">
                  <c:v>2030</c:v>
                </c:pt>
                <c:pt idx="29">
                  <c:v>2040</c:v>
                </c:pt>
                <c:pt idx="30">
                  <c:v>2050</c:v>
                </c:pt>
                <c:pt idx="31">
                  <c:v>2060</c:v>
                </c:pt>
                <c:pt idx="32">
                  <c:v>2070</c:v>
                </c:pt>
                <c:pt idx="33">
                  <c:v>2080</c:v>
                </c:pt>
                <c:pt idx="34">
                  <c:v>2090</c:v>
                </c:pt>
                <c:pt idx="35">
                  <c:v>2100</c:v>
                </c:pt>
                <c:pt idx="36">
                  <c:v>2110</c:v>
                </c:pt>
                <c:pt idx="37">
                  <c:v>2120</c:v>
                </c:pt>
                <c:pt idx="38">
                  <c:v>2130</c:v>
                </c:pt>
                <c:pt idx="39">
                  <c:v>2140</c:v>
                </c:pt>
                <c:pt idx="40">
                  <c:v>2150</c:v>
                </c:pt>
                <c:pt idx="41">
                  <c:v>2160</c:v>
                </c:pt>
                <c:pt idx="42">
                  <c:v>2170</c:v>
                </c:pt>
                <c:pt idx="43">
                  <c:v>2180</c:v>
                </c:pt>
                <c:pt idx="44">
                  <c:v>2190</c:v>
                </c:pt>
                <c:pt idx="45">
                  <c:v>2200</c:v>
                </c:pt>
                <c:pt idx="46">
                  <c:v>2210</c:v>
                </c:pt>
                <c:pt idx="47">
                  <c:v>2220</c:v>
                </c:pt>
                <c:pt idx="48">
                  <c:v>2230</c:v>
                </c:pt>
                <c:pt idx="49">
                  <c:v>2240</c:v>
                </c:pt>
                <c:pt idx="50">
                  <c:v>2250</c:v>
                </c:pt>
                <c:pt idx="51">
                  <c:v>2260</c:v>
                </c:pt>
                <c:pt idx="52">
                  <c:v>2270</c:v>
                </c:pt>
                <c:pt idx="53">
                  <c:v>2280</c:v>
                </c:pt>
                <c:pt idx="54">
                  <c:v>2290</c:v>
                </c:pt>
                <c:pt idx="55">
                  <c:v>2300</c:v>
                </c:pt>
                <c:pt idx="56">
                  <c:v>2310</c:v>
                </c:pt>
                <c:pt idx="57">
                  <c:v>2320</c:v>
                </c:pt>
                <c:pt idx="58">
                  <c:v>2330</c:v>
                </c:pt>
                <c:pt idx="59">
                  <c:v>2340</c:v>
                </c:pt>
                <c:pt idx="60">
                  <c:v>2350</c:v>
                </c:pt>
                <c:pt idx="61">
                  <c:v>2360</c:v>
                </c:pt>
                <c:pt idx="62">
                  <c:v>2370</c:v>
                </c:pt>
                <c:pt idx="63">
                  <c:v>2380</c:v>
                </c:pt>
                <c:pt idx="64">
                  <c:v>2390</c:v>
                </c:pt>
                <c:pt idx="65">
                  <c:v>2400</c:v>
                </c:pt>
              </c:numCache>
            </c:numRef>
          </c:xVal>
          <c:yVal>
            <c:numRef>
              <c:f>'Sequester, x FF 2050'!$AK$3:$AK$68</c:f>
              <c:numCache>
                <c:formatCode>.00</c:formatCode>
                <c:ptCount val="66"/>
                <c:pt idx="0">
                  <c:v>6.743801652892561E-3</c:v>
                </c:pt>
                <c:pt idx="1">
                  <c:v>6.743801652892561E-3</c:v>
                </c:pt>
                <c:pt idx="2">
                  <c:v>6.6033057851239713E-3</c:v>
                </c:pt>
                <c:pt idx="3">
                  <c:v>6.3223140495867816E-3</c:v>
                </c:pt>
                <c:pt idx="4">
                  <c:v>5.9008264462809918E-3</c:v>
                </c:pt>
                <c:pt idx="5">
                  <c:v>5.0578512396694305E-3</c:v>
                </c:pt>
                <c:pt idx="6">
                  <c:v>3.6528925619834706E-3</c:v>
                </c:pt>
                <c:pt idx="7">
                  <c:v>4.3553719008264501E-3</c:v>
                </c:pt>
                <c:pt idx="8">
                  <c:v>4.3553719008264501E-3</c:v>
                </c:pt>
                <c:pt idx="9">
                  <c:v>3.6528925619834706E-3</c:v>
                </c:pt>
                <c:pt idx="10">
                  <c:v>2.2479338842975208E-3</c:v>
                </c:pt>
                <c:pt idx="11">
                  <c:v>1.7347234759768117E-18</c:v>
                </c:pt>
                <c:pt idx="12">
                  <c:v>-1.2644628099173507E-3</c:v>
                </c:pt>
                <c:pt idx="13">
                  <c:v>-1.5454545454545402E-3</c:v>
                </c:pt>
                <c:pt idx="14">
                  <c:v>-1.2644628099173507E-3</c:v>
                </c:pt>
                <c:pt idx="15">
                  <c:v>0</c:v>
                </c:pt>
                <c:pt idx="16">
                  <c:v>4.2148760330578512E-4</c:v>
                </c:pt>
                <c:pt idx="17">
                  <c:v>2.52892561983471E-3</c:v>
                </c:pt>
                <c:pt idx="18">
                  <c:v>6.0413223140495902E-3</c:v>
                </c:pt>
                <c:pt idx="19">
                  <c:v>1.2082644628099199E-2</c:v>
                </c:pt>
                <c:pt idx="20">
                  <c:v>1.6157024793388403E-2</c:v>
                </c:pt>
                <c:pt idx="21">
                  <c:v>2.3198347107438008E-2</c:v>
                </c:pt>
                <c:pt idx="22">
                  <c:v>3.0396694214876004E-2</c:v>
                </c:pt>
                <c:pt idx="23">
                  <c:v>4.2528925619834707E-2</c:v>
                </c:pt>
                <c:pt idx="24">
                  <c:v>6.1190082644628108E-2</c:v>
                </c:pt>
                <c:pt idx="25">
                  <c:v>8.9744628099173621E-2</c:v>
                </c:pt>
                <c:pt idx="26">
                  <c:v>0.12794462809917401</c:v>
                </c:pt>
                <c:pt idx="27">
                  <c:v>0.18434828879709608</c:v>
                </c:pt>
                <c:pt idx="28">
                  <c:v>0.26744735456289498</c:v>
                </c:pt>
                <c:pt idx="29">
                  <c:v>0.38350637601253407</c:v>
                </c:pt>
                <c:pt idx="30">
                  <c:v>0.53521711016056095</c:v>
                </c:pt>
                <c:pt idx="31">
                  <c:v>0.72268650120115896</c:v>
                </c:pt>
                <c:pt idx="32">
                  <c:v>0.948596377913552</c:v>
                </c:pt>
                <c:pt idx="33">
                  <c:v>1.2133784192088211</c:v>
                </c:pt>
                <c:pt idx="34">
                  <c:v>1.5157759122671648</c:v>
                </c:pt>
                <c:pt idx="35">
                  <c:v>1.8530494285585553</c:v>
                </c:pt>
                <c:pt idx="36">
                  <c:v>2.2193425362989561</c:v>
                </c:pt>
                <c:pt idx="37">
                  <c:v>2.6163725150484818</c:v>
                </c:pt>
                <c:pt idx="38">
                  <c:v>3.0365025060914208</c:v>
                </c:pt>
                <c:pt idx="39">
                  <c:v>3.4695549706577262</c:v>
                </c:pt>
                <c:pt idx="40">
                  <c:v>3.9036415543595488</c:v>
                </c:pt>
                <c:pt idx="41">
                  <c:v>4.3276307132952656</c:v>
                </c:pt>
                <c:pt idx="42">
                  <c:v>4.72707360087374</c:v>
                </c:pt>
                <c:pt idx="43">
                  <c:v>5.0905503368103355</c:v>
                </c:pt>
                <c:pt idx="44">
                  <c:v>5.4117344623084049</c:v>
                </c:pt>
                <c:pt idx="45">
                  <c:v>5.6905255381250894</c:v>
                </c:pt>
                <c:pt idx="46">
                  <c:v>5.931858763673989</c:v>
                </c:pt>
                <c:pt idx="47">
                  <c:v>6.1431685677387655</c:v>
                </c:pt>
                <c:pt idx="48">
                  <c:v>6.3323963598447888</c:v>
                </c:pt>
                <c:pt idx="49">
                  <c:v>6.5063588166612556</c:v>
                </c:pt>
                <c:pt idx="50">
                  <c:v>6.6699303480168473</c:v>
                </c:pt>
                <c:pt idx="51">
                  <c:v>6.8265538430561348</c:v>
                </c:pt>
                <c:pt idx="52">
                  <c:v>6.9781354022709561</c:v>
                </c:pt>
                <c:pt idx="53">
                  <c:v>7.1256221200468843</c:v>
                </c:pt>
                <c:pt idx="54">
                  <c:v>7.2694717234812609</c:v>
                </c:pt>
                <c:pt idx="55">
                  <c:v>7.4099368051747669</c:v>
                </c:pt>
                <c:pt idx="56">
                  <c:v>7.5471976125488878</c:v>
                </c:pt>
                <c:pt idx="57">
                  <c:v>7.6814098237525208</c:v>
                </c:pt>
                <c:pt idx="58">
                  <c:v>7.8127175583589255</c:v>
                </c:pt>
                <c:pt idx="59">
                  <c:v>7.941256140405506</c:v>
                </c:pt>
                <c:pt idx="60">
                  <c:v>8.0671526612049664</c:v>
                </c:pt>
                <c:pt idx="61">
                  <c:v>8.190526268886833</c:v>
                </c:pt>
                <c:pt idx="62">
                  <c:v>8.3114884902645603</c:v>
                </c:pt>
                <c:pt idx="63">
                  <c:v>8.430143636649662</c:v>
                </c:pt>
                <c:pt idx="64">
                  <c:v>8.546589262445293</c:v>
                </c:pt>
                <c:pt idx="65">
                  <c:v>8.6609166266144886</c:v>
                </c:pt>
              </c:numCache>
            </c:numRef>
          </c:yVal>
        </c:ser>
        <c:dLbls/>
        <c:axId val="75120000"/>
        <c:axId val="75129984"/>
      </c:scatterChart>
      <c:valAx>
        <c:axId val="75120000"/>
        <c:scaling>
          <c:orientation val="minMax"/>
          <c:max val="2400"/>
          <c:min val="1750"/>
        </c:scaling>
        <c:axPos val="b"/>
        <c:majorGridlines/>
        <c:numFmt formatCode="General" sourceLinked="1"/>
        <c:tickLblPos val="nextTo"/>
        <c:txPr>
          <a:bodyPr rot="0" vert="horz"/>
          <a:lstStyle/>
          <a:p>
            <a:pPr>
              <a:defRPr lang="en-US" sz="1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5129984"/>
        <c:crossesAt val="0"/>
        <c:crossBetween val="midCat"/>
        <c:majorUnit val="130"/>
      </c:valAx>
      <c:valAx>
        <c:axId val="75129984"/>
        <c:scaling>
          <c:orientation val="minMax"/>
          <c:max val="24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lang="en-US" sz="1800">
                    <a:latin typeface="Arial"/>
                    <a:cs typeface="Arial"/>
                  </a:defRPr>
                </a:pPr>
                <a:r>
                  <a:rPr lang="en-US" sz="1800">
                    <a:latin typeface="Arial"/>
                    <a:cs typeface="Arial"/>
                  </a:rPr>
                  <a:t>Meters</a:t>
                </a:r>
              </a:p>
            </c:rich>
          </c:tx>
          <c:layout>
            <c:manualLayout>
              <c:xMode val="edge"/>
              <c:yMode val="edge"/>
              <c:x val="8.618432621480621E-4"/>
              <c:y val="0.36830519900765812"/>
            </c:manualLayout>
          </c:layout>
        </c:title>
        <c:numFmt formatCode="#,##0" sourceLinked="0"/>
        <c:tickLblPos val="nextTo"/>
        <c:txPr>
          <a:bodyPr/>
          <a:lstStyle/>
          <a:p>
            <a:pPr>
              <a:defRPr lang="en-US" sz="1600" b="1">
                <a:latin typeface="Arial"/>
                <a:cs typeface="Arial"/>
              </a:defRPr>
            </a:pPr>
            <a:endParaRPr lang="en-US"/>
          </a:p>
        </c:txPr>
        <c:crossAx val="75120000"/>
        <c:crosses val="autoZero"/>
        <c:crossBetween val="midCat"/>
        <c:majorUnit val="4"/>
        <c:minorUnit val="4"/>
      </c:valAx>
    </c:plotArea>
    <c:legend>
      <c:legendPos val="l"/>
      <c:layout>
        <c:manualLayout>
          <c:xMode val="edge"/>
          <c:yMode val="edge"/>
          <c:x val="0.1356523764441"/>
          <c:y val="0.68042355827457013"/>
          <c:w val="0.44057885336361508"/>
          <c:h val="0.14304199106861701"/>
        </c:manualLayout>
      </c:layout>
      <c:txPr>
        <a:bodyPr/>
        <a:lstStyle/>
        <a:p>
          <a:pPr>
            <a:defRPr lang="en-US" sz="1200" b="1">
              <a:latin typeface="Arial"/>
              <a:cs typeface="Arial"/>
            </a:defRPr>
          </a:pPr>
          <a:endParaRPr lang="en-US"/>
        </a:p>
      </c:txPr>
    </c:legend>
    <c:plotVisOnly val="1"/>
    <c:dispBlanksAs val="gap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US" sz="2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r>
              <a:rPr lang="en-US" sz="2400" b="1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Average of Daily </a:t>
            </a:r>
            <a:r>
              <a:rPr lang="en-US" sz="2400" b="1" i="0" u="none" strike="noStrik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Highs</a:t>
            </a:r>
            <a:r>
              <a:rPr lang="en-US" sz="2000" b="1" i="0" u="none" strike="noStrik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2400" b="1" i="0" u="none" strike="noStrik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June 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1 - Sept. 30</a:t>
            </a:r>
          </a:p>
          <a:p>
            <a:pPr>
              <a:defRPr lang="en-US" sz="2400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r>
              <a:rPr lang="en-US" sz="2400" b="1" i="0" u="none" strike="noStrike" baseline="0" dirty="0" smtClean="0">
                <a:solidFill>
                  <a:srgbClr val="DD0806"/>
                </a:solidFill>
                <a:latin typeface="Arial"/>
                <a:ea typeface="Arial"/>
                <a:cs typeface="Arial"/>
              </a:rPr>
              <a:t>330 </a:t>
            </a:r>
            <a:r>
              <a:rPr lang="en-US" sz="2400" b="1" i="0" u="none" strike="noStrike" baseline="0" dirty="0">
                <a:solidFill>
                  <a:srgbClr val="DD0806"/>
                </a:solidFill>
                <a:latin typeface="Arial"/>
                <a:ea typeface="Arial"/>
                <a:cs typeface="Arial"/>
              </a:rPr>
              <a:t>Places </a:t>
            </a:r>
            <a:r>
              <a:rPr lang="en-US" sz="2400" b="1" i="0" u="none" strike="noStrike" baseline="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</a:t>
            </a:r>
            <a:r>
              <a:rPr lang="en-US" sz="2400" b="1" i="0" u="none" strike="noStrike" baseline="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48 US States</a:t>
            </a:r>
            <a:endParaRPr lang="en-US" sz="2400" b="1" i="0" u="none" strike="noStrike" baseline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c:rich>
      </c:tx>
      <c:layout>
        <c:manualLayout>
          <c:xMode val="edge"/>
          <c:yMode val="edge"/>
          <c:x val="0.13791228299125405"/>
          <c:y val="3.6148491863374599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4002109366472001"/>
          <c:y val="3.8380779193594804E-2"/>
          <c:w val="0.81825533516539306"/>
          <c:h val="0.84706370212666293"/>
        </c:manualLayout>
      </c:layout>
      <c:scatterChart>
        <c:scatterStyle val="lineMarker"/>
        <c:ser>
          <c:idx val="1"/>
          <c:order val="0"/>
          <c:tx>
            <c:v> Temperature</c:v>
          </c:tx>
          <c:spPr>
            <a:ln w="5080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'°C - 330 Places'!$A$3:$A$43</c:f>
              <c:numCache>
                <c:formatCode>General</c:formatCode>
                <c:ptCount val="41"/>
                <c:pt idx="0">
                  <c:v>1975</c:v>
                </c:pt>
                <c:pt idx="1">
                  <c:v>1976</c:v>
                </c:pt>
                <c:pt idx="2">
                  <c:v>1977</c:v>
                </c:pt>
                <c:pt idx="3">
                  <c:v>1978</c:v>
                </c:pt>
                <c:pt idx="4">
                  <c:v>1979</c:v>
                </c:pt>
                <c:pt idx="5">
                  <c:v>1980</c:v>
                </c:pt>
                <c:pt idx="6">
                  <c:v>1981</c:v>
                </c:pt>
                <c:pt idx="7">
                  <c:v>1982</c:v>
                </c:pt>
                <c:pt idx="8">
                  <c:v>1983</c:v>
                </c:pt>
                <c:pt idx="9">
                  <c:v>1984</c:v>
                </c:pt>
                <c:pt idx="10">
                  <c:v>1985</c:v>
                </c:pt>
                <c:pt idx="11">
                  <c:v>1986</c:v>
                </c:pt>
                <c:pt idx="12">
                  <c:v>1987</c:v>
                </c:pt>
                <c:pt idx="13">
                  <c:v>1988</c:v>
                </c:pt>
                <c:pt idx="14">
                  <c:v>1989</c:v>
                </c:pt>
                <c:pt idx="15">
                  <c:v>1990</c:v>
                </c:pt>
                <c:pt idx="16">
                  <c:v>1991</c:v>
                </c:pt>
                <c:pt idx="17">
                  <c:v>1992</c:v>
                </c:pt>
                <c:pt idx="18">
                  <c:v>1993</c:v>
                </c:pt>
                <c:pt idx="19">
                  <c:v>1994</c:v>
                </c:pt>
                <c:pt idx="20">
                  <c:v>1995</c:v>
                </c:pt>
                <c:pt idx="21">
                  <c:v>1996</c:v>
                </c:pt>
                <c:pt idx="22">
                  <c:v>1997</c:v>
                </c:pt>
                <c:pt idx="23">
                  <c:v>1998</c:v>
                </c:pt>
                <c:pt idx="24">
                  <c:v>1999</c:v>
                </c:pt>
                <c:pt idx="25">
                  <c:v>2000</c:v>
                </c:pt>
                <c:pt idx="26">
                  <c:v>2001</c:v>
                </c:pt>
                <c:pt idx="27">
                  <c:v>2002</c:v>
                </c:pt>
                <c:pt idx="28">
                  <c:v>2003</c:v>
                </c:pt>
                <c:pt idx="29">
                  <c:v>2004</c:v>
                </c:pt>
                <c:pt idx="30">
                  <c:v>2005</c:v>
                </c:pt>
                <c:pt idx="31">
                  <c:v>2006</c:v>
                </c:pt>
                <c:pt idx="32">
                  <c:v>2007</c:v>
                </c:pt>
                <c:pt idx="33">
                  <c:v>2008</c:v>
                </c:pt>
                <c:pt idx="34">
                  <c:v>2009</c:v>
                </c:pt>
                <c:pt idx="35">
                  <c:v>2010</c:v>
                </c:pt>
                <c:pt idx="36">
                  <c:v>2011</c:v>
                </c:pt>
                <c:pt idx="37">
                  <c:v>2012</c:v>
                </c:pt>
                <c:pt idx="38">
                  <c:v>2013</c:v>
                </c:pt>
                <c:pt idx="39">
                  <c:v>2014</c:v>
                </c:pt>
                <c:pt idx="40">
                  <c:v>2015</c:v>
                </c:pt>
              </c:numCache>
            </c:numRef>
          </c:xVal>
          <c:yVal>
            <c:numRef>
              <c:f>'°C - 330 Places'!$B$3:$B$43</c:f>
              <c:numCache>
                <c:formatCode>0.00</c:formatCode>
                <c:ptCount val="41"/>
                <c:pt idx="0">
                  <c:v>27.890663596831907</c:v>
                </c:pt>
                <c:pt idx="1">
                  <c:v>28.145769483462168</c:v>
                </c:pt>
                <c:pt idx="2">
                  <c:v>28.45685340433263</c:v>
                </c:pt>
                <c:pt idx="3">
                  <c:v>28.509505993206812</c:v>
                </c:pt>
                <c:pt idx="4">
                  <c:v>28.741737498763676</c:v>
                </c:pt>
                <c:pt idx="5">
                  <c:v>28.638719434764546</c:v>
                </c:pt>
                <c:pt idx="6">
                  <c:v>28.466952245493058</c:v>
                </c:pt>
                <c:pt idx="7">
                  <c:v>28.377068153167073</c:v>
                </c:pt>
                <c:pt idx="8">
                  <c:v>28.330825806524828</c:v>
                </c:pt>
                <c:pt idx="9">
                  <c:v>28.416081177368749</c:v>
                </c:pt>
                <c:pt idx="10">
                  <c:v>28.134685969083435</c:v>
                </c:pt>
                <c:pt idx="11">
                  <c:v>28.292575198505538</c:v>
                </c:pt>
                <c:pt idx="12">
                  <c:v>28.799316714505267</c:v>
                </c:pt>
                <c:pt idx="13">
                  <c:v>28.71048364544361</c:v>
                </c:pt>
                <c:pt idx="14">
                  <c:v>28.754157546999551</c:v>
                </c:pt>
                <c:pt idx="15">
                  <c:v>28.516160657296744</c:v>
                </c:pt>
                <c:pt idx="16">
                  <c:v>28.282055100555137</c:v>
                </c:pt>
                <c:pt idx="17">
                  <c:v>28.005903868628721</c:v>
                </c:pt>
                <c:pt idx="18">
                  <c:v>27.961975453224241</c:v>
                </c:pt>
                <c:pt idx="19">
                  <c:v>28.403258133828601</c:v>
                </c:pt>
                <c:pt idx="20">
                  <c:v>28.36638436416828</c:v>
                </c:pt>
                <c:pt idx="21">
                  <c:v>28.292354066988729</c:v>
                </c:pt>
                <c:pt idx="22">
                  <c:v>28.564177609558474</c:v>
                </c:pt>
                <c:pt idx="23">
                  <c:v>28.837861771828635</c:v>
                </c:pt>
                <c:pt idx="24">
                  <c:v>28.958659362969176</c:v>
                </c:pt>
                <c:pt idx="25">
                  <c:v>28.738797556466217</c:v>
                </c:pt>
                <c:pt idx="26">
                  <c:v>28.97917103462477</c:v>
                </c:pt>
                <c:pt idx="27">
                  <c:v>28.940013961731076</c:v>
                </c:pt>
                <c:pt idx="28">
                  <c:v>28.675022965452751</c:v>
                </c:pt>
                <c:pt idx="29">
                  <c:v>28.754656447094952</c:v>
                </c:pt>
                <c:pt idx="30">
                  <c:v>28.961304610661077</c:v>
                </c:pt>
                <c:pt idx="31">
                  <c:v>29.505467576778816</c:v>
                </c:pt>
                <c:pt idx="32">
                  <c:v>29.267807148463898</c:v>
                </c:pt>
                <c:pt idx="33">
                  <c:v>29.019699141018261</c:v>
                </c:pt>
                <c:pt idx="34">
                  <c:v>29.10743186771299</c:v>
                </c:pt>
                <c:pt idx="35">
                  <c:v>29.451355454544515</c:v>
                </c:pt>
                <c:pt idx="36">
                  <c:v>30.021260696764827</c:v>
                </c:pt>
                <c:pt idx="37">
                  <c:v>29.79787125646336</c:v>
                </c:pt>
                <c:pt idx="38">
                  <c:v>29.394883659397586</c:v>
                </c:pt>
                <c:pt idx="39">
                  <c:v>29.225957234942179</c:v>
                </c:pt>
                <c:pt idx="40">
                  <c:v>29.248785345982867</c:v>
                </c:pt>
              </c:numCache>
            </c:numRef>
          </c:yVal>
        </c:ser>
        <c:dLbls/>
        <c:axId val="74928128"/>
        <c:axId val="74929664"/>
      </c:scatterChart>
      <c:valAx>
        <c:axId val="74928128"/>
        <c:scaling>
          <c:orientation val="minMax"/>
          <c:max val="2015"/>
          <c:min val="1975"/>
        </c:scaling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n-US" sz="20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4929664"/>
        <c:crossesAt val="27.8"/>
        <c:crossBetween val="midCat"/>
        <c:majorUnit val="6"/>
        <c:minorUnit val="1"/>
      </c:valAx>
      <c:valAx>
        <c:axId val="74929664"/>
        <c:scaling>
          <c:orientation val="minMax"/>
          <c:max val="30.2"/>
          <c:min val="27.8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lang="en-US" sz="2400" b="0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sz="2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rPr>
                  <a:t>°C</a:t>
                </a:r>
              </a:p>
            </c:rich>
          </c:tx>
          <c:layout>
            <c:manualLayout>
              <c:xMode val="edge"/>
              <c:yMode val="edge"/>
              <c:x val="1.58841092849971E-3"/>
              <c:y val="0.41394335186774606"/>
            </c:manualLayout>
          </c:layout>
          <c:spPr>
            <a:noFill/>
            <a:ln w="25400">
              <a:noFill/>
            </a:ln>
          </c:spPr>
        </c:title>
        <c:numFmt formatCode="0.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en-US" sz="2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4928128"/>
        <c:crossesAt val="1975"/>
        <c:crossBetween val="midCat"/>
        <c:majorUnit val="0.4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ADDF735-9F48-0D41-A925-480D6DBAA72B}" type="datetimeFigureOut">
              <a:rPr lang="en-US"/>
              <a:pPr>
                <a:defRPr/>
              </a:pPr>
              <a:t>10/21/2016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69044A7-9242-5F46-948F-1D5722D311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27725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15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Geneva" charset="0"/>
      </a:defRPr>
    </a:lvl1pPr>
    <a:lvl2pPr marL="457159" algn="l" defTabSz="45715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2pPr>
    <a:lvl3pPr marL="914318" algn="l" defTabSz="45715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3pPr>
    <a:lvl4pPr marL="1371477" algn="l" defTabSz="45715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4pPr>
    <a:lvl5pPr marL="1828637" algn="l" defTabSz="457159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0"/>
        <a:cs typeface="+mn-cs"/>
      </a:defRPr>
    </a:lvl5pPr>
    <a:lvl6pPr marL="2285797" algn="l" defTabSz="4571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56" algn="l" defTabSz="4571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15" algn="l" defTabSz="4571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74" algn="l" defTabSz="45715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6A15EA-31A0-1B46-B960-927B9593D20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137DE2-A83C-1242-A4BB-490421828858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150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r" eaLnBrk="1" hangingPunct="1"/>
            <a:fld id="{DDC23BBF-106E-7F43-B75F-9D5E4B855A71}" type="slidenum">
              <a:rPr lang="en-US" sz="1200">
                <a:latin typeface="Arial" charset="0"/>
              </a:rPr>
              <a:pPr algn="r" eaLnBrk="1" hangingPunct="1"/>
              <a:t>6</a:t>
            </a:fld>
            <a:endParaRPr lang="en-US" sz="1200">
              <a:latin typeface="Arial" charset="0"/>
            </a:endParaRPr>
          </a:p>
        </p:txBody>
      </p:sp>
      <p:sp>
        <p:nvSpPr>
          <p:cNvPr id="2150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r" eaLnBrk="1" hangingPunct="1"/>
            <a:fld id="{5FF19E9E-1241-D948-9754-92CFFBDEDE26}" type="slidenum">
              <a:rPr lang="en-US" sz="1200">
                <a:latin typeface="Arial" charset="0"/>
              </a:rPr>
              <a:pPr algn="r" eaLnBrk="1" hangingPunct="1"/>
              <a:t>6</a:t>
            </a:fld>
            <a:endParaRPr lang="en-US" sz="1200">
              <a:latin typeface="Arial" charset="0"/>
            </a:endParaRPr>
          </a:p>
        </p:txBody>
      </p:sp>
      <p:sp>
        <p:nvSpPr>
          <p:cNvPr id="215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r" eaLnBrk="1" hangingPunct="1"/>
            <a:fld id="{AE1334F9-5570-1C4D-B29A-F627F6AE0D22}" type="slidenum">
              <a:rPr lang="en-US" sz="1200">
                <a:latin typeface="Arial" charset="0"/>
                <a:cs typeface="ヒラギノ角ゴ Pro W3" charset="0"/>
              </a:rPr>
              <a:pPr algn="r" eaLnBrk="1" hangingPunct="1"/>
              <a:t>8</a:t>
            </a:fld>
            <a:endParaRPr lang="en-US" sz="1200">
              <a:latin typeface="Arial" charset="0"/>
              <a:cs typeface="ヒラギノ角ゴ Pro W3" charset="0"/>
            </a:endParaRPr>
          </a:p>
        </p:txBody>
      </p:sp>
      <p:sp>
        <p:nvSpPr>
          <p:cNvPr id="2560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r" eaLnBrk="1" hangingPunct="1"/>
            <a:fld id="{41300C46-FAA1-4B4A-8676-E7BD2D35F754}" type="slidenum">
              <a:rPr lang="en-US" sz="1200">
                <a:latin typeface="Arial" charset="0"/>
                <a:cs typeface="ヒラギノ角ゴ Pro W3" charset="0"/>
              </a:rPr>
              <a:pPr algn="r" eaLnBrk="1" hangingPunct="1"/>
              <a:t>8</a:t>
            </a:fld>
            <a:endParaRPr lang="en-US" sz="1200">
              <a:latin typeface="Arial" charset="0"/>
              <a:cs typeface="ヒラギノ角ゴ Pro W3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0" y="0"/>
            <a:ext cx="0" cy="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r" eaLnBrk="1" hangingPunct="1"/>
            <a:fld id="{5B823868-CAC5-6E46-8D2C-3F40180ABCC3}" type="slidenum">
              <a:rPr lang="en-US" sz="1200">
                <a:latin typeface="Arial" charset="0"/>
                <a:cs typeface="ヒラギノ角ゴ Pro W3" charset="0"/>
              </a:rPr>
              <a:pPr algn="r" eaLnBrk="1" hangingPunct="1"/>
              <a:t>9</a:t>
            </a:fld>
            <a:endParaRPr lang="en-US" sz="1200">
              <a:latin typeface="Arial" charset="0"/>
              <a:cs typeface="ヒラギノ角ゴ Pro W3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9698" name="Rectangle 1027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r" eaLnBrk="1" hangingPunct="1"/>
            <a:fld id="{A6208B80-601D-C347-B486-00BFEA493DC6}" type="slidenum">
              <a:rPr lang="en-US" sz="1200">
                <a:latin typeface="Arial" charset="0"/>
              </a:rPr>
              <a:pPr algn="r" eaLnBrk="1" hangingPunct="1"/>
              <a:t>16</a:t>
            </a:fld>
            <a:endParaRPr lang="en-US" sz="1200">
              <a:latin typeface="Arial" charset="0"/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r" eaLnBrk="1" hangingPunct="1"/>
            <a:fld id="{A4C99C3E-CAC0-7D42-A9FB-734AAD8135C2}" type="slidenum">
              <a:rPr lang="en-US" sz="1200">
                <a:latin typeface="Arial" charset="0"/>
              </a:rPr>
              <a:pPr algn="r" eaLnBrk="1" hangingPunct="1"/>
              <a:t>17</a:t>
            </a:fld>
            <a:endParaRPr lang="en-US" sz="1200">
              <a:latin typeface="Arial" charset="0"/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r" eaLnBrk="1" hangingPunct="1"/>
            <a:fld id="{BA9F70DD-F04F-E649-94AA-C125E2EE5AC9}" type="slidenum">
              <a:rPr lang="en-US" sz="1200">
                <a:latin typeface="Arial" charset="0"/>
              </a:rPr>
              <a:pPr algn="r" eaLnBrk="1" hangingPunct="1"/>
              <a:t>18</a:t>
            </a:fld>
            <a:endParaRPr lang="en-US" sz="1200">
              <a:latin typeface="Arial" charset="0"/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r" defTabSz="914400"/>
            <a:fld id="{E9D44F6F-E73D-AF4C-8EBD-3504AB596252}" type="slidenum">
              <a:rPr lang="en-US" sz="1200">
                <a:latin typeface="Arial" charset="0"/>
              </a:rPr>
              <a:pPr algn="r" defTabSz="914400"/>
              <a:t>19</a:t>
            </a:fld>
            <a:endParaRPr lang="en-US" sz="1200">
              <a:latin typeface="Arial" charset="0"/>
            </a:endParaRPr>
          </a:p>
        </p:txBody>
      </p:sp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r" defTabSz="914400"/>
            <a:fld id="{4F0EF5A4-8D81-5549-8891-1584BC020297}" type="slidenum">
              <a:rPr lang="en-US" sz="1200">
                <a:latin typeface="Arial" charset="0"/>
              </a:rPr>
              <a:pPr algn="r" defTabSz="914400"/>
              <a:t>19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3250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r" eaLnBrk="1" hangingPunct="1"/>
            <a:fld id="{99C4C523-03EE-2D48-812D-C9A6450B31AB}" type="slidenum">
              <a:rPr lang="en-US" sz="1200">
                <a:latin typeface="Arial" charset="0"/>
              </a:rPr>
              <a:pPr algn="r" eaLnBrk="1" hangingPunct="1"/>
              <a:t>30</a:t>
            </a:fld>
            <a:endParaRPr lang="en-US" sz="1200">
              <a:latin typeface="Arial" charset="0"/>
            </a:endParaRPr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2994F-284D-1C4D-9039-98E2C066224A}" type="datetimeFigureOut">
              <a:rPr lang="en-US"/>
              <a:pPr>
                <a:defRPr/>
              </a:pPr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D9CAB-FB3B-E34A-99C6-737530138D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5875793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6EB25-A483-B448-B01F-CFC66B3FB040}" type="datetimeFigureOut">
              <a:rPr lang="en-US"/>
              <a:pPr>
                <a:defRPr/>
              </a:pPr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350E6-B88F-8A48-A347-150682B7E2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7314759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12540-6CE7-6949-8A3F-9A1F5F3D90EB}" type="datetimeFigureOut">
              <a:rPr lang="en-US"/>
              <a:pPr>
                <a:defRPr/>
              </a:pPr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C2998-94FE-1B4D-A60E-449F67D4F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6371900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C4FE3-2C25-3E4B-B39D-8851F0F2D90E}" type="datetimeFigureOut">
              <a:rPr lang="en-US"/>
              <a:pPr>
                <a:defRPr/>
              </a:pPr>
              <a:t>10/21/2016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D4370-E720-E946-8576-656AD81FB3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810695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9" indent="0">
              <a:buNone/>
              <a:defRPr sz="2000" b="1"/>
            </a:lvl2pPr>
            <a:lvl3pPr marL="914318" indent="0">
              <a:buNone/>
              <a:defRPr sz="1800" b="1"/>
            </a:lvl3pPr>
            <a:lvl4pPr marL="1371477" indent="0">
              <a:buNone/>
              <a:defRPr sz="1600" b="1"/>
            </a:lvl4pPr>
            <a:lvl5pPr marL="1828637" indent="0">
              <a:buNone/>
              <a:defRPr sz="1600" b="1"/>
            </a:lvl5pPr>
            <a:lvl6pPr marL="2285797" indent="0">
              <a:buNone/>
              <a:defRPr sz="1600" b="1"/>
            </a:lvl6pPr>
            <a:lvl7pPr marL="2742956" indent="0">
              <a:buNone/>
              <a:defRPr sz="1600" b="1"/>
            </a:lvl7pPr>
            <a:lvl8pPr marL="3200115" indent="0">
              <a:buNone/>
              <a:defRPr sz="1600" b="1"/>
            </a:lvl8pPr>
            <a:lvl9pPr marL="365727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7F71C-B6F8-7645-92FF-BCF39A9E0E47}" type="datetimeFigureOut">
              <a:rPr lang="en-US"/>
              <a:pPr>
                <a:defRPr/>
              </a:pPr>
              <a:t>10/21/2016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E5412-0658-9147-90B7-1EB5E9887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368486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9F676-4F1E-174C-A057-881577D1E0D7}" type="datetimeFigureOut">
              <a:rPr lang="en-US"/>
              <a:pPr>
                <a:defRPr/>
              </a:pPr>
              <a:t>10/21/2016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306F3-1C59-B444-8E9C-88B36046DB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0048586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DE72B-8A8C-CF46-AE79-AE44ACEBDE85}" type="datetimeFigureOut">
              <a:rPr lang="en-US"/>
              <a:pPr>
                <a:defRPr/>
              </a:pPr>
              <a:t>10/21/2016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C9F2F-35B5-EC47-A23B-204F18CC38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785374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F0D44-24E1-7541-B326-6AED0891856C}" type="datetimeFigureOut">
              <a:rPr lang="en-US"/>
              <a:pPr>
                <a:defRPr/>
              </a:pPr>
              <a:t>10/21/2016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736E8-32E9-854E-9057-4BF5605954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6080531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59" indent="0">
              <a:buNone/>
              <a:defRPr sz="2800"/>
            </a:lvl2pPr>
            <a:lvl3pPr marL="914318" indent="0">
              <a:buNone/>
              <a:defRPr sz="2400"/>
            </a:lvl3pPr>
            <a:lvl4pPr marL="1371477" indent="0">
              <a:buNone/>
              <a:defRPr sz="2000"/>
            </a:lvl4pPr>
            <a:lvl5pPr marL="1828637" indent="0">
              <a:buNone/>
              <a:defRPr sz="2000"/>
            </a:lvl5pPr>
            <a:lvl6pPr marL="2285797" indent="0">
              <a:buNone/>
              <a:defRPr sz="2000"/>
            </a:lvl6pPr>
            <a:lvl7pPr marL="2742956" indent="0">
              <a:buNone/>
              <a:defRPr sz="2000"/>
            </a:lvl7pPr>
            <a:lvl8pPr marL="3200115" indent="0">
              <a:buNone/>
              <a:defRPr sz="2000"/>
            </a:lvl8pPr>
            <a:lvl9pPr marL="365727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9" indent="0">
              <a:buNone/>
              <a:defRPr sz="1200"/>
            </a:lvl2pPr>
            <a:lvl3pPr marL="914318" indent="0">
              <a:buNone/>
              <a:defRPr sz="1000"/>
            </a:lvl3pPr>
            <a:lvl4pPr marL="1371477" indent="0">
              <a:buNone/>
              <a:defRPr sz="900"/>
            </a:lvl4pPr>
            <a:lvl5pPr marL="1828637" indent="0">
              <a:buNone/>
              <a:defRPr sz="900"/>
            </a:lvl5pPr>
            <a:lvl6pPr marL="2285797" indent="0">
              <a:buNone/>
              <a:defRPr sz="900"/>
            </a:lvl6pPr>
            <a:lvl7pPr marL="2742956" indent="0">
              <a:buNone/>
              <a:defRPr sz="900"/>
            </a:lvl7pPr>
            <a:lvl8pPr marL="3200115" indent="0">
              <a:buNone/>
              <a:defRPr sz="900"/>
            </a:lvl8pPr>
            <a:lvl9pPr marL="365727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EB43E-9C70-CC46-843F-A2936BBA8336}" type="datetimeFigureOut">
              <a:rPr lang="en-US"/>
              <a:pPr>
                <a:defRPr/>
              </a:pPr>
              <a:t>10/21/2016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1DFE9-2CB6-6745-8EB3-35AEC7707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7335261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8084B-88B6-784B-A6AD-07550FBCD4D8}" type="datetimeFigureOut">
              <a:rPr lang="en-US"/>
              <a:pPr>
                <a:defRPr/>
              </a:pPr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E5D49-EB0F-2F40-B2A9-9C8AC1DA5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4453934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B1B86-3235-A244-94F1-C2DF74310BCA}" type="datetimeFigureOut">
              <a:rPr lang="en-US"/>
              <a:pPr>
                <a:defRPr/>
              </a:pPr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9BC4C-B876-DE4C-AEB1-28719663DE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6104626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32" tIns="45716" rIns="91432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FFEDD56-1919-1C40-9B5B-55739B4B4923}" type="datetimeFigureOut">
              <a:rPr lang="en-US"/>
              <a:pPr>
                <a:defRPr/>
              </a:pPr>
              <a:t>10/21/2016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F07704D-FB9A-A14A-B5E4-4D6E2DE533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defTabSz="457159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charset="0"/>
          <a:cs typeface="Geneva" charset="0"/>
        </a:defRPr>
      </a:lvl1pPr>
      <a:lvl2pPr algn="ctr" defTabSz="45715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2pPr>
      <a:lvl3pPr algn="ctr" defTabSz="45715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3pPr>
      <a:lvl4pPr algn="ctr" defTabSz="45715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4pPr>
      <a:lvl5pPr algn="ctr" defTabSz="45715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5pPr>
      <a:lvl6pPr marL="457159" algn="ctr" defTabSz="45715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6pPr>
      <a:lvl7pPr marL="914318" algn="ctr" defTabSz="45715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7pPr>
      <a:lvl8pPr marL="1371477" algn="ctr" defTabSz="45715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8pPr>
      <a:lvl9pPr marL="1828637" algn="ctr" defTabSz="45715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0"/>
          <a:cs typeface="Geneva" charset="0"/>
        </a:defRPr>
      </a:lvl9pPr>
    </p:titleStyle>
    <p:bodyStyle>
      <a:lvl1pPr marL="342870" indent="-342870" algn="l" defTabSz="45715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charset="0"/>
          <a:cs typeface="Geneva" charset="0"/>
        </a:defRPr>
      </a:lvl1pPr>
      <a:lvl2pPr marL="742883" indent="-285724" algn="l" defTabSz="45715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0"/>
          <a:cs typeface="+mn-cs"/>
        </a:defRPr>
      </a:lvl2pPr>
      <a:lvl3pPr marL="1142898" indent="-228580" algn="l" defTabSz="45715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0"/>
          <a:cs typeface="+mn-cs"/>
        </a:defRPr>
      </a:lvl3pPr>
      <a:lvl4pPr marL="1600057" indent="-228580" algn="l" defTabSz="45715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4pPr>
      <a:lvl5pPr marL="2057217" indent="-228580" algn="l" defTabSz="457159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Geneva" charset="0"/>
          <a:cs typeface="+mn-cs"/>
        </a:defRPr>
      </a:lvl5pPr>
      <a:lvl6pPr marL="2514376" indent="-228580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5" indent="-228580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5" indent="-228580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4" indent="-228580" algn="l" defTabSz="45715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457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457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7" algn="l" defTabSz="457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7" algn="l" defTabSz="457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7" algn="l" defTabSz="457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6" algn="l" defTabSz="457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5" algn="l" defTabSz="457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4" algn="l" defTabSz="4571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eg"/><Relationship Id="rId5" Type="http://schemas.openxmlformats.org/officeDocument/2006/relationships/oleObject" Target="../embeddings/Microsoft_Office_Excel_97-2003_Worksheet1.xls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Microsoft_Office_Excel_97-2003_Worksheet2.xls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jpeg"/><Relationship Id="rId5" Type="http://schemas.openxmlformats.org/officeDocument/2006/relationships/package" Target="../embeddings/Microsoft_Office_Word_Document1.docx"/><Relationship Id="rId4" Type="http://schemas.openxmlformats.org/officeDocument/2006/relationships/oleObject" Target="../embeddings/Microsoft_Office_Excel_97-2003_Worksheet3.xls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Microsoft_Office_Excel_97-2003_Worksheet5.xls"/><Relationship Id="rId5" Type="http://schemas.openxmlformats.org/officeDocument/2006/relationships/oleObject" Target="../embeddings/Microsoft_Office_Excel_97-2003_Worksheet4.xls"/><Relationship Id="rId4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chart" Target="../charts/chart2.xml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106475" y="1350963"/>
            <a:ext cx="4992967" cy="2053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3200" b="1" dirty="0" smtClean="0">
                <a:latin typeface="Arial" charset="0"/>
                <a:cs typeface="Arial" charset="0"/>
              </a:rPr>
              <a:t>4.5 </a:t>
            </a:r>
            <a:r>
              <a:rPr lang="en-US" sz="3200" b="1" dirty="0">
                <a:latin typeface="Arial" charset="0"/>
                <a:cs typeface="Arial" charset="0"/>
              </a:rPr>
              <a:t>to</a:t>
            </a:r>
            <a:r>
              <a:rPr lang="en-US" sz="3200" b="1" dirty="0" smtClean="0">
                <a:latin typeface="Arial" charset="0"/>
                <a:cs typeface="Arial" charset="0"/>
              </a:rPr>
              <a:t> 7.8ºC</a:t>
            </a:r>
            <a:endParaRPr lang="en-US" sz="3200" b="1" dirty="0">
              <a:latin typeface="Arial" charset="0"/>
              <a:cs typeface="Arial" charset="0"/>
            </a:endParaRPr>
          </a:p>
          <a:p>
            <a:pPr algn="ctr" eaLnBrk="1" hangingPunct="1"/>
            <a:r>
              <a:rPr lang="en-US" sz="3200" b="1" dirty="0">
                <a:latin typeface="Arial" charset="0"/>
                <a:cs typeface="Arial" charset="0"/>
              </a:rPr>
              <a:t>Global Surface Warming</a:t>
            </a:r>
          </a:p>
          <a:p>
            <a:pPr algn="ctr" eaLnBrk="1" hangingPunct="1"/>
            <a:r>
              <a:rPr lang="en-US" sz="3200" b="1" dirty="0">
                <a:latin typeface="Arial" charset="0"/>
                <a:cs typeface="Arial" charset="0"/>
              </a:rPr>
              <a:t>from Today’s</a:t>
            </a:r>
          </a:p>
          <a:p>
            <a:pPr algn="ctr" eaLnBrk="1" hangingPunct="1"/>
            <a:r>
              <a:rPr lang="en-US" sz="3200" b="1" dirty="0">
                <a:latin typeface="Arial" charset="0"/>
                <a:cs typeface="Arial" charset="0"/>
              </a:rPr>
              <a:t>CO</a:t>
            </a:r>
            <a:r>
              <a:rPr lang="en-US" b="1" dirty="0">
                <a:latin typeface="Arial" charset="0"/>
                <a:cs typeface="Arial" charset="0"/>
              </a:rPr>
              <a:t>2</a:t>
            </a:r>
            <a:r>
              <a:rPr lang="en-US" sz="3200" b="1" dirty="0">
                <a:latin typeface="Arial" charset="0"/>
                <a:cs typeface="Arial" charset="0"/>
              </a:rPr>
              <a:t> and CH</a:t>
            </a:r>
            <a:r>
              <a:rPr lang="en-US" b="1" dirty="0">
                <a:latin typeface="Arial" charset="0"/>
                <a:cs typeface="Arial" charset="0"/>
              </a:rPr>
              <a:t>4</a:t>
            </a:r>
            <a:r>
              <a:rPr lang="en-US" sz="3200" b="1" dirty="0">
                <a:latin typeface="Arial" charset="0"/>
                <a:cs typeface="Arial" charset="0"/>
              </a:rPr>
              <a:t> Levels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418139" y="5943600"/>
            <a:ext cx="2313438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b="1">
                <a:latin typeface="Arial" charset="0"/>
                <a:cs typeface="Arial" charset="0"/>
              </a:rPr>
              <a:t>Gene R. H. Fry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839" y="931864"/>
            <a:ext cx="8828087" cy="358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019801" y="5562601"/>
            <a:ext cx="309667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  With more ice, temperature</a:t>
            </a:r>
          </a:p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swings are wider, since</a:t>
            </a:r>
          </a:p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albedo changes - from</a:t>
            </a:r>
          </a:p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icy to less icy - are larger.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8278813" y="3962401"/>
            <a:ext cx="331787" cy="15795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889125" y="150813"/>
            <a:ext cx="5957888" cy="39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209" tIns="42104" rIns="84209" bIns="42104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Arial"/>
                <a:ea typeface="ＭＳ Ｐゴシック" charset="0"/>
                <a:cs typeface="Arial"/>
              </a:rPr>
              <a:t>We can learn lessons from the distant past.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3886201" y="4433889"/>
            <a:ext cx="1963738" cy="362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209" tIns="42104" rIns="84209" bIns="42104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Times New Roman"/>
                <a:ea typeface="ＭＳ Ｐゴシック" charset="0"/>
                <a:cs typeface="Times New Roman"/>
              </a:rPr>
              <a:t>million years ago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84164" y="5671300"/>
            <a:ext cx="5052777" cy="362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4209" tIns="42104" rIns="84209" bIns="42104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Arial"/>
                <a:ea typeface="ＭＳ Ｐゴシック" charset="0"/>
                <a:cs typeface="Arial"/>
              </a:rPr>
              <a:t>Earth’s surface can grow far warmer than now.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28792" y="2210867"/>
            <a:ext cx="7635025" cy="15680"/>
          </a:xfrm>
          <a:prstGeom prst="line">
            <a:avLst/>
          </a:prstGeom>
          <a:ln w="3175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28792" y="2994863"/>
            <a:ext cx="7635025" cy="15679"/>
          </a:xfrm>
          <a:prstGeom prst="line">
            <a:avLst/>
          </a:prstGeom>
          <a:ln w="3175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128792" y="3794538"/>
            <a:ext cx="7635025" cy="47040"/>
          </a:xfrm>
          <a:prstGeom prst="line">
            <a:avLst/>
          </a:prstGeom>
          <a:ln w="3175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6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6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6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6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7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850" y="109538"/>
            <a:ext cx="5529263" cy="66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453188" y="1500189"/>
            <a:ext cx="252724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2000" dirty="0">
                <a:latin typeface="Arial" charset="0"/>
                <a:cs typeface="Arial" charset="0"/>
              </a:rPr>
              <a:t>Only a tiny fraction of warming goes into the atmosphere.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7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7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ean Heat Content 12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151" y="446089"/>
            <a:ext cx="7800975" cy="571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Rectangle 2"/>
          <p:cNvSpPr txBox="1">
            <a:spLocks noChangeArrowheads="1"/>
          </p:cNvSpPr>
          <p:nvPr/>
        </p:nvSpPr>
        <p:spPr bwMode="auto">
          <a:xfrm>
            <a:off x="2438400" y="1"/>
            <a:ext cx="40767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1425" tIns="45713" rIns="91425" bIns="45713" anchor="ctr"/>
          <a:lstStyle>
            <a:lvl1pPr defTabSz="9667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/>
            <a:r>
              <a:rPr lang="en-US" b="1">
                <a:solidFill>
                  <a:srgbClr val="000000"/>
                </a:solidFill>
                <a:latin typeface="Arial" charset="0"/>
                <a:cs typeface="ＭＳ Ｐゴシック" charset="0"/>
              </a:rPr>
              <a:t>Ocean Heat Content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321926" y="2093913"/>
            <a:ext cx="170049" cy="362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02" tIns="42101" rIns="84202" bIns="42101">
            <a:spAutoFit/>
          </a:bodyPr>
          <a:lstStyle/>
          <a:p>
            <a:pPr defTabSz="457593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/>
              <a:ea typeface="+mn-ea"/>
              <a:cs typeface="Arial"/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 rot="16200000">
            <a:off x="-844549" y="3136901"/>
            <a:ext cx="2889250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02" tIns="42101" rIns="84202" bIns="42101">
            <a:spAutoFit/>
          </a:bodyPr>
          <a:lstStyle>
            <a:lvl1pPr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806450" indent="-309563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241425" indent="-249238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736725" indent="-247650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233613" indent="-247650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6908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31480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6052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40624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>
                <a:latin typeface="Arial"/>
                <a:cs typeface="Arial"/>
              </a:rPr>
              <a:t>Heat Content (10</a:t>
            </a:r>
            <a:r>
              <a:rPr lang="en-US" sz="1700" b="1" baseline="20000" dirty="0">
                <a:latin typeface="Arial"/>
                <a:cs typeface="Arial"/>
              </a:rPr>
              <a:t>22</a:t>
            </a:r>
            <a:r>
              <a:rPr lang="en-US" sz="1700" b="1" dirty="0">
                <a:latin typeface="Arial"/>
                <a:cs typeface="Arial"/>
              </a:rPr>
              <a:t> Joules)</a:t>
            </a:r>
            <a:endParaRPr lang="en-US" sz="1800" dirty="0">
              <a:latin typeface="Arial"/>
              <a:cs typeface="Arial"/>
            </a:endParaRPr>
          </a:p>
        </p:txBody>
      </p:sp>
      <p:sp>
        <p:nvSpPr>
          <p:cNvPr id="10" name="Text Box 21"/>
          <p:cNvSpPr txBox="1">
            <a:spLocks noChangeArrowheads="1"/>
          </p:cNvSpPr>
          <p:nvPr/>
        </p:nvSpPr>
        <p:spPr bwMode="auto">
          <a:xfrm>
            <a:off x="2212975" y="6186488"/>
            <a:ext cx="4572000" cy="31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202" tIns="42101" rIns="84202" bIns="42101">
            <a:spAutoFit/>
          </a:bodyPr>
          <a:lstStyle>
            <a:lvl1pPr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806450" indent="-309563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241425" indent="-249238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736725" indent="-247650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233613" indent="-247650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6908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31480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6052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40624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>
                <a:latin typeface="Arial"/>
                <a:cs typeface="Arial"/>
              </a:rPr>
              <a:t>10</a:t>
            </a:r>
            <a:r>
              <a:rPr lang="en-US" sz="1500" baseline="30000" dirty="0">
                <a:latin typeface="Arial"/>
                <a:cs typeface="Arial"/>
              </a:rPr>
              <a:t>22</a:t>
            </a:r>
            <a:r>
              <a:rPr lang="en-US" sz="1500" dirty="0">
                <a:latin typeface="Arial"/>
                <a:cs typeface="Arial"/>
              </a:rPr>
              <a:t> Joules = 100 </a:t>
            </a:r>
            <a:r>
              <a:rPr lang="en-US" sz="1500" dirty="0">
                <a:solidFill>
                  <a:srgbClr val="712F10"/>
                </a:solidFill>
                <a:latin typeface="Arial"/>
                <a:cs typeface="Arial"/>
              </a:rPr>
              <a:t>years</a:t>
            </a:r>
            <a:r>
              <a:rPr lang="en-US" sz="1500" dirty="0">
                <a:latin typeface="Arial"/>
                <a:cs typeface="Arial"/>
              </a:rPr>
              <a:t> of US energy use</a:t>
            </a:r>
          </a:p>
        </p:txBody>
      </p:sp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5030788" y="3795714"/>
            <a:ext cx="3067878" cy="77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02" tIns="42101" rIns="84202" bIns="42101">
            <a:spAutoFit/>
          </a:bodyPr>
          <a:lstStyle>
            <a:lvl1pPr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806450" indent="-309563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241425" indent="-249238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736725" indent="-247650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233613" indent="-247650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6908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31480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6052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40624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>
                <a:latin typeface="Arial"/>
                <a:cs typeface="Arial"/>
              </a:rPr>
              <a:t>     The oceans now gain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>
                <a:latin typeface="Arial"/>
                <a:cs typeface="Arial"/>
              </a:rPr>
              <a:t>more heat every 2 years than</a:t>
            </a:r>
            <a:endParaRPr lang="en-US" sz="1500" b="1" dirty="0">
              <a:latin typeface="Arial"/>
              <a:cs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latin typeface="Arial"/>
                <a:cs typeface="Arial"/>
              </a:rPr>
              <a:t>ALL </a:t>
            </a:r>
            <a:r>
              <a:rPr lang="en-US" sz="1500" dirty="0">
                <a:latin typeface="Arial"/>
                <a:cs typeface="Arial"/>
              </a:rPr>
              <a:t>the energy we’ve </a:t>
            </a:r>
            <a:r>
              <a:rPr lang="en-US" sz="1500" b="1" dirty="0">
                <a:latin typeface="Arial"/>
                <a:cs typeface="Arial"/>
              </a:rPr>
              <a:t>ever</a:t>
            </a:r>
            <a:r>
              <a:rPr lang="en-US" sz="1500" dirty="0">
                <a:latin typeface="Arial"/>
                <a:cs typeface="Arial"/>
              </a:rPr>
              <a:t> used.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436813" y="2822575"/>
            <a:ext cx="3408362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dirty="0">
                <a:latin typeface="Arial" charset="0"/>
                <a:cs typeface="Arial" charset="0"/>
              </a:rPr>
              <a:t>1991-2005  +0.7 /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438400" y="2590801"/>
            <a:ext cx="340677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dirty="0">
                <a:latin typeface="Arial" charset="0"/>
                <a:cs typeface="Arial" charset="0"/>
              </a:rPr>
              <a:t>1967-1990  +0.4  x 10</a:t>
            </a:r>
            <a:r>
              <a:rPr lang="en-US" sz="1500" baseline="30000" dirty="0">
                <a:latin typeface="Arial" charset="0"/>
                <a:cs typeface="Arial" charset="0"/>
              </a:rPr>
              <a:t>22</a:t>
            </a:r>
            <a:r>
              <a:rPr lang="en-US" sz="1500" dirty="0">
                <a:latin typeface="Arial" charset="0"/>
                <a:cs typeface="Arial" charset="0"/>
              </a:rPr>
              <a:t> Joules / year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438400" y="3033713"/>
            <a:ext cx="3406775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dirty="0">
                <a:latin typeface="Arial" charset="0"/>
                <a:cs typeface="Arial" charset="0"/>
              </a:rPr>
              <a:t>2006-2016  +1.0 /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349626" y="3265488"/>
            <a:ext cx="133826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b="1" dirty="0">
                <a:solidFill>
                  <a:srgbClr val="FF00FF"/>
                </a:solidFill>
                <a:latin typeface="Arial" charset="0"/>
                <a:cs typeface="Arial" charset="0"/>
              </a:rPr>
              <a:t>acceleration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8" grpId="0"/>
      <p:bldP spid="10" grpId="0"/>
      <p:bldP spid="11" grpId="0"/>
      <p:bldP spid="13" grpId="0"/>
      <p:bldP spid="14" grpId="0"/>
      <p:bldP spid="15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08800" y="5695951"/>
            <a:ext cx="34925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600">
                <a:latin typeface="Arial" charset="0"/>
                <a:cs typeface="Arial" charset="0"/>
              </a:rPr>
              <a:t> The 1996-2016 rate of change was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687112" y="5757862"/>
            <a:ext cx="3832225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600" dirty="0">
                <a:latin typeface="Arial" charset="0"/>
                <a:cs typeface="Arial" charset="0"/>
              </a:rPr>
              <a:t>     At that rate, “Both”</a:t>
            </a:r>
          </a:p>
          <a:p>
            <a:pPr eaLnBrk="1" hangingPunct="1"/>
            <a:r>
              <a:rPr lang="en-US" sz="1600" dirty="0">
                <a:latin typeface="Arial" charset="0"/>
                <a:cs typeface="Arial" charset="0"/>
              </a:rPr>
              <a:t>will pass 2</a:t>
            </a:r>
            <a:r>
              <a:rPr lang="en-US" sz="1600" b="1" dirty="0">
                <a:latin typeface="Arial" charset="0"/>
                <a:cs typeface="Arial" charset="0"/>
              </a:rPr>
              <a:t>º</a:t>
            </a:r>
            <a:r>
              <a:rPr lang="en-US" sz="1600" dirty="0">
                <a:latin typeface="Arial" charset="0"/>
                <a:cs typeface="Arial" charset="0"/>
              </a:rPr>
              <a:t>C above 1880 levels in </a:t>
            </a:r>
            <a:r>
              <a:rPr lang="en-US" sz="1600" dirty="0" smtClean="0">
                <a:latin typeface="Arial" charset="0"/>
                <a:cs typeface="Arial" charset="0"/>
              </a:rPr>
              <a:t>2068.</a:t>
            </a:r>
            <a:endParaRPr lang="en-US" sz="1600" dirty="0">
              <a:latin typeface="Arial" charset="0"/>
              <a:cs typeface="Arial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776012" y="6381751"/>
            <a:ext cx="1774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600" dirty="0">
                <a:latin typeface="Arial" charset="0"/>
                <a:cs typeface="Arial" charset="0"/>
              </a:rPr>
              <a:t>“Land” in </a:t>
            </a:r>
            <a:r>
              <a:rPr lang="en-US" sz="1600" dirty="0" smtClean="0">
                <a:latin typeface="Arial" charset="0"/>
                <a:cs typeface="Arial" charset="0"/>
              </a:rPr>
              <a:t>2056.</a:t>
            </a:r>
            <a:endParaRPr lang="en-US" sz="1600" dirty="0">
              <a:latin typeface="Arial" charset="0"/>
              <a:cs typeface="Arial" charset="0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11034" y="6156324"/>
            <a:ext cx="1259330" cy="336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600">
                <a:latin typeface="Arial" charset="0"/>
                <a:cs typeface="Arial" charset="0"/>
              </a:rPr>
              <a:t>2.1 for Sea,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10767" y="6384925"/>
            <a:ext cx="1317015" cy="336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600" dirty="0">
                <a:latin typeface="Arial" charset="0"/>
                <a:cs typeface="Arial" charset="0"/>
              </a:rPr>
              <a:t>2.2 for Both.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021595" y="5927725"/>
            <a:ext cx="2632034" cy="33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600" dirty="0" smtClean="0">
                <a:latin typeface="Arial" charset="0"/>
                <a:cs typeface="Arial" charset="0"/>
              </a:rPr>
              <a:t>2.4</a:t>
            </a:r>
            <a:r>
              <a:rPr lang="en-US" sz="1600" b="1" dirty="0" smtClean="0">
                <a:latin typeface="Arial" charset="0"/>
                <a:cs typeface="Arial" charset="0"/>
              </a:rPr>
              <a:t>º</a:t>
            </a:r>
            <a:r>
              <a:rPr lang="en-US" sz="1600" dirty="0" smtClean="0">
                <a:latin typeface="Arial" charset="0"/>
                <a:cs typeface="Arial" charset="0"/>
              </a:rPr>
              <a:t>C </a:t>
            </a:r>
            <a:r>
              <a:rPr lang="en-US" sz="1600" dirty="0">
                <a:latin typeface="Arial" charset="0"/>
                <a:cs typeface="Arial" charset="0"/>
              </a:rPr>
              <a:t>/ 100 years for Land,</a:t>
            </a:r>
          </a:p>
        </p:txBody>
      </p:sp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>
            <a:off x="8683199" y="1199708"/>
            <a:ext cx="0" cy="2789263"/>
          </a:xfrm>
          <a:prstGeom prst="straightConnector1">
            <a:avLst/>
          </a:prstGeom>
          <a:noFill/>
          <a:ln w="28575">
            <a:solidFill>
              <a:srgbClr val="00C8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 rot="16200000">
            <a:off x="7753635" y="2380966"/>
            <a:ext cx="2212975" cy="34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202" tIns="42101" rIns="84202" bIns="4210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700" b="1" dirty="0">
                <a:solidFill>
                  <a:srgbClr val="00AD00"/>
                </a:solidFill>
                <a:latin typeface="Arial" charset="0"/>
                <a:cs typeface="Arial" charset="0"/>
              </a:rPr>
              <a:t>+</a:t>
            </a:r>
            <a:r>
              <a:rPr lang="en-US" sz="1700" b="1" dirty="0" smtClean="0">
                <a:solidFill>
                  <a:srgbClr val="00AD00"/>
                </a:solidFill>
                <a:latin typeface="Arial" charset="0"/>
                <a:cs typeface="Arial" charset="0"/>
              </a:rPr>
              <a:t>1.13</a:t>
            </a:r>
            <a:r>
              <a:rPr lang="en-US" sz="1700" b="1" dirty="0" smtClean="0">
                <a:solidFill>
                  <a:srgbClr val="00AD00"/>
                </a:solidFill>
                <a:latin typeface="Arial" charset="0"/>
                <a:cs typeface="ＭＳ Ｐゴシック" charset="0"/>
              </a:rPr>
              <a:t>º</a:t>
            </a:r>
            <a:r>
              <a:rPr lang="en-US" sz="1700" b="1" dirty="0" smtClean="0">
                <a:solidFill>
                  <a:srgbClr val="00AD00"/>
                </a:solidFill>
                <a:latin typeface="Arial" charset="0"/>
                <a:cs typeface="Arial" charset="0"/>
              </a:rPr>
              <a:t>C </a:t>
            </a:r>
            <a:r>
              <a:rPr lang="en-US" sz="1700" dirty="0">
                <a:solidFill>
                  <a:srgbClr val="00AD00"/>
                </a:solidFill>
                <a:latin typeface="Arial" charset="0"/>
                <a:cs typeface="Arial" charset="0"/>
              </a:rPr>
              <a:t>in 100 years</a:t>
            </a:r>
          </a:p>
        </p:txBody>
      </p:sp>
      <p:cxnSp>
        <p:nvCxnSpPr>
          <p:cNvPr id="14" name="Straight Connector 13"/>
          <p:cNvCxnSpPr>
            <a:cxnSpLocks noChangeShapeType="1"/>
          </p:cNvCxnSpPr>
          <p:nvPr/>
        </p:nvCxnSpPr>
        <p:spPr bwMode="auto">
          <a:xfrm flipH="1">
            <a:off x="8613350" y="1199708"/>
            <a:ext cx="172017" cy="0"/>
          </a:xfrm>
          <a:prstGeom prst="line">
            <a:avLst/>
          </a:prstGeom>
          <a:noFill/>
          <a:ln w="19050" cap="sq">
            <a:solidFill>
              <a:srgbClr val="00C8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" name="Straight Connector 14"/>
          <p:cNvCxnSpPr>
            <a:cxnSpLocks noChangeShapeType="1"/>
          </p:cNvCxnSpPr>
          <p:nvPr/>
        </p:nvCxnSpPr>
        <p:spPr bwMode="auto">
          <a:xfrm flipH="1">
            <a:off x="8644254" y="3981790"/>
            <a:ext cx="133527" cy="0"/>
          </a:xfrm>
          <a:prstGeom prst="line">
            <a:avLst/>
          </a:prstGeom>
          <a:noFill/>
          <a:ln w="19050" cap="sq">
            <a:solidFill>
              <a:srgbClr val="00C8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7" name="Picture 6" descr="Land, Sea Global °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76200"/>
            <a:ext cx="8028432" cy="5559552"/>
          </a:xfrm>
          <a:prstGeom prst="rect">
            <a:avLst/>
          </a:prstGeom>
        </p:spPr>
      </p:pic>
      <p:cxnSp>
        <p:nvCxnSpPr>
          <p:cNvPr id="22" name="Straight Connector 21"/>
          <p:cNvCxnSpPr>
            <a:cxnSpLocks noChangeShapeType="1"/>
          </p:cNvCxnSpPr>
          <p:nvPr/>
        </p:nvCxnSpPr>
        <p:spPr bwMode="auto">
          <a:xfrm flipH="1">
            <a:off x="3124200" y="3962400"/>
            <a:ext cx="229618" cy="0"/>
          </a:xfrm>
          <a:prstGeom prst="line">
            <a:avLst/>
          </a:prstGeom>
          <a:noFill/>
          <a:ln w="19050" cap="sq">
            <a:solidFill>
              <a:srgbClr val="00B8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2243167" y="4919873"/>
            <a:ext cx="2660282" cy="307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400" dirty="0">
                <a:latin typeface="Arial" charset="0"/>
                <a:cs typeface="Arial" charset="0"/>
              </a:rPr>
              <a:t>NASA, 5-year moving average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3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7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9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9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5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2" grpId="0"/>
      <p:bldP spid="10" grpId="0"/>
      <p:bldP spid="11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71800" y="457200"/>
            <a:ext cx="3962400" cy="381000"/>
          </a:xfrm>
        </p:spPr>
        <p:txBody>
          <a:bodyPr lIns="89004" tIns="44503" rIns="89004" bIns="44503">
            <a:normAutofit fontScale="90000"/>
          </a:bodyPr>
          <a:lstStyle/>
          <a:p>
            <a:pPr>
              <a:defRPr/>
            </a:pPr>
            <a:r>
              <a:rPr lang="en-US" sz="2900" dirty="0">
                <a:latin typeface="Arial"/>
                <a:cs typeface="Arial"/>
              </a:rPr>
              <a:t>Earth Is Heating Up.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-12700" y="925513"/>
            <a:ext cx="9156700" cy="5837237"/>
          </a:xfrm>
        </p:spPr>
        <p:txBody>
          <a:bodyPr lIns="89004" tIns="44503" rIns="89004" bIns="44503"/>
          <a:lstStyle/>
          <a:p>
            <a:pPr marL="0" indent="0" algn="ctr">
              <a:lnSpc>
                <a:spcPct val="120000"/>
              </a:lnSpc>
              <a:spcBef>
                <a:spcPct val="10000"/>
              </a:spcBef>
              <a:buNone/>
              <a:defRPr/>
            </a:pPr>
            <a:r>
              <a:rPr lang="en-US" sz="2200" dirty="0">
                <a:latin typeface="Arial"/>
                <a:ea typeface="ＭＳ Ｐゴシック" charset="0"/>
                <a:cs typeface="Arial"/>
              </a:rPr>
              <a:t>•  Earth now absorbs 0.25%</a:t>
            </a:r>
            <a:r>
              <a:rPr lang="en-US" sz="2200" dirty="0">
                <a:solidFill>
                  <a:schemeClr val="folHlink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200" dirty="0">
                <a:latin typeface="Arial"/>
                <a:ea typeface="ＭＳ Ｐゴシック" charset="0"/>
                <a:cs typeface="Arial"/>
              </a:rPr>
              <a:t>more energy than it emits:</a:t>
            </a:r>
          </a:p>
          <a:p>
            <a:pPr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en-US" sz="2200" dirty="0">
                <a:latin typeface="Arial"/>
                <a:ea typeface="ＭＳ Ｐゴシック" charset="0"/>
                <a:cs typeface="Arial"/>
              </a:rPr>
              <a:t>			a </a:t>
            </a:r>
            <a:r>
              <a:rPr lang="en-US" sz="22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300</a:t>
            </a:r>
            <a:r>
              <a:rPr lang="en-US" sz="2200" dirty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200" dirty="0">
                <a:latin typeface="Arial"/>
                <a:cs typeface="Arial"/>
              </a:rPr>
              <a:t>(±75)</a:t>
            </a:r>
            <a:r>
              <a:rPr lang="en-US" sz="2200" dirty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2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million </a:t>
            </a:r>
            <a:r>
              <a:rPr lang="en-US" sz="2200" dirty="0">
                <a:latin typeface="Arial"/>
                <a:ea typeface="ＭＳ Ｐゴシック" charset="0"/>
                <a:cs typeface="Arial"/>
              </a:rPr>
              <a:t>MW</a:t>
            </a:r>
            <a:r>
              <a:rPr lang="en-US" sz="2200" dirty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200" dirty="0">
                <a:latin typeface="Arial"/>
                <a:ea typeface="ＭＳ Ｐゴシック" charset="0"/>
                <a:cs typeface="Arial"/>
              </a:rPr>
              <a:t>heat gain</a:t>
            </a:r>
          </a:p>
          <a:p>
            <a:pPr>
              <a:buFontTx/>
              <a:buNone/>
              <a:defRPr/>
            </a:pPr>
            <a:r>
              <a:rPr lang="en-US" sz="2200" dirty="0">
                <a:latin typeface="Arial"/>
                <a:ea typeface="ＭＳ Ｐゴシック" charset="0"/>
                <a:cs typeface="Arial"/>
              </a:rPr>
              <a:t>	       </a:t>
            </a:r>
            <a:r>
              <a:rPr lang="en-US" sz="2200" dirty="0">
                <a:latin typeface="Arial"/>
                <a:cs typeface="Arial"/>
              </a:rPr>
              <a:t>=</a:t>
            </a:r>
            <a:r>
              <a:rPr lang="en-US" sz="22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200" dirty="0">
                <a:solidFill>
                  <a:srgbClr val="000000"/>
                </a:solidFill>
                <a:latin typeface="Arial"/>
                <a:cs typeface="Arial"/>
              </a:rPr>
              <a:t>50 x global </a:t>
            </a:r>
            <a:r>
              <a:rPr lang="en-US" sz="2200" dirty="0">
                <a:latin typeface="Arial"/>
                <a:cs typeface="Arial"/>
              </a:rPr>
              <a:t>electric supply.</a:t>
            </a:r>
          </a:p>
          <a:p>
            <a:pPr marL="715899" lvl="1">
              <a:lnSpc>
                <a:spcPct val="110000"/>
              </a:lnSpc>
              <a:spcBef>
                <a:spcPts val="2400"/>
              </a:spcBef>
              <a:buNone/>
              <a:defRPr/>
            </a:pPr>
            <a:r>
              <a:rPr lang="en-US" sz="2200" dirty="0">
                <a:latin typeface="Arial"/>
                <a:cs typeface="Arial"/>
              </a:rPr>
              <a:t>  This absorption has been accelerating, from near zero in 1960.</a:t>
            </a:r>
          </a:p>
          <a:p>
            <a:pPr>
              <a:lnSpc>
                <a:spcPct val="110000"/>
              </a:lnSpc>
              <a:spcBef>
                <a:spcPts val="2400"/>
              </a:spcBef>
              <a:buNone/>
              <a:defRPr/>
            </a:pPr>
            <a:r>
              <a:rPr lang="en-US" sz="2200" dirty="0">
                <a:latin typeface="Arial"/>
                <a:ea typeface="ＭＳ Ｐゴシック" charset="0"/>
                <a:cs typeface="Arial"/>
              </a:rPr>
              <a:t>					 Earth’s surface must warm another 0</a:t>
            </a:r>
            <a:r>
              <a:rPr lang="en-US" sz="22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.6</a:t>
            </a:r>
            <a:r>
              <a:rPr lang="en-US" sz="2200" dirty="0">
                <a:latin typeface="Arial"/>
                <a:ea typeface="ＭＳ Ｐゴシック" charset="0"/>
                <a:cs typeface="Arial"/>
              </a:rPr>
              <a:t>ºC       </a:t>
            </a:r>
            <a:r>
              <a:rPr lang="en-US" sz="2200" dirty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rPr>
              <a:t>.</a:t>
            </a:r>
            <a:endParaRPr lang="en-US" sz="2200" dirty="0">
              <a:latin typeface="Arial"/>
              <a:ea typeface="ＭＳ Ｐゴシック" charset="0"/>
              <a:cs typeface="Arial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200" dirty="0">
                <a:latin typeface="Arial"/>
                <a:ea typeface="ＭＳ Ｐゴシック" charset="0"/>
                <a:cs typeface="Arial"/>
              </a:rPr>
              <a:t>so it emits enough heat to </a:t>
            </a:r>
            <a:r>
              <a:rPr lang="en-US" sz="2200" u="sng" dirty="0">
                <a:latin typeface="Arial"/>
                <a:ea typeface="ＭＳ Ｐゴシック" charset="0"/>
                <a:cs typeface="Arial"/>
              </a:rPr>
              <a:t>balance</a:t>
            </a:r>
            <a:r>
              <a:rPr lang="en-US" sz="2200" dirty="0">
                <a:latin typeface="Arial"/>
                <a:ea typeface="ＭＳ Ｐゴシック" charset="0"/>
                <a:cs typeface="Arial"/>
              </a:rPr>
              <a:t> absorption.</a:t>
            </a:r>
          </a:p>
          <a:p>
            <a:pPr marL="0" indent="0">
              <a:lnSpc>
                <a:spcPct val="110000"/>
              </a:lnSpc>
              <a:spcBef>
                <a:spcPts val="2999"/>
              </a:spcBef>
              <a:buNone/>
              <a:defRPr/>
            </a:pPr>
            <a:r>
              <a:rPr lang="en-US" sz="2200" dirty="0"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1600" dirty="0">
                <a:latin typeface="Arial"/>
                <a:ea typeface="ＭＳ Ｐゴシック" charset="0"/>
                <a:cs typeface="Arial"/>
              </a:rPr>
              <a:t>			</a:t>
            </a:r>
          </a:p>
          <a:p>
            <a:pPr marL="0" indent="0" algn="ctr">
              <a:lnSpc>
                <a:spcPct val="130000"/>
              </a:lnSpc>
              <a:buNone/>
              <a:defRPr/>
            </a:pPr>
            <a:r>
              <a:rPr lang="en-US" sz="1600" dirty="0">
                <a:latin typeface="Arial"/>
                <a:ea typeface="ＭＳ Ｐゴシック" charset="0"/>
                <a:cs typeface="Arial"/>
              </a:rPr>
              <a:t>	</a:t>
            </a:r>
            <a:r>
              <a:rPr lang="en-US" sz="2200" dirty="0">
                <a:latin typeface="Arial"/>
                <a:ea typeface="ＭＳ Ｐゴシック" charset="0"/>
                <a:cs typeface="Arial"/>
              </a:rPr>
              <a:t>The </a:t>
            </a:r>
            <a:r>
              <a:rPr lang="en-US" sz="22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oceans have gained ~ 10 x more heat in 40 years</a:t>
            </a:r>
          </a:p>
          <a:p>
            <a:pPr marL="715899" lvl="1" algn="ctr">
              <a:spcBef>
                <a:spcPct val="0"/>
              </a:spcBef>
              <a:buNone/>
              <a:defRPr/>
            </a:pPr>
            <a:r>
              <a:rPr lang="en-US" sz="2200" dirty="0">
                <a:solidFill>
                  <a:srgbClr val="000000"/>
                </a:solidFill>
                <a:latin typeface="Arial"/>
                <a:cs typeface="Arial"/>
              </a:rPr>
              <a:t>	  than all the energy humans have EVER</a:t>
            </a:r>
            <a:r>
              <a:rPr lang="en-US" sz="2200" dirty="0">
                <a:latin typeface="Arial"/>
                <a:cs typeface="Arial"/>
              </a:rPr>
              <a:t> used.</a:t>
            </a:r>
          </a:p>
        </p:txBody>
      </p:sp>
      <p:sp>
        <p:nvSpPr>
          <p:cNvPr id="20483" name="Rectangle 7"/>
          <p:cNvSpPr>
            <a:spLocks noChangeArrowheads="1"/>
          </p:cNvSpPr>
          <p:nvPr/>
        </p:nvSpPr>
        <p:spPr bwMode="auto">
          <a:xfrm>
            <a:off x="9205913" y="-34925"/>
            <a:ext cx="171450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6" tIns="42098" rIns="84196" bIns="42098">
            <a:spAutoFit/>
          </a:bodyPr>
          <a:lstStyle/>
          <a:p>
            <a:pPr algn="ctr" defTabSz="838125"/>
            <a:endParaRPr lang="en-US" sz="1500">
              <a:latin typeface="Arial" charset="0"/>
              <a:cs typeface="Arial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943601" y="1524000"/>
            <a:ext cx="1206446" cy="300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6" tIns="42098" rIns="84196" bIns="42098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400" dirty="0">
                <a:latin typeface="Arial" charset="0"/>
                <a:cs typeface="Arial" charset="0"/>
              </a:rPr>
              <a:t>(Hansen </a:t>
            </a:r>
            <a:r>
              <a:rPr lang="fr-FR" sz="1400" dirty="0">
                <a:latin typeface="Arial" charset="0"/>
                <a:cs typeface="Arial" charset="0"/>
              </a:rPr>
              <a:t>’</a:t>
            </a:r>
            <a:r>
              <a:rPr lang="en-US" altLang="ja-JP" sz="1400" dirty="0">
                <a:latin typeface="Arial" charset="0"/>
                <a:cs typeface="Arial" charset="0"/>
              </a:rPr>
              <a:t>11)</a:t>
            </a:r>
            <a:endParaRPr lang="en-US" sz="1400" dirty="0">
              <a:latin typeface="Arial" charset="0"/>
              <a:cs typeface="Arial" charset="0"/>
            </a:endParaRP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41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41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41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41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41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41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441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441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2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441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441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700"/>
                            </p:stCondLst>
                            <p:childTnLst>
                              <p:par>
                                <p:cTn id="33" presetID="2" presetClass="entr" presetSubtype="4" fill="hold" grpId="1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441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441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441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441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1700"/>
                            </p:stCondLst>
                            <p:childTnLst>
                              <p:par>
                                <p:cTn id="42" presetID="2" presetClass="entr" presetSubtype="4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441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441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700"/>
                            </p:stCondLst>
                            <p:childTnLst>
                              <p:par>
                                <p:cTn id="47" presetID="2" presetClass="entr" presetSubtype="4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441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441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46" grpId="0" animBg="1"/>
      <p:bldP spid="441347" grpId="0" build="p"/>
      <p:bldP spid="441347" grpId="1" build="p"/>
      <p:bldP spid="441347" grpId="2" build="p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98550" y="6350"/>
            <a:ext cx="7620000" cy="609600"/>
          </a:xfrm>
        </p:spPr>
        <p:txBody>
          <a:bodyPr/>
          <a:lstStyle/>
          <a:p>
            <a:r>
              <a:rPr lang="en-US" sz="2900">
                <a:latin typeface="Arial" charset="0"/>
                <a:cs typeface="ＭＳ Ｐゴシック" charset="0"/>
              </a:rPr>
              <a:t>Sulfate </a:t>
            </a:r>
            <a:r>
              <a:rPr lang="en-US" sz="2900">
                <a:solidFill>
                  <a:srgbClr val="000000"/>
                </a:solidFill>
                <a:latin typeface="Arial" charset="0"/>
                <a:cs typeface="ＭＳ Ｐゴシック" charset="0"/>
              </a:rPr>
              <a:t>Cooling Un-Smooths GHG Warming</a:t>
            </a:r>
          </a:p>
        </p:txBody>
      </p:sp>
      <p:graphicFrame>
        <p:nvGraphicFramePr>
          <p:cNvPr id="3973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35209303"/>
              </p:ext>
            </p:extLst>
          </p:nvPr>
        </p:nvGraphicFramePr>
        <p:xfrm>
          <a:off x="-4763" y="198438"/>
          <a:ext cx="9153526" cy="6450012"/>
        </p:xfrm>
        <a:graphic>
          <a:graphicData uri="http://schemas.openxmlformats.org/presentationml/2006/ole">
            <p:oleObj spid="_x0000_s48184" name="Worksheet" r:id="rId5" imgW="8658353" imgH="5915055" progId="Excel.Sheet.8">
              <p:embed/>
            </p:oleObj>
          </a:graphicData>
        </a:graphic>
      </p:graphicFrame>
      <p:sp>
        <p:nvSpPr>
          <p:cNvPr id="424968" name="Text Box 8"/>
          <p:cNvSpPr txBox="1">
            <a:spLocks noChangeArrowheads="1"/>
          </p:cNvSpPr>
          <p:nvPr/>
        </p:nvSpPr>
        <p:spPr bwMode="auto">
          <a:xfrm>
            <a:off x="1262063" y="984251"/>
            <a:ext cx="1662112" cy="70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300">
                <a:latin typeface="Arial" charset="0"/>
                <a:cs typeface="Arial" charset="0"/>
              </a:rPr>
              <a:t>NASA GISS</a:t>
            </a:r>
            <a:r>
              <a:rPr lang="en-US" sz="1100">
                <a:latin typeface="Arial" charset="0"/>
                <a:cs typeface="Arial" charset="0"/>
              </a:rPr>
              <a:t> – Earth’s</a:t>
            </a:r>
            <a:endParaRPr lang="en-US" sz="130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n-US" sz="1100">
                <a:latin typeface="Arial" charset="0"/>
                <a:cs typeface="Arial" charset="0"/>
              </a:rPr>
              <a:t>7,000 weather stations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1100">
                <a:latin typeface="Arial" charset="0"/>
                <a:cs typeface="Arial" charset="0"/>
              </a:rPr>
              <a:t>- adjusted for urban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1100">
                <a:latin typeface="Arial" charset="0"/>
                <a:cs typeface="Arial" charset="0"/>
              </a:rPr>
              <a:t>heat island effects</a:t>
            </a:r>
            <a:endParaRPr lang="en-US" sz="1300">
              <a:latin typeface="Arial" charset="0"/>
              <a:cs typeface="Arial" charset="0"/>
            </a:endParaRPr>
          </a:p>
        </p:txBody>
      </p:sp>
      <p:sp>
        <p:nvSpPr>
          <p:cNvPr id="424978" name="Rectangle 18"/>
          <p:cNvSpPr>
            <a:spLocks noChangeArrowheads="1"/>
          </p:cNvSpPr>
          <p:nvPr/>
        </p:nvSpPr>
        <p:spPr bwMode="auto">
          <a:xfrm>
            <a:off x="1496279" y="4500777"/>
            <a:ext cx="172042" cy="357752"/>
          </a:xfrm>
          <a:prstGeom prst="rect">
            <a:avLst/>
          </a:prstGeom>
          <a:solidFill>
            <a:schemeClr val="bg2">
              <a:lumMod val="75000"/>
              <a:alpha val="3019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190" tIns="42095" rIns="84190" bIns="42095" anchor="ctr"/>
          <a:lstStyle/>
          <a:p>
            <a:pPr defTabSz="839596">
              <a:defRPr/>
            </a:pPr>
            <a:endParaRPr lang="en-US" sz="2200">
              <a:cs typeface="Arial" charset="0"/>
            </a:endParaRPr>
          </a:p>
        </p:txBody>
      </p:sp>
      <p:sp>
        <p:nvSpPr>
          <p:cNvPr id="424973" name="Text Box 13"/>
          <p:cNvSpPr txBox="1">
            <a:spLocks noChangeArrowheads="1"/>
          </p:cNvSpPr>
          <p:nvPr/>
        </p:nvSpPr>
        <p:spPr bwMode="auto">
          <a:xfrm>
            <a:off x="1177637" y="4011523"/>
            <a:ext cx="9366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100" b="1" dirty="0">
                <a:latin typeface="Arial" charset="0"/>
                <a:cs typeface="Arial" charset="0"/>
              </a:rPr>
              <a:t> Krakatoa</a:t>
            </a:r>
          </a:p>
          <a:p>
            <a:pPr eaLnBrk="1" hangingPunct="1">
              <a:lnSpc>
                <a:spcPct val="30000"/>
              </a:lnSpc>
              <a:spcBef>
                <a:spcPct val="50000"/>
              </a:spcBef>
            </a:pPr>
            <a:r>
              <a:rPr lang="en-US" sz="1100" b="1" dirty="0">
                <a:latin typeface="Arial" charset="0"/>
                <a:cs typeface="Arial" charset="0"/>
              </a:rPr>
              <a:t>    erupts </a:t>
            </a:r>
          </a:p>
        </p:txBody>
      </p:sp>
      <p:sp>
        <p:nvSpPr>
          <p:cNvPr id="424983" name="Text Box 23"/>
          <p:cNvSpPr txBox="1">
            <a:spLocks noChangeArrowheads="1"/>
          </p:cNvSpPr>
          <p:nvPr/>
        </p:nvSpPr>
        <p:spPr bwMode="auto">
          <a:xfrm>
            <a:off x="1316182" y="4786313"/>
            <a:ext cx="50800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100" b="1" dirty="0">
                <a:solidFill>
                  <a:srgbClr val="0DB3FF"/>
                </a:solidFill>
                <a:latin typeface="Arial" charset="0"/>
                <a:cs typeface="Arial" charset="0"/>
              </a:rPr>
              <a:t>cool</a:t>
            </a:r>
          </a:p>
        </p:txBody>
      </p:sp>
      <p:sp>
        <p:nvSpPr>
          <p:cNvPr id="424970" name="Text Box 10"/>
          <p:cNvSpPr txBox="1">
            <a:spLocks noChangeArrowheads="1"/>
          </p:cNvSpPr>
          <p:nvPr/>
        </p:nvSpPr>
        <p:spPr bwMode="auto">
          <a:xfrm>
            <a:off x="2763840" y="6135688"/>
            <a:ext cx="3448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800">
                <a:latin typeface="Arial" charset="0"/>
                <a:cs typeface="Arial" charset="0"/>
              </a:rPr>
              <a:t>Sulfate Levels in Greenland Ice</a:t>
            </a:r>
            <a:endParaRPr lang="en-US" sz="1300">
              <a:latin typeface="Arial" charset="0"/>
              <a:cs typeface="Arial" charset="0"/>
            </a:endParaRPr>
          </a:p>
          <a:p>
            <a:pPr algn="ctr" eaLnBrk="1" hangingPunct="1"/>
            <a:r>
              <a:rPr lang="en-US" sz="1300">
                <a:latin typeface="Arial" charset="0"/>
                <a:cs typeface="Arial" charset="0"/>
              </a:rPr>
              <a:t>milligrams of Sulfate per Ton of Ice</a:t>
            </a:r>
          </a:p>
        </p:txBody>
      </p:sp>
      <p:sp>
        <p:nvSpPr>
          <p:cNvPr id="424972" name="Rectangle 12"/>
          <p:cNvSpPr>
            <a:spLocks noChangeArrowheads="1"/>
          </p:cNvSpPr>
          <p:nvPr/>
        </p:nvSpPr>
        <p:spPr bwMode="auto">
          <a:xfrm>
            <a:off x="1103316" y="5716588"/>
            <a:ext cx="7127875" cy="285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4190" tIns="42095" rIns="84190" bIns="42095" anchor="ctr"/>
          <a:lstStyle/>
          <a:p>
            <a:pPr defTabSz="839596"/>
            <a:endParaRPr lang="en-US" sz="2200">
              <a:cs typeface="Arial" charset="0"/>
            </a:endParaRPr>
          </a:p>
        </p:txBody>
      </p:sp>
      <p:sp>
        <p:nvSpPr>
          <p:cNvPr id="425015" name="Text Box 55"/>
          <p:cNvSpPr txBox="1">
            <a:spLocks noChangeArrowheads="1"/>
          </p:cNvSpPr>
          <p:nvPr/>
        </p:nvSpPr>
        <p:spPr bwMode="auto">
          <a:xfrm>
            <a:off x="7010403" y="6172200"/>
            <a:ext cx="2163763" cy="51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sz="1300">
                <a:latin typeface="Arial" charset="0"/>
                <a:cs typeface="Arial" charset="0"/>
              </a:rPr>
              <a:t>(Intergovernmental Panel</a:t>
            </a:r>
          </a:p>
          <a:p>
            <a:pPr eaLnBrk="1" hangingPunct="1">
              <a:lnSpc>
                <a:spcPct val="90000"/>
              </a:lnSpc>
            </a:pPr>
            <a:r>
              <a:rPr lang="en-US" sz="1300">
                <a:latin typeface="Arial" charset="0"/>
                <a:cs typeface="Arial" charset="0"/>
              </a:rPr>
              <a:t>on Climate Change, 2002)</a:t>
            </a:r>
          </a:p>
        </p:txBody>
      </p:sp>
      <p:sp>
        <p:nvSpPr>
          <p:cNvPr id="424971" name="Text Box 11"/>
          <p:cNvSpPr txBox="1">
            <a:spLocks noChangeArrowheads="1"/>
          </p:cNvSpPr>
          <p:nvPr/>
        </p:nvSpPr>
        <p:spPr bwMode="auto">
          <a:xfrm>
            <a:off x="1130301" y="5711828"/>
            <a:ext cx="388562" cy="31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b="1">
                <a:latin typeface="Arial" charset="0"/>
                <a:cs typeface="Arial" charset="0"/>
              </a:rPr>
              <a:t>40</a:t>
            </a:r>
            <a:endParaRPr lang="en-US" sz="1300" b="1">
              <a:solidFill>
                <a:srgbClr val="8C5D01"/>
              </a:solidFill>
              <a:latin typeface="Arial" charset="0"/>
              <a:cs typeface="Arial" charset="0"/>
            </a:endParaRPr>
          </a:p>
        </p:txBody>
      </p:sp>
      <p:sp>
        <p:nvSpPr>
          <p:cNvPr id="424989" name="Text Box 29"/>
          <p:cNvSpPr txBox="1">
            <a:spLocks noChangeArrowheads="1"/>
          </p:cNvSpPr>
          <p:nvPr/>
        </p:nvSpPr>
        <p:spPr bwMode="auto">
          <a:xfrm>
            <a:off x="1017589" y="5976939"/>
            <a:ext cx="605922" cy="31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b="1">
                <a:latin typeface="Arial" charset="0"/>
                <a:cs typeface="Arial" charset="0"/>
              </a:rPr>
              <a:t>1880</a:t>
            </a:r>
            <a:endParaRPr lang="en-US" sz="1500">
              <a:latin typeface="Arial" charset="0"/>
              <a:cs typeface="Arial" charset="0"/>
            </a:endParaRPr>
          </a:p>
        </p:txBody>
      </p:sp>
      <p:sp>
        <p:nvSpPr>
          <p:cNvPr id="424990" name="Text Box 30"/>
          <p:cNvSpPr txBox="1">
            <a:spLocks noChangeArrowheads="1"/>
          </p:cNvSpPr>
          <p:nvPr/>
        </p:nvSpPr>
        <p:spPr bwMode="auto">
          <a:xfrm>
            <a:off x="7607105" y="5976939"/>
            <a:ext cx="605922" cy="31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b="1" dirty="0">
                <a:latin typeface="Arial" charset="0"/>
                <a:cs typeface="Arial" charset="0"/>
              </a:rPr>
              <a:t>2000</a:t>
            </a:r>
          </a:p>
        </p:txBody>
      </p:sp>
      <p:sp>
        <p:nvSpPr>
          <p:cNvPr id="425001" name="Text Box 41"/>
          <p:cNvSpPr txBox="1">
            <a:spLocks noChangeArrowheads="1"/>
          </p:cNvSpPr>
          <p:nvPr/>
        </p:nvSpPr>
        <p:spPr bwMode="auto">
          <a:xfrm>
            <a:off x="2249489" y="5724526"/>
            <a:ext cx="388562" cy="31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b="1">
                <a:latin typeface="Arial" charset="0"/>
                <a:cs typeface="Arial" charset="0"/>
              </a:rPr>
              <a:t>61</a:t>
            </a:r>
            <a:endParaRPr lang="en-US" sz="1300" b="1">
              <a:latin typeface="Arial" charset="0"/>
              <a:cs typeface="Arial" charset="0"/>
            </a:endParaRPr>
          </a:p>
        </p:txBody>
      </p:sp>
      <p:sp>
        <p:nvSpPr>
          <p:cNvPr id="425002" name="Text Box 42"/>
          <p:cNvSpPr txBox="1">
            <a:spLocks noChangeArrowheads="1"/>
          </p:cNvSpPr>
          <p:nvPr/>
        </p:nvSpPr>
        <p:spPr bwMode="auto">
          <a:xfrm>
            <a:off x="3275013" y="5711828"/>
            <a:ext cx="470000" cy="31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100" b="1">
                <a:latin typeface="Arial" charset="0"/>
                <a:cs typeface="Arial" charset="0"/>
              </a:rPr>
              <a:t>  </a:t>
            </a:r>
            <a:r>
              <a:rPr lang="en-US" sz="1500" b="1">
                <a:latin typeface="Arial" charset="0"/>
                <a:cs typeface="Arial" charset="0"/>
              </a:rPr>
              <a:t>89</a:t>
            </a:r>
            <a:endParaRPr lang="en-US" sz="1300" b="1">
              <a:latin typeface="Arial" charset="0"/>
              <a:cs typeface="Arial" charset="0"/>
            </a:endParaRPr>
          </a:p>
        </p:txBody>
      </p:sp>
      <p:sp>
        <p:nvSpPr>
          <p:cNvPr id="425003" name="Text Box 43"/>
          <p:cNvSpPr txBox="1">
            <a:spLocks noChangeArrowheads="1"/>
          </p:cNvSpPr>
          <p:nvPr/>
        </p:nvSpPr>
        <p:spPr bwMode="auto">
          <a:xfrm>
            <a:off x="4405314" y="5724526"/>
            <a:ext cx="442854" cy="31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b="1">
                <a:latin typeface="Arial" charset="0"/>
                <a:cs typeface="Arial" charset="0"/>
              </a:rPr>
              <a:t> 77</a:t>
            </a:r>
            <a:endParaRPr lang="en-US" sz="1300" b="1">
              <a:latin typeface="Arial" charset="0"/>
              <a:cs typeface="Arial" charset="0"/>
            </a:endParaRPr>
          </a:p>
        </p:txBody>
      </p:sp>
      <p:sp>
        <p:nvSpPr>
          <p:cNvPr id="425004" name="Text Box 44"/>
          <p:cNvSpPr txBox="1">
            <a:spLocks noChangeArrowheads="1"/>
          </p:cNvSpPr>
          <p:nvPr/>
        </p:nvSpPr>
        <p:spPr bwMode="auto">
          <a:xfrm>
            <a:off x="5505450" y="5711828"/>
            <a:ext cx="510212" cy="31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700" b="1">
                <a:latin typeface="Arial" charset="0"/>
                <a:cs typeface="Arial" charset="0"/>
              </a:rPr>
              <a:t> </a:t>
            </a:r>
            <a:r>
              <a:rPr lang="en-US" sz="1500" b="1">
                <a:latin typeface="Arial" charset="0"/>
                <a:cs typeface="Arial" charset="0"/>
              </a:rPr>
              <a:t>116</a:t>
            </a:r>
            <a:endParaRPr lang="en-US" sz="1300" b="1">
              <a:latin typeface="Arial" charset="0"/>
              <a:cs typeface="Arial" charset="0"/>
            </a:endParaRPr>
          </a:p>
        </p:txBody>
      </p:sp>
      <p:sp>
        <p:nvSpPr>
          <p:cNvPr id="425005" name="Text Box 45"/>
          <p:cNvSpPr txBox="1">
            <a:spLocks noChangeArrowheads="1"/>
          </p:cNvSpPr>
          <p:nvPr/>
        </p:nvSpPr>
        <p:spPr bwMode="auto">
          <a:xfrm>
            <a:off x="6542089" y="5735640"/>
            <a:ext cx="551534" cy="31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b="1">
                <a:latin typeface="Arial" charset="0"/>
                <a:cs typeface="Arial" charset="0"/>
              </a:rPr>
              <a:t> 162</a:t>
            </a:r>
            <a:endParaRPr lang="en-US" sz="1300" b="1">
              <a:latin typeface="Arial" charset="0"/>
              <a:cs typeface="Arial" charset="0"/>
            </a:endParaRPr>
          </a:p>
        </p:txBody>
      </p:sp>
      <p:sp>
        <p:nvSpPr>
          <p:cNvPr id="425006" name="Text Box 46"/>
          <p:cNvSpPr txBox="1">
            <a:spLocks noChangeArrowheads="1"/>
          </p:cNvSpPr>
          <p:nvPr/>
        </p:nvSpPr>
        <p:spPr bwMode="auto">
          <a:xfrm>
            <a:off x="7556501" y="5699127"/>
            <a:ext cx="595044" cy="31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b="1">
                <a:latin typeface="Arial" charset="0"/>
                <a:cs typeface="Arial" charset="0"/>
              </a:rPr>
              <a:t>  118</a:t>
            </a:r>
            <a:endParaRPr lang="en-US" sz="1300" b="1">
              <a:latin typeface="Arial" charset="0"/>
              <a:cs typeface="Arial" charset="0"/>
            </a:endParaRPr>
          </a:p>
        </p:txBody>
      </p:sp>
      <p:sp>
        <p:nvSpPr>
          <p:cNvPr id="424998" name="Rectangle 38"/>
          <p:cNvSpPr>
            <a:spLocks noChangeArrowheads="1"/>
          </p:cNvSpPr>
          <p:nvPr/>
        </p:nvSpPr>
        <p:spPr bwMode="auto">
          <a:xfrm>
            <a:off x="2366965" y="4011482"/>
            <a:ext cx="350515" cy="402584"/>
          </a:xfrm>
          <a:prstGeom prst="rect">
            <a:avLst/>
          </a:prstGeom>
          <a:solidFill>
            <a:schemeClr val="bg2">
              <a:lumMod val="75000"/>
              <a:alpha val="3019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190" tIns="42095" rIns="84190" bIns="42095" anchor="ctr"/>
          <a:lstStyle/>
          <a:p>
            <a:pPr defTabSz="839596">
              <a:defRPr/>
            </a:pPr>
            <a:endParaRPr lang="en-US" sz="2200">
              <a:cs typeface="Arial" charset="0"/>
            </a:endParaRPr>
          </a:p>
        </p:txBody>
      </p:sp>
      <p:sp>
        <p:nvSpPr>
          <p:cNvPr id="425027" name="Rectangle 67"/>
          <p:cNvSpPr>
            <a:spLocks noChangeArrowheads="1"/>
          </p:cNvSpPr>
          <p:nvPr/>
        </p:nvSpPr>
        <p:spPr bwMode="auto">
          <a:xfrm>
            <a:off x="3186545" y="3939740"/>
            <a:ext cx="230562" cy="275073"/>
          </a:xfrm>
          <a:prstGeom prst="rect">
            <a:avLst/>
          </a:prstGeom>
          <a:solidFill>
            <a:schemeClr val="bg2">
              <a:lumMod val="75000"/>
              <a:alpha val="3019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190" tIns="42095" rIns="84190" bIns="42095" anchor="ctr"/>
          <a:lstStyle/>
          <a:p>
            <a:pPr defTabSz="839596">
              <a:defRPr/>
            </a:pPr>
            <a:endParaRPr lang="en-US" sz="2200">
              <a:cs typeface="Arial" charset="0"/>
            </a:endParaRPr>
          </a:p>
        </p:txBody>
      </p:sp>
      <p:sp>
        <p:nvSpPr>
          <p:cNvPr id="424999" name="Text Box 39"/>
          <p:cNvSpPr txBox="1">
            <a:spLocks noChangeArrowheads="1"/>
          </p:cNvSpPr>
          <p:nvPr/>
        </p:nvSpPr>
        <p:spPr bwMode="auto">
          <a:xfrm>
            <a:off x="1984376" y="3382965"/>
            <a:ext cx="1003300" cy="605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100" b="1">
                <a:latin typeface="Arial" charset="0"/>
                <a:cs typeface="Arial" charset="0"/>
              </a:rPr>
              <a:t>Santa Maria,</a:t>
            </a:r>
          </a:p>
          <a:p>
            <a:pPr algn="ctr" eaLnBrk="1" hangingPunct="1"/>
            <a:r>
              <a:rPr lang="en-US" sz="1100" b="1">
                <a:latin typeface="Arial" charset="0"/>
                <a:cs typeface="Arial" charset="0"/>
              </a:rPr>
              <a:t>Soufriere,</a:t>
            </a:r>
          </a:p>
          <a:p>
            <a:pPr algn="ctr" eaLnBrk="1" hangingPunct="1"/>
            <a:r>
              <a:rPr lang="en-US" sz="1100" b="1">
                <a:latin typeface="Arial" charset="0"/>
                <a:cs typeface="Arial" charset="0"/>
              </a:rPr>
              <a:t>Pelee erupt</a:t>
            </a:r>
          </a:p>
        </p:txBody>
      </p:sp>
      <p:sp>
        <p:nvSpPr>
          <p:cNvPr id="425014" name="Text Box 54"/>
          <p:cNvSpPr txBox="1">
            <a:spLocks noChangeArrowheads="1"/>
          </p:cNvSpPr>
          <p:nvPr/>
        </p:nvSpPr>
        <p:spPr bwMode="auto">
          <a:xfrm>
            <a:off x="2306641" y="4397244"/>
            <a:ext cx="49847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100" b="1">
                <a:solidFill>
                  <a:srgbClr val="0DB3FF"/>
                </a:solidFill>
                <a:latin typeface="Arial" charset="0"/>
                <a:cs typeface="Arial" charset="0"/>
              </a:rPr>
              <a:t>cool</a:t>
            </a:r>
          </a:p>
        </p:txBody>
      </p:sp>
      <p:sp>
        <p:nvSpPr>
          <p:cNvPr id="425028" name="Text Box 68"/>
          <p:cNvSpPr txBox="1">
            <a:spLocks noChangeArrowheads="1"/>
          </p:cNvSpPr>
          <p:nvPr/>
        </p:nvSpPr>
        <p:spPr bwMode="auto">
          <a:xfrm>
            <a:off x="2916238" y="3311525"/>
            <a:ext cx="766762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100" b="1">
                <a:latin typeface="Arial" charset="0"/>
                <a:cs typeface="Arial" charset="0"/>
              </a:rPr>
              <a:t>Katmai,</a:t>
            </a:r>
          </a:p>
          <a:p>
            <a:pPr eaLnBrk="1" hangingPunct="1">
              <a:lnSpc>
                <a:spcPct val="80000"/>
              </a:lnSpc>
            </a:pPr>
            <a:r>
              <a:rPr lang="en-US" sz="1100" b="1">
                <a:latin typeface="Arial" charset="0"/>
                <a:cs typeface="Arial" charset="0"/>
              </a:rPr>
              <a:t> Colima</a:t>
            </a:r>
          </a:p>
          <a:p>
            <a:pPr eaLnBrk="1" hangingPunct="1">
              <a:lnSpc>
                <a:spcPct val="80000"/>
              </a:lnSpc>
            </a:pPr>
            <a:r>
              <a:rPr lang="en-US" sz="1000" b="1">
                <a:latin typeface="Arial" charset="0"/>
                <a:cs typeface="Arial" charset="0"/>
              </a:rPr>
              <a:t>  </a:t>
            </a:r>
            <a:r>
              <a:rPr lang="en-US" sz="1100" b="1">
                <a:latin typeface="Arial" charset="0"/>
                <a:cs typeface="Arial" charset="0"/>
              </a:rPr>
              <a:t>erupt</a:t>
            </a:r>
            <a:endParaRPr lang="en-US" sz="1300">
              <a:latin typeface="Arial" charset="0"/>
              <a:cs typeface="Arial" charset="0"/>
            </a:endParaRPr>
          </a:p>
        </p:txBody>
      </p:sp>
      <p:sp>
        <p:nvSpPr>
          <p:cNvPr id="424969" name="Text Box 9"/>
          <p:cNvSpPr txBox="1">
            <a:spLocks noChangeArrowheads="1"/>
          </p:cNvSpPr>
          <p:nvPr/>
        </p:nvSpPr>
        <p:spPr bwMode="auto">
          <a:xfrm>
            <a:off x="1706862" y="2486028"/>
            <a:ext cx="818558" cy="62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sz="1300" b="1">
                <a:solidFill>
                  <a:srgbClr val="474747"/>
                </a:solidFill>
                <a:latin typeface="Arial" charset="0"/>
                <a:cs typeface="Arial" charset="0"/>
              </a:rPr>
              <a:t>Sulfates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1300" b="1">
                <a:solidFill>
                  <a:srgbClr val="474747"/>
                </a:solidFill>
                <a:latin typeface="Arial" charset="0"/>
                <a:cs typeface="Arial" charset="0"/>
              </a:rPr>
              <a:t>up 52%</a:t>
            </a:r>
          </a:p>
          <a:p>
            <a:pPr algn="ctr" eaLnBrk="1" hangingPunct="1">
              <a:spcBef>
                <a:spcPct val="10000"/>
              </a:spcBef>
            </a:pPr>
            <a:r>
              <a:rPr lang="en-US" sz="1300" b="1">
                <a:solidFill>
                  <a:srgbClr val="474747"/>
                </a:solidFill>
                <a:latin typeface="Arial" charset="0"/>
                <a:cs typeface="Arial" charset="0"/>
              </a:rPr>
              <a:t>(61/40).</a:t>
            </a:r>
          </a:p>
        </p:txBody>
      </p:sp>
      <p:sp>
        <p:nvSpPr>
          <p:cNvPr id="424967" name="Text Box 7"/>
          <p:cNvSpPr txBox="1">
            <a:spLocks noChangeArrowheads="1"/>
          </p:cNvSpPr>
          <p:nvPr/>
        </p:nvSpPr>
        <p:spPr bwMode="auto">
          <a:xfrm>
            <a:off x="2643779" y="2860676"/>
            <a:ext cx="522694" cy="25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sz="1300" b="1">
                <a:solidFill>
                  <a:srgbClr val="0DB3FF"/>
                </a:solidFill>
                <a:latin typeface="Arial" charset="0"/>
                <a:cs typeface="Arial" charset="0"/>
              </a:rPr>
              <a:t>cool</a:t>
            </a:r>
            <a:endParaRPr lang="en-US" sz="1300">
              <a:solidFill>
                <a:srgbClr val="0DB3FF"/>
              </a:solidFill>
              <a:latin typeface="Arial" charset="0"/>
              <a:cs typeface="Arial" charset="0"/>
            </a:endParaRPr>
          </a:p>
        </p:txBody>
      </p:sp>
      <p:sp>
        <p:nvSpPr>
          <p:cNvPr id="425008" name="Text Box 48"/>
          <p:cNvSpPr txBox="1">
            <a:spLocks noChangeArrowheads="1"/>
          </p:cNvSpPr>
          <p:nvPr/>
        </p:nvSpPr>
        <p:spPr bwMode="auto">
          <a:xfrm>
            <a:off x="2518867" y="2481263"/>
            <a:ext cx="818558" cy="411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sz="1300" b="1">
                <a:solidFill>
                  <a:srgbClr val="474747"/>
                </a:solidFill>
                <a:latin typeface="Arial" charset="0"/>
                <a:cs typeface="Arial" charset="0"/>
              </a:rPr>
              <a:t>Sulfates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1300" b="1">
                <a:solidFill>
                  <a:srgbClr val="474747"/>
                </a:solidFill>
                <a:latin typeface="Arial" charset="0"/>
                <a:cs typeface="Arial" charset="0"/>
              </a:rPr>
              <a:t>up 46%.</a:t>
            </a:r>
            <a:endParaRPr lang="en-US" sz="1300">
              <a:solidFill>
                <a:srgbClr val="474747"/>
              </a:solidFill>
              <a:latin typeface="Arial" charset="0"/>
              <a:cs typeface="Arial" charset="0"/>
            </a:endParaRPr>
          </a:p>
        </p:txBody>
      </p:sp>
      <p:sp>
        <p:nvSpPr>
          <p:cNvPr id="425029" name="Text Box 69"/>
          <p:cNvSpPr txBox="1">
            <a:spLocks noChangeArrowheads="1"/>
          </p:cNvSpPr>
          <p:nvPr/>
        </p:nvSpPr>
        <p:spPr bwMode="auto">
          <a:xfrm>
            <a:off x="3059114" y="4168775"/>
            <a:ext cx="50006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100" b="1">
                <a:solidFill>
                  <a:srgbClr val="0DB3FF"/>
                </a:solidFill>
                <a:latin typeface="Arial" charset="0"/>
                <a:cs typeface="Arial" charset="0"/>
              </a:rPr>
              <a:t>cool</a:t>
            </a:r>
            <a:endParaRPr lang="en-US" sz="1300" b="1">
              <a:solidFill>
                <a:srgbClr val="0DB3FF"/>
              </a:solidFill>
              <a:latin typeface="Arial" charset="0"/>
              <a:cs typeface="Arial" charset="0"/>
            </a:endParaRPr>
          </a:p>
        </p:txBody>
      </p:sp>
      <p:sp>
        <p:nvSpPr>
          <p:cNvPr id="424964" name="Text Box 4"/>
          <p:cNvSpPr txBox="1">
            <a:spLocks noChangeArrowheads="1"/>
          </p:cNvSpPr>
          <p:nvPr/>
        </p:nvSpPr>
        <p:spPr bwMode="auto">
          <a:xfrm rot="45718">
            <a:off x="3554414" y="2876553"/>
            <a:ext cx="982662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/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300" b="1">
                <a:solidFill>
                  <a:srgbClr val="FF8000"/>
                </a:solidFill>
                <a:latin typeface="Arial" charset="0"/>
                <a:cs typeface="Arial" charset="0"/>
              </a:rPr>
              <a:t>warming</a:t>
            </a:r>
          </a:p>
          <a:p>
            <a:pPr algn="ctr" eaLnBrk="1" hangingPunct="1">
              <a:lnSpc>
                <a:spcPct val="30000"/>
              </a:lnSpc>
              <a:spcBef>
                <a:spcPct val="50000"/>
              </a:spcBef>
            </a:pPr>
            <a:r>
              <a:rPr lang="en-US" sz="1300" b="1">
                <a:latin typeface="Arial" charset="0"/>
                <a:cs typeface="Arial" charset="0"/>
              </a:rPr>
              <a:t>unmasked</a:t>
            </a:r>
          </a:p>
        </p:txBody>
      </p:sp>
      <p:sp>
        <p:nvSpPr>
          <p:cNvPr id="424991" name="Text Box 31"/>
          <p:cNvSpPr txBox="1">
            <a:spLocks noChangeArrowheads="1"/>
          </p:cNvSpPr>
          <p:nvPr/>
        </p:nvSpPr>
        <p:spPr bwMode="auto">
          <a:xfrm>
            <a:off x="3744916" y="4178301"/>
            <a:ext cx="929754" cy="392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sz="1300" b="1">
                <a:solidFill>
                  <a:srgbClr val="000000"/>
                </a:solidFill>
                <a:latin typeface="Arial" charset="0"/>
                <a:cs typeface="Arial" charset="0"/>
              </a:rPr>
              <a:t>     </a:t>
            </a:r>
            <a:r>
              <a:rPr lang="en-US" sz="1100" b="1">
                <a:solidFill>
                  <a:srgbClr val="000000"/>
                </a:solidFill>
                <a:latin typeface="Arial" charset="0"/>
                <a:cs typeface="Arial" charset="0"/>
              </a:rPr>
              <a:t>Great</a:t>
            </a:r>
          </a:p>
          <a:p>
            <a:pPr eaLnBrk="1" hangingPunct="1">
              <a:lnSpc>
                <a:spcPct val="80000"/>
              </a:lnSpc>
            </a:pPr>
            <a:r>
              <a:rPr lang="en-US" sz="1100" b="1">
                <a:solidFill>
                  <a:srgbClr val="000000"/>
                </a:solidFill>
                <a:latin typeface="Arial" charset="0"/>
                <a:cs typeface="Arial" charset="0"/>
              </a:rPr>
              <a:t>Depression</a:t>
            </a:r>
            <a:endParaRPr lang="en-US" sz="13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24997" name="Text Box 37"/>
          <p:cNvSpPr txBox="1">
            <a:spLocks noChangeArrowheads="1"/>
          </p:cNvSpPr>
          <p:nvPr/>
        </p:nvSpPr>
        <p:spPr bwMode="auto">
          <a:xfrm>
            <a:off x="3624263" y="2420941"/>
            <a:ext cx="900112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474747"/>
                </a:solidFill>
                <a:latin typeface="Arial" charset="0"/>
                <a:cs typeface="Arial" charset="0"/>
              </a:rPr>
              <a:t>Sulfates</a:t>
            </a:r>
          </a:p>
          <a:p>
            <a:pPr eaLnBrk="1" hangingPunct="1"/>
            <a:r>
              <a:rPr lang="en-US" sz="1300" b="1" u="sng">
                <a:solidFill>
                  <a:srgbClr val="474747"/>
                </a:solidFill>
                <a:latin typeface="Arial" charset="0"/>
                <a:cs typeface="Arial" charset="0"/>
              </a:rPr>
              <a:t>fall</a:t>
            </a:r>
            <a:r>
              <a:rPr lang="en-US" sz="1300" b="1">
                <a:solidFill>
                  <a:srgbClr val="474747"/>
                </a:solidFill>
                <a:latin typeface="Arial" charset="0"/>
                <a:cs typeface="Arial" charset="0"/>
              </a:rPr>
              <a:t> 13%.</a:t>
            </a:r>
          </a:p>
        </p:txBody>
      </p:sp>
      <p:sp>
        <p:nvSpPr>
          <p:cNvPr id="425020" name="Text Box 60"/>
          <p:cNvSpPr txBox="1">
            <a:spLocks noChangeArrowheads="1"/>
          </p:cNvSpPr>
          <p:nvPr/>
        </p:nvSpPr>
        <p:spPr bwMode="auto">
          <a:xfrm>
            <a:off x="3660854" y="4478338"/>
            <a:ext cx="1139670" cy="401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100" b="1" u="sng">
                <a:latin typeface="Arial" charset="0"/>
                <a:cs typeface="Arial" charset="0"/>
              </a:rPr>
              <a:t>less</a:t>
            </a:r>
            <a:r>
              <a:rPr lang="en-US" sz="1100" b="1">
                <a:latin typeface="Arial" charset="0"/>
                <a:cs typeface="Arial" charset="0"/>
              </a:rPr>
              <a:t> SO</a:t>
            </a:r>
            <a:r>
              <a:rPr lang="en-US" sz="900" b="1">
                <a:latin typeface="Arial" charset="0"/>
                <a:cs typeface="Arial" charset="0"/>
              </a:rPr>
              <a:t>2    </a:t>
            </a:r>
            <a:endParaRPr lang="en-US" sz="1100" b="1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n-US" sz="1100" b="1">
                <a:latin typeface="Arial" charset="0"/>
                <a:cs typeface="Arial" charset="0"/>
              </a:rPr>
              <a:t>  up the stacks    </a:t>
            </a:r>
            <a:endParaRPr lang="en-US" sz="1300">
              <a:latin typeface="Arial" charset="0"/>
              <a:cs typeface="Arial" charset="0"/>
            </a:endParaRPr>
          </a:p>
        </p:txBody>
      </p:sp>
      <p:sp>
        <p:nvSpPr>
          <p:cNvPr id="424994" name="Line 34"/>
          <p:cNvSpPr>
            <a:spLocks noChangeShapeType="1"/>
          </p:cNvSpPr>
          <p:nvPr/>
        </p:nvSpPr>
        <p:spPr bwMode="auto">
          <a:xfrm flipH="1" flipV="1">
            <a:off x="4352815" y="3699197"/>
            <a:ext cx="9110" cy="5188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4196" tIns="42098" rIns="84196" bIns="42098" anchor="ctr"/>
          <a:lstStyle/>
          <a:p>
            <a:endParaRPr lang="en-US"/>
          </a:p>
        </p:txBody>
      </p:sp>
      <p:sp>
        <p:nvSpPr>
          <p:cNvPr id="2" name="Text Box 47"/>
          <p:cNvSpPr txBox="1">
            <a:spLocks noChangeArrowheads="1"/>
          </p:cNvSpPr>
          <p:nvPr/>
        </p:nvSpPr>
        <p:spPr bwMode="auto">
          <a:xfrm>
            <a:off x="2525648" y="5340352"/>
            <a:ext cx="901833" cy="880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sz="1300" b="1">
                <a:solidFill>
                  <a:srgbClr val="787878"/>
                </a:solidFill>
                <a:latin typeface="Arial" charset="0"/>
                <a:cs typeface="Arial" charset="0"/>
              </a:rPr>
              <a:t>Sulfate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1300" b="1">
                <a:solidFill>
                  <a:srgbClr val="0DB3FF"/>
                </a:solidFill>
                <a:latin typeface="Arial" charset="0"/>
                <a:cs typeface="Arial" charset="0"/>
              </a:rPr>
              <a:t>Cooling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1300" b="1">
                <a:latin typeface="Arial" charset="0"/>
                <a:cs typeface="Arial" charset="0"/>
              </a:rPr>
              <a:t> offsets</a:t>
            </a:r>
            <a:endParaRPr lang="en-US" sz="1700" b="1">
              <a:latin typeface="Arial" charset="0"/>
              <a:cs typeface="Arial" charset="0"/>
            </a:endParaRPr>
          </a:p>
          <a:p>
            <a:pPr algn="ctr" eaLnBrk="1" hangingPunct="1">
              <a:lnSpc>
                <a:spcPts val="1200"/>
              </a:lnSpc>
            </a:pPr>
            <a:r>
              <a:rPr lang="en-US" sz="1300" b="1">
                <a:latin typeface="Arial" charset="0"/>
                <a:cs typeface="Arial" charset="0"/>
              </a:rPr>
              <a:t>GHG</a:t>
            </a:r>
          </a:p>
          <a:p>
            <a:pPr algn="ctr" eaLnBrk="1" hangingPunct="1">
              <a:lnSpc>
                <a:spcPts val="1200"/>
              </a:lnSpc>
            </a:pPr>
            <a:r>
              <a:rPr lang="en-US" sz="1300" b="1">
                <a:solidFill>
                  <a:srgbClr val="FF8000"/>
                </a:solidFill>
                <a:latin typeface="Arial" charset="0"/>
                <a:cs typeface="Arial" charset="0"/>
              </a:rPr>
              <a:t>warming</a:t>
            </a:r>
            <a:r>
              <a:rPr lang="en-US" sz="1300" b="1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424979" name="Rectangle 19"/>
          <p:cNvSpPr>
            <a:spLocks noChangeArrowheads="1"/>
          </p:cNvSpPr>
          <p:nvPr/>
        </p:nvSpPr>
        <p:spPr bwMode="auto">
          <a:xfrm>
            <a:off x="5641978" y="3211190"/>
            <a:ext cx="384969" cy="417547"/>
          </a:xfrm>
          <a:prstGeom prst="rect">
            <a:avLst/>
          </a:prstGeom>
          <a:solidFill>
            <a:schemeClr val="bg2">
              <a:lumMod val="75000"/>
              <a:alpha val="3019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190" tIns="42095" rIns="84190" bIns="42095" anchor="ctr"/>
          <a:lstStyle/>
          <a:p>
            <a:pPr defTabSz="839596">
              <a:defRPr/>
            </a:pPr>
            <a:endParaRPr lang="en-US" sz="2200">
              <a:cs typeface="Arial" charset="0"/>
            </a:endParaRPr>
          </a:p>
        </p:txBody>
      </p:sp>
      <p:sp>
        <p:nvSpPr>
          <p:cNvPr id="424988" name="Text Box 28"/>
          <p:cNvSpPr txBox="1">
            <a:spLocks noChangeArrowheads="1"/>
          </p:cNvSpPr>
          <p:nvPr/>
        </p:nvSpPr>
        <p:spPr bwMode="auto">
          <a:xfrm>
            <a:off x="5629111" y="3547566"/>
            <a:ext cx="68738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100" b="1" dirty="0" err="1">
                <a:latin typeface="Arial" charset="0"/>
                <a:cs typeface="Arial" charset="0"/>
              </a:rPr>
              <a:t>Agung</a:t>
            </a:r>
            <a:r>
              <a:rPr lang="en-US" sz="1100" b="1" dirty="0">
                <a:latin typeface="Arial" charset="0"/>
                <a:cs typeface="Arial" charset="0"/>
              </a:rPr>
              <a:t>    erupts</a:t>
            </a:r>
            <a:endParaRPr lang="en-US" sz="1300" dirty="0">
              <a:latin typeface="Arial" charset="0"/>
              <a:cs typeface="Arial" charset="0"/>
            </a:endParaRPr>
          </a:p>
        </p:txBody>
      </p:sp>
      <p:sp>
        <p:nvSpPr>
          <p:cNvPr id="425009" name="Rectangle 49"/>
          <p:cNvSpPr>
            <a:spLocks noChangeArrowheads="1"/>
          </p:cNvSpPr>
          <p:nvPr/>
        </p:nvSpPr>
        <p:spPr bwMode="auto">
          <a:xfrm rot="21591852">
            <a:off x="4754566" y="2611438"/>
            <a:ext cx="1730375" cy="457200"/>
          </a:xfrm>
          <a:prstGeom prst="rect">
            <a:avLst/>
          </a:prstGeom>
          <a:solidFill>
            <a:srgbClr val="096EFF">
              <a:alpha val="3137"/>
            </a:srgbClr>
          </a:solidFill>
          <a:ln w="9525">
            <a:solidFill>
              <a:srgbClr val="096EFF">
                <a:alpha val="94116"/>
              </a:srgbClr>
            </a:solidFill>
            <a:miter lim="800000"/>
            <a:headEnd/>
            <a:tailEnd/>
          </a:ln>
        </p:spPr>
        <p:txBody>
          <a:bodyPr wrap="none" lIns="84190" tIns="42095" rIns="84190" bIns="42095" anchor="ctr"/>
          <a:lstStyle/>
          <a:p>
            <a:pPr defTabSz="839596"/>
            <a:endParaRPr lang="en-US" sz="2200">
              <a:cs typeface="Arial" charset="0"/>
            </a:endParaRPr>
          </a:p>
        </p:txBody>
      </p:sp>
      <p:sp>
        <p:nvSpPr>
          <p:cNvPr id="425016" name="Text Box 56"/>
          <p:cNvSpPr txBox="1">
            <a:spLocks noChangeArrowheads="1"/>
          </p:cNvSpPr>
          <p:nvPr/>
        </p:nvSpPr>
        <p:spPr bwMode="auto">
          <a:xfrm>
            <a:off x="5560849" y="3893966"/>
            <a:ext cx="65087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100" b="1" dirty="0">
                <a:solidFill>
                  <a:srgbClr val="0DB3FF"/>
                </a:solidFill>
                <a:latin typeface="Arial" charset="0"/>
                <a:cs typeface="Arial" charset="0"/>
              </a:rPr>
              <a:t>cool</a:t>
            </a:r>
            <a:endParaRPr lang="en-US" sz="1300" b="1" dirty="0">
              <a:solidFill>
                <a:srgbClr val="0DB3FF"/>
              </a:solidFill>
              <a:latin typeface="Arial" charset="0"/>
              <a:cs typeface="Arial" charset="0"/>
            </a:endParaRPr>
          </a:p>
        </p:txBody>
      </p:sp>
      <p:sp>
        <p:nvSpPr>
          <p:cNvPr id="424965" name="Text Box 5"/>
          <p:cNvSpPr txBox="1">
            <a:spLocks noChangeArrowheads="1"/>
          </p:cNvSpPr>
          <p:nvPr/>
        </p:nvSpPr>
        <p:spPr bwMode="auto">
          <a:xfrm rot="5965">
            <a:off x="4572000" y="2908300"/>
            <a:ext cx="2108200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500" b="1">
                <a:latin typeface="Arial" charset="0"/>
                <a:cs typeface="Arial" charset="0"/>
              </a:rPr>
              <a:t>major </a:t>
            </a:r>
            <a:r>
              <a:rPr lang="en-US" sz="1500" b="1">
                <a:solidFill>
                  <a:srgbClr val="0DB3FF"/>
                </a:solidFill>
                <a:latin typeface="Arial" charset="0"/>
                <a:cs typeface="Arial" charset="0"/>
              </a:rPr>
              <a:t>cooling</a:t>
            </a:r>
            <a:endParaRPr lang="en-US" sz="1500">
              <a:latin typeface="Arial" charset="0"/>
              <a:cs typeface="Arial" charset="0"/>
            </a:endParaRPr>
          </a:p>
        </p:txBody>
      </p:sp>
      <p:sp>
        <p:nvSpPr>
          <p:cNvPr id="425022" name="Text Box 62"/>
          <p:cNvSpPr txBox="1">
            <a:spLocks noChangeArrowheads="1"/>
          </p:cNvSpPr>
          <p:nvPr/>
        </p:nvSpPr>
        <p:spPr bwMode="auto">
          <a:xfrm rot="5813">
            <a:off x="4603750" y="2598738"/>
            <a:ext cx="21082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1500" b="1">
                <a:solidFill>
                  <a:srgbClr val="858585"/>
                </a:solidFill>
                <a:latin typeface="Arial" charset="0"/>
                <a:cs typeface="Arial" charset="0"/>
              </a:rPr>
              <a:t>Sulfates</a:t>
            </a:r>
            <a:r>
              <a:rPr lang="en-US" sz="1500" b="1">
                <a:latin typeface="Arial" charset="0"/>
                <a:cs typeface="Arial" charset="0"/>
              </a:rPr>
              <a:t> </a:t>
            </a:r>
            <a:r>
              <a:rPr lang="en-US" sz="1500" b="1">
                <a:solidFill>
                  <a:srgbClr val="0000FF"/>
                </a:solidFill>
                <a:latin typeface="Arial" charset="0"/>
                <a:cs typeface="Arial" charset="0"/>
              </a:rPr>
              <a:t>up </a:t>
            </a:r>
            <a:r>
              <a:rPr lang="en-US" sz="1500" b="1" u="sng">
                <a:solidFill>
                  <a:srgbClr val="0000FF"/>
                </a:solidFill>
                <a:latin typeface="Arial" charset="0"/>
                <a:cs typeface="Arial" charset="0"/>
              </a:rPr>
              <a:t>110</a:t>
            </a:r>
            <a:r>
              <a:rPr lang="en-US" sz="1500" b="1">
                <a:solidFill>
                  <a:srgbClr val="0000FF"/>
                </a:solidFill>
                <a:latin typeface="Arial" charset="0"/>
                <a:cs typeface="Arial" charset="0"/>
              </a:rPr>
              <a:t>%</a:t>
            </a:r>
            <a:r>
              <a:rPr lang="en-US" sz="1500" b="1">
                <a:latin typeface="Arial" charset="0"/>
                <a:cs typeface="Arial" charset="0"/>
              </a:rPr>
              <a:t>.</a:t>
            </a:r>
            <a:endParaRPr lang="en-US" sz="1500">
              <a:latin typeface="Arial" charset="0"/>
              <a:cs typeface="Arial" charset="0"/>
            </a:endParaRPr>
          </a:p>
        </p:txBody>
      </p:sp>
      <p:sp>
        <p:nvSpPr>
          <p:cNvPr id="424995" name="Line 35"/>
          <p:cNvSpPr>
            <a:spLocks noChangeShapeType="1"/>
          </p:cNvSpPr>
          <p:nvPr/>
        </p:nvSpPr>
        <p:spPr bwMode="auto">
          <a:xfrm flipH="1" flipV="1">
            <a:off x="6462713" y="3370266"/>
            <a:ext cx="4762" cy="676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4196" tIns="42098" rIns="84196" bIns="42098" anchor="ctr"/>
          <a:lstStyle/>
          <a:p>
            <a:endParaRPr lang="en-US"/>
          </a:p>
        </p:txBody>
      </p:sp>
      <p:sp>
        <p:nvSpPr>
          <p:cNvPr id="424996" name="Text Box 36"/>
          <p:cNvSpPr txBox="1">
            <a:spLocks noChangeArrowheads="1"/>
          </p:cNvSpPr>
          <p:nvPr/>
        </p:nvSpPr>
        <p:spPr bwMode="auto">
          <a:xfrm>
            <a:off x="5997397" y="3994153"/>
            <a:ext cx="836443" cy="432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100" b="1" dirty="0">
                <a:solidFill>
                  <a:srgbClr val="000000"/>
                </a:solidFill>
                <a:latin typeface="Arial" charset="0"/>
                <a:cs typeface="Arial" charset="0"/>
              </a:rPr>
              <a:t>US SO</a:t>
            </a:r>
            <a:r>
              <a:rPr lang="en-US" sz="800" b="1" dirty="0">
                <a:solidFill>
                  <a:srgbClr val="000000"/>
                </a:solidFill>
                <a:latin typeface="Arial" charset="0"/>
                <a:cs typeface="Arial" charset="0"/>
              </a:rPr>
              <a:t>2</a:t>
            </a:r>
            <a:endParaRPr lang="en-US" sz="11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ctr" eaLnBrk="1" hangingPunct="1"/>
            <a:r>
              <a:rPr lang="en-US" sz="1100" b="1" dirty="0">
                <a:solidFill>
                  <a:srgbClr val="000000"/>
                </a:solidFill>
                <a:latin typeface="Arial" charset="0"/>
                <a:cs typeface="Arial" charset="0"/>
              </a:rPr>
              <a:t>cuts start.</a:t>
            </a:r>
          </a:p>
        </p:txBody>
      </p:sp>
      <p:sp>
        <p:nvSpPr>
          <p:cNvPr id="425018" name="Text Box 58"/>
          <p:cNvSpPr txBox="1">
            <a:spLocks noChangeArrowheads="1"/>
          </p:cNvSpPr>
          <p:nvPr/>
        </p:nvSpPr>
        <p:spPr bwMode="auto">
          <a:xfrm>
            <a:off x="5969839" y="4303714"/>
            <a:ext cx="859805" cy="41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300" b="1">
                <a:solidFill>
                  <a:srgbClr val="FF8000"/>
                </a:solidFill>
                <a:latin typeface="Arial" charset="0"/>
                <a:cs typeface="Arial" charset="0"/>
              </a:rPr>
              <a:t>warming</a:t>
            </a:r>
            <a:endParaRPr lang="en-US" sz="1300" b="1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70000"/>
              </a:lnSpc>
            </a:pPr>
            <a:r>
              <a:rPr lang="en-US" sz="1100" b="1">
                <a:solidFill>
                  <a:srgbClr val="000000"/>
                </a:solidFill>
                <a:latin typeface="Arial" charset="0"/>
                <a:cs typeface="Arial" charset="0"/>
              </a:rPr>
              <a:t>unmasked</a:t>
            </a:r>
          </a:p>
        </p:txBody>
      </p:sp>
      <p:sp>
        <p:nvSpPr>
          <p:cNvPr id="3" name="Text Box 47"/>
          <p:cNvSpPr txBox="1">
            <a:spLocks noChangeArrowheads="1"/>
          </p:cNvSpPr>
          <p:nvPr/>
        </p:nvSpPr>
        <p:spPr bwMode="auto">
          <a:xfrm>
            <a:off x="4762436" y="5343528"/>
            <a:ext cx="901833" cy="85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sz="1300" b="1">
                <a:solidFill>
                  <a:srgbClr val="787878"/>
                </a:solidFill>
                <a:latin typeface="Arial" charset="0"/>
                <a:cs typeface="Arial" charset="0"/>
              </a:rPr>
              <a:t>Sulfate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1300" b="1">
                <a:solidFill>
                  <a:srgbClr val="0DB3FF"/>
                </a:solidFill>
                <a:latin typeface="Arial" charset="0"/>
                <a:cs typeface="Arial" charset="0"/>
              </a:rPr>
              <a:t>Cooling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sz="1300" b="1">
                <a:latin typeface="Arial" charset="0"/>
                <a:cs typeface="Arial" charset="0"/>
              </a:rPr>
              <a:t> offsets</a:t>
            </a:r>
            <a:endParaRPr lang="en-US" sz="1700" b="1">
              <a:latin typeface="Arial" charset="0"/>
              <a:cs typeface="Arial" charset="0"/>
            </a:endParaRPr>
          </a:p>
          <a:p>
            <a:pPr algn="ctr" eaLnBrk="1" hangingPunct="1">
              <a:lnSpc>
                <a:spcPts val="1100"/>
              </a:lnSpc>
            </a:pPr>
            <a:r>
              <a:rPr lang="en-US" sz="1300" b="1">
                <a:latin typeface="Arial" charset="0"/>
                <a:cs typeface="Arial" charset="0"/>
              </a:rPr>
              <a:t>GHG</a:t>
            </a:r>
          </a:p>
          <a:p>
            <a:pPr algn="ctr" eaLnBrk="1" hangingPunct="1">
              <a:lnSpc>
                <a:spcPts val="1100"/>
              </a:lnSpc>
            </a:pPr>
            <a:r>
              <a:rPr lang="en-US" sz="1300" b="1">
                <a:solidFill>
                  <a:srgbClr val="FF8000"/>
                </a:solidFill>
                <a:latin typeface="Arial" charset="0"/>
                <a:cs typeface="Arial" charset="0"/>
              </a:rPr>
              <a:t>warming</a:t>
            </a:r>
            <a:r>
              <a:rPr lang="en-US" sz="1300" b="1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424980" name="Rectangle 20"/>
          <p:cNvSpPr>
            <a:spLocks noChangeArrowheads="1"/>
          </p:cNvSpPr>
          <p:nvPr/>
        </p:nvSpPr>
        <p:spPr bwMode="auto">
          <a:xfrm>
            <a:off x="7253457" y="2202512"/>
            <a:ext cx="297272" cy="226365"/>
          </a:xfrm>
          <a:prstGeom prst="rect">
            <a:avLst/>
          </a:prstGeom>
          <a:solidFill>
            <a:schemeClr val="bg2">
              <a:lumMod val="75000"/>
              <a:alpha val="3019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190" tIns="42095" rIns="84190" bIns="42095" anchor="ctr"/>
          <a:lstStyle/>
          <a:p>
            <a:pPr defTabSz="839596">
              <a:defRPr/>
            </a:pPr>
            <a:endParaRPr lang="en-US" sz="2200">
              <a:cs typeface="Arial" charset="0"/>
            </a:endParaRPr>
          </a:p>
        </p:txBody>
      </p:sp>
      <p:sp>
        <p:nvSpPr>
          <p:cNvPr id="425032" name="Rectangle 72"/>
          <p:cNvSpPr>
            <a:spLocks noChangeArrowheads="1"/>
          </p:cNvSpPr>
          <p:nvPr/>
        </p:nvSpPr>
        <p:spPr bwMode="auto">
          <a:xfrm>
            <a:off x="6884908" y="2610823"/>
            <a:ext cx="131763" cy="174625"/>
          </a:xfrm>
          <a:prstGeom prst="rect">
            <a:avLst/>
          </a:prstGeom>
          <a:solidFill>
            <a:schemeClr val="bg2">
              <a:lumMod val="75000"/>
              <a:alpha val="3019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190" tIns="42095" rIns="84190" bIns="42095" anchor="ctr"/>
          <a:lstStyle/>
          <a:p>
            <a:pPr defTabSz="839596">
              <a:defRPr/>
            </a:pPr>
            <a:endParaRPr lang="en-US" sz="2200">
              <a:cs typeface="Arial" charset="0"/>
            </a:endParaRPr>
          </a:p>
        </p:txBody>
      </p:sp>
      <p:sp>
        <p:nvSpPr>
          <p:cNvPr id="424974" name="Text Box 14"/>
          <p:cNvSpPr txBox="1">
            <a:spLocks noChangeArrowheads="1"/>
          </p:cNvSpPr>
          <p:nvPr/>
        </p:nvSpPr>
        <p:spPr bwMode="auto">
          <a:xfrm>
            <a:off x="6746878" y="2662241"/>
            <a:ext cx="771525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100" b="1">
                <a:latin typeface="Arial" charset="0"/>
                <a:cs typeface="Arial" charset="0"/>
              </a:rPr>
              <a:t>El  Chich</a:t>
            </a:r>
            <a:r>
              <a:rPr lang="en-US" altLang="ja-JP" sz="1100" b="1">
                <a:latin typeface="Arial" charset="0"/>
                <a:cs typeface="Arial" charset="0"/>
              </a:rPr>
              <a:t>ón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ja-JP" sz="1100" b="1">
                <a:latin typeface="Arial" charset="0"/>
                <a:cs typeface="Arial" charset="0"/>
              </a:rPr>
              <a:t>erupts</a:t>
            </a:r>
            <a:endParaRPr lang="en-US" sz="1100">
              <a:latin typeface="Arial" charset="0"/>
              <a:cs typeface="Arial" charset="0"/>
            </a:endParaRPr>
          </a:p>
        </p:txBody>
      </p:sp>
      <p:sp>
        <p:nvSpPr>
          <p:cNvPr id="424975" name="Text Box 15"/>
          <p:cNvSpPr txBox="1">
            <a:spLocks noChangeArrowheads="1"/>
          </p:cNvSpPr>
          <p:nvPr/>
        </p:nvSpPr>
        <p:spPr bwMode="auto">
          <a:xfrm>
            <a:off x="7077078" y="2416895"/>
            <a:ext cx="944563" cy="361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25000"/>
              </a:spcBef>
            </a:pPr>
            <a:r>
              <a:rPr lang="en-US" sz="1100" b="1" dirty="0">
                <a:latin typeface="Arial" charset="0"/>
                <a:cs typeface="Arial" charset="0"/>
              </a:rPr>
              <a:t>Pinatubo</a:t>
            </a:r>
          </a:p>
          <a:p>
            <a:pPr algn="ctr" eaLnBrk="1" hangingPunct="1">
              <a:lnSpc>
                <a:spcPct val="70000"/>
              </a:lnSpc>
              <a:spcBef>
                <a:spcPts val="184"/>
              </a:spcBef>
            </a:pPr>
            <a:r>
              <a:rPr lang="en-US" sz="1100" b="1" dirty="0">
                <a:latin typeface="Arial" charset="0"/>
                <a:cs typeface="Arial" charset="0"/>
              </a:rPr>
              <a:t>erupts</a:t>
            </a:r>
          </a:p>
        </p:txBody>
      </p:sp>
      <p:sp>
        <p:nvSpPr>
          <p:cNvPr id="425000" name="Text Box 40"/>
          <p:cNvSpPr txBox="1">
            <a:spLocks noChangeArrowheads="1"/>
          </p:cNvSpPr>
          <p:nvPr/>
        </p:nvSpPr>
        <p:spPr bwMode="auto">
          <a:xfrm>
            <a:off x="6855125" y="3092453"/>
            <a:ext cx="472481" cy="2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100" b="1">
                <a:solidFill>
                  <a:srgbClr val="0DB3FF"/>
                </a:solidFill>
                <a:latin typeface="Arial" charset="0"/>
                <a:cs typeface="Arial" charset="0"/>
              </a:rPr>
              <a:t>cool</a:t>
            </a:r>
          </a:p>
        </p:txBody>
      </p:sp>
      <p:sp>
        <p:nvSpPr>
          <p:cNvPr id="425010" name="Text Box 50"/>
          <p:cNvSpPr txBox="1">
            <a:spLocks noChangeArrowheads="1"/>
          </p:cNvSpPr>
          <p:nvPr/>
        </p:nvSpPr>
        <p:spPr bwMode="auto">
          <a:xfrm>
            <a:off x="7291388" y="2657478"/>
            <a:ext cx="5207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100" b="1">
                <a:solidFill>
                  <a:srgbClr val="0DB3FF"/>
                </a:solidFill>
                <a:latin typeface="Arial" charset="0"/>
                <a:cs typeface="Arial" charset="0"/>
              </a:rPr>
              <a:t>cool</a:t>
            </a:r>
          </a:p>
        </p:txBody>
      </p:sp>
      <p:sp>
        <p:nvSpPr>
          <p:cNvPr id="425019" name="Text Box 59"/>
          <p:cNvSpPr txBox="1">
            <a:spLocks noChangeArrowheads="1"/>
          </p:cNvSpPr>
          <p:nvPr/>
        </p:nvSpPr>
        <p:spPr bwMode="auto">
          <a:xfrm rot="57947">
            <a:off x="6864351" y="1046166"/>
            <a:ext cx="9017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300" b="1">
                <a:solidFill>
                  <a:srgbClr val="FF8000"/>
                </a:solidFill>
                <a:latin typeface="Arial" charset="0"/>
                <a:cs typeface="Arial" charset="0"/>
              </a:rPr>
              <a:t>warming</a:t>
            </a:r>
            <a:r>
              <a:rPr lang="en-US" sz="1300" b="1">
                <a:solidFill>
                  <a:schemeClr val="accent2"/>
                </a:solidFill>
                <a:latin typeface="Arial" charset="0"/>
                <a:cs typeface="Arial" charset="0"/>
              </a:rPr>
              <a:t> </a:t>
            </a:r>
            <a:r>
              <a:rPr lang="en-US" sz="1100" b="1">
                <a:solidFill>
                  <a:srgbClr val="000000"/>
                </a:solidFill>
                <a:latin typeface="Arial" charset="0"/>
                <a:cs typeface="Arial" charset="0"/>
              </a:rPr>
              <a:t>unmasked</a:t>
            </a:r>
            <a:endParaRPr lang="en-US" sz="1300" b="1">
              <a:solidFill>
                <a:srgbClr val="0DB3FF"/>
              </a:solidFill>
              <a:latin typeface="Arial" charset="0"/>
              <a:cs typeface="Arial" charset="0"/>
            </a:endParaRPr>
          </a:p>
        </p:txBody>
      </p:sp>
      <p:sp>
        <p:nvSpPr>
          <p:cNvPr id="424966" name="Text Box 6"/>
          <p:cNvSpPr txBox="1">
            <a:spLocks noChangeArrowheads="1"/>
          </p:cNvSpPr>
          <p:nvPr/>
        </p:nvSpPr>
        <p:spPr bwMode="auto">
          <a:xfrm rot="19241903">
            <a:off x="6564193" y="1735614"/>
            <a:ext cx="1503363" cy="411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sz="1300" b="1" dirty="0">
                <a:solidFill>
                  <a:srgbClr val="474747"/>
                </a:solidFill>
                <a:latin typeface="Arial" charset="0"/>
                <a:cs typeface="Arial" charset="0"/>
              </a:rPr>
              <a:t>Sulfates fall 27%.</a:t>
            </a:r>
          </a:p>
        </p:txBody>
      </p:sp>
      <p:sp>
        <p:nvSpPr>
          <p:cNvPr id="424984" name="Text Box 24"/>
          <p:cNvSpPr txBox="1">
            <a:spLocks noChangeArrowheads="1"/>
          </p:cNvSpPr>
          <p:nvPr/>
        </p:nvSpPr>
        <p:spPr bwMode="auto">
          <a:xfrm>
            <a:off x="7383591" y="587375"/>
            <a:ext cx="1249362" cy="386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15000"/>
              </a:spcBef>
            </a:pPr>
            <a:r>
              <a:rPr lang="en-US" sz="1200" b="1" dirty="0">
                <a:solidFill>
                  <a:srgbClr val="474747"/>
                </a:solidFill>
                <a:latin typeface="Arial" charset="0"/>
                <a:cs typeface="Arial" charset="0"/>
              </a:rPr>
              <a:t>sulfates still</a:t>
            </a:r>
          </a:p>
          <a:p>
            <a:pPr algn="ctr" eaLnBrk="1" hangingPunct="1">
              <a:lnSpc>
                <a:spcPct val="70000"/>
              </a:lnSpc>
              <a:spcBef>
                <a:spcPct val="15000"/>
              </a:spcBef>
            </a:pPr>
            <a:r>
              <a:rPr lang="en-US" sz="1200" b="1" dirty="0">
                <a:solidFill>
                  <a:srgbClr val="474747"/>
                </a:solidFill>
                <a:latin typeface="Arial" charset="0"/>
                <a:cs typeface="Arial" charset="0"/>
              </a:rPr>
              <a:t>3x 1880 levels</a:t>
            </a:r>
          </a:p>
        </p:txBody>
      </p:sp>
      <p:sp>
        <p:nvSpPr>
          <p:cNvPr id="425012" name="Text Box 52"/>
          <p:cNvSpPr txBox="1">
            <a:spLocks noChangeArrowheads="1"/>
          </p:cNvSpPr>
          <p:nvPr/>
        </p:nvSpPr>
        <p:spPr bwMode="auto">
          <a:xfrm>
            <a:off x="7903147" y="1455738"/>
            <a:ext cx="969963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1100" b="1" dirty="0">
                <a:solidFill>
                  <a:srgbClr val="A56F19"/>
                </a:solidFill>
                <a:latin typeface="Arial" charset="0"/>
                <a:cs typeface="Arial" charset="0"/>
              </a:rPr>
              <a:t>Brown </a:t>
            </a:r>
            <a:r>
              <a:rPr lang="en-US" sz="1100" b="1" dirty="0">
                <a:solidFill>
                  <a:schemeClr val="bg1"/>
                </a:solidFill>
                <a:latin typeface="Arial" charset="0"/>
                <a:cs typeface="Arial" charset="0"/>
              </a:rPr>
              <a:t>.</a:t>
            </a:r>
            <a:endParaRPr lang="en-US" sz="1100" b="1" dirty="0">
              <a:solidFill>
                <a:srgbClr val="A56F19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30000"/>
              </a:lnSpc>
              <a:spcBef>
                <a:spcPct val="50000"/>
              </a:spcBef>
            </a:pPr>
            <a:r>
              <a:rPr lang="en-US" sz="1100" b="1" dirty="0">
                <a:solidFill>
                  <a:srgbClr val="A56F19"/>
                </a:solidFill>
                <a:latin typeface="Arial" charset="0"/>
                <a:cs typeface="Arial" charset="0"/>
              </a:rPr>
              <a:t>  cloud</a:t>
            </a:r>
            <a:r>
              <a:rPr lang="en-US" sz="1100" b="1" dirty="0">
                <a:latin typeface="Arial" charset="0"/>
                <a:cs typeface="Arial" charset="0"/>
              </a:rPr>
              <a:t>  </a:t>
            </a:r>
            <a:r>
              <a:rPr lang="en-US" sz="1100" b="1" dirty="0">
                <a:solidFill>
                  <a:schemeClr val="bg1"/>
                </a:solidFill>
                <a:latin typeface="Arial" charset="0"/>
                <a:cs typeface="Arial" charset="0"/>
              </a:rPr>
              <a:t>.</a:t>
            </a:r>
            <a:endParaRPr lang="en-US" sz="11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sz="1100" b="1" dirty="0">
                <a:latin typeface="Arial" charset="0"/>
                <a:cs typeface="Arial" charset="0"/>
              </a:rPr>
              <a:t>  grows</a:t>
            </a:r>
          </a:p>
          <a:p>
            <a:pPr eaLnBrk="1" hangingPunct="1">
              <a:lnSpc>
                <a:spcPct val="30000"/>
              </a:lnSpc>
              <a:spcBef>
                <a:spcPct val="50000"/>
              </a:spcBef>
            </a:pPr>
            <a:r>
              <a:rPr lang="en-US" sz="1100" b="1" dirty="0">
                <a:latin typeface="Arial" charset="0"/>
                <a:cs typeface="Arial" charset="0"/>
              </a:rPr>
              <a:t>  over   </a:t>
            </a:r>
            <a:r>
              <a:rPr lang="en-US" sz="1100" b="1" dirty="0">
                <a:solidFill>
                  <a:schemeClr val="bg1"/>
                </a:solidFill>
                <a:latin typeface="Arial" charset="0"/>
                <a:cs typeface="Arial" charset="0"/>
              </a:rPr>
              <a:t>..</a:t>
            </a:r>
            <a:endParaRPr lang="en-US" sz="1100" b="1" dirty="0">
              <a:latin typeface="Arial" charset="0"/>
              <a:cs typeface="Arial" charset="0"/>
            </a:endParaRP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100" b="1" dirty="0">
                <a:latin typeface="Arial" charset="0"/>
                <a:cs typeface="Arial" charset="0"/>
              </a:rPr>
              <a:t>  China,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1100" b="1" dirty="0">
                <a:latin typeface="Arial" charset="0"/>
                <a:cs typeface="Arial" charset="0"/>
              </a:rPr>
              <a:t>  India.     </a:t>
            </a:r>
            <a:r>
              <a:rPr lang="en-US" sz="1100" b="1" dirty="0">
                <a:solidFill>
                  <a:schemeClr val="bg1"/>
                </a:solidFill>
                <a:latin typeface="Arial" charset="0"/>
                <a:cs typeface="Arial" charset="0"/>
              </a:rPr>
              <a:t>.</a:t>
            </a:r>
            <a:endParaRPr lang="en-US" sz="1100" b="1" dirty="0">
              <a:latin typeface="Arial" charset="0"/>
              <a:cs typeface="Arial" charset="0"/>
            </a:endParaRPr>
          </a:p>
        </p:txBody>
      </p:sp>
      <p:sp>
        <p:nvSpPr>
          <p:cNvPr id="425013" name="Text Box 53"/>
          <p:cNvSpPr txBox="1">
            <a:spLocks noChangeArrowheads="1"/>
          </p:cNvSpPr>
          <p:nvPr/>
        </p:nvSpPr>
        <p:spPr bwMode="auto">
          <a:xfrm>
            <a:off x="7985125" y="2355850"/>
            <a:ext cx="496888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0" tIns="42095" rIns="84190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100" b="1">
                <a:solidFill>
                  <a:srgbClr val="0DB3FF"/>
                </a:solidFill>
                <a:latin typeface="Arial" charset="0"/>
                <a:cs typeface="Arial" charset="0"/>
              </a:rPr>
              <a:t>cool</a:t>
            </a:r>
          </a:p>
        </p:txBody>
      </p:sp>
      <p:sp>
        <p:nvSpPr>
          <p:cNvPr id="470075" name="Text Box 59"/>
          <p:cNvSpPr txBox="1">
            <a:spLocks noChangeArrowheads="1"/>
          </p:cNvSpPr>
          <p:nvPr/>
        </p:nvSpPr>
        <p:spPr bwMode="auto">
          <a:xfrm>
            <a:off x="4686302" y="2363789"/>
            <a:ext cx="2087635" cy="285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196" tIns="42098" rIns="84196" bIns="42098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srgbClr val="474747"/>
                </a:solidFill>
                <a:latin typeface="Arial"/>
                <a:cs typeface="Arial"/>
              </a:rPr>
              <a:t>Coal-Fired Power Plants</a:t>
            </a:r>
            <a:endParaRPr lang="en-US" dirty="0">
              <a:solidFill>
                <a:srgbClr val="474747"/>
              </a:solidFill>
              <a:latin typeface="Arial"/>
              <a:cs typeface="Arial"/>
            </a:endParaRPr>
          </a:p>
        </p:txBody>
      </p:sp>
      <p:cxnSp>
        <p:nvCxnSpPr>
          <p:cNvPr id="22585" name="Straight Connector 59"/>
          <p:cNvCxnSpPr>
            <a:cxnSpLocks noChangeShapeType="1"/>
          </p:cNvCxnSpPr>
          <p:nvPr/>
        </p:nvCxnSpPr>
        <p:spPr bwMode="auto">
          <a:xfrm>
            <a:off x="8783639" y="700943"/>
            <a:ext cx="747712" cy="77152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triangle" w="lg" len="med"/>
                <a:tailEnd type="triangle" w="lg" len="med"/>
              </a14:hiddenLine>
            </a:ext>
          </a:extLst>
        </p:spPr>
      </p:cxnSp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>
            <a:off x="8797636" y="870502"/>
            <a:ext cx="0" cy="40719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 rot="16200000">
            <a:off x="8512527" y="2685826"/>
            <a:ext cx="837503" cy="34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6" tIns="42098" rIns="84196" bIns="4209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700" b="1" dirty="0">
                <a:latin typeface="Arial" charset="0"/>
                <a:cs typeface="Arial" charset="0"/>
              </a:rPr>
              <a:t>+1.7</a:t>
            </a:r>
            <a:r>
              <a:rPr lang="en-US" sz="1700" b="1" dirty="0">
                <a:latin typeface="Arial" charset="0"/>
                <a:cs typeface="ＭＳ Ｐゴシック" charset="0"/>
              </a:rPr>
              <a:t>º</a:t>
            </a:r>
            <a:r>
              <a:rPr lang="en-US" sz="1700" b="1" dirty="0">
                <a:latin typeface="Arial" charset="0"/>
                <a:cs typeface="Arial" charset="0"/>
              </a:rPr>
              <a:t>C</a:t>
            </a:r>
          </a:p>
        </p:txBody>
      </p:sp>
      <p:cxnSp>
        <p:nvCxnSpPr>
          <p:cNvPr id="11" name="Straight Connector 10"/>
          <p:cNvCxnSpPr>
            <a:cxnSpLocks noChangeShapeType="1"/>
          </p:cNvCxnSpPr>
          <p:nvPr/>
        </p:nvCxnSpPr>
        <p:spPr bwMode="auto">
          <a:xfrm flipH="1">
            <a:off x="8728364" y="4857750"/>
            <a:ext cx="123579" cy="0"/>
          </a:xfrm>
          <a:prstGeom prst="line">
            <a:avLst/>
          </a:prstGeom>
          <a:noFill/>
          <a:ln w="1905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7" name="Straight Connector 76"/>
          <p:cNvCxnSpPr>
            <a:cxnSpLocks noChangeShapeType="1"/>
          </p:cNvCxnSpPr>
          <p:nvPr/>
        </p:nvCxnSpPr>
        <p:spPr bwMode="auto">
          <a:xfrm flipH="1">
            <a:off x="8718550" y="870502"/>
            <a:ext cx="154560" cy="0"/>
          </a:xfrm>
          <a:prstGeom prst="line">
            <a:avLst/>
          </a:prstGeom>
          <a:noFill/>
          <a:ln w="1905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4" name="Picture 3" descr="Sulfate Aerosols in Greenland Ice since 140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0" y="3399582"/>
            <a:ext cx="1870364" cy="18014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50183" y="5143502"/>
            <a:ext cx="2522783" cy="269690"/>
          </a:xfrm>
          <a:prstGeom prst="rect">
            <a:avLst/>
          </a:prstGeom>
          <a:noFill/>
        </p:spPr>
        <p:txBody>
          <a:bodyPr wrap="none" lIns="84203" tIns="42101" rIns="84203" bIns="42101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1400       1600        1800        2000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28363" y="3531837"/>
            <a:ext cx="453124" cy="1764458"/>
          </a:xfrm>
          <a:prstGeom prst="rect">
            <a:avLst/>
          </a:prstGeom>
          <a:noFill/>
        </p:spPr>
        <p:txBody>
          <a:bodyPr wrap="square" lIns="84203" tIns="42101" rIns="84203" bIns="42101" rtlCol="0">
            <a:spAutoFit/>
          </a:bodyPr>
          <a:lstStyle/>
          <a:p>
            <a:pPr algn="r">
              <a:spcBef>
                <a:spcPts val="2209"/>
              </a:spcBef>
            </a:pPr>
            <a:r>
              <a:rPr lang="en-US" sz="1200" dirty="0">
                <a:latin typeface="Arial"/>
                <a:cs typeface="Arial"/>
              </a:rPr>
              <a:t>200 </a:t>
            </a:r>
          </a:p>
          <a:p>
            <a:pPr algn="r">
              <a:spcBef>
                <a:spcPts val="1474"/>
              </a:spcBef>
            </a:pPr>
            <a:r>
              <a:rPr lang="en-US" sz="1200" dirty="0">
                <a:latin typeface="Arial"/>
                <a:cs typeface="Arial"/>
              </a:rPr>
              <a:t>1</a:t>
            </a:r>
            <a:r>
              <a:rPr lang="en-US" sz="1200" dirty="0">
                <a:solidFill>
                  <a:srgbClr val="00B5B5"/>
                </a:solidFill>
                <a:latin typeface="Arial"/>
                <a:cs typeface="Arial"/>
              </a:rPr>
              <a:t>50</a:t>
            </a:r>
          </a:p>
          <a:p>
            <a:pPr algn="r">
              <a:spcBef>
                <a:spcPts val="1474"/>
              </a:spcBef>
            </a:pPr>
            <a:r>
              <a:rPr lang="en-US" sz="1200" dirty="0">
                <a:latin typeface="Arial"/>
                <a:cs typeface="Arial"/>
              </a:rPr>
              <a:t>100</a:t>
            </a:r>
          </a:p>
          <a:p>
            <a:pPr algn="ctr">
              <a:spcBef>
                <a:spcPts val="1474"/>
              </a:spcBef>
            </a:pPr>
            <a:r>
              <a:rPr lang="en-US" sz="1200" dirty="0">
                <a:latin typeface="Arial"/>
                <a:cs typeface="Arial"/>
              </a:rPr>
              <a:t>  50</a:t>
            </a:r>
          </a:p>
          <a:p>
            <a:pPr>
              <a:spcBef>
                <a:spcPts val="1474"/>
              </a:spcBef>
            </a:pPr>
            <a:r>
              <a:rPr lang="en-US" sz="1200" dirty="0">
                <a:latin typeface="Arial"/>
                <a:cs typeface="Arial"/>
              </a:rPr>
              <a:t>   </a:t>
            </a:r>
            <a:r>
              <a:rPr lang="en-US" sz="1200" dirty="0" smtClean="0">
                <a:latin typeface="Arial"/>
                <a:cs typeface="Arial"/>
              </a:rPr>
              <a:t>0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62801" y="3962401"/>
            <a:ext cx="974057" cy="639022"/>
          </a:xfrm>
          <a:prstGeom prst="rect">
            <a:avLst/>
          </a:prstGeom>
          <a:noFill/>
        </p:spPr>
        <p:txBody>
          <a:bodyPr wrap="none" lIns="84203" tIns="42101" rIns="84203" bIns="42101" rtlCol="0">
            <a:spAutoFit/>
          </a:bodyPr>
          <a:lstStyle/>
          <a:p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200" dirty="0">
                <a:latin typeface="Arial"/>
                <a:cs typeface="Arial"/>
              </a:rPr>
              <a:t>mg SO</a:t>
            </a:r>
            <a:r>
              <a:rPr lang="en-US" sz="700" baseline="-25000" dirty="0">
                <a:latin typeface="Arial"/>
                <a:cs typeface="Arial"/>
              </a:rPr>
              <a:t>4</a:t>
            </a:r>
            <a:r>
              <a:rPr lang="en-US" sz="700" baseline="30000" dirty="0">
                <a:latin typeface="Arial"/>
                <a:cs typeface="Arial"/>
              </a:rPr>
              <a:t>=</a:t>
            </a:r>
            <a:r>
              <a:rPr lang="en-US" sz="1200" dirty="0">
                <a:latin typeface="Arial"/>
                <a:cs typeface="Arial"/>
              </a:rPr>
              <a:t> /</a:t>
            </a:r>
          </a:p>
          <a:p>
            <a:r>
              <a:rPr lang="en-US" sz="1200" dirty="0">
                <a:latin typeface="Arial"/>
                <a:cs typeface="Arial"/>
              </a:rPr>
              <a:t>tonne of ice</a:t>
            </a:r>
          </a:p>
          <a:p>
            <a:r>
              <a:rPr lang="en-US" sz="1200" dirty="0">
                <a:latin typeface="Arial"/>
                <a:cs typeface="Arial"/>
              </a:rPr>
              <a:t>in dark gray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010401" y="4495802"/>
            <a:ext cx="1389886" cy="269690"/>
          </a:xfrm>
          <a:prstGeom prst="rect">
            <a:avLst/>
          </a:prstGeom>
          <a:noFill/>
        </p:spPr>
        <p:txBody>
          <a:bodyPr wrap="none" lIns="84203" tIns="42101" rIns="84203" bIns="42101" rtlCol="0">
            <a:spAutoFit/>
          </a:bodyPr>
          <a:lstStyle/>
          <a:p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 dirty="0">
                <a:solidFill>
                  <a:srgbClr val="00B5B5"/>
                </a:solidFill>
                <a:latin typeface="Arial"/>
                <a:cs typeface="Arial"/>
              </a:rPr>
              <a:t>US, EU MT S / </a:t>
            </a:r>
            <a:r>
              <a:rPr lang="en-US" sz="1200" dirty="0" err="1">
                <a:solidFill>
                  <a:srgbClr val="00B5B5"/>
                </a:solidFill>
                <a:latin typeface="Arial"/>
                <a:cs typeface="Arial"/>
              </a:rPr>
              <a:t>yr</a:t>
            </a:r>
            <a:endParaRPr lang="en-US" sz="1200" dirty="0">
              <a:solidFill>
                <a:srgbClr val="00B5B5"/>
              </a:solidFill>
              <a:latin typeface="Arial"/>
              <a:cs typeface="Arial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 flipH="1" flipV="1">
            <a:off x="8583410" y="4036855"/>
            <a:ext cx="149491" cy="416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/>
          <p:nvPr/>
        </p:nvCxnSpPr>
        <p:spPr bwMode="auto">
          <a:xfrm flipH="1">
            <a:off x="8424659" y="4429127"/>
            <a:ext cx="303706" cy="2112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Connector 84"/>
          <p:cNvCxnSpPr/>
          <p:nvPr/>
        </p:nvCxnSpPr>
        <p:spPr bwMode="auto">
          <a:xfrm flipH="1">
            <a:off x="8312727" y="4786313"/>
            <a:ext cx="415636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85"/>
          <p:cNvCxnSpPr/>
          <p:nvPr/>
        </p:nvCxnSpPr>
        <p:spPr bwMode="auto">
          <a:xfrm flipV="1">
            <a:off x="8416288" y="4445118"/>
            <a:ext cx="1723" cy="698382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/>
          <p:cNvCxnSpPr/>
          <p:nvPr/>
        </p:nvCxnSpPr>
        <p:spPr bwMode="auto">
          <a:xfrm flipH="1" flipV="1">
            <a:off x="8585950" y="4033802"/>
            <a:ext cx="3870" cy="1093709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custDataLst>
      <p:tags r:id="rId2"/>
    </p:custDataLst>
    <p:extLst>
      <p:ext uri="{BB962C8B-B14F-4D97-AF65-F5344CB8AC3E}">
        <p14:creationId xmlns:p14="http://schemas.microsoft.com/office/powerpoint/2010/main" xmlns="" val="42661738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70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70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97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97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24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24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3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3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425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425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3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424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24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93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424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424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424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424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3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424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424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13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800" fill="hold"/>
                                        <p:tgtEl>
                                          <p:spTgt spid="424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800" fill="hold"/>
                                        <p:tgtEl>
                                          <p:spTgt spid="424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26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800" fill="hold"/>
                                        <p:tgtEl>
                                          <p:spTgt spid="425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800" fill="hold"/>
                                        <p:tgtEl>
                                          <p:spTgt spid="425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34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500" fill="hold"/>
                                        <p:tgtEl>
                                          <p:spTgt spid="425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425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300" fill="hold"/>
                                        <p:tgtEl>
                                          <p:spTgt spid="425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300" fill="hold"/>
                                        <p:tgtEl>
                                          <p:spTgt spid="425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100" fill="hold"/>
                                        <p:tgtEl>
                                          <p:spTgt spid="425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100" fill="hold"/>
                                        <p:tgtEl>
                                          <p:spTgt spid="425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530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425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425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63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900" fill="hold"/>
                                        <p:tgtEl>
                                          <p:spTgt spid="425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900" fill="hold"/>
                                        <p:tgtEl>
                                          <p:spTgt spid="425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7200"/>
                            </p:stCondLst>
                            <p:childTnLst>
                              <p:par>
                                <p:cTn id="108" presetID="9" presetClass="exit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9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2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9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9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9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9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0" dur="5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9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5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424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1000" fill="hold"/>
                                        <p:tgtEl>
                                          <p:spTgt spid="424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1000"/>
                                        <p:tgtEl>
                                          <p:spTgt spid="424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1000"/>
                                        <p:tgtEl>
                                          <p:spTgt spid="424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8200"/>
                            </p:stCondLst>
                            <p:childTnLst>
                              <p:par>
                                <p:cTn id="1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000" fill="hold"/>
                                        <p:tgtEl>
                                          <p:spTgt spid="424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000" fill="hold"/>
                                        <p:tgtEl>
                                          <p:spTgt spid="424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40200"/>
                            </p:stCondLst>
                            <p:childTnLst>
                              <p:par>
                                <p:cTn id="1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2200" fill="hold"/>
                                        <p:tgtEl>
                                          <p:spTgt spid="425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2200" fill="hold"/>
                                        <p:tgtEl>
                                          <p:spTgt spid="425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42400"/>
                            </p:stCondLst>
                            <p:childTnLst>
                              <p:par>
                                <p:cTn id="1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1000"/>
                                        <p:tgtEl>
                                          <p:spTgt spid="424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43400"/>
                            </p:stCondLst>
                            <p:childTnLst>
                              <p:par>
                                <p:cTn id="163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2000" fill="hold"/>
                                        <p:tgtEl>
                                          <p:spTgt spid="424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2000" fill="hold"/>
                                        <p:tgtEl>
                                          <p:spTgt spid="424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000" fill="hold"/>
                                        <p:tgtEl>
                                          <p:spTgt spid="424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424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46400"/>
                            </p:stCondLst>
                            <p:childTnLst>
                              <p:par>
                                <p:cTn id="172" presetID="9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1000"/>
                                        <p:tgtEl>
                                          <p:spTgt spid="425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48200"/>
                            </p:stCondLst>
                            <p:childTnLst>
                              <p:par>
                                <p:cTn id="176" presetID="2" presetClass="entr" presetSubtype="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425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000" fill="hold"/>
                                        <p:tgtEl>
                                          <p:spTgt spid="425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425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2000" fill="hold"/>
                                        <p:tgtEl>
                                          <p:spTgt spid="425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800"/>
                            </p:stCondLst>
                            <p:childTnLst>
                              <p:par>
                                <p:cTn id="1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1000"/>
                                        <p:tgtEl>
                                          <p:spTgt spid="425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1800"/>
                            </p:stCondLst>
                            <p:childTnLst>
                              <p:par>
                                <p:cTn id="1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1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1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53000"/>
                            </p:stCondLst>
                            <p:childTnLst>
                              <p:par>
                                <p:cTn id="194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1800" fill="hold"/>
                                        <p:tgtEl>
                                          <p:spTgt spid="42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1800" fill="hold"/>
                                        <p:tgtEl>
                                          <p:spTgt spid="42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1800" fill="hold"/>
                                        <p:tgtEl>
                                          <p:spTgt spid="424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1800" fill="hold"/>
                                        <p:tgtEl>
                                          <p:spTgt spid="424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55800"/>
                            </p:stCondLst>
                            <p:childTnLst>
                              <p:par>
                                <p:cTn id="2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1000"/>
                                        <p:tgtEl>
                                          <p:spTgt spid="425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56800"/>
                            </p:stCondLst>
                            <p:childTnLst>
                              <p:par>
                                <p:cTn id="207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1700" fill="hold"/>
                                        <p:tgtEl>
                                          <p:spTgt spid="424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1700" fill="hold"/>
                                        <p:tgtEl>
                                          <p:spTgt spid="424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59000"/>
                            </p:stCondLst>
                            <p:childTnLst>
                              <p:par>
                                <p:cTn id="2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1900" fill="hold"/>
                                        <p:tgtEl>
                                          <p:spTgt spid="424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1900" fill="hold"/>
                                        <p:tgtEl>
                                          <p:spTgt spid="424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60900"/>
                            </p:stCondLst>
                            <p:childTnLst>
                              <p:par>
                                <p:cTn id="217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2000" fill="hold"/>
                                        <p:tgtEl>
                                          <p:spTgt spid="425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2000" fill="hold"/>
                                        <p:tgtEl>
                                          <p:spTgt spid="425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2000" fill="hold"/>
                                        <p:tgtEl>
                                          <p:spTgt spid="425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2000" fill="hold"/>
                                        <p:tgtEl>
                                          <p:spTgt spid="425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1900" fill="hold"/>
                                        <p:tgtEl>
                                          <p:spTgt spid="424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1900" fill="hold"/>
                                        <p:tgtEl>
                                          <p:spTgt spid="424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63400"/>
                            </p:stCondLst>
                            <p:childTnLst>
                              <p:par>
                                <p:cTn id="2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1800" fill="hold"/>
                                        <p:tgtEl>
                                          <p:spTgt spid="470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1800" fill="hold"/>
                                        <p:tgtEl>
                                          <p:spTgt spid="470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65200"/>
                            </p:stCondLst>
                            <p:childTnLst>
                              <p:par>
                                <p:cTn id="23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67700"/>
                            </p:stCondLst>
                            <p:childTnLst>
                              <p:par>
                                <p:cTn id="240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1500" fill="hold"/>
                                        <p:tgtEl>
                                          <p:spTgt spid="4249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1500" fill="hold"/>
                                        <p:tgtEl>
                                          <p:spTgt spid="424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6" dur="1500" fill="hold"/>
                                        <p:tgtEl>
                                          <p:spTgt spid="424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1500" fill="hold"/>
                                        <p:tgtEl>
                                          <p:spTgt spid="424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69700"/>
                            </p:stCondLst>
                            <p:childTnLst>
                              <p:par>
                                <p:cTn id="2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1" dur="500"/>
                                        <p:tgtEl>
                                          <p:spTgt spid="425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70200"/>
                            </p:stCondLst>
                            <p:childTnLst>
                              <p:par>
                                <p:cTn id="253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1400" fill="hold"/>
                                        <p:tgtEl>
                                          <p:spTgt spid="424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1400" fill="hold"/>
                                        <p:tgtEl>
                                          <p:spTgt spid="424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1400" fill="hold"/>
                                        <p:tgtEl>
                                          <p:spTgt spid="424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1400" fill="hold"/>
                                        <p:tgtEl>
                                          <p:spTgt spid="424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72600"/>
                            </p:stCondLst>
                            <p:childTnLst>
                              <p:par>
                                <p:cTn id="262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4" dur="1400" fill="hold"/>
                                        <p:tgtEl>
                                          <p:spTgt spid="425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5" dur="1400" fill="hold"/>
                                        <p:tgtEl>
                                          <p:spTgt spid="425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74500"/>
                            </p:stCondLst>
                            <p:childTnLst>
                              <p:par>
                                <p:cTn id="267" presetID="2" presetClass="entr" presetSubtype="2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9" dur="1100" fill="hold"/>
                                        <p:tgtEl>
                                          <p:spTgt spid="425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0" dur="1100" fill="hold"/>
                                        <p:tgtEl>
                                          <p:spTgt spid="425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1100" fill="hold"/>
                                        <p:tgtEl>
                                          <p:spTgt spid="424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1100" fill="hold"/>
                                        <p:tgtEl>
                                          <p:spTgt spid="424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76400"/>
                            </p:stCondLst>
                            <p:childTnLst>
                              <p:par>
                                <p:cTn id="2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8" dur="500"/>
                                        <p:tgtEl>
                                          <p:spTgt spid="425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76900"/>
                            </p:stCondLst>
                            <p:childTnLst>
                              <p:par>
                                <p:cTn id="280" presetID="2" presetClass="entr" presetSubtype="2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1000" fill="hold"/>
                                        <p:tgtEl>
                                          <p:spTgt spid="424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1000" fill="hold"/>
                                        <p:tgtEl>
                                          <p:spTgt spid="424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6" dur="1000" fill="hold"/>
                                        <p:tgtEl>
                                          <p:spTgt spid="424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1000" fill="hold"/>
                                        <p:tgtEl>
                                          <p:spTgt spid="424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78700"/>
                            </p:stCondLst>
                            <p:childTnLst>
                              <p:par>
                                <p:cTn id="2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1" dur="1000"/>
                                        <p:tgtEl>
                                          <p:spTgt spid="425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79700"/>
                            </p:stCondLst>
                            <p:childTnLst>
                              <p:par>
                                <p:cTn id="293" presetID="2" presetClass="entr" presetSubtype="1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1500" fill="hold"/>
                                        <p:tgtEl>
                                          <p:spTgt spid="424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1500" fill="hold"/>
                                        <p:tgtEl>
                                          <p:spTgt spid="424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81500"/>
                            </p:stCondLst>
                            <p:childTnLst>
                              <p:par>
                                <p:cTn id="298" presetID="2" presetClass="entr" presetSubtype="2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0" dur="1300" fill="hold"/>
                                        <p:tgtEl>
                                          <p:spTgt spid="425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1" dur="1300" fill="hold"/>
                                        <p:tgtEl>
                                          <p:spTgt spid="425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83200"/>
                            </p:stCondLst>
                            <p:childTnLst>
                              <p:par>
                                <p:cTn id="303" presetID="2" presetClass="entr" presetSubtype="2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5" dur="1100" fill="hold"/>
                                        <p:tgtEl>
                                          <p:spTgt spid="425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6" dur="1100" fill="hold"/>
                                        <p:tgtEl>
                                          <p:spTgt spid="425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85000"/>
                            </p:stCondLst>
                            <p:childTnLst>
                              <p:par>
                                <p:cTn id="308" presetID="9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0" dur="1000"/>
                                        <p:tgtEl>
                                          <p:spTgt spid="425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86600"/>
                            </p:stCondLst>
                            <p:childTnLst>
                              <p:par>
                                <p:cTn id="312" presetID="2" presetClass="entr" presetSubtype="2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4" dur="1000" fill="hold"/>
                                        <p:tgtEl>
                                          <p:spTgt spid="424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5" dur="1000" fill="hold"/>
                                        <p:tgtEl>
                                          <p:spTgt spid="424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87900"/>
                            </p:stCondLst>
                            <p:childTnLst>
                              <p:par>
                                <p:cTn id="317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2" presetClass="entr" presetSubtype="4" fill="hold" nodeType="withEffect">
                                  <p:stCondLst>
                                    <p:cond delay="96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3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4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0018" grpId="0"/>
      <p:bldOleChart spid="397315" grpId="0"/>
      <p:bldP spid="424968" grpId="0" autoUpdateAnimBg="0"/>
      <p:bldP spid="424978" grpId="0" animBg="1"/>
      <p:bldP spid="424973" grpId="0" autoUpdateAnimBg="0"/>
      <p:bldP spid="424983" grpId="0" autoUpdateAnimBg="0"/>
      <p:bldP spid="424970" grpId="0" autoUpdateAnimBg="0"/>
      <p:bldP spid="424972" grpId="0" animBg="1" autoUpdateAnimBg="0"/>
      <p:bldP spid="425015" grpId="0" autoUpdateAnimBg="0"/>
      <p:bldP spid="424971" grpId="0" autoUpdateAnimBg="0"/>
      <p:bldP spid="424989" grpId="0" autoUpdateAnimBg="0"/>
      <p:bldP spid="424990" grpId="0" autoUpdateAnimBg="0"/>
      <p:bldP spid="425001" grpId="0" autoUpdateAnimBg="0"/>
      <p:bldP spid="425002" grpId="0"/>
      <p:bldP spid="425003" grpId="0"/>
      <p:bldP spid="425004" grpId="0" autoUpdateAnimBg="0"/>
      <p:bldP spid="425005" grpId="0" autoUpdateAnimBg="0"/>
      <p:bldP spid="425006" grpId="0" autoUpdateAnimBg="0"/>
      <p:bldP spid="424998" grpId="0" animBg="1" autoUpdateAnimBg="0"/>
      <p:bldP spid="425027" grpId="0" animBg="1" autoUpdateAnimBg="0"/>
      <p:bldP spid="424999" grpId="0" autoUpdateAnimBg="0"/>
      <p:bldP spid="425014" grpId="0" autoUpdateAnimBg="0"/>
      <p:bldP spid="425028" grpId="0" autoUpdateAnimBg="0"/>
      <p:bldP spid="424969" grpId="0"/>
      <p:bldP spid="424967" grpId="0" autoUpdateAnimBg="0"/>
      <p:bldP spid="425008" grpId="0"/>
      <p:bldP spid="425029" grpId="0" autoUpdateAnimBg="0"/>
      <p:bldP spid="424964" grpId="0" autoUpdateAnimBg="0"/>
      <p:bldP spid="424991" grpId="0" autoUpdateAnimBg="0"/>
      <p:bldP spid="424997" grpId="0"/>
      <p:bldP spid="425020" grpId="0" autoUpdateAnimBg="0"/>
      <p:bldP spid="424994" grpId="0" animBg="1"/>
      <p:bldP spid="2" grpId="0" autoUpdateAnimBg="0"/>
      <p:bldP spid="424979" grpId="0" animBg="1"/>
      <p:bldP spid="424988" grpId="0"/>
      <p:bldP spid="425009" grpId="0" animBg="1" autoUpdateAnimBg="0"/>
      <p:bldP spid="425016" grpId="0" autoUpdateAnimBg="0"/>
      <p:bldP spid="424965" grpId="0" autoUpdateAnimBg="0"/>
      <p:bldP spid="425022" grpId="0" autoUpdateAnimBg="0"/>
      <p:bldP spid="424995" grpId="0" animBg="1"/>
      <p:bldP spid="424996" grpId="0"/>
      <p:bldP spid="425018" grpId="0" autoUpdateAnimBg="0"/>
      <p:bldP spid="3" grpId="0" autoUpdateAnimBg="0"/>
      <p:bldP spid="424980" grpId="0" animBg="1"/>
      <p:bldP spid="425032" grpId="0" animBg="1"/>
      <p:bldP spid="424974" grpId="0" autoUpdateAnimBg="0"/>
      <p:bldP spid="424975" grpId="0" autoUpdateAnimBg="0"/>
      <p:bldP spid="425000" grpId="0" autoUpdateAnimBg="0"/>
      <p:bldP spid="425010" grpId="0" autoUpdateAnimBg="0"/>
      <p:bldP spid="425019" grpId="0" autoUpdateAnimBg="0"/>
      <p:bldP spid="424966" grpId="0"/>
      <p:bldP spid="424984" grpId="0"/>
      <p:bldP spid="425012" grpId="0"/>
      <p:bldP spid="425013" grpId="0" autoUpdateAnimBg="0"/>
      <p:bldP spid="470075" grpId="0"/>
      <p:bldP spid="9" grpId="0"/>
      <p:bldP spid="12" grpId="0"/>
      <p:bldP spid="12" grpId="1"/>
      <p:bldP spid="13" grpId="0"/>
      <p:bldP spid="13" grpId="1"/>
      <p:bldP spid="14" grpId="0"/>
      <p:bldP spid="14" grpId="1"/>
      <p:bldP spid="71" grpId="0"/>
      <p:bldP spid="7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458076" y="6699251"/>
            <a:ext cx="2016125" cy="317500"/>
          </a:xfrm>
        </p:spPr>
        <p:txBody>
          <a:bodyPr lIns="88997" tIns="44500" rIns="88997" bIns="44500"/>
          <a:lstStyle/>
          <a:p>
            <a:pPr eaLnBrk="1" hangingPunct="1"/>
            <a:r>
              <a:rPr lang="en-US" sz="1200" dirty="0">
                <a:solidFill>
                  <a:schemeClr val="bg1"/>
                </a:solidFill>
                <a:latin typeface="Arial" charset="0"/>
                <a:cs typeface="Arial" charset="0"/>
              </a:rPr>
              <a:t>CO</a:t>
            </a:r>
            <a:r>
              <a:rPr lang="en-US" sz="900" dirty="0">
                <a:solidFill>
                  <a:schemeClr val="bg1"/>
                </a:solidFill>
                <a:latin typeface="Arial" charset="0"/>
                <a:cs typeface="Arial" charset="0"/>
              </a:rPr>
              <a:t>2</a:t>
            </a:r>
            <a:r>
              <a:rPr lang="en-US" sz="1200" dirty="0">
                <a:solidFill>
                  <a:schemeClr val="bg1"/>
                </a:solidFill>
                <a:latin typeface="Arial" charset="0"/>
                <a:cs typeface="Arial" charset="0"/>
              </a:rPr>
              <a:t> Levels in the Air</a:t>
            </a:r>
            <a:r>
              <a:rPr lang="en-US" sz="1200" dirty="0">
                <a:latin typeface="Arial" charset="0"/>
                <a:cs typeface="Arial" charset="0"/>
              </a:rPr>
              <a:t>    , </a:t>
            </a:r>
          </a:p>
        </p:txBody>
      </p:sp>
      <p:graphicFrame>
        <p:nvGraphicFramePr>
          <p:cNvPr id="52224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76426198"/>
              </p:ext>
            </p:extLst>
          </p:nvPr>
        </p:nvGraphicFramePr>
        <p:xfrm>
          <a:off x="85725" y="-258763"/>
          <a:ext cx="8745538" cy="6080126"/>
        </p:xfrm>
        <a:graphic>
          <a:graphicData uri="http://schemas.openxmlformats.org/presentationml/2006/ole">
            <p:oleObj spid="_x0000_s45133" name="Worksheet" r:id="rId5" imgW="8648636" imgH="5915055" progId="Excel.Sheet.8">
              <p:embed/>
            </p:oleObj>
          </a:graphicData>
        </a:graphic>
      </p:graphicFrame>
      <p:sp>
        <p:nvSpPr>
          <p:cNvPr id="522246" name="Text Box 6"/>
          <p:cNvSpPr txBox="1">
            <a:spLocks noChangeArrowheads="1"/>
          </p:cNvSpPr>
          <p:nvPr/>
        </p:nvSpPr>
        <p:spPr bwMode="auto">
          <a:xfrm>
            <a:off x="1166236" y="4193000"/>
            <a:ext cx="1769631" cy="733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400">
                <a:latin typeface="Arial" charset="0"/>
                <a:cs typeface="Arial" charset="0"/>
              </a:rPr>
              <a:t>300 ppm</a:t>
            </a:r>
          </a:p>
          <a:p>
            <a:pPr algn="ctr" eaLnBrk="1" hangingPunct="1"/>
            <a:r>
              <a:rPr lang="en-US" sz="1400">
                <a:latin typeface="Arial" charset="0"/>
                <a:cs typeface="Arial" charset="0"/>
              </a:rPr>
              <a:t>(maximum between</a:t>
            </a:r>
          </a:p>
          <a:p>
            <a:pPr algn="ctr" eaLnBrk="1" hangingPunct="1"/>
            <a:r>
              <a:rPr lang="en-US" sz="1400">
                <a:latin typeface="Arial" charset="0"/>
                <a:cs typeface="Arial" charset="0"/>
              </a:rPr>
              <a:t>ice ages)</a:t>
            </a:r>
          </a:p>
        </p:txBody>
      </p:sp>
      <p:sp>
        <p:nvSpPr>
          <p:cNvPr id="522247" name="Text Box 7"/>
          <p:cNvSpPr txBox="1">
            <a:spLocks noChangeArrowheads="1"/>
          </p:cNvSpPr>
          <p:nvPr/>
        </p:nvSpPr>
        <p:spPr bwMode="auto">
          <a:xfrm>
            <a:off x="1050926" y="808451"/>
            <a:ext cx="114141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500">
                <a:latin typeface="Arial" charset="0"/>
                <a:cs typeface="Arial" charset="0"/>
              </a:rPr>
              <a:t>Annual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en-US" sz="1500">
                <a:latin typeface="Arial" charset="0"/>
                <a:cs typeface="Arial" charset="0"/>
              </a:rPr>
              <a:t>Averages</a:t>
            </a:r>
          </a:p>
        </p:txBody>
      </p:sp>
      <p:sp>
        <p:nvSpPr>
          <p:cNvPr id="522248" name="Text Box 8"/>
          <p:cNvSpPr txBox="1">
            <a:spLocks noChangeArrowheads="1"/>
          </p:cNvSpPr>
          <p:nvPr/>
        </p:nvSpPr>
        <p:spPr bwMode="auto">
          <a:xfrm>
            <a:off x="8483600" y="470314"/>
            <a:ext cx="596900" cy="863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300" dirty="0">
                <a:latin typeface="Arial" charset="0"/>
                <a:cs typeface="Arial" charset="0"/>
              </a:rPr>
              <a:t>Up</a:t>
            </a:r>
          </a:p>
          <a:p>
            <a:pPr algn="ctr" eaLnBrk="1" hangingPunct="1"/>
            <a:r>
              <a:rPr lang="en-US" sz="1300" dirty="0">
                <a:latin typeface="Arial" charset="0"/>
                <a:cs typeface="Arial" charset="0"/>
              </a:rPr>
              <a:t>43% </a:t>
            </a:r>
            <a:r>
              <a:rPr lang="en-US" sz="1200" dirty="0">
                <a:latin typeface="Arial" charset="0"/>
                <a:cs typeface="Arial" charset="0"/>
              </a:rPr>
              <a:t>since 1750</a:t>
            </a:r>
          </a:p>
        </p:txBody>
      </p:sp>
      <p:sp>
        <p:nvSpPr>
          <p:cNvPr id="522252" name="Line 12"/>
          <p:cNvSpPr>
            <a:spLocks noChangeShapeType="1"/>
          </p:cNvSpPr>
          <p:nvPr/>
        </p:nvSpPr>
        <p:spPr bwMode="auto">
          <a:xfrm flipV="1">
            <a:off x="1116013" y="4448588"/>
            <a:ext cx="7367587" cy="1905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84196" tIns="42099" rIns="84196" bIns="42099" anchor="ctr"/>
          <a:lstStyle/>
          <a:p>
            <a:endParaRPr lang="en-US"/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2717801" y="523937"/>
            <a:ext cx="5659437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600" dirty="0">
                <a:solidFill>
                  <a:srgbClr val="BA0000"/>
                </a:solidFill>
                <a:latin typeface="Arial" charset="0"/>
                <a:cs typeface="Arial" charset="0"/>
              </a:rPr>
              <a:t>highest level since 14-15 million years ago (430-465 ppm)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2717801" y="795338"/>
            <a:ext cx="4849812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600">
                <a:latin typeface="Arial" charset="0"/>
                <a:cs typeface="Arial" charset="0"/>
              </a:rPr>
              <a:t>The deep ocean then was ~ 5.6ºC warmer.</a:t>
            </a: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98426" y="5729700"/>
            <a:ext cx="9096375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997" tIns="44500" rIns="88997" bIns="44500"/>
          <a:lstStyle>
            <a:lvl1pPr marL="361950" indent="-361950" defTabSz="9667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sz="1000" dirty="0">
                <a:latin typeface="Arial" charset="0"/>
                <a:cs typeface="Arial" charset="0"/>
              </a:rPr>
              <a:t> </a:t>
            </a:r>
            <a:r>
              <a:rPr lang="en-US" sz="1600" dirty="0">
                <a:latin typeface="Arial" charset="0"/>
                <a:cs typeface="Arial" charset="0"/>
              </a:rPr>
              <a:t>                </a:t>
            </a:r>
            <a:r>
              <a:rPr lang="en-US" sz="1100" dirty="0">
                <a:latin typeface="Arial" charset="0"/>
                <a:cs typeface="Arial" charset="0"/>
              </a:rPr>
              <a:t> </a:t>
            </a:r>
            <a:r>
              <a:rPr lang="en-US" sz="1800" dirty="0">
                <a:latin typeface="Arial" charset="0"/>
                <a:cs typeface="Arial" charset="0"/>
              </a:rPr>
              <a:t>What happened before will happen again with 400+ ppm.         </a:t>
            </a:r>
            <a:r>
              <a:rPr lang="en-US" sz="1800" dirty="0">
                <a:solidFill>
                  <a:schemeClr val="bg1"/>
                </a:solidFill>
                <a:latin typeface="Arial" charset="0"/>
                <a:cs typeface="Arial" charset="0"/>
              </a:rPr>
              <a:t>.</a:t>
            </a:r>
          </a:p>
          <a:p>
            <a:pPr eaLnBrk="1" hangingPunct="1">
              <a:spcBef>
                <a:spcPts val="1100"/>
              </a:spcBef>
            </a:pPr>
            <a:r>
              <a:rPr lang="en-US" sz="1100" dirty="0">
                <a:latin typeface="Arial" charset="0"/>
                <a:cs typeface="Arial" charset="0"/>
              </a:rPr>
              <a:t>		</a:t>
            </a:r>
            <a:r>
              <a:rPr lang="en-US" sz="1600" dirty="0">
                <a:latin typeface="Arial" charset="0"/>
                <a:cs typeface="Arial" charset="0"/>
              </a:rPr>
              <a:t>CO</a:t>
            </a:r>
            <a:r>
              <a:rPr lang="en-US" sz="1200" dirty="0">
                <a:latin typeface="Arial" charset="0"/>
                <a:cs typeface="Arial" charset="0"/>
              </a:rPr>
              <a:t>2</a:t>
            </a:r>
            <a:r>
              <a:rPr lang="en-US" sz="1600" dirty="0">
                <a:latin typeface="Arial" charset="0"/>
                <a:cs typeface="Arial" charset="0"/>
              </a:rPr>
              <a:t> levels </a:t>
            </a:r>
            <a:r>
              <a:rPr lang="en-US" sz="1600" u="sng" dirty="0">
                <a:latin typeface="Arial" charset="0"/>
                <a:cs typeface="Arial" charset="0"/>
              </a:rPr>
              <a:t>now</a:t>
            </a:r>
            <a:r>
              <a:rPr lang="en-US" sz="1600" dirty="0">
                <a:latin typeface="Arial" charset="0"/>
                <a:cs typeface="Arial" charset="0"/>
              </a:rPr>
              <a:t> will warm Earth’</a:t>
            </a:r>
            <a:r>
              <a:rPr lang="en-US" altLang="ja-JP" sz="1600" dirty="0">
                <a:latin typeface="Arial" charset="0"/>
                <a:cs typeface="Arial" charset="0"/>
              </a:rPr>
              <a:t>s surface 4+ºC, </a:t>
            </a:r>
          </a:p>
          <a:p>
            <a:pPr eaLnBrk="1" hangingPunct="1">
              <a:spcBef>
                <a:spcPts val="200"/>
              </a:spcBef>
            </a:pPr>
            <a:r>
              <a:rPr lang="en-US" sz="1600" dirty="0">
                <a:latin typeface="Arial" charset="0"/>
                <a:cs typeface="Arial" charset="0"/>
              </a:rPr>
              <a:t>		</a:t>
            </a:r>
          </a:p>
        </p:txBody>
      </p:sp>
      <p:sp>
        <p:nvSpPr>
          <p:cNvPr id="2" name="Text Box 11"/>
          <p:cNvSpPr txBox="1">
            <a:spLocks noChangeArrowheads="1"/>
          </p:cNvSpPr>
          <p:nvPr/>
        </p:nvSpPr>
        <p:spPr bwMode="auto">
          <a:xfrm>
            <a:off x="2887663" y="1036637"/>
            <a:ext cx="4017963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600">
                <a:latin typeface="Arial" charset="0"/>
                <a:cs typeface="Arial" charset="0"/>
              </a:rPr>
              <a:t>Seas </a:t>
            </a:r>
            <a:r>
              <a:rPr lang="en-US" sz="1600" b="1">
                <a:latin typeface="Arial" charset="0"/>
                <a:cs typeface="Arial" charset="0"/>
              </a:rPr>
              <a:t>then</a:t>
            </a:r>
            <a:r>
              <a:rPr lang="en-US" sz="1600">
                <a:latin typeface="Arial" charset="0"/>
                <a:cs typeface="Arial" charset="0"/>
              </a:rPr>
              <a:t> were 25-40 meters higher.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8466138" y="1489488"/>
            <a:ext cx="595312" cy="6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300">
                <a:latin typeface="Arial" charset="0"/>
                <a:cs typeface="Arial" charset="0"/>
              </a:rPr>
              <a:t>(36%</a:t>
            </a:r>
          </a:p>
          <a:p>
            <a:pPr algn="ctr" eaLnBrk="1" hangingPunct="1"/>
            <a:r>
              <a:rPr lang="en-US" sz="1300">
                <a:latin typeface="Arial" charset="0"/>
                <a:cs typeface="Arial" charset="0"/>
              </a:rPr>
              <a:t>Since 1880)</a:t>
            </a:r>
          </a:p>
        </p:txBody>
      </p:sp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1041400" y="1335087"/>
            <a:ext cx="6869112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500">
                <a:solidFill>
                  <a:srgbClr val="7E0000"/>
                </a:solidFill>
                <a:latin typeface="Arial" charset="0"/>
                <a:cs typeface="Arial" charset="0"/>
              </a:rPr>
              <a:t>CO</a:t>
            </a:r>
            <a:r>
              <a:rPr lang="en-US" sz="1100">
                <a:solidFill>
                  <a:srgbClr val="7E0000"/>
                </a:solidFill>
                <a:latin typeface="Arial" charset="0"/>
                <a:cs typeface="Arial" charset="0"/>
              </a:rPr>
              <a:t>2 </a:t>
            </a:r>
            <a:r>
              <a:rPr lang="en-US" sz="1500">
                <a:solidFill>
                  <a:srgbClr val="7E0000"/>
                </a:solidFill>
                <a:latin typeface="Arial" charset="0"/>
                <a:cs typeface="Arial" charset="0"/>
              </a:rPr>
              <a:t>levels were </a:t>
            </a:r>
            <a:r>
              <a:rPr lang="en-US" sz="1500" b="1">
                <a:solidFill>
                  <a:srgbClr val="7E0000"/>
                </a:solidFill>
                <a:latin typeface="Arial" charset="0"/>
                <a:cs typeface="Arial" charset="0"/>
              </a:rPr>
              <a:t>almost</a:t>
            </a:r>
            <a:r>
              <a:rPr lang="en-US" sz="1500">
                <a:solidFill>
                  <a:srgbClr val="7E0000"/>
                </a:solidFill>
                <a:latin typeface="Arial" charset="0"/>
                <a:cs typeface="Arial" charset="0"/>
              </a:rPr>
              <a:t> as high (357-405 ppm) 4.0 to 4.2 million years ago.</a:t>
            </a:r>
            <a:endParaRPr lang="en-US" sz="1500">
              <a:solidFill>
                <a:srgbClr val="BA0000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2695575" y="1585913"/>
            <a:ext cx="3919537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500">
                <a:latin typeface="Arial" charset="0"/>
                <a:cs typeface="Arial" charset="0"/>
              </a:rPr>
              <a:t>Sea surfaces then were ~ 4ºC warmer. 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797176" y="1822451"/>
            <a:ext cx="3598862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500">
                <a:latin typeface="Arial" charset="0"/>
                <a:cs typeface="Arial" charset="0"/>
              </a:rPr>
              <a:t>Seas then were 20-35 meters higher.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1371600" y="2133600"/>
            <a:ext cx="5281613" cy="31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500" dirty="0">
                <a:latin typeface="Arial" charset="0"/>
                <a:cs typeface="Arial" charset="0"/>
              </a:rPr>
              <a:t>This means ice </a:t>
            </a:r>
            <a:r>
              <a:rPr lang="en-US" sz="1500" b="1" dirty="0">
                <a:latin typeface="Arial" charset="0"/>
                <a:cs typeface="Arial" charset="0"/>
              </a:rPr>
              <a:t>then</a:t>
            </a:r>
            <a:r>
              <a:rPr lang="en-US" sz="1500" dirty="0">
                <a:latin typeface="Arial" charset="0"/>
                <a:cs typeface="Arial" charset="0"/>
              </a:rPr>
              <a:t> was gone from almost all of Greenland,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939801" y="2359025"/>
            <a:ext cx="3143250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500">
                <a:latin typeface="Arial" charset="0"/>
                <a:cs typeface="Arial" charset="0"/>
              </a:rPr>
              <a:t>most of West Antarctica, and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3321051" y="2359025"/>
            <a:ext cx="293211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500" dirty="0">
                <a:latin typeface="Arial" charset="0"/>
                <a:cs typeface="Arial" charset="0"/>
              </a:rPr>
              <a:t>some of East Antarctica.</a:t>
            </a:r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5410200" y="6148801"/>
            <a:ext cx="3017243" cy="32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191" tIns="42095" rIns="84191" bIns="42095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806450" indent="-309563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241425" indent="-249238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736725" indent="-247650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233613" indent="-247650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6908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31480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6052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40624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Arial"/>
                <a:ea typeface="ヒラギノ角ゴ Pro W3" charset="0"/>
                <a:cs typeface="Arial"/>
              </a:rPr>
              <a:t>not just the 1.2</a:t>
            </a:r>
            <a:r>
              <a:rPr lang="en-US" sz="1600" dirty="0">
                <a:latin typeface="Arial"/>
                <a:ea typeface="ＭＳ Ｐゴシック" charset="0"/>
                <a:cs typeface="Arial"/>
              </a:rPr>
              <a:t>º</a:t>
            </a:r>
            <a:r>
              <a:rPr lang="en-US" sz="1600" dirty="0">
                <a:latin typeface="Arial"/>
                <a:ea typeface="ヒラギノ角ゴ Pro W3" charset="0"/>
                <a:cs typeface="Arial"/>
              </a:rPr>
              <a:t>C seen to date.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219200" y="2971800"/>
            <a:ext cx="5980112" cy="31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500" dirty="0">
                <a:latin typeface="Arial" charset="0"/>
                <a:cs typeface="Arial" charset="0"/>
              </a:rPr>
              <a:t>Sediments show East Antarctic ice </a:t>
            </a:r>
            <a:r>
              <a:rPr lang="en-US" sz="1500" b="1" dirty="0">
                <a:latin typeface="Arial" charset="0"/>
                <a:cs typeface="Arial" charset="0"/>
              </a:rPr>
              <a:t>then</a:t>
            </a:r>
            <a:r>
              <a:rPr lang="en-US" sz="1500" dirty="0">
                <a:latin typeface="Arial" charset="0"/>
                <a:cs typeface="Arial" charset="0"/>
              </a:rPr>
              <a:t> retreated 100</a:t>
            </a:r>
            <a:r>
              <a:rPr lang="en-US" altLang="ja-JP" sz="1500" dirty="0">
                <a:latin typeface="Arial" charset="0"/>
                <a:cs typeface="Arial" charset="0"/>
              </a:rPr>
              <a:t>s of km inland.</a:t>
            </a:r>
            <a:endParaRPr lang="en-US" sz="1500" dirty="0">
              <a:latin typeface="Arial" charset="0"/>
              <a:cs typeface="Arial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182688" y="3394488"/>
            <a:ext cx="6016624" cy="31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500" dirty="0">
                <a:latin typeface="Arial" charset="0"/>
                <a:cs typeface="Arial" charset="0"/>
              </a:rPr>
              <a:t>Vostok ice cores suggest a </a:t>
            </a:r>
            <a:r>
              <a:rPr lang="en-US" sz="1500" dirty="0" smtClean="0">
                <a:latin typeface="Arial" charset="0"/>
                <a:cs typeface="Arial" charset="0"/>
              </a:rPr>
              <a:t>4.5ºC or more </a:t>
            </a:r>
            <a:r>
              <a:rPr lang="en-US" sz="1500" dirty="0">
                <a:latin typeface="Arial" charset="0"/>
                <a:cs typeface="Arial" charset="0"/>
              </a:rPr>
              <a:t>warmer world at 400 ppm</a:t>
            </a:r>
            <a:r>
              <a:rPr lang="en-US" sz="1100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14364" name="Rectangle 28"/>
          <p:cNvSpPr>
            <a:spLocks noChangeArrowheads="1"/>
          </p:cNvSpPr>
          <p:nvPr/>
        </p:nvSpPr>
        <p:spPr bwMode="auto">
          <a:xfrm>
            <a:off x="8959850" y="1578388"/>
            <a:ext cx="18415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lIns="91418" tIns="45710" rIns="91418" bIns="45710">
            <a:spAutoFit/>
          </a:bodyPr>
          <a:lstStyle/>
          <a:p>
            <a:pPr defTabSz="91372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latin typeface="Arial"/>
              <a:ea typeface="ヒラギノ角ゴ Pro W3" charset="0"/>
              <a:cs typeface="Arial"/>
            </a:endParaRP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1092201" y="2625725"/>
            <a:ext cx="481647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500" dirty="0">
                <a:latin typeface="Arial" charset="0"/>
                <a:cs typeface="Arial" charset="0"/>
              </a:rPr>
              <a:t>2/3 of West Antarctic ice is grounded </a:t>
            </a:r>
            <a:r>
              <a:rPr lang="en-US" sz="1500" u="sng" dirty="0">
                <a:latin typeface="Arial" charset="0"/>
                <a:cs typeface="Arial" charset="0"/>
              </a:rPr>
              <a:t>below</a:t>
            </a:r>
            <a:r>
              <a:rPr lang="en-US" sz="1500" dirty="0">
                <a:latin typeface="Arial" charset="0"/>
                <a:cs typeface="Arial" charset="0"/>
              </a:rPr>
              <a:t> sea level;</a:t>
            </a:r>
          </a:p>
        </p:txBody>
      </p:sp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5683251" y="2611438"/>
            <a:ext cx="193992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500">
                <a:latin typeface="Arial" charset="0"/>
                <a:cs typeface="Arial" charset="0"/>
              </a:rPr>
              <a:t>so is 1/3 in the East.</a:t>
            </a:r>
          </a:p>
        </p:txBody>
      </p:sp>
      <p:sp>
        <p:nvSpPr>
          <p:cNvPr id="33" name="Text Box 8"/>
          <p:cNvSpPr txBox="1">
            <a:spLocks noChangeArrowheads="1"/>
          </p:cNvSpPr>
          <p:nvPr/>
        </p:nvSpPr>
        <p:spPr bwMode="auto">
          <a:xfrm>
            <a:off x="8305800" y="3962400"/>
            <a:ext cx="8509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1" tIns="42095" rIns="84191" bIns="42095">
            <a:spAutoFit/>
          </a:bodyPr>
          <a:lstStyle>
            <a:lvl1pPr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300" dirty="0">
                <a:latin typeface="Arial" charset="0"/>
                <a:cs typeface="Arial" charset="0"/>
              </a:rPr>
              <a:t>(CH</a:t>
            </a:r>
            <a:r>
              <a:rPr lang="en-US" sz="1000" dirty="0">
                <a:latin typeface="Arial" charset="0"/>
                <a:cs typeface="Arial" charset="0"/>
              </a:rPr>
              <a:t>4</a:t>
            </a:r>
            <a:endParaRPr lang="en-US" sz="1300" dirty="0">
              <a:latin typeface="Arial" charset="0"/>
              <a:cs typeface="Arial" charset="0"/>
            </a:endParaRPr>
          </a:p>
          <a:p>
            <a:pPr algn="ctr" eaLnBrk="1" hangingPunct="1"/>
            <a:r>
              <a:rPr lang="en-US" sz="1300" dirty="0">
                <a:latin typeface="Arial" charset="0"/>
                <a:cs typeface="Arial" charset="0"/>
              </a:rPr>
              <a:t>up</a:t>
            </a:r>
          </a:p>
          <a:p>
            <a:pPr algn="ctr" eaLnBrk="1" hangingPunct="1"/>
            <a:r>
              <a:rPr lang="en-US" sz="1300" dirty="0">
                <a:latin typeface="Arial" charset="0"/>
                <a:cs typeface="Arial" charset="0"/>
              </a:rPr>
              <a:t>110%</a:t>
            </a:r>
          </a:p>
          <a:p>
            <a:pPr algn="ctr" eaLnBrk="1" hangingPunct="1"/>
            <a:r>
              <a:rPr lang="en-US" sz="1300" dirty="0">
                <a:latin typeface="Arial" charset="0"/>
                <a:cs typeface="Arial" charset="0"/>
              </a:rPr>
              <a:t>since 1880)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271588" y="3686002"/>
            <a:ext cx="3346215" cy="3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dirty="0">
                <a:latin typeface="Arial" charset="0"/>
                <a:cs typeface="Arial" charset="0"/>
              </a:rPr>
              <a:t>That is similar to 4 million years ago.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239000" y="838200"/>
            <a:ext cx="877138" cy="27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200" dirty="0">
                <a:latin typeface="Arial" charset="0"/>
                <a:cs typeface="Arial" charset="0"/>
              </a:rPr>
              <a:t>Tripati ‘09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6248400" y="1600200"/>
            <a:ext cx="1674262" cy="27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200" dirty="0" err="1">
                <a:latin typeface="Arial" charset="0"/>
                <a:cs typeface="Arial" charset="0"/>
              </a:rPr>
              <a:t>Csank</a:t>
            </a:r>
            <a:r>
              <a:rPr lang="en-US" sz="1200" dirty="0">
                <a:latin typeface="Arial" charset="0"/>
                <a:cs typeface="Arial" charset="0"/>
              </a:rPr>
              <a:t> ‘11, Dwyer ‘08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6096001" y="3200402"/>
            <a:ext cx="1271436" cy="27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200" dirty="0">
                <a:latin typeface="Arial" charset="0"/>
                <a:cs typeface="Arial" charset="0"/>
              </a:rPr>
              <a:t>van de Fliert‘13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308324037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22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22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22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22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700" fill="hold"/>
                                        <p:tgtEl>
                                          <p:spTgt spid="522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700" fill="hold"/>
                                        <p:tgtEl>
                                          <p:spTgt spid="522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0" fill="hold"/>
                                        <p:tgtEl>
                                          <p:spTgt spid="522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0" fill="hold"/>
                                        <p:tgtEl>
                                          <p:spTgt spid="522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0" fill="hold"/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0" fill="hold"/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39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37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79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319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1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32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7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05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444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47900"/>
                            </p:stCondLst>
                            <p:childTnLst>
                              <p:par>
                                <p:cTn id="90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1400"/>
                            </p:stCondLst>
                            <p:childTnLst>
                              <p:par>
                                <p:cTn id="95" presetID="2" presetClass="entr" presetSubtype="2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4000"/>
                            </p:stCondLst>
                            <p:childTnLst>
                              <p:par>
                                <p:cTn id="100" presetID="2" presetClass="entr" presetSubtype="2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7400"/>
                            </p:stCondLst>
                            <p:childTnLst>
                              <p:par>
                                <p:cTn id="105" presetID="2" presetClass="entr" presetSubtype="2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8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9900"/>
                            </p:stCondLst>
                            <p:childTnLst>
                              <p:par>
                                <p:cTn id="110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63400"/>
                            </p:stCondLst>
                            <p:childTnLst>
                              <p:par>
                                <p:cTn id="115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66600"/>
                            </p:stCondLst>
                            <p:childTnLst>
                              <p:par>
                                <p:cTn id="120" presetID="2" presetClass="entr" presetSubtype="4" fill="hold" grpId="0" nodeType="after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0400"/>
                            </p:stCondLst>
                            <p:childTnLst>
                              <p:par>
                                <p:cTn id="125" presetID="2" presetClass="entr" presetSubtype="4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73600"/>
                            </p:stCondLst>
                            <p:childTnLst>
                              <p:par>
                                <p:cTn id="130" presetID="2" presetClass="entr" presetSubtype="4" fill="hold" grpId="0" nodeType="after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22245" grpId="0"/>
      <p:bldP spid="522246" grpId="0"/>
      <p:bldP spid="522247" grpId="0"/>
      <p:bldP spid="522248" grpId="0"/>
      <p:bldP spid="522252" grpId="0" animBg="1"/>
      <p:bldP spid="16" grpId="0"/>
      <p:bldP spid="17" grpId="0"/>
      <p:bldP spid="19" grpId="0" build="p"/>
      <p:bldP spid="2" grpId="0"/>
      <p:bldP spid="4" grpId="0"/>
      <p:bldP spid="3" grpId="0"/>
      <p:bldP spid="5" grpId="0"/>
      <p:bldP spid="6" grpId="0"/>
      <p:bldP spid="7" grpId="0"/>
      <p:bldP spid="8" grpId="0"/>
      <p:bldP spid="9" grpId="0"/>
      <p:bldP spid="3094" grpId="0"/>
      <p:bldP spid="10" grpId="0"/>
      <p:bldP spid="11" grpId="0"/>
      <p:bldP spid="31" grpId="0"/>
      <p:bldP spid="32" grpId="0"/>
      <p:bldP spid="33" grpId="0"/>
      <p:bldP spid="15" grpId="0"/>
      <p:bldP spid="18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58051" y="6610350"/>
            <a:ext cx="2143125" cy="247650"/>
          </a:xfrm>
        </p:spPr>
        <p:txBody>
          <a:bodyPr lIns="91425" tIns="45713" rIns="91425" bIns="45713"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1200">
                <a:solidFill>
                  <a:schemeClr val="bg1"/>
                </a:solidFill>
                <a:latin typeface="Arial" charset="0"/>
                <a:ea typeface="+mj-ea"/>
                <a:cs typeface="ＭＳ Ｐゴシック" charset="0"/>
              </a:rPr>
              <a:t>Vostok Ice Core Data</a:t>
            </a:r>
            <a:r>
              <a:rPr lang="en-US" sz="1200">
                <a:latin typeface="Arial" charset="0"/>
                <a:ea typeface="+mj-ea"/>
                <a:cs typeface="ＭＳ Ｐゴシック" charset="0"/>
              </a:rPr>
              <a:t>    .</a:t>
            </a:r>
          </a:p>
        </p:txBody>
      </p:sp>
      <p:sp>
        <p:nvSpPr>
          <p:cNvPr id="293892" name="Rectangle 4"/>
          <p:cNvSpPr>
            <a:spLocks noChangeArrowheads="1"/>
          </p:cNvSpPr>
          <p:nvPr/>
        </p:nvSpPr>
        <p:spPr bwMode="auto">
          <a:xfrm>
            <a:off x="1889125" y="98425"/>
            <a:ext cx="362743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010" tIns="44506" rIns="89010" bIns="44506" anchor="ctr"/>
          <a:lstStyle/>
          <a:p>
            <a:pPr algn="ctr" defTabSz="887334"/>
            <a:r>
              <a:rPr lang="en-US" sz="2600">
                <a:solidFill>
                  <a:schemeClr val="tx2"/>
                </a:solidFill>
                <a:latin typeface="Arial" charset="0"/>
                <a:cs typeface="Arial" charset="0"/>
              </a:rPr>
              <a:t>Vostok Ice Core Data</a:t>
            </a:r>
            <a:endParaRPr lang="en-US" sz="43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pic>
        <p:nvPicPr>
          <p:cNvPr id="29389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675" y="582614"/>
            <a:ext cx="6096000" cy="584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3895" name="Text Box 7"/>
          <p:cNvSpPr txBox="1">
            <a:spLocks noChangeArrowheads="1"/>
          </p:cNvSpPr>
          <p:nvPr/>
        </p:nvSpPr>
        <p:spPr bwMode="auto">
          <a:xfrm>
            <a:off x="2082800" y="6340475"/>
            <a:ext cx="29019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>
                <a:latin typeface="Arial" charset="0"/>
                <a:cs typeface="ヒラギノ角ゴ Pro W3" charset="0"/>
              </a:rPr>
              <a:t>Thousand Years before Present</a:t>
            </a:r>
          </a:p>
        </p:txBody>
      </p:sp>
      <p:sp>
        <p:nvSpPr>
          <p:cNvPr id="293896" name="Text Box 8"/>
          <p:cNvSpPr txBox="1">
            <a:spLocks noChangeArrowheads="1"/>
          </p:cNvSpPr>
          <p:nvPr/>
        </p:nvSpPr>
        <p:spPr bwMode="auto">
          <a:xfrm>
            <a:off x="6719888" y="6126163"/>
            <a:ext cx="2384250" cy="690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>
                <a:latin typeface="Arial" charset="0"/>
                <a:cs typeface="ヒラギノ角ゴ Pro W3" charset="0"/>
              </a:rPr>
              <a:t>Vimeux, Cuffey &amp; Jouzel,</a:t>
            </a:r>
          </a:p>
          <a:p>
            <a:pPr eaLnBrk="1" hangingPunct="1"/>
            <a:r>
              <a:rPr lang="en-US" sz="1300" i="1">
                <a:latin typeface="Arial" charset="0"/>
                <a:cs typeface="ヒラギノ角ゴ Pro W3" charset="0"/>
              </a:rPr>
              <a:t>Earth and Planetary Science</a:t>
            </a:r>
          </a:p>
          <a:p>
            <a:pPr eaLnBrk="1" hangingPunct="1"/>
            <a:r>
              <a:rPr lang="en-US" sz="1300" i="1">
                <a:latin typeface="Arial" charset="0"/>
                <a:cs typeface="ヒラギノ角ゴ Pro W3" charset="0"/>
              </a:rPr>
              <a:t>Letters</a:t>
            </a:r>
            <a:r>
              <a:rPr lang="en-US" sz="1300">
                <a:latin typeface="Arial" charset="0"/>
                <a:cs typeface="ヒラギノ角ゴ Pro W3" charset="0"/>
              </a:rPr>
              <a:t> 203: 829-843 (2002)</a:t>
            </a:r>
          </a:p>
        </p:txBody>
      </p:sp>
      <p:sp>
        <p:nvSpPr>
          <p:cNvPr id="293897" name="Text Box 9"/>
          <p:cNvSpPr txBox="1">
            <a:spLocks noChangeArrowheads="1"/>
          </p:cNvSpPr>
          <p:nvPr/>
        </p:nvSpPr>
        <p:spPr bwMode="auto">
          <a:xfrm>
            <a:off x="2947988" y="4584700"/>
            <a:ext cx="3492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10000"/>
              </a:lnSpc>
            </a:pPr>
            <a:endParaRPr lang="en-US" sz="700">
              <a:latin typeface="Arial" charset="0"/>
              <a:cs typeface="ヒラギノ角ゴ Pro W3" charset="0"/>
            </a:endParaRPr>
          </a:p>
          <a:p>
            <a:pPr algn="ctr" eaLnBrk="1" hangingPunct="1"/>
            <a:r>
              <a:rPr lang="en-US" sz="700">
                <a:latin typeface="Arial" charset="0"/>
                <a:cs typeface="ヒラギノ角ゴ Pro W3" charset="0"/>
              </a:rPr>
              <a:t> </a:t>
            </a:r>
            <a:r>
              <a:rPr lang="en-US" sz="1800">
                <a:latin typeface="Arial" charset="0"/>
                <a:cs typeface="ヒラギノ角ゴ Pro W3" charset="0"/>
              </a:rPr>
              <a:t>∆</a:t>
            </a:r>
            <a:endParaRPr lang="en-US" sz="1300">
              <a:latin typeface="Arial" charset="0"/>
              <a:cs typeface="ヒラギノ角ゴ Pro W3" charset="0"/>
            </a:endParaRPr>
          </a:p>
        </p:txBody>
      </p:sp>
      <p:sp>
        <p:nvSpPr>
          <p:cNvPr id="293898" name="Line 10"/>
          <p:cNvSpPr>
            <a:spLocks noChangeShapeType="1"/>
          </p:cNvSpPr>
          <p:nvPr/>
        </p:nvSpPr>
        <p:spPr bwMode="auto">
          <a:xfrm>
            <a:off x="579439" y="5072063"/>
            <a:ext cx="5662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77556" tIns="38777" rIns="77556" bIns="38777" anchor="ctr"/>
          <a:lstStyle/>
          <a:p>
            <a:endParaRPr lang="en-US"/>
          </a:p>
        </p:txBody>
      </p:sp>
      <p:sp>
        <p:nvSpPr>
          <p:cNvPr id="293899" name="Line 11"/>
          <p:cNvSpPr>
            <a:spLocks noChangeShapeType="1"/>
          </p:cNvSpPr>
          <p:nvPr/>
        </p:nvSpPr>
        <p:spPr bwMode="auto">
          <a:xfrm>
            <a:off x="579438" y="5786438"/>
            <a:ext cx="55880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77556" tIns="38777" rIns="77556" bIns="38777" anchor="ctr"/>
          <a:lstStyle/>
          <a:p>
            <a:endParaRPr lang="en-US"/>
          </a:p>
        </p:txBody>
      </p:sp>
      <p:sp>
        <p:nvSpPr>
          <p:cNvPr id="225291" name="Line 12"/>
          <p:cNvSpPr>
            <a:spLocks noChangeShapeType="1"/>
          </p:cNvSpPr>
          <p:nvPr/>
        </p:nvSpPr>
        <p:spPr bwMode="auto">
          <a:xfrm>
            <a:off x="579438" y="1143000"/>
            <a:ext cx="55880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77556" tIns="38777" rIns="77556" bIns="38777" anchor="ctr"/>
          <a:lstStyle/>
          <a:p>
            <a:endParaRPr lang="en-US"/>
          </a:p>
        </p:txBody>
      </p:sp>
      <p:sp>
        <p:nvSpPr>
          <p:cNvPr id="293901" name="Line 13"/>
          <p:cNvSpPr>
            <a:spLocks noChangeShapeType="1"/>
          </p:cNvSpPr>
          <p:nvPr/>
        </p:nvSpPr>
        <p:spPr bwMode="auto">
          <a:xfrm>
            <a:off x="579439" y="2071688"/>
            <a:ext cx="5662612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77556" tIns="38777" rIns="77556" bIns="38777" anchor="ctr"/>
          <a:lstStyle/>
          <a:p>
            <a:endParaRPr lang="en-US"/>
          </a:p>
        </p:txBody>
      </p:sp>
      <p:sp>
        <p:nvSpPr>
          <p:cNvPr id="293902" name="Line 14"/>
          <p:cNvSpPr>
            <a:spLocks noChangeShapeType="1"/>
          </p:cNvSpPr>
          <p:nvPr/>
        </p:nvSpPr>
        <p:spPr bwMode="auto">
          <a:xfrm flipV="1">
            <a:off x="4232275" y="571501"/>
            <a:ext cx="0" cy="5643563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77556" tIns="38777" rIns="77556" bIns="38777" anchor="ctr"/>
          <a:lstStyle/>
          <a:p>
            <a:endParaRPr lang="en-US"/>
          </a:p>
        </p:txBody>
      </p:sp>
      <p:sp>
        <p:nvSpPr>
          <p:cNvPr id="293903" name="Line 15"/>
          <p:cNvSpPr>
            <a:spLocks noChangeShapeType="1"/>
          </p:cNvSpPr>
          <p:nvPr/>
        </p:nvSpPr>
        <p:spPr bwMode="auto">
          <a:xfrm flipV="1">
            <a:off x="3579813" y="571501"/>
            <a:ext cx="0" cy="5572125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77556" tIns="38777" rIns="77556" bIns="38777" anchor="ctr"/>
          <a:lstStyle/>
          <a:p>
            <a:endParaRPr lang="en-US"/>
          </a:p>
        </p:txBody>
      </p:sp>
      <p:sp>
        <p:nvSpPr>
          <p:cNvPr id="293904" name="Line 16"/>
          <p:cNvSpPr>
            <a:spLocks noChangeShapeType="1"/>
          </p:cNvSpPr>
          <p:nvPr/>
        </p:nvSpPr>
        <p:spPr bwMode="auto">
          <a:xfrm flipV="1">
            <a:off x="5576888" y="571501"/>
            <a:ext cx="0" cy="5572125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77556" tIns="38777" rIns="77556" bIns="38777" anchor="ctr"/>
          <a:lstStyle/>
          <a:p>
            <a:endParaRPr lang="en-US"/>
          </a:p>
        </p:txBody>
      </p:sp>
      <p:sp>
        <p:nvSpPr>
          <p:cNvPr id="293905" name="Line 17"/>
          <p:cNvSpPr>
            <a:spLocks noChangeShapeType="1"/>
          </p:cNvSpPr>
          <p:nvPr/>
        </p:nvSpPr>
        <p:spPr bwMode="auto">
          <a:xfrm flipV="1">
            <a:off x="4911725" y="582613"/>
            <a:ext cx="0" cy="5572125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77556" tIns="38777" rIns="77556" bIns="38777" anchor="ctr"/>
          <a:lstStyle/>
          <a:p>
            <a:endParaRPr lang="en-US"/>
          </a:p>
        </p:txBody>
      </p:sp>
      <p:sp>
        <p:nvSpPr>
          <p:cNvPr id="293906" name="Line 18"/>
          <p:cNvSpPr>
            <a:spLocks noChangeShapeType="1"/>
          </p:cNvSpPr>
          <p:nvPr/>
        </p:nvSpPr>
        <p:spPr bwMode="auto">
          <a:xfrm flipV="1">
            <a:off x="2901950" y="571501"/>
            <a:ext cx="0" cy="5572125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77556" tIns="38777" rIns="77556" bIns="38777" anchor="ctr"/>
          <a:lstStyle/>
          <a:p>
            <a:endParaRPr lang="en-US"/>
          </a:p>
        </p:txBody>
      </p:sp>
      <p:sp>
        <p:nvSpPr>
          <p:cNvPr id="293907" name="Line 19"/>
          <p:cNvSpPr>
            <a:spLocks noChangeShapeType="1"/>
          </p:cNvSpPr>
          <p:nvPr/>
        </p:nvSpPr>
        <p:spPr bwMode="auto">
          <a:xfrm flipV="1">
            <a:off x="2249488" y="571501"/>
            <a:ext cx="0" cy="5572125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77556" tIns="38777" rIns="77556" bIns="38777" anchor="ctr"/>
          <a:lstStyle/>
          <a:p>
            <a:endParaRPr lang="en-US"/>
          </a:p>
        </p:txBody>
      </p:sp>
      <p:sp>
        <p:nvSpPr>
          <p:cNvPr id="293908" name="Line 20"/>
          <p:cNvSpPr>
            <a:spLocks noChangeShapeType="1"/>
          </p:cNvSpPr>
          <p:nvPr/>
        </p:nvSpPr>
        <p:spPr bwMode="auto">
          <a:xfrm flipH="1" flipV="1">
            <a:off x="1573213" y="571501"/>
            <a:ext cx="0" cy="5572125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77556" tIns="38777" rIns="77556" bIns="38777" anchor="ctr"/>
          <a:lstStyle/>
          <a:p>
            <a:endParaRPr lang="en-US"/>
          </a:p>
        </p:txBody>
      </p:sp>
      <p:sp>
        <p:nvSpPr>
          <p:cNvPr id="293909" name="Line 21"/>
          <p:cNvSpPr>
            <a:spLocks noChangeShapeType="1"/>
          </p:cNvSpPr>
          <p:nvPr/>
        </p:nvSpPr>
        <p:spPr bwMode="auto">
          <a:xfrm flipV="1">
            <a:off x="904875" y="571501"/>
            <a:ext cx="0" cy="5572125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77556" tIns="38777" rIns="77556" bIns="38777" anchor="ctr"/>
          <a:lstStyle/>
          <a:p>
            <a:endParaRPr lang="en-US"/>
          </a:p>
        </p:txBody>
      </p:sp>
      <p:sp>
        <p:nvSpPr>
          <p:cNvPr id="293910" name="Text Box 22"/>
          <p:cNvSpPr txBox="1">
            <a:spLocks noChangeArrowheads="1"/>
          </p:cNvSpPr>
          <p:nvPr/>
        </p:nvSpPr>
        <p:spPr bwMode="auto">
          <a:xfrm>
            <a:off x="5943601" y="4800601"/>
            <a:ext cx="873125" cy="331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>
              <a:lnSpc>
                <a:spcPct val="10000"/>
              </a:lnSpc>
            </a:pPr>
            <a:endParaRPr lang="en-US" sz="700">
              <a:solidFill>
                <a:srgbClr val="FF0066"/>
              </a:solidFill>
              <a:latin typeface="Arial" charset="0"/>
              <a:cs typeface="ヒラギノ角ゴ Pro W3" charset="0"/>
            </a:endParaRPr>
          </a:p>
          <a:p>
            <a:pPr algn="r" eaLnBrk="1" hangingPunct="1">
              <a:lnSpc>
                <a:spcPct val="80000"/>
              </a:lnSpc>
            </a:pPr>
            <a:r>
              <a:rPr lang="en-US" baseline="-10000">
                <a:solidFill>
                  <a:srgbClr val="FF0066"/>
                </a:solidFill>
                <a:latin typeface="Arial" charset="0"/>
                <a:cs typeface="ヒラギノ角ゴ Pro W3" charset="0"/>
              </a:rPr>
              <a:t>+ </a:t>
            </a:r>
            <a:r>
              <a:rPr lang="en-US" sz="1400">
                <a:latin typeface="Arial" charset="0"/>
                <a:cs typeface="ヒラギノ角ゴ Pro W3" charset="0"/>
              </a:rPr>
              <a:t>2015 </a:t>
            </a:r>
            <a:endParaRPr lang="en-US" sz="1400" baseline="-10000">
              <a:solidFill>
                <a:srgbClr val="FF0066"/>
              </a:solidFill>
              <a:latin typeface="Arial" charset="0"/>
              <a:cs typeface="ヒラギノ角ゴ Pro W3" charset="0"/>
            </a:endParaRPr>
          </a:p>
        </p:txBody>
      </p:sp>
      <p:sp>
        <p:nvSpPr>
          <p:cNvPr id="293911" name="Text Box 23"/>
          <p:cNvSpPr txBox="1">
            <a:spLocks noChangeArrowheads="1"/>
          </p:cNvSpPr>
          <p:nvPr/>
        </p:nvSpPr>
        <p:spPr bwMode="auto">
          <a:xfrm>
            <a:off x="373063" y="6529389"/>
            <a:ext cx="6253024" cy="28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>
                <a:latin typeface="Arial" charset="0"/>
                <a:cs typeface="ヒラギノ角ゴ Pro W3" charset="0"/>
              </a:rPr>
              <a:t>ppm = parts per million                                                         ppb = parts per billion</a:t>
            </a: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6103938" y="223839"/>
            <a:ext cx="213995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202" tIns="42101" rIns="84202" bIns="42101">
            <a:spAutoFit/>
          </a:bodyPr>
          <a:lstStyle>
            <a:lvl1pPr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806450" indent="-309563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241425" indent="-249238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736725" indent="-247650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233613" indent="-247650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6908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31480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6052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40624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fontAlgn="auto">
              <a:lnSpc>
                <a:spcPts val="921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3366FF"/>
                </a:solidFill>
                <a:cs typeface="Arial" charset="0"/>
              </a:rPr>
              <a:t>+ </a:t>
            </a:r>
            <a:r>
              <a:rPr lang="en-US" sz="1100" b="1" dirty="0">
                <a:solidFill>
                  <a:srgbClr val="00CB00"/>
                </a:solidFill>
                <a:cs typeface="Arial" charset="0"/>
              </a:rPr>
              <a:t>  </a:t>
            </a:r>
            <a:r>
              <a:rPr lang="en-US" sz="1100" b="1" dirty="0">
                <a:cs typeface="Arial" charset="0"/>
              </a:rPr>
              <a:t>2015</a:t>
            </a:r>
            <a:r>
              <a:rPr lang="en-US" sz="1100" b="1" dirty="0">
                <a:solidFill>
                  <a:srgbClr val="00CB00"/>
                </a:solidFill>
                <a:cs typeface="Arial" charset="0"/>
              </a:rPr>
              <a:t> </a:t>
            </a:r>
            <a:r>
              <a:rPr lang="en-US" sz="1100" b="1" dirty="0">
                <a:solidFill>
                  <a:srgbClr val="3366FF"/>
                </a:solidFill>
                <a:cs typeface="Arial" charset="0"/>
              </a:rPr>
              <a:t>CO</a:t>
            </a:r>
            <a:r>
              <a:rPr lang="en-US" sz="800" b="1" dirty="0">
                <a:solidFill>
                  <a:srgbClr val="3366FF"/>
                </a:solidFill>
                <a:cs typeface="Arial" charset="0"/>
              </a:rPr>
              <a:t>2</a:t>
            </a:r>
            <a:r>
              <a:rPr lang="en-US" sz="1100" b="1" dirty="0">
                <a:solidFill>
                  <a:srgbClr val="00CB00"/>
                </a:solidFill>
                <a:cs typeface="Arial" charset="0"/>
              </a:rPr>
              <a:t> </a:t>
            </a:r>
            <a:r>
              <a:rPr lang="en-US" sz="1100" b="1" dirty="0">
                <a:cs typeface="Arial" charset="0"/>
              </a:rPr>
              <a:t>level ~ 400 ppm</a:t>
            </a:r>
          </a:p>
        </p:txBody>
      </p:sp>
      <p:sp>
        <p:nvSpPr>
          <p:cNvPr id="225304" name="Text Box 24"/>
          <p:cNvSpPr txBox="1">
            <a:spLocks noChangeArrowheads="1"/>
          </p:cNvSpPr>
          <p:nvPr/>
        </p:nvSpPr>
        <p:spPr bwMode="auto">
          <a:xfrm>
            <a:off x="6092826" y="-11113"/>
            <a:ext cx="2151063" cy="25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202" tIns="42101" rIns="84202" bIns="42101">
            <a:spAutoFit/>
          </a:bodyPr>
          <a:lstStyle>
            <a:lvl1pPr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806450" indent="-309563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241425" indent="-249238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736725" indent="-247650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233613" indent="-247650" defTabSz="496888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6908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31480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6052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4062413" indent="-24765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CB00"/>
                </a:solidFill>
                <a:cs typeface="Arial" charset="0"/>
              </a:rPr>
              <a:t>+   </a:t>
            </a:r>
            <a:r>
              <a:rPr lang="en-US" sz="1100" b="1" dirty="0">
                <a:cs typeface="Arial" charset="0"/>
              </a:rPr>
              <a:t>2015</a:t>
            </a:r>
            <a:r>
              <a:rPr lang="en-US" sz="1100" b="1" dirty="0">
                <a:solidFill>
                  <a:srgbClr val="00CB00"/>
                </a:solidFill>
                <a:cs typeface="Arial" charset="0"/>
              </a:rPr>
              <a:t> CH</a:t>
            </a:r>
            <a:r>
              <a:rPr lang="en-US" sz="800" b="1" dirty="0">
                <a:solidFill>
                  <a:srgbClr val="00CB00"/>
                </a:solidFill>
                <a:cs typeface="Arial" charset="0"/>
              </a:rPr>
              <a:t>4</a:t>
            </a:r>
            <a:r>
              <a:rPr lang="en-US" sz="1100" b="1" dirty="0">
                <a:solidFill>
                  <a:srgbClr val="00CB00"/>
                </a:solidFill>
                <a:cs typeface="Arial" charset="0"/>
              </a:rPr>
              <a:t> </a:t>
            </a:r>
            <a:r>
              <a:rPr lang="en-US" sz="1100" b="1" dirty="0">
                <a:cs typeface="Arial" charset="0"/>
              </a:rPr>
              <a:t>level ~ 1836 ppb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3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3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93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93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293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293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293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100" fill="hold"/>
                                        <p:tgtEl>
                                          <p:spTgt spid="293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9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9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93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9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9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93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93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93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93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93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93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25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93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93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93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293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293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225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2" grpId="0"/>
      <p:bldP spid="293895" grpId="0"/>
      <p:bldP spid="293896" grpId="0"/>
      <p:bldP spid="293897" grpId="0"/>
      <p:bldP spid="293898" grpId="0" animBg="1"/>
      <p:bldP spid="293899" grpId="0" animBg="1"/>
      <p:bldP spid="225291" grpId="0" animBg="1"/>
      <p:bldP spid="293901" grpId="0" animBg="1"/>
      <p:bldP spid="293902" grpId="0" animBg="1"/>
      <p:bldP spid="293903" grpId="0" animBg="1"/>
      <p:bldP spid="293904" grpId="0" animBg="1"/>
      <p:bldP spid="293905" grpId="0" animBg="1"/>
      <p:bldP spid="293906" grpId="0" animBg="1"/>
      <p:bldP spid="293907" grpId="0" animBg="1"/>
      <p:bldP spid="293908" grpId="0" animBg="1"/>
      <p:bldP spid="293909" grpId="0" animBg="1"/>
      <p:bldP spid="293910" grpId="0"/>
      <p:bldP spid="293911" grpId="0"/>
      <p:bldP spid="25" grpId="0"/>
      <p:bldP spid="22530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itle 1"/>
          <p:cNvSpPr>
            <a:spLocks noGrp="1"/>
          </p:cNvSpPr>
          <p:nvPr>
            <p:ph type="ctrTitle" idx="4294967295"/>
          </p:nvPr>
        </p:nvSpPr>
        <p:spPr>
          <a:xfrm>
            <a:off x="836929" y="-85722"/>
            <a:ext cx="6130925" cy="504825"/>
          </a:xfrm>
        </p:spPr>
        <p:txBody>
          <a:bodyPr lIns="91399" tIns="45701" rIns="91399" bIns="45701"/>
          <a:lstStyle/>
          <a:p>
            <a:pPr eaLnBrk="1" hangingPunct="1"/>
            <a:r>
              <a:rPr lang="en-US" sz="2500" dirty="0">
                <a:latin typeface="Arial" charset="0"/>
                <a:cs typeface="Arial" charset="0"/>
              </a:rPr>
              <a:t>Lessons for Our Future from Ages Ago</a:t>
            </a:r>
          </a:p>
        </p:txBody>
      </p:sp>
      <p:sp>
        <p:nvSpPr>
          <p:cNvPr id="2050" name="Subtitle 2"/>
          <p:cNvSpPr>
            <a:spLocks noGrp="1"/>
          </p:cNvSpPr>
          <p:nvPr>
            <p:ph type="subTitle" idx="4294967295"/>
          </p:nvPr>
        </p:nvSpPr>
        <p:spPr>
          <a:xfrm>
            <a:off x="7135957" y="381000"/>
            <a:ext cx="1994072" cy="6405562"/>
          </a:xfrm>
        </p:spPr>
        <p:txBody>
          <a:bodyPr lIns="91399" tIns="45701" rIns="91399" bIns="45701"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  For the ratio of the global average ∆</a:t>
            </a:r>
            <a:r>
              <a:rPr lang="en-US" sz="1500" dirty="0">
                <a:latin typeface="Arial" charset="0"/>
                <a:cs typeface="MS PGothic" charset="0"/>
              </a:rPr>
              <a:t>º</a:t>
            </a: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C </a:t>
            </a:r>
            <a:r>
              <a: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 to </a:t>
            </a: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Vostok ∆</a:t>
            </a:r>
            <a:r>
              <a:rPr lang="en-US" sz="1500" dirty="0">
                <a:latin typeface="Arial" charset="0"/>
                <a:cs typeface="MS PGothic" charset="0"/>
              </a:rPr>
              <a:t>º</a:t>
            </a: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C,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  I use 0.6, the ratio of polar change to global, over the last 2 million years,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from Snyder (2016).</a:t>
            </a:r>
          </a:p>
          <a:p>
            <a:pPr marL="0" indent="0">
              <a:lnSpc>
                <a:spcPct val="93000"/>
              </a:lnSpc>
              <a:spcBef>
                <a:spcPts val="6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   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900" dirty="0">
                <a:solidFill>
                  <a:srgbClr val="000000"/>
                </a:solidFill>
                <a:latin typeface="Arial" charset="0"/>
                <a:cs typeface="Arial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With current CO</a:t>
            </a:r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2 </a:t>
            </a: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    &amp; CH</a:t>
            </a:r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4</a:t>
            </a:r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levels</a:t>
            </a:r>
            <a:r>
              <a:rPr lang="en-US" sz="1100" dirty="0">
                <a:solidFill>
                  <a:srgbClr val="000000"/>
                </a:solidFill>
                <a:latin typeface="Arial" charset="0"/>
                <a:cs typeface="Arial" charset="0"/>
              </a:rPr>
              <a:t>,</a:t>
            </a:r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the</a:t>
            </a:r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equations yield global surface warming of </a:t>
            </a:r>
            <a:r>
              <a:rPr lang="en-US" sz="1400" dirty="0" smtClean="0">
                <a:solidFill>
                  <a:srgbClr val="00C800"/>
                </a:solidFill>
                <a:latin typeface="Arial" charset="0"/>
                <a:cs typeface="Arial" charset="0"/>
              </a:rPr>
              <a:t>7.8</a:t>
            </a:r>
            <a:r>
              <a:rPr lang="en-US" sz="1500" dirty="0" smtClean="0">
                <a:solidFill>
                  <a:srgbClr val="000000"/>
                </a:solidFill>
                <a:latin typeface="Arial" charset="0"/>
                <a:cs typeface="MS PGothic" charset="0"/>
              </a:rPr>
              <a:t>º</a:t>
            </a:r>
            <a:r>
              <a: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C,</a:t>
            </a:r>
            <a:endParaRPr lang="en-US" sz="14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0" indent="0">
              <a:lnSpc>
                <a:spcPct val="95000"/>
              </a:lnSpc>
              <a:spcBef>
                <a:spcPts val="4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  </a:t>
            </a:r>
            <a:r>
              <a:rPr lang="en-US" sz="1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but </a:t>
            </a: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only </a:t>
            </a:r>
            <a:r>
              <a:rPr lang="en-US" sz="1400" b="1" dirty="0">
                <a:solidFill>
                  <a:srgbClr val="800080"/>
                </a:solidFill>
                <a:latin typeface="Arial" charset="0"/>
                <a:cs typeface="Arial" charset="0"/>
              </a:rPr>
              <a:t>4.5</a:t>
            </a:r>
            <a:r>
              <a:rPr lang="en-US" sz="1500" dirty="0">
                <a:latin typeface="Arial" charset="0"/>
                <a:cs typeface="MS PGothic" charset="0"/>
              </a:rPr>
              <a:t>º</a:t>
            </a: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C </a:t>
            </a:r>
            <a:r>
              <a:rPr lang="en-US" sz="1400" b="1" u="sng" dirty="0">
                <a:solidFill>
                  <a:srgbClr val="000000"/>
                </a:solidFill>
                <a:latin typeface="Arial" charset="0"/>
                <a:cs typeface="Arial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 CH</a:t>
            </a:r>
            <a:r>
              <a:rPr lang="en-US" sz="1000" dirty="0">
                <a:solidFill>
                  <a:srgbClr val="000000"/>
                </a:solidFill>
                <a:latin typeface="Arial" charset="0"/>
                <a:cs typeface="Arial" charset="0"/>
              </a:rPr>
              <a:t>4</a:t>
            </a: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is neglected.</a:t>
            </a:r>
          </a:p>
          <a:p>
            <a:pPr marL="0" indent="0" algn="ctr">
              <a:lnSpc>
                <a:spcPct val="95000"/>
              </a:lnSpc>
              <a:spcBef>
                <a:spcPts val="1999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Warming</a:t>
            </a:r>
          </a:p>
          <a:p>
            <a:pPr marL="0" indent="0" algn="ctr">
              <a:lnSpc>
                <a:spcPct val="95000"/>
              </a:lnSpc>
              <a:spcBef>
                <a:spcPts val="200"/>
              </a:spcBef>
              <a:buNone/>
            </a:pPr>
            <a:r>
              <a:rPr lang="en-US" sz="1400" dirty="0">
                <a:latin typeface="Arial" charset="0"/>
                <a:cs typeface="Arial" charset="0"/>
              </a:rPr>
              <a:t>how fast?</a:t>
            </a:r>
            <a:endParaRPr lang="en-US" sz="14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0" indent="0" algn="ctr">
              <a:lnSpc>
                <a:spcPct val="95000"/>
              </a:lnSpc>
              <a:spcBef>
                <a:spcPts val="16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  20-40% in decades,</a:t>
            </a:r>
          </a:p>
          <a:p>
            <a:pPr marL="0" indent="0" algn="ctr">
              <a:spcBef>
                <a:spcPts val="184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the rest over centuries.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09918" y="1000127"/>
            <a:ext cx="3562350" cy="307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6" tIns="45693" rIns="91386" bIns="45693">
            <a:spAutoFit/>
          </a:bodyPr>
          <a:lstStyle/>
          <a:p>
            <a:pPr algn="ctr" defTabSz="909429"/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(10 K year resolution)</a:t>
            </a:r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 rot="-1732761">
            <a:off x="4235767" y="2484336"/>
            <a:ext cx="1117600" cy="319087"/>
          </a:xfrm>
          <a:prstGeom prst="ellipse">
            <a:avLst/>
          </a:prstGeom>
          <a:solidFill>
            <a:srgbClr val="51C102">
              <a:alpha val="30196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386" tIns="45693" rIns="91386" bIns="45693"/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 rot="2881932">
            <a:off x="5696971" y="1775522"/>
            <a:ext cx="706206" cy="716292"/>
          </a:xfrm>
          <a:prstGeom prst="ellipse">
            <a:avLst/>
          </a:prstGeom>
          <a:solidFill>
            <a:srgbClr val="E39A05">
              <a:alpha val="50980"/>
            </a:srgbClr>
          </a:solidFill>
          <a:ln w="952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lIns="91386" tIns="45693" rIns="91386" bIns="45693"/>
          <a:lstStyle/>
          <a:p>
            <a:pPr>
              <a:defRPr/>
            </a:pPr>
            <a:endParaRPr lang="en-US">
              <a:solidFill>
                <a:srgbClr val="FFFFFF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 rot="-2152783">
            <a:off x="3965676" y="2308068"/>
            <a:ext cx="1232334" cy="307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rgbClr val="46687E"/>
                </a:solidFill>
                <a:latin typeface="Arial" charset="0"/>
                <a:cs typeface="Arial" charset="0"/>
              </a:rPr>
              <a:t>4.0 - 4.2 </a:t>
            </a:r>
            <a:r>
              <a:rPr lang="en-US" sz="1400" dirty="0" err="1">
                <a:solidFill>
                  <a:srgbClr val="46687E"/>
                </a:solidFill>
                <a:latin typeface="Arial" charset="0"/>
                <a:cs typeface="Arial" charset="0"/>
              </a:rPr>
              <a:t>Mya</a:t>
            </a:r>
            <a:endParaRPr lang="en-US" sz="1400" dirty="0">
              <a:solidFill>
                <a:srgbClr val="46687E"/>
              </a:solidFill>
              <a:latin typeface="Arial" charset="0"/>
              <a:cs typeface="Arial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602410" y="1787281"/>
            <a:ext cx="774700" cy="74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0"/>
              </a:spcBef>
            </a:pPr>
            <a:r>
              <a:rPr lang="en-US" sz="1400" dirty="0">
                <a:latin typeface="Arial" charset="0"/>
                <a:cs typeface="Arial" charset="0"/>
              </a:rPr>
              <a:t> 14.1 -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en-US" sz="1400" dirty="0">
                <a:latin typeface="Arial" charset="0"/>
                <a:cs typeface="Arial" charset="0"/>
              </a:rPr>
              <a:t>     14.5</a:t>
            </a:r>
          </a:p>
          <a:p>
            <a:pPr algn="ctr" eaLnBrk="1" hangingPunct="1">
              <a:lnSpc>
                <a:spcPct val="90000"/>
              </a:lnSpc>
              <a:spcBef>
                <a:spcPts val="0"/>
              </a:spcBef>
            </a:pPr>
            <a:r>
              <a:rPr lang="en-US" sz="1400" dirty="0">
                <a:latin typeface="Arial" charset="0"/>
                <a:cs typeface="Arial" charset="0"/>
              </a:rPr>
              <a:t>  </a:t>
            </a:r>
            <a:r>
              <a:rPr lang="en-US" sz="1400" dirty="0" err="1">
                <a:latin typeface="Arial" charset="0"/>
                <a:cs typeface="Arial" charset="0"/>
              </a:rPr>
              <a:t>Mya</a:t>
            </a:r>
            <a:endParaRPr lang="en-US" sz="1400" dirty="0">
              <a:latin typeface="Arial" charset="0"/>
              <a:cs typeface="Arial" charset="0"/>
            </a:endParaRPr>
          </a:p>
        </p:txBody>
      </p:sp>
      <p:sp>
        <p:nvSpPr>
          <p:cNvPr id="30" name="TextBox 10"/>
          <p:cNvSpPr txBox="1">
            <a:spLocks noChangeArrowheads="1"/>
          </p:cNvSpPr>
          <p:nvPr/>
        </p:nvSpPr>
        <p:spPr bwMode="auto">
          <a:xfrm>
            <a:off x="1600200" y="5410200"/>
            <a:ext cx="4257910" cy="338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600" dirty="0">
                <a:solidFill>
                  <a:srgbClr val="00BF00"/>
                </a:solidFill>
                <a:latin typeface="Arial" charset="0"/>
                <a:cs typeface="Arial" charset="0"/>
              </a:rPr>
              <a:t>-110.7 + 11.23 * LN (CO</a:t>
            </a:r>
            <a:r>
              <a:rPr lang="en-US" sz="1000" dirty="0">
                <a:solidFill>
                  <a:srgbClr val="00BF00"/>
                </a:solidFill>
                <a:latin typeface="Arial" charset="0"/>
                <a:cs typeface="Arial" charset="0"/>
              </a:rPr>
              <a:t>2</a:t>
            </a:r>
            <a:r>
              <a:rPr lang="en-US" sz="1600" dirty="0">
                <a:solidFill>
                  <a:srgbClr val="00BF00"/>
                </a:solidFill>
                <a:latin typeface="Arial" charset="0"/>
                <a:cs typeface="Arial" charset="0"/>
              </a:rPr>
              <a:t>)</a:t>
            </a:r>
            <a:r>
              <a:rPr lang="en-US" sz="1600" baseline="30000" dirty="0">
                <a:solidFill>
                  <a:srgbClr val="00BF00"/>
                </a:solidFill>
                <a:latin typeface="Arial" charset="0"/>
                <a:cs typeface="Arial" charset="0"/>
              </a:rPr>
              <a:t> </a:t>
            </a:r>
            <a:r>
              <a:rPr lang="en-US" sz="1600" dirty="0">
                <a:solidFill>
                  <a:srgbClr val="00BF00"/>
                </a:solidFill>
                <a:latin typeface="Arial" charset="0"/>
                <a:cs typeface="Arial" charset="0"/>
              </a:rPr>
              <a:t>+ 7.504 * LN (CH</a:t>
            </a:r>
            <a:r>
              <a:rPr lang="en-US" sz="1000" dirty="0">
                <a:solidFill>
                  <a:srgbClr val="00BF00"/>
                </a:solidFill>
                <a:latin typeface="Arial" charset="0"/>
                <a:cs typeface="Arial" charset="0"/>
              </a:rPr>
              <a:t>4</a:t>
            </a:r>
            <a:r>
              <a:rPr lang="en-US" sz="1600" dirty="0">
                <a:solidFill>
                  <a:srgbClr val="00BF00"/>
                </a:solidFill>
                <a:latin typeface="Arial" charset="0"/>
                <a:cs typeface="Arial" charset="0"/>
              </a:rPr>
              <a:t>)</a:t>
            </a:r>
            <a:endParaRPr lang="en-US" sz="1600" baseline="40000" dirty="0">
              <a:solidFill>
                <a:srgbClr val="00BF00"/>
              </a:solidFill>
              <a:latin typeface="Arial" charset="0"/>
              <a:cs typeface="Arial" charset="0"/>
            </a:endParaRPr>
          </a:p>
        </p:txBody>
      </p:sp>
      <p:sp>
        <p:nvSpPr>
          <p:cNvPr id="32" name="TextBox 11"/>
          <p:cNvSpPr txBox="1">
            <a:spLocks noChangeArrowheads="1"/>
          </p:cNvSpPr>
          <p:nvPr/>
        </p:nvSpPr>
        <p:spPr bwMode="auto">
          <a:xfrm>
            <a:off x="2666999" y="5181600"/>
            <a:ext cx="2257342" cy="338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600" dirty="0">
                <a:solidFill>
                  <a:srgbClr val="800080"/>
                </a:solidFill>
                <a:latin typeface="Arial" charset="0"/>
                <a:cs typeface="Arial" charset="0"/>
              </a:rPr>
              <a:t>-107 + 19.1 * LN (CO</a:t>
            </a:r>
            <a:r>
              <a:rPr lang="en-US" sz="1000" dirty="0">
                <a:solidFill>
                  <a:srgbClr val="800080"/>
                </a:solidFill>
                <a:latin typeface="Arial" charset="0"/>
                <a:cs typeface="Arial" charset="0"/>
              </a:rPr>
              <a:t>2</a:t>
            </a:r>
            <a:r>
              <a:rPr lang="en-US" sz="1600" dirty="0">
                <a:solidFill>
                  <a:srgbClr val="800080"/>
                </a:solidFill>
                <a:latin typeface="Arial" charset="0"/>
                <a:cs typeface="Arial" charset="0"/>
              </a:rPr>
              <a:t>)</a:t>
            </a:r>
            <a:r>
              <a:rPr lang="en-US" sz="1600" baseline="30000" dirty="0">
                <a:solidFill>
                  <a:srgbClr val="800080"/>
                </a:solidFill>
                <a:latin typeface="Arial" charset="0"/>
                <a:cs typeface="Arial" charset="0"/>
              </a:rPr>
              <a:t> </a:t>
            </a:r>
            <a:endParaRPr lang="en-US" sz="1600" baseline="40000" dirty="0">
              <a:solidFill>
                <a:srgbClr val="800080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81842" y="6416676"/>
            <a:ext cx="4139104" cy="338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000000"/>
                </a:solidFill>
                <a:latin typeface="Arial" charset="0"/>
                <a:cs typeface="Arial" charset="0"/>
              </a:rPr>
              <a:t>Vostok</a:t>
            </a:r>
            <a:r>
              <a:rPr lang="en-US" sz="1600" i="1">
                <a:solidFill>
                  <a:srgbClr val="000000"/>
                </a:solidFill>
                <a:latin typeface="Arial" charset="0"/>
                <a:cs typeface="Arial" charset="0"/>
              </a:rPr>
              <a:t> typical</a:t>
            </a:r>
            <a:r>
              <a:rPr lang="en-US" sz="1600">
                <a:solidFill>
                  <a:srgbClr val="000000"/>
                </a:solidFill>
                <a:latin typeface="Arial" charset="0"/>
                <a:cs typeface="Arial" charset="0"/>
              </a:rPr>
              <a:t> ppb CH</a:t>
            </a:r>
            <a:r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t>4 </a:t>
            </a:r>
            <a:r>
              <a:rPr lang="en-US" sz="1600">
                <a:solidFill>
                  <a:srgbClr val="000000"/>
                </a:solidFill>
                <a:latin typeface="Arial" charset="0"/>
                <a:cs typeface="Arial" charset="0"/>
              </a:rPr>
              <a:t>for ppm CO</a:t>
            </a:r>
            <a:r>
              <a:rPr lang="en-US" sz="1200">
                <a:solidFill>
                  <a:srgbClr val="000000"/>
                </a:solidFill>
                <a:latin typeface="Arial" charset="0"/>
                <a:cs typeface="Arial" charset="0"/>
              </a:rPr>
              <a:t>2</a:t>
            </a:r>
            <a:r>
              <a:rPr lang="en-US" sz="1600">
                <a:solidFill>
                  <a:srgbClr val="000000"/>
                </a:solidFill>
                <a:latin typeface="Arial" charset="0"/>
                <a:cs typeface="Arial" charset="0"/>
              </a:rPr>
              <a:t>: 2.13 x </a:t>
            </a:r>
          </a:p>
        </p:txBody>
      </p:sp>
      <p:sp>
        <p:nvSpPr>
          <p:cNvPr id="34" name="TextBox 14"/>
          <p:cNvSpPr txBox="1">
            <a:spLocks noChangeArrowheads="1"/>
          </p:cNvSpPr>
          <p:nvPr/>
        </p:nvSpPr>
        <p:spPr bwMode="auto">
          <a:xfrm>
            <a:off x="6356494" y="838200"/>
            <a:ext cx="779463" cy="5109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700" b="1" dirty="0">
                <a:latin typeface="Arial" charset="0"/>
                <a:cs typeface="Arial" charset="0"/>
              </a:rPr>
              <a:t>9.0</a:t>
            </a:r>
          </a:p>
          <a:p>
            <a:pPr eaLnBrk="1" hangingPunct="1"/>
            <a:endParaRPr lang="en-US" sz="2100" b="1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sz="1700" b="1" dirty="0">
                <a:latin typeface="Arial" charset="0"/>
                <a:cs typeface="Arial" charset="0"/>
              </a:rPr>
              <a:t>7.2</a:t>
            </a:r>
            <a:endParaRPr lang="en-US" sz="1800" b="1" dirty="0">
              <a:latin typeface="Arial" charset="0"/>
              <a:cs typeface="Arial" charset="0"/>
            </a:endParaRPr>
          </a:p>
          <a:p>
            <a:pPr eaLnBrk="1" hangingPunct="1"/>
            <a:endParaRPr lang="en-US" sz="2100" b="1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sz="1700" b="1" dirty="0">
                <a:latin typeface="Arial" charset="0"/>
                <a:cs typeface="Arial" charset="0"/>
              </a:rPr>
              <a:t>5.4</a:t>
            </a:r>
            <a:endParaRPr lang="en-US" sz="1900" b="1" dirty="0">
              <a:latin typeface="Arial" charset="0"/>
              <a:cs typeface="Arial" charset="0"/>
            </a:endParaRPr>
          </a:p>
          <a:p>
            <a:pPr eaLnBrk="1" hangingPunct="1"/>
            <a:endParaRPr lang="en-US" sz="2100" b="1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sz="1700" b="1" dirty="0">
                <a:latin typeface="Arial" charset="0"/>
                <a:cs typeface="Arial" charset="0"/>
              </a:rPr>
              <a:t>3.6</a:t>
            </a:r>
            <a:endParaRPr lang="en-US" sz="1800" b="1" dirty="0">
              <a:latin typeface="Arial" charset="0"/>
              <a:cs typeface="Arial" charset="0"/>
            </a:endParaRPr>
          </a:p>
          <a:p>
            <a:pPr eaLnBrk="1" hangingPunct="1"/>
            <a:endParaRPr lang="en-US" sz="2100" b="1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sz="1700" b="1" dirty="0">
                <a:latin typeface="Arial" charset="0"/>
                <a:cs typeface="Arial" charset="0"/>
              </a:rPr>
              <a:t>1.8</a:t>
            </a:r>
            <a:endParaRPr lang="en-US" sz="2000" b="1" dirty="0"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sz="1700" b="1" dirty="0">
                <a:latin typeface="Arial" charset="0"/>
                <a:cs typeface="Arial" charset="0"/>
              </a:rPr>
              <a:t>0</a:t>
            </a:r>
            <a:endParaRPr lang="en-US" sz="1900" b="1" dirty="0">
              <a:latin typeface="Arial" charset="0"/>
              <a:cs typeface="Arial" charset="0"/>
            </a:endParaRPr>
          </a:p>
          <a:p>
            <a:pPr eaLnBrk="1" hangingPunct="1"/>
            <a:endParaRPr lang="en-US" sz="2100" b="1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sz="1700" b="1" dirty="0">
                <a:latin typeface="Arial" charset="0"/>
                <a:cs typeface="Arial" charset="0"/>
              </a:rPr>
              <a:t>-1.8</a:t>
            </a:r>
            <a:endParaRPr lang="en-US" sz="1800" b="1" dirty="0">
              <a:latin typeface="Arial" charset="0"/>
              <a:cs typeface="Arial" charset="0"/>
            </a:endParaRPr>
          </a:p>
          <a:p>
            <a:pPr eaLnBrk="1" hangingPunct="1"/>
            <a:endParaRPr lang="en-US" sz="2100" b="1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sz="1800" b="1" dirty="0">
                <a:latin typeface="Arial" charset="0"/>
                <a:cs typeface="Arial" charset="0"/>
              </a:rPr>
              <a:t>-</a:t>
            </a:r>
            <a:r>
              <a:rPr lang="en-US" sz="1700" b="1" dirty="0">
                <a:latin typeface="Arial" charset="0"/>
                <a:cs typeface="Arial" charset="0"/>
              </a:rPr>
              <a:t>3.6</a:t>
            </a:r>
            <a:endParaRPr lang="en-US" sz="1800" b="1" dirty="0">
              <a:latin typeface="Arial" charset="0"/>
              <a:cs typeface="Arial" charset="0"/>
            </a:endParaRPr>
          </a:p>
          <a:p>
            <a:pPr eaLnBrk="1" hangingPunct="1"/>
            <a:endParaRPr lang="en-US" sz="2100" b="1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sz="1700" b="1" dirty="0">
                <a:latin typeface="Arial" charset="0"/>
                <a:cs typeface="Arial" charset="0"/>
              </a:rPr>
              <a:t>-5.4</a:t>
            </a:r>
          </a:p>
        </p:txBody>
      </p:sp>
      <p:sp>
        <p:nvSpPr>
          <p:cNvPr id="35" name="TextBox 16"/>
          <p:cNvSpPr txBox="1">
            <a:spLocks noChangeArrowheads="1"/>
          </p:cNvSpPr>
          <p:nvPr/>
        </p:nvSpPr>
        <p:spPr bwMode="auto">
          <a:xfrm rot="-5400000">
            <a:off x="5185691" y="2953749"/>
            <a:ext cx="3473493" cy="4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srgbClr val="000090"/>
                </a:solidFill>
                <a:latin typeface="Arial" charset="0"/>
                <a:cs typeface="Arial" charset="0"/>
              </a:rPr>
              <a:t>Est. </a:t>
            </a:r>
            <a:r>
              <a:rPr lang="en-US" sz="2000" b="1" dirty="0">
                <a:solidFill>
                  <a:srgbClr val="FF00FF"/>
                </a:solidFill>
                <a:latin typeface="Arial" charset="0"/>
                <a:cs typeface="Arial" charset="0"/>
              </a:rPr>
              <a:t>Global</a:t>
            </a:r>
            <a:r>
              <a:rPr lang="en-US" sz="1800" b="1" dirty="0">
                <a:latin typeface="Arial" charset="0"/>
                <a:cs typeface="Arial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∆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MS PGothic" charset="0"/>
              </a:rPr>
              <a:t>º</a:t>
            </a:r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C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1700" b="1" dirty="0">
                <a:latin typeface="Arial" charset="0"/>
                <a:cs typeface="Arial" charset="0"/>
              </a:rPr>
              <a:t>from 1951-80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52259" y="6373639"/>
            <a:ext cx="2161773" cy="3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000000"/>
                </a:solidFill>
                <a:latin typeface="Arial" charset="0"/>
                <a:cs typeface="Arial" charset="0"/>
              </a:rPr>
              <a:t>384        461        554</a:t>
            </a:r>
            <a:endParaRPr lang="en-US" sz="1600" i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3669030" y="6132513"/>
            <a:ext cx="2335213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700" i="1">
                <a:solidFill>
                  <a:srgbClr val="000000"/>
                </a:solidFill>
                <a:latin typeface="Arial" charset="0"/>
                <a:cs typeface="Arial" charset="0"/>
              </a:rPr>
              <a:t>CH</a:t>
            </a:r>
            <a:r>
              <a:rPr lang="en-US" sz="1300" i="1">
                <a:solidFill>
                  <a:srgbClr val="000000"/>
                </a:solidFill>
                <a:latin typeface="Arial" charset="0"/>
                <a:cs typeface="Arial" charset="0"/>
              </a:rPr>
              <a:t>4</a:t>
            </a:r>
            <a:r>
              <a:rPr lang="en-US" sz="1700" i="1">
                <a:solidFill>
                  <a:srgbClr val="000000"/>
                </a:solidFill>
                <a:latin typeface="Arial" charset="0"/>
                <a:cs typeface="Arial" charset="0"/>
              </a:rPr>
              <a:t> today</a:t>
            </a:r>
            <a:r>
              <a:rPr lang="en-US" sz="1700" i="1">
                <a:solidFill>
                  <a:srgbClr val="2D30CD"/>
                </a:solidFill>
                <a:latin typeface="Arial" charset="0"/>
                <a:cs typeface="Arial" charset="0"/>
              </a:rPr>
              <a:t> ~</a:t>
            </a:r>
            <a:r>
              <a:rPr lang="en-US" sz="1700" b="1">
                <a:solidFill>
                  <a:srgbClr val="AB7C05"/>
                </a:solidFill>
                <a:latin typeface="Arial" charset="0"/>
                <a:cs typeface="Arial" charset="0"/>
              </a:rPr>
              <a:t>1840</a:t>
            </a:r>
            <a:r>
              <a:rPr lang="en-US" sz="1700" i="1">
                <a:solidFill>
                  <a:srgbClr val="2D30CD"/>
                </a:solidFill>
                <a:latin typeface="Arial" charset="0"/>
                <a:cs typeface="Arial" charset="0"/>
              </a:rPr>
              <a:t> </a:t>
            </a:r>
            <a:r>
              <a:rPr lang="en-US" sz="1700" i="1">
                <a:solidFill>
                  <a:srgbClr val="000000"/>
                </a:solidFill>
                <a:latin typeface="Arial" charset="0"/>
                <a:cs typeface="Arial" charset="0"/>
              </a:rPr>
              <a:t>ppb</a:t>
            </a:r>
          </a:p>
        </p:txBody>
      </p:sp>
      <p:sp>
        <p:nvSpPr>
          <p:cNvPr id="20" name="TextBox 12"/>
          <p:cNvSpPr txBox="1">
            <a:spLocks noChangeArrowheads="1"/>
          </p:cNvSpPr>
          <p:nvPr/>
        </p:nvSpPr>
        <p:spPr bwMode="auto">
          <a:xfrm>
            <a:off x="1676400" y="2743200"/>
            <a:ext cx="706606" cy="3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rgbClr val="00BF00"/>
                </a:solidFill>
                <a:latin typeface="Arial" charset="0"/>
                <a:cs typeface="Arial" charset="0"/>
              </a:rPr>
              <a:t>.846</a:t>
            </a:r>
            <a:r>
              <a:rPr lang="en-US" sz="140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endParaRPr lang="en-US" sz="1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1676400" y="2918191"/>
            <a:ext cx="706606" cy="3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rgbClr val="800080"/>
                </a:solidFill>
                <a:latin typeface="Arial" charset="0"/>
                <a:cs typeface="Arial" charset="0"/>
              </a:rPr>
              <a:t>.733 </a:t>
            </a:r>
            <a:endParaRPr lang="en-US" sz="1400" dirty="0">
              <a:solidFill>
                <a:srgbClr val="800080"/>
              </a:solidFill>
              <a:latin typeface="Arial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689245" y="2235427"/>
            <a:ext cx="1067474" cy="523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6" tIns="45693" rIns="91386" bIns="4569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R</a:t>
            </a:r>
            <a:r>
              <a:rPr lang="en-US" sz="1400" baseline="30000" dirty="0">
                <a:solidFill>
                  <a:srgbClr val="000000"/>
                </a:solidFill>
                <a:latin typeface="Arial" charset="0"/>
                <a:cs typeface="Arial" charset="0"/>
              </a:rPr>
              <a:t>2</a:t>
            </a: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for Vostok</a:t>
            </a:r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5167628" y="990600"/>
            <a:ext cx="19523" cy="4824105"/>
          </a:xfrm>
          <a:prstGeom prst="line">
            <a:avLst/>
          </a:prstGeom>
          <a:noFill/>
          <a:ln w="19050">
            <a:solidFill>
              <a:srgbClr val="C663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 rot="-5400000">
            <a:off x="4237502" y="3373917"/>
            <a:ext cx="1561807" cy="30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72" tIns="42087" rIns="84172" bIns="4208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C66300"/>
                </a:solidFill>
                <a:latin typeface="Arial" charset="0"/>
              </a:rPr>
              <a:t>400 ppm in 2015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 rot="-2416764">
            <a:off x="820502" y="3532144"/>
            <a:ext cx="2451016" cy="32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93" tIns="45696" rIns="91393" bIns="4569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b="1" dirty="0">
                <a:solidFill>
                  <a:srgbClr val="0000FF"/>
                </a:solidFill>
                <a:latin typeface="Arial" charset="0"/>
                <a:cs typeface="Arial" charset="0"/>
              </a:rPr>
              <a:t>0 - .420 Million years ago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590800" y="4800600"/>
            <a:ext cx="2619259" cy="38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6" tIns="45703" rIns="91406" bIns="4570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800" b="1" dirty="0">
                <a:latin typeface="Arial" charset="0"/>
                <a:cs typeface="Arial" charset="0"/>
              </a:rPr>
              <a:t>Estimating ∆</a:t>
            </a:r>
            <a:r>
              <a:rPr lang="en-US" sz="1800" dirty="0">
                <a:latin typeface="Arial" charset="0"/>
                <a:cs typeface="MS PGothic" charset="0"/>
              </a:rPr>
              <a:t>º</a:t>
            </a:r>
            <a:r>
              <a:rPr lang="en-US" sz="1800" b="1" dirty="0">
                <a:latin typeface="Arial" charset="0"/>
                <a:cs typeface="Arial" charset="0"/>
              </a:rPr>
              <a:t>C </a:t>
            </a:r>
            <a:r>
              <a:rPr lang="en-US" sz="1400" dirty="0">
                <a:latin typeface="Arial" charset="0"/>
                <a:cs typeface="Arial" charset="0"/>
              </a:rPr>
              <a:t>at Vostok</a:t>
            </a:r>
          </a:p>
        </p:txBody>
      </p:sp>
      <p:graphicFrame>
        <p:nvGraphicFramePr>
          <p:cNvPr id="28" name="Chart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4160852"/>
              </p:ext>
            </p:extLst>
          </p:nvPr>
        </p:nvGraphicFramePr>
        <p:xfrm>
          <a:off x="-228647" y="309765"/>
          <a:ext cx="9228816" cy="6599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xmlns="" val="34733788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20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20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20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70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480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140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53400"/>
                            </p:stCondLst>
                            <p:childTnLst>
                              <p:par>
                                <p:cTn id="88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5900"/>
                            </p:stCondLst>
                            <p:childTnLst>
                              <p:par>
                                <p:cTn id="97" presetID="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59900"/>
                            </p:stCondLst>
                            <p:childTnLst>
                              <p:par>
                                <p:cTn id="106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649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65900"/>
                            </p:stCondLst>
                            <p:childTnLst>
                              <p:par>
                                <p:cTn id="120" presetID="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2000" fill="hold"/>
                                        <p:tgtEl>
                                          <p:spTgt spid="20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2000" fill="hold"/>
                                        <p:tgtEl>
                                          <p:spTgt spid="20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70900"/>
                            </p:stCondLst>
                            <p:childTnLst>
                              <p:par>
                                <p:cTn id="125" presetID="2" presetClass="entr" presetSubtype="2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000" fill="hold"/>
                                        <p:tgtEl>
                                          <p:spTgt spid="20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000" fill="hold"/>
                                        <p:tgtEl>
                                          <p:spTgt spid="20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76400"/>
                            </p:stCondLst>
                            <p:childTnLst>
                              <p:par>
                                <p:cTn id="130" presetID="2" presetClass="entr" presetSubtype="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500" fill="hold"/>
                                        <p:tgtEl>
                                          <p:spTgt spid="20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500" fill="hold"/>
                                        <p:tgtEl>
                                          <p:spTgt spid="20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1500" fill="hold"/>
                                        <p:tgtEl>
                                          <p:spTgt spid="20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1500" fill="hold"/>
                                        <p:tgtEl>
                                          <p:spTgt spid="20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794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000" fill="hold"/>
                                        <p:tgtEl>
                                          <p:spTgt spid="20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000" fill="hold"/>
                                        <p:tgtEl>
                                          <p:spTgt spid="20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81900"/>
                            </p:stCondLst>
                            <p:childTnLst>
                              <p:par>
                                <p:cTn id="144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2000" fill="hold"/>
                                        <p:tgtEl>
                                          <p:spTgt spid="20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2000" fill="hold"/>
                                        <p:tgtEl>
                                          <p:spTgt spid="20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/>
      <p:bldP spid="2050" grpId="0" build="p"/>
      <p:bldP spid="2" grpId="0"/>
      <p:bldP spid="26" grpId="0" animBg="1"/>
      <p:bldP spid="27" grpId="0" animBg="1"/>
      <p:bldP spid="6" grpId="0"/>
      <p:bldP spid="29" grpId="0"/>
      <p:bldP spid="30" grpId="0"/>
      <p:bldP spid="32" grpId="0"/>
      <p:bldP spid="7" grpId="0"/>
      <p:bldP spid="34" grpId="0"/>
      <p:bldP spid="35" grpId="0"/>
      <p:bldP spid="9" grpId="0"/>
      <p:bldP spid="37" grpId="0"/>
      <p:bldP spid="20" grpId="0"/>
      <p:bldP spid="22" grpId="0"/>
      <p:bldP spid="3" grpId="0"/>
      <p:bldP spid="4" grpId="0"/>
      <p:bldP spid="8" grpId="0"/>
      <p:bldGraphic spid="28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>
            <a:spLocks noChangeArrowheads="1"/>
          </p:cNvSpPr>
          <p:nvPr/>
        </p:nvSpPr>
        <p:spPr bwMode="auto">
          <a:xfrm>
            <a:off x="1390650" y="474663"/>
            <a:ext cx="6650038" cy="83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9" tIns="45700" rIns="91399" bIns="457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Global Surface </a:t>
            </a: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∆°C =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0.6 *</a:t>
            </a:r>
          </a:p>
          <a:p>
            <a:pPr algn="ctr" eaLnBrk="1" hangingPunct="1"/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(</a:t>
            </a:r>
            <a:r>
              <a:rPr lang="en-US" dirty="0">
                <a:solidFill>
                  <a:srgbClr val="00BF00"/>
                </a:solidFill>
                <a:latin typeface="Arial" charset="0"/>
                <a:cs typeface="Arial" charset="0"/>
              </a:rPr>
              <a:t>-110.7 + 11.23 * LN (CO</a:t>
            </a:r>
            <a:r>
              <a:rPr lang="en-US" sz="1800" dirty="0">
                <a:solidFill>
                  <a:srgbClr val="00BF00"/>
                </a:solidFill>
                <a:latin typeface="Arial" charset="0"/>
                <a:cs typeface="Arial" charset="0"/>
              </a:rPr>
              <a:t>2</a:t>
            </a:r>
            <a:r>
              <a:rPr lang="en-US" dirty="0">
                <a:solidFill>
                  <a:srgbClr val="00BF00"/>
                </a:solidFill>
                <a:latin typeface="Arial" charset="0"/>
                <a:cs typeface="Arial" charset="0"/>
              </a:rPr>
              <a:t>)</a:t>
            </a:r>
            <a:r>
              <a:rPr lang="en-US" baseline="30000" dirty="0">
                <a:solidFill>
                  <a:srgbClr val="00BF00"/>
                </a:solidFill>
                <a:latin typeface="Arial" charset="0"/>
                <a:cs typeface="Arial" charset="0"/>
              </a:rPr>
              <a:t> </a:t>
            </a:r>
            <a:r>
              <a:rPr lang="en-US" dirty="0">
                <a:solidFill>
                  <a:srgbClr val="00BF00"/>
                </a:solidFill>
                <a:latin typeface="Arial" charset="0"/>
                <a:cs typeface="Arial" charset="0"/>
              </a:rPr>
              <a:t>+ 7.504 * LN (CH</a:t>
            </a:r>
            <a:r>
              <a:rPr lang="en-US" sz="1800" dirty="0">
                <a:solidFill>
                  <a:srgbClr val="00BF00"/>
                </a:solidFill>
                <a:latin typeface="Arial" charset="0"/>
                <a:cs typeface="Arial" charset="0"/>
              </a:rPr>
              <a:t>4</a:t>
            </a:r>
            <a:r>
              <a:rPr lang="en-US" dirty="0">
                <a:solidFill>
                  <a:srgbClr val="00BF00"/>
                </a:solidFill>
                <a:latin typeface="Arial" charset="0"/>
                <a:cs typeface="Arial" charset="0"/>
              </a:rPr>
              <a:t>)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)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528889" y="1825626"/>
            <a:ext cx="4403725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  <a:cs typeface="Arial" charset="0"/>
              </a:rPr>
              <a:t>+2</a:t>
            </a:r>
            <a:r>
              <a:rPr lang="en-US">
                <a:solidFill>
                  <a:srgbClr val="000000"/>
                </a:solidFill>
                <a:latin typeface="Arial" charset="0"/>
                <a:cs typeface="MS PGothic" charset="0"/>
              </a:rPr>
              <a:t>º</a:t>
            </a:r>
            <a:r>
              <a:rPr lang="en-US">
                <a:latin typeface="Arial" charset="0"/>
                <a:cs typeface="Arial" charset="0"/>
              </a:rPr>
              <a:t>C globally requires (</a:t>
            </a:r>
            <a:r>
              <a:rPr lang="en-US" i="1">
                <a:latin typeface="Arial" charset="0"/>
                <a:cs typeface="Arial" charset="0"/>
              </a:rPr>
              <a:t>e.g.</a:t>
            </a:r>
            <a:r>
              <a:rPr lang="en-US"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427414" y="2282826"/>
            <a:ext cx="2836862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323 </a:t>
            </a:r>
            <a:r>
              <a:rPr lang="en-US" dirty="0">
                <a:latin typeface="Arial" charset="0"/>
                <a:cs typeface="Arial" charset="0"/>
              </a:rPr>
              <a:t>ppm </a:t>
            </a:r>
            <a:r>
              <a:rPr lang="en-US" dirty="0" smtClean="0">
                <a:latin typeface="Arial" charset="0"/>
                <a:cs typeface="Arial" charset="0"/>
              </a:rPr>
              <a:t>CO</a:t>
            </a:r>
            <a:r>
              <a:rPr lang="en-US" sz="1800" dirty="0">
                <a:latin typeface="Arial" charset="0"/>
                <a:cs typeface="Arial" charset="0"/>
              </a:rPr>
              <a:t>2</a:t>
            </a:r>
            <a:r>
              <a:rPr lang="en-US" dirty="0" smtClean="0">
                <a:latin typeface="Arial" charset="0"/>
                <a:cs typeface="Arial" charset="0"/>
              </a:rPr>
              <a:t> and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697289" y="2736851"/>
            <a:ext cx="2459037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700 ppb CH</a:t>
            </a:r>
            <a:r>
              <a:rPr lang="en-US" sz="1800" dirty="0">
                <a:latin typeface="Arial" charset="0"/>
                <a:cs typeface="Arial" charset="0"/>
              </a:rPr>
              <a:t>4</a:t>
            </a:r>
            <a:r>
              <a:rPr lang="en-US" dirty="0" smtClean="0">
                <a:latin typeface="Arial" charset="0"/>
                <a:cs typeface="Arial" charset="0"/>
              </a:rPr>
              <a:t>.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741522" y="3578226"/>
            <a:ext cx="5359331" cy="83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dirty="0">
                <a:latin typeface="Arial" charset="0"/>
                <a:cs typeface="Arial" charset="0"/>
              </a:rPr>
              <a:t>This </a:t>
            </a:r>
            <a:r>
              <a:rPr lang="en-US" dirty="0" smtClean="0">
                <a:latin typeface="Arial" charset="0"/>
                <a:cs typeface="Arial" charset="0"/>
              </a:rPr>
              <a:t>means </a:t>
            </a:r>
            <a:r>
              <a:rPr lang="en-US" dirty="0">
                <a:latin typeface="Arial" charset="0"/>
                <a:cs typeface="Arial" charset="0"/>
              </a:rPr>
              <a:t>removing</a:t>
            </a:r>
            <a:r>
              <a:rPr lang="en-US" dirty="0" smtClean="0">
                <a:latin typeface="Arial" charset="0"/>
                <a:cs typeface="Arial" charset="0"/>
              </a:rPr>
              <a:t> 65% </a:t>
            </a:r>
            <a:r>
              <a:rPr lang="en-US" dirty="0">
                <a:latin typeface="Arial" charset="0"/>
                <a:cs typeface="Arial" charset="0"/>
              </a:rPr>
              <a:t>of the CO</a:t>
            </a:r>
            <a:r>
              <a:rPr lang="en-US" sz="1800" dirty="0">
                <a:latin typeface="Arial" charset="0"/>
                <a:cs typeface="Arial" charset="0"/>
              </a:rPr>
              <a:t>2</a:t>
            </a:r>
            <a:endParaRPr lang="en-US" dirty="0">
              <a:latin typeface="Arial" charset="0"/>
              <a:cs typeface="Arial" charset="0"/>
            </a:endParaRPr>
          </a:p>
          <a:p>
            <a:pPr algn="ctr" eaLnBrk="1" hangingPunct="1"/>
            <a:r>
              <a:rPr lang="en-US" dirty="0">
                <a:latin typeface="Arial" charset="0"/>
                <a:cs typeface="Arial" charset="0"/>
              </a:rPr>
              <a:t>that humans have emitted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146425" y="4533900"/>
            <a:ext cx="2838450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  <a:cs typeface="Arial" charset="0"/>
              </a:rPr>
              <a:t>and all of the CH</a:t>
            </a:r>
            <a:r>
              <a:rPr lang="en-US" sz="1800">
                <a:latin typeface="Arial" charset="0"/>
                <a:cs typeface="Arial" charset="0"/>
              </a:rPr>
              <a:t>4.</a:t>
            </a: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870980" y="5248275"/>
            <a:ext cx="5198843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dirty="0" smtClean="0">
                <a:latin typeface="Arial" charset="0"/>
                <a:cs typeface="Arial" charset="0"/>
              </a:rPr>
              <a:t>Humanity’s </a:t>
            </a:r>
            <a:r>
              <a:rPr lang="en-US" dirty="0">
                <a:latin typeface="Arial" charset="0"/>
                <a:cs typeface="Arial" charset="0"/>
              </a:rPr>
              <a:t>remaining carbon budget</a:t>
            </a:r>
          </a:p>
          <a:p>
            <a:pPr algn="ctr" eaLnBrk="1" hangingPunct="1">
              <a:spcBef>
                <a:spcPts val="300"/>
              </a:spcBef>
            </a:pPr>
            <a:r>
              <a:rPr lang="en-US" dirty="0">
                <a:latin typeface="Arial" charset="0"/>
                <a:cs typeface="Arial" charset="0"/>
              </a:rPr>
              <a:t>for burning fossil fuels is</a:t>
            </a:r>
          </a:p>
          <a:p>
            <a:pPr algn="ctr" eaLnBrk="1" hangingPunct="1">
              <a:spcBef>
                <a:spcPts val="300"/>
              </a:spcBef>
            </a:pPr>
            <a:r>
              <a:rPr lang="en-US" b="1" dirty="0">
                <a:solidFill>
                  <a:srgbClr val="FF0000"/>
                </a:solidFill>
                <a:latin typeface="Arial" charset="0"/>
                <a:cs typeface="Arial" charset="0"/>
              </a:rPr>
              <a:t>NEGATIVE</a:t>
            </a:r>
            <a:r>
              <a:rPr lang="en-US" b="1" dirty="0">
                <a:latin typeface="Arial" charset="0"/>
                <a:cs typeface="Arial" charset="0"/>
              </a:rPr>
              <a:t> </a:t>
            </a:r>
            <a:r>
              <a:rPr lang="en-US" dirty="0" smtClean="0">
                <a:latin typeface="Arial" charset="0"/>
                <a:cs typeface="Arial" charset="0"/>
              </a:rPr>
              <a:t>250 </a:t>
            </a:r>
            <a:r>
              <a:rPr lang="en-US" dirty="0">
                <a:latin typeface="Arial" charset="0"/>
                <a:cs typeface="Arial" charset="0"/>
              </a:rPr>
              <a:t>GT</a:t>
            </a:r>
            <a:r>
              <a:rPr lang="en-US" b="1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of</a:t>
            </a:r>
            <a:r>
              <a:rPr lang="en-US" b="1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carbon.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1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41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73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8677" y="19220"/>
            <a:ext cx="4132456" cy="571499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Arial" panose="020B0604020202020204" pitchFamily="34" charset="0"/>
              </a:rPr>
              <a:t>Climate Sensitivity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29401" y="304801"/>
            <a:ext cx="2259267" cy="107126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from the last 20  million years, by  van der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Wal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, 2011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3933" y="590718"/>
            <a:ext cx="5496055" cy="61325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6464" y="3203182"/>
            <a:ext cx="808380" cy="532639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∆°C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48663" y="6204648"/>
            <a:ext cx="1458924" cy="461657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ppm CO</a:t>
            </a:r>
            <a:r>
              <a:rPr lang="en-US" dirty="0" smtClean="0">
                <a:latin typeface="Arial"/>
                <a:cs typeface="Arial"/>
              </a:rPr>
              <a:t>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5526" y="924452"/>
            <a:ext cx="1269950" cy="48109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3801896" y="828232"/>
            <a:ext cx="14431" cy="540750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990600" y="2472672"/>
            <a:ext cx="4892194" cy="1"/>
          </a:xfrm>
          <a:prstGeom prst="line">
            <a:avLst/>
          </a:prstGeom>
          <a:ln w="28575" cmpd="sng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451300" y="1193863"/>
            <a:ext cx="1399832" cy="654290"/>
          </a:xfrm>
          <a:prstGeom prst="line">
            <a:avLst/>
          </a:prstGeom>
          <a:ln w="28575" cmpd="sng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096001" y="2261466"/>
            <a:ext cx="478917" cy="461665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5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96001" y="914401"/>
            <a:ext cx="478917" cy="461665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9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en-US" sz="2400" b="1" dirty="0">
              <a:latin typeface="Arial"/>
              <a:cs typeface="Arial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973371" y="3719198"/>
            <a:ext cx="4906624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909204" y="3488366"/>
            <a:ext cx="735598" cy="461665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1.5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1" y="2971801"/>
            <a:ext cx="478917" cy="461665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3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16" name="Subtitle 2"/>
          <p:cNvSpPr txBox="1">
            <a:spLocks/>
          </p:cNvSpPr>
          <p:nvPr/>
        </p:nvSpPr>
        <p:spPr bwMode="auto">
          <a:xfrm>
            <a:off x="6644803" y="1725833"/>
            <a:ext cx="2243866" cy="535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defTabSz="457159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Geneva" charset="0"/>
                <a:cs typeface="Geneva" charset="0"/>
              </a:defRPr>
            </a:lvl1pPr>
            <a:lvl2pPr marL="457159" indent="0" algn="ctr" defTabSz="457159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Geneva" charset="0"/>
                <a:cs typeface="+mn-cs"/>
              </a:defRPr>
            </a:lvl2pPr>
            <a:lvl3pPr marL="914318" indent="0" algn="ctr" defTabSz="457159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Geneva" charset="0"/>
                <a:cs typeface="+mn-cs"/>
              </a:defRPr>
            </a:lvl3pPr>
            <a:lvl4pPr marL="1371477" indent="0" algn="ctr" defTabSz="457159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Geneva" charset="0"/>
                <a:cs typeface="+mn-cs"/>
              </a:defRPr>
            </a:lvl4pPr>
            <a:lvl5pPr marL="1828637" indent="0" algn="ctr" defTabSz="457159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Geneva" charset="0"/>
                <a:cs typeface="+mn-cs"/>
              </a:defRPr>
            </a:lvl5pPr>
            <a:lvl6pPr marL="2285797" indent="0" algn="ctr" defTabSz="457159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956" indent="0" algn="ctr" defTabSz="457159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115" indent="0" algn="ctr" defTabSz="457159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274" indent="0" algn="ctr" defTabSz="457159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rgbClr val="000000"/>
                </a:solidFill>
                <a:latin typeface="Arial" panose="020B0604020202020204" pitchFamily="34" charset="0"/>
              </a:rPr>
              <a:t>also Snyder, 2016</a:t>
            </a:r>
          </a:p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rgbClr val="000000"/>
                </a:solidFill>
                <a:latin typeface="Arial" panose="020B0604020202020204" pitchFamily="34" charset="0"/>
              </a:rPr>
              <a:t>data from last 2 million years,</a:t>
            </a:r>
          </a:p>
          <a:p>
            <a:pPr>
              <a:spcBef>
                <a:spcPts val="0"/>
              </a:spcBef>
            </a:pPr>
            <a:r>
              <a:rPr lang="en-US" sz="1800" dirty="0" smtClean="0">
                <a:solidFill>
                  <a:srgbClr val="000000"/>
                </a:solidFill>
                <a:latin typeface="Arial" panose="020B0604020202020204" pitchFamily="34" charset="0"/>
              </a:rPr>
              <a:t>based on CO</a:t>
            </a:r>
            <a:r>
              <a:rPr lang="en-US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36234136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5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5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5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050"/>
                            </p:stCondLst>
                            <p:childTnLst>
                              <p:par>
                                <p:cTn id="42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5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5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85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85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85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93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  <p:bldP spid="7" grpId="0" animBg="1"/>
      <p:bldP spid="22" grpId="0"/>
      <p:bldP spid="23" grpId="0"/>
      <p:bldP spid="21" grpId="1"/>
      <p:bldP spid="15" grpId="0"/>
      <p:bldP spid="1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840752" y="4367213"/>
            <a:ext cx="5230722" cy="957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2800">
                <a:latin typeface="Arial" charset="0"/>
                <a:cs typeface="Arial" charset="0"/>
              </a:rPr>
              <a:t>How do albedo effects produce</a:t>
            </a:r>
          </a:p>
          <a:p>
            <a:pPr algn="ctr" eaLnBrk="1" hangingPunct="1"/>
            <a:r>
              <a:rPr lang="en-US" sz="2800">
                <a:latin typeface="Arial" charset="0"/>
                <a:cs typeface="Arial" charset="0"/>
              </a:rPr>
              <a:t>that much warming?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" y="781050"/>
            <a:ext cx="91281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2800" dirty="0">
                <a:latin typeface="Arial" charset="0"/>
                <a:cs typeface="Arial" charset="0"/>
              </a:rPr>
              <a:t>Warming to 2100 and beyond</a:t>
            </a:r>
          </a:p>
          <a:p>
            <a:pPr algn="ctr" eaLnBrk="1" hangingPunct="1"/>
            <a:r>
              <a:rPr lang="en-US" sz="2800" dirty="0">
                <a:latin typeface="Arial" charset="0"/>
                <a:cs typeface="Arial" charset="0"/>
              </a:rPr>
              <a:t>will be dominated by</a:t>
            </a:r>
          </a:p>
          <a:p>
            <a:pPr algn="ctr" eaLnBrk="1" hangingPunct="1"/>
            <a:r>
              <a:rPr lang="en-US" sz="2800" dirty="0">
                <a:latin typeface="Arial" charset="0"/>
                <a:cs typeface="Arial" charset="0"/>
              </a:rPr>
              <a:t>albedo changes</a:t>
            </a:r>
          </a:p>
          <a:p>
            <a:pPr algn="ctr" eaLnBrk="1" hangingPunct="1"/>
            <a:r>
              <a:rPr lang="en-US" sz="2800" dirty="0">
                <a:latin typeface="Arial" charset="0"/>
                <a:cs typeface="Arial" charset="0"/>
              </a:rPr>
              <a:t>and</a:t>
            </a:r>
          </a:p>
          <a:p>
            <a:pPr algn="ctr" eaLnBrk="1" hangingPunct="1"/>
            <a:r>
              <a:rPr lang="en-US" sz="2800" dirty="0">
                <a:latin typeface="Arial" charset="0"/>
                <a:cs typeface="Arial" charset="0"/>
              </a:rPr>
              <a:t>permafrost emissions.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-76199" y="269875"/>
            <a:ext cx="9110663" cy="6858000"/>
          </a:xfrm>
        </p:spPr>
        <p:txBody>
          <a:bodyPr lIns="91425" tIns="45713" rIns="91425" bIns="45713"/>
          <a:lstStyle/>
          <a:p>
            <a:pPr marL="0" indent="0" defTabSz="421044">
              <a:spcBef>
                <a:spcPts val="400"/>
              </a:spcBef>
              <a:buNone/>
              <a:defRPr/>
            </a:pPr>
            <a:r>
              <a:rPr lang="en-US" sz="2600" dirty="0">
                <a:latin typeface="Arial"/>
                <a:ea typeface="ＭＳ Ｐゴシック" charset="0"/>
                <a:cs typeface="Arial"/>
              </a:rPr>
              <a:t>     Earth will warm </a:t>
            </a:r>
            <a:r>
              <a:rPr lang="en-US" sz="2600" dirty="0" smtClean="0">
                <a:latin typeface="Arial"/>
                <a:ea typeface="ＭＳ Ｐゴシック" charset="0"/>
                <a:cs typeface="Arial"/>
              </a:rPr>
              <a:t>3 </a:t>
            </a:r>
            <a:r>
              <a:rPr lang="en-US" sz="2600" dirty="0">
                <a:latin typeface="Arial"/>
                <a:ea typeface="ＭＳ Ｐゴシック" charset="0"/>
                <a:cs typeface="Arial"/>
              </a:rPr>
              <a:t>x more, </a:t>
            </a:r>
          </a:p>
          <a:p>
            <a:pPr marL="0" indent="0" defTabSz="421044">
              <a:spcBef>
                <a:spcPts val="2000"/>
              </a:spcBef>
              <a:buNone/>
              <a:defRPr/>
            </a:pPr>
            <a:r>
              <a:rPr lang="en-US" sz="2600" dirty="0">
                <a:latin typeface="Arial"/>
                <a:ea typeface="ＭＳ Ｐゴシック" charset="0"/>
                <a:cs typeface="Arial"/>
              </a:rPr>
              <a:t>	         phasing out coal’s sulfur emissions 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(</a:t>
            </a:r>
            <a:r>
              <a:rPr lang="en-US" sz="2400" dirty="0">
                <a:solidFill>
                  <a:srgbClr val="764D25"/>
                </a:solidFill>
                <a:latin typeface="Arial"/>
                <a:ea typeface="ＭＳ Ｐゴシック" charset="0"/>
                <a:cs typeface="Arial"/>
              </a:rPr>
              <a:t>about 0.5</a:t>
            </a:r>
            <a:r>
              <a:rPr lang="en-US" sz="2400" dirty="0">
                <a:solidFill>
                  <a:srgbClr val="785000"/>
                </a:solidFill>
                <a:latin typeface="Arial"/>
                <a:ea typeface="ＭＳ Ｐゴシック" charset="0"/>
                <a:cs typeface="Arial"/>
              </a:rPr>
              <a:t>º</a:t>
            </a:r>
            <a:r>
              <a:rPr lang="en-US" sz="2400" dirty="0">
                <a:solidFill>
                  <a:srgbClr val="764D25"/>
                </a:solidFill>
                <a:latin typeface="Arial"/>
                <a:ea typeface="ＭＳ Ｐゴシック" charset="0"/>
                <a:cs typeface="Arial"/>
              </a:rPr>
              <a:t>C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)</a:t>
            </a:r>
            <a:r>
              <a:rPr lang="en-US" sz="2600" dirty="0">
                <a:ea typeface="ＭＳ Ｐゴシック" charset="0"/>
                <a:cs typeface="Arial"/>
              </a:rPr>
              <a:t>,</a:t>
            </a:r>
          </a:p>
          <a:p>
            <a:pPr marL="0" indent="0" defTabSz="421044">
              <a:spcBef>
                <a:spcPts val="1500"/>
              </a:spcBef>
              <a:buNone/>
              <a:defRPr/>
            </a:pPr>
            <a:r>
              <a:rPr lang="en-US" sz="2600" dirty="0">
                <a:latin typeface="Arial"/>
                <a:ea typeface="ＭＳ Ｐゴシック" charset="0"/>
                <a:cs typeface="Arial"/>
              </a:rPr>
              <a:t>			vanishing Arctic sea ice 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(</a:t>
            </a:r>
            <a:r>
              <a:rPr lang="en-US" sz="2400" dirty="0">
                <a:solidFill>
                  <a:srgbClr val="764D25"/>
                </a:solidFill>
                <a:latin typeface="Arial"/>
                <a:ea typeface="ＭＳ Ｐゴシック" charset="0"/>
                <a:cs typeface="Arial"/>
              </a:rPr>
              <a:t>~0.3</a:t>
            </a:r>
            <a:r>
              <a:rPr lang="en-US" sz="2400" dirty="0">
                <a:solidFill>
                  <a:srgbClr val="785000"/>
                </a:solidFill>
                <a:latin typeface="Arial"/>
                <a:ea typeface="ＭＳ Ｐゴシック" charset="0"/>
                <a:cs typeface="Arial"/>
              </a:rPr>
              <a:t>º</a:t>
            </a:r>
            <a:r>
              <a:rPr lang="en-US" sz="2400" dirty="0">
                <a:solidFill>
                  <a:srgbClr val="764D25"/>
                </a:solidFill>
                <a:latin typeface="Arial"/>
                <a:ea typeface="ＭＳ Ｐゴシック" charset="0"/>
                <a:cs typeface="Arial"/>
              </a:rPr>
              <a:t>C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)</a:t>
            </a:r>
            <a:r>
              <a:rPr lang="en-US" sz="2600" dirty="0">
                <a:latin typeface="Arial"/>
                <a:ea typeface="ＭＳ Ｐゴシック" charset="0"/>
                <a:cs typeface="Arial"/>
              </a:rPr>
              <a:t>,</a:t>
            </a:r>
          </a:p>
          <a:p>
            <a:pPr marL="0" indent="0" defTabSz="421044">
              <a:spcBef>
                <a:spcPts val="1500"/>
              </a:spcBef>
              <a:buNone/>
              <a:defRPr/>
            </a:pPr>
            <a:r>
              <a:rPr lang="en-US" sz="2600" dirty="0">
                <a:latin typeface="Arial"/>
                <a:ea typeface="ＭＳ Ｐゴシック" charset="0"/>
                <a:cs typeface="Arial"/>
              </a:rPr>
              <a:t>	         	receding northern snow cover 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(</a:t>
            </a:r>
            <a:r>
              <a:rPr lang="en-US" sz="2400" dirty="0">
                <a:solidFill>
                  <a:srgbClr val="764D25"/>
                </a:solidFill>
                <a:latin typeface="Arial"/>
                <a:ea typeface="ＭＳ Ｐゴシック" charset="0"/>
                <a:cs typeface="Arial"/>
              </a:rPr>
              <a:t>~0.3</a:t>
            </a:r>
            <a:r>
              <a:rPr lang="en-US" sz="2400" dirty="0">
                <a:solidFill>
                  <a:srgbClr val="785000"/>
                </a:solidFill>
                <a:latin typeface="Arial"/>
                <a:ea typeface="ＭＳ Ｐゴシック" charset="0"/>
                <a:cs typeface="Arial"/>
              </a:rPr>
              <a:t>º</a:t>
            </a:r>
            <a:r>
              <a:rPr lang="en-US" sz="2400" dirty="0">
                <a:solidFill>
                  <a:srgbClr val="764D25"/>
                </a:solidFill>
                <a:latin typeface="Arial"/>
                <a:ea typeface="ＭＳ Ｐゴシック" charset="0"/>
                <a:cs typeface="Arial"/>
              </a:rPr>
              <a:t>C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)</a:t>
            </a:r>
            <a:r>
              <a:rPr lang="en-US" sz="2400" dirty="0">
                <a:solidFill>
                  <a:srgbClr val="000000"/>
                </a:solidFill>
                <a:ea typeface="ＭＳ Ｐゴシック" charset="0"/>
                <a:cs typeface="Arial"/>
              </a:rPr>
              <a:t>,</a:t>
            </a:r>
          </a:p>
          <a:p>
            <a:pPr marL="0" indent="0" defTabSz="421044">
              <a:spcBef>
                <a:spcPts val="1500"/>
              </a:spcBef>
              <a:buNone/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		</a:t>
            </a:r>
            <a:r>
              <a:rPr lang="en-US" sz="2600" dirty="0">
                <a:latin typeface="Arial"/>
                <a:ea typeface="ＭＳ Ｐゴシック" charset="0"/>
                <a:cs typeface="Arial"/>
              </a:rPr>
              <a:t>receding Greenland &amp; Antarctic ice 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(</a:t>
            </a:r>
            <a:r>
              <a:rPr lang="en-US" sz="2600" dirty="0">
                <a:solidFill>
                  <a:srgbClr val="764D25"/>
                </a:solidFill>
                <a:latin typeface="Arial"/>
                <a:ea typeface="ＭＳ Ｐゴシック" charset="0"/>
                <a:cs typeface="Arial"/>
              </a:rPr>
              <a:t>~0.3</a:t>
            </a:r>
            <a:r>
              <a:rPr lang="en-US" sz="2600" dirty="0">
                <a:solidFill>
                  <a:srgbClr val="785000"/>
                </a:solidFill>
                <a:latin typeface="Arial"/>
                <a:ea typeface="ＭＳ Ｐゴシック" charset="0"/>
                <a:cs typeface="Arial"/>
              </a:rPr>
              <a:t>º</a:t>
            </a:r>
            <a:r>
              <a:rPr lang="en-US" sz="2600" dirty="0">
                <a:solidFill>
                  <a:srgbClr val="764D25"/>
                </a:solidFill>
                <a:latin typeface="Arial"/>
                <a:ea typeface="ＭＳ Ｐゴシック" charset="0"/>
                <a:cs typeface="Arial"/>
              </a:rPr>
              <a:t>C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)</a:t>
            </a:r>
            <a:r>
              <a:rPr lang="en-US" sz="2600" dirty="0">
                <a:solidFill>
                  <a:srgbClr val="000000"/>
                </a:solidFill>
                <a:ea typeface="ＭＳ Ｐゴシック" charset="0"/>
                <a:cs typeface="Arial"/>
              </a:rPr>
              <a:t>,</a:t>
            </a:r>
          </a:p>
          <a:p>
            <a:pPr marL="0" indent="0" defTabSz="421044">
              <a:spcBef>
                <a:spcPts val="1500"/>
              </a:spcBef>
              <a:buNone/>
              <a:defRPr/>
            </a:pPr>
            <a:r>
              <a:rPr lang="en-US" sz="26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		</a:t>
            </a:r>
            <a:r>
              <a:rPr lang="en-US" sz="2600" dirty="0">
                <a:latin typeface="Arial"/>
                <a:ea typeface="ＭＳ Ｐゴシック" charset="0"/>
                <a:cs typeface="Arial"/>
              </a:rPr>
              <a:t>warming oceans enough so energy out = in 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(</a:t>
            </a:r>
            <a:r>
              <a:rPr lang="en-US" sz="2400" dirty="0">
                <a:solidFill>
                  <a:srgbClr val="764D25"/>
                </a:solidFill>
                <a:latin typeface="Arial"/>
                <a:ea typeface="ＭＳ Ｐゴシック" charset="0"/>
                <a:cs typeface="Arial"/>
              </a:rPr>
              <a:t>~0.6</a:t>
            </a:r>
            <a:r>
              <a:rPr lang="en-US" sz="2400" dirty="0">
                <a:solidFill>
                  <a:srgbClr val="785000"/>
                </a:solidFill>
                <a:latin typeface="Arial"/>
                <a:ea typeface="ＭＳ Ｐゴシック" charset="0"/>
                <a:cs typeface="Arial"/>
              </a:rPr>
              <a:t>º</a:t>
            </a:r>
            <a:r>
              <a:rPr lang="en-US" sz="2400" dirty="0">
                <a:solidFill>
                  <a:srgbClr val="764D25"/>
                </a:solidFill>
                <a:latin typeface="Arial"/>
                <a:ea typeface="ＭＳ Ｐゴシック" charset="0"/>
                <a:cs typeface="Arial"/>
              </a:rPr>
              <a:t>C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)</a:t>
            </a:r>
            <a:r>
              <a:rPr lang="en-US" sz="2400" dirty="0">
                <a:solidFill>
                  <a:srgbClr val="000000"/>
                </a:solidFill>
                <a:ea typeface="ＭＳ Ｐゴシック" charset="0"/>
                <a:cs typeface="Arial"/>
              </a:rPr>
              <a:t>,</a:t>
            </a:r>
            <a:endParaRPr lang="en-US" sz="2600" dirty="0">
              <a:solidFill>
                <a:srgbClr val="000000"/>
              </a:solidFill>
              <a:ea typeface="ＭＳ Ｐゴシック" charset="0"/>
              <a:cs typeface="Arial"/>
            </a:endParaRPr>
          </a:p>
          <a:p>
            <a:pPr marL="0" indent="0" defTabSz="421044">
              <a:spcBef>
                <a:spcPts val="1500"/>
              </a:spcBef>
              <a:buNone/>
              <a:defRPr/>
            </a:pPr>
            <a:r>
              <a:rPr lang="en-US" sz="26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			</a:t>
            </a:r>
            <a:r>
              <a:rPr lang="en-US" sz="2600" dirty="0" smtClean="0">
                <a:latin typeface="Arial"/>
                <a:ea typeface="ＭＳ Ｐゴシック" charset="0"/>
                <a:cs typeface="Arial"/>
              </a:rPr>
              <a:t>more H</a:t>
            </a:r>
            <a:r>
              <a:rPr lang="en-US" sz="2000" dirty="0" smtClean="0">
                <a:latin typeface="Arial"/>
                <a:ea typeface="ＭＳ Ｐゴシック" charset="0"/>
                <a:cs typeface="Arial"/>
              </a:rPr>
              <a:t>2</a:t>
            </a:r>
            <a:r>
              <a:rPr lang="en-US" sz="2600" dirty="0" smtClean="0">
                <a:latin typeface="Arial"/>
                <a:ea typeface="ＭＳ Ｐゴシック" charset="0"/>
                <a:cs typeface="Arial"/>
              </a:rPr>
              <a:t>O vapor &amp; less </a:t>
            </a:r>
            <a:r>
              <a:rPr lang="en-US" sz="2600" dirty="0">
                <a:latin typeface="Arial"/>
                <a:ea typeface="ＭＳ Ｐゴシック" charset="0"/>
                <a:cs typeface="Arial"/>
              </a:rPr>
              <a:t>cloud </a:t>
            </a:r>
            <a:r>
              <a:rPr lang="en-US" sz="2600" dirty="0" smtClean="0">
                <a:latin typeface="Arial"/>
                <a:ea typeface="ＭＳ Ｐゴシック" charset="0"/>
                <a:cs typeface="Arial"/>
              </a:rPr>
              <a:t>cover</a:t>
            </a:r>
            <a:r>
              <a:rPr lang="en-US" sz="2900" dirty="0" smtClean="0"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600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(</a:t>
            </a:r>
            <a:r>
              <a:rPr lang="en-US" sz="2600" dirty="0" smtClean="0">
                <a:solidFill>
                  <a:srgbClr val="764D25"/>
                </a:solidFill>
                <a:latin typeface="Arial"/>
                <a:ea typeface="ＭＳ Ｐゴシック" charset="0"/>
                <a:cs typeface="Arial"/>
              </a:rPr>
              <a:t>1-1.5</a:t>
            </a:r>
            <a:r>
              <a:rPr lang="en-US" sz="2600" dirty="0" smtClean="0">
                <a:solidFill>
                  <a:srgbClr val="785000"/>
                </a:solidFill>
                <a:latin typeface="Arial"/>
                <a:ea typeface="ＭＳ Ｐゴシック" charset="0"/>
                <a:cs typeface="Arial"/>
              </a:rPr>
              <a:t>º</a:t>
            </a:r>
            <a:r>
              <a:rPr lang="en-US" sz="2600" dirty="0" smtClean="0">
                <a:solidFill>
                  <a:srgbClr val="764D25"/>
                </a:solidFill>
                <a:latin typeface="Arial"/>
                <a:ea typeface="ＭＳ Ｐゴシック" charset="0"/>
                <a:cs typeface="Arial"/>
              </a:rPr>
              <a:t>C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), and</a:t>
            </a:r>
            <a:endParaRPr lang="en-US" sz="2400" dirty="0">
              <a:solidFill>
                <a:srgbClr val="000000"/>
              </a:solidFill>
              <a:ea typeface="ＭＳ Ｐゴシック" charset="0"/>
              <a:cs typeface="Arial"/>
            </a:endParaRPr>
          </a:p>
          <a:p>
            <a:pPr marL="0" indent="0" defTabSz="421044">
              <a:spcBef>
                <a:spcPts val="1500"/>
              </a:spcBef>
              <a:buNone/>
              <a:defRPr/>
            </a:pPr>
            <a:r>
              <a:rPr lang="en-US" sz="2600" dirty="0">
                <a:ea typeface="ＭＳ Ｐゴシック" charset="0"/>
                <a:cs typeface="Arial"/>
              </a:rPr>
              <a:t>	</a:t>
            </a:r>
            <a:r>
              <a:rPr lang="en-US" sz="2600" dirty="0">
                <a:latin typeface="Arial"/>
                <a:ea typeface="ＭＳ Ｐゴシック" charset="0"/>
                <a:cs typeface="Arial"/>
              </a:rPr>
              <a:t>		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carbon emissions from permafrost, etc. (</a:t>
            </a:r>
            <a:r>
              <a:rPr lang="en-US" sz="2600" dirty="0">
                <a:solidFill>
                  <a:srgbClr val="764D25"/>
                </a:solidFill>
                <a:latin typeface="Arial"/>
                <a:ea typeface="ＭＳ Ｐゴシック" charset="0"/>
                <a:cs typeface="Arial"/>
              </a:rPr>
              <a:t>~0.6</a:t>
            </a:r>
            <a:r>
              <a:rPr lang="en-US" sz="2600" dirty="0">
                <a:solidFill>
                  <a:srgbClr val="785000"/>
                </a:solidFill>
                <a:latin typeface="Arial"/>
                <a:ea typeface="ＭＳ Ｐゴシック" charset="0"/>
                <a:cs typeface="Arial"/>
              </a:rPr>
              <a:t>º</a:t>
            </a:r>
            <a:r>
              <a:rPr lang="en-US" sz="2600" dirty="0">
                <a:solidFill>
                  <a:srgbClr val="764D25"/>
                </a:solidFill>
                <a:latin typeface="Arial"/>
                <a:ea typeface="ＭＳ Ｐゴシック" charset="0"/>
                <a:cs typeface="Arial"/>
              </a:rPr>
              <a:t>C</a:t>
            </a:r>
            <a:r>
              <a:rPr lang="en-US" sz="26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)</a:t>
            </a:r>
            <a:r>
              <a:rPr lang="en-US" sz="2600" dirty="0">
                <a:latin typeface="Arial"/>
                <a:ea typeface="ＭＳ Ｐゴシック" charset="0"/>
                <a:cs typeface="Arial"/>
              </a:rPr>
              <a:t>.</a:t>
            </a:r>
          </a:p>
          <a:p>
            <a:pPr marL="0" indent="0" defTabSz="421044">
              <a:spcBef>
                <a:spcPts val="0"/>
              </a:spcBef>
              <a:buNone/>
              <a:defRPr/>
            </a:pPr>
            <a:endParaRPr lang="en-US" sz="2600" dirty="0">
              <a:latin typeface="Arial"/>
              <a:ea typeface="ＭＳ Ｐゴシック" charset="0"/>
              <a:cs typeface="Arial"/>
            </a:endParaRPr>
          </a:p>
          <a:p>
            <a:pPr marL="0" indent="0" algn="ctr" defTabSz="421044">
              <a:lnSpc>
                <a:spcPct val="95000"/>
              </a:lnSpc>
              <a:spcBef>
                <a:spcPts val="2400"/>
              </a:spcBef>
              <a:buNone/>
              <a:defRPr/>
            </a:pPr>
            <a:r>
              <a:rPr lang="en-US" sz="2400" b="1" dirty="0">
                <a:latin typeface="Arial"/>
                <a:ea typeface="ＭＳ Ｐゴシック" charset="0"/>
                <a:cs typeface="Arial"/>
              </a:rPr>
              <a:t>More</a:t>
            </a:r>
            <a:r>
              <a:rPr lang="en-US" sz="2400" dirty="0">
                <a:latin typeface="Arial"/>
                <a:ea typeface="ＭＳ Ｐゴシック" charset="0"/>
                <a:cs typeface="Arial"/>
              </a:rPr>
              <a:t> carbon emissions can add </a:t>
            </a:r>
            <a:r>
              <a:rPr lang="en-US" sz="2400" dirty="0">
                <a:solidFill>
                  <a:schemeClr val="accent5">
                    <a:lumMod val="25000"/>
                  </a:schemeClr>
                </a:solidFill>
                <a:latin typeface="Arial"/>
                <a:ea typeface="ＭＳ Ｐゴシック" charset="0"/>
                <a:cs typeface="Arial"/>
              </a:rPr>
              <a:t>up to 2.2</a:t>
            </a:r>
            <a:r>
              <a:rPr lang="en-US" sz="2400" dirty="0">
                <a:latin typeface="Arial"/>
                <a:ea typeface="ＭＳ Ｐゴシック" charset="0"/>
                <a:cs typeface="Arial"/>
              </a:rPr>
              <a:t>º</a:t>
            </a:r>
            <a:r>
              <a:rPr lang="en-US" sz="2400" dirty="0">
                <a:solidFill>
                  <a:schemeClr val="accent5">
                    <a:lumMod val="25000"/>
                  </a:schemeClr>
                </a:solidFill>
                <a:latin typeface="Arial"/>
                <a:ea typeface="ＭＳ Ｐゴシック" charset="0"/>
                <a:cs typeface="Arial"/>
              </a:rPr>
              <a:t>C</a:t>
            </a:r>
            <a:r>
              <a:rPr lang="en-US" sz="2400" dirty="0"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2400" b="1" dirty="0">
                <a:latin typeface="Arial"/>
                <a:ea typeface="ＭＳ Ｐゴシック" charset="0"/>
                <a:cs typeface="Arial"/>
              </a:rPr>
              <a:t>each</a:t>
            </a:r>
            <a:endParaRPr lang="en-US" sz="2400" dirty="0">
              <a:latin typeface="Arial"/>
              <a:ea typeface="ＭＳ Ｐゴシック" charset="0"/>
              <a:cs typeface="Arial"/>
            </a:endParaRPr>
          </a:p>
          <a:p>
            <a:pPr marL="0" indent="0" algn="ctr" defTabSz="421044">
              <a:lnSpc>
                <a:spcPct val="95000"/>
              </a:lnSpc>
              <a:spcBef>
                <a:spcPts val="800"/>
              </a:spcBef>
              <a:buNone/>
              <a:defRPr/>
            </a:pPr>
            <a:r>
              <a:rPr lang="en-US" sz="2400" dirty="0">
                <a:latin typeface="Arial"/>
                <a:ea typeface="ＭＳ Ｐゴシック" charset="0"/>
                <a:cs typeface="Arial"/>
              </a:rPr>
              <a:t>from</a:t>
            </a:r>
            <a:r>
              <a:rPr lang="en-US" sz="2400" dirty="0" smtClean="0">
                <a:latin typeface="Arial"/>
                <a:ea typeface="ＭＳ Ｐゴシック" charset="0"/>
                <a:cs typeface="Arial"/>
              </a:rPr>
              <a:t> H</a:t>
            </a:r>
            <a:r>
              <a:rPr lang="en-US" sz="1800" dirty="0" smtClean="0">
                <a:latin typeface="Arial"/>
                <a:ea typeface="ＭＳ Ｐゴシック" charset="0"/>
                <a:cs typeface="Arial"/>
              </a:rPr>
              <a:t>2</a:t>
            </a:r>
            <a:r>
              <a:rPr lang="en-US" sz="2400" dirty="0" smtClean="0">
                <a:latin typeface="Arial"/>
                <a:ea typeface="ＭＳ Ｐゴシック" charset="0"/>
                <a:cs typeface="Arial"/>
              </a:rPr>
              <a:t>O vapor, clouds </a:t>
            </a:r>
            <a:r>
              <a:rPr lang="en-US" sz="2400" dirty="0">
                <a:latin typeface="Arial"/>
                <a:ea typeface="ＭＳ Ｐゴシック" charset="0"/>
                <a:cs typeface="Arial"/>
              </a:rPr>
              <a:t>&amp; permafrost.</a:t>
            </a:r>
            <a:endParaRPr lang="en-US" sz="1200" dirty="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267200" y="284665"/>
            <a:ext cx="4432300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2600" dirty="0">
                <a:latin typeface="Arial" charset="0"/>
                <a:cs typeface="Arial" charset="0"/>
              </a:rPr>
              <a:t>even if we stop emitting now.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2400" y="914400"/>
            <a:ext cx="1116013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2600">
                <a:latin typeface="Arial" charset="0"/>
                <a:cs typeface="Arial" charset="0"/>
              </a:rPr>
              <a:t>Blame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14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7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77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7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37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67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7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7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3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3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" y="914400"/>
            <a:ext cx="9110663" cy="6858000"/>
          </a:xfrm>
        </p:spPr>
        <p:txBody>
          <a:bodyPr lIns="91425" tIns="45713" rIns="91425" bIns="45713"/>
          <a:lstStyle/>
          <a:p>
            <a:pPr marL="0" indent="0" defTabSz="420650">
              <a:spcBef>
                <a:spcPts val="250"/>
              </a:spcBef>
              <a:buNone/>
            </a:pPr>
            <a:r>
              <a:rPr lang="en-US" sz="2600" dirty="0">
                <a:latin typeface="Arial" charset="0"/>
                <a:cs typeface="ＭＳ Ｐゴシック" charset="0"/>
              </a:rPr>
              <a:t>     </a:t>
            </a:r>
            <a:endParaRPr lang="en-US" sz="1200" dirty="0">
              <a:latin typeface="Arial" charset="0"/>
              <a:cs typeface="ＭＳ Ｐゴシック" charset="0"/>
            </a:endParaRPr>
          </a:p>
          <a:p>
            <a:pPr marL="0" indent="0" algn="ctr" defTabSz="420650">
              <a:lnSpc>
                <a:spcPct val="95000"/>
              </a:lnSpc>
              <a:spcBef>
                <a:spcPct val="0"/>
              </a:spcBef>
              <a:buNone/>
            </a:pPr>
            <a:endParaRPr lang="en-US" sz="1200" dirty="0">
              <a:latin typeface="Arial" charset="0"/>
              <a:cs typeface="ＭＳ Ｐゴシック" charset="0"/>
            </a:endParaRPr>
          </a:p>
          <a:p>
            <a:pPr marL="0" indent="0" algn="ctr" defTabSz="420650">
              <a:lnSpc>
                <a:spcPct val="95000"/>
              </a:lnSpc>
              <a:spcBef>
                <a:spcPts val="600"/>
              </a:spcBef>
              <a:buNone/>
            </a:pPr>
            <a:r>
              <a:rPr lang="en-US" sz="2400" dirty="0">
                <a:latin typeface="Arial" charset="0"/>
                <a:cs typeface="ＭＳ Ｐゴシック" charset="0"/>
              </a:rPr>
              <a:t>Sulfur and sea ice loss (Mar-Nov) will be complete before 2100.</a:t>
            </a:r>
          </a:p>
          <a:p>
            <a:pPr marL="0" indent="0" algn="ctr" defTabSz="420650">
              <a:spcBef>
                <a:spcPts val="3600"/>
              </a:spcBef>
              <a:buNone/>
            </a:pPr>
            <a:r>
              <a:rPr lang="en-US" sz="2400" dirty="0">
                <a:latin typeface="Arial" charset="0"/>
                <a:cs typeface="ＭＳ Ｐゴシック" charset="0"/>
              </a:rPr>
              <a:t>Snow cover and cloud cover losses will continue.</a:t>
            </a:r>
          </a:p>
          <a:p>
            <a:pPr marL="0" indent="0" algn="ctr" defTabSz="420650">
              <a:spcBef>
                <a:spcPts val="3600"/>
              </a:spcBef>
              <a:buNone/>
            </a:pPr>
            <a:r>
              <a:rPr lang="en-US" sz="2400" dirty="0">
                <a:latin typeface="Arial" charset="0"/>
                <a:cs typeface="ＭＳ Ｐゴシック" charset="0"/>
              </a:rPr>
              <a:t>Permafrost +  emissions ramp up in an S-curve thru 2300.</a:t>
            </a:r>
          </a:p>
          <a:p>
            <a:pPr marL="0" indent="0" algn="ctr" defTabSz="420650">
              <a:spcBef>
                <a:spcPts val="3600"/>
              </a:spcBef>
              <a:buNone/>
            </a:pPr>
            <a:r>
              <a:rPr lang="en-US" sz="2400" dirty="0">
                <a:latin typeface="Arial" charset="0"/>
                <a:cs typeface="ＭＳ Ｐゴシック" charset="0"/>
              </a:rPr>
              <a:t>Polar land ice loss and warming deep oceans span centuries.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86039" y="269876"/>
            <a:ext cx="4046378" cy="5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3200" b="1">
                <a:latin typeface="Arial" charset="0"/>
                <a:cs typeface="Arial" charset="0"/>
              </a:rPr>
              <a:t>When?  (How fast?)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6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6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3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2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2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705600" y="6705600"/>
            <a:ext cx="2770188" cy="285750"/>
          </a:xfrm>
        </p:spPr>
        <p:txBody>
          <a:bodyPr/>
          <a:lstStyle/>
          <a:p>
            <a:pPr eaLnBrk="1" hangingPunct="1"/>
            <a:r>
              <a:rPr lang="en-US" sz="1300">
                <a:solidFill>
                  <a:schemeClr val="bg1"/>
                </a:solidFill>
                <a:latin typeface="Arial" charset="0"/>
                <a:cs typeface="ＭＳ Ｐゴシック" charset="0"/>
              </a:rPr>
              <a:t>Radiation Forcings IPCC AR5</a:t>
            </a:r>
            <a:r>
              <a:rPr lang="en-US" sz="1300">
                <a:latin typeface="Arial" charset="0"/>
                <a:cs typeface="ＭＳ Ｐゴシック" charset="0"/>
              </a:rPr>
              <a:t>     .</a:t>
            </a:r>
          </a:p>
        </p:txBody>
      </p:sp>
      <p:pic>
        <p:nvPicPr>
          <p:cNvPr id="34818" name="Picture 1" descr="Radiative Forcings (CO2 Aerosols, etc) 1751-Now IPCC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1" y="228601"/>
            <a:ext cx="8150225" cy="618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5756275" y="6011864"/>
            <a:ext cx="3048000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209" tIns="42104" rIns="84209" bIns="42104">
            <a:spAutoFit/>
          </a:bodyPr>
          <a:lstStyle/>
          <a:p>
            <a:pPr algn="ctr">
              <a:defRPr/>
            </a:pPr>
            <a:r>
              <a:rPr lang="en-US" sz="1300" dirty="0">
                <a:latin typeface="Arial"/>
                <a:ea typeface="ＭＳ Ｐゴシック" charset="0"/>
                <a:cs typeface="Arial"/>
              </a:rPr>
              <a:t>Figure TS.7: IPCC, AR5 (2013)</a:t>
            </a:r>
            <a:endParaRPr lang="en-US" sz="1300" dirty="0">
              <a:solidFill>
                <a:srgbClr val="00000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71450" y="6473825"/>
            <a:ext cx="9089641" cy="3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>
                <a:latin typeface="Arial" charset="0"/>
                <a:cs typeface="Arial" charset="0"/>
              </a:rPr>
              <a:t>Sulfates offset (0.41 + 0.10 + 0.45 - .01 = 0.95) / (sum of above = 2.30 + 0.95) = 29% of GHG warming.</a:t>
            </a:r>
          </a:p>
        </p:txBody>
      </p:sp>
      <p:sp>
        <p:nvSpPr>
          <p:cNvPr id="3" name="Oval 2"/>
          <p:cNvSpPr/>
          <p:nvPr/>
        </p:nvSpPr>
        <p:spPr>
          <a:xfrm>
            <a:off x="4438650" y="3273426"/>
            <a:ext cx="555625" cy="257175"/>
          </a:xfrm>
          <a:prstGeom prst="ellipse">
            <a:avLst/>
          </a:prstGeom>
          <a:solidFill>
            <a:srgbClr val="FF00FF">
              <a:alpha val="14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478339" y="4491038"/>
            <a:ext cx="555625" cy="257175"/>
          </a:xfrm>
          <a:prstGeom prst="ellipse">
            <a:avLst/>
          </a:prstGeom>
          <a:solidFill>
            <a:srgbClr val="FF00FF">
              <a:alpha val="14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481513" y="4772026"/>
            <a:ext cx="1274762" cy="257175"/>
          </a:xfrm>
          <a:prstGeom prst="ellipse">
            <a:avLst/>
          </a:prstGeom>
          <a:solidFill>
            <a:srgbClr val="FF00FF">
              <a:alpha val="14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342063" y="3019425"/>
            <a:ext cx="360362" cy="254000"/>
          </a:xfrm>
          <a:prstGeom prst="ellipse">
            <a:avLst/>
          </a:prstGeom>
          <a:solidFill>
            <a:srgbClr val="FF00FF">
              <a:alpha val="14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632994" y="-76200"/>
            <a:ext cx="18780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800" b="1" dirty="0">
                <a:latin typeface="Arial" charset="0"/>
                <a:cs typeface="Arial" charset="0"/>
              </a:rPr>
              <a:t>Sulfate Cooling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 animBg="1"/>
      <p:bldP spid="8" grpId="0" animBg="1"/>
      <p:bldP spid="9" grpId="0" animBg="1"/>
      <p:bldP spid="10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10426" y="6715125"/>
            <a:ext cx="2562225" cy="285750"/>
          </a:xfrm>
        </p:spPr>
        <p:txBody>
          <a:bodyPr/>
          <a:lstStyle/>
          <a:p>
            <a:pPr eaLnBrk="1" hangingPunct="1"/>
            <a:r>
              <a:rPr lang="en-US" sz="1300">
                <a:solidFill>
                  <a:schemeClr val="bg1"/>
                </a:solidFill>
                <a:latin typeface="Arial" charset="0"/>
                <a:cs typeface="ＭＳ Ｐゴシック" charset="0"/>
              </a:rPr>
              <a:t>Greenland &amp; Antarctic Ice</a:t>
            </a:r>
            <a:r>
              <a:rPr lang="en-US" sz="1300">
                <a:latin typeface="Arial" charset="0"/>
                <a:cs typeface="ＭＳ Ｐゴシック" charset="0"/>
              </a:rPr>
              <a:t>     .</a:t>
            </a:r>
            <a:endParaRPr lang="en-US">
              <a:latin typeface="Arial" charset="0"/>
              <a:cs typeface="ＭＳ Ｐゴシック" charset="0"/>
            </a:endParaRP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10421938" y="1414464"/>
            <a:ext cx="170063" cy="362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09" tIns="42104" rIns="84209" bIns="42104">
            <a:spAutoFit/>
          </a:bodyPr>
          <a:lstStyle/>
          <a:p>
            <a:pPr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73737" name="Text Box 9"/>
          <p:cNvSpPr txBox="1">
            <a:spLocks noChangeArrowheads="1"/>
          </p:cNvSpPr>
          <p:nvPr/>
        </p:nvSpPr>
        <p:spPr bwMode="auto">
          <a:xfrm>
            <a:off x="735013" y="5751513"/>
            <a:ext cx="4006850" cy="685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209" tIns="42104" rIns="84209" bIns="42104">
            <a:spAutoFit/>
          </a:bodyPr>
          <a:lstStyle/>
          <a:p>
            <a:pPr algn="ctr">
              <a:defRPr/>
            </a:pPr>
            <a:r>
              <a:rPr lang="en-US" sz="1300" dirty="0">
                <a:latin typeface="Arial"/>
                <a:ea typeface="ＭＳ Ｐゴシック" charset="0"/>
                <a:cs typeface="Arial"/>
              </a:rPr>
              <a:t>Andrew Shepherd et al.,</a:t>
            </a:r>
          </a:p>
          <a:p>
            <a:pPr algn="ctr">
              <a:defRPr/>
            </a:pPr>
            <a:r>
              <a:rPr lang="ja-JP" altLang="en-US" sz="1300" dirty="0">
                <a:solidFill>
                  <a:srgbClr val="262626"/>
                </a:solidFill>
                <a:latin typeface="Arial"/>
                <a:ea typeface="ＭＳ Ｐゴシック" charset="0"/>
                <a:cs typeface="Arial"/>
              </a:rPr>
              <a:t>“</a:t>
            </a:r>
            <a:r>
              <a:rPr lang="en-US" sz="1300" dirty="0">
                <a:solidFill>
                  <a:srgbClr val="262626"/>
                </a:solidFill>
                <a:latin typeface="Arial"/>
                <a:ea typeface="ＭＳ Ｐゴシック" charset="0"/>
                <a:cs typeface="Arial"/>
              </a:rPr>
              <a:t>A Reconciled Estimate of Ice-Sheet Mass Balance</a:t>
            </a:r>
            <a:r>
              <a:rPr lang="ja-JP" altLang="en-US" sz="1300" dirty="0">
                <a:solidFill>
                  <a:srgbClr val="262626"/>
                </a:solidFill>
                <a:latin typeface="Arial"/>
                <a:ea typeface="ＭＳ Ｐゴシック" charset="0"/>
                <a:cs typeface="Arial"/>
              </a:rPr>
              <a:t>”</a:t>
            </a:r>
            <a:r>
              <a:rPr lang="en-US" sz="1300" dirty="0">
                <a:solidFill>
                  <a:srgbClr val="262626"/>
                </a:solidFill>
                <a:latin typeface="Arial"/>
                <a:ea typeface="ＭＳ Ｐゴシック" charset="0"/>
                <a:cs typeface="Arial"/>
              </a:rPr>
              <a:t>,</a:t>
            </a:r>
          </a:p>
          <a:p>
            <a:pPr algn="ctr">
              <a:defRPr/>
            </a:pPr>
            <a:r>
              <a:rPr lang="en-US" sz="1300" i="1" dirty="0">
                <a:solidFill>
                  <a:srgbClr val="262626"/>
                </a:solidFill>
                <a:latin typeface="Arial"/>
                <a:ea typeface="ＭＳ Ｐゴシック" charset="0"/>
                <a:cs typeface="Arial"/>
              </a:rPr>
              <a:t>Science</a:t>
            </a:r>
            <a:r>
              <a:rPr lang="en-US" sz="1300" dirty="0">
                <a:solidFill>
                  <a:srgbClr val="262626"/>
                </a:solidFill>
                <a:latin typeface="Arial"/>
                <a:ea typeface="ＭＳ Ｐゴシック" charset="0"/>
                <a:cs typeface="Arial"/>
              </a:rPr>
              <a:t> 38(6111):1183-1189. Nov. 30, 2012</a:t>
            </a:r>
            <a:endParaRPr lang="en-US" b="1" dirty="0">
              <a:solidFill>
                <a:srgbClr val="262626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4048" name="Rectangle 320"/>
          <p:cNvSpPr>
            <a:spLocks noChangeArrowheads="1"/>
          </p:cNvSpPr>
          <p:nvPr/>
        </p:nvSpPr>
        <p:spPr bwMode="auto">
          <a:xfrm>
            <a:off x="7327901" y="1949450"/>
            <a:ext cx="170063" cy="362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09" tIns="42104" rIns="84209" bIns="42104">
            <a:spAutoFit/>
          </a:bodyPr>
          <a:lstStyle/>
          <a:p>
            <a:pPr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522245" name="Object 324"/>
          <p:cNvGraphicFramePr>
            <a:graphicFrameLocks noChangeAspect="1"/>
          </p:cNvGraphicFramePr>
          <p:nvPr/>
        </p:nvGraphicFramePr>
        <p:xfrm>
          <a:off x="6831013" y="1235075"/>
          <a:ext cx="1108075" cy="781050"/>
        </p:xfrm>
        <a:graphic>
          <a:graphicData uri="http://schemas.openxmlformats.org/presentationml/2006/ole">
            <p:oleObj spid="_x0000_s40172" name="Worksheet" r:id="rId4" imgW="8677249" imgH="5933950" progId="Excel.Sheet.8">
              <p:embed/>
            </p:oleObj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5332414" y="3324225"/>
          <a:ext cx="4384675" cy="3344863"/>
        </p:xfrm>
        <a:graphic>
          <a:graphicData uri="http://schemas.openxmlformats.org/presentationml/2006/ole">
            <p:oleObj spid="_x0000_s40173" name="Document" r:id="rId5" imgW="6095776" imgH="4508334" progId="Word.Document.12">
              <p:embed/>
            </p:oleObj>
          </a:graphicData>
        </a:graphic>
      </p:graphicFrame>
      <p:pic>
        <p:nvPicPr>
          <p:cNvPr id="7" name="Picture 6" descr="Ice Mass ∆ by Yr in Greenland &amp; Antarctica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01" y="231776"/>
            <a:ext cx="5121275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9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9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522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522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73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73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186" grpId="0"/>
      <p:bldP spid="73737" grpId="0"/>
      <p:bldOleChart spid="5222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49488" y="-22225"/>
            <a:ext cx="4779962" cy="357188"/>
          </a:xfrm>
        </p:spPr>
        <p:txBody>
          <a:bodyPr/>
          <a:lstStyle/>
          <a:p>
            <a:pPr eaLnBrk="1" hangingPunct="1"/>
            <a:r>
              <a:rPr lang="en-US" sz="2200" b="1">
                <a:solidFill>
                  <a:srgbClr val="000000"/>
                </a:solidFill>
                <a:latin typeface="Arial" charset="0"/>
                <a:cs typeface="ＭＳ Ｐゴシック" charset="0"/>
              </a:rPr>
              <a:t>Sea Levels over Last 24,000 Years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10493376" y="1236663"/>
            <a:ext cx="170063" cy="362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09" tIns="42104" rIns="84209" bIns="42104">
            <a:spAutoFit/>
          </a:bodyPr>
          <a:lstStyle/>
          <a:p>
            <a:pPr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74048" name="Rectangle 320"/>
          <p:cNvSpPr>
            <a:spLocks noChangeArrowheads="1"/>
          </p:cNvSpPr>
          <p:nvPr/>
        </p:nvSpPr>
        <p:spPr bwMode="auto">
          <a:xfrm>
            <a:off x="7399338" y="1773238"/>
            <a:ext cx="170063" cy="362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09" tIns="42104" rIns="84209" bIns="42104">
            <a:spAutoFit/>
          </a:bodyPr>
          <a:lstStyle/>
          <a:p>
            <a:pPr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 descr="24 K Years of Sea Level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2014" y="322264"/>
            <a:ext cx="7661275" cy="549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219200" y="5791201"/>
            <a:ext cx="619283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700">
                <a:latin typeface="Arial" charset="0"/>
              </a:rPr>
              <a:t>3 meters per century during Meltwater Pulse 1A (1 millennium)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676400" y="6096001"/>
            <a:ext cx="59944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700">
                <a:latin typeface="Arial" charset="0"/>
              </a:rPr>
              <a:t>1.5 meters per century from 15 to 8 millennia ago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185863" y="6416676"/>
            <a:ext cx="6316662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>
                <a:latin typeface="Arial" charset="0"/>
              </a:rPr>
              <a:t>Warming is 40-50 times as fast as then, but only 1/3 as much ice is left.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49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49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42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186" grpId="0"/>
      <p:bldP spid="5" grpId="0"/>
      <p:bldP spid="13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481888" y="6699251"/>
            <a:ext cx="1892300" cy="214313"/>
          </a:xfrm>
        </p:spPr>
        <p:txBody>
          <a:bodyPr lIns="89010" tIns="44506" rIns="89010" bIns="44506"/>
          <a:lstStyle/>
          <a:p>
            <a:pPr eaLnBrk="1" hangingPunct="1"/>
            <a:r>
              <a:rPr lang="en-US" sz="1300">
                <a:solidFill>
                  <a:srgbClr val="0000FF"/>
                </a:solidFill>
                <a:latin typeface="Calibri" charset="0"/>
              </a:rPr>
              <a:t>  </a:t>
            </a:r>
            <a:r>
              <a:rPr lang="en-US" sz="1300">
                <a:solidFill>
                  <a:schemeClr val="bg1"/>
                </a:solidFill>
                <a:latin typeface="Calibri" charset="0"/>
              </a:rPr>
              <a:t>Earth</a:t>
            </a:r>
            <a:r>
              <a:rPr lang="ja-JP" altLang="en-US" sz="1300">
                <a:solidFill>
                  <a:schemeClr val="bg1"/>
                </a:solidFill>
                <a:latin typeface="Calibri" charset="0"/>
              </a:rPr>
              <a:t>’</a:t>
            </a:r>
            <a:r>
              <a:rPr lang="en-US" altLang="ja-JP" sz="1300">
                <a:solidFill>
                  <a:schemeClr val="bg1"/>
                </a:solidFill>
                <a:latin typeface="Calibri" charset="0"/>
              </a:rPr>
              <a:t>s Thermostat</a:t>
            </a:r>
            <a:r>
              <a:rPr lang="en-US" altLang="ja-JP" sz="1300">
                <a:solidFill>
                  <a:schemeClr val="bg2"/>
                </a:solidFill>
                <a:latin typeface="Calibri" charset="0"/>
              </a:rPr>
              <a:t>    </a:t>
            </a:r>
            <a:r>
              <a:rPr lang="en-US" altLang="ja-JP" sz="1300">
                <a:latin typeface="Calibri" charset="0"/>
              </a:rPr>
              <a:t>.</a:t>
            </a:r>
            <a:endParaRPr lang="en-US">
              <a:latin typeface="Calibri" charset="0"/>
            </a:endParaRPr>
          </a:p>
        </p:txBody>
      </p:sp>
      <p:sp>
        <p:nvSpPr>
          <p:cNvPr id="451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8" y="-47625"/>
            <a:ext cx="9072562" cy="7143750"/>
          </a:xfrm>
        </p:spPr>
        <p:txBody>
          <a:bodyPr lIns="89010" tIns="44506" rIns="89010" bIns="44506"/>
          <a:lstStyle/>
          <a:p>
            <a:pPr marL="61907" indent="-61907" algn="ctr" defTabSz="965114" eaLnBrk="1" hangingPunct="1">
              <a:spcBef>
                <a:spcPct val="0"/>
              </a:spcBef>
              <a:buNone/>
            </a:pPr>
            <a:r>
              <a:rPr lang="en-US" sz="2200" dirty="0">
                <a:latin typeface="Arial" charset="0"/>
                <a:cs typeface="Arial" charset="0"/>
              </a:rPr>
              <a:t>Arctic Ocean ice is shrinking fast.</a:t>
            </a:r>
            <a:r>
              <a:rPr lang="en-US" sz="2200" dirty="0">
                <a:solidFill>
                  <a:schemeClr val="bg1"/>
                </a:solidFill>
                <a:latin typeface="Arial" charset="0"/>
                <a:cs typeface="Arial" charset="0"/>
              </a:rPr>
              <a:t>.</a:t>
            </a:r>
            <a:endParaRPr lang="en-US" sz="2200" dirty="0">
              <a:latin typeface="Arial" charset="0"/>
              <a:cs typeface="Arial" charset="0"/>
            </a:endParaRPr>
          </a:p>
          <a:p>
            <a:pPr marL="61907" indent="-61907" algn="ctr" defTabSz="965114" eaLnBrk="1" hangingPunct="1">
              <a:lnSpc>
                <a:spcPct val="130000"/>
              </a:lnSpc>
              <a:spcBef>
                <a:spcPts val="100"/>
              </a:spcBef>
              <a:buNone/>
            </a:pPr>
            <a:endParaRPr lang="en-US" sz="2200" dirty="0">
              <a:latin typeface="Arial" charset="0"/>
              <a:cs typeface="Arial" charset="0"/>
            </a:endParaRPr>
          </a:p>
          <a:p>
            <a:pPr marL="61907" indent="-61907" algn="ctr" defTabSz="965114" eaLnBrk="1" hangingPunct="1">
              <a:lnSpc>
                <a:spcPct val="130000"/>
              </a:lnSpc>
              <a:spcBef>
                <a:spcPts val="600"/>
              </a:spcBef>
              <a:buNone/>
            </a:pPr>
            <a:endParaRPr lang="en-US" sz="1800" dirty="0">
              <a:latin typeface="Arial" charset="0"/>
              <a:cs typeface="Arial" charset="0"/>
            </a:endParaRPr>
          </a:p>
          <a:p>
            <a:pPr marL="61907" indent="-61907" algn="ctr" defTabSz="965114" eaLnBrk="1" hangingPunct="1">
              <a:lnSpc>
                <a:spcPct val="130000"/>
              </a:lnSpc>
              <a:spcBef>
                <a:spcPts val="825"/>
              </a:spcBef>
              <a:buNone/>
            </a:pPr>
            <a:endParaRPr lang="en-US" sz="1800" dirty="0">
              <a:latin typeface="Arial" charset="0"/>
              <a:cs typeface="Arial" charset="0"/>
            </a:endParaRPr>
          </a:p>
          <a:p>
            <a:pPr marL="61907" indent="-61907" algn="ctr" defTabSz="965114" eaLnBrk="1" hangingPunct="1">
              <a:lnSpc>
                <a:spcPct val="125000"/>
              </a:lnSpc>
              <a:spcBef>
                <a:spcPts val="600"/>
              </a:spcBef>
              <a:buNone/>
            </a:pPr>
            <a:endParaRPr lang="en-US" sz="2200" dirty="0">
              <a:latin typeface="Arial" charset="0"/>
              <a:cs typeface="Arial" charset="0"/>
            </a:endParaRPr>
          </a:p>
          <a:p>
            <a:pPr marL="61907" indent="-61907" algn="ctr" defTabSz="965114" eaLnBrk="1" hangingPunct="1">
              <a:lnSpc>
                <a:spcPct val="130000"/>
              </a:lnSpc>
              <a:spcBef>
                <a:spcPts val="600"/>
              </a:spcBef>
              <a:buNone/>
            </a:pPr>
            <a:endParaRPr lang="en-US" sz="800" dirty="0">
              <a:latin typeface="Arial" charset="0"/>
              <a:cs typeface="Arial" charset="0"/>
            </a:endParaRPr>
          </a:p>
          <a:p>
            <a:pPr marL="61907" indent="-61907" algn="ctr" defTabSz="965114" eaLnBrk="1" hangingPunct="1">
              <a:lnSpc>
                <a:spcPct val="130000"/>
              </a:lnSpc>
              <a:spcBef>
                <a:spcPts val="600"/>
              </a:spcBef>
              <a:buNone/>
            </a:pPr>
            <a:endParaRPr lang="en-US" sz="800" dirty="0">
              <a:latin typeface="Arial" charset="0"/>
              <a:cs typeface="Arial" charset="0"/>
            </a:endParaRPr>
          </a:p>
          <a:p>
            <a:pPr marL="61907" indent="-61907" algn="ctr" defTabSz="965114" eaLnBrk="1" hangingPunct="1">
              <a:lnSpc>
                <a:spcPct val="130000"/>
              </a:lnSpc>
              <a:spcBef>
                <a:spcPts val="1000"/>
              </a:spcBef>
              <a:buNone/>
            </a:pPr>
            <a:endParaRPr lang="en-US" sz="800" dirty="0">
              <a:latin typeface="Arial" charset="0"/>
              <a:cs typeface="Arial" charset="0"/>
            </a:endParaRPr>
          </a:p>
          <a:p>
            <a:pPr marL="61907" indent="-61907" defTabSz="965114" eaLnBrk="1" hangingPunct="1">
              <a:spcBef>
                <a:spcPts val="3100"/>
              </a:spcBef>
              <a:buNone/>
            </a:pPr>
            <a:r>
              <a:rPr lang="en-US" sz="1800" dirty="0">
                <a:latin typeface="Arial" charset="0"/>
                <a:cs typeface="Arial" charset="0"/>
              </a:rPr>
              <a:t> </a:t>
            </a:r>
            <a:r>
              <a:rPr lang="en-US" sz="1900" dirty="0">
                <a:latin typeface="Arial" charset="0"/>
                <a:cs typeface="Arial" charset="0"/>
              </a:rPr>
              <a:t>Minimum ice </a:t>
            </a:r>
            <a:r>
              <a:rPr lang="en-US" sz="1900" dirty="0">
                <a:solidFill>
                  <a:srgbClr val="00CB00"/>
                </a:solidFill>
                <a:latin typeface="Arial" charset="0"/>
                <a:cs typeface="Arial" charset="0"/>
              </a:rPr>
              <a:t>area</a:t>
            </a:r>
            <a:r>
              <a:rPr lang="en-US" sz="1900" dirty="0">
                <a:latin typeface="Arial" charset="0"/>
                <a:cs typeface="Arial" charset="0"/>
              </a:rPr>
              <a:t> fell </a:t>
            </a:r>
            <a:r>
              <a:rPr lang="en-US" sz="1900" dirty="0" smtClean="0">
                <a:latin typeface="Arial" charset="0"/>
                <a:cs typeface="Arial" charset="0"/>
              </a:rPr>
              <a:t>49% </a:t>
            </a:r>
            <a:r>
              <a:rPr lang="en-US" sz="1900" dirty="0">
                <a:latin typeface="Arial" charset="0"/>
                <a:cs typeface="Arial" charset="0"/>
              </a:rPr>
              <a:t>in </a:t>
            </a:r>
            <a:r>
              <a:rPr lang="en-US" sz="1900" dirty="0" smtClean="0">
                <a:latin typeface="Arial" charset="0"/>
                <a:cs typeface="Arial" charset="0"/>
              </a:rPr>
              <a:t>37 </a:t>
            </a:r>
            <a:r>
              <a:rPr lang="en-US" sz="1900" dirty="0">
                <a:latin typeface="Arial" charset="0"/>
                <a:cs typeface="Arial" charset="0"/>
              </a:rPr>
              <a:t>years,</a:t>
            </a:r>
          </a:p>
          <a:p>
            <a:pPr marL="61907" indent="-61907" defTabSz="965114" eaLnBrk="1" hangingPunct="1">
              <a:spcBef>
                <a:spcPts val="363"/>
              </a:spcBef>
              <a:buNone/>
            </a:pPr>
            <a:r>
              <a:rPr lang="en-US" sz="1900" dirty="0">
                <a:latin typeface="Arial" charset="0"/>
                <a:cs typeface="Arial" charset="0"/>
              </a:rPr>
              <a:t> The ice could melt away by fall in 4-9 years</a:t>
            </a:r>
          </a:p>
          <a:p>
            <a:pPr marL="61907" indent="-61907" defTabSz="965114" eaLnBrk="1" hangingPunct="1">
              <a:spcBef>
                <a:spcPts val="300"/>
              </a:spcBef>
              <a:buNone/>
            </a:pPr>
            <a:r>
              <a:rPr lang="en-US" sz="1900" dirty="0">
                <a:latin typeface="Arial" charset="0"/>
                <a:cs typeface="Arial" charset="0"/>
              </a:rPr>
              <a:t> The dark water absorbs far more heat than ice:                                          </a:t>
            </a:r>
            <a:r>
              <a:rPr lang="en-US" sz="1900" dirty="0">
                <a:solidFill>
                  <a:schemeClr val="bg1"/>
                </a:solidFill>
                <a:latin typeface="Arial" charset="0"/>
                <a:cs typeface="Arial" charset="0"/>
              </a:rPr>
              <a:t>.</a:t>
            </a:r>
            <a:endParaRPr lang="en-US" sz="1900" dirty="0">
              <a:latin typeface="Arial" charset="0"/>
              <a:cs typeface="Arial" charset="0"/>
            </a:endParaRPr>
          </a:p>
          <a:p>
            <a:pPr marL="61907" indent="-61907" algn="ctr" defTabSz="965114" eaLnBrk="1" hangingPunct="1">
              <a:lnSpc>
                <a:spcPct val="110000"/>
              </a:lnSpc>
              <a:spcBef>
                <a:spcPts val="738"/>
              </a:spcBef>
              <a:buNone/>
            </a:pPr>
            <a:r>
              <a:rPr lang="en-US" sz="2200" b="1" dirty="0">
                <a:latin typeface="Arial" charset="0"/>
                <a:cs typeface="Arial" charset="0"/>
              </a:rPr>
              <a:t>Greenland</a:t>
            </a:r>
            <a:r>
              <a:rPr lang="en-US" sz="2200" dirty="0">
                <a:latin typeface="Arial" charset="0"/>
                <a:cs typeface="Arial" charset="0"/>
              </a:rPr>
              <a:t>’s net</a:t>
            </a:r>
            <a:r>
              <a:rPr lang="en-US" sz="2200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2200" dirty="0">
                <a:solidFill>
                  <a:srgbClr val="8C8C8C"/>
                </a:solidFill>
                <a:latin typeface="Arial" charset="0"/>
                <a:cs typeface="Arial" charset="0"/>
              </a:rPr>
              <a:t>ice</a:t>
            </a:r>
            <a:r>
              <a:rPr lang="en-US" sz="2200" dirty="0">
                <a:latin typeface="Arial" charset="0"/>
                <a:cs typeface="Arial" charset="0"/>
              </a:rPr>
              <a:t>-melt rate rose</a:t>
            </a:r>
            <a:r>
              <a:rPr lang="en-US" sz="2200" dirty="0">
                <a:solidFill>
                  <a:schemeClr val="hlink"/>
                </a:solidFill>
                <a:latin typeface="Arial" charset="0"/>
                <a:cs typeface="Arial" charset="0"/>
              </a:rPr>
              <a:t> </a:t>
            </a:r>
            <a:r>
              <a:rPr lang="en-US" sz="2200" dirty="0">
                <a:latin typeface="Arial" charset="0"/>
                <a:cs typeface="Arial" charset="0"/>
              </a:rPr>
              <a:t>7 x</a:t>
            </a:r>
            <a:r>
              <a:rPr lang="en-US" sz="2200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2200" dirty="0">
                <a:latin typeface="Arial" charset="0"/>
                <a:cs typeface="Arial" charset="0"/>
              </a:rPr>
              <a:t>in the past 17 years.</a:t>
            </a:r>
          </a:p>
          <a:p>
            <a:pPr marL="61907" indent="-61907" algn="ctr" defTabSz="965114" eaLnBrk="1" hangingPunct="1">
              <a:spcBef>
                <a:spcPct val="0"/>
              </a:spcBef>
              <a:buNone/>
            </a:pPr>
            <a:r>
              <a:rPr lang="en-US" sz="2200" dirty="0">
                <a:latin typeface="Arial" charset="0"/>
                <a:cs typeface="Arial" charset="0"/>
              </a:rPr>
              <a:t>So, the ice cap’s life expectancy fell from 60,000 years to 8,000.</a:t>
            </a:r>
            <a:endParaRPr lang="en-US" sz="1200" dirty="0">
              <a:solidFill>
                <a:srgbClr val="0000FF"/>
              </a:solidFill>
              <a:latin typeface="Arial" charset="0"/>
              <a:cs typeface="Arial" charset="0"/>
            </a:endParaRPr>
          </a:p>
          <a:p>
            <a:pPr marL="61907" indent="-61907" algn="ctr" defTabSz="965114" eaLnBrk="1" hangingPunct="1">
              <a:spcBef>
                <a:spcPct val="0"/>
              </a:spcBef>
              <a:buNone/>
            </a:pPr>
            <a:endParaRPr lang="en-US" sz="1200" dirty="0">
              <a:solidFill>
                <a:srgbClr val="055DFF"/>
              </a:solidFill>
              <a:latin typeface="Arial" charset="0"/>
              <a:cs typeface="Arial" charset="0"/>
            </a:endParaRPr>
          </a:p>
          <a:p>
            <a:pPr marL="61907" indent="-61907" algn="ctr" defTabSz="965114" eaLnBrk="1" hangingPunct="1">
              <a:spcBef>
                <a:spcPct val="25000"/>
              </a:spcBef>
              <a:buNone/>
            </a:pPr>
            <a:r>
              <a:rPr lang="en-US" sz="2200" b="1" dirty="0">
                <a:latin typeface="Arial" charset="0"/>
                <a:cs typeface="Arial" charset="0"/>
              </a:rPr>
              <a:t>Antarctica</a:t>
            </a:r>
            <a:r>
              <a:rPr lang="en-US" sz="2200" dirty="0">
                <a:latin typeface="Arial" charset="0"/>
                <a:cs typeface="Arial" charset="0"/>
              </a:rPr>
              <a:t>’s</a:t>
            </a:r>
            <a:r>
              <a:rPr lang="en-US" sz="2200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en-US" sz="2200" dirty="0">
                <a:latin typeface="Arial" charset="0"/>
                <a:cs typeface="Arial" charset="0"/>
              </a:rPr>
              <a:t>yearly net </a:t>
            </a:r>
            <a:r>
              <a:rPr lang="en-US" sz="2200" dirty="0">
                <a:solidFill>
                  <a:srgbClr val="8C8C8C"/>
                </a:solidFill>
                <a:latin typeface="Arial" charset="0"/>
                <a:cs typeface="Arial" charset="0"/>
              </a:rPr>
              <a:t>ice</a:t>
            </a:r>
            <a:r>
              <a:rPr lang="en-US" sz="2200" dirty="0">
                <a:latin typeface="Arial" charset="0"/>
                <a:cs typeface="Arial" charset="0"/>
              </a:rPr>
              <a:t>-melt was ~ 1/3 of Greenland’s.</a:t>
            </a:r>
          </a:p>
          <a:p>
            <a:pPr marL="61907" indent="-61907" defTabSz="965114" eaLnBrk="1" hangingPunct="1">
              <a:spcBef>
                <a:spcPts val="363"/>
              </a:spcBef>
              <a:buNone/>
            </a:pPr>
            <a:r>
              <a:rPr lang="en-US" sz="2100" dirty="0">
                <a:latin typeface="Arial" charset="0"/>
                <a:cs typeface="Arial" charset="0"/>
              </a:rPr>
              <a:t>   Its melt rate doubled over 2007-11. </a:t>
            </a:r>
            <a:r>
              <a:rPr lang="en-US" sz="1900" dirty="0">
                <a:solidFill>
                  <a:schemeClr val="bg1"/>
                </a:solidFill>
                <a:latin typeface="Arial" charset="0"/>
                <a:cs typeface="Arial" charset="0"/>
              </a:rPr>
              <a:t>.</a:t>
            </a:r>
            <a:endParaRPr lang="en-US" sz="1900" dirty="0">
              <a:latin typeface="Arial" charset="0"/>
              <a:cs typeface="Arial" charset="0"/>
            </a:endParaRPr>
          </a:p>
          <a:p>
            <a:pPr marL="61907" indent="-61907" defTabSz="965114" eaLnBrk="1" hangingPunct="1">
              <a:spcBef>
                <a:spcPts val="1400"/>
              </a:spcBef>
              <a:buNone/>
            </a:pPr>
            <a:r>
              <a:rPr lang="en-US" sz="1900" dirty="0">
                <a:latin typeface="Arial" charset="0"/>
                <a:cs typeface="Arial" charset="0"/>
              </a:rPr>
              <a:t>    </a:t>
            </a:r>
            <a:r>
              <a:rPr lang="en-US" sz="1900" dirty="0" smtClean="0">
                <a:latin typeface="Arial" charset="0"/>
                <a:cs typeface="Arial" charset="0"/>
              </a:rPr>
              <a:t> </a:t>
            </a:r>
            <a:r>
              <a:rPr lang="en-US" sz="2200" dirty="0" smtClean="0">
                <a:latin typeface="Arial" charset="0"/>
                <a:cs typeface="Arial" charset="0"/>
              </a:rPr>
              <a:t>Seas </a:t>
            </a:r>
            <a:r>
              <a:rPr lang="en-US" sz="2200" dirty="0">
                <a:latin typeface="Arial" charset="0"/>
                <a:cs typeface="Arial" charset="0"/>
              </a:rPr>
              <a:t>may rise .3 to 2 meters by 2100</a:t>
            </a: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4972051" y="3594101"/>
            <a:ext cx="3402013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marL="58738" indent="-58738" defTabSz="841375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841375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841375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841375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841375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900" dirty="0">
                <a:latin typeface="Arial" charset="0"/>
                <a:cs typeface="ＭＳ Ｐゴシック" charset="0"/>
              </a:rPr>
              <a:t>&amp; be gone all summer in 9-30.</a:t>
            </a:r>
          </a:p>
        </p:txBody>
      </p:sp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4343400" y="3276600"/>
            <a:ext cx="2525806" cy="37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marL="58738" indent="-58738" defTabSz="841375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841375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841375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841375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841375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900" dirty="0">
                <a:latin typeface="Arial" charset="0"/>
                <a:cs typeface="ＭＳ Ｐゴシック" charset="0"/>
              </a:rPr>
              <a:t>while </a:t>
            </a:r>
            <a:r>
              <a:rPr lang="en-US" sz="1900" dirty="0">
                <a:solidFill>
                  <a:srgbClr val="E0029F"/>
                </a:solidFill>
                <a:latin typeface="Arial" charset="0"/>
                <a:cs typeface="ＭＳ Ｐゴシック" charset="0"/>
              </a:rPr>
              <a:t>volume</a:t>
            </a:r>
            <a:r>
              <a:rPr lang="en-US" sz="1900" dirty="0">
                <a:latin typeface="Arial" charset="0"/>
                <a:cs typeface="ＭＳ Ｐゴシック" charset="0"/>
              </a:rPr>
              <a:t> fell </a:t>
            </a:r>
            <a:r>
              <a:rPr lang="en-US" sz="1900" dirty="0" smtClean="0">
                <a:latin typeface="Arial" charset="0"/>
                <a:cs typeface="ＭＳ Ｐゴシック" charset="0"/>
              </a:rPr>
              <a:t>73%</a:t>
            </a:r>
            <a:endParaRPr lang="en-US" sz="1900" dirty="0">
              <a:latin typeface="Arial" charset="0"/>
              <a:cs typeface="ＭＳ Ｐゴシック" charset="0"/>
            </a:endParaRPr>
          </a:p>
        </p:txBody>
      </p:sp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6705600" y="3276601"/>
            <a:ext cx="2292318" cy="37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marL="58738" indent="-58738" defTabSz="841375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841375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841375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841375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841375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8413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  <a:cs typeface="ＭＳ Ｐゴシック" charset="0"/>
              </a:rPr>
              <a:t>,</a:t>
            </a:r>
            <a:r>
              <a:rPr lang="en-US" sz="1500" dirty="0">
                <a:latin typeface="Arial" charset="0"/>
                <a:cs typeface="ＭＳ Ｐゴシック" charset="0"/>
              </a:rPr>
              <a:t> </a:t>
            </a:r>
            <a:r>
              <a:rPr lang="en-US" sz="1900" dirty="0" smtClean="0">
                <a:latin typeface="Arial" charset="0"/>
                <a:cs typeface="ＭＳ Ｐゴシック" charset="0"/>
              </a:rPr>
              <a:t>50% </a:t>
            </a:r>
            <a:r>
              <a:rPr lang="en-US" sz="1900" dirty="0">
                <a:latin typeface="Arial" charset="0"/>
                <a:cs typeface="ＭＳ Ｐゴシック" charset="0"/>
              </a:rPr>
              <a:t>in the last 10.</a:t>
            </a:r>
          </a:p>
        </p:txBody>
      </p:sp>
      <p:sp>
        <p:nvSpPr>
          <p:cNvPr id="16391" name="Text Box 1031"/>
          <p:cNvSpPr txBox="1">
            <a:spLocks noChangeArrowheads="1"/>
          </p:cNvSpPr>
          <p:nvPr/>
        </p:nvSpPr>
        <p:spPr bwMode="auto">
          <a:xfrm>
            <a:off x="4679950" y="5641976"/>
            <a:ext cx="2206625" cy="40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02" tIns="42101" rIns="84202" bIns="42101">
            <a:spAutoFit/>
          </a:bodyPr>
          <a:lstStyle>
            <a:lvl1pPr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2068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841375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263650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168433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1415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5987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0559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5131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>
              <a:defRPr/>
            </a:pPr>
            <a:r>
              <a:rPr lang="en-US" sz="2100" dirty="0">
                <a:latin typeface="Arial" charset="0"/>
              </a:rPr>
              <a:t>It has 9 x the ice.</a:t>
            </a:r>
          </a:p>
        </p:txBody>
      </p:sp>
      <p:sp>
        <p:nvSpPr>
          <p:cNvPr id="16392" name="Text Box 1032"/>
          <p:cNvSpPr txBox="1">
            <a:spLocks noChangeArrowheads="1"/>
          </p:cNvSpPr>
          <p:nvPr/>
        </p:nvSpPr>
        <p:spPr bwMode="auto">
          <a:xfrm>
            <a:off x="6877050" y="5643564"/>
            <a:ext cx="2130425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02" tIns="42101" rIns="84202" bIns="42101">
            <a:spAutoFit/>
          </a:bodyPr>
          <a:lstStyle>
            <a:lvl1pPr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2068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841375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263650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168433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1415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5987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0559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5131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>
              <a:defRPr/>
            </a:pPr>
            <a:r>
              <a:rPr lang="en-US" sz="2100" dirty="0">
                <a:latin typeface="Arial" charset="0"/>
              </a:rPr>
              <a:t>It will last longer.</a:t>
            </a:r>
          </a:p>
        </p:txBody>
      </p:sp>
      <p:sp>
        <p:nvSpPr>
          <p:cNvPr id="16393" name="Text Box 1033"/>
          <p:cNvSpPr txBox="1">
            <a:spLocks noChangeArrowheads="1"/>
          </p:cNvSpPr>
          <p:nvPr/>
        </p:nvSpPr>
        <p:spPr bwMode="auto">
          <a:xfrm>
            <a:off x="685801" y="2286000"/>
            <a:ext cx="1108075" cy="285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202" tIns="42101" rIns="84202" bIns="42101">
            <a:spAutoFit/>
          </a:bodyPr>
          <a:lstStyle>
            <a:lvl1pPr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2068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841375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263650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168433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1415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5987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0559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5131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>
              <a:defRPr/>
            </a:pPr>
            <a:r>
              <a:rPr lang="en-US" sz="1300" dirty="0">
                <a:latin typeface="Arial" charset="0"/>
              </a:rPr>
              <a:t>U of Bremen</a:t>
            </a:r>
          </a:p>
        </p:txBody>
      </p:sp>
      <p:sp>
        <p:nvSpPr>
          <p:cNvPr id="16394" name="Text Box 1034"/>
          <p:cNvSpPr txBox="1">
            <a:spLocks noChangeArrowheads="1"/>
          </p:cNvSpPr>
          <p:nvPr/>
        </p:nvSpPr>
        <p:spPr bwMode="auto">
          <a:xfrm>
            <a:off x="6530976" y="2301875"/>
            <a:ext cx="1957810" cy="286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02" tIns="42101" rIns="84202" bIns="42101">
            <a:spAutoFit/>
          </a:bodyPr>
          <a:lstStyle>
            <a:lvl1pPr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2068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841375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263650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168433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1415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5987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0559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5131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>
              <a:defRPr/>
            </a:pPr>
            <a:r>
              <a:rPr lang="en-US" sz="1300" dirty="0">
                <a:latin typeface="Arial" charset="0"/>
              </a:rPr>
              <a:t>The ice got </a:t>
            </a:r>
            <a:r>
              <a:rPr lang="en-US" sz="1300" b="1" u="sng" dirty="0">
                <a:latin typeface="Arial" charset="0"/>
              </a:rPr>
              <a:t>thin</a:t>
            </a:r>
            <a:r>
              <a:rPr lang="en-US" sz="1300" dirty="0">
                <a:latin typeface="Arial" charset="0"/>
              </a:rPr>
              <a:t>ner too.</a:t>
            </a:r>
          </a:p>
        </p:txBody>
      </p:sp>
      <p:graphicFrame>
        <p:nvGraphicFramePr>
          <p:cNvPr id="522245" name="Object 10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74146454"/>
              </p:ext>
            </p:extLst>
          </p:nvPr>
        </p:nvGraphicFramePr>
        <p:xfrm>
          <a:off x="138113" y="315913"/>
          <a:ext cx="4297362" cy="2900362"/>
        </p:xfrm>
        <a:graphic>
          <a:graphicData uri="http://schemas.openxmlformats.org/presentationml/2006/ole">
            <p:oleObj spid="_x0000_s46213" name="Worksheet" r:id="rId5" imgW="8648636" imgH="5915055" progId="Excel.Sheet.8">
              <p:embed/>
            </p:oleObj>
          </a:graphicData>
        </a:graphic>
      </p:graphicFrame>
      <p:graphicFrame>
        <p:nvGraphicFramePr>
          <p:cNvPr id="4" name="Object 10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28775439"/>
              </p:ext>
            </p:extLst>
          </p:nvPr>
        </p:nvGraphicFramePr>
        <p:xfrm>
          <a:off x="4481513" y="392113"/>
          <a:ext cx="4270375" cy="2786062"/>
        </p:xfrm>
        <a:graphic>
          <a:graphicData uri="http://schemas.openxmlformats.org/presentationml/2006/ole">
            <p:oleObj spid="_x0000_s46214" name="Worksheet" r:id="rId6" imgW="8648636" imgH="5915055" progId="Excel.Sheet.8">
              <p:embed/>
            </p:oleObj>
          </a:graphicData>
        </a:graphic>
      </p:graphicFrame>
      <p:sp>
        <p:nvSpPr>
          <p:cNvPr id="16397" name="Text Box 1037"/>
          <p:cNvSpPr txBox="1">
            <a:spLocks noChangeArrowheads="1"/>
          </p:cNvSpPr>
          <p:nvPr/>
        </p:nvSpPr>
        <p:spPr bwMode="auto">
          <a:xfrm>
            <a:off x="5381626" y="3929064"/>
            <a:ext cx="3732213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02" tIns="42101" rIns="84202" bIns="42101">
            <a:spAutoFit/>
          </a:bodyPr>
          <a:lstStyle>
            <a:lvl1pPr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2068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841375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263650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168433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1415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5987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0559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5131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>
              <a:defRPr/>
            </a:pPr>
            <a:r>
              <a:rPr lang="en-US" sz="1900" dirty="0">
                <a:latin typeface="Arial" charset="0"/>
                <a:cs typeface="ＭＳ Ｐゴシック" charset="0"/>
              </a:rPr>
              <a:t>so far, like 20 extra years of CO</a:t>
            </a:r>
            <a:r>
              <a:rPr lang="en-US" sz="1300" dirty="0">
                <a:latin typeface="Arial" charset="0"/>
                <a:cs typeface="ＭＳ Ｐゴシック" charset="0"/>
              </a:rPr>
              <a:t>2</a:t>
            </a:r>
            <a:r>
              <a:rPr lang="en-US" sz="1900" dirty="0">
                <a:latin typeface="Arial" charset="0"/>
                <a:cs typeface="ＭＳ Ｐゴシック" charset="0"/>
              </a:rPr>
              <a:t>.</a:t>
            </a:r>
          </a:p>
        </p:txBody>
      </p:sp>
      <p:sp>
        <p:nvSpPr>
          <p:cNvPr id="16398" name="Text Box 1038"/>
          <p:cNvSpPr txBox="1">
            <a:spLocks noChangeArrowheads="1"/>
          </p:cNvSpPr>
          <p:nvPr/>
        </p:nvSpPr>
        <p:spPr bwMode="auto">
          <a:xfrm>
            <a:off x="5143501" y="2078037"/>
            <a:ext cx="86518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202" tIns="42101" rIns="84202" bIns="42101">
            <a:spAutoFit/>
          </a:bodyPr>
          <a:lstStyle>
            <a:lvl1pPr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2068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841375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263650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168433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1415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5987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0559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5131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>
              <a:defRPr/>
            </a:pPr>
            <a:r>
              <a:rPr lang="en-US" sz="1300">
                <a:latin typeface="Arial" charset="0"/>
              </a:rPr>
              <a:t>PIOMAS</a:t>
            </a:r>
          </a:p>
        </p:txBody>
      </p:sp>
      <p:sp>
        <p:nvSpPr>
          <p:cNvPr id="16399" name="Text Box 1039"/>
          <p:cNvSpPr txBox="1">
            <a:spLocks noChangeArrowheads="1"/>
          </p:cNvSpPr>
          <p:nvPr/>
        </p:nvSpPr>
        <p:spPr bwMode="auto">
          <a:xfrm>
            <a:off x="5143501" y="1779587"/>
            <a:ext cx="144303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202" tIns="42101" rIns="84202" bIns="42101">
            <a:spAutoFit/>
          </a:bodyPr>
          <a:lstStyle>
            <a:lvl1pPr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2068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841375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263650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168433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1415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5987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0559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5131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>
              <a:defRPr/>
            </a:pPr>
            <a:r>
              <a:rPr lang="en-US" sz="1300">
                <a:latin typeface="Arial" charset="0"/>
              </a:rPr>
              <a:t>U of Washington</a:t>
            </a:r>
          </a:p>
        </p:txBody>
      </p:sp>
      <p:sp>
        <p:nvSpPr>
          <p:cNvPr id="16404" name="Text Box 1044"/>
          <p:cNvSpPr txBox="1">
            <a:spLocks noChangeArrowheads="1"/>
          </p:cNvSpPr>
          <p:nvPr/>
        </p:nvSpPr>
        <p:spPr bwMode="auto">
          <a:xfrm>
            <a:off x="5143501" y="6175321"/>
            <a:ext cx="3619500" cy="42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202" tIns="42101" rIns="84202" bIns="42101">
            <a:spAutoFit/>
          </a:bodyPr>
          <a:lstStyle>
            <a:lvl1pPr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2068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841375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263650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168433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1415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5987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0559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5131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200" dirty="0">
                <a:latin typeface="Arial" charset="0"/>
                <a:cs typeface="ＭＳ Ｐゴシック" charset="0"/>
              </a:rPr>
              <a:t>&amp; 30 meters over centuries.</a:t>
            </a:r>
          </a:p>
        </p:txBody>
      </p:sp>
      <p:sp>
        <p:nvSpPr>
          <p:cNvPr id="16405" name="Text Box 1045"/>
          <p:cNvSpPr txBox="1">
            <a:spLocks noChangeArrowheads="1"/>
          </p:cNvSpPr>
          <p:nvPr/>
        </p:nvSpPr>
        <p:spPr bwMode="auto">
          <a:xfrm>
            <a:off x="5154613" y="2351087"/>
            <a:ext cx="865188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202" tIns="42101" rIns="84202" bIns="42101">
            <a:spAutoFit/>
          </a:bodyPr>
          <a:lstStyle>
            <a:lvl1pPr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2068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841375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263650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1684338" defTabSz="4206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1415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5987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0559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513138" defTabSz="420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>
              <a:defRPr/>
            </a:pPr>
            <a:r>
              <a:rPr lang="en-US" sz="1300">
                <a:latin typeface="Arial" charset="0"/>
              </a:rPr>
              <a:t>Wipneus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332525444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51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51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22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22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92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24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49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451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451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419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209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0" fill="hold"/>
                                        <p:tgtEl>
                                          <p:spTgt spid="451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451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859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451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451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33590"/>
                            </p:stCondLst>
                            <p:childTnLst>
                              <p:par>
                                <p:cTn id="74" presetID="2" presetClass="entr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700" fill="hold"/>
                                        <p:tgtEl>
                                          <p:spTgt spid="451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700" fill="hold"/>
                                        <p:tgtEl>
                                          <p:spTgt spid="451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38290"/>
                            </p:stCondLst>
                            <p:childTnLst>
                              <p:par>
                                <p:cTn id="79" presetID="2" presetClass="entr" presetSubtype="4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0" fill="hold"/>
                                        <p:tgtEl>
                                          <p:spTgt spid="451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0" fill="hold"/>
                                        <p:tgtEl>
                                          <p:spTgt spid="451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42790"/>
                            </p:stCondLst>
                            <p:childTnLst>
                              <p:par>
                                <p:cTn id="84" presetID="2" presetClass="entr" presetSubtype="4" fill="hold" grpId="1" nodeType="after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0" fill="hold"/>
                                        <p:tgtEl>
                                          <p:spTgt spid="4515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0" fill="hold"/>
                                        <p:tgtEl>
                                          <p:spTgt spid="4515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47990"/>
                            </p:stCondLst>
                            <p:childTnLst>
                              <p:par>
                                <p:cTn id="89" presetID="2" presetClass="entr" presetSubtype="4" fill="hold" grpId="1" nodeType="after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300" fill="hold"/>
                                        <p:tgtEl>
                                          <p:spTgt spid="4515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300" fill="hold"/>
                                        <p:tgtEl>
                                          <p:spTgt spid="4515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6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6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55090"/>
                            </p:stCondLst>
                            <p:childTnLst>
                              <p:par>
                                <p:cTn id="102" presetID="2" presetClass="entr" presetSubtype="4" fill="hold" grpId="1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5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4515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4515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57790"/>
                            </p:stCondLst>
                            <p:childTnLst>
                              <p:par>
                                <p:cTn id="107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1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587" grpId="0" build="p"/>
      <p:bldP spid="451587" grpId="1" build="p"/>
      <p:bldP spid="6" grpId="0"/>
      <p:bldP spid="2" grpId="0"/>
      <p:bldP spid="3" grpId="0"/>
      <p:bldP spid="16393" grpId="0"/>
      <p:bldP spid="16394" grpId="0"/>
      <p:bldOleChart spid="522245" grpId="0"/>
      <p:bldOleChart spid="4" grpId="0"/>
      <p:bldP spid="16397" grpId="0"/>
      <p:bldP spid="16398" grpId="0"/>
      <p:bldP spid="16399" grpId="0"/>
      <p:bldP spid="16404" grpId="0"/>
      <p:bldP spid="1640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581276" y="6164263"/>
            <a:ext cx="49355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800">
                <a:latin typeface="Arial" charset="0"/>
                <a:cs typeface="Arial" charset="0"/>
              </a:rPr>
              <a:t>U of Washington, PIOMAS model, by Wipneus</a:t>
            </a:r>
          </a:p>
        </p:txBody>
      </p:sp>
      <p:pic>
        <p:nvPicPr>
          <p:cNvPr id="4" name="Picture 3" descr="Arctic Sea Ice Volume Trends by Month.pp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533400"/>
            <a:ext cx="8842375" cy="534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now Cover, N Hemisphere by ∆°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189" y="149225"/>
            <a:ext cx="8605837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666647" y="6172200"/>
            <a:ext cx="6531437" cy="582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600" b="1" dirty="0">
                <a:latin typeface="Arial" charset="0"/>
                <a:cs typeface="Arial" charset="0"/>
              </a:rPr>
              <a:t>Snow Observations, 1965-2012</a:t>
            </a:r>
          </a:p>
          <a:p>
            <a:pPr algn="ctr" eaLnBrk="1" hangingPunct="1"/>
            <a:r>
              <a:rPr lang="en-US" sz="1600" b="1" i="1" dirty="0">
                <a:latin typeface="Arial" charset="0"/>
                <a:cs typeface="Arial" charset="0"/>
              </a:rPr>
              <a:t>S</a:t>
            </a:r>
            <a:r>
              <a:rPr lang="en-US" sz="1600" i="1" dirty="0">
                <a:latin typeface="Arial" charset="0"/>
                <a:cs typeface="Arial" charset="0"/>
              </a:rPr>
              <a:t>tate of the Climate in 2012</a:t>
            </a:r>
            <a:r>
              <a:rPr lang="en-US" sz="1600" dirty="0">
                <a:latin typeface="Arial" charset="0"/>
                <a:cs typeface="Arial" charset="0"/>
              </a:rPr>
              <a:t>, American Meteorological Organization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ouds for 28 Years - Hi, Med, Low Altitud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100" y="954089"/>
            <a:ext cx="8242300" cy="393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77900" y="4840288"/>
            <a:ext cx="6856177" cy="307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400" b="1">
                <a:latin typeface="Arial" charset="0"/>
                <a:cs typeface="Arial" charset="0"/>
              </a:rPr>
              <a:t>1984            1988             1992            1996             2000             2004            2008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77901" y="1454150"/>
            <a:ext cx="7077075" cy="0"/>
          </a:xfrm>
          <a:prstGeom prst="line">
            <a:avLst/>
          </a:prstGeom>
          <a:ln w="3175" cmpd="sng"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77901" y="1792288"/>
            <a:ext cx="7077075" cy="0"/>
          </a:xfrm>
          <a:prstGeom prst="line">
            <a:avLst/>
          </a:prstGeom>
          <a:ln w="3175" cmpd="sng"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77901" y="2085975"/>
            <a:ext cx="7077075" cy="0"/>
          </a:xfrm>
          <a:prstGeom prst="line">
            <a:avLst/>
          </a:prstGeom>
          <a:ln w="3175" cmpd="sng"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977901" y="2414588"/>
            <a:ext cx="7077075" cy="0"/>
          </a:xfrm>
          <a:prstGeom prst="line">
            <a:avLst/>
          </a:prstGeom>
          <a:ln w="3175" cmpd="sng"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977901" y="2732088"/>
            <a:ext cx="7077075" cy="0"/>
          </a:xfrm>
          <a:prstGeom prst="line">
            <a:avLst/>
          </a:prstGeom>
          <a:ln w="3175" cmpd="sng"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77901" y="3060700"/>
            <a:ext cx="7077075" cy="0"/>
          </a:xfrm>
          <a:prstGeom prst="line">
            <a:avLst/>
          </a:prstGeom>
          <a:ln w="3175" cmpd="sng"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77901" y="3389313"/>
            <a:ext cx="7077075" cy="0"/>
          </a:xfrm>
          <a:prstGeom prst="line">
            <a:avLst/>
          </a:prstGeom>
          <a:ln w="3175" cmpd="sng"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977901" y="3706813"/>
            <a:ext cx="7077075" cy="0"/>
          </a:xfrm>
          <a:prstGeom prst="line">
            <a:avLst/>
          </a:prstGeom>
          <a:ln w="3175" cmpd="sng"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77901" y="4035425"/>
            <a:ext cx="7077075" cy="0"/>
          </a:xfrm>
          <a:prstGeom prst="line">
            <a:avLst/>
          </a:prstGeom>
          <a:ln w="3175" cmpd="sng"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77901" y="4352925"/>
            <a:ext cx="7077075" cy="0"/>
          </a:xfrm>
          <a:prstGeom prst="line">
            <a:avLst/>
          </a:prstGeom>
          <a:ln w="3175" cmpd="sng">
            <a:solidFill>
              <a:schemeClr val="tx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>
            <a:spLocks noChangeArrowheads="1"/>
          </p:cNvSpPr>
          <p:nvPr/>
        </p:nvSpPr>
        <p:spPr bwMode="auto">
          <a:xfrm rot="-5400000">
            <a:off x="7856656" y="2692003"/>
            <a:ext cx="1693627" cy="342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600">
                <a:latin typeface="Arial" charset="0"/>
                <a:cs typeface="Arial" charset="0"/>
              </a:rPr>
              <a:t>Cloud Cover (%)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682876" y="1030288"/>
            <a:ext cx="32877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800" b="1" dirty="0">
                <a:latin typeface="Arial" charset="0"/>
                <a:cs typeface="Arial" charset="0"/>
              </a:rPr>
              <a:t>Global Monthly Cloud Cover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1052514" y="1116013"/>
            <a:ext cx="552226" cy="307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0000FF"/>
                </a:solidFill>
                <a:latin typeface="Arial" charset="0"/>
                <a:cs typeface="Arial" charset="0"/>
              </a:rPr>
              <a:t>Low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204913" y="2393951"/>
            <a:ext cx="76174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400" b="1" dirty="0">
                <a:solidFill>
                  <a:srgbClr val="008000"/>
                </a:solidFill>
                <a:latin typeface="Arial" charset="0"/>
                <a:cs typeface="Arial" charset="0"/>
              </a:rPr>
              <a:t>Middle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1082676" y="3621088"/>
            <a:ext cx="592927" cy="307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C70000"/>
                </a:solidFill>
                <a:latin typeface="Arial" charset="0"/>
                <a:cs typeface="Arial" charset="0"/>
              </a:rPr>
              <a:t>High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1052513" y="1563688"/>
            <a:ext cx="6811962" cy="728662"/>
          </a:xfrm>
          <a:prstGeom prst="line">
            <a:avLst/>
          </a:prstGeom>
          <a:ln w="19050" cmpd="sng">
            <a:solidFill>
              <a:srgbClr val="0000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1052514" y="2732088"/>
            <a:ext cx="6777037" cy="431800"/>
          </a:xfrm>
          <a:prstGeom prst="line">
            <a:avLst/>
          </a:prstGeom>
          <a:ln w="19050" cmpd="sng">
            <a:solidFill>
              <a:srgbClr val="008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052513" y="4035426"/>
            <a:ext cx="3992562" cy="271463"/>
          </a:xfrm>
          <a:prstGeom prst="line">
            <a:avLst/>
          </a:prstGeom>
          <a:ln w="19050" cmpd="sng">
            <a:solidFill>
              <a:srgbClr val="C7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4879975" y="4035426"/>
            <a:ext cx="2949575" cy="271463"/>
          </a:xfrm>
          <a:prstGeom prst="line">
            <a:avLst/>
          </a:prstGeom>
          <a:ln w="19050" cmpd="sng">
            <a:solidFill>
              <a:srgbClr val="C7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2073276" y="4383089"/>
            <a:ext cx="3539542" cy="27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200" dirty="0">
                <a:latin typeface="Arial" charset="0"/>
                <a:cs typeface="Arial" charset="0"/>
              </a:rPr>
              <a:t>International Satellite Cloud Climatology Project </a:t>
            </a: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969088" y="5148199"/>
            <a:ext cx="1995143" cy="27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200" dirty="0">
                <a:latin typeface="Arial" charset="0"/>
                <a:cs typeface="Arial" charset="0"/>
              </a:rPr>
              <a:t>dashed lines by Gene Fry</a:t>
            </a: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 rot="304621">
            <a:off x="3415326" y="1990898"/>
            <a:ext cx="1659299" cy="27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200" b="1">
                <a:solidFill>
                  <a:srgbClr val="0000FF"/>
                </a:solidFill>
                <a:latin typeface="Arial" charset="0"/>
                <a:cs typeface="Arial" charset="0"/>
              </a:rPr>
              <a:t>less cooling clouds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 rot="-324315">
            <a:off x="5331771" y="3783185"/>
            <a:ext cx="1826910" cy="27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200" b="1">
                <a:solidFill>
                  <a:srgbClr val="C70000"/>
                </a:solidFill>
                <a:latin typeface="Arial" charset="0"/>
                <a:cs typeface="Arial" charset="0"/>
              </a:rPr>
              <a:t>more warming clouds</a:t>
            </a:r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 rot="286892">
            <a:off x="2280524" y="3674441"/>
            <a:ext cx="1747679" cy="27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200" b="1">
                <a:solidFill>
                  <a:srgbClr val="C70000"/>
                </a:solidFill>
                <a:latin typeface="Arial" charset="0"/>
                <a:cs typeface="Arial" charset="0"/>
              </a:rPr>
              <a:t>less warming clouds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078164" y="106363"/>
            <a:ext cx="2891821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b="1" dirty="0">
                <a:latin typeface="Arial" charset="0"/>
                <a:cs typeface="Arial" charset="0"/>
              </a:rPr>
              <a:t>Clouds by Altitude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4763762" y="5151144"/>
            <a:ext cx="3100713" cy="33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600" dirty="0" smtClean="0">
                <a:latin typeface="Arial" charset="0"/>
                <a:cs typeface="Arial" charset="0"/>
              </a:rPr>
              <a:t>net warming effect.  Magnitude?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8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8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3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3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8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63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88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208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1800"/>
                            </p:stCondLst>
                            <p:childTnLst>
                              <p:par>
                                <p:cTn id="97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7" grpId="0"/>
      <p:bldP spid="29" grpId="0"/>
      <p:bldP spid="30" grpId="0"/>
      <p:bldP spid="31" grpId="0"/>
      <p:bldP spid="32" grpId="0"/>
      <p:bldP spid="70" grpId="0"/>
      <p:bldP spid="75" grpId="0"/>
      <p:bldP spid="81" grpId="0"/>
      <p:bldP spid="82" grpId="0"/>
      <p:bldP spid="83" grpId="0"/>
      <p:bldP spid="2" grpId="0"/>
      <p:bldP spid="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orld Cloud Cover by ∆°C, 82-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631826"/>
            <a:ext cx="8588375" cy="559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14864" y="6230939"/>
            <a:ext cx="6531437" cy="582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600" dirty="0">
                <a:latin typeface="Arial" charset="0"/>
                <a:cs typeface="Arial" charset="0"/>
              </a:rPr>
              <a:t>Annual Average Cloud Observations, 1982-2012</a:t>
            </a:r>
          </a:p>
          <a:p>
            <a:pPr algn="ctr" eaLnBrk="1" hangingPunct="1"/>
            <a:r>
              <a:rPr lang="en-US" sz="1600" i="1" dirty="0">
                <a:latin typeface="Arial" charset="0"/>
                <a:cs typeface="Arial" charset="0"/>
              </a:rPr>
              <a:t>State of the Climate in 2012</a:t>
            </a:r>
            <a:r>
              <a:rPr lang="en-US" sz="1600" dirty="0">
                <a:latin typeface="Arial" charset="0"/>
                <a:cs typeface="Arial" charset="0"/>
              </a:rPr>
              <a:t>, American Meteorological Organization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09614" y="76200"/>
            <a:ext cx="7937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2000">
                <a:latin typeface="Arial" charset="0"/>
                <a:cs typeface="Arial" charset="0"/>
              </a:rPr>
              <a:t>Clouds reflect ~17.5% of incoming sunlight (~ 59 W/m</a:t>
            </a:r>
            <a:r>
              <a:rPr lang="en-US" sz="2000" baseline="30000">
                <a:latin typeface="Arial" charset="0"/>
                <a:cs typeface="Arial" charset="0"/>
              </a:rPr>
              <a:t>2</a:t>
            </a:r>
            <a:r>
              <a:rPr lang="en-US" sz="2000">
                <a:latin typeface="Arial" charset="0"/>
                <a:cs typeface="Arial" charset="0"/>
              </a:rPr>
              <a:t>) = 10 W/m</a:t>
            </a:r>
            <a:r>
              <a:rPr lang="en-US" sz="2000" baseline="30000">
                <a:latin typeface="Arial" charset="0"/>
                <a:cs typeface="Arial" charset="0"/>
              </a:rPr>
              <a:t>2</a:t>
            </a:r>
            <a:r>
              <a:rPr lang="en-US" sz="200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724832" y="6292851"/>
            <a:ext cx="1845899" cy="524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400">
                <a:latin typeface="Arial" charset="0"/>
                <a:cs typeface="Arial" charset="0"/>
              </a:rPr>
              <a:t>mean of 5 data sets,</a:t>
            </a:r>
          </a:p>
          <a:p>
            <a:pPr algn="ctr" eaLnBrk="1" hangingPunct="1"/>
            <a:r>
              <a:rPr lang="en-US" sz="1400">
                <a:latin typeface="Arial" charset="0"/>
                <a:cs typeface="Arial" charset="0"/>
              </a:rPr>
              <a:t>including ISCCP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06778" y="1710387"/>
            <a:ext cx="8099715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1°C warmer air contains 7% more H</a:t>
            </a:r>
            <a:r>
              <a:rPr lang="en-US" sz="1800" dirty="0" smtClean="0">
                <a:latin typeface="Arial" charset="0"/>
                <a:cs typeface="Arial" charset="0"/>
              </a:rPr>
              <a:t>2</a:t>
            </a:r>
            <a:r>
              <a:rPr lang="en-US" dirty="0" smtClean="0">
                <a:latin typeface="Arial" charset="0"/>
                <a:cs typeface="Arial" charset="0"/>
              </a:rPr>
              <a:t>O vapor, on average.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52758" y="2510590"/>
            <a:ext cx="6473982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That increases </a:t>
            </a:r>
            <a:r>
              <a:rPr lang="en-US" dirty="0" err="1" smtClean="0">
                <a:latin typeface="Arial" charset="0"/>
                <a:cs typeface="Arial" charset="0"/>
              </a:rPr>
              <a:t>radiative</a:t>
            </a:r>
            <a:r>
              <a:rPr lang="en-US" dirty="0" smtClean="0">
                <a:latin typeface="Arial" charset="0"/>
                <a:cs typeface="Arial" charset="0"/>
              </a:rPr>
              <a:t> forcing by 1.45 W/m</a:t>
            </a:r>
            <a:r>
              <a:rPr lang="en-US" baseline="30000" dirty="0" smtClean="0">
                <a:latin typeface="Arial" charset="0"/>
                <a:cs typeface="Arial" charset="0"/>
              </a:rPr>
              <a:t>2</a:t>
            </a:r>
            <a:r>
              <a:rPr lang="en-US" dirty="0" smtClean="0">
                <a:latin typeface="Arial" charset="0"/>
                <a:cs typeface="Arial" charset="0"/>
              </a:rPr>
              <a:t>.</a:t>
            </a:r>
            <a:endParaRPr lang="en-US" baseline="300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98854" y="3407937"/>
            <a:ext cx="7600179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That is 86% as </a:t>
            </a:r>
            <a:r>
              <a:rPr lang="en-US" dirty="0" smtClean="0">
                <a:latin typeface="Arial" charset="0"/>
                <a:cs typeface="Arial" charset="0"/>
              </a:rPr>
              <a:t>much as from CO</a:t>
            </a:r>
            <a:r>
              <a:rPr lang="en-US" sz="1800" dirty="0" smtClean="0">
                <a:latin typeface="Arial" charset="0"/>
                <a:cs typeface="Arial" charset="0"/>
              </a:rPr>
              <a:t>2</a:t>
            </a:r>
            <a:r>
              <a:rPr lang="en-US" dirty="0" smtClean="0">
                <a:latin typeface="Arial" charset="0"/>
                <a:cs typeface="Arial" charset="0"/>
              </a:rPr>
              <a:t> emitted since 1750.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737609" y="464191"/>
            <a:ext cx="5209062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3200" b="1" dirty="0" smtClean="0">
                <a:latin typeface="Arial" charset="0"/>
                <a:cs typeface="Arial" charset="0"/>
              </a:rPr>
              <a:t>Water Vapor’s GHG Effect</a:t>
            </a:r>
            <a:endParaRPr lang="en-US" sz="32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961838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volution of Carbon in Permafrost, to 23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226" y="60325"/>
            <a:ext cx="8551863" cy="436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MacDougall to 23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939" y="4387851"/>
            <a:ext cx="4106862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90750" y="3949701"/>
            <a:ext cx="1421604" cy="27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200">
                <a:latin typeface="Arial" charset="0"/>
                <a:cs typeface="Arial" charset="0"/>
              </a:rPr>
              <a:t>MacDougall 2012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05401" y="5234966"/>
            <a:ext cx="1809644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b="1" dirty="0">
                <a:latin typeface="Arial" charset="0"/>
                <a:cs typeface="Arial" charset="0"/>
              </a:rPr>
              <a:t>Permafrost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483290" y="5587391"/>
            <a:ext cx="2762241" cy="64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800" dirty="0" smtClean="0">
                <a:latin typeface="Arial" charset="0"/>
                <a:cs typeface="Arial" charset="0"/>
              </a:rPr>
              <a:t>contains ≥ 2 x the carbon</a:t>
            </a:r>
          </a:p>
          <a:p>
            <a:pPr algn="ctr" eaLnBrk="1" hangingPunct="1"/>
            <a:r>
              <a:rPr lang="en-US" sz="1800" dirty="0" smtClean="0">
                <a:latin typeface="Arial" charset="0"/>
                <a:cs typeface="Arial" charset="0"/>
              </a:rPr>
              <a:t>in the atmosphere.</a:t>
            </a:r>
            <a:endParaRPr lang="en-US" sz="1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043411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81000" y="304800"/>
            <a:ext cx="8610600" cy="101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2000" dirty="0">
                <a:latin typeface="Arial" charset="0"/>
                <a:cs typeface="Arial" charset="0"/>
              </a:rPr>
              <a:t>     S</a:t>
            </a:r>
            <a:r>
              <a:rPr lang="en-US" sz="2000" dirty="0" smtClean="0">
                <a:latin typeface="Arial" charset="0"/>
                <a:cs typeface="Arial" charset="0"/>
              </a:rPr>
              <a:t>cenarios </a:t>
            </a:r>
            <a:r>
              <a:rPr lang="en-US" sz="2000" dirty="0">
                <a:latin typeface="Arial" charset="0"/>
                <a:cs typeface="Arial" charset="0"/>
              </a:rPr>
              <a:t>on </a:t>
            </a:r>
            <a:r>
              <a:rPr lang="en-US" sz="2000" dirty="0" smtClean="0">
                <a:latin typeface="Arial" charset="0"/>
                <a:cs typeface="Arial" charset="0"/>
              </a:rPr>
              <a:t>the next </a:t>
            </a:r>
            <a:r>
              <a:rPr lang="en-US" sz="2000" dirty="0">
                <a:latin typeface="Arial" charset="0"/>
                <a:cs typeface="Arial" charset="0"/>
              </a:rPr>
              <a:t>slide spread ocean warming over 1,000 years.</a:t>
            </a:r>
          </a:p>
          <a:p>
            <a:pPr eaLnBrk="1" hangingPunct="1"/>
            <a:r>
              <a:rPr lang="en-US" sz="2000" dirty="0">
                <a:latin typeface="Arial" charset="0"/>
                <a:cs typeface="Arial" charset="0"/>
              </a:rPr>
              <a:t>They use the previous </a:t>
            </a:r>
            <a:r>
              <a:rPr lang="en-US" sz="2000" dirty="0" smtClean="0">
                <a:latin typeface="Arial" charset="0"/>
                <a:cs typeface="Arial" charset="0"/>
              </a:rPr>
              <a:t>10 </a:t>
            </a:r>
            <a:r>
              <a:rPr lang="en-US" sz="2000" dirty="0">
                <a:latin typeface="Arial" charset="0"/>
                <a:cs typeface="Arial" charset="0"/>
              </a:rPr>
              <a:t>slides for permafrost emissions, sea </a:t>
            </a:r>
            <a:r>
              <a:rPr lang="en-US" sz="2000" dirty="0" smtClean="0">
                <a:latin typeface="Arial" charset="0"/>
                <a:cs typeface="Arial" charset="0"/>
              </a:rPr>
              <a:t>level, water vapor &amp; albedo </a:t>
            </a:r>
            <a:r>
              <a:rPr lang="en-US" sz="2000" dirty="0">
                <a:latin typeface="Arial" charset="0"/>
                <a:cs typeface="Arial" charset="0"/>
              </a:rPr>
              <a:t>effects of reduced sulfates, snow, ice, and clouds.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90600" y="2362200"/>
            <a:ext cx="77501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2000">
                <a:latin typeface="Arial" charset="0"/>
                <a:cs typeface="Arial" charset="0"/>
              </a:rPr>
              <a:t>     The effect of Arctic sea ice loss from Hudson (2011) is used:</a:t>
            </a:r>
          </a:p>
          <a:p>
            <a:pPr eaLnBrk="1" hangingPunct="1"/>
            <a:r>
              <a:rPr lang="en-US" sz="2000">
                <a:latin typeface="Arial" charset="0"/>
                <a:cs typeface="Arial" charset="0"/>
              </a:rPr>
              <a:t>globally, 0.7 W / sq meter for total loss, during the daylight season,</a:t>
            </a:r>
          </a:p>
          <a:p>
            <a:pPr eaLnBrk="1" hangingPunct="1"/>
            <a:r>
              <a:rPr lang="en-US" sz="2000">
                <a:latin typeface="Arial" charset="0"/>
                <a:cs typeface="Arial" charset="0"/>
              </a:rPr>
              <a:t>of which 0.1 had already occurred.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66801" y="3657601"/>
            <a:ext cx="6927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2000">
                <a:latin typeface="Arial" charset="0"/>
                <a:cs typeface="Arial" charset="0"/>
              </a:rPr>
              <a:t>     Permafrost carbon emission trajectories in the scenarios </a:t>
            </a:r>
          </a:p>
          <a:p>
            <a:pPr eaLnBrk="1" hangingPunct="1"/>
            <a:r>
              <a:rPr lang="en-US" sz="2000">
                <a:latin typeface="Arial" charset="0"/>
                <a:cs typeface="Arial" charset="0"/>
              </a:rPr>
              <a:t>are based on work by MacDougall </a:t>
            </a:r>
            <a:r>
              <a:rPr lang="en-US" sz="2000" i="1">
                <a:latin typeface="Arial" charset="0"/>
                <a:cs typeface="Arial" charset="0"/>
              </a:rPr>
              <a:t>et al</a:t>
            </a:r>
            <a:r>
              <a:rPr lang="en-US" sz="2000">
                <a:latin typeface="Arial" charset="0"/>
                <a:cs typeface="Arial" charset="0"/>
              </a:rPr>
              <a:t>. (2012)</a:t>
            </a:r>
            <a:r>
              <a:rPr lang="en-US" sz="1400">
                <a:latin typeface="Arial" charset="0"/>
                <a:cs typeface="Arial" charset="0"/>
              </a:rPr>
              <a:t>.</a:t>
            </a:r>
            <a:endParaRPr lang="en-US" sz="800">
              <a:latin typeface="Arial" charset="0"/>
              <a:cs typeface="Arial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66800" y="1524001"/>
            <a:ext cx="75136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     </a:t>
            </a:r>
            <a:r>
              <a:rPr lang="en-US" sz="2000" dirty="0">
                <a:latin typeface="Arial" charset="0"/>
                <a:cs typeface="Arial" charset="0"/>
              </a:rPr>
              <a:t>For clouds, </a:t>
            </a:r>
            <a:r>
              <a:rPr lang="en-US" sz="2000" dirty="0" smtClean="0">
                <a:latin typeface="Arial" charset="0"/>
                <a:cs typeface="Arial" charset="0"/>
              </a:rPr>
              <a:t>60</a:t>
            </a:r>
            <a:r>
              <a:rPr lang="en-US" sz="2000" dirty="0">
                <a:latin typeface="Arial" charset="0"/>
                <a:cs typeface="Arial" charset="0"/>
              </a:rPr>
              <a:t>% of the amount from AMO 2013 is used.</a:t>
            </a:r>
          </a:p>
          <a:p>
            <a:pPr eaLnBrk="1" hangingPunct="1"/>
            <a:r>
              <a:rPr lang="en-US" sz="2000" dirty="0">
                <a:latin typeface="Arial" charset="0"/>
                <a:cs typeface="Arial" charset="0"/>
              </a:rPr>
              <a:t>Cloud changes are complex and explain part of warming to date.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43000" y="5181600"/>
            <a:ext cx="76263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2000" dirty="0">
                <a:latin typeface="Arial" charset="0"/>
                <a:cs typeface="Arial" charset="0"/>
              </a:rPr>
              <a:t>     So, in the case of fossil fuel phase-out by 2050, and especially</a:t>
            </a:r>
          </a:p>
          <a:p>
            <a:pPr eaLnBrk="1" hangingPunct="1"/>
            <a:r>
              <a:rPr lang="en-US" sz="2000" dirty="0">
                <a:latin typeface="Arial" charset="0"/>
                <a:cs typeface="Arial" charset="0"/>
              </a:rPr>
              <a:t>the base case (peak ~ 2015, but zero only after 2100),</a:t>
            </a:r>
          </a:p>
          <a:p>
            <a:pPr eaLnBrk="1" hangingPunct="1"/>
            <a:r>
              <a:rPr lang="en-US" sz="2000" dirty="0">
                <a:latin typeface="Arial" charset="0"/>
                <a:cs typeface="Arial" charset="0"/>
              </a:rPr>
              <a:t>permafrost emissions exceed those shown by MacDougall.</a:t>
            </a:r>
          </a:p>
          <a:p>
            <a:pPr eaLnBrk="1" hangingPunct="1">
              <a:spcBef>
                <a:spcPts val="1200"/>
              </a:spcBef>
            </a:pPr>
            <a:r>
              <a:rPr lang="en-US" sz="2000" dirty="0"/>
              <a:t>     </a:t>
            </a:r>
            <a:r>
              <a:rPr lang="en-US" sz="2000" dirty="0">
                <a:latin typeface="Arial" charset="0"/>
                <a:cs typeface="Arial" charset="0"/>
              </a:rPr>
              <a:t>In the carbon sequester case, they are lower.</a:t>
            </a:r>
            <a:endParaRPr lang="en-US" sz="2000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143000" y="4419601"/>
            <a:ext cx="7226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  <a:cs typeface="Arial" charset="0"/>
              </a:rPr>
              <a:t>     </a:t>
            </a:r>
            <a:r>
              <a:rPr lang="en-US" sz="2000" dirty="0">
                <a:latin typeface="Arial" charset="0"/>
                <a:cs typeface="Arial" charset="0"/>
              </a:rPr>
              <a:t>But permafrost has twice the carbon he modeled.</a:t>
            </a:r>
          </a:p>
          <a:p>
            <a:pPr eaLnBrk="1" hangingPunct="1"/>
            <a:r>
              <a:rPr lang="en-US" sz="2000" dirty="0">
                <a:latin typeface="Arial" charset="0"/>
                <a:cs typeface="Arial" charset="0"/>
              </a:rPr>
              <a:t>Albedo changes will warm permafrost faster than he modeled.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74902" y="-38098"/>
            <a:ext cx="4918075" cy="357188"/>
          </a:xfrm>
        </p:spPr>
        <p:txBody>
          <a:bodyPr/>
          <a:lstStyle/>
          <a:p>
            <a:r>
              <a:rPr lang="en-US" sz="2200" b="1">
                <a:latin typeface="Arial" charset="0"/>
                <a:cs typeface="Arial" charset="0"/>
              </a:rPr>
              <a:t>Climate Future Scenarios</a:t>
            </a:r>
            <a:endParaRPr lang="en-US" sz="1500">
              <a:latin typeface="Calibri" charset="0"/>
            </a:endParaRPr>
          </a:p>
        </p:txBody>
      </p:sp>
      <p:pic>
        <p:nvPicPr>
          <p:cNvPr id="4" name="Picture 3" descr="Human CO2 Emissions to 24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50" y="319090"/>
            <a:ext cx="4541838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7" descr="CO2 ppm to 240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6" y="3448052"/>
            <a:ext cx="4425950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712789" y="935039"/>
            <a:ext cx="1350937" cy="86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200">
                <a:latin typeface="Arial" charset="0"/>
                <a:cs typeface="Arial" charset="0"/>
              </a:rPr>
              <a:t>Soil carbon loss</a:t>
            </a:r>
          </a:p>
          <a:p>
            <a:pPr eaLnBrk="1" hangingPunct="1">
              <a:lnSpc>
                <a:spcPct val="80000"/>
              </a:lnSpc>
            </a:pPr>
            <a:r>
              <a:rPr lang="en-US" sz="1200">
                <a:latin typeface="Arial" charset="0"/>
                <a:cs typeface="Arial" charset="0"/>
              </a:rPr>
              <a:t>since 10,000 BC</a:t>
            </a:r>
          </a:p>
          <a:p>
            <a:pPr eaLnBrk="1" hangingPunct="1">
              <a:lnSpc>
                <a:spcPct val="80000"/>
              </a:lnSpc>
            </a:pPr>
            <a:r>
              <a:rPr lang="en-US" sz="1200">
                <a:latin typeface="Arial" charset="0"/>
                <a:cs typeface="Arial" charset="0"/>
              </a:rPr>
              <a:t>= 60% of fossil</a:t>
            </a:r>
          </a:p>
          <a:p>
            <a:pPr eaLnBrk="1" hangingPunct="1">
              <a:lnSpc>
                <a:spcPct val="80000"/>
              </a:lnSpc>
            </a:pPr>
            <a:r>
              <a:rPr lang="en-US" sz="1200">
                <a:latin typeface="Arial" charset="0"/>
                <a:cs typeface="Arial" charset="0"/>
              </a:rPr>
              <a:t>fuel emissions.</a:t>
            </a:r>
          </a:p>
          <a:p>
            <a:pPr eaLnBrk="1" hangingPunct="1">
              <a:lnSpc>
                <a:spcPct val="80000"/>
              </a:lnSpc>
            </a:pPr>
            <a:r>
              <a:rPr lang="en-US" sz="1200">
                <a:latin typeface="Arial" charset="0"/>
                <a:cs typeface="Arial" charset="0"/>
              </a:rPr>
              <a:t>                </a:t>
            </a:r>
            <a:r>
              <a:rPr lang="en-US" sz="1000">
                <a:latin typeface="Arial" charset="0"/>
                <a:cs typeface="Arial" charset="0"/>
              </a:rPr>
              <a:t>Lal ‘01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3021014" y="2601915"/>
            <a:ext cx="12922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07" rIns="91412" bIns="4570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1200">
                <a:latin typeface="Arial" charset="0"/>
                <a:cs typeface="Arial" charset="0"/>
              </a:rPr>
              <a:t>Sequestration =</a:t>
            </a:r>
          </a:p>
          <a:p>
            <a:pPr eaLnBrk="1" hangingPunct="1">
              <a:lnSpc>
                <a:spcPct val="85000"/>
              </a:lnSpc>
            </a:pPr>
            <a:r>
              <a:rPr lang="en-US" sz="1200">
                <a:latin typeface="Arial" charset="0"/>
                <a:cs typeface="Arial" charset="0"/>
              </a:rPr>
              <a:t>22% of fossil</a:t>
            </a:r>
          </a:p>
          <a:p>
            <a:pPr eaLnBrk="1" hangingPunct="1">
              <a:lnSpc>
                <a:spcPct val="85000"/>
              </a:lnSpc>
            </a:pPr>
            <a:r>
              <a:rPr lang="en-US" sz="1200">
                <a:latin typeface="Arial" charset="0"/>
                <a:cs typeface="Arial" charset="0"/>
              </a:rPr>
              <a:t>fuel emissions.</a:t>
            </a:r>
          </a:p>
        </p:txBody>
      </p:sp>
      <p:sp>
        <p:nvSpPr>
          <p:cNvPr id="43" name="TextBox 8"/>
          <p:cNvSpPr txBox="1">
            <a:spLocks noChangeArrowheads="1"/>
          </p:cNvSpPr>
          <p:nvPr/>
        </p:nvSpPr>
        <p:spPr bwMode="auto">
          <a:xfrm>
            <a:off x="3514726" y="309563"/>
            <a:ext cx="1023138" cy="271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6" tIns="42098" rIns="84196" bIns="4209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200" b="1">
                <a:latin typeface="Arial" charset="0"/>
              </a:rPr>
              <a:t>peak ~2015</a:t>
            </a:r>
            <a:endParaRPr lang="en-US" sz="1200" b="1"/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660400" y="4260851"/>
            <a:ext cx="1762828" cy="121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200">
                <a:latin typeface="Arial" charset="0"/>
                <a:cs typeface="Arial" charset="0"/>
              </a:rPr>
              <a:t>    Permafrost carbon</a:t>
            </a:r>
          </a:p>
          <a:p>
            <a:pPr eaLnBrk="1" hangingPunct="1"/>
            <a:r>
              <a:rPr lang="en-US" sz="1200">
                <a:latin typeface="Arial" charset="0"/>
                <a:cs typeface="Arial" charset="0"/>
              </a:rPr>
              <a:t>emissions included:</a:t>
            </a:r>
          </a:p>
          <a:p>
            <a:pPr eaLnBrk="1" hangingPunct="1"/>
            <a:r>
              <a:rPr lang="en-US" sz="1200">
                <a:latin typeface="Arial" charset="0"/>
                <a:cs typeface="Arial" charset="0"/>
              </a:rPr>
              <a:t>+ppm CO</a:t>
            </a:r>
            <a:r>
              <a:rPr lang="en-US" sz="800">
                <a:latin typeface="Arial" charset="0"/>
                <a:cs typeface="Arial" charset="0"/>
              </a:rPr>
              <a:t>2</a:t>
            </a:r>
            <a:r>
              <a:rPr lang="en-US" sz="1200">
                <a:latin typeface="Arial" charset="0"/>
                <a:cs typeface="Arial" charset="0"/>
              </a:rPr>
              <a:t>  </a:t>
            </a:r>
            <a:r>
              <a:rPr lang="en-US" sz="1200" u="sng">
                <a:latin typeface="Arial" charset="0"/>
                <a:cs typeface="Arial" charset="0"/>
              </a:rPr>
              <a:t>2100</a:t>
            </a:r>
            <a:r>
              <a:rPr lang="en-US" sz="1200">
                <a:latin typeface="Arial" charset="0"/>
                <a:cs typeface="Arial" charset="0"/>
              </a:rPr>
              <a:t> </a:t>
            </a:r>
            <a:r>
              <a:rPr lang="en-US" sz="1200" u="sng">
                <a:latin typeface="Arial" charset="0"/>
                <a:cs typeface="Arial" charset="0"/>
              </a:rPr>
              <a:t>2300</a:t>
            </a:r>
          </a:p>
          <a:p>
            <a:pPr eaLnBrk="1" hangingPunct="1"/>
            <a:r>
              <a:rPr lang="en-US" sz="1200">
                <a:latin typeface="Arial" charset="0"/>
                <a:cs typeface="Arial" charset="0"/>
              </a:rPr>
              <a:t>Base             57 + 185</a:t>
            </a:r>
          </a:p>
          <a:p>
            <a:pPr eaLnBrk="1" hangingPunct="1"/>
            <a:r>
              <a:rPr lang="en-US" sz="1200">
                <a:latin typeface="Arial" charset="0"/>
                <a:cs typeface="Arial" charset="0"/>
              </a:rPr>
              <a:t>x FF 2050     54 + 113 </a:t>
            </a:r>
          </a:p>
          <a:p>
            <a:pPr eaLnBrk="1" hangingPunct="1"/>
            <a:r>
              <a:rPr lang="en-US" sz="1200">
                <a:latin typeface="Arial" charset="0"/>
                <a:cs typeface="Arial" charset="0"/>
              </a:rPr>
              <a:t>&amp; Sequester</a:t>
            </a:r>
            <a:r>
              <a:rPr lang="en-US" sz="800">
                <a:latin typeface="Arial" charset="0"/>
                <a:cs typeface="Arial" charset="0"/>
              </a:rPr>
              <a:t>  </a:t>
            </a:r>
            <a:r>
              <a:rPr lang="en-US" sz="1200">
                <a:latin typeface="Arial" charset="0"/>
                <a:cs typeface="Arial" charset="0"/>
              </a:rPr>
              <a:t>30 + </a:t>
            </a:r>
            <a:r>
              <a:rPr lang="en-US" sz="1000">
                <a:latin typeface="Arial" charset="0"/>
                <a:cs typeface="Arial" charset="0"/>
              </a:rPr>
              <a:t>  </a:t>
            </a:r>
            <a:r>
              <a:rPr lang="en-US" sz="1200">
                <a:latin typeface="Arial" charset="0"/>
                <a:cs typeface="Arial" charset="0"/>
              </a:rPr>
              <a:t>29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00401" y="2133601"/>
            <a:ext cx="1270469" cy="33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5" tIns="45713" rIns="91425" bIns="457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600" b="1">
                <a:latin typeface="Arial" charset="0"/>
                <a:cs typeface="Arial" charset="0"/>
              </a:rPr>
              <a:t>fossil fuels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667000" y="381000"/>
            <a:ext cx="0" cy="2692400"/>
          </a:xfrm>
          <a:prstGeom prst="line">
            <a:avLst/>
          </a:prstGeom>
          <a:ln w="635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438401" y="152402"/>
            <a:ext cx="539110" cy="27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5" tIns="45713" rIns="91425" bIns="457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200" b="1">
                <a:latin typeface="Arial" charset="0"/>
                <a:cs typeface="Arial" charset="0"/>
              </a:rPr>
              <a:t>2100</a:t>
            </a:r>
          </a:p>
        </p:txBody>
      </p:sp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57592464"/>
              </p:ext>
            </p:extLst>
          </p:nvPr>
        </p:nvGraphicFramePr>
        <p:xfrm>
          <a:off x="4470589" y="3421514"/>
          <a:ext cx="4636970" cy="3469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TextBox 12"/>
          <p:cNvSpPr txBox="1">
            <a:spLocks noChangeArrowheads="1"/>
          </p:cNvSpPr>
          <p:nvPr/>
        </p:nvSpPr>
        <p:spPr bwMode="auto">
          <a:xfrm>
            <a:off x="5181601" y="4800602"/>
            <a:ext cx="2639345" cy="99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   includes thermal expansion &amp;</a:t>
            </a:r>
          </a:p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near total ice loss (x Sequester) </a:t>
            </a:r>
          </a:p>
          <a:p>
            <a:pPr eaLnBrk="1" hangingPunct="1">
              <a:lnSpc>
                <a:spcPct val="90000"/>
              </a:lnSpc>
            </a:pPr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from most glaciers except</a:t>
            </a:r>
          </a:p>
          <a:p>
            <a:pPr eaLnBrk="1" hangingPunct="1">
              <a:lnSpc>
                <a:spcPct val="90000"/>
              </a:lnSpc>
            </a:pPr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Greenland (x2050) &amp; E. Antarctica,</a:t>
            </a:r>
          </a:p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where % loss is modest.</a:t>
            </a:r>
          </a:p>
        </p:txBody>
      </p:sp>
      <p:cxnSp>
        <p:nvCxnSpPr>
          <p:cNvPr id="24" name="Straight Connector 23"/>
          <p:cNvCxnSpPr/>
          <p:nvPr/>
        </p:nvCxnSpPr>
        <p:spPr bwMode="auto">
          <a:xfrm flipV="1">
            <a:off x="5274148" y="4389602"/>
            <a:ext cx="3495229" cy="16627"/>
          </a:xfrm>
          <a:prstGeom prst="line">
            <a:avLst/>
          </a:prstGeom>
          <a:noFill/>
          <a:ln w="19050" cap="flat" cmpd="sng" algn="ctr">
            <a:solidFill>
              <a:srgbClr val="FF00FF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TextBox 12"/>
          <p:cNvSpPr txBox="1">
            <a:spLocks noChangeArrowheads="1"/>
          </p:cNvSpPr>
          <p:nvPr/>
        </p:nvSpPr>
        <p:spPr bwMode="auto">
          <a:xfrm>
            <a:off x="5256906" y="4154865"/>
            <a:ext cx="2621979" cy="46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   Norfolk, S Florida, Sacramento</a:t>
            </a:r>
          </a:p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Baton Rouge, Trenton under water</a:t>
            </a:r>
          </a:p>
        </p:txBody>
      </p:sp>
      <p:pic>
        <p:nvPicPr>
          <p:cNvPr id="5" name="Picture 4" descr="0910 ∆°C to 240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6777" y="304801"/>
            <a:ext cx="4314824" cy="3015627"/>
          </a:xfrm>
          <a:prstGeom prst="rect">
            <a:avLst/>
          </a:prstGeom>
        </p:spPr>
      </p:pic>
      <p:sp>
        <p:nvSpPr>
          <p:cNvPr id="28" name="TextBox 12"/>
          <p:cNvSpPr txBox="1">
            <a:spLocks noChangeArrowheads="1"/>
          </p:cNvSpPr>
          <p:nvPr/>
        </p:nvSpPr>
        <p:spPr bwMode="auto">
          <a:xfrm>
            <a:off x="7371085" y="1295400"/>
            <a:ext cx="1537090" cy="36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>
              <a:lnSpc>
                <a:spcPts val="800"/>
              </a:lnSpc>
              <a:spcBef>
                <a:spcPts val="0"/>
              </a:spcBef>
            </a:pPr>
            <a:r>
              <a:rPr lang="en-US" sz="1200" dirty="0">
                <a:solidFill>
                  <a:srgbClr val="712F10"/>
                </a:solidFill>
                <a:latin typeface="Arial" charset="0"/>
                <a:cs typeface="Arial" charset="0"/>
              </a:rPr>
              <a:t>Kansas gets as hot</a:t>
            </a:r>
            <a:endParaRPr lang="en-US" sz="800" dirty="0">
              <a:solidFill>
                <a:srgbClr val="712F10"/>
              </a:solidFill>
              <a:latin typeface="Arial" charset="0"/>
              <a:cs typeface="Arial" charset="0"/>
            </a:endParaRPr>
          </a:p>
          <a:p>
            <a:pPr algn="ctr" eaLnBrk="1" hangingPunct="1">
              <a:lnSpc>
                <a:spcPts val="400"/>
              </a:lnSpc>
              <a:spcBef>
                <a:spcPts val="0"/>
              </a:spcBef>
            </a:pPr>
            <a:endParaRPr lang="en-US" sz="800" dirty="0">
              <a:solidFill>
                <a:srgbClr val="712F10"/>
              </a:solidFill>
              <a:latin typeface="Arial" charset="0"/>
              <a:cs typeface="Arial" charset="0"/>
            </a:endParaRPr>
          </a:p>
          <a:p>
            <a:pPr algn="ctr" eaLnBrk="1" hangingPunct="1">
              <a:lnSpc>
                <a:spcPts val="800"/>
              </a:lnSpc>
              <a:spcBef>
                <a:spcPts val="0"/>
              </a:spcBef>
            </a:pPr>
            <a:r>
              <a:rPr lang="en-US" sz="800" dirty="0">
                <a:solidFill>
                  <a:srgbClr val="712F10"/>
                </a:solidFill>
                <a:latin typeface="Arial" charset="0"/>
                <a:cs typeface="Arial" charset="0"/>
              </a:rPr>
              <a:t> </a:t>
            </a:r>
            <a:r>
              <a:rPr lang="en-US" sz="1200" dirty="0">
                <a:solidFill>
                  <a:srgbClr val="712F10"/>
                </a:solidFill>
                <a:latin typeface="Arial" charset="0"/>
                <a:cs typeface="Arial" charset="0"/>
              </a:rPr>
              <a:t>as Las Vegas now.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257800" y="1447801"/>
            <a:ext cx="3568700" cy="4763"/>
          </a:xfrm>
          <a:prstGeom prst="line">
            <a:avLst/>
          </a:prstGeom>
          <a:ln>
            <a:solidFill>
              <a:srgbClr val="8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12"/>
          <p:cNvSpPr txBox="1">
            <a:spLocks noChangeArrowheads="1"/>
          </p:cNvSpPr>
          <p:nvPr/>
        </p:nvSpPr>
        <p:spPr bwMode="auto">
          <a:xfrm>
            <a:off x="5109730" y="1363375"/>
            <a:ext cx="2085050" cy="84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100" dirty="0">
                <a:solidFill>
                  <a:srgbClr val="000000"/>
                </a:solidFill>
                <a:latin typeface="Arial" charset="0"/>
                <a:cs typeface="Arial" charset="0"/>
              </a:rPr>
              <a:t>includes </a:t>
            </a:r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big </a:t>
            </a:r>
            <a:r>
              <a:rPr lang="en-US" sz="1200" b="1" dirty="0">
                <a:solidFill>
                  <a:srgbClr val="000000"/>
                </a:solidFill>
                <a:latin typeface="Arial" charset="0"/>
                <a:cs typeface="Arial" charset="0"/>
              </a:rPr>
              <a:t>albedo</a:t>
            </a:r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 effects:</a:t>
            </a:r>
          </a:p>
          <a:p>
            <a:pPr eaLnBrk="1" hangingPunct="1">
              <a:spcBef>
                <a:spcPts val="0"/>
              </a:spcBef>
            </a:pPr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loss of sulfates; sea ice;</a:t>
            </a:r>
          </a:p>
          <a:p>
            <a:pPr eaLnBrk="1" hangingPunct="1">
              <a:spcBef>
                <a:spcPts val="0"/>
              </a:spcBef>
            </a:pPr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some cloud cover,</a:t>
            </a:r>
          </a:p>
          <a:p>
            <a:pPr eaLnBrk="1" hangingPunct="1"/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snow &amp; land ice.</a:t>
            </a:r>
          </a:p>
        </p:txBody>
      </p:sp>
      <p:sp>
        <p:nvSpPr>
          <p:cNvPr id="39" name="TextBox 12"/>
          <p:cNvSpPr txBox="1">
            <a:spLocks noChangeArrowheads="1"/>
          </p:cNvSpPr>
          <p:nvPr/>
        </p:nvSpPr>
        <p:spPr bwMode="auto">
          <a:xfrm>
            <a:off x="7834668" y="2022107"/>
            <a:ext cx="1050911" cy="46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international</a:t>
            </a:r>
          </a:p>
          <a:p>
            <a:pPr algn="ctr" eaLnBrk="1" hangingPunct="1"/>
            <a:r>
              <a:rPr lang="en-US" sz="1200" dirty="0">
                <a:solidFill>
                  <a:srgbClr val="000000"/>
                </a:solidFill>
                <a:latin typeface="Arial" charset="0"/>
                <a:cs typeface="Arial" charset="0"/>
              </a:rPr>
              <a:t>target</a:t>
            </a:r>
          </a:p>
        </p:txBody>
      </p:sp>
      <p:cxnSp>
        <p:nvCxnSpPr>
          <p:cNvPr id="45" name="Straight Connector 44"/>
          <p:cNvCxnSpPr/>
          <p:nvPr/>
        </p:nvCxnSpPr>
        <p:spPr>
          <a:xfrm flipV="1">
            <a:off x="5201641" y="2252931"/>
            <a:ext cx="3608387" cy="4762"/>
          </a:xfrm>
          <a:prstGeom prst="line">
            <a:avLst/>
          </a:prstGeom>
          <a:ln>
            <a:solidFill>
              <a:srgbClr val="0000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7376802" y="1622954"/>
            <a:ext cx="992340" cy="264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5" tIns="45713" rIns="91425" bIns="457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100" dirty="0">
                <a:latin typeface="Arial" charset="0"/>
                <a:cs typeface="Arial" charset="0"/>
              </a:rPr>
              <a:t>sulfates loss</a:t>
            </a:r>
          </a:p>
        </p:txBody>
      </p:sp>
      <p:cxnSp>
        <p:nvCxnSpPr>
          <p:cNvPr id="48" name="Straight Arrow Connector 47"/>
          <p:cNvCxnSpPr>
            <a:stCxn id="47" idx="1"/>
          </p:cNvCxnSpPr>
          <p:nvPr/>
        </p:nvCxnSpPr>
        <p:spPr>
          <a:xfrm flipH="1">
            <a:off x="6947760" y="1755265"/>
            <a:ext cx="429042" cy="5282"/>
          </a:xfrm>
          <a:prstGeom prst="straightConnector1">
            <a:avLst/>
          </a:prstGeom>
          <a:ln w="28575" cmpd="sng">
            <a:solidFill>
              <a:srgbClr val="00B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7127875" y="414004"/>
            <a:ext cx="0" cy="2633996"/>
          </a:xfrm>
          <a:prstGeom prst="line">
            <a:avLst/>
          </a:prstGeom>
          <a:ln w="6350" cmpd="sng">
            <a:solidFill>
              <a:schemeClr val="tx1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6934201" y="152400"/>
            <a:ext cx="511940" cy="264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5" tIns="45713" rIns="91425" bIns="4571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100" b="1" dirty="0">
                <a:latin typeface="Arial" charset="0"/>
                <a:cs typeface="Arial" charset="0"/>
              </a:rPr>
              <a:t>2100</a:t>
            </a:r>
          </a:p>
        </p:txBody>
      </p:sp>
    </p:spTree>
    <p:extLst>
      <p:ext uri="{BB962C8B-B14F-4D97-AF65-F5344CB8AC3E}">
        <p14:creationId xmlns:p14="http://schemas.microsoft.com/office/powerpoint/2010/main" xmlns="" val="6070218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93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3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28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71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16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6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3600"/>
                            </p:stCondLst>
                            <p:childTnLst>
                              <p:par>
                                <p:cTn id="5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46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6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26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76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160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56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06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0" grpId="0"/>
      <p:bldP spid="42" grpId="0"/>
      <p:bldP spid="43" grpId="0"/>
      <p:bldP spid="44" grpId="0"/>
      <p:bldP spid="2" grpId="0"/>
      <p:bldP spid="13" grpId="0"/>
      <p:bldGraphic spid="26" grpId="0">
        <p:bldAsOne/>
      </p:bldGraphic>
      <p:bldP spid="27" grpId="0"/>
      <p:bldP spid="25" grpId="0"/>
      <p:bldP spid="28" grpId="0"/>
      <p:bldP spid="35" grpId="0"/>
      <p:bldP spid="39" grpId="0"/>
      <p:bldP spid="47" grpId="0"/>
      <p:bldP spid="5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-37850" y="0"/>
          <a:ext cx="8996066" cy="6038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AutoShape 109"/>
          <p:cNvCxnSpPr>
            <a:cxnSpLocks noChangeShapeType="1"/>
          </p:cNvCxnSpPr>
          <p:nvPr/>
        </p:nvCxnSpPr>
        <p:spPr bwMode="auto">
          <a:xfrm flipV="1">
            <a:off x="1219200" y="3962400"/>
            <a:ext cx="3657600" cy="171450"/>
          </a:xfrm>
          <a:prstGeom prst="straightConnector1">
            <a:avLst/>
          </a:prstGeom>
          <a:noFill/>
          <a:ln w="57150">
            <a:solidFill>
              <a:srgbClr val="00E0E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" name="AutoShape 110"/>
          <p:cNvCxnSpPr>
            <a:cxnSpLocks noChangeShapeType="1"/>
          </p:cNvCxnSpPr>
          <p:nvPr/>
        </p:nvCxnSpPr>
        <p:spPr bwMode="auto">
          <a:xfrm flipV="1">
            <a:off x="1196976" y="1958976"/>
            <a:ext cx="7353300" cy="2773363"/>
          </a:xfrm>
          <a:prstGeom prst="straightConnector1">
            <a:avLst/>
          </a:prstGeom>
          <a:noFill/>
          <a:ln w="57150">
            <a:solidFill>
              <a:srgbClr val="F6600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" name="AutoShape 111"/>
          <p:cNvCxnSpPr>
            <a:cxnSpLocks noChangeShapeType="1"/>
          </p:cNvCxnSpPr>
          <p:nvPr/>
        </p:nvCxnSpPr>
        <p:spPr bwMode="auto">
          <a:xfrm flipV="1">
            <a:off x="4876800" y="1371600"/>
            <a:ext cx="3657600" cy="2465388"/>
          </a:xfrm>
          <a:prstGeom prst="straightConnector1">
            <a:avLst/>
          </a:prstGeom>
          <a:noFill/>
          <a:ln w="57150">
            <a:solidFill>
              <a:srgbClr val="E5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52451" y="5905500"/>
            <a:ext cx="85756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800">
                <a:latin typeface="Arial" charset="0"/>
              </a:rPr>
              <a:t>At +3.2</a:t>
            </a:r>
            <a:r>
              <a:rPr lang="en-US" sz="1800">
                <a:latin typeface="Arial" charset="0"/>
                <a:cs typeface="ＭＳ Ｐゴシック" charset="0"/>
              </a:rPr>
              <a:t>º</a:t>
            </a:r>
            <a:r>
              <a:rPr lang="en-US" sz="1800">
                <a:latin typeface="Arial" charset="0"/>
              </a:rPr>
              <a:t>C / 100 years, by 2100 summer in Salina would be hotter than Dallas now.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61988" y="6183313"/>
            <a:ext cx="70294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</a:rPr>
              <a:t>At 5.8</a:t>
            </a:r>
            <a:r>
              <a:rPr lang="en-US" sz="1800" dirty="0">
                <a:latin typeface="Arial" charset="0"/>
                <a:cs typeface="ＭＳ Ｐゴシック" charset="0"/>
              </a:rPr>
              <a:t>º</a:t>
            </a:r>
            <a:r>
              <a:rPr lang="en-US" sz="1800" dirty="0">
                <a:latin typeface="Arial" charset="0"/>
              </a:rPr>
              <a:t>C / 100 years, in 2120 it would be as hot as Las Vegas now.</a:t>
            </a:r>
          </a:p>
        </p:txBody>
      </p:sp>
      <p:sp>
        <p:nvSpPr>
          <p:cNvPr id="15" name="TextBox 10"/>
          <p:cNvSpPr txBox="1">
            <a:spLocks noChangeArrowheads="1"/>
          </p:cNvSpPr>
          <p:nvPr/>
        </p:nvSpPr>
        <p:spPr bwMode="auto">
          <a:xfrm>
            <a:off x="3463926" y="6473826"/>
            <a:ext cx="2894164" cy="362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800" dirty="0">
                <a:latin typeface="Arial" charset="0"/>
              </a:rPr>
              <a:t>We should PREVENT this.</a:t>
            </a:r>
          </a:p>
        </p:txBody>
      </p:sp>
      <p:sp>
        <p:nvSpPr>
          <p:cNvPr id="16" name="Text Box 106"/>
          <p:cNvSpPr txBox="1">
            <a:spLocks noChangeArrowheads="1"/>
          </p:cNvSpPr>
          <p:nvPr/>
        </p:nvSpPr>
        <p:spPr bwMode="auto">
          <a:xfrm rot="20347755">
            <a:off x="4108450" y="3087688"/>
            <a:ext cx="1187450" cy="60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196" tIns="42098" rIns="84196" bIns="42098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806450" indent="-309563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241425" indent="-249238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736725" indent="-247650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233613" indent="-247650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6908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31480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6052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40624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>
                <a:solidFill>
                  <a:srgbClr val="FF8000"/>
                </a:solidFill>
                <a:ea typeface="ヒラギノ角ゴ Pro W3" charset="0"/>
                <a:cs typeface="ヒラギノ角ゴ Pro W3" charset="0"/>
              </a:rPr>
              <a:t>+3.2</a:t>
            </a:r>
            <a:r>
              <a:rPr lang="en-US" sz="1700" dirty="0">
                <a:latin typeface="Arial"/>
                <a:ea typeface="ＭＳ Ｐゴシック" charset="0"/>
                <a:cs typeface="Arial"/>
              </a:rPr>
              <a:t>º</a:t>
            </a:r>
            <a:r>
              <a:rPr lang="en-US" sz="1700" dirty="0">
                <a:ea typeface="ヒラギノ角ゴ Pro W3" charset="0"/>
                <a:cs typeface="ヒラギノ角ゴ Pro W3" charset="0"/>
              </a:rPr>
              <a:t>C /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dirty="0">
                <a:ea typeface="ヒラギノ角ゴ Pro W3" charset="0"/>
                <a:cs typeface="ヒラギノ角ゴ Pro W3" charset="0"/>
              </a:rPr>
              <a:t> 100 years</a:t>
            </a:r>
          </a:p>
        </p:txBody>
      </p:sp>
      <p:sp>
        <p:nvSpPr>
          <p:cNvPr id="17" name="Text Box 107"/>
          <p:cNvSpPr txBox="1">
            <a:spLocks noChangeArrowheads="1"/>
          </p:cNvSpPr>
          <p:nvPr/>
        </p:nvSpPr>
        <p:spPr bwMode="auto">
          <a:xfrm rot="21412345">
            <a:off x="1311275" y="3768726"/>
            <a:ext cx="1276350" cy="60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4196" tIns="42098" rIns="84196" bIns="42098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806450" indent="-309563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241425" indent="-249238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736725" indent="-247650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233613" indent="-247650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6908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31480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6052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40624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00E0E0"/>
                </a:solidFill>
                <a:ea typeface="ヒラギノ角ゴ Pro W3" charset="0"/>
                <a:cs typeface="ヒラギノ角ゴ Pro W3" charset="0"/>
              </a:rPr>
              <a:t>      </a:t>
            </a:r>
            <a:r>
              <a:rPr lang="en-US" sz="1700" b="1" dirty="0">
                <a:solidFill>
                  <a:srgbClr val="00E0E0"/>
                </a:solidFill>
                <a:ea typeface="ヒラギノ角ゴ Pro W3" charset="0"/>
                <a:cs typeface="ヒラギノ角ゴ Pro W3" charset="0"/>
              </a:rPr>
              <a:t>+0.2</a:t>
            </a:r>
            <a:r>
              <a:rPr lang="en-US" sz="1700" dirty="0">
                <a:latin typeface="Arial"/>
                <a:ea typeface="ＭＳ Ｐゴシック" charset="0"/>
                <a:cs typeface="Arial"/>
              </a:rPr>
              <a:t>º</a:t>
            </a:r>
            <a:r>
              <a:rPr lang="en-US" sz="1700" dirty="0">
                <a:ea typeface="ヒラギノ角ゴ Pro W3" charset="0"/>
                <a:cs typeface="ヒラギノ角ゴ Pro W3" charset="0"/>
              </a:rPr>
              <a:t>C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dirty="0">
                <a:ea typeface="ヒラギノ角ゴ Pro W3" charset="0"/>
                <a:cs typeface="ヒラギノ角ゴ Pro W3" charset="0"/>
              </a:rPr>
              <a:t>/ 100 years </a:t>
            </a:r>
          </a:p>
        </p:txBody>
      </p:sp>
      <p:sp>
        <p:nvSpPr>
          <p:cNvPr id="18" name="Text Box 108"/>
          <p:cNvSpPr txBox="1">
            <a:spLocks noChangeArrowheads="1"/>
          </p:cNvSpPr>
          <p:nvPr/>
        </p:nvSpPr>
        <p:spPr bwMode="auto">
          <a:xfrm rot="19599690">
            <a:off x="7926389" y="1090613"/>
            <a:ext cx="1127125" cy="60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4196" tIns="42098" rIns="84196" bIns="42098">
            <a:spAutoFit/>
          </a:bodyPr>
          <a:lstStyle>
            <a:lvl1pPr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1pPr>
            <a:lvl2pPr marL="806450" indent="-309563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2pPr>
            <a:lvl3pPr marL="1241425" indent="-249238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3pPr>
            <a:lvl4pPr marL="1736725" indent="-247650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4pPr>
            <a:lvl5pPr marL="2233613" indent="-247650" defTabSz="912813"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5pPr>
            <a:lvl6pPr marL="26908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6pPr>
            <a:lvl7pPr marL="31480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7pPr>
            <a:lvl8pPr marL="36052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8pPr>
            <a:lvl9pPr marL="4062413" indent="-24765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Geneva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>
                <a:solidFill>
                  <a:srgbClr val="E50000"/>
                </a:solidFill>
                <a:ea typeface="ヒラギノ角ゴ Pro W3" charset="0"/>
                <a:cs typeface="ヒラギノ角ゴ Pro W3" charset="0"/>
              </a:rPr>
              <a:t>+ 5.8</a:t>
            </a:r>
            <a:r>
              <a:rPr lang="en-US" sz="1700" dirty="0">
                <a:latin typeface="Arial"/>
                <a:ea typeface="ＭＳ Ｐゴシック" charset="0"/>
                <a:cs typeface="Arial"/>
              </a:rPr>
              <a:t>º</a:t>
            </a:r>
            <a:r>
              <a:rPr lang="en-US" sz="1700" dirty="0">
                <a:ea typeface="ヒラギノ角ゴ Pro W3" charset="0"/>
                <a:cs typeface="ヒラギノ角ゴ Pro W3" charset="0"/>
              </a:rPr>
              <a:t>C 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dirty="0">
                <a:ea typeface="ヒラギノ角ゴ Pro W3" charset="0"/>
                <a:cs typeface="ヒラギノ角ゴ Pro W3" charset="0"/>
              </a:rPr>
              <a:t>100 years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196975" y="990601"/>
            <a:ext cx="3129843" cy="916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800">
                <a:latin typeface="Arial" charset="0"/>
              </a:rPr>
              <a:t>     Consider Salina, Kansas,</a:t>
            </a:r>
          </a:p>
          <a:p>
            <a:pPr eaLnBrk="1" hangingPunct="1"/>
            <a:r>
              <a:rPr lang="en-US" sz="1800">
                <a:latin typeface="Arial" charset="0"/>
              </a:rPr>
              <a:t>in the heart of wheat country,</a:t>
            </a:r>
          </a:p>
          <a:p>
            <a:pPr eaLnBrk="1" hangingPunct="1"/>
            <a:r>
              <a:rPr lang="en-US" sz="1800">
                <a:latin typeface="Arial" charset="0"/>
              </a:rPr>
              <a:t>breadbasket of the world.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616435" y="4564064"/>
            <a:ext cx="1856657" cy="603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algn="ctr" eaLnBrk="1" hangingPunct="1"/>
            <a:r>
              <a:rPr lang="en-US" sz="1700" b="1">
                <a:latin typeface="Arial" charset="0"/>
              </a:rPr>
              <a:t>3-Year</a:t>
            </a:r>
          </a:p>
          <a:p>
            <a:pPr algn="ctr" eaLnBrk="1" hangingPunct="1"/>
            <a:r>
              <a:rPr lang="en-US" sz="1700" b="1">
                <a:latin typeface="Arial" charset="0"/>
              </a:rPr>
              <a:t>Moving Average</a:t>
            </a:r>
          </a:p>
        </p:txBody>
      </p:sp>
      <p:sp>
        <p:nvSpPr>
          <p:cNvPr id="21" name="TextBox 2"/>
          <p:cNvSpPr txBox="1">
            <a:spLocks noChangeArrowheads="1"/>
          </p:cNvSpPr>
          <p:nvPr/>
        </p:nvSpPr>
        <p:spPr bwMode="auto">
          <a:xfrm>
            <a:off x="5638800" y="3581400"/>
            <a:ext cx="3152775" cy="916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800">
                <a:latin typeface="Arial" charset="0"/>
              </a:rPr>
              <a:t>   Over 1995-2015, Salina actually warmed 44% faster than the US average.</a:t>
            </a:r>
          </a:p>
        </p:txBody>
      </p:sp>
      <p:sp>
        <p:nvSpPr>
          <p:cNvPr id="22" name="TextBox 2"/>
          <p:cNvSpPr txBox="1">
            <a:spLocks noChangeArrowheads="1"/>
          </p:cNvSpPr>
          <p:nvPr/>
        </p:nvSpPr>
        <p:spPr bwMode="auto">
          <a:xfrm>
            <a:off x="5002213" y="4533900"/>
            <a:ext cx="359251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800">
                <a:latin typeface="Arial" charset="0"/>
              </a:rPr>
              <a:t>   Hot as Las Vegas now in 2088.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28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78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2800"/>
                            </p:stCondLst>
                            <p:childTnLst>
                              <p:par>
                                <p:cTn id="49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6800"/>
                            </p:stCondLst>
                            <p:childTnLst>
                              <p:par>
                                <p:cTn id="5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88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422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54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479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4" grpId="0" autoUpdateAnimBg="0"/>
      <p:bldP spid="15" grpId="0" autoUpdateAnimBg="0"/>
      <p:bldP spid="16" grpId="0" autoUpdateAnimBg="0"/>
      <p:bldP spid="16" grpId="1" autoUpdateAnimBg="0"/>
      <p:bldP spid="17" grpId="0" autoUpdateAnimBg="0"/>
      <p:bldP spid="17" grpId="1" autoUpdateAnimBg="0"/>
      <p:bldP spid="18" grpId="0" autoUpdateAnimBg="0"/>
      <p:bldP spid="19" grpId="0" autoUpdateAnimBg="0"/>
      <p:bldP spid="20" grpId="0" autoUpdateAnimBg="0"/>
      <p:bldP spid="21" grpId="0" autoUpdateAnimBg="0"/>
      <p:bldP spid="22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14" y="-119062"/>
            <a:ext cx="7608887" cy="500063"/>
          </a:xfrm>
        </p:spPr>
        <p:txBody>
          <a:bodyPr/>
          <a:lstStyle/>
          <a:p>
            <a:r>
              <a:rPr lang="en-US" sz="1800" b="1">
                <a:latin typeface="Arial" charset="0"/>
                <a:cs typeface="Arial" charset="0"/>
              </a:rPr>
              <a:t>When Do State Summers Become as Hot as Las Vegas Now?</a:t>
            </a:r>
            <a:endParaRPr lang="en-US" sz="1800">
              <a:latin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5750"/>
            <a:ext cx="9144000" cy="857250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en-US" sz="1300">
                <a:latin typeface="Arial" charset="0"/>
                <a:cs typeface="Arial" charset="0"/>
              </a:rPr>
              <a:t>The average of daily highs in Las Vegas, June 1 thru September 30, 1995-2015, was </a:t>
            </a:r>
            <a:r>
              <a:rPr lang="en-US" sz="1300" b="1">
                <a:solidFill>
                  <a:srgbClr val="9E0000"/>
                </a:solidFill>
                <a:latin typeface="Arial" charset="0"/>
                <a:cs typeface="Arial" charset="0"/>
              </a:rPr>
              <a:t>37.8</a:t>
            </a:r>
            <a:r>
              <a:rPr lang="en-US" sz="1300">
                <a:latin typeface="Arial" charset="0"/>
                <a:cs typeface="Arial" charset="0"/>
              </a:rPr>
              <a:t>ºC.</a:t>
            </a:r>
          </a:p>
          <a:p>
            <a:pPr marL="0" indent="0" algn="ctr">
              <a:spcBef>
                <a:spcPts val="363"/>
              </a:spcBef>
              <a:buNone/>
            </a:pPr>
            <a:r>
              <a:rPr lang="en-US" sz="1300">
                <a:latin typeface="Arial" charset="0"/>
                <a:cs typeface="Arial" charset="0"/>
              </a:rPr>
              <a:t>Dates shown </a:t>
            </a:r>
            <a:r>
              <a:rPr lang="en-US" sz="1300" b="1">
                <a:latin typeface="Arial" charset="0"/>
                <a:cs typeface="Arial" charset="0"/>
              </a:rPr>
              <a:t>assume LOCAL </a:t>
            </a:r>
            <a:r>
              <a:rPr lang="en-US" sz="1300">
                <a:latin typeface="Arial" charset="0"/>
                <a:cs typeface="Arial" charset="0"/>
              </a:rPr>
              <a:t>daily high </a:t>
            </a:r>
            <a:r>
              <a:rPr lang="en-US" sz="1300" b="1">
                <a:latin typeface="Arial" charset="0"/>
                <a:cs typeface="Arial" charset="0"/>
              </a:rPr>
              <a:t>trends</a:t>
            </a:r>
            <a:r>
              <a:rPr lang="en-US" sz="1300">
                <a:latin typeface="Arial" charset="0"/>
                <a:cs typeface="Arial" charset="0"/>
              </a:rPr>
              <a:t> for </a:t>
            </a:r>
            <a:r>
              <a:rPr lang="en-US" sz="1300" b="1">
                <a:latin typeface="Arial" charset="0"/>
                <a:cs typeface="Arial" charset="0"/>
              </a:rPr>
              <a:t>those 21 years </a:t>
            </a:r>
            <a:r>
              <a:rPr lang="en-US" sz="1300" b="1" u="sng">
                <a:latin typeface="Arial" charset="0"/>
                <a:cs typeface="Arial" charset="0"/>
              </a:rPr>
              <a:t>CONTINUE</a:t>
            </a:r>
            <a:r>
              <a:rPr lang="en-US" sz="1300">
                <a:latin typeface="Arial" charset="0"/>
                <a:cs typeface="Arial" charset="0"/>
              </a:rPr>
              <a:t>.</a:t>
            </a:r>
          </a:p>
          <a:p>
            <a:pPr marL="0" indent="0" algn="ctr">
              <a:spcBef>
                <a:spcPts val="363"/>
              </a:spcBef>
              <a:buNone/>
            </a:pPr>
            <a:r>
              <a:rPr lang="en-US" sz="1300">
                <a:latin typeface="Arial" charset="0"/>
                <a:cs typeface="Arial" charset="0"/>
              </a:rPr>
              <a:t> Trends use 21 years x 122 days, for 348 places.</a:t>
            </a:r>
          </a:p>
        </p:txBody>
      </p:sp>
      <p:pic>
        <p:nvPicPr>
          <p:cNvPr id="4" name="Picture 3" descr="States Outline 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114" y="1062039"/>
            <a:ext cx="8859837" cy="577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108075" y="3429001"/>
            <a:ext cx="65563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700" b="1">
                <a:solidFill>
                  <a:srgbClr val="EE0E3C"/>
                </a:solidFill>
                <a:latin typeface="Arial" charset="0"/>
                <a:cs typeface="Arial" charset="0"/>
              </a:rPr>
              <a:t>2052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364039" y="5214939"/>
            <a:ext cx="655637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700" b="1">
                <a:solidFill>
                  <a:srgbClr val="EE0E3C"/>
                </a:solidFill>
                <a:latin typeface="Arial" charset="0"/>
                <a:cs typeface="Arial" charset="0"/>
              </a:rPr>
              <a:t>2070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454150" y="4524376"/>
            <a:ext cx="65563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700" b="1">
                <a:solidFill>
                  <a:srgbClr val="EE0E3C"/>
                </a:solidFill>
                <a:latin typeface="Arial" charset="0"/>
                <a:cs typeface="Arial" charset="0"/>
              </a:rPr>
              <a:t>2083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662113" y="2547938"/>
            <a:ext cx="605947" cy="31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b="1">
                <a:solidFill>
                  <a:srgbClr val="EE0E3C"/>
                </a:solidFill>
                <a:latin typeface="Arial" charset="0"/>
                <a:cs typeface="Arial" charset="0"/>
              </a:rPr>
              <a:t>2086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948113" y="4381500"/>
            <a:ext cx="605947" cy="31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b="1">
                <a:solidFill>
                  <a:srgbClr val="EE0E3C"/>
                </a:solidFill>
                <a:latin typeface="Arial" charset="0"/>
                <a:cs typeface="Arial" charset="0"/>
              </a:rPr>
              <a:t>2097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046913" y="4584701"/>
            <a:ext cx="605947" cy="31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b="1">
                <a:solidFill>
                  <a:srgbClr val="EE0E3C"/>
                </a:solidFill>
                <a:latin typeface="Arial" charset="0"/>
                <a:cs typeface="Arial" charset="0"/>
              </a:rPr>
              <a:t>2095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671887" y="3714750"/>
            <a:ext cx="605947" cy="31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b="1">
                <a:solidFill>
                  <a:srgbClr val="EE0E3C"/>
                </a:solidFill>
                <a:latin typeface="Arial" charset="0"/>
                <a:cs typeface="Arial" charset="0"/>
              </a:rPr>
              <a:t>2096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688139" y="5005388"/>
            <a:ext cx="605947" cy="31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500" b="1">
                <a:solidFill>
                  <a:srgbClr val="EE0E3C"/>
                </a:solidFill>
                <a:latin typeface="Arial" charset="0"/>
                <a:cs typeface="Arial" charset="0"/>
              </a:rPr>
              <a:t>2099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026151" y="5143501"/>
            <a:ext cx="55721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0000"/>
                </a:solidFill>
                <a:latin typeface="Arial" charset="0"/>
                <a:cs typeface="Arial" charset="0"/>
              </a:rPr>
              <a:t>2101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840039" y="3595689"/>
            <a:ext cx="555625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0000"/>
                </a:solidFill>
                <a:latin typeface="Arial" charset="0"/>
                <a:cs typeface="Arial" charset="0"/>
              </a:rPr>
              <a:t>2104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78039" y="3351214"/>
            <a:ext cx="5556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0000"/>
                </a:solidFill>
                <a:latin typeface="Arial" charset="0"/>
                <a:cs typeface="Arial" charset="0"/>
              </a:rPr>
              <a:t>2108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056188" y="5453064"/>
            <a:ext cx="557212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0000"/>
                </a:solidFill>
                <a:latin typeface="Arial" charset="0"/>
                <a:cs typeface="Arial" charset="0"/>
              </a:rPr>
              <a:t>2117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256464" y="4121151"/>
            <a:ext cx="5572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8000"/>
                </a:solidFill>
                <a:latin typeface="Arial" charset="0"/>
                <a:cs typeface="Arial" charset="0"/>
              </a:rPr>
              <a:t>2125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043613" y="4265614"/>
            <a:ext cx="5556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8000"/>
                </a:solidFill>
                <a:latin typeface="Arial" charset="0"/>
                <a:cs typeface="Arial" charset="0"/>
              </a:rPr>
              <a:t>2129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541964" y="4857751"/>
            <a:ext cx="5556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8000"/>
                </a:solidFill>
                <a:latin typeface="Arial" charset="0"/>
                <a:cs typeface="Arial" charset="0"/>
              </a:rPr>
              <a:t>2135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34975" y="3478214"/>
            <a:ext cx="55721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B100B1"/>
                </a:solidFill>
                <a:latin typeface="Arial" charset="0"/>
                <a:cs typeface="Arial" charset="0"/>
              </a:rPr>
              <a:t>2194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7299326" y="3733800"/>
            <a:ext cx="557213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8000"/>
                </a:solidFill>
                <a:latin typeface="Arial" charset="0"/>
                <a:cs typeface="Arial" charset="0"/>
              </a:rPr>
              <a:t>2137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2724150" y="4494214"/>
            <a:ext cx="5556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8000"/>
                </a:solidFill>
                <a:latin typeface="Arial" charset="0"/>
                <a:cs typeface="Arial" charset="0"/>
              </a:rPr>
              <a:t>2140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006975" y="4465639"/>
            <a:ext cx="55721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00FF"/>
                </a:solidFill>
                <a:latin typeface="Arial" charset="0"/>
                <a:cs typeface="Arial" charset="0"/>
              </a:rPr>
              <a:t>2155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948114" y="3143251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43E4"/>
                </a:solidFill>
                <a:latin typeface="Arial" charset="0"/>
                <a:cs typeface="Arial" charset="0"/>
              </a:rPr>
              <a:t>2164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987925" y="3929064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43E4"/>
                </a:solidFill>
                <a:latin typeface="Arial" charset="0"/>
                <a:cs typeface="Arial" charset="0"/>
              </a:rPr>
              <a:t>2169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355850" y="6237289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B100B1"/>
                </a:solidFill>
                <a:latin typeface="Arial" charset="0"/>
                <a:cs typeface="Arial" charset="0"/>
              </a:rPr>
              <a:t>2194</a:t>
            </a:r>
            <a:endParaRPr lang="en-US" sz="1300">
              <a:solidFill>
                <a:srgbClr val="B100B1"/>
              </a:solidFill>
              <a:latin typeface="Arial" charset="0"/>
              <a:cs typeface="Arial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34976" y="5583239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latin typeface="Arial" charset="0"/>
                <a:cs typeface="Arial" charset="0"/>
              </a:rPr>
              <a:t>3649</a:t>
            </a:r>
            <a:endParaRPr lang="en-US" sz="1100">
              <a:latin typeface="Arial" charset="0"/>
              <a:cs typeface="Arial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831850" y="2357439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B100B1"/>
                </a:solidFill>
                <a:latin typeface="Arial" charset="0"/>
                <a:cs typeface="Arial" charset="0"/>
              </a:rPr>
              <a:t>2191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6921500" y="5457826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00D100"/>
                </a:solidFill>
                <a:latin typeface="Arial" charset="0"/>
                <a:cs typeface="Arial" charset="0"/>
              </a:rPr>
              <a:t>2235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637089" y="2046289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00D100"/>
                </a:solidFill>
                <a:latin typeface="Arial" charset="0"/>
                <a:cs typeface="Arial" charset="0"/>
              </a:rPr>
              <a:t>2245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7273925" y="2881314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00D100"/>
                </a:solidFill>
                <a:latin typeface="Arial" charset="0"/>
                <a:cs typeface="Arial" charset="0"/>
              </a:rPr>
              <a:t>2253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7573964" y="2238376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00B413"/>
                </a:solidFill>
                <a:latin typeface="Arial" charset="0"/>
                <a:cs typeface="Arial" charset="0"/>
              </a:rPr>
              <a:t>2287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8243889" y="1500188"/>
            <a:ext cx="845657" cy="690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0987E9"/>
                </a:solidFill>
                <a:latin typeface="Arial" charset="0"/>
                <a:cs typeface="Arial" charset="0"/>
              </a:rPr>
              <a:t>New</a:t>
            </a:r>
          </a:p>
          <a:p>
            <a:pPr eaLnBrk="1" hangingPunct="1"/>
            <a:r>
              <a:rPr lang="en-US" sz="1300" b="1">
                <a:solidFill>
                  <a:srgbClr val="0987E9"/>
                </a:solidFill>
                <a:latin typeface="Arial" charset="0"/>
                <a:cs typeface="Arial" charset="0"/>
              </a:rPr>
              <a:t>England</a:t>
            </a:r>
          </a:p>
          <a:p>
            <a:pPr eaLnBrk="1" hangingPunct="1"/>
            <a:r>
              <a:rPr lang="en-US" sz="1300" b="1">
                <a:solidFill>
                  <a:srgbClr val="0987E9"/>
                </a:solidFill>
                <a:latin typeface="Arial" charset="0"/>
                <a:cs typeface="Arial" charset="0"/>
              </a:rPr>
              <a:t>2322</a:t>
            </a:r>
          </a:p>
        </p:txBody>
      </p:sp>
      <p:sp>
        <p:nvSpPr>
          <p:cNvPr id="35" name="Cloud 34"/>
          <p:cNvSpPr/>
          <p:nvPr/>
        </p:nvSpPr>
        <p:spPr>
          <a:xfrm rot="361159">
            <a:off x="8051800" y="1323976"/>
            <a:ext cx="800100" cy="1711325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209" tIns="42104" rIns="84209" bIns="42104" anchor="ctr"/>
          <a:lstStyle/>
          <a:p>
            <a:pPr algn="ctr"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4779964" y="2844800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0987E9"/>
                </a:solidFill>
                <a:latin typeface="Arial" charset="0"/>
                <a:cs typeface="Arial" charset="0"/>
              </a:rPr>
              <a:t>2348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3594101" y="2024064"/>
            <a:ext cx="836473" cy="4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2B3DFF"/>
                </a:solidFill>
                <a:latin typeface="Arial" charset="0"/>
                <a:cs typeface="Arial" charset="0"/>
              </a:rPr>
              <a:t>2362</a:t>
            </a:r>
          </a:p>
          <a:p>
            <a:pPr eaLnBrk="1" hangingPunct="1"/>
            <a:r>
              <a:rPr lang="en-US" sz="1300" b="1">
                <a:solidFill>
                  <a:srgbClr val="2B3DFF"/>
                </a:solidFill>
                <a:latin typeface="Arial" charset="0"/>
                <a:cs typeface="Arial" charset="0"/>
              </a:rPr>
              <a:t>Dakotas</a:t>
            </a:r>
          </a:p>
        </p:txBody>
      </p:sp>
      <p:sp>
        <p:nvSpPr>
          <p:cNvPr id="38" name="Round Same Side Corner Rectangle 37"/>
          <p:cNvSpPr/>
          <p:nvPr/>
        </p:nvSpPr>
        <p:spPr>
          <a:xfrm>
            <a:off x="3532188" y="1571626"/>
            <a:ext cx="1014412" cy="1292225"/>
          </a:xfrm>
          <a:prstGeom prst="round2Same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209" tIns="42104" rIns="84209" bIns="42104" anchor="ctr"/>
          <a:lstStyle/>
          <a:p>
            <a:pPr algn="ctr"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6540500" y="3103564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0987E9"/>
                </a:solidFill>
                <a:latin typeface="Arial" charset="0"/>
                <a:cs typeface="Arial" charset="0"/>
              </a:rPr>
              <a:t>2315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959476" y="3138489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00B413"/>
                </a:solidFill>
                <a:latin typeface="Arial" charset="0"/>
                <a:cs typeface="Arial" charset="0"/>
              </a:rPr>
              <a:t>2266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5507038" y="3543301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00D100"/>
                </a:solidFill>
                <a:latin typeface="Arial" charset="0"/>
                <a:cs typeface="Arial" charset="0"/>
              </a:rPr>
              <a:t>2252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6026150" y="2428876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290FA7"/>
                </a:solidFill>
                <a:latin typeface="Arial" charset="0"/>
                <a:cs typeface="Arial" charset="0"/>
              </a:rPr>
              <a:t>2567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5403850" y="2590801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3718DA"/>
                </a:solidFill>
                <a:latin typeface="Arial" charset="0"/>
                <a:cs typeface="Arial" charset="0"/>
              </a:rPr>
              <a:t>2483</a:t>
            </a: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8056564" y="3298826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B100B1"/>
                </a:solidFill>
                <a:latin typeface="Arial" charset="0"/>
                <a:cs typeface="Arial" charset="0"/>
              </a:rPr>
              <a:t>2181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7988300" y="3459163"/>
            <a:ext cx="947420" cy="271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200" b="1">
                <a:solidFill>
                  <a:srgbClr val="B100B1"/>
                </a:solidFill>
                <a:latin typeface="Arial" charset="0"/>
                <a:cs typeface="Arial" charset="0"/>
              </a:rPr>
              <a:t>MD-NJ-DE</a:t>
            </a:r>
          </a:p>
        </p:txBody>
      </p:sp>
      <p:sp>
        <p:nvSpPr>
          <p:cNvPr id="48" name="Isosceles Triangle 47"/>
          <p:cNvSpPr>
            <a:spLocks noChangeArrowheads="1"/>
          </p:cNvSpPr>
          <p:nvPr/>
        </p:nvSpPr>
        <p:spPr bwMode="auto">
          <a:xfrm rot="2820705">
            <a:off x="7598570" y="3201195"/>
            <a:ext cx="498475" cy="360363"/>
          </a:xfrm>
          <a:prstGeom prst="triangle">
            <a:avLst>
              <a:gd name="adj" fmla="val 50000"/>
            </a:avLst>
          </a:prstGeom>
          <a:solidFill>
            <a:srgbClr val="FF00FF">
              <a:alpha val="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4209" tIns="42104" rIns="84209" bIns="42104"/>
          <a:lstStyle/>
          <a:p>
            <a:endParaRPr lang="en-US"/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 rot="452948">
            <a:off x="7940675" y="2940051"/>
            <a:ext cx="209550" cy="692150"/>
          </a:xfrm>
          <a:prstGeom prst="rect">
            <a:avLst/>
          </a:prstGeom>
          <a:solidFill>
            <a:srgbClr val="FF00FF">
              <a:alpha val="784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4209" tIns="42104" rIns="84209" bIns="42104"/>
          <a:lstStyle/>
          <a:p>
            <a:endParaRPr lang="en-US"/>
          </a:p>
        </p:txBody>
      </p:sp>
      <p:sp>
        <p:nvSpPr>
          <p:cNvPr id="56366" name="Rectangle 49"/>
          <p:cNvSpPr>
            <a:spLocks noChangeArrowheads="1"/>
          </p:cNvSpPr>
          <p:nvPr/>
        </p:nvSpPr>
        <p:spPr bwMode="auto">
          <a:xfrm>
            <a:off x="9074150" y="4572001"/>
            <a:ext cx="16986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/>
          <a:p>
            <a:pPr defTabSz="841300" eaLnBrk="0" hangingPunct="0"/>
            <a:endParaRPr lang="en-US" sz="2200">
              <a:latin typeface="Arial" charset="0"/>
            </a:endParaRPr>
          </a:p>
        </p:txBody>
      </p: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969964" y="1357314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2B3DFF"/>
                </a:solidFill>
                <a:latin typeface="Arial" charset="0"/>
                <a:cs typeface="Arial" charset="0"/>
              </a:rPr>
              <a:t>2371</a:t>
            </a: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6165850" y="3857626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43E4"/>
                </a:solidFill>
                <a:latin typeface="Arial" charset="0"/>
                <a:cs typeface="Arial" charset="0"/>
              </a:rPr>
              <a:t>2162</a:t>
            </a: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2632075" y="2387600"/>
            <a:ext cx="55403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8000"/>
                </a:solidFill>
                <a:latin typeface="Arial" charset="0"/>
                <a:cs typeface="Arial" charset="0"/>
              </a:rPr>
              <a:t>2128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2286000" y="1785939"/>
            <a:ext cx="623888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8000"/>
                </a:solidFill>
                <a:latin typeface="Arial" charset="0"/>
                <a:cs typeface="Arial" charset="0"/>
              </a:rPr>
              <a:t>2145</a:t>
            </a: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6938964" y="3403601"/>
            <a:ext cx="551607" cy="28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9" tIns="42104" rIns="84209" bIns="421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FF8000"/>
                </a:solidFill>
                <a:latin typeface="Arial" charset="0"/>
                <a:cs typeface="Arial" charset="0"/>
              </a:rPr>
              <a:t>2149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48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8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76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1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11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22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42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4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374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91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1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417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439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4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46400"/>
                            </p:stCondLst>
                            <p:childTnLst>
                              <p:par>
                                <p:cTn id="9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8400"/>
                            </p:stCondLst>
                            <p:childTnLst>
                              <p:par>
                                <p:cTn id="95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6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6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0500"/>
                            </p:stCondLst>
                            <p:childTnLst>
                              <p:par>
                                <p:cTn id="10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20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53200"/>
                            </p:stCondLst>
                            <p:childTnLst>
                              <p:par>
                                <p:cTn id="11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552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56400"/>
                            </p:stCondLst>
                            <p:childTnLst>
                              <p:par>
                                <p:cTn id="1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57900"/>
                            </p:stCondLst>
                            <p:childTnLst>
                              <p:par>
                                <p:cTn id="125" presetID="2" presetClass="entr" presetSubtype="2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59400"/>
                            </p:stCondLst>
                            <p:childTnLst>
                              <p:par>
                                <p:cTn id="130" presetID="2" presetClass="entr" presetSubtype="2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62200"/>
                            </p:stCondLst>
                            <p:childTnLst>
                              <p:par>
                                <p:cTn id="1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64200"/>
                            </p:stCondLst>
                            <p:childTnLst>
                              <p:par>
                                <p:cTn id="1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1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18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66000"/>
                            </p:stCondLst>
                            <p:childTnLst>
                              <p:par>
                                <p:cTn id="1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68000"/>
                            </p:stCondLst>
                            <p:childTnLst>
                              <p:par>
                                <p:cTn id="1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69000"/>
                            </p:stCondLst>
                            <p:childTnLst>
                              <p:par>
                                <p:cTn id="167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70500"/>
                            </p:stCondLst>
                            <p:childTnLst>
                              <p:par>
                                <p:cTn id="17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 nodeType="afterGroup">
                            <p:stCondLst>
                              <p:cond delay="72500"/>
                            </p:stCondLst>
                            <p:childTnLst>
                              <p:par>
                                <p:cTn id="1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 nodeType="afterGroup">
                            <p:stCondLst>
                              <p:cond delay="74000"/>
                            </p:stCondLst>
                            <p:childTnLst>
                              <p:par>
                                <p:cTn id="182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76000"/>
                            </p:stCondLst>
                            <p:childTnLst>
                              <p:par>
                                <p:cTn id="18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 nodeType="afterGroup">
                            <p:stCondLst>
                              <p:cond delay="78000"/>
                            </p:stCondLst>
                            <p:childTnLst>
                              <p:par>
                                <p:cTn id="19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80000"/>
                            </p:stCondLst>
                            <p:childTnLst>
                              <p:par>
                                <p:cTn id="197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 nodeType="afterGroup">
                            <p:stCondLst>
                              <p:cond delay="82000"/>
                            </p:stCondLst>
                            <p:childTnLst>
                              <p:par>
                                <p:cTn id="20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1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1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 nodeType="afterGroup">
                            <p:stCondLst>
                              <p:cond delay="83700"/>
                            </p:stCondLst>
                            <p:childTnLst>
                              <p:par>
                                <p:cTn id="20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84700"/>
                            </p:stCondLst>
                            <p:childTnLst>
                              <p:par>
                                <p:cTn id="212" presetID="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1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1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 nodeType="afterGroup">
                            <p:stCondLst>
                              <p:cond delay="86600"/>
                            </p:stCondLst>
                            <p:childTnLst>
                              <p:par>
                                <p:cTn id="2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 nodeType="afterGroup">
                            <p:stCondLst>
                              <p:cond delay="87600"/>
                            </p:stCondLst>
                            <p:childTnLst>
                              <p:par>
                                <p:cTn id="22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 nodeType="afterGroup">
                            <p:stCondLst>
                              <p:cond delay="90600"/>
                            </p:stCondLst>
                            <p:childTnLst>
                              <p:par>
                                <p:cTn id="231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1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1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7" dur="1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8" dur="1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 nodeType="afterGroup">
                            <p:stCondLst>
                              <p:cond delay="93400"/>
                            </p:stCondLst>
                            <p:childTnLst>
                              <p:par>
                                <p:cTn id="240" presetID="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 nodeType="afterGroup">
                            <p:stCondLst>
                              <p:cond delay="94700"/>
                            </p:stCondLst>
                            <p:childTnLst>
                              <p:par>
                                <p:cTn id="24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 nodeType="afterGroup">
                            <p:stCondLst>
                              <p:cond delay="97700"/>
                            </p:stCondLst>
                            <p:childTnLst>
                              <p:par>
                                <p:cTn id="2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17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17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 nodeType="afterGroup">
                            <p:stCondLst>
                              <p:cond delay="99400"/>
                            </p:stCondLst>
                            <p:childTnLst>
                              <p:par>
                                <p:cTn id="25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6" grpId="0"/>
      <p:bldP spid="37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8" grpId="0" animBg="1"/>
      <p:bldP spid="49" grpId="0" animBg="1"/>
      <p:bldP spid="51" grpId="0"/>
      <p:bldP spid="52" grpId="0"/>
      <p:bldP spid="53" grpId="0"/>
      <p:bldP spid="54" grpId="0"/>
      <p:bldP spid="5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150634" y="904020"/>
            <a:ext cx="297815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Solutions</a:t>
            </a:r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40748" y="2797067"/>
            <a:ext cx="9005887" cy="2643187"/>
          </a:xfrm>
        </p:spPr>
        <p:txBody>
          <a:bodyPr rtlCol="0">
            <a:normAutofit fontScale="92500" lnSpcReduction="10000"/>
          </a:bodyPr>
          <a:lstStyle/>
          <a:p>
            <a:pPr marL="596479" indent="-596479" algn="ctr" eaLnBrk="1" fontAlgn="auto" hangingPunct="1">
              <a:spcAft>
                <a:spcPts val="0"/>
              </a:spcAft>
              <a:buNone/>
              <a:defRPr/>
            </a:pPr>
            <a:r>
              <a:rPr lang="en-US" sz="4400" dirty="0">
                <a:latin typeface="Arial" charset="0"/>
                <a:ea typeface="ＭＳ Ｐゴシック" charset="0"/>
                <a:cs typeface="ＭＳ Ｐゴシック" charset="0"/>
              </a:rPr>
              <a:t>Stop putting carbon in the air.</a:t>
            </a:r>
          </a:p>
          <a:p>
            <a:pPr marL="596479" indent="-596479" algn="ctr" eaLnBrk="1" fontAlgn="auto" hangingPunct="1">
              <a:spcAft>
                <a:spcPts val="0"/>
              </a:spcAft>
              <a:buNone/>
              <a:defRPr/>
            </a:pPr>
            <a:endParaRPr lang="en-US" sz="4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596479" indent="-596479" algn="ctr" eaLnBrk="1" fontAlgn="auto" hangingPunct="1">
              <a:spcAft>
                <a:spcPts val="0"/>
              </a:spcAft>
              <a:buNone/>
              <a:defRPr/>
            </a:pPr>
            <a:r>
              <a:rPr lang="en-US" sz="4400" dirty="0">
                <a:latin typeface="Arial" charset="0"/>
                <a:ea typeface="ＭＳ Ｐゴシック" charset="0"/>
                <a:cs typeface="ＭＳ Ｐゴシック" charset="0"/>
              </a:rPr>
              <a:t>Remove carbon from the air,</a:t>
            </a:r>
          </a:p>
          <a:p>
            <a:pPr marL="596479" indent="-596479" algn="ctr" eaLnBrk="1" fontAlgn="auto" hangingPunct="1">
              <a:spcAft>
                <a:spcPts val="0"/>
              </a:spcAft>
              <a:buNone/>
              <a:defRPr/>
            </a:pPr>
            <a:r>
              <a:rPr lang="en-US" sz="3900" dirty="0">
                <a:latin typeface="Arial" charset="0"/>
                <a:ea typeface="ＭＳ Ｐゴシック" charset="0"/>
                <a:cs typeface="ＭＳ Ｐゴシック" charset="0"/>
              </a:rPr>
              <a:t>as fast as we put it in now.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06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06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400" fill="hold"/>
                                        <p:tgtEl>
                                          <p:spTgt spid="406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400" fill="hold"/>
                                        <p:tgtEl>
                                          <p:spTgt spid="406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0" grpId="0"/>
      <p:bldP spid="406531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76401" y="-76199"/>
            <a:ext cx="5749925" cy="714375"/>
          </a:xfrm>
        </p:spPr>
        <p:txBody>
          <a:bodyPr lIns="91425" tIns="45713" rIns="91425" bIns="45713"/>
          <a:lstStyle/>
          <a:p>
            <a:pPr eaLnBrk="1" hangingPunct="1"/>
            <a:r>
              <a:rPr lang="en-US" sz="3100">
                <a:solidFill>
                  <a:srgbClr val="000000"/>
                </a:solidFill>
                <a:latin typeface="Arial" charset="0"/>
                <a:cs typeface="ＭＳ Ｐゴシック" charset="0"/>
              </a:rPr>
              <a:t>Take Carbon </a:t>
            </a:r>
            <a:r>
              <a:rPr lang="en-US" sz="3100" b="1">
                <a:solidFill>
                  <a:srgbClr val="000000"/>
                </a:solidFill>
                <a:latin typeface="Arial" charset="0"/>
                <a:cs typeface="ＭＳ Ｐゴシック" charset="0"/>
              </a:rPr>
              <a:t>Out </a:t>
            </a:r>
            <a:r>
              <a:rPr lang="en-US" sz="3100">
                <a:solidFill>
                  <a:srgbClr val="000000"/>
                </a:solidFill>
                <a:latin typeface="Arial" charset="0"/>
                <a:cs typeface="ＭＳ Ｐゴシック" charset="0"/>
              </a:rPr>
              <a:t>of the Air.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334001" y="609601"/>
            <a:ext cx="38258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6" tIns="42098" rIns="84196" bIns="42098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900">
                <a:solidFill>
                  <a:srgbClr val="000000"/>
                </a:solidFill>
                <a:latin typeface="Arial" charset="0"/>
                <a:cs typeface="Arial" charset="0"/>
              </a:rPr>
              <a:t>(Just 5-25% of rain soaks in now.)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-76199" y="584200"/>
            <a:ext cx="9382125" cy="6269038"/>
          </a:xfrm>
        </p:spPr>
        <p:txBody>
          <a:bodyPr lIns="91425" tIns="45713" rIns="91425" bIns="45713"/>
          <a:lstStyle/>
          <a:p>
            <a:pPr marL="0" indent="0" defTabSz="420650" eaLnBrk="1" hangingPunct="1">
              <a:buNone/>
            </a:pPr>
            <a:r>
              <a:rPr lang="en-US" sz="19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1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Rebuild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rangelands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with </a:t>
            </a:r>
            <a:r>
              <a:rPr lang="en-US" sz="2000" u="sng" dirty="0">
                <a:solidFill>
                  <a:srgbClr val="000000"/>
                </a:solidFill>
                <a:latin typeface="Arial" charset="0"/>
                <a:cs typeface="Arial" charset="0"/>
              </a:rPr>
              <a:t>perennial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 grasses.</a:t>
            </a:r>
          </a:p>
          <a:p>
            <a:pPr marL="0" indent="0" defTabSz="420650" eaLnBrk="1" hangingPunct="1">
              <a:spcBef>
                <a:spcPts val="1200"/>
              </a:spcBef>
              <a:buNone/>
            </a:pPr>
            <a:r>
              <a:rPr lang="en-US" sz="19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  </a:t>
            </a:r>
            <a:r>
              <a:rPr lang="en-US" sz="2000" u="sng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Add</a:t>
            </a:r>
            <a:r>
              <a:rPr lang="en-US" sz="1700" u="sng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u="sng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soil</a:t>
            </a:r>
            <a:r>
              <a:rPr lang="en-US" sz="1700" u="sng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u="sng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carbon</a:t>
            </a:r>
            <a:r>
              <a:rPr lang="en-US" sz="17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10</a:t>
            </a:r>
            <a:r>
              <a:rPr lang="en-US" sz="17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x</a:t>
            </a:r>
            <a:r>
              <a:rPr lang="en-US" sz="17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faster</a:t>
            </a:r>
            <a:endParaRPr lang="en-US" sz="2000" b="1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0" indent="0" defTabSz="420650" eaLnBrk="1" hangingPunct="1">
              <a:spcBef>
                <a:spcPts val="1300"/>
              </a:spcBef>
              <a:buNone/>
            </a:pPr>
            <a:r>
              <a:rPr lang="en-US" sz="20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 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Deep roots, dung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beetles move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carbon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into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soil.</a:t>
            </a:r>
          </a:p>
          <a:p>
            <a:pPr marL="0" indent="0" defTabSz="420650" eaLnBrk="1" hangingPunct="1">
              <a:spcBef>
                <a:spcPts val="1100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  Cut CO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2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80 ppm.</a:t>
            </a:r>
          </a:p>
          <a:p>
            <a:pPr marL="0" indent="0" defTabSz="420650" eaLnBrk="1" hangingPunct="1">
              <a:spcBef>
                <a:spcPts val="1800"/>
              </a:spcBef>
              <a:buNone/>
            </a:pPr>
            <a:r>
              <a:rPr lang="en-US" sz="19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2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Farming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, done right, can add 1.5 - 4.3 GT C / </a:t>
            </a:r>
            <a:r>
              <a:rPr lang="en-US" sz="2000" dirty="0" err="1">
                <a:solidFill>
                  <a:srgbClr val="000000"/>
                </a:solidFill>
                <a:latin typeface="Arial" charset="0"/>
                <a:cs typeface="ＭＳ Ｐゴシック" charset="0"/>
              </a:rPr>
              <a:t>yr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to soil.</a:t>
            </a:r>
          </a:p>
          <a:p>
            <a:pPr marL="0" indent="0" defTabSz="420650" eaLnBrk="1" hangingPunct="1">
              <a:spcBef>
                <a:spcPts val="1000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  Organic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farms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can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add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2.5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T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C</a:t>
            </a:r>
            <a:r>
              <a:rPr lang="en-US" sz="11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/</a:t>
            </a:r>
            <a:r>
              <a:rPr lang="en-US" sz="11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ha</a:t>
            </a:r>
            <a:r>
              <a:rPr lang="en-US" sz="11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/</a:t>
            </a:r>
            <a:r>
              <a:rPr lang="en-US" sz="11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charset="0"/>
                <a:cs typeface="ＭＳ Ｐゴシック" charset="0"/>
              </a:rPr>
              <a:t>yr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:</a:t>
            </a:r>
          </a:p>
          <a:p>
            <a:pPr marL="0" indent="0" defTabSz="420650" eaLnBrk="1" hangingPunct="1">
              <a:spcBef>
                <a:spcPts val="900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  Rebuild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soil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organic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matter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17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(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carbon</a:t>
            </a:r>
            <a:r>
              <a:rPr lang="en-US" sz="17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):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from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1-3%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now,</a:t>
            </a:r>
            <a:r>
              <a:rPr lang="en-US" sz="17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to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6-10%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before</a:t>
            </a:r>
            <a:r>
              <a:rPr lang="en-US" sz="15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farming.</a:t>
            </a:r>
          </a:p>
          <a:p>
            <a:pPr marL="0" indent="0" defTabSz="420650" eaLnBrk="1" hangingPunct="1">
              <a:spcBef>
                <a:spcPts val="800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  Increase humus</a:t>
            </a:r>
          </a:p>
          <a:p>
            <a:pPr marL="0" indent="0" algn="ctr" defTabSz="420650" eaLnBrk="1" hangingPunct="1">
              <a:spcBef>
                <a:spcPts val="1013"/>
              </a:spcBef>
              <a:buNone/>
            </a:pPr>
            <a:endParaRPr lang="en-US" sz="1600" dirty="0">
              <a:latin typeface="Arial" charset="0"/>
            </a:endParaRPr>
          </a:p>
          <a:p>
            <a:pPr marL="0" indent="0" defTabSz="420650" eaLnBrk="1" hangingPunct="1">
              <a:spcBef>
                <a:spcPts val="1013"/>
              </a:spcBef>
              <a:buNone/>
            </a:pPr>
            <a:r>
              <a:rPr lang="en-US" sz="1600" dirty="0">
                <a:latin typeface="Arial" charset="0"/>
              </a:rPr>
              <a:t>									good for 2-3 decades</a:t>
            </a:r>
          </a:p>
          <a:p>
            <a:pPr marL="0" indent="0" defTabSz="420650" eaLnBrk="1" hangingPunct="1">
              <a:spcBef>
                <a:spcPts val="1013"/>
              </a:spcBef>
              <a:buNone/>
            </a:pPr>
            <a:r>
              <a:rPr lang="en-US" sz="1600" dirty="0">
                <a:latin typeface="Arial" charset="0"/>
              </a:rPr>
              <a:t>								from </a:t>
            </a:r>
            <a:r>
              <a:rPr lang="en-US" sz="1600" dirty="0" err="1">
                <a:latin typeface="Arial" charset="0"/>
              </a:rPr>
              <a:t>Paustian</a:t>
            </a:r>
            <a:r>
              <a:rPr lang="en-US" sz="1600" dirty="0">
                <a:latin typeface="Arial" charset="0"/>
              </a:rPr>
              <a:t> </a:t>
            </a:r>
            <a:r>
              <a:rPr lang="en-US" sz="1600" i="1" dirty="0">
                <a:latin typeface="Arial" charset="0"/>
              </a:rPr>
              <a:t>et al</a:t>
            </a:r>
            <a:r>
              <a:rPr lang="en-US" sz="1600" dirty="0">
                <a:latin typeface="Arial" charset="0"/>
              </a:rPr>
              <a:t>. 2016. </a:t>
            </a:r>
            <a:r>
              <a:rPr lang="en-US" sz="1600" i="1" dirty="0">
                <a:latin typeface="Arial" charset="0"/>
              </a:rPr>
              <a:t>Nature</a:t>
            </a:r>
            <a:r>
              <a:rPr lang="en-US" sz="1600" dirty="0">
                <a:latin typeface="Arial" charset="0"/>
              </a:rPr>
              <a:t> 532:49.</a:t>
            </a:r>
          </a:p>
          <a:p>
            <a:pPr marL="0" indent="0" algn="ctr" defTabSz="420650" eaLnBrk="1" hangingPunct="1">
              <a:spcBef>
                <a:spcPts val="1013"/>
              </a:spcBef>
              <a:buNone/>
            </a:pPr>
            <a:endParaRPr lang="en-US" sz="1600" dirty="0">
              <a:latin typeface="Arial" charset="0"/>
            </a:endParaRPr>
          </a:p>
          <a:p>
            <a:pPr marL="0" indent="0" algn="ctr" defTabSz="420650" eaLnBrk="1" hangingPunct="1">
              <a:spcBef>
                <a:spcPts val="1013"/>
              </a:spcBef>
              <a:buNone/>
            </a:pPr>
            <a:r>
              <a:rPr lang="en-US" sz="17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                    3 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Bury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biochar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shallow in soils:</a:t>
            </a:r>
          </a:p>
          <a:p>
            <a:pPr marL="0" indent="0" algn="ctr" defTabSz="420650" eaLnBrk="1" hangingPunct="1">
              <a:spcBef>
                <a:spcPts val="400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Arial" charset="0"/>
              </a:rPr>
              <a:t>                                           more soil carbon - stays eons, holds water.</a:t>
            </a:r>
          </a:p>
          <a:p>
            <a:pPr marL="0" indent="0" algn="ctr" defTabSz="420650" eaLnBrk="1" hangingPunct="1">
              <a:spcBef>
                <a:spcPts val="1013"/>
              </a:spcBef>
              <a:buNone/>
            </a:pPr>
            <a:endParaRPr lang="en-US" sz="17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0" indent="0" algn="ctr" defTabSz="420650" eaLnBrk="1" hangingPunct="1">
              <a:spcBef>
                <a:spcPts val="1013"/>
              </a:spcBef>
              <a:buNone/>
            </a:pPr>
            <a:endParaRPr lang="en-US" sz="16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729288" y="1508125"/>
            <a:ext cx="3319462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6" tIns="42098" rIns="84196" bIns="42098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Absorb</a:t>
            </a:r>
            <a:r>
              <a:rPr lang="en-US" sz="16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2.5</a:t>
            </a:r>
            <a:r>
              <a:rPr lang="en-US" sz="16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T</a:t>
            </a:r>
            <a:r>
              <a:rPr lang="en-US" sz="16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carbon</a:t>
            </a:r>
            <a:r>
              <a:rPr lang="en-US" sz="11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/</a:t>
            </a:r>
            <a:r>
              <a:rPr lang="en-US" sz="11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ha</a:t>
            </a:r>
            <a:r>
              <a:rPr lang="en-US" sz="11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/</a:t>
            </a:r>
            <a:r>
              <a:rPr lang="en-US" sz="11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yr.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352800" y="1028700"/>
            <a:ext cx="5310188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6" tIns="42098" rIns="84196" bIns="42098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>
              <a:spcBef>
                <a:spcPts val="363"/>
              </a:spcBef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with 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short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rotation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cattle grazing, like buffalo.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057400" y="3748088"/>
            <a:ext cx="70866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196" tIns="42098" rIns="84196" bIns="42098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>
              <a:spcBef>
                <a:spcPts val="1100"/>
              </a:spcBef>
            </a:pPr>
            <a:r>
              <a:rPr lang="en-US" sz="2000">
                <a:solidFill>
                  <a:srgbClr val="000000"/>
                </a:solidFill>
                <a:latin typeface="Arial" charset="0"/>
              </a:rPr>
              <a:t> with fungi network &amp; glomalin</a:t>
            </a:r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, holding water many months.</a:t>
            </a:r>
            <a:endParaRPr lang="en-US" sz="20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479926" y="2933700"/>
            <a:ext cx="4183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6" tIns="42098" rIns="84196" bIns="42098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>
              <a:spcBef>
                <a:spcPts val="800"/>
              </a:spcBef>
            </a:pPr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no-till,</a:t>
            </a:r>
            <a:r>
              <a:rPr lang="en-US" sz="15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compost</a:t>
            </a:r>
            <a:r>
              <a:rPr lang="en-US" sz="15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cover,</a:t>
            </a:r>
            <a:r>
              <a:rPr lang="en-US" sz="15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no</a:t>
            </a:r>
            <a:r>
              <a:rPr lang="en-US" sz="15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chemicals.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376488" y="1946275"/>
            <a:ext cx="649922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96" tIns="42098" rIns="84196" bIns="42098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2000">
                <a:solidFill>
                  <a:srgbClr val="000000"/>
                </a:solidFill>
                <a:latin typeface="Arial" charset="0"/>
                <a:cs typeface="Arial" charset="0"/>
              </a:rPr>
              <a:t>Fungi network holds water, so 75-90% of rain soaks in.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 rot="-5400000">
            <a:off x="-520327" y="5326826"/>
            <a:ext cx="1566116" cy="312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400" b="1">
                <a:latin typeface="Arial" charset="0"/>
                <a:cs typeface="Arial" charset="0"/>
              </a:rPr>
              <a:t>GT CO</a:t>
            </a:r>
            <a:r>
              <a:rPr lang="en-US" sz="1100" b="1">
                <a:latin typeface="Arial" charset="0"/>
                <a:cs typeface="Arial" charset="0"/>
              </a:rPr>
              <a:t>2</a:t>
            </a:r>
            <a:r>
              <a:rPr lang="en-US" sz="1400" b="1">
                <a:latin typeface="Arial" charset="0"/>
                <a:cs typeface="Arial" charset="0"/>
              </a:rPr>
              <a:t>eq / year</a:t>
            </a:r>
          </a:p>
        </p:txBody>
      </p:sp>
      <p:pic>
        <p:nvPicPr>
          <p:cNvPr id="9" name="Picture 8" descr="Agroforestry Mitigation Potential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1" y="4419600"/>
            <a:ext cx="2243138" cy="225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633539" y="4506913"/>
            <a:ext cx="759942" cy="84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FF0000"/>
                </a:solidFill>
                <a:latin typeface="Arial" charset="0"/>
              </a:rPr>
              <a:t>$20/T</a:t>
            </a:r>
          </a:p>
          <a:p>
            <a:pPr eaLnBrk="1" hangingPunct="1">
              <a:spcBef>
                <a:spcPts val="400"/>
              </a:spcBef>
            </a:pPr>
            <a:r>
              <a:rPr lang="en-US" sz="1400" b="1">
                <a:solidFill>
                  <a:srgbClr val="000090"/>
                </a:solidFill>
                <a:latin typeface="Arial" charset="0"/>
              </a:rPr>
              <a:t>$50/T</a:t>
            </a:r>
            <a:endParaRPr lang="en-US" sz="1400" b="1">
              <a:latin typeface="Arial" charset="0"/>
            </a:endParaRPr>
          </a:p>
          <a:p>
            <a:pPr eaLnBrk="1" hangingPunct="1">
              <a:spcBef>
                <a:spcPts val="400"/>
              </a:spcBef>
            </a:pPr>
            <a:r>
              <a:rPr lang="en-US" sz="1400" b="1">
                <a:solidFill>
                  <a:srgbClr val="F0A906"/>
                </a:solidFill>
                <a:latin typeface="Arial" charset="0"/>
              </a:rPr>
              <a:t>$100/T</a:t>
            </a:r>
            <a:endParaRPr lang="en-US" sz="1400" b="1">
              <a:solidFill>
                <a:srgbClr val="F0A906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667001" y="4287838"/>
            <a:ext cx="287802" cy="233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400" b="1">
                <a:latin typeface="Arial" charset="0"/>
                <a:cs typeface="Arial" charset="0"/>
              </a:rPr>
              <a:t>6</a:t>
            </a:r>
          </a:p>
          <a:p>
            <a:pPr eaLnBrk="1" hangingPunct="1">
              <a:spcBef>
                <a:spcPts val="950"/>
              </a:spcBef>
            </a:pPr>
            <a:r>
              <a:rPr lang="en-US" sz="1400" b="1">
                <a:latin typeface="Arial" charset="0"/>
                <a:cs typeface="Arial" charset="0"/>
              </a:rPr>
              <a:t>5</a:t>
            </a:r>
          </a:p>
          <a:p>
            <a:pPr eaLnBrk="1" hangingPunct="1">
              <a:spcBef>
                <a:spcPts val="950"/>
              </a:spcBef>
            </a:pPr>
            <a:r>
              <a:rPr lang="en-US" sz="1400" b="1">
                <a:latin typeface="Arial" charset="0"/>
                <a:cs typeface="Arial" charset="0"/>
              </a:rPr>
              <a:t>4</a:t>
            </a:r>
          </a:p>
          <a:p>
            <a:pPr eaLnBrk="1" hangingPunct="1">
              <a:spcBef>
                <a:spcPts val="950"/>
              </a:spcBef>
            </a:pPr>
            <a:r>
              <a:rPr lang="en-US" sz="1400" b="1">
                <a:latin typeface="Arial" charset="0"/>
                <a:cs typeface="Arial" charset="0"/>
              </a:rPr>
              <a:t>3</a:t>
            </a:r>
          </a:p>
          <a:p>
            <a:pPr eaLnBrk="1" hangingPunct="1">
              <a:spcBef>
                <a:spcPts val="950"/>
              </a:spcBef>
            </a:pPr>
            <a:r>
              <a:rPr lang="en-US" sz="1400" b="1">
                <a:latin typeface="Arial" charset="0"/>
                <a:cs typeface="Arial" charset="0"/>
              </a:rPr>
              <a:t>2</a:t>
            </a:r>
          </a:p>
          <a:p>
            <a:pPr eaLnBrk="1" hangingPunct="1">
              <a:spcBef>
                <a:spcPts val="950"/>
              </a:spcBef>
            </a:pPr>
            <a:r>
              <a:rPr lang="en-US" sz="1400" b="1">
                <a:latin typeface="Arial" charset="0"/>
                <a:cs typeface="Arial" charset="0"/>
              </a:rPr>
              <a:t>1</a:t>
            </a:r>
          </a:p>
          <a:p>
            <a:pPr eaLnBrk="1" hangingPunct="1">
              <a:spcBef>
                <a:spcPts val="950"/>
              </a:spcBef>
            </a:pPr>
            <a:r>
              <a:rPr lang="en-US" sz="1400" b="1">
                <a:latin typeface="Arial" charset="0"/>
                <a:cs typeface="Arial" charset="0"/>
              </a:rPr>
              <a:t>0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4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4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7400"/>
                            </p:stCondLst>
                            <p:childTnLst>
                              <p:par>
                                <p:cTn id="38" presetID="2" presetClass="entr" presetSubtype="4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3400"/>
                            </p:stCondLst>
                            <p:childTnLst>
                              <p:par>
                                <p:cTn id="47" presetID="2" presetClass="entr" presetSubtype="4" fill="hold" grpId="1" nodeType="after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81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36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386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33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0300"/>
                            </p:stCondLst>
                            <p:childTnLst>
                              <p:par>
                                <p:cTn id="76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4800"/>
                            </p:stCondLst>
                            <p:childTnLst>
                              <p:par>
                                <p:cTn id="93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59300"/>
                            </p:stCondLst>
                            <p:childTnLst>
                              <p:par>
                                <p:cTn id="102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  <p:bldP spid="5" grpId="0"/>
      <p:bldP spid="18" grpId="0"/>
      <p:bldP spid="12" grpId="0"/>
      <p:bldP spid="14" grpId="0"/>
      <p:bldP spid="22" grpId="0"/>
      <p:bldP spid="8" grpId="0"/>
      <p:bldP spid="10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60475" y="0"/>
            <a:ext cx="6573838" cy="744538"/>
          </a:xfrm>
        </p:spPr>
        <p:txBody>
          <a:bodyPr lIns="91425" tIns="45713" rIns="91425" bIns="45713"/>
          <a:lstStyle/>
          <a:p>
            <a:pPr eaLnBrk="1" hangingPunct="1"/>
            <a:r>
              <a:rPr lang="en-US" sz="3000">
                <a:solidFill>
                  <a:srgbClr val="000000"/>
                </a:solidFill>
                <a:latin typeface="Arial" charset="0"/>
                <a:cs typeface="ＭＳ Ｐゴシック" charset="0"/>
              </a:rPr>
              <a:t>Take </a:t>
            </a:r>
            <a:r>
              <a:rPr lang="en-US" sz="3000" b="1">
                <a:solidFill>
                  <a:srgbClr val="000000"/>
                </a:solidFill>
                <a:latin typeface="Arial" charset="0"/>
                <a:cs typeface="ＭＳ Ｐゴシック" charset="0"/>
              </a:rPr>
              <a:t>More</a:t>
            </a:r>
            <a:r>
              <a:rPr lang="en-US" sz="3000">
                <a:solidFill>
                  <a:srgbClr val="000000"/>
                </a:solidFill>
                <a:latin typeface="Arial" charset="0"/>
                <a:cs typeface="ＭＳ Ｐゴシック" charset="0"/>
              </a:rPr>
              <a:t> Carbon Out</a:t>
            </a:r>
            <a:r>
              <a:rPr lang="en-US" sz="3000" b="1">
                <a:solidFill>
                  <a:srgbClr val="000000"/>
                </a:solidFill>
                <a:latin typeface="Arial" charset="0"/>
                <a:cs typeface="ＭＳ Ｐゴシック" charset="0"/>
              </a:rPr>
              <a:t> </a:t>
            </a:r>
            <a:r>
              <a:rPr lang="en-US" sz="3000">
                <a:solidFill>
                  <a:srgbClr val="000000"/>
                </a:solidFill>
                <a:latin typeface="Arial" charset="0"/>
                <a:cs typeface="ＭＳ Ｐゴシック" charset="0"/>
              </a:rPr>
              <a:t>of the Air.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" y="914400"/>
            <a:ext cx="9151938" cy="5954713"/>
          </a:xfrm>
        </p:spPr>
        <p:txBody>
          <a:bodyPr lIns="91425" tIns="45713" rIns="91425" bIns="45713"/>
          <a:lstStyle/>
          <a:p>
            <a:pPr marL="0" indent="0" defTabSz="420650" eaLnBrk="1" hangingPunct="1">
              <a:spcBef>
                <a:spcPts val="2999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4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Rocks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have weathered for eons, taking 1 GT CO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2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/ year from the air.</a:t>
            </a:r>
          </a:p>
          <a:p>
            <a:pPr marL="0" indent="0" defTabSz="420650" eaLnBrk="1" hangingPunct="1">
              <a:spcBef>
                <a:spcPts val="738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	        Speed up the process.</a:t>
            </a:r>
          </a:p>
          <a:p>
            <a:pPr marL="0" indent="0" defTabSz="420650" eaLnBrk="1" hangingPunct="1">
              <a:spcBef>
                <a:spcPts val="738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   Move CO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2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into crushed basalt, olivine, </a:t>
            </a:r>
            <a:r>
              <a:rPr lang="en-US" sz="2000" dirty="0" err="1">
                <a:solidFill>
                  <a:srgbClr val="000000"/>
                </a:solidFill>
                <a:latin typeface="Arial" charset="0"/>
                <a:cs typeface="ＭＳ Ｐゴシック" charset="0"/>
              </a:rPr>
              <a:t>peridotite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.</a:t>
            </a:r>
          </a:p>
          <a:p>
            <a:pPr marL="0" indent="0" defTabSz="420650" eaLnBrk="1" hangingPunct="1">
              <a:spcBef>
                <a:spcPts val="738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   Blow air thru millions of silos full of gravel, or artificial trees.</a:t>
            </a:r>
          </a:p>
          <a:p>
            <a:pPr marL="0" indent="0" defTabSz="420650" eaLnBrk="1" hangingPunct="1">
              <a:spcBef>
                <a:spcPts val="738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   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Scatter GT / year of olivine dust across the tropics,</a:t>
            </a:r>
            <a:endParaRPr lang="en-US" sz="20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0" indent="0" defTabSz="420650" eaLnBrk="1" hangingPunct="1">
              <a:spcBef>
                <a:spcPts val="738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             for $5-63 per ton of CO</a:t>
            </a:r>
            <a:r>
              <a:rPr lang="en-US" sz="16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2</a:t>
            </a: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.</a:t>
            </a:r>
          </a:p>
          <a:p>
            <a:pPr marL="0" indent="0" defTabSz="420650" eaLnBrk="1" hangingPunct="1">
              <a:spcBef>
                <a:spcPts val="2800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5  </a:t>
            </a:r>
            <a:r>
              <a:rPr lang="en-US" sz="19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Add iron filings to select </a:t>
            </a:r>
            <a:r>
              <a:rPr lang="en-US" sz="19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ocean</a:t>
            </a:r>
            <a:r>
              <a:rPr lang="en-US" sz="19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areas.</a:t>
            </a:r>
          </a:p>
          <a:p>
            <a:pPr marL="0" indent="0" defTabSz="420650" eaLnBrk="1" hangingPunct="1">
              <a:spcBef>
                <a:spcPts val="650"/>
              </a:spcBef>
              <a:buNone/>
            </a:pPr>
            <a:r>
              <a:rPr lang="en-US" sz="19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  Dead algae may not sink.  </a:t>
            </a:r>
            <a:r>
              <a:rPr lang="en-US" sz="1900" dirty="0">
                <a:solidFill>
                  <a:srgbClr val="000000"/>
                </a:solidFill>
                <a:latin typeface="Arial" charset="0"/>
                <a:cs typeface="Arial" charset="0"/>
              </a:rPr>
              <a:t>Tiny critters eat them.  Soon carbon returns to air.</a:t>
            </a:r>
            <a:endParaRPr lang="en-US" sz="19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0" indent="0" defTabSz="420650" eaLnBrk="1" hangingPunct="1">
              <a:spcBef>
                <a:spcPts val="650"/>
              </a:spcBef>
              <a:buNone/>
            </a:pPr>
            <a:r>
              <a:rPr lang="en-US" sz="19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   Additional fertilizers (K, P, N, etc.) may be needed.</a:t>
            </a:r>
          </a:p>
          <a:p>
            <a:pPr marL="0" indent="0" defTabSz="420650" eaLnBrk="1" hangingPunct="1">
              <a:spcBef>
                <a:spcPts val="2000"/>
              </a:spcBef>
              <a:buNone/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6</a:t>
            </a:r>
            <a:r>
              <a:rPr lang="en-US" sz="20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 </a:t>
            </a:r>
            <a:r>
              <a:rPr lang="en-US" sz="21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Plant more </a:t>
            </a:r>
            <a:r>
              <a:rPr lang="en-US" sz="2100" b="1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trees</a:t>
            </a:r>
            <a:r>
              <a:rPr lang="en-US" sz="21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.</a:t>
            </a:r>
            <a:endParaRPr lang="en-US" sz="2000" dirty="0">
              <a:solidFill>
                <a:srgbClr val="000000"/>
              </a:solidFill>
              <a:latin typeface="Arial" charset="0"/>
              <a:cs typeface="ＭＳ Ｐゴシック" charset="0"/>
            </a:endParaRPr>
          </a:p>
          <a:p>
            <a:pPr marL="1020672" lvl="1" indent="-482557" defTabSz="420650" eaLnBrk="1" hangingPunct="1">
              <a:spcBef>
                <a:spcPts val="550"/>
              </a:spcBef>
              <a:buNone/>
            </a:pPr>
            <a:r>
              <a:rPr lang="en-US" sz="21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trees need water.  Evaporation leaves </a:t>
            </a:r>
            <a:r>
              <a:rPr lang="en-US" sz="2100" u="sng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less</a:t>
            </a:r>
            <a:r>
              <a:rPr lang="en-US" sz="21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in soils.</a:t>
            </a:r>
          </a:p>
          <a:p>
            <a:pPr marL="1020672" lvl="1" indent="-482557" defTabSz="420650" eaLnBrk="1" hangingPunct="1">
              <a:spcBef>
                <a:spcPts val="550"/>
              </a:spcBef>
              <a:buNone/>
            </a:pPr>
            <a:r>
              <a:rPr lang="en-US" sz="2100" dirty="0">
                <a:solidFill>
                  <a:srgbClr val="000000"/>
                </a:solidFill>
                <a:latin typeface="Arial" charset="0"/>
                <a:cs typeface="ＭＳ Ｐゴシック" charset="0"/>
              </a:rPr>
              <a:t>Droughts hurt.  Forest fires skyrocket.</a:t>
            </a:r>
          </a:p>
          <a:p>
            <a:pPr marL="1020672" lvl="1" indent="-482557" defTabSz="420650" eaLnBrk="1" hangingPunct="1">
              <a:spcBef>
                <a:spcPts val="550"/>
              </a:spcBef>
              <a:buNone/>
            </a:pPr>
            <a:endParaRPr lang="en-US" sz="17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572000" y="3568701"/>
            <a:ext cx="4037013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900">
                <a:solidFill>
                  <a:srgbClr val="000000"/>
                </a:solidFill>
                <a:latin typeface="Arial" charset="0"/>
                <a:cs typeface="Arial" charset="0"/>
              </a:rPr>
              <a:t>Algae bloom, suck CO</a:t>
            </a:r>
            <a:r>
              <a:rPr lang="en-US" sz="1400">
                <a:solidFill>
                  <a:srgbClr val="000000"/>
                </a:solidFill>
                <a:latin typeface="Arial" charset="0"/>
                <a:cs typeface="Arial" charset="0"/>
              </a:rPr>
              <a:t>2</a:t>
            </a:r>
            <a:r>
              <a:rPr lang="en-US" sz="1900">
                <a:solidFill>
                  <a:srgbClr val="000000"/>
                </a:solidFill>
                <a:latin typeface="Arial" charset="0"/>
                <a:cs typeface="Arial" charset="0"/>
              </a:rPr>
              <a:t> from the air.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949950" y="4324350"/>
            <a:ext cx="29019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1900">
                <a:solidFill>
                  <a:srgbClr val="000000"/>
                </a:solidFill>
                <a:latin typeface="Arial" charset="0"/>
                <a:cs typeface="Arial" charset="0"/>
              </a:rPr>
              <a:t>Other problems will arise.</a:t>
            </a: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2673350" y="4857750"/>
            <a:ext cx="256063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202" tIns="42101" rIns="84202" bIns="42101">
            <a:spAutoFit/>
          </a:bodyPr>
          <a:lstStyle>
            <a:lvl1pPr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defTabSz="496888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2100" dirty="0">
                <a:solidFill>
                  <a:srgbClr val="000000"/>
                </a:solidFill>
                <a:latin typeface="Arial" charset="0"/>
                <a:cs typeface="ヒラギノ角ゴ Pro W3" charset="0"/>
              </a:rPr>
              <a:t>It’</a:t>
            </a:r>
            <a:r>
              <a:rPr lang="en-US" altLang="ja-JP" sz="2100" dirty="0">
                <a:solidFill>
                  <a:srgbClr val="000000"/>
                </a:solidFill>
                <a:latin typeface="Arial" charset="0"/>
                <a:cs typeface="Arial" charset="0"/>
              </a:rPr>
              <a:t>s a good idea, but</a:t>
            </a:r>
            <a:endParaRPr lang="en-US" sz="2100" dirty="0">
              <a:solidFill>
                <a:srgbClr val="000000"/>
              </a:solidFill>
              <a:latin typeface="Arial" charset="0"/>
              <a:cs typeface="ヒラギノ角ゴ Pro W3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1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81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34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77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57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4170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38915" y="649465"/>
            <a:ext cx="7877175" cy="83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 T</a:t>
            </a:r>
            <a:r>
              <a:rPr lang="en-US" dirty="0">
                <a:latin typeface="Arial" charset="0"/>
                <a:cs typeface="Arial" charset="0"/>
              </a:rPr>
              <a:t>ax </a:t>
            </a:r>
            <a:r>
              <a:rPr lang="en-US" dirty="0" smtClean="0">
                <a:latin typeface="Arial" charset="0"/>
                <a:cs typeface="Arial" charset="0"/>
              </a:rPr>
              <a:t>carbon </a:t>
            </a:r>
            <a:r>
              <a:rPr lang="en-US" dirty="0">
                <a:latin typeface="Arial" charset="0"/>
                <a:cs typeface="Arial" charset="0"/>
              </a:rPr>
              <a:t>across fossil </a:t>
            </a:r>
            <a:r>
              <a:rPr lang="en-US" dirty="0" smtClean="0">
                <a:latin typeface="Arial" charset="0"/>
                <a:cs typeface="Arial" charset="0"/>
              </a:rPr>
              <a:t>fuels, worldwide, </a:t>
            </a:r>
            <a:r>
              <a:rPr lang="en-US" dirty="0">
                <a:latin typeface="Arial" charset="0"/>
                <a:cs typeface="Arial" charset="0"/>
              </a:rPr>
              <a:t>in proportion to carbon </a:t>
            </a:r>
            <a:r>
              <a:rPr lang="en-US" dirty="0" smtClean="0">
                <a:latin typeface="Arial" charset="0"/>
                <a:cs typeface="Arial" charset="0"/>
              </a:rPr>
              <a:t>content.  Impose </a:t>
            </a:r>
            <a:r>
              <a:rPr lang="en-US" dirty="0">
                <a:latin typeface="Arial" charset="0"/>
                <a:cs typeface="Arial" charset="0"/>
              </a:rPr>
              <a:t>the </a:t>
            </a:r>
            <a:r>
              <a:rPr lang="en-US" dirty="0" smtClean="0">
                <a:latin typeface="Arial" charset="0"/>
                <a:cs typeface="Arial" charset="0"/>
              </a:rPr>
              <a:t>tax </a:t>
            </a:r>
            <a:r>
              <a:rPr lang="en-US" altLang="ja-JP" u="sng" dirty="0" smtClean="0">
                <a:latin typeface="Arial" charset="0"/>
                <a:cs typeface="Arial" charset="0"/>
              </a:rPr>
              <a:t>upstream</a:t>
            </a:r>
            <a:r>
              <a:rPr lang="en-US" altLang="ja-JP" dirty="0" smtClean="0">
                <a:latin typeface="Arial" charset="0"/>
                <a:cs typeface="Arial" charset="0"/>
              </a:rPr>
              <a:t>.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09600" y="1828800"/>
            <a:ext cx="8156575" cy="83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  </a:t>
            </a:r>
            <a:r>
              <a:rPr lang="en-US" dirty="0">
                <a:latin typeface="Arial" charset="0"/>
                <a:cs typeface="Arial" charset="0"/>
              </a:rPr>
              <a:t>I</a:t>
            </a:r>
            <a:r>
              <a:rPr lang="en-US" dirty="0" smtClean="0">
                <a:latin typeface="Arial" charset="0"/>
                <a:cs typeface="Arial" charset="0"/>
              </a:rPr>
              <a:t>t should </a:t>
            </a:r>
            <a:r>
              <a:rPr lang="en-US" u="sng" dirty="0">
                <a:latin typeface="Arial" charset="0"/>
                <a:cs typeface="Arial" charset="0"/>
              </a:rPr>
              <a:t>start low</a:t>
            </a:r>
            <a:r>
              <a:rPr lang="en-US" dirty="0">
                <a:latin typeface="Arial" charset="0"/>
                <a:cs typeface="Arial" charset="0"/>
              </a:rPr>
              <a:t>, </a:t>
            </a:r>
            <a:r>
              <a:rPr lang="en-US" dirty="0" smtClean="0">
                <a:latin typeface="Arial" charset="0"/>
                <a:cs typeface="Arial" charset="0"/>
              </a:rPr>
              <a:t>but </a:t>
            </a:r>
            <a:r>
              <a:rPr lang="en-US" dirty="0">
                <a:latin typeface="Arial" charset="0"/>
                <a:cs typeface="Arial" charset="0"/>
              </a:rPr>
              <a:t>then </a:t>
            </a:r>
            <a:r>
              <a:rPr lang="en-US" u="sng" dirty="0">
                <a:latin typeface="Arial" charset="0"/>
                <a:cs typeface="Arial" charset="0"/>
              </a:rPr>
              <a:t>rise substantially and briskly, on a pre-set </a:t>
            </a:r>
            <a:r>
              <a:rPr lang="en-US" u="sng" dirty="0" smtClean="0">
                <a:latin typeface="Arial" charset="0"/>
                <a:cs typeface="Arial" charset="0"/>
              </a:rPr>
              <a:t>trajectory</a:t>
            </a:r>
            <a:r>
              <a:rPr lang="en-US" dirty="0" smtClean="0">
                <a:latin typeface="Arial" charset="0"/>
                <a:cs typeface="Arial" charset="0"/>
              </a:rPr>
              <a:t>.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38916" y="2971978"/>
            <a:ext cx="7526338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 End </a:t>
            </a:r>
            <a:r>
              <a:rPr lang="en-US" u="sng" dirty="0" smtClean="0">
                <a:latin typeface="Arial" charset="0"/>
                <a:cs typeface="Arial" charset="0"/>
              </a:rPr>
              <a:t>subsidies</a:t>
            </a:r>
            <a:r>
              <a:rPr lang="en-US" dirty="0" smtClean="0">
                <a:latin typeface="Arial" charset="0"/>
                <a:cs typeface="Arial" charset="0"/>
              </a:rPr>
              <a:t> for production </a:t>
            </a:r>
            <a:r>
              <a:rPr lang="en-US" dirty="0">
                <a:latin typeface="Arial" charset="0"/>
                <a:cs typeface="Arial" charset="0"/>
              </a:rPr>
              <a:t>and use of </a:t>
            </a:r>
            <a:r>
              <a:rPr lang="en-US" dirty="0" smtClean="0">
                <a:latin typeface="Arial" charset="0"/>
                <a:cs typeface="Arial" charset="0"/>
              </a:rPr>
              <a:t>fossil fuels. 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33400" y="3886200"/>
            <a:ext cx="8477955" cy="83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 Give </a:t>
            </a:r>
            <a:r>
              <a:rPr lang="en-US" u="sng" dirty="0" smtClean="0">
                <a:latin typeface="Arial" charset="0"/>
                <a:cs typeface="Arial" charset="0"/>
              </a:rPr>
              <a:t>carbon </a:t>
            </a:r>
            <a:r>
              <a:rPr lang="en-US" u="sng" dirty="0">
                <a:latin typeface="Arial" charset="0"/>
                <a:cs typeface="Arial" charset="0"/>
              </a:rPr>
              <a:t>tax </a:t>
            </a:r>
            <a:r>
              <a:rPr lang="en-US" u="sng" dirty="0" smtClean="0">
                <a:latin typeface="Arial" charset="0"/>
                <a:cs typeface="Arial" charset="0"/>
              </a:rPr>
              <a:t>credits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for </a:t>
            </a:r>
            <a:r>
              <a:rPr lang="en-US" u="sng" dirty="0">
                <a:latin typeface="Arial" charset="0"/>
                <a:cs typeface="Arial" charset="0"/>
              </a:rPr>
              <a:t>carbon </a:t>
            </a:r>
            <a:r>
              <a:rPr lang="en-US" u="sng" dirty="0" smtClean="0">
                <a:latin typeface="Arial" charset="0"/>
                <a:cs typeface="Arial" charset="0"/>
              </a:rPr>
              <a:t>removal </a:t>
            </a:r>
            <a:r>
              <a:rPr lang="en-US" u="sng" dirty="0">
                <a:latin typeface="Arial" charset="0"/>
                <a:cs typeface="Arial" charset="0"/>
              </a:rPr>
              <a:t>from ambient </a:t>
            </a:r>
            <a:r>
              <a:rPr lang="en-US" u="sng" dirty="0" smtClean="0">
                <a:latin typeface="Arial" charset="0"/>
                <a:cs typeface="Arial" charset="0"/>
              </a:rPr>
              <a:t>air</a:t>
            </a:r>
            <a:r>
              <a:rPr lang="en-US" dirty="0" smtClean="0">
                <a:latin typeface="Arial" charset="0"/>
                <a:cs typeface="Arial" charset="0"/>
              </a:rPr>
              <a:t>, </a:t>
            </a:r>
            <a:r>
              <a:rPr lang="en-US" dirty="0">
                <a:latin typeface="Arial" charset="0"/>
                <a:cs typeface="Arial" charset="0"/>
              </a:rPr>
              <a:t>at the </a:t>
            </a:r>
            <a:r>
              <a:rPr lang="en-US" u="sng" dirty="0">
                <a:latin typeface="Arial" charset="0"/>
                <a:cs typeface="Arial" charset="0"/>
              </a:rPr>
              <a:t>same rate </a:t>
            </a:r>
            <a:r>
              <a:rPr lang="en-US" dirty="0">
                <a:latin typeface="Arial" charset="0"/>
                <a:cs typeface="Arial" charset="0"/>
              </a:rPr>
              <a:t>carbon emissions are taxed</a:t>
            </a:r>
            <a:r>
              <a:rPr lang="en-US" dirty="0" smtClean="0">
                <a:latin typeface="Arial" charset="0"/>
                <a:cs typeface="Arial" charset="0"/>
              </a:rPr>
              <a:t>.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62474" name="TextBox 8"/>
          <p:cNvSpPr txBox="1">
            <a:spLocks noChangeArrowheads="1"/>
          </p:cNvSpPr>
          <p:nvPr/>
        </p:nvSpPr>
        <p:spPr bwMode="auto">
          <a:xfrm>
            <a:off x="3553565" y="4941"/>
            <a:ext cx="1393514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sz="3200" b="1">
                <a:latin typeface="Arial" charset="0"/>
                <a:cs typeface="Arial" charset="0"/>
              </a:rPr>
              <a:t>Policy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85800" y="5105400"/>
            <a:ext cx="8216934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dirty="0">
                <a:latin typeface="Arial" charset="0"/>
                <a:cs typeface="Arial" charset="0"/>
              </a:rPr>
              <a:t>US$40 / tonne of carbon ($10 / ton CO</a:t>
            </a:r>
            <a:r>
              <a:rPr lang="en-US" sz="1800" dirty="0">
                <a:latin typeface="Arial" charset="0"/>
                <a:cs typeface="Arial" charset="0"/>
              </a:rPr>
              <a:t>2</a:t>
            </a:r>
            <a:r>
              <a:rPr lang="en-US" dirty="0">
                <a:latin typeface="Arial" charset="0"/>
                <a:cs typeface="Arial" charset="0"/>
              </a:rPr>
              <a:t>), rising 10% / </a:t>
            </a:r>
            <a:r>
              <a:rPr lang="en-US" dirty="0" smtClean="0">
                <a:latin typeface="Arial" charset="0"/>
                <a:cs typeface="Arial" charset="0"/>
              </a:rPr>
              <a:t>year. </a:t>
            </a:r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85800" y="5943600"/>
            <a:ext cx="7661005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2" tIns="45716" rIns="91432" bIns="4571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Geneva" charset="0"/>
              </a:defRPr>
            </a:lvl9pPr>
          </a:lstStyle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Return net proceeds as equal tax credits to individuals.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70170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6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3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62474" grpId="0"/>
      <p:bldP spid="9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60911" y="2561603"/>
            <a:ext cx="3756313" cy="1471556"/>
          </a:xfrm>
          <a:prstGeom prst="rect">
            <a:avLst/>
          </a:prstGeom>
          <a:noFill/>
        </p:spPr>
        <p:txBody>
          <a:bodyPr wrap="square" lIns="86493" tIns="43247" rIns="86493" bIns="43247" rtlCol="0">
            <a:spAutoFit/>
          </a:bodyPr>
          <a:lstStyle/>
          <a:p>
            <a:pPr algn="ctr"/>
            <a:r>
              <a:rPr lang="en-US" sz="3000" dirty="0">
                <a:latin typeface="Arial"/>
                <a:cs typeface="Arial"/>
              </a:rPr>
              <a:t>We humans must </a:t>
            </a:r>
            <a:r>
              <a:rPr lang="en-US" sz="3000" dirty="0" smtClean="0">
                <a:latin typeface="Arial"/>
                <a:cs typeface="Arial"/>
              </a:rPr>
              <a:t>go carbon </a:t>
            </a:r>
            <a:r>
              <a:rPr lang="en-US" sz="3000">
                <a:latin typeface="Arial"/>
                <a:cs typeface="Arial"/>
              </a:rPr>
              <a:t>negative </a:t>
            </a:r>
            <a:r>
              <a:rPr lang="en-US" sz="3000" smtClean="0">
                <a:latin typeface="Arial"/>
                <a:cs typeface="Arial"/>
              </a:rPr>
              <a:t>    by </a:t>
            </a:r>
            <a:r>
              <a:rPr lang="en-US" sz="3000" dirty="0">
                <a:latin typeface="Arial"/>
                <a:cs typeface="Arial"/>
              </a:rPr>
              <a:t>2050.</a:t>
            </a:r>
          </a:p>
        </p:txBody>
      </p:sp>
    </p:spTree>
    <p:extLst>
      <p:ext uri="{BB962C8B-B14F-4D97-AF65-F5344CB8AC3E}">
        <p14:creationId xmlns:p14="http://schemas.microsoft.com/office/powerpoint/2010/main" xmlns="" val="35305802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4|4|9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|9.6|14.3|18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9|4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Blank Presentation 2">
    <a:dk1>
      <a:srgbClr val="000000"/>
    </a:dk1>
    <a:lt1>
      <a:srgbClr val="FFFFFF"/>
    </a:lt1>
    <a:dk2>
      <a:srgbClr val="000000"/>
    </a:dk2>
    <a:lt2>
      <a:srgbClr val="969696"/>
    </a:lt2>
    <a:accent1>
      <a:srgbClr val="FBDF53"/>
    </a:accent1>
    <a:accent2>
      <a:srgbClr val="FF9966"/>
    </a:accent2>
    <a:accent3>
      <a:srgbClr val="FFFFFF"/>
    </a:accent3>
    <a:accent4>
      <a:srgbClr val="000000"/>
    </a:accent4>
    <a:accent5>
      <a:srgbClr val="FDECB3"/>
    </a:accent5>
    <a:accent6>
      <a:srgbClr val="E78A5C"/>
    </a:accent6>
    <a:hlink>
      <a:srgbClr val="CC3300"/>
    </a:hlink>
    <a:folHlink>
      <a:srgbClr val="996600"/>
    </a:folHlink>
  </a:clrScheme>
  <a:fontScheme name="Blank Presentatio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22886</TotalTime>
  <Words>2462</Words>
  <Application>Microsoft Macintosh PowerPoint</Application>
  <PresentationFormat>On-screen Show (4:3)</PresentationFormat>
  <Paragraphs>547</Paragraphs>
  <Slides>34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Office Theme</vt:lpstr>
      <vt:lpstr>Microsoft Office Excel 97-2003 Worksheet</vt:lpstr>
      <vt:lpstr>Document</vt:lpstr>
      <vt:lpstr>Slide 1</vt:lpstr>
      <vt:lpstr>Slide 2</vt:lpstr>
      <vt:lpstr>Slide 3</vt:lpstr>
      <vt:lpstr>Slide 4</vt:lpstr>
      <vt:lpstr>Slide 5</vt:lpstr>
      <vt:lpstr>Earth Is Heating Up.</vt:lpstr>
      <vt:lpstr>Sulfate Cooling Un-Smooths GHG Warming</vt:lpstr>
      <vt:lpstr>CO2 Levels in the Air    , </vt:lpstr>
      <vt:lpstr>Vostok Ice Core Data    .</vt:lpstr>
      <vt:lpstr>Lessons for Our Future from Ages Ago</vt:lpstr>
      <vt:lpstr>Slide 11</vt:lpstr>
      <vt:lpstr>Climate Sensitivity</vt:lpstr>
      <vt:lpstr>Slide 13</vt:lpstr>
      <vt:lpstr>Slide 14</vt:lpstr>
      <vt:lpstr>Slide 15</vt:lpstr>
      <vt:lpstr>Radiation Forcings IPCC AR5     .</vt:lpstr>
      <vt:lpstr>Greenland &amp; Antarctic Ice     .</vt:lpstr>
      <vt:lpstr>Sea Levels over Last 24,000 Years</vt:lpstr>
      <vt:lpstr>  Earth’s Thermostat    .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Climate Future Scenarios</vt:lpstr>
      <vt:lpstr>Slide 28</vt:lpstr>
      <vt:lpstr>When Do State Summers Become as Hot as Las Vegas Now?</vt:lpstr>
      <vt:lpstr>Solutions</vt:lpstr>
      <vt:lpstr>Take Carbon Out of the Air.</vt:lpstr>
      <vt:lpstr>Take More Carbon Out of the Air.</vt:lpstr>
      <vt:lpstr>Slide 33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Gene Fry</dc:creator>
  <cp:lastModifiedBy>ravindra-s</cp:lastModifiedBy>
  <cp:revision>335</cp:revision>
  <cp:lastPrinted>2016-04-10T16:13:31Z</cp:lastPrinted>
  <dcterms:created xsi:type="dcterms:W3CDTF">2016-10-12T03:53:09Z</dcterms:created>
  <dcterms:modified xsi:type="dcterms:W3CDTF">2016-10-21T06:53:56Z</dcterms:modified>
</cp:coreProperties>
</file>