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07" r:id="rId2"/>
    <p:sldId id="308" r:id="rId3"/>
    <p:sldId id="303" r:id="rId4"/>
    <p:sldId id="304" r:id="rId5"/>
    <p:sldId id="305" r:id="rId6"/>
    <p:sldId id="306" r:id="rId7"/>
    <p:sldId id="258" r:id="rId8"/>
    <p:sldId id="259" r:id="rId9"/>
    <p:sldId id="260" r:id="rId10"/>
    <p:sldId id="261" r:id="rId11"/>
    <p:sldId id="262" r:id="rId12"/>
    <p:sldId id="263" r:id="rId13"/>
    <p:sldId id="264" r:id="rId14"/>
    <p:sldId id="265" r:id="rId15"/>
    <p:sldId id="266" r:id="rId16"/>
    <p:sldId id="288" r:id="rId17"/>
    <p:sldId id="269" r:id="rId18"/>
    <p:sldId id="280" r:id="rId19"/>
    <p:sldId id="271" r:id="rId20"/>
    <p:sldId id="281" r:id="rId21"/>
    <p:sldId id="284" r:id="rId22"/>
    <p:sldId id="287" r:id="rId23"/>
    <p:sldId id="275" r:id="rId24"/>
    <p:sldId id="276" r:id="rId25"/>
    <p:sldId id="301" r:id="rId26"/>
    <p:sldId id="293" r:id="rId27"/>
    <p:sldId id="294" r:id="rId28"/>
    <p:sldId id="295" r:id="rId29"/>
    <p:sldId id="296" r:id="rId30"/>
    <p:sldId id="297" r:id="rId31"/>
    <p:sldId id="298" r:id="rId32"/>
    <p:sldId id="299" r:id="rId33"/>
    <p:sldId id="300" r:id="rId34"/>
    <p:sldId id="30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layout/>
      <c:overlay val="0"/>
    </c:title>
    <c:autoTitleDeleted val="0"/>
    <c:plotArea>
      <c:layout/>
      <c:barChart>
        <c:barDir val="col"/>
        <c:grouping val="clustered"/>
        <c:varyColors val="0"/>
        <c:ser>
          <c:idx val="0"/>
          <c:order val="0"/>
          <c:tx>
            <c:strRef>
              <c:f>Sheet1!$H$1</c:f>
              <c:strCache>
                <c:ptCount val="1"/>
                <c:pt idx="0">
                  <c:v>No.of Informants</c:v>
                </c:pt>
              </c:strCache>
            </c:strRef>
          </c:tx>
          <c:invertIfNegative val="0"/>
          <c:cat>
            <c:strRef>
              <c:f>Sheet1!$G$2:$G$3</c:f>
              <c:strCache>
                <c:ptCount val="2"/>
                <c:pt idx="0">
                  <c:v>Female</c:v>
                </c:pt>
                <c:pt idx="1">
                  <c:v>Male</c:v>
                </c:pt>
              </c:strCache>
            </c:strRef>
          </c:cat>
          <c:val>
            <c:numRef>
              <c:f>Sheet1!$H$2:$H$3</c:f>
              <c:numCache>
                <c:formatCode>General</c:formatCode>
                <c:ptCount val="2"/>
                <c:pt idx="0">
                  <c:v>35</c:v>
                </c:pt>
                <c:pt idx="1">
                  <c:v>15</c:v>
                </c:pt>
              </c:numCache>
            </c:numRef>
          </c:val>
        </c:ser>
        <c:dLbls>
          <c:showLegendKey val="0"/>
          <c:showVal val="1"/>
          <c:showCatName val="0"/>
          <c:showSerName val="0"/>
          <c:showPercent val="0"/>
          <c:showBubbleSize val="0"/>
        </c:dLbls>
        <c:gapWidth val="150"/>
        <c:overlap val="-25"/>
        <c:axId val="134848512"/>
        <c:axId val="70828032"/>
      </c:barChart>
      <c:catAx>
        <c:axId val="134848512"/>
        <c:scaling>
          <c:orientation val="minMax"/>
        </c:scaling>
        <c:delete val="0"/>
        <c:axPos val="b"/>
        <c:majorTickMark val="none"/>
        <c:minorTickMark val="none"/>
        <c:tickLblPos val="nextTo"/>
        <c:crossAx val="70828032"/>
        <c:crosses val="autoZero"/>
        <c:auto val="1"/>
        <c:lblAlgn val="ctr"/>
        <c:lblOffset val="100"/>
        <c:noMultiLvlLbl val="0"/>
      </c:catAx>
      <c:valAx>
        <c:axId val="70828032"/>
        <c:scaling>
          <c:orientation val="minMax"/>
        </c:scaling>
        <c:delete val="1"/>
        <c:axPos val="l"/>
        <c:numFmt formatCode="General" sourceLinked="1"/>
        <c:majorTickMark val="out"/>
        <c:minorTickMark val="none"/>
        <c:tickLblPos val="nextTo"/>
        <c:crossAx val="134848512"/>
        <c:crosses val="autoZero"/>
        <c:crossBetween val="between"/>
      </c:valA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plotArea>
    <c:plotVisOnly val="1"/>
    <c:dispBlanksAs val="zero"/>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
          <c:y val="0.25120479731700202"/>
          <c:w val="1"/>
          <c:h val="0.71122156605424325"/>
        </c:manualLayout>
      </c:layout>
      <c:pie3DChart>
        <c:varyColors val="1"/>
        <c:ser>
          <c:idx val="0"/>
          <c:order val="0"/>
          <c:tx>
            <c:strRef>
              <c:f>Sheet1!$F$1</c:f>
              <c:strCache>
                <c:ptCount val="1"/>
                <c:pt idx="0">
                  <c:v>Percentage</c:v>
                </c:pt>
              </c:strCache>
            </c:strRef>
          </c:tx>
          <c:explosion val="25"/>
          <c:dLbls>
            <c:showLegendKey val="0"/>
            <c:showVal val="0"/>
            <c:showCatName val="0"/>
            <c:showSerName val="0"/>
            <c:showPercent val="1"/>
            <c:showBubbleSize val="0"/>
            <c:showLeaderLines val="1"/>
          </c:dLbls>
          <c:cat>
            <c:strRef>
              <c:f>Sheet1!$E$2:$E$5</c:f>
              <c:strCache>
                <c:ptCount val="4"/>
                <c:pt idx="0">
                  <c:v>decoction</c:v>
                </c:pt>
                <c:pt idx="1">
                  <c:v>preheat,extract juice</c:v>
                </c:pt>
                <c:pt idx="2">
                  <c:v>Infusion</c:v>
                </c:pt>
                <c:pt idx="3">
                  <c:v>crush of leaves</c:v>
                </c:pt>
              </c:strCache>
            </c:strRef>
          </c:cat>
          <c:val>
            <c:numRef>
              <c:f>Sheet1!$F$2:$F$5</c:f>
              <c:numCache>
                <c:formatCode>General</c:formatCode>
                <c:ptCount val="4"/>
                <c:pt idx="0">
                  <c:v>46.87</c:v>
                </c:pt>
                <c:pt idx="1">
                  <c:v>20.309999999999999</c:v>
                </c:pt>
                <c:pt idx="2">
                  <c:v>12.5</c:v>
                </c:pt>
                <c:pt idx="3">
                  <c:v>17.18</c:v>
                </c:pt>
              </c:numCache>
            </c:numRef>
          </c:val>
        </c:ser>
        <c:dLbls>
          <c:showLegendKey val="0"/>
          <c:showVal val="0"/>
          <c:showCatName val="0"/>
          <c:showSerName val="0"/>
          <c:showPercent val="1"/>
          <c:showBubbleSize val="0"/>
          <c:showLeaderLines val="1"/>
        </c:dLbls>
      </c:pie3DChart>
    </c:plotArea>
    <c:legend>
      <c:legendPos val="t"/>
      <c:layout/>
      <c:overlay val="0"/>
      <c:txPr>
        <a:bodyPr/>
        <a:lstStyle/>
        <a:p>
          <a:pPr>
            <a:defRPr sz="2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Sheet1!$F$1</c:f>
              <c:strCache>
                <c:ptCount val="1"/>
                <c:pt idx="0">
                  <c:v>percentage</c:v>
                </c:pt>
              </c:strCache>
            </c:strRef>
          </c:tx>
          <c:spPr>
            <a:solidFill>
              <a:srgbClr val="FF0000"/>
            </a:solidFill>
          </c:spPr>
          <c:invertIfNegative val="0"/>
          <c:cat>
            <c:strRef>
              <c:f>Sheet1!$E$2:$E$14</c:f>
              <c:strCache>
                <c:ptCount val="13"/>
                <c:pt idx="0">
                  <c:v>stomach discomfort</c:v>
                </c:pt>
                <c:pt idx="1">
                  <c:v>respiratory diseases</c:v>
                </c:pt>
                <c:pt idx="2">
                  <c:v>urinary tract infection</c:v>
                </c:pt>
                <c:pt idx="3">
                  <c:v>skin diseases</c:v>
                </c:pt>
                <c:pt idx="4">
                  <c:v>bruises &amp; sprain</c:v>
                </c:pt>
                <c:pt idx="5">
                  <c:v>fever</c:v>
                </c:pt>
                <c:pt idx="6">
                  <c:v>toothache</c:v>
                </c:pt>
                <c:pt idx="7">
                  <c:v>hypertension</c:v>
                </c:pt>
                <c:pt idx="8">
                  <c:v>anthelmentic</c:v>
                </c:pt>
                <c:pt idx="9">
                  <c:v>arthritis</c:v>
                </c:pt>
                <c:pt idx="10">
                  <c:v>antiseptic</c:v>
                </c:pt>
                <c:pt idx="11">
                  <c:v>dysmenorrhea</c:v>
                </c:pt>
                <c:pt idx="12">
                  <c:v>bleeding</c:v>
                </c:pt>
              </c:strCache>
            </c:strRef>
          </c:cat>
          <c:val>
            <c:numRef>
              <c:f>Sheet1!$F$2:$F$14</c:f>
              <c:numCache>
                <c:formatCode>General</c:formatCode>
                <c:ptCount val="13"/>
                <c:pt idx="0">
                  <c:v>23.43</c:v>
                </c:pt>
                <c:pt idx="1">
                  <c:v>20.309999999999999</c:v>
                </c:pt>
                <c:pt idx="2">
                  <c:v>17.18</c:v>
                </c:pt>
                <c:pt idx="3">
                  <c:v>18.75</c:v>
                </c:pt>
                <c:pt idx="4">
                  <c:v>4.68</c:v>
                </c:pt>
                <c:pt idx="5">
                  <c:v>4.68</c:v>
                </c:pt>
                <c:pt idx="6">
                  <c:v>1.56</c:v>
                </c:pt>
                <c:pt idx="7">
                  <c:v>3.45</c:v>
                </c:pt>
                <c:pt idx="8">
                  <c:v>3.12</c:v>
                </c:pt>
                <c:pt idx="9">
                  <c:v>6.25</c:v>
                </c:pt>
                <c:pt idx="10">
                  <c:v>1.56</c:v>
                </c:pt>
                <c:pt idx="11">
                  <c:v>3.12</c:v>
                </c:pt>
                <c:pt idx="12">
                  <c:v>1.56</c:v>
                </c:pt>
              </c:numCache>
            </c:numRef>
          </c:val>
        </c:ser>
        <c:dLbls>
          <c:showLegendKey val="0"/>
          <c:showVal val="1"/>
          <c:showCatName val="0"/>
          <c:showSerName val="0"/>
          <c:showPercent val="0"/>
          <c:showBubbleSize val="0"/>
        </c:dLbls>
        <c:gapWidth val="75"/>
        <c:axId val="143314944"/>
        <c:axId val="70834944"/>
      </c:barChart>
      <c:catAx>
        <c:axId val="143314944"/>
        <c:scaling>
          <c:orientation val="minMax"/>
        </c:scaling>
        <c:delete val="0"/>
        <c:axPos val="b"/>
        <c:majorTickMark val="none"/>
        <c:minorTickMark val="none"/>
        <c:tickLblPos val="nextTo"/>
        <c:crossAx val="70834944"/>
        <c:crosses val="autoZero"/>
        <c:auto val="1"/>
        <c:lblAlgn val="ctr"/>
        <c:lblOffset val="100"/>
        <c:noMultiLvlLbl val="0"/>
      </c:catAx>
      <c:valAx>
        <c:axId val="70834944"/>
        <c:scaling>
          <c:orientation val="minMax"/>
        </c:scaling>
        <c:delete val="0"/>
        <c:axPos val="l"/>
        <c:numFmt formatCode="General" sourceLinked="1"/>
        <c:majorTickMark val="none"/>
        <c:minorTickMark val="none"/>
        <c:tickLblPos val="nextTo"/>
        <c:crossAx val="143314944"/>
        <c:crosses val="autoZero"/>
        <c:crossBetween val="between"/>
      </c:valAx>
      <c:spPr>
        <a:solidFill>
          <a:srgbClr val="FFFF00"/>
        </a:solidFill>
      </c:spPr>
    </c:plotArea>
    <c:legend>
      <c:legendPos val="b"/>
      <c:layout/>
      <c:overlay val="0"/>
    </c:legend>
    <c:plotVisOnly val="1"/>
    <c:dispBlanksAs val="gap"/>
    <c:showDLblsOverMax val="0"/>
  </c:chart>
  <c:spPr>
    <a:solidFill>
      <a:schemeClr val="accent3">
        <a:lumMod val="75000"/>
      </a:schemeClr>
    </a:solidFill>
  </c:spPr>
  <c:txPr>
    <a:bodyPr/>
    <a:lstStyle/>
    <a:p>
      <a:pPr>
        <a:defRPr>
          <a:solidFill>
            <a:schemeClr val="tx1"/>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8931BA-DB5A-40F6-B1FE-3E398574B87D}" type="datetimeFigureOut">
              <a:rPr lang="en-US" smtClean="0"/>
              <a:t>9/23/2014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25057D-6234-469F-AA8E-A1F768DBA206}" type="slidenum">
              <a:rPr lang="en-US" smtClean="0"/>
              <a:t>‹#›</a:t>
            </a:fld>
            <a:endParaRPr lang="en-US"/>
          </a:p>
        </p:txBody>
      </p:sp>
    </p:spTree>
    <p:extLst>
      <p:ext uri="{BB962C8B-B14F-4D97-AF65-F5344CB8AC3E}">
        <p14:creationId xmlns:p14="http://schemas.microsoft.com/office/powerpoint/2010/main" val="883981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057D-6234-469F-AA8E-A1F768DBA206}" type="slidenum">
              <a:rPr lang="en-US" smtClean="0"/>
              <a:t>6</a:t>
            </a:fld>
            <a:endParaRPr lang="en-US"/>
          </a:p>
        </p:txBody>
      </p:sp>
    </p:spTree>
    <p:extLst>
      <p:ext uri="{BB962C8B-B14F-4D97-AF65-F5344CB8AC3E}">
        <p14:creationId xmlns:p14="http://schemas.microsoft.com/office/powerpoint/2010/main" val="3394430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057D-6234-469F-AA8E-A1F768DBA206}" type="slidenum">
              <a:rPr lang="en-US" smtClean="0"/>
              <a:t>17</a:t>
            </a:fld>
            <a:endParaRPr lang="en-US"/>
          </a:p>
        </p:txBody>
      </p:sp>
    </p:spTree>
    <p:extLst>
      <p:ext uri="{BB962C8B-B14F-4D97-AF65-F5344CB8AC3E}">
        <p14:creationId xmlns:p14="http://schemas.microsoft.com/office/powerpoint/2010/main" val="4098443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5057D-6234-469F-AA8E-A1F768DBA206}" type="slidenum">
              <a:rPr lang="en-US" smtClean="0"/>
              <a:t>29</a:t>
            </a:fld>
            <a:endParaRPr lang="en-US"/>
          </a:p>
        </p:txBody>
      </p:sp>
    </p:spTree>
    <p:extLst>
      <p:ext uri="{BB962C8B-B14F-4D97-AF65-F5344CB8AC3E}">
        <p14:creationId xmlns:p14="http://schemas.microsoft.com/office/powerpoint/2010/main" val="2332281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16AAE7-3B56-4590-B813-7D7132A99E7E}"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1197525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16AAE7-3B56-4590-B813-7D7132A99E7E}"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1407824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16AAE7-3B56-4590-B813-7D7132A99E7E}"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3602294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16AAE7-3B56-4590-B813-7D7132A99E7E}" type="datetimeFigureOut">
              <a:rPr lang="en-US" smtClean="0"/>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1013747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16AAE7-3B56-4590-B813-7D7132A99E7E}" type="datetimeFigureOut">
              <a:rPr lang="en-US" smtClean="0"/>
              <a:t>9/23/2014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321786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16AAE7-3B56-4590-B813-7D7132A99E7E}" type="datetimeFigureOut">
              <a:rPr lang="en-US" smtClean="0"/>
              <a:t>9/23/2014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250614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6AAE7-3B56-4590-B813-7D7132A99E7E}" type="datetimeFigureOut">
              <a:rPr lang="en-US" smtClean="0"/>
              <a:t>9/23/2014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3792042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16AAE7-3B56-4590-B813-7D7132A99E7E}" type="datetimeFigureOut">
              <a:rPr lang="en-US" smtClean="0"/>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27239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16AAE7-3B56-4590-B813-7D7132A99E7E}" type="datetimeFigureOut">
              <a:rPr lang="en-US" smtClean="0"/>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3411750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16AAE7-3B56-4590-B813-7D7132A99E7E}"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353924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16AAE7-3B56-4590-B813-7D7132A99E7E}" type="datetimeFigureOut">
              <a:rPr lang="en-US" smtClean="0"/>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097E4-40C9-447E-B708-361C9CBDE281}" type="slidenum">
              <a:rPr lang="en-US" smtClean="0"/>
              <a:t>‹#›</a:t>
            </a:fld>
            <a:endParaRPr lang="en-US"/>
          </a:p>
        </p:txBody>
      </p:sp>
    </p:spTree>
    <p:extLst>
      <p:ext uri="{BB962C8B-B14F-4D97-AF65-F5344CB8AC3E}">
        <p14:creationId xmlns:p14="http://schemas.microsoft.com/office/powerpoint/2010/main" val="3806147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6AAE7-3B56-4590-B813-7D7132A99E7E}" type="datetimeFigureOut">
              <a:rPr lang="en-US" smtClean="0"/>
              <a:t>9/23/2014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097E4-40C9-447E-B708-361C9CBDE281}" type="slidenum">
              <a:rPr lang="en-US" smtClean="0"/>
              <a:t>‹#›</a:t>
            </a:fld>
            <a:endParaRPr lang="en-US"/>
          </a:p>
        </p:txBody>
      </p:sp>
    </p:spTree>
    <p:extLst>
      <p:ext uri="{BB962C8B-B14F-4D97-AF65-F5344CB8AC3E}">
        <p14:creationId xmlns:p14="http://schemas.microsoft.com/office/powerpoint/2010/main" val="2124701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edia.photobucket.com/image/philippine%20flag/apcruz_2007/philippine_flag.gif?o=2"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8.jpeg"/><Relationship Id="rId1" Type="http://schemas.openxmlformats.org/officeDocument/2006/relationships/slideLayout" Target="../slideLayouts/slideLayout2.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pharmacognosy-phytochemistry-natural-products.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chemeClr val="accent3">
                  <a:lumMod val="75000"/>
                </a:schemeClr>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494175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effectLst>
                  <a:outerShdw blurRad="38100" dist="38100" dir="2700000" algn="tl">
                    <a:srgbClr val="000000">
                      <a:alpha val="43137"/>
                    </a:srgbClr>
                  </a:outerShdw>
                </a:effectLst>
                <a:latin typeface="+mj-lt"/>
              </a:rPr>
              <a:t>Bengaluru</a:t>
            </a:r>
            <a:r>
              <a:rPr lang="en-US" sz="2000" dirty="0" smtClean="0">
                <a:effectLst>
                  <a:outerShdw blurRad="38100" dist="38100" dir="2700000" algn="tl">
                    <a:srgbClr val="000000">
                      <a:alpha val="43137"/>
                    </a:srgbClr>
                  </a:outerShdw>
                </a:effectLst>
                <a:latin typeface="+mj-lt"/>
              </a:rPr>
              <a:t> and Mumbai.</a:t>
            </a:r>
          </a:p>
          <a:p>
            <a:pPr>
              <a:defRPr/>
            </a:pPr>
            <a:endParaRPr lang="en-US" dirty="0"/>
          </a:p>
        </p:txBody>
      </p:sp>
    </p:spTree>
    <p:extLst>
      <p:ext uri="{BB962C8B-B14F-4D97-AF65-F5344CB8AC3E}">
        <p14:creationId xmlns:p14="http://schemas.microsoft.com/office/powerpoint/2010/main" val="2421009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1967" y="3657600"/>
            <a:ext cx="5791200" cy="2514600"/>
          </a:xfrm>
        </p:spPr>
        <p:txBody>
          <a:bodyPr>
            <a:normAutofit/>
          </a:bodyPr>
          <a:lstStyle/>
          <a:p>
            <a:pPr marL="0" indent="0">
              <a:buNone/>
            </a:pPr>
            <a:r>
              <a:rPr lang="en-US" sz="2400" dirty="0" smtClean="0">
                <a:latin typeface="Arial" pitchFamily="34" charset="0"/>
                <a:cs typeface="Arial" pitchFamily="34" charset="0"/>
              </a:rPr>
              <a:t>Gemma C.  </a:t>
            </a:r>
            <a:r>
              <a:rPr lang="en-US" sz="2400" dirty="0" err="1" smtClean="0">
                <a:latin typeface="Arial" pitchFamily="34" charset="0"/>
                <a:cs typeface="Arial" pitchFamily="34" charset="0"/>
              </a:rPr>
              <a:t>Arizobal</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Gruyal,RPharm</a:t>
            </a:r>
            <a:r>
              <a:rPr lang="en-US" sz="2400" dirty="0" smtClean="0">
                <a:latin typeface="Arial" pitchFamily="34" charset="0"/>
                <a:cs typeface="Arial" pitchFamily="34" charset="0"/>
              </a:rPr>
              <a:t> </a:t>
            </a:r>
          </a:p>
          <a:p>
            <a:pPr marL="0" indent="0">
              <a:buNone/>
            </a:pPr>
            <a:r>
              <a:rPr lang="en-US" sz="2400" dirty="0" err="1" smtClean="0">
                <a:latin typeface="Arial" pitchFamily="34" charset="0"/>
                <a:cs typeface="Arial" pitchFamily="34" charset="0"/>
              </a:rPr>
              <a:t>Surigao</a:t>
            </a:r>
            <a:r>
              <a:rPr lang="en-US" sz="2400" dirty="0" smtClean="0">
                <a:latin typeface="Arial" pitchFamily="34" charset="0"/>
                <a:cs typeface="Arial" pitchFamily="34" charset="0"/>
              </a:rPr>
              <a:t> del Sur State University</a:t>
            </a:r>
          </a:p>
          <a:p>
            <a:pPr marL="0" indent="0">
              <a:buNone/>
            </a:pPr>
            <a:r>
              <a:rPr lang="en-US" sz="2400" dirty="0" err="1" smtClean="0">
                <a:latin typeface="Arial" pitchFamily="34" charset="0"/>
                <a:cs typeface="Arial" pitchFamily="34" charset="0"/>
              </a:rPr>
              <a:t>Cantilan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Surigao</a:t>
            </a:r>
            <a:r>
              <a:rPr lang="en-US" sz="2400" dirty="0" smtClean="0">
                <a:latin typeface="Arial" pitchFamily="34" charset="0"/>
                <a:cs typeface="Arial" pitchFamily="34" charset="0"/>
              </a:rPr>
              <a:t> del Sur</a:t>
            </a:r>
          </a:p>
          <a:p>
            <a:pPr marL="0" indent="0">
              <a:buNone/>
            </a:pPr>
            <a:r>
              <a:rPr lang="en-US" sz="2400" dirty="0" smtClean="0">
                <a:latin typeface="Arial" pitchFamily="34" charset="0"/>
                <a:cs typeface="Arial" pitchFamily="34" charset="0"/>
              </a:rPr>
              <a:t>Northern Mindanao, Philippines</a:t>
            </a:r>
          </a:p>
          <a:p>
            <a:pPr marL="0" indent="0">
              <a:buNone/>
            </a:pPr>
            <a:endParaRPr lang="en-US" dirty="0"/>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54485"/>
            <a:ext cx="1981200" cy="207125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descr="http://th184.photobucket.com/albums/x240/apcruz_2007/th_philippine_flag.gif">
            <a:hlinkClick r:id="rId3"/>
          </p:cNvPr>
          <p:cNvPicPr>
            <a:picLocks noChangeAspect="1" noChangeArrowheads="1" noCrop="1"/>
          </p:cNvPicPr>
          <p:nvPr/>
        </p:nvPicPr>
        <p:blipFill>
          <a:blip r:embed="rId4" cstate="print"/>
          <a:srcRect/>
          <a:stretch>
            <a:fillRect/>
          </a:stretch>
        </p:blipFill>
        <p:spPr bwMode="auto">
          <a:xfrm>
            <a:off x="4191000" y="524426"/>
            <a:ext cx="3902149" cy="2931374"/>
          </a:xfrm>
          <a:prstGeom prst="rect">
            <a:avLst/>
          </a:prstGeom>
          <a:noFill/>
        </p:spPr>
      </p:pic>
    </p:spTree>
    <p:extLst>
      <p:ext uri="{BB962C8B-B14F-4D97-AF65-F5344CB8AC3E}">
        <p14:creationId xmlns:p14="http://schemas.microsoft.com/office/powerpoint/2010/main" val="108401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357" y="386278"/>
            <a:ext cx="442488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Point Star 5"/>
          <p:cNvSpPr/>
          <p:nvPr/>
        </p:nvSpPr>
        <p:spPr>
          <a:xfrm>
            <a:off x="2971800" y="3059519"/>
            <a:ext cx="190500" cy="228600"/>
          </a:xfrm>
          <a:prstGeom prst="star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0" y="308344"/>
            <a:ext cx="27432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flipV="1">
            <a:off x="3191983" y="2655045"/>
            <a:ext cx="4086225" cy="45834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0" name="5-Point Star 9"/>
          <p:cNvSpPr/>
          <p:nvPr/>
        </p:nvSpPr>
        <p:spPr>
          <a:xfrm flipV="1">
            <a:off x="7258242" y="2655045"/>
            <a:ext cx="209358" cy="248351"/>
          </a:xfrm>
          <a:prstGeom prst="star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709766"/>
            <a:ext cx="2514600" cy="2057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5-Point Star 10"/>
          <p:cNvSpPr/>
          <p:nvPr/>
        </p:nvSpPr>
        <p:spPr>
          <a:xfrm>
            <a:off x="5943600" y="3886200"/>
            <a:ext cx="304800" cy="276446"/>
          </a:xfrm>
          <a:prstGeom prst="star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cxnSp>
        <p:nvCxnSpPr>
          <p:cNvPr id="13" name="Straight Arrow Connector 12"/>
          <p:cNvCxnSpPr>
            <a:endCxn id="11" idx="3"/>
          </p:cNvCxnSpPr>
          <p:nvPr/>
        </p:nvCxnSpPr>
        <p:spPr>
          <a:xfrm flipH="1">
            <a:off x="6190188" y="2884217"/>
            <a:ext cx="1068055" cy="1278428"/>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9" name="Rectangle 18"/>
          <p:cNvSpPr/>
          <p:nvPr/>
        </p:nvSpPr>
        <p:spPr>
          <a:xfrm>
            <a:off x="228600" y="5903624"/>
            <a:ext cx="4572000" cy="923330"/>
          </a:xfrm>
          <a:prstGeom prst="rect">
            <a:avLst/>
          </a:prstGeom>
        </p:spPr>
        <p:txBody>
          <a:bodyPr>
            <a:spAutoFit/>
          </a:bodyPr>
          <a:lstStyle/>
          <a:p>
            <a:r>
              <a:rPr lang="en-US" dirty="0"/>
              <a:t>https://www.google.com.ph/search?hl=en&amp;site=imghp&amp;tbm=isch&amp;source=hp&amp;biw=1024&amp;bih=499&amp;q=map+</a:t>
            </a:r>
          </a:p>
        </p:txBody>
      </p:sp>
    </p:spTree>
    <p:extLst>
      <p:ext uri="{BB962C8B-B14F-4D97-AF65-F5344CB8AC3E}">
        <p14:creationId xmlns:p14="http://schemas.microsoft.com/office/powerpoint/2010/main" val="4038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Surigao</a:t>
            </a:r>
            <a:r>
              <a:rPr lang="en-US" dirty="0" smtClean="0"/>
              <a:t> del Sur State University-</a:t>
            </a:r>
            <a:r>
              <a:rPr lang="en-US" dirty="0" err="1" smtClean="0"/>
              <a:t>Cantilan</a:t>
            </a:r>
            <a:r>
              <a:rPr lang="en-US" dirty="0" smtClean="0"/>
              <a:t> Campus</a:t>
            </a:r>
            <a:endParaRPr lang="en-US" dirty="0"/>
          </a:p>
        </p:txBody>
      </p:sp>
      <p:pic>
        <p:nvPicPr>
          <p:cNvPr id="4" name="Picture 2" descr="C:\Users\research\Documents\RESEARCH FILES_2012\AACCUP Accreditation 2011\IMG_0418.jpg"/>
          <p:cNvPicPr>
            <a:picLocks noGrp="1" noChangeAspect="1" noChangeArrowheads="1"/>
          </p:cNvPicPr>
          <p:nvPr>
            <p:ph idx="1"/>
          </p:nvPr>
        </p:nvPicPr>
        <p:blipFill>
          <a:blip r:embed="rId2" cstate="print"/>
          <a:srcRect/>
          <a:stretch>
            <a:fillRect/>
          </a:stretch>
        </p:blipFill>
        <p:spPr bwMode="auto">
          <a:xfrm>
            <a:off x="1752600" y="1981901"/>
            <a:ext cx="5937239" cy="3961699"/>
          </a:xfrm>
          <a:prstGeom prst="rect">
            <a:avLst/>
          </a:prstGeom>
          <a:noFill/>
        </p:spPr>
      </p:pic>
    </p:spTree>
    <p:extLst>
      <p:ext uri="{BB962C8B-B14F-4D97-AF65-F5344CB8AC3E}">
        <p14:creationId xmlns:p14="http://schemas.microsoft.com/office/powerpoint/2010/main" val="38448225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2667000"/>
          </a:xfrm>
        </p:spPr>
        <p:style>
          <a:lnRef idx="1">
            <a:schemeClr val="accent3"/>
          </a:lnRef>
          <a:fillRef idx="2">
            <a:schemeClr val="accent3"/>
          </a:fillRef>
          <a:effectRef idx="1">
            <a:schemeClr val="accent3"/>
          </a:effectRef>
          <a:fontRef idx="minor">
            <a:schemeClr val="dk1"/>
          </a:fontRef>
        </p:style>
        <p:txBody>
          <a:bodyPr>
            <a:normAutofit/>
          </a:bodyPr>
          <a:lstStyle/>
          <a:p>
            <a:r>
              <a:rPr lang="en-US" dirty="0" smtClean="0"/>
              <a:t>Ethno-medicinal Plants Used by Residents in Northern, </a:t>
            </a:r>
            <a:r>
              <a:rPr lang="en-US" dirty="0" err="1" smtClean="0"/>
              <a:t>Surigao</a:t>
            </a:r>
            <a:r>
              <a:rPr lang="en-US" dirty="0" smtClean="0"/>
              <a:t> del Sur, Philippines</a:t>
            </a:r>
            <a:endParaRPr lang="en-US" dirty="0"/>
          </a:p>
        </p:txBody>
      </p:sp>
      <p:sp>
        <p:nvSpPr>
          <p:cNvPr id="3" name="Content Placeholder 2"/>
          <p:cNvSpPr>
            <a:spLocks noGrp="1"/>
          </p:cNvSpPr>
          <p:nvPr>
            <p:ph idx="1"/>
          </p:nvPr>
        </p:nvSpPr>
        <p:spPr>
          <a:xfrm>
            <a:off x="457200" y="3810000"/>
            <a:ext cx="8229600" cy="2667000"/>
          </a:xfrm>
        </p:spPr>
        <p:style>
          <a:lnRef idx="0">
            <a:schemeClr val="accent3"/>
          </a:lnRef>
          <a:fillRef idx="3">
            <a:schemeClr val="accent3"/>
          </a:fillRef>
          <a:effectRef idx="3">
            <a:schemeClr val="accent3"/>
          </a:effectRef>
          <a:fontRef idx="minor">
            <a:schemeClr val="lt1"/>
          </a:fontRef>
        </p:style>
        <p:txBody>
          <a:bodyPr/>
          <a:lstStyle/>
          <a:p>
            <a:pPr marL="0" indent="0" algn="ctr">
              <a:buNone/>
            </a:pPr>
            <a:r>
              <a:rPr lang="en-US" sz="2400" dirty="0">
                <a:solidFill>
                  <a:prstClr val="black"/>
                </a:solidFill>
                <a:latin typeface="Arial" pitchFamily="34" charset="0"/>
                <a:cs typeface="Arial" pitchFamily="34" charset="0"/>
              </a:rPr>
              <a:t>by:</a:t>
            </a:r>
            <a:br>
              <a:rPr lang="en-US" sz="2400" dirty="0">
                <a:solidFill>
                  <a:prstClr val="black"/>
                </a:solidFill>
                <a:latin typeface="Arial" pitchFamily="34" charset="0"/>
                <a:cs typeface="Arial" pitchFamily="34" charset="0"/>
              </a:rPr>
            </a:br>
            <a:r>
              <a:rPr lang="en-US" sz="2400" dirty="0">
                <a:solidFill>
                  <a:prstClr val="black"/>
                </a:solidFill>
                <a:latin typeface="Arial" pitchFamily="34" charset="0"/>
                <a:cs typeface="Arial" pitchFamily="34" charset="0"/>
              </a:rPr>
              <a:t>Gemma A. </a:t>
            </a:r>
            <a:r>
              <a:rPr lang="en-US" sz="2400" dirty="0" err="1">
                <a:solidFill>
                  <a:prstClr val="black"/>
                </a:solidFill>
                <a:latin typeface="Arial" pitchFamily="34" charset="0"/>
                <a:cs typeface="Arial" pitchFamily="34" charset="0"/>
              </a:rPr>
              <a:t>Gruyal</a:t>
            </a:r>
            <a:r>
              <a:rPr lang="en-US" sz="2400" dirty="0">
                <a:solidFill>
                  <a:prstClr val="black"/>
                </a:solidFill>
                <a:latin typeface="Arial" pitchFamily="34" charset="0"/>
                <a:cs typeface="Arial" pitchFamily="34" charset="0"/>
              </a:rPr>
              <a:t/>
            </a:r>
            <a:br>
              <a:rPr lang="en-US" sz="2400" dirty="0">
                <a:solidFill>
                  <a:prstClr val="black"/>
                </a:solidFill>
                <a:latin typeface="Arial" pitchFamily="34" charset="0"/>
                <a:cs typeface="Arial" pitchFamily="34" charset="0"/>
              </a:rPr>
            </a:br>
            <a:r>
              <a:rPr lang="en-US" sz="2400" dirty="0">
                <a:solidFill>
                  <a:prstClr val="black"/>
                </a:solidFill>
                <a:latin typeface="Arial" pitchFamily="34" charset="0"/>
                <a:cs typeface="Arial" pitchFamily="34" charset="0"/>
              </a:rPr>
              <a:t>Romeo del </a:t>
            </a:r>
            <a:r>
              <a:rPr lang="en-US" sz="2400" dirty="0" err="1">
                <a:solidFill>
                  <a:prstClr val="black"/>
                </a:solidFill>
                <a:latin typeface="Arial" pitchFamily="34" charset="0"/>
                <a:cs typeface="Arial" pitchFamily="34" charset="0"/>
              </a:rPr>
              <a:t>Rosario,Ph.D</a:t>
            </a:r>
            <a:r>
              <a:rPr lang="en-US" sz="2400" dirty="0">
                <a:solidFill>
                  <a:prstClr val="black"/>
                </a:solidFill>
                <a:latin typeface="Arial" pitchFamily="34" charset="0"/>
                <a:cs typeface="Arial" pitchFamily="34" charset="0"/>
              </a:rPr>
              <a:t>.</a:t>
            </a:r>
            <a:br>
              <a:rPr lang="en-US" sz="2400" dirty="0">
                <a:solidFill>
                  <a:prstClr val="black"/>
                </a:solidFill>
                <a:latin typeface="Arial" pitchFamily="34" charset="0"/>
                <a:cs typeface="Arial" pitchFamily="34" charset="0"/>
              </a:rPr>
            </a:br>
            <a:r>
              <a:rPr lang="en-US" sz="2400" dirty="0" err="1">
                <a:solidFill>
                  <a:prstClr val="black"/>
                </a:solidFill>
                <a:latin typeface="Arial" pitchFamily="34" charset="0"/>
                <a:cs typeface="Arial" pitchFamily="34" charset="0"/>
              </a:rPr>
              <a:t>Nenita</a:t>
            </a:r>
            <a:r>
              <a:rPr lang="en-US" sz="2400" dirty="0">
                <a:solidFill>
                  <a:prstClr val="black"/>
                </a:solidFill>
                <a:latin typeface="Arial" pitchFamily="34" charset="0"/>
                <a:cs typeface="Arial" pitchFamily="34" charset="0"/>
              </a:rPr>
              <a:t> D. </a:t>
            </a:r>
            <a:r>
              <a:rPr lang="en-US" sz="2400" dirty="0" err="1">
                <a:solidFill>
                  <a:prstClr val="black"/>
                </a:solidFill>
                <a:latin typeface="Arial" pitchFamily="34" charset="0"/>
                <a:cs typeface="Arial" pitchFamily="34" charset="0"/>
              </a:rPr>
              <a:t>Palmes,Ph.D</a:t>
            </a:r>
            <a:r>
              <a:rPr lang="en-US" sz="2400" dirty="0">
                <a:solidFill>
                  <a:prstClr val="black"/>
                </a:solidFill>
                <a:latin typeface="Arial" pitchFamily="34" charset="0"/>
                <a:cs typeface="Arial" pitchFamily="34" charset="0"/>
              </a:rPr>
              <a:t>.</a:t>
            </a:r>
            <a:br>
              <a:rPr lang="en-US" sz="2400" dirty="0">
                <a:solidFill>
                  <a:prstClr val="black"/>
                </a:solidFill>
                <a:latin typeface="Arial" pitchFamily="34" charset="0"/>
                <a:cs typeface="Arial" pitchFamily="34" charset="0"/>
              </a:rPr>
            </a:br>
            <a:endParaRPr lang="en-US" dirty="0"/>
          </a:p>
        </p:txBody>
      </p:sp>
    </p:spTree>
    <p:extLst>
      <p:ext uri="{BB962C8B-B14F-4D97-AF65-F5344CB8AC3E}">
        <p14:creationId xmlns:p14="http://schemas.microsoft.com/office/powerpoint/2010/main" val="325527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1000"/>
                                        <p:tgtEl>
                                          <p:spTgt spid="3">
                                            <p:bg/>
                                          </p:spTgt>
                                        </p:tgtEl>
                                      </p:cBhvr>
                                    </p:animEffect>
                                    <p:anim calcmode="lin" valueType="num">
                                      <p:cBhvr>
                                        <p:cTn id="12" dur="1000" fill="hold"/>
                                        <p:tgtEl>
                                          <p:spTgt spid="3">
                                            <p:bg/>
                                          </p:spTgt>
                                        </p:tgtEl>
                                        <p:attrNameLst>
                                          <p:attrName>ppt_x</p:attrName>
                                        </p:attrNameLst>
                                      </p:cBhvr>
                                      <p:tavLst>
                                        <p:tav tm="0">
                                          <p:val>
                                            <p:strVal val="#ppt_x"/>
                                          </p:val>
                                        </p:tav>
                                        <p:tav tm="100000">
                                          <p:val>
                                            <p:strVal val="#ppt_x"/>
                                          </p:val>
                                        </p:tav>
                                      </p:tavLst>
                                    </p:anim>
                                    <p:anim calcmode="lin" valueType="num">
                                      <p:cBhvr>
                                        <p:cTn id="13"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68918" cy="1042913"/>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a:ln>
            <a:solidFill>
              <a:schemeClr val="accent6">
                <a:lumMod val="40000"/>
                <a:lumOff val="60000"/>
              </a:schemeClr>
            </a:solidFill>
          </a:ln>
        </p:spPr>
        <p:txBody>
          <a:bodyPr/>
          <a:lstStyle/>
          <a:p>
            <a:r>
              <a:rPr lang="en-US" dirty="0" smtClean="0">
                <a:latin typeface="Arial Rounded MT Bold" pitchFamily="34" charset="0"/>
              </a:rPr>
              <a:t>INTRODUCTION</a:t>
            </a:r>
            <a:endParaRPr lang="en-US" dirty="0">
              <a:latin typeface="Arial Rounded MT Bold" pitchFamily="34" charset="0"/>
            </a:endParaRPr>
          </a:p>
        </p:txBody>
      </p:sp>
      <p:sp>
        <p:nvSpPr>
          <p:cNvPr id="3" name="Content Placeholder 2"/>
          <p:cNvSpPr>
            <a:spLocks noGrp="1"/>
          </p:cNvSpPr>
          <p:nvPr>
            <p:ph idx="1"/>
          </p:nvPr>
        </p:nvSpPr>
        <p:spPr>
          <a:xfrm>
            <a:off x="457200" y="1371601"/>
            <a:ext cx="3505200" cy="4953000"/>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txBody>
          <a:bodyPr>
            <a:normAutofit/>
          </a:bodyPr>
          <a:lstStyle/>
          <a:p>
            <a:r>
              <a:rPr lang="en-US" dirty="0"/>
              <a:t>Treatment of ailments and diseases with the use of medicinal plants </a:t>
            </a:r>
            <a:r>
              <a:rPr lang="en-US" dirty="0" smtClean="0"/>
              <a:t>have </a:t>
            </a:r>
            <a:r>
              <a:rPr lang="en-US" dirty="0"/>
              <a:t>been observed </a:t>
            </a:r>
            <a:r>
              <a:rPr lang="en-US"/>
              <a:t>way </a:t>
            </a:r>
            <a:r>
              <a:rPr lang="en-US" smtClean="0"/>
              <a:t>back </a:t>
            </a:r>
            <a:r>
              <a:rPr lang="en-US" dirty="0"/>
              <a:t>before recorded history</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295400"/>
            <a:ext cx="2376314" cy="2590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49804" y="1295400"/>
            <a:ext cx="2376314" cy="262978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2400" y="3886200"/>
            <a:ext cx="2376314" cy="2438400"/>
          </a:xfrm>
          <a:prstGeom prst="rect">
            <a:avLst/>
          </a:prstGeom>
          <a:ln>
            <a:noFill/>
          </a:ln>
          <a:effectLst>
            <a:softEdge rad="112500"/>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40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9804" y="3886200"/>
            <a:ext cx="2376314" cy="2438400"/>
          </a:xfrm>
          <a:prstGeom prst="rect">
            <a:avLst/>
          </a:prstGeom>
          <a:ln>
            <a:noFill/>
          </a:ln>
          <a:effectLst>
            <a:softEdge rad="112500"/>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205300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wipe(down)">
                                      <p:cBhvr>
                                        <p:cTn id="21" dur="500"/>
                                        <p:tgtEl>
                                          <p:spTgt spid="1026"/>
                                        </p:tgtEl>
                                      </p:cBhvr>
                                    </p:animEffect>
                                  </p:childTnLst>
                                </p:cTn>
                              </p:par>
                              <p:par>
                                <p:cTn id="22" presetID="22" presetClass="entr" presetSubtype="4" fill="hold" nodeType="with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wipe(down)">
                                      <p:cBhvr>
                                        <p:cTn id="24" dur="500"/>
                                        <p:tgtEl>
                                          <p:spTgt spid="1027"/>
                                        </p:tgtEl>
                                      </p:cBhvr>
                                    </p:animEffect>
                                  </p:childTnLst>
                                </p:cTn>
                              </p:par>
                              <p:par>
                                <p:cTn id="25" presetID="22" presetClass="entr" presetSubtype="4" fill="hold" nodeType="with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wipe(down)">
                                      <p:cBhvr>
                                        <p:cTn id="27" dur="500"/>
                                        <p:tgtEl>
                                          <p:spTgt spid="4098"/>
                                        </p:tgtEl>
                                      </p:cBhvr>
                                    </p:animEffect>
                                  </p:childTnLst>
                                </p:cTn>
                              </p:par>
                              <p:par>
                                <p:cTn id="28" presetID="22" presetClass="entr" presetSubtype="4" fill="hold" nodeType="withEffect">
                                  <p:stCondLst>
                                    <p:cond delay="0"/>
                                  </p:stCondLst>
                                  <p:childTnLst>
                                    <p:set>
                                      <p:cBhvr>
                                        <p:cTn id="29" dur="1" fill="hold">
                                          <p:stCondLst>
                                            <p:cond delay="0"/>
                                          </p:stCondLst>
                                        </p:cTn>
                                        <p:tgtEl>
                                          <p:spTgt spid="4099"/>
                                        </p:tgtEl>
                                        <p:attrNameLst>
                                          <p:attrName>style.visibility</p:attrName>
                                        </p:attrNameLst>
                                      </p:cBhvr>
                                      <p:to>
                                        <p:strVal val="visible"/>
                                      </p:to>
                                    </p:set>
                                    <p:animEffect transition="in" filter="wipe(down)">
                                      <p:cBhvr>
                                        <p:cTn id="30"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533400"/>
            <a:ext cx="8229600" cy="5791200"/>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a:ln>
            <a:solidFill>
              <a:schemeClr val="tx2">
                <a:lumMod val="20000"/>
                <a:lumOff val="80000"/>
              </a:schemeClr>
            </a:solidFill>
          </a:ln>
        </p:spPr>
        <p:style>
          <a:lnRef idx="3">
            <a:schemeClr val="lt1"/>
          </a:lnRef>
          <a:fillRef idx="1">
            <a:schemeClr val="accent3"/>
          </a:fillRef>
          <a:effectRef idx="1">
            <a:schemeClr val="accent3"/>
          </a:effectRef>
          <a:fontRef idx="minor">
            <a:schemeClr val="lt1"/>
          </a:fontRef>
        </p:style>
        <p:txBody>
          <a:bodyPr/>
          <a:lstStyle/>
          <a:p>
            <a:pPr algn="just"/>
            <a:r>
              <a:rPr lang="en-US" dirty="0" smtClean="0">
                <a:solidFill>
                  <a:schemeClr val="tx1"/>
                </a:solidFill>
              </a:rPr>
              <a:t>According to World Health Organization (2003) it is estimated that up to 80% of world population depend exclusively on plants for their health and healing.</a:t>
            </a:r>
          </a:p>
          <a:p>
            <a:pPr algn="just"/>
            <a:endParaRPr lang="en-US" dirty="0" smtClean="0"/>
          </a:p>
          <a:p>
            <a:pPr algn="just"/>
            <a:r>
              <a:rPr lang="en-US" dirty="0" smtClean="0">
                <a:solidFill>
                  <a:schemeClr val="tx1"/>
                </a:solidFill>
              </a:rPr>
              <a:t>Traditional therapeutic knowledge of plants have been handed down from generation to generation through verbal communication.</a:t>
            </a:r>
          </a:p>
          <a:p>
            <a:pPr algn="just"/>
            <a:endParaRPr lang="en-US" dirty="0">
              <a:solidFill>
                <a:schemeClr val="tx1"/>
              </a:solidFill>
            </a:endParaRPr>
          </a:p>
        </p:txBody>
      </p:sp>
    </p:spTree>
    <p:extLst>
      <p:ext uri="{BB962C8B-B14F-4D97-AF65-F5344CB8AC3E}">
        <p14:creationId xmlns:p14="http://schemas.microsoft.com/office/powerpoint/2010/main" val="85712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33400" y="381000"/>
            <a:ext cx="8153400" cy="6172200"/>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a:ln/>
        </p:spPr>
        <p:style>
          <a:lnRef idx="3">
            <a:schemeClr val="lt1"/>
          </a:lnRef>
          <a:fillRef idx="1">
            <a:schemeClr val="accent3"/>
          </a:fillRef>
          <a:effectRef idx="1">
            <a:schemeClr val="accent3"/>
          </a:effectRef>
          <a:fontRef idx="minor">
            <a:schemeClr val="lt1"/>
          </a:fontRef>
        </p:style>
        <p:txBody>
          <a:bodyPr>
            <a:normAutofit/>
          </a:bodyPr>
          <a:lstStyle/>
          <a:p>
            <a:pPr algn="just"/>
            <a:r>
              <a:rPr lang="en-US" dirty="0" smtClean="0">
                <a:solidFill>
                  <a:schemeClr val="tx1"/>
                </a:solidFill>
              </a:rPr>
              <a:t>Cause and effect of modernization resulted to natural </a:t>
            </a:r>
            <a:r>
              <a:rPr lang="en-US" dirty="0">
                <a:solidFill>
                  <a:schemeClr val="tx1"/>
                </a:solidFill>
              </a:rPr>
              <a:t>vegetation </a:t>
            </a:r>
            <a:r>
              <a:rPr lang="en-US" dirty="0" smtClean="0">
                <a:solidFill>
                  <a:schemeClr val="tx1"/>
                </a:solidFill>
              </a:rPr>
              <a:t>being </a:t>
            </a:r>
            <a:r>
              <a:rPr lang="en-US" dirty="0">
                <a:solidFill>
                  <a:schemeClr val="tx1"/>
                </a:solidFill>
              </a:rPr>
              <a:t>destroyed for the building of </a:t>
            </a:r>
            <a:r>
              <a:rPr lang="en-US" dirty="0" smtClean="0">
                <a:solidFill>
                  <a:schemeClr val="tx1"/>
                </a:solidFill>
              </a:rPr>
              <a:t>infrastructures, </a:t>
            </a:r>
            <a:r>
              <a:rPr lang="en-US" dirty="0">
                <a:solidFill>
                  <a:schemeClr val="tx1"/>
                </a:solidFill>
              </a:rPr>
              <a:t>over-harvesting of the plant </a:t>
            </a:r>
            <a:r>
              <a:rPr lang="en-US" dirty="0" smtClean="0">
                <a:solidFill>
                  <a:schemeClr val="tx1"/>
                </a:solidFill>
              </a:rPr>
              <a:t>medicine and also </a:t>
            </a:r>
            <a:r>
              <a:rPr lang="en-US" dirty="0">
                <a:solidFill>
                  <a:schemeClr val="tx1"/>
                </a:solidFill>
              </a:rPr>
              <a:t>i</a:t>
            </a:r>
            <a:r>
              <a:rPr lang="en-US" dirty="0" smtClean="0">
                <a:solidFill>
                  <a:schemeClr val="tx1"/>
                </a:solidFill>
              </a:rPr>
              <a:t>ntroduction of new western medicinal practices.</a:t>
            </a:r>
          </a:p>
          <a:p>
            <a:pPr algn="just"/>
            <a:r>
              <a:rPr lang="en-US" dirty="0" smtClean="0">
                <a:solidFill>
                  <a:schemeClr val="tx1"/>
                </a:solidFill>
              </a:rPr>
              <a:t>With the growing threat of losing traditional knowledge in the modern generation many efforts have been made to record and publish this knowledge.</a:t>
            </a:r>
            <a:endParaRPr lang="en-US" dirty="0">
              <a:solidFill>
                <a:schemeClr val="tx1"/>
              </a:solidFill>
            </a:endParaRPr>
          </a:p>
        </p:txBody>
      </p:sp>
    </p:spTree>
    <p:extLst>
      <p:ext uri="{BB962C8B-B14F-4D97-AF65-F5344CB8AC3E}">
        <p14:creationId xmlns:p14="http://schemas.microsoft.com/office/powerpoint/2010/main" val="408513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533401"/>
            <a:ext cx="8229600" cy="5638799"/>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style>
          <a:lnRef idx="3">
            <a:schemeClr val="lt1"/>
          </a:lnRef>
          <a:fillRef idx="1">
            <a:schemeClr val="accent3"/>
          </a:fillRef>
          <a:effectRef idx="1">
            <a:schemeClr val="accent3"/>
          </a:effectRef>
          <a:fontRef idx="minor">
            <a:schemeClr val="lt1"/>
          </a:fontRef>
        </p:style>
        <p:txBody>
          <a:bodyPr>
            <a:normAutofit lnSpcReduction="10000"/>
          </a:bodyPr>
          <a:lstStyle/>
          <a:p>
            <a:pPr algn="just"/>
            <a:r>
              <a:rPr lang="en-US" dirty="0" smtClean="0">
                <a:solidFill>
                  <a:schemeClr val="tx1"/>
                </a:solidFill>
              </a:rPr>
              <a:t>Work on ethno-medicinal knowledge has increased especially in some parts of Europe, Asia and Africa (Olowa,et.al,2012)</a:t>
            </a:r>
          </a:p>
          <a:p>
            <a:pPr algn="just"/>
            <a:r>
              <a:rPr lang="en-US" dirty="0" smtClean="0">
                <a:solidFill>
                  <a:schemeClr val="tx1"/>
                </a:solidFill>
              </a:rPr>
              <a:t>Despite many ethno-medicinal studies that were performed all over the world, relatively few documentation were done.</a:t>
            </a:r>
          </a:p>
          <a:p>
            <a:pPr algn="just"/>
            <a:r>
              <a:rPr lang="en-US" dirty="0" smtClean="0">
                <a:solidFill>
                  <a:schemeClr val="tx1"/>
                </a:solidFill>
              </a:rPr>
              <a:t> </a:t>
            </a:r>
            <a:r>
              <a:rPr lang="en-US" dirty="0">
                <a:solidFill>
                  <a:schemeClr val="tx1"/>
                </a:solidFill>
              </a:rPr>
              <a:t>I</a:t>
            </a:r>
            <a:r>
              <a:rPr lang="en-US" dirty="0" smtClean="0">
                <a:solidFill>
                  <a:schemeClr val="tx1"/>
                </a:solidFill>
              </a:rPr>
              <a:t>n the Philippines, in most cases they focused only on indigenous groups while the knowledge of traditional agriculturists and forest dwells were neglected (</a:t>
            </a:r>
            <a:r>
              <a:rPr lang="en-US" dirty="0" err="1" smtClean="0">
                <a:solidFill>
                  <a:schemeClr val="tx1"/>
                </a:solidFill>
              </a:rPr>
              <a:t>Langenberger,et</a:t>
            </a:r>
            <a:r>
              <a:rPr lang="en-US" dirty="0" smtClean="0">
                <a:solidFill>
                  <a:schemeClr val="tx1"/>
                </a:solidFill>
              </a:rPr>
              <a:t> al.2005).</a:t>
            </a:r>
            <a:endParaRPr lang="en-US" dirty="0">
              <a:solidFill>
                <a:schemeClr val="tx1"/>
              </a:solidFill>
            </a:endParaRPr>
          </a:p>
        </p:txBody>
      </p:sp>
    </p:spTree>
    <p:extLst>
      <p:ext uri="{BB962C8B-B14F-4D97-AF65-F5344CB8AC3E}">
        <p14:creationId xmlns:p14="http://schemas.microsoft.com/office/powerpoint/2010/main" val="301459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0" y="609600"/>
            <a:ext cx="3200400" cy="5516563"/>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txBody>
          <a:bodyPr>
            <a:normAutofit fontScale="92500" lnSpcReduction="10000"/>
          </a:bodyPr>
          <a:lstStyle/>
          <a:p>
            <a:r>
              <a:rPr lang="en-US" dirty="0" smtClean="0"/>
              <a:t>Northern </a:t>
            </a:r>
            <a:r>
              <a:rPr lang="en-US" dirty="0" err="1" smtClean="0"/>
              <a:t>Surigao</a:t>
            </a:r>
            <a:r>
              <a:rPr lang="en-US" dirty="0" smtClean="0"/>
              <a:t> del Sur, Philippines is home to citizens who were descended from native and tribal groups influenced by the rapid modernization of the country</a:t>
            </a:r>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027" y="4267199"/>
            <a:ext cx="2620374"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437" y="457200"/>
            <a:ext cx="207645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1" y="1470947"/>
            <a:ext cx="184785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137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additive="base">
                                        <p:cTn id="15" dur="500" fill="hold"/>
                                        <p:tgtEl>
                                          <p:spTgt spid="2051"/>
                                        </p:tgtEl>
                                        <p:attrNameLst>
                                          <p:attrName>ppt_x</p:attrName>
                                        </p:attrNameLst>
                                      </p:cBhvr>
                                      <p:tavLst>
                                        <p:tav tm="0">
                                          <p:val>
                                            <p:strVal val="#ppt_x"/>
                                          </p:val>
                                        </p:tav>
                                        <p:tav tm="100000">
                                          <p:val>
                                            <p:strVal val="#ppt_x"/>
                                          </p:val>
                                        </p:tav>
                                      </p:tavLst>
                                    </p:anim>
                                    <p:anim calcmode="lin" valueType="num">
                                      <p:cBhvr additive="base">
                                        <p:cTn id="16"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52"/>
                                        </p:tgtEl>
                                        <p:attrNameLst>
                                          <p:attrName>style.visibility</p:attrName>
                                        </p:attrNameLst>
                                      </p:cBhvr>
                                      <p:to>
                                        <p:strVal val="visible"/>
                                      </p:to>
                                    </p:set>
                                    <p:animEffect transition="in" filter="fade">
                                      <p:cBhvr>
                                        <p:cTn id="21" dur="1000"/>
                                        <p:tgtEl>
                                          <p:spTgt spid="2052"/>
                                        </p:tgtEl>
                                      </p:cBhvr>
                                    </p:animEffect>
                                    <p:anim calcmode="lin" valueType="num">
                                      <p:cBhvr>
                                        <p:cTn id="22" dur="1000" fill="hold"/>
                                        <p:tgtEl>
                                          <p:spTgt spid="2052"/>
                                        </p:tgtEl>
                                        <p:attrNameLst>
                                          <p:attrName>ppt_x</p:attrName>
                                        </p:attrNameLst>
                                      </p:cBhvr>
                                      <p:tavLst>
                                        <p:tav tm="0">
                                          <p:val>
                                            <p:strVal val="#ppt_x"/>
                                          </p:val>
                                        </p:tav>
                                        <p:tav tm="100000">
                                          <p:val>
                                            <p:strVal val="#ppt_x"/>
                                          </p:val>
                                        </p:tav>
                                      </p:tavLst>
                                    </p:anim>
                                    <p:anim calcmode="lin" valueType="num">
                                      <p:cBhvr>
                                        <p:cTn id="23"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050"/>
                                        </p:tgtEl>
                                        <p:attrNameLst>
                                          <p:attrName>style.visibility</p:attrName>
                                        </p:attrNameLst>
                                      </p:cBhvr>
                                      <p:to>
                                        <p:strVal val="visible"/>
                                      </p:to>
                                    </p:set>
                                    <p:anim calcmode="lin" valueType="num">
                                      <p:cBhvr additive="base">
                                        <p:cTn id="28" dur="500" fill="hold"/>
                                        <p:tgtEl>
                                          <p:spTgt spid="2050"/>
                                        </p:tgtEl>
                                        <p:attrNameLst>
                                          <p:attrName>ppt_x</p:attrName>
                                        </p:attrNameLst>
                                      </p:cBhvr>
                                      <p:tavLst>
                                        <p:tav tm="0">
                                          <p:val>
                                            <p:strVal val="#ppt_x"/>
                                          </p:val>
                                        </p:tav>
                                        <p:tav tm="100000">
                                          <p:val>
                                            <p:strVal val="#ppt_x"/>
                                          </p:val>
                                        </p:tav>
                                      </p:tavLst>
                                    </p:anim>
                                    <p:anim calcmode="lin" valueType="num">
                                      <p:cBhvr additive="base">
                                        <p:cTn id="29"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4648200" cy="5867400"/>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txBody>
          <a:bodyPr>
            <a:normAutofit/>
          </a:bodyPr>
          <a:lstStyle/>
          <a:p>
            <a:r>
              <a:rPr lang="en-US" dirty="0" smtClean="0"/>
              <a:t>Most of the residents are farmers and fishermen</a:t>
            </a:r>
          </a:p>
          <a:p>
            <a:pPr algn="just"/>
            <a:endParaRPr lang="en-US" dirty="0"/>
          </a:p>
          <a:p>
            <a:pPr algn="just"/>
            <a:r>
              <a:rPr lang="en-US" dirty="0" smtClean="0"/>
              <a:t>These modernized dwellers have been practicing traditional folk medicine since time immemorial.</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4998" y="91440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4999" y="365760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253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additive="base">
                                        <p:cTn id="17" dur="500" fill="hold"/>
                                        <p:tgtEl>
                                          <p:spTgt spid="1027"/>
                                        </p:tgtEl>
                                        <p:attrNameLst>
                                          <p:attrName>ppt_x</p:attrName>
                                        </p:attrNameLst>
                                      </p:cBhvr>
                                      <p:tavLst>
                                        <p:tav tm="0">
                                          <p:val>
                                            <p:strVal val="#ppt_x"/>
                                          </p:val>
                                        </p:tav>
                                        <p:tav tm="100000">
                                          <p:val>
                                            <p:strVal val="#ppt_x"/>
                                          </p:val>
                                        </p:tav>
                                      </p:tavLst>
                                    </p:anim>
                                    <p:anim calcmode="lin" valueType="num">
                                      <p:cBhvr additive="base">
                                        <p:cTn id="1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txBody>
          <a:bodyPr/>
          <a:lstStyle/>
          <a:p>
            <a:pPr algn="just"/>
            <a:endParaRPr lang="en-US" dirty="0" smtClean="0"/>
          </a:p>
          <a:p>
            <a:pPr algn="just"/>
            <a:r>
              <a:rPr lang="en-US" dirty="0" smtClean="0">
                <a:latin typeface="Arial" pitchFamily="34" charset="0"/>
                <a:cs typeface="Arial" pitchFamily="34" charset="0"/>
              </a:rPr>
              <a:t>But with the advent of modern medicine and technology, some of these folk medicines were relegated to sidelines or no longer practiced particularly the younger and educated populace no longer valued the usefulness of the traditional herbal medicines</a:t>
            </a:r>
            <a:r>
              <a:rPr lang="en-US" dirty="0" smtClean="0"/>
              <a:t>.</a:t>
            </a:r>
            <a:endParaRPr lang="en-US" dirty="0"/>
          </a:p>
        </p:txBody>
      </p:sp>
    </p:spTree>
    <p:extLst>
      <p:ext uri="{BB962C8B-B14F-4D97-AF65-F5344CB8AC3E}">
        <p14:creationId xmlns:p14="http://schemas.microsoft.com/office/powerpoint/2010/main" val="2315129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smtClean="0"/>
              <a:t>OBJECTIVES</a:t>
            </a:r>
            <a:endParaRPr lang="en-US"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r>
              <a:rPr lang="en-US" dirty="0" smtClean="0"/>
              <a:t>To document the knowledge of indigenous plant utilization.</a:t>
            </a:r>
            <a:endParaRPr lang="en-US" dirty="0"/>
          </a:p>
          <a:p>
            <a:r>
              <a:rPr lang="en-US" dirty="0" smtClean="0"/>
              <a:t>To record the healthcare practices in the Northern part of </a:t>
            </a:r>
            <a:r>
              <a:rPr lang="en-US" dirty="0" err="1" smtClean="0"/>
              <a:t>Surigao</a:t>
            </a:r>
            <a:r>
              <a:rPr lang="en-US" dirty="0" smtClean="0"/>
              <a:t> del Sur.</a:t>
            </a:r>
          </a:p>
          <a:p>
            <a:r>
              <a:rPr lang="en-US" dirty="0" smtClean="0"/>
              <a:t>To provide a data base for future research and potential resource for the development of new drugs.</a:t>
            </a:r>
            <a:endParaRPr lang="en-US" dirty="0"/>
          </a:p>
        </p:txBody>
      </p:sp>
    </p:spTree>
    <p:extLst>
      <p:ext uri="{BB962C8B-B14F-4D97-AF65-F5344CB8AC3E}">
        <p14:creationId xmlns:p14="http://schemas.microsoft.com/office/powerpoint/2010/main" val="3614867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style>
          <a:lnRef idx="1">
            <a:schemeClr val="accent1"/>
          </a:lnRef>
          <a:fillRef idx="2">
            <a:schemeClr val="accent1"/>
          </a:fillRef>
          <a:effectRef idx="1">
            <a:schemeClr val="accent1"/>
          </a:effectRef>
          <a:fontRef idx="minor">
            <a:schemeClr val="dk1"/>
          </a:fontRef>
        </p:style>
        <p:txBody>
          <a:bodyPr/>
          <a:lstStyle/>
          <a:p>
            <a:r>
              <a:rPr lang="en-US" dirty="0" smtClean="0"/>
              <a:t>Methodology</a:t>
            </a:r>
            <a:endParaRPr lang="en-US" dirty="0"/>
          </a:p>
        </p:txBody>
      </p:sp>
      <p:sp>
        <p:nvSpPr>
          <p:cNvPr id="4" name="Content Placeholder 3"/>
          <p:cNvSpPr>
            <a:spLocks noGrp="1"/>
          </p:cNvSpPr>
          <p:nvPr>
            <p:ph idx="1"/>
          </p:nvPr>
        </p:nvSpPr>
        <p:spPr>
          <a:xfrm>
            <a:off x="4038600" y="1447800"/>
            <a:ext cx="4648200" cy="4953000"/>
          </a:xfrm>
          <a: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3">
            <a:schemeClr val="lt1"/>
          </a:lnRef>
          <a:fillRef idx="1">
            <a:schemeClr val="accent1"/>
          </a:fillRef>
          <a:effectRef idx="1">
            <a:schemeClr val="accent1"/>
          </a:effectRef>
          <a:fontRef idx="minor">
            <a:schemeClr val="lt1"/>
          </a:fontRef>
        </p:style>
        <p:txBody>
          <a:bodyPr/>
          <a:lstStyle/>
          <a:p>
            <a:r>
              <a:rPr lang="en-US" dirty="0" smtClean="0"/>
              <a:t>Study site</a:t>
            </a:r>
          </a:p>
          <a:p>
            <a:pPr marL="0" indent="0">
              <a:buNone/>
            </a:pPr>
            <a:r>
              <a:rPr lang="en-US" dirty="0" err="1" smtClean="0"/>
              <a:t>Carrascal,Cantilan,Madrid</a:t>
            </a:r>
            <a:r>
              <a:rPr lang="en-US" dirty="0" smtClean="0"/>
              <a:t>, Carmen and </a:t>
            </a:r>
            <a:r>
              <a:rPr lang="en-US" dirty="0" err="1" smtClean="0"/>
              <a:t>Lanuza</a:t>
            </a:r>
            <a:r>
              <a:rPr lang="en-US" dirty="0" smtClean="0"/>
              <a:t>.</a:t>
            </a:r>
          </a:p>
          <a:p>
            <a:pPr marL="0" indent="0">
              <a:buNone/>
            </a:pPr>
            <a:endParaRPr lang="en-US" dirty="0" smtClean="0"/>
          </a:p>
          <a:p>
            <a:pPr marL="0" indent="0">
              <a:buNone/>
            </a:pPr>
            <a:r>
              <a:rPr lang="en-US" dirty="0" smtClean="0"/>
              <a:t>- A barangay from each municipality was chosen purposively as study area</a:t>
            </a:r>
            <a:endParaRPr lang="en-US"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447800"/>
            <a:ext cx="3505200" cy="4953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74054" t="57419" r="282" b="17271"/>
          <a:stretch/>
        </p:blipFill>
        <p:spPr bwMode="auto">
          <a:xfrm>
            <a:off x="3052916" y="4291781"/>
            <a:ext cx="899651" cy="1253614"/>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9348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0.06059 -0.08912 C 0.06614 -0.10648 0.07378 -0.12107 0.08159 -0.13657 C 0.08611 -0.1456 0.08923 -0.15417 0.096 -0.16019 C 0.10034 -0.16875 0.10607 -0.17917 0.11215 -0.18588 C 0.12309 -0.19815 0.11354 -0.18565 0.11857 -0.19236 " pathEditMode="relative" ptsTypes="ffffA">
                                      <p:cBhvr>
                                        <p:cTn id="32" dur="500" fill="hold"/>
                                        <p:tgtEl>
                                          <p:spTgt spid="5"/>
                                        </p:tgtEl>
                                        <p:attrNameLst>
                                          <p:attrName>ppt_x</p:attrName>
                                          <p:attrName>ppt_y</p:attrName>
                                        </p:attrNameLst>
                                      </p:cBhvr>
                                    </p:animMotion>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nodeType="clickEffect">
                                  <p:stCondLst>
                                    <p:cond delay="0"/>
                                  </p:stCondLst>
                                  <p:childTnLst>
                                    <p:animScale>
                                      <p:cBhvr>
                                        <p:cTn id="36" dur="3000" fill="hold"/>
                                        <p:tgtEl>
                                          <p:spTgt spid="5"/>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extLst>
                <a:ext uri="{BEBA8EAE-BF5A-486C-A8C5-ECC9F3942E4B}">
                  <a14:imgProps xmlns:a14="http://schemas.microsoft.com/office/drawing/2010/main">
                    <a14:imgLayer r:embed="rId3">
                      <a14:imgEffect>
                        <a14:artisticTexturizer/>
                      </a14:imgEffect>
                      <a14:imgEffect>
                        <a14:saturation sat="0"/>
                      </a14:imgEffect>
                    </a14:imgLayer>
                  </a14:imgProps>
                </a:ext>
              </a:extLst>
            </a:blip>
            <a:tile tx="0" ty="0" sx="100000" sy="100000" flip="none" algn="tl"/>
          </a:blipFill>
        </p:spPr>
        <p:style>
          <a:lnRef idx="1">
            <a:schemeClr val="dk1"/>
          </a:lnRef>
          <a:fillRef idx="2">
            <a:schemeClr val="dk1"/>
          </a:fillRef>
          <a:effectRef idx="1">
            <a:schemeClr val="dk1"/>
          </a:effectRef>
          <a:fontRef idx="minor">
            <a:schemeClr val="dk1"/>
          </a:fontRef>
        </p:style>
        <p:txBody>
          <a:bodyPr/>
          <a:lstStyle/>
          <a:p>
            <a:r>
              <a:rPr lang="en-US" dirty="0" smtClean="0"/>
              <a:t>Process</a:t>
            </a:r>
            <a:endParaRPr lang="en-US" dirty="0"/>
          </a:p>
        </p:txBody>
      </p:sp>
      <p:pic>
        <p:nvPicPr>
          <p:cNvPr id="5122" name="Picture 2"/>
          <p:cNvPicPr>
            <a:picLocks noGrp="1" noChangeAspect="1" noChangeArrowheads="1"/>
          </p:cNvPicPr>
          <p:nvPr>
            <p:ph idx="1"/>
          </p:nvPr>
        </p:nvPicPr>
        <p:blipFill>
          <a:blip r:embed="rId4">
            <a:extLst>
              <a:ext uri="{BEBA8EAE-BF5A-486C-A8C5-ECC9F3942E4B}">
                <a14:imgProps xmlns:a14="http://schemas.microsoft.com/office/drawing/2010/main">
                  <a14:imgLayer r:embed="rId5">
                    <a14:imgEffect>
                      <a14:artisticTexturizer/>
                    </a14:imgEffect>
                  </a14:imgLayer>
                </a14:imgProps>
              </a:ext>
              <a:ext uri="{28A0092B-C50C-407E-A947-70E740481C1C}">
                <a14:useLocalDpi xmlns:a14="http://schemas.microsoft.com/office/drawing/2010/main" val="0"/>
              </a:ext>
            </a:extLst>
          </a:blip>
          <a:srcRect/>
          <a:stretch>
            <a:fillRect/>
          </a:stretch>
        </p:blipFill>
        <p:spPr bwMode="auto">
          <a:xfrm>
            <a:off x="457200" y="1524000"/>
            <a:ext cx="8229600" cy="4953000"/>
          </a:xfrm>
          <a:prstGeom prst="rect">
            <a:avLst/>
          </a:prstGeom>
          <a:ln/>
        </p:spPr>
        <p:style>
          <a:lnRef idx="1">
            <a:schemeClr val="accent1"/>
          </a:lnRef>
          <a:fillRef idx="2">
            <a:schemeClr val="accent1"/>
          </a:fillRef>
          <a:effectRef idx="1">
            <a:schemeClr val="accent1"/>
          </a:effectRef>
          <a:fontRef idx="minor">
            <a:schemeClr val="dk1"/>
          </a:fontRef>
        </p:style>
      </p:pic>
      <p:cxnSp>
        <p:nvCxnSpPr>
          <p:cNvPr id="5" name="Straight Arrow Connector 4"/>
          <p:cNvCxnSpPr/>
          <p:nvPr/>
        </p:nvCxnSpPr>
        <p:spPr>
          <a:xfrm>
            <a:off x="5809807" y="51816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343207" y="4572000"/>
            <a:ext cx="211499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Identification of plants and deposited to herbarium</a:t>
            </a:r>
            <a:endParaRPr lang="en-US" dirty="0"/>
          </a:p>
        </p:txBody>
      </p:sp>
    </p:spTree>
    <p:extLst>
      <p:ext uri="{BB962C8B-B14F-4D97-AF65-F5344CB8AC3E}">
        <p14:creationId xmlns:p14="http://schemas.microsoft.com/office/powerpoint/2010/main" val="124310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artisticTexturizer/>
                      </a14:imgEffect>
                    </a14:imgLayer>
                  </a14:imgProps>
                </a:ext>
              </a:extLst>
            </a:blip>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Results and Discussion</a:t>
            </a:r>
            <a:endParaRPr lang="en-US" dirty="0"/>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5236" y="1524000"/>
            <a:ext cx="2415363" cy="234788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5236" y="3784999"/>
            <a:ext cx="2415363" cy="240601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graphicFrame>
        <p:nvGraphicFramePr>
          <p:cNvPr id="10" name="Content Placeholder 9"/>
          <p:cNvGraphicFramePr>
            <a:graphicFrameLocks noGrp="1"/>
          </p:cNvGraphicFramePr>
          <p:nvPr>
            <p:ph idx="1"/>
            <p:extLst>
              <p:ext uri="{D42A27DB-BD31-4B8C-83A1-F6EECF244321}">
                <p14:modId xmlns:p14="http://schemas.microsoft.com/office/powerpoint/2010/main" val="2287387727"/>
              </p:ext>
            </p:extLst>
          </p:nvPr>
        </p:nvGraphicFramePr>
        <p:xfrm>
          <a:off x="457200" y="1508052"/>
          <a:ext cx="5410200" cy="490696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9511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05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10"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7258"/>
            <a:ext cx="8229600" cy="1143000"/>
          </a:xfrm>
          <a: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1">
            <a:schemeClr val="accent1"/>
          </a:lnRef>
          <a:fillRef idx="2">
            <a:schemeClr val="accent1"/>
          </a:fillRef>
          <a:effectRef idx="1">
            <a:schemeClr val="accent1"/>
          </a:effectRef>
          <a:fontRef idx="minor">
            <a:schemeClr val="dk1"/>
          </a:fontRef>
        </p:style>
        <p:txBody>
          <a:bodyPr/>
          <a:lstStyle/>
          <a:p>
            <a:r>
              <a:rPr lang="en-US" dirty="0" smtClean="0"/>
              <a:t>Plant Family</a:t>
            </a:r>
            <a:endParaRPr lang="en-US" dirty="0"/>
          </a:p>
        </p:txBody>
      </p:sp>
      <p:sp>
        <p:nvSpPr>
          <p:cNvPr id="3" name="Content Placeholder 2"/>
          <p:cNvSpPr>
            <a:spLocks noGrp="1"/>
          </p:cNvSpPr>
          <p:nvPr>
            <p:ph idx="1"/>
          </p:nvPr>
        </p:nvSpPr>
        <p:spPr>
          <a:xfrm>
            <a:off x="5867400" y="1447800"/>
            <a:ext cx="2895600" cy="5029200"/>
          </a:xfrm>
          <a: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r>
              <a:rPr lang="en-US" dirty="0" smtClean="0"/>
              <a:t>A total of 65 plants species were utilized as medicinal plants</a:t>
            </a:r>
          </a:p>
          <a:p>
            <a:r>
              <a:rPr lang="en-US" dirty="0" smtClean="0"/>
              <a:t>The species were classified into 44 families treating different kinds of health ailments</a:t>
            </a:r>
          </a:p>
          <a:p>
            <a:endParaRPr lang="en-US" dirty="0" smtClean="0"/>
          </a:p>
          <a:p>
            <a:pPr marL="0" indent="0">
              <a:buNone/>
            </a:pP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447800"/>
            <a:ext cx="5410200" cy="5029200"/>
          </a:xfrm>
          <a:prstGeom prst="rect">
            <a:avLst/>
          </a:prstGeom>
          <a:ln/>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61166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789606" y="533400"/>
            <a:ext cx="1921263" cy="2700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545" y="533400"/>
            <a:ext cx="2196948"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6493" y="533400"/>
            <a:ext cx="1993113" cy="266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4551" y="533400"/>
            <a:ext cx="2196948" cy="2681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9545" y="3175000"/>
            <a:ext cx="2196948" cy="289398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4103"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96493" y="3175001"/>
            <a:ext cx="1556527" cy="289398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410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53020" y="3175000"/>
            <a:ext cx="2047780" cy="289398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4105"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00800" y="3214576"/>
            <a:ext cx="2490699" cy="285440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45823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 calcmode="lin" valueType="num">
                                      <p:cBhvr additive="base">
                                        <p:cTn id="19" dur="500" fill="hold"/>
                                        <p:tgtEl>
                                          <p:spTgt spid="4098"/>
                                        </p:tgtEl>
                                        <p:attrNameLst>
                                          <p:attrName>ppt_x</p:attrName>
                                        </p:attrNameLst>
                                      </p:cBhvr>
                                      <p:tavLst>
                                        <p:tav tm="0">
                                          <p:val>
                                            <p:strVal val="#ppt_x"/>
                                          </p:val>
                                        </p:tav>
                                        <p:tav tm="100000">
                                          <p:val>
                                            <p:strVal val="#ppt_x"/>
                                          </p:val>
                                        </p:tav>
                                      </p:tavLst>
                                    </p:anim>
                                    <p:anim calcmode="lin" valueType="num">
                                      <p:cBhvr additive="base">
                                        <p:cTn id="20"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01"/>
                                        </p:tgtEl>
                                        <p:attrNameLst>
                                          <p:attrName>style.visibility</p:attrName>
                                        </p:attrNameLst>
                                      </p:cBhvr>
                                      <p:to>
                                        <p:strVal val="visible"/>
                                      </p:to>
                                    </p:set>
                                    <p:anim calcmode="lin" valueType="num">
                                      <p:cBhvr additive="base">
                                        <p:cTn id="25" dur="500" fill="hold"/>
                                        <p:tgtEl>
                                          <p:spTgt spid="4101"/>
                                        </p:tgtEl>
                                        <p:attrNameLst>
                                          <p:attrName>ppt_x</p:attrName>
                                        </p:attrNameLst>
                                      </p:cBhvr>
                                      <p:tavLst>
                                        <p:tav tm="0">
                                          <p:val>
                                            <p:strVal val="#ppt_x"/>
                                          </p:val>
                                        </p:tav>
                                        <p:tav tm="100000">
                                          <p:val>
                                            <p:strVal val="#ppt_x"/>
                                          </p:val>
                                        </p:tav>
                                      </p:tavLst>
                                    </p:anim>
                                    <p:anim calcmode="lin" valueType="num">
                                      <p:cBhvr additive="base">
                                        <p:cTn id="26"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02"/>
                                        </p:tgtEl>
                                        <p:attrNameLst>
                                          <p:attrName>style.visibility</p:attrName>
                                        </p:attrNameLst>
                                      </p:cBhvr>
                                      <p:to>
                                        <p:strVal val="visible"/>
                                      </p:to>
                                    </p:set>
                                    <p:anim calcmode="lin" valueType="num">
                                      <p:cBhvr additive="base">
                                        <p:cTn id="31" dur="500" fill="hold"/>
                                        <p:tgtEl>
                                          <p:spTgt spid="4102"/>
                                        </p:tgtEl>
                                        <p:attrNameLst>
                                          <p:attrName>ppt_x</p:attrName>
                                        </p:attrNameLst>
                                      </p:cBhvr>
                                      <p:tavLst>
                                        <p:tav tm="0">
                                          <p:val>
                                            <p:strVal val="#ppt_x"/>
                                          </p:val>
                                        </p:tav>
                                        <p:tav tm="100000">
                                          <p:val>
                                            <p:strVal val="#ppt_x"/>
                                          </p:val>
                                        </p:tav>
                                      </p:tavLst>
                                    </p:anim>
                                    <p:anim calcmode="lin" valueType="num">
                                      <p:cBhvr additive="base">
                                        <p:cTn id="32"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103"/>
                                        </p:tgtEl>
                                        <p:attrNameLst>
                                          <p:attrName>style.visibility</p:attrName>
                                        </p:attrNameLst>
                                      </p:cBhvr>
                                      <p:to>
                                        <p:strVal val="visible"/>
                                      </p:to>
                                    </p:set>
                                    <p:anim calcmode="lin" valueType="num">
                                      <p:cBhvr additive="base">
                                        <p:cTn id="37" dur="500" fill="hold"/>
                                        <p:tgtEl>
                                          <p:spTgt spid="4103"/>
                                        </p:tgtEl>
                                        <p:attrNameLst>
                                          <p:attrName>ppt_x</p:attrName>
                                        </p:attrNameLst>
                                      </p:cBhvr>
                                      <p:tavLst>
                                        <p:tav tm="0">
                                          <p:val>
                                            <p:strVal val="#ppt_x"/>
                                          </p:val>
                                        </p:tav>
                                        <p:tav tm="100000">
                                          <p:val>
                                            <p:strVal val="#ppt_x"/>
                                          </p:val>
                                        </p:tav>
                                      </p:tavLst>
                                    </p:anim>
                                    <p:anim calcmode="lin" valueType="num">
                                      <p:cBhvr additive="base">
                                        <p:cTn id="38"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104"/>
                                        </p:tgtEl>
                                        <p:attrNameLst>
                                          <p:attrName>style.visibility</p:attrName>
                                        </p:attrNameLst>
                                      </p:cBhvr>
                                      <p:to>
                                        <p:strVal val="visible"/>
                                      </p:to>
                                    </p:set>
                                    <p:anim calcmode="lin" valueType="num">
                                      <p:cBhvr additive="base">
                                        <p:cTn id="43" dur="500" fill="hold"/>
                                        <p:tgtEl>
                                          <p:spTgt spid="4104"/>
                                        </p:tgtEl>
                                        <p:attrNameLst>
                                          <p:attrName>ppt_x</p:attrName>
                                        </p:attrNameLst>
                                      </p:cBhvr>
                                      <p:tavLst>
                                        <p:tav tm="0">
                                          <p:val>
                                            <p:strVal val="#ppt_x"/>
                                          </p:val>
                                        </p:tav>
                                        <p:tav tm="100000">
                                          <p:val>
                                            <p:strVal val="#ppt_x"/>
                                          </p:val>
                                        </p:tav>
                                      </p:tavLst>
                                    </p:anim>
                                    <p:anim calcmode="lin" valueType="num">
                                      <p:cBhvr additive="base">
                                        <p:cTn id="44"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105"/>
                                        </p:tgtEl>
                                        <p:attrNameLst>
                                          <p:attrName>style.visibility</p:attrName>
                                        </p:attrNameLst>
                                      </p:cBhvr>
                                      <p:to>
                                        <p:strVal val="visible"/>
                                      </p:to>
                                    </p:set>
                                    <p:anim calcmode="lin" valueType="num">
                                      <p:cBhvr additive="base">
                                        <p:cTn id="49" dur="500" fill="hold"/>
                                        <p:tgtEl>
                                          <p:spTgt spid="4105"/>
                                        </p:tgtEl>
                                        <p:attrNameLst>
                                          <p:attrName>ppt_x</p:attrName>
                                        </p:attrNameLst>
                                      </p:cBhvr>
                                      <p:tavLst>
                                        <p:tav tm="0">
                                          <p:val>
                                            <p:strVal val="#ppt_x"/>
                                          </p:val>
                                        </p:tav>
                                        <p:tav tm="100000">
                                          <p:val>
                                            <p:strVal val="#ppt_x"/>
                                          </p:val>
                                        </p:tav>
                                      </p:tavLst>
                                    </p:anim>
                                    <p:anim calcmode="lin" valueType="num">
                                      <p:cBhvr additive="base">
                                        <p:cTn id="50" dur="500" fill="hold"/>
                                        <p:tgtEl>
                                          <p:spTgt spid="4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62200" y="228600"/>
            <a:ext cx="4191000" cy="1162050"/>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anchor="ctr">
            <a:normAutofit/>
          </a:bodyPr>
          <a:lstStyle/>
          <a:p>
            <a:pPr algn="ctr"/>
            <a:r>
              <a:rPr lang="en-US" sz="4400" b="0" dirty="0">
                <a:solidFill>
                  <a:prstClr val="black"/>
                </a:solidFill>
              </a:rPr>
              <a:t>Species Habitat</a:t>
            </a:r>
            <a:endParaRPr lang="en-US" dirty="0"/>
          </a:p>
        </p:txBody>
      </p:sp>
      <p:sp>
        <p:nvSpPr>
          <p:cNvPr id="5" name="Text Placeholder 4"/>
          <p:cNvSpPr>
            <a:spLocks noGrp="1"/>
          </p:cNvSpPr>
          <p:nvPr>
            <p:ph type="body" sz="half" idx="2"/>
          </p:nvPr>
        </p:nvSpPr>
        <p:spPr>
          <a:xfrm>
            <a:off x="457200" y="1447800"/>
            <a:ext cx="4191000" cy="3962400"/>
          </a:xfrm>
          <a:blipFill>
            <a:blip r:embed="rId4">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a14:imgEffect>
                    </a14:imgLayer>
                  </a14:imgProps>
                </a:ext>
              </a:extLst>
            </a:blip>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endParaRPr lang="en-US" dirty="0" smtClean="0"/>
          </a:p>
          <a:p>
            <a:r>
              <a:rPr lang="en-US" sz="3600" dirty="0" smtClean="0"/>
              <a:t>Data</a:t>
            </a:r>
            <a:r>
              <a:rPr lang="en-US" sz="3600" dirty="0" smtClean="0">
                <a:solidFill>
                  <a:schemeClr val="tx1"/>
                </a:solidFill>
              </a:rPr>
              <a:t> indicates that the area has a diversity of plant species of medicinal value.</a:t>
            </a:r>
            <a:endParaRPr lang="en-US" sz="3600" dirty="0">
              <a:solidFill>
                <a:schemeClr val="tx1"/>
              </a:solidFill>
            </a:endParaRPr>
          </a:p>
        </p:txBody>
      </p:sp>
      <p:pic>
        <p:nvPicPr>
          <p:cNvPr id="2050"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4745665" y="1508052"/>
            <a:ext cx="4191000" cy="38259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6517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ipe(down)">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bg/>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14000" contrast="44000"/>
                      </a14:imgEffect>
                    </a14:imgLayer>
                  </a14:imgProps>
                </a:ext>
              </a:extLst>
            </a:blip>
            <a:tile tx="0" ty="0" sx="100000" sy="100000" flip="none" algn="tl"/>
          </a:blipFill>
          <a:ln>
            <a:solidFill>
              <a:srgbClr val="FF0000"/>
            </a:solidFill>
          </a:ln>
        </p:spPr>
        <p:txBody>
          <a:bodyPr/>
          <a:lstStyle/>
          <a:p>
            <a:r>
              <a:rPr lang="en-US" dirty="0"/>
              <a:t>Plant Part used as Medicine</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981200"/>
            <a:ext cx="3962400" cy="3581400"/>
          </a:xfrm>
          <a:prstGeom prst="rect">
            <a:avLst/>
          </a:prstGeom>
          <a:solidFill>
            <a:srgbClr val="FFFFFF">
              <a:shade val="85000"/>
            </a:srgbClr>
          </a:solidFill>
          <a:ln w="635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50000"/>
            </a:schemeClr>
          </a:lnRef>
          <a:fillRef idx="1">
            <a:schemeClr val="accent1"/>
          </a:fillRef>
          <a:effectRef idx="0">
            <a:schemeClr val="accent1"/>
          </a:effectRef>
          <a:fontRef idx="minor">
            <a:schemeClr val="lt1"/>
          </a:fontRef>
        </p:style>
      </p:pic>
      <p:sp>
        <p:nvSpPr>
          <p:cNvPr id="3" name="Content Placeholder 2"/>
          <p:cNvSpPr>
            <a:spLocks noGrp="1"/>
          </p:cNvSpPr>
          <p:nvPr>
            <p:ph idx="1"/>
          </p:nvPr>
        </p:nvSpPr>
        <p:spPr>
          <a:xfrm>
            <a:off x="4577316" y="1828800"/>
            <a:ext cx="4109484" cy="4495800"/>
          </a:xfrm>
          <a:blipFill>
            <a:blip r:embed="rId5">
              <a:duotone>
                <a:prstClr val="black"/>
                <a:schemeClr val="accent2">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a:ln>
            <a:solidFill>
              <a:srgbClr val="FF0000"/>
            </a:solidFill>
          </a:ln>
        </p:spPr>
        <p:style>
          <a:lnRef idx="1">
            <a:schemeClr val="accent2"/>
          </a:lnRef>
          <a:fillRef idx="2">
            <a:schemeClr val="accent2"/>
          </a:fillRef>
          <a:effectRef idx="1">
            <a:schemeClr val="accent2"/>
          </a:effectRef>
          <a:fontRef idx="minor">
            <a:schemeClr val="dk1"/>
          </a:fontRef>
        </p:style>
        <p:txBody>
          <a:bodyPr>
            <a:normAutofit fontScale="92500"/>
          </a:bodyPr>
          <a:lstStyle/>
          <a:p>
            <a:r>
              <a:rPr lang="en-US" dirty="0" smtClean="0"/>
              <a:t>Leaves (79%) are the most frequently used plant part.</a:t>
            </a:r>
          </a:p>
          <a:p>
            <a:r>
              <a:rPr lang="en-US" dirty="0" smtClean="0"/>
              <a:t>Preference on the use of leaves over other plant parts helps in the preservation, survival and sustainability of the medicinal plants.</a:t>
            </a:r>
            <a:endParaRPr lang="en-US" dirty="0"/>
          </a:p>
        </p:txBody>
      </p:sp>
    </p:spTree>
    <p:extLst>
      <p:ext uri="{BB962C8B-B14F-4D97-AF65-F5344CB8AC3E}">
        <p14:creationId xmlns:p14="http://schemas.microsoft.com/office/powerpoint/2010/main" val="187115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wipe(down)">
                                      <p:cBhvr>
                                        <p:cTn id="13" dur="500"/>
                                        <p:tgtEl>
                                          <p:spTgt spid="307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3">
            <a:schemeClr val="lt1"/>
          </a:lnRef>
          <a:fillRef idx="1">
            <a:schemeClr val="accent3"/>
          </a:fillRef>
          <a:effectRef idx="1">
            <a:schemeClr val="accent3"/>
          </a:effectRef>
          <a:fontRef idx="minor">
            <a:schemeClr val="lt1"/>
          </a:fontRef>
        </p:style>
        <p:txBody>
          <a:bodyPr/>
          <a:lstStyle/>
          <a:p>
            <a:r>
              <a:rPr lang="en-US" dirty="0" smtClean="0"/>
              <a:t>Mode of Preparation</a:t>
            </a:r>
            <a:endParaRPr lang="en-US" dirty="0"/>
          </a:p>
        </p:txBody>
      </p:sp>
      <p:sp>
        <p:nvSpPr>
          <p:cNvPr id="3" name="Content Placeholder 2"/>
          <p:cNvSpPr>
            <a:spLocks noGrp="1"/>
          </p:cNvSpPr>
          <p:nvPr>
            <p:ph idx="1"/>
          </p:nvPr>
        </p:nvSpPr>
        <p:spPr>
          <a:xfrm>
            <a:off x="457200" y="4724400"/>
            <a:ext cx="8229600" cy="1752600"/>
          </a:xfrm>
          <a:blipFill>
            <a:blip r:embed="rId4">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16000" contrast="3000"/>
                      </a14:imgEffect>
                    </a14:imgLayer>
                  </a14:imgProps>
                </a:ext>
              </a:extLst>
            </a:blip>
            <a:tile tx="0" ty="0" sx="100000" sy="100000" flip="none" algn="tl"/>
          </a:blipFill>
        </p:spPr>
        <p:style>
          <a:lnRef idx="1">
            <a:schemeClr val="accent3"/>
          </a:lnRef>
          <a:fillRef idx="2">
            <a:schemeClr val="accent3"/>
          </a:fillRef>
          <a:effectRef idx="1">
            <a:schemeClr val="accent3"/>
          </a:effectRef>
          <a:fontRef idx="minor">
            <a:schemeClr val="dk1"/>
          </a:fontRef>
        </p:style>
        <p:txBody>
          <a:bodyPr/>
          <a:lstStyle/>
          <a:p>
            <a:r>
              <a:rPr lang="en-US" dirty="0" smtClean="0"/>
              <a:t>Decoction is the very common method of preparation. </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168309485"/>
              </p:ext>
            </p:extLst>
          </p:nvPr>
        </p:nvGraphicFramePr>
        <p:xfrm>
          <a:off x="533400" y="1447800"/>
          <a:ext cx="7848600" cy="3048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5015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bg/>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Graphic spid="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0">
            <a:schemeClr val="accent3"/>
          </a:lnRef>
          <a:fillRef idx="3">
            <a:schemeClr val="accent3"/>
          </a:fillRef>
          <a:effectRef idx="3">
            <a:schemeClr val="accent3"/>
          </a:effectRef>
          <a:fontRef idx="minor">
            <a:schemeClr val="lt1"/>
          </a:fontRef>
        </p:style>
        <p:txBody>
          <a:bodyPr/>
          <a:lstStyle/>
          <a:p>
            <a:r>
              <a:rPr lang="en-US" dirty="0" smtClean="0"/>
              <a:t>Mode of Treatment</a:t>
            </a:r>
            <a:endParaRPr lang="en-US" dirty="0"/>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828800"/>
            <a:ext cx="5562599"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15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p:spPr>
        <p:style>
          <a:lnRef idx="3">
            <a:schemeClr val="lt1"/>
          </a:lnRef>
          <a:fillRef idx="1">
            <a:schemeClr val="accent3"/>
          </a:fillRef>
          <a:effectRef idx="1">
            <a:schemeClr val="accent3"/>
          </a:effectRef>
          <a:fontRef idx="minor">
            <a:schemeClr val="lt1"/>
          </a:fontRef>
        </p:style>
        <p:txBody>
          <a:bodyPr/>
          <a:lstStyle/>
          <a:p>
            <a:r>
              <a:rPr lang="en-US" dirty="0" smtClean="0"/>
              <a:t>Common Ailments</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2385070231"/>
              </p:ext>
            </p:extLst>
          </p:nvPr>
        </p:nvGraphicFramePr>
        <p:xfrm>
          <a:off x="838200" y="1752600"/>
          <a:ext cx="7162800" cy="4267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517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Findings</a:t>
            </a:r>
            <a:endParaRPr lang="en-US"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lvl="0" algn="just"/>
            <a:r>
              <a:rPr lang="en-US" sz="3000" dirty="0">
                <a:solidFill>
                  <a:prstClr val="black"/>
                </a:solidFill>
              </a:rPr>
              <a:t>Efficacy of treatment is verified by the continuing existence of the knowledge and usage of the said plants</a:t>
            </a:r>
          </a:p>
          <a:p>
            <a:pPr lvl="0" algn="just"/>
            <a:r>
              <a:rPr lang="en-US" sz="3000" dirty="0">
                <a:solidFill>
                  <a:prstClr val="black"/>
                </a:solidFill>
              </a:rPr>
              <a:t>However, measures should be taken to identify harmful substances also found in these plants</a:t>
            </a:r>
          </a:p>
          <a:p>
            <a:pPr lvl="0" algn="just"/>
            <a:r>
              <a:rPr lang="en-US" sz="3000" dirty="0">
                <a:solidFill>
                  <a:prstClr val="black"/>
                </a:solidFill>
              </a:rPr>
              <a:t>Plants, by nature contain toxins, alkaloids that can harm rather than cure patients</a:t>
            </a:r>
          </a:p>
        </p:txBody>
      </p:sp>
    </p:spTree>
    <p:extLst>
      <p:ext uri="{BB962C8B-B14F-4D97-AF65-F5344CB8AC3E}">
        <p14:creationId xmlns:p14="http://schemas.microsoft.com/office/powerpoint/2010/main" val="46285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4237"/>
            <a:ext cx="8229600" cy="4525963"/>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txBody>
          <a:bodyPr/>
          <a:lstStyle/>
          <a:p>
            <a:pPr algn="just"/>
            <a:r>
              <a:rPr lang="en-US" dirty="0" smtClean="0"/>
              <a:t>Local folk of the region are proven to be invaluable source of knowledge with regards to the identification and usage of these plants</a:t>
            </a:r>
          </a:p>
          <a:p>
            <a:pPr algn="just"/>
            <a:r>
              <a:rPr lang="en-US" dirty="0" smtClean="0"/>
              <a:t>Handing down of information among the locals is commonly done verbally</a:t>
            </a:r>
          </a:p>
          <a:p>
            <a:pPr algn="just"/>
            <a:r>
              <a:rPr lang="en-US" dirty="0" smtClean="0"/>
              <a:t>Relatively, fast modernization of the region attributes to the steady decline of knowledgeable  ethno-medicinal persons</a:t>
            </a:r>
          </a:p>
          <a:p>
            <a:pPr algn="just"/>
            <a:endParaRPr lang="en-US" dirty="0"/>
          </a:p>
        </p:txBody>
      </p:sp>
    </p:spTree>
    <p:extLst>
      <p:ext uri="{BB962C8B-B14F-4D97-AF65-F5344CB8AC3E}">
        <p14:creationId xmlns:p14="http://schemas.microsoft.com/office/powerpoint/2010/main" val="293069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Texturizer/>
                      </a14:imgEffect>
                      <a14:imgEffect>
                        <a14:brightnessContrast bright="20000" contrast="20000"/>
                      </a14:imgEffect>
                    </a14:imgLayer>
                  </a14:imgProps>
                </a:ext>
              </a:extLst>
            </a:blip>
            <a:tile tx="0" ty="0" sx="100000" sy="100000" flip="none" algn="tl"/>
          </a:blipFill>
        </p:spPr>
        <p:txBody>
          <a:bodyPr/>
          <a:lstStyle/>
          <a:p>
            <a:pPr algn="just"/>
            <a:r>
              <a:rPr lang="en-US" dirty="0"/>
              <a:t>Despite </a:t>
            </a:r>
            <a:r>
              <a:rPr lang="en-US" dirty="0" smtClean="0"/>
              <a:t>efforts to safeguard </a:t>
            </a:r>
            <a:r>
              <a:rPr lang="en-US" dirty="0"/>
              <a:t>the population of </a:t>
            </a:r>
            <a:r>
              <a:rPr lang="en-US" dirty="0" smtClean="0"/>
              <a:t>medicinal plants</a:t>
            </a:r>
            <a:r>
              <a:rPr lang="en-US" dirty="0"/>
              <a:t>, mining </a:t>
            </a:r>
            <a:r>
              <a:rPr lang="en-US" dirty="0" smtClean="0"/>
              <a:t>activities continue to threaten </a:t>
            </a:r>
            <a:r>
              <a:rPr lang="en-US" dirty="0"/>
              <a:t>them to </a:t>
            </a:r>
            <a:r>
              <a:rPr lang="en-US" dirty="0" smtClean="0"/>
              <a:t>extinction</a:t>
            </a:r>
          </a:p>
          <a:p>
            <a:pPr algn="just"/>
            <a:r>
              <a:rPr lang="en-US" dirty="0" smtClean="0"/>
              <a:t>Efforts are thus made to record such information before they are gone</a:t>
            </a:r>
            <a:endParaRPr lang="en-US" dirty="0"/>
          </a:p>
        </p:txBody>
      </p:sp>
    </p:spTree>
    <p:extLst>
      <p:ext uri="{BB962C8B-B14F-4D97-AF65-F5344CB8AC3E}">
        <p14:creationId xmlns:p14="http://schemas.microsoft.com/office/powerpoint/2010/main" val="27072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duotone>
                <a:prstClr val="black"/>
                <a:schemeClr val="accent2">
                  <a:tint val="45000"/>
                  <a:satMod val="400000"/>
                </a:schemeClr>
              </a:duotone>
            </a:blip>
            <a:tile tx="0" ty="0" sx="100000" sy="100000" flip="none" algn="tl"/>
          </a:blipFill>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smtClean="0"/>
              <a:t>Conclusion</a:t>
            </a:r>
            <a:endParaRPr lang="en-US" dirty="0"/>
          </a:p>
        </p:txBody>
      </p:sp>
      <p:sp>
        <p:nvSpPr>
          <p:cNvPr id="3" name="Content Placeholder 2"/>
          <p:cNvSpPr>
            <a:spLocks noGrp="1"/>
          </p:cNvSpPr>
          <p:nvPr>
            <p:ph idx="1"/>
          </p:nvPr>
        </p:nvSpPr>
        <p:spPr>
          <a: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artisticTexturizer/>
                      </a14:imgEffect>
                      <a14:imgEffect>
                        <a14:brightnessContrast bright="20000" contrast="20000"/>
                      </a14:imgEffect>
                    </a14:imgLayer>
                  </a14:imgProps>
                </a:ext>
              </a:extLst>
            </a:blip>
            <a:tile tx="0" ty="0" sx="100000" sy="100000" flip="none" algn="tl"/>
          </a:blipFill>
        </p:spPr>
        <p:style>
          <a:lnRef idx="1">
            <a:schemeClr val="accent2"/>
          </a:lnRef>
          <a:fillRef idx="2">
            <a:schemeClr val="accent2"/>
          </a:fillRef>
          <a:effectRef idx="1">
            <a:schemeClr val="accent2"/>
          </a:effectRef>
          <a:fontRef idx="minor">
            <a:schemeClr val="dk1"/>
          </a:fontRef>
        </p:style>
        <p:txBody>
          <a:bodyPr>
            <a:normAutofit fontScale="92500"/>
          </a:bodyPr>
          <a:lstStyle/>
          <a:p>
            <a:pPr algn="just"/>
            <a:r>
              <a:rPr lang="en-US" dirty="0" smtClean="0"/>
              <a:t>There is prevailing knowledge on the traditional use of medicinal plants in treating ailments and health problems among the residents in Northern part of </a:t>
            </a:r>
            <a:r>
              <a:rPr lang="en-US" dirty="0" err="1" smtClean="0"/>
              <a:t>Surigao</a:t>
            </a:r>
            <a:r>
              <a:rPr lang="en-US" dirty="0" smtClean="0"/>
              <a:t> del Sur.</a:t>
            </a:r>
          </a:p>
          <a:p>
            <a:pPr algn="just"/>
            <a:r>
              <a:rPr lang="en-US" dirty="0" smtClean="0"/>
              <a:t>Common ailments treated  are cough, diarrhea and stomachache and kidney infection.</a:t>
            </a:r>
          </a:p>
          <a:p>
            <a:pPr algn="just"/>
            <a:r>
              <a:rPr lang="en-US" dirty="0" smtClean="0"/>
              <a:t>The use of leaves indicates that many of the residents in </a:t>
            </a:r>
            <a:r>
              <a:rPr lang="en-US" dirty="0" err="1" smtClean="0"/>
              <a:t>Surigao</a:t>
            </a:r>
            <a:r>
              <a:rPr lang="en-US" dirty="0" smtClean="0"/>
              <a:t> are careful to sustain the survival of medicinal plants. </a:t>
            </a:r>
            <a:endParaRPr lang="en-US" dirty="0"/>
          </a:p>
        </p:txBody>
      </p:sp>
    </p:spTree>
    <p:extLst>
      <p:ext uri="{BB962C8B-B14F-4D97-AF65-F5344CB8AC3E}">
        <p14:creationId xmlns:p14="http://schemas.microsoft.com/office/powerpoint/2010/main" val="114611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a: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artisticTexturizer/>
                      </a14:imgEffect>
                      <a14:imgEffect>
                        <a14:brightnessContrast bright="20000" contrast="20000"/>
                      </a14:imgEffect>
                    </a14:imgLayer>
                  </a14:imgProps>
                </a:ext>
              </a:extLst>
            </a:blip>
            <a:tile tx="0" ty="0" sx="100000" sy="100000" flip="none" algn="tl"/>
          </a:blipFill>
        </p:spPr>
        <p:style>
          <a:lnRef idx="1">
            <a:schemeClr val="accent2"/>
          </a:lnRef>
          <a:fillRef idx="2">
            <a:schemeClr val="accent2"/>
          </a:fillRef>
          <a:effectRef idx="1">
            <a:schemeClr val="accent2"/>
          </a:effectRef>
          <a:fontRef idx="minor">
            <a:schemeClr val="dk1"/>
          </a:fontRef>
        </p:style>
        <p:txBody>
          <a:bodyPr/>
          <a:lstStyle/>
          <a:p>
            <a:pPr algn="just"/>
            <a:r>
              <a:rPr lang="en-US" dirty="0" smtClean="0"/>
              <a:t>This study records not only the ingenuity of the </a:t>
            </a:r>
            <a:r>
              <a:rPr lang="en-US" dirty="0" err="1" smtClean="0"/>
              <a:t>Surigaonons</a:t>
            </a:r>
            <a:r>
              <a:rPr lang="en-US" dirty="0" smtClean="0"/>
              <a:t> on their use of various medicinal plants and traditional health care practices but documents the invaluable knowledge of the forefathers of the inhabitants so that it may survive amidst the rapid modernization of the country.</a:t>
            </a:r>
            <a:endParaRPr lang="en-US" dirty="0"/>
          </a:p>
        </p:txBody>
      </p:sp>
    </p:spTree>
    <p:extLst>
      <p:ext uri="{BB962C8B-B14F-4D97-AF65-F5344CB8AC3E}">
        <p14:creationId xmlns:p14="http://schemas.microsoft.com/office/powerpoint/2010/main" val="233967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en-US" dirty="0" err="1"/>
              <a:t>Alpuerto</a:t>
            </a:r>
            <a:r>
              <a:rPr lang="en-US" dirty="0"/>
              <a:t>, A, F.T. </a:t>
            </a:r>
            <a:r>
              <a:rPr lang="en-US" dirty="0" err="1"/>
              <a:t>Bangaysiso</a:t>
            </a:r>
            <a:r>
              <a:rPr lang="en-US" dirty="0"/>
              <a:t>, A. </a:t>
            </a:r>
            <a:r>
              <a:rPr lang="en-US" dirty="0" err="1" smtClean="0"/>
              <a:t>Galang</a:t>
            </a:r>
            <a:r>
              <a:rPr lang="en-US" dirty="0"/>
              <a:t>, V. </a:t>
            </a:r>
            <a:r>
              <a:rPr lang="en-US" dirty="0" err="1"/>
              <a:t>Maquiling</a:t>
            </a:r>
            <a:r>
              <a:rPr lang="en-US" dirty="0"/>
              <a:t>, L. Taylor </a:t>
            </a:r>
            <a:r>
              <a:rPr lang="en-US" dirty="0" err="1" smtClean="0"/>
              <a:t>andG.J</a:t>
            </a:r>
            <a:r>
              <a:rPr lang="en-US" dirty="0"/>
              <a:t>. </a:t>
            </a:r>
            <a:r>
              <a:rPr lang="en-US" dirty="0" err="1"/>
              <a:t>Ugat</a:t>
            </a:r>
            <a:r>
              <a:rPr lang="en-US" dirty="0"/>
              <a:t>, 2010. Level of Awareness </a:t>
            </a:r>
            <a:r>
              <a:rPr lang="en-US" dirty="0" smtClean="0"/>
              <a:t>and Extent </a:t>
            </a:r>
            <a:r>
              <a:rPr lang="en-US" dirty="0"/>
              <a:t>of Utilization of the </a:t>
            </a:r>
            <a:r>
              <a:rPr lang="en-US" dirty="0" smtClean="0"/>
              <a:t>Ten Medicinal </a:t>
            </a:r>
            <a:r>
              <a:rPr lang="en-US" dirty="0"/>
              <a:t>Plants Approved by the Department of Health. Nursing </a:t>
            </a:r>
            <a:r>
              <a:rPr lang="en-US" dirty="0" smtClean="0"/>
              <a:t>Research Journal</a:t>
            </a:r>
            <a:r>
              <a:rPr lang="en-US" dirty="0"/>
              <a:t>, Vol. 2 </a:t>
            </a:r>
            <a:endParaRPr lang="en-US" dirty="0" smtClean="0"/>
          </a:p>
          <a:p>
            <a:r>
              <a:rPr lang="en-US" dirty="0" err="1"/>
              <a:t>Balangcod</a:t>
            </a:r>
            <a:r>
              <a:rPr lang="en-US" dirty="0"/>
              <a:t>, T.D. and A.K.D. </a:t>
            </a:r>
            <a:r>
              <a:rPr lang="en-US" dirty="0" smtClean="0"/>
              <a:t>Balangcod,2011</a:t>
            </a:r>
            <a:r>
              <a:rPr lang="en-US" dirty="0"/>
              <a:t>. </a:t>
            </a:r>
            <a:r>
              <a:rPr lang="en-US" dirty="0" err="1"/>
              <a:t>Ethnomedical</a:t>
            </a:r>
            <a:r>
              <a:rPr lang="en-US" dirty="0"/>
              <a:t> Knowledge </a:t>
            </a:r>
            <a:r>
              <a:rPr lang="en-US" dirty="0" err="1" smtClean="0"/>
              <a:t>ofplants</a:t>
            </a:r>
            <a:r>
              <a:rPr lang="en-US" dirty="0" smtClean="0"/>
              <a:t> </a:t>
            </a:r>
            <a:r>
              <a:rPr lang="en-US" dirty="0"/>
              <a:t>and healthcare practices </a:t>
            </a:r>
            <a:r>
              <a:rPr lang="en-US" dirty="0" err="1" smtClean="0"/>
              <a:t>amongthe</a:t>
            </a:r>
            <a:r>
              <a:rPr lang="en-US" dirty="0" smtClean="0"/>
              <a:t> </a:t>
            </a:r>
            <a:r>
              <a:rPr lang="en-US" dirty="0" err="1"/>
              <a:t>Kalanguya</a:t>
            </a:r>
            <a:r>
              <a:rPr lang="en-US" dirty="0"/>
              <a:t> tribe in </a:t>
            </a:r>
            <a:r>
              <a:rPr lang="en-US" dirty="0" err="1"/>
              <a:t>Tinoc</a:t>
            </a:r>
            <a:r>
              <a:rPr lang="en-US" dirty="0"/>
              <a:t>, </a:t>
            </a:r>
            <a:r>
              <a:rPr lang="en-US" dirty="0" err="1" smtClean="0"/>
              <a:t>Ifugao,Luzon</a:t>
            </a:r>
            <a:r>
              <a:rPr lang="en-US" dirty="0"/>
              <a:t>, Philippines. Indian Journal </a:t>
            </a:r>
            <a:r>
              <a:rPr lang="en-US" dirty="0" err="1" smtClean="0"/>
              <a:t>ofTraditional</a:t>
            </a:r>
            <a:r>
              <a:rPr lang="en-US" dirty="0" smtClean="0"/>
              <a:t> </a:t>
            </a:r>
            <a:r>
              <a:rPr lang="en-US" dirty="0"/>
              <a:t>Knowledge, 10(2): 221-238. </a:t>
            </a:r>
          </a:p>
        </p:txBody>
      </p:sp>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en-US" dirty="0" smtClean="0"/>
              <a:t>References</a:t>
            </a:r>
            <a:endParaRPr lang="en-US" dirty="0"/>
          </a:p>
        </p:txBody>
      </p:sp>
    </p:spTree>
    <p:extLst>
      <p:ext uri="{BB962C8B-B14F-4D97-AF65-F5344CB8AC3E}">
        <p14:creationId xmlns:p14="http://schemas.microsoft.com/office/powerpoint/2010/main" val="82196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err="1">
                <a:solidFill>
                  <a:srgbClr val="000000"/>
                </a:solidFill>
                <a:latin typeface="Times New Roman"/>
              </a:rPr>
              <a:t>Caniago</a:t>
            </a:r>
            <a:r>
              <a:rPr lang="en-US" dirty="0">
                <a:solidFill>
                  <a:srgbClr val="000000"/>
                </a:solidFill>
                <a:latin typeface="Times New Roman"/>
              </a:rPr>
              <a:t>, I. and F. Siebert, </a:t>
            </a:r>
            <a:r>
              <a:rPr lang="en-US" dirty="0" smtClean="0">
                <a:solidFill>
                  <a:srgbClr val="000000"/>
                </a:solidFill>
                <a:latin typeface="Times New Roman"/>
              </a:rPr>
              <a:t>1997.Medicinal </a:t>
            </a:r>
            <a:r>
              <a:rPr lang="en-US" dirty="0">
                <a:solidFill>
                  <a:srgbClr val="000000"/>
                </a:solidFill>
                <a:latin typeface="Times New Roman"/>
              </a:rPr>
              <a:t>plant ecology, knowledge </a:t>
            </a:r>
            <a:r>
              <a:rPr lang="en-US" dirty="0" smtClean="0">
                <a:solidFill>
                  <a:srgbClr val="000000"/>
                </a:solidFill>
                <a:latin typeface="Times New Roman"/>
              </a:rPr>
              <a:t>and conservation </a:t>
            </a:r>
            <a:r>
              <a:rPr lang="en-US" dirty="0">
                <a:solidFill>
                  <a:srgbClr val="000000"/>
                </a:solidFill>
                <a:latin typeface="Times New Roman"/>
              </a:rPr>
              <a:t>in Kalimantan, </a:t>
            </a:r>
            <a:r>
              <a:rPr lang="en-US" dirty="0" smtClean="0">
                <a:solidFill>
                  <a:srgbClr val="000000"/>
                </a:solidFill>
                <a:latin typeface="Times New Roman"/>
              </a:rPr>
              <a:t>Indonesia Economic </a:t>
            </a:r>
            <a:r>
              <a:rPr lang="en-US" dirty="0">
                <a:solidFill>
                  <a:srgbClr val="000000"/>
                </a:solidFill>
                <a:latin typeface="Times New Roman"/>
              </a:rPr>
              <a:t>Botany, 52 (3); 229-250. </a:t>
            </a:r>
            <a:endParaRPr lang="en-US" dirty="0" smtClean="0">
              <a:solidFill>
                <a:srgbClr val="000000"/>
              </a:solidFill>
              <a:latin typeface="Times New Roman"/>
            </a:endParaRPr>
          </a:p>
          <a:p>
            <a:r>
              <a:rPr lang="en-US" dirty="0">
                <a:solidFill>
                  <a:srgbClr val="000000"/>
                </a:solidFill>
                <a:latin typeface="Times New Roman"/>
              </a:rPr>
              <a:t>Del </a:t>
            </a:r>
            <a:r>
              <a:rPr lang="en-US" dirty="0" err="1">
                <a:solidFill>
                  <a:srgbClr val="000000"/>
                </a:solidFill>
                <a:latin typeface="Times New Roman"/>
              </a:rPr>
              <a:t>Fierro</a:t>
            </a:r>
            <a:r>
              <a:rPr lang="en-US" dirty="0">
                <a:solidFill>
                  <a:srgbClr val="000000"/>
                </a:solidFill>
                <a:latin typeface="Times New Roman"/>
              </a:rPr>
              <a:t>, R. and F. </a:t>
            </a:r>
            <a:r>
              <a:rPr lang="en-US" dirty="0" err="1">
                <a:solidFill>
                  <a:srgbClr val="000000"/>
                </a:solidFill>
                <a:latin typeface="Times New Roman"/>
              </a:rPr>
              <a:t>Nolasco</a:t>
            </a:r>
            <a:r>
              <a:rPr lang="en-US" dirty="0">
                <a:solidFill>
                  <a:srgbClr val="000000"/>
                </a:solidFill>
                <a:latin typeface="Times New Roman"/>
              </a:rPr>
              <a:t>, 2013. </a:t>
            </a:r>
            <a:r>
              <a:rPr lang="en-US" dirty="0" err="1" smtClean="0">
                <a:solidFill>
                  <a:srgbClr val="000000"/>
                </a:solidFill>
                <a:latin typeface="Times New Roman"/>
              </a:rPr>
              <a:t>AnExploration</a:t>
            </a:r>
            <a:r>
              <a:rPr lang="en-US" dirty="0" smtClean="0">
                <a:solidFill>
                  <a:srgbClr val="000000"/>
                </a:solidFill>
                <a:latin typeface="Times New Roman"/>
              </a:rPr>
              <a:t> </a:t>
            </a:r>
            <a:r>
              <a:rPr lang="en-US" dirty="0">
                <a:solidFill>
                  <a:srgbClr val="000000"/>
                </a:solidFill>
                <a:latin typeface="Times New Roman"/>
              </a:rPr>
              <a:t>of the </a:t>
            </a:r>
            <a:r>
              <a:rPr lang="en-US" dirty="0" smtClean="0">
                <a:solidFill>
                  <a:srgbClr val="000000"/>
                </a:solidFill>
                <a:latin typeface="Times New Roman"/>
              </a:rPr>
              <a:t>Ethno-</a:t>
            </a:r>
            <a:r>
              <a:rPr lang="en-US" dirty="0" err="1" smtClean="0">
                <a:solidFill>
                  <a:srgbClr val="000000"/>
                </a:solidFill>
                <a:latin typeface="Times New Roman"/>
              </a:rPr>
              <a:t>MedicinalPractices</a:t>
            </a:r>
            <a:r>
              <a:rPr lang="en-US" dirty="0" smtClean="0">
                <a:solidFill>
                  <a:srgbClr val="000000"/>
                </a:solidFill>
                <a:latin typeface="Times New Roman"/>
              </a:rPr>
              <a:t> </a:t>
            </a:r>
            <a:r>
              <a:rPr lang="en-US" dirty="0">
                <a:solidFill>
                  <a:srgbClr val="000000"/>
                </a:solidFill>
                <a:latin typeface="Times New Roman"/>
              </a:rPr>
              <a:t>among Traditional Healers </a:t>
            </a:r>
            <a:r>
              <a:rPr lang="en-US" dirty="0" err="1" smtClean="0">
                <a:solidFill>
                  <a:srgbClr val="000000"/>
                </a:solidFill>
                <a:latin typeface="Times New Roman"/>
              </a:rPr>
              <a:t>inSouthwest</a:t>
            </a:r>
            <a:r>
              <a:rPr lang="en-US" dirty="0" smtClean="0">
                <a:solidFill>
                  <a:srgbClr val="000000"/>
                </a:solidFill>
                <a:latin typeface="Times New Roman"/>
              </a:rPr>
              <a:t> </a:t>
            </a:r>
            <a:r>
              <a:rPr lang="en-US" dirty="0">
                <a:solidFill>
                  <a:srgbClr val="000000"/>
                </a:solidFill>
                <a:latin typeface="Times New Roman"/>
              </a:rPr>
              <a:t>Cebu, Philippines. </a:t>
            </a:r>
            <a:r>
              <a:rPr lang="en-US" dirty="0" err="1" smtClean="0">
                <a:solidFill>
                  <a:srgbClr val="000000"/>
                </a:solidFill>
                <a:latin typeface="Times New Roman"/>
              </a:rPr>
              <a:t>ARPNJournal</a:t>
            </a:r>
            <a:r>
              <a:rPr lang="en-US" dirty="0" smtClean="0">
                <a:solidFill>
                  <a:srgbClr val="000000"/>
                </a:solidFill>
                <a:latin typeface="Times New Roman"/>
              </a:rPr>
              <a:t> </a:t>
            </a:r>
            <a:r>
              <a:rPr lang="en-US" dirty="0">
                <a:solidFill>
                  <a:srgbClr val="000000"/>
                </a:solidFill>
                <a:latin typeface="Times New Roman"/>
              </a:rPr>
              <a:t>of Science and Technology, </a:t>
            </a:r>
            <a:r>
              <a:rPr lang="en-US" dirty="0" smtClean="0">
                <a:solidFill>
                  <a:srgbClr val="000000"/>
                </a:solidFill>
                <a:latin typeface="Times New Roman"/>
              </a:rPr>
              <a:t>3(12</a:t>
            </a:r>
            <a:r>
              <a:rPr lang="en-US" dirty="0">
                <a:solidFill>
                  <a:srgbClr val="000000"/>
                </a:solidFill>
                <a:latin typeface="Times New Roman"/>
              </a:rPr>
              <a:t>): 1182-1187. </a:t>
            </a:r>
            <a:endParaRPr lang="sv-SE" dirty="0">
              <a:solidFill>
                <a:srgbClr val="000000"/>
              </a:solidFill>
              <a:latin typeface="Times New Roman"/>
            </a:endParaRPr>
          </a:p>
          <a:p>
            <a:endParaRPr lang="en-US" dirty="0"/>
          </a:p>
        </p:txBody>
      </p:sp>
    </p:spTree>
    <p:extLst>
      <p:ext uri="{BB962C8B-B14F-4D97-AF65-F5344CB8AC3E}">
        <p14:creationId xmlns:p14="http://schemas.microsoft.com/office/powerpoint/2010/main" val="327761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sv-SE" dirty="0">
                <a:solidFill>
                  <a:srgbClr val="000000"/>
                </a:solidFill>
                <a:latin typeface="Times New Roman"/>
              </a:rPr>
              <a:t>Hossan, S., A. Hanif, B. Agarwala, </a:t>
            </a:r>
            <a:r>
              <a:rPr lang="sv-SE" dirty="0" smtClean="0">
                <a:solidFill>
                  <a:srgbClr val="000000"/>
                </a:solidFill>
                <a:latin typeface="Times New Roman"/>
              </a:rPr>
              <a:t>S.</a:t>
            </a:r>
            <a:r>
              <a:rPr lang="en-US" dirty="0" err="1" smtClean="0">
                <a:solidFill>
                  <a:srgbClr val="000000"/>
                </a:solidFill>
                <a:latin typeface="Times New Roman"/>
              </a:rPr>
              <a:t>Sarwar</a:t>
            </a:r>
            <a:r>
              <a:rPr lang="en-US" dirty="0">
                <a:solidFill>
                  <a:srgbClr val="000000"/>
                </a:solidFill>
                <a:latin typeface="Times New Roman"/>
              </a:rPr>
              <a:t>, M. </a:t>
            </a:r>
            <a:r>
              <a:rPr lang="en-US" dirty="0" err="1">
                <a:solidFill>
                  <a:srgbClr val="000000"/>
                </a:solidFill>
                <a:latin typeface="Times New Roman"/>
              </a:rPr>
              <a:t>Karim</a:t>
            </a:r>
            <a:r>
              <a:rPr lang="en-US" dirty="0">
                <a:solidFill>
                  <a:srgbClr val="000000"/>
                </a:solidFill>
                <a:latin typeface="Times New Roman"/>
              </a:rPr>
              <a:t>, T. Ur-</a:t>
            </a:r>
            <a:r>
              <a:rPr lang="en-US" dirty="0" err="1">
                <a:solidFill>
                  <a:srgbClr val="000000"/>
                </a:solidFill>
                <a:latin typeface="Times New Roman"/>
              </a:rPr>
              <a:t>Rahman</a:t>
            </a:r>
            <a:r>
              <a:rPr lang="en-US" dirty="0">
                <a:solidFill>
                  <a:srgbClr val="000000"/>
                </a:solidFill>
                <a:latin typeface="Times New Roman"/>
              </a:rPr>
              <a:t>, </a:t>
            </a:r>
            <a:r>
              <a:rPr lang="en-US" dirty="0" err="1" smtClean="0">
                <a:solidFill>
                  <a:srgbClr val="000000"/>
                </a:solidFill>
                <a:latin typeface="Times New Roman"/>
              </a:rPr>
              <a:t>R.Jahan</a:t>
            </a:r>
            <a:r>
              <a:rPr lang="en-US" dirty="0">
                <a:solidFill>
                  <a:srgbClr val="000000"/>
                </a:solidFill>
                <a:latin typeface="Times New Roman"/>
              </a:rPr>
              <a:t>, and M. </a:t>
            </a:r>
            <a:r>
              <a:rPr lang="en-US" dirty="0" err="1">
                <a:solidFill>
                  <a:srgbClr val="000000"/>
                </a:solidFill>
                <a:latin typeface="Times New Roman"/>
              </a:rPr>
              <a:t>Rahmatullah</a:t>
            </a:r>
            <a:r>
              <a:rPr lang="en-US" dirty="0">
                <a:solidFill>
                  <a:srgbClr val="000000"/>
                </a:solidFill>
                <a:latin typeface="Times New Roman"/>
              </a:rPr>
              <a:t>, </a:t>
            </a:r>
            <a:r>
              <a:rPr lang="en-US" dirty="0" smtClean="0">
                <a:solidFill>
                  <a:srgbClr val="000000"/>
                </a:solidFill>
                <a:latin typeface="Times New Roman"/>
              </a:rPr>
              <a:t>2010.Traditional </a:t>
            </a:r>
            <a:r>
              <a:rPr lang="en-US" dirty="0">
                <a:solidFill>
                  <a:srgbClr val="000000"/>
                </a:solidFill>
                <a:latin typeface="Times New Roman"/>
              </a:rPr>
              <a:t>Use of medicinal Plants </a:t>
            </a:r>
            <a:r>
              <a:rPr lang="en-US" dirty="0" smtClean="0">
                <a:solidFill>
                  <a:srgbClr val="000000"/>
                </a:solidFill>
                <a:latin typeface="Times New Roman"/>
              </a:rPr>
              <a:t>in Bangladesh </a:t>
            </a:r>
            <a:r>
              <a:rPr lang="en-US" dirty="0">
                <a:solidFill>
                  <a:srgbClr val="000000"/>
                </a:solidFill>
                <a:latin typeface="Times New Roman"/>
              </a:rPr>
              <a:t>to Treat Urinary </a:t>
            </a:r>
            <a:r>
              <a:rPr lang="en-US" dirty="0" smtClean="0">
                <a:solidFill>
                  <a:srgbClr val="000000"/>
                </a:solidFill>
                <a:latin typeface="Times New Roman"/>
              </a:rPr>
              <a:t>Tract Infections </a:t>
            </a:r>
            <a:r>
              <a:rPr lang="en-US" dirty="0">
                <a:solidFill>
                  <a:srgbClr val="000000"/>
                </a:solidFill>
                <a:latin typeface="Times New Roman"/>
              </a:rPr>
              <a:t>and Sexually </a:t>
            </a:r>
            <a:r>
              <a:rPr lang="en-US" dirty="0" smtClean="0">
                <a:solidFill>
                  <a:srgbClr val="000000"/>
                </a:solidFill>
                <a:latin typeface="Times New Roman"/>
              </a:rPr>
              <a:t>Transmitted Diseases</a:t>
            </a:r>
            <a:r>
              <a:rPr lang="en-US" dirty="0">
                <a:solidFill>
                  <a:srgbClr val="000000"/>
                </a:solidFill>
                <a:latin typeface="Times New Roman"/>
              </a:rPr>
              <a:t>. </a:t>
            </a:r>
            <a:r>
              <a:rPr lang="en-US" dirty="0" err="1">
                <a:solidFill>
                  <a:srgbClr val="000000"/>
                </a:solidFill>
                <a:latin typeface="Times New Roman"/>
              </a:rPr>
              <a:t>Ethnobotany</a:t>
            </a:r>
            <a:r>
              <a:rPr lang="en-US" dirty="0">
                <a:solidFill>
                  <a:srgbClr val="000000"/>
                </a:solidFill>
                <a:latin typeface="Times New Roman"/>
              </a:rPr>
              <a:t> Research </a:t>
            </a:r>
            <a:r>
              <a:rPr lang="en-US" dirty="0" smtClean="0">
                <a:solidFill>
                  <a:srgbClr val="000000"/>
                </a:solidFill>
                <a:latin typeface="Times New Roman"/>
              </a:rPr>
              <a:t>&amp;applications </a:t>
            </a:r>
            <a:r>
              <a:rPr lang="en-US" dirty="0">
                <a:solidFill>
                  <a:srgbClr val="000000"/>
                </a:solidFill>
                <a:latin typeface="Times New Roman"/>
              </a:rPr>
              <a:t>8:061-074. </a:t>
            </a:r>
            <a:endParaRPr lang="en-US" dirty="0" smtClean="0">
              <a:solidFill>
                <a:srgbClr val="000000"/>
              </a:solidFill>
              <a:latin typeface="Times New Roman"/>
            </a:endParaRPr>
          </a:p>
          <a:p>
            <a:r>
              <a:rPr lang="en-US" dirty="0" err="1">
                <a:solidFill>
                  <a:srgbClr val="000000"/>
                </a:solidFill>
                <a:latin typeface="Times New Roman"/>
              </a:rPr>
              <a:t>Khatun</a:t>
            </a:r>
            <a:r>
              <a:rPr lang="en-US" dirty="0">
                <a:solidFill>
                  <a:srgbClr val="000000"/>
                </a:solidFill>
                <a:latin typeface="Times New Roman"/>
              </a:rPr>
              <a:t>, A., H. Or-Rashid, and </a:t>
            </a:r>
            <a:r>
              <a:rPr lang="en-US" dirty="0" err="1" smtClean="0">
                <a:solidFill>
                  <a:srgbClr val="000000"/>
                </a:solidFill>
                <a:latin typeface="Times New Roman"/>
              </a:rPr>
              <a:t>M.Rahmatullah</a:t>
            </a:r>
            <a:r>
              <a:rPr lang="en-US" dirty="0">
                <a:solidFill>
                  <a:srgbClr val="000000"/>
                </a:solidFill>
                <a:latin typeface="Times New Roman"/>
              </a:rPr>
              <a:t>, 2011. Scientific </a:t>
            </a:r>
            <a:r>
              <a:rPr lang="en-US" dirty="0" smtClean="0">
                <a:solidFill>
                  <a:srgbClr val="000000"/>
                </a:solidFill>
                <a:latin typeface="Times New Roman"/>
              </a:rPr>
              <a:t>Validation of </a:t>
            </a:r>
            <a:r>
              <a:rPr lang="en-US" dirty="0">
                <a:solidFill>
                  <a:srgbClr val="000000"/>
                </a:solidFill>
                <a:latin typeface="Times New Roman"/>
              </a:rPr>
              <a:t>Eight Medicinal Plants Used </a:t>
            </a:r>
            <a:r>
              <a:rPr lang="en-US" dirty="0" smtClean="0">
                <a:solidFill>
                  <a:srgbClr val="000000"/>
                </a:solidFill>
                <a:latin typeface="Times New Roman"/>
              </a:rPr>
              <a:t>in Traditional </a:t>
            </a:r>
            <a:r>
              <a:rPr lang="en-US" dirty="0">
                <a:solidFill>
                  <a:srgbClr val="000000"/>
                </a:solidFill>
                <a:latin typeface="Times New Roman"/>
              </a:rPr>
              <a:t>Medicinal Systems </a:t>
            </a:r>
            <a:r>
              <a:rPr lang="en-US" dirty="0" smtClean="0">
                <a:solidFill>
                  <a:srgbClr val="000000"/>
                </a:solidFill>
                <a:latin typeface="Times New Roman"/>
              </a:rPr>
              <a:t>of Malaysia</a:t>
            </a:r>
            <a:r>
              <a:rPr lang="en-US" dirty="0">
                <a:solidFill>
                  <a:srgbClr val="000000"/>
                </a:solidFill>
                <a:latin typeface="Times New Roman"/>
              </a:rPr>
              <a:t>: A Review. American-Eurasian </a:t>
            </a:r>
            <a:r>
              <a:rPr lang="en-US" dirty="0"/>
              <a:t>Journal of Sustainable Agriculture, </a:t>
            </a:r>
            <a:r>
              <a:rPr lang="en-US" dirty="0" smtClean="0"/>
              <a:t>59(1</a:t>
            </a:r>
            <a:r>
              <a:rPr lang="en-US" dirty="0"/>
              <a:t>): 67-75 </a:t>
            </a:r>
            <a:endParaRPr lang="en-US" dirty="0">
              <a:solidFill>
                <a:srgbClr val="000000"/>
              </a:solidFill>
              <a:latin typeface="Times New Roman"/>
            </a:endParaRPr>
          </a:p>
          <a:p>
            <a:endParaRPr lang="en-US" dirty="0"/>
          </a:p>
        </p:txBody>
      </p:sp>
    </p:spTree>
    <p:extLst>
      <p:ext uri="{BB962C8B-B14F-4D97-AF65-F5344CB8AC3E}">
        <p14:creationId xmlns:p14="http://schemas.microsoft.com/office/powerpoint/2010/main" val="131202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1"/>
            <a:ext cx="8229600" cy="35814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endParaRPr lang="en-US" sz="4400" dirty="0" smtClean="0"/>
          </a:p>
          <a:p>
            <a:pPr marL="0" indent="0" algn="ctr">
              <a:buNone/>
            </a:pPr>
            <a:r>
              <a:rPr lang="en-US" sz="6600" dirty="0" smtClean="0">
                <a:latin typeface="Arial Rounded MT Bold" pitchFamily="34" charset="0"/>
              </a:rPr>
              <a:t>THANK YOU</a:t>
            </a:r>
            <a:endParaRPr lang="en-US" sz="6600" dirty="0">
              <a:latin typeface="Arial Rounded MT Bold" pitchFamily="34" charset="0"/>
            </a:endParaRPr>
          </a:p>
        </p:txBody>
      </p:sp>
    </p:spTree>
    <p:extLst>
      <p:ext uri="{BB962C8B-B14F-4D97-AF65-F5344CB8AC3E}">
        <p14:creationId xmlns:p14="http://schemas.microsoft.com/office/powerpoint/2010/main" val="382254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chemeClr val="accent3">
                    <a:lumMod val="75000"/>
                  </a:schemeClr>
                </a:solidFill>
                <a:latin typeface="Baskerville Old Face" pitchFamily="18" charset="0"/>
              </a:rPr>
              <a:t>Lets Meet again at Pharmacognosy-2015</a:t>
            </a:r>
            <a:endParaRPr lang="en-US" sz="3600" b="1" dirty="0">
              <a:solidFill>
                <a:schemeClr val="accent3">
                  <a:lumMod val="75000"/>
                </a:schemeClr>
              </a:solidFill>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lstStyle/>
          <a:p>
            <a:pPr algn="ctr">
              <a:buFont typeface="Arial" charset="0"/>
              <a:buNone/>
              <a:defRPr/>
            </a:pPr>
            <a:r>
              <a:rPr lang="en-US" sz="2800" b="1" dirty="0" smtClean="0">
                <a:solidFill>
                  <a:schemeClr val="accent4">
                    <a:lumMod val="50000"/>
                  </a:schemeClr>
                </a:solidFill>
                <a:effectLst>
                  <a:outerShdw blurRad="38100" dist="38100" dir="2700000" algn="tl">
                    <a:srgbClr val="000000">
                      <a:alpha val="43137"/>
                    </a:srgbClr>
                  </a:outerShdw>
                </a:effectLst>
              </a:rPr>
              <a:t>3</a:t>
            </a:r>
            <a:r>
              <a:rPr lang="en-US" sz="2800" b="1" baseline="30000" dirty="0" smtClean="0">
                <a:solidFill>
                  <a:schemeClr val="accent4">
                    <a:lumMod val="50000"/>
                  </a:schemeClr>
                </a:solidFill>
                <a:effectLst>
                  <a:outerShdw blurRad="38100" dist="38100" dir="2700000" algn="tl">
                    <a:srgbClr val="000000">
                      <a:alpha val="43137"/>
                    </a:srgbClr>
                  </a:outerShdw>
                </a:effectLst>
              </a:rPr>
              <a:t>rd</a:t>
            </a:r>
            <a:r>
              <a:rPr lang="en-US" sz="2800" b="1" dirty="0" smtClean="0">
                <a:solidFill>
                  <a:schemeClr val="accent4">
                    <a:lumMod val="50000"/>
                  </a:schemeClr>
                </a:solidFill>
                <a:effectLst>
                  <a:outerShdw blurRad="38100" dist="38100" dir="2700000" algn="tl">
                    <a:srgbClr val="000000">
                      <a:alpha val="43137"/>
                    </a:srgbClr>
                  </a:outerShdw>
                </a:effectLst>
              </a:rPr>
              <a:t> International Conference and Exhibition on Pharmacognosy, Phytochemistry and Natural Products</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October 26-28, 2015 Hyderabad, India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i="1" dirty="0" smtClean="0">
                <a:effectLst>
                  <a:outerShdw blurRad="38100" dist="38100" dir="2700000" algn="tl">
                    <a:srgbClr val="000000">
                      <a:alpha val="43137"/>
                    </a:srgbClr>
                  </a:outerShdw>
                </a:effectLst>
              </a:rPr>
              <a:t>Advanced trends for the future of Herbal Drugs and Products</a:t>
            </a:r>
          </a:p>
          <a:p>
            <a:pPr algn="ctr">
              <a:buFont typeface="Arial" charset="0"/>
              <a:buNone/>
              <a:defRPr/>
            </a:pPr>
            <a:r>
              <a:rPr lang="en-US" sz="2400" b="1" i="1" dirty="0" smtClean="0">
                <a:effectLst>
                  <a:outerShdw blurRad="38100" dist="38100" dir="2700000" algn="tl">
                    <a:srgbClr val="000000">
                      <a:alpha val="43137"/>
                    </a:srgbClr>
                  </a:outerShdw>
                </a:effectLst>
              </a:rPr>
              <a:t>Website:</a:t>
            </a:r>
            <a:r>
              <a:rPr lang="en-US" sz="2400" i="1" dirty="0" smtClean="0">
                <a:effectLst>
                  <a:outerShdw blurRad="38100" dist="38100" dir="2700000" algn="tl">
                    <a:srgbClr val="000000">
                      <a:alpha val="43137"/>
                    </a:srgbClr>
                  </a:outerShdw>
                </a:effectLst>
              </a:rPr>
              <a:t> </a:t>
            </a:r>
            <a:r>
              <a:rPr lang="en-US" sz="2400" i="1" dirty="0" smtClean="0">
                <a:effectLst>
                  <a:outerShdw blurRad="38100" dist="38100" dir="2700000" algn="tl">
                    <a:srgbClr val="000000">
                      <a:alpha val="43137"/>
                    </a:srgbClr>
                  </a:outerShdw>
                </a:effectLst>
                <a:hlinkClick r:id="rId2"/>
              </a:rPr>
              <a:t>http://pharmacognosy-phytochemistry-natural-products.pharmaceuticalconferences.com/</a:t>
            </a:r>
            <a:endParaRPr lang="en-US" sz="2400"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661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1868</TotalTime>
  <Words>1053</Words>
  <Application>Microsoft Office PowerPoint</Application>
  <PresentationFormat>On-screen Show (4:3)</PresentationFormat>
  <Paragraphs>86</Paragraphs>
  <Slides>34</Slides>
  <Notes>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About OMICS Group</vt:lpstr>
      <vt:lpstr>About OMICS Group Conferences</vt:lpstr>
      <vt:lpstr>PowerPoint Presentation</vt:lpstr>
      <vt:lpstr>PowerPoint Presentation</vt:lpstr>
      <vt:lpstr>Surigao del Sur State University-Cantilan Campus</vt:lpstr>
      <vt:lpstr>Ethno-medicinal Plants Used by Residents in Northern, Surigao del Sur, Philippines</vt:lpstr>
      <vt:lpstr>INTRODUCTION</vt:lpstr>
      <vt:lpstr>PowerPoint Presentation</vt:lpstr>
      <vt:lpstr>PowerPoint Presentation</vt:lpstr>
      <vt:lpstr>PowerPoint Presentation</vt:lpstr>
      <vt:lpstr>PowerPoint Presentation</vt:lpstr>
      <vt:lpstr>PowerPoint Presentation</vt:lpstr>
      <vt:lpstr>PowerPoint Presentation</vt:lpstr>
      <vt:lpstr>OBJECTIVES</vt:lpstr>
      <vt:lpstr>Methodology</vt:lpstr>
      <vt:lpstr>Process</vt:lpstr>
      <vt:lpstr>Results and Discussion</vt:lpstr>
      <vt:lpstr>Plant Family</vt:lpstr>
      <vt:lpstr>PowerPoint Presentation</vt:lpstr>
      <vt:lpstr>Species Habitat</vt:lpstr>
      <vt:lpstr>Plant Part used as Medicine</vt:lpstr>
      <vt:lpstr>Mode of Preparation</vt:lpstr>
      <vt:lpstr>Mode of Treatment</vt:lpstr>
      <vt:lpstr>Common Ailments</vt:lpstr>
      <vt:lpstr>Findings</vt:lpstr>
      <vt:lpstr>PowerPoint Presentation</vt:lpstr>
      <vt:lpstr>PowerPoint Presentation</vt:lpstr>
      <vt:lpstr>Conclusion</vt:lpstr>
      <vt:lpstr>PowerPoint Presentation</vt:lpstr>
      <vt:lpstr>References</vt:lpstr>
      <vt:lpstr>PowerPoint Presentation</vt:lpstr>
      <vt:lpstr>PowerPoint Presentation</vt:lpstr>
      <vt:lpstr>PowerPoint Presentation</vt:lpstr>
      <vt:lpstr>Lets Meet again at Pharmacognosy-2015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Gruyal</dc:creator>
  <cp:lastModifiedBy>Syeda Aeliya Fatima Zaidi</cp:lastModifiedBy>
  <cp:revision>109</cp:revision>
  <dcterms:created xsi:type="dcterms:W3CDTF">2014-07-26T15:41:25Z</dcterms:created>
  <dcterms:modified xsi:type="dcterms:W3CDTF">2014-09-23T16:09:22Z</dcterms:modified>
</cp:coreProperties>
</file>