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40" r:id="rId2"/>
    <p:sldId id="364" r:id="rId3"/>
    <p:sldId id="354" r:id="rId4"/>
    <p:sldId id="342" r:id="rId5"/>
    <p:sldId id="365" r:id="rId6"/>
    <p:sldId id="366" r:id="rId7"/>
    <p:sldId id="356" r:id="rId8"/>
    <p:sldId id="288" r:id="rId9"/>
    <p:sldId id="264" r:id="rId10"/>
    <p:sldId id="266" r:id="rId11"/>
    <p:sldId id="357" r:id="rId12"/>
    <p:sldId id="358" r:id="rId13"/>
    <p:sldId id="359" r:id="rId14"/>
    <p:sldId id="303" r:id="rId15"/>
    <p:sldId id="307" r:id="rId16"/>
    <p:sldId id="315" r:id="rId17"/>
    <p:sldId id="308" r:id="rId18"/>
    <p:sldId id="309" r:id="rId19"/>
    <p:sldId id="310" r:id="rId20"/>
    <p:sldId id="317" r:id="rId21"/>
    <p:sldId id="311" r:id="rId22"/>
    <p:sldId id="313" r:id="rId23"/>
    <p:sldId id="314" r:id="rId24"/>
    <p:sldId id="282" r:id="rId25"/>
    <p:sldId id="290" r:id="rId26"/>
    <p:sldId id="360" r:id="rId27"/>
    <p:sldId id="348" r:id="rId28"/>
    <p:sldId id="349" r:id="rId29"/>
    <p:sldId id="350" r:id="rId30"/>
    <p:sldId id="351" r:id="rId31"/>
    <p:sldId id="353" r:id="rId3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56" autoAdjust="0"/>
    <p:restoredTop sz="94660"/>
  </p:normalViewPr>
  <p:slideViewPr>
    <p:cSldViewPr>
      <p:cViewPr>
        <p:scale>
          <a:sx n="100" d="100"/>
          <a:sy n="100" d="100"/>
        </p:scale>
        <p:origin x="-4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5624B-062C-4908-9ECA-760788618EAE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897D8-FC6F-48D4-95C8-86A395BC76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8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22" name="Undertit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B86714-D1B2-454E-83EE-B24A53542BF7}" type="datetime1">
              <a:rPr lang="en-US" smtClean="0"/>
              <a:t>4/7/2017</a:t>
            </a:fld>
            <a:endParaRPr lang="en-US"/>
          </a:p>
        </p:txBody>
      </p:sp>
      <p:sp>
        <p:nvSpPr>
          <p:cNvPr id="20" name="Plassholder for bunn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D1E243-0439-499A-8007-0C83D39DD9BE}" type="datetime1">
              <a:rPr lang="en-US" smtClean="0"/>
              <a:t>4/7/2017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EF4C98-31FE-4320-941C-BD65A8B4B8EE}" type="datetime1">
              <a:rPr lang="en-US" smtClean="0"/>
              <a:t>4/7/2017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ktangel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D3781-08E7-49A9-BCA1-2609C00E1DE0}" type="datetime1">
              <a:rPr lang="en-US" smtClean="0"/>
              <a:t>4/7/2017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F4E944-564A-439E-88C3-F75A4BFAA4A2}" type="datetime1">
              <a:rPr lang="en-US" smtClean="0"/>
              <a:t>4/7/2017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062709-0BF4-4182-83B7-DA7DB2AD9879}" type="datetime1">
              <a:rPr lang="en-US" smtClean="0"/>
              <a:t>4/7/2017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F61D104-CAF6-4293-BBB8-6A2C5E58ACC0}" type="datetime1">
              <a:rPr lang="en-US" smtClean="0"/>
              <a:t>4/7/2017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ktangel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7B20E9-2296-43F3-98F3-2979E1C14287}" type="datetime1">
              <a:rPr lang="en-US" smtClean="0"/>
              <a:t>4/7/2017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3E1870-4B2D-4311-839C-447079294EB7}" type="datetime1">
              <a:rPr lang="en-US" smtClean="0"/>
              <a:t>4/7/2017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ktangel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b-NO" smtClean="0"/>
              <a:t>Klikk ikonet for å legge til et bilde</a:t>
            </a:r>
            <a:endParaRPr kumimoji="0" lang="en-US" dirty="0"/>
          </a:p>
        </p:txBody>
      </p:sp>
      <p:sp>
        <p:nvSpPr>
          <p:cNvPr id="9" name="Pros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023148B-163C-40FD-AA2A-B3B5B07B5C54}" type="datetime1">
              <a:rPr lang="en-US" smtClean="0"/>
              <a:t>4/7/2017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16A468E-E261-4269-9EF0-B186C8425E9F}" type="datetime1">
              <a:rPr lang="en-US" smtClean="0"/>
              <a:t>4/7/2017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multring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Plassholder for tittel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9" name="Plassholder for teks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  <a:p>
            <a:pPr lvl="1" eaLnBrk="1" latinLnBrk="0" hangingPunct="1"/>
            <a:r>
              <a:rPr kumimoji="0" lang="nb-NO" smtClean="0"/>
              <a:t>Andre nivå</a:t>
            </a:r>
          </a:p>
          <a:p>
            <a:pPr lvl="2" eaLnBrk="1" latinLnBrk="0" hangingPunct="1"/>
            <a:r>
              <a:rPr kumimoji="0" lang="nb-NO" smtClean="0"/>
              <a:t>Tredje nivå</a:t>
            </a:r>
          </a:p>
          <a:p>
            <a:pPr lvl="3" eaLnBrk="1" latinLnBrk="0" hangingPunct="1"/>
            <a:r>
              <a:rPr kumimoji="0" lang="nb-NO" smtClean="0"/>
              <a:t>Fjerde nivå</a:t>
            </a:r>
          </a:p>
          <a:p>
            <a:pPr lvl="4" eaLnBrk="1" latinLnBrk="0" hangingPunct="1"/>
            <a:r>
              <a:rPr kumimoji="0" lang="nb-NO" smtClean="0"/>
              <a:t>Femte nivå</a:t>
            </a:r>
            <a:endParaRPr kumimoji="0" lang="en-US"/>
          </a:p>
        </p:txBody>
      </p:sp>
      <p:sp>
        <p:nvSpPr>
          <p:cNvPr id="24" name="Plassholder for dato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BC7A4D7-FA82-4C1F-B4C9-73B99A274836}" type="datetime1">
              <a:rPr lang="en-US" smtClean="0"/>
              <a:t>4/7/2017</a:t>
            </a:fld>
            <a:endParaRPr lang="en-US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22" name="Plassholder for lysbilde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6D25F3EB-E7B9-4D89-BD5B-1BC0C73722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ktangel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geir.ogrim@so-hf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Orlando-17-ERP-case.docx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mtClean="0"/>
              <a:t>EEG based biomarkers in pediatric neuropsychiatry:</a:t>
            </a:r>
            <a:br>
              <a:rPr lang="nb-NO" smtClean="0"/>
            </a:br>
            <a:r>
              <a:rPr lang="nb-NO" smtClean="0"/>
              <a:t>ADHD – autism (ASD)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75656" y="1988840"/>
            <a:ext cx="7406640" cy="4104456"/>
          </a:xfrm>
        </p:spPr>
        <p:txBody>
          <a:bodyPr>
            <a:normAutofit fontScale="47500" lnSpcReduction="20000"/>
          </a:bodyPr>
          <a:lstStyle/>
          <a:p>
            <a:pPr algn="ctr"/>
            <a:endParaRPr lang="nb-NO" sz="5100" dirty="0" smtClean="0"/>
          </a:p>
          <a:p>
            <a:pPr algn="ctr"/>
            <a:r>
              <a:rPr lang="nb-NO" sz="5100" dirty="0" err="1" smtClean="0"/>
              <a:t>Neuropsychologist</a:t>
            </a:r>
            <a:r>
              <a:rPr lang="nb-NO" sz="5100" dirty="0" smtClean="0"/>
              <a:t> PhD Geir Ogrim – NORWAY</a:t>
            </a:r>
            <a:br>
              <a:rPr lang="nb-NO" sz="5100" dirty="0" smtClean="0"/>
            </a:br>
            <a:r>
              <a:rPr lang="nb-NO" sz="5100" dirty="0" err="1" smtClean="0">
                <a:hlinkClick r:id="rId2"/>
              </a:rPr>
              <a:t>geir.ogrim@so-hf.no</a:t>
            </a:r>
            <a:r>
              <a:rPr lang="nb-NO" sz="8000" dirty="0" smtClean="0"/>
              <a:t/>
            </a:r>
            <a:br>
              <a:rPr lang="nb-NO" sz="8000" dirty="0" smtClean="0"/>
            </a:br>
            <a:endParaRPr lang="nb-NO" sz="8000" dirty="0" smtClean="0"/>
          </a:p>
          <a:p>
            <a:pPr algn="ctr"/>
            <a:r>
              <a:rPr lang="nb-NO" sz="3600" dirty="0" err="1" smtClean="0"/>
              <a:t>Affiliations</a:t>
            </a:r>
            <a:endParaRPr lang="nb-NO" sz="3600" dirty="0" smtClean="0"/>
          </a:p>
          <a:p>
            <a:r>
              <a:rPr lang="nb-NO" sz="3600" dirty="0" err="1" smtClean="0"/>
              <a:t>Neuroteam</a:t>
            </a:r>
            <a:r>
              <a:rPr lang="nb-NO" sz="3600" dirty="0" smtClean="0"/>
              <a:t>, </a:t>
            </a:r>
            <a:r>
              <a:rPr lang="nb-NO" sz="3600" dirty="0" err="1" smtClean="0"/>
              <a:t>Child</a:t>
            </a:r>
            <a:r>
              <a:rPr lang="nb-NO" sz="3600" dirty="0" smtClean="0"/>
              <a:t> </a:t>
            </a:r>
            <a:r>
              <a:rPr lang="nb-NO" sz="3600" dirty="0" err="1" smtClean="0"/>
              <a:t>psychiatry</a:t>
            </a:r>
            <a:r>
              <a:rPr lang="nb-NO" sz="3600" dirty="0" smtClean="0"/>
              <a:t> service, Østfold Hospital Trust</a:t>
            </a:r>
          </a:p>
          <a:p>
            <a:r>
              <a:rPr lang="en-US" sz="3600" dirty="0" smtClean="0"/>
              <a:t>The Norwegian University of Science and Technology (NTNU), Trondheim Norway</a:t>
            </a:r>
          </a:p>
          <a:p>
            <a:r>
              <a:rPr lang="en-US" sz="3600" dirty="0" err="1" smtClean="0"/>
              <a:t>Gillberg</a:t>
            </a:r>
            <a:r>
              <a:rPr lang="en-US" sz="3600" dirty="0" smtClean="0"/>
              <a:t> Neuropsychiatry Centre (GNC) Gothenburg, Sweden</a:t>
            </a:r>
          </a:p>
          <a:p>
            <a:r>
              <a:rPr lang="en-US" sz="3600" dirty="0" smtClean="0"/>
              <a:t>Head of professional board, </a:t>
            </a:r>
            <a:r>
              <a:rPr lang="en-US" sz="3600" dirty="0" err="1" smtClean="0"/>
              <a:t>ADHDNorge</a:t>
            </a:r>
            <a:r>
              <a:rPr lang="en-US" sz="3600" dirty="0" smtClean="0"/>
              <a:t> (patient organization)</a:t>
            </a:r>
          </a:p>
          <a:p>
            <a:r>
              <a:rPr lang="nb-NO" sz="3600" dirty="0" err="1" smtClean="0"/>
              <a:t>NevSom</a:t>
            </a:r>
            <a:r>
              <a:rPr lang="nb-NO" sz="3600" dirty="0" smtClean="0"/>
              <a:t> – National </a:t>
            </a:r>
            <a:r>
              <a:rPr lang="nb-NO" sz="3600" dirty="0" err="1" smtClean="0"/>
              <a:t>resource</a:t>
            </a:r>
            <a:r>
              <a:rPr lang="nb-NO" sz="3600" dirty="0" smtClean="0"/>
              <a:t> </a:t>
            </a:r>
            <a:r>
              <a:rPr lang="nb-NO" sz="3600" dirty="0" err="1" smtClean="0"/>
              <a:t>centre</a:t>
            </a:r>
            <a:r>
              <a:rPr lang="nb-NO" sz="3600" dirty="0" smtClean="0"/>
              <a:t> for neurodevelopmental </a:t>
            </a:r>
            <a:r>
              <a:rPr lang="nb-NO" sz="3600" dirty="0" err="1" smtClean="0"/>
              <a:t>disorders</a:t>
            </a:r>
            <a:r>
              <a:rPr lang="nb-NO" sz="3600" dirty="0" smtClean="0"/>
              <a:t> and </a:t>
            </a:r>
            <a:r>
              <a:rPr lang="nb-NO" sz="3600" dirty="0" err="1" smtClean="0"/>
              <a:t>hypersomnias</a:t>
            </a:r>
            <a:endParaRPr lang="nb-NO" sz="3600" dirty="0" smtClean="0"/>
          </a:p>
          <a:p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presenter has no financial involvement with pharmaceutical industry or manufacturers of equipment. </a:t>
            </a:r>
          </a:p>
          <a:p>
            <a:r>
              <a:rPr lang="en-US" sz="2800" dirty="0" smtClean="0"/>
              <a:t>The research is financially supported by </a:t>
            </a:r>
            <a:r>
              <a:rPr lang="en-US" sz="2800" dirty="0" err="1" smtClean="0"/>
              <a:t>Østfold</a:t>
            </a:r>
            <a:r>
              <a:rPr lang="en-US" sz="2800" dirty="0" smtClean="0"/>
              <a:t> Hospital Trust, Norway</a:t>
            </a:r>
          </a:p>
          <a:p>
            <a:r>
              <a:rPr lang="en-US" sz="2800" dirty="0" smtClean="0"/>
              <a:t>Professional collaboration with</a:t>
            </a:r>
            <a:r>
              <a:rPr lang="en-US" dirty="0" smtClean="0"/>
              <a:t> </a:t>
            </a:r>
          </a:p>
          <a:p>
            <a:pPr lvl="1"/>
            <a:r>
              <a:rPr lang="en-US" sz="2400" dirty="0" smtClean="0"/>
              <a:t>The Norwegian University of Science and Technology (NTNU), Norway</a:t>
            </a:r>
          </a:p>
          <a:p>
            <a:pPr lvl="1"/>
            <a:r>
              <a:rPr lang="en-US" sz="2400" dirty="0" err="1" smtClean="0"/>
              <a:t>Gillberg</a:t>
            </a:r>
            <a:r>
              <a:rPr lang="en-US" sz="2400" dirty="0" smtClean="0"/>
              <a:t> Neuropsychiatry Centre (GNC) Gothenburg, Sweden</a:t>
            </a:r>
          </a:p>
          <a:p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Geir Ogrim IPEG 2012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B883D-0AD0-4837-B857-5D7F8146D90E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Disclosure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Contents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need for supplementary biomarkers</a:t>
            </a:r>
          </a:p>
          <a:p>
            <a:pPr lvl="1"/>
            <a:r>
              <a:rPr lang="en-US" sz="2000" dirty="0" smtClean="0"/>
              <a:t>ADHD and ASD </a:t>
            </a:r>
          </a:p>
          <a:p>
            <a:r>
              <a:rPr lang="en-US" sz="2400" dirty="0" smtClean="0"/>
              <a:t>Criteria for clinically useful biomarkers</a:t>
            </a:r>
          </a:p>
          <a:p>
            <a:r>
              <a:rPr lang="en-US" sz="2400" dirty="0" smtClean="0"/>
              <a:t>Methods based on EEG, Event Related Potentials (ERPs) and neuropsychological tests </a:t>
            </a:r>
          </a:p>
          <a:p>
            <a:r>
              <a:rPr lang="en-US" sz="2400" dirty="0" smtClean="0"/>
              <a:t>The biomarker </a:t>
            </a:r>
            <a:r>
              <a:rPr lang="en-US" sz="2400" i="1" dirty="0" smtClean="0"/>
              <a:t>profile </a:t>
            </a:r>
            <a:r>
              <a:rPr lang="en-US" sz="2400" dirty="0" smtClean="0"/>
              <a:t>approach</a:t>
            </a:r>
          </a:p>
          <a:p>
            <a:r>
              <a:rPr lang="en-US" sz="2400" dirty="0" smtClean="0"/>
              <a:t>Ongoing research project for EEG based </a:t>
            </a:r>
            <a:r>
              <a:rPr lang="en-US" sz="2400" dirty="0" err="1" smtClean="0"/>
              <a:t>biomarkres</a:t>
            </a:r>
            <a:r>
              <a:rPr lang="en-US" sz="2400" dirty="0" smtClean="0"/>
              <a:t> in ADHD and ASD</a:t>
            </a:r>
          </a:p>
          <a:p>
            <a:r>
              <a:rPr lang="en-US" sz="2400" dirty="0" smtClean="0"/>
              <a:t>Clinical cases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ADHD – basic; DSM 5 </a:t>
            </a:r>
            <a:endParaRPr lang="en-US" sz="3600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400" dirty="0" smtClean="0"/>
              <a:t>Symptoms observed before 12 years. </a:t>
            </a:r>
          </a:p>
          <a:p>
            <a:pPr lvl="1"/>
            <a:r>
              <a:rPr lang="en-US" sz="2400" dirty="0" smtClean="0"/>
              <a:t>Statistically deviant and impairing symptoms of inattention, hyperactivity/impulsivity</a:t>
            </a:r>
          </a:p>
          <a:p>
            <a:pPr lvl="1"/>
            <a:r>
              <a:rPr lang="en-US" sz="2400" dirty="0" smtClean="0"/>
              <a:t>At least 6 of 9 symptoms of inattention, and 6 of 9 symptoms of hyperactivity/impulsivity</a:t>
            </a:r>
          </a:p>
          <a:p>
            <a:pPr lvl="1"/>
            <a:r>
              <a:rPr lang="en-US" sz="2400" dirty="0" smtClean="0"/>
              <a:t>(Inattentive subtype;“ADD”)</a:t>
            </a:r>
          </a:p>
          <a:p>
            <a:pPr lvl="1"/>
            <a:r>
              <a:rPr lang="en-US" sz="2400" dirty="0" smtClean="0"/>
              <a:t>Seen for at least 6 months and in different settings (school, home)</a:t>
            </a:r>
          </a:p>
          <a:p>
            <a:pPr lvl="1"/>
            <a:r>
              <a:rPr lang="en-US" sz="2400" dirty="0" smtClean="0"/>
              <a:t>Leading to impairment in home, school, social</a:t>
            </a:r>
          </a:p>
          <a:p>
            <a:pPr lvl="1"/>
            <a:r>
              <a:rPr lang="en-US" sz="2400" dirty="0" smtClean="0"/>
              <a:t>Symptoms not better explained by another diagnosis</a:t>
            </a:r>
            <a:br>
              <a:rPr lang="en-US" sz="2400" dirty="0" smtClean="0"/>
            </a:br>
            <a:r>
              <a:rPr lang="en-US" sz="2400" dirty="0" smtClean="0"/>
              <a:t>+++</a:t>
            </a:r>
            <a:endParaRPr lang="en-US" sz="2400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05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5235" name="Rectangle 205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5236" name="Picture 2052" descr="anak_papi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-20638"/>
            <a:ext cx="6934200" cy="68786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3" descr="BadBaby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667500"/>
          </a:xfrm>
          <a:noFill/>
          <a:ln/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ASD: Autism Spectrum Disorders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800" dirty="0" smtClean="0"/>
              <a:t>DSM -5 diagnostic guidelines; two criteria domains:</a:t>
            </a:r>
          </a:p>
          <a:p>
            <a:pPr lvl="1"/>
            <a:r>
              <a:rPr lang="en-US" sz="2400" dirty="0" smtClean="0"/>
              <a:t>Social interaction domain (including language and social communication deficits)</a:t>
            </a:r>
          </a:p>
          <a:p>
            <a:pPr lvl="1"/>
            <a:r>
              <a:rPr lang="en-US" sz="2400" dirty="0" smtClean="0"/>
              <a:t>Repetitive or restrictive behaviors</a:t>
            </a:r>
          </a:p>
          <a:p>
            <a:pPr lvl="1"/>
            <a:r>
              <a:rPr lang="en-US" sz="2400" dirty="0" smtClean="0"/>
              <a:t>A spectrum disorder requiring </a:t>
            </a:r>
            <a:r>
              <a:rPr lang="en-US" sz="2400" dirty="0" err="1" smtClean="0"/>
              <a:t>specifiers</a:t>
            </a:r>
            <a:r>
              <a:rPr lang="en-US" sz="2400" dirty="0" smtClean="0"/>
              <a:t> </a:t>
            </a:r>
          </a:p>
          <a:p>
            <a:pPr lvl="2"/>
            <a:r>
              <a:rPr lang="en-US" sz="2000" dirty="0" smtClean="0"/>
              <a:t>Intelligence level</a:t>
            </a:r>
          </a:p>
          <a:p>
            <a:pPr lvl="2"/>
            <a:r>
              <a:rPr lang="en-US" sz="2000" dirty="0" smtClean="0"/>
              <a:t>Language</a:t>
            </a:r>
          </a:p>
          <a:p>
            <a:pPr lvl="2"/>
            <a:r>
              <a:rPr lang="en-US" sz="2000" dirty="0" smtClean="0"/>
              <a:t>++++</a:t>
            </a:r>
          </a:p>
          <a:p>
            <a:endParaRPr lang="en-US" sz="24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 claim that: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Neuropsychiatry: </a:t>
            </a:r>
          </a:p>
          <a:p>
            <a:pPr lvl="1"/>
            <a:r>
              <a:rPr lang="en-US" sz="2400" dirty="0" smtClean="0"/>
              <a:t>In the future the present behavior based diagnostic criteria have to be supplemented by more objective measurements, closer to brain function</a:t>
            </a:r>
          </a:p>
          <a:p>
            <a:r>
              <a:rPr lang="en-US" sz="2800" dirty="0" smtClean="0"/>
              <a:t>ADHD and ASD:</a:t>
            </a:r>
          </a:p>
          <a:p>
            <a:pPr lvl="1"/>
            <a:r>
              <a:rPr lang="en-US" sz="2400" dirty="0" smtClean="0"/>
              <a:t>The credibility of these diagnoses will increase if objective criteria are included.</a:t>
            </a:r>
          </a:p>
          <a:p>
            <a:pPr lvl="1"/>
            <a:r>
              <a:rPr lang="en-US" sz="2400" dirty="0" smtClean="0"/>
              <a:t>Subgroups of ADHD and ASD based on QEEG, ERPs and neuropsychological tests are potentially useful as guidelines for treatment.</a:t>
            </a:r>
          </a:p>
          <a:p>
            <a:pPr lvl="1"/>
            <a:endParaRPr lang="en-US" sz="2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21046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Prevalence of pediatric ADHD in Norwegian counties</a:t>
            </a:r>
            <a:endParaRPr lang="en-US" sz="360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844824"/>
            <a:ext cx="5832648" cy="4333700"/>
          </a:xfrm>
          <a:prstGeom prst="rect">
            <a:avLst/>
          </a:prstGeom>
        </p:spPr>
      </p:pic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6804248" y="1700808"/>
            <a:ext cx="216024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From 1.6% to 3.4% in two neighbor counties:</a:t>
            </a:r>
            <a:br>
              <a:rPr lang="en-US" sz="2000" dirty="0" smtClean="0"/>
            </a:br>
            <a:r>
              <a:rPr lang="en-US" sz="2000" dirty="0" smtClean="0"/>
              <a:t>Lack of objective criteria?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23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ADHD and ASF: Some challenges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Genetic/neurobiological causes are claimed, but criteria are based only on observed behavior</a:t>
            </a:r>
          </a:p>
          <a:p>
            <a:pPr lvl="1"/>
            <a:r>
              <a:rPr lang="en-US" sz="2000" dirty="0" smtClean="0"/>
              <a:t>Too much subjectivity</a:t>
            </a:r>
          </a:p>
          <a:p>
            <a:r>
              <a:rPr lang="en-US" sz="2400" dirty="0" smtClean="0"/>
              <a:t>Different underlying mechanisms leading to similar symptoms (ex: inattention, hyperactivity)</a:t>
            </a:r>
          </a:p>
          <a:p>
            <a:r>
              <a:rPr lang="en-US" sz="2400" dirty="0" smtClean="0"/>
              <a:t>Data from interviews, rating scales, developmental history often primarily relying on one source (usually the mother)</a:t>
            </a:r>
          </a:p>
          <a:p>
            <a:r>
              <a:rPr lang="en-US" sz="2400" dirty="0" smtClean="0"/>
              <a:t>Improved criteria for implementing medication treatment in children are asked for</a:t>
            </a:r>
          </a:p>
          <a:p>
            <a:r>
              <a:rPr lang="en-US" sz="2400" dirty="0" smtClean="0"/>
              <a:t>Can ADHD/ASD be differentiated from child abuse and PTSD by the use of objective, brain based methods? </a:t>
            </a:r>
            <a:endParaRPr lang="en-US" sz="20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344816" cy="92211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Biomarker – </a:t>
            </a:r>
            <a:r>
              <a:rPr lang="en-US" sz="3600" dirty="0" err="1" smtClean="0"/>
              <a:t>neuromarker</a:t>
            </a:r>
            <a:r>
              <a:rPr lang="en-US" sz="3600" dirty="0" smtClean="0"/>
              <a:t> - endophenotype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484784"/>
            <a:ext cx="7992888" cy="4392488"/>
          </a:xfrm>
        </p:spPr>
        <p:txBody>
          <a:bodyPr>
            <a:noAutofit/>
          </a:bodyPr>
          <a:lstStyle/>
          <a:p>
            <a:r>
              <a:rPr lang="en-US" sz="2000" dirty="0" smtClean="0"/>
              <a:t> A </a:t>
            </a:r>
            <a:r>
              <a:rPr lang="en-US" sz="2000" b="1" i="1" dirty="0" smtClean="0"/>
              <a:t>biomarker</a:t>
            </a:r>
            <a:r>
              <a:rPr lang="en-US" sz="2000" dirty="0" smtClean="0"/>
              <a:t> is: ”a </a:t>
            </a:r>
            <a:r>
              <a:rPr lang="en-US" sz="2000" i="1" dirty="0" smtClean="0"/>
              <a:t>characteristic</a:t>
            </a:r>
            <a:r>
              <a:rPr lang="en-US" sz="2000" dirty="0" smtClean="0"/>
              <a:t> that is objectively measured and evaluated as an </a:t>
            </a:r>
            <a:r>
              <a:rPr lang="en-US" sz="2000" i="1" dirty="0" smtClean="0"/>
              <a:t>indicator</a:t>
            </a:r>
            <a:r>
              <a:rPr lang="en-US" sz="2000" dirty="0" smtClean="0"/>
              <a:t> of normal biological or pathogenic processes, or pharmacologic response to a therapeutic intervention. </a:t>
            </a:r>
            <a:r>
              <a:rPr lang="en-US" sz="2000" dirty="0" smtClean="0">
                <a:solidFill>
                  <a:srgbClr val="FF0000"/>
                </a:solidFill>
              </a:rPr>
              <a:t>Biomarkers can provide an objective basis for diagnosis, treatment selection, and outcome measures</a:t>
            </a:r>
            <a:r>
              <a:rPr lang="en-US" sz="2000" dirty="0" smtClean="0"/>
              <a:t>” (Wright, Hall, Matthews, &amp; </a:t>
            </a:r>
            <a:r>
              <a:rPr lang="en-US" sz="2000" dirty="0" err="1" smtClean="0"/>
              <a:t>Brayne</a:t>
            </a:r>
            <a:r>
              <a:rPr lang="en-US" sz="2000" dirty="0" smtClean="0"/>
              <a:t>, 2009, p. 344). </a:t>
            </a:r>
          </a:p>
          <a:p>
            <a:endParaRPr lang="nb-NO" sz="2000" dirty="0" smtClean="0"/>
          </a:p>
          <a:p>
            <a:r>
              <a:rPr lang="en-US" sz="2000" dirty="0" smtClean="0"/>
              <a:t>In psychiatry, the concept of biological marker has been specified as an </a:t>
            </a:r>
            <a:r>
              <a:rPr lang="en-US" sz="2000" b="1" i="1" dirty="0" smtClean="0"/>
              <a:t>endophenotype</a:t>
            </a:r>
            <a:r>
              <a:rPr lang="en-US" sz="2000" dirty="0" smtClean="0"/>
              <a:t>, often called an intermediate phenotype. The concept of endophenotype is more closely associated with genetics than the concept of biomarker is. </a:t>
            </a:r>
            <a:endParaRPr lang="en-US" sz="20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850106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Endophenotypes: Criteria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052736"/>
            <a:ext cx="7581528" cy="5256584"/>
          </a:xfrm>
        </p:spPr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sz="3000" dirty="0" smtClean="0"/>
              <a:t>The endophenotype is associated with illness in the population.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3000" dirty="0" smtClean="0"/>
              <a:t>The endophenotype is heritable.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3000" dirty="0" smtClean="0"/>
              <a:t>The endophenotype is primarily state-independent (manifests in an individual whether or not illness is active).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3000" dirty="0" smtClean="0"/>
              <a:t>Within families, endophenotype and illness co-segregate. 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3000" dirty="0" smtClean="0"/>
              <a:t>The endophenotype found among affected family members is found in unaffected family members at a higher rate than in the general population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92211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Biomarkers for clinical use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0" y="1196752"/>
            <a:ext cx="7931224" cy="511256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Test-retest reliability.</a:t>
            </a:r>
            <a:endParaRPr lang="nb-NO" dirty="0" smtClean="0"/>
          </a:p>
          <a:p>
            <a:pPr lvl="0"/>
            <a:r>
              <a:rPr lang="en-US" dirty="0" smtClean="0"/>
              <a:t>Exploring how well the biological marker discriminates between a diagnostic category and healthy controls, </a:t>
            </a:r>
          </a:p>
          <a:p>
            <a:pPr lvl="0"/>
            <a:r>
              <a:rPr lang="en-US" dirty="0" smtClean="0"/>
              <a:t>-and between diagnoses with overlapping symptoms. A deviation from normality that is equally common in disorders that need to be differentiated (e.g. ADHD and learning disabilities) may not be clinically useful.</a:t>
            </a:r>
            <a:endParaRPr lang="nb-NO" dirty="0" smtClean="0"/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It would be naïve to believe that a single biological parameter can be specific for a single diagnostic category. It is more likely that the tested parameter identifies a certain subgroup covered by several diagnostic categories (e.g. inattention).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20688"/>
            <a:ext cx="475252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600" y="4174776"/>
            <a:ext cx="73448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Y-axis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A ”disorder scale”. Red line: Diagnostic threshold.</a:t>
            </a:r>
            <a:b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X-axis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 A ”biomarker scale”. Left side of blue line; deviant score.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Four groups: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Green: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Healthy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Red: Disordered	Blue: At risk	</a:t>
            </a:r>
            <a:r>
              <a:rPr lang="en-US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X: “Look-a-likes”?</a:t>
            </a:r>
            <a:endParaRPr kumimoji="0" lang="en-US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kstSylinder 7"/>
          <p:cNvSpPr txBox="1"/>
          <p:nvPr/>
        </p:nvSpPr>
        <p:spPr>
          <a:xfrm>
            <a:off x="2843808" y="764704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x x x </a:t>
            </a:r>
            <a:br>
              <a:rPr lang="en-US" sz="1200" dirty="0" smtClean="0"/>
            </a:br>
            <a:r>
              <a:rPr lang="en-US" sz="1200" dirty="0" err="1" smtClean="0"/>
              <a:t>x</a:t>
            </a:r>
            <a:r>
              <a:rPr lang="en-US" sz="1200" dirty="0" smtClean="0"/>
              <a:t> </a:t>
            </a:r>
            <a:r>
              <a:rPr lang="en-US" sz="1200" dirty="0" err="1" smtClean="0"/>
              <a:t>x</a:t>
            </a:r>
            <a:r>
              <a:rPr lang="en-US" sz="1200" dirty="0" smtClean="0"/>
              <a:t> </a:t>
            </a:r>
            <a:r>
              <a:rPr lang="en-US" sz="1200" dirty="0" err="1" smtClean="0"/>
              <a:t>x</a:t>
            </a:r>
            <a:r>
              <a:rPr lang="en-US" sz="1200" dirty="0" smtClean="0"/>
              <a:t>  </a:t>
            </a:r>
            <a:r>
              <a:rPr lang="en-US" sz="1200" dirty="0" err="1" smtClean="0"/>
              <a:t>x</a:t>
            </a:r>
            <a:endParaRPr lang="en-US" sz="120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059832" y="47667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x: “look-a-likes”?</a:t>
            </a:r>
            <a:endParaRPr lang="en-US" sz="12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6084168" y="908720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Diagnoses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and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biomarkers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276872"/>
            <a:ext cx="8162925" cy="519113"/>
          </a:xfrm>
        </p:spPr>
        <p:txBody>
          <a:bodyPr>
            <a:normAutofit/>
          </a:bodyPr>
          <a:lstStyle/>
          <a:p>
            <a:pPr algn="ctr"/>
            <a:r>
              <a:rPr lang="nb-NO" sz="2800" dirty="0"/>
              <a:t>10 – 20  </a:t>
            </a:r>
            <a:r>
              <a:rPr lang="nb-NO" sz="2800" dirty="0" smtClean="0"/>
              <a:t>system: </a:t>
            </a:r>
            <a:r>
              <a:rPr lang="nb-NO" sz="2800" dirty="0" err="1" smtClean="0"/>
              <a:t>How</a:t>
            </a:r>
            <a:r>
              <a:rPr lang="nb-NO" sz="2800" dirty="0" smtClean="0"/>
              <a:t> </a:t>
            </a:r>
            <a:r>
              <a:rPr lang="nb-NO" sz="2800" dirty="0" err="1" smtClean="0"/>
              <a:t>electrodes</a:t>
            </a:r>
            <a:r>
              <a:rPr lang="nb-NO" sz="2800" dirty="0" smtClean="0"/>
              <a:t> </a:t>
            </a:r>
            <a:r>
              <a:rPr lang="nb-NO" sz="2800" dirty="0" err="1" smtClean="0"/>
              <a:t>are</a:t>
            </a:r>
            <a:r>
              <a:rPr lang="nb-NO" sz="2800" dirty="0" smtClean="0"/>
              <a:t> </a:t>
            </a:r>
            <a:r>
              <a:rPr lang="nb-NO" sz="2800" dirty="0" err="1" smtClean="0"/>
              <a:t>placed</a:t>
            </a:r>
            <a:endParaRPr lang="nb-NO" sz="2800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2457450" y="1485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29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915264"/>
            <a:ext cx="3886944" cy="3572848"/>
          </a:xfrm>
          <a:prstGeom prst="rect">
            <a:avLst/>
          </a:prstGeom>
          <a:noFill/>
        </p:spPr>
      </p:pic>
      <p:sp>
        <p:nvSpPr>
          <p:cNvPr id="10" name="Rektangel 9"/>
          <p:cNvSpPr/>
          <p:nvPr/>
        </p:nvSpPr>
        <p:spPr>
          <a:xfrm>
            <a:off x="971600" y="332656"/>
            <a:ext cx="7848872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 smtClean="0"/>
              <a:t>EEG:</a:t>
            </a:r>
            <a:br>
              <a:rPr lang="en-US" sz="2400" dirty="0" smtClean="0"/>
            </a:br>
            <a:r>
              <a:rPr lang="en-US" sz="2400" dirty="0" smtClean="0"/>
              <a:t>Registration of electrical activity from large groups of brain cells firing simultaneously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IMG_35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172400" cy="6129300"/>
          </a:xfrm>
          <a:prstGeom prst="rect">
            <a:avLst/>
          </a:prstGeom>
        </p:spPr>
      </p:pic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ktangel 6"/>
          <p:cNvSpPr/>
          <p:nvPr/>
        </p:nvSpPr>
        <p:spPr>
          <a:xfrm>
            <a:off x="251520" y="404664"/>
            <a:ext cx="43204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nb-NO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EEG</a:t>
            </a:r>
            <a:br>
              <a:rPr lang="nb-NO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nb-NO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registration</a:t>
            </a:r>
            <a:endParaRPr lang="nb-NO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6768752" cy="4320480"/>
          </a:xfrm>
          <a:prstGeom prst="rect">
            <a:avLst/>
          </a:prstGeom>
          <a:noFill/>
        </p:spPr>
      </p:pic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899592" y="548680"/>
            <a:ext cx="7272808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800" dirty="0" err="1" smtClean="0"/>
              <a:t>Seven</a:t>
            </a:r>
            <a:r>
              <a:rPr lang="nb-NO" sz="2800" dirty="0" smtClean="0"/>
              <a:t> sec. EEG from 19 </a:t>
            </a:r>
            <a:r>
              <a:rPr lang="nb-NO" sz="2800" dirty="0" err="1" smtClean="0"/>
              <a:t>sites</a:t>
            </a:r>
            <a:r>
              <a:rPr lang="nb-NO" sz="2800" dirty="0" smtClean="0"/>
              <a:t>. </a:t>
            </a:r>
            <a:r>
              <a:rPr lang="nb-NO" sz="2800" dirty="0" err="1" smtClean="0"/>
              <a:t>Examples</a:t>
            </a:r>
            <a:r>
              <a:rPr lang="nb-NO" sz="2800" dirty="0" smtClean="0"/>
              <a:t> </a:t>
            </a:r>
            <a:r>
              <a:rPr lang="nb-NO" sz="2800" dirty="0" err="1" smtClean="0"/>
              <a:t>of</a:t>
            </a:r>
            <a:r>
              <a:rPr lang="nb-NO" sz="2800" dirty="0" smtClean="0"/>
              <a:t> theta, </a:t>
            </a:r>
            <a:r>
              <a:rPr lang="nb-NO" sz="2800" dirty="0" err="1" smtClean="0"/>
              <a:t>alpha</a:t>
            </a:r>
            <a:r>
              <a:rPr lang="nb-NO" sz="2800" dirty="0" smtClean="0"/>
              <a:t> and beta </a:t>
            </a:r>
            <a:r>
              <a:rPr lang="nb-NO" sz="2800" smtClean="0"/>
              <a:t>highlighted</a:t>
            </a:r>
            <a:endParaRPr lang="nb-NO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Quantitative EEG (QEEG), Fourier analysis and EEG spectra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92941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QEEG:</a:t>
            </a:r>
          </a:p>
          <a:p>
            <a:pPr lvl="1"/>
            <a:r>
              <a:rPr lang="en-US" sz="2400" dirty="0" err="1" smtClean="0"/>
              <a:t>Electronical</a:t>
            </a:r>
            <a:r>
              <a:rPr lang="en-US" sz="2400" dirty="0" smtClean="0"/>
              <a:t> processing of raw-EEG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Fourier analysis: </a:t>
            </a:r>
          </a:p>
          <a:p>
            <a:pPr lvl="1"/>
            <a:r>
              <a:rPr lang="en-US" sz="2400" dirty="0" smtClean="0"/>
              <a:t>Calculating mean power, (microvolt), in different frequency bands in a specified time interval</a:t>
            </a:r>
          </a:p>
          <a:p>
            <a:pPr lvl="1"/>
            <a:r>
              <a:rPr lang="en-US" sz="2400" dirty="0" smtClean="0"/>
              <a:t> = EEG spectra</a:t>
            </a:r>
          </a:p>
          <a:p>
            <a:pPr lvl="1"/>
            <a:r>
              <a:rPr lang="en-US" sz="2400" dirty="0" smtClean="0"/>
              <a:t>Often compared with norms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4ABA-4CCC-4635-96A8-44A0449D8A0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smtClean="0"/>
              <a:t>EEG spectra</a:t>
            </a:r>
            <a:endParaRPr lang="en-US" sz="3600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X-axis: frequency (Hz)</a:t>
            </a:r>
          </a:p>
          <a:p>
            <a:r>
              <a:rPr lang="en-US" sz="2400" dirty="0" smtClean="0"/>
              <a:t>Y-axis: power(microvolt)</a:t>
            </a:r>
            <a:endParaRPr lang="en-US" sz="2400" dirty="0"/>
          </a:p>
        </p:txBody>
      </p:sp>
      <p:sp>
        <p:nvSpPr>
          <p:cNvPr id="23" name="Plassholder for bunntekst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21" name="Plassholder for lysbildenumm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636912"/>
            <a:ext cx="476193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Sylinder 5"/>
          <p:cNvSpPr txBox="1"/>
          <p:nvPr/>
        </p:nvSpPr>
        <p:spPr>
          <a:xfrm>
            <a:off x="6732240" y="41490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Gamma:&gt;30Hz</a:t>
            </a:r>
            <a:endParaRPr lang="en-US" dirty="0"/>
          </a:p>
        </p:txBody>
      </p:sp>
      <p:sp>
        <p:nvSpPr>
          <p:cNvPr id="7" name="TekstSylinder 6"/>
          <p:cNvSpPr txBox="1"/>
          <p:nvPr/>
        </p:nvSpPr>
        <p:spPr>
          <a:xfrm>
            <a:off x="5652120" y="364502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Høy</a:t>
            </a:r>
            <a:r>
              <a:rPr lang="en-US" dirty="0" smtClean="0"/>
              <a:t> beta: 21-30Hz</a:t>
            </a:r>
            <a:endParaRPr lang="en-US" dirty="0"/>
          </a:p>
        </p:txBody>
      </p:sp>
      <p:sp>
        <p:nvSpPr>
          <p:cNvPr id="8" name="TekstSylinder 7"/>
          <p:cNvSpPr txBox="1"/>
          <p:nvPr/>
        </p:nvSpPr>
        <p:spPr>
          <a:xfrm>
            <a:off x="4572000" y="364502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Lav</a:t>
            </a:r>
            <a:r>
              <a:rPr lang="en-US" dirty="0" smtClean="0"/>
              <a:t> beta: 13-20Hz</a:t>
            </a:r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563888" y="3429000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Alfa: </a:t>
            </a:r>
            <a:br>
              <a:rPr lang="en-US" dirty="0" smtClean="0"/>
            </a:br>
            <a:r>
              <a:rPr lang="en-US" dirty="0" smtClean="0"/>
              <a:t>8-12Hz</a:t>
            </a:r>
            <a:endParaRPr lang="en-US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3707904" y="5157192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Theta: 4-8Hz</a:t>
            </a:r>
            <a:endParaRPr lang="en-US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1907704" y="508518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Delta: </a:t>
            </a:r>
            <a:br>
              <a:rPr lang="en-US" dirty="0" smtClean="0"/>
            </a:br>
            <a:r>
              <a:rPr lang="en-US" dirty="0" smtClean="0"/>
              <a:t>0.5-3.5 Hz</a:t>
            </a:r>
            <a:endParaRPr lang="en-US" dirty="0"/>
          </a:p>
        </p:txBody>
      </p:sp>
      <p:cxnSp>
        <p:nvCxnSpPr>
          <p:cNvPr id="13" name="Rett pil 12"/>
          <p:cNvCxnSpPr>
            <a:stCxn id="11" idx="0"/>
            <a:endCxn id="11" idx="0"/>
          </p:cNvCxnSpPr>
          <p:nvPr/>
        </p:nvCxnSpPr>
        <p:spPr>
          <a:xfrm>
            <a:off x="2483768" y="508518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/>
          <p:nvPr/>
        </p:nvCxnSpPr>
        <p:spPr>
          <a:xfrm flipV="1">
            <a:off x="2411760" y="4797152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tt pil 17"/>
          <p:cNvCxnSpPr/>
          <p:nvPr/>
        </p:nvCxnSpPr>
        <p:spPr>
          <a:xfrm flipH="1" flipV="1">
            <a:off x="3635896" y="4869160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tt pil 19"/>
          <p:cNvCxnSpPr/>
          <p:nvPr/>
        </p:nvCxnSpPr>
        <p:spPr>
          <a:xfrm flipH="1">
            <a:off x="4139952" y="4077072"/>
            <a:ext cx="21602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 flipH="1">
            <a:off x="4860032" y="4221088"/>
            <a:ext cx="7200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 23"/>
          <p:cNvCxnSpPr/>
          <p:nvPr/>
        </p:nvCxnSpPr>
        <p:spPr>
          <a:xfrm flipH="1">
            <a:off x="5580112" y="4149080"/>
            <a:ext cx="7200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 flipH="1">
            <a:off x="6588224" y="4437112"/>
            <a:ext cx="14401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IMG_3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8" name="Rett pil 7"/>
          <p:cNvCxnSpPr/>
          <p:nvPr/>
        </p:nvCxnSpPr>
        <p:spPr>
          <a:xfrm flipV="1">
            <a:off x="4067944" y="764704"/>
            <a:ext cx="3528392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 9"/>
          <p:cNvCxnSpPr/>
          <p:nvPr/>
        </p:nvCxnSpPr>
        <p:spPr>
          <a:xfrm flipV="1">
            <a:off x="3635896" y="836712"/>
            <a:ext cx="3960440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Sylinder 10"/>
          <p:cNvSpPr txBox="1"/>
          <p:nvPr/>
        </p:nvSpPr>
        <p:spPr>
          <a:xfrm>
            <a:off x="7524328" y="476672"/>
            <a:ext cx="1619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Significant deviations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715200" cy="99412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 smtClean="0"/>
              <a:t>Event Related Potentials: ERPs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268760"/>
            <a:ext cx="8003232" cy="4857403"/>
          </a:xfrm>
        </p:spPr>
        <p:txBody>
          <a:bodyPr>
            <a:normAutofit/>
          </a:bodyPr>
          <a:lstStyle/>
          <a:p>
            <a:endParaRPr lang="nb-NO" sz="2400" dirty="0" smtClean="0"/>
          </a:p>
          <a:p>
            <a:r>
              <a:rPr lang="en-US" sz="2400" dirty="0" smtClean="0"/>
              <a:t>Sensory and cognitive activity (“events”) create small deflections in EEG.</a:t>
            </a:r>
          </a:p>
          <a:p>
            <a:r>
              <a:rPr lang="en-US" sz="2400" dirty="0" smtClean="0"/>
              <a:t>By repeating the events a large number of times with a fixed time interval(ex: 3 sec), background EEG can be cancelled out, and the event related deflection stands out as an ERP component</a:t>
            </a:r>
            <a:endParaRPr lang="en-US" sz="2400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24ABA-4CCC-4635-96A8-44A0449D8A0C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Bilde 3"/>
          <p:cNvPicPr/>
          <p:nvPr/>
        </p:nvPicPr>
        <p:blipFill>
          <a:blip r:embed="rId2" cstate="print"/>
          <a:srcRect r="56923" b="823"/>
          <a:stretch>
            <a:fillRect/>
          </a:stretch>
        </p:blipFill>
        <p:spPr bwMode="auto">
          <a:xfrm>
            <a:off x="1331640" y="4581128"/>
            <a:ext cx="201622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kstSylinder 4"/>
          <p:cNvSpPr txBox="1"/>
          <p:nvPr/>
        </p:nvSpPr>
        <p:spPr>
          <a:xfrm>
            <a:off x="3635896" y="4509120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ERP component P1 in patient M (blue line) compared with norm (red line).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1600" dirty="0" smtClean="0"/>
              <a:t>Significance level: p=0.0001). </a:t>
            </a:r>
            <a:br>
              <a:rPr lang="en-US" sz="1600" dirty="0" smtClean="0"/>
            </a:br>
            <a:r>
              <a:rPr lang="en-US" sz="1600" dirty="0" smtClean="0"/>
              <a:t>(Functional meaning: sensitivity? Anxiety? (BA 31</a:t>
            </a:r>
            <a:r>
              <a:rPr lang="nb-NO" sz="1600" dirty="0" smtClean="0"/>
              <a:t>)</a:t>
            </a:r>
            <a:endParaRPr 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Visual Continuous Performance Test: VCPT</a:t>
            </a:r>
            <a:endParaRPr lang="en-US" sz="3600" dirty="0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19872" y="1412776"/>
            <a:ext cx="50812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23528" y="1556792"/>
            <a:ext cx="2448272" cy="388843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Conditions of the VCPT: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Animal followed by animal: press button. </a:t>
            </a:r>
            <a:b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/>
            </a:r>
            <a:b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Animal followed by plant: do not press button.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Plant followed by plant, and plant followed by human (+ sound): ignore.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VCPT: Visual Continuous Performance Test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sz="2800" dirty="0" smtClean="0"/>
          </a:p>
          <a:p>
            <a:r>
              <a:rPr lang="en-US" sz="2800" dirty="0" smtClean="0"/>
              <a:t>20  min. cued go/no-go task while EEG </a:t>
            </a:r>
            <a:r>
              <a:rPr lang="en-US" sz="2800" dirty="0" err="1" smtClean="0"/>
              <a:t>og</a:t>
            </a:r>
            <a:r>
              <a:rPr lang="en-US" sz="2800" dirty="0" smtClean="0"/>
              <a:t> ERPs are registered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Behavioral measures:</a:t>
            </a:r>
          </a:p>
          <a:p>
            <a:pPr lvl="2"/>
            <a:r>
              <a:rPr lang="en-US" sz="2000" dirty="0" smtClean="0"/>
              <a:t>Number of omissions: measure of attention</a:t>
            </a:r>
          </a:p>
          <a:p>
            <a:pPr lvl="2"/>
            <a:r>
              <a:rPr lang="en-US" sz="2000" dirty="0" smtClean="0"/>
              <a:t>Number of commission : impulsivity</a:t>
            </a:r>
          </a:p>
          <a:p>
            <a:pPr lvl="2"/>
            <a:r>
              <a:rPr lang="en-US" sz="2000" dirty="0" smtClean="0"/>
              <a:t>Reaction time (RT): processing speed</a:t>
            </a:r>
          </a:p>
          <a:p>
            <a:pPr lvl="2"/>
            <a:r>
              <a:rPr lang="en-US" sz="2000" dirty="0" smtClean="0"/>
              <a:t>RT-variability: measure of attention</a:t>
            </a:r>
          </a:p>
          <a:p>
            <a:pPr lvl="2"/>
            <a:endParaRPr lang="en-US" sz="20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are we looking for?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600200"/>
            <a:ext cx="8208912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What happens, compared with norms:</a:t>
            </a:r>
          </a:p>
          <a:p>
            <a:pPr lvl="1"/>
            <a:r>
              <a:rPr lang="en-US" sz="2400" dirty="0" smtClean="0"/>
              <a:t>When visual stimuli hit occipital areas?</a:t>
            </a:r>
          </a:p>
          <a:p>
            <a:pPr lvl="1"/>
            <a:r>
              <a:rPr lang="en-US" sz="2400" dirty="0" smtClean="0"/>
              <a:t>When visual stimuli are identified as targets (“animals” in our paradigm)?</a:t>
            </a:r>
          </a:p>
          <a:p>
            <a:pPr lvl="1"/>
            <a:r>
              <a:rPr lang="en-US" sz="2400" dirty="0" smtClean="0"/>
              <a:t>When picture 1 was an animal and you prepare for a go-response (press button)?</a:t>
            </a:r>
          </a:p>
          <a:p>
            <a:pPr lvl="1"/>
            <a:r>
              <a:rPr lang="en-US" sz="2400" dirty="0" smtClean="0"/>
              <a:t>When picture 2 is an animal (Go-condition)?</a:t>
            </a:r>
          </a:p>
          <a:p>
            <a:pPr lvl="1"/>
            <a:r>
              <a:rPr lang="en-US" sz="2400" dirty="0" smtClean="0"/>
              <a:t>When picture 2 is not the expected animal (“No-go”)?</a:t>
            </a:r>
          </a:p>
          <a:p>
            <a:pPr lvl="1"/>
            <a:r>
              <a:rPr lang="en-US" sz="2400" dirty="0" smtClean="0"/>
              <a:t>When unexpected sounds appear (“Novelty”)?</a:t>
            </a:r>
          </a:p>
          <a:p>
            <a:endParaRPr lang="en-US" sz="28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6BBE3-978F-44D1-9975-8646E85779C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0081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EEG based biomarkers for ADHD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632" y="1124744"/>
            <a:ext cx="7674056" cy="5328592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Hypotheses based on published research and clinical experience:</a:t>
            </a:r>
          </a:p>
          <a:p>
            <a:pPr lvl="1"/>
            <a:r>
              <a:rPr lang="en-US" sz="2400" dirty="0" smtClean="0"/>
              <a:t>Excess theta in EEG spectra, high theta/beta ratio</a:t>
            </a:r>
          </a:p>
          <a:p>
            <a:pPr lvl="2"/>
            <a:r>
              <a:rPr lang="en-US" sz="2000" dirty="0" smtClean="0"/>
              <a:t>Under activation of CNS. </a:t>
            </a:r>
          </a:p>
          <a:p>
            <a:pPr lvl="1"/>
            <a:r>
              <a:rPr lang="en-US" sz="2400" dirty="0" smtClean="0"/>
              <a:t>Reduced amplitude of ERP component P3No-go</a:t>
            </a:r>
          </a:p>
          <a:p>
            <a:pPr lvl="2"/>
            <a:r>
              <a:rPr lang="en-US" sz="2000" dirty="0" smtClean="0"/>
              <a:t>Allocation of attentional recourses / inhibition</a:t>
            </a:r>
          </a:p>
          <a:p>
            <a:pPr lvl="1"/>
            <a:r>
              <a:rPr lang="en-US" sz="2400" dirty="0" smtClean="0"/>
              <a:t>Reduced amplitude of ERP component CNV</a:t>
            </a:r>
          </a:p>
          <a:p>
            <a:pPr lvl="2"/>
            <a:r>
              <a:rPr lang="en-US" sz="2000" dirty="0" smtClean="0"/>
              <a:t>Preparation of response</a:t>
            </a:r>
          </a:p>
          <a:p>
            <a:pPr lvl="1"/>
            <a:r>
              <a:rPr lang="en-US" sz="2400" dirty="0" smtClean="0"/>
              <a:t>Reduced amplitude of ERP component “Cue P3”</a:t>
            </a:r>
          </a:p>
          <a:p>
            <a:pPr lvl="2"/>
            <a:r>
              <a:rPr lang="en-US" sz="2000" dirty="0" smtClean="0"/>
              <a:t>Identification of “target”</a:t>
            </a:r>
          </a:p>
          <a:p>
            <a:pPr lvl="1"/>
            <a:r>
              <a:rPr lang="en-US" sz="2400" dirty="0" smtClean="0"/>
              <a:t>Increased omissions and RT variability</a:t>
            </a:r>
          </a:p>
          <a:p>
            <a:endParaRPr lang="en-US" sz="2800" dirty="0" smtClean="0"/>
          </a:p>
          <a:p>
            <a:pPr lvl="1"/>
            <a:endParaRPr lang="en-US" sz="2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EEG based biomarkers for ASD/Asperger’s</a:t>
            </a:r>
            <a:endParaRPr lang="en-US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Few studies, less experience:</a:t>
            </a:r>
          </a:p>
          <a:p>
            <a:pPr lvl="1"/>
            <a:r>
              <a:rPr lang="en-US" sz="2400" dirty="0" smtClean="0"/>
              <a:t>Research literature and studies under review (ALH)</a:t>
            </a:r>
          </a:p>
          <a:p>
            <a:pPr lvl="2"/>
            <a:r>
              <a:rPr lang="en-US" sz="2000" dirty="0" smtClean="0"/>
              <a:t>ASD not different from controls</a:t>
            </a:r>
            <a:r>
              <a:rPr lang="en-US" dirty="0" smtClean="0"/>
              <a:t>:</a:t>
            </a:r>
          </a:p>
          <a:p>
            <a:pPr lvl="3"/>
            <a:r>
              <a:rPr lang="en-US" sz="1800" dirty="0" smtClean="0"/>
              <a:t>VCPT: Omissions, commissions, RT, RT variability</a:t>
            </a:r>
          </a:p>
          <a:p>
            <a:pPr lvl="3"/>
            <a:r>
              <a:rPr lang="en-US" sz="1800" dirty="0" smtClean="0"/>
              <a:t>ERPs probably indexing cognitive control: CNV, P3 no-go</a:t>
            </a:r>
          </a:p>
          <a:p>
            <a:pPr lvl="2"/>
            <a:r>
              <a:rPr lang="en-US" sz="2000" dirty="0" smtClean="0"/>
              <a:t>ASD seem to be different from controls:</a:t>
            </a:r>
          </a:p>
          <a:p>
            <a:pPr lvl="3"/>
            <a:r>
              <a:rPr lang="en-US" sz="1800" dirty="0" smtClean="0"/>
              <a:t>Some sensory and perceptual ERP components</a:t>
            </a:r>
          </a:p>
          <a:p>
            <a:pPr lvl="3"/>
            <a:r>
              <a:rPr lang="en-US" sz="1800" dirty="0" smtClean="0"/>
              <a:t>Hypothesis: Novelty ERP component: Often too strong or too weak in ASD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475656" y="548680"/>
            <a:ext cx="7406640" cy="2997094"/>
          </a:xfrm>
        </p:spPr>
        <p:txBody>
          <a:bodyPr>
            <a:normAutofit fontScale="90000"/>
          </a:bodyPr>
          <a:lstStyle/>
          <a:p>
            <a:r>
              <a:rPr lang="en-US" sz="4400" u="sng" dirty="0" smtClean="0"/>
              <a:t>Supplementary biomarkers in pediatric neuropsychiatry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i="1" dirty="0" smtClean="0">
                <a:effectLst/>
              </a:rPr>
              <a:t>Measures from electroencephalography (EEG), Event Related Potentials (ERPs) and neuropsychological tests</a:t>
            </a:r>
            <a:endParaRPr lang="en-US" sz="3200" dirty="0">
              <a:effectLst/>
            </a:endParaRPr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1043608" y="3573016"/>
            <a:ext cx="7848872" cy="244827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Multisite study with a focus on ADHD and ASD</a:t>
            </a:r>
          </a:p>
          <a:p>
            <a:r>
              <a:rPr lang="en-US" dirty="0" smtClean="0"/>
              <a:t>Four groups:</a:t>
            </a:r>
          </a:p>
          <a:p>
            <a:pPr lvl="1" algn="l"/>
            <a:r>
              <a:rPr lang="en-US" sz="2400" dirty="0" smtClean="0"/>
              <a:t>ADHD – ASD – ADHD+ASD - controls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sz="1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15616" y="404664"/>
            <a:ext cx="763284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Highlights</a:t>
            </a:r>
            <a:r>
              <a:rPr kumimoji="0" lang="nb-NO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Diagnosing neuropsychiatric disorders like ADHD and Asperger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’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 syndrome/high functioning autism (HFA) is often difficult and controversial partly because criteria based on objective measures are missing.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Internationally there is an increasing focus on the need for clinically useful biomarkers.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EEG based biomarkers are excellent candidates as they are non-invasive, can be applied to children, and are affordable.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This is a multi-site study, building on our ten years of experience, and published research aiming at finding profiles of biomarkers for ADHD and HFA.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Aim of the study</a:t>
            </a:r>
            <a:endParaRPr lang="en-US" sz="3600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Reduce diagnostic disagreement by applying objective measures with evidence based prediction estimates</a:t>
            </a:r>
          </a:p>
          <a:p>
            <a:r>
              <a:rPr lang="en-US" sz="2800" dirty="0" smtClean="0"/>
              <a:t>Less time consuming diagnostic processes</a:t>
            </a:r>
            <a:endParaRPr lang="en-US" sz="2400" dirty="0" smtClean="0"/>
          </a:p>
          <a:p>
            <a:r>
              <a:rPr lang="en-US" sz="2800" dirty="0" smtClean="0"/>
              <a:t>Treatment options:</a:t>
            </a:r>
          </a:p>
          <a:p>
            <a:pPr lvl="1"/>
            <a:r>
              <a:rPr lang="en-US" sz="2400" dirty="0" smtClean="0"/>
              <a:t>The examination provides hypotheses about cognitive and emotional strengths and difficulties</a:t>
            </a: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Challenges</a:t>
            </a:r>
            <a:endParaRPr lang="en-US" sz="3600" dirty="0"/>
          </a:p>
        </p:txBody>
      </p:sp>
      <p:pic>
        <p:nvPicPr>
          <p:cNvPr id="6" name="Plassholder for innhold 5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91606" y="908720"/>
            <a:ext cx="3147215" cy="2520280"/>
          </a:xfrm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1187624" y="1484784"/>
            <a:ext cx="3600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brain did not read DSM before deciding how to organize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DSM does not reflect brain function</a:t>
            </a:r>
            <a:endParaRPr lang="en-US" sz="2000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331640" y="4077072"/>
            <a:ext cx="6912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ADHD and ASD have overlapping symptoms</a:t>
            </a:r>
          </a:p>
          <a:p>
            <a:r>
              <a:rPr lang="en-US" sz="2000" dirty="0" smtClean="0"/>
              <a:t>A single ERP biomarker may reflect (important aspects of) inhibition, working memory etc., not a specific diagnosis</a:t>
            </a:r>
          </a:p>
          <a:p>
            <a:r>
              <a:rPr lang="en-US" sz="2000" dirty="0" smtClean="0"/>
              <a:t>A </a:t>
            </a:r>
            <a:r>
              <a:rPr lang="en-US" sz="2000" i="1" dirty="0" smtClean="0"/>
              <a:t>profile</a:t>
            </a:r>
            <a:r>
              <a:rPr lang="en-US" sz="2000" dirty="0" smtClean="0"/>
              <a:t> of biomarkers, or a scale combining biomarkers of interest may capture diagnoses like ADHD and ASD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Our vision</a:t>
            </a:r>
            <a:endParaRPr lang="en-US" sz="36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Orlando March 2017 - Neuropsychologist PhD Geir Ogrim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5F3EB-E7B9-4D89-BD5B-1BC0C7372268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Plassholder for innhold 7" descr="flint-knit-crochet-brainy-mania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669" t="5270" r="7832" b="43730"/>
          <a:stretch>
            <a:fillRect/>
          </a:stretch>
        </p:blipFill>
        <p:spPr>
          <a:xfrm>
            <a:off x="5508104" y="2924944"/>
            <a:ext cx="2592288" cy="2448272"/>
          </a:xfrm>
        </p:spPr>
      </p:pic>
      <p:sp>
        <p:nvSpPr>
          <p:cNvPr id="9" name="TekstSylinder 8"/>
          <p:cNvSpPr txBox="1"/>
          <p:nvPr/>
        </p:nvSpPr>
        <p:spPr>
          <a:xfrm>
            <a:off x="1475656" y="1628800"/>
            <a:ext cx="36724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Based on a test lasting one hour plus one hour of scoring/editing, in three years we can tell the probability of an ADHD or ASD diagnosis being correct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hlinkClick r:id="rId3" action="ppaction://hlinkfile"/>
              </a:rPr>
              <a:t>Daniel – 17 years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verv">
  <a:themeElements>
    <a:clrScheme name="Solverv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verv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verv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5520</TotalTime>
  <Words>1541</Words>
  <Application>Microsoft Office PowerPoint</Application>
  <PresentationFormat>On-screen Show (4:3)</PresentationFormat>
  <Paragraphs>227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Solverv</vt:lpstr>
      <vt:lpstr>EEG based biomarkers in pediatric neuropsychiatry: ADHD – autism (ASD)</vt:lpstr>
      <vt:lpstr>Disclosure</vt:lpstr>
      <vt:lpstr>Contents</vt:lpstr>
      <vt:lpstr>ADHD – basic; DSM 5 </vt:lpstr>
      <vt:lpstr>PowerPoint Presentation</vt:lpstr>
      <vt:lpstr>PowerPoint Presentation</vt:lpstr>
      <vt:lpstr>ASD: Autism Spectrum Disorders</vt:lpstr>
      <vt:lpstr>I claim that:</vt:lpstr>
      <vt:lpstr>Prevalence of pediatric ADHD in Norwegian counties</vt:lpstr>
      <vt:lpstr>ADHD and ASF: Some challenges</vt:lpstr>
      <vt:lpstr>Biomarker – neuromarker - endophenotype</vt:lpstr>
      <vt:lpstr>Endophenotypes: Criteria</vt:lpstr>
      <vt:lpstr>Biomarkers for clinical use</vt:lpstr>
      <vt:lpstr>PowerPoint Presentation</vt:lpstr>
      <vt:lpstr>10 – 20  system: How electrodes are placed</vt:lpstr>
      <vt:lpstr>PowerPoint Presentation</vt:lpstr>
      <vt:lpstr>PowerPoint Presentation</vt:lpstr>
      <vt:lpstr>Quantitative EEG (QEEG), Fourier analysis and EEG spectra</vt:lpstr>
      <vt:lpstr>EEG spectra</vt:lpstr>
      <vt:lpstr>PowerPoint Presentation</vt:lpstr>
      <vt:lpstr>Event Related Potentials: ERPs</vt:lpstr>
      <vt:lpstr>Visual Continuous Performance Test: VCPT</vt:lpstr>
      <vt:lpstr>VCPT: Visual Continuous Performance Test</vt:lpstr>
      <vt:lpstr>What are we looking for?</vt:lpstr>
      <vt:lpstr>EEG based biomarkers for ADHD</vt:lpstr>
      <vt:lpstr>EEG based biomarkers for ASD/Asperger’s</vt:lpstr>
      <vt:lpstr>Supplementary biomarkers in pediatric neuropsychiatry:  Measures from electroencephalography (EEG), Event Related Potentials (ERPs) and neuropsychological tests</vt:lpstr>
      <vt:lpstr>PowerPoint Presentation</vt:lpstr>
      <vt:lpstr>Aim of the study</vt:lpstr>
      <vt:lpstr>Challenges</vt:lpstr>
      <vt:lpstr>Our vision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Geir</dc:creator>
  <cp:lastModifiedBy>Pediatrics dermatology 2016</cp:lastModifiedBy>
  <cp:revision>90</cp:revision>
  <dcterms:created xsi:type="dcterms:W3CDTF">2014-10-05T15:55:09Z</dcterms:created>
  <dcterms:modified xsi:type="dcterms:W3CDTF">2017-04-07T12:37:44Z</dcterms:modified>
</cp:coreProperties>
</file>