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69" r:id="rId5"/>
    <p:sldId id="270" r:id="rId6"/>
    <p:sldId id="271" r:id="rId7"/>
    <p:sldId id="272" r:id="rId8"/>
    <p:sldId id="273" r:id="rId9"/>
    <p:sldId id="274" r:id="rId10"/>
    <p:sldId id="258" r:id="rId11"/>
    <p:sldId id="324" r:id="rId12"/>
    <p:sldId id="325" r:id="rId13"/>
    <p:sldId id="321" r:id="rId14"/>
    <p:sldId id="264" r:id="rId15"/>
    <p:sldId id="323" r:id="rId16"/>
    <p:sldId id="268" r:id="rId17"/>
    <p:sldId id="306" r:id="rId18"/>
    <p:sldId id="305" r:id="rId19"/>
    <p:sldId id="326" r:id="rId20"/>
    <p:sldId id="307" r:id="rId21"/>
    <p:sldId id="308" r:id="rId22"/>
    <p:sldId id="309" r:id="rId23"/>
    <p:sldId id="310" r:id="rId24"/>
    <p:sldId id="311" r:id="rId25"/>
    <p:sldId id="312" r:id="rId26"/>
    <p:sldId id="314" r:id="rId27"/>
    <p:sldId id="315" r:id="rId28"/>
    <p:sldId id="316" r:id="rId29"/>
    <p:sldId id="317" r:id="rId30"/>
    <p:sldId id="318" r:id="rId31"/>
    <p:sldId id="288" r:id="rId32"/>
    <p:sldId id="287" r:id="rId33"/>
    <p:sldId id="335" r:id="rId34"/>
    <p:sldId id="336" r:id="rId35"/>
    <p:sldId id="292" r:id="rId36"/>
    <p:sldId id="293" r:id="rId37"/>
    <p:sldId id="337" r:id="rId38"/>
    <p:sldId id="334" r:id="rId39"/>
    <p:sldId id="327" r:id="rId40"/>
    <p:sldId id="329" r:id="rId41"/>
    <p:sldId id="259" r:id="rId42"/>
    <p:sldId id="260" r:id="rId43"/>
    <p:sldId id="261" r:id="rId44"/>
    <p:sldId id="297" r:id="rId45"/>
    <p:sldId id="298" r:id="rId46"/>
    <p:sldId id="299" r:id="rId47"/>
    <p:sldId id="300" r:id="rId48"/>
    <p:sldId id="301" r:id="rId49"/>
    <p:sldId id="302" r:id="rId50"/>
    <p:sldId id="330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>
        <p:scale>
          <a:sx n="81" d="100"/>
          <a:sy n="81" d="100"/>
        </p:scale>
        <p:origin x="-258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8E0C-53DA-4B71-9B91-6FA39BC47538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0A49-AE20-442C-A0C5-73BFFB226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483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8E0C-53DA-4B71-9B91-6FA39BC47538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0A49-AE20-442C-A0C5-73BFFB226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73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8E0C-53DA-4B71-9B91-6FA39BC47538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0A49-AE20-442C-A0C5-73BFFB226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05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8E0C-53DA-4B71-9B91-6FA39BC47538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0A49-AE20-442C-A0C5-73BFFB226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824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8E0C-53DA-4B71-9B91-6FA39BC47538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0A49-AE20-442C-A0C5-73BFFB226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41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8E0C-53DA-4B71-9B91-6FA39BC47538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0A49-AE20-442C-A0C5-73BFFB226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10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8E0C-53DA-4B71-9B91-6FA39BC47538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0A49-AE20-442C-A0C5-73BFFB226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14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8E0C-53DA-4B71-9B91-6FA39BC47538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0A49-AE20-442C-A0C5-73BFFB226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846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8E0C-53DA-4B71-9B91-6FA39BC47538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0A49-AE20-442C-A0C5-73BFFB226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702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8E0C-53DA-4B71-9B91-6FA39BC47538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0A49-AE20-442C-A0C5-73BFFB226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395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68E0C-53DA-4B71-9B91-6FA39BC47538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0A49-AE20-442C-A0C5-73BFFB226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95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2051" y="192089"/>
            <a:ext cx="10883900" cy="1431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17084" y="1905000"/>
            <a:ext cx="5304367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724651" y="1905000"/>
            <a:ext cx="5306483" cy="2019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724651" y="4076700"/>
            <a:ext cx="5306483" cy="2019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536700" y="62865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787900" y="62865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9359900" y="62865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2CAC60CF-64C4-487B-8A2B-CF5CE918490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47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68E0C-53DA-4B71-9B91-6FA39BC47538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90A49-AE20-442C-A0C5-73BFFB226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14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55077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Diagnosis of occult hepatitis B virus infection in patients requiring chronic blood transfusion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A.Professor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Gehan Lotfy abdel Hakeem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Minia University</a:t>
            </a:r>
          </a:p>
          <a:p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Egypt</a:t>
            </a:r>
          </a:p>
        </p:txBody>
      </p:sp>
    </p:spTree>
    <p:extLst>
      <p:ext uri="{BB962C8B-B14F-4D97-AF65-F5344CB8AC3E}">
        <p14:creationId xmlns:p14="http://schemas.microsoft.com/office/powerpoint/2010/main" val="3212745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Authors:</a:t>
            </a:r>
            <a:endParaRPr lang="ar-EG" altLang="en-US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600200"/>
            <a:ext cx="8153400" cy="5562600"/>
          </a:xfrm>
        </p:spPr>
        <p:txBody>
          <a:bodyPr/>
          <a:lstStyle/>
          <a:p>
            <a:pPr marL="0" indent="0">
              <a:buNone/>
              <a:defRPr/>
            </a:pPr>
            <a:endParaRPr lang="en-US" sz="2400" b="1" dirty="0"/>
          </a:p>
          <a:p>
            <a:pPr marL="0" indent="0">
              <a:buNone/>
              <a:defRPr/>
            </a:pP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Prof. Salah Mahmoud Saleh</a:t>
            </a:r>
            <a:endParaRPr lang="en-US" sz="24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en-US" sz="1600" i="1" dirty="0">
                <a:solidFill>
                  <a:srgbClr val="92D050"/>
                </a:solidFill>
              </a:rPr>
              <a:t>Professor of Pediatrics, Faculty of Medicine, Minia University</a:t>
            </a:r>
            <a:r>
              <a:rPr lang="en-US" sz="2400" b="1" i="1" dirty="0"/>
              <a:t> </a:t>
            </a:r>
            <a:endParaRPr lang="en-US" sz="2400" i="1" dirty="0"/>
          </a:p>
          <a:p>
            <a:pPr marL="0" indent="0">
              <a:buNone/>
              <a:defRPr/>
            </a:pP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Prof. Sayed Fekry Abdelwahab</a:t>
            </a:r>
            <a:endParaRPr lang="en-US" sz="24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en-US" sz="1600" i="1" dirty="0">
                <a:solidFill>
                  <a:srgbClr val="92D050"/>
                </a:solidFill>
              </a:rPr>
              <a:t>Professor of Microbiology and Immunology, Faculty of Medicine, Minia University</a:t>
            </a:r>
            <a:endParaRPr lang="en-US" sz="2400" i="1" dirty="0">
              <a:solidFill>
                <a:srgbClr val="92D050"/>
              </a:solidFill>
            </a:endParaRPr>
          </a:p>
          <a:p>
            <a:pPr marL="0" indent="0">
              <a:buNone/>
              <a:defRPr/>
            </a:pP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Dr. Gehan Lotfy Abdel-Hakeem</a:t>
            </a:r>
            <a:endParaRPr lang="en-US" sz="24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en-US" sz="1800" i="1" dirty="0">
                <a:solidFill>
                  <a:srgbClr val="92D050"/>
                </a:solidFill>
              </a:rPr>
              <a:t>Assistant Professor of Pediatrics, Faculty of Medicine, Minia University</a:t>
            </a:r>
            <a:endParaRPr lang="ar-EG" sz="1800" i="1" dirty="0">
              <a:solidFill>
                <a:srgbClr val="92D05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984596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Hepatitis B In the World</a:t>
            </a: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</a:p>
          <a:p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Structure of Hepatitis B virus</a:t>
            </a:r>
          </a:p>
          <a:p>
            <a:r>
              <a:rPr kumimoji="1" lang="en-US" altLang="zh-CN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HBV</a:t>
            </a:r>
            <a:r>
              <a:rPr lang="en-US" altLang="zh-CN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kumimoji="1" lang="en-US" altLang="zh-CN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Antigens</a:t>
            </a:r>
            <a:r>
              <a:rPr kumimoji="1"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HBV serology interpretation</a:t>
            </a:r>
          </a:p>
          <a:p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Clinical outcomes of Hepatitis B infections.</a:t>
            </a:r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Occult hepatitis B virus</a:t>
            </a:r>
          </a:p>
          <a:p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Definition</a:t>
            </a:r>
            <a:b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ar-EG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Molecular Basis &amp; Mechanism</a:t>
            </a:r>
            <a:b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Diagnosis of OBI</a:t>
            </a:r>
            <a:b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Prevalence : Egyptian situation  </a:t>
            </a:r>
            <a:b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Clinical Impacts of OBI</a:t>
            </a:r>
            <a:b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Prevention</a:t>
            </a:r>
          </a:p>
          <a:p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Research presentation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283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4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Hepatitis B In the World</a:t>
            </a:r>
            <a:r>
              <a:rPr lang="en-US" altLang="zh-CN" sz="4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48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7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44958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altLang="zh-CN" sz="3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Two billion people have been infected (1 out of 3 people). </a:t>
            </a:r>
          </a:p>
          <a:p>
            <a:pPr>
              <a:lnSpc>
                <a:spcPct val="90000"/>
              </a:lnSpc>
            </a:pPr>
            <a:r>
              <a:rPr lang="en-US" altLang="zh-CN" sz="3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400 million people are chronically infected. </a:t>
            </a:r>
          </a:p>
          <a:p>
            <a:pPr>
              <a:lnSpc>
                <a:spcPct val="90000"/>
              </a:lnSpc>
            </a:pPr>
            <a:r>
              <a:rPr lang="en-US" altLang="zh-CN" sz="3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10-30 million will become infected each year. </a:t>
            </a:r>
          </a:p>
          <a:p>
            <a:pPr>
              <a:lnSpc>
                <a:spcPct val="90000"/>
              </a:lnSpc>
            </a:pPr>
            <a:r>
              <a:rPr lang="en-US" altLang="zh-CN" sz="3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An estimated 1 million people die each year from hepatitis B and its complications. </a:t>
            </a:r>
          </a:p>
          <a:p>
            <a:pPr>
              <a:lnSpc>
                <a:spcPct val="90000"/>
              </a:lnSpc>
            </a:pPr>
            <a:r>
              <a:rPr lang="en-US" altLang="zh-CN" sz="3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Approximately 2 people die each minute from hepatitis B. </a:t>
            </a:r>
          </a:p>
          <a:p>
            <a:pPr>
              <a:lnSpc>
                <a:spcPct val="90000"/>
              </a:lnSpc>
            </a:pPr>
            <a:endParaRPr lang="zh-CN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 flipH="1">
            <a:off x="12192000" y="6356349"/>
            <a:ext cx="22098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406EE-2ECE-4B62-AADD-A769EDA7FDA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896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8" name="Rectangle 8"/>
          <p:cNvSpPr>
            <a:spLocks noGrp="1" noChangeArrowheads="1"/>
          </p:cNvSpPr>
          <p:nvPr>
            <p:ph type="title"/>
          </p:nvPr>
        </p:nvSpPr>
        <p:spPr>
          <a:xfrm>
            <a:off x="1333501" y="410212"/>
            <a:ext cx="8729663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Hepatitis B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86864" y="1614806"/>
            <a:ext cx="1752600" cy="16764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000" b="1" dirty="0"/>
              <a:t>         </a:t>
            </a:r>
            <a:r>
              <a:rPr lang="en-US" sz="10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Diagrammatic representation of the hepatitis B virion and the surface antigen components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1000" dirty="0"/>
          </a:p>
        </p:txBody>
      </p:sp>
      <p:pic>
        <p:nvPicPr>
          <p:cNvPr id="20484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8400" y="1524000"/>
            <a:ext cx="2819400" cy="1865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487" name="Picture 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8400" y="3694114"/>
            <a:ext cx="2819400" cy="1944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2117726" y="3694113"/>
            <a:ext cx="2835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9220200" y="41148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EM of Hepatitis B viron </a:t>
            </a:r>
          </a:p>
        </p:txBody>
      </p:sp>
      <p:sp>
        <p:nvSpPr>
          <p:cNvPr id="20499" name="Rectangle 19"/>
          <p:cNvSpPr>
            <a:spLocks noChangeArrowheads="1"/>
          </p:cNvSpPr>
          <p:nvPr/>
        </p:nvSpPr>
        <p:spPr bwMode="auto">
          <a:xfrm>
            <a:off x="1143000" y="1524000"/>
            <a:ext cx="47244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dirty="0"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Hepadnaviridae family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DNA virus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Double-shelled particles</a:t>
            </a:r>
          </a:p>
          <a:p>
            <a:pPr marL="1143000" lvl="2" indent="-22860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Outer lipoprotein envelope (surface Ag)</a:t>
            </a:r>
          </a:p>
          <a:p>
            <a:pPr marL="1143000" lvl="2" indent="-22860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Inner viral nucleocapsid (core)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Seven genotypes.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Four major subtypes.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 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All HBV subtypes share one common antigenic determinant - "a.“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  <a:latin typeface="Arial" charset="0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charset="0"/>
              </a:rPr>
              <a:t>Thus, antibodies to the "a" determinant confer protection to all HBV subtypes.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824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 of hepatitis B virus</a:t>
            </a:r>
          </a:p>
        </p:txBody>
      </p:sp>
      <p:pic>
        <p:nvPicPr>
          <p:cNvPr id="7" name="Picture 3" descr="24_19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364" y="1538288"/>
            <a:ext cx="9178636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Dr.T.V.Rao MD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406EE-2ECE-4B62-AADD-A769EDA7FDA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166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00375" y="115889"/>
            <a:ext cx="6121400" cy="687387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en-US" altLang="zh-CN" sz="3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HBV</a:t>
            </a:r>
            <a:r>
              <a:rPr lang="en-US" altLang="zh-CN" sz="3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Structure &amp; </a:t>
            </a:r>
            <a:r>
              <a:rPr kumimoji="1" lang="en-US" altLang="zh-CN" sz="3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Antigens</a:t>
            </a:r>
            <a:r>
              <a:rPr kumimoji="1" lang="en-US" altLang="zh-CN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4340" name="Picture 4" descr="HBV1"/>
          <p:cNvPicPr>
            <a:picLocks noChangeAspect="1" noChangeArrowheads="1"/>
          </p:cNvPicPr>
          <p:nvPr/>
        </p:nvPicPr>
        <p:blipFill>
          <a:blip r:embed="rId2">
            <a:lum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765175"/>
            <a:ext cx="9109075" cy="466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2063750" y="908051"/>
            <a:ext cx="28082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 Dane particle</a:t>
            </a:r>
            <a:endParaRPr lang="zh-CN" altLang="en-US" sz="2800" b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1703388" y="5516564"/>
            <a:ext cx="896461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en-US" altLang="zh-CN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Garamond" pitchFamily="18" charset="0"/>
              </a:rPr>
              <a:t>HBsAg</a:t>
            </a:r>
            <a:r>
              <a:rPr kumimoji="1" lang="en-US" altLang="zh-CN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Garamond" pitchFamily="18" charset="0"/>
              </a:rPr>
              <a:t> = surface (coat) protein  (</a:t>
            </a:r>
            <a:r>
              <a:rPr lang="en-US" altLang="zh-CN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4 phenotypes : adw, adr, ayw and ayr)</a:t>
            </a:r>
            <a:endParaRPr kumimoji="1" lang="en-US" altLang="zh-CN" sz="2400" dirty="0">
              <a:solidFill>
                <a:schemeClr val="accent2">
                  <a:lumMod val="20000"/>
                  <a:lumOff val="80000"/>
                </a:schemeClr>
              </a:solidFill>
              <a:latin typeface="Garamond" pitchFamily="18" charset="0"/>
            </a:endParaRPr>
          </a:p>
          <a:p>
            <a:r>
              <a:rPr kumimoji="1" lang="en-US" altLang="zh-CN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Garamond" pitchFamily="18" charset="0"/>
              </a:rPr>
              <a:t>HBcAg</a:t>
            </a:r>
            <a:r>
              <a:rPr kumimoji="1" lang="en-US" altLang="zh-CN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Garamond" pitchFamily="18" charset="0"/>
              </a:rPr>
              <a:t> = inner core protein (</a:t>
            </a:r>
            <a:r>
              <a:rPr lang="en-US" altLang="zh-CN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 single serotype)</a:t>
            </a:r>
            <a:r>
              <a:rPr lang="en-US" altLang="zh-CN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endParaRPr kumimoji="1" lang="en-US" altLang="zh-CN" sz="2400" dirty="0">
              <a:solidFill>
                <a:schemeClr val="accent2">
                  <a:lumMod val="20000"/>
                  <a:lumOff val="80000"/>
                </a:schemeClr>
              </a:solidFill>
              <a:latin typeface="Garamond" pitchFamily="18" charset="0"/>
            </a:endParaRPr>
          </a:p>
          <a:p>
            <a:r>
              <a:rPr kumimoji="1" lang="en-US" altLang="zh-CN" sz="24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Garamond" pitchFamily="18" charset="0"/>
              </a:rPr>
              <a:t>HBeAg </a:t>
            </a:r>
            <a:r>
              <a:rPr kumimoji="1" lang="en-US" altLang="zh-CN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Garamond" pitchFamily="18" charset="0"/>
              </a:rPr>
              <a:t>= secreted protein; function unknown</a:t>
            </a:r>
            <a:endParaRPr kumimoji="1" lang="zh-CN" altLang="en-US" sz="2400" dirty="0">
              <a:solidFill>
                <a:schemeClr val="accent2">
                  <a:lumMod val="20000"/>
                  <a:lumOff val="80000"/>
                </a:schemeClr>
              </a:solidFill>
              <a:latin typeface="Garamond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Dr.T.V.Rao MD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406EE-2ECE-4B62-AADD-A769EDA7FDA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624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28800" y="1676400"/>
            <a:ext cx="4419600" cy="4419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Acute infection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HBsAg positive and anti-</a:t>
            </a:r>
            <a:r>
              <a:rPr lang="en-US" sz="2000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HBcAg</a:t>
            </a:r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IgM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Rarely, IgM anti-HBc only marker</a:t>
            </a:r>
          </a:p>
          <a:p>
            <a:pPr lvl="2">
              <a:lnSpc>
                <a:spcPct val="90000"/>
              </a:lnSpc>
            </a:pPr>
            <a:r>
              <a:rPr lang="en-US" sz="18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Usually seen in acute fulminate Hep B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Chronic infection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HBsAg positive and anti-HBcAg 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Previous Infection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HBsAg negative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anti-HBs positive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IgG anti-HBc positive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anchor="ctr"/>
          <a:lstStyle/>
          <a:p>
            <a:pPr algn="ctr"/>
            <a:r>
              <a:rPr lang="en-US" sz="4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HBV serology interpretation</a:t>
            </a:r>
          </a:p>
        </p:txBody>
      </p:sp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371600"/>
            <a:ext cx="4191000" cy="518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2970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3" name="Picture 5" descr="62_0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4" b="9334"/>
          <a:stretch>
            <a:fillRect/>
          </a:stretch>
        </p:blipFill>
        <p:spPr bwMode="auto">
          <a:xfrm>
            <a:off x="1600200" y="1371600"/>
            <a:ext cx="90678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2590800" y="5807075"/>
            <a:ext cx="7772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/>
              <a:t>.</a:t>
            </a:r>
            <a:r>
              <a:rPr lang="en-US" sz="1400" dirty="0"/>
              <a:t> </a:t>
            </a:r>
            <a:r>
              <a:rPr lang="en-US" sz="1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Clinical outcomes of acute hepatitis B infection. (Redrawn from White DO, Fenner F: </a:t>
            </a:r>
            <a:r>
              <a:rPr lang="en-US" sz="1400" i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Medical virology,</a:t>
            </a:r>
            <a:r>
              <a:rPr lang="en-US" sz="1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ed 3, New York, 1986, Academic Press </a:t>
            </a:r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639762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outcomes of Hepatitis B infections</a:t>
            </a:r>
          </a:p>
        </p:txBody>
      </p:sp>
    </p:spTree>
    <p:extLst>
      <p:ext uri="{BB962C8B-B14F-4D97-AF65-F5344CB8AC3E}">
        <p14:creationId xmlns:p14="http://schemas.microsoft.com/office/powerpoint/2010/main" val="634736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 of  occult hepatitis B infection (OBI)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presence of HBV DNA without HBsAg, with or without the presence of HBV antibodies outside the acute phase window.</a:t>
            </a:r>
          </a:p>
          <a:p>
            <a:endParaRPr lang="en-US" sz="2400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presence of HBV-DNA in the liver tissue of individuals who test negative for HBsAg regardless of the detection of HBV-DNA in the serum is defined as occult HBV infection.</a:t>
            </a:r>
          </a:p>
          <a:p>
            <a:r>
              <a: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985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357187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 of transmission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en-US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HBV infection can be transmitted through:</a:t>
            </a:r>
          </a:p>
          <a:p>
            <a:pPr marL="0" indent="0" algn="just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 with contaminated blood. </a:t>
            </a:r>
          </a:p>
          <a:p>
            <a:pPr marL="0" indent="0" algn="just">
              <a:buNone/>
            </a:pPr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Mother-to-child transmission. </a:t>
            </a:r>
          </a:p>
          <a:p>
            <a:pPr marL="0" indent="0" algn="just">
              <a:buNone/>
            </a:pPr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Unprotected sexual intercourse</a:t>
            </a:r>
            <a:r>
              <a:rPr lang="en-US" altLang="en-US" i="1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Post transfusion </a:t>
            </a:r>
          </a:p>
          <a:p>
            <a:pPr marL="0" indent="0" algn="just">
              <a:buNone/>
            </a:pPr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557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 of infection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Hepatitis is common even after practicing the stringent donor selection criteria and screening the blood for HBsAg. This is because a considerable number of HBV infected donors remained undiagnosed if only HBsAg is used for screening.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958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Serological pattern of OBI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HBsAG -  &amp; HBV DNA +</a:t>
            </a:r>
          </a:p>
          <a:p>
            <a:pPr algn="ctr">
              <a:buNone/>
            </a:pPr>
            <a:endParaRPr lang="en-US" dirty="0">
              <a:solidFill>
                <a:srgbClr val="FFC000"/>
              </a:solidFill>
            </a:endParaRPr>
          </a:p>
          <a:p>
            <a:pPr algn="ctr">
              <a:buNone/>
            </a:pPr>
            <a:endParaRPr lang="en-US" dirty="0">
              <a:solidFill>
                <a:srgbClr val="FFC000"/>
              </a:solidFill>
            </a:endParaRPr>
          </a:p>
          <a:p>
            <a:pPr algn="ctr">
              <a:buNone/>
            </a:pPr>
            <a:endParaRPr lang="en-US" dirty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           80%                                                        20%</a:t>
            </a:r>
          </a:p>
          <a:p>
            <a:pPr>
              <a:buNone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      Seropositive OBI                Seronegative OBI</a:t>
            </a:r>
          </a:p>
          <a:p>
            <a:pPr>
              <a:buNone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 </a:t>
            </a:r>
            <a:r>
              <a: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( anti-</a:t>
            </a:r>
            <a:r>
              <a:rPr lang="en-US" sz="2400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HBc</a:t>
            </a:r>
            <a:r>
              <a: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+ (+/-) anti-HBs+)              ( anti-</a:t>
            </a:r>
            <a:r>
              <a:rPr lang="en-US" sz="2400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HBc</a:t>
            </a:r>
            <a:r>
              <a: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- , anti- Hbs -)</a:t>
            </a:r>
          </a:p>
          <a:p>
            <a:pPr>
              <a:buNone/>
            </a:pPr>
            <a:r>
              <a: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             higher DNA level                                lower DNA level</a:t>
            </a:r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 rot="8524774">
            <a:off x="4001994" y="2899483"/>
            <a:ext cx="1833371" cy="422383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sp>
        <p:nvSpPr>
          <p:cNvPr id="5" name="Right Arrow 4"/>
          <p:cNvSpPr/>
          <p:nvPr/>
        </p:nvSpPr>
        <p:spPr>
          <a:xfrm rot="2440969">
            <a:off x="5687748" y="2927232"/>
            <a:ext cx="1833371" cy="422383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259822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04664"/>
            <a:ext cx="8963844" cy="1252728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Schematic </a:t>
            </a:r>
            <a:r>
              <a:rPr lang="en-US" sz="32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conditions leading to different 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seropatterns of OBI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buNone/>
            </a:pPr>
            <a:r>
              <a:rPr lang="en-US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639616" y="3933056"/>
            <a:ext cx="2016224" cy="9361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Seropositive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Anti-</a:t>
            </a:r>
            <a:r>
              <a:rPr lang="en-US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HBc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positive</a:t>
            </a:r>
          </a:p>
        </p:txBody>
      </p:sp>
      <p:sp>
        <p:nvSpPr>
          <p:cNvPr id="4" name="Rectangle 3"/>
          <p:cNvSpPr/>
          <p:nvPr/>
        </p:nvSpPr>
        <p:spPr>
          <a:xfrm>
            <a:off x="2531604" y="2060848"/>
            <a:ext cx="2016224" cy="9361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HBsAg lost after self-limiting acute hepatitis</a:t>
            </a:r>
          </a:p>
        </p:txBody>
      </p:sp>
      <p:sp>
        <p:nvSpPr>
          <p:cNvPr id="6" name="Rectangle 5"/>
          <p:cNvSpPr/>
          <p:nvPr/>
        </p:nvSpPr>
        <p:spPr>
          <a:xfrm>
            <a:off x="2567608" y="5445224"/>
            <a:ext cx="2088232" cy="10801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HBsAg lost after years of chronic carriage</a:t>
            </a:r>
          </a:p>
        </p:txBody>
      </p:sp>
      <p:sp>
        <p:nvSpPr>
          <p:cNvPr id="7" name="Rectangle 6"/>
          <p:cNvSpPr/>
          <p:nvPr/>
        </p:nvSpPr>
        <p:spPr>
          <a:xfrm>
            <a:off x="7392144" y="2204864"/>
            <a:ext cx="2304256" cy="98640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Anti-HBV never present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Iry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occult infection)</a:t>
            </a:r>
          </a:p>
        </p:txBody>
      </p:sp>
      <p:sp>
        <p:nvSpPr>
          <p:cNvPr id="8" name="Rectangle 7"/>
          <p:cNvSpPr/>
          <p:nvPr/>
        </p:nvSpPr>
        <p:spPr>
          <a:xfrm>
            <a:off x="7392144" y="3861048"/>
            <a:ext cx="2304256" cy="9361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Seronegative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Anti-</a:t>
            </a:r>
            <a:r>
              <a:rPr lang="en-US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HBc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negative</a:t>
            </a:r>
          </a:p>
        </p:txBody>
      </p:sp>
      <p:sp>
        <p:nvSpPr>
          <p:cNvPr id="9" name="Rectangle 8"/>
          <p:cNvSpPr/>
          <p:nvPr/>
        </p:nvSpPr>
        <p:spPr>
          <a:xfrm>
            <a:off x="7392144" y="5589240"/>
            <a:ext cx="2304256" cy="9361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Anti HBV antibodies progressively disappear over time</a:t>
            </a:r>
          </a:p>
        </p:txBody>
      </p:sp>
      <p:sp>
        <p:nvSpPr>
          <p:cNvPr id="10" name="Oval 9"/>
          <p:cNvSpPr/>
          <p:nvPr/>
        </p:nvSpPr>
        <p:spPr>
          <a:xfrm>
            <a:off x="5591944" y="3933056"/>
            <a:ext cx="914400" cy="91440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OBI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3431704" y="3212976"/>
            <a:ext cx="216024" cy="648072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8472264" y="3212976"/>
            <a:ext cx="216024" cy="648072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Up Arrow 12"/>
          <p:cNvSpPr/>
          <p:nvPr/>
        </p:nvSpPr>
        <p:spPr>
          <a:xfrm>
            <a:off x="8400256" y="4869160"/>
            <a:ext cx="288032" cy="720080"/>
          </a:xfrm>
          <a:prstGeom prst="up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 Arrow 13"/>
          <p:cNvSpPr/>
          <p:nvPr/>
        </p:nvSpPr>
        <p:spPr>
          <a:xfrm>
            <a:off x="3431704" y="4869160"/>
            <a:ext cx="216024" cy="576064"/>
          </a:xfrm>
          <a:prstGeom prst="up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Arrow 14"/>
          <p:cNvSpPr/>
          <p:nvPr/>
        </p:nvSpPr>
        <p:spPr>
          <a:xfrm>
            <a:off x="4727848" y="4149080"/>
            <a:ext cx="792088" cy="484632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6528048" y="4149080"/>
            <a:ext cx="792088" cy="484632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933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Diagnosis of OBI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Gold Standard  :  Analysis of liver tissue and blood for HBV DNA</a:t>
            </a:r>
          </a:p>
          <a:p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HBV DNA in blood by nested-PCR, real-time PCR, and transcription based mediated amplification (TMA)</a:t>
            </a:r>
          </a:p>
          <a:p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Anti-</a:t>
            </a:r>
            <a:r>
              <a:rPr lang="en-US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Hbc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is a less than ideal surrogate marker when HBV DNA measurement is not feasible.</a:t>
            </a:r>
            <a:r>
              <a:rPr lang="it-IT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   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785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259504"/>
            <a:ext cx="8229600" cy="118067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Schematic representation of possible clinical </a:t>
            </a:r>
            <a:b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impacts of occult HB infection </a:t>
            </a:r>
            <a:b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775192"/>
            <a:ext cx="9144000" cy="4625609"/>
          </a:xfrm>
          <a:noFill/>
        </p:spPr>
        <p:txBody>
          <a:bodyPr/>
          <a:lstStyle/>
          <a:p>
            <a:pPr algn="ctr" rtl="0">
              <a:buNone/>
            </a:pP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Transmission Of HBV infection</a:t>
            </a:r>
          </a:p>
          <a:p>
            <a:pPr algn="l" rtl="0">
              <a:buNone/>
            </a:pPr>
            <a:endParaRPr lang="en-US" dirty="0">
              <a:solidFill>
                <a:srgbClr val="FFC000"/>
              </a:solidFill>
            </a:endParaRPr>
          </a:p>
          <a:p>
            <a:pPr algn="l" rtl="0">
              <a:buNone/>
            </a:pPr>
            <a:endParaRPr lang="en-US" dirty="0">
              <a:solidFill>
                <a:srgbClr val="FFC000"/>
              </a:solidFill>
            </a:endParaRPr>
          </a:p>
          <a:p>
            <a:pPr algn="l" rtl="0">
              <a:buNone/>
            </a:pPr>
            <a:endParaRPr lang="en-US" dirty="0">
              <a:solidFill>
                <a:srgbClr val="FFC000"/>
              </a:solidFill>
            </a:endParaRPr>
          </a:p>
          <a:p>
            <a:pPr algn="l" rtl="0">
              <a:buNone/>
            </a:pP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                   HCC                          OBI                       HBV</a:t>
            </a:r>
          </a:p>
          <a:p>
            <a:pPr algn="l" rtl="0">
              <a:buNone/>
            </a:pP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         development                                       reactivation</a:t>
            </a:r>
          </a:p>
          <a:p>
            <a:pPr algn="l" rtl="0">
              <a:buNone/>
            </a:pPr>
            <a:endParaRPr lang="en-US" dirty="0">
              <a:solidFill>
                <a:srgbClr val="FFC000"/>
              </a:solidFill>
            </a:endParaRPr>
          </a:p>
          <a:p>
            <a:pPr algn="l" rtl="0">
              <a:buNone/>
            </a:pPr>
            <a:r>
              <a:rPr lang="en-US" dirty="0">
                <a:solidFill>
                  <a:srgbClr val="FFC000"/>
                </a:solidFill>
              </a:rPr>
              <a:t>                                        </a:t>
            </a:r>
          </a:p>
          <a:p>
            <a:pPr algn="l" rtl="0">
              <a:buNone/>
            </a:pP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                               Liver disease progression                         </a:t>
            </a:r>
          </a:p>
        </p:txBody>
      </p:sp>
      <p:sp>
        <p:nvSpPr>
          <p:cNvPr id="4" name="Quad Arrow Callout 3"/>
          <p:cNvSpPr/>
          <p:nvPr/>
        </p:nvSpPr>
        <p:spPr>
          <a:xfrm>
            <a:off x="4331804" y="2551758"/>
            <a:ext cx="3528392" cy="2736304"/>
          </a:xfrm>
          <a:prstGeom prst="quadArrowCallout">
            <a:avLst>
              <a:gd name="adj1" fmla="val 8354"/>
              <a:gd name="adj2" fmla="val 19443"/>
              <a:gd name="adj3" fmla="val 23620"/>
              <a:gd name="adj4" fmla="val 39769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733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 OF THE 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-182878" y="4869180"/>
            <a:ext cx="45719" cy="297180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716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 of the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aim of this work was to detect the presence of occult hepatitis B virus infection among frequently blood transfused  Egyptian pediatric patients</a:t>
            </a:r>
            <a:endParaRPr lang="en-US" altLang="en-US" b="1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959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AND METHODS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-262888" y="4983481"/>
            <a:ext cx="45719" cy="6857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14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and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39913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study was carried out in the period from May 2013 to March 2014. </a:t>
            </a:r>
          </a:p>
          <a:p>
            <a:pPr marL="0" indent="0" algn="just">
              <a:buNone/>
            </a:pPr>
            <a:endParaRPr lang="en-US" altLang="en-US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Forty-five patients with different etiologies were randomly selected from regional blood bank while 12 positive known HBV+ve patients were enrolled as controls.</a:t>
            </a:r>
          </a:p>
          <a:p>
            <a:pPr marL="0" indent="0" algn="just">
              <a:buNone/>
            </a:pPr>
            <a:endParaRPr lang="en-US" altLang="en-US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Twenty-four out of the 45 cases (53.4%) were males while 21 (46.6%) were females. </a:t>
            </a:r>
          </a:p>
          <a:p>
            <a:pPr marL="0" indent="0" algn="just">
              <a:buNone/>
            </a:pPr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12 control cases 7 (58.3%) were males and 5 (41.7%) were females. </a:t>
            </a:r>
          </a:p>
          <a:p>
            <a:pPr marL="0" indent="0" algn="just">
              <a:buNone/>
            </a:pPr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age of the subjects  and controls ranged from 6 months to 18 years.</a:t>
            </a:r>
            <a:endParaRPr lang="ar-EG" altLang="en-US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4937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and methods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endParaRPr lang="en-US" b="1" i="1" u="sng" dirty="0"/>
          </a:p>
          <a:p>
            <a:pPr marL="0" indent="0">
              <a:buNone/>
              <a:defRPr/>
            </a:pPr>
            <a:r>
              <a:rPr lang="en-US" b="1" i="1" u="sng" dirty="0">
                <a:solidFill>
                  <a:srgbClr val="92D050"/>
                </a:solidFill>
              </a:rPr>
              <a:t>Inclusion criteria:</a:t>
            </a:r>
            <a:endParaRPr lang="en-US" dirty="0">
              <a:solidFill>
                <a:srgbClr val="92D050"/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Subjects negative for HBsAg</a:t>
            </a:r>
          </a:p>
          <a:p>
            <a:pPr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Frequently transfused children (previous 6 transfusions or more)</a:t>
            </a:r>
            <a:endParaRPr lang="en-US" b="1" i="1" u="sng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022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and methods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en-US" b="1" i="1" u="sng" dirty="0">
                <a:solidFill>
                  <a:srgbClr val="92D050"/>
                </a:solidFill>
              </a:rPr>
              <a:t>All patients and controls were subjected to: </a:t>
            </a:r>
          </a:p>
          <a:p>
            <a:pPr algn="just"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A full medical history included different variables:</a:t>
            </a:r>
          </a:p>
          <a:p>
            <a:pPr algn="just"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Age.</a:t>
            </a:r>
          </a:p>
          <a:p>
            <a:pPr algn="just"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Gender. </a:t>
            </a:r>
          </a:p>
          <a:p>
            <a:pPr algn="just"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Residence. </a:t>
            </a:r>
          </a:p>
          <a:p>
            <a:pPr algn="just"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Frequency of blood transfusion in last year. </a:t>
            </a:r>
          </a:p>
          <a:p>
            <a:pPr algn="just"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Presence of any liver disease.</a:t>
            </a:r>
          </a:p>
          <a:p>
            <a:pPr algn="just"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Positive family history of HBV infection. </a:t>
            </a:r>
          </a:p>
          <a:p>
            <a:pPr algn="just"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Positive family history of repeated blood transfusion. </a:t>
            </a:r>
          </a:p>
          <a:p>
            <a:pPr algn="just"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Vaccination history for HBV including the obligatory vaccination and any booster doses.</a:t>
            </a:r>
            <a:endParaRPr lang="ar-EG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7548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and methods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subjects were completely examined clinically with stress on:</a:t>
            </a:r>
          </a:p>
          <a:p>
            <a:pPr marL="0" indent="0">
              <a:buNone/>
            </a:pPr>
            <a:r>
              <a:rPr lang="en-US" altLang="en-US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Signs of liver affection such as jaundice, hepatomegaly and splenomegaly. </a:t>
            </a:r>
          </a:p>
          <a:p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study was explained to all participants using the consent form.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204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and methods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en-US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cases and controls were tested for: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HBV-DNA (PCR).</a:t>
            </a:r>
          </a:p>
          <a:p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Anti HBsAg.</a:t>
            </a:r>
          </a:p>
          <a:p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Anti HBcAb.</a:t>
            </a:r>
          </a:p>
          <a:p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Anti HCV Ab.</a:t>
            </a:r>
          </a:p>
          <a:p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Serum ferritin.</a:t>
            </a:r>
          </a:p>
          <a:p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Serum ALT and AST.</a:t>
            </a:r>
          </a:p>
          <a:p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Blood Urea and serum Creatinine.</a:t>
            </a:r>
          </a:p>
          <a:p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CBC.</a:t>
            </a:r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8596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and methods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en-US" b="1" i="1" u="sng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Blood sample collection and storage </a:t>
            </a:r>
            <a:endParaRPr lang="en-US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Three to five ml of venous blood were collected in sterile tubes, and centrifuged at 3000 rpm for 10 min. The sera were collected in two screw capped sterile </a:t>
            </a:r>
            <a:r>
              <a:rPr lang="en-US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cryovials</a:t>
            </a: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just">
              <a:buNone/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samples were stored at -20ºC until PCR analysis and other testing. The samples were taken at least 15 days after last blood transfusion. </a:t>
            </a:r>
          </a:p>
          <a:p>
            <a:pPr marL="0" indent="0" algn="just">
              <a:buNone/>
              <a:defRPr/>
            </a:pP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Serological and molecular detection of HBV</a:t>
            </a:r>
            <a:endParaRPr lang="en-US" b="1" i="1" u="sng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  <a:defRPr/>
            </a:pPr>
            <a:r>
              <a:rPr lang="en-US" b="1" i="1" u="sng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Serological diagnosis of HBV</a:t>
            </a:r>
            <a:endParaRPr lang="en-US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Detection of HBV surface antigen</a:t>
            </a:r>
          </a:p>
          <a:p>
            <a:pPr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Detection of HBV core antibody</a:t>
            </a:r>
          </a:p>
          <a:p>
            <a:pPr marL="0" indent="0" algn="just">
              <a:buNone/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</a:t>
            </a:r>
            <a:endParaRPr lang="ar-EG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5151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and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en-US" b="1" i="1" u="sng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Blood sample collection and storage </a:t>
            </a:r>
            <a:endParaRPr lang="en-US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Three to five ml of venous blood were collected in sterile tubes, and centrifuged at 3000 rpm for 10 min. The sera were collected in two screw capped sterile </a:t>
            </a:r>
            <a:r>
              <a:rPr lang="en-US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cryovials</a:t>
            </a: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just">
              <a:buNone/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samples were stored at -20ºC until PCR analysis and other testing. The samples were taken at least 15 days after last blood transfusion. </a:t>
            </a:r>
          </a:p>
          <a:p>
            <a:pPr marL="0" indent="0" algn="just">
              <a:buNone/>
              <a:defRPr/>
            </a:pP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Serological and molecular detection of HBV</a:t>
            </a:r>
            <a:endParaRPr lang="en-US" b="1" i="1" u="sng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  <a:defRPr/>
            </a:pPr>
            <a:r>
              <a:rPr lang="en-US" b="1" i="1" u="sng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Serological diagnosis of HBV</a:t>
            </a:r>
            <a:endParaRPr lang="en-US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Detection of HBV surface antigen</a:t>
            </a:r>
          </a:p>
          <a:p>
            <a:pPr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Detection of HBV core antibody</a:t>
            </a:r>
          </a:p>
          <a:p>
            <a:pPr marL="0" indent="0" algn="just">
              <a:buNone/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</a:t>
            </a:r>
            <a:endParaRPr lang="ar-EG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2812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and methods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en-US" b="1" i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 assay</a:t>
            </a:r>
            <a:endParaRPr lang="en-US" altLang="en-US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b="1" i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HBV-DNA Detection</a:t>
            </a:r>
            <a:endParaRPr lang="en-US" altLang="en-US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patient who was negative for HBsAg, plasma was explored for the presence of HBV-DNA by DNA Extraction and PCR amplification.                   </a:t>
            </a:r>
          </a:p>
          <a:p>
            <a:pPr marL="0" indent="0">
              <a:buNone/>
            </a:pPr>
            <a:endParaRPr lang="en-US" altLang="en-US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b="1" i="1" u="sng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DNA Extraction</a:t>
            </a:r>
            <a:endParaRPr lang="en-US" altLang="en-US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Viral DNA was extracted from 150μl of plasma, DNA samples were stored at -20ºC. Nested-PCR was used to detect HBV-DNA in the plasma using a thermal cycler.     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549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and methods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b="1" i="1" u="sng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PCR amplification</a:t>
            </a:r>
            <a:r>
              <a:rPr lang="en-US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</a:t>
            </a:r>
          </a:p>
          <a:p>
            <a:pPr marL="0" indent="0" algn="just">
              <a:buNone/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sequences of the primers used in the Nested PCR were as follows:                             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Outer-YMDD-F: 5´-GGTTATCGCTGGATGTGTCTGC-3´ (22):365- 386 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Outer-YMDD-R: 5´-CCACAATACGTTGACAGACTTTCC-3´ (24): 980-1004 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Inner-YMDD-F: 5´-CTCTTCATCCTGCTGCTATGCCTC-3´ (24): 404-425 </a:t>
            </a:r>
          </a:p>
          <a:p>
            <a:pPr marL="0" indent="0">
              <a:buNone/>
              <a:defRPr/>
            </a:pPr>
            <a:r>
              <a:rPr lang="ar-EG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Inner-YMDD-R: 5´-TGGTAACAGCGCTAAAAAGGGACTC-3´ (25): 781-805.  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5213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and methods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b="1" u="sng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Detection of PCR products</a:t>
            </a:r>
            <a:endParaRPr lang="en-US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amplified products were visualized in 1% agarose gel stained with Ethidium bromide. We used HBV-DNA posi­tive controls from HBV-DNA positive patients and negative controls containing no template and/or water at each PCR testing.                                                        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cut­off of HBV DNA detection was 5 IU/ml.                 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All samples were tested for HBV-DNA detection using nested-PCR assay. We regarded the cases that showed positive re­sults in duplicate.                                               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7369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H="1">
            <a:off x="12710160" y="5052646"/>
            <a:ext cx="325902" cy="205153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1541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750" y="476250"/>
            <a:ext cx="8229600" cy="27463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>
                <a:solidFill>
                  <a:schemeClr val="accent5">
                    <a:lumMod val="10000"/>
                  </a:schemeClr>
                </a:solidFill>
                <a:latin typeface="Adorable" pitchFamily="66" charset="0"/>
              </a:rPr>
              <a:t/>
            </a:r>
            <a:br>
              <a:rPr lang="en-US" dirty="0">
                <a:solidFill>
                  <a:schemeClr val="accent5">
                    <a:lumMod val="10000"/>
                  </a:schemeClr>
                </a:solidFill>
                <a:latin typeface="Adorable" pitchFamily="66" charset="0"/>
              </a:rPr>
            </a:br>
            <a:endParaRPr lang="ar-EG" dirty="0">
              <a:solidFill>
                <a:schemeClr val="accent5">
                  <a:lumMod val="10000"/>
                </a:schemeClr>
              </a:solidFill>
              <a:latin typeface="Adorable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622895"/>
              </p:ext>
            </p:extLst>
          </p:nvPr>
        </p:nvGraphicFramePr>
        <p:xfrm>
          <a:off x="2274571" y="1109664"/>
          <a:ext cx="6167437" cy="49736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00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6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0630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6249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2419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3830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02887">
                <a:tc gridSpan="3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/>
                        <a:t>Results </a:t>
                      </a:r>
                      <a:r>
                        <a:rPr lang="en-US" sz="1100" dirty="0">
                          <a:effectLst/>
                        </a:rPr>
                        <a:t>parameter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Cases, n=45 (%)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Controls, n=12 (%)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250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Age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/>
                </a:tc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Range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3-17</a:t>
                      </a:r>
                    </a:p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10±4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6-18</a:t>
                      </a:r>
                    </a:p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11±3.6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0.44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0952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Mean±SD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5250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Gender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/>
                </a:tc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Male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24 (53%)</a:t>
                      </a:r>
                    </a:p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21 (47%)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 (58%)</a:t>
                      </a:r>
                    </a:p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 (42%)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0.76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5250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female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70499">
                <a:tc gridSpan="3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Positive family history of frequent transfusion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19 (42%)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 (0%)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0.006**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70499">
                <a:tc gridSpan="3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Positive family history of HBV infection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 (4%)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 (0%)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0.46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0884">
                <a:tc gridSpan="3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Positive routine HB vaccine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45 (100%)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12 (100%)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5250"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Presence of hepatomegaly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/>
                </a:tc>
                <a:tc rowSpan="2"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Positive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15 (33%)</a:t>
                      </a:r>
                    </a:p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30 (67%)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9 (75%)</a:t>
                      </a:r>
                    </a:p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 (25%)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0.01*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5250">
                <a:tc gridSpan="2"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negative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5250">
                <a:tc rowSpan="2" grid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Presence of splenomegaly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/>
                </a:tc>
                <a:tc rowSpan="2"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Positive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19 (42%)</a:t>
                      </a:r>
                    </a:p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26 (58%)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 (33%)</a:t>
                      </a:r>
                    </a:p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 (67%)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0.56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56418">
                <a:tc gridSpan="2"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negative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1119" marR="51119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21568" name="Rectangle 5"/>
          <p:cNvSpPr>
            <a:spLocks noChangeArrowheads="1"/>
          </p:cNvSpPr>
          <p:nvPr/>
        </p:nvSpPr>
        <p:spPr bwMode="auto">
          <a:xfrm>
            <a:off x="1765616" y="569913"/>
            <a:ext cx="84007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 eaLnBrk="1" hangingPunct="1"/>
            <a:r>
              <a:rPr lang="en-US" altLang="en-US" sz="1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(1): Demographic and clinical characteristics of the studied patients and controls.   </a:t>
            </a:r>
            <a:endParaRPr lang="en-US" altLang="en-US" sz="16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7871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14726" y="1219200"/>
          <a:ext cx="6477001" cy="55848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89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750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603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30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3957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04765"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parameter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Cases, n=45 (%)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Controls, n=12 (%)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 value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1431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PCR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Negative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18 (40%)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27 (60%)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 (0%)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12 (100%)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0.001**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1431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Positive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1431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HBsAg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Positive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 (0%)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45 (100%)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12 (100%)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 (0%)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0.001**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1431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negative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1431">
                <a:tc rowSpan="3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HBcAb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Positive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3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13 (29%)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14 (31%)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18 (40%)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3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12 (100%)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 (0%)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 (0%)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3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0.001**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1431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negative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1431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Not done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1431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HCVAb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Positive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13 (29%)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32 (71%)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 (50%)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 (50%)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0.17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1431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negative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1431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Serum ferritin (ng/ml)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Range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6:7485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2170±1547.8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14:42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28±9.9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0.001**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51431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mean±SD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1431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AST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(IU/L)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Range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14:218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59±47.2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15:33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22±5.7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0.005**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51431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mean±SD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51431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ALT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(IU/L)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Range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8:245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63±56.4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12:39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23±7.8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0.001**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51431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mean±SD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51431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Blood urea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(mg/dl)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Range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13:50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27±8.5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46:65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56±6.3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0.24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51431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mean±SD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51431">
                <a:tc rowSpan="2">
                  <a:txBody>
                    <a:bodyPr/>
                    <a:lstStyle/>
                    <a:p>
                      <a:pPr algn="l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Serum creatinine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(mg/dl)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Range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0.2:0.9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0.5±0.16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0.8:1.7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1±0.3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0.001**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 anchor="ctr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51431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mean±SD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51431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HB level (g/dl)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Range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6:10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8±1.1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10:13</a:t>
                      </a:r>
                    </a:p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12±0.9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0.09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 anchor="ctr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51431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mean±SD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7574" marR="47574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</a:tbl>
          </a:graphicData>
        </a:graphic>
      </p:graphicFrame>
      <p:sp>
        <p:nvSpPr>
          <p:cNvPr id="22625" name="Rectangle 1"/>
          <p:cNvSpPr>
            <a:spLocks noChangeArrowheads="1"/>
          </p:cNvSpPr>
          <p:nvPr/>
        </p:nvSpPr>
        <p:spPr bwMode="auto">
          <a:xfrm>
            <a:off x="3524548" y="609570"/>
            <a:ext cx="588744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tabLst>
                <a:tab pos="904875" algn="l"/>
                <a:tab pos="2636838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904875" algn="l"/>
                <a:tab pos="2636838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904875" algn="l"/>
                <a:tab pos="2636838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904875" algn="l"/>
                <a:tab pos="2636838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904875" algn="l"/>
                <a:tab pos="2636838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904875" algn="l"/>
                <a:tab pos="2636838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904875" algn="l"/>
                <a:tab pos="2636838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904875" algn="l"/>
                <a:tab pos="2636838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904875" algn="l"/>
                <a:tab pos="2636838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en-US" sz="2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(2): Lab data for studied patients and controls</a:t>
            </a:r>
            <a:endParaRPr lang="en-US" altLang="en-US" sz="2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4338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AST LEVEL IN PATIENTS AND CONTROL</a:t>
            </a:r>
            <a:br>
              <a:rPr lang="en-US" b="1" dirty="0">
                <a:solidFill>
                  <a:srgbClr val="FFC000"/>
                </a:solidFill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513" y="1828800"/>
            <a:ext cx="6482734" cy="3806259"/>
          </a:xfrm>
        </p:spPr>
      </p:pic>
    </p:spTree>
    <p:extLst>
      <p:ext uri="{BB962C8B-B14F-4D97-AF65-F5344CB8AC3E}">
        <p14:creationId xmlns:p14="http://schemas.microsoft.com/office/powerpoint/2010/main" val="5285738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 level in patients and control</a:t>
            </a:r>
            <a:b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564" y="1459149"/>
            <a:ext cx="7229474" cy="4047305"/>
          </a:xfrm>
        </p:spPr>
      </p:pic>
    </p:spTree>
    <p:extLst>
      <p:ext uri="{BB962C8B-B14F-4D97-AF65-F5344CB8AC3E}">
        <p14:creationId xmlns:p14="http://schemas.microsoft.com/office/powerpoint/2010/main" val="8910544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1660" y="381001"/>
            <a:ext cx="8359140" cy="96773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1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(3) comparison between HBcAb positive and negative occult HBV cases regarding clinical data</a:t>
            </a:r>
            <a:r>
              <a:rPr lang="en-US" sz="1800" dirty="0">
                <a:solidFill>
                  <a:srgbClr val="FFC000"/>
                </a:solidFill>
              </a:rPr>
              <a:t/>
            </a:r>
            <a:br>
              <a:rPr lang="en-US" sz="1800" dirty="0">
                <a:solidFill>
                  <a:srgbClr val="FFC000"/>
                </a:solidFill>
              </a:rPr>
            </a:br>
            <a:endParaRPr lang="ar-EG" sz="1800" dirty="0">
              <a:solidFill>
                <a:srgbClr val="FFC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8618551"/>
              </p:ext>
            </p:extLst>
          </p:nvPr>
        </p:nvGraphicFramePr>
        <p:xfrm>
          <a:off x="2590800" y="1600201"/>
          <a:ext cx="7391400" cy="5099049"/>
        </p:xfrm>
        <a:graphic>
          <a:graphicData uri="http://schemas.openxmlformats.org/drawingml/2006/table">
            <a:tbl>
              <a:tblPr/>
              <a:tblGrid>
                <a:gridCol w="13858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419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291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381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9630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97534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Parameter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HBcAb positive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n=13 (%)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HBcAb negative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n=14 (%)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65F9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821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Age (years)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11±4.1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9±3.9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0.31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76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Gender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Male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(54%)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(46%)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(50%)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(50%)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0.84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75764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Female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7534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 of Bl. Transfusion (No/Year)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16±4.1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13±5.3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577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Presence of Hepatomegaly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(38%)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(36%)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0.88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8092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Presence Of Splenomegaly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(38%)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(43%)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0.82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26668" name="TextBox 5"/>
          <p:cNvSpPr txBox="1">
            <a:spLocks noChangeArrowheads="1"/>
          </p:cNvSpPr>
          <p:nvPr/>
        </p:nvSpPr>
        <p:spPr bwMode="auto">
          <a:xfrm rot="887046">
            <a:off x="2508250" y="1120259"/>
            <a:ext cx="9223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ar-EG" altLang="en-US"/>
          </a:p>
        </p:txBody>
      </p:sp>
    </p:spTree>
    <p:extLst>
      <p:ext uri="{BB962C8B-B14F-4D97-AF65-F5344CB8AC3E}">
        <p14:creationId xmlns:p14="http://schemas.microsoft.com/office/powerpoint/2010/main" val="37216501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86200" y="1379539"/>
          <a:ext cx="6172200" cy="51784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20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81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901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4826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70634"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parameters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HBcAb positive</a:t>
                      </a:r>
                    </a:p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n=(13)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HBcAb negative</a:t>
                      </a:r>
                    </a:p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n=(14)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1767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PCR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Negative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 (0%)</a:t>
                      </a:r>
                    </a:p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13 (100%)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14 (100%) </a:t>
                      </a:r>
                    </a:p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 (0%)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0.82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268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Positive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5268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HCVAb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Positive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 (46%) </a:t>
                      </a:r>
                    </a:p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 (54%)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 (7%) </a:t>
                      </a:r>
                    </a:p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13 (93%)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0.02*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5268"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negative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3037"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Serum ferritin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2605±1923.3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1720±1029.7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0.15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89035"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AST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60±38.1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68±66.2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0.7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3037"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ALT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77±61.2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72±67.6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0.86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89035"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Blood urea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26±7.3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25±7.6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0.89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03037"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Serum creatinine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0.5±0.16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0.5±0.17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0.56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03037"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HB level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 hMerge="1"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8±1.3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8±1.1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0.68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0011" marR="50011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27709" name="Rectangle 1"/>
          <p:cNvSpPr>
            <a:spLocks noChangeArrowheads="1"/>
          </p:cNvSpPr>
          <p:nvPr/>
        </p:nvSpPr>
        <p:spPr bwMode="auto">
          <a:xfrm>
            <a:off x="2667001" y="487363"/>
            <a:ext cx="7820025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en-US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(4): Comparison between HBcAb positive and negative occult </a:t>
            </a:r>
          </a:p>
          <a:p>
            <a:pPr algn="ctr" rtl="0" eaLnBrk="1" hangingPunct="1"/>
            <a:r>
              <a:rPr lang="en-US" altLang="en-US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HBV cases regarding Laboratory data</a:t>
            </a:r>
            <a:endParaRPr lang="en-US" altLang="en-US" sz="1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107011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Hepatitis C virus infection prevalence in occult hepatitis B virus infection group</a:t>
            </a:r>
            <a:b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738" y="2137439"/>
            <a:ext cx="6594441" cy="3834736"/>
          </a:xfrm>
        </p:spPr>
      </p:pic>
    </p:spTree>
    <p:extLst>
      <p:ext uri="{BB962C8B-B14F-4D97-AF65-F5344CB8AC3E}">
        <p14:creationId xmlns:p14="http://schemas.microsoft.com/office/powerpoint/2010/main" val="16691919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risk of acquiring occult hepatitis B virus infection is high in studied children who received multiple blood transfusions.</a:t>
            </a:r>
          </a:p>
          <a:p>
            <a:pPr marL="0" indent="0">
              <a:buNone/>
              <a:defRPr/>
            </a:pPr>
            <a:endParaRPr lang="en-US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Despite obligatory HBV vaccination schedules, chronically transfused patients were still at high risk of acquiring infection. </a:t>
            </a:r>
          </a:p>
          <a:p>
            <a:pPr marL="0" indent="0">
              <a:buNone/>
              <a:defRPr/>
            </a:pPr>
            <a:endParaRPr lang="en-US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Screening such at-risk patients with HBsAg  is not enough and PCR screening is recommended. Also, blood donors screening for HBsAg reduces, but does not abolish, the risk of transfusion-transmitted HBV infection.</a:t>
            </a:r>
            <a:endParaRPr lang="en-US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6569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A high OBI prevalence rate (60%) was found among frequently blood</a:t>
            </a:r>
          </a:p>
          <a:p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transfused Egyptian children.</a:t>
            </a:r>
          </a:p>
          <a:p>
            <a:endParaRPr lang="en-US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The frequency  of hepatitis C virus infection increase in those with occult hepatitis B infection.</a:t>
            </a:r>
          </a:p>
        </p:txBody>
      </p:sp>
    </p:spTree>
    <p:extLst>
      <p:ext uri="{BB962C8B-B14F-4D97-AF65-F5344CB8AC3E}">
        <p14:creationId xmlns:p14="http://schemas.microsoft.com/office/powerpoint/2010/main" val="17653840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71345"/>
            <a:ext cx="10515600" cy="4351338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b="1" u="sng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Based on our findings, we recommend the following:</a:t>
            </a:r>
          </a:p>
          <a:p>
            <a:pPr>
              <a:defRPr/>
            </a:pP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Frequently transfused children must be regularly screened for OBI by a sensitive PCR for HBV-DNA.</a:t>
            </a:r>
          </a:p>
          <a:p>
            <a:pPr marL="0" indent="0">
              <a:buNone/>
              <a:defRPr/>
            </a:pPr>
            <a:endParaRPr lang="en-US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Hepatitis B surface antigen negative blood donors should be screened to exclude HBV-DNA positive ones.</a:t>
            </a:r>
          </a:p>
          <a:p>
            <a:pPr marL="0" indent="0">
              <a:buNone/>
              <a:defRPr/>
            </a:pPr>
            <a:endParaRPr lang="en-US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Prospective studies with larger number of such patients are important to gain more insight into this important subject</a:t>
            </a:r>
            <a:endParaRPr lang="en-US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1602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625" y="708385"/>
            <a:ext cx="8758238" cy="5537323"/>
          </a:xfrm>
        </p:spPr>
      </p:pic>
    </p:spTree>
    <p:extLst>
      <p:ext uri="{BB962C8B-B14F-4D97-AF65-F5344CB8AC3E}">
        <p14:creationId xmlns:p14="http://schemas.microsoft.com/office/powerpoint/2010/main" val="39934958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587" y="179388"/>
            <a:ext cx="8796337" cy="4848078"/>
          </a:xfrm>
        </p:spPr>
      </p:pic>
    </p:spTree>
    <p:extLst>
      <p:ext uri="{BB962C8B-B14F-4D97-AF65-F5344CB8AC3E}">
        <p14:creationId xmlns:p14="http://schemas.microsoft.com/office/powerpoint/2010/main" val="41838024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57200"/>
            <a:ext cx="10515600" cy="6069330"/>
          </a:xfrm>
        </p:spPr>
      </p:pic>
    </p:spTree>
    <p:extLst>
      <p:ext uri="{BB962C8B-B14F-4D97-AF65-F5344CB8AC3E}">
        <p14:creationId xmlns:p14="http://schemas.microsoft.com/office/powerpoint/2010/main" val="41615919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024" y="365125"/>
            <a:ext cx="9024937" cy="5091242"/>
          </a:xfrm>
        </p:spPr>
      </p:pic>
    </p:spTree>
    <p:extLst>
      <p:ext uri="{BB962C8B-B14F-4D97-AF65-F5344CB8AC3E}">
        <p14:creationId xmlns:p14="http://schemas.microsoft.com/office/powerpoint/2010/main" val="14136659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462" y="365125"/>
            <a:ext cx="9939337" cy="5726523"/>
          </a:xfrm>
        </p:spPr>
      </p:pic>
    </p:spTree>
    <p:extLst>
      <p:ext uri="{BB962C8B-B14F-4D97-AF65-F5344CB8AC3E}">
        <p14:creationId xmlns:p14="http://schemas.microsoft.com/office/powerpoint/2010/main" val="9530040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6"/>
            <a:ext cx="10515600" cy="5681344"/>
          </a:xfrm>
        </p:spPr>
      </p:pic>
    </p:spTree>
    <p:extLst>
      <p:ext uri="{BB962C8B-B14F-4D97-AF65-F5344CB8AC3E}">
        <p14:creationId xmlns:p14="http://schemas.microsoft.com/office/powerpoint/2010/main" val="32746144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649" y="365125"/>
            <a:ext cx="9299476" cy="5134928"/>
          </a:xfrm>
        </p:spPr>
      </p:pic>
    </p:spTree>
    <p:extLst>
      <p:ext uri="{BB962C8B-B14F-4D97-AF65-F5344CB8AC3E}">
        <p14:creationId xmlns:p14="http://schemas.microsoft.com/office/powerpoint/2010/main" val="23533325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03" y="479425"/>
            <a:ext cx="10111593" cy="5649914"/>
          </a:xfrm>
        </p:spPr>
      </p:pic>
    </p:spTree>
    <p:extLst>
      <p:ext uri="{BB962C8B-B14F-4D97-AF65-F5344CB8AC3E}">
        <p14:creationId xmlns:p14="http://schemas.microsoft.com/office/powerpoint/2010/main" val="7203151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5600" cy="6001385"/>
          </a:xfrm>
        </p:spPr>
      </p:pic>
    </p:spTree>
    <p:extLst>
      <p:ext uri="{BB962C8B-B14F-4D97-AF65-F5344CB8AC3E}">
        <p14:creationId xmlns:p14="http://schemas.microsoft.com/office/powerpoint/2010/main" val="4651817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54330" y="5234938"/>
            <a:ext cx="20574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633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7007</TotalTime>
  <Words>2000</Words>
  <Application>Microsoft Office PowerPoint</Application>
  <PresentationFormat>Custom</PresentationFormat>
  <Paragraphs>446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Diagnosis of occult hepatitis B virus infection in patients requiring chronic blood transfusion</vt:lpstr>
      <vt:lpstr>Authors:</vt:lpstr>
      <vt:lpstr>Agenda</vt:lpstr>
      <vt:lpstr>Hepatitis B In the World </vt:lpstr>
      <vt:lpstr>Hepatitis B</vt:lpstr>
      <vt:lpstr>Structure of hepatitis B virus</vt:lpstr>
      <vt:lpstr>HBV Structure &amp; Antigens </vt:lpstr>
      <vt:lpstr>HBV serology interpretation</vt:lpstr>
      <vt:lpstr>Clinical outcomes of Hepatitis B infections</vt:lpstr>
      <vt:lpstr>Definition of  occult hepatitis B infection (OBI)</vt:lpstr>
      <vt:lpstr>Mode of transmission </vt:lpstr>
      <vt:lpstr>Mode of infection</vt:lpstr>
      <vt:lpstr>Serological pattern of OBI</vt:lpstr>
      <vt:lpstr>Schematic conditions leading to different seropatterns of OBI</vt:lpstr>
      <vt:lpstr>Diagnosis of OBI</vt:lpstr>
      <vt:lpstr>Schematic representation of possible clinical  impacts of occult HB infection                           </vt:lpstr>
      <vt:lpstr>AIM OF THE WORK</vt:lpstr>
      <vt:lpstr>Aim of the work</vt:lpstr>
      <vt:lpstr>PATIENTS AND METHODS</vt:lpstr>
      <vt:lpstr>Patients and methods</vt:lpstr>
      <vt:lpstr>Patients and methods</vt:lpstr>
      <vt:lpstr>Patients and methods</vt:lpstr>
      <vt:lpstr>Patients and methods</vt:lpstr>
      <vt:lpstr>Patients and methods</vt:lpstr>
      <vt:lpstr>Patients and methods</vt:lpstr>
      <vt:lpstr>Patients and methods</vt:lpstr>
      <vt:lpstr>Patients and methods</vt:lpstr>
      <vt:lpstr>Patients and methods</vt:lpstr>
      <vt:lpstr>Patients and methods</vt:lpstr>
      <vt:lpstr>RESULTS</vt:lpstr>
      <vt:lpstr> </vt:lpstr>
      <vt:lpstr>PowerPoint Presentation</vt:lpstr>
      <vt:lpstr>AST LEVEL IN PATIENTS AND CONTROL </vt:lpstr>
      <vt:lpstr>ALT level in patients and control </vt:lpstr>
      <vt:lpstr>Table (3) comparison between HBcAb positive and negative occult HBV cases regarding clinical data </vt:lpstr>
      <vt:lpstr>PowerPoint Presentation</vt:lpstr>
      <vt:lpstr> Hepatitis C virus infection prevalence in occult hepatitis B virus infection group </vt:lpstr>
      <vt:lpstr>Conclusion</vt:lpstr>
      <vt:lpstr>Conclusion</vt:lpstr>
      <vt:lpstr>Recommendations: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Master</dc:creator>
  <cp:lastModifiedBy>Pediatric Oncology-2016</cp:lastModifiedBy>
  <cp:revision>43</cp:revision>
  <dcterms:created xsi:type="dcterms:W3CDTF">2016-08-05T10:48:29Z</dcterms:created>
  <dcterms:modified xsi:type="dcterms:W3CDTF">2016-08-10T09:49:41Z</dcterms:modified>
</cp:coreProperties>
</file>