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13" r:id="rId1"/>
  </p:sldMasterIdLst>
  <p:sldIdLst>
    <p:sldId id="280" r:id="rId2"/>
    <p:sldId id="269" r:id="rId3"/>
    <p:sldId id="281" r:id="rId4"/>
    <p:sldId id="271" r:id="rId5"/>
    <p:sldId id="278" r:id="rId6"/>
    <p:sldId id="272" r:id="rId7"/>
    <p:sldId id="273" r:id="rId8"/>
    <p:sldId id="276" r:id="rId9"/>
    <p:sldId id="270" r:id="rId10"/>
    <p:sldId id="259" r:id="rId11"/>
    <p:sldId id="260" r:id="rId12"/>
    <p:sldId id="261" r:id="rId13"/>
    <p:sldId id="282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84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931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2390091863517073"/>
          <c:y val="0.89544570377302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AGE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1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1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2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2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3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3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4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4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5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5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6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6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Sheet1!$A$2:$A$7</c:f>
              <c:strCache>
                <c:ptCount val="6"/>
                <c:pt idx="0">
                  <c:v>&lt;15</c:v>
                </c:pt>
                <c:pt idx="1">
                  <c:v>16-25</c:v>
                </c:pt>
                <c:pt idx="2">
                  <c:v>26-35</c:v>
                </c:pt>
                <c:pt idx="3">
                  <c:v>36-45</c:v>
                </c:pt>
                <c:pt idx="4">
                  <c:v>46-55</c:v>
                </c:pt>
                <c:pt idx="5">
                  <c:v>&gt;56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</c:v>
                </c:pt>
                <c:pt idx="1">
                  <c:v>18</c:v>
                </c:pt>
                <c:pt idx="2">
                  <c:v>30</c:v>
                </c:pt>
                <c:pt idx="3">
                  <c:v>18</c:v>
                </c:pt>
                <c:pt idx="4">
                  <c:v>14</c:v>
                </c:pt>
                <c:pt idx="5">
                  <c:v>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593827646544186"/>
          <c:y val="0.896613609586732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3629365035964775E-2"/>
          <c:y val="0.20803927286866924"/>
          <c:w val="0.71513472371179709"/>
          <c:h val="0.71159132886167009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SEX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1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1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2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2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Female</c:v>
                </c:pt>
                <c:pt idx="1">
                  <c:v>Male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57</c:v>
                </c:pt>
                <c:pt idx="1">
                  <c:v>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LESIONS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1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1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2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2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Sheet1!$A$2:$A$3</c:f>
              <c:strCache>
                <c:ptCount val="2"/>
                <c:pt idx="0">
                  <c:v>Multiple Lesions</c:v>
                </c:pt>
                <c:pt idx="1">
                  <c:v>Single Lesions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68</c:v>
                </c:pt>
                <c:pt idx="1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23454469233012551"/>
          <c:y val="3.492060000439944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  <c:perspective val="3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ASSOCIATION  WITH OTHER DISEASES</c:v>
                </c:pt>
              </c:strCache>
            </c:strRef>
          </c:tx>
          <c:explosion val="25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1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1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2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2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3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3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4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4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5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5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4000"/>
                      <a:satMod val="103000"/>
                      <a:lumMod val="102000"/>
                    </a:schemeClr>
                  </a:gs>
                  <a:gs pos="50000">
                    <a:schemeClr val="accent6">
                      <a:shade val="100000"/>
                      <a:satMod val="110000"/>
                      <a:lumMod val="100000"/>
                    </a:schemeClr>
                  </a:gs>
                  <a:gs pos="100000">
                    <a:schemeClr val="accent6">
                      <a:shade val="78000"/>
                      <a:satMod val="120000"/>
                      <a:lumMod val="99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38100" dist="25400" dir="5400000" algn="ctr" rotWithShape="0">
                  <a:srgbClr val="000000">
                    <a:alpha val="25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Sheet1!$A$2:$A$7</c:f>
              <c:strCache>
                <c:ptCount val="5"/>
                <c:pt idx="0">
                  <c:v>Hypertension</c:v>
                </c:pt>
                <c:pt idx="1">
                  <c:v>Hypothyroidism</c:v>
                </c:pt>
                <c:pt idx="2">
                  <c:v>Diabetes Melitus</c:v>
                </c:pt>
                <c:pt idx="3">
                  <c:v>Bronchial Asthma</c:v>
                </c:pt>
                <c:pt idx="4">
                  <c:v>No association with any diseases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4.0000000000000022E-2</c:v>
                </c:pt>
                <c:pt idx="1">
                  <c:v>1.0000000000000005E-2</c:v>
                </c:pt>
                <c:pt idx="2">
                  <c:v>1.0000000000000005E-2</c:v>
                </c:pt>
                <c:pt idx="3">
                  <c:v>1.0000000000000005E-2</c:v>
                </c:pt>
                <c:pt idx="4">
                  <c:v>0.93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</c:pie3DChart>
      <c:spPr>
        <a:noFill/>
        <a:ln>
          <a:noFill/>
        </a:ln>
        <a:effectLst/>
      </c:spPr>
    </c:plotArea>
    <c:legend>
      <c:legendPos val="b"/>
      <c:legendEntry>
        <c:idx val="5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2063115" y="630937"/>
            <a:ext cx="5230368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8892" y="1098388"/>
            <a:ext cx="7738814" cy="4394988"/>
          </a:xfrm>
        </p:spPr>
        <p:txBody>
          <a:bodyPr anchor="ctr">
            <a:noAutofit/>
          </a:bodyPr>
          <a:lstStyle>
            <a:lvl1pPr algn="ctr">
              <a:defRPr sz="7500" spc="6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61284" y="5979197"/>
            <a:ext cx="6034030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1500" b="1" i="0" cap="all" spc="30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8892" y="6375679"/>
            <a:ext cx="174729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5249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0414" y="6375679"/>
            <a:ext cx="1747292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95414604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000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2110979" cy="6858000"/>
          </a:xfrm>
          <a:custGeom>
            <a:avLst/>
            <a:gdLst/>
            <a:ahLst/>
            <a:cxnLst/>
            <a:rect l="0" t="0" r="r" b="b"/>
            <a:pathLst>
              <a:path w="1773" h="4320">
                <a:moveTo>
                  <a:pt x="0" y="0"/>
                </a:moveTo>
                <a:lnTo>
                  <a:pt x="891" y="0"/>
                </a:lnTo>
                <a:lnTo>
                  <a:pt x="906" y="56"/>
                </a:lnTo>
                <a:lnTo>
                  <a:pt x="921" y="111"/>
                </a:lnTo>
                <a:lnTo>
                  <a:pt x="938" y="165"/>
                </a:lnTo>
                <a:lnTo>
                  <a:pt x="957" y="217"/>
                </a:lnTo>
                <a:lnTo>
                  <a:pt x="980" y="266"/>
                </a:lnTo>
                <a:lnTo>
                  <a:pt x="1007" y="312"/>
                </a:lnTo>
                <a:lnTo>
                  <a:pt x="1036" y="351"/>
                </a:lnTo>
                <a:lnTo>
                  <a:pt x="1069" y="387"/>
                </a:lnTo>
                <a:lnTo>
                  <a:pt x="1105" y="422"/>
                </a:lnTo>
                <a:lnTo>
                  <a:pt x="1145" y="456"/>
                </a:lnTo>
                <a:lnTo>
                  <a:pt x="1185" y="487"/>
                </a:lnTo>
                <a:lnTo>
                  <a:pt x="1227" y="520"/>
                </a:lnTo>
                <a:lnTo>
                  <a:pt x="1270" y="551"/>
                </a:lnTo>
                <a:lnTo>
                  <a:pt x="1311" y="584"/>
                </a:lnTo>
                <a:lnTo>
                  <a:pt x="1352" y="617"/>
                </a:lnTo>
                <a:lnTo>
                  <a:pt x="1390" y="651"/>
                </a:lnTo>
                <a:lnTo>
                  <a:pt x="1425" y="687"/>
                </a:lnTo>
                <a:lnTo>
                  <a:pt x="1456" y="725"/>
                </a:lnTo>
                <a:lnTo>
                  <a:pt x="1484" y="765"/>
                </a:lnTo>
                <a:lnTo>
                  <a:pt x="1505" y="808"/>
                </a:lnTo>
                <a:lnTo>
                  <a:pt x="1521" y="856"/>
                </a:lnTo>
                <a:lnTo>
                  <a:pt x="1530" y="907"/>
                </a:lnTo>
                <a:lnTo>
                  <a:pt x="1534" y="960"/>
                </a:lnTo>
                <a:lnTo>
                  <a:pt x="1534" y="1013"/>
                </a:lnTo>
                <a:lnTo>
                  <a:pt x="1530" y="1068"/>
                </a:lnTo>
                <a:lnTo>
                  <a:pt x="1523" y="1125"/>
                </a:lnTo>
                <a:lnTo>
                  <a:pt x="1515" y="1181"/>
                </a:lnTo>
                <a:lnTo>
                  <a:pt x="1508" y="1237"/>
                </a:lnTo>
                <a:lnTo>
                  <a:pt x="1501" y="1293"/>
                </a:lnTo>
                <a:lnTo>
                  <a:pt x="1496" y="1350"/>
                </a:lnTo>
                <a:lnTo>
                  <a:pt x="1494" y="1405"/>
                </a:lnTo>
                <a:lnTo>
                  <a:pt x="1497" y="1458"/>
                </a:lnTo>
                <a:lnTo>
                  <a:pt x="1504" y="1511"/>
                </a:lnTo>
                <a:lnTo>
                  <a:pt x="1517" y="1560"/>
                </a:lnTo>
                <a:lnTo>
                  <a:pt x="1535" y="1610"/>
                </a:lnTo>
                <a:lnTo>
                  <a:pt x="1557" y="1659"/>
                </a:lnTo>
                <a:lnTo>
                  <a:pt x="1583" y="1708"/>
                </a:lnTo>
                <a:lnTo>
                  <a:pt x="1611" y="1757"/>
                </a:lnTo>
                <a:lnTo>
                  <a:pt x="1640" y="1807"/>
                </a:lnTo>
                <a:lnTo>
                  <a:pt x="1669" y="1855"/>
                </a:lnTo>
                <a:lnTo>
                  <a:pt x="1696" y="1905"/>
                </a:lnTo>
                <a:lnTo>
                  <a:pt x="1721" y="1954"/>
                </a:lnTo>
                <a:lnTo>
                  <a:pt x="1742" y="2006"/>
                </a:lnTo>
                <a:lnTo>
                  <a:pt x="1759" y="2057"/>
                </a:lnTo>
                <a:lnTo>
                  <a:pt x="1769" y="2108"/>
                </a:lnTo>
                <a:lnTo>
                  <a:pt x="1773" y="2160"/>
                </a:lnTo>
                <a:lnTo>
                  <a:pt x="1769" y="2212"/>
                </a:lnTo>
                <a:lnTo>
                  <a:pt x="1759" y="2263"/>
                </a:lnTo>
                <a:lnTo>
                  <a:pt x="1742" y="2314"/>
                </a:lnTo>
                <a:lnTo>
                  <a:pt x="1721" y="2366"/>
                </a:lnTo>
                <a:lnTo>
                  <a:pt x="1696" y="2415"/>
                </a:lnTo>
                <a:lnTo>
                  <a:pt x="1669" y="2465"/>
                </a:lnTo>
                <a:lnTo>
                  <a:pt x="1640" y="2513"/>
                </a:lnTo>
                <a:lnTo>
                  <a:pt x="1611" y="2563"/>
                </a:lnTo>
                <a:lnTo>
                  <a:pt x="1583" y="2612"/>
                </a:lnTo>
                <a:lnTo>
                  <a:pt x="1557" y="2661"/>
                </a:lnTo>
                <a:lnTo>
                  <a:pt x="1535" y="2710"/>
                </a:lnTo>
                <a:lnTo>
                  <a:pt x="1517" y="2760"/>
                </a:lnTo>
                <a:lnTo>
                  <a:pt x="1504" y="2809"/>
                </a:lnTo>
                <a:lnTo>
                  <a:pt x="1497" y="2862"/>
                </a:lnTo>
                <a:lnTo>
                  <a:pt x="1494" y="2915"/>
                </a:lnTo>
                <a:lnTo>
                  <a:pt x="1496" y="2970"/>
                </a:lnTo>
                <a:lnTo>
                  <a:pt x="1501" y="3027"/>
                </a:lnTo>
                <a:lnTo>
                  <a:pt x="1508" y="3083"/>
                </a:lnTo>
                <a:lnTo>
                  <a:pt x="1515" y="3139"/>
                </a:lnTo>
                <a:lnTo>
                  <a:pt x="1523" y="3195"/>
                </a:lnTo>
                <a:lnTo>
                  <a:pt x="1530" y="3252"/>
                </a:lnTo>
                <a:lnTo>
                  <a:pt x="1534" y="3307"/>
                </a:lnTo>
                <a:lnTo>
                  <a:pt x="1534" y="3360"/>
                </a:lnTo>
                <a:lnTo>
                  <a:pt x="1530" y="3413"/>
                </a:lnTo>
                <a:lnTo>
                  <a:pt x="1521" y="3464"/>
                </a:lnTo>
                <a:lnTo>
                  <a:pt x="1505" y="3512"/>
                </a:lnTo>
                <a:lnTo>
                  <a:pt x="1484" y="3555"/>
                </a:lnTo>
                <a:lnTo>
                  <a:pt x="1456" y="3595"/>
                </a:lnTo>
                <a:lnTo>
                  <a:pt x="1425" y="3633"/>
                </a:lnTo>
                <a:lnTo>
                  <a:pt x="1390" y="3669"/>
                </a:lnTo>
                <a:lnTo>
                  <a:pt x="1352" y="3703"/>
                </a:lnTo>
                <a:lnTo>
                  <a:pt x="1311" y="3736"/>
                </a:lnTo>
                <a:lnTo>
                  <a:pt x="1270" y="3769"/>
                </a:lnTo>
                <a:lnTo>
                  <a:pt x="1227" y="3800"/>
                </a:lnTo>
                <a:lnTo>
                  <a:pt x="1185" y="3833"/>
                </a:lnTo>
                <a:lnTo>
                  <a:pt x="1145" y="3864"/>
                </a:lnTo>
                <a:lnTo>
                  <a:pt x="1105" y="3898"/>
                </a:lnTo>
                <a:lnTo>
                  <a:pt x="1069" y="3933"/>
                </a:lnTo>
                <a:lnTo>
                  <a:pt x="1036" y="3969"/>
                </a:lnTo>
                <a:lnTo>
                  <a:pt x="1007" y="4008"/>
                </a:lnTo>
                <a:lnTo>
                  <a:pt x="980" y="4054"/>
                </a:lnTo>
                <a:lnTo>
                  <a:pt x="957" y="4103"/>
                </a:lnTo>
                <a:lnTo>
                  <a:pt x="938" y="4155"/>
                </a:lnTo>
                <a:lnTo>
                  <a:pt x="921" y="4209"/>
                </a:lnTo>
                <a:lnTo>
                  <a:pt x="906" y="4264"/>
                </a:lnTo>
                <a:lnTo>
                  <a:pt x="891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2197" y="1073889"/>
            <a:ext cx="6140303" cy="4064627"/>
          </a:xfrm>
        </p:spPr>
        <p:txBody>
          <a:bodyPr anchor="b">
            <a:normAutofit/>
          </a:bodyPr>
          <a:lstStyle>
            <a:lvl1pPr>
              <a:defRPr sz="6300" spc="6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32198" y="5159782"/>
            <a:ext cx="5263116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500" b="1" i="0" cap="all" spc="300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427410" y="6375679"/>
            <a:ext cx="1120460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9298" y="6375679"/>
            <a:ext cx="30861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56825" y="6375679"/>
            <a:ext cx="1115675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6" name="Freeform 11"/>
          <p:cNvSpPr/>
          <p:nvPr/>
        </p:nvSpPr>
        <p:spPr bwMode="auto">
          <a:xfrm>
            <a:off x="655786" y="0"/>
            <a:ext cx="1234679" cy="6858000"/>
          </a:xfrm>
          <a:custGeom>
            <a:avLst/>
            <a:gdLst/>
            <a:ahLst/>
            <a:cxnLst/>
            <a:rect l="0" t="0" r="r" b="b"/>
            <a:pathLst>
              <a:path w="1037" h="4320">
                <a:moveTo>
                  <a:pt x="0" y="0"/>
                </a:moveTo>
                <a:lnTo>
                  <a:pt x="171" y="0"/>
                </a:lnTo>
                <a:lnTo>
                  <a:pt x="188" y="55"/>
                </a:lnTo>
                <a:lnTo>
                  <a:pt x="204" y="110"/>
                </a:lnTo>
                <a:lnTo>
                  <a:pt x="220" y="166"/>
                </a:lnTo>
                <a:lnTo>
                  <a:pt x="234" y="223"/>
                </a:lnTo>
                <a:lnTo>
                  <a:pt x="251" y="278"/>
                </a:lnTo>
                <a:lnTo>
                  <a:pt x="269" y="331"/>
                </a:lnTo>
                <a:lnTo>
                  <a:pt x="292" y="381"/>
                </a:lnTo>
                <a:lnTo>
                  <a:pt x="319" y="427"/>
                </a:lnTo>
                <a:lnTo>
                  <a:pt x="349" y="466"/>
                </a:lnTo>
                <a:lnTo>
                  <a:pt x="382" y="503"/>
                </a:lnTo>
                <a:lnTo>
                  <a:pt x="420" y="537"/>
                </a:lnTo>
                <a:lnTo>
                  <a:pt x="460" y="571"/>
                </a:lnTo>
                <a:lnTo>
                  <a:pt x="502" y="603"/>
                </a:lnTo>
                <a:lnTo>
                  <a:pt x="544" y="635"/>
                </a:lnTo>
                <a:lnTo>
                  <a:pt x="587" y="668"/>
                </a:lnTo>
                <a:lnTo>
                  <a:pt x="628" y="700"/>
                </a:lnTo>
                <a:lnTo>
                  <a:pt x="667" y="734"/>
                </a:lnTo>
                <a:lnTo>
                  <a:pt x="703" y="771"/>
                </a:lnTo>
                <a:lnTo>
                  <a:pt x="736" y="808"/>
                </a:lnTo>
                <a:lnTo>
                  <a:pt x="763" y="848"/>
                </a:lnTo>
                <a:lnTo>
                  <a:pt x="786" y="893"/>
                </a:lnTo>
                <a:lnTo>
                  <a:pt x="800" y="937"/>
                </a:lnTo>
                <a:lnTo>
                  <a:pt x="809" y="986"/>
                </a:lnTo>
                <a:lnTo>
                  <a:pt x="813" y="1034"/>
                </a:lnTo>
                <a:lnTo>
                  <a:pt x="812" y="1085"/>
                </a:lnTo>
                <a:lnTo>
                  <a:pt x="808" y="1136"/>
                </a:lnTo>
                <a:lnTo>
                  <a:pt x="803" y="1189"/>
                </a:lnTo>
                <a:lnTo>
                  <a:pt x="796" y="1242"/>
                </a:lnTo>
                <a:lnTo>
                  <a:pt x="788" y="1295"/>
                </a:lnTo>
                <a:lnTo>
                  <a:pt x="782" y="1348"/>
                </a:lnTo>
                <a:lnTo>
                  <a:pt x="778" y="1401"/>
                </a:lnTo>
                <a:lnTo>
                  <a:pt x="775" y="1452"/>
                </a:lnTo>
                <a:lnTo>
                  <a:pt x="778" y="1502"/>
                </a:lnTo>
                <a:lnTo>
                  <a:pt x="784" y="1551"/>
                </a:lnTo>
                <a:lnTo>
                  <a:pt x="797" y="1602"/>
                </a:lnTo>
                <a:lnTo>
                  <a:pt x="817" y="1652"/>
                </a:lnTo>
                <a:lnTo>
                  <a:pt x="841" y="1702"/>
                </a:lnTo>
                <a:lnTo>
                  <a:pt x="868" y="1752"/>
                </a:lnTo>
                <a:lnTo>
                  <a:pt x="896" y="1801"/>
                </a:lnTo>
                <a:lnTo>
                  <a:pt x="926" y="1851"/>
                </a:lnTo>
                <a:lnTo>
                  <a:pt x="953" y="1901"/>
                </a:lnTo>
                <a:lnTo>
                  <a:pt x="980" y="1952"/>
                </a:lnTo>
                <a:lnTo>
                  <a:pt x="1003" y="2003"/>
                </a:lnTo>
                <a:lnTo>
                  <a:pt x="1021" y="2054"/>
                </a:lnTo>
                <a:lnTo>
                  <a:pt x="1031" y="2106"/>
                </a:lnTo>
                <a:lnTo>
                  <a:pt x="1037" y="2160"/>
                </a:lnTo>
                <a:lnTo>
                  <a:pt x="1031" y="2214"/>
                </a:lnTo>
                <a:lnTo>
                  <a:pt x="1021" y="2266"/>
                </a:lnTo>
                <a:lnTo>
                  <a:pt x="1003" y="2317"/>
                </a:lnTo>
                <a:lnTo>
                  <a:pt x="980" y="2368"/>
                </a:lnTo>
                <a:lnTo>
                  <a:pt x="953" y="2419"/>
                </a:lnTo>
                <a:lnTo>
                  <a:pt x="926" y="2469"/>
                </a:lnTo>
                <a:lnTo>
                  <a:pt x="896" y="2519"/>
                </a:lnTo>
                <a:lnTo>
                  <a:pt x="868" y="2568"/>
                </a:lnTo>
                <a:lnTo>
                  <a:pt x="841" y="2618"/>
                </a:lnTo>
                <a:lnTo>
                  <a:pt x="817" y="2668"/>
                </a:lnTo>
                <a:lnTo>
                  <a:pt x="797" y="2718"/>
                </a:lnTo>
                <a:lnTo>
                  <a:pt x="784" y="2769"/>
                </a:lnTo>
                <a:lnTo>
                  <a:pt x="778" y="2818"/>
                </a:lnTo>
                <a:lnTo>
                  <a:pt x="775" y="2868"/>
                </a:lnTo>
                <a:lnTo>
                  <a:pt x="778" y="2919"/>
                </a:lnTo>
                <a:lnTo>
                  <a:pt x="782" y="2972"/>
                </a:lnTo>
                <a:lnTo>
                  <a:pt x="788" y="3025"/>
                </a:lnTo>
                <a:lnTo>
                  <a:pt x="796" y="3078"/>
                </a:lnTo>
                <a:lnTo>
                  <a:pt x="803" y="3131"/>
                </a:lnTo>
                <a:lnTo>
                  <a:pt x="808" y="3184"/>
                </a:lnTo>
                <a:lnTo>
                  <a:pt x="812" y="3235"/>
                </a:lnTo>
                <a:lnTo>
                  <a:pt x="813" y="3286"/>
                </a:lnTo>
                <a:lnTo>
                  <a:pt x="809" y="3334"/>
                </a:lnTo>
                <a:lnTo>
                  <a:pt x="800" y="3383"/>
                </a:lnTo>
                <a:lnTo>
                  <a:pt x="786" y="3427"/>
                </a:lnTo>
                <a:lnTo>
                  <a:pt x="763" y="3472"/>
                </a:lnTo>
                <a:lnTo>
                  <a:pt x="736" y="3512"/>
                </a:lnTo>
                <a:lnTo>
                  <a:pt x="703" y="3549"/>
                </a:lnTo>
                <a:lnTo>
                  <a:pt x="667" y="3586"/>
                </a:lnTo>
                <a:lnTo>
                  <a:pt x="628" y="3620"/>
                </a:lnTo>
                <a:lnTo>
                  <a:pt x="587" y="3652"/>
                </a:lnTo>
                <a:lnTo>
                  <a:pt x="544" y="3685"/>
                </a:lnTo>
                <a:lnTo>
                  <a:pt x="502" y="3717"/>
                </a:lnTo>
                <a:lnTo>
                  <a:pt x="460" y="3749"/>
                </a:lnTo>
                <a:lnTo>
                  <a:pt x="420" y="3783"/>
                </a:lnTo>
                <a:lnTo>
                  <a:pt x="382" y="3817"/>
                </a:lnTo>
                <a:lnTo>
                  <a:pt x="349" y="3854"/>
                </a:lnTo>
                <a:lnTo>
                  <a:pt x="319" y="3893"/>
                </a:lnTo>
                <a:lnTo>
                  <a:pt x="292" y="3939"/>
                </a:lnTo>
                <a:lnTo>
                  <a:pt x="269" y="3989"/>
                </a:lnTo>
                <a:lnTo>
                  <a:pt x="251" y="4042"/>
                </a:lnTo>
                <a:lnTo>
                  <a:pt x="234" y="4097"/>
                </a:lnTo>
                <a:lnTo>
                  <a:pt x="220" y="4154"/>
                </a:lnTo>
                <a:lnTo>
                  <a:pt x="204" y="4210"/>
                </a:lnTo>
                <a:lnTo>
                  <a:pt x="188" y="4265"/>
                </a:lnTo>
                <a:lnTo>
                  <a:pt x="171" y="4320"/>
                </a:lnTo>
                <a:lnTo>
                  <a:pt x="0" y="4320"/>
                </a:lnTo>
                <a:lnTo>
                  <a:pt x="17" y="4278"/>
                </a:lnTo>
                <a:lnTo>
                  <a:pt x="33" y="4232"/>
                </a:lnTo>
                <a:lnTo>
                  <a:pt x="46" y="4183"/>
                </a:lnTo>
                <a:lnTo>
                  <a:pt x="60" y="4131"/>
                </a:lnTo>
                <a:lnTo>
                  <a:pt x="75" y="4075"/>
                </a:lnTo>
                <a:lnTo>
                  <a:pt x="90" y="4019"/>
                </a:lnTo>
                <a:lnTo>
                  <a:pt x="109" y="3964"/>
                </a:lnTo>
                <a:lnTo>
                  <a:pt x="129" y="3909"/>
                </a:lnTo>
                <a:lnTo>
                  <a:pt x="156" y="3855"/>
                </a:lnTo>
                <a:lnTo>
                  <a:pt x="186" y="3804"/>
                </a:lnTo>
                <a:lnTo>
                  <a:pt x="222" y="3756"/>
                </a:lnTo>
                <a:lnTo>
                  <a:pt x="261" y="3713"/>
                </a:lnTo>
                <a:lnTo>
                  <a:pt x="303" y="3672"/>
                </a:lnTo>
                <a:lnTo>
                  <a:pt x="348" y="3634"/>
                </a:lnTo>
                <a:lnTo>
                  <a:pt x="392" y="3599"/>
                </a:lnTo>
                <a:lnTo>
                  <a:pt x="438" y="3565"/>
                </a:lnTo>
                <a:lnTo>
                  <a:pt x="482" y="3531"/>
                </a:lnTo>
                <a:lnTo>
                  <a:pt x="523" y="3499"/>
                </a:lnTo>
                <a:lnTo>
                  <a:pt x="561" y="3466"/>
                </a:lnTo>
                <a:lnTo>
                  <a:pt x="594" y="3434"/>
                </a:lnTo>
                <a:lnTo>
                  <a:pt x="620" y="3400"/>
                </a:lnTo>
                <a:lnTo>
                  <a:pt x="638" y="3367"/>
                </a:lnTo>
                <a:lnTo>
                  <a:pt x="647" y="3336"/>
                </a:lnTo>
                <a:lnTo>
                  <a:pt x="652" y="3302"/>
                </a:lnTo>
                <a:lnTo>
                  <a:pt x="654" y="3265"/>
                </a:lnTo>
                <a:lnTo>
                  <a:pt x="651" y="3224"/>
                </a:lnTo>
                <a:lnTo>
                  <a:pt x="647" y="3181"/>
                </a:lnTo>
                <a:lnTo>
                  <a:pt x="642" y="3137"/>
                </a:lnTo>
                <a:lnTo>
                  <a:pt x="637" y="3091"/>
                </a:lnTo>
                <a:lnTo>
                  <a:pt x="626" y="3021"/>
                </a:lnTo>
                <a:lnTo>
                  <a:pt x="620" y="2952"/>
                </a:lnTo>
                <a:lnTo>
                  <a:pt x="616" y="2881"/>
                </a:lnTo>
                <a:lnTo>
                  <a:pt x="618" y="2809"/>
                </a:lnTo>
                <a:lnTo>
                  <a:pt x="628" y="2737"/>
                </a:lnTo>
                <a:lnTo>
                  <a:pt x="642" y="2681"/>
                </a:lnTo>
                <a:lnTo>
                  <a:pt x="661" y="2626"/>
                </a:lnTo>
                <a:lnTo>
                  <a:pt x="685" y="2574"/>
                </a:lnTo>
                <a:lnTo>
                  <a:pt x="711" y="2521"/>
                </a:lnTo>
                <a:lnTo>
                  <a:pt x="739" y="2472"/>
                </a:lnTo>
                <a:lnTo>
                  <a:pt x="767" y="2423"/>
                </a:lnTo>
                <a:lnTo>
                  <a:pt x="791" y="2381"/>
                </a:lnTo>
                <a:lnTo>
                  <a:pt x="813" y="2342"/>
                </a:lnTo>
                <a:lnTo>
                  <a:pt x="834" y="2303"/>
                </a:lnTo>
                <a:lnTo>
                  <a:pt x="851" y="2265"/>
                </a:lnTo>
                <a:lnTo>
                  <a:pt x="864" y="2228"/>
                </a:lnTo>
                <a:lnTo>
                  <a:pt x="873" y="2194"/>
                </a:lnTo>
                <a:lnTo>
                  <a:pt x="876" y="2160"/>
                </a:lnTo>
                <a:lnTo>
                  <a:pt x="873" y="2126"/>
                </a:lnTo>
                <a:lnTo>
                  <a:pt x="864" y="2092"/>
                </a:lnTo>
                <a:lnTo>
                  <a:pt x="851" y="2055"/>
                </a:lnTo>
                <a:lnTo>
                  <a:pt x="834" y="2017"/>
                </a:lnTo>
                <a:lnTo>
                  <a:pt x="813" y="1978"/>
                </a:lnTo>
                <a:lnTo>
                  <a:pt x="791" y="1939"/>
                </a:lnTo>
                <a:lnTo>
                  <a:pt x="767" y="1897"/>
                </a:lnTo>
                <a:lnTo>
                  <a:pt x="739" y="1848"/>
                </a:lnTo>
                <a:lnTo>
                  <a:pt x="711" y="1799"/>
                </a:lnTo>
                <a:lnTo>
                  <a:pt x="685" y="1746"/>
                </a:lnTo>
                <a:lnTo>
                  <a:pt x="661" y="1694"/>
                </a:lnTo>
                <a:lnTo>
                  <a:pt x="642" y="1639"/>
                </a:lnTo>
                <a:lnTo>
                  <a:pt x="628" y="1583"/>
                </a:lnTo>
                <a:lnTo>
                  <a:pt x="618" y="1511"/>
                </a:lnTo>
                <a:lnTo>
                  <a:pt x="616" y="1439"/>
                </a:lnTo>
                <a:lnTo>
                  <a:pt x="620" y="1368"/>
                </a:lnTo>
                <a:lnTo>
                  <a:pt x="626" y="1299"/>
                </a:lnTo>
                <a:lnTo>
                  <a:pt x="637" y="1229"/>
                </a:lnTo>
                <a:lnTo>
                  <a:pt x="642" y="1183"/>
                </a:lnTo>
                <a:lnTo>
                  <a:pt x="647" y="1139"/>
                </a:lnTo>
                <a:lnTo>
                  <a:pt x="651" y="1096"/>
                </a:lnTo>
                <a:lnTo>
                  <a:pt x="654" y="1055"/>
                </a:lnTo>
                <a:lnTo>
                  <a:pt x="652" y="1018"/>
                </a:lnTo>
                <a:lnTo>
                  <a:pt x="647" y="984"/>
                </a:lnTo>
                <a:lnTo>
                  <a:pt x="638" y="953"/>
                </a:lnTo>
                <a:lnTo>
                  <a:pt x="620" y="920"/>
                </a:lnTo>
                <a:lnTo>
                  <a:pt x="594" y="886"/>
                </a:lnTo>
                <a:lnTo>
                  <a:pt x="561" y="854"/>
                </a:lnTo>
                <a:lnTo>
                  <a:pt x="523" y="822"/>
                </a:lnTo>
                <a:lnTo>
                  <a:pt x="482" y="789"/>
                </a:lnTo>
                <a:lnTo>
                  <a:pt x="438" y="755"/>
                </a:lnTo>
                <a:lnTo>
                  <a:pt x="392" y="721"/>
                </a:lnTo>
                <a:lnTo>
                  <a:pt x="348" y="686"/>
                </a:lnTo>
                <a:lnTo>
                  <a:pt x="303" y="648"/>
                </a:lnTo>
                <a:lnTo>
                  <a:pt x="261" y="607"/>
                </a:lnTo>
                <a:lnTo>
                  <a:pt x="222" y="564"/>
                </a:lnTo>
                <a:lnTo>
                  <a:pt x="186" y="516"/>
                </a:lnTo>
                <a:lnTo>
                  <a:pt x="156" y="465"/>
                </a:lnTo>
                <a:lnTo>
                  <a:pt x="129" y="411"/>
                </a:lnTo>
                <a:lnTo>
                  <a:pt x="109" y="356"/>
                </a:lnTo>
                <a:lnTo>
                  <a:pt x="90" y="301"/>
                </a:lnTo>
                <a:lnTo>
                  <a:pt x="75" y="245"/>
                </a:lnTo>
                <a:lnTo>
                  <a:pt x="60" y="189"/>
                </a:lnTo>
                <a:lnTo>
                  <a:pt x="46" y="137"/>
                </a:lnTo>
                <a:lnTo>
                  <a:pt x="33" y="88"/>
                </a:lnTo>
                <a:lnTo>
                  <a:pt x="17" y="4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</p:sp>
      <p:grpSp>
        <p:nvGrpSpPr>
          <p:cNvPr id="7" name="Group 6"/>
          <p:cNvGrpSpPr/>
          <p:nvPr/>
        </p:nvGrpSpPr>
        <p:grpSpPr>
          <a:xfrm>
            <a:off x="0" y="0"/>
            <a:ext cx="2110979" cy="6858000"/>
            <a:chOff x="0" y="0"/>
            <a:chExt cx="2110979" cy="6858000"/>
          </a:xfrm>
        </p:grpSpPr>
        <p:sp>
          <p:nvSpPr>
            <p:cNvPr id="9" name="Freeform 8"/>
            <p:cNvSpPr/>
            <p:nvPr/>
          </p:nvSpPr>
          <p:spPr bwMode="auto">
            <a:xfrm>
              <a:off x="0" y="0"/>
              <a:ext cx="2110979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0" name="Freeform 11"/>
            <p:cNvSpPr/>
            <p:nvPr/>
          </p:nvSpPr>
          <p:spPr bwMode="auto">
            <a:xfrm>
              <a:off x="655786" y="0"/>
              <a:ext cx="1234679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1406507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85846" y="2286000"/>
            <a:ext cx="3593592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70291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1001"/>
            <a:ext cx="7629525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1832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1832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75398" y="2199634"/>
            <a:ext cx="361188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800" b="1" cap="all" spc="150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75398" y="2909102"/>
            <a:ext cx="361188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2215166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5522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5914369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4" y="457200"/>
            <a:ext cx="2319086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cap="all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3788" y="920377"/>
            <a:ext cx="4618814" cy="4985124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4" y="1741336"/>
            <a:ext cx="2319086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3789" y="6375679"/>
            <a:ext cx="925016" cy="348462"/>
          </a:xfrm>
        </p:spPr>
        <p:txBody>
          <a:bodyPr/>
          <a:lstStyle/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68261" y="6375679"/>
            <a:ext cx="924342" cy="345796"/>
          </a:xfrm>
        </p:spPr>
        <p:txBody>
          <a:bodyPr/>
          <a:lstStyle/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13807293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4294967295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2598" y="1"/>
            <a:ext cx="5516689" cy="685799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>
            <a:off x="5542359" y="0"/>
            <a:ext cx="3601641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53413" y="457200"/>
            <a:ext cx="2319088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800" b="1" i="0" spc="225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53413" y="1741336"/>
            <a:ext cx="2319088" cy="416416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1200"/>
              </a:spcBef>
              <a:buNone/>
              <a:defRPr sz="1400" baseline="0">
                <a:solidFill>
                  <a:schemeClr val="bg2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4463" y="6375679"/>
            <a:ext cx="924342" cy="348462"/>
          </a:xfrm>
        </p:spPr>
        <p:txBody>
          <a:bodyPr/>
          <a:lstStyle/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577716" y="6375679"/>
            <a:ext cx="2611634" cy="345796"/>
          </a:xfr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256153" y="6375679"/>
            <a:ext cx="947460" cy="345796"/>
          </a:xfrm>
        </p:spPr>
        <p:txBody>
          <a:bodyPr/>
          <a:lstStyle/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6987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53508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6911" y="382386"/>
            <a:ext cx="1771930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4" y="382386"/>
            <a:ext cx="5809517" cy="560040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60445115"/>
      </p:ext>
    </p:extLst>
  </p:cSld>
  <p:clrMapOvr>
    <a:masterClrMapping/>
  </p:clrMapOvr>
  <p:extLst>
    <p:ext uri="{DCECCB84-F9BA-43D5-87BE-67443E8EF086}">
      <p15:sldGuideLst xmlns:p15="http://schemas.microsoft.com/office/powerpoint/2012/main" xmlns="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38758" y="382385"/>
            <a:ext cx="763374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8758" y="2286002"/>
            <a:ext cx="763374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8758" y="6375679"/>
            <a:ext cx="174729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19AA84A-2BEC-4BF1-8F12-EAB6978F8BD7}" type="datetimeFigureOut">
              <a:rPr lang="en-US" smtClean="0"/>
              <a:pPr/>
              <a:t>11/15/2016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75679"/>
            <a:ext cx="30861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1" y="6375679"/>
            <a:ext cx="211454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F8C0A1C-9C5C-43EE-B2BB-DF026755E596}" type="slidenum">
              <a:rPr lang="en-IN" smtClean="0"/>
              <a:pPr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931402" y="0"/>
            <a:ext cx="21259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Freeform 5"/>
          <p:cNvSpPr/>
          <p:nvPr/>
        </p:nvSpPr>
        <p:spPr bwMode="auto">
          <a:xfrm>
            <a:off x="1" y="0"/>
            <a:ext cx="679090" cy="6858000"/>
          </a:xfrm>
          <a:custGeom>
            <a:avLst/>
            <a:gdLst/>
            <a:ahLst/>
            <a:cxnLst/>
            <a:rect l="0" t="0" r="r" b="b"/>
            <a:pathLst>
              <a:path w="211" h="2160">
                <a:moveTo>
                  <a:pt x="155" y="1728"/>
                </a:moveTo>
                <a:cubicBezTo>
                  <a:pt x="155" y="1620"/>
                  <a:pt x="211" y="1620"/>
                  <a:pt x="211" y="1512"/>
                </a:cubicBezTo>
                <a:cubicBezTo>
                  <a:pt x="211" y="1404"/>
                  <a:pt x="155" y="1404"/>
                  <a:pt x="155" y="1296"/>
                </a:cubicBezTo>
                <a:cubicBezTo>
                  <a:pt x="155" y="1188"/>
                  <a:pt x="211" y="1188"/>
                  <a:pt x="211" y="1080"/>
                </a:cubicBezTo>
                <a:cubicBezTo>
                  <a:pt x="211" y="972"/>
                  <a:pt x="155" y="972"/>
                  <a:pt x="155" y="864"/>
                </a:cubicBezTo>
                <a:cubicBezTo>
                  <a:pt x="155" y="756"/>
                  <a:pt x="211" y="756"/>
                  <a:pt x="211" y="648"/>
                </a:cubicBezTo>
                <a:cubicBezTo>
                  <a:pt x="211" y="540"/>
                  <a:pt x="155" y="540"/>
                  <a:pt x="155" y="432"/>
                </a:cubicBezTo>
                <a:cubicBezTo>
                  <a:pt x="155" y="324"/>
                  <a:pt x="211" y="324"/>
                  <a:pt x="211" y="216"/>
                </a:cubicBezTo>
                <a:cubicBezTo>
                  <a:pt x="211" y="108"/>
                  <a:pt x="155" y="108"/>
                  <a:pt x="155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2160"/>
                  <a:pt x="0" y="2160"/>
                  <a:pt x="0" y="2160"/>
                </a:cubicBezTo>
                <a:cubicBezTo>
                  <a:pt x="155" y="2160"/>
                  <a:pt x="155" y="2160"/>
                  <a:pt x="155" y="2160"/>
                </a:cubicBezTo>
                <a:cubicBezTo>
                  <a:pt x="155" y="2052"/>
                  <a:pt x="211" y="2052"/>
                  <a:pt x="211" y="1944"/>
                </a:cubicBezTo>
                <a:cubicBezTo>
                  <a:pt x="211" y="1836"/>
                  <a:pt x="155" y="1836"/>
                  <a:pt x="155" y="172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823711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14" r:id="rId1"/>
    <p:sldLayoutId id="2147484415" r:id="rId2"/>
    <p:sldLayoutId id="2147484416" r:id="rId3"/>
    <p:sldLayoutId id="2147484417" r:id="rId4"/>
    <p:sldLayoutId id="2147484418" r:id="rId5"/>
    <p:sldLayoutId id="2147484419" r:id="rId6"/>
    <p:sldLayoutId id="2147484420" r:id="rId7"/>
    <p:sldLayoutId id="2147484421" r:id="rId8"/>
    <p:sldLayoutId id="2147484422" r:id="rId9"/>
    <p:sldLayoutId id="2147484423" r:id="rId10"/>
    <p:sldLayoutId id="214748442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5100" kern="1200" cap="all" spc="15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6858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4294967295" pos="792">
          <p15:clr>
            <a:srgbClr val="F26B43"/>
          </p15:clr>
        </p15:guide>
        <p15:guide id="4294967295" pos="7200">
          <p15:clr>
            <a:srgbClr val="F26B43"/>
          </p15:clr>
        </p15:guide>
        <p15:guide id="4294967295" pos="594">
          <p15:clr>
            <a:srgbClr val="F26B43"/>
          </p15:clr>
        </p15:guide>
        <p15:guide id="4294967295" pos="5400">
          <p15:clr>
            <a:srgbClr val="F26B43"/>
          </p15:clr>
        </p15:guide>
        <p15:guide id="4294967295" orient="horz" pos="4008">
          <p15:clr>
            <a:srgbClr val="F26B43"/>
          </p15:clr>
        </p15:guide>
        <p15:guide id="4294967295" orient="horz" pos="1440">
          <p15:clr>
            <a:srgbClr val="F26B43"/>
          </p15:clr>
        </p15:guide>
        <p15:guide id="4294967295" orient="horz" pos="3720">
          <p15:clr>
            <a:srgbClr val="F26B43"/>
          </p15:clr>
        </p15:guide>
        <p15:guide id="4294967295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Dell\Downloads\Do-You-Have-White-Patches-on-Your-Skin-attention-For-Vitiligo_1.jpg"/>
          <p:cNvPicPr>
            <a:picLocks noChangeAspect="1" noChangeArrowheads="1"/>
          </p:cNvPicPr>
          <p:nvPr/>
        </p:nvPicPr>
        <p:blipFill rotWithShape="1">
          <a:blip r:embed="rId2"/>
          <a:srcRect l="17847" t="-3550" r="13400" b="7882"/>
          <a:stretch/>
        </p:blipFill>
        <p:spPr bwMode="auto">
          <a:xfrm>
            <a:off x="6516216" y="3651192"/>
            <a:ext cx="2659760" cy="330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2" descr="C:\Users\Dell\Downloads\27961t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60984"/>
            <a:ext cx="3060950" cy="32964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71600" y="282148"/>
            <a:ext cx="7181207" cy="21368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i="1" u="sng" dirty="0" smtClean="0">
                <a:solidFill>
                  <a:srgbClr val="C0000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Clinico-Epidemiological Study </a:t>
            </a:r>
          </a:p>
          <a:p>
            <a:pPr algn="ctr"/>
            <a:r>
              <a:rPr lang="en-US" b="1" i="1" u="sng" dirty="0" smtClean="0">
                <a:solidFill>
                  <a:srgbClr val="C0000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Of </a:t>
            </a:r>
          </a:p>
          <a:p>
            <a:pPr algn="ctr"/>
            <a:r>
              <a:rPr lang="en-US" b="1" i="1" u="sng" dirty="0" smtClean="0">
                <a:solidFill>
                  <a:srgbClr val="C0000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Vitiligo</a:t>
            </a:r>
            <a:endParaRPr lang="en-IN" b="1" i="1" u="sng" dirty="0">
              <a:solidFill>
                <a:srgbClr val="C0000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59632" y="2620109"/>
            <a:ext cx="6893175" cy="2357446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Dr. GARIMA KHURANA</a:t>
            </a:r>
            <a:r>
              <a:rPr lang="en-US" sz="4400" b="1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/>
            </a:r>
            <a:br>
              <a:rPr lang="en-US" sz="4400" b="1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</a:br>
            <a:r>
              <a:rPr lang="en-US" sz="3200" b="1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INDIA</a:t>
            </a:r>
            <a:br>
              <a:rPr lang="en-US" sz="3200" b="1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</a:br>
            <a:endParaRPr lang="en-IN" dirty="0">
              <a:solidFill>
                <a:schemeClr val="tx1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9799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1680" y="125760"/>
            <a:ext cx="5684710" cy="638944"/>
          </a:xfrm>
        </p:spPr>
        <p:txBody>
          <a:bodyPr>
            <a:noAutofit/>
          </a:bodyPr>
          <a:lstStyle/>
          <a:p>
            <a:pPr algn="ctr"/>
            <a:r>
              <a:rPr lang="en-IN" sz="44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Introduction </a:t>
            </a:r>
            <a:endParaRPr lang="en-IN" sz="4400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pic>
        <p:nvPicPr>
          <p:cNvPr id="1026" name="Picture 2" descr="Image result for calf"/>
          <p:cNvPicPr>
            <a:picLocks noChangeAspect="1" noChangeArrowheads="1"/>
          </p:cNvPicPr>
          <p:nvPr/>
        </p:nvPicPr>
        <p:blipFill rotWithShape="1">
          <a:blip r:embed="rId2"/>
          <a:srcRect b="3559"/>
          <a:stretch/>
        </p:blipFill>
        <p:spPr bwMode="auto">
          <a:xfrm>
            <a:off x="0" y="764704"/>
            <a:ext cx="9144000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Rectangle 5"/>
          <p:cNvSpPr/>
          <p:nvPr/>
        </p:nvSpPr>
        <p:spPr>
          <a:xfrm>
            <a:off x="36512" y="5428381"/>
            <a:ext cx="91074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Ø"/>
            </a:pPr>
            <a:r>
              <a:rPr lang="en-IN" sz="2800" b="1" i="1" dirty="0" smtClean="0">
                <a:solidFill>
                  <a:srgbClr val="002060"/>
                </a:solidFill>
              </a:rPr>
              <a:t> lesions </a:t>
            </a:r>
            <a:r>
              <a:rPr lang="en-IN" sz="2800" b="1" i="1" dirty="0">
                <a:solidFill>
                  <a:srgbClr val="002060"/>
                </a:solidFill>
              </a:rPr>
              <a:t>resemble white patches of a spotted calf.</a:t>
            </a:r>
          </a:p>
          <a:p>
            <a:pPr algn="ctr">
              <a:buFont typeface="Wingdings" pitchFamily="2" charset="2"/>
              <a:buChar char="Ø"/>
            </a:pPr>
            <a:r>
              <a:rPr lang="en-IN" sz="2800" b="1" i="1" dirty="0" smtClean="0">
                <a:solidFill>
                  <a:srgbClr val="002060"/>
                </a:solidFill>
              </a:rPr>
              <a:t>Autoimmune condition presents as acquired white     	patches on the skin and overlying hair.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9512" y="111588"/>
            <a:ext cx="8964488" cy="911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N" sz="4000" b="1" i="1" u="sng" dirty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social </a:t>
            </a:r>
            <a:r>
              <a:rPr lang="en-IN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embarrassment</a:t>
            </a:r>
            <a:endParaRPr lang="en-IN" sz="4000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09912" y="2410976"/>
            <a:ext cx="51320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IN" sz="2800" b="1" dirty="0" smtClean="0">
                <a:latin typeface="Shruti" panose="020B0502040204020203" pitchFamily="34" charset="0"/>
                <a:cs typeface="Shruti" panose="020B0502040204020203" pitchFamily="34" charset="0"/>
              </a:rPr>
              <a:t>Widespread Prejudices</a:t>
            </a:r>
            <a:endParaRPr lang="en-IN" sz="2800" b="1" dirty="0"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pic>
        <p:nvPicPr>
          <p:cNvPr id="5" name="Picture 3" descr="C:\Users\Dell\Downloads\da690f50613d54c3acea330f2eda5f15.jpg"/>
          <p:cNvPicPr>
            <a:picLocks noChangeAspect="1" noChangeArrowheads="1"/>
          </p:cNvPicPr>
          <p:nvPr/>
        </p:nvPicPr>
        <p:blipFill rotWithShape="1">
          <a:blip r:embed="rId2"/>
          <a:srcRect l="4762" r="7142"/>
          <a:stretch/>
        </p:blipFill>
        <p:spPr bwMode="auto">
          <a:xfrm>
            <a:off x="509912" y="3989281"/>
            <a:ext cx="3414015" cy="28687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437904" y="3053918"/>
            <a:ext cx="23762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v"/>
            </a:pPr>
            <a:r>
              <a:rPr lang="en-IN" sz="2800" b="1" dirty="0" smtClean="0">
                <a:latin typeface="Shruti" panose="020B0502040204020203" pitchFamily="34" charset="0"/>
                <a:cs typeface="Shruti" panose="020B0502040204020203" pitchFamily="34" charset="0"/>
              </a:rPr>
              <a:t>Ignorance</a:t>
            </a:r>
            <a:endParaRPr lang="en-IN" sz="2800" b="1" dirty="0"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39552" y="1125092"/>
            <a:ext cx="49455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IN" sz="2800" dirty="0"/>
              <a:t> </a:t>
            </a:r>
            <a:r>
              <a:rPr lang="en-IN" sz="2800" b="1" dirty="0" smtClean="0">
                <a:latin typeface="Shruti" panose="020B0502040204020203" pitchFamily="34" charset="0"/>
                <a:cs typeface="Shruti" panose="020B0502040204020203" pitchFamily="34" charset="0"/>
              </a:rPr>
              <a:t>Lack Of Scientific Appraisal</a:t>
            </a:r>
            <a:endParaRPr lang="en-IN" sz="2800" b="1" dirty="0"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39552" y="1768034"/>
            <a:ext cx="60131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IN" sz="2800" b="1" dirty="0"/>
              <a:t> </a:t>
            </a:r>
            <a:r>
              <a:rPr lang="en-IN" sz="2800" b="1" dirty="0" smtClean="0">
                <a:latin typeface="Shruti" panose="020B0502040204020203" pitchFamily="34" charset="0"/>
                <a:cs typeface="Shruti" panose="020B0502040204020203" pitchFamily="34" charset="0"/>
              </a:rPr>
              <a:t>Confusion Of Vitiligo With Leprosy</a:t>
            </a:r>
          </a:p>
        </p:txBody>
      </p:sp>
      <p:pic>
        <p:nvPicPr>
          <p:cNvPr id="10" name="Picture 2" descr="C:\Users\Dell\Downloads\images (10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69319" y="4016665"/>
            <a:ext cx="3801372" cy="28687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8157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912" y="1124744"/>
            <a:ext cx="8359551" cy="5143536"/>
          </a:xfrm>
        </p:spPr>
        <p:txBody>
          <a:bodyPr>
            <a:normAutofit/>
          </a:bodyPr>
          <a:lstStyle/>
          <a:p>
            <a:pPr algn="ctr">
              <a:buFont typeface="Wingdings" panose="05000000000000000000" pitchFamily="2" charset="2"/>
              <a:buChar char="v"/>
            </a:pPr>
            <a:r>
              <a:rPr lang="en-IN" sz="32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Immune Response </a:t>
            </a:r>
            <a:r>
              <a:rPr lang="en-IN" sz="3200" b="1" dirty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H</a:t>
            </a:r>
            <a:r>
              <a:rPr lang="en-IN" sz="32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ypothesis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IN" sz="32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Association with other autoimmune disorder</a:t>
            </a:r>
          </a:p>
          <a:p>
            <a:pPr algn="ctr">
              <a:buFont typeface="Wingdings" panose="05000000000000000000" pitchFamily="2" charset="2"/>
              <a:buChar char="v"/>
            </a:pPr>
            <a:r>
              <a:rPr lang="en-IN" sz="32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Presence of autoantibodies against the                             melanocytes.</a:t>
            </a:r>
            <a:endParaRPr lang="en-US" sz="3200" b="1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>
              <a:buNone/>
            </a:pPr>
            <a:endParaRPr lang="en-IN" b="1" i="1" dirty="0" smtClean="0"/>
          </a:p>
          <a:p>
            <a:endParaRPr lang="en-IN" dirty="0" smtClean="0"/>
          </a:p>
          <a:p>
            <a:endParaRPr lang="en-US" dirty="0" smtClean="0"/>
          </a:p>
          <a:p>
            <a:endParaRPr lang="en-IN" dirty="0" smtClean="0"/>
          </a:p>
          <a:p>
            <a:endParaRPr lang="en-IN" dirty="0"/>
          </a:p>
        </p:txBody>
      </p:sp>
      <p:pic>
        <p:nvPicPr>
          <p:cNvPr id="3074" name="Picture 2" descr="C:\Users\Dell\Downloads\GAPDH-Antibody-(1D4)-Immunocytochemistry-Immunofluorescence-NB300-221-img000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2080" y="4216932"/>
            <a:ext cx="3888432" cy="26684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5" name="Picture 3" descr="C:\Users\Dell\Downloads\images (1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216932"/>
            <a:ext cx="3779912" cy="26410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166040" y="44624"/>
            <a:ext cx="486234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N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Mechanics</a:t>
            </a:r>
            <a:endParaRPr lang="en-IN" sz="4000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188640"/>
            <a:ext cx="8229600" cy="274029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en-IN" sz="39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Autotoxic Self </a:t>
            </a:r>
            <a:r>
              <a:rPr lang="en-IN" sz="3900" b="1" i="1" u="sng" dirty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D</a:t>
            </a:r>
            <a:r>
              <a:rPr lang="en-IN" sz="39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estructive </a:t>
            </a:r>
            <a:r>
              <a:rPr lang="en-IN" sz="3900" b="1" i="1" u="sng" dirty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T</a:t>
            </a:r>
            <a:r>
              <a:rPr lang="en-IN" sz="39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heory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Phenolic compounds, DOPA, tryptophan have potential to cause vitiliginous lesions.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Removal of toxic melanin precursors does not occur 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dirty="0" smtClean="0">
              <a:solidFill>
                <a:srgbClr val="FFFF00"/>
              </a:solidFill>
            </a:endParaRPr>
          </a:p>
          <a:p>
            <a:pPr>
              <a:buFont typeface="Wingdings" pitchFamily="2" charset="2"/>
              <a:buChar char="§"/>
            </a:pPr>
            <a:endParaRPr lang="en-US" dirty="0" smtClean="0">
              <a:solidFill>
                <a:srgbClr val="FFFF00"/>
              </a:solidFill>
            </a:endParaRPr>
          </a:p>
          <a:p>
            <a:pPr algn="ctr">
              <a:buNone/>
            </a:pPr>
            <a:endParaRPr lang="en-US" b="1" i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en-US" sz="3900" b="1" i="1" dirty="0" smtClean="0"/>
          </a:p>
          <a:p>
            <a:pPr>
              <a:buNone/>
            </a:pPr>
            <a:endParaRPr lang="en-IN" dirty="0"/>
          </a:p>
        </p:txBody>
      </p:sp>
      <p:sp>
        <p:nvSpPr>
          <p:cNvPr id="4" name="Down Arrow 3"/>
          <p:cNvSpPr/>
          <p:nvPr/>
        </p:nvSpPr>
        <p:spPr>
          <a:xfrm>
            <a:off x="4547765" y="2607463"/>
            <a:ext cx="357190" cy="6429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098" name="Picture 2" descr="C:\Users\Dell\Downloads\images (1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27584" y="3573016"/>
            <a:ext cx="7920880" cy="2310444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Rectangle 1"/>
          <p:cNvSpPr/>
          <p:nvPr/>
        </p:nvSpPr>
        <p:spPr>
          <a:xfrm>
            <a:off x="2699792" y="6237312"/>
            <a:ext cx="3888432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en-US" sz="3200" b="1" i="1" dirty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Melanocyte death</a:t>
            </a:r>
            <a:endParaRPr lang="en-IN" sz="3200" b="1" i="1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952" y="188641"/>
            <a:ext cx="8229600" cy="6410610"/>
          </a:xfrm>
        </p:spPr>
        <p:txBody>
          <a:bodyPr/>
          <a:lstStyle/>
          <a:p>
            <a:pPr algn="ctr">
              <a:buNone/>
            </a:pPr>
            <a:r>
              <a:rPr lang="en-IN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Neural Hypothesis</a:t>
            </a:r>
          </a:p>
          <a:p>
            <a:pPr algn="ctr">
              <a:buNone/>
            </a:pPr>
            <a:r>
              <a:rPr lang="en-IN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Norepinephrine and acetylcholine toxic to melanocytes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ctr">
              <a:buNone/>
            </a:pPr>
            <a:endParaRPr lang="en-US" dirty="0" smtClean="0"/>
          </a:p>
          <a:p>
            <a:pPr algn="ctr">
              <a:buNone/>
            </a:pPr>
            <a:r>
              <a:rPr lang="en-US" dirty="0" smtClean="0"/>
              <a:t> 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4" name="Down Arrow 3"/>
          <p:cNvSpPr/>
          <p:nvPr/>
        </p:nvSpPr>
        <p:spPr>
          <a:xfrm>
            <a:off x="4429124" y="2204864"/>
            <a:ext cx="428628" cy="128588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Explosion 2 5"/>
          <p:cNvSpPr/>
          <p:nvPr/>
        </p:nvSpPr>
        <p:spPr>
          <a:xfrm>
            <a:off x="1331641" y="3717032"/>
            <a:ext cx="7056783" cy="2566354"/>
          </a:xfrm>
          <a:prstGeom prst="irregularSeal2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hruti" panose="020B0502040204020203" pitchFamily="34" charset="0"/>
                <a:cs typeface="Shruti" panose="020B0502040204020203" pitchFamily="34" charset="0"/>
              </a:rPr>
              <a:t>Destrution</a:t>
            </a:r>
            <a:r>
              <a:rPr lang="en-US" sz="28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Shruti" panose="020B0502040204020203" pitchFamily="34" charset="0"/>
                <a:cs typeface="Shruti" panose="020B0502040204020203" pitchFamily="34" charset="0"/>
              </a:rPr>
              <a:t> of melanocytes</a:t>
            </a:r>
            <a:endParaRPr lang="en-IN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6632"/>
            <a:ext cx="8136904" cy="648072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OTHER THEORIES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Antioxidant Deficiency Theory: Increased Oxidative Stress Leading To Melanocytes Death.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Composite Hypothesis</a:t>
            </a:r>
          </a:p>
          <a:p>
            <a:pPr marL="0" indent="0">
              <a:buNone/>
            </a:pPr>
            <a:endParaRPr lang="en-US" sz="3200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Apoptosis of the Melanocytes</a:t>
            </a:r>
          </a:p>
          <a:p>
            <a:pPr marL="0" indent="0">
              <a:buNone/>
            </a:pPr>
            <a:endParaRPr lang="en-US" sz="3200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v"/>
            </a:pP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Melanocyte Growth Factor Reduction Which is Required for The Normal Proliferation of Melanocytes.</a:t>
            </a:r>
            <a:endParaRPr lang="en-IN" sz="3200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95474"/>
            <a:ext cx="7429499" cy="1478570"/>
          </a:xfrm>
        </p:spPr>
        <p:txBody>
          <a:bodyPr>
            <a:normAutofit/>
          </a:bodyPr>
          <a:lstStyle/>
          <a:p>
            <a:pPr algn="ctr"/>
            <a:r>
              <a:rPr lang="en-US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Classification of vitiligo</a:t>
            </a:r>
            <a:endParaRPr lang="en-IN" sz="4000" b="1" i="1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/>
          <a:stretch/>
        </p:blipFill>
        <p:spPr bwMode="auto">
          <a:xfrm>
            <a:off x="683568" y="1340768"/>
            <a:ext cx="8208912" cy="53285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1760" y="115428"/>
            <a:ext cx="4861048" cy="1060472"/>
          </a:xfrm>
        </p:spPr>
        <p:txBody>
          <a:bodyPr>
            <a:noAutofit/>
          </a:bodyPr>
          <a:lstStyle/>
          <a:p>
            <a:r>
              <a:rPr lang="en-IN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Epidemiology</a:t>
            </a:r>
            <a:endParaRPr lang="en-IN" sz="4000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27984" y="1124744"/>
            <a:ext cx="4716016" cy="5616624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IN" sz="3200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Globally:</a:t>
            </a:r>
            <a:r>
              <a:rPr lang="en-IN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0.1-1.3% </a:t>
            </a:r>
          </a:p>
          <a:p>
            <a:pPr>
              <a:buFont typeface="Wingdings" panose="05000000000000000000" pitchFamily="2" charset="2"/>
              <a:buChar char="v"/>
            </a:pPr>
            <a:endParaRPr lang="en-IN" sz="3200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US" sz="3200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Highest Incidence: </a:t>
            </a: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INDIA &amp; MEXICO.</a:t>
            </a:r>
          </a:p>
          <a:p>
            <a:pPr marL="0" indent="0">
              <a:buNone/>
            </a:pPr>
            <a:endParaRPr lang="en-IN" sz="3200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>
              <a:buFont typeface="Wingdings" panose="05000000000000000000" pitchFamily="2" charset="2"/>
              <a:buChar char="v"/>
            </a:pPr>
            <a:r>
              <a:rPr lang="en-IN" sz="3200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India</a:t>
            </a:r>
            <a:r>
              <a:rPr lang="en-IN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: Incidence 3-4 %</a:t>
            </a:r>
          </a:p>
          <a:p>
            <a:pPr marL="0" indent="0">
              <a:buNone/>
            </a:pPr>
            <a:r>
              <a:rPr lang="en-IN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IN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Rajasthan and Gujarat shows 8.8% incidence of vitiligo.</a:t>
            </a:r>
          </a:p>
        </p:txBody>
      </p:sp>
      <p:pic>
        <p:nvPicPr>
          <p:cNvPr id="27659" name="Picture 11" descr="C:\Users\Dell\Downloads\india-globe-map-isolated-over-white-territory-flag-31185200.jpg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2" cstate="print"/>
          <a:srcRect l="2839" t="881" r="2566" b="8401"/>
          <a:stretch/>
        </p:blipFill>
        <p:spPr bwMode="auto">
          <a:xfrm>
            <a:off x="6254" y="1340768"/>
            <a:ext cx="4392488" cy="51196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7650" name="AutoShape 2" descr="Image result for india on glo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7652" name="AutoShape 4" descr="Image result for india on glo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7654" name="AutoShape 6" descr="Image result for india on glo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7656" name="AutoShape 8" descr="Image result for india on glo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27658" name="AutoShape 10" descr="Related ima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17" b="20617"/>
          <a:stretch>
            <a:fillRect/>
          </a:stretch>
        </p:blipFill>
        <p:spPr>
          <a:xfrm>
            <a:off x="6330560" y="4653136"/>
            <a:ext cx="2813440" cy="22044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599" y="232818"/>
            <a:ext cx="7429499" cy="664626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Aim &amp; objectives</a:t>
            </a:r>
            <a:endParaRPr lang="en-IN" sz="4400" b="1" i="1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897444"/>
            <a:ext cx="8136904" cy="596012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IN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The Purpose Of The Study Was To Learn More About Epidemiology Of </a:t>
            </a:r>
            <a:r>
              <a:rPr lang="en-IN" sz="32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Vitiligo</a:t>
            </a:r>
            <a:r>
              <a:rPr lang="en-IN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In India And Evaluate The Factors Like: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800" b="1" dirty="0" smtClean="0">
                <a:solidFill>
                  <a:srgbClr val="C0000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Age Of Onset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800" b="1" dirty="0" smtClean="0">
                <a:solidFill>
                  <a:srgbClr val="C0000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Sex Ratio 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800" b="1" dirty="0" smtClean="0">
                <a:solidFill>
                  <a:srgbClr val="C0000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Role Of  Hereditary Factors 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IN" sz="2800" b="1" dirty="0" smtClean="0">
                <a:solidFill>
                  <a:srgbClr val="C0000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Association With Other Diseases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688" y="188640"/>
            <a:ext cx="5688632" cy="576064"/>
          </a:xfrm>
        </p:spPr>
        <p:txBody>
          <a:bodyPr>
            <a:normAutofit fontScale="90000"/>
          </a:bodyPr>
          <a:lstStyle/>
          <a:p>
            <a:r>
              <a:rPr lang="en-US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Materials &amp;Methods</a:t>
            </a:r>
            <a:endParaRPr lang="en-IN" sz="4000" b="1" i="1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764704"/>
            <a:ext cx="7992888" cy="583264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28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Cross Sectional Study Performed With The Approval Of The Institutional Ethical Committee</a:t>
            </a:r>
          </a:p>
          <a:p>
            <a:pPr>
              <a:buNone/>
            </a:pPr>
            <a:endParaRPr lang="en-US" sz="2800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 algn="ctr">
              <a:buNone/>
            </a:pPr>
            <a:r>
              <a:rPr lang="en-US" sz="3200" b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Inclusion Criteria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100 Self Reporting Patients Of Vitiligo Of Any Age And Either Sex Attending Our OPD Were Included In The Study.</a:t>
            </a:r>
            <a:endParaRPr lang="en-IN" sz="2800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>
              <a:buNone/>
            </a:pPr>
            <a:endParaRPr lang="en-US" sz="2800" dirty="0" smtClean="0">
              <a:solidFill>
                <a:schemeClr val="bg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196752"/>
            <a:ext cx="8229600" cy="4835743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endParaRPr lang="en-US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 algn="ctr">
              <a:buNone/>
            </a:pPr>
            <a:r>
              <a:rPr lang="en-US" sz="2800" b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Exclusion Criteria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Patients Who Developed Depigmentation Secondary To Burns, Trauma And Other Diseases Were Excluded From The Study.</a:t>
            </a:r>
          </a:p>
          <a:p>
            <a:endParaRPr lang="en-US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endParaRPr lang="en-US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All The Patients Were Interrogated For A Detailed History And Examination.</a:t>
            </a:r>
          </a:p>
          <a:p>
            <a:pPr>
              <a:buNone/>
            </a:pPr>
            <a:endParaRPr lang="en-US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>
              <a:buNone/>
            </a:pPr>
            <a:endParaRPr lang="en-US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endParaRPr lang="en-IN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123728" y="116632"/>
            <a:ext cx="59046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MATERIALS &amp;METHODS</a:t>
            </a:r>
            <a:endParaRPr lang="en-US" sz="40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899592" y="4005064"/>
            <a:ext cx="777686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16320" y="128826"/>
            <a:ext cx="489108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sz="4000" b="1" i="1" u="sng" dirty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SPECIAL EMPHASIS</a:t>
            </a:r>
          </a:p>
        </p:txBody>
      </p:sp>
      <p:sp>
        <p:nvSpPr>
          <p:cNvPr id="5" name="Rectangle 4"/>
          <p:cNvSpPr/>
          <p:nvPr/>
        </p:nvSpPr>
        <p:spPr>
          <a:xfrm>
            <a:off x="683568" y="1124744"/>
            <a:ext cx="8136904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Age Of Onset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Family History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Presence Of Any Other Diseases</a:t>
            </a:r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Socio-demographic Profile Of The Patients.</a:t>
            </a:r>
          </a:p>
          <a:p>
            <a:pPr>
              <a:buNone/>
            </a:pPr>
            <a:endParaRPr lang="en-US" sz="3600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 algn="ctr">
              <a:buNone/>
            </a:pPr>
            <a:r>
              <a:rPr lang="en-US" sz="32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The Data Was Statistically Described In Frequencies &amp; Percentages.</a:t>
            </a:r>
          </a:p>
          <a:p>
            <a:endParaRPr lang="en-IN" sz="3600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99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849458259"/>
              </p:ext>
            </p:extLst>
          </p:nvPr>
        </p:nvGraphicFramePr>
        <p:xfrm>
          <a:off x="0" y="764704"/>
          <a:ext cx="9144000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987824" y="404664"/>
            <a:ext cx="5486400" cy="428628"/>
          </a:xfrm>
        </p:spPr>
        <p:txBody>
          <a:bodyPr>
            <a:noAutofit/>
          </a:bodyPr>
          <a:lstStyle/>
          <a:p>
            <a:r>
              <a:rPr lang="en-US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Results</a:t>
            </a:r>
            <a:endParaRPr lang="en-IN" sz="4000" b="1" i="1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half" idx="2"/>
          </p:nvPr>
        </p:nvSpPr>
        <p:spPr>
          <a:xfrm>
            <a:off x="0" y="5373216"/>
            <a:ext cx="9144000" cy="148651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hruti" panose="020B0502040204020203" pitchFamily="34" charset="0"/>
                <a:ea typeface="SimHei" panose="02010609060101010101" pitchFamily="49" charset="-122"/>
                <a:cs typeface="Shruti" panose="020B0502040204020203" pitchFamily="34" charset="0"/>
              </a:rPr>
              <a:t>Majority Of Patients Were In The Age Group Of 26-35 Years. However, Other Study</a:t>
            </a:r>
            <a:r>
              <a:rPr lang="en-US" sz="2800" b="1" baseline="30000" dirty="0" smtClean="0">
                <a:solidFill>
                  <a:schemeClr val="tx1"/>
                </a:solidFill>
                <a:latin typeface="Shruti" panose="020B0502040204020203" pitchFamily="34" charset="0"/>
                <a:ea typeface="SimHei" panose="02010609060101010101" pitchFamily="49" charset="-122"/>
                <a:cs typeface="Shruti" panose="020B0502040204020203" pitchFamily="34" charset="0"/>
              </a:rPr>
              <a:t>[1] </a:t>
            </a:r>
            <a:r>
              <a:rPr lang="en-US" sz="2800" b="1" dirty="0" smtClean="0">
                <a:solidFill>
                  <a:schemeClr val="tx1"/>
                </a:solidFill>
                <a:latin typeface="Shruti" panose="020B0502040204020203" pitchFamily="34" charset="0"/>
                <a:ea typeface="SimHei" panose="02010609060101010101" pitchFamily="49" charset="-122"/>
                <a:cs typeface="Shruti" panose="020B0502040204020203" pitchFamily="34" charset="0"/>
              </a:rPr>
              <a:t>Showed The Age Of Onset To Be Between 40 And 60 Years.</a:t>
            </a:r>
            <a:endParaRPr lang="en-IN" sz="2800" b="1" dirty="0" smtClean="0">
              <a:solidFill>
                <a:schemeClr val="tx1"/>
              </a:solidFill>
              <a:latin typeface="Shruti" panose="020B0502040204020203" pitchFamily="34" charset="0"/>
              <a:ea typeface="SimHei" panose="02010609060101010101" pitchFamily="49" charset="-122"/>
              <a:cs typeface="Shruti" panose="020B0502040204020203" pitchFamily="34" charset="0"/>
            </a:endParaRPr>
          </a:p>
          <a:p>
            <a:endParaRPr lang="en-IN" sz="32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5" grpId="0"/>
      <p:bldP spid="8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3"/>
          <p:cNvGraphicFramePr>
            <a:graphicFrameLocks noGrp="1"/>
          </p:cNvGraphicFramePr>
          <p:nvPr>
            <p:ph type="pic" idx="1"/>
            <p:extLst>
              <p:ext uri="{D42A27DB-BD31-4B8C-83A1-F6EECF244321}">
                <p14:modId xmlns:p14="http://schemas.microsoft.com/office/powerpoint/2010/main" val="1886892516"/>
              </p:ext>
            </p:extLst>
          </p:nvPr>
        </p:nvGraphicFramePr>
        <p:xfrm>
          <a:off x="0" y="764704"/>
          <a:ext cx="9144000" cy="42514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85720" y="6000768"/>
            <a:ext cx="8572560" cy="1000132"/>
          </a:xfrm>
        </p:spPr>
        <p:txBody>
          <a:bodyPr>
            <a:normAutofit fontScale="90000"/>
          </a:bodyPr>
          <a:lstStyle/>
          <a:p>
            <a:r>
              <a:rPr lang="en-US" sz="3100" i="1" dirty="0" smtClean="0">
                <a:solidFill>
                  <a:srgbClr val="FFFF00"/>
                </a:solidFill>
              </a:rPr>
              <a:t/>
            </a:r>
            <a:br>
              <a:rPr lang="en-US" sz="3100" i="1" dirty="0" smtClean="0">
                <a:solidFill>
                  <a:srgbClr val="FFFF00"/>
                </a:solidFill>
              </a:rPr>
            </a:br>
            <a:r>
              <a:rPr lang="en-US" sz="3200" i="1" dirty="0" smtClean="0"/>
              <a:t/>
            </a:r>
            <a:br>
              <a:rPr lang="en-US" sz="3200" i="1" dirty="0" smtClean="0"/>
            </a:br>
            <a:endParaRPr lang="en-IN" sz="3200" i="1" dirty="0"/>
          </a:p>
        </p:txBody>
      </p:sp>
      <p:sp>
        <p:nvSpPr>
          <p:cNvPr id="4" name="Rectangle 3"/>
          <p:cNvSpPr/>
          <p:nvPr/>
        </p:nvSpPr>
        <p:spPr>
          <a:xfrm>
            <a:off x="0" y="5042118"/>
            <a:ext cx="914400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Females Outnumbered Males In Our Study Presumably Because Social Stigma And Marital Concerns Prompt Women To Seek Early Consultation. </a:t>
            </a:r>
          </a:p>
          <a:p>
            <a:pPr algn="ctr"/>
            <a:r>
              <a:rPr lang="en-US" sz="2800" b="1" u="sng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The Female To Male Ratio Was 1.3:1</a:t>
            </a:r>
            <a:r>
              <a:rPr lang="en-US" sz="2800" b="1" u="sng" baseline="30000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</a:t>
            </a:r>
            <a:endParaRPr lang="en-IN" sz="2800" b="1" u="sng" dirty="0">
              <a:solidFill>
                <a:schemeClr val="tx1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2987824" y="404664"/>
            <a:ext cx="5486400" cy="42862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6858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1800" b="1" i="0" kern="1200" cap="all" spc="225" baseline="0">
                <a:solidFill>
                  <a:schemeClr val="accent1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n-US" sz="4000" i="1" u="sng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Results</a:t>
            </a:r>
            <a:endParaRPr lang="en-IN" sz="4000" i="1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7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9192616"/>
              </p:ext>
            </p:extLst>
          </p:nvPr>
        </p:nvGraphicFramePr>
        <p:xfrm>
          <a:off x="13521" y="764704"/>
          <a:ext cx="9130477" cy="47083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13522" y="5473005"/>
            <a:ext cx="9130477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Most Of The Patients Had History Of Multiple Lesions. </a:t>
            </a:r>
          </a:p>
          <a:p>
            <a:pPr algn="ctr"/>
            <a:r>
              <a:rPr lang="en-US" sz="2800" b="1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The Frequency Of Distribution Of Clinical Types Of Vitiligo Varies In Different Studies. </a:t>
            </a:r>
            <a:endParaRPr lang="en-IN" sz="2800" b="1" dirty="0">
              <a:solidFill>
                <a:schemeClr val="tx1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3203848" y="116632"/>
            <a:ext cx="5486400" cy="428628"/>
          </a:xfrm>
        </p:spPr>
        <p:txBody>
          <a:bodyPr>
            <a:noAutofit/>
          </a:bodyPr>
          <a:lstStyle/>
          <a:p>
            <a:r>
              <a:rPr lang="en-US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Results</a:t>
            </a:r>
            <a:endParaRPr lang="en-IN" sz="4000" b="1" i="1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836712"/>
            <a:ext cx="8928992" cy="404576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0" y="5042118"/>
            <a:ext cx="9144000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27% Cases Give A Definite Family History Out Of Which 70% Were 1</a:t>
            </a:r>
            <a:r>
              <a:rPr lang="en-US" sz="2800" b="1" baseline="300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st</a:t>
            </a:r>
            <a:r>
              <a:rPr lang="en-US" sz="28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Degree Relatives.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sz="28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Familial Occurrence Has Been Reported To Be In The Range Of 6.25% To 20%</a:t>
            </a:r>
            <a:r>
              <a:rPr lang="en-US" sz="2800" b="1" baseline="30000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[13]</a:t>
            </a:r>
            <a:endParaRPr lang="en-IN" b="1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58315" y="78864"/>
            <a:ext cx="5486400" cy="428628"/>
          </a:xfrm>
        </p:spPr>
        <p:txBody>
          <a:bodyPr>
            <a:noAutofit/>
          </a:bodyPr>
          <a:lstStyle/>
          <a:p>
            <a:r>
              <a:rPr lang="en-US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Results</a:t>
            </a:r>
            <a:endParaRPr lang="en-IN" sz="4000" b="1" i="1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67485362"/>
              </p:ext>
            </p:extLst>
          </p:nvPr>
        </p:nvGraphicFramePr>
        <p:xfrm>
          <a:off x="22096" y="548680"/>
          <a:ext cx="9121903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-16506" y="5893264"/>
            <a:ext cx="9144000" cy="95410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chemeClr val="tx1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No Significant Systemic Illnesses Were Observed In Our Study.</a:t>
            </a:r>
            <a:endParaRPr lang="en-IN" sz="2800" b="1" dirty="0">
              <a:solidFill>
                <a:schemeClr val="tx1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059832" y="0"/>
            <a:ext cx="5486400" cy="428628"/>
          </a:xfrm>
        </p:spPr>
        <p:txBody>
          <a:bodyPr>
            <a:noAutofit/>
          </a:bodyPr>
          <a:lstStyle/>
          <a:p>
            <a:r>
              <a:rPr lang="en-US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Results</a:t>
            </a:r>
            <a:endParaRPr lang="en-IN" sz="4000" b="1" i="1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71600" y="188640"/>
            <a:ext cx="7429499" cy="576064"/>
          </a:xfrm>
        </p:spPr>
        <p:txBody>
          <a:bodyPr>
            <a:noAutofit/>
          </a:bodyPr>
          <a:lstStyle/>
          <a:p>
            <a:pPr algn="ctr"/>
            <a:r>
              <a:rPr lang="en-IN" sz="40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Conclusion</a:t>
            </a:r>
            <a:endParaRPr lang="en-IN" sz="4000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052736"/>
            <a:ext cx="8208912" cy="5400600"/>
          </a:xfrm>
        </p:spPr>
        <p:txBody>
          <a:bodyPr>
            <a:normAutofit lnSpcReduction="10000"/>
          </a:bodyPr>
          <a:lstStyle/>
          <a:p>
            <a:pPr marL="425196" indent="-342900">
              <a:lnSpc>
                <a:spcPct val="120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IN" sz="28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Various </a:t>
            </a:r>
            <a:r>
              <a:rPr lang="en-IN" sz="2800" b="1" dirty="0" err="1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Etiologies</a:t>
            </a:r>
            <a:r>
              <a:rPr lang="en-IN" sz="28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 Play A Role In The Mechanism Of </a:t>
            </a:r>
            <a:r>
              <a:rPr lang="en-IN" sz="2800" b="1" dirty="0" err="1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Vitiligo</a:t>
            </a:r>
            <a:r>
              <a:rPr lang="en-IN" sz="28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.</a:t>
            </a:r>
          </a:p>
          <a:p>
            <a:pPr marL="425196" indent="-342900">
              <a:lnSpc>
                <a:spcPct val="120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v"/>
            </a:pPr>
            <a:endParaRPr lang="en-IN" sz="2800" b="1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 marL="425196" indent="-342900">
              <a:lnSpc>
                <a:spcPct val="120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Occurs Commonly In Second Decade Of Life.</a:t>
            </a:r>
          </a:p>
          <a:p>
            <a:pPr marL="82296" indent="0">
              <a:lnSpc>
                <a:spcPct val="120000"/>
              </a:lnSpc>
              <a:buClr>
                <a:schemeClr val="accent5">
                  <a:lumMod val="75000"/>
                </a:schemeClr>
              </a:buClr>
              <a:buNone/>
            </a:pPr>
            <a:endParaRPr lang="en-US" sz="2800" b="1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 marL="425196" indent="-342900">
              <a:lnSpc>
                <a:spcPct val="120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Females Of The Marriageable Age Forms The Major Group.</a:t>
            </a:r>
          </a:p>
          <a:p>
            <a:pPr marL="82296" indent="0">
              <a:lnSpc>
                <a:spcPct val="120000"/>
              </a:lnSpc>
              <a:buClr>
                <a:schemeClr val="accent5">
                  <a:lumMod val="75000"/>
                </a:schemeClr>
              </a:buClr>
              <a:buNone/>
            </a:pPr>
            <a:endParaRPr lang="en-US" sz="2800" b="1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pPr marL="425196" indent="-342900">
              <a:lnSpc>
                <a:spcPct val="120000"/>
              </a:lnSpc>
              <a:buClr>
                <a:schemeClr val="accent5">
                  <a:lumMod val="75000"/>
                </a:schemeClr>
              </a:buClr>
              <a:buFont typeface="Wingdings" panose="05000000000000000000" pitchFamily="2" charset="2"/>
              <a:buChar char="v"/>
            </a:pPr>
            <a:r>
              <a:rPr lang="en-US" sz="2800" b="1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No Significant Systemic Illnesses Were Observed In Our Patients.</a:t>
            </a:r>
            <a:endParaRPr lang="en-IN" sz="2800" b="1" dirty="0" smtClean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  <a:p>
            <a:endParaRPr lang="en-IN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555776" y="203200"/>
            <a:ext cx="4032448" cy="796908"/>
          </a:xfrm>
        </p:spPr>
        <p:txBody>
          <a:bodyPr>
            <a:noAutofit/>
          </a:bodyPr>
          <a:lstStyle/>
          <a:p>
            <a:r>
              <a:rPr lang="en-US" sz="4400" b="1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>References</a:t>
            </a:r>
            <a:r>
              <a:rPr lang="en-US" sz="4400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  <a:t/>
            </a:r>
            <a:br>
              <a:rPr lang="en-US" sz="4400" i="1" u="sng" dirty="0" smtClean="0">
                <a:solidFill>
                  <a:srgbClr val="002060"/>
                </a:solidFill>
                <a:latin typeface="Shruti" panose="020B0502040204020203" pitchFamily="34" charset="0"/>
                <a:cs typeface="Shruti" panose="020B0502040204020203" pitchFamily="34" charset="0"/>
              </a:rPr>
            </a:br>
            <a:endParaRPr lang="en-IN" sz="4400" i="1" u="sng" dirty="0">
              <a:solidFill>
                <a:srgbClr val="002060"/>
              </a:solidFill>
              <a:latin typeface="Shruti" panose="020B0502040204020203" pitchFamily="34" charset="0"/>
              <a:cs typeface="Shruti" panose="020B0502040204020203" pitchFamily="34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66925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rgbClr val="002060"/>
                </a:solidFill>
              </a:rPr>
              <a:t>Howits</a:t>
            </a:r>
            <a:r>
              <a:rPr lang="en-US" sz="2400" dirty="0" smtClean="0">
                <a:solidFill>
                  <a:srgbClr val="002060"/>
                </a:solidFill>
              </a:rPr>
              <a:t> J, </a:t>
            </a:r>
            <a:r>
              <a:rPr lang="en-US" sz="2400" dirty="0" err="1" smtClean="0">
                <a:solidFill>
                  <a:srgbClr val="002060"/>
                </a:solidFill>
              </a:rPr>
              <a:t>Brodthagen</a:t>
            </a:r>
            <a:r>
              <a:rPr lang="en-US" sz="2400" dirty="0" smtClean="0">
                <a:solidFill>
                  <a:srgbClr val="002060"/>
                </a:solidFill>
              </a:rPr>
              <a:t> H, </a:t>
            </a:r>
            <a:r>
              <a:rPr lang="en-US" sz="2400" dirty="0" err="1" smtClean="0">
                <a:solidFill>
                  <a:srgbClr val="002060"/>
                </a:solidFill>
              </a:rPr>
              <a:t>Schwarts</a:t>
            </a:r>
            <a:r>
              <a:rPr lang="en-US" sz="2400" dirty="0" smtClean="0">
                <a:solidFill>
                  <a:srgbClr val="002060"/>
                </a:solidFill>
              </a:rPr>
              <a:t> M, Thomsen K. Prevalence of vitiligo: Epidemiological survey the Isle of Bornholm, Denmark. Arch </a:t>
            </a:r>
            <a:r>
              <a:rPr lang="en-US" sz="2400" dirty="0" err="1" smtClean="0">
                <a:solidFill>
                  <a:srgbClr val="002060"/>
                </a:solidFill>
              </a:rPr>
              <a:t>Dermatol</a:t>
            </a:r>
            <a:r>
              <a:rPr lang="en-US" sz="2400" dirty="0" smtClean="0">
                <a:solidFill>
                  <a:srgbClr val="002060"/>
                </a:solidFill>
              </a:rPr>
              <a:t> 1977;113:47-52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rgbClr val="002060"/>
                </a:solidFill>
              </a:rPr>
              <a:t>Handa</a:t>
            </a:r>
            <a:r>
              <a:rPr lang="en-US" sz="2400" dirty="0" smtClean="0">
                <a:solidFill>
                  <a:srgbClr val="002060"/>
                </a:solidFill>
              </a:rPr>
              <a:t> S, </a:t>
            </a:r>
            <a:r>
              <a:rPr lang="en-US" sz="2400" dirty="0" err="1" smtClean="0">
                <a:solidFill>
                  <a:srgbClr val="002060"/>
                </a:solidFill>
              </a:rPr>
              <a:t>Kaur</a:t>
            </a:r>
            <a:r>
              <a:rPr lang="en-US" sz="2400" dirty="0" smtClean="0">
                <a:solidFill>
                  <a:srgbClr val="002060"/>
                </a:solidFill>
              </a:rPr>
              <a:t> I. Vitiligo: Clinical findings in 1436 patients. J </a:t>
            </a:r>
            <a:r>
              <a:rPr lang="en-US" sz="2400" dirty="0" err="1" smtClean="0">
                <a:solidFill>
                  <a:srgbClr val="002060"/>
                </a:solidFill>
              </a:rPr>
              <a:t>Dermatol</a:t>
            </a:r>
            <a:r>
              <a:rPr lang="en-US" sz="2400" dirty="0" smtClean="0">
                <a:solidFill>
                  <a:srgbClr val="002060"/>
                </a:solidFill>
              </a:rPr>
              <a:t> 1999;26:653-7.</a:t>
            </a:r>
          </a:p>
          <a:p>
            <a:pPr marL="0" lvl="0" indent="0">
              <a:buNone/>
            </a:pPr>
            <a:endParaRPr lang="en-IN" sz="2400" dirty="0" smtClean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rgbClr val="002060"/>
                </a:solidFill>
              </a:rPr>
              <a:t>Koranne</a:t>
            </a:r>
            <a:r>
              <a:rPr lang="en-US" sz="2400" dirty="0" smtClean="0">
                <a:solidFill>
                  <a:srgbClr val="002060"/>
                </a:solidFill>
              </a:rPr>
              <a:t> RV, </a:t>
            </a:r>
            <a:r>
              <a:rPr lang="en-US" sz="2400" dirty="0" err="1" smtClean="0">
                <a:solidFill>
                  <a:srgbClr val="002060"/>
                </a:solidFill>
              </a:rPr>
              <a:t>Sehgal</a:t>
            </a:r>
            <a:r>
              <a:rPr lang="en-US" sz="2400" dirty="0" smtClean="0">
                <a:solidFill>
                  <a:srgbClr val="002060"/>
                </a:solidFill>
              </a:rPr>
              <a:t> VN, </a:t>
            </a:r>
            <a:r>
              <a:rPr lang="en-US" sz="2400" dirty="0" err="1" smtClean="0">
                <a:solidFill>
                  <a:srgbClr val="002060"/>
                </a:solidFill>
              </a:rPr>
              <a:t>Sachdeva</a:t>
            </a:r>
            <a:r>
              <a:rPr lang="en-US" sz="2400" dirty="0" smtClean="0">
                <a:solidFill>
                  <a:srgbClr val="002060"/>
                </a:solidFill>
              </a:rPr>
              <a:t> KG. Clinical profile of vitiligo in North India. Indian J </a:t>
            </a:r>
            <a:r>
              <a:rPr lang="en-US" sz="2400" dirty="0" err="1" smtClean="0">
                <a:solidFill>
                  <a:srgbClr val="002060"/>
                </a:solidFill>
              </a:rPr>
              <a:t>Dermatol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Venereol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Leprol</a:t>
            </a:r>
            <a:r>
              <a:rPr lang="en-US" sz="2400" dirty="0" smtClean="0">
                <a:solidFill>
                  <a:srgbClr val="002060"/>
                </a:solidFill>
              </a:rPr>
              <a:t> 1986;52:81-2.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rgbClr val="002060"/>
                </a:solidFill>
              </a:rPr>
              <a:t>Sarin</a:t>
            </a:r>
            <a:r>
              <a:rPr lang="en-US" sz="2400" dirty="0" smtClean="0">
                <a:solidFill>
                  <a:srgbClr val="002060"/>
                </a:solidFill>
              </a:rPr>
              <a:t> RC, Kumar AS. A clinical study of vitiligo. Indian J </a:t>
            </a:r>
            <a:r>
              <a:rPr lang="en-US" sz="2400" dirty="0" err="1" smtClean="0">
                <a:solidFill>
                  <a:srgbClr val="002060"/>
                </a:solidFill>
              </a:rPr>
              <a:t>Dermatol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Venereol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Leprol</a:t>
            </a:r>
            <a:r>
              <a:rPr lang="en-US" sz="2400" dirty="0" smtClean="0">
                <a:solidFill>
                  <a:srgbClr val="002060"/>
                </a:solidFill>
              </a:rPr>
              <a:t> 1977;43:300-14. </a:t>
            </a:r>
          </a:p>
          <a:p>
            <a:pPr marL="0" lvl="0" indent="0">
              <a:buNone/>
            </a:pPr>
            <a:endParaRPr lang="en-US" sz="2400" dirty="0" smtClean="0">
              <a:solidFill>
                <a:srgbClr val="00206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en-US" sz="2400" dirty="0" err="1" smtClean="0">
                <a:solidFill>
                  <a:srgbClr val="002060"/>
                </a:solidFill>
              </a:rPr>
              <a:t>Koranne</a:t>
            </a:r>
            <a:r>
              <a:rPr lang="en-US" sz="2400" dirty="0" smtClean="0">
                <a:solidFill>
                  <a:srgbClr val="002060"/>
                </a:solidFill>
              </a:rPr>
              <a:t> RV, </a:t>
            </a:r>
            <a:r>
              <a:rPr lang="en-US" sz="2400" dirty="0" err="1" smtClean="0">
                <a:solidFill>
                  <a:srgbClr val="002060"/>
                </a:solidFill>
              </a:rPr>
              <a:t>Sehgal</a:t>
            </a:r>
            <a:r>
              <a:rPr lang="en-US" sz="2400" dirty="0" smtClean="0">
                <a:solidFill>
                  <a:srgbClr val="002060"/>
                </a:solidFill>
              </a:rPr>
              <a:t> VN, </a:t>
            </a:r>
            <a:r>
              <a:rPr lang="en-US" sz="2400" dirty="0" err="1" smtClean="0">
                <a:solidFill>
                  <a:srgbClr val="002060"/>
                </a:solidFill>
              </a:rPr>
              <a:t>Sachdeva</a:t>
            </a:r>
            <a:r>
              <a:rPr lang="en-US" sz="2400" dirty="0" smtClean="0">
                <a:solidFill>
                  <a:srgbClr val="002060"/>
                </a:solidFill>
              </a:rPr>
              <a:t> KG. Clinical profile of vitiligo in North India. Indian J </a:t>
            </a:r>
            <a:r>
              <a:rPr lang="en-US" sz="2400" dirty="0" err="1" smtClean="0">
                <a:solidFill>
                  <a:srgbClr val="002060"/>
                </a:solidFill>
              </a:rPr>
              <a:t>Dermatol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Venereol</a:t>
            </a:r>
            <a:r>
              <a:rPr lang="en-US" sz="2400" dirty="0" smtClean="0">
                <a:solidFill>
                  <a:srgbClr val="002060"/>
                </a:solidFill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</a:rPr>
              <a:t>Leprol</a:t>
            </a:r>
            <a:r>
              <a:rPr lang="en-US" sz="2400" dirty="0" smtClean="0">
                <a:solidFill>
                  <a:srgbClr val="002060"/>
                </a:solidFill>
              </a:rPr>
              <a:t> 1986;52:81-2.</a:t>
            </a:r>
            <a:endParaRPr lang="en-IN" sz="2400" dirty="0" smtClean="0">
              <a:solidFill>
                <a:srgbClr val="00206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IN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688" y="4005064"/>
            <a:ext cx="6034030" cy="742279"/>
          </a:xfrm>
        </p:spPr>
        <p:txBody>
          <a:bodyPr/>
          <a:lstStyle/>
          <a:p>
            <a:r>
              <a:rPr lang="en-US" dirty="0" smtClean="0"/>
              <a:t>Dr. </a:t>
            </a:r>
            <a:r>
              <a:rPr lang="en-US" dirty="0" err="1" smtClean="0"/>
              <a:t>Garima</a:t>
            </a:r>
            <a:r>
              <a:rPr lang="en-US" dirty="0" smtClean="0"/>
              <a:t> </a:t>
            </a:r>
            <a:r>
              <a:rPr lang="en-US" dirty="0" err="1" smtClean="0"/>
              <a:t>Khurana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48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8129544</TotalTime>
  <Words>579</Words>
  <Application>Microsoft Office PowerPoint</Application>
  <PresentationFormat>On-screen Show (4:3)</PresentationFormat>
  <Paragraphs>116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Badge</vt:lpstr>
      <vt:lpstr>Dr. GARIMA KHURANA INDIA </vt:lpstr>
      <vt:lpstr>Introduction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Classification of vitiligo</vt:lpstr>
      <vt:lpstr>Epidemiology</vt:lpstr>
      <vt:lpstr>Aim &amp; objectives</vt:lpstr>
      <vt:lpstr>Materials &amp;Methods</vt:lpstr>
      <vt:lpstr>PowerPoint Presentation</vt:lpstr>
      <vt:lpstr>PowerPoint Presentation</vt:lpstr>
      <vt:lpstr>Results</vt:lpstr>
      <vt:lpstr>  </vt:lpstr>
      <vt:lpstr>Results</vt:lpstr>
      <vt:lpstr>Results</vt:lpstr>
      <vt:lpstr>Results</vt:lpstr>
      <vt:lpstr>Conclusion</vt:lpstr>
      <vt:lpstr>References 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Epidemiological Study Of Vitiligo</dc:title>
  <dc:creator>Dell</dc:creator>
  <cp:lastModifiedBy>omics</cp:lastModifiedBy>
  <cp:revision>82</cp:revision>
  <dcterms:created xsi:type="dcterms:W3CDTF">2016-10-21T14:16:50Z</dcterms:created>
  <dcterms:modified xsi:type="dcterms:W3CDTF">2016-11-15T04:48:05Z</dcterms:modified>
</cp:coreProperties>
</file>