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25"/>
  </p:notesMasterIdLst>
  <p:sldIdLst>
    <p:sldId id="337" r:id="rId2"/>
    <p:sldId id="338" r:id="rId3"/>
    <p:sldId id="339" r:id="rId4"/>
    <p:sldId id="325" r:id="rId5"/>
    <p:sldId id="354" r:id="rId6"/>
    <p:sldId id="353" r:id="rId7"/>
    <p:sldId id="321" r:id="rId8"/>
    <p:sldId id="340" r:id="rId9"/>
    <p:sldId id="288" r:id="rId10"/>
    <p:sldId id="315" r:id="rId11"/>
    <p:sldId id="342" r:id="rId12"/>
    <p:sldId id="343" r:id="rId13"/>
    <p:sldId id="344" r:id="rId14"/>
    <p:sldId id="345" r:id="rId15"/>
    <p:sldId id="346" r:id="rId16"/>
    <p:sldId id="348" r:id="rId17"/>
    <p:sldId id="349" r:id="rId18"/>
    <p:sldId id="350" r:id="rId19"/>
    <p:sldId id="347" r:id="rId20"/>
    <p:sldId id="352" r:id="rId21"/>
    <p:sldId id="334" r:id="rId22"/>
    <p:sldId id="335" r:id="rId23"/>
    <p:sldId id="309" r:id="rId24"/>
  </p:sldIdLst>
  <p:sldSz cx="9144000" cy="6858000" type="screen4x3"/>
  <p:notesSz cx="6858000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F9F"/>
    <a:srgbClr val="B71E3F"/>
    <a:srgbClr val="004F97"/>
    <a:srgbClr val="CCDCE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ittlere Formatvorlage 3 - Akz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Designformatvorlage 1 - Akz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A111915-BE36-4E01-A7E5-04B1672EAD32}" styleName="Helle Formatvorlage 2 - Akz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8B1032C-EA38-4F05-BA0D-38AFFFC7BED3}" styleName="Helle Formatvorlage 3 - Akz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0867" autoAdjust="0"/>
    <p:restoredTop sz="95266" autoAdjust="0"/>
  </p:normalViewPr>
  <p:slideViewPr>
    <p:cSldViewPr>
      <p:cViewPr varScale="1">
        <p:scale>
          <a:sx n="119" d="100"/>
          <a:sy n="119" d="100"/>
        </p:scale>
        <p:origin x="-156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110"/>
        <p:guide pos="216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0691A6-09BC-4B36-BEC5-34747CB0C8BE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ABAD0D16-4606-4778-9D3E-D19A58A0FC04}">
      <dgm:prSet phldrT="[Text]"/>
      <dgm:spPr/>
      <dgm:t>
        <a:bodyPr/>
        <a:lstStyle/>
        <a:p>
          <a:r>
            <a:rPr lang="de-DE" dirty="0" smtClean="0"/>
            <a:t>Vaccination</a:t>
          </a:r>
          <a:endParaRPr lang="de-DE" dirty="0"/>
        </a:p>
      </dgm:t>
    </dgm:pt>
    <dgm:pt modelId="{BDD434C8-F6FC-4872-949B-EBD1AC3B9300}" type="parTrans" cxnId="{4BAD61C9-C124-47ED-B2DF-FE585D32136F}">
      <dgm:prSet/>
      <dgm:spPr/>
      <dgm:t>
        <a:bodyPr/>
        <a:lstStyle/>
        <a:p>
          <a:endParaRPr lang="de-DE"/>
        </a:p>
      </dgm:t>
    </dgm:pt>
    <dgm:pt modelId="{FE5FF8FD-A69E-42BC-B930-B8F31C684395}" type="sibTrans" cxnId="{4BAD61C9-C124-47ED-B2DF-FE585D32136F}">
      <dgm:prSet/>
      <dgm:spPr/>
      <dgm:t>
        <a:bodyPr/>
        <a:lstStyle/>
        <a:p>
          <a:endParaRPr lang="de-DE"/>
        </a:p>
      </dgm:t>
    </dgm:pt>
    <dgm:pt modelId="{7BA0A8E7-8F70-4F87-B30E-9691570834E1}">
      <dgm:prSet phldrT="[Text]" custT="1"/>
      <dgm:spPr/>
      <dgm:t>
        <a:bodyPr/>
        <a:lstStyle/>
        <a:p>
          <a:r>
            <a:rPr lang="de-DE" sz="2000" dirty="0" smtClean="0"/>
            <a:t>Live attenuated vaccine</a:t>
          </a:r>
          <a:endParaRPr lang="de-DE" sz="2000" dirty="0"/>
        </a:p>
      </dgm:t>
    </dgm:pt>
    <dgm:pt modelId="{C0EA692E-FC0B-44A9-AA2A-250BC6591A97}" type="parTrans" cxnId="{BE08A0C4-CC61-421F-A94B-55F484A264A5}">
      <dgm:prSet/>
      <dgm:spPr/>
      <dgm:t>
        <a:bodyPr/>
        <a:lstStyle/>
        <a:p>
          <a:endParaRPr lang="de-DE"/>
        </a:p>
      </dgm:t>
    </dgm:pt>
    <dgm:pt modelId="{D7BE0C6B-3839-4602-AD4C-806A16BECB4F}" type="sibTrans" cxnId="{BE08A0C4-CC61-421F-A94B-55F484A264A5}">
      <dgm:prSet/>
      <dgm:spPr/>
      <dgm:t>
        <a:bodyPr/>
        <a:lstStyle/>
        <a:p>
          <a:endParaRPr lang="de-DE"/>
        </a:p>
      </dgm:t>
    </dgm:pt>
    <dgm:pt modelId="{B775D39D-1581-4153-890E-C115EB2175AF}">
      <dgm:prSet phldrT="[Text]" custT="1"/>
      <dgm:spPr/>
      <dgm:t>
        <a:bodyPr/>
        <a:lstStyle/>
        <a:p>
          <a:r>
            <a:rPr lang="de-DE" sz="2000" dirty="0" smtClean="0">
              <a:solidFill>
                <a:srgbClr val="C00000"/>
              </a:solidFill>
            </a:rPr>
            <a:t>B. abortus S19</a:t>
          </a:r>
          <a:endParaRPr lang="de-DE" sz="2000" dirty="0">
            <a:solidFill>
              <a:srgbClr val="C00000"/>
            </a:solidFill>
          </a:endParaRPr>
        </a:p>
      </dgm:t>
    </dgm:pt>
    <dgm:pt modelId="{18A4963A-4B97-4B73-AD34-9B8D328029C7}" type="parTrans" cxnId="{4CE8A794-5D9E-4D19-935D-A6FAF55EFA0A}">
      <dgm:prSet/>
      <dgm:spPr/>
      <dgm:t>
        <a:bodyPr/>
        <a:lstStyle/>
        <a:p>
          <a:endParaRPr lang="de-DE"/>
        </a:p>
      </dgm:t>
    </dgm:pt>
    <dgm:pt modelId="{E132BA24-2396-41AE-BBD6-092988089DF5}" type="sibTrans" cxnId="{4CE8A794-5D9E-4D19-935D-A6FAF55EFA0A}">
      <dgm:prSet/>
      <dgm:spPr/>
      <dgm:t>
        <a:bodyPr/>
        <a:lstStyle/>
        <a:p>
          <a:endParaRPr lang="de-DE"/>
        </a:p>
      </dgm:t>
    </dgm:pt>
    <dgm:pt modelId="{2B53C88C-4BB6-4EA8-9CE5-797537C06FB6}">
      <dgm:prSet phldrT="[Text]"/>
      <dgm:spPr/>
      <dgm:t>
        <a:bodyPr/>
        <a:lstStyle/>
        <a:p>
          <a:pPr algn="ctr"/>
          <a:r>
            <a:rPr lang="de-DE" dirty="0" smtClean="0"/>
            <a:t>hampered the serodiagnosis</a:t>
          </a:r>
        </a:p>
        <a:p>
          <a:pPr algn="ctr"/>
          <a:r>
            <a:rPr lang="en-US" dirty="0" smtClean="0"/>
            <a:t>immunisation of pregnant cows may lead to abortion </a:t>
          </a:r>
          <a:endParaRPr lang="de-DE" dirty="0"/>
        </a:p>
      </dgm:t>
    </dgm:pt>
    <dgm:pt modelId="{01D311CB-C54B-4283-8E36-5C9387859DFD}" type="parTrans" cxnId="{A069B881-2739-48CD-8CFB-5AF6CA84E06E}">
      <dgm:prSet/>
      <dgm:spPr/>
      <dgm:t>
        <a:bodyPr/>
        <a:lstStyle/>
        <a:p>
          <a:endParaRPr lang="de-DE"/>
        </a:p>
      </dgm:t>
    </dgm:pt>
    <dgm:pt modelId="{BA502C1F-768D-4F47-8C49-C56F819D8A97}" type="sibTrans" cxnId="{A069B881-2739-48CD-8CFB-5AF6CA84E06E}">
      <dgm:prSet/>
      <dgm:spPr/>
      <dgm:t>
        <a:bodyPr/>
        <a:lstStyle/>
        <a:p>
          <a:endParaRPr lang="de-DE"/>
        </a:p>
      </dgm:t>
    </dgm:pt>
    <dgm:pt modelId="{4874196C-83C1-4771-BF47-17A3FECFC0C1}">
      <dgm:prSet phldrT="[Text]" custT="1"/>
      <dgm:spPr/>
      <dgm:t>
        <a:bodyPr/>
        <a:lstStyle/>
        <a:p>
          <a:r>
            <a:rPr lang="de-DE" sz="2000" dirty="0" smtClean="0">
              <a:solidFill>
                <a:srgbClr val="C00000"/>
              </a:solidFill>
            </a:rPr>
            <a:t>B. abortus RB51</a:t>
          </a:r>
          <a:endParaRPr lang="de-DE" sz="2000" dirty="0">
            <a:solidFill>
              <a:srgbClr val="C00000"/>
            </a:solidFill>
          </a:endParaRPr>
        </a:p>
      </dgm:t>
    </dgm:pt>
    <dgm:pt modelId="{D488418F-D0B8-4BE2-B6A4-EEBE6BC0AC77}" type="parTrans" cxnId="{DF2D1D63-2715-4007-8F43-5FDF4CBF5E34}">
      <dgm:prSet/>
      <dgm:spPr/>
      <dgm:t>
        <a:bodyPr/>
        <a:lstStyle/>
        <a:p>
          <a:endParaRPr lang="de-DE"/>
        </a:p>
      </dgm:t>
    </dgm:pt>
    <dgm:pt modelId="{26A11046-D7A1-46EA-9453-9B3774DEF3AD}" type="sibTrans" cxnId="{DF2D1D63-2715-4007-8F43-5FDF4CBF5E34}">
      <dgm:prSet/>
      <dgm:spPr/>
      <dgm:t>
        <a:bodyPr/>
        <a:lstStyle/>
        <a:p>
          <a:endParaRPr lang="de-DE"/>
        </a:p>
      </dgm:t>
    </dgm:pt>
    <dgm:pt modelId="{E06C660F-327F-4E2F-95E1-482D226129C2}" type="pres">
      <dgm:prSet presAssocID="{570691A6-09BC-4B36-BEC5-34747CB0C8BE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de-DE"/>
        </a:p>
      </dgm:t>
    </dgm:pt>
    <dgm:pt modelId="{407539EA-9036-41C4-824F-9105C1918BA4}" type="pres">
      <dgm:prSet presAssocID="{570691A6-09BC-4B36-BEC5-34747CB0C8BE}" presName="arrowNode" presStyleLbl="node1" presStyleIdx="0" presStyleCnt="1" custScaleX="110356"/>
      <dgm:spPr/>
    </dgm:pt>
    <dgm:pt modelId="{DE0D6DAF-8B30-419D-9989-DF34F46BA838}" type="pres">
      <dgm:prSet presAssocID="{ABAD0D16-4606-4778-9D3E-D19A58A0FC04}" presName="txNode1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BAFB8FF-AD4E-4F9C-AE56-DF56BE523AE1}" type="pres">
      <dgm:prSet presAssocID="{7BA0A8E7-8F70-4F87-B30E-9691570834E1}" presName="txNode2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807BE5A-27B9-4ABC-B6C7-B479FC3B8E17}" type="pres">
      <dgm:prSet presAssocID="{D7BE0C6B-3839-4602-AD4C-806A16BECB4F}" presName="dotNode2" presStyleCnt="0"/>
      <dgm:spPr/>
    </dgm:pt>
    <dgm:pt modelId="{33E0F948-7EB4-42FC-BBC9-4ACD17C27043}" type="pres">
      <dgm:prSet presAssocID="{D7BE0C6B-3839-4602-AD4C-806A16BECB4F}" presName="dotRepeatNode" presStyleLbl="fgShp" presStyleIdx="0" presStyleCnt="3" custLinFactNeighborX="54130" custLinFactNeighborY="75659"/>
      <dgm:spPr/>
      <dgm:t>
        <a:bodyPr/>
        <a:lstStyle/>
        <a:p>
          <a:endParaRPr lang="de-DE"/>
        </a:p>
      </dgm:t>
    </dgm:pt>
    <dgm:pt modelId="{DA2D3E07-D31A-4370-84C7-C3AEDA51E442}" type="pres">
      <dgm:prSet presAssocID="{B775D39D-1581-4153-890E-C115EB2175AF}" presName="txNode3" presStyleLbl="revTx" presStyleIdx="2" presStyleCnt="5" custLinFactNeighborX="-3934" custLinFactNeighborY="359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2509206-FD9D-48A7-919E-7B63A2721A11}" type="pres">
      <dgm:prSet presAssocID="{E132BA24-2396-41AE-BBD6-092988089DF5}" presName="dotNode3" presStyleCnt="0"/>
      <dgm:spPr/>
    </dgm:pt>
    <dgm:pt modelId="{D659B5B0-77C7-44A9-AFE6-1BFB0A7CFE58}" type="pres">
      <dgm:prSet presAssocID="{E132BA24-2396-41AE-BBD6-092988089DF5}" presName="dotRepeatNode" presStyleLbl="fgShp" presStyleIdx="1" presStyleCnt="3" custLinFactNeighborY="-41919"/>
      <dgm:spPr/>
      <dgm:t>
        <a:bodyPr/>
        <a:lstStyle/>
        <a:p>
          <a:endParaRPr lang="de-DE"/>
        </a:p>
      </dgm:t>
    </dgm:pt>
    <dgm:pt modelId="{664B0C7A-3969-4A77-A971-4552CC811FE3}" type="pres">
      <dgm:prSet presAssocID="{2B53C88C-4BB6-4EA8-9CE5-797537C06FB6}" presName="txNode4" presStyleLbl="revTx" presStyleIdx="3" presStyleCnt="5" custScaleX="172258" custScaleY="91123" custLinFactX="-93123" custLinFactNeighborX="-100000" custLinFactNeighborY="-9872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93FA85B-7333-49F8-BF94-6F0D82975F71}" type="pres">
      <dgm:prSet presAssocID="{BA502C1F-768D-4F47-8C49-C56F819D8A97}" presName="dotNode4" presStyleCnt="0"/>
      <dgm:spPr/>
    </dgm:pt>
    <dgm:pt modelId="{3CDE5C0F-7074-404C-BE17-B61AD3008544}" type="pres">
      <dgm:prSet presAssocID="{BA502C1F-768D-4F47-8C49-C56F819D8A97}" presName="dotRepeatNode" presStyleLbl="fgShp" presStyleIdx="2" presStyleCnt="3" custLinFactX="60388" custLinFactY="-53076" custLinFactNeighborX="100000" custLinFactNeighborY="-100000"/>
      <dgm:spPr/>
      <dgm:t>
        <a:bodyPr/>
        <a:lstStyle/>
        <a:p>
          <a:endParaRPr lang="de-DE"/>
        </a:p>
      </dgm:t>
    </dgm:pt>
    <dgm:pt modelId="{C4C97511-949F-4C06-94EC-36C3C3162494}" type="pres">
      <dgm:prSet presAssocID="{4874196C-83C1-4771-BF47-17A3FECFC0C1}" presName="txNode5" presStyleLbl="revTx" presStyleIdx="4" presStyleCnt="5" custLinFactY="-100000" custLinFactNeighborX="23410" custLinFactNeighborY="-12699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4CE8A794-5D9E-4D19-935D-A6FAF55EFA0A}" srcId="{570691A6-09BC-4B36-BEC5-34747CB0C8BE}" destId="{B775D39D-1581-4153-890E-C115EB2175AF}" srcOrd="2" destOrd="0" parTransId="{18A4963A-4B97-4B73-AD34-9B8D328029C7}" sibTransId="{E132BA24-2396-41AE-BBD6-092988089DF5}"/>
    <dgm:cxn modelId="{4BAD61C9-C124-47ED-B2DF-FE585D32136F}" srcId="{570691A6-09BC-4B36-BEC5-34747CB0C8BE}" destId="{ABAD0D16-4606-4778-9D3E-D19A58A0FC04}" srcOrd="0" destOrd="0" parTransId="{BDD434C8-F6FC-4872-949B-EBD1AC3B9300}" sibTransId="{FE5FF8FD-A69E-42BC-B930-B8F31C684395}"/>
    <dgm:cxn modelId="{D6E753EE-290A-4C36-B6EB-8402370D5B7C}" type="presOf" srcId="{570691A6-09BC-4B36-BEC5-34747CB0C8BE}" destId="{E06C660F-327F-4E2F-95E1-482D226129C2}" srcOrd="0" destOrd="0" presId="urn:microsoft.com/office/officeart/2009/3/layout/DescendingProcess"/>
    <dgm:cxn modelId="{086CB15B-8D99-41D8-9319-BE7E4009A7D6}" type="presOf" srcId="{D7BE0C6B-3839-4602-AD4C-806A16BECB4F}" destId="{33E0F948-7EB4-42FC-BBC9-4ACD17C27043}" srcOrd="0" destOrd="0" presId="urn:microsoft.com/office/officeart/2009/3/layout/DescendingProcess"/>
    <dgm:cxn modelId="{A069B881-2739-48CD-8CFB-5AF6CA84E06E}" srcId="{570691A6-09BC-4B36-BEC5-34747CB0C8BE}" destId="{2B53C88C-4BB6-4EA8-9CE5-797537C06FB6}" srcOrd="3" destOrd="0" parTransId="{01D311CB-C54B-4283-8E36-5C9387859DFD}" sibTransId="{BA502C1F-768D-4F47-8C49-C56F819D8A97}"/>
    <dgm:cxn modelId="{BE08A0C4-CC61-421F-A94B-55F484A264A5}" srcId="{570691A6-09BC-4B36-BEC5-34747CB0C8BE}" destId="{7BA0A8E7-8F70-4F87-B30E-9691570834E1}" srcOrd="1" destOrd="0" parTransId="{C0EA692E-FC0B-44A9-AA2A-250BC6591A97}" sibTransId="{D7BE0C6B-3839-4602-AD4C-806A16BECB4F}"/>
    <dgm:cxn modelId="{98DB4067-EB19-45F5-81E6-C412EDEF9291}" type="presOf" srcId="{4874196C-83C1-4771-BF47-17A3FECFC0C1}" destId="{C4C97511-949F-4C06-94EC-36C3C3162494}" srcOrd="0" destOrd="0" presId="urn:microsoft.com/office/officeart/2009/3/layout/DescendingProcess"/>
    <dgm:cxn modelId="{EE83BD3E-FBE1-4118-94CD-7208EFB56ADB}" type="presOf" srcId="{7BA0A8E7-8F70-4F87-B30E-9691570834E1}" destId="{4BAFB8FF-AD4E-4F9C-AE56-DF56BE523AE1}" srcOrd="0" destOrd="0" presId="urn:microsoft.com/office/officeart/2009/3/layout/DescendingProcess"/>
    <dgm:cxn modelId="{DF2D1D63-2715-4007-8F43-5FDF4CBF5E34}" srcId="{570691A6-09BC-4B36-BEC5-34747CB0C8BE}" destId="{4874196C-83C1-4771-BF47-17A3FECFC0C1}" srcOrd="4" destOrd="0" parTransId="{D488418F-D0B8-4BE2-B6A4-EEBE6BC0AC77}" sibTransId="{26A11046-D7A1-46EA-9453-9B3774DEF3AD}"/>
    <dgm:cxn modelId="{F3BC8F85-B9DA-43B6-B421-7B5021FFF1F7}" type="presOf" srcId="{ABAD0D16-4606-4778-9D3E-D19A58A0FC04}" destId="{DE0D6DAF-8B30-419D-9989-DF34F46BA838}" srcOrd="0" destOrd="0" presId="urn:microsoft.com/office/officeart/2009/3/layout/DescendingProcess"/>
    <dgm:cxn modelId="{AF2EA117-1B8A-44C5-9985-0514B9EEFFE9}" type="presOf" srcId="{2B53C88C-4BB6-4EA8-9CE5-797537C06FB6}" destId="{664B0C7A-3969-4A77-A971-4552CC811FE3}" srcOrd="0" destOrd="0" presId="urn:microsoft.com/office/officeart/2009/3/layout/DescendingProcess"/>
    <dgm:cxn modelId="{D29976DE-FD33-4C9F-83F9-5D7BAA862DA6}" type="presOf" srcId="{BA502C1F-768D-4F47-8C49-C56F819D8A97}" destId="{3CDE5C0F-7074-404C-BE17-B61AD3008544}" srcOrd="0" destOrd="0" presId="urn:microsoft.com/office/officeart/2009/3/layout/DescendingProcess"/>
    <dgm:cxn modelId="{A037553E-C371-4EC8-8111-4872C70CAE20}" type="presOf" srcId="{E132BA24-2396-41AE-BBD6-092988089DF5}" destId="{D659B5B0-77C7-44A9-AFE6-1BFB0A7CFE58}" srcOrd="0" destOrd="0" presId="urn:microsoft.com/office/officeart/2009/3/layout/DescendingProcess"/>
    <dgm:cxn modelId="{2DE4A87C-9628-432D-A564-4D9DAED5BE58}" type="presOf" srcId="{B775D39D-1581-4153-890E-C115EB2175AF}" destId="{DA2D3E07-D31A-4370-84C7-C3AEDA51E442}" srcOrd="0" destOrd="0" presId="urn:microsoft.com/office/officeart/2009/3/layout/DescendingProcess"/>
    <dgm:cxn modelId="{9AB48951-9B28-4C74-B5BC-612BDDF233F5}" type="presParOf" srcId="{E06C660F-327F-4E2F-95E1-482D226129C2}" destId="{407539EA-9036-41C4-824F-9105C1918BA4}" srcOrd="0" destOrd="0" presId="urn:microsoft.com/office/officeart/2009/3/layout/DescendingProcess"/>
    <dgm:cxn modelId="{13D40949-5183-4603-9238-3FE4CF4E30A8}" type="presParOf" srcId="{E06C660F-327F-4E2F-95E1-482D226129C2}" destId="{DE0D6DAF-8B30-419D-9989-DF34F46BA838}" srcOrd="1" destOrd="0" presId="urn:microsoft.com/office/officeart/2009/3/layout/DescendingProcess"/>
    <dgm:cxn modelId="{D172E0BE-4FD2-4B0F-ABAB-A7D32BC1E25B}" type="presParOf" srcId="{E06C660F-327F-4E2F-95E1-482D226129C2}" destId="{4BAFB8FF-AD4E-4F9C-AE56-DF56BE523AE1}" srcOrd="2" destOrd="0" presId="urn:microsoft.com/office/officeart/2009/3/layout/DescendingProcess"/>
    <dgm:cxn modelId="{4DFF7239-B9DE-4210-B463-4D240380E339}" type="presParOf" srcId="{E06C660F-327F-4E2F-95E1-482D226129C2}" destId="{7807BE5A-27B9-4ABC-B6C7-B479FC3B8E17}" srcOrd="3" destOrd="0" presId="urn:microsoft.com/office/officeart/2009/3/layout/DescendingProcess"/>
    <dgm:cxn modelId="{105DF495-B839-440D-AA38-1765983D9565}" type="presParOf" srcId="{7807BE5A-27B9-4ABC-B6C7-B479FC3B8E17}" destId="{33E0F948-7EB4-42FC-BBC9-4ACD17C27043}" srcOrd="0" destOrd="0" presId="urn:microsoft.com/office/officeart/2009/3/layout/DescendingProcess"/>
    <dgm:cxn modelId="{489A99A7-1997-4D29-8C9E-5F8D378219CD}" type="presParOf" srcId="{E06C660F-327F-4E2F-95E1-482D226129C2}" destId="{DA2D3E07-D31A-4370-84C7-C3AEDA51E442}" srcOrd="4" destOrd="0" presId="urn:microsoft.com/office/officeart/2009/3/layout/DescendingProcess"/>
    <dgm:cxn modelId="{6803F657-1215-4F8C-8AFA-883430CA7A4A}" type="presParOf" srcId="{E06C660F-327F-4E2F-95E1-482D226129C2}" destId="{62509206-FD9D-48A7-919E-7B63A2721A11}" srcOrd="5" destOrd="0" presId="urn:microsoft.com/office/officeart/2009/3/layout/DescendingProcess"/>
    <dgm:cxn modelId="{37CA3E40-D430-4A05-985B-188193889322}" type="presParOf" srcId="{62509206-FD9D-48A7-919E-7B63A2721A11}" destId="{D659B5B0-77C7-44A9-AFE6-1BFB0A7CFE58}" srcOrd="0" destOrd="0" presId="urn:microsoft.com/office/officeart/2009/3/layout/DescendingProcess"/>
    <dgm:cxn modelId="{8520B631-805A-4FFD-8283-F7CE328B1898}" type="presParOf" srcId="{E06C660F-327F-4E2F-95E1-482D226129C2}" destId="{664B0C7A-3969-4A77-A971-4552CC811FE3}" srcOrd="6" destOrd="0" presId="urn:microsoft.com/office/officeart/2009/3/layout/DescendingProcess"/>
    <dgm:cxn modelId="{52046774-94C1-4EE3-91D0-C9734CC290F8}" type="presParOf" srcId="{E06C660F-327F-4E2F-95E1-482D226129C2}" destId="{193FA85B-7333-49F8-BF94-6F0D82975F71}" srcOrd="7" destOrd="0" presId="urn:microsoft.com/office/officeart/2009/3/layout/DescendingProcess"/>
    <dgm:cxn modelId="{F519099E-CE16-4991-B123-F24AEDDB2BCE}" type="presParOf" srcId="{193FA85B-7333-49F8-BF94-6F0D82975F71}" destId="{3CDE5C0F-7074-404C-BE17-B61AD3008544}" srcOrd="0" destOrd="0" presId="urn:microsoft.com/office/officeart/2009/3/layout/DescendingProcess"/>
    <dgm:cxn modelId="{9D67947D-CF51-4C6B-A9C5-3597AF422CB4}" type="presParOf" srcId="{E06C660F-327F-4E2F-95E1-482D226129C2}" destId="{C4C97511-949F-4C06-94EC-36C3C3162494}" srcOrd="8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20C4C2-C81F-4911-9287-188D4EE1C94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C353670B-815E-4863-8BEC-4776976E9B2C}">
      <dgm:prSet phldrT="[Text]"/>
      <dgm:spPr/>
      <dgm:t>
        <a:bodyPr/>
        <a:lstStyle/>
        <a:p>
          <a:r>
            <a:rPr lang="de-DE" dirty="0" smtClean="0">
              <a:solidFill>
                <a:srgbClr val="C00000"/>
              </a:solidFill>
            </a:rPr>
            <a:t>Bacteriology</a:t>
          </a:r>
          <a:endParaRPr lang="de-DE" dirty="0">
            <a:solidFill>
              <a:srgbClr val="C00000"/>
            </a:solidFill>
          </a:endParaRPr>
        </a:p>
      </dgm:t>
    </dgm:pt>
    <dgm:pt modelId="{43A6744A-5ECE-4458-8438-30DD86425D4A}" type="parTrans" cxnId="{662B2A91-F6CC-4866-B74A-6A1EBD809251}">
      <dgm:prSet/>
      <dgm:spPr/>
      <dgm:t>
        <a:bodyPr/>
        <a:lstStyle/>
        <a:p>
          <a:endParaRPr lang="de-DE"/>
        </a:p>
      </dgm:t>
    </dgm:pt>
    <dgm:pt modelId="{4E4BE7B6-F4CE-4E51-B766-7BD58D0A088A}" type="sibTrans" cxnId="{662B2A91-F6CC-4866-B74A-6A1EBD809251}">
      <dgm:prSet/>
      <dgm:spPr/>
      <dgm:t>
        <a:bodyPr/>
        <a:lstStyle/>
        <a:p>
          <a:endParaRPr lang="de-DE"/>
        </a:p>
      </dgm:t>
    </dgm:pt>
    <dgm:pt modelId="{2F3FD877-A73B-4415-8395-4BEA3CDAC856}">
      <dgm:prSet phldrT="[Text]" custT="1"/>
      <dgm:spPr/>
      <dgm:t>
        <a:bodyPr/>
        <a:lstStyle/>
        <a:p>
          <a:r>
            <a:rPr lang="en-US" sz="2000" dirty="0" smtClean="0">
              <a:latin typeface="Trebuchet MS" panose="020B0603020202020204" pitchFamily="34" charset="0"/>
            </a:rPr>
            <a:t>Two </a:t>
          </a:r>
          <a:r>
            <a:rPr lang="en-US" sz="2000" i="1" dirty="0" smtClean="0">
              <a:latin typeface="Trebuchet MS" panose="020B0603020202020204" pitchFamily="34" charset="0"/>
            </a:rPr>
            <a:t>B. abortus </a:t>
          </a:r>
          <a:r>
            <a:rPr lang="en-US" sz="2000" dirty="0" smtClean="0">
              <a:latin typeface="Trebuchet MS" panose="020B0603020202020204" pitchFamily="34" charset="0"/>
            </a:rPr>
            <a:t>rough strains </a:t>
          </a:r>
          <a:endParaRPr lang="de-DE" sz="2000" dirty="0">
            <a:latin typeface="Trebuchet MS" panose="020B0603020202020204" pitchFamily="34" charset="0"/>
          </a:endParaRPr>
        </a:p>
      </dgm:t>
    </dgm:pt>
    <dgm:pt modelId="{C8AACBDC-EE0D-41F3-AD09-CE2256494C77}" type="parTrans" cxnId="{49B84DDF-CE31-44B5-8087-0964CA396623}">
      <dgm:prSet/>
      <dgm:spPr/>
      <dgm:t>
        <a:bodyPr/>
        <a:lstStyle/>
        <a:p>
          <a:endParaRPr lang="de-DE"/>
        </a:p>
      </dgm:t>
    </dgm:pt>
    <dgm:pt modelId="{189A0252-F125-48ED-B695-4055B28ED0C7}" type="sibTrans" cxnId="{49B84DDF-CE31-44B5-8087-0964CA396623}">
      <dgm:prSet/>
      <dgm:spPr/>
      <dgm:t>
        <a:bodyPr/>
        <a:lstStyle/>
        <a:p>
          <a:endParaRPr lang="de-DE"/>
        </a:p>
      </dgm:t>
    </dgm:pt>
    <dgm:pt modelId="{31258302-61F6-4F83-8662-C72B1A59DED8}">
      <dgm:prSet phldrT="[Text]" custT="1"/>
      <dgm:spPr/>
      <dgm:t>
        <a:bodyPr/>
        <a:lstStyle/>
        <a:p>
          <a:r>
            <a:rPr lang="en-US" sz="2000" dirty="0" smtClean="0">
              <a:latin typeface="Trebuchet MS" panose="020B0603020202020204" pitchFamily="34" charset="0"/>
            </a:rPr>
            <a:t>Two </a:t>
          </a:r>
          <a:r>
            <a:rPr lang="en-US" sz="2000" i="1" dirty="0" smtClean="0">
              <a:latin typeface="Trebuchet MS" panose="020B0603020202020204" pitchFamily="34" charset="0"/>
            </a:rPr>
            <a:t>B. abortus </a:t>
          </a:r>
          <a:r>
            <a:rPr lang="en-US" sz="2000" dirty="0" smtClean="0">
              <a:latin typeface="Trebuchet MS" panose="020B0603020202020204" pitchFamily="34" charset="0"/>
            </a:rPr>
            <a:t>smooth strains </a:t>
          </a:r>
          <a:endParaRPr lang="de-DE" sz="2000" dirty="0">
            <a:latin typeface="Trebuchet MS" panose="020B0603020202020204" pitchFamily="34" charset="0"/>
          </a:endParaRPr>
        </a:p>
      </dgm:t>
    </dgm:pt>
    <dgm:pt modelId="{9BF14429-3BBA-4887-B8DF-A2AFB051DDAC}" type="parTrans" cxnId="{BF807250-0987-4C9F-9752-8A9BB924E040}">
      <dgm:prSet/>
      <dgm:spPr/>
      <dgm:t>
        <a:bodyPr/>
        <a:lstStyle/>
        <a:p>
          <a:endParaRPr lang="de-DE"/>
        </a:p>
      </dgm:t>
    </dgm:pt>
    <dgm:pt modelId="{BEE1DEE0-6F6D-480E-8B72-A904B13DA15C}" type="sibTrans" cxnId="{BF807250-0987-4C9F-9752-8A9BB924E040}">
      <dgm:prSet/>
      <dgm:spPr/>
      <dgm:t>
        <a:bodyPr/>
        <a:lstStyle/>
        <a:p>
          <a:endParaRPr lang="de-DE"/>
        </a:p>
      </dgm:t>
    </dgm:pt>
    <dgm:pt modelId="{8063EB38-C900-4443-AB60-CF69BE20C65A}">
      <dgm:prSet phldrT="[Text]"/>
      <dgm:spPr/>
      <dgm:t>
        <a:bodyPr/>
        <a:lstStyle/>
        <a:p>
          <a:r>
            <a:rPr lang="de-DE" dirty="0" smtClean="0">
              <a:solidFill>
                <a:srgbClr val="C00000"/>
              </a:solidFill>
            </a:rPr>
            <a:t>Genotyping</a:t>
          </a:r>
          <a:r>
            <a:rPr lang="de-DE" dirty="0" smtClean="0"/>
            <a:t> </a:t>
          </a:r>
          <a:endParaRPr lang="de-DE" dirty="0"/>
        </a:p>
      </dgm:t>
    </dgm:pt>
    <dgm:pt modelId="{F6082831-7DE6-4698-A2C3-C25CEE5CFFF7}" type="parTrans" cxnId="{C349519D-F26B-4F1A-9E15-D90CB64CF289}">
      <dgm:prSet/>
      <dgm:spPr/>
      <dgm:t>
        <a:bodyPr/>
        <a:lstStyle/>
        <a:p>
          <a:endParaRPr lang="de-DE"/>
        </a:p>
      </dgm:t>
    </dgm:pt>
    <dgm:pt modelId="{05EDAF2B-4515-474B-AC32-333BB0927D09}" type="sibTrans" cxnId="{C349519D-F26B-4F1A-9E15-D90CB64CF289}">
      <dgm:prSet/>
      <dgm:spPr/>
      <dgm:t>
        <a:bodyPr/>
        <a:lstStyle/>
        <a:p>
          <a:endParaRPr lang="de-DE"/>
        </a:p>
      </dgm:t>
    </dgm:pt>
    <dgm:pt modelId="{240A6FBF-630A-4E7A-A739-807D2BE368CB}">
      <dgm:prSet phldrT="[Text]"/>
      <dgm:spPr/>
      <dgm:t>
        <a:bodyPr/>
        <a:lstStyle/>
        <a:p>
          <a:r>
            <a:rPr lang="en-US" dirty="0" smtClean="0">
              <a:latin typeface="Trebuchet MS" panose="020B0603020202020204" pitchFamily="34" charset="0"/>
            </a:rPr>
            <a:t>Two different genotypes among the four isolated </a:t>
          </a:r>
          <a:r>
            <a:rPr lang="en-US" i="1" dirty="0" smtClean="0">
              <a:latin typeface="Trebuchet MS" panose="020B0603020202020204" pitchFamily="34" charset="0"/>
            </a:rPr>
            <a:t>B. abortus </a:t>
          </a:r>
          <a:r>
            <a:rPr lang="en-US" dirty="0" smtClean="0">
              <a:latin typeface="Trebuchet MS" panose="020B0603020202020204" pitchFamily="34" charset="0"/>
            </a:rPr>
            <a:t>strains with low genetic diversity </a:t>
          </a:r>
          <a:endParaRPr lang="de-DE" dirty="0">
            <a:latin typeface="Trebuchet MS" panose="020B0603020202020204" pitchFamily="34" charset="0"/>
          </a:endParaRPr>
        </a:p>
      </dgm:t>
    </dgm:pt>
    <dgm:pt modelId="{E828DE8C-B8FF-4C3F-96D9-B9FE804101A8}" type="parTrans" cxnId="{E3B036C3-4119-4103-8CD3-7A1EF6AC4716}">
      <dgm:prSet/>
      <dgm:spPr/>
      <dgm:t>
        <a:bodyPr/>
        <a:lstStyle/>
        <a:p>
          <a:endParaRPr lang="de-DE"/>
        </a:p>
      </dgm:t>
    </dgm:pt>
    <dgm:pt modelId="{57A79F00-55D7-4CAF-9727-1D8F06F2E774}" type="sibTrans" cxnId="{E3B036C3-4119-4103-8CD3-7A1EF6AC4716}">
      <dgm:prSet/>
      <dgm:spPr/>
      <dgm:t>
        <a:bodyPr/>
        <a:lstStyle/>
        <a:p>
          <a:endParaRPr lang="de-DE"/>
        </a:p>
      </dgm:t>
    </dgm:pt>
    <dgm:pt modelId="{AE58FF09-A46A-4612-9DE1-CE11C6556751}">
      <dgm:prSet phldrT="[Text]"/>
      <dgm:spPr/>
      <dgm:t>
        <a:bodyPr/>
        <a:lstStyle/>
        <a:p>
          <a:r>
            <a:rPr lang="de-DE" dirty="0" smtClean="0">
              <a:solidFill>
                <a:srgbClr val="C00000"/>
              </a:solidFill>
            </a:rPr>
            <a:t>Histopathology</a:t>
          </a:r>
          <a:endParaRPr lang="de-DE" dirty="0">
            <a:solidFill>
              <a:srgbClr val="C00000"/>
            </a:solidFill>
          </a:endParaRPr>
        </a:p>
      </dgm:t>
    </dgm:pt>
    <dgm:pt modelId="{3FEC76CA-F16E-4805-84D3-A9D0B74F8BE3}" type="parTrans" cxnId="{0917E038-64B6-4B94-A731-43DC7816B9D8}">
      <dgm:prSet/>
      <dgm:spPr/>
      <dgm:t>
        <a:bodyPr/>
        <a:lstStyle/>
        <a:p>
          <a:endParaRPr lang="de-DE"/>
        </a:p>
      </dgm:t>
    </dgm:pt>
    <dgm:pt modelId="{B5CE8D32-EB5D-441C-90AE-61388361BE78}" type="sibTrans" cxnId="{0917E038-64B6-4B94-A731-43DC7816B9D8}">
      <dgm:prSet/>
      <dgm:spPr/>
      <dgm:t>
        <a:bodyPr/>
        <a:lstStyle/>
        <a:p>
          <a:endParaRPr lang="de-DE"/>
        </a:p>
      </dgm:t>
    </dgm:pt>
    <dgm:pt modelId="{F77F0DC0-8203-4648-AC67-B2D9C3A9C2A8}">
      <dgm:prSet phldrT="[Text]"/>
      <dgm:spPr/>
      <dgm:t>
        <a:bodyPr/>
        <a:lstStyle/>
        <a:p>
          <a:r>
            <a:rPr lang="en-US" dirty="0" smtClean="0">
              <a:latin typeface="Trebuchet MS" panose="020B0603020202020204" pitchFamily="34" charset="0"/>
            </a:rPr>
            <a:t>Extensive necroses accompanied by mild to moderate suppurative inflammation </a:t>
          </a:r>
          <a:endParaRPr lang="de-DE" dirty="0">
            <a:latin typeface="Trebuchet MS" panose="020B0603020202020204" pitchFamily="34" charset="0"/>
          </a:endParaRPr>
        </a:p>
      </dgm:t>
    </dgm:pt>
    <dgm:pt modelId="{4BA3979C-64C3-4BCD-ABAB-C2342DE1A2A0}" type="parTrans" cxnId="{954EB5FA-FE33-4B44-BA40-F43DBFB44F7C}">
      <dgm:prSet/>
      <dgm:spPr/>
      <dgm:t>
        <a:bodyPr/>
        <a:lstStyle/>
        <a:p>
          <a:endParaRPr lang="de-DE"/>
        </a:p>
      </dgm:t>
    </dgm:pt>
    <dgm:pt modelId="{E2844D53-7CF8-4592-A321-52A7DF818360}" type="sibTrans" cxnId="{954EB5FA-FE33-4B44-BA40-F43DBFB44F7C}">
      <dgm:prSet/>
      <dgm:spPr/>
      <dgm:t>
        <a:bodyPr/>
        <a:lstStyle/>
        <a:p>
          <a:endParaRPr lang="de-DE"/>
        </a:p>
      </dgm:t>
    </dgm:pt>
    <dgm:pt modelId="{E5E7FAAF-6F12-45F2-B921-B7A8EBE08732}">
      <dgm:prSet phldrT="[Text]"/>
      <dgm:spPr/>
      <dgm:t>
        <a:bodyPr/>
        <a:lstStyle/>
        <a:p>
          <a:r>
            <a:rPr lang="de-DE" dirty="0" smtClean="0">
              <a:latin typeface="Trebuchet MS" panose="020B0603020202020204" pitchFamily="34" charset="0"/>
            </a:rPr>
            <a:t>Brucella antigen was detectable.</a:t>
          </a:r>
          <a:endParaRPr lang="de-DE" dirty="0">
            <a:latin typeface="Trebuchet MS" panose="020B0603020202020204" pitchFamily="34" charset="0"/>
          </a:endParaRPr>
        </a:p>
      </dgm:t>
    </dgm:pt>
    <dgm:pt modelId="{F235F296-23BA-4817-806C-0371616F0466}" type="parTrans" cxnId="{DB74C441-D859-4687-8186-0A27DD6E5DA2}">
      <dgm:prSet/>
      <dgm:spPr/>
      <dgm:t>
        <a:bodyPr/>
        <a:lstStyle/>
        <a:p>
          <a:endParaRPr lang="de-DE"/>
        </a:p>
      </dgm:t>
    </dgm:pt>
    <dgm:pt modelId="{3C818EBE-E602-46A7-98EC-C71499507B57}" type="sibTrans" cxnId="{DB74C441-D859-4687-8186-0A27DD6E5DA2}">
      <dgm:prSet/>
      <dgm:spPr/>
      <dgm:t>
        <a:bodyPr/>
        <a:lstStyle/>
        <a:p>
          <a:endParaRPr lang="de-DE"/>
        </a:p>
      </dgm:t>
    </dgm:pt>
    <dgm:pt modelId="{669CAAD4-7E99-432E-8BD5-B16773C7A66C}">
      <dgm:prSet phldrT="[Text]" custT="1"/>
      <dgm:spPr/>
      <dgm:t>
        <a:bodyPr/>
        <a:lstStyle/>
        <a:p>
          <a:r>
            <a:rPr lang="de-DE" sz="2000" dirty="0" smtClean="0">
              <a:latin typeface="Trebuchet MS" panose="020B0603020202020204" pitchFamily="34" charset="0"/>
            </a:rPr>
            <a:t>No RB51 vaccine strain was detected</a:t>
          </a:r>
          <a:endParaRPr lang="de-DE" sz="2000" dirty="0">
            <a:latin typeface="Trebuchet MS" panose="020B0603020202020204" pitchFamily="34" charset="0"/>
          </a:endParaRPr>
        </a:p>
      </dgm:t>
    </dgm:pt>
    <dgm:pt modelId="{0287C8D2-7EA7-40B8-BEA3-FF82A1A7B2C0}" type="parTrans" cxnId="{DA11E319-5B44-431C-9A14-43797799E158}">
      <dgm:prSet/>
      <dgm:spPr/>
      <dgm:t>
        <a:bodyPr/>
        <a:lstStyle/>
        <a:p>
          <a:endParaRPr lang="de-DE"/>
        </a:p>
      </dgm:t>
    </dgm:pt>
    <dgm:pt modelId="{92C9F5B0-2009-4BD1-8E3B-69B8DD2288FF}" type="sibTrans" cxnId="{DA11E319-5B44-431C-9A14-43797799E158}">
      <dgm:prSet/>
      <dgm:spPr/>
      <dgm:t>
        <a:bodyPr/>
        <a:lstStyle/>
        <a:p>
          <a:endParaRPr lang="de-DE"/>
        </a:p>
      </dgm:t>
    </dgm:pt>
    <dgm:pt modelId="{189797EA-79DD-4E6A-A476-6CAF1633A324}" type="pres">
      <dgm:prSet presAssocID="{6420C4C2-C81F-4911-9287-188D4EE1C94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641CCA49-041D-4BA3-898D-405E95099671}" type="pres">
      <dgm:prSet presAssocID="{C353670B-815E-4863-8BEC-4776976E9B2C}" presName="linNode" presStyleCnt="0"/>
      <dgm:spPr/>
    </dgm:pt>
    <dgm:pt modelId="{BAC70145-9D78-466B-8603-40EF74A421BB}" type="pres">
      <dgm:prSet presAssocID="{C353670B-815E-4863-8BEC-4776976E9B2C}" presName="parentText" presStyleLbl="node1" presStyleIdx="0" presStyleCnt="3" custLinFactNeighborX="-1464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8B8B934-45FC-40E1-AB26-4976524BEEF1}" type="pres">
      <dgm:prSet presAssocID="{C353670B-815E-4863-8BEC-4776976E9B2C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D8127EE-2303-44FC-B18F-CE593DF7CBA1}" type="pres">
      <dgm:prSet presAssocID="{4E4BE7B6-F4CE-4E51-B766-7BD58D0A088A}" presName="sp" presStyleCnt="0"/>
      <dgm:spPr/>
    </dgm:pt>
    <dgm:pt modelId="{6EE70692-2E75-4F5C-8269-1CEE38A36C04}" type="pres">
      <dgm:prSet presAssocID="{8063EB38-C900-4443-AB60-CF69BE20C65A}" presName="linNode" presStyleCnt="0"/>
      <dgm:spPr/>
    </dgm:pt>
    <dgm:pt modelId="{B145E816-2EA6-4E45-87AC-03D980ACD54C}" type="pres">
      <dgm:prSet presAssocID="{8063EB38-C900-4443-AB60-CF69BE20C65A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4DAFE25-62F2-488F-BD7E-8B7517BCA455}" type="pres">
      <dgm:prSet presAssocID="{8063EB38-C900-4443-AB60-CF69BE20C65A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CF98866B-139E-4591-BF54-643DF3DC756D}" type="pres">
      <dgm:prSet presAssocID="{05EDAF2B-4515-474B-AC32-333BB0927D09}" presName="sp" presStyleCnt="0"/>
      <dgm:spPr/>
    </dgm:pt>
    <dgm:pt modelId="{AB6F588B-8141-4139-A675-D8CBF0EDE555}" type="pres">
      <dgm:prSet presAssocID="{AE58FF09-A46A-4612-9DE1-CE11C6556751}" presName="linNode" presStyleCnt="0"/>
      <dgm:spPr/>
    </dgm:pt>
    <dgm:pt modelId="{1FE62F6A-D592-43E6-B7C2-C4772341C94D}" type="pres">
      <dgm:prSet presAssocID="{AE58FF09-A46A-4612-9DE1-CE11C6556751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4881D51-3DD4-4282-81E3-D63CF550BFFF}" type="pres">
      <dgm:prSet presAssocID="{AE58FF09-A46A-4612-9DE1-CE11C6556751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71BDF4CE-53C0-4034-934E-7D4AAA833F01}" type="presOf" srcId="{F77F0DC0-8203-4648-AC67-B2D9C3A9C2A8}" destId="{54881D51-3DD4-4282-81E3-D63CF550BFFF}" srcOrd="0" destOrd="0" presId="urn:microsoft.com/office/officeart/2005/8/layout/vList5"/>
    <dgm:cxn modelId="{DA11E319-5B44-431C-9A14-43797799E158}" srcId="{C353670B-815E-4863-8BEC-4776976E9B2C}" destId="{669CAAD4-7E99-432E-8BD5-B16773C7A66C}" srcOrd="2" destOrd="0" parTransId="{0287C8D2-7EA7-40B8-BEA3-FF82A1A7B2C0}" sibTransId="{92C9F5B0-2009-4BD1-8E3B-69B8DD2288FF}"/>
    <dgm:cxn modelId="{49B84DDF-CE31-44B5-8087-0964CA396623}" srcId="{C353670B-815E-4863-8BEC-4776976E9B2C}" destId="{2F3FD877-A73B-4415-8395-4BEA3CDAC856}" srcOrd="0" destOrd="0" parTransId="{C8AACBDC-EE0D-41F3-AD09-CE2256494C77}" sibTransId="{189A0252-F125-48ED-B695-4055B28ED0C7}"/>
    <dgm:cxn modelId="{E3B036C3-4119-4103-8CD3-7A1EF6AC4716}" srcId="{8063EB38-C900-4443-AB60-CF69BE20C65A}" destId="{240A6FBF-630A-4E7A-A739-807D2BE368CB}" srcOrd="0" destOrd="0" parTransId="{E828DE8C-B8FF-4C3F-96D9-B9FE804101A8}" sibTransId="{57A79F00-55D7-4CAF-9727-1D8F06F2E774}"/>
    <dgm:cxn modelId="{20FB4A0B-2619-4C8C-B1A4-BAAA7A992D41}" type="presOf" srcId="{E5E7FAAF-6F12-45F2-B921-B7A8EBE08732}" destId="{54881D51-3DD4-4282-81E3-D63CF550BFFF}" srcOrd="0" destOrd="1" presId="urn:microsoft.com/office/officeart/2005/8/layout/vList5"/>
    <dgm:cxn modelId="{08356C23-DDDF-4C15-8C01-374FC2093864}" type="presOf" srcId="{8063EB38-C900-4443-AB60-CF69BE20C65A}" destId="{B145E816-2EA6-4E45-87AC-03D980ACD54C}" srcOrd="0" destOrd="0" presId="urn:microsoft.com/office/officeart/2005/8/layout/vList5"/>
    <dgm:cxn modelId="{8A05B21F-54AA-4312-A9BF-4C68616755B5}" type="presOf" srcId="{6420C4C2-C81F-4911-9287-188D4EE1C943}" destId="{189797EA-79DD-4E6A-A476-6CAF1633A324}" srcOrd="0" destOrd="0" presId="urn:microsoft.com/office/officeart/2005/8/layout/vList5"/>
    <dgm:cxn modelId="{C8F88774-F004-4E63-9003-2881793170DF}" type="presOf" srcId="{31258302-61F6-4F83-8662-C72B1A59DED8}" destId="{A8B8B934-45FC-40E1-AB26-4976524BEEF1}" srcOrd="0" destOrd="1" presId="urn:microsoft.com/office/officeart/2005/8/layout/vList5"/>
    <dgm:cxn modelId="{0917E038-64B6-4B94-A731-43DC7816B9D8}" srcId="{6420C4C2-C81F-4911-9287-188D4EE1C943}" destId="{AE58FF09-A46A-4612-9DE1-CE11C6556751}" srcOrd="2" destOrd="0" parTransId="{3FEC76CA-F16E-4805-84D3-A9D0B74F8BE3}" sibTransId="{B5CE8D32-EB5D-441C-90AE-61388361BE78}"/>
    <dgm:cxn modelId="{C349519D-F26B-4F1A-9E15-D90CB64CF289}" srcId="{6420C4C2-C81F-4911-9287-188D4EE1C943}" destId="{8063EB38-C900-4443-AB60-CF69BE20C65A}" srcOrd="1" destOrd="0" parTransId="{F6082831-7DE6-4698-A2C3-C25CEE5CFFF7}" sibTransId="{05EDAF2B-4515-474B-AC32-333BB0927D09}"/>
    <dgm:cxn modelId="{97774241-B56D-4756-8AF9-17503A9F4C38}" type="presOf" srcId="{2F3FD877-A73B-4415-8395-4BEA3CDAC856}" destId="{A8B8B934-45FC-40E1-AB26-4976524BEEF1}" srcOrd="0" destOrd="0" presId="urn:microsoft.com/office/officeart/2005/8/layout/vList5"/>
    <dgm:cxn modelId="{662B2A91-F6CC-4866-B74A-6A1EBD809251}" srcId="{6420C4C2-C81F-4911-9287-188D4EE1C943}" destId="{C353670B-815E-4863-8BEC-4776976E9B2C}" srcOrd="0" destOrd="0" parTransId="{43A6744A-5ECE-4458-8438-30DD86425D4A}" sibTransId="{4E4BE7B6-F4CE-4E51-B766-7BD58D0A088A}"/>
    <dgm:cxn modelId="{DB74C441-D859-4687-8186-0A27DD6E5DA2}" srcId="{AE58FF09-A46A-4612-9DE1-CE11C6556751}" destId="{E5E7FAAF-6F12-45F2-B921-B7A8EBE08732}" srcOrd="1" destOrd="0" parTransId="{F235F296-23BA-4817-806C-0371616F0466}" sibTransId="{3C818EBE-E602-46A7-98EC-C71499507B57}"/>
    <dgm:cxn modelId="{F9049793-7C5F-49BE-83E3-D70B9B06710F}" type="presOf" srcId="{C353670B-815E-4863-8BEC-4776976E9B2C}" destId="{BAC70145-9D78-466B-8603-40EF74A421BB}" srcOrd="0" destOrd="0" presId="urn:microsoft.com/office/officeart/2005/8/layout/vList5"/>
    <dgm:cxn modelId="{E75FD0BE-8C40-411E-AB54-1BA7143E1AC3}" type="presOf" srcId="{669CAAD4-7E99-432E-8BD5-B16773C7A66C}" destId="{A8B8B934-45FC-40E1-AB26-4976524BEEF1}" srcOrd="0" destOrd="2" presId="urn:microsoft.com/office/officeart/2005/8/layout/vList5"/>
    <dgm:cxn modelId="{68A9C6C8-DDEF-4796-9C8E-F65755638712}" type="presOf" srcId="{AE58FF09-A46A-4612-9DE1-CE11C6556751}" destId="{1FE62F6A-D592-43E6-B7C2-C4772341C94D}" srcOrd="0" destOrd="0" presId="urn:microsoft.com/office/officeart/2005/8/layout/vList5"/>
    <dgm:cxn modelId="{61EBC0AB-5D5F-49BF-8784-2D836929FEB0}" type="presOf" srcId="{240A6FBF-630A-4E7A-A739-807D2BE368CB}" destId="{04DAFE25-62F2-488F-BD7E-8B7517BCA455}" srcOrd="0" destOrd="0" presId="urn:microsoft.com/office/officeart/2005/8/layout/vList5"/>
    <dgm:cxn modelId="{BF807250-0987-4C9F-9752-8A9BB924E040}" srcId="{C353670B-815E-4863-8BEC-4776976E9B2C}" destId="{31258302-61F6-4F83-8662-C72B1A59DED8}" srcOrd="1" destOrd="0" parTransId="{9BF14429-3BBA-4887-B8DF-A2AFB051DDAC}" sibTransId="{BEE1DEE0-6F6D-480E-8B72-A904B13DA15C}"/>
    <dgm:cxn modelId="{954EB5FA-FE33-4B44-BA40-F43DBFB44F7C}" srcId="{AE58FF09-A46A-4612-9DE1-CE11C6556751}" destId="{F77F0DC0-8203-4648-AC67-B2D9C3A9C2A8}" srcOrd="0" destOrd="0" parTransId="{4BA3979C-64C3-4BCD-ABAB-C2342DE1A2A0}" sibTransId="{E2844D53-7CF8-4592-A321-52A7DF818360}"/>
    <dgm:cxn modelId="{014BABAB-1C3D-4A8A-A682-6274D5B73FF3}" type="presParOf" srcId="{189797EA-79DD-4E6A-A476-6CAF1633A324}" destId="{641CCA49-041D-4BA3-898D-405E95099671}" srcOrd="0" destOrd="0" presId="urn:microsoft.com/office/officeart/2005/8/layout/vList5"/>
    <dgm:cxn modelId="{F3AF241D-BD93-44A6-A353-5A8922478011}" type="presParOf" srcId="{641CCA49-041D-4BA3-898D-405E95099671}" destId="{BAC70145-9D78-466B-8603-40EF74A421BB}" srcOrd="0" destOrd="0" presId="urn:microsoft.com/office/officeart/2005/8/layout/vList5"/>
    <dgm:cxn modelId="{451FF92A-568F-41A8-873E-9D1C26994009}" type="presParOf" srcId="{641CCA49-041D-4BA3-898D-405E95099671}" destId="{A8B8B934-45FC-40E1-AB26-4976524BEEF1}" srcOrd="1" destOrd="0" presId="urn:microsoft.com/office/officeart/2005/8/layout/vList5"/>
    <dgm:cxn modelId="{A6BDA3ED-80F5-40D2-BBC8-28F2754ADC8C}" type="presParOf" srcId="{189797EA-79DD-4E6A-A476-6CAF1633A324}" destId="{7D8127EE-2303-44FC-B18F-CE593DF7CBA1}" srcOrd="1" destOrd="0" presId="urn:microsoft.com/office/officeart/2005/8/layout/vList5"/>
    <dgm:cxn modelId="{DFBEFB19-E21E-44E1-BA12-60F1A1D9B531}" type="presParOf" srcId="{189797EA-79DD-4E6A-A476-6CAF1633A324}" destId="{6EE70692-2E75-4F5C-8269-1CEE38A36C04}" srcOrd="2" destOrd="0" presId="urn:microsoft.com/office/officeart/2005/8/layout/vList5"/>
    <dgm:cxn modelId="{9A0E8F13-2996-4281-8549-BC7DACAC7FCB}" type="presParOf" srcId="{6EE70692-2E75-4F5C-8269-1CEE38A36C04}" destId="{B145E816-2EA6-4E45-87AC-03D980ACD54C}" srcOrd="0" destOrd="0" presId="urn:microsoft.com/office/officeart/2005/8/layout/vList5"/>
    <dgm:cxn modelId="{0859B09B-3703-4C6D-B1AB-A0945C8CC91B}" type="presParOf" srcId="{6EE70692-2E75-4F5C-8269-1CEE38A36C04}" destId="{04DAFE25-62F2-488F-BD7E-8B7517BCA455}" srcOrd="1" destOrd="0" presId="urn:microsoft.com/office/officeart/2005/8/layout/vList5"/>
    <dgm:cxn modelId="{C1150B54-BDB0-4915-8A92-79C2466189DB}" type="presParOf" srcId="{189797EA-79DD-4E6A-A476-6CAF1633A324}" destId="{CF98866B-139E-4591-BF54-643DF3DC756D}" srcOrd="3" destOrd="0" presId="urn:microsoft.com/office/officeart/2005/8/layout/vList5"/>
    <dgm:cxn modelId="{550353DA-91AE-4BAD-8A4D-A40887EB83DD}" type="presParOf" srcId="{189797EA-79DD-4E6A-A476-6CAF1633A324}" destId="{AB6F588B-8141-4139-A675-D8CBF0EDE555}" srcOrd="4" destOrd="0" presId="urn:microsoft.com/office/officeart/2005/8/layout/vList5"/>
    <dgm:cxn modelId="{C06B4850-4F60-4748-9FB6-F021E2D0B6F5}" type="presParOf" srcId="{AB6F588B-8141-4139-A675-D8CBF0EDE555}" destId="{1FE62F6A-D592-43E6-B7C2-C4772341C94D}" srcOrd="0" destOrd="0" presId="urn:microsoft.com/office/officeart/2005/8/layout/vList5"/>
    <dgm:cxn modelId="{56B3CE82-8844-47EC-AF5D-996049235A19}" type="presParOf" srcId="{AB6F588B-8141-4139-A675-D8CBF0EDE555}" destId="{54881D51-3DD4-4282-81E3-D63CF550BFFF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7539EA-9036-41C4-824F-9105C1918BA4}">
      <dsp:nvSpPr>
        <dsp:cNvPr id="0" name=""/>
        <dsp:cNvSpPr/>
      </dsp:nvSpPr>
      <dsp:spPr>
        <a:xfrm rot="4396374">
          <a:off x="1701676" y="723456"/>
          <a:ext cx="4022529" cy="3377498"/>
        </a:xfrm>
        <a:prstGeom prst="swooshArrow">
          <a:avLst>
            <a:gd name="adj1" fmla="val 16310"/>
            <a:gd name="adj2" fmla="val 313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E0F948-7EB4-42FC-BBC9-4ACD17C27043}">
      <dsp:nvSpPr>
        <dsp:cNvPr id="0" name=""/>
        <dsp:cNvSpPr/>
      </dsp:nvSpPr>
      <dsp:spPr>
        <a:xfrm>
          <a:off x="3247628" y="1418828"/>
          <a:ext cx="105172" cy="105172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59B5B0-77C7-44A9-AFE6-1BFB0A7CFE58}">
      <dsp:nvSpPr>
        <dsp:cNvPr id="0" name=""/>
        <dsp:cNvSpPr/>
      </dsp:nvSpPr>
      <dsp:spPr>
        <a:xfrm>
          <a:off x="3910838" y="1876028"/>
          <a:ext cx="105172" cy="105172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DE5C0F-7074-404C-BE17-B61AD3008544}">
      <dsp:nvSpPr>
        <dsp:cNvPr id="0" name=""/>
        <dsp:cNvSpPr/>
      </dsp:nvSpPr>
      <dsp:spPr>
        <a:xfrm>
          <a:off x="4619229" y="2438399"/>
          <a:ext cx="105172" cy="105172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0D6DAF-8B30-419D-9989-DF34F46BA838}">
      <dsp:nvSpPr>
        <dsp:cNvPr id="0" name=""/>
        <dsp:cNvSpPr/>
      </dsp:nvSpPr>
      <dsp:spPr>
        <a:xfrm>
          <a:off x="1351391" y="0"/>
          <a:ext cx="1963535" cy="771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b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Vaccination</a:t>
          </a:r>
          <a:endParaRPr lang="de-DE" sz="1400" kern="1200" dirty="0"/>
        </a:p>
      </dsp:txBody>
      <dsp:txXfrm>
        <a:off x="1351391" y="0"/>
        <a:ext cx="1963535" cy="771905"/>
      </dsp:txXfrm>
    </dsp:sp>
    <dsp:sp modelId="{4BAFB8FF-AD4E-4F9C-AE56-DF56BE523AE1}">
      <dsp:nvSpPr>
        <dsp:cNvPr id="0" name=""/>
        <dsp:cNvSpPr/>
      </dsp:nvSpPr>
      <dsp:spPr>
        <a:xfrm>
          <a:off x="3792544" y="1005889"/>
          <a:ext cx="2865700" cy="771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Live attenuated vaccine</a:t>
          </a:r>
          <a:endParaRPr lang="de-DE" sz="2000" kern="1200" dirty="0"/>
        </a:p>
      </dsp:txBody>
      <dsp:txXfrm>
        <a:off x="3792544" y="1005889"/>
        <a:ext cx="2865700" cy="771905"/>
      </dsp:txXfrm>
    </dsp:sp>
    <dsp:sp modelId="{DA2D3E07-D31A-4370-84C7-C3AEDA51E442}">
      <dsp:nvSpPr>
        <dsp:cNvPr id="0" name=""/>
        <dsp:cNvSpPr/>
      </dsp:nvSpPr>
      <dsp:spPr>
        <a:xfrm>
          <a:off x="1261619" y="1614483"/>
          <a:ext cx="2281946" cy="771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solidFill>
                <a:srgbClr val="C00000"/>
              </a:solidFill>
            </a:rPr>
            <a:t>B. abortus S19</a:t>
          </a:r>
          <a:endParaRPr lang="de-DE" sz="2000" kern="1200" dirty="0">
            <a:solidFill>
              <a:srgbClr val="C00000"/>
            </a:solidFill>
          </a:endParaRPr>
        </a:p>
      </dsp:txBody>
      <dsp:txXfrm>
        <a:off x="1261619" y="1614483"/>
        <a:ext cx="2281946" cy="771905"/>
      </dsp:txXfrm>
    </dsp:sp>
    <dsp:sp modelId="{664B0C7A-3969-4A77-A971-4552CC811FE3}">
      <dsp:nvSpPr>
        <dsp:cNvPr id="0" name=""/>
        <dsp:cNvSpPr/>
      </dsp:nvSpPr>
      <dsp:spPr>
        <a:xfrm>
          <a:off x="892181" y="2224084"/>
          <a:ext cx="3016688" cy="7033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hampered the serodiagnosis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immunisation of pregnant cows may lead to abortion </a:t>
          </a:r>
          <a:endParaRPr lang="de-DE" sz="1400" kern="1200" dirty="0"/>
        </a:p>
      </dsp:txBody>
      <dsp:txXfrm>
        <a:off x="892181" y="2224084"/>
        <a:ext cx="3016688" cy="703383"/>
      </dsp:txXfrm>
    </dsp:sp>
    <dsp:sp modelId="{C4C97511-949F-4C06-94EC-36C3C3162494}">
      <dsp:nvSpPr>
        <dsp:cNvPr id="0" name=""/>
        <dsp:cNvSpPr/>
      </dsp:nvSpPr>
      <dsp:spPr>
        <a:xfrm>
          <a:off x="4625985" y="2300287"/>
          <a:ext cx="2653426" cy="77190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>
              <a:solidFill>
                <a:srgbClr val="C00000"/>
              </a:solidFill>
            </a:rPr>
            <a:t>B. abortus RB51</a:t>
          </a:r>
          <a:endParaRPr lang="de-DE" sz="2000" kern="1200" dirty="0">
            <a:solidFill>
              <a:srgbClr val="C00000"/>
            </a:solidFill>
          </a:endParaRPr>
        </a:p>
      </dsp:txBody>
      <dsp:txXfrm>
        <a:off x="4625985" y="2300287"/>
        <a:ext cx="2653426" cy="7719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B8B934-45FC-40E1-AB26-4976524BEEF1}">
      <dsp:nvSpPr>
        <dsp:cNvPr id="0" name=""/>
        <dsp:cNvSpPr/>
      </dsp:nvSpPr>
      <dsp:spPr>
        <a:xfrm rot="5400000">
          <a:off x="4948433" y="-1873820"/>
          <a:ext cx="1161528" cy="520395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Trebuchet MS" panose="020B0603020202020204" pitchFamily="34" charset="0"/>
            </a:rPr>
            <a:t>Two </a:t>
          </a:r>
          <a:r>
            <a:rPr lang="en-US" sz="2000" i="1" kern="1200" dirty="0" smtClean="0">
              <a:latin typeface="Trebuchet MS" panose="020B0603020202020204" pitchFamily="34" charset="0"/>
            </a:rPr>
            <a:t>B. abortus </a:t>
          </a:r>
          <a:r>
            <a:rPr lang="en-US" sz="2000" kern="1200" dirty="0" smtClean="0">
              <a:latin typeface="Trebuchet MS" panose="020B0603020202020204" pitchFamily="34" charset="0"/>
            </a:rPr>
            <a:t>rough strains </a:t>
          </a:r>
          <a:endParaRPr lang="de-DE" sz="2000" kern="1200" dirty="0">
            <a:latin typeface="Trebuchet MS" panose="020B0603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Trebuchet MS" panose="020B0603020202020204" pitchFamily="34" charset="0"/>
            </a:rPr>
            <a:t>Two </a:t>
          </a:r>
          <a:r>
            <a:rPr lang="en-US" sz="2000" i="1" kern="1200" dirty="0" smtClean="0">
              <a:latin typeface="Trebuchet MS" panose="020B0603020202020204" pitchFamily="34" charset="0"/>
            </a:rPr>
            <a:t>B. abortus </a:t>
          </a:r>
          <a:r>
            <a:rPr lang="en-US" sz="2000" kern="1200" dirty="0" smtClean="0">
              <a:latin typeface="Trebuchet MS" panose="020B0603020202020204" pitchFamily="34" charset="0"/>
            </a:rPr>
            <a:t>smooth strains </a:t>
          </a:r>
          <a:endParaRPr lang="de-DE" sz="2000" kern="1200" dirty="0">
            <a:latin typeface="Trebuchet MS" panose="020B0603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000" kern="1200" dirty="0" smtClean="0">
              <a:latin typeface="Trebuchet MS" panose="020B0603020202020204" pitchFamily="34" charset="0"/>
            </a:rPr>
            <a:t>No RB51 vaccine strain was detected</a:t>
          </a:r>
          <a:endParaRPr lang="de-DE" sz="2000" kern="1200" dirty="0">
            <a:latin typeface="Trebuchet MS" panose="020B0603020202020204" pitchFamily="34" charset="0"/>
          </a:endParaRPr>
        </a:p>
      </dsp:txBody>
      <dsp:txXfrm rot="-5400000">
        <a:off x="2927222" y="204092"/>
        <a:ext cx="5147250" cy="1048126"/>
      </dsp:txXfrm>
    </dsp:sp>
    <dsp:sp modelId="{BAC70145-9D78-466B-8603-40EF74A421BB}">
      <dsp:nvSpPr>
        <dsp:cNvPr id="0" name=""/>
        <dsp:cNvSpPr/>
      </dsp:nvSpPr>
      <dsp:spPr>
        <a:xfrm>
          <a:off x="0" y="7"/>
          <a:ext cx="2927222" cy="14519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kern="1200" dirty="0" smtClean="0">
              <a:solidFill>
                <a:srgbClr val="C00000"/>
              </a:solidFill>
            </a:rPr>
            <a:t>Bacteriology</a:t>
          </a:r>
          <a:endParaRPr lang="de-DE" sz="2800" kern="1200" dirty="0">
            <a:solidFill>
              <a:srgbClr val="C00000"/>
            </a:solidFill>
          </a:endParaRPr>
        </a:p>
      </dsp:txBody>
      <dsp:txXfrm>
        <a:off x="70876" y="70883"/>
        <a:ext cx="2785470" cy="1310159"/>
      </dsp:txXfrm>
    </dsp:sp>
    <dsp:sp modelId="{04DAFE25-62F2-488F-BD7E-8B7517BCA455}">
      <dsp:nvSpPr>
        <dsp:cNvPr id="0" name=""/>
        <dsp:cNvSpPr/>
      </dsp:nvSpPr>
      <dsp:spPr>
        <a:xfrm rot="5400000">
          <a:off x="4948433" y="-349313"/>
          <a:ext cx="1161528" cy="520395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Trebuchet MS" panose="020B0603020202020204" pitchFamily="34" charset="0"/>
            </a:rPr>
            <a:t>Two different genotypes among the four isolated </a:t>
          </a:r>
          <a:r>
            <a:rPr lang="en-US" sz="2000" i="1" kern="1200" dirty="0" smtClean="0">
              <a:latin typeface="Trebuchet MS" panose="020B0603020202020204" pitchFamily="34" charset="0"/>
            </a:rPr>
            <a:t>B. abortus </a:t>
          </a:r>
          <a:r>
            <a:rPr lang="en-US" sz="2000" kern="1200" dirty="0" smtClean="0">
              <a:latin typeface="Trebuchet MS" panose="020B0603020202020204" pitchFamily="34" charset="0"/>
            </a:rPr>
            <a:t>strains with low genetic diversity </a:t>
          </a:r>
          <a:endParaRPr lang="de-DE" sz="2000" kern="1200" dirty="0">
            <a:latin typeface="Trebuchet MS" panose="020B0603020202020204" pitchFamily="34" charset="0"/>
          </a:endParaRPr>
        </a:p>
      </dsp:txBody>
      <dsp:txXfrm rot="-5400000">
        <a:off x="2927222" y="1728599"/>
        <a:ext cx="5147250" cy="1048126"/>
      </dsp:txXfrm>
    </dsp:sp>
    <dsp:sp modelId="{B145E816-2EA6-4E45-87AC-03D980ACD54C}">
      <dsp:nvSpPr>
        <dsp:cNvPr id="0" name=""/>
        <dsp:cNvSpPr/>
      </dsp:nvSpPr>
      <dsp:spPr>
        <a:xfrm>
          <a:off x="0" y="1526706"/>
          <a:ext cx="2927222" cy="14519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kern="1200" dirty="0" smtClean="0">
              <a:solidFill>
                <a:srgbClr val="C00000"/>
              </a:solidFill>
            </a:rPr>
            <a:t>Genotyping</a:t>
          </a:r>
          <a:r>
            <a:rPr lang="de-DE" sz="2800" kern="1200" dirty="0" smtClean="0"/>
            <a:t> </a:t>
          </a:r>
          <a:endParaRPr lang="de-DE" sz="2800" kern="1200" dirty="0"/>
        </a:p>
      </dsp:txBody>
      <dsp:txXfrm>
        <a:off x="70876" y="1597582"/>
        <a:ext cx="2785470" cy="1310159"/>
      </dsp:txXfrm>
    </dsp:sp>
    <dsp:sp modelId="{54881D51-3DD4-4282-81E3-D63CF550BFFF}">
      <dsp:nvSpPr>
        <dsp:cNvPr id="0" name=""/>
        <dsp:cNvSpPr/>
      </dsp:nvSpPr>
      <dsp:spPr>
        <a:xfrm rot="5400000">
          <a:off x="4948433" y="1175192"/>
          <a:ext cx="1161528" cy="520395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Trebuchet MS" panose="020B0603020202020204" pitchFamily="34" charset="0"/>
            </a:rPr>
            <a:t>Extensive necroses accompanied by mild to moderate suppurative inflammation </a:t>
          </a:r>
          <a:endParaRPr lang="de-DE" sz="2000" kern="1200" dirty="0">
            <a:latin typeface="Trebuchet MS" panose="020B06030202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000" kern="1200" dirty="0" smtClean="0">
              <a:latin typeface="Trebuchet MS" panose="020B0603020202020204" pitchFamily="34" charset="0"/>
            </a:rPr>
            <a:t>Brucella antigen was detectable.</a:t>
          </a:r>
          <a:endParaRPr lang="de-DE" sz="2000" kern="1200" dirty="0">
            <a:latin typeface="Trebuchet MS" panose="020B0603020202020204" pitchFamily="34" charset="0"/>
          </a:endParaRPr>
        </a:p>
      </dsp:txBody>
      <dsp:txXfrm rot="-5400000">
        <a:off x="2927222" y="3253105"/>
        <a:ext cx="5147250" cy="1048126"/>
      </dsp:txXfrm>
    </dsp:sp>
    <dsp:sp modelId="{1FE62F6A-D592-43E6-B7C2-C4772341C94D}">
      <dsp:nvSpPr>
        <dsp:cNvPr id="0" name=""/>
        <dsp:cNvSpPr/>
      </dsp:nvSpPr>
      <dsp:spPr>
        <a:xfrm>
          <a:off x="0" y="3051213"/>
          <a:ext cx="2927222" cy="14519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kern="1200" dirty="0" smtClean="0">
              <a:solidFill>
                <a:srgbClr val="C00000"/>
              </a:solidFill>
            </a:rPr>
            <a:t>Histopathology</a:t>
          </a:r>
          <a:endParaRPr lang="de-DE" sz="2800" kern="1200" dirty="0">
            <a:solidFill>
              <a:srgbClr val="C00000"/>
            </a:solidFill>
          </a:endParaRPr>
        </a:p>
      </dsp:txBody>
      <dsp:txXfrm>
        <a:off x="70876" y="3122089"/>
        <a:ext cx="2785470" cy="13101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A85EA-0ADD-4C37-BA26-616204F9CADD}" type="datetimeFigureOut">
              <a:rPr lang="de-DE" smtClean="0"/>
              <a:pPr/>
              <a:t>01.08.2015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689515"/>
            <a:ext cx="548640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71800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9377316"/>
            <a:ext cx="2971800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F9AC19-DBC2-4224-B06D-50E72E6F1CA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047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60438" y="739775"/>
            <a:ext cx="4937125" cy="37036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http://www.theatlantic.com/health/archive/2012/12/study-kids-should-drink-exactly-two-cups-of-milk-per-day/266437/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9AC19-DBC2-4224-B06D-50E72E6F1CA4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9866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960438" y="739775"/>
            <a:ext cx="4937125" cy="37036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F9AC19-DBC2-4224-B06D-50E72E6F1CA4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08914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>
            <a:spLocks noGrp="1"/>
          </p:cNvSpPr>
          <p:nvPr>
            <p:ph type="ctrTitle"/>
          </p:nvPr>
        </p:nvSpPr>
        <p:spPr>
          <a:xfrm>
            <a:off x="251522" y="260648"/>
            <a:ext cx="8640959" cy="612477"/>
          </a:xfrm>
          <a:prstGeom prst="rect">
            <a:avLst/>
          </a:prstGeom>
        </p:spPr>
        <p:txBody>
          <a:bodyPr/>
          <a:lstStyle>
            <a:lvl1pPr>
              <a:defRPr sz="2200">
                <a:solidFill>
                  <a:srgbClr val="004F9F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13" name="Inhaltsplatzhalter 12"/>
          <p:cNvSpPr>
            <a:spLocks noGrp="1"/>
          </p:cNvSpPr>
          <p:nvPr>
            <p:ph sz="quarter" idx="10"/>
          </p:nvPr>
        </p:nvSpPr>
        <p:spPr>
          <a:xfrm>
            <a:off x="250826" y="1052737"/>
            <a:ext cx="8642351" cy="482418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de-DE" dirty="0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53308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 userDrawn="1"/>
        </p:nvSpPr>
        <p:spPr>
          <a:xfrm>
            <a:off x="0" y="620713"/>
            <a:ext cx="9144000" cy="1979612"/>
          </a:xfrm>
          <a:prstGeom prst="rect">
            <a:avLst/>
          </a:prstGeom>
          <a:solidFill>
            <a:srgbClr val="004F9F"/>
          </a:solidFill>
          <a:ln>
            <a:solidFill>
              <a:srgbClr val="004F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4" name="Titel 1"/>
          <p:cNvSpPr>
            <a:spLocks noGrp="1"/>
          </p:cNvSpPr>
          <p:nvPr>
            <p:ph type="ctrTitle"/>
          </p:nvPr>
        </p:nvSpPr>
        <p:spPr>
          <a:xfrm>
            <a:off x="647602" y="2778498"/>
            <a:ext cx="5004519" cy="1298575"/>
          </a:xfrm>
          <a:prstGeom prst="rect">
            <a:avLst/>
          </a:prstGeom>
        </p:spPr>
        <p:txBody>
          <a:bodyPr/>
          <a:lstStyle>
            <a:lvl1pPr algn="r">
              <a:defRPr sz="2800">
                <a:solidFill>
                  <a:srgbClr val="004F9F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730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163672" y="6250165"/>
            <a:ext cx="378669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F31C004-1862-4505-9732-3C24B7B86682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01.08.2015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93639" y="6250165"/>
            <a:ext cx="378669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991088" y="6250164"/>
            <a:ext cx="11618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0F59D75-0275-4E43-96B7-EB38576F849D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163672" y="6250165"/>
            <a:ext cx="378669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F31C004-1862-4505-9732-3C24B7B86682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01.08.2015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93639" y="6250165"/>
            <a:ext cx="3786691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991088" y="6250164"/>
            <a:ext cx="1161827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0F59D75-0275-4E43-96B7-EB38576F849D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K:\CD\FLI Logos\FLI-Logo_mit-Farbverlauf_Vektorgrafik.png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49951"/>
            <a:ext cx="9144000" cy="80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0522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91" r:id="rId3"/>
    <p:sldLayoutId id="2147483892" r:id="rId4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defTabSz="9128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100081" algn="ctr" defTabSz="914282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200162" algn="ctr" defTabSz="914282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300243" algn="ctr" defTabSz="914282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400324" algn="ctr" defTabSz="914282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1413" indent="-228600" algn="l" defTabSz="91281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598613" indent="-228600" algn="l" defTabSz="912813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5813" indent="-227013" algn="l" defTabSz="912813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156956" indent="-228310" algn="l" defTabSz="914282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257037" indent="-228310" algn="l" defTabSz="914282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2357118" indent="-228310" algn="l" defTabSz="914282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2457199" indent="-228310" algn="l" defTabSz="914282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200162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1pPr>
      <a:lvl2pPr marL="100081" algn="l" defTabSz="200162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2pPr>
      <a:lvl3pPr marL="200162" algn="l" defTabSz="200162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3pPr>
      <a:lvl4pPr marL="300243" algn="l" defTabSz="200162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4pPr>
      <a:lvl5pPr marL="400324" algn="l" defTabSz="200162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5pPr>
      <a:lvl6pPr marL="500405" algn="l" defTabSz="200162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6pPr>
      <a:lvl7pPr marL="600486" algn="l" defTabSz="200162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7pPr>
      <a:lvl8pPr marL="700568" algn="l" defTabSz="200162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8pPr>
      <a:lvl9pPr marL="800649" algn="l" defTabSz="200162" rtl="0" eaLnBrk="1" latinLnBrk="0" hangingPunct="1">
        <a:defRPr sz="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news.xinhuanet.com/english2010/photo/2011-10/30/c_131220532_4.htm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hyperlink" Target="http://www.intern.fli.bund.local/typo3/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109472"/>
          </a:xfrm>
        </p:spPr>
        <p:txBody>
          <a:bodyPr/>
          <a:lstStyle/>
          <a:p>
            <a:r>
              <a:rPr lang="en-US" sz="2000" b="1" kern="1200" dirty="0">
                <a:solidFill>
                  <a:srgbClr val="000000"/>
                </a:solidFill>
                <a:latin typeface="Trebuchet MS" panose="020B0603020202020204" pitchFamily="34" charset="0"/>
                <a:ea typeface="Calibri"/>
                <a:cs typeface="Times New Roman"/>
              </a:rPr>
              <a:t>Investigation and molecular typing of </a:t>
            </a:r>
            <a:r>
              <a:rPr lang="en-US" sz="2000" b="1" i="1" kern="1200" dirty="0">
                <a:solidFill>
                  <a:srgbClr val="000000"/>
                </a:solidFill>
                <a:latin typeface="Trebuchet MS" panose="020B0603020202020204" pitchFamily="34" charset="0"/>
                <a:ea typeface="Calibri"/>
                <a:cs typeface="Times New Roman"/>
              </a:rPr>
              <a:t>Brucella</a:t>
            </a:r>
            <a:r>
              <a:rPr lang="en-US" sz="2000" b="1" kern="1200" dirty="0">
                <a:solidFill>
                  <a:srgbClr val="000000"/>
                </a:solidFill>
                <a:latin typeface="Trebuchet MS" panose="020B0603020202020204" pitchFamily="34" charset="0"/>
                <a:ea typeface="Calibri"/>
                <a:cs typeface="Times New Roman"/>
              </a:rPr>
              <a:t> isolated from dairy cattle herd immunized with </a:t>
            </a:r>
            <a:r>
              <a:rPr lang="en-US" sz="2000" b="1" i="1" kern="1200" dirty="0">
                <a:solidFill>
                  <a:srgbClr val="000000"/>
                </a:solidFill>
                <a:latin typeface="Trebuchet MS" panose="020B0603020202020204" pitchFamily="34" charset="0"/>
                <a:ea typeface="Calibri"/>
                <a:cs typeface="Times New Roman"/>
              </a:rPr>
              <a:t>Brucella abortus </a:t>
            </a:r>
            <a:r>
              <a:rPr lang="en-US" sz="2000" b="1" kern="1200" dirty="0">
                <a:solidFill>
                  <a:srgbClr val="000000"/>
                </a:solidFill>
                <a:latin typeface="Trebuchet MS" panose="020B0603020202020204" pitchFamily="34" charset="0"/>
                <a:ea typeface="Calibri"/>
                <a:cs typeface="Times New Roman"/>
              </a:rPr>
              <a:t>RB51 vaccine in Egypt</a:t>
            </a:r>
            <a:r>
              <a:rPr lang="en-US" sz="2000" b="1" kern="1200" dirty="0" smtClean="0">
                <a:solidFill>
                  <a:srgbClr val="000000"/>
                </a:solidFill>
                <a:latin typeface="Trebuchet MS" panose="020B0603020202020204" pitchFamily="34" charset="0"/>
                <a:ea typeface="Calibri"/>
                <a:cs typeface="Times New Roman"/>
              </a:rPr>
              <a:t>.</a:t>
            </a:r>
            <a:br>
              <a:rPr lang="en-US" sz="2000" b="1" kern="1200" dirty="0" smtClean="0">
                <a:solidFill>
                  <a:srgbClr val="000000"/>
                </a:solidFill>
                <a:latin typeface="Trebuchet MS" panose="020B0603020202020204" pitchFamily="34" charset="0"/>
                <a:ea typeface="Calibri"/>
                <a:cs typeface="Times New Roman"/>
              </a:rPr>
            </a:br>
            <a:r>
              <a:rPr lang="de-DE" sz="2400" kern="1200" dirty="0">
                <a:solidFill>
                  <a:srgbClr val="000000"/>
                </a:solidFill>
                <a:latin typeface="Trebuchet MS" panose="020B0603020202020204" pitchFamily="34" charset="0"/>
                <a:ea typeface="Calibri"/>
                <a:cs typeface="Times New Roman"/>
              </a:rPr>
              <a:t/>
            </a:r>
            <a:br>
              <a:rPr lang="de-DE" sz="2400" kern="1200" dirty="0">
                <a:solidFill>
                  <a:srgbClr val="000000"/>
                </a:solidFill>
                <a:latin typeface="Trebuchet MS" panose="020B0603020202020204" pitchFamily="34" charset="0"/>
                <a:ea typeface="Calibri"/>
                <a:cs typeface="Times New Roman"/>
              </a:rPr>
            </a:br>
            <a:r>
              <a:rPr lang="de-DE" sz="2800" b="1" kern="1200" dirty="0" smtClean="0">
                <a:solidFill>
                  <a:srgbClr val="0070C0"/>
                </a:solidFill>
                <a:latin typeface="Trebuchet MS" panose="020B0603020202020204" pitchFamily="34" charset="0"/>
                <a:ea typeface="Calibri"/>
                <a:cs typeface="Times New Roman"/>
              </a:rPr>
              <a:t>Dr. Gamal wareth</a:t>
            </a:r>
            <a:endParaRPr lang="de-DE" sz="2800" b="1" dirty="0">
              <a:solidFill>
                <a:srgbClr val="0070C0"/>
              </a:solidFill>
            </a:endParaRPr>
          </a:p>
        </p:txBody>
      </p:sp>
      <p:pic>
        <p:nvPicPr>
          <p:cNvPr id="6" name="Picture 3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00" y="2204400"/>
            <a:ext cx="3960000" cy="25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3"/>
          <p:cNvSpPr/>
          <p:nvPr/>
        </p:nvSpPr>
        <p:spPr bwMode="auto">
          <a:xfrm>
            <a:off x="576000" y="4876800"/>
            <a:ext cx="3960000" cy="762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176713" fontAlgn="base">
              <a:spcBef>
                <a:spcPct val="0"/>
              </a:spcBef>
              <a:spcAft>
                <a:spcPct val="0"/>
              </a:spcAft>
            </a:pPr>
            <a:r>
              <a:rPr lang="en-US" sz="1400" kern="0" dirty="0">
                <a:solidFill>
                  <a:srgbClr val="000000"/>
                </a:solidFill>
                <a:latin typeface="Trebuchet MS" panose="020B0603020202020204" pitchFamily="34" charset="0"/>
                <a:ea typeface="+mj-ea"/>
                <a:cs typeface="+mj-cs"/>
              </a:rPr>
              <a:t>Friedrich-Loeffler-Institut</a:t>
            </a:r>
            <a:r>
              <a:rPr lang="en-US" sz="1400" kern="0" dirty="0" smtClean="0">
                <a:solidFill>
                  <a:srgbClr val="000000"/>
                </a:solidFill>
                <a:latin typeface="Trebuchet MS" panose="020B0603020202020204" pitchFamily="34" charset="0"/>
                <a:ea typeface="+mj-ea"/>
                <a:cs typeface="+mj-cs"/>
              </a:rPr>
              <a:t>,</a:t>
            </a:r>
          </a:p>
          <a:p>
            <a:pPr algn="ctr" defTabSz="4176713" fontAlgn="base">
              <a:spcBef>
                <a:spcPct val="0"/>
              </a:spcBef>
              <a:spcAft>
                <a:spcPct val="0"/>
              </a:spcAft>
            </a:pPr>
            <a:r>
              <a:rPr lang="en-US" sz="1400" kern="0" dirty="0" smtClean="0">
                <a:solidFill>
                  <a:srgbClr val="000000"/>
                </a:solidFill>
                <a:latin typeface="Trebuchet MS" panose="020B0603020202020204" pitchFamily="34" charset="0"/>
                <a:ea typeface="+mj-ea"/>
                <a:cs typeface="+mj-cs"/>
              </a:rPr>
              <a:t>Federal Research </a:t>
            </a:r>
            <a:r>
              <a:rPr lang="en-US" sz="1400" kern="0" dirty="0">
                <a:solidFill>
                  <a:srgbClr val="000000"/>
                </a:solidFill>
                <a:latin typeface="Trebuchet MS" panose="020B0603020202020204" pitchFamily="34" charset="0"/>
                <a:ea typeface="+mj-ea"/>
                <a:cs typeface="+mj-cs"/>
              </a:rPr>
              <a:t>Institute for Animal Health</a:t>
            </a:r>
            <a:endParaRPr kumimoji="0" lang="de-DE" sz="8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00" y="2204400"/>
            <a:ext cx="3960000" cy="25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6"/>
          <p:cNvSpPr/>
          <p:nvPr/>
        </p:nvSpPr>
        <p:spPr bwMode="auto">
          <a:xfrm>
            <a:off x="4800600" y="4876800"/>
            <a:ext cx="3960000" cy="762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4176713" fontAlgn="base">
              <a:spcBef>
                <a:spcPct val="0"/>
              </a:spcBef>
              <a:spcAft>
                <a:spcPct val="0"/>
              </a:spcAft>
            </a:pPr>
            <a:r>
              <a:rPr lang="en-US" sz="1400" kern="0" dirty="0" smtClean="0">
                <a:solidFill>
                  <a:srgbClr val="000000"/>
                </a:solidFill>
                <a:latin typeface="Trebuchet MS" panose="020B0603020202020204" pitchFamily="34" charset="0"/>
                <a:ea typeface="+mj-ea"/>
                <a:cs typeface="+mj-cs"/>
              </a:rPr>
              <a:t>NRL </a:t>
            </a:r>
            <a:r>
              <a:rPr lang="en-US" sz="1400" kern="0" dirty="0">
                <a:solidFill>
                  <a:srgbClr val="000000"/>
                </a:solidFill>
                <a:latin typeface="Trebuchet MS" panose="020B0603020202020204" pitchFamily="34" charset="0"/>
                <a:ea typeface="+mj-ea"/>
                <a:cs typeface="+mj-cs"/>
              </a:rPr>
              <a:t>for Brucellosis, The Institute for Bacterial Infections and Zoonoses </a:t>
            </a:r>
            <a:r>
              <a:rPr lang="en-US" sz="1400" kern="0" dirty="0" smtClean="0">
                <a:solidFill>
                  <a:srgbClr val="000000"/>
                </a:solidFill>
                <a:latin typeface="Trebuchet MS" panose="020B0603020202020204" pitchFamily="34" charset="0"/>
                <a:ea typeface="+mj-ea"/>
                <a:cs typeface="+mj-cs"/>
              </a:rPr>
              <a:t>(IBIZ).</a:t>
            </a:r>
          </a:p>
        </p:txBody>
      </p:sp>
    </p:spTree>
    <p:extLst>
      <p:ext uri="{BB962C8B-B14F-4D97-AF65-F5344CB8AC3E}">
        <p14:creationId xmlns:p14="http://schemas.microsoft.com/office/powerpoint/2010/main" val="171199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10600" cy="685800"/>
          </a:xfrm>
        </p:spPr>
        <p:txBody>
          <a:bodyPr/>
          <a:lstStyle/>
          <a:p>
            <a:r>
              <a:rPr lang="de-DE" sz="32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History of brucellosis</a:t>
            </a:r>
            <a:endParaRPr lang="de-DE" sz="3200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  <p:pic>
        <p:nvPicPr>
          <p:cNvPr id="1028" name="Picture 4" descr="http://www.lshtm.ac.uk/library/archives/history/frieze/bruce1_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281805"/>
            <a:ext cx="142875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pieren 3"/>
          <p:cNvGrpSpPr/>
          <p:nvPr/>
        </p:nvGrpSpPr>
        <p:grpSpPr>
          <a:xfrm>
            <a:off x="533400" y="1066800"/>
            <a:ext cx="6477000" cy="3447896"/>
            <a:chOff x="533400" y="1066800"/>
            <a:chExt cx="6477000" cy="3447896"/>
          </a:xfrm>
        </p:grpSpPr>
        <p:pic>
          <p:nvPicPr>
            <p:cNvPr id="1026" name="Picture 2" descr="http://www.whyisthishappeningtome.net/wp-content/uploads/2013/06/MedMap.gi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1066800"/>
              <a:ext cx="6477000" cy="34478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Ellipse 2"/>
            <p:cNvSpPr/>
            <p:nvPr/>
          </p:nvSpPr>
          <p:spPr bwMode="auto">
            <a:xfrm>
              <a:off x="3505200" y="2743200"/>
              <a:ext cx="533400" cy="228600"/>
            </a:xfrm>
            <a:prstGeom prst="ellipse">
              <a:avLst/>
            </a:prstGeom>
            <a:noFill/>
            <a:ln w="222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767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8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9" name="Textfeld 8"/>
          <p:cNvSpPr txBox="1"/>
          <p:nvPr/>
        </p:nvSpPr>
        <p:spPr>
          <a:xfrm>
            <a:off x="7010400" y="3412438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Sir David </a:t>
            </a:r>
            <a:r>
              <a:rPr lang="de-DE" dirty="0"/>
              <a:t>Bruce </a:t>
            </a:r>
            <a:endParaRPr lang="de-DE" dirty="0" smtClean="0"/>
          </a:p>
          <a:p>
            <a:pPr algn="ctr"/>
            <a:r>
              <a:rPr lang="de-DE" dirty="0" smtClean="0"/>
              <a:t>1855-1934 </a:t>
            </a:r>
          </a:p>
          <a:p>
            <a:pPr algn="ctr"/>
            <a:r>
              <a:rPr lang="de-DE" dirty="0" smtClean="0"/>
              <a:t>(microbiologist</a:t>
            </a:r>
            <a:r>
              <a:rPr lang="de-DE" dirty="0"/>
              <a:t>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228600" y="4724400"/>
            <a:ext cx="868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Trebuchet MS" panose="020B0603020202020204" pitchFamily="34" charset="0"/>
              </a:rPr>
              <a:t>In </a:t>
            </a:r>
            <a:r>
              <a:rPr lang="en-US" sz="1600" dirty="0" smtClean="0">
                <a:latin typeface="Trebuchet MS" panose="020B0603020202020204" pitchFamily="34" charset="0"/>
              </a:rPr>
              <a:t>1886 a </a:t>
            </a:r>
            <a:r>
              <a:rPr lang="en-US" sz="1600" dirty="0">
                <a:latin typeface="Trebuchet MS" panose="020B0603020202020204" pitchFamily="34" charset="0"/>
              </a:rPr>
              <a:t>cocco-bacillus </a:t>
            </a:r>
            <a:r>
              <a:rPr lang="en-US" sz="1600" dirty="0" smtClean="0">
                <a:latin typeface="Trebuchet MS" panose="020B0603020202020204" pitchFamily="34" charset="0"/>
              </a:rPr>
              <a:t> isolated from from </a:t>
            </a:r>
            <a:r>
              <a:rPr lang="en-US" sz="1600" dirty="0">
                <a:latin typeface="Trebuchet MS" panose="020B0603020202020204" pitchFamily="34" charset="0"/>
              </a:rPr>
              <a:t>the spleen of a man who had died of </a:t>
            </a:r>
            <a:r>
              <a:rPr lang="en-US" sz="1600" dirty="0" smtClean="0">
                <a:latin typeface="Trebuchet MS" panose="020B0603020202020204" pitchFamily="34" charset="0"/>
              </a:rPr>
              <a:t>Malta Fever.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rebuchet MS" panose="020B0603020202020204" pitchFamily="34" charset="0"/>
              </a:rPr>
              <a:t>He </a:t>
            </a:r>
            <a:r>
              <a:rPr lang="en-US" sz="1600" dirty="0">
                <a:latin typeface="Trebuchet MS" panose="020B0603020202020204" pitchFamily="34" charset="0"/>
              </a:rPr>
              <a:t>named </a:t>
            </a:r>
            <a:r>
              <a:rPr lang="en-US" sz="1600" dirty="0" smtClean="0">
                <a:latin typeface="Trebuchet MS" panose="020B0603020202020204" pitchFamily="34" charset="0"/>
              </a:rPr>
              <a:t> it “Micrococcus </a:t>
            </a:r>
            <a:r>
              <a:rPr lang="en-US" sz="1600" dirty="0">
                <a:latin typeface="Trebuchet MS" panose="020B0603020202020204" pitchFamily="34" charset="0"/>
              </a:rPr>
              <a:t>melitensis” </a:t>
            </a:r>
            <a:endParaRPr lang="en-US" sz="1600" dirty="0" smtClean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Trebuchet MS" panose="020B0603020202020204" pitchFamily="34" charset="0"/>
              </a:rPr>
              <a:t>Human </a:t>
            </a:r>
            <a:r>
              <a:rPr lang="en-US" sz="1600" dirty="0">
                <a:latin typeface="Trebuchet MS" panose="020B0603020202020204" pitchFamily="34" charset="0"/>
              </a:rPr>
              <a:t>disease was associated with people who consumed goat milk and had other close contact with goats. </a:t>
            </a:r>
            <a:endParaRPr lang="de-DE" sz="16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74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4800" y="338328"/>
            <a:ext cx="8610600" cy="728472"/>
          </a:xfrm>
        </p:spPr>
        <p:txBody>
          <a:bodyPr/>
          <a:lstStyle/>
          <a:p>
            <a:r>
              <a:rPr lang="de-DE" sz="3200" dirty="0">
                <a:solidFill>
                  <a:srgbClr val="0070C0"/>
                </a:solidFill>
              </a:rPr>
              <a:t>History of brucellosis</a:t>
            </a:r>
            <a:endParaRPr lang="de-DE" dirty="0">
              <a:solidFill>
                <a:srgbClr val="0070C0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990600" y="990600"/>
            <a:ext cx="7162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Trebuchet MS" panose="020B0603020202020204" pitchFamily="34" charset="0"/>
              </a:rPr>
              <a:t>In 1886 first isolation from human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Trebuchet MS" panose="020B0603020202020204" pitchFamily="34" charset="0"/>
              </a:rPr>
              <a:t>In </a:t>
            </a:r>
            <a:r>
              <a:rPr lang="en-US" dirty="0">
                <a:latin typeface="Trebuchet MS" panose="020B0603020202020204" pitchFamily="34" charset="0"/>
              </a:rPr>
              <a:t>1897 a similar microbe was isolated from the udder of </a:t>
            </a:r>
            <a:r>
              <a:rPr lang="en-US" dirty="0" smtClean="0">
                <a:latin typeface="Trebuchet MS" panose="020B0603020202020204" pitchFamily="34" charset="0"/>
              </a:rPr>
              <a:t>cows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Trebuchet MS" panose="020B0603020202020204" pitchFamily="34" charset="0"/>
              </a:rPr>
              <a:t>In </a:t>
            </a:r>
            <a:r>
              <a:rPr lang="en-US" dirty="0">
                <a:latin typeface="Trebuchet MS" panose="020B0603020202020204" pitchFamily="34" charset="0"/>
              </a:rPr>
              <a:t>1914 </a:t>
            </a:r>
            <a:r>
              <a:rPr lang="en-US" dirty="0" smtClean="0">
                <a:latin typeface="Trebuchet MS" panose="020B0603020202020204" pitchFamily="34" charset="0"/>
              </a:rPr>
              <a:t>isolated from swine</a:t>
            </a:r>
            <a:r>
              <a:rPr lang="en-US" dirty="0">
                <a:latin typeface="Trebuchet MS" panose="020B0603020202020204" pitchFamily="34" charset="0"/>
              </a:rPr>
              <a:t>. </a:t>
            </a:r>
            <a:endParaRPr lang="en-US" dirty="0" smtClean="0">
              <a:latin typeface="Trebuchet MS" panose="020B0603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Trebuchet MS" panose="020B0603020202020204" pitchFamily="34" charset="0"/>
              </a:rPr>
              <a:t>In </a:t>
            </a:r>
            <a:r>
              <a:rPr lang="en-US" dirty="0">
                <a:latin typeface="Trebuchet MS" panose="020B0603020202020204" pitchFamily="34" charset="0"/>
              </a:rPr>
              <a:t>about 1920 the genus was renamed </a:t>
            </a:r>
            <a:r>
              <a:rPr lang="en-US" i="1" dirty="0">
                <a:solidFill>
                  <a:srgbClr val="FF0000"/>
                </a:solidFill>
                <a:latin typeface="Trebuchet MS" panose="020B0603020202020204" pitchFamily="34" charset="0"/>
              </a:rPr>
              <a:t>Brucella</a:t>
            </a:r>
            <a:r>
              <a:rPr lang="en-US" i="1" dirty="0">
                <a:latin typeface="Trebuchet MS" panose="020B0603020202020204" pitchFamily="34" charset="0"/>
              </a:rPr>
              <a:t> </a:t>
            </a:r>
            <a:r>
              <a:rPr lang="en-US" dirty="0">
                <a:latin typeface="Trebuchet MS" panose="020B0603020202020204" pitchFamily="34" charset="0"/>
              </a:rPr>
              <a:t>and its species became respectively </a:t>
            </a:r>
            <a:r>
              <a:rPr lang="en-US" i="1" dirty="0" smtClean="0">
                <a:latin typeface="Trebuchet MS" panose="020B0603020202020204" pitchFamily="34" charset="0"/>
              </a:rPr>
              <a:t>B. melitensis</a:t>
            </a:r>
            <a:r>
              <a:rPr lang="en-US" i="1" dirty="0">
                <a:latin typeface="Trebuchet MS" panose="020B0603020202020204" pitchFamily="34" charset="0"/>
              </a:rPr>
              <a:t>, </a:t>
            </a:r>
            <a:r>
              <a:rPr lang="en-US" i="1" dirty="0" smtClean="0">
                <a:latin typeface="Trebuchet MS" panose="020B0603020202020204" pitchFamily="34" charset="0"/>
              </a:rPr>
              <a:t>B. abortus</a:t>
            </a:r>
            <a:r>
              <a:rPr lang="en-US" i="1" dirty="0">
                <a:latin typeface="Trebuchet MS" panose="020B0603020202020204" pitchFamily="34" charset="0"/>
              </a:rPr>
              <a:t>, </a:t>
            </a:r>
            <a:r>
              <a:rPr lang="en-US" dirty="0">
                <a:latin typeface="Trebuchet MS" panose="020B0603020202020204" pitchFamily="34" charset="0"/>
              </a:rPr>
              <a:t>and </a:t>
            </a:r>
            <a:r>
              <a:rPr lang="en-US" i="1" dirty="0" smtClean="0">
                <a:latin typeface="Trebuchet MS" panose="020B0603020202020204" pitchFamily="34" charset="0"/>
              </a:rPr>
              <a:t>B. suis.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1" dirty="0">
                <a:latin typeface="Trebuchet MS" panose="020B0603020202020204" pitchFamily="34" charset="0"/>
              </a:rPr>
              <a:t>Brucellosis is a highly contagious major bacterial zoonosis spread worldwide and has different names: Infectious abortion, contagious abortion, enzootic abortion in animals; and Crimean fever,  Mediterranean fever, rock fever, undulant fever or Malta fever in humans</a:t>
            </a:r>
            <a:r>
              <a:rPr lang="en-US" i="1" dirty="0" smtClean="0">
                <a:latin typeface="Trebuchet MS" panose="020B0603020202020204" pitchFamily="34" charset="0"/>
              </a:rPr>
              <a:t>.</a:t>
            </a:r>
            <a:endParaRPr lang="en-US" i="1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105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3200" dirty="0" smtClean="0"/>
              <a:t>Brucellosis </a:t>
            </a:r>
            <a:endParaRPr lang="de-DE" sz="3200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>
          <a:xfrm>
            <a:off x="250826" y="762000"/>
            <a:ext cx="8642351" cy="5114927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Trebuchet MS" panose="020B0603020202020204" pitchFamily="34" charset="0"/>
                <a:ea typeface="Calibri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Trebuchet MS" panose="020B0603020202020204" pitchFamily="34" charset="0"/>
                <a:ea typeface="Calibri"/>
                <a:cs typeface="Arial" panose="020B0604020202020204" pitchFamily="34" charset="0"/>
              </a:rPr>
              <a:t>According to WHO brucellosis is classified among the top seven world neglected zoonotic diseases.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Trebuchet MS" panose="020B0603020202020204" pitchFamily="34" charset="0"/>
                <a:ea typeface="Calibri"/>
                <a:cs typeface="Arial" panose="020B0604020202020204" pitchFamily="34" charset="0"/>
              </a:rPr>
              <a:t>The </a:t>
            </a:r>
            <a:r>
              <a:rPr lang="en-US" sz="1800" dirty="0">
                <a:solidFill>
                  <a:srgbClr val="000000"/>
                </a:solidFill>
                <a:latin typeface="Trebuchet MS" panose="020B0603020202020204" pitchFamily="34" charset="0"/>
                <a:ea typeface="Calibri"/>
                <a:cs typeface="Arial" panose="020B0604020202020204" pitchFamily="34" charset="0"/>
              </a:rPr>
              <a:t>true incidence of human brucellosis is not easy to estimate globally but an estimated number of </a:t>
            </a:r>
            <a:r>
              <a:rPr lang="en-US" sz="1800" dirty="0" smtClean="0">
                <a:solidFill>
                  <a:srgbClr val="000000"/>
                </a:solidFill>
                <a:latin typeface="Trebuchet MS" panose="020B0603020202020204" pitchFamily="34" charset="0"/>
                <a:ea typeface="Calibri"/>
                <a:cs typeface="Arial" panose="020B0604020202020204" pitchFamily="34" charset="0"/>
              </a:rPr>
              <a:t>more than 500,000 </a:t>
            </a:r>
            <a:r>
              <a:rPr lang="en-US" sz="1800" dirty="0">
                <a:solidFill>
                  <a:srgbClr val="000000"/>
                </a:solidFill>
                <a:latin typeface="Trebuchet MS" panose="020B0603020202020204" pitchFamily="34" charset="0"/>
                <a:ea typeface="Calibri"/>
                <a:cs typeface="Arial" panose="020B0604020202020204" pitchFamily="34" charset="0"/>
              </a:rPr>
              <a:t>persons get infected newly every </a:t>
            </a:r>
            <a:r>
              <a:rPr lang="en-US" sz="1800" dirty="0" smtClean="0">
                <a:solidFill>
                  <a:srgbClr val="000000"/>
                </a:solidFill>
                <a:latin typeface="Trebuchet MS" panose="020B0603020202020204" pitchFamily="34" charset="0"/>
                <a:ea typeface="Calibri"/>
                <a:cs typeface="Arial" panose="020B0604020202020204" pitchFamily="34" charset="0"/>
              </a:rPr>
              <a:t>year.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000000"/>
                </a:solidFill>
                <a:latin typeface="Trebuchet MS" panose="020B0603020202020204" pitchFamily="34" charset="0"/>
                <a:ea typeface="Calibri"/>
                <a:cs typeface="Arial" panose="020B0604020202020204" pitchFamily="34" charset="0"/>
              </a:rPr>
              <a:t>Genus </a:t>
            </a:r>
            <a:r>
              <a:rPr lang="en-US" sz="1800" dirty="0">
                <a:solidFill>
                  <a:srgbClr val="000000"/>
                </a:solidFill>
                <a:latin typeface="Trebuchet MS" panose="020B0603020202020204" pitchFamily="34" charset="0"/>
                <a:ea typeface="Calibri"/>
                <a:cs typeface="Arial" panose="020B0604020202020204" pitchFamily="34" charset="0"/>
              </a:rPr>
              <a:t>Brucella includes </a:t>
            </a:r>
            <a:r>
              <a:rPr lang="en-US" sz="1800" dirty="0" smtClean="0">
                <a:solidFill>
                  <a:srgbClr val="000000"/>
                </a:solidFill>
                <a:latin typeface="Trebuchet MS" panose="020B0603020202020204" pitchFamily="34" charset="0"/>
                <a:ea typeface="Calibri"/>
                <a:cs typeface="Arial" panose="020B0604020202020204" pitchFamily="34" charset="0"/>
              </a:rPr>
              <a:t>11 nomo-species: </a:t>
            </a:r>
          </a:p>
          <a:p>
            <a:endParaRPr lang="en-US" sz="1800" dirty="0" smtClean="0">
              <a:latin typeface="Trebuchet MS" panose="020B0603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934453" y="2719137"/>
            <a:ext cx="7315200" cy="2949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latin typeface="Trebuchet MS" panose="020B0603020202020204" pitchFamily="34" charset="0"/>
              </a:rPr>
              <a:t>The </a:t>
            </a:r>
            <a:r>
              <a:rPr lang="en-US" dirty="0">
                <a:latin typeface="Trebuchet MS" panose="020B0603020202020204" pitchFamily="34" charset="0"/>
              </a:rPr>
              <a:t>six </a:t>
            </a:r>
            <a:r>
              <a:rPr lang="en-US" dirty="0" smtClean="0">
                <a:latin typeface="Trebuchet MS" panose="020B0603020202020204" pitchFamily="34" charset="0"/>
              </a:rPr>
              <a:t>“classical” </a:t>
            </a:r>
            <a:r>
              <a:rPr lang="en-US" dirty="0">
                <a:latin typeface="Trebuchet MS" panose="020B0603020202020204" pitchFamily="34" charset="0"/>
              </a:rPr>
              <a:t>spp. </a:t>
            </a:r>
            <a:r>
              <a:rPr lang="en-US" i="1" dirty="0">
                <a:latin typeface="Trebuchet MS" panose="020B0603020202020204" pitchFamily="34" charset="0"/>
              </a:rPr>
              <a:t>B. </a:t>
            </a:r>
            <a:r>
              <a:rPr lang="en-US" i="1" dirty="0" smtClean="0">
                <a:latin typeface="Trebuchet MS" panose="020B0603020202020204" pitchFamily="34" charset="0"/>
              </a:rPr>
              <a:t>melitensis, </a:t>
            </a:r>
            <a:r>
              <a:rPr lang="en-US" i="1" dirty="0">
                <a:latin typeface="Trebuchet MS" panose="020B0603020202020204" pitchFamily="34" charset="0"/>
              </a:rPr>
              <a:t>B. </a:t>
            </a:r>
            <a:r>
              <a:rPr lang="en-US" i="1" dirty="0" smtClean="0">
                <a:latin typeface="Trebuchet MS" panose="020B0603020202020204" pitchFamily="34" charset="0"/>
              </a:rPr>
              <a:t>abortus, </a:t>
            </a:r>
            <a:r>
              <a:rPr lang="en-US" i="1" dirty="0">
                <a:latin typeface="Trebuchet MS" panose="020B0603020202020204" pitchFamily="34" charset="0"/>
              </a:rPr>
              <a:t>B. </a:t>
            </a:r>
            <a:r>
              <a:rPr lang="en-US" i="1" dirty="0" smtClean="0">
                <a:latin typeface="Trebuchet MS" panose="020B0603020202020204" pitchFamily="34" charset="0"/>
              </a:rPr>
              <a:t>suis, B. canis, </a:t>
            </a:r>
            <a:r>
              <a:rPr lang="en-US" i="1" dirty="0">
                <a:latin typeface="Trebuchet MS" panose="020B0603020202020204" pitchFamily="34" charset="0"/>
              </a:rPr>
              <a:t>B. </a:t>
            </a:r>
            <a:r>
              <a:rPr lang="en-US" i="1" dirty="0" smtClean="0">
                <a:latin typeface="Trebuchet MS" panose="020B0603020202020204" pitchFamily="34" charset="0"/>
              </a:rPr>
              <a:t>ovis, </a:t>
            </a:r>
            <a:r>
              <a:rPr lang="en-US" i="1" dirty="0">
                <a:latin typeface="Trebuchet MS" panose="020B0603020202020204" pitchFamily="34" charset="0"/>
              </a:rPr>
              <a:t>and  B. </a:t>
            </a:r>
            <a:r>
              <a:rPr lang="en-US" i="1" dirty="0" smtClean="0">
                <a:latin typeface="Trebuchet MS" panose="020B0603020202020204" pitchFamily="34" charset="0"/>
              </a:rPr>
              <a:t>neotomae</a:t>
            </a:r>
            <a:r>
              <a:rPr lang="en-US" dirty="0" smtClean="0">
                <a:latin typeface="Trebuchet MS" panose="020B060302020202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rebuchet MS" panose="020B0603020202020204" pitchFamily="34" charset="0"/>
              </a:rPr>
              <a:t>Two of marine origin: </a:t>
            </a:r>
            <a:r>
              <a:rPr lang="en-US" i="1" dirty="0">
                <a:latin typeface="Trebuchet MS" panose="020B0603020202020204" pitchFamily="34" charset="0"/>
              </a:rPr>
              <a:t>B. pinnipedialis </a:t>
            </a:r>
            <a:r>
              <a:rPr lang="en-US" dirty="0">
                <a:latin typeface="Trebuchet MS" panose="020B0603020202020204" pitchFamily="34" charset="0"/>
              </a:rPr>
              <a:t>and</a:t>
            </a:r>
            <a:r>
              <a:rPr lang="en-US" i="1" dirty="0">
                <a:latin typeface="Trebuchet MS" panose="020B0603020202020204" pitchFamily="34" charset="0"/>
              </a:rPr>
              <a:t> B. </a:t>
            </a:r>
            <a:r>
              <a:rPr lang="en-US" i="1" dirty="0" smtClean="0">
                <a:latin typeface="Trebuchet MS" panose="020B0603020202020204" pitchFamily="34" charset="0"/>
              </a:rPr>
              <a:t>ceti</a:t>
            </a:r>
            <a:r>
              <a:rPr lang="en-US" dirty="0" smtClean="0">
                <a:latin typeface="Trebuchet MS" panose="020B0603020202020204" pitchFamily="34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1" dirty="0" smtClean="0">
                <a:latin typeface="Trebuchet MS" panose="020B0603020202020204" pitchFamily="34" charset="0"/>
              </a:rPr>
              <a:t>B</a:t>
            </a:r>
            <a:r>
              <a:rPr lang="en-US" i="1" dirty="0">
                <a:latin typeface="Trebuchet MS" panose="020B0603020202020204" pitchFamily="34" charset="0"/>
              </a:rPr>
              <a:t>. microti </a:t>
            </a:r>
            <a:r>
              <a:rPr lang="en-US" dirty="0">
                <a:latin typeface="Trebuchet MS" panose="020B0603020202020204" pitchFamily="34" charset="0"/>
              </a:rPr>
              <a:t>isolated from the common vole Microtus </a:t>
            </a:r>
            <a:r>
              <a:rPr lang="en-US" dirty="0" smtClean="0">
                <a:latin typeface="Trebuchet MS" panose="020B0603020202020204" pitchFamily="34" charset="0"/>
              </a:rPr>
              <a:t>arvalis.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i="1" dirty="0" smtClean="0">
                <a:latin typeface="Trebuchet MS" panose="020B0603020202020204" pitchFamily="34" charset="0"/>
              </a:rPr>
              <a:t>B</a:t>
            </a:r>
            <a:r>
              <a:rPr lang="en-US" i="1" dirty="0">
                <a:latin typeface="Trebuchet MS" panose="020B0603020202020204" pitchFamily="34" charset="0"/>
              </a:rPr>
              <a:t>. inopinata </a:t>
            </a:r>
            <a:r>
              <a:rPr lang="en-US" dirty="0">
                <a:latin typeface="Trebuchet MS" panose="020B0603020202020204" pitchFamily="34" charset="0"/>
              </a:rPr>
              <a:t>isolated from a breast implant wound of a female patient </a:t>
            </a:r>
            <a:endParaRPr lang="en-US" dirty="0" smtClean="0">
              <a:latin typeface="Trebuchet MS" panose="020B0603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Trebuchet MS" panose="020B0603020202020204" pitchFamily="34" charset="0"/>
              </a:rPr>
              <a:t>Finally, </a:t>
            </a:r>
            <a:r>
              <a:rPr lang="en-US" i="1" dirty="0">
                <a:latin typeface="Trebuchet MS" panose="020B0603020202020204" pitchFamily="34" charset="0"/>
              </a:rPr>
              <a:t>B. papionis </a:t>
            </a:r>
            <a:r>
              <a:rPr lang="en-US" dirty="0">
                <a:latin typeface="Trebuchet MS" panose="020B0603020202020204" pitchFamily="34" charset="0"/>
              </a:rPr>
              <a:t>was described </a:t>
            </a:r>
            <a:r>
              <a:rPr lang="en-US" dirty="0" smtClean="0">
                <a:latin typeface="Trebuchet MS" panose="020B0603020202020204" pitchFamily="34" charset="0"/>
              </a:rPr>
              <a:t>from </a:t>
            </a:r>
            <a:r>
              <a:rPr lang="en-US" dirty="0">
                <a:latin typeface="Trebuchet MS" panose="020B0603020202020204" pitchFamily="34" charset="0"/>
              </a:rPr>
              <a:t>baboons (Papio spp.) </a:t>
            </a:r>
            <a:endParaRPr lang="en-US" dirty="0" smtClean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50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957072"/>
          </a:xfrm>
        </p:spPr>
        <p:txBody>
          <a:bodyPr/>
          <a:lstStyle/>
          <a:p>
            <a:r>
              <a:rPr lang="de-DE" sz="3200" dirty="0" smtClean="0">
                <a:solidFill>
                  <a:srgbClr val="0070C0"/>
                </a:solidFill>
              </a:rPr>
              <a:t>Brucellosis in Egypt</a:t>
            </a:r>
            <a:endParaRPr lang="de-DE" sz="3200" dirty="0">
              <a:solidFill>
                <a:srgbClr val="0070C0"/>
              </a:solidFill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1852863" y="2209800"/>
            <a:ext cx="5181600" cy="2514600"/>
            <a:chOff x="1981200" y="3124200"/>
            <a:chExt cx="5181600" cy="2514600"/>
          </a:xfrm>
        </p:grpSpPr>
        <p:pic>
          <p:nvPicPr>
            <p:cNvPr id="4" name="Picture 2" descr="http://www.whyisthishappeningtome.net/wp-content/uploads/2013/06/MedMap.gif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3124200"/>
              <a:ext cx="5181600" cy="2514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Ellipse 4"/>
            <p:cNvSpPr/>
            <p:nvPr/>
          </p:nvSpPr>
          <p:spPr bwMode="auto">
            <a:xfrm>
              <a:off x="4310846" y="4283366"/>
              <a:ext cx="533400" cy="228600"/>
            </a:xfrm>
            <a:prstGeom prst="ellipse">
              <a:avLst/>
            </a:prstGeom>
            <a:noFill/>
            <a:ln w="222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767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8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6" name="Gerade Verbindung mit Pfeil 5"/>
            <p:cNvCxnSpPr/>
            <p:nvPr/>
          </p:nvCxnSpPr>
          <p:spPr bwMode="auto">
            <a:xfrm>
              <a:off x="4838700" y="4419600"/>
              <a:ext cx="1562100" cy="6858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7" name="Textfeld 6"/>
          <p:cNvSpPr txBox="1"/>
          <p:nvPr/>
        </p:nvSpPr>
        <p:spPr>
          <a:xfrm>
            <a:off x="3839609" y="16002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After 53 years</a:t>
            </a:r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990600" y="1615968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1886 In Malta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6705600" y="1600199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/>
              <a:t>1939 In Egypt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3320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2800" dirty="0" smtClean="0"/>
              <a:t>Animal population and seroprevalence in Egypt</a:t>
            </a:r>
            <a:endParaRPr lang="de-DE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>
          <a:xfrm>
            <a:off x="228600" y="762001"/>
            <a:ext cx="8686799" cy="2667000"/>
          </a:xfrm>
        </p:spPr>
        <p:txBody>
          <a:bodyPr/>
          <a:lstStyle/>
          <a:p>
            <a:pPr lvl="0"/>
            <a:endParaRPr lang="en-US" sz="1200" dirty="0" smtClean="0">
              <a:solidFill>
                <a:srgbClr val="000000"/>
              </a:solidFill>
            </a:endParaRPr>
          </a:p>
          <a:p>
            <a:pPr lvl="0"/>
            <a:endParaRPr lang="en-US" sz="1200" dirty="0">
              <a:solidFill>
                <a:srgbClr val="000000"/>
              </a:solidFill>
            </a:endParaRPr>
          </a:p>
          <a:p>
            <a:pPr lvl="0"/>
            <a:endParaRPr lang="en-US" sz="1200" dirty="0" smtClean="0">
              <a:solidFill>
                <a:srgbClr val="000000"/>
              </a:solidFill>
            </a:endParaRPr>
          </a:p>
          <a:p>
            <a:pPr lvl="0"/>
            <a:endParaRPr lang="en-US" sz="1200" dirty="0">
              <a:solidFill>
                <a:srgbClr val="000000"/>
              </a:solidFill>
            </a:endParaRPr>
          </a:p>
          <a:p>
            <a:pPr lvl="0"/>
            <a:endParaRPr lang="en-US" sz="1200" dirty="0" smtClean="0">
              <a:solidFill>
                <a:srgbClr val="000000"/>
              </a:solidFill>
            </a:endParaRPr>
          </a:p>
          <a:p>
            <a:pPr lvl="0"/>
            <a:endParaRPr lang="en-US" sz="1200" dirty="0">
              <a:solidFill>
                <a:srgbClr val="000000"/>
              </a:solidFill>
            </a:endParaRPr>
          </a:p>
          <a:p>
            <a:pPr lvl="0"/>
            <a:endParaRPr lang="en-US" sz="1200" dirty="0" smtClean="0">
              <a:solidFill>
                <a:srgbClr val="000000"/>
              </a:solidFill>
            </a:endParaRPr>
          </a:p>
          <a:p>
            <a:pPr lvl="0"/>
            <a:endParaRPr lang="en-US" sz="1200" dirty="0">
              <a:solidFill>
                <a:srgbClr val="000000"/>
              </a:solidFill>
            </a:endParaRPr>
          </a:p>
          <a:p>
            <a:pPr lvl="0"/>
            <a:endParaRPr lang="en-US" sz="1200" dirty="0" smtClean="0">
              <a:solidFill>
                <a:srgbClr val="000000"/>
              </a:solidFill>
            </a:endParaRPr>
          </a:p>
          <a:p>
            <a:pPr lvl="0"/>
            <a:endParaRPr lang="en-US" sz="1200" dirty="0">
              <a:solidFill>
                <a:srgbClr val="000000"/>
              </a:solidFill>
            </a:endParaRPr>
          </a:p>
          <a:p>
            <a:pPr lvl="0" algn="ctr"/>
            <a:r>
              <a:rPr lang="en-US" sz="1400" dirty="0" smtClean="0">
                <a:solidFill>
                  <a:srgbClr val="000000"/>
                </a:solidFill>
              </a:rPr>
              <a:t>The </a:t>
            </a:r>
            <a:r>
              <a:rPr lang="en-US" sz="1400" dirty="0">
                <a:solidFill>
                  <a:srgbClr val="000000"/>
                </a:solidFill>
              </a:rPr>
              <a:t>total number of animals was steadily increasing during the last years in Egypt. 1999-2011 (FAO, </a:t>
            </a:r>
            <a:r>
              <a:rPr lang="en-US" sz="1400" dirty="0" smtClean="0">
                <a:solidFill>
                  <a:srgbClr val="000000"/>
                </a:solidFill>
              </a:rPr>
              <a:t>2012).</a:t>
            </a:r>
            <a:endParaRPr lang="en-US" sz="1400" dirty="0">
              <a:solidFill>
                <a:srgbClr val="000000"/>
              </a:solidFill>
            </a:endParaRPr>
          </a:p>
          <a:p>
            <a:pPr lvl="0"/>
            <a:endParaRPr lang="en-US" dirty="0">
              <a:solidFill>
                <a:srgbClr val="000000"/>
              </a:solidFill>
            </a:endParaRPr>
          </a:p>
          <a:p>
            <a:endParaRPr lang="en-US" dirty="0" smtClean="0"/>
          </a:p>
        </p:txBody>
      </p:sp>
      <p:pic>
        <p:nvPicPr>
          <p:cNvPr id="1027" name="Picture 3" descr="M:\Writing\Archive\1st  Review\Veterinary Microbiology\Figure 1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14400"/>
            <a:ext cx="71628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352800"/>
            <a:ext cx="7162800" cy="2130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hteck 3"/>
          <p:cNvSpPr/>
          <p:nvPr/>
        </p:nvSpPr>
        <p:spPr>
          <a:xfrm>
            <a:off x="304800" y="5562600"/>
            <a:ext cx="8534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400" dirty="0" smtClean="0">
                <a:solidFill>
                  <a:srgbClr val="000000"/>
                </a:solidFill>
              </a:rPr>
              <a:t>Number </a:t>
            </a:r>
            <a:r>
              <a:rPr lang="en-US" sz="1400" dirty="0">
                <a:solidFill>
                  <a:srgbClr val="000000"/>
                </a:solidFill>
              </a:rPr>
              <a:t>of </a:t>
            </a:r>
            <a:r>
              <a:rPr lang="en-US" sz="1400" dirty="0" smtClean="0">
                <a:solidFill>
                  <a:srgbClr val="000000"/>
                </a:solidFill>
              </a:rPr>
              <a:t>seropositive animals according to GOVS, Egypt, 2012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36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200" dirty="0" smtClean="0">
                <a:solidFill>
                  <a:srgbClr val="0070C0"/>
                </a:solidFill>
              </a:rPr>
              <a:t>Brucellosis in Egypt</a:t>
            </a:r>
            <a:endParaRPr lang="de-DE" sz="3200" dirty="0">
              <a:solidFill>
                <a:srgbClr val="0070C0"/>
              </a:solidFill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57200" y="838200"/>
            <a:ext cx="822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rebuchet MS" panose="020B0603020202020204" pitchFamily="34" charset="0"/>
              </a:rPr>
              <a:t>It is likely that brucellosis has been an endemic disease in Egypt for thousands of </a:t>
            </a:r>
            <a:r>
              <a:rPr lang="en-US" dirty="0" smtClean="0">
                <a:latin typeface="Trebuchet MS" panose="020B0603020202020204" pitchFamily="34" charset="0"/>
              </a:rPr>
              <a:t>years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>
                <a:latin typeface="Trebuchet MS" panose="020B0603020202020204" pitchFamily="34" charset="0"/>
              </a:rPr>
              <a:t>In 1939, brucellosis was reported in a scientific report from Egypt for the first </a:t>
            </a:r>
            <a:r>
              <a:rPr lang="en-US" dirty="0" smtClean="0">
                <a:latin typeface="Trebuchet MS" panose="020B0603020202020204" pitchFamily="34" charset="0"/>
              </a:rPr>
              <a:t>time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dirty="0" smtClean="0">
                <a:latin typeface="Trebuchet MS" panose="020B0603020202020204" pitchFamily="34" charset="0"/>
              </a:rPr>
              <a:t>Brucellosis </a:t>
            </a:r>
            <a:r>
              <a:rPr lang="en-US" dirty="0" smtClean="0">
                <a:latin typeface="Trebuchet MS" panose="020B0603020202020204" pitchFamily="34" charset="0"/>
              </a:rPr>
              <a:t>is </a:t>
            </a:r>
            <a:r>
              <a:rPr lang="en-US" dirty="0">
                <a:latin typeface="Trebuchet MS" panose="020B0603020202020204" pitchFamily="34" charset="0"/>
              </a:rPr>
              <a:t>prevalent nationwide in all farm animal species, in the environment, and in carrier </a:t>
            </a:r>
            <a:r>
              <a:rPr lang="en-US" dirty="0" smtClean="0">
                <a:latin typeface="Trebuchet MS" panose="020B0603020202020204" pitchFamily="34" charset="0"/>
              </a:rPr>
              <a:t>hosts.</a:t>
            </a:r>
            <a:endParaRPr lang="de-DE" dirty="0">
              <a:latin typeface="Trebuchet MS" panose="020B0603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667000"/>
            <a:ext cx="5715000" cy="307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304800" y="5743575"/>
            <a:ext cx="8534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Wareth et al., 2014: Animal brucellosis in Egypt_review_</a:t>
            </a:r>
            <a:r>
              <a:rPr lang="de-DE" sz="1200" dirty="0"/>
              <a:t> </a:t>
            </a:r>
            <a:r>
              <a:rPr lang="fr-FR" sz="1200" i="1" dirty="0" smtClean="0"/>
              <a:t>J </a:t>
            </a:r>
            <a:r>
              <a:rPr lang="fr-FR" sz="1200" i="1" dirty="0"/>
              <a:t>Infect Dev Ctries </a:t>
            </a:r>
            <a:r>
              <a:rPr lang="fr-FR" sz="1200" dirty="0"/>
              <a:t>2014; 8(11):1365-1373</a:t>
            </a:r>
            <a:r>
              <a:rPr lang="fr-FR" sz="1200" i="1" dirty="0"/>
              <a:t>. </a:t>
            </a:r>
            <a:r>
              <a:rPr lang="fr-FR" sz="1200" dirty="0"/>
              <a:t>doi:10.3855/jidc.4872 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02771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52272"/>
          </a:xfrm>
        </p:spPr>
        <p:txBody>
          <a:bodyPr/>
          <a:lstStyle/>
          <a:p>
            <a:r>
              <a:rPr lang="en-US" sz="3200" dirty="0">
                <a:solidFill>
                  <a:srgbClr val="004F9F"/>
                </a:solidFill>
                <a:latin typeface="Trebuchet MS" panose="020B0603020202020204" pitchFamily="34" charset="0"/>
              </a:rPr>
              <a:t>Brucellosis in Egypt</a:t>
            </a:r>
            <a:endParaRPr lang="de-DE" sz="3200" dirty="0"/>
          </a:p>
        </p:txBody>
      </p:sp>
      <p:pic>
        <p:nvPicPr>
          <p:cNvPr id="4" name="Picture 2" descr="M:\puplication in writing\Conferences\GoogleOverQama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95" y="1676400"/>
            <a:ext cx="3106310" cy="232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475090" y="1143000"/>
            <a:ext cx="7221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latin typeface="Trebuchet MS" panose="020B0603020202020204" pitchFamily="34" charset="0"/>
              </a:rPr>
              <a:t>Cross species transmission of brucellosis was reported </a:t>
            </a:r>
            <a:endParaRPr lang="de-DE" dirty="0">
              <a:latin typeface="Trebuchet MS" panose="020B0603020202020204" pitchFamily="34" charset="0"/>
            </a:endParaRPr>
          </a:p>
        </p:txBody>
      </p:sp>
      <p:pic>
        <p:nvPicPr>
          <p:cNvPr id="9" name="Bild 5" descr="http://25.media.tumblr.com/tumblr_m78aqrgSLv1qi8z68o1_500.jpg"/>
          <p:cNvPicPr preferRelativeResize="0"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9" t="12146" b="14836"/>
          <a:stretch/>
        </p:blipFill>
        <p:spPr bwMode="auto">
          <a:xfrm>
            <a:off x="5938200" y="1676399"/>
            <a:ext cx="2977200" cy="2260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635" y="3733800"/>
            <a:ext cx="2882900" cy="21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Flussdiagramm: Lochstreifen 11"/>
          <p:cNvSpPr/>
          <p:nvPr/>
        </p:nvSpPr>
        <p:spPr bwMode="auto">
          <a:xfrm>
            <a:off x="304800" y="5029200"/>
            <a:ext cx="2438400" cy="580502"/>
          </a:xfrm>
          <a:prstGeom prst="flowChartPunchedTap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>
                <a:solidFill>
                  <a:srgbClr val="000000"/>
                </a:solidFill>
              </a:rPr>
              <a:t>What is the Solution?</a:t>
            </a:r>
          </a:p>
        </p:txBody>
      </p:sp>
      <p:sp>
        <p:nvSpPr>
          <p:cNvPr id="6" name="Rechteck 5"/>
          <p:cNvSpPr/>
          <p:nvPr/>
        </p:nvSpPr>
        <p:spPr>
          <a:xfrm>
            <a:off x="152400" y="3999840"/>
            <a:ext cx="297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sz="800" u="sng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http://webhosting.web.com/imagelib/sitebuilder/misc/show_image.html?linkedwidth=actual&amp;linkpath=http://www.alsorat.com/sitebuildercontent/sitebuilderpictures/GoogleOverQamar.jpg&amp;target=tlx_pichqfc&amp;title=.</a:t>
            </a:r>
            <a:endParaRPr lang="de-DE" sz="8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101682" y="4015462"/>
            <a:ext cx="28956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Men bathing their water buffalo in the Nile Delta </a:t>
            </a:r>
            <a:r>
              <a:rPr lang="en-US" sz="1000" dirty="0" smtClean="0"/>
              <a:t>Region</a:t>
            </a:r>
          </a:p>
          <a:p>
            <a:pPr lvl="0"/>
            <a:r>
              <a:rPr lang="de-DE" sz="800" u="sng" dirty="0">
                <a:solidFill>
                  <a:srgbClr val="0070C0"/>
                </a:solidFill>
                <a:latin typeface="Times New Roman"/>
                <a:ea typeface="Calibri"/>
                <a:cs typeface="Times New Roman"/>
              </a:rPr>
              <a:t>http://muirgilsdream.tumblr.com/post/27296121225/men-bathing-their-water-buffalo-in-the-nile-delta</a:t>
            </a:r>
          </a:p>
          <a:p>
            <a:endParaRPr lang="de-DE" sz="1000" dirty="0"/>
          </a:p>
        </p:txBody>
      </p:sp>
    </p:spTree>
    <p:extLst>
      <p:ext uri="{BB962C8B-B14F-4D97-AF65-F5344CB8AC3E}">
        <p14:creationId xmlns:p14="http://schemas.microsoft.com/office/powerpoint/2010/main" val="142485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sz="32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Control and Surveillance program </a:t>
            </a:r>
            <a:endParaRPr lang="de-DE" sz="3200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1800" dirty="0">
                <a:latin typeface="Trebuchet MS" panose="020B0603020202020204" pitchFamily="34" charset="0"/>
              </a:rPr>
              <a:t>Surveillance and control programs in endemic developed or developing countries based </a:t>
            </a:r>
            <a:r>
              <a:rPr lang="en-US" sz="1800" dirty="0" smtClean="0">
                <a:latin typeface="Trebuchet MS" panose="020B0603020202020204" pitchFamily="34" charset="0"/>
              </a:rPr>
              <a:t>on </a:t>
            </a:r>
            <a:r>
              <a:rPr lang="en-US" sz="18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Test </a:t>
            </a:r>
            <a:r>
              <a:rPr lang="en-US" sz="1800" dirty="0">
                <a:solidFill>
                  <a:srgbClr val="FF0000"/>
                </a:solidFill>
                <a:latin typeface="Trebuchet MS" panose="020B0603020202020204" pitchFamily="34" charset="0"/>
              </a:rPr>
              <a:t>and slaughter strategy </a:t>
            </a:r>
            <a:r>
              <a:rPr lang="en-US" sz="1800" dirty="0">
                <a:latin typeface="Trebuchet MS" panose="020B0603020202020204" pitchFamily="34" charset="0"/>
              </a:rPr>
              <a:t>with assistance of </a:t>
            </a:r>
            <a:r>
              <a:rPr lang="en-US" sz="1800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vaccination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7162800" y="601980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DE" dirty="0">
                <a:solidFill>
                  <a:srgbClr val="FF0000"/>
                </a:solidFill>
                <a:latin typeface="Berlin Sans FB" panose="020E0602020502020306" pitchFamily="34" charset="0"/>
              </a:rPr>
              <a:t>Thanks Google</a:t>
            </a:r>
          </a:p>
        </p:txBody>
      </p:sp>
      <p:graphicFrame>
        <p:nvGraphicFramePr>
          <p:cNvPr id="9" name="Inhaltsplatzhalt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9106476"/>
              </p:ext>
            </p:extLst>
          </p:nvPr>
        </p:nvGraphicFramePr>
        <p:xfrm>
          <a:off x="321420" y="1595201"/>
          <a:ext cx="8642350" cy="4824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0895" y="1981200"/>
            <a:ext cx="2682875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526088"/>
            <a:ext cx="386556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225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ctrTitle"/>
          </p:nvPr>
        </p:nvSpPr>
        <p:spPr>
          <a:xfrm>
            <a:off x="381000" y="152400"/>
            <a:ext cx="8640959" cy="612477"/>
          </a:xfrm>
        </p:spPr>
        <p:txBody>
          <a:bodyPr/>
          <a:lstStyle/>
          <a:p>
            <a:r>
              <a:rPr lang="de-DE" sz="3200" dirty="0" smtClean="0"/>
              <a:t>The study</a:t>
            </a:r>
            <a:endParaRPr lang="de-DE" sz="3200" dirty="0"/>
          </a:p>
        </p:txBody>
      </p:sp>
      <p:graphicFrame>
        <p:nvGraphicFramePr>
          <p:cNvPr id="11" name="Inhaltsplatzhalter 10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87354759"/>
              </p:ext>
            </p:extLst>
          </p:nvPr>
        </p:nvGraphicFramePr>
        <p:xfrm>
          <a:off x="762000" y="762000"/>
          <a:ext cx="7689474" cy="4985986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882219"/>
                <a:gridCol w="882219"/>
                <a:gridCol w="851798"/>
                <a:gridCol w="851798"/>
                <a:gridCol w="885072"/>
                <a:gridCol w="885072"/>
                <a:gridCol w="851798"/>
                <a:gridCol w="813296"/>
                <a:gridCol w="786202"/>
              </a:tblGrid>
              <a:tr h="7147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Status</a:t>
                      </a:r>
                      <a:endParaRPr lang="de-DE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Animals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Stable </a:t>
                      </a:r>
                      <a:r>
                        <a:rPr lang="en-US" sz="1000" baseline="30000">
                          <a:effectLst/>
                        </a:rPr>
                        <a:t>a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Serology ante vaccination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No.</a:t>
                      </a:r>
                      <a:endParaRPr lang="de-DE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Abortion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Time of abortion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Serology post vaccination </a:t>
                      </a:r>
                      <a:r>
                        <a:rPr lang="en-US" sz="1000" baseline="30000">
                          <a:effectLst/>
                        </a:rPr>
                        <a:t>b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Other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</a:tr>
              <a:tr h="71472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vaccinated animals</a:t>
                      </a:r>
                      <a:endParaRPr lang="de-DE" sz="9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pregnant cows and heifers</a:t>
                      </a:r>
                      <a:endParaRPr lang="de-DE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≤ 3 months </a:t>
                      </a:r>
                      <a:r>
                        <a:rPr lang="en-US" sz="1000" dirty="0">
                          <a:effectLst/>
                        </a:rPr>
                        <a:t>of pregnancy</a:t>
                      </a:r>
                      <a:endParaRPr lang="de-DE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negative in the past 3years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197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 cows,</a:t>
                      </a:r>
                      <a:endParaRPr lang="de-DE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 heifer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5-6 months</a:t>
                      </a:r>
                      <a:endParaRPr lang="de-DE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post fertilization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20 cows,</a:t>
                      </a:r>
                      <a:endParaRPr lang="de-DE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 heifer positive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</a:tr>
              <a:tr h="714728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non-pregnant cows and heifers</a:t>
                      </a:r>
                      <a:endParaRPr lang="de-DE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</a:rPr>
                        <a:t>≥ 8 months</a:t>
                      </a:r>
                      <a:endParaRPr lang="de-DE" sz="9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B</a:t>
                      </a:r>
                      <a:endParaRPr lang="de-DE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negative in the past 3years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93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</a:t>
                      </a:r>
                      <a:endParaRPr lang="de-DE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negative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</a:tr>
              <a:tr h="3573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vaccinated total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290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536046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non-vaccinated</a:t>
                      </a:r>
                      <a:endParaRPr lang="de-DE" sz="9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animals 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Bulls</a:t>
                      </a:r>
                      <a:endParaRPr lang="de-DE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</a:t>
                      </a:r>
                      <a:endParaRPr lang="de-DE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negative in the past 3years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50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negative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kept for meat production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</a:tr>
              <a:tr h="536046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young calves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negative in the past 3years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185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negative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≤ 8 months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</a:tr>
              <a:tr h="536046">
                <a:tc v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pregnant cows and heifers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E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negative in the past 3years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75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-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negative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≥ 3 months of gestation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</a:tr>
              <a:tr h="5360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non-vaccinated total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310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  <a:tr h="178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cattle total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 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600</a:t>
                      </a:r>
                      <a:endParaRPr lang="de-DE" sz="9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de-DE" sz="9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58266" marR="58266" marT="0" marB="0" anchor="ctr"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Ellipse 12"/>
          <p:cNvSpPr/>
          <p:nvPr/>
        </p:nvSpPr>
        <p:spPr bwMode="auto">
          <a:xfrm>
            <a:off x="5029200" y="914400"/>
            <a:ext cx="990600" cy="1524000"/>
          </a:xfrm>
          <a:prstGeom prst="ellipse">
            <a:avLst/>
          </a:prstGeom>
          <a:noFill/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1767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8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21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3200" dirty="0" smtClean="0"/>
              <a:t>Results</a:t>
            </a:r>
            <a:endParaRPr lang="de-DE" sz="3200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sz="quarter" idx="10"/>
            <p:extLst>
              <p:ext uri="{D42A27DB-BD31-4B8C-83A1-F6EECF244321}">
                <p14:modId xmlns:p14="http://schemas.microsoft.com/office/powerpoint/2010/main" val="1805219378"/>
              </p:ext>
            </p:extLst>
          </p:nvPr>
        </p:nvGraphicFramePr>
        <p:xfrm>
          <a:off x="609600" y="1066800"/>
          <a:ext cx="8131174" cy="4505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837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914400" y="609600"/>
            <a:ext cx="7413625" cy="5311333"/>
            <a:chOff x="1196975" y="-79375"/>
            <a:chExt cx="7413625" cy="5311333"/>
          </a:xfrm>
        </p:grpSpPr>
        <p:pic>
          <p:nvPicPr>
            <p:cNvPr id="3074" name="Picture 2" descr="M:\Writing\8 th latent RB51\BMC microbiology\Figure 1.tif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305"/>
            <a:stretch/>
          </p:blipFill>
          <p:spPr bwMode="auto">
            <a:xfrm>
              <a:off x="1196975" y="-79375"/>
              <a:ext cx="6750050" cy="53113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echteck 1"/>
            <p:cNvSpPr/>
            <p:nvPr/>
          </p:nvSpPr>
          <p:spPr bwMode="auto">
            <a:xfrm>
              <a:off x="2286000" y="1371600"/>
              <a:ext cx="6324600" cy="533400"/>
            </a:xfrm>
            <a:prstGeom prst="rect">
              <a:avLst/>
            </a:prstGeom>
            <a:noFill/>
            <a:ln w="222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767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8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4" name="Rechteck 3"/>
            <p:cNvSpPr/>
            <p:nvPr/>
          </p:nvSpPr>
          <p:spPr bwMode="auto">
            <a:xfrm>
              <a:off x="2286000" y="3086100"/>
              <a:ext cx="6324600" cy="266700"/>
            </a:xfrm>
            <a:prstGeom prst="rect">
              <a:avLst/>
            </a:prstGeom>
            <a:noFill/>
            <a:ln w="2222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1767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de-DE" sz="8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5" name="Textfeld 4"/>
          <p:cNvSpPr txBox="1"/>
          <p:nvPr/>
        </p:nvSpPr>
        <p:spPr>
          <a:xfrm>
            <a:off x="990600" y="228600"/>
            <a:ext cx="716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smtClean="0">
                <a:solidFill>
                  <a:srgbClr val="0070C0"/>
                </a:solidFill>
              </a:rPr>
              <a:t>Genotyping using MLVA-16</a:t>
            </a:r>
            <a:endParaRPr lang="de-DE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63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804672"/>
          </a:xfrm>
        </p:spPr>
        <p:txBody>
          <a:bodyPr/>
          <a:lstStyle/>
          <a:p>
            <a:r>
              <a:rPr lang="de-DE" sz="1800" dirty="0" smtClean="0"/>
              <a:t>Histopathology</a:t>
            </a:r>
            <a:endParaRPr lang="de-DE" sz="1800" dirty="0"/>
          </a:p>
        </p:txBody>
      </p:sp>
      <p:pic>
        <p:nvPicPr>
          <p:cNvPr id="4098" name="Picture 2" descr="M:\Writing\8 th latent RB51\BMC microbiology\Figure 3.tif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866" y="1524000"/>
            <a:ext cx="360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550760" y="4495800"/>
            <a:ext cx="364969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rebuchet MS" panose="020B0603020202020204" pitchFamily="34" charset="0"/>
              </a:rPr>
              <a:t>Fetal placenta. Severe necrosis (asterisks) of placental tissue, accompanied by mild to moderate infiltration of leukocytes (mainly neutrophils, arrowheads) and dystrophic calcification (tilde). HE.</a:t>
            </a:r>
            <a:endParaRPr lang="de-DE" sz="1400" dirty="0">
              <a:latin typeface="Trebuchet MS" panose="020B0603020202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4593866" y="4506402"/>
            <a:ext cx="37881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rebuchet MS" panose="020B0603020202020204" pitchFamily="34" charset="0"/>
              </a:rPr>
              <a:t>Liver of aborted foetus. Immunohistochemical detection of scattered Brucellae (arrows) within the cytoplasm of hepatocytes</a:t>
            </a:r>
            <a:endParaRPr lang="de-DE" sz="1400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M:\Writing\8 th latent RB51\BMC microbiology\Figure 2.tif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456" y="1524000"/>
            <a:ext cx="3600000" cy="28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99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3200" dirty="0" smtClean="0"/>
              <a:t>Summary of the study</a:t>
            </a:r>
            <a:endParaRPr lang="de-DE" sz="32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>
          <a:xfrm>
            <a:off x="228600" y="914400"/>
            <a:ext cx="8642351" cy="4824189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>
                <a:latin typeface="Trebuchet MS" panose="020B0603020202020204" pitchFamily="34" charset="0"/>
              </a:rPr>
              <a:t>Aborted cows were tested seronegative for brucellosis in the past 3 years.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Trebuchet MS" panose="020B0603020202020204" pitchFamily="34" charset="0"/>
              </a:rPr>
              <a:t>10 </a:t>
            </a:r>
            <a:r>
              <a:rPr lang="en-US" sz="1800" dirty="0">
                <a:latin typeface="Trebuchet MS" panose="020B0603020202020204" pitchFamily="34" charset="0"/>
              </a:rPr>
              <a:t>% of vaccinated cows aborted after 3 months.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Trebuchet MS" panose="020B0603020202020204" pitchFamily="34" charset="0"/>
              </a:rPr>
              <a:t>All </a:t>
            </a:r>
            <a:r>
              <a:rPr lang="en-US" sz="1800" dirty="0">
                <a:latin typeface="Trebuchet MS" panose="020B0603020202020204" pitchFamily="34" charset="0"/>
              </a:rPr>
              <a:t>aborting cows had previously delivered at least twice healthy calves without difficulties </a:t>
            </a:r>
            <a:r>
              <a:rPr lang="en-US" sz="1800" dirty="0" smtClean="0">
                <a:latin typeface="Trebuchet MS" panose="020B060302020202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Trebuchet MS" panose="020B0603020202020204" pitchFamily="34" charset="0"/>
              </a:rPr>
              <a:t>All aborted cows are seropositive for standard agglutination test.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Trebuchet MS" panose="020B0603020202020204" pitchFamily="34" charset="0"/>
              </a:rPr>
              <a:t>All isolated </a:t>
            </a:r>
            <a:r>
              <a:rPr lang="en-US" sz="1800" i="1" dirty="0" smtClean="0">
                <a:latin typeface="Trebuchet MS" panose="020B0603020202020204" pitchFamily="34" charset="0"/>
              </a:rPr>
              <a:t>B. abortus </a:t>
            </a:r>
            <a:r>
              <a:rPr lang="en-US" sz="1800" dirty="0" smtClean="0">
                <a:latin typeface="Trebuchet MS" panose="020B0603020202020204" pitchFamily="34" charset="0"/>
              </a:rPr>
              <a:t>are </a:t>
            </a:r>
            <a:r>
              <a:rPr lang="en-US" sz="1800" dirty="0">
                <a:latin typeface="Trebuchet MS" panose="020B0603020202020204" pitchFamily="34" charset="0"/>
              </a:rPr>
              <a:t>filed </a:t>
            </a:r>
            <a:r>
              <a:rPr lang="en-US" sz="1800" dirty="0" smtClean="0">
                <a:latin typeface="Trebuchet MS" panose="020B0603020202020204" pitchFamily="34" charset="0"/>
              </a:rPr>
              <a:t>strains with low (or no) </a:t>
            </a:r>
            <a:r>
              <a:rPr lang="en-US" sz="1800" dirty="0">
                <a:latin typeface="Trebuchet MS" panose="020B0603020202020204" pitchFamily="34" charset="0"/>
              </a:rPr>
              <a:t>genetic diversity.</a:t>
            </a:r>
            <a:endParaRPr lang="en-US" sz="1800" dirty="0" smtClean="0">
              <a:latin typeface="Trebuchet MS" panose="020B0603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Trebuchet MS" panose="020B0603020202020204" pitchFamily="34" charset="0"/>
              </a:rPr>
              <a:t>No RB51 strain was isolated.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800" dirty="0" smtClean="0">
                <a:latin typeface="Trebuchet MS" panose="020B0603020202020204" pitchFamily="34" charset="0"/>
              </a:rPr>
              <a:t>The vaccine offers no complete protection from infection by field strains but it is known to reduce spread of infection</a:t>
            </a:r>
            <a:endParaRPr lang="de-DE" sz="18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99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3200" dirty="0" err="1" smtClean="0"/>
              <a:t>What</a:t>
            </a:r>
            <a:r>
              <a:rPr lang="de-DE" sz="3200" dirty="0" smtClean="0"/>
              <a:t> </a:t>
            </a:r>
            <a:r>
              <a:rPr lang="de-DE" sz="3200" dirty="0" err="1" smtClean="0"/>
              <a:t>is</a:t>
            </a:r>
            <a:r>
              <a:rPr lang="de-DE" sz="3200" dirty="0" smtClean="0"/>
              <a:t> the </a:t>
            </a:r>
            <a:r>
              <a:rPr lang="de-DE" sz="3200" dirty="0" err="1" smtClean="0"/>
              <a:t>possible</a:t>
            </a:r>
            <a:r>
              <a:rPr lang="de-DE" sz="3200" dirty="0" smtClean="0"/>
              <a:t> explanation </a:t>
            </a:r>
            <a:r>
              <a:rPr lang="de-DE" sz="3200" dirty="0" err="1" smtClean="0"/>
              <a:t>for</a:t>
            </a:r>
            <a:r>
              <a:rPr lang="de-DE" sz="3200" dirty="0" smtClean="0"/>
              <a:t> </a:t>
            </a:r>
            <a:r>
              <a:rPr lang="de-DE" sz="3200" dirty="0" err="1" smtClean="0"/>
              <a:t>that</a:t>
            </a:r>
            <a:r>
              <a:rPr lang="de-DE" sz="3200" dirty="0" smtClean="0"/>
              <a:t> </a:t>
            </a:r>
            <a:r>
              <a:rPr lang="de-DE" sz="3200" dirty="0" err="1" smtClean="0"/>
              <a:t>result</a:t>
            </a:r>
            <a:r>
              <a:rPr lang="de-DE" sz="3200" dirty="0" smtClean="0"/>
              <a:t>?</a:t>
            </a:r>
            <a:endParaRPr lang="de-DE" sz="3200" dirty="0"/>
          </a:p>
        </p:txBody>
      </p:sp>
      <p:pic>
        <p:nvPicPr>
          <p:cNvPr id="1027" name="Picture 3" descr="C:\Users\gamal.wareth\Desktop\Unbenannt.png"/>
          <p:cNvPicPr>
            <a:picLocks noGrp="1" noChangeAspect="1" noChangeArrowheads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1524000"/>
            <a:ext cx="27432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765313" y="1143000"/>
            <a:ext cx="7848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dirty="0" smtClean="0">
              <a:solidFill>
                <a:srgbClr val="C00000"/>
              </a:solidFill>
            </a:endParaRPr>
          </a:p>
          <a:p>
            <a:pPr algn="ctr"/>
            <a:endParaRPr lang="en-US" sz="2800" dirty="0">
              <a:solidFill>
                <a:srgbClr val="C00000"/>
              </a:solidFill>
            </a:endParaRPr>
          </a:p>
          <a:p>
            <a:pPr algn="ctr"/>
            <a:endParaRPr lang="en-US" sz="2800" dirty="0" smtClean="0">
              <a:solidFill>
                <a:srgbClr val="C00000"/>
              </a:solidFill>
            </a:endParaRPr>
          </a:p>
          <a:p>
            <a:pPr algn="ctr"/>
            <a:endParaRPr lang="en-US" sz="2800" dirty="0">
              <a:solidFill>
                <a:srgbClr val="C00000"/>
              </a:solidFill>
            </a:endParaRPr>
          </a:p>
          <a:p>
            <a:pPr algn="ctr"/>
            <a:endParaRPr lang="en-US" sz="2800" dirty="0" smtClean="0">
              <a:solidFill>
                <a:srgbClr val="C00000"/>
              </a:solidFill>
            </a:endParaRPr>
          </a:p>
          <a:p>
            <a:pPr algn="ctr"/>
            <a:endParaRPr lang="en-US" sz="2800" dirty="0">
              <a:solidFill>
                <a:srgbClr val="C00000"/>
              </a:solidFill>
            </a:endParaRP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The </a:t>
            </a:r>
            <a:r>
              <a:rPr lang="en-US" sz="2800" dirty="0">
                <a:solidFill>
                  <a:srgbClr val="C00000"/>
                </a:solidFill>
                <a:latin typeface="Trebuchet MS" panose="020B0603020202020204" pitchFamily="34" charset="0"/>
              </a:rPr>
              <a:t>source of infection in the present study </a:t>
            </a:r>
            <a:endParaRPr lang="en-US" sz="28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could </a:t>
            </a:r>
            <a:r>
              <a:rPr lang="en-US" sz="2800" dirty="0">
                <a:solidFill>
                  <a:srgbClr val="C00000"/>
                </a:solidFill>
                <a:latin typeface="Trebuchet MS" panose="020B0603020202020204" pitchFamily="34" charset="0"/>
              </a:rPr>
              <a:t>not be clarified </a:t>
            </a:r>
            <a:endParaRPr lang="en-US" sz="28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endParaRPr lang="en-US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pPr algn="ctr"/>
            <a:r>
              <a:rPr lang="en-US" sz="28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but </a:t>
            </a:r>
            <a:r>
              <a:rPr lang="en-US" sz="2800" dirty="0">
                <a:solidFill>
                  <a:srgbClr val="C00000"/>
                </a:solidFill>
                <a:latin typeface="Trebuchet MS" panose="020B0603020202020204" pitchFamily="34" charset="0"/>
              </a:rPr>
              <a:t>several scenarios are plausible</a:t>
            </a:r>
            <a:endParaRPr lang="de-DE" sz="28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701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04800" y="228600"/>
            <a:ext cx="8640959" cy="612477"/>
          </a:xfrm>
        </p:spPr>
        <p:txBody>
          <a:bodyPr/>
          <a:lstStyle/>
          <a:p>
            <a:r>
              <a:rPr lang="en-US" sz="3200" dirty="0"/>
              <a:t>Scenario 1</a:t>
            </a:r>
            <a:r>
              <a:rPr lang="en-US" sz="3200" dirty="0" smtClean="0"/>
              <a:t>: Artificial insemination</a:t>
            </a:r>
            <a:endParaRPr lang="de-DE" sz="3200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>
          <a:xfrm>
            <a:off x="76200" y="1052737"/>
            <a:ext cx="9067800" cy="2147663"/>
          </a:xfrm>
        </p:spPr>
        <p:txBody>
          <a:bodyPr/>
          <a:lstStyle/>
          <a:p>
            <a:pPr algn="ctr"/>
            <a:r>
              <a:rPr lang="en-US" sz="2400" dirty="0">
                <a:solidFill>
                  <a:srgbClr val="004F9F"/>
                </a:solidFill>
                <a:latin typeface="Trebuchet MS" panose="020B0603020202020204" pitchFamily="34" charset="0"/>
                <a:ea typeface="+mj-ea"/>
                <a:cs typeface="+mj-cs"/>
              </a:rPr>
              <a:t>Use of contaminated sperm for </a:t>
            </a:r>
            <a:r>
              <a:rPr lang="en-US" sz="2400" dirty="0" smtClean="0">
                <a:solidFill>
                  <a:srgbClr val="004F9F"/>
                </a:solidFill>
                <a:latin typeface="Trebuchet MS" panose="020B0603020202020204" pitchFamily="34" charset="0"/>
                <a:ea typeface="+mj-ea"/>
                <a:cs typeface="+mj-cs"/>
              </a:rPr>
              <a:t>artificial insemination</a:t>
            </a:r>
            <a:endParaRPr lang="en-US" sz="2400" dirty="0">
              <a:solidFill>
                <a:srgbClr val="004F9F"/>
              </a:solidFill>
              <a:latin typeface="Trebuchet MS" panose="020B0603020202020204" pitchFamily="34" charset="0"/>
              <a:ea typeface="+mj-ea"/>
              <a:cs typeface="+mj-cs"/>
            </a:endParaRPr>
          </a:p>
          <a:p>
            <a:pPr algn="ctr"/>
            <a:r>
              <a:rPr lang="en-GB" sz="2400" dirty="0" smtClean="0">
                <a:solidFill>
                  <a:srgbClr val="004F9F"/>
                </a:solidFill>
                <a:latin typeface="Trebuchet MS" panose="020B0603020202020204" pitchFamily="34" charset="0"/>
                <a:ea typeface="+mj-ea"/>
                <a:cs typeface="+mj-cs"/>
              </a:rPr>
              <a:t>Brucella </a:t>
            </a:r>
            <a:r>
              <a:rPr lang="en-GB" sz="2400" dirty="0">
                <a:solidFill>
                  <a:srgbClr val="004F9F"/>
                </a:solidFill>
                <a:latin typeface="Trebuchet MS" panose="020B0603020202020204" pitchFamily="34" charset="0"/>
                <a:ea typeface="+mj-ea"/>
                <a:cs typeface="+mj-cs"/>
              </a:rPr>
              <a:t>spp. has been detected in semen of serologically negative bulls</a:t>
            </a:r>
            <a:endParaRPr lang="de-DE" sz="2400" dirty="0">
              <a:solidFill>
                <a:srgbClr val="004F9F"/>
              </a:solidFill>
              <a:latin typeface="Trebuchet MS" panose="020B060302020202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58145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200" b="1" dirty="0">
                <a:solidFill>
                  <a:srgbClr val="0070C0"/>
                </a:solidFill>
                <a:latin typeface="Trebuchet MS" panose="020B0603020202020204" pitchFamily="34" charset="0"/>
              </a:rPr>
              <a:t>Scenario 2</a:t>
            </a:r>
            <a:r>
              <a:rPr lang="en-US" sz="32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:</a:t>
            </a:r>
            <a:r>
              <a:rPr lang="en-US" sz="28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/>
            </a:r>
            <a:br>
              <a:rPr lang="en-US" sz="2800" dirty="0" smtClean="0">
                <a:solidFill>
                  <a:srgbClr val="0070C0"/>
                </a:solidFill>
                <a:latin typeface="Trebuchet MS" panose="020B0603020202020204" pitchFamily="34" charset="0"/>
              </a:rPr>
            </a:br>
            <a:r>
              <a:rPr lang="en-US" sz="28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/>
            </a:r>
            <a:br>
              <a:rPr lang="en-US" sz="2800" dirty="0" smtClean="0">
                <a:solidFill>
                  <a:srgbClr val="0070C0"/>
                </a:solidFill>
                <a:latin typeface="Trebuchet MS" panose="020B0603020202020204" pitchFamily="34" charset="0"/>
              </a:rPr>
            </a:br>
            <a:r>
              <a:rPr lang="en-US" sz="28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Introduction </a:t>
            </a:r>
            <a:r>
              <a:rPr lang="en-US" sz="2800" dirty="0">
                <a:solidFill>
                  <a:srgbClr val="0070C0"/>
                </a:solidFill>
                <a:latin typeface="Trebuchet MS" panose="020B0603020202020204" pitchFamily="34" charset="0"/>
              </a:rPr>
              <a:t>of seropositive animals without previous testing of its serological </a:t>
            </a:r>
            <a:r>
              <a:rPr lang="en-US" sz="28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status</a:t>
            </a:r>
            <a:endParaRPr lang="de-DE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  <p:pic>
        <p:nvPicPr>
          <p:cNvPr id="2050" name="Picture 2" descr="M:\Writing\Archive\1st  Review\review september 2012\131220532_41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494547"/>
            <a:ext cx="42672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eck 2"/>
          <p:cNvSpPr/>
          <p:nvPr/>
        </p:nvSpPr>
        <p:spPr>
          <a:xfrm>
            <a:off x="192504" y="5654987"/>
            <a:ext cx="87228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100" dirty="0">
                <a:solidFill>
                  <a:srgbClr val="0070C0"/>
                </a:solidFill>
                <a:hlinkClick r:id="rId3"/>
              </a:rPr>
              <a:t>http://</a:t>
            </a:r>
            <a:r>
              <a:rPr lang="de-DE" sz="1100" dirty="0" smtClean="0">
                <a:solidFill>
                  <a:srgbClr val="0070C0"/>
                </a:solidFill>
                <a:hlinkClick r:id="rId3"/>
              </a:rPr>
              <a:t>news.xinhuanet.com/english2010/photo/2011-10/30/c_131220532_4.htm</a:t>
            </a:r>
            <a:endParaRPr lang="de-DE" sz="1100" dirty="0" smtClean="0">
              <a:solidFill>
                <a:srgbClr val="0070C0"/>
              </a:solidFill>
            </a:endParaRPr>
          </a:p>
          <a:p>
            <a:pPr algn="ctr"/>
            <a:endParaRPr lang="de-DE" sz="1100" dirty="0"/>
          </a:p>
        </p:txBody>
      </p:sp>
      <p:sp>
        <p:nvSpPr>
          <p:cNvPr id="5" name="Textfeld 4"/>
          <p:cNvSpPr txBox="1"/>
          <p:nvPr/>
        </p:nvSpPr>
        <p:spPr>
          <a:xfrm>
            <a:off x="76200" y="4191000"/>
            <a:ext cx="2398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 cattle market hold before the </a:t>
            </a:r>
            <a:r>
              <a:rPr lang="en-US" sz="1200" dirty="0" err="1"/>
              <a:t>Eid</a:t>
            </a:r>
            <a:r>
              <a:rPr lang="en-US" sz="1200" dirty="0"/>
              <a:t> al-</a:t>
            </a:r>
            <a:r>
              <a:rPr lang="en-US" sz="1200" dirty="0" err="1"/>
              <a:t>Adha</a:t>
            </a:r>
            <a:r>
              <a:rPr lang="en-US" sz="1200" dirty="0"/>
              <a:t> festival, 10th </a:t>
            </a:r>
            <a:r>
              <a:rPr lang="en-US" sz="1200" dirty="0" err="1"/>
              <a:t>Oktober</a:t>
            </a:r>
            <a:r>
              <a:rPr lang="en-US" sz="1200" dirty="0"/>
              <a:t> 2011,Nile delta province of Menufiya, Egypt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32317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3200" b="1" dirty="0">
                <a:solidFill>
                  <a:srgbClr val="0070C0"/>
                </a:solidFill>
                <a:latin typeface="Trebuchet MS" panose="020B0603020202020204" pitchFamily="34" charset="0"/>
              </a:rPr>
              <a:t>Scenario </a:t>
            </a:r>
            <a:r>
              <a:rPr lang="en-US" sz="32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3: Latent infection</a:t>
            </a:r>
            <a:r>
              <a:rPr lang="en-US" sz="28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/>
            </a:r>
            <a:br>
              <a:rPr lang="en-US" sz="28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</a:br>
            <a:r>
              <a:rPr lang="en-US" sz="28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a </a:t>
            </a:r>
            <a:r>
              <a:rPr lang="en-US" sz="2800" dirty="0">
                <a:solidFill>
                  <a:srgbClr val="0070C0"/>
                </a:solidFill>
                <a:latin typeface="Trebuchet MS" panose="020B0603020202020204" pitchFamily="34" charset="0"/>
              </a:rPr>
              <a:t>latent carrier suckler cow without antibody production against Brucella but </a:t>
            </a:r>
            <a:r>
              <a:rPr lang="en-US" sz="28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could </a:t>
            </a:r>
            <a:r>
              <a:rPr lang="en-US" sz="28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shed </a:t>
            </a:r>
            <a:r>
              <a:rPr lang="en-US" sz="28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of </a:t>
            </a:r>
            <a:r>
              <a:rPr lang="en-US" sz="2800" dirty="0">
                <a:solidFill>
                  <a:srgbClr val="0070C0"/>
                </a:solidFill>
                <a:latin typeface="Trebuchet MS" panose="020B0603020202020204" pitchFamily="34" charset="0"/>
              </a:rPr>
              <a:t>the agent </a:t>
            </a:r>
            <a:r>
              <a:rPr lang="en-US" sz="28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and </a:t>
            </a:r>
            <a:r>
              <a:rPr lang="en-US" sz="2800" dirty="0">
                <a:solidFill>
                  <a:srgbClr val="0070C0"/>
                </a:solidFill>
                <a:latin typeface="Trebuchet MS" panose="020B0603020202020204" pitchFamily="34" charset="0"/>
              </a:rPr>
              <a:t>infecting other animals</a:t>
            </a:r>
            <a:endParaRPr lang="de-DE" sz="2800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600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3200" b="1" dirty="0">
                <a:solidFill>
                  <a:srgbClr val="0070C0"/>
                </a:solidFill>
                <a:latin typeface="Trebuchet MS" panose="020B0603020202020204" pitchFamily="34" charset="0"/>
              </a:rPr>
              <a:t>Scenario </a:t>
            </a:r>
            <a:r>
              <a:rPr lang="en-US" sz="32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4</a:t>
            </a:r>
            <a:r>
              <a:rPr lang="en-US" sz="3200" b="1" dirty="0">
                <a:solidFill>
                  <a:srgbClr val="0070C0"/>
                </a:solidFill>
                <a:latin typeface="Trebuchet MS" panose="020B0603020202020204" pitchFamily="34" charset="0"/>
              </a:rPr>
              <a:t>: </a:t>
            </a:r>
            <a:r>
              <a:rPr lang="en-US" sz="32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Vector </a:t>
            </a:r>
            <a:r>
              <a:rPr lang="en-US" sz="28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/>
            </a:r>
            <a:br>
              <a:rPr lang="en-US" sz="2800" b="1" dirty="0" smtClean="0">
                <a:solidFill>
                  <a:srgbClr val="0070C0"/>
                </a:solidFill>
                <a:latin typeface="Trebuchet MS" panose="020B0603020202020204" pitchFamily="34" charset="0"/>
              </a:rPr>
            </a:br>
            <a:r>
              <a:rPr lang="en-US" sz="28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introduction </a:t>
            </a:r>
            <a:r>
              <a:rPr lang="en-US" sz="2800" dirty="0">
                <a:solidFill>
                  <a:srgbClr val="0070C0"/>
                </a:solidFill>
                <a:latin typeface="Trebuchet MS" panose="020B0603020202020204" pitchFamily="34" charset="0"/>
              </a:rPr>
              <a:t>of the agent via vectors such </a:t>
            </a:r>
            <a:r>
              <a:rPr lang="en-US" sz="28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as rats and </a:t>
            </a:r>
            <a:r>
              <a:rPr lang="en-US" sz="2800" dirty="0">
                <a:solidFill>
                  <a:srgbClr val="0070C0"/>
                </a:solidFill>
                <a:latin typeface="Trebuchet MS" panose="020B0603020202020204" pitchFamily="34" charset="0"/>
              </a:rPr>
              <a:t>stray cats and dogs</a:t>
            </a:r>
            <a:br>
              <a:rPr lang="en-US" sz="2800" dirty="0">
                <a:solidFill>
                  <a:srgbClr val="0070C0"/>
                </a:solidFill>
                <a:latin typeface="Trebuchet MS" panose="020B0603020202020204" pitchFamily="34" charset="0"/>
              </a:rPr>
            </a:br>
            <a:endParaRPr lang="de-DE" dirty="0">
              <a:latin typeface="Trebuchet MS" panose="020B0603020202020204" pitchFamily="34" charset="0"/>
            </a:endParaRPr>
          </a:p>
        </p:txBody>
      </p:sp>
      <p:pic>
        <p:nvPicPr>
          <p:cNvPr id="3074" name="Picture 2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430379"/>
            <a:ext cx="4320000" cy="28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038600"/>
            <a:ext cx="3240000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1200"/>
            <a:ext cx="3240000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550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3200" b="1" dirty="0" smtClean="0"/>
              <a:t>Conclusion</a:t>
            </a:r>
            <a:endParaRPr lang="de-DE" sz="3200" b="1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i="1" dirty="0">
                <a:solidFill>
                  <a:srgbClr val="0070C0"/>
                </a:solidFill>
                <a:latin typeface="Trebuchet MS" panose="020B0603020202020204" pitchFamily="34" charset="0"/>
              </a:rPr>
              <a:t>B. abortus </a:t>
            </a:r>
            <a:r>
              <a:rPr lang="en-US" sz="2400" dirty="0">
                <a:solidFill>
                  <a:srgbClr val="0070C0"/>
                </a:solidFill>
                <a:latin typeface="Trebuchet MS" panose="020B0603020202020204" pitchFamily="34" charset="0"/>
              </a:rPr>
              <a:t>bv1 was the source of </a:t>
            </a:r>
            <a:r>
              <a:rPr lang="en-US" sz="24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this </a:t>
            </a:r>
            <a:r>
              <a:rPr lang="en-US" sz="2400" dirty="0">
                <a:solidFill>
                  <a:srgbClr val="0070C0"/>
                </a:solidFill>
                <a:latin typeface="Trebuchet MS" panose="020B0603020202020204" pitchFamily="34" charset="0"/>
              </a:rPr>
              <a:t>outbreak </a:t>
            </a:r>
            <a:r>
              <a:rPr lang="en-US" sz="24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but </a:t>
            </a:r>
            <a:r>
              <a:rPr lang="en-US" sz="2400" dirty="0">
                <a:solidFill>
                  <a:srgbClr val="0070C0"/>
                </a:solidFill>
                <a:latin typeface="Trebuchet MS" panose="020B0603020202020204" pitchFamily="34" charset="0"/>
              </a:rPr>
              <a:t>not the RB51 vaccine applied. </a:t>
            </a:r>
            <a:endParaRPr lang="en-US" sz="2400" dirty="0" smtClean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RB51 </a:t>
            </a:r>
            <a:r>
              <a:rPr lang="en-US" sz="2400" dirty="0">
                <a:solidFill>
                  <a:srgbClr val="0070C0"/>
                </a:solidFill>
                <a:latin typeface="Trebuchet MS" panose="020B0603020202020204" pitchFamily="34" charset="0"/>
              </a:rPr>
              <a:t>vaccine </a:t>
            </a:r>
            <a:r>
              <a:rPr lang="en-US" sz="24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might reduce </a:t>
            </a:r>
            <a:r>
              <a:rPr lang="en-US" sz="2400" dirty="0">
                <a:solidFill>
                  <a:srgbClr val="0070C0"/>
                </a:solidFill>
                <a:latin typeface="Trebuchet MS" panose="020B0603020202020204" pitchFamily="34" charset="0"/>
              </a:rPr>
              <a:t>the number of abortions caused by field strains but offers no </a:t>
            </a:r>
            <a:r>
              <a:rPr lang="en-US" sz="24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complete protection </a:t>
            </a:r>
            <a:r>
              <a:rPr lang="en-US" sz="2400" dirty="0">
                <a:solidFill>
                  <a:srgbClr val="0070C0"/>
                </a:solidFill>
                <a:latin typeface="Trebuchet MS" panose="020B0603020202020204" pitchFamily="34" charset="0"/>
              </a:rPr>
              <a:t>from infection. </a:t>
            </a:r>
            <a:endParaRPr lang="en-US" sz="2400" dirty="0" smtClean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The </a:t>
            </a:r>
            <a:r>
              <a:rPr lang="en-US" sz="2400" dirty="0">
                <a:solidFill>
                  <a:srgbClr val="0070C0"/>
                </a:solidFill>
                <a:latin typeface="Trebuchet MS" panose="020B0603020202020204" pitchFamily="34" charset="0"/>
              </a:rPr>
              <a:t>most likely source of infection appears to be the uncontrolled introduction of the agent via vectors or latent carrier</a:t>
            </a:r>
            <a:r>
              <a:rPr lang="en-US" sz="24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400" dirty="0" smtClean="0">
                <a:solidFill>
                  <a:srgbClr val="0070C0"/>
                </a:solidFill>
                <a:latin typeface="Trebuchet MS" panose="020B0603020202020204" pitchFamily="34" charset="0"/>
              </a:rPr>
              <a:t>Eradication </a:t>
            </a:r>
            <a:r>
              <a:rPr lang="en-US" sz="2400" dirty="0">
                <a:solidFill>
                  <a:srgbClr val="0070C0"/>
                </a:solidFill>
                <a:latin typeface="Trebuchet MS" panose="020B0603020202020204" pitchFamily="34" charset="0"/>
              </a:rPr>
              <a:t>of brucellosis is a multidirectional process required combination between ordinary control program and high biosecurity level in the farms. </a:t>
            </a:r>
            <a:endParaRPr lang="de-DE" sz="2400" dirty="0">
              <a:solidFill>
                <a:srgbClr val="0070C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8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2800" dirty="0">
                <a:latin typeface="Trebuchet MS" panose="020B0603020202020204" pitchFamily="34" charset="0"/>
              </a:rPr>
              <a:t>Acknowledgments</a:t>
            </a:r>
            <a:br>
              <a:rPr lang="de-DE" sz="2800" dirty="0">
                <a:latin typeface="Trebuchet MS" panose="020B0603020202020204" pitchFamily="34" charset="0"/>
              </a:rPr>
            </a:br>
            <a:r>
              <a:rPr lang="de-DE" sz="2800" dirty="0">
                <a:latin typeface="Trebuchet MS" panose="020B0603020202020204" pitchFamily="34" charset="0"/>
              </a:rPr>
              <a:t>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Trebuchet MS" panose="020B0603020202020204" pitchFamily="34" charset="0"/>
              </a:rPr>
              <a:t>We would like to acknowledge Dr. Mohamed Mosbah (Animal health research institute; Mansoura branch</a:t>
            </a:r>
            <a:r>
              <a:rPr lang="en-US" sz="2400" dirty="0" smtClean="0">
                <a:latin typeface="Trebuchet MS" panose="020B0603020202020204" pitchFamily="34" charset="0"/>
              </a:rPr>
              <a:t>) for </a:t>
            </a:r>
            <a:r>
              <a:rPr lang="en-US" sz="2400" dirty="0">
                <a:latin typeface="Trebuchet MS" panose="020B0603020202020204" pitchFamily="34" charset="0"/>
              </a:rPr>
              <a:t>his help in sample </a:t>
            </a:r>
            <a:r>
              <a:rPr lang="en-US" sz="2400" dirty="0" smtClean="0">
                <a:latin typeface="Trebuchet MS" panose="020B0603020202020204" pitchFamily="34" charset="0"/>
              </a:rPr>
              <a:t>collection.</a:t>
            </a:r>
          </a:p>
        </p:txBody>
      </p:sp>
      <p:pic>
        <p:nvPicPr>
          <p:cNvPr id="3076" name="Picture 4" descr="transparent">
            <a:hlinkClick r:id="rId2" tooltip="zur Startseit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" y="-577850"/>
            <a:ext cx="116586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transparent">
            <a:hlinkClick r:id="rId2" tooltip="zur Startseit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25" y="-425450"/>
            <a:ext cx="116586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transparent">
            <a:hlinkClick r:id="rId2" tooltip="zur Startseit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825" y="-273050"/>
            <a:ext cx="116586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85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52272"/>
          </a:xfrm>
        </p:spPr>
        <p:txBody>
          <a:bodyPr/>
          <a:lstStyle/>
          <a:p>
            <a:r>
              <a:rPr lang="de-DE" sz="2800" dirty="0">
                <a:solidFill>
                  <a:srgbClr val="000000"/>
                </a:solidFill>
              </a:rPr>
              <a:t>Special thanks for AGr 130 members</a:t>
            </a:r>
            <a:endParaRPr lang="de-DE" dirty="0"/>
          </a:p>
        </p:txBody>
      </p:sp>
      <p:pic>
        <p:nvPicPr>
          <p:cNvPr id="1026" name="Picture 2" descr="K:\AGr130\Bilder\Arbeitsgruppe\Maginot Entw 2013\ganze Arbeitsgruppe Labor Mai 20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09848"/>
            <a:ext cx="8727681" cy="455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7435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allpapers.androlib.com/wallicons/wallpaper.big-zjF.c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3314" y="164068"/>
            <a:ext cx="441628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000" dirty="0">
                <a:solidFill>
                  <a:srgbClr val="C00000"/>
                </a:solidFill>
                <a:latin typeface="Trebuchet MS" panose="020B0603020202020204" pitchFamily="34" charset="0"/>
              </a:rPr>
              <a:t>أشكركم على </a:t>
            </a:r>
            <a:r>
              <a:rPr lang="ar-AE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الاهتمام</a:t>
            </a:r>
            <a:endParaRPr lang="de-DE" sz="20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r>
              <a:rPr lang="de-DE" sz="2000" dirty="0" err="1">
                <a:solidFill>
                  <a:srgbClr val="C00000"/>
                </a:solidFill>
                <a:latin typeface="Trebuchet MS" panose="020B0603020202020204" pitchFamily="34" charset="0"/>
              </a:rPr>
              <a:t>Thank</a:t>
            </a:r>
            <a:r>
              <a:rPr lang="de-DE" sz="2000" dirty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de-DE" sz="2000" dirty="0" err="1">
                <a:solidFill>
                  <a:srgbClr val="C00000"/>
                </a:solidFill>
                <a:latin typeface="Trebuchet MS" panose="020B0603020202020204" pitchFamily="34" charset="0"/>
              </a:rPr>
              <a:t>you</a:t>
            </a:r>
            <a:r>
              <a:rPr lang="de-DE" sz="2000" dirty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de-DE" sz="2000" dirty="0" err="1">
                <a:solidFill>
                  <a:srgbClr val="C00000"/>
                </a:solidFill>
                <a:latin typeface="Trebuchet MS" panose="020B0603020202020204" pitchFamily="34" charset="0"/>
              </a:rPr>
              <a:t>for</a:t>
            </a:r>
            <a:r>
              <a:rPr lang="de-DE" sz="2000" dirty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de-DE" sz="2000" dirty="0" err="1">
                <a:solidFill>
                  <a:srgbClr val="C00000"/>
                </a:solidFill>
                <a:latin typeface="Trebuchet MS" panose="020B0603020202020204" pitchFamily="34" charset="0"/>
              </a:rPr>
              <a:t>attention</a:t>
            </a:r>
            <a:r>
              <a:rPr lang="de-DE" sz="2000" dirty="0">
                <a:solidFill>
                  <a:srgbClr val="C00000"/>
                </a:solidFill>
                <a:latin typeface="Trebuchet MS" panose="020B0603020202020204" pitchFamily="34" charset="0"/>
              </a:rPr>
              <a:t>,</a:t>
            </a:r>
          </a:p>
          <a:p>
            <a:r>
              <a:rPr lang="de-DE" sz="2000" dirty="0">
                <a:solidFill>
                  <a:srgbClr val="C00000"/>
                </a:solidFill>
                <a:latin typeface="Trebuchet MS" panose="020B0603020202020204" pitchFamily="34" charset="0"/>
              </a:rPr>
              <a:t>Gracias </a:t>
            </a:r>
            <a:r>
              <a:rPr lang="de-DE" sz="2000" dirty="0" err="1">
                <a:solidFill>
                  <a:srgbClr val="C00000"/>
                </a:solidFill>
                <a:latin typeface="Trebuchet MS" panose="020B0603020202020204" pitchFamily="34" charset="0"/>
              </a:rPr>
              <a:t>por</a:t>
            </a:r>
            <a:r>
              <a:rPr lang="de-DE" sz="2000" dirty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de-DE" sz="2000" dirty="0" err="1">
                <a:solidFill>
                  <a:srgbClr val="C00000"/>
                </a:solidFill>
                <a:latin typeface="Trebuchet MS" panose="020B0603020202020204" pitchFamily="34" charset="0"/>
              </a:rPr>
              <a:t>su</a:t>
            </a:r>
            <a:r>
              <a:rPr lang="de-DE" sz="2000" dirty="0">
                <a:solidFill>
                  <a:srgbClr val="C00000"/>
                </a:solidFill>
                <a:latin typeface="Trebuchet MS" panose="020B0603020202020204" pitchFamily="34" charset="0"/>
              </a:rPr>
              <a:t> </a:t>
            </a:r>
            <a:r>
              <a:rPr lang="de-DE" sz="2000" dirty="0" err="1">
                <a:solidFill>
                  <a:srgbClr val="C00000"/>
                </a:solidFill>
                <a:latin typeface="Trebuchet MS" panose="020B0603020202020204" pitchFamily="34" charset="0"/>
              </a:rPr>
              <a:t>atención</a:t>
            </a:r>
            <a:r>
              <a:rPr lang="de-DE" sz="2000" dirty="0">
                <a:solidFill>
                  <a:srgbClr val="C00000"/>
                </a:solidFill>
                <a:latin typeface="Trebuchet MS" panose="020B0603020202020204" pitchFamily="34" charset="0"/>
              </a:rPr>
              <a:t>,</a:t>
            </a:r>
            <a:endParaRPr lang="de-DE" sz="20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  <a:p>
            <a:r>
              <a:rPr lang="de-DE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Vielen Dank für die Aufmerksamkeit,</a:t>
            </a:r>
          </a:p>
          <a:p>
            <a:r>
              <a:rPr lang="fr-FR" sz="2000" dirty="0" smtClean="0">
                <a:solidFill>
                  <a:srgbClr val="C00000"/>
                </a:solidFill>
                <a:latin typeface="Trebuchet MS" panose="020B0603020202020204" pitchFamily="34" charset="0"/>
              </a:rPr>
              <a:t>Merci </a:t>
            </a:r>
            <a:r>
              <a:rPr lang="fr-FR" sz="2000" dirty="0">
                <a:solidFill>
                  <a:srgbClr val="C00000"/>
                </a:solidFill>
                <a:latin typeface="Trebuchet MS" panose="020B0603020202020204" pitchFamily="34" charset="0"/>
              </a:rPr>
              <a:t>de votre </a:t>
            </a:r>
            <a:r>
              <a:rPr lang="fr-FR" sz="2000" smtClean="0">
                <a:solidFill>
                  <a:srgbClr val="C00000"/>
                </a:solidFill>
                <a:latin typeface="Trebuchet MS" panose="020B0603020202020204" pitchFamily="34" charset="0"/>
              </a:rPr>
              <a:t>attention,</a:t>
            </a:r>
            <a:endParaRPr lang="fr-FR" sz="2000" dirty="0" smtClean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4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1767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8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1767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8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1088</Words>
  <Application>Microsoft Office PowerPoint</Application>
  <PresentationFormat>Bildschirmpräsentation (4:3)</PresentationFormat>
  <Paragraphs>191</Paragraphs>
  <Slides>23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4" baseType="lpstr">
      <vt:lpstr>Standarddesign</vt:lpstr>
      <vt:lpstr>Investigation and molecular typing of Brucella isolated from dairy cattle herd immunized with Brucella abortus RB51 vaccine in Egypt.  Dr. Gamal wareth</vt:lpstr>
      <vt:lpstr>History of brucellosis</vt:lpstr>
      <vt:lpstr>History of brucellosis</vt:lpstr>
      <vt:lpstr>Brucellosis </vt:lpstr>
      <vt:lpstr>Brucellosis in Egypt</vt:lpstr>
      <vt:lpstr>Animal population and seroprevalence in Egypt</vt:lpstr>
      <vt:lpstr>Brucellosis in Egypt</vt:lpstr>
      <vt:lpstr>Brucellosis in Egypt</vt:lpstr>
      <vt:lpstr>Control and Surveillance program </vt:lpstr>
      <vt:lpstr>The study</vt:lpstr>
      <vt:lpstr>Results</vt:lpstr>
      <vt:lpstr>PowerPoint-Präsentation</vt:lpstr>
      <vt:lpstr>Histopathology</vt:lpstr>
      <vt:lpstr>Summary of the study</vt:lpstr>
      <vt:lpstr>What is the possible explanation for that result?</vt:lpstr>
      <vt:lpstr>Scenario 1: Artificial insemination</vt:lpstr>
      <vt:lpstr>Scenario 2:   Introduction of seropositive animals without previous testing of its serological status</vt:lpstr>
      <vt:lpstr>Scenario 3: Latent infection a latent carrier suckler cow without antibody production against Brucella but could shed of the agent and infecting other animals</vt:lpstr>
      <vt:lpstr>Scenario 4: Vector  introduction of the agent via vectors such as rats and stray cats and dogs </vt:lpstr>
      <vt:lpstr>Conclusion</vt:lpstr>
      <vt:lpstr>Acknowledgments  </vt:lpstr>
      <vt:lpstr>Special thanks for AGr 130 members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Mohamed, Gamal Wareth Abdelaziz</dc:creator>
  <cp:lastModifiedBy>Wareth, Gamal</cp:lastModifiedBy>
  <cp:revision>584</cp:revision>
  <cp:lastPrinted>2015-08-01T14:20:58Z</cp:lastPrinted>
  <dcterms:created xsi:type="dcterms:W3CDTF">2006-08-16T00:00:00Z</dcterms:created>
  <dcterms:modified xsi:type="dcterms:W3CDTF">2015-08-01T14:24:23Z</dcterms:modified>
</cp:coreProperties>
</file>