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1" r:id="rId1"/>
  </p:sldMasterIdLst>
  <p:notesMasterIdLst>
    <p:notesMasterId r:id="rId36"/>
  </p:notesMasterIdLst>
  <p:handoutMasterIdLst>
    <p:handoutMasterId r:id="rId37"/>
  </p:handoutMasterIdLst>
  <p:sldIdLst>
    <p:sldId id="462" r:id="rId2"/>
    <p:sldId id="437" r:id="rId3"/>
    <p:sldId id="439" r:id="rId4"/>
    <p:sldId id="395" r:id="rId5"/>
    <p:sldId id="438" r:id="rId6"/>
    <p:sldId id="342" r:id="rId7"/>
    <p:sldId id="446" r:id="rId8"/>
    <p:sldId id="393" r:id="rId9"/>
    <p:sldId id="464" r:id="rId10"/>
    <p:sldId id="434" r:id="rId11"/>
    <p:sldId id="394" r:id="rId12"/>
    <p:sldId id="405" r:id="rId13"/>
    <p:sldId id="406" r:id="rId14"/>
    <p:sldId id="441" r:id="rId15"/>
    <p:sldId id="447" r:id="rId16"/>
    <p:sldId id="326" r:id="rId17"/>
    <p:sldId id="455" r:id="rId18"/>
    <p:sldId id="456" r:id="rId19"/>
    <p:sldId id="457" r:id="rId20"/>
    <p:sldId id="461" r:id="rId21"/>
    <p:sldId id="443" r:id="rId22"/>
    <p:sldId id="364" r:id="rId23"/>
    <p:sldId id="418" r:id="rId24"/>
    <p:sldId id="419" r:id="rId25"/>
    <p:sldId id="420" r:id="rId26"/>
    <p:sldId id="421" r:id="rId27"/>
    <p:sldId id="422" r:id="rId28"/>
    <p:sldId id="362" r:id="rId29"/>
    <p:sldId id="454" r:id="rId30"/>
    <p:sldId id="448" r:id="rId31"/>
    <p:sldId id="465" r:id="rId32"/>
    <p:sldId id="451" r:id="rId33"/>
    <p:sldId id="452" r:id="rId34"/>
    <p:sldId id="323"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therine" initials="C" lastIdx="83" clrIdx="0">
    <p:extLst/>
  </p:cmAuthor>
  <p:cmAuthor id="2" name="andre sawa" initials="as" lastIdx="4" clrIdx="1"/>
  <p:cmAuthor id="3" name="Gaelle" initials="G" lastIdx="1" clrIdx="2"/>
  <p:cmAuthor id="4" name="N'Guessan" initials="N" lastIdx="6"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8000"/>
    <a:srgbClr val="F6BB00"/>
    <a:srgbClr val="FF33CC"/>
    <a:srgbClr val="99CC00"/>
    <a:srgbClr val="CC3300"/>
    <a:srgbClr val="808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8D230F3-CF80-4859-8CE7-A43EE81993B5}" styleName="Style léger 1 - Accentuation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FD0F851-EC5A-4D38-B0AD-8093EC10F338}" styleName="Style léger 1 - Accentuation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5758FB7-9AC5-4552-8A53-C91805E547FA}" styleName="Style à thème 1 - Accentuation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E8B1032C-EA38-4F05-BA0D-38AFFFC7BED3}" styleName="Style léger 3 - Accentuation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72" autoAdjust="0"/>
    <p:restoredTop sz="87276" autoAdjust="0"/>
  </p:normalViewPr>
  <p:slideViewPr>
    <p:cSldViewPr snapToGrid="0">
      <p:cViewPr>
        <p:scale>
          <a:sx n="66" d="100"/>
          <a:sy n="66" d="100"/>
        </p:scale>
        <p:origin x="-858" y="18"/>
      </p:cViewPr>
      <p:guideLst>
        <p:guide orient="horz" pos="2160"/>
        <p:guide pos="3840"/>
      </p:guideLst>
    </p:cSldViewPr>
  </p:slideViewPr>
  <p:notesTextViewPr>
    <p:cViewPr>
      <p:scale>
        <a:sx n="1" d="1"/>
        <a:sy n="1" d="1"/>
      </p:scale>
      <p:origin x="0" y="0"/>
    </p:cViewPr>
  </p:notesTextViewPr>
  <p:sorterViewPr>
    <p:cViewPr>
      <p:scale>
        <a:sx n="180" d="100"/>
        <a:sy n="180" d="100"/>
      </p:scale>
      <p:origin x="0" y="24426"/>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E6BA3A-F342-4F68-9BB1-2FA129375FC9}" type="datetimeFigureOut">
              <a:rPr lang="fr-FR" smtClean="0"/>
              <a:pPr/>
              <a:t>14/03/2016</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4C66FA0-2014-4506-A0AA-C9FCE57C235D}" type="slidenum">
              <a:rPr lang="fr-FR" smtClean="0"/>
              <a:pPr/>
              <a:t>‹N°›</a:t>
            </a:fld>
            <a:endParaRPr lang="fr-FR"/>
          </a:p>
        </p:txBody>
      </p:sp>
    </p:spTree>
    <p:extLst>
      <p:ext uri="{BB962C8B-B14F-4D97-AF65-F5344CB8AC3E}">
        <p14:creationId xmlns:p14="http://schemas.microsoft.com/office/powerpoint/2010/main" xmlns="" val="102040550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68B965-EDF7-45EC-9651-8C652DF02616}" type="datetimeFigureOut">
              <a:rPr lang="fr-FR" smtClean="0"/>
              <a:pPr/>
              <a:t>14/03/2016</a:t>
            </a:fld>
            <a:endParaRPr lang="fr-FR"/>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6A8867-1683-4F18-BFB0-E24E0E708F2F}" type="slidenum">
              <a:rPr lang="fr-FR" smtClean="0"/>
              <a:pPr/>
              <a:t>‹N°›</a:t>
            </a:fld>
            <a:endParaRPr lang="fr-FR"/>
          </a:p>
        </p:txBody>
      </p:sp>
    </p:spTree>
    <p:extLst>
      <p:ext uri="{BB962C8B-B14F-4D97-AF65-F5344CB8AC3E}">
        <p14:creationId xmlns:p14="http://schemas.microsoft.com/office/powerpoint/2010/main" xmlns="" val="16565109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normAutofit/>
          </a:bodyPr>
          <a:lstStyle/>
          <a:p>
            <a:r>
              <a:rPr lang="en-GB" sz="1200" kern="1200" dirty="0" smtClean="0">
                <a:solidFill>
                  <a:schemeClr val="tx1"/>
                </a:solidFill>
                <a:effectLst/>
                <a:latin typeface="+mn-lt"/>
                <a:ea typeface="+mn-ea"/>
                <a:cs typeface="+mn-cs"/>
              </a:rPr>
              <a:t>Good morning.</a:t>
            </a:r>
            <a:endParaRPr lang="fr-FR"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 am going to present the results on the development of analytical fingerprints for quality control of snake venom.</a:t>
            </a:r>
            <a:endParaRPr lang="fr-FR"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This study</a:t>
            </a:r>
            <a:r>
              <a:rPr lang="en-GB" sz="1200" kern="1200" baseline="0" dirty="0" smtClean="0">
                <a:solidFill>
                  <a:schemeClr val="tx1"/>
                </a:solidFill>
                <a:effectLst/>
                <a:latin typeface="+mn-lt"/>
                <a:ea typeface="+mn-ea"/>
                <a:cs typeface="+mn-cs"/>
              </a:rPr>
              <a:t> is </a:t>
            </a:r>
            <a:r>
              <a:rPr lang="en-GB" sz="1200" kern="1200" dirty="0" smtClean="0">
                <a:solidFill>
                  <a:schemeClr val="tx1"/>
                </a:solidFill>
                <a:effectLst/>
                <a:latin typeface="+mn-lt"/>
                <a:ea typeface="+mn-ea"/>
                <a:cs typeface="+mn-cs"/>
              </a:rPr>
              <a:t>a collaboration between the University of Montpellier (France) and the Felix </a:t>
            </a:r>
            <a:r>
              <a:rPr lang="en-GB" sz="1200" kern="1200" dirty="0" err="1" smtClean="0">
                <a:solidFill>
                  <a:schemeClr val="tx1"/>
                </a:solidFill>
                <a:effectLst/>
                <a:latin typeface="+mn-lt"/>
                <a:ea typeface="+mn-ea"/>
                <a:cs typeface="+mn-cs"/>
              </a:rPr>
              <a:t>Houphouet</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Boigny</a:t>
            </a:r>
            <a:r>
              <a:rPr lang="en-GB" sz="1200" kern="1200" dirty="0" smtClean="0">
                <a:solidFill>
                  <a:schemeClr val="tx1"/>
                </a:solidFill>
                <a:effectLst/>
                <a:latin typeface="+mn-lt"/>
                <a:ea typeface="+mn-ea"/>
                <a:cs typeface="+mn-cs"/>
              </a:rPr>
              <a:t> University of Ivory Coast.</a:t>
            </a:r>
            <a:endParaRPr lang="fr-FR"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C76A8867-1683-4F18-BFB0-E24E0E708F2F}" type="slidenum">
              <a:rPr lang="fr-FR" smtClean="0"/>
              <a:pPr/>
              <a:t>1</a:t>
            </a:fld>
            <a:endParaRPr lang="fr-FR"/>
          </a:p>
        </p:txBody>
      </p:sp>
    </p:spTree>
    <p:extLst>
      <p:ext uri="{BB962C8B-B14F-4D97-AF65-F5344CB8AC3E}">
        <p14:creationId xmlns:p14="http://schemas.microsoft.com/office/powerpoint/2010/main" xmlns="" val="3916117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dirty="0" err="1" smtClean="0"/>
              <a:t>Why</a:t>
            </a:r>
            <a:r>
              <a:rPr lang="fr-FR" dirty="0" smtClean="0"/>
              <a:t> a</a:t>
            </a:r>
            <a:r>
              <a:rPr lang="fr-FR" baseline="0" dirty="0" smtClean="0"/>
              <a:t> </a:t>
            </a:r>
            <a:r>
              <a:rPr lang="fr-FR" baseline="0" dirty="0" err="1" smtClean="0"/>
              <a:t>study</a:t>
            </a:r>
            <a:r>
              <a:rPr lang="fr-FR" baseline="0" dirty="0" smtClean="0"/>
              <a:t> on </a:t>
            </a:r>
            <a:r>
              <a:rPr lang="fr-FR" baseline="0" dirty="0" err="1" smtClean="0"/>
              <a:t>snake</a:t>
            </a:r>
            <a:r>
              <a:rPr lang="fr-FR" baseline="0" dirty="0" smtClean="0"/>
              <a:t> </a:t>
            </a:r>
            <a:r>
              <a:rPr lang="fr-FR" baseline="0" dirty="0" err="1" smtClean="0"/>
              <a:t>venom</a:t>
            </a:r>
            <a:r>
              <a:rPr lang="fr-FR" dirty="0" smtClean="0"/>
              <a:t>?</a:t>
            </a:r>
            <a:endParaRPr lang="fr-FR" dirty="0"/>
          </a:p>
        </p:txBody>
      </p:sp>
      <p:sp>
        <p:nvSpPr>
          <p:cNvPr id="4" name="Espace réservé du numéro de diapositive 3"/>
          <p:cNvSpPr>
            <a:spLocks noGrp="1"/>
          </p:cNvSpPr>
          <p:nvPr>
            <p:ph type="sldNum" sz="quarter" idx="10"/>
          </p:nvPr>
        </p:nvSpPr>
        <p:spPr/>
        <p:txBody>
          <a:bodyPr/>
          <a:lstStyle/>
          <a:p>
            <a:fld id="{C76A8867-1683-4F18-BFB0-E24E0E708F2F}" type="slidenum">
              <a:rPr lang="fr-FR" smtClean="0"/>
              <a:pPr/>
              <a:t>2</a:t>
            </a:fld>
            <a:endParaRPr lang="fr-FR"/>
          </a:p>
        </p:txBody>
      </p:sp>
    </p:spTree>
    <p:extLst>
      <p:ext uri="{BB962C8B-B14F-4D97-AF65-F5344CB8AC3E}">
        <p14:creationId xmlns:p14="http://schemas.microsoft.com/office/powerpoint/2010/main" xmlns="" val="2409230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Nowadays,</a:t>
            </a:r>
            <a:r>
              <a:rPr lang="en-US" sz="1200" b="0" i="0" kern="1200" baseline="0" dirty="0" smtClean="0">
                <a:solidFill>
                  <a:schemeClr val="tx1"/>
                </a:solidFill>
                <a:effectLst/>
                <a:latin typeface="+mn-lt"/>
                <a:ea typeface="+mn-ea"/>
                <a:cs typeface="+mn-cs"/>
              </a:rPr>
              <a:t> natural active substances are increasingly used in pharmacy.</a:t>
            </a:r>
            <a:r>
              <a:rPr lang="en-GB" sz="1200" kern="1200" dirty="0" smtClean="0">
                <a:solidFill>
                  <a:schemeClr val="tx1"/>
                </a:solidFill>
                <a:effectLst/>
                <a:latin typeface="+mn-lt"/>
                <a:ea typeface="+mn-ea"/>
                <a:cs typeface="+mn-cs"/>
              </a:rPr>
              <a:t> They are used in production of new drugs (30% to 40% according to </a:t>
            </a:r>
            <a:r>
              <a:rPr lang="en-GB" sz="1200" u="sng" kern="1200" dirty="0" smtClean="0">
                <a:solidFill>
                  <a:srgbClr val="FF0000"/>
                </a:solidFill>
                <a:effectLst/>
                <a:latin typeface="+mn-lt"/>
                <a:ea typeface="+mn-ea"/>
                <a:cs typeface="+mn-cs"/>
              </a:rPr>
              <a:t>LEEM</a:t>
            </a:r>
            <a:r>
              <a:rPr lang="en-GB" sz="1200" kern="1200" dirty="0" smtClean="0">
                <a:solidFill>
                  <a:schemeClr val="tx1"/>
                </a:solidFill>
                <a:effectLst/>
                <a:latin typeface="+mn-lt"/>
                <a:ea typeface="+mn-ea"/>
                <a:cs typeface="+mn-cs"/>
              </a:rPr>
              <a:t>). </a:t>
            </a:r>
            <a:endParaRPr lang="en-US" sz="1200" b="0" i="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raw materials  from  which these active ingredients  come are of plant,  microbiological, mineral or animal</a:t>
            </a:r>
            <a:r>
              <a:rPr lang="en-GB" sz="1200" kern="1200" baseline="0" dirty="0" smtClean="0">
                <a:solidFill>
                  <a:schemeClr val="tx1"/>
                </a:solidFill>
                <a:effectLst/>
                <a:latin typeface="+mn-lt"/>
                <a:ea typeface="+mn-ea"/>
                <a:cs typeface="+mn-cs"/>
              </a:rPr>
              <a:t> origin</a:t>
            </a:r>
            <a:r>
              <a:rPr lang="en-GB" sz="1200" kern="1200" dirty="0" smtClean="0">
                <a:solidFill>
                  <a:schemeClr val="tx1"/>
                </a:solidFill>
                <a:effectLst/>
                <a:latin typeface="+mn-lt"/>
                <a:ea typeface="+mn-ea"/>
                <a:cs typeface="+mn-cs"/>
              </a:rPr>
              <a:t>. </a:t>
            </a:r>
            <a:r>
              <a:rPr lang="en-GB" sz="1200" b="1" kern="1200" dirty="0" smtClean="0">
                <a:solidFill>
                  <a:schemeClr val="tx1"/>
                </a:solidFill>
                <a:effectLst/>
                <a:latin typeface="+mn-lt"/>
                <a:ea typeface="+mn-ea"/>
                <a:cs typeface="+mn-cs"/>
              </a:rPr>
              <a:t>FOR examples</a:t>
            </a:r>
            <a:r>
              <a:rPr lang="en-GB" sz="1200" kern="1200" dirty="0" smtClean="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Many active secretions produced by animals have been employed in the development of new drugs to treat diseases such as hypertension and cancer.</a:t>
            </a:r>
            <a:r>
              <a:rPr lang="en-GB" sz="1200" kern="1200" dirty="0" smtClean="0">
                <a:solidFill>
                  <a:schemeClr val="tx1"/>
                </a:solidFill>
                <a:effectLst/>
                <a:latin typeface="+mn-lt"/>
                <a:ea typeface="+mn-ea"/>
                <a:cs typeface="+mn-cs"/>
              </a:rPr>
              <a:t> </a:t>
            </a:r>
          </a:p>
          <a:p>
            <a:r>
              <a:rPr lang="en-US" sz="1200" b="0" i="0" kern="1200" dirty="0" smtClean="0">
                <a:solidFill>
                  <a:schemeClr val="tx1"/>
                </a:solidFill>
                <a:effectLst/>
                <a:latin typeface="+mn-lt"/>
                <a:ea typeface="+mn-ea"/>
                <a:cs typeface="+mn-cs"/>
              </a:rPr>
              <a:t>Snake venom toxins contributed significantly to the treatment of many </a:t>
            </a:r>
            <a:r>
              <a:rPr lang="en-US" sz="1200" b="0" i="0" kern="1200" dirty="0" smtClean="0">
                <a:solidFill>
                  <a:srgbClr val="00B050"/>
                </a:solidFill>
                <a:effectLst>
                  <a:outerShdw blurRad="38100" dist="38100" dir="2700000" algn="tl">
                    <a:srgbClr val="000000">
                      <a:alpha val="43137"/>
                    </a:srgbClr>
                  </a:outerShdw>
                </a:effectLst>
                <a:latin typeface="+mn-lt"/>
                <a:ea typeface="+mn-ea"/>
                <a:cs typeface="+mn-cs"/>
              </a:rPr>
              <a:t>medical conditions</a:t>
            </a:r>
            <a:r>
              <a:rPr lang="en-US" sz="1200" b="0" i="0" kern="1200" dirty="0" smtClean="0">
                <a:solidFill>
                  <a:schemeClr val="tx1"/>
                </a:solidFill>
                <a:effectLst/>
                <a:latin typeface="+mn-lt"/>
                <a:ea typeface="+mn-ea"/>
                <a:cs typeface="+mn-cs"/>
              </a:rPr>
              <a:t>. There are many published studies describing and elucidating</a:t>
            </a:r>
          </a:p>
          <a:p>
            <a:r>
              <a:rPr lang="en-US" sz="1200" b="0" i="0" kern="1200" dirty="0" smtClean="0">
                <a:solidFill>
                  <a:schemeClr val="tx1"/>
                </a:solidFill>
                <a:effectLst/>
                <a:latin typeface="+mn-lt"/>
                <a:ea typeface="+mn-ea"/>
                <a:cs typeface="+mn-cs"/>
              </a:rPr>
              <a:t> the anti-cancer potential of snake venom</a:t>
            </a:r>
          </a:p>
          <a:p>
            <a:endParaRPr lang="en-US" sz="1200" kern="1200" noProof="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C76A8867-1683-4F18-BFB0-E24E0E708F2F}" type="slidenum">
              <a:rPr lang="fr-FR" smtClean="0"/>
              <a:pPr/>
              <a:t>3</a:t>
            </a:fld>
            <a:endParaRPr lang="fr-FR"/>
          </a:p>
        </p:txBody>
      </p:sp>
    </p:spTree>
    <p:extLst>
      <p:ext uri="{BB962C8B-B14F-4D97-AF65-F5344CB8AC3E}">
        <p14:creationId xmlns:p14="http://schemas.microsoft.com/office/powerpoint/2010/main" xmlns="" val="3140614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Regarding  snake venoms, the entire strain may be used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 homeopathy to treat various diseases. For example,  Lachesis </a:t>
            </a:r>
            <a:r>
              <a:rPr lang="en-US" sz="1200" kern="1200" dirty="0" err="1" smtClean="0">
                <a:solidFill>
                  <a:schemeClr val="tx1"/>
                </a:solidFill>
                <a:effectLst/>
                <a:latin typeface="+mn-lt"/>
                <a:ea typeface="+mn-ea"/>
                <a:cs typeface="+mn-cs"/>
              </a:rPr>
              <a:t>muta</a:t>
            </a:r>
            <a:r>
              <a:rPr lang="en-US" sz="1200" kern="1200" dirty="0" smtClean="0">
                <a:solidFill>
                  <a:schemeClr val="tx1"/>
                </a:solidFill>
                <a:effectLst/>
                <a:latin typeface="+mn-lt"/>
                <a:ea typeface="+mn-ea"/>
                <a:cs typeface="+mn-cs"/>
              </a:rPr>
              <a:t>  granules are used to treat osteoarthritis, </a:t>
            </a:r>
            <a:r>
              <a:rPr lang="en-US" sz="1200" kern="1200" dirty="0" err="1" smtClean="0">
                <a:solidFill>
                  <a:schemeClr val="tx1"/>
                </a:solidFill>
                <a:effectLst/>
                <a:latin typeface="+mn-lt"/>
                <a:ea typeface="+mn-ea"/>
                <a:cs typeface="+mn-cs"/>
              </a:rPr>
              <a:t>behavioural</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gynaecological</a:t>
            </a:r>
            <a:r>
              <a:rPr lang="en-US" sz="1200" kern="1200" dirty="0" smtClean="0">
                <a:solidFill>
                  <a:schemeClr val="tx1"/>
                </a:solidFill>
                <a:effectLst/>
                <a:latin typeface="+mn-lt"/>
                <a:ea typeface="+mn-ea"/>
                <a:cs typeface="+mn-cs"/>
              </a:rPr>
              <a:t> disorders and other diseases.</a:t>
            </a:r>
          </a:p>
          <a:p>
            <a:r>
              <a:rPr lang="en-US" sz="1200" kern="1200" dirty="0" smtClean="0">
                <a:solidFill>
                  <a:schemeClr val="tx1"/>
                </a:solidFill>
                <a:effectLst/>
                <a:latin typeface="+mn-lt"/>
                <a:ea typeface="+mn-ea"/>
                <a:cs typeface="+mn-cs"/>
              </a:rPr>
              <a:t> Also, from the venom, molecules may be isolated and modified for a therapeutic indication. This is the case of  captopril, isolated from </a:t>
            </a:r>
            <a:r>
              <a:rPr lang="en-US" sz="1200" kern="1200" dirty="0" err="1" smtClean="0">
                <a:solidFill>
                  <a:schemeClr val="tx1"/>
                </a:solidFill>
                <a:effectLst/>
                <a:latin typeface="+mn-lt"/>
                <a:ea typeface="+mn-ea"/>
                <a:cs typeface="+mn-cs"/>
              </a:rPr>
              <a:t>Bothrops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jacaraca</a:t>
            </a:r>
            <a:r>
              <a:rPr lang="en-US" sz="1200" kern="1200" dirty="0" smtClean="0">
                <a:solidFill>
                  <a:schemeClr val="tx1"/>
                </a:solidFill>
                <a:effectLst/>
                <a:latin typeface="+mn-lt"/>
                <a:ea typeface="+mn-ea"/>
                <a:cs typeface="+mn-cs"/>
              </a:rPr>
              <a:t> ( a snake from </a:t>
            </a:r>
            <a:r>
              <a:rPr lang="en-US" sz="1200" kern="1200" dirty="0" err="1" smtClean="0">
                <a:solidFill>
                  <a:schemeClr val="tx1"/>
                </a:solidFill>
                <a:effectLst/>
                <a:latin typeface="+mn-lt"/>
                <a:ea typeface="+mn-ea"/>
                <a:cs typeface="+mn-cs"/>
              </a:rPr>
              <a:t>brasil</a:t>
            </a:r>
            <a:r>
              <a:rPr lang="en-US" sz="1200" kern="1200" dirty="0" smtClean="0">
                <a:solidFill>
                  <a:schemeClr val="tx1"/>
                </a:solidFill>
                <a:effectLst/>
                <a:latin typeface="+mn-lt"/>
                <a:ea typeface="+mn-ea"/>
                <a:cs typeface="+mn-cs"/>
              </a:rPr>
              <a:t>), then modified and used  in treatment of cardiovascular diseases.</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C76A8867-1683-4F18-BFB0-E24E0E708F2F}" type="slidenum">
              <a:rPr lang="fr-FR" smtClean="0"/>
              <a:pPr/>
              <a:t>5</a:t>
            </a:fld>
            <a:endParaRPr lang="fr-FR"/>
          </a:p>
        </p:txBody>
      </p:sp>
    </p:spTree>
    <p:extLst>
      <p:ext uri="{BB962C8B-B14F-4D97-AF65-F5344CB8AC3E}">
        <p14:creationId xmlns:p14="http://schemas.microsoft.com/office/powerpoint/2010/main" xmlns="" val="732609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normAutofit/>
          </a:bodyPr>
          <a:lstStyle/>
          <a:p>
            <a:r>
              <a:rPr lang="en-GB" sz="1200" kern="1200" dirty="0" smtClean="0">
                <a:solidFill>
                  <a:schemeClr val="tx1"/>
                </a:solidFill>
                <a:effectLst/>
                <a:latin typeface="+mn-lt"/>
                <a:ea typeface="+mn-ea"/>
                <a:cs typeface="+mn-cs"/>
              </a:rPr>
              <a:t>Snake venoms are composed of complex molecules. These are essentially enzymes and toxins that make 90% of the dry weight of the venom. Toxins are molecular proteins that weigh   less than 30 </a:t>
            </a:r>
            <a:r>
              <a:rPr lang="en-GB" sz="1200" kern="1200" dirty="0" err="1" smtClean="0">
                <a:solidFill>
                  <a:schemeClr val="tx1"/>
                </a:solidFill>
                <a:effectLst/>
                <a:latin typeface="+mn-lt"/>
                <a:ea typeface="+mn-ea"/>
                <a:cs typeface="+mn-cs"/>
              </a:rPr>
              <a:t>kDa</a:t>
            </a:r>
            <a:r>
              <a:rPr lang="en-GB" sz="1200" kern="1200" dirty="0" smtClean="0">
                <a:solidFill>
                  <a:schemeClr val="tx1"/>
                </a:solidFill>
                <a:effectLst/>
                <a:latin typeface="+mn-lt"/>
                <a:ea typeface="+mn-ea"/>
                <a:cs typeface="+mn-cs"/>
              </a:rPr>
              <a:t>. </a:t>
            </a:r>
            <a:endParaRPr lang="fr-FR"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They are responsible for the poisoning, </a:t>
            </a:r>
            <a:r>
              <a:rPr lang="fr-FR"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As for enzymes, nearly 25  have been </a:t>
            </a:r>
            <a:r>
              <a:rPr lang="en-GB" sz="1200" kern="1200" dirty="0" err="1" smtClean="0">
                <a:solidFill>
                  <a:schemeClr val="tx1"/>
                </a:solidFill>
                <a:effectLst/>
                <a:latin typeface="+mn-lt"/>
                <a:ea typeface="+mn-ea"/>
                <a:cs typeface="+mn-cs"/>
              </a:rPr>
              <a:t>idenified</a:t>
            </a:r>
            <a:r>
              <a:rPr lang="en-GB" sz="1200" kern="1200" dirty="0" smtClean="0">
                <a:solidFill>
                  <a:schemeClr val="tx1"/>
                </a:solidFill>
                <a:effectLst/>
                <a:latin typeface="+mn-lt"/>
                <a:ea typeface="+mn-ea"/>
                <a:cs typeface="+mn-cs"/>
              </a:rPr>
              <a:t> in snake venoms, but a single venom does not contain all these enzymes. They are molecules which weigh between 20-150 </a:t>
            </a:r>
            <a:r>
              <a:rPr lang="en-GB" sz="1200" kern="1200" dirty="0" err="1" smtClean="0">
                <a:solidFill>
                  <a:schemeClr val="tx1"/>
                </a:solidFill>
                <a:effectLst/>
                <a:latin typeface="+mn-lt"/>
                <a:ea typeface="+mn-ea"/>
                <a:cs typeface="+mn-cs"/>
              </a:rPr>
              <a:t>kDa</a:t>
            </a:r>
            <a:r>
              <a:rPr lang="en-GB" sz="1200" kern="1200" dirty="0" smtClean="0">
                <a:solidFill>
                  <a:schemeClr val="tx1"/>
                </a:solidFill>
                <a:effectLst/>
                <a:latin typeface="+mn-lt"/>
                <a:ea typeface="+mn-ea"/>
                <a:cs typeface="+mn-cs"/>
              </a:rPr>
              <a:t>. </a:t>
            </a:r>
            <a:endParaRPr lang="fr-FR"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enzymes are responsible of the proteolytic  properties of the venom.</a:t>
            </a:r>
            <a:endParaRPr lang="fr-FR"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This </a:t>
            </a:r>
            <a:r>
              <a:rPr lang="en-GB" sz="1200" kern="1200" dirty="0" err="1" smtClean="0">
                <a:solidFill>
                  <a:schemeClr val="tx1"/>
                </a:solidFill>
                <a:effectLst/>
                <a:latin typeface="+mn-lt"/>
                <a:ea typeface="+mn-ea"/>
                <a:cs typeface="+mn-cs"/>
              </a:rPr>
              <a:t>illusration</a:t>
            </a:r>
            <a:r>
              <a:rPr lang="en-GB" sz="1200" kern="1200" dirty="0" smtClean="0">
                <a:solidFill>
                  <a:schemeClr val="tx1"/>
                </a:solidFill>
                <a:effectLst/>
                <a:latin typeface="+mn-lt"/>
                <a:ea typeface="+mn-ea"/>
                <a:cs typeface="+mn-cs"/>
              </a:rPr>
              <a:t> shows the variability of enzyme composition in  various venoms  of snakes of the  Lachesis 3 </a:t>
            </a:r>
            <a:r>
              <a:rPr lang="en-GB" sz="1200" kern="1200" dirty="0" err="1" smtClean="0">
                <a:solidFill>
                  <a:schemeClr val="tx1"/>
                </a:solidFill>
                <a:effectLst/>
                <a:latin typeface="+mn-lt"/>
                <a:ea typeface="+mn-ea"/>
                <a:cs typeface="+mn-cs"/>
              </a:rPr>
              <a:t>specy</a:t>
            </a:r>
            <a:r>
              <a:rPr lang="en-GB" sz="1200" kern="1200" dirty="0" smtClean="0">
                <a:solidFill>
                  <a:schemeClr val="tx1"/>
                </a:solidFill>
                <a:effectLst/>
                <a:latin typeface="+mn-lt"/>
                <a:ea typeface="+mn-ea"/>
                <a:cs typeface="+mn-cs"/>
              </a:rPr>
              <a:t>. </a:t>
            </a:r>
            <a:endParaRPr lang="fr-FR"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for example, we see here a higher rate of serine proteinase in the venoms of snakes B and C than in snake A. </a:t>
            </a:r>
            <a:endParaRPr lang="fr-FR"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C76A8867-1683-4F18-BFB0-E24E0E708F2F}" type="slidenum">
              <a:rPr lang="fr-FR" smtClean="0"/>
              <a:pPr/>
              <a:t>6</a:t>
            </a:fld>
            <a:endParaRPr lang="fr-FR"/>
          </a:p>
        </p:txBody>
      </p:sp>
    </p:spTree>
    <p:extLst>
      <p:ext uri="{BB962C8B-B14F-4D97-AF65-F5344CB8AC3E}">
        <p14:creationId xmlns:p14="http://schemas.microsoft.com/office/powerpoint/2010/main" xmlns="" val="22059860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en-US" dirty="0" smtClean="0"/>
              <a:t>This composition variability of snake venoms was awarded in several studies on</a:t>
            </a:r>
            <a:r>
              <a:rPr lang="en-US" baseline="0" dirty="0" smtClean="0"/>
              <a:t> </a:t>
            </a:r>
            <a:r>
              <a:rPr lang="en-US" dirty="0" smtClean="0"/>
              <a:t>the genetic composition of venoms. other authors reported environmental reasons such as the way the animals are feed. </a:t>
            </a:r>
          </a:p>
          <a:p>
            <a:r>
              <a:rPr lang="en-US" dirty="0" smtClean="0"/>
              <a:t>Considering the problem of variability, the development of snake venom</a:t>
            </a:r>
            <a:r>
              <a:rPr lang="en-US" baseline="0" dirty="0" smtClean="0"/>
              <a:t> </a:t>
            </a:r>
            <a:r>
              <a:rPr lang="en-US" dirty="0" smtClean="0"/>
              <a:t>based drugs becomes difficult and the quality of the raw material is very important to consider.</a:t>
            </a: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we have noticed that the quality control of the snake venom strain remains partial and insufficient. </a:t>
            </a:r>
            <a:endParaRPr lang="fr-FR"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C76A8867-1683-4F18-BFB0-E24E0E708F2F}" type="slidenum">
              <a:rPr lang="fr-FR" smtClean="0"/>
              <a:pPr/>
              <a:t>7</a:t>
            </a:fld>
            <a:endParaRPr lang="fr-FR"/>
          </a:p>
        </p:txBody>
      </p:sp>
    </p:spTree>
    <p:extLst>
      <p:ext uri="{BB962C8B-B14F-4D97-AF65-F5344CB8AC3E}">
        <p14:creationId xmlns:p14="http://schemas.microsoft.com/office/powerpoint/2010/main" xmlns="" val="18003147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normAutofit lnSpcReduction="10000"/>
          </a:bodyPr>
          <a:lstStyle/>
          <a:p>
            <a:r>
              <a:rPr lang="en-GB" sz="1200" kern="1200" dirty="0" smtClean="0">
                <a:solidFill>
                  <a:schemeClr val="tx1"/>
                </a:solidFill>
                <a:effectLst/>
                <a:latin typeface="+mn-lt"/>
                <a:ea typeface="+mn-ea"/>
                <a:cs typeface="+mn-cs"/>
              </a:rPr>
              <a:t>As we see, this snake looks in a mirror and sees the reflection of a  “weird”  mark, which is actually the analytical fingerprint of his venom. </a:t>
            </a:r>
            <a:endParaRPr lang="fr-FR"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This fingerprint of his venom should identify strains of the venom he could product. It may be noted that quality control is different from the characterization that is simply the identification of the venom components.</a:t>
            </a:r>
            <a:endParaRPr lang="fr-FR"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previous  control method, by SDS PAGE, does not allow to take into account the biological variability of venoms as indicated above.</a:t>
            </a:r>
            <a:endParaRPr lang="fr-FR"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In case the whole strain is used, it is essential to develop analytical methods to obtain specific fingerprints for identification of snake venom strains; And these methods need to be sensitive to biological variability between venoms of snakes from the same species. This kind of quality control is well developed for vegetal raw materials.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However, this quality control of venoms raw substance is necessary to obtain reproducible biological activities and new commercial approvals. This control imposed in the Good manufacturing practice use the concept of analytical fingerprint which has become more and more popular and is now starting to be accepted by regulatory authorities such as the FDA</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so-called “pattern-approach” aims at gaining effective and stable information about common features of a given strain evaluating similarity and difference with </a:t>
            </a:r>
            <a:r>
              <a:rPr lang="en-US" sz="1200" kern="1200" dirty="0" err="1" smtClean="0">
                <a:solidFill>
                  <a:schemeClr val="tx1"/>
                </a:solidFill>
                <a:effectLst/>
                <a:latin typeface="+mn-lt"/>
                <a:ea typeface="+mn-ea"/>
                <a:cs typeface="+mn-cs"/>
              </a:rPr>
              <a:t>chemometric</a:t>
            </a:r>
            <a:r>
              <a:rPr lang="en-US" sz="1200" kern="1200" dirty="0" smtClean="0">
                <a:solidFill>
                  <a:schemeClr val="tx1"/>
                </a:solidFill>
                <a:effectLst/>
                <a:latin typeface="+mn-lt"/>
                <a:ea typeface="+mn-ea"/>
                <a:cs typeface="+mn-cs"/>
              </a:rPr>
              <a:t> methods.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Analytical fingerprint developed will serve as a reference for the quality control of snake venom batch in production. This new approach was adapted to quality control of snake venom raw substance. </a:t>
            </a:r>
            <a:endParaRPr lang="fr-FR"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C76A8867-1683-4F18-BFB0-E24E0E708F2F}" type="slidenum">
              <a:rPr lang="fr-FR" smtClean="0"/>
              <a:pPr/>
              <a:t>8</a:t>
            </a:fld>
            <a:endParaRPr lang="fr-FR"/>
          </a:p>
        </p:txBody>
      </p:sp>
    </p:spTree>
    <p:extLst>
      <p:ext uri="{BB962C8B-B14F-4D97-AF65-F5344CB8AC3E}">
        <p14:creationId xmlns:p14="http://schemas.microsoft.com/office/powerpoint/2010/main" xmlns="" val="4368195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err="1" smtClean="0"/>
              <a:t>What</a:t>
            </a:r>
            <a:r>
              <a:rPr lang="fr-FR" baseline="0" dirty="0" smtClean="0"/>
              <a:t> </a:t>
            </a:r>
            <a:r>
              <a:rPr lang="fr-FR" baseline="0" dirty="0" err="1" smtClean="0"/>
              <a:t>is</a:t>
            </a:r>
            <a:r>
              <a:rPr lang="fr-FR" baseline="0" dirty="0" smtClean="0"/>
              <a:t> </a:t>
            </a:r>
            <a:r>
              <a:rPr lang="fr-FR" baseline="0" dirty="0" err="1" smtClean="0"/>
              <a:t>analytical</a:t>
            </a:r>
            <a:r>
              <a:rPr lang="fr-FR" baseline="0" dirty="0" smtClean="0"/>
              <a:t> </a:t>
            </a:r>
            <a:r>
              <a:rPr lang="fr-FR" baseline="0" dirty="0" err="1" smtClean="0"/>
              <a:t>fingerprint</a:t>
            </a:r>
            <a:r>
              <a:rPr lang="fr-FR" baseline="0" dirty="0" smtClean="0"/>
              <a:t> concept </a:t>
            </a:r>
            <a:endParaRPr lang="fr-FR" dirty="0"/>
          </a:p>
        </p:txBody>
      </p:sp>
      <p:sp>
        <p:nvSpPr>
          <p:cNvPr id="4" name="Espace réservé du numéro de diapositive 3"/>
          <p:cNvSpPr>
            <a:spLocks noGrp="1"/>
          </p:cNvSpPr>
          <p:nvPr>
            <p:ph type="sldNum" sz="quarter" idx="10"/>
          </p:nvPr>
        </p:nvSpPr>
        <p:spPr/>
        <p:txBody>
          <a:bodyPr/>
          <a:lstStyle/>
          <a:p>
            <a:fld id="{C76A8867-1683-4F18-BFB0-E24E0E708F2F}" type="slidenum">
              <a:rPr lang="fr-FR" smtClean="0"/>
              <a:pPr/>
              <a:t>10</a:t>
            </a:fld>
            <a:endParaRPr lang="fr-FR"/>
          </a:p>
        </p:txBody>
      </p:sp>
    </p:spTree>
    <p:extLst>
      <p:ext uri="{BB962C8B-B14F-4D97-AF65-F5344CB8AC3E}">
        <p14:creationId xmlns:p14="http://schemas.microsoft.com/office/powerpoint/2010/main" xmlns="" val="2212140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en-GB" sz="1200" kern="1200" dirty="0" smtClean="0">
                <a:solidFill>
                  <a:schemeClr val="tx1"/>
                </a:solidFill>
                <a:effectLst/>
                <a:latin typeface="+mn-lt"/>
                <a:ea typeface="+mn-ea"/>
                <a:cs typeface="+mn-cs"/>
              </a:rPr>
              <a:t>So, to get the analytical mark which constitutes the fingerprint of a strain of venom, we are going to analyse several batches of this venom to get analytical profiles of each batch</a:t>
            </a:r>
            <a:r>
              <a:rPr lang="en-GB" sz="1200" kern="1200" baseline="0" dirty="0" smtClean="0">
                <a:solidFill>
                  <a:schemeClr val="tx1"/>
                </a:solidFill>
                <a:effectLst/>
                <a:latin typeface="+mn-lt"/>
                <a:ea typeface="+mn-ea"/>
                <a:cs typeface="+mn-cs"/>
              </a:rPr>
              <a:t> </a:t>
            </a:r>
            <a:endParaRPr lang="fr-FR" sz="1200" kern="120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C76A8867-1683-4F18-BFB0-E24E0E708F2F}" type="slidenum">
              <a:rPr lang="fr-FR" smtClean="0"/>
              <a:pPr/>
              <a:t>11</a:t>
            </a:fld>
            <a:endParaRPr lang="fr-FR"/>
          </a:p>
        </p:txBody>
      </p:sp>
    </p:spTree>
    <p:extLst>
      <p:ext uri="{BB962C8B-B14F-4D97-AF65-F5344CB8AC3E}">
        <p14:creationId xmlns:p14="http://schemas.microsoft.com/office/powerpoint/2010/main" xmlns="" val="11218426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Then we will search for similar marks  and determine variables parts. From there the specific analytical fingerprint will be extracted by </a:t>
            </a:r>
            <a:r>
              <a:rPr lang="en-US" dirty="0" err="1" smtClean="0"/>
              <a:t>chimiometric</a:t>
            </a:r>
            <a:r>
              <a:rPr lang="en-US" dirty="0" smtClean="0"/>
              <a:t> treatment</a:t>
            </a:r>
            <a:endParaRPr lang="fr-FR" dirty="0" smtClean="0"/>
          </a:p>
        </p:txBody>
      </p:sp>
      <p:sp>
        <p:nvSpPr>
          <p:cNvPr id="4" name="Espace réservé du numéro de diapositive 3"/>
          <p:cNvSpPr>
            <a:spLocks noGrp="1"/>
          </p:cNvSpPr>
          <p:nvPr>
            <p:ph type="sldNum" sz="quarter" idx="10"/>
          </p:nvPr>
        </p:nvSpPr>
        <p:spPr/>
        <p:txBody>
          <a:bodyPr/>
          <a:lstStyle/>
          <a:p>
            <a:fld id="{C76A8867-1683-4F18-BFB0-E24E0E708F2F}" type="slidenum">
              <a:rPr lang="fr-FR" smtClean="0"/>
              <a:pPr/>
              <a:t>12</a:t>
            </a:fld>
            <a:endParaRPr lang="fr-FR"/>
          </a:p>
        </p:txBody>
      </p:sp>
    </p:spTree>
    <p:extLst>
      <p:ext uri="{BB962C8B-B14F-4D97-AF65-F5344CB8AC3E}">
        <p14:creationId xmlns:p14="http://schemas.microsoft.com/office/powerpoint/2010/main" xmlns="" val="36153703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specific analytical fingerprint developed will serve as reference for the quality control of snake venom batch in production </a:t>
            </a:r>
            <a:r>
              <a:rPr lang="en-US" dirty="0" smtClean="0"/>
              <a:t>and used for routine control of batches of that venom.</a:t>
            </a:r>
          </a:p>
          <a:p>
            <a:endParaRPr lang="fr-FR" dirty="0"/>
          </a:p>
        </p:txBody>
      </p:sp>
      <p:sp>
        <p:nvSpPr>
          <p:cNvPr id="4" name="Espace réservé du numéro de diapositive 3"/>
          <p:cNvSpPr>
            <a:spLocks noGrp="1"/>
          </p:cNvSpPr>
          <p:nvPr>
            <p:ph type="sldNum" sz="quarter" idx="10"/>
          </p:nvPr>
        </p:nvSpPr>
        <p:spPr/>
        <p:txBody>
          <a:bodyPr/>
          <a:lstStyle/>
          <a:p>
            <a:fld id="{C76A8867-1683-4F18-BFB0-E24E0E708F2F}" type="slidenum">
              <a:rPr lang="fr-FR" smtClean="0"/>
              <a:pPr/>
              <a:t>13</a:t>
            </a:fld>
            <a:endParaRPr lang="fr-FR"/>
          </a:p>
        </p:txBody>
      </p:sp>
    </p:spTree>
    <p:extLst>
      <p:ext uri="{BB962C8B-B14F-4D97-AF65-F5344CB8AC3E}">
        <p14:creationId xmlns:p14="http://schemas.microsoft.com/office/powerpoint/2010/main" xmlns="" val="16315871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Our  goal is  to develop specific analytical </a:t>
            </a:r>
            <a:r>
              <a:rPr lang="en-GB" sz="1200" kern="1200" dirty="0" err="1" smtClean="0">
                <a:solidFill>
                  <a:schemeClr val="tx1"/>
                </a:solidFill>
                <a:effectLst/>
                <a:latin typeface="+mn-lt"/>
                <a:ea typeface="+mn-ea"/>
                <a:cs typeface="+mn-cs"/>
              </a:rPr>
              <a:t>fingerprintings</a:t>
            </a:r>
            <a:r>
              <a:rPr lang="en-GB" sz="1200" kern="1200" dirty="0" smtClean="0">
                <a:solidFill>
                  <a:schemeClr val="tx1"/>
                </a:solidFill>
                <a:effectLst/>
                <a:latin typeface="+mn-lt"/>
                <a:ea typeface="+mn-ea"/>
                <a:cs typeface="+mn-cs"/>
              </a:rPr>
              <a:t> for identification and quality control of snake venoms strains  by capillary electrophoresis</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r>
              <a:rPr lang="fr-FR" i="1" dirty="0" err="1" smtClean="0"/>
              <a:t>capillary</a:t>
            </a:r>
            <a:r>
              <a:rPr lang="fr-FR" i="1" dirty="0" smtClean="0"/>
              <a:t> </a:t>
            </a:r>
            <a:r>
              <a:rPr lang="fr-FR" i="1" dirty="0" err="1" smtClean="0"/>
              <a:t>electrophoresis</a:t>
            </a:r>
            <a:r>
              <a:rPr lang="fr-FR" i="1" dirty="0" smtClean="0"/>
              <a:t> </a:t>
            </a:r>
            <a:r>
              <a:rPr lang="fr-FR" i="1" dirty="0" err="1" smtClean="0"/>
              <a:t>fingerprint</a:t>
            </a:r>
            <a:r>
              <a:rPr lang="fr-FR" dirty="0" smtClean="0"/>
              <a:t> (CEFP)</a:t>
            </a:r>
            <a:endParaRPr lang="fr-FR" dirty="0"/>
          </a:p>
        </p:txBody>
      </p:sp>
      <p:sp>
        <p:nvSpPr>
          <p:cNvPr id="4" name="Espace réservé du numéro de diapositive 3"/>
          <p:cNvSpPr>
            <a:spLocks noGrp="1"/>
          </p:cNvSpPr>
          <p:nvPr>
            <p:ph type="sldNum" sz="quarter" idx="10"/>
          </p:nvPr>
        </p:nvSpPr>
        <p:spPr/>
        <p:txBody>
          <a:bodyPr/>
          <a:lstStyle/>
          <a:p>
            <a:fld id="{C76A8867-1683-4F18-BFB0-E24E0E708F2F}" type="slidenum">
              <a:rPr lang="fr-FR" smtClean="0"/>
              <a:pPr/>
              <a:t>14</a:t>
            </a:fld>
            <a:endParaRPr lang="fr-FR"/>
          </a:p>
        </p:txBody>
      </p:sp>
    </p:spTree>
    <p:extLst>
      <p:ext uri="{BB962C8B-B14F-4D97-AF65-F5344CB8AC3E}">
        <p14:creationId xmlns:p14="http://schemas.microsoft.com/office/powerpoint/2010/main" xmlns="" val="14705113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normAutofit/>
          </a:bodyPr>
          <a:lstStyle/>
          <a:p>
            <a:pPr rtl="0" eaLnBrk="1" fontAlgn="t" latinLnBrk="0" hangingPunct="1"/>
            <a:r>
              <a:rPr lang="en-GB" sz="1200" kern="1200" dirty="0" smtClean="0">
                <a:solidFill>
                  <a:schemeClr val="tx1"/>
                </a:solidFill>
                <a:effectLst/>
                <a:latin typeface="+mn-lt"/>
                <a:ea typeface="+mn-ea"/>
                <a:cs typeface="+mn-cs"/>
              </a:rPr>
              <a:t>The samples come from four snake species among the most used in therapeutics. These</a:t>
            </a:r>
            <a:r>
              <a:rPr lang="en-GB" sz="1200" kern="1200" baseline="0" dirty="0" smtClean="0">
                <a:solidFill>
                  <a:schemeClr val="tx1"/>
                </a:solidFill>
                <a:effectLst/>
                <a:latin typeface="+mn-lt"/>
                <a:ea typeface="+mn-ea"/>
                <a:cs typeface="+mn-cs"/>
              </a:rPr>
              <a:t> are</a:t>
            </a:r>
            <a:r>
              <a:rPr lang="en-GB" sz="1200" kern="1200" dirty="0" smtClean="0">
                <a:solidFill>
                  <a:schemeClr val="tx1"/>
                </a:solidFill>
                <a:effectLst/>
                <a:latin typeface="+mn-lt"/>
                <a:ea typeface="+mn-ea"/>
                <a:cs typeface="+mn-cs"/>
              </a:rPr>
              <a:t> Lachesis muta</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and Naja naja. These venoms were purchased from supplier as a lyophilized powder .</a:t>
            </a:r>
          </a:p>
          <a:p>
            <a:pPr rtl="0" eaLnBrk="1" fontAlgn="t" latinLnBrk="0" hangingPunct="1"/>
            <a:r>
              <a:rPr lang="en-GB" sz="1200" kern="1200" dirty="0" smtClean="0">
                <a:solidFill>
                  <a:schemeClr val="tx1"/>
                </a:solidFill>
                <a:effectLst/>
                <a:latin typeface="+mn-lt"/>
                <a:ea typeface="+mn-ea"/>
                <a:cs typeface="+mn-cs"/>
              </a:rPr>
              <a:t>As</a:t>
            </a:r>
            <a:r>
              <a:rPr lang="en-GB" sz="1200" kern="1200" baseline="0" dirty="0" smtClean="0">
                <a:solidFill>
                  <a:schemeClr val="tx1"/>
                </a:solidFill>
                <a:effectLst/>
                <a:latin typeface="+mn-lt"/>
                <a:ea typeface="+mn-ea"/>
                <a:cs typeface="+mn-cs"/>
              </a:rPr>
              <a:t> a reminder, snakes </a:t>
            </a:r>
            <a:r>
              <a:rPr lang="en-US" sz="1200" kern="1200" baseline="0" dirty="0" smtClean="0">
                <a:solidFill>
                  <a:schemeClr val="tx1"/>
                </a:solidFill>
                <a:effectLst/>
                <a:latin typeface="+mn-lt"/>
                <a:ea typeface="+mn-ea"/>
                <a:cs typeface="+mn-cs"/>
              </a:rPr>
              <a:t>snakes belong to the class of reptiles, order of </a:t>
            </a:r>
            <a:r>
              <a:rPr lang="en-US" sz="1200" kern="1200" baseline="0" dirty="0" err="1" smtClean="0">
                <a:solidFill>
                  <a:schemeClr val="tx1"/>
                </a:solidFill>
                <a:effectLst/>
                <a:latin typeface="+mn-lt"/>
                <a:ea typeface="+mn-ea"/>
                <a:cs typeface="+mn-cs"/>
              </a:rPr>
              <a:t>squamates</a:t>
            </a:r>
            <a:r>
              <a:rPr lang="en-US" sz="1200" kern="1200" baseline="0" dirty="0" smtClean="0">
                <a:solidFill>
                  <a:schemeClr val="tx1"/>
                </a:solidFill>
                <a:effectLst/>
                <a:latin typeface="+mn-lt"/>
                <a:ea typeface="+mn-ea"/>
                <a:cs typeface="+mn-cs"/>
              </a:rPr>
              <a:t>, suborder of </a:t>
            </a:r>
            <a:r>
              <a:rPr lang="en-US" sz="1200" kern="1200" baseline="0" dirty="0" err="1" smtClean="0">
                <a:solidFill>
                  <a:schemeClr val="tx1"/>
                </a:solidFill>
                <a:effectLst/>
                <a:latin typeface="+mn-lt"/>
                <a:ea typeface="+mn-ea"/>
                <a:cs typeface="+mn-cs"/>
              </a:rPr>
              <a:t>serpentes</a:t>
            </a:r>
            <a:r>
              <a:rPr lang="en-US" sz="1200" kern="1200" baseline="0" dirty="0" smtClean="0">
                <a:solidFill>
                  <a:schemeClr val="tx1"/>
                </a:solidFill>
                <a:effectLst/>
                <a:latin typeface="+mn-lt"/>
                <a:ea typeface="+mn-ea"/>
                <a:cs typeface="+mn-cs"/>
              </a:rPr>
              <a:t>, with three infra-order including </a:t>
            </a:r>
            <a:r>
              <a:rPr lang="en-US" sz="1200" kern="1200" baseline="0" dirty="0" err="1" smtClean="0">
                <a:solidFill>
                  <a:schemeClr val="tx1"/>
                </a:solidFill>
                <a:effectLst/>
                <a:latin typeface="+mn-lt"/>
                <a:ea typeface="+mn-ea"/>
                <a:cs typeface="+mn-cs"/>
              </a:rPr>
              <a:t>caenophidia</a:t>
            </a:r>
            <a:r>
              <a:rPr lang="en-US" sz="1200" kern="1200" baseline="0" dirty="0" smtClean="0">
                <a:solidFill>
                  <a:schemeClr val="tx1"/>
                </a:solidFill>
                <a:effectLst/>
                <a:latin typeface="+mn-lt"/>
                <a:ea typeface="+mn-ea"/>
                <a:cs typeface="+mn-cs"/>
              </a:rPr>
              <a:t> wherein found the </a:t>
            </a:r>
            <a:r>
              <a:rPr lang="en-US" sz="1200" kern="1200" baseline="0" dirty="0" err="1" smtClean="0">
                <a:solidFill>
                  <a:schemeClr val="tx1"/>
                </a:solidFill>
                <a:effectLst/>
                <a:latin typeface="+mn-lt"/>
                <a:ea typeface="+mn-ea"/>
                <a:cs typeface="+mn-cs"/>
              </a:rPr>
              <a:t>familly</a:t>
            </a:r>
            <a:r>
              <a:rPr lang="en-US" sz="1200" kern="1200" baseline="0" dirty="0" smtClean="0">
                <a:solidFill>
                  <a:schemeClr val="tx1"/>
                </a:solidFill>
                <a:effectLst/>
                <a:latin typeface="+mn-lt"/>
                <a:ea typeface="+mn-ea"/>
                <a:cs typeface="+mn-cs"/>
              </a:rPr>
              <a:t> of </a:t>
            </a:r>
            <a:r>
              <a:rPr lang="en-US" sz="1200" kern="1200" baseline="0" dirty="0" err="1" smtClean="0">
                <a:solidFill>
                  <a:schemeClr val="tx1"/>
                </a:solidFill>
                <a:effectLst/>
                <a:latin typeface="+mn-lt"/>
                <a:ea typeface="+mn-ea"/>
                <a:cs typeface="+mn-cs"/>
              </a:rPr>
              <a:t>Elapidae</a:t>
            </a:r>
            <a:r>
              <a:rPr lang="en-US" sz="1200" kern="1200" baseline="0" dirty="0" smtClean="0">
                <a:solidFill>
                  <a:schemeClr val="tx1"/>
                </a:solidFill>
                <a:effectLst/>
                <a:latin typeface="+mn-lt"/>
                <a:ea typeface="+mn-ea"/>
                <a:cs typeface="+mn-cs"/>
              </a:rPr>
              <a:t> and </a:t>
            </a:r>
            <a:r>
              <a:rPr lang="en-US" sz="1200" kern="1200" baseline="0" dirty="0" err="1" smtClean="0">
                <a:solidFill>
                  <a:schemeClr val="tx1"/>
                </a:solidFill>
                <a:effectLst/>
                <a:latin typeface="+mn-lt"/>
                <a:ea typeface="+mn-ea"/>
                <a:cs typeface="+mn-cs"/>
              </a:rPr>
              <a:t>viperidae</a:t>
            </a:r>
            <a:r>
              <a:rPr lang="en-US" sz="1200" kern="1200" baseline="0" dirty="0" smtClean="0">
                <a:solidFill>
                  <a:schemeClr val="tx1"/>
                </a:solidFill>
                <a:effectLst/>
                <a:latin typeface="+mn-lt"/>
                <a:ea typeface="+mn-ea"/>
                <a:cs typeface="+mn-cs"/>
              </a:rPr>
              <a:t>.</a:t>
            </a:r>
          </a:p>
          <a:p>
            <a:pPr rtl="0" eaLnBrk="1" fontAlgn="t" latinLnBrk="0" hangingPunct="1"/>
            <a:r>
              <a:rPr lang="en-GB" sz="1200" kern="1200" dirty="0" smtClean="0">
                <a:solidFill>
                  <a:schemeClr val="tx1"/>
                </a:solidFill>
                <a:effectLst/>
                <a:latin typeface="+mn-lt"/>
                <a:ea typeface="+mn-ea"/>
                <a:cs typeface="+mn-cs"/>
              </a:rPr>
              <a:t>Lachesis muta</a:t>
            </a:r>
            <a:r>
              <a:rPr lang="en-GB" sz="1200" kern="1200" baseline="0" dirty="0" smtClean="0">
                <a:solidFill>
                  <a:schemeClr val="tx1"/>
                </a:solidFill>
                <a:effectLst/>
                <a:latin typeface="+mn-lt"/>
                <a:ea typeface="+mn-ea"/>
                <a:cs typeface="+mn-cs"/>
              </a:rPr>
              <a:t> belongs to family of </a:t>
            </a:r>
            <a:r>
              <a:rPr lang="en-US" sz="1200" kern="1200" baseline="0" dirty="0" err="1" smtClean="0">
                <a:solidFill>
                  <a:schemeClr val="tx1"/>
                </a:solidFill>
                <a:effectLst/>
                <a:latin typeface="+mn-lt"/>
                <a:ea typeface="+mn-ea"/>
                <a:cs typeface="+mn-cs"/>
              </a:rPr>
              <a:t>viperidae</a:t>
            </a:r>
            <a:r>
              <a:rPr lang="en-US" sz="1200" kern="1200" baseline="0" dirty="0" smtClean="0">
                <a:solidFill>
                  <a:schemeClr val="tx1"/>
                </a:solidFill>
                <a:effectLst/>
                <a:latin typeface="+mn-lt"/>
                <a:ea typeface="+mn-ea"/>
                <a:cs typeface="+mn-cs"/>
              </a:rPr>
              <a:t> </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and Naja naja </a:t>
            </a:r>
            <a:r>
              <a:rPr lang="en-GB" sz="1200" kern="1200" baseline="0" dirty="0" smtClean="0">
                <a:solidFill>
                  <a:schemeClr val="tx1"/>
                </a:solidFill>
                <a:effectLst/>
                <a:latin typeface="+mn-lt"/>
                <a:ea typeface="+mn-ea"/>
                <a:cs typeface="+mn-cs"/>
              </a:rPr>
              <a:t>belongs to family of </a:t>
            </a:r>
            <a:r>
              <a:rPr lang="en-US" sz="1200" kern="1200" baseline="0" dirty="0" err="1" smtClean="0">
                <a:solidFill>
                  <a:schemeClr val="tx1"/>
                </a:solidFill>
                <a:effectLst/>
                <a:latin typeface="+mn-lt"/>
                <a:ea typeface="+mn-ea"/>
                <a:cs typeface="+mn-cs"/>
              </a:rPr>
              <a:t>Elapidae</a:t>
            </a:r>
            <a:endParaRPr lang="en-GB" sz="1200" kern="120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C76A8867-1683-4F18-BFB0-E24E0E708F2F}" type="slidenum">
              <a:rPr lang="fr-FR" smtClean="0"/>
              <a:pPr/>
              <a:t>15</a:t>
            </a:fld>
            <a:endParaRPr lang="fr-FR"/>
          </a:p>
        </p:txBody>
      </p:sp>
    </p:spTree>
    <p:extLst>
      <p:ext uri="{BB962C8B-B14F-4D97-AF65-F5344CB8AC3E}">
        <p14:creationId xmlns:p14="http://schemas.microsoft.com/office/powerpoint/2010/main" xmlns="" val="18309214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Simple preparations were made with these </a:t>
            </a:r>
            <a:r>
              <a:rPr lang="en-GB" sz="1200" kern="1200" dirty="0" err="1" smtClean="0">
                <a:solidFill>
                  <a:schemeClr val="tx1"/>
                </a:solidFill>
                <a:effectLst/>
                <a:latin typeface="+mn-lt"/>
                <a:ea typeface="+mn-ea"/>
                <a:cs typeface="+mn-cs"/>
              </a:rPr>
              <a:t>lyophilizats</a:t>
            </a:r>
            <a:r>
              <a:rPr lang="en-GB" sz="1200" kern="1200" dirty="0" smtClean="0">
                <a:solidFill>
                  <a:schemeClr val="tx1"/>
                </a:solidFill>
                <a:effectLst/>
                <a:latin typeface="+mn-lt"/>
                <a:ea typeface="+mn-ea"/>
                <a:cs typeface="+mn-cs"/>
              </a:rPr>
              <a:t> which consist in dissolving them in water to have concentrations of 10 g / l per preparation. Then centrifugation eliminates impurities. And aliquots of 50 </a:t>
            </a:r>
            <a:r>
              <a:rPr lang="en-GB" sz="1200" kern="1200" dirty="0" err="1" smtClean="0">
                <a:solidFill>
                  <a:schemeClr val="tx1"/>
                </a:solidFill>
                <a:effectLst/>
                <a:latin typeface="+mn-lt"/>
                <a:ea typeface="+mn-ea"/>
                <a:cs typeface="+mn-cs"/>
              </a:rPr>
              <a:t>ul</a:t>
            </a:r>
            <a:r>
              <a:rPr lang="en-GB" sz="1200" kern="1200" dirty="0" smtClean="0">
                <a:solidFill>
                  <a:schemeClr val="tx1"/>
                </a:solidFill>
                <a:effectLst/>
                <a:latin typeface="+mn-lt"/>
                <a:ea typeface="+mn-ea"/>
                <a:cs typeface="+mn-cs"/>
              </a:rPr>
              <a:t> are  formed which are either kept at -20 ° C, or prepared for analysis by CE. (100ul at 5g / l).</a:t>
            </a:r>
            <a:endParaRPr lang="fr-FR"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C76A8867-1683-4F18-BFB0-E24E0E708F2F}" type="slidenum">
              <a:rPr lang="fr-FR" smtClean="0"/>
              <a:pPr/>
              <a:t>16</a:t>
            </a:fld>
            <a:endParaRPr lang="fr-FR"/>
          </a:p>
        </p:txBody>
      </p:sp>
    </p:spTree>
    <p:extLst>
      <p:ext uri="{BB962C8B-B14F-4D97-AF65-F5344CB8AC3E}">
        <p14:creationId xmlns:p14="http://schemas.microsoft.com/office/powerpoint/2010/main" xmlns="" val="18585248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en-GB" sz="1200" kern="1200" dirty="0" smtClean="0">
                <a:solidFill>
                  <a:schemeClr val="tx1"/>
                </a:solidFill>
                <a:effectLst/>
                <a:latin typeface="+mn-lt"/>
                <a:ea typeface="+mn-ea"/>
                <a:cs typeface="+mn-cs"/>
              </a:rPr>
              <a:t>We proceeded conventionally to determine the conditions of analysis. Different parameters were studied, such as:</a:t>
            </a:r>
            <a:endParaRPr lang="fr-FR"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Influence of the nature of the polymer covering the surfaces in silica of separation capillaries</a:t>
            </a:r>
            <a:endParaRPr lang="fr-FR"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We have used high molecular weight polymers  binding to the silica walls stably by simple capillaries rinse.</a:t>
            </a:r>
            <a:endParaRPr lang="fr-FR"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Two types of polymers were studied: two neutral polymers, polyethylene oxide (PEO) and </a:t>
            </a:r>
            <a:r>
              <a:rPr lang="en-GB" sz="1200" kern="1200" dirty="0" err="1" smtClean="0">
                <a:solidFill>
                  <a:schemeClr val="tx1"/>
                </a:solidFill>
                <a:effectLst/>
                <a:latin typeface="+mn-lt"/>
                <a:ea typeface="+mn-ea"/>
                <a:cs typeface="+mn-cs"/>
              </a:rPr>
              <a:t>hydroxypropylcellulose</a:t>
            </a:r>
            <a:r>
              <a:rPr lang="en-GB" sz="1200" kern="1200" dirty="0" smtClean="0">
                <a:solidFill>
                  <a:schemeClr val="tx1"/>
                </a:solidFill>
                <a:effectLst/>
                <a:latin typeface="+mn-lt"/>
                <a:ea typeface="+mn-ea"/>
                <a:cs typeface="+mn-cs"/>
              </a:rPr>
              <a:t> (HPC); and a cationic polymer, </a:t>
            </a:r>
            <a:r>
              <a:rPr lang="en-GB" sz="1200" kern="1200" dirty="0" err="1" smtClean="0">
                <a:solidFill>
                  <a:schemeClr val="tx1"/>
                </a:solidFill>
                <a:effectLst/>
                <a:latin typeface="+mn-lt"/>
                <a:ea typeface="+mn-ea"/>
                <a:cs typeface="+mn-cs"/>
              </a:rPr>
              <a:t>polydiallyldimethylammonium</a:t>
            </a:r>
            <a:r>
              <a:rPr lang="en-GB" sz="1200" kern="1200" dirty="0" smtClean="0">
                <a:solidFill>
                  <a:schemeClr val="tx1"/>
                </a:solidFill>
                <a:effectLst/>
                <a:latin typeface="+mn-lt"/>
                <a:ea typeface="+mn-ea"/>
                <a:cs typeface="+mn-cs"/>
              </a:rPr>
              <a:t> chloride (PDADMAC).</a:t>
            </a:r>
            <a:endParaRPr lang="fr-FR"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Due to its neutral character, PEO does not generate any movement of the electrolyte solution (electroosmotic flow) within the capillary. The various components of venoms thus migrate according to their own mobility, or to the cathode </a:t>
            </a:r>
            <a:r>
              <a:rPr lang="en-GB" sz="1200" kern="1200" dirty="0" err="1" smtClean="0">
                <a:solidFill>
                  <a:schemeClr val="tx1"/>
                </a:solidFill>
                <a:effectLst/>
                <a:latin typeface="+mn-lt"/>
                <a:ea typeface="+mn-ea"/>
                <a:cs typeface="+mn-cs"/>
              </a:rPr>
              <a:t>acid.The</a:t>
            </a:r>
            <a:r>
              <a:rPr lang="en-GB" sz="1200" kern="1200" dirty="0" smtClean="0">
                <a:solidFill>
                  <a:schemeClr val="tx1"/>
                </a:solidFill>
                <a:effectLst/>
                <a:latin typeface="+mn-lt"/>
                <a:ea typeface="+mn-ea"/>
                <a:cs typeface="+mn-cs"/>
              </a:rPr>
              <a:t> pH PDADMAC gives a strongly cationic character to the capillary wall, which generates a movement of the electrolyte solution in the direction of the anode. At acidic pH, the OTF is opposed to the direction of migration of the constituents of the venom. The mobility of the OTF is higher than that of the components of venoms, they migrate to the anode with a lower apparent mobility than their intrinsic mobility.</a:t>
            </a:r>
            <a:endParaRPr lang="fr-FR"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C76A8867-1683-4F18-BFB0-E24E0E708F2F}" type="slidenum">
              <a:rPr lang="fr-FR" smtClean="0">
                <a:solidFill>
                  <a:prstClr val="black"/>
                </a:solidFill>
              </a:rPr>
              <a:pPr/>
              <a:t>17</a:t>
            </a:fld>
            <a:endParaRPr lang="fr-FR">
              <a:solidFill>
                <a:prstClr val="black"/>
              </a:solidFill>
            </a:endParaRPr>
          </a:p>
        </p:txBody>
      </p:sp>
    </p:spTree>
    <p:extLst>
      <p:ext uri="{BB962C8B-B14F-4D97-AF65-F5344CB8AC3E}">
        <p14:creationId xmlns:p14="http://schemas.microsoft.com/office/powerpoint/2010/main" xmlns="" val="25582662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en-GB" sz="1200" kern="1200" dirty="0" smtClean="0">
                <a:solidFill>
                  <a:schemeClr val="tx1"/>
                </a:solidFill>
                <a:effectLst/>
                <a:latin typeface="+mn-lt"/>
                <a:ea typeface="+mn-ea"/>
                <a:cs typeface="+mn-cs"/>
              </a:rPr>
              <a:t>Whatever the coating used, repeatable and differentiable profiles were obtained with the four venoms. </a:t>
            </a:r>
            <a:endParaRPr lang="fr-FR"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We have on these profiles of Lachesis </a:t>
            </a:r>
            <a:r>
              <a:rPr lang="en-GB" sz="1200" kern="1200" dirty="0" err="1" smtClean="0">
                <a:solidFill>
                  <a:schemeClr val="tx1"/>
                </a:solidFill>
                <a:effectLst/>
                <a:latin typeface="+mn-lt"/>
                <a:ea typeface="+mn-ea"/>
                <a:cs typeface="+mn-cs"/>
              </a:rPr>
              <a:t>muta</a:t>
            </a:r>
            <a:r>
              <a:rPr lang="en-GB" sz="1200" kern="1200" dirty="0" smtClean="0">
                <a:solidFill>
                  <a:schemeClr val="tx1"/>
                </a:solidFill>
                <a:effectLst/>
                <a:latin typeface="+mn-lt"/>
                <a:ea typeface="+mn-ea"/>
                <a:cs typeface="+mn-cs"/>
              </a:rPr>
              <a:t>, marked in green, the profile with PEO, in blue, the ones with the HPC , and in red profile with PDADMAC.</a:t>
            </a:r>
            <a:endParaRPr lang="fr-FR"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We have expressed each profile according to the effective mobility of the components in order  to eliminate the flux  mobility that influences migration time.</a:t>
            </a:r>
            <a:endParaRPr lang="fr-FR" sz="1200" kern="1200" dirty="0" smtClean="0">
              <a:solidFill>
                <a:schemeClr val="tx1"/>
              </a:solidFill>
              <a:effectLst/>
              <a:latin typeface="+mn-lt"/>
              <a:ea typeface="+mn-ea"/>
              <a:cs typeface="+mn-cs"/>
            </a:endParaRPr>
          </a:p>
          <a:p>
            <a:r>
              <a:rPr lang="en-GB" sz="1200" kern="1200" dirty="0" err="1" smtClean="0">
                <a:solidFill>
                  <a:schemeClr val="tx1"/>
                </a:solidFill>
                <a:effectLst/>
                <a:latin typeface="+mn-lt"/>
                <a:ea typeface="+mn-ea"/>
                <a:cs typeface="+mn-cs"/>
              </a:rPr>
              <a:t>However,a</a:t>
            </a:r>
            <a:r>
              <a:rPr lang="en-GB" sz="1200" kern="1200" dirty="0" smtClean="0">
                <a:solidFill>
                  <a:schemeClr val="tx1"/>
                </a:solidFill>
                <a:effectLst/>
                <a:latin typeface="+mn-lt"/>
                <a:ea typeface="+mn-ea"/>
                <a:cs typeface="+mn-cs"/>
              </a:rPr>
              <a:t> better resolution of the peaks was observed with the PDADMAC coating, which can be explained by the fact that the EOF goes in the opposite direction to that of proteins.</a:t>
            </a:r>
            <a:endParaRPr lang="fr-FR"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PDADMAC was so chosen as the coating solution for the  capillaries silica wall for this study.</a:t>
            </a:r>
            <a:endParaRPr lang="fr-FR"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C76A8867-1683-4F18-BFB0-E24E0E708F2F}" type="slidenum">
              <a:rPr lang="fr-FR" smtClean="0"/>
              <a:pPr/>
              <a:t>18</a:t>
            </a:fld>
            <a:endParaRPr lang="fr-FR"/>
          </a:p>
        </p:txBody>
      </p:sp>
    </p:spTree>
    <p:extLst>
      <p:ext uri="{BB962C8B-B14F-4D97-AF65-F5344CB8AC3E}">
        <p14:creationId xmlns:p14="http://schemas.microsoft.com/office/powerpoint/2010/main" xmlns="" val="10003676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en-GB" sz="1200" kern="1200" dirty="0" smtClean="0">
                <a:solidFill>
                  <a:schemeClr val="tx1"/>
                </a:solidFill>
                <a:effectLst/>
                <a:latin typeface="+mn-lt"/>
                <a:ea typeface="+mn-ea"/>
                <a:cs typeface="+mn-cs"/>
              </a:rPr>
              <a:t>We also studied </a:t>
            </a:r>
            <a:endParaRPr lang="fr-FR"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the influence of pH of the electrolyte separation of the different constituents of each snake venom between pH 2.0 and pH 7.0.</a:t>
            </a:r>
            <a:endParaRPr lang="fr-FR"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the influence of the nature of the co-ion (cation) of the electrolyte with different solutions: sodium, </a:t>
            </a:r>
            <a:r>
              <a:rPr lang="en-GB" sz="1200" kern="1200" dirty="0" err="1" smtClean="0">
                <a:solidFill>
                  <a:schemeClr val="tx1"/>
                </a:solidFill>
                <a:effectLst/>
                <a:latin typeface="+mn-lt"/>
                <a:ea typeface="+mn-ea"/>
                <a:cs typeface="+mn-cs"/>
              </a:rPr>
              <a:t>triethanolamine</a:t>
            </a:r>
            <a:r>
              <a:rPr lang="en-GB" sz="1200" kern="1200" dirty="0" smtClean="0">
                <a:solidFill>
                  <a:schemeClr val="tx1"/>
                </a:solidFill>
                <a:effectLst/>
                <a:latin typeface="+mn-lt"/>
                <a:ea typeface="+mn-ea"/>
                <a:cs typeface="+mn-cs"/>
              </a:rPr>
              <a:t> (TEA), e-amino </a:t>
            </a:r>
            <a:r>
              <a:rPr lang="en-GB" sz="1200" kern="1200" dirty="0" err="1" smtClean="0">
                <a:solidFill>
                  <a:schemeClr val="tx1"/>
                </a:solidFill>
                <a:effectLst/>
                <a:latin typeface="+mn-lt"/>
                <a:ea typeface="+mn-ea"/>
                <a:cs typeface="+mn-cs"/>
              </a:rPr>
              <a:t>caproic</a:t>
            </a:r>
            <a:r>
              <a:rPr lang="en-GB" sz="1200" kern="1200" dirty="0" smtClean="0">
                <a:solidFill>
                  <a:schemeClr val="tx1"/>
                </a:solidFill>
                <a:effectLst/>
                <a:latin typeface="+mn-lt"/>
                <a:ea typeface="+mn-ea"/>
                <a:cs typeface="+mn-cs"/>
              </a:rPr>
              <a:t> acid and </a:t>
            </a:r>
            <a:r>
              <a:rPr lang="en-GB" sz="1200" kern="1200" dirty="0" err="1" smtClean="0">
                <a:solidFill>
                  <a:schemeClr val="tx1"/>
                </a:solidFill>
                <a:effectLst/>
                <a:latin typeface="+mn-lt"/>
                <a:ea typeface="+mn-ea"/>
                <a:cs typeface="+mn-cs"/>
              </a:rPr>
              <a:t>bis-tris</a:t>
            </a:r>
            <a:r>
              <a:rPr lang="en-GB" sz="1200" kern="1200" dirty="0" smtClean="0">
                <a:solidFill>
                  <a:schemeClr val="tx1"/>
                </a:solidFill>
                <a:effectLst/>
                <a:latin typeface="+mn-lt"/>
                <a:ea typeface="+mn-ea"/>
                <a:cs typeface="+mn-cs"/>
              </a:rPr>
              <a:t>.</a:t>
            </a:r>
            <a:endParaRPr lang="fr-FR"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And the  Influence of the nature of the counter-ion (anion) of the electrolyte with phosphoric acid and citric acid</a:t>
            </a:r>
            <a:endParaRPr lang="fr-FR"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C76A8867-1683-4F18-BFB0-E24E0E708F2F}" type="slidenum">
              <a:rPr lang="fr-FR" smtClean="0"/>
              <a:pPr/>
              <a:t>19</a:t>
            </a:fld>
            <a:endParaRPr lang="fr-FR"/>
          </a:p>
        </p:txBody>
      </p:sp>
    </p:spTree>
    <p:extLst>
      <p:ext uri="{BB962C8B-B14F-4D97-AF65-F5344CB8AC3E}">
        <p14:creationId xmlns:p14="http://schemas.microsoft.com/office/powerpoint/2010/main" xmlns="" val="28987672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normAutofit/>
          </a:bodyPr>
          <a:lstStyle/>
          <a:p>
            <a:r>
              <a:rPr lang="en-GB" sz="1200" kern="1200" dirty="0" smtClean="0">
                <a:solidFill>
                  <a:schemeClr val="tx1"/>
                </a:solidFill>
                <a:effectLst/>
                <a:latin typeface="+mn-lt"/>
                <a:ea typeface="+mn-ea"/>
                <a:cs typeface="+mn-cs"/>
              </a:rPr>
              <a:t>We have also studied</a:t>
            </a:r>
            <a:endParaRPr lang="fr-FR"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The influence of the ionic strength of the electrolyte</a:t>
            </a:r>
            <a:endParaRPr lang="fr-FR"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The Influence of the length of the capillary of Separation</a:t>
            </a:r>
            <a:endParaRPr lang="fr-FR" sz="1200" kern="1200" dirty="0" smtClean="0">
              <a:solidFill>
                <a:schemeClr val="tx1"/>
              </a:solidFill>
              <a:effectLst/>
              <a:latin typeface="+mn-lt"/>
              <a:ea typeface="+mn-ea"/>
              <a:cs typeface="+mn-cs"/>
            </a:endParaRPr>
          </a:p>
          <a:p>
            <a:pPr marL="171450" indent="-171450">
              <a:buFontTx/>
              <a:buChar char="-"/>
            </a:pPr>
            <a:r>
              <a:rPr lang="en-GB" sz="1200" kern="1200" dirty="0" smtClean="0">
                <a:solidFill>
                  <a:schemeClr val="tx1"/>
                </a:solidFill>
                <a:effectLst/>
                <a:latin typeface="+mn-lt"/>
                <a:ea typeface="+mn-ea"/>
                <a:cs typeface="+mn-cs"/>
              </a:rPr>
              <a:t>And the influence of temperature of Separation</a:t>
            </a:r>
          </a:p>
          <a:p>
            <a:pPr marL="171450" indent="-171450">
              <a:buFontTx/>
              <a:buChar char="-"/>
            </a:pPr>
            <a:endParaRPr lang="fr-FR"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For this study, the following  conditions </a:t>
            </a:r>
            <a:r>
              <a:rPr lang="en-GB" sz="1200" kern="1200" baseline="0" dirty="0" smtClean="0">
                <a:solidFill>
                  <a:schemeClr val="tx1"/>
                </a:solidFill>
                <a:effectLst/>
                <a:latin typeface="+mn-lt"/>
                <a:ea typeface="+mn-ea"/>
                <a:cs typeface="+mn-cs"/>
              </a:rPr>
              <a:t> were selected</a:t>
            </a:r>
            <a:r>
              <a:rPr lang="en-GB" sz="1200" kern="1200" dirty="0" smtClean="0">
                <a:solidFill>
                  <a:schemeClr val="tx1"/>
                </a:solidFill>
                <a:effectLst/>
                <a:latin typeface="+mn-lt"/>
                <a:ea typeface="+mn-ea"/>
                <a:cs typeface="+mn-cs"/>
              </a:rPr>
              <a:t>:</a:t>
            </a:r>
            <a:endParaRPr lang="fr-FR"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t>
            </a:r>
            <a:r>
              <a:rPr lang="en-GB" sz="1200" kern="1200" baseline="0" dirty="0" smtClean="0">
                <a:solidFill>
                  <a:schemeClr val="tx1"/>
                </a:solidFill>
                <a:effectLst/>
                <a:latin typeface="+mn-lt"/>
                <a:ea typeface="+mn-ea"/>
                <a:cs typeface="+mn-cs"/>
              </a:rPr>
              <a:t> C</a:t>
            </a:r>
            <a:r>
              <a:rPr lang="en-GB" sz="1200" kern="1200" dirty="0" smtClean="0">
                <a:solidFill>
                  <a:schemeClr val="tx1"/>
                </a:solidFill>
                <a:effectLst/>
                <a:latin typeface="+mn-lt"/>
                <a:ea typeface="+mn-ea"/>
                <a:cs typeface="+mn-cs"/>
              </a:rPr>
              <a:t>apillary </a:t>
            </a:r>
            <a:r>
              <a:rPr lang="en-GB" sz="1200" kern="1200" baseline="0" dirty="0" smtClean="0">
                <a:solidFill>
                  <a:schemeClr val="tx1"/>
                </a:solidFill>
                <a:effectLst/>
                <a:latin typeface="+mn-lt"/>
                <a:ea typeface="+mn-ea"/>
                <a:cs typeface="+mn-cs"/>
              </a:rPr>
              <a:t> d</a:t>
            </a:r>
            <a:r>
              <a:rPr lang="en-GB" sz="1200" kern="1200" dirty="0" smtClean="0">
                <a:solidFill>
                  <a:schemeClr val="tx1"/>
                </a:solidFill>
                <a:effectLst/>
                <a:latin typeface="+mn-lt"/>
                <a:ea typeface="+mn-ea"/>
                <a:cs typeface="+mn-cs"/>
              </a:rPr>
              <a:t>iameter</a:t>
            </a:r>
            <a:r>
              <a:rPr lang="en-GB" sz="1200" kern="1200" baseline="0" dirty="0" smtClean="0">
                <a:solidFill>
                  <a:schemeClr val="tx1"/>
                </a:solidFill>
                <a:effectLst/>
                <a:latin typeface="+mn-lt"/>
                <a:ea typeface="+mn-ea"/>
                <a:cs typeface="+mn-cs"/>
              </a:rPr>
              <a:t> was</a:t>
            </a:r>
            <a:r>
              <a:rPr lang="en-GB" sz="1200" kern="1200" dirty="0" smtClean="0">
                <a:solidFill>
                  <a:schemeClr val="tx1"/>
                </a:solidFill>
                <a:effectLst/>
                <a:latin typeface="+mn-lt"/>
                <a:ea typeface="+mn-ea"/>
                <a:cs typeface="+mn-cs"/>
              </a:rPr>
              <a:t> 50 microns</a:t>
            </a:r>
            <a:endParaRPr lang="fr-FR"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Capillary effective</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length</a:t>
            </a:r>
            <a:r>
              <a:rPr lang="en-GB" sz="1200" kern="1200" baseline="0" dirty="0" smtClean="0">
                <a:solidFill>
                  <a:schemeClr val="tx1"/>
                </a:solidFill>
                <a:effectLst/>
                <a:latin typeface="+mn-lt"/>
                <a:ea typeface="+mn-ea"/>
                <a:cs typeface="+mn-cs"/>
              </a:rPr>
              <a:t> was</a:t>
            </a:r>
            <a:r>
              <a:rPr lang="en-GB" sz="1200" kern="1200" dirty="0" smtClean="0">
                <a:solidFill>
                  <a:schemeClr val="tx1"/>
                </a:solidFill>
                <a:effectLst/>
                <a:latin typeface="+mn-lt"/>
                <a:ea typeface="+mn-ea"/>
                <a:cs typeface="+mn-cs"/>
              </a:rPr>
              <a:t> 40cm</a:t>
            </a:r>
            <a:endParaRPr lang="fr-FR" sz="120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1200" kern="1200" dirty="0" smtClean="0">
                <a:solidFill>
                  <a:schemeClr val="tx1"/>
                </a:solidFill>
                <a:effectLst/>
                <a:latin typeface="+mn-lt"/>
                <a:ea typeface="+mn-ea"/>
                <a:cs typeface="+mn-cs"/>
              </a:rPr>
              <a:t>Ionic strength of the electrolyte was</a:t>
            </a:r>
            <a:r>
              <a:rPr lang="en-GB" sz="1200" kern="1200" baseline="0" dirty="0" smtClean="0">
                <a:solidFill>
                  <a:schemeClr val="tx1"/>
                </a:solidFill>
                <a:effectLst/>
                <a:latin typeface="+mn-lt"/>
                <a:ea typeface="+mn-ea"/>
                <a:cs typeface="+mn-cs"/>
              </a:rPr>
              <a:t> 30mM</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smtClean="0">
                <a:solidFill>
                  <a:schemeClr val="tx1"/>
                </a:solidFill>
                <a:effectLst/>
                <a:latin typeface="+mn-lt"/>
                <a:ea typeface="+mn-ea"/>
                <a:cs typeface="+mn-cs"/>
              </a:rPr>
              <a:t>- BGE was sodium phosphate and pH 2</a:t>
            </a:r>
            <a:endParaRPr lang="fr-FR"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smtClean="0">
                <a:solidFill>
                  <a:schemeClr val="tx1"/>
                </a:solidFill>
                <a:effectLst/>
                <a:latin typeface="+mn-lt"/>
                <a:ea typeface="+mn-ea"/>
                <a:cs typeface="+mn-cs"/>
              </a:rPr>
              <a:t>- Electric field was 212 volt/</a:t>
            </a:r>
            <a:r>
              <a:rPr lang="en-GB" sz="1200" kern="1200" baseline="0" dirty="0" err="1" smtClean="0">
                <a:solidFill>
                  <a:schemeClr val="tx1"/>
                </a:solidFill>
                <a:effectLst/>
                <a:latin typeface="+mn-lt"/>
                <a:ea typeface="+mn-ea"/>
                <a:cs typeface="+mn-cs"/>
              </a:rPr>
              <a:t>centimeter</a:t>
            </a:r>
            <a:endParaRPr lang="en-GB" sz="1200" kern="1200" baseline="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1200" kern="1200" baseline="0" dirty="0" smtClean="0">
                <a:solidFill>
                  <a:schemeClr val="tx1"/>
                </a:solidFill>
                <a:effectLst/>
                <a:latin typeface="+mn-lt"/>
                <a:ea typeface="+mn-ea"/>
                <a:cs typeface="+mn-cs"/>
              </a:rPr>
              <a:t>Detection was 214nm</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1200" kern="1200" baseline="0" dirty="0" smtClean="0">
                <a:solidFill>
                  <a:schemeClr val="tx1"/>
                </a:solidFill>
                <a:effectLst/>
                <a:latin typeface="+mn-lt"/>
                <a:ea typeface="+mn-ea"/>
                <a:cs typeface="+mn-cs"/>
              </a:rPr>
              <a:t>Simple injected was 7.8nl</a:t>
            </a:r>
          </a:p>
          <a:p>
            <a:r>
              <a:rPr lang="fr-FR" sz="1200" kern="1200" dirty="0" err="1" smtClean="0">
                <a:solidFill>
                  <a:schemeClr val="tx1"/>
                </a:solidFill>
                <a:effectLst/>
                <a:latin typeface="+mn-lt"/>
                <a:ea typeface="+mn-ea"/>
                <a:cs typeface="+mn-cs"/>
              </a:rPr>
              <a:t>We</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applied</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this</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method</a:t>
            </a:r>
            <a:r>
              <a:rPr lang="fr-FR" sz="1200" kern="1200" baseline="0" dirty="0" smtClean="0">
                <a:solidFill>
                  <a:schemeClr val="tx1"/>
                </a:solidFill>
                <a:effectLst/>
                <a:latin typeface="+mn-lt"/>
                <a:ea typeface="+mn-ea"/>
                <a:cs typeface="+mn-cs"/>
              </a:rPr>
              <a:t> to </a:t>
            </a:r>
            <a:r>
              <a:rPr lang="fr-FR" sz="1200" kern="1200" baseline="0" dirty="0" err="1" smtClean="0">
                <a:solidFill>
                  <a:schemeClr val="tx1"/>
                </a:solidFill>
                <a:effectLst/>
                <a:latin typeface="+mn-lt"/>
                <a:ea typeface="+mn-ea"/>
                <a:cs typeface="+mn-cs"/>
              </a:rPr>
              <a:t>analyze</a:t>
            </a:r>
            <a:r>
              <a:rPr lang="fr-FR" sz="1200" kern="1200" baseline="0" dirty="0" smtClean="0">
                <a:solidFill>
                  <a:schemeClr val="tx1"/>
                </a:solidFill>
                <a:effectLst/>
                <a:latin typeface="+mn-lt"/>
                <a:ea typeface="+mn-ea"/>
                <a:cs typeface="+mn-cs"/>
              </a:rPr>
              <a:t> 3  </a:t>
            </a:r>
            <a:r>
              <a:rPr lang="fr-FR" sz="1200" kern="1200" baseline="0" dirty="0" err="1" smtClean="0">
                <a:solidFill>
                  <a:schemeClr val="tx1"/>
                </a:solidFill>
                <a:effectLst/>
                <a:latin typeface="+mn-lt"/>
                <a:ea typeface="+mn-ea"/>
                <a:cs typeface="+mn-cs"/>
              </a:rPr>
              <a:t>batches</a:t>
            </a:r>
            <a:r>
              <a:rPr lang="fr-FR" sz="1200" kern="1200" baseline="0" dirty="0" smtClean="0">
                <a:solidFill>
                  <a:schemeClr val="tx1"/>
                </a:solidFill>
                <a:effectLst/>
                <a:latin typeface="+mn-lt"/>
                <a:ea typeface="+mn-ea"/>
                <a:cs typeface="+mn-cs"/>
              </a:rPr>
              <a:t> of </a:t>
            </a:r>
            <a:r>
              <a:rPr lang="fr-FR" sz="1200" kern="1200" baseline="0" dirty="0" err="1" smtClean="0">
                <a:solidFill>
                  <a:schemeClr val="tx1"/>
                </a:solidFill>
                <a:effectLst/>
                <a:latin typeface="+mn-lt"/>
                <a:ea typeface="+mn-ea"/>
                <a:cs typeface="+mn-cs"/>
              </a:rPr>
              <a:t>Lachesis</a:t>
            </a:r>
            <a:r>
              <a:rPr lang="fr-FR" sz="1200" kern="1200" baseline="0" dirty="0" smtClean="0">
                <a:solidFill>
                  <a:schemeClr val="tx1"/>
                </a:solidFill>
                <a:effectLst/>
                <a:latin typeface="+mn-lt"/>
                <a:ea typeface="+mn-ea"/>
                <a:cs typeface="+mn-cs"/>
              </a:rPr>
              <a:t> muta </a:t>
            </a:r>
            <a:r>
              <a:rPr lang="fr-FR" sz="1200" kern="1200" baseline="0" dirty="0" err="1" smtClean="0">
                <a:solidFill>
                  <a:schemeClr val="tx1"/>
                </a:solidFill>
                <a:effectLst/>
                <a:latin typeface="+mn-lt"/>
                <a:ea typeface="+mn-ea"/>
                <a:cs typeface="+mn-cs"/>
              </a:rPr>
              <a:t>venom</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With</a:t>
            </a:r>
            <a:r>
              <a:rPr lang="fr-FR" sz="1200" kern="1200" baseline="0" dirty="0" smtClean="0">
                <a:solidFill>
                  <a:schemeClr val="tx1"/>
                </a:solidFill>
                <a:effectLst/>
                <a:latin typeface="+mn-lt"/>
                <a:ea typeface="+mn-ea"/>
                <a:cs typeface="+mn-cs"/>
              </a:rPr>
              <a:t> 30 </a:t>
            </a:r>
            <a:r>
              <a:rPr lang="fr-FR" sz="1200" kern="1200" baseline="0" dirty="0" err="1" smtClean="0">
                <a:solidFill>
                  <a:schemeClr val="tx1"/>
                </a:solidFill>
                <a:effectLst/>
                <a:latin typeface="+mn-lt"/>
                <a:ea typeface="+mn-ea"/>
                <a:cs typeface="+mn-cs"/>
              </a:rPr>
              <a:t>analyzes</a:t>
            </a:r>
            <a:r>
              <a:rPr lang="fr-FR" sz="1200" kern="1200" baseline="0" dirty="0" smtClean="0">
                <a:solidFill>
                  <a:schemeClr val="tx1"/>
                </a:solidFill>
                <a:effectLst/>
                <a:latin typeface="+mn-lt"/>
                <a:ea typeface="+mn-ea"/>
                <a:cs typeface="+mn-cs"/>
              </a:rPr>
              <a:t> per batch</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F3C9838A-6933-48AF-9CC8-6673414C76EB}" type="slidenum">
              <a:rPr lang="fr-FR" smtClean="0">
                <a:solidFill>
                  <a:prstClr val="black"/>
                </a:solidFill>
              </a:rPr>
              <a:pPr/>
              <a:t>20</a:t>
            </a:fld>
            <a:endParaRPr lang="fr-FR">
              <a:solidFill>
                <a:prstClr val="black"/>
              </a:solidFill>
            </a:endParaRPr>
          </a:p>
        </p:txBody>
      </p:sp>
    </p:spTree>
    <p:extLst>
      <p:ext uri="{BB962C8B-B14F-4D97-AF65-F5344CB8AC3E}">
        <p14:creationId xmlns:p14="http://schemas.microsoft.com/office/powerpoint/2010/main" xmlns="" val="35044660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From these results, a </a:t>
            </a:r>
            <a:r>
              <a:rPr lang="en-GB" sz="1200" kern="1200" dirty="0" err="1" smtClean="0">
                <a:solidFill>
                  <a:schemeClr val="tx1"/>
                </a:solidFill>
                <a:effectLst/>
                <a:latin typeface="+mn-lt"/>
                <a:ea typeface="+mn-ea"/>
                <a:cs typeface="+mn-cs"/>
              </a:rPr>
              <a:t>chemometric</a:t>
            </a:r>
            <a:r>
              <a:rPr lang="en-GB" sz="1200" kern="1200" dirty="0" smtClean="0">
                <a:solidFill>
                  <a:schemeClr val="tx1"/>
                </a:solidFill>
                <a:effectLst/>
                <a:latin typeface="+mn-lt"/>
                <a:ea typeface="+mn-ea"/>
                <a:cs typeface="+mn-cs"/>
              </a:rPr>
              <a:t> study , was performed to extract the analytic fingerprint, in collaboration with Institute of Functional genomics of </a:t>
            </a:r>
            <a:r>
              <a:rPr lang="en-GB" sz="1200" kern="1200" dirty="0" err="1" smtClean="0">
                <a:solidFill>
                  <a:schemeClr val="tx1"/>
                </a:solidFill>
                <a:effectLst/>
                <a:latin typeface="+mn-lt"/>
                <a:ea typeface="+mn-ea"/>
                <a:cs typeface="+mn-cs"/>
              </a:rPr>
              <a:t>Monptellier</a:t>
            </a:r>
            <a:r>
              <a:rPr lang="en-GB" sz="1200" kern="1200" dirty="0" smtClean="0">
                <a:solidFill>
                  <a:schemeClr val="tx1"/>
                </a:solidFill>
                <a:effectLst/>
                <a:latin typeface="+mn-lt"/>
                <a:ea typeface="+mn-ea"/>
                <a:cs typeface="+mn-cs"/>
              </a:rPr>
              <a:t>,</a:t>
            </a:r>
            <a:endParaRPr lang="fr-FR"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C76A8867-1683-4F18-BFB0-E24E0E708F2F}" type="slidenum">
              <a:rPr lang="fr-FR" smtClean="0"/>
              <a:pPr/>
              <a:t>21</a:t>
            </a:fld>
            <a:endParaRPr lang="fr-FR"/>
          </a:p>
        </p:txBody>
      </p:sp>
    </p:spTree>
    <p:extLst>
      <p:ext uri="{BB962C8B-B14F-4D97-AF65-F5344CB8AC3E}">
        <p14:creationId xmlns:p14="http://schemas.microsoft.com/office/powerpoint/2010/main" xmlns="" val="9759195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Here are outlined the profiles observed in different batches of venom from Lachesis </a:t>
            </a:r>
            <a:r>
              <a:rPr lang="en-GB" sz="1200" kern="1200" dirty="0" err="1" smtClean="0">
                <a:solidFill>
                  <a:schemeClr val="tx1"/>
                </a:solidFill>
                <a:effectLst/>
                <a:latin typeface="+mn-lt"/>
                <a:ea typeface="+mn-ea"/>
                <a:cs typeface="+mn-cs"/>
              </a:rPr>
              <a:t>Muta</a:t>
            </a:r>
            <a:r>
              <a:rPr lang="en-GB" sz="1200" kern="1200" dirty="0" smtClean="0">
                <a:solidFill>
                  <a:schemeClr val="tx1"/>
                </a:solidFill>
                <a:effectLst/>
                <a:latin typeface="+mn-lt"/>
                <a:ea typeface="+mn-ea"/>
                <a:cs typeface="+mn-cs"/>
              </a:rPr>
              <a:t>. We performed 100 </a:t>
            </a:r>
            <a:r>
              <a:rPr lang="en-GB" sz="1200" kern="1200" dirty="0" err="1" smtClean="0">
                <a:solidFill>
                  <a:schemeClr val="tx1"/>
                </a:solidFill>
                <a:effectLst/>
                <a:latin typeface="+mn-lt"/>
                <a:ea typeface="+mn-ea"/>
                <a:cs typeface="+mn-cs"/>
              </a:rPr>
              <a:t>analyzes</a:t>
            </a:r>
            <a:r>
              <a:rPr lang="en-GB" sz="1200" kern="1200" dirty="0" smtClean="0">
                <a:solidFill>
                  <a:schemeClr val="tx1"/>
                </a:solidFill>
                <a:effectLst/>
                <a:latin typeface="+mn-lt"/>
                <a:ea typeface="+mn-ea"/>
                <a:cs typeface="+mn-cs"/>
              </a:rPr>
              <a:t> per batch. Here we can recognize identical peaks and also identify differences related to biological variabilities</a:t>
            </a:r>
            <a:endParaRPr lang="fr-FR"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C76A8867-1683-4F18-BFB0-E24E0E708F2F}" type="slidenum">
              <a:rPr lang="fr-FR" smtClean="0"/>
              <a:pPr/>
              <a:t>22</a:t>
            </a:fld>
            <a:endParaRPr lang="fr-FR"/>
          </a:p>
        </p:txBody>
      </p:sp>
    </p:spTree>
    <p:extLst>
      <p:ext uri="{BB962C8B-B14F-4D97-AF65-F5344CB8AC3E}">
        <p14:creationId xmlns:p14="http://schemas.microsoft.com/office/powerpoint/2010/main" xmlns="" val="13840388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en-GB" sz="1200" kern="1200" dirty="0" smtClean="0">
                <a:solidFill>
                  <a:schemeClr val="tx1"/>
                </a:solidFill>
                <a:effectLst/>
                <a:latin typeface="+mn-lt"/>
                <a:ea typeface="+mn-ea"/>
                <a:cs typeface="+mn-cs"/>
              </a:rPr>
              <a:t>We compiled raw </a:t>
            </a:r>
            <a:r>
              <a:rPr lang="en-GB" sz="1200" kern="1200" dirty="0" err="1" smtClean="0">
                <a:solidFill>
                  <a:schemeClr val="tx1"/>
                </a:solidFill>
                <a:effectLst/>
                <a:latin typeface="+mn-lt"/>
                <a:ea typeface="+mn-ea"/>
                <a:cs typeface="+mn-cs"/>
              </a:rPr>
              <a:t>datas</a:t>
            </a:r>
            <a:r>
              <a:rPr lang="en-GB" sz="1200" kern="1200" dirty="0" smtClean="0">
                <a:solidFill>
                  <a:schemeClr val="tx1"/>
                </a:solidFill>
                <a:effectLst/>
                <a:latin typeface="+mn-lt"/>
                <a:ea typeface="+mn-ea"/>
                <a:cs typeface="+mn-cs"/>
              </a:rPr>
              <a:t> obtained by </a:t>
            </a:r>
            <a:r>
              <a:rPr lang="en-GB" sz="1200" kern="1200" dirty="0" err="1" smtClean="0">
                <a:solidFill>
                  <a:schemeClr val="tx1"/>
                </a:solidFill>
                <a:effectLst/>
                <a:latin typeface="+mn-lt"/>
                <a:ea typeface="+mn-ea"/>
                <a:cs typeface="+mn-cs"/>
              </a:rPr>
              <a:t>electropherograms</a:t>
            </a:r>
            <a:r>
              <a:rPr lang="en-GB" sz="1200" kern="1200" dirty="0" smtClean="0">
                <a:solidFill>
                  <a:schemeClr val="tx1"/>
                </a:solidFill>
                <a:effectLst/>
                <a:latin typeface="+mn-lt"/>
                <a:ea typeface="+mn-ea"/>
                <a:cs typeface="+mn-cs"/>
              </a:rPr>
              <a:t> per batch. we observed several shifts of signals that were due to the influence of FEO. We therefore expressed the migration time in effective mobility in order to eliminate the influence of flux and then we re-expressed it in the time.</a:t>
            </a:r>
            <a:endParaRPr lang="fr-FR" sz="1200" kern="1200" dirty="0" smtClean="0">
              <a:solidFill>
                <a:schemeClr val="tx1"/>
              </a:solidFill>
              <a:effectLst/>
              <a:latin typeface="+mn-lt"/>
              <a:ea typeface="+mn-ea"/>
              <a:cs typeface="+mn-cs"/>
            </a:endParaRPr>
          </a:p>
          <a:p>
            <a:endParaRPr lang="fr-FR"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C76A8867-1683-4F18-BFB0-E24E0E708F2F}" type="slidenum">
              <a:rPr lang="fr-FR" smtClean="0"/>
              <a:pPr/>
              <a:t>23</a:t>
            </a:fld>
            <a:endParaRPr lang="fr-FR"/>
          </a:p>
        </p:txBody>
      </p:sp>
    </p:spTree>
    <p:extLst>
      <p:ext uri="{BB962C8B-B14F-4D97-AF65-F5344CB8AC3E}">
        <p14:creationId xmlns:p14="http://schemas.microsoft.com/office/powerpoint/2010/main" xmlns="" val="38483644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en-GB" sz="1200" kern="1200" dirty="0" smtClean="0">
                <a:solidFill>
                  <a:schemeClr val="tx1"/>
                </a:solidFill>
                <a:effectLst/>
                <a:latin typeface="+mn-lt"/>
                <a:ea typeface="+mn-ea"/>
                <a:cs typeface="+mn-cs"/>
              </a:rPr>
              <a:t>Then we aligned the </a:t>
            </a:r>
            <a:r>
              <a:rPr lang="en-GB" sz="1200" kern="1200" dirty="0" err="1" smtClean="0">
                <a:solidFill>
                  <a:schemeClr val="tx1"/>
                </a:solidFill>
                <a:effectLst/>
                <a:latin typeface="+mn-lt"/>
                <a:ea typeface="+mn-ea"/>
                <a:cs typeface="+mn-cs"/>
              </a:rPr>
              <a:t>electropherograms</a:t>
            </a:r>
            <a:r>
              <a:rPr lang="en-GB" sz="1200" kern="1200" dirty="0" smtClean="0">
                <a:solidFill>
                  <a:schemeClr val="tx1"/>
                </a:solidFill>
                <a:effectLst/>
                <a:latin typeface="+mn-lt"/>
                <a:ea typeface="+mn-ea"/>
                <a:cs typeface="+mn-cs"/>
              </a:rPr>
              <a:t> per batch, correcting baselines</a:t>
            </a:r>
            <a:endParaRPr lang="fr-FR" dirty="0"/>
          </a:p>
        </p:txBody>
      </p:sp>
      <p:sp>
        <p:nvSpPr>
          <p:cNvPr id="4" name="Espace réservé du numéro de diapositive 3"/>
          <p:cNvSpPr>
            <a:spLocks noGrp="1"/>
          </p:cNvSpPr>
          <p:nvPr>
            <p:ph type="sldNum" sz="quarter" idx="10"/>
          </p:nvPr>
        </p:nvSpPr>
        <p:spPr/>
        <p:txBody>
          <a:bodyPr/>
          <a:lstStyle/>
          <a:p>
            <a:fld id="{C76A8867-1683-4F18-BFB0-E24E0E708F2F}" type="slidenum">
              <a:rPr lang="fr-FR" smtClean="0"/>
              <a:pPr/>
              <a:t>24</a:t>
            </a:fld>
            <a:endParaRPr lang="fr-FR"/>
          </a:p>
        </p:txBody>
      </p:sp>
    </p:spTree>
    <p:extLst>
      <p:ext uri="{BB962C8B-B14F-4D97-AF65-F5344CB8AC3E}">
        <p14:creationId xmlns:p14="http://schemas.microsoft.com/office/powerpoint/2010/main" xmlns="" val="41759829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And we searched the peaks common to all signals for each batch then we extract the fingerprints</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C76A8867-1683-4F18-BFB0-E24E0E708F2F}" type="slidenum">
              <a:rPr lang="fr-FR" smtClean="0"/>
              <a:pPr/>
              <a:t>25</a:t>
            </a:fld>
            <a:endParaRPr lang="fr-FR"/>
          </a:p>
        </p:txBody>
      </p:sp>
    </p:spTree>
    <p:extLst>
      <p:ext uri="{BB962C8B-B14F-4D97-AF65-F5344CB8AC3E}">
        <p14:creationId xmlns:p14="http://schemas.microsoft.com/office/powerpoint/2010/main" xmlns="" val="2547278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en-US" dirty="0" smtClean="0"/>
              <a:t>The common peaks are extracted</a:t>
            </a:r>
            <a:endParaRPr lang="fr-FR" dirty="0"/>
          </a:p>
        </p:txBody>
      </p:sp>
      <p:sp>
        <p:nvSpPr>
          <p:cNvPr id="4" name="Espace réservé du numéro de diapositive 3"/>
          <p:cNvSpPr>
            <a:spLocks noGrp="1"/>
          </p:cNvSpPr>
          <p:nvPr>
            <p:ph type="sldNum" sz="quarter" idx="10"/>
          </p:nvPr>
        </p:nvSpPr>
        <p:spPr/>
        <p:txBody>
          <a:bodyPr/>
          <a:lstStyle/>
          <a:p>
            <a:fld id="{C76A8867-1683-4F18-BFB0-E24E0E708F2F}" type="slidenum">
              <a:rPr lang="fr-FR" smtClean="0"/>
              <a:pPr/>
              <a:t>26</a:t>
            </a:fld>
            <a:endParaRPr lang="fr-FR"/>
          </a:p>
        </p:txBody>
      </p:sp>
    </p:spTree>
    <p:extLst>
      <p:ext uri="{BB962C8B-B14F-4D97-AF65-F5344CB8AC3E}">
        <p14:creationId xmlns:p14="http://schemas.microsoft.com/office/powerpoint/2010/main" xmlns="" val="42082468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And </a:t>
            </a:r>
            <a:r>
              <a:rPr lang="fr-FR" dirty="0" err="1" smtClean="0"/>
              <a:t>We</a:t>
            </a:r>
            <a:r>
              <a:rPr lang="fr-FR" baseline="0" dirty="0" smtClean="0"/>
              <a:t> have </a:t>
            </a:r>
            <a:r>
              <a:rPr lang="fr-FR" baseline="0" dirty="0" err="1" smtClean="0"/>
              <a:t>got</a:t>
            </a:r>
            <a:r>
              <a:rPr lang="fr-FR" baseline="0" dirty="0" smtClean="0"/>
              <a:t> </a:t>
            </a:r>
            <a:r>
              <a:rPr lang="fr-FR" baseline="0" dirty="0" err="1" smtClean="0"/>
              <a:t>here</a:t>
            </a:r>
            <a:r>
              <a:rPr lang="fr-FR" baseline="0" dirty="0" smtClean="0"/>
              <a:t> The </a:t>
            </a:r>
            <a:r>
              <a:rPr lang="fr-FR" baseline="0" dirty="0" err="1" smtClean="0"/>
              <a:t>specfic</a:t>
            </a:r>
            <a:r>
              <a:rPr lang="fr-FR" baseline="0" dirty="0" smtClean="0"/>
              <a:t> </a:t>
            </a:r>
            <a:r>
              <a:rPr lang="fr-FR" baseline="0" dirty="0" err="1" smtClean="0"/>
              <a:t>analytical</a:t>
            </a:r>
            <a:r>
              <a:rPr lang="fr-FR" baseline="0" dirty="0" smtClean="0"/>
              <a:t> </a:t>
            </a:r>
            <a:r>
              <a:rPr lang="fr-FR" baseline="0" dirty="0" err="1" smtClean="0"/>
              <a:t>fingerprint</a:t>
            </a:r>
            <a:r>
              <a:rPr lang="fr-FR" baseline="0" dirty="0" smtClean="0"/>
              <a:t> of </a:t>
            </a:r>
            <a:r>
              <a:rPr lang="fr-FR" baseline="0" dirty="0" err="1" smtClean="0"/>
              <a:t>Lachesis</a:t>
            </a:r>
            <a:r>
              <a:rPr lang="fr-FR" baseline="0" dirty="0" smtClean="0"/>
              <a:t> muta </a:t>
            </a:r>
            <a:r>
              <a:rPr lang="fr-FR" baseline="0" dirty="0" err="1" smtClean="0"/>
              <a:t>snake</a:t>
            </a:r>
            <a:r>
              <a:rPr lang="fr-FR" baseline="0" dirty="0" smtClean="0"/>
              <a:t> </a:t>
            </a:r>
            <a:r>
              <a:rPr lang="fr-FR" baseline="0" dirty="0" err="1" smtClean="0"/>
              <a:t>venom</a:t>
            </a:r>
            <a:endParaRPr lang="fr-FR" dirty="0"/>
          </a:p>
        </p:txBody>
      </p:sp>
      <p:sp>
        <p:nvSpPr>
          <p:cNvPr id="4" name="Espace réservé du numéro de diapositive 3"/>
          <p:cNvSpPr>
            <a:spLocks noGrp="1"/>
          </p:cNvSpPr>
          <p:nvPr>
            <p:ph type="sldNum" sz="quarter" idx="10"/>
          </p:nvPr>
        </p:nvSpPr>
        <p:spPr/>
        <p:txBody>
          <a:bodyPr/>
          <a:lstStyle/>
          <a:p>
            <a:fld id="{C76A8867-1683-4F18-BFB0-E24E0E708F2F}" type="slidenum">
              <a:rPr lang="fr-FR" smtClean="0"/>
              <a:pPr/>
              <a:t>27</a:t>
            </a:fld>
            <a:endParaRPr lang="fr-FR"/>
          </a:p>
        </p:txBody>
      </p:sp>
    </p:spTree>
    <p:extLst>
      <p:ext uri="{BB962C8B-B14F-4D97-AF65-F5344CB8AC3E}">
        <p14:creationId xmlns:p14="http://schemas.microsoft.com/office/powerpoint/2010/main" xmlns="" val="32210675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specific analytical fingerprint will serve for the quality control of </a:t>
            </a:r>
            <a:r>
              <a:rPr lang="en-US" sz="1200" kern="1200" dirty="0" err="1" smtClean="0">
                <a:solidFill>
                  <a:schemeClr val="tx1"/>
                </a:solidFill>
                <a:effectLst/>
                <a:latin typeface="+mn-lt"/>
                <a:ea typeface="+mn-ea"/>
                <a:cs typeface="+mn-cs"/>
              </a:rPr>
              <a:t>lachesis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muta</a:t>
            </a:r>
            <a:r>
              <a:rPr lang="en-US" sz="1200" kern="1200" dirty="0" smtClean="0">
                <a:solidFill>
                  <a:schemeClr val="tx1"/>
                </a:solidFill>
                <a:effectLst/>
                <a:latin typeface="+mn-lt"/>
                <a:ea typeface="+mn-ea"/>
                <a:cs typeface="+mn-cs"/>
              </a:rPr>
              <a:t> batch in production.</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We applied this analysis to </a:t>
            </a:r>
            <a:r>
              <a:rPr lang="en-GB" sz="1200" kern="1200" dirty="0" err="1" smtClean="0">
                <a:solidFill>
                  <a:schemeClr val="tx1"/>
                </a:solidFill>
                <a:effectLst/>
                <a:latin typeface="+mn-lt"/>
                <a:ea typeface="+mn-ea"/>
                <a:cs typeface="+mn-cs"/>
              </a:rPr>
              <a:t>Naja</a:t>
            </a:r>
            <a:r>
              <a:rPr lang="en-GB" sz="1200" kern="1200" baseline="0" dirty="0" smtClean="0">
                <a:solidFill>
                  <a:schemeClr val="tx1"/>
                </a:solidFill>
                <a:effectLst/>
                <a:latin typeface="+mn-lt"/>
                <a:ea typeface="+mn-ea"/>
                <a:cs typeface="+mn-cs"/>
              </a:rPr>
              <a:t> </a:t>
            </a:r>
            <a:r>
              <a:rPr lang="en-GB" sz="1200" kern="1200" baseline="0" dirty="0" err="1" smtClean="0">
                <a:solidFill>
                  <a:schemeClr val="tx1"/>
                </a:solidFill>
                <a:effectLst/>
                <a:latin typeface="+mn-lt"/>
                <a:ea typeface="+mn-ea"/>
                <a:cs typeface="+mn-cs"/>
              </a:rPr>
              <a:t>naja</a:t>
            </a:r>
            <a:r>
              <a:rPr lang="en-GB" sz="1200" kern="1200" dirty="0" smtClean="0">
                <a:solidFill>
                  <a:schemeClr val="tx1"/>
                </a:solidFill>
                <a:effectLst/>
                <a:latin typeface="+mn-lt"/>
                <a:ea typeface="+mn-ea"/>
                <a:cs typeface="+mn-cs"/>
              </a:rPr>
              <a:t> venom  strains as mentioned above</a:t>
            </a:r>
            <a:endParaRPr lang="fr-FR" dirty="0"/>
          </a:p>
        </p:txBody>
      </p:sp>
      <p:sp>
        <p:nvSpPr>
          <p:cNvPr id="4" name="Espace réservé du numéro de diapositive 3"/>
          <p:cNvSpPr>
            <a:spLocks noGrp="1"/>
          </p:cNvSpPr>
          <p:nvPr>
            <p:ph type="sldNum" sz="quarter" idx="10"/>
          </p:nvPr>
        </p:nvSpPr>
        <p:spPr/>
        <p:txBody>
          <a:bodyPr/>
          <a:lstStyle/>
          <a:p>
            <a:fld id="{C76A8867-1683-4F18-BFB0-E24E0E708F2F}" type="slidenum">
              <a:rPr lang="fr-FR" smtClean="0"/>
              <a:pPr/>
              <a:t>28</a:t>
            </a:fld>
            <a:endParaRPr lang="fr-FR"/>
          </a:p>
        </p:txBody>
      </p:sp>
    </p:spTree>
    <p:extLst>
      <p:ext uri="{BB962C8B-B14F-4D97-AF65-F5344CB8AC3E}">
        <p14:creationId xmlns:p14="http://schemas.microsoft.com/office/powerpoint/2010/main" xmlns="" val="1394543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normAutofit/>
          </a:bodyPr>
          <a:lstStyle/>
          <a:p>
            <a:pPr marL="0" indent="0">
              <a:buFontTx/>
              <a:buNone/>
            </a:pPr>
            <a:r>
              <a:rPr lang="en-US" dirty="0" smtClean="0">
                <a:solidFill>
                  <a:srgbClr val="FF0000"/>
                </a:solidFill>
              </a:rPr>
              <a:t>Here is shown the electrophoretic profiles of two batches of </a:t>
            </a:r>
            <a:r>
              <a:rPr lang="en-US" dirty="0" err="1" smtClean="0">
                <a:solidFill>
                  <a:srgbClr val="FF0000"/>
                </a:solidFill>
              </a:rPr>
              <a:t>Naja</a:t>
            </a:r>
            <a:r>
              <a:rPr lang="en-US" dirty="0" smtClean="0">
                <a:solidFill>
                  <a:srgbClr val="FF0000"/>
                </a:solidFill>
              </a:rPr>
              <a:t> </a:t>
            </a:r>
            <a:r>
              <a:rPr lang="en-US" dirty="0" err="1" smtClean="0">
                <a:solidFill>
                  <a:srgbClr val="FF0000"/>
                </a:solidFill>
              </a:rPr>
              <a:t>naja</a:t>
            </a:r>
            <a:r>
              <a:rPr lang="en-US" dirty="0" smtClean="0">
                <a:solidFill>
                  <a:srgbClr val="FF0000"/>
                </a:solidFill>
              </a:rPr>
              <a:t> venom. These profiles were obtained with the same method of analysis. For each batch 30 analyzes were performed. The profiles obtained are perfectly repeatable</a:t>
            </a:r>
            <a:endParaRPr lang="fr-FR" dirty="0">
              <a:solidFill>
                <a:srgbClr val="FF0000"/>
              </a:solidFill>
            </a:endParaRPr>
          </a:p>
        </p:txBody>
      </p:sp>
      <p:sp>
        <p:nvSpPr>
          <p:cNvPr id="4" name="Espace réservé du numéro de diapositive 3"/>
          <p:cNvSpPr>
            <a:spLocks noGrp="1"/>
          </p:cNvSpPr>
          <p:nvPr>
            <p:ph type="sldNum" sz="quarter" idx="10"/>
          </p:nvPr>
        </p:nvSpPr>
        <p:spPr/>
        <p:txBody>
          <a:bodyPr/>
          <a:lstStyle/>
          <a:p>
            <a:fld id="{C76A8867-1683-4F18-BFB0-E24E0E708F2F}" type="slidenum">
              <a:rPr lang="fr-FR" smtClean="0"/>
              <a:pPr/>
              <a:t>29</a:t>
            </a:fld>
            <a:endParaRPr lang="fr-FR"/>
          </a:p>
        </p:txBody>
      </p:sp>
    </p:spTree>
    <p:extLst>
      <p:ext uri="{BB962C8B-B14F-4D97-AF65-F5344CB8AC3E}">
        <p14:creationId xmlns:p14="http://schemas.microsoft.com/office/powerpoint/2010/main" xmlns="" val="37009494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GB" sz="1200" kern="1200" dirty="0" smtClean="0">
                <a:solidFill>
                  <a:schemeClr val="tx1"/>
                </a:solidFill>
                <a:effectLst/>
                <a:latin typeface="+mn-lt"/>
                <a:ea typeface="+mn-ea"/>
                <a:cs typeface="+mn-cs"/>
              </a:rPr>
              <a:t>The electrophoretic profile of  </a:t>
            </a:r>
            <a:r>
              <a:rPr lang="en-GB" sz="1200" kern="1200" dirty="0" err="1" smtClean="0">
                <a:solidFill>
                  <a:schemeClr val="tx1"/>
                </a:solidFill>
                <a:effectLst/>
                <a:latin typeface="+mn-lt"/>
                <a:ea typeface="+mn-ea"/>
                <a:cs typeface="+mn-cs"/>
              </a:rPr>
              <a:t>naja</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naja</a:t>
            </a:r>
            <a:r>
              <a:rPr lang="en-GB" sz="1200" kern="1200" dirty="0" smtClean="0">
                <a:solidFill>
                  <a:schemeClr val="tx1"/>
                </a:solidFill>
                <a:effectLst/>
                <a:latin typeface="+mn-lt"/>
                <a:ea typeface="+mn-ea"/>
                <a:cs typeface="+mn-cs"/>
              </a:rPr>
              <a:t> obtained is less resolved, it means that protein separation may be improved.</a:t>
            </a:r>
            <a:endParaRPr lang="fr-FR"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we decided to conduct the enzymatic digestion of the venom of </a:t>
            </a:r>
            <a:r>
              <a:rPr lang="en-GB" sz="1200" kern="1200" dirty="0" err="1" smtClean="0">
                <a:solidFill>
                  <a:schemeClr val="tx1"/>
                </a:solidFill>
                <a:effectLst/>
                <a:latin typeface="+mn-lt"/>
                <a:ea typeface="+mn-ea"/>
                <a:cs typeface="+mn-cs"/>
              </a:rPr>
              <a:t>Naja</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Naja</a:t>
            </a:r>
            <a:r>
              <a:rPr lang="en-GB" sz="1200" kern="1200" dirty="0" smtClean="0">
                <a:solidFill>
                  <a:schemeClr val="tx1"/>
                </a:solidFill>
                <a:effectLst/>
                <a:latin typeface="+mn-lt"/>
                <a:ea typeface="+mn-ea"/>
                <a:cs typeface="+mn-cs"/>
              </a:rPr>
              <a:t>, to break the peptide bond</a:t>
            </a:r>
            <a:endParaRPr lang="fr-FR" sz="1200" kern="1200" dirty="0" smtClean="0">
              <a:solidFill>
                <a:schemeClr val="tx1"/>
              </a:solidFill>
              <a:effectLst/>
              <a:latin typeface="+mn-lt"/>
              <a:ea typeface="+mn-ea"/>
              <a:cs typeface="+mn-cs"/>
            </a:endParaRPr>
          </a:p>
          <a:p>
            <a:pPr marL="0" indent="0">
              <a:buFontTx/>
              <a:buNone/>
            </a:pPr>
            <a:endParaRPr lang="fr-FR" dirty="0" smtClean="0">
              <a:solidFill>
                <a:srgbClr val="FF0000"/>
              </a:solidFill>
            </a:endParaRPr>
          </a:p>
          <a:p>
            <a:endParaRPr lang="fr-FR" dirty="0"/>
          </a:p>
        </p:txBody>
      </p:sp>
      <p:sp>
        <p:nvSpPr>
          <p:cNvPr id="4" name="Espace réservé du numéro de diapositive 3"/>
          <p:cNvSpPr>
            <a:spLocks noGrp="1"/>
          </p:cNvSpPr>
          <p:nvPr>
            <p:ph type="sldNum" sz="quarter" idx="10"/>
          </p:nvPr>
        </p:nvSpPr>
        <p:spPr/>
        <p:txBody>
          <a:bodyPr/>
          <a:lstStyle/>
          <a:p>
            <a:fld id="{C76A8867-1683-4F18-BFB0-E24E0E708F2F}" type="slidenum">
              <a:rPr lang="fr-FR" smtClean="0"/>
              <a:pPr/>
              <a:t>30</a:t>
            </a:fld>
            <a:endParaRPr lang="fr-FR"/>
          </a:p>
        </p:txBody>
      </p:sp>
    </p:spTree>
    <p:extLst>
      <p:ext uri="{BB962C8B-B14F-4D97-AF65-F5344CB8AC3E}">
        <p14:creationId xmlns:p14="http://schemas.microsoft.com/office/powerpoint/2010/main" xmlns="" val="32908892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GB" sz="1200" kern="1200" dirty="0" smtClean="0">
                <a:solidFill>
                  <a:schemeClr val="tx1"/>
                </a:solidFill>
                <a:effectLst/>
                <a:latin typeface="+mn-lt"/>
                <a:ea typeface="+mn-ea"/>
                <a:cs typeface="+mn-cs"/>
              </a:rPr>
              <a:t>The electrophoretic profile of  </a:t>
            </a:r>
            <a:r>
              <a:rPr lang="en-GB" sz="1200" kern="1200" dirty="0" err="1" smtClean="0">
                <a:solidFill>
                  <a:schemeClr val="tx1"/>
                </a:solidFill>
                <a:effectLst/>
                <a:latin typeface="+mn-lt"/>
                <a:ea typeface="+mn-ea"/>
                <a:cs typeface="+mn-cs"/>
              </a:rPr>
              <a:t>naja</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naja</a:t>
            </a:r>
            <a:r>
              <a:rPr lang="en-GB" sz="1200" kern="1200" dirty="0" smtClean="0">
                <a:solidFill>
                  <a:schemeClr val="tx1"/>
                </a:solidFill>
                <a:effectLst/>
                <a:latin typeface="+mn-lt"/>
                <a:ea typeface="+mn-ea"/>
                <a:cs typeface="+mn-cs"/>
              </a:rPr>
              <a:t> obtained is less resolved, it means that protein separation may be improved.</a:t>
            </a:r>
            <a:endParaRPr lang="fr-FR"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we decided to conduct the enzymatic digestion of the venom of </a:t>
            </a:r>
            <a:r>
              <a:rPr lang="en-GB" sz="1200" kern="1200" dirty="0" err="1" smtClean="0">
                <a:solidFill>
                  <a:schemeClr val="tx1"/>
                </a:solidFill>
                <a:effectLst/>
                <a:latin typeface="+mn-lt"/>
                <a:ea typeface="+mn-ea"/>
                <a:cs typeface="+mn-cs"/>
              </a:rPr>
              <a:t>Naja</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Naja</a:t>
            </a:r>
            <a:r>
              <a:rPr lang="en-GB" sz="1200" kern="1200" dirty="0" smtClean="0">
                <a:solidFill>
                  <a:schemeClr val="tx1"/>
                </a:solidFill>
                <a:effectLst/>
                <a:latin typeface="+mn-lt"/>
                <a:ea typeface="+mn-ea"/>
                <a:cs typeface="+mn-cs"/>
              </a:rPr>
              <a:t>, to break the peptide bond</a:t>
            </a:r>
            <a:endParaRPr lang="fr-FR" sz="1200" kern="1200" dirty="0" smtClean="0">
              <a:solidFill>
                <a:schemeClr val="tx1"/>
              </a:solidFill>
              <a:effectLst/>
              <a:latin typeface="+mn-lt"/>
              <a:ea typeface="+mn-ea"/>
              <a:cs typeface="+mn-cs"/>
            </a:endParaRPr>
          </a:p>
          <a:p>
            <a:pPr marL="0" indent="0">
              <a:buFontTx/>
              <a:buNone/>
            </a:pPr>
            <a:endParaRPr lang="fr-FR" dirty="0" smtClean="0">
              <a:solidFill>
                <a:srgbClr val="FF0000"/>
              </a:solidFill>
            </a:endParaRPr>
          </a:p>
          <a:p>
            <a:endParaRPr lang="fr-FR" dirty="0"/>
          </a:p>
        </p:txBody>
      </p:sp>
      <p:sp>
        <p:nvSpPr>
          <p:cNvPr id="4" name="Espace réservé du numéro de diapositive 3"/>
          <p:cNvSpPr>
            <a:spLocks noGrp="1"/>
          </p:cNvSpPr>
          <p:nvPr>
            <p:ph type="sldNum" sz="quarter" idx="10"/>
          </p:nvPr>
        </p:nvSpPr>
        <p:spPr/>
        <p:txBody>
          <a:bodyPr/>
          <a:lstStyle/>
          <a:p>
            <a:fld id="{C76A8867-1683-4F18-BFB0-E24E0E708F2F}" type="slidenum">
              <a:rPr lang="fr-FR" smtClean="0"/>
              <a:pPr/>
              <a:t>31</a:t>
            </a:fld>
            <a:endParaRPr lang="fr-FR"/>
          </a:p>
        </p:txBody>
      </p:sp>
    </p:spTree>
    <p:extLst>
      <p:ext uri="{BB962C8B-B14F-4D97-AF65-F5344CB8AC3E}">
        <p14:creationId xmlns:p14="http://schemas.microsoft.com/office/powerpoint/2010/main" xmlns="" val="32908892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normAutofit/>
          </a:bodyPr>
          <a:lstStyle/>
          <a:p>
            <a:r>
              <a:rPr lang="en-US" baseline="0" dirty="0" smtClean="0"/>
              <a:t>Here are the superposition of profiles obtained after different digestion times</a:t>
            </a:r>
            <a:endParaRPr lang="fr-FR" baseline="0" dirty="0" smtClean="0"/>
          </a:p>
          <a:p>
            <a:pPr marL="171450" indent="-171450">
              <a:buFontTx/>
              <a:buChar char="-"/>
            </a:pPr>
            <a:r>
              <a:rPr lang="fr-FR" baseline="0" dirty="0" smtClean="0"/>
              <a:t>First, Digestion in 30 min</a:t>
            </a:r>
          </a:p>
          <a:p>
            <a:pPr marL="171450" indent="-171450">
              <a:buFontTx/>
              <a:buChar char="-"/>
            </a:pPr>
            <a:r>
              <a:rPr lang="fr-FR" baseline="0" dirty="0" err="1" smtClean="0"/>
              <a:t>Secondly</a:t>
            </a:r>
            <a:r>
              <a:rPr lang="fr-FR" baseline="0" dirty="0" smtClean="0"/>
              <a:t>, Digestion in 3h</a:t>
            </a:r>
          </a:p>
          <a:p>
            <a:pPr marL="171450" indent="-171450">
              <a:buFontTx/>
              <a:buChar char="-"/>
            </a:pPr>
            <a:r>
              <a:rPr lang="fr-FR" baseline="0" dirty="0" smtClean="0"/>
              <a:t>And </a:t>
            </a:r>
            <a:r>
              <a:rPr lang="fr-FR" baseline="0" dirty="0" err="1" smtClean="0"/>
              <a:t>then</a:t>
            </a:r>
            <a:r>
              <a:rPr lang="fr-FR" baseline="0" dirty="0" smtClean="0"/>
              <a:t>, Digestion in 12h</a:t>
            </a:r>
          </a:p>
          <a:p>
            <a:r>
              <a:rPr lang="en-US" baseline="0" dirty="0" smtClean="0"/>
              <a:t>The electrophoretic profile obtained after digestion 12H shows the best separation </a:t>
            </a:r>
            <a:endParaRPr lang="fr-FR" baseline="0" dirty="0" smtClean="0"/>
          </a:p>
        </p:txBody>
      </p:sp>
      <p:sp>
        <p:nvSpPr>
          <p:cNvPr id="4" name="Espace réservé du numéro de diapositive 3"/>
          <p:cNvSpPr>
            <a:spLocks noGrp="1"/>
          </p:cNvSpPr>
          <p:nvPr>
            <p:ph type="sldNum" sz="quarter" idx="10"/>
          </p:nvPr>
        </p:nvSpPr>
        <p:spPr/>
        <p:txBody>
          <a:bodyPr/>
          <a:lstStyle/>
          <a:p>
            <a:fld id="{C76A8867-1683-4F18-BFB0-E24E0E708F2F}" type="slidenum">
              <a:rPr lang="fr-FR" smtClean="0">
                <a:solidFill>
                  <a:prstClr val="black"/>
                </a:solidFill>
              </a:rPr>
              <a:pPr/>
              <a:t>32</a:t>
            </a:fld>
            <a:endParaRPr lang="fr-FR">
              <a:solidFill>
                <a:prstClr val="black"/>
              </a:solidFill>
            </a:endParaRPr>
          </a:p>
        </p:txBody>
      </p:sp>
    </p:spTree>
    <p:extLst>
      <p:ext uri="{BB962C8B-B14F-4D97-AF65-F5344CB8AC3E}">
        <p14:creationId xmlns:p14="http://schemas.microsoft.com/office/powerpoint/2010/main" xmlns="" val="5251197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en-US" dirty="0" smtClean="0"/>
              <a:t>The</a:t>
            </a:r>
            <a:r>
              <a:rPr lang="en-US" baseline="0" dirty="0" smtClean="0"/>
              <a:t> best result </a:t>
            </a:r>
            <a:r>
              <a:rPr lang="en-US" baseline="0" dirty="0" err="1" smtClean="0"/>
              <a:t>obtaines</a:t>
            </a:r>
            <a:r>
              <a:rPr lang="en-US" baseline="0" dirty="0" smtClean="0"/>
              <a:t> is</a:t>
            </a:r>
            <a:r>
              <a:rPr lang="en-US" dirty="0" smtClean="0"/>
              <a:t> shown on this figure</a:t>
            </a:r>
          </a:p>
          <a:p>
            <a:endParaRPr lang="en-US" dirty="0" smtClean="0"/>
          </a:p>
          <a:p>
            <a:r>
              <a:rPr lang="en-US" dirty="0" smtClean="0"/>
              <a:t>At this level, we will proceed with the analysis of several batches including enzymatic digestion step on</a:t>
            </a:r>
            <a:r>
              <a:rPr lang="en-US" baseline="0" dirty="0" smtClean="0"/>
              <a:t> line (told to you this morning Mister ……) </a:t>
            </a:r>
            <a:r>
              <a:rPr lang="en-US" dirty="0" smtClean="0"/>
              <a:t>, and perform </a:t>
            </a:r>
            <a:r>
              <a:rPr lang="en-US" dirty="0" err="1" smtClean="0"/>
              <a:t>chemometric</a:t>
            </a:r>
            <a:r>
              <a:rPr lang="en-US" dirty="0" smtClean="0"/>
              <a:t> treatment to extract specific analytical fingerprint.</a:t>
            </a:r>
            <a:endParaRPr lang="fr-FR" dirty="0"/>
          </a:p>
        </p:txBody>
      </p:sp>
      <p:sp>
        <p:nvSpPr>
          <p:cNvPr id="4" name="Espace réservé du numéro de diapositive 3"/>
          <p:cNvSpPr>
            <a:spLocks noGrp="1"/>
          </p:cNvSpPr>
          <p:nvPr>
            <p:ph type="sldNum" sz="quarter" idx="10"/>
          </p:nvPr>
        </p:nvSpPr>
        <p:spPr/>
        <p:txBody>
          <a:bodyPr/>
          <a:lstStyle/>
          <a:p>
            <a:fld id="{C76A8867-1683-4F18-BFB0-E24E0E708F2F}" type="slidenum">
              <a:rPr lang="fr-FR" smtClean="0">
                <a:solidFill>
                  <a:prstClr val="black"/>
                </a:solidFill>
              </a:rPr>
              <a:pPr/>
              <a:t>33</a:t>
            </a:fld>
            <a:endParaRPr lang="fr-FR">
              <a:solidFill>
                <a:prstClr val="black"/>
              </a:solidFill>
            </a:endParaRPr>
          </a:p>
        </p:txBody>
      </p:sp>
    </p:spTree>
    <p:extLst>
      <p:ext uri="{BB962C8B-B14F-4D97-AF65-F5344CB8AC3E}">
        <p14:creationId xmlns:p14="http://schemas.microsoft.com/office/powerpoint/2010/main" xmlns="" val="37200340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dirty="0" err="1" smtClean="0"/>
              <a:t>Acknowledgment</a:t>
            </a:r>
            <a:r>
              <a:rPr lang="fr-FR" baseline="0" dirty="0" smtClean="0"/>
              <a:t> to Pr Catherine Perrin, </a:t>
            </a:r>
            <a:r>
              <a:rPr lang="fr-FR" baseline="0" dirty="0" err="1" smtClean="0"/>
              <a:t>my</a:t>
            </a:r>
            <a:r>
              <a:rPr lang="fr-FR" baseline="0" dirty="0" smtClean="0"/>
              <a:t> PhD </a:t>
            </a:r>
            <a:r>
              <a:rPr lang="fr-FR" baseline="0" dirty="0" err="1" smtClean="0"/>
              <a:t>director</a:t>
            </a:r>
            <a:r>
              <a:rPr lang="fr-FR" baseline="0" dirty="0" smtClean="0"/>
              <a:t> </a:t>
            </a:r>
            <a:r>
              <a:rPr lang="fr-FR" dirty="0" smtClean="0"/>
              <a:t> </a:t>
            </a:r>
            <a:r>
              <a:rPr lang="fr-FR" baseline="0" dirty="0" smtClean="0"/>
              <a:t>…………. And  </a:t>
            </a:r>
            <a:r>
              <a:rPr lang="fr-FR" baseline="0" dirty="0" err="1" smtClean="0"/>
              <a:t>analytical</a:t>
            </a:r>
            <a:r>
              <a:rPr lang="fr-FR" baseline="0" dirty="0" smtClean="0"/>
              <a:t> </a:t>
            </a:r>
            <a:r>
              <a:rPr lang="fr-FR" baseline="0" dirty="0" err="1" smtClean="0"/>
              <a:t>chemistry</a:t>
            </a:r>
            <a:r>
              <a:rPr lang="fr-FR" baseline="0" dirty="0" smtClean="0"/>
              <a:t> </a:t>
            </a:r>
            <a:r>
              <a:rPr lang="fr-FR" baseline="0" dirty="0" err="1" smtClean="0"/>
              <a:t>laboratory</a:t>
            </a:r>
            <a:r>
              <a:rPr lang="fr-FR" baseline="0" dirty="0" smtClean="0"/>
              <a:t> team of </a:t>
            </a:r>
            <a:r>
              <a:rPr lang="fr-FR" baseline="0" dirty="0" err="1" smtClean="0"/>
              <a:t>Pharmacy</a:t>
            </a:r>
            <a:r>
              <a:rPr lang="fr-FR" baseline="0" dirty="0" smtClean="0"/>
              <a:t> </a:t>
            </a:r>
            <a:r>
              <a:rPr lang="fr-FR" baseline="0" dirty="0" err="1" smtClean="0"/>
              <a:t>school</a:t>
            </a:r>
            <a:r>
              <a:rPr lang="fr-FR" baseline="0" dirty="0" smtClean="0"/>
              <a:t> of Montpellier</a:t>
            </a:r>
          </a:p>
          <a:p>
            <a:endParaRPr lang="fr-FR" baseline="0" dirty="0" smtClean="0"/>
          </a:p>
          <a:p>
            <a:r>
              <a:rPr lang="fr-FR" baseline="0" dirty="0" err="1" smtClean="0"/>
              <a:t>Thank</a:t>
            </a:r>
            <a:r>
              <a:rPr lang="fr-FR" baseline="0" dirty="0" smtClean="0"/>
              <a:t> </a:t>
            </a:r>
            <a:r>
              <a:rPr lang="fr-FR" baseline="0" dirty="0" err="1" smtClean="0"/>
              <a:t>you</a:t>
            </a:r>
            <a:r>
              <a:rPr lang="fr-FR" baseline="0" dirty="0" smtClean="0"/>
              <a:t>!!!</a:t>
            </a:r>
          </a:p>
        </p:txBody>
      </p:sp>
      <p:sp>
        <p:nvSpPr>
          <p:cNvPr id="4" name="Espace réservé du numéro de diapositive 3"/>
          <p:cNvSpPr>
            <a:spLocks noGrp="1"/>
          </p:cNvSpPr>
          <p:nvPr>
            <p:ph type="sldNum" sz="quarter" idx="10"/>
          </p:nvPr>
        </p:nvSpPr>
        <p:spPr/>
        <p:txBody>
          <a:bodyPr/>
          <a:lstStyle/>
          <a:p>
            <a:fld id="{C76A8867-1683-4F18-BFB0-E24E0E708F2F}" type="slidenum">
              <a:rPr lang="fr-FR" smtClean="0"/>
              <a:pPr/>
              <a:t>34</a:t>
            </a:fld>
            <a:endParaRPr lang="fr-FR"/>
          </a:p>
        </p:txBody>
      </p:sp>
    </p:spTree>
    <p:extLst>
      <p:ext uri="{BB962C8B-B14F-4D97-AF65-F5344CB8AC3E}">
        <p14:creationId xmlns:p14="http://schemas.microsoft.com/office/powerpoint/2010/main" xmlns="" val="2104976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8"/>
            <a:ext cx="103632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2F7774BB-42BE-4522-ACEA-EE6CC19ABE1D}" type="datetime1">
              <a:rPr lang="en-US" smtClean="0"/>
              <a:pPr/>
              <a:t>3/14/2016</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02111984F565}" type="slidenum">
              <a:rPr lang="en-US" smtClean="0"/>
              <a:pPr/>
              <a:t>‹N°›</a:t>
            </a:fld>
            <a:endParaRPr lang="en-US" dirty="0"/>
          </a:p>
        </p:txBody>
      </p:sp>
    </p:spTree>
    <p:extLst>
      <p:ext uri="{BB962C8B-B14F-4D97-AF65-F5344CB8AC3E}">
        <p14:creationId xmlns:p14="http://schemas.microsoft.com/office/powerpoint/2010/main" xmlns="" val="1329428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A2DE633-528A-4A25-9D96-D1C47C8DD531}" type="datetime1">
              <a:rPr lang="en-US" smtClean="0"/>
              <a:pPr/>
              <a:t>3/14/2016</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02111984F565}" type="slidenum">
              <a:rPr lang="en-US" smtClean="0"/>
              <a:pPr/>
              <a:t>‹N°›</a:t>
            </a:fld>
            <a:endParaRPr lang="en-US" dirty="0"/>
          </a:p>
        </p:txBody>
      </p:sp>
    </p:spTree>
    <p:extLst>
      <p:ext uri="{BB962C8B-B14F-4D97-AF65-F5344CB8AC3E}">
        <p14:creationId xmlns:p14="http://schemas.microsoft.com/office/powerpoint/2010/main" xmlns="" val="480391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3"/>
            <a:ext cx="103632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1EE34BD5-577D-4914-A152-3ACE16F9BD44}" type="datetime1">
              <a:rPr lang="en-US" smtClean="0"/>
              <a:pPr/>
              <a:t>3/14/2016</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02111984F565}" type="slidenum">
              <a:rPr lang="en-US" smtClean="0"/>
              <a:pPr/>
              <a:t>‹N°›</a:t>
            </a:fld>
            <a:endParaRPr lang="en-US" dirty="0"/>
          </a:p>
        </p:txBody>
      </p:sp>
    </p:spTree>
    <p:extLst>
      <p:ext uri="{BB962C8B-B14F-4D97-AF65-F5344CB8AC3E}">
        <p14:creationId xmlns:p14="http://schemas.microsoft.com/office/powerpoint/2010/main" xmlns="" val="1382561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12800" y="1600203"/>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8229600" y="1600203"/>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50E57CCD-77B3-4068-A3F3-BF663558ACB8}" type="datetime1">
              <a:rPr lang="en-US" smtClean="0"/>
              <a:pPr/>
              <a:t>3/14/2016</a:t>
            </a:fld>
            <a:endParaRPr lang="en-US" dirty="0"/>
          </a:p>
        </p:txBody>
      </p:sp>
      <p:sp>
        <p:nvSpPr>
          <p:cNvPr id="6" name="Espace réservé du pied de page 5"/>
          <p:cNvSpPr>
            <a:spLocks noGrp="1"/>
          </p:cNvSpPr>
          <p:nvPr>
            <p:ph type="ftr" sz="quarter" idx="11"/>
          </p:nvPr>
        </p:nvSpPr>
        <p:spPr/>
        <p:txBody>
          <a:bodyPr/>
          <a:lstStyle/>
          <a:p>
            <a:endParaRPr lang="en-US" dirty="0"/>
          </a:p>
        </p:txBody>
      </p:sp>
      <p:sp>
        <p:nvSpPr>
          <p:cNvPr id="7" name="Espace réservé du numéro de diapositive 6"/>
          <p:cNvSpPr>
            <a:spLocks noGrp="1"/>
          </p:cNvSpPr>
          <p:nvPr>
            <p:ph type="sldNum" sz="quarter" idx="12"/>
          </p:nvPr>
        </p:nvSpPr>
        <p:spPr/>
        <p:txBody>
          <a:bodyPr/>
          <a:lstStyle/>
          <a:p>
            <a:fld id="{D57F1E4F-1CFF-5643-939E-02111984F565}" type="slidenum">
              <a:rPr lang="en-US" smtClean="0"/>
              <a:pPr/>
              <a:t>‹N°›</a:t>
            </a:fld>
            <a:endParaRPr lang="en-US" dirty="0"/>
          </a:p>
        </p:txBody>
      </p:sp>
    </p:spTree>
    <p:extLst>
      <p:ext uri="{BB962C8B-B14F-4D97-AF65-F5344CB8AC3E}">
        <p14:creationId xmlns:p14="http://schemas.microsoft.com/office/powerpoint/2010/main" xmlns="" val="1077129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8"/>
            <a:ext cx="10972800" cy="1143000"/>
          </a:xfrm>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FD9E192B-BF48-4FA7-AF91-3AF1D83EE922}" type="datetime1">
              <a:rPr lang="en-US" smtClean="0"/>
              <a:pPr/>
              <a:t>3/14/2016</a:t>
            </a:fld>
            <a:endParaRPr lang="en-US" dirty="0"/>
          </a:p>
        </p:txBody>
      </p:sp>
      <p:sp>
        <p:nvSpPr>
          <p:cNvPr id="8" name="Espace réservé du pied de page 7"/>
          <p:cNvSpPr>
            <a:spLocks noGrp="1"/>
          </p:cNvSpPr>
          <p:nvPr>
            <p:ph type="ftr" sz="quarter" idx="11"/>
          </p:nvPr>
        </p:nvSpPr>
        <p:spPr/>
        <p:txBody>
          <a:bodyPr/>
          <a:lstStyle/>
          <a:p>
            <a:endParaRPr lang="en-US" dirty="0"/>
          </a:p>
        </p:txBody>
      </p:sp>
      <p:sp>
        <p:nvSpPr>
          <p:cNvPr id="9" name="Espace réservé du numéro de diapositive 8"/>
          <p:cNvSpPr>
            <a:spLocks noGrp="1"/>
          </p:cNvSpPr>
          <p:nvPr>
            <p:ph type="sldNum" sz="quarter" idx="12"/>
          </p:nvPr>
        </p:nvSpPr>
        <p:spPr/>
        <p:txBody>
          <a:bodyPr/>
          <a:lstStyle/>
          <a:p>
            <a:fld id="{D57F1E4F-1CFF-5643-939E-02111984F565}" type="slidenum">
              <a:rPr lang="en-US" smtClean="0"/>
              <a:pPr/>
              <a:t>‹N°›</a:t>
            </a:fld>
            <a:endParaRPr lang="en-US" dirty="0"/>
          </a:p>
        </p:txBody>
      </p:sp>
    </p:spTree>
    <p:extLst>
      <p:ext uri="{BB962C8B-B14F-4D97-AF65-F5344CB8AC3E}">
        <p14:creationId xmlns:p14="http://schemas.microsoft.com/office/powerpoint/2010/main" xmlns="" val="3780829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4E55F2FE-7AD6-40B2-A942-2347231E63A0}" type="datetime1">
              <a:rPr lang="en-US" smtClean="0"/>
              <a:pPr/>
              <a:t>3/14/2016</a:t>
            </a:fld>
            <a:endParaRPr lang="en-US" dirty="0"/>
          </a:p>
        </p:txBody>
      </p:sp>
      <p:sp>
        <p:nvSpPr>
          <p:cNvPr id="4" name="Espace réservé du pied de page 3"/>
          <p:cNvSpPr>
            <a:spLocks noGrp="1"/>
          </p:cNvSpPr>
          <p:nvPr>
            <p:ph type="ftr" sz="quarter" idx="11"/>
          </p:nvPr>
        </p:nvSpPr>
        <p:spPr/>
        <p:txBody>
          <a:bodyPr/>
          <a:lstStyle/>
          <a:p>
            <a:endParaRPr lang="en-US" dirty="0"/>
          </a:p>
        </p:txBody>
      </p:sp>
      <p:sp>
        <p:nvSpPr>
          <p:cNvPr id="5" name="Espace réservé du numéro de diapositive 4"/>
          <p:cNvSpPr>
            <a:spLocks noGrp="1"/>
          </p:cNvSpPr>
          <p:nvPr>
            <p:ph type="sldNum" sz="quarter" idx="12"/>
          </p:nvPr>
        </p:nvSpPr>
        <p:spPr/>
        <p:txBody>
          <a:bodyPr/>
          <a:lstStyle/>
          <a:p>
            <a:fld id="{D57F1E4F-1CFF-5643-939E-02111984F565}" type="slidenum">
              <a:rPr lang="en-US" smtClean="0"/>
              <a:pPr/>
              <a:t>‹N°›</a:t>
            </a:fld>
            <a:endParaRPr lang="en-US" dirty="0"/>
          </a:p>
        </p:txBody>
      </p:sp>
    </p:spTree>
    <p:extLst>
      <p:ext uri="{BB962C8B-B14F-4D97-AF65-F5344CB8AC3E}">
        <p14:creationId xmlns:p14="http://schemas.microsoft.com/office/powerpoint/2010/main" xmlns="" val="1882050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149D5A7-8BBA-47B7-9071-0C22C77D893B}" type="datetime1">
              <a:rPr lang="en-US" smtClean="0"/>
              <a:pPr/>
              <a:t>3/14/2016</a:t>
            </a:fld>
            <a:endParaRPr lang="en-US" dirty="0"/>
          </a:p>
        </p:txBody>
      </p:sp>
      <p:sp>
        <p:nvSpPr>
          <p:cNvPr id="3" name="Espace réservé du pied de page 2"/>
          <p:cNvSpPr>
            <a:spLocks noGrp="1"/>
          </p:cNvSpPr>
          <p:nvPr>
            <p:ph type="ftr" sz="quarter" idx="11"/>
          </p:nvPr>
        </p:nvSpPr>
        <p:spPr/>
        <p:txBody>
          <a:bodyPr/>
          <a:lstStyle/>
          <a:p>
            <a:endParaRPr lang="en-US" dirty="0"/>
          </a:p>
        </p:txBody>
      </p:sp>
      <p:sp>
        <p:nvSpPr>
          <p:cNvPr id="4" name="Espace réservé du numéro de diapositive 3"/>
          <p:cNvSpPr>
            <a:spLocks noGrp="1"/>
          </p:cNvSpPr>
          <p:nvPr>
            <p:ph type="sldNum" sz="quarter" idx="12"/>
          </p:nvPr>
        </p:nvSpPr>
        <p:spPr/>
        <p:txBody>
          <a:bodyPr/>
          <a:lstStyle/>
          <a:p>
            <a:fld id="{D57F1E4F-1CFF-5643-939E-02111984F565}" type="slidenum">
              <a:rPr lang="en-US" smtClean="0"/>
              <a:pPr/>
              <a:t>‹N°›</a:t>
            </a:fld>
            <a:endParaRPr lang="en-US" dirty="0"/>
          </a:p>
        </p:txBody>
      </p:sp>
    </p:spTree>
    <p:extLst>
      <p:ext uri="{BB962C8B-B14F-4D97-AF65-F5344CB8AC3E}">
        <p14:creationId xmlns:p14="http://schemas.microsoft.com/office/powerpoint/2010/main" xmlns="" val="2437341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2" y="273050"/>
            <a:ext cx="4011084"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5E1AAE0F-1CF1-4D65-A8FF-A383AA09B190}" type="datetime1">
              <a:rPr lang="en-US" smtClean="0"/>
              <a:pPr/>
              <a:t>3/14/2016</a:t>
            </a:fld>
            <a:endParaRPr lang="en-US" dirty="0"/>
          </a:p>
        </p:txBody>
      </p:sp>
      <p:sp>
        <p:nvSpPr>
          <p:cNvPr id="6" name="Espace réservé du pied de page 5"/>
          <p:cNvSpPr>
            <a:spLocks noGrp="1"/>
          </p:cNvSpPr>
          <p:nvPr>
            <p:ph type="ftr" sz="quarter" idx="11"/>
          </p:nvPr>
        </p:nvSpPr>
        <p:spPr/>
        <p:txBody>
          <a:bodyPr/>
          <a:lstStyle/>
          <a:p>
            <a:endParaRPr lang="en-US" dirty="0"/>
          </a:p>
        </p:txBody>
      </p:sp>
      <p:sp>
        <p:nvSpPr>
          <p:cNvPr id="7" name="Espace réservé du numéro de diapositive 6"/>
          <p:cNvSpPr>
            <a:spLocks noGrp="1"/>
          </p:cNvSpPr>
          <p:nvPr>
            <p:ph type="sldNum" sz="quarter" idx="12"/>
          </p:nvPr>
        </p:nvSpPr>
        <p:spPr/>
        <p:txBody>
          <a:bodyPr/>
          <a:lstStyle/>
          <a:p>
            <a:fld id="{D57F1E4F-1CFF-5643-939E-02111984F565}" type="slidenum">
              <a:rPr lang="en-US" smtClean="0"/>
              <a:pPr/>
              <a:t>‹N°›</a:t>
            </a:fld>
            <a:endParaRPr lang="en-US" dirty="0"/>
          </a:p>
        </p:txBody>
      </p:sp>
    </p:spTree>
    <p:extLst>
      <p:ext uri="{BB962C8B-B14F-4D97-AF65-F5344CB8AC3E}">
        <p14:creationId xmlns:p14="http://schemas.microsoft.com/office/powerpoint/2010/main" xmlns="" val="2922312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BF59DEC0-BBE0-40BC-975F-883167377499}" type="datetime1">
              <a:rPr lang="en-US" smtClean="0"/>
              <a:pPr/>
              <a:t>3/14/2016</a:t>
            </a:fld>
            <a:endParaRPr lang="en-US" dirty="0"/>
          </a:p>
        </p:txBody>
      </p:sp>
      <p:sp>
        <p:nvSpPr>
          <p:cNvPr id="6" name="Espace réservé du pied de page 5"/>
          <p:cNvSpPr>
            <a:spLocks noGrp="1"/>
          </p:cNvSpPr>
          <p:nvPr>
            <p:ph type="ftr" sz="quarter" idx="11"/>
          </p:nvPr>
        </p:nvSpPr>
        <p:spPr/>
        <p:txBody>
          <a:bodyPr/>
          <a:lstStyle/>
          <a:p>
            <a:endParaRPr lang="en-US" dirty="0"/>
          </a:p>
        </p:txBody>
      </p:sp>
      <p:sp>
        <p:nvSpPr>
          <p:cNvPr id="7" name="Espace réservé du numéro de diapositive 6"/>
          <p:cNvSpPr>
            <a:spLocks noGrp="1"/>
          </p:cNvSpPr>
          <p:nvPr>
            <p:ph type="sldNum" sz="quarter" idx="12"/>
          </p:nvPr>
        </p:nvSpPr>
        <p:spPr/>
        <p:txBody>
          <a:bodyPr/>
          <a:lstStyle/>
          <a:p>
            <a:fld id="{D57F1E4F-1CFF-5643-939E-02111984F565}" type="slidenum">
              <a:rPr lang="en-US" smtClean="0"/>
              <a:pPr/>
              <a:t>‹N°›</a:t>
            </a:fld>
            <a:endParaRPr lang="en-US" dirty="0"/>
          </a:p>
        </p:txBody>
      </p:sp>
    </p:spTree>
    <p:extLst>
      <p:ext uri="{BB962C8B-B14F-4D97-AF65-F5344CB8AC3E}">
        <p14:creationId xmlns:p14="http://schemas.microsoft.com/office/powerpoint/2010/main" xmlns="" val="1437901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5B843B6-FF89-4078-A950-D1D0CDBDAB85}" type="datetime1">
              <a:rPr lang="en-US" smtClean="0"/>
              <a:pPr/>
              <a:t>3/14/2016</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02111984F565}" type="slidenum">
              <a:rPr lang="en-US" smtClean="0"/>
              <a:pPr/>
              <a:t>‹N°›</a:t>
            </a:fld>
            <a:endParaRPr lang="en-US" dirty="0"/>
          </a:p>
        </p:txBody>
      </p:sp>
    </p:spTree>
    <p:extLst>
      <p:ext uri="{BB962C8B-B14F-4D97-AF65-F5344CB8AC3E}">
        <p14:creationId xmlns:p14="http://schemas.microsoft.com/office/powerpoint/2010/main" xmlns="" val="3848175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11785600" y="274641"/>
            <a:ext cx="36576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12800" y="274641"/>
            <a:ext cx="107696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2472558-4D51-44DD-BCAC-71299BB941D7}" type="datetime1">
              <a:rPr lang="en-US" smtClean="0"/>
              <a:pPr/>
              <a:t>3/14/2016</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02111984F565}" type="slidenum">
              <a:rPr lang="en-US" smtClean="0"/>
              <a:pPr/>
              <a:t>‹N°›</a:t>
            </a:fld>
            <a:endParaRPr lang="en-US" dirty="0"/>
          </a:p>
        </p:txBody>
      </p:sp>
    </p:spTree>
    <p:extLst>
      <p:ext uri="{BB962C8B-B14F-4D97-AF65-F5344CB8AC3E}">
        <p14:creationId xmlns:p14="http://schemas.microsoft.com/office/powerpoint/2010/main" xmlns="" val="3231297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FDB3A6-2963-4167-AE28-055CA4DD9CB8}" type="datetime1">
              <a:rPr lang="en-US" smtClean="0"/>
              <a:pPr/>
              <a:t>3/14/2016</a:t>
            </a:fld>
            <a:endParaRPr lang="en-US" dirty="0"/>
          </a:p>
        </p:txBody>
      </p:sp>
      <p:sp>
        <p:nvSpPr>
          <p:cNvPr id="5" name="Espace réservé du pied de page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Espace réservé du numéro de diapositive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02111984F565}" type="slidenum">
              <a:rPr lang="en-US" smtClean="0"/>
              <a:pPr/>
              <a:t>‹N°›</a:t>
            </a:fld>
            <a:endParaRPr lang="en-US" dirty="0"/>
          </a:p>
        </p:txBody>
      </p:sp>
    </p:spTree>
    <p:extLst>
      <p:ext uri="{BB962C8B-B14F-4D97-AF65-F5344CB8AC3E}">
        <p14:creationId xmlns:p14="http://schemas.microsoft.com/office/powerpoint/2010/main" xmlns="" val="1750696183"/>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3.jpeg"/><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gif"/><Relationship Id="rId5" Type="http://schemas.openxmlformats.org/officeDocument/2006/relationships/image" Target="../media/image9.png"/><Relationship Id="rId10" Type="http://schemas.openxmlformats.org/officeDocument/2006/relationships/image" Target="../media/image14.jpeg"/><Relationship Id="rId4" Type="http://schemas.openxmlformats.org/officeDocument/2006/relationships/image" Target="../media/image8.png"/><Relationship Id="rId9"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1.jpeg"/><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2.wmf"/><Relationship Id="rId5" Type="http://schemas.openxmlformats.org/officeDocument/2006/relationships/image" Target="../media/image31.wmf"/><Relationship Id="rId4" Type="http://schemas.openxmlformats.org/officeDocument/2006/relationships/image" Target="../media/image30.wmf"/></Relationships>
</file>

<file path=ppt/slides/_rels/slide12.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35.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3.jpeg"/><Relationship Id="rId4"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16.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1.jpeg"/><Relationship Id="rId11" Type="http://schemas.openxmlformats.org/officeDocument/2006/relationships/image" Target="../media/image46.jpeg"/><Relationship Id="rId5" Type="http://schemas.openxmlformats.org/officeDocument/2006/relationships/image" Target="../media/image40.jpeg"/><Relationship Id="rId10" Type="http://schemas.openxmlformats.org/officeDocument/2006/relationships/image" Target="../media/image45.jpeg"/><Relationship Id="rId4" Type="http://schemas.openxmlformats.org/officeDocument/2006/relationships/image" Target="../media/image39.jpeg"/><Relationship Id="rId9" Type="http://schemas.openxmlformats.org/officeDocument/2006/relationships/image" Target="../media/image44.jpeg"/></Relationships>
</file>

<file path=ppt/slides/_rels/slide1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1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1.jpeg"/><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2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2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28.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35.jpe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52.jpeg"/><Relationship Id="rId5" Type="http://schemas.openxmlformats.org/officeDocument/2006/relationships/image" Target="../media/image60.png"/><Relationship Id="rId4" Type="http://schemas.openxmlformats.org/officeDocument/2006/relationships/image" Target="../media/image59.png"/></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30.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45.jpeg"/><Relationship Id="rId4" Type="http://schemas.openxmlformats.org/officeDocument/2006/relationships/image" Target="../media/image44.jpeg"/></Relationships>
</file>

<file path=ppt/slides/_rels/slide32.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65.jpeg"/><Relationship Id="rId5" Type="http://schemas.openxmlformats.org/officeDocument/2006/relationships/image" Target="../media/image3.jpe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7" descr="C:\Users\Sylvia\Downloads\LOGO_filet_noir_RVB_petit (1).jpg"/>
          <p:cNvPicPr>
            <a:picLocks noChangeAspect="1" noChangeArrowheads="1"/>
          </p:cNvPicPr>
          <p:nvPr/>
        </p:nvPicPr>
        <p:blipFill>
          <a:blip r:embed="rId3" cstate="print">
            <a:clrChange>
              <a:clrFrom>
                <a:srgbClr val="1F1F1F"/>
              </a:clrFrom>
              <a:clrTo>
                <a:srgbClr val="1F1F1F">
                  <a:alpha val="0"/>
                </a:srgbClr>
              </a:clrTo>
            </a:clrChange>
          </a:blip>
          <a:srcRect/>
          <a:stretch>
            <a:fillRect/>
          </a:stretch>
        </p:blipFill>
        <p:spPr bwMode="auto">
          <a:xfrm>
            <a:off x="1279459" y="5188512"/>
            <a:ext cx="1386761" cy="1216171"/>
          </a:xfrm>
          <a:prstGeom prst="rect">
            <a:avLst/>
          </a:prstGeom>
          <a:noFill/>
          <a:ln w="9525">
            <a:noFill/>
            <a:miter lim="800000"/>
            <a:headEnd/>
            <a:tailEnd/>
          </a:ln>
        </p:spPr>
      </p:pic>
      <p:pic>
        <p:nvPicPr>
          <p:cNvPr id="1026" name="Picture 2" descr="C:\Users\Pauline\Desktop\DOCS\IBMM_Vertical.jpg"/>
          <p:cNvPicPr>
            <a:picLocks noChangeAspect="1" noChangeArrowheads="1"/>
          </p:cNvPicPr>
          <p:nvPr/>
        </p:nvPicPr>
        <p:blipFill>
          <a:blip r:embed="rId4" cstate="print"/>
          <a:srcRect/>
          <a:stretch>
            <a:fillRect/>
          </a:stretch>
        </p:blipFill>
        <p:spPr bwMode="auto">
          <a:xfrm>
            <a:off x="293322" y="5200298"/>
            <a:ext cx="733647" cy="1204385"/>
          </a:xfrm>
          <a:prstGeom prst="rect">
            <a:avLst/>
          </a:prstGeom>
          <a:noFill/>
        </p:spPr>
      </p:pic>
      <p:sp>
        <p:nvSpPr>
          <p:cNvPr id="15" name="Rectangle 14"/>
          <p:cNvSpPr/>
          <p:nvPr/>
        </p:nvSpPr>
        <p:spPr>
          <a:xfrm>
            <a:off x="0" y="2243314"/>
            <a:ext cx="12192001" cy="1446550"/>
          </a:xfrm>
          <a:prstGeom prst="rect">
            <a:avLst/>
          </a:prstGeom>
          <a:solidFill>
            <a:schemeClr val="bg2">
              <a:lumMod val="40000"/>
              <a:lumOff val="60000"/>
            </a:schemeClr>
          </a:solidFill>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fr-FR" sz="1600" dirty="0" smtClean="0">
                <a:solidFill>
                  <a:schemeClr val="bg1"/>
                </a:solidFill>
              </a:rPr>
              <a:t> </a:t>
            </a:r>
            <a:r>
              <a:rPr lang="en-US" sz="4400" b="1" dirty="0">
                <a:solidFill>
                  <a:schemeClr val="bg1"/>
                </a:solidFill>
                <a:cs typeface="Times New Roman" panose="02020603050405020304" pitchFamily="18" charset="0"/>
              </a:rPr>
              <a:t>Development of analytical fingerprints </a:t>
            </a:r>
            <a:endParaRPr lang="en-US" sz="4400" b="1" dirty="0" smtClean="0">
              <a:solidFill>
                <a:schemeClr val="bg1"/>
              </a:solidFill>
              <a:cs typeface="Times New Roman" panose="02020603050405020304" pitchFamily="18" charset="0"/>
            </a:endParaRPr>
          </a:p>
          <a:p>
            <a:pPr algn="ctr"/>
            <a:r>
              <a:rPr lang="en-US" sz="4400" b="1" dirty="0" smtClean="0">
                <a:solidFill>
                  <a:schemeClr val="bg1"/>
                </a:solidFill>
                <a:cs typeface="Times New Roman" panose="02020603050405020304" pitchFamily="18" charset="0"/>
              </a:rPr>
              <a:t>for the </a:t>
            </a:r>
            <a:r>
              <a:rPr lang="en-US" sz="4400" b="1" dirty="0">
                <a:solidFill>
                  <a:schemeClr val="bg1"/>
                </a:solidFill>
                <a:cs typeface="Times New Roman" panose="02020603050405020304" pitchFamily="18" charset="0"/>
              </a:rPr>
              <a:t>quality </a:t>
            </a:r>
            <a:r>
              <a:rPr lang="en-US" sz="4400" b="1" dirty="0" smtClean="0">
                <a:solidFill>
                  <a:schemeClr val="bg1"/>
                </a:solidFill>
                <a:cs typeface="Times New Roman" panose="02020603050405020304" pitchFamily="18" charset="0"/>
              </a:rPr>
              <a:t>control of </a:t>
            </a:r>
            <a:r>
              <a:rPr lang="en-US" sz="4400" b="1" dirty="0">
                <a:solidFill>
                  <a:schemeClr val="bg1"/>
                </a:solidFill>
                <a:cs typeface="Times New Roman" panose="02020603050405020304" pitchFamily="18" charset="0"/>
              </a:rPr>
              <a:t>snake venoms</a:t>
            </a:r>
            <a:r>
              <a:rPr lang="en-US" sz="4400" b="1" dirty="0">
                <a:solidFill>
                  <a:schemeClr val="bg1"/>
                </a:solidFill>
              </a:rPr>
              <a:t> </a:t>
            </a:r>
            <a:endParaRPr lang="fr-FR" sz="4400" dirty="0">
              <a:solidFill>
                <a:schemeClr val="bg1"/>
              </a:solidFill>
            </a:endParaRPr>
          </a:p>
        </p:txBody>
      </p:sp>
      <p:sp>
        <p:nvSpPr>
          <p:cNvPr id="16" name="ZoneTexte 15"/>
          <p:cNvSpPr txBox="1"/>
          <p:nvPr/>
        </p:nvSpPr>
        <p:spPr>
          <a:xfrm>
            <a:off x="2958391" y="5577644"/>
            <a:ext cx="6541867" cy="707886"/>
          </a:xfrm>
          <a:prstGeom prst="rect">
            <a:avLst/>
          </a:prstGeom>
          <a:solidFill>
            <a:schemeClr val="tx1"/>
          </a:solidFill>
          <a:ln>
            <a:solidFill>
              <a:srgbClr val="FFFF00"/>
            </a:solidFill>
          </a:ln>
        </p:spPr>
        <p:txBody>
          <a:bodyPr wrap="square" rtlCol="0">
            <a:spAutoFit/>
          </a:bodyPr>
          <a:lstStyle/>
          <a:p>
            <a:pPr algn="ctr"/>
            <a:r>
              <a:rPr lang="fr-FR" sz="2000" b="1" dirty="0" smtClean="0">
                <a:solidFill>
                  <a:schemeClr val="bg2"/>
                </a:solidFill>
                <a:cs typeface="Times" pitchFamily="18" charset="0"/>
              </a:rPr>
              <a:t>Max Mousseron Institute, </a:t>
            </a:r>
            <a:r>
              <a:rPr lang="fr-FR" b="1" dirty="0" err="1" smtClean="0">
                <a:solidFill>
                  <a:schemeClr val="bg2"/>
                </a:solidFill>
                <a:cs typeface="Times" pitchFamily="18" charset="0"/>
              </a:rPr>
              <a:t>University</a:t>
            </a:r>
            <a:r>
              <a:rPr lang="fr-FR" sz="2000" b="1" dirty="0" smtClean="0">
                <a:solidFill>
                  <a:schemeClr val="bg2"/>
                </a:solidFill>
                <a:cs typeface="Times" pitchFamily="18" charset="0"/>
              </a:rPr>
              <a:t> of Montpellier, France </a:t>
            </a:r>
          </a:p>
          <a:p>
            <a:pPr algn="ctr"/>
            <a:r>
              <a:rPr lang="fr-FR" sz="2000" b="1" dirty="0" smtClean="0">
                <a:solidFill>
                  <a:schemeClr val="bg2"/>
                </a:solidFill>
                <a:cs typeface="Times" pitchFamily="18" charset="0"/>
              </a:rPr>
              <a:t>Université FHB in Abidjan, </a:t>
            </a:r>
            <a:r>
              <a:rPr lang="fr-FR" sz="2000" b="1" dirty="0" err="1" smtClean="0">
                <a:solidFill>
                  <a:schemeClr val="bg2"/>
                </a:solidFill>
                <a:cs typeface="Times" pitchFamily="18" charset="0"/>
              </a:rPr>
              <a:t>Ivory</a:t>
            </a:r>
            <a:r>
              <a:rPr lang="fr-FR" sz="2000" b="1" dirty="0" smtClean="0">
                <a:solidFill>
                  <a:schemeClr val="bg2"/>
                </a:solidFill>
                <a:cs typeface="Times" pitchFamily="18" charset="0"/>
              </a:rPr>
              <a:t> </a:t>
            </a:r>
            <a:r>
              <a:rPr lang="fr-FR" sz="2000" b="1" dirty="0" err="1" smtClean="0">
                <a:solidFill>
                  <a:schemeClr val="bg2"/>
                </a:solidFill>
                <a:cs typeface="Times" pitchFamily="18" charset="0"/>
              </a:rPr>
              <a:t>Coast</a:t>
            </a:r>
            <a:endParaRPr lang="fr-FR" sz="2000" b="1" dirty="0" smtClean="0">
              <a:solidFill>
                <a:schemeClr val="bg2"/>
              </a:solidFill>
              <a:cs typeface="Times" pitchFamily="18" charset="0"/>
            </a:endParaRPr>
          </a:p>
        </p:txBody>
      </p:sp>
      <p:pic>
        <p:nvPicPr>
          <p:cNvPr id="2" name="Picture 2" descr="C:\Users\Pauline\Desktop\UFHB_LOGO.jpg"/>
          <p:cNvPicPr>
            <a:picLocks noChangeAspect="1" noChangeArrowheads="1"/>
          </p:cNvPicPr>
          <p:nvPr/>
        </p:nvPicPr>
        <p:blipFill>
          <a:blip r:embed="rId5"/>
          <a:srcRect/>
          <a:stretch>
            <a:fillRect/>
          </a:stretch>
        </p:blipFill>
        <p:spPr bwMode="auto">
          <a:xfrm>
            <a:off x="10005238" y="5079325"/>
            <a:ext cx="1773640" cy="1325358"/>
          </a:xfrm>
          <a:prstGeom prst="rect">
            <a:avLst/>
          </a:prstGeom>
          <a:noFill/>
        </p:spPr>
      </p:pic>
      <p:sp>
        <p:nvSpPr>
          <p:cNvPr id="3" name="Espace réservé du numéro de diapositive 2"/>
          <p:cNvSpPr>
            <a:spLocks noGrp="1"/>
          </p:cNvSpPr>
          <p:nvPr>
            <p:ph type="sldNum" sz="quarter" idx="12"/>
          </p:nvPr>
        </p:nvSpPr>
        <p:spPr/>
        <p:txBody>
          <a:bodyPr/>
          <a:lstStyle/>
          <a:p>
            <a:fld id="{D57F1E4F-1CFF-5643-939E-02111984F565}" type="slidenum">
              <a:rPr lang="en-US" smtClean="0"/>
              <a:pPr/>
              <a:t>1</a:t>
            </a:fld>
            <a:endParaRPr lang="en-US" dirty="0"/>
          </a:p>
        </p:txBody>
      </p:sp>
      <p:grpSp>
        <p:nvGrpSpPr>
          <p:cNvPr id="5" name="Groupe 4"/>
          <p:cNvGrpSpPr/>
          <p:nvPr/>
        </p:nvGrpSpPr>
        <p:grpSpPr>
          <a:xfrm>
            <a:off x="2073349" y="238355"/>
            <a:ext cx="7591647" cy="1627765"/>
            <a:chOff x="0" y="-20308"/>
            <a:chExt cx="9144000" cy="2477758"/>
          </a:xfrm>
        </p:grpSpPr>
        <p:pic>
          <p:nvPicPr>
            <p:cNvPr id="10" name="Picture 2" descr="Gallery Image"/>
            <p:cNvPicPr>
              <a:picLocks noChangeAspect="1" noChangeArrowheads="1"/>
            </p:cNvPicPr>
            <p:nvPr/>
          </p:nvPicPr>
          <p:blipFill rotWithShape="1">
            <a:blip r:embed="rId6">
              <a:extLst>
                <a:ext uri="{28A0092B-C50C-407E-A947-70E740481C1C}">
                  <a14:useLocalDpi xmlns:a14="http://schemas.microsoft.com/office/drawing/2010/main" xmlns="" val="0"/>
                </a:ext>
              </a:extLst>
            </a:blip>
            <a:srcRect b="17257"/>
            <a:stretch/>
          </p:blipFill>
          <p:spPr bwMode="auto">
            <a:xfrm>
              <a:off x="0" y="-20308"/>
              <a:ext cx="9144000" cy="2477758"/>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ZoneTexte 10"/>
            <p:cNvSpPr txBox="1"/>
            <p:nvPr/>
          </p:nvSpPr>
          <p:spPr>
            <a:xfrm>
              <a:off x="5566469" y="1602768"/>
              <a:ext cx="3056034" cy="468493"/>
            </a:xfrm>
            <a:prstGeom prst="rect">
              <a:avLst/>
            </a:prstGeom>
            <a:blipFill>
              <a:blip r:embed="rId7"/>
              <a:tile tx="0" ty="0" sx="100000" sy="100000" flip="none" algn="tl"/>
            </a:blipFill>
          </p:spPr>
          <p:txBody>
            <a:bodyPr wrap="square" rtlCol="0">
              <a:spAutoFit/>
            </a:bodyPr>
            <a:lstStyle/>
            <a:p>
              <a:r>
                <a:rPr lang="fr-FR" sz="1400" dirty="0" smtClean="0">
                  <a:solidFill>
                    <a:schemeClr val="bg2">
                      <a:lumMod val="40000"/>
                      <a:lumOff val="60000"/>
                    </a:schemeClr>
                  </a:solidFill>
                </a:rPr>
                <a:t>March 14-15, 2016 London, UK</a:t>
              </a:r>
              <a:endParaRPr lang="fr-FR" sz="1400" dirty="0">
                <a:solidFill>
                  <a:schemeClr val="bg2">
                    <a:lumMod val="40000"/>
                    <a:lumOff val="60000"/>
                  </a:schemeClr>
                </a:solidFill>
              </a:endParaRPr>
            </a:p>
          </p:txBody>
        </p:sp>
      </p:grpSp>
      <p:sp>
        <p:nvSpPr>
          <p:cNvPr id="12" name="ZoneTexte 2"/>
          <p:cNvSpPr txBox="1">
            <a:spLocks noChangeArrowheads="1"/>
          </p:cNvSpPr>
          <p:nvPr/>
        </p:nvSpPr>
        <p:spPr bwMode="auto">
          <a:xfrm>
            <a:off x="2552963" y="4314916"/>
            <a:ext cx="736997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fr-FR" altLang="fr-FR" sz="2000" b="1" dirty="0" smtClean="0">
                <a:solidFill>
                  <a:schemeClr val="bg2"/>
                </a:solidFill>
                <a:latin typeface="+mn-lt"/>
                <a:cs typeface="Times New Roman" pitchFamily="18" charset="0"/>
              </a:rPr>
              <a:t>André </a:t>
            </a:r>
            <a:r>
              <a:rPr lang="fr-FR" altLang="fr-FR" sz="2000" b="1" dirty="0" err="1" smtClean="0">
                <a:solidFill>
                  <a:schemeClr val="bg2"/>
                </a:solidFill>
                <a:latin typeface="+mn-lt"/>
                <a:cs typeface="Times New Roman" pitchFamily="18" charset="0"/>
              </a:rPr>
              <a:t>Sawa</a:t>
            </a:r>
            <a:r>
              <a:rPr lang="fr-FR" altLang="fr-FR" sz="2000" b="1" dirty="0" smtClean="0">
                <a:solidFill>
                  <a:schemeClr val="bg2"/>
                </a:solidFill>
                <a:latin typeface="+mn-lt"/>
                <a:cs typeface="Times New Roman" pitchFamily="18" charset="0"/>
              </a:rPr>
              <a:t> </a:t>
            </a:r>
            <a:r>
              <a:rPr lang="fr-FR" altLang="fr-FR" sz="2000" b="1" dirty="0" err="1" smtClean="0">
                <a:solidFill>
                  <a:schemeClr val="bg2"/>
                </a:solidFill>
                <a:latin typeface="+mn-lt"/>
                <a:cs typeface="Times New Roman" pitchFamily="18" charset="0"/>
              </a:rPr>
              <a:t>Kpaïbe</a:t>
            </a:r>
            <a:r>
              <a:rPr lang="fr-FR" altLang="fr-FR" sz="2000" b="1" dirty="0" smtClean="0">
                <a:solidFill>
                  <a:schemeClr val="bg2"/>
                </a:solidFill>
                <a:latin typeface="+mn-lt"/>
                <a:cs typeface="Times New Roman" pitchFamily="18" charset="0"/>
              </a:rPr>
              <a:t>, </a:t>
            </a:r>
            <a:r>
              <a:rPr lang="fr-FR" altLang="fr-FR" sz="2000" b="1" u="sng" dirty="0" smtClean="0">
                <a:solidFill>
                  <a:schemeClr val="bg2"/>
                </a:solidFill>
                <a:latin typeface="+mn-lt"/>
                <a:cs typeface="Times New Roman" pitchFamily="18" charset="0"/>
              </a:rPr>
              <a:t>Gaëlle </a:t>
            </a:r>
            <a:r>
              <a:rPr lang="fr-FR" altLang="fr-FR" sz="2000" b="1" u="sng" dirty="0" err="1" smtClean="0">
                <a:solidFill>
                  <a:schemeClr val="bg2"/>
                </a:solidFill>
                <a:latin typeface="+mn-lt"/>
                <a:cs typeface="Times New Roman" pitchFamily="18" charset="0"/>
              </a:rPr>
              <a:t>Coussot</a:t>
            </a:r>
            <a:r>
              <a:rPr lang="fr-FR" altLang="fr-FR" sz="2000" b="1" dirty="0" smtClean="0">
                <a:solidFill>
                  <a:schemeClr val="bg2"/>
                </a:solidFill>
                <a:latin typeface="+mn-lt"/>
                <a:cs typeface="Times New Roman" pitchFamily="18" charset="0"/>
              </a:rPr>
              <a:t>, Yoann Ladner,                                                    Michèle C. </a:t>
            </a:r>
            <a:r>
              <a:rPr lang="fr-FR" altLang="fr-FR" sz="2000" b="1" dirty="0" err="1" smtClean="0">
                <a:solidFill>
                  <a:schemeClr val="bg2"/>
                </a:solidFill>
                <a:latin typeface="+mn-lt"/>
                <a:cs typeface="Times New Roman" pitchFamily="18" charset="0"/>
              </a:rPr>
              <a:t>Aké</a:t>
            </a:r>
            <a:r>
              <a:rPr lang="fr-FR" altLang="fr-FR" sz="2000" b="1" dirty="0" smtClean="0">
                <a:solidFill>
                  <a:schemeClr val="bg2"/>
                </a:solidFill>
                <a:latin typeface="+mn-lt"/>
                <a:cs typeface="Times New Roman" pitchFamily="18" charset="0"/>
              </a:rPr>
              <a:t>, Catherine Perrin</a:t>
            </a:r>
            <a:endParaRPr lang="fr-FR" altLang="fr-FR" sz="2000" b="1" dirty="0">
              <a:solidFill>
                <a:schemeClr val="bg2"/>
              </a:solidFill>
              <a:latin typeface="+mn-lt"/>
              <a:cs typeface="Times New Roman" pitchFamily="18" charset="0"/>
            </a:endParaRPr>
          </a:p>
        </p:txBody>
      </p:sp>
    </p:spTree>
    <p:extLst>
      <p:ext uri="{BB962C8B-B14F-4D97-AF65-F5344CB8AC3E}">
        <p14:creationId xmlns:p14="http://schemas.microsoft.com/office/powerpoint/2010/main" xmlns="" val="302187160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D57F1E4F-1CFF-5643-939E-02111984F565}" type="slidenum">
              <a:rPr lang="en-US" smtClean="0"/>
              <a:pPr/>
              <a:t>2</a:t>
            </a:fld>
            <a:endParaRPr lang="en-US" dirty="0"/>
          </a:p>
        </p:txBody>
      </p:sp>
      <p:sp>
        <p:nvSpPr>
          <p:cNvPr id="5" name="ZoneTexte 4"/>
          <p:cNvSpPr txBox="1"/>
          <p:nvPr/>
        </p:nvSpPr>
        <p:spPr>
          <a:xfrm>
            <a:off x="1302440" y="1835629"/>
            <a:ext cx="9918441" cy="923330"/>
          </a:xfrm>
          <a:prstGeom prst="rect">
            <a:avLst/>
          </a:prstGeom>
          <a:noFill/>
          <a:ln w="19050">
            <a:solidFill>
              <a:srgbClr val="0070C0"/>
            </a:solidFill>
          </a:ln>
          <a:effectLst>
            <a:reflection blurRad="6350" stA="50000" endA="300" endPos="90000" dist="50800" dir="5400000" sy="-100000" algn="bl" rotWithShape="0"/>
          </a:effectLst>
        </p:spPr>
        <p:txBody>
          <a:bodyPr wrap="square" rtlCol="0">
            <a:spAutoFit/>
          </a:bodyPr>
          <a:lstStyle/>
          <a:p>
            <a:pPr algn="ctr"/>
            <a:r>
              <a:rPr lang="fr-FR" sz="5400" b="1" dirty="0" smtClean="0">
                <a:solidFill>
                  <a:schemeClr val="accent1">
                    <a:lumMod val="75000"/>
                  </a:schemeClr>
                </a:solidFill>
                <a:cs typeface="Times" panose="02020603050405020304" pitchFamily="18" charset="0"/>
              </a:rPr>
              <a:t>WHY SNAKE VENOMS?</a:t>
            </a:r>
            <a:endParaRPr lang="fr-FR" sz="5400" b="1" dirty="0">
              <a:solidFill>
                <a:schemeClr val="accent1">
                  <a:lumMod val="75000"/>
                </a:schemeClr>
              </a:solidFill>
              <a:cs typeface="Times" panose="02020603050405020304" pitchFamily="18" charset="0"/>
            </a:endParaRPr>
          </a:p>
        </p:txBody>
      </p:sp>
      <p:pic>
        <p:nvPicPr>
          <p:cNvPr id="11" name="Picture 2" descr="C:\Users\Pauline\Desktop\DOCS\IBMM_Vertical.jpg"/>
          <p:cNvPicPr>
            <a:picLocks noChangeAspect="1" noChangeArrowheads="1"/>
          </p:cNvPicPr>
          <p:nvPr/>
        </p:nvPicPr>
        <p:blipFill>
          <a:blip r:embed="rId3" cstate="print"/>
          <a:srcRect/>
          <a:stretch>
            <a:fillRect/>
          </a:stretch>
        </p:blipFill>
        <p:spPr bwMode="auto">
          <a:xfrm>
            <a:off x="113160" y="124540"/>
            <a:ext cx="928831" cy="1591758"/>
          </a:xfrm>
          <a:prstGeom prst="rect">
            <a:avLst/>
          </a:prstGeom>
          <a:noFill/>
        </p:spPr>
      </p:pic>
      <p:pic>
        <p:nvPicPr>
          <p:cNvPr id="12" name="Picture 7" descr="C:\Users\Sylvia\Downloads\LOGO_filet_noir_RVB_petit (1).jpg"/>
          <p:cNvPicPr>
            <a:picLocks noChangeAspect="1" noChangeArrowheads="1"/>
          </p:cNvPicPr>
          <p:nvPr/>
        </p:nvPicPr>
        <p:blipFill>
          <a:blip r:embed="rId4" cstate="print">
            <a:clrChange>
              <a:clrFrom>
                <a:srgbClr val="1F1F1F"/>
              </a:clrFrom>
              <a:clrTo>
                <a:srgbClr val="1F1F1F">
                  <a:alpha val="0"/>
                </a:srgbClr>
              </a:clrTo>
            </a:clrChange>
          </a:blip>
          <a:srcRect/>
          <a:stretch>
            <a:fillRect/>
          </a:stretch>
        </p:blipFill>
        <p:spPr bwMode="auto">
          <a:xfrm>
            <a:off x="210001" y="5444656"/>
            <a:ext cx="1409363" cy="1235993"/>
          </a:xfrm>
          <a:prstGeom prst="rect">
            <a:avLst/>
          </a:prstGeom>
          <a:noFill/>
          <a:ln w="9525">
            <a:noFill/>
            <a:miter lim="800000"/>
            <a:headEnd/>
            <a:tailEnd/>
          </a:ln>
        </p:spPr>
      </p:pic>
      <p:pic>
        <p:nvPicPr>
          <p:cNvPr id="13" name="Picture 2" descr="C:\Users\Pauline\Desktop\UFHB_LOGO.jpg"/>
          <p:cNvPicPr>
            <a:picLocks noChangeAspect="1" noChangeArrowheads="1"/>
          </p:cNvPicPr>
          <p:nvPr/>
        </p:nvPicPr>
        <p:blipFill>
          <a:blip r:embed="rId5"/>
          <a:srcRect/>
          <a:stretch>
            <a:fillRect/>
          </a:stretch>
        </p:blipFill>
        <p:spPr bwMode="auto">
          <a:xfrm>
            <a:off x="10459469" y="5462425"/>
            <a:ext cx="1606488" cy="1200453"/>
          </a:xfrm>
          <a:prstGeom prst="rect">
            <a:avLst/>
          </a:prstGeom>
          <a:noFill/>
        </p:spPr>
      </p:pic>
      <p:pic>
        <p:nvPicPr>
          <p:cNvPr id="6" name="Image 5"/>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3042455" y="3831353"/>
            <a:ext cx="6281853" cy="2588781"/>
          </a:xfrm>
          <a:prstGeom prst="rect">
            <a:avLst/>
          </a:prstGeom>
        </p:spPr>
      </p:pic>
    </p:spTree>
    <p:extLst>
      <p:ext uri="{BB962C8B-B14F-4D97-AF65-F5344CB8AC3E}">
        <p14:creationId xmlns:p14="http://schemas.microsoft.com/office/powerpoint/2010/main" xmlns="" val="32043960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a:xfrm>
            <a:off x="8737600" y="6305546"/>
            <a:ext cx="2844800" cy="365125"/>
          </a:xfrm>
        </p:spPr>
        <p:txBody>
          <a:bodyPr/>
          <a:lstStyle/>
          <a:p>
            <a:fld id="{D57F1E4F-1CFF-5643-939E-02111984F565}" type="slidenum">
              <a:rPr lang="en-US" smtClean="0"/>
              <a:pPr/>
              <a:t>3</a:t>
            </a:fld>
            <a:endParaRPr lang="en-US" dirty="0"/>
          </a:p>
        </p:txBody>
      </p:sp>
      <p:sp>
        <p:nvSpPr>
          <p:cNvPr id="6" name="Rectangle 5"/>
          <p:cNvSpPr/>
          <p:nvPr/>
        </p:nvSpPr>
        <p:spPr>
          <a:xfrm>
            <a:off x="847579" y="310534"/>
            <a:ext cx="10929591" cy="1200329"/>
          </a:xfrm>
          <a:prstGeom prst="rect">
            <a:avLst/>
          </a:prstGeom>
        </p:spPr>
        <p:txBody>
          <a:bodyPr wrap="square">
            <a:spAutoFit/>
          </a:bodyPr>
          <a:lstStyle/>
          <a:p>
            <a:pPr algn="just">
              <a:lnSpc>
                <a:spcPct val="150000"/>
              </a:lnSpc>
              <a:buFont typeface="Wingdings" pitchFamily="2" charset="2"/>
              <a:buChar char="v"/>
            </a:pPr>
            <a:r>
              <a:rPr lang="fr-FR" sz="2400" b="1" dirty="0" smtClean="0">
                <a:cs typeface="Times New Roman" pitchFamily="18" charset="0"/>
              </a:rPr>
              <a:t>  Natural active substances : 30-40 % new </a:t>
            </a:r>
            <a:r>
              <a:rPr lang="fr-FR" sz="2400" b="1" dirty="0" err="1" smtClean="0">
                <a:cs typeface="Times New Roman" pitchFamily="18" charset="0"/>
              </a:rPr>
              <a:t>drugs</a:t>
            </a:r>
            <a:r>
              <a:rPr lang="fr-FR" sz="2400" b="1" dirty="0" smtClean="0">
                <a:cs typeface="Times New Roman" pitchFamily="18" charset="0"/>
              </a:rPr>
              <a:t> (LEEM) </a:t>
            </a:r>
          </a:p>
          <a:p>
            <a:pPr algn="just">
              <a:lnSpc>
                <a:spcPct val="150000"/>
              </a:lnSpc>
              <a:buFont typeface="Wingdings" pitchFamily="2" charset="2"/>
              <a:buChar char="v"/>
            </a:pPr>
            <a:r>
              <a:rPr lang="fr-FR" sz="2400" b="1" dirty="0" smtClean="0">
                <a:cs typeface="Times New Roman" pitchFamily="18" charset="0"/>
              </a:rPr>
              <a:t>  </a:t>
            </a:r>
            <a:r>
              <a:rPr lang="fr-FR" sz="2400" b="1" dirty="0" err="1" smtClean="0">
                <a:cs typeface="Times New Roman" pitchFamily="18" charset="0"/>
              </a:rPr>
              <a:t>Raw</a:t>
            </a:r>
            <a:r>
              <a:rPr lang="fr-FR" sz="2400" b="1" dirty="0" smtClean="0">
                <a:cs typeface="Times New Roman" pitchFamily="18" charset="0"/>
              </a:rPr>
              <a:t> </a:t>
            </a:r>
            <a:r>
              <a:rPr lang="fr-FR" sz="2400" b="1" dirty="0" err="1" smtClean="0">
                <a:cs typeface="Times New Roman" pitchFamily="18" charset="0"/>
              </a:rPr>
              <a:t>materials</a:t>
            </a:r>
            <a:r>
              <a:rPr lang="fr-FR" sz="2400" b="1" dirty="0" smtClean="0">
                <a:cs typeface="Times New Roman" pitchFamily="18" charset="0"/>
              </a:rPr>
              <a:t> : </a:t>
            </a:r>
            <a:r>
              <a:rPr lang="fr-FR" sz="2400" b="1" dirty="0" err="1" smtClean="0">
                <a:cs typeface="Times New Roman" pitchFamily="18" charset="0"/>
              </a:rPr>
              <a:t>mineral</a:t>
            </a:r>
            <a:r>
              <a:rPr lang="fr-FR" sz="2400" b="1" dirty="0" smtClean="0">
                <a:cs typeface="Times New Roman" pitchFamily="18" charset="0"/>
              </a:rPr>
              <a:t> / </a:t>
            </a:r>
            <a:r>
              <a:rPr lang="fr-FR" sz="2400" b="1" dirty="0" err="1" smtClean="0">
                <a:cs typeface="Times New Roman" pitchFamily="18" charset="0"/>
              </a:rPr>
              <a:t>microbiological</a:t>
            </a:r>
            <a:r>
              <a:rPr lang="fr-FR" sz="2400" b="1" dirty="0" smtClean="0">
                <a:cs typeface="Times New Roman" pitchFamily="18" charset="0"/>
              </a:rPr>
              <a:t> /plant / animal</a:t>
            </a:r>
          </a:p>
        </p:txBody>
      </p:sp>
      <p:graphicFrame>
        <p:nvGraphicFramePr>
          <p:cNvPr id="11" name="Tableau 10"/>
          <p:cNvGraphicFramePr>
            <a:graphicFrameLocks noGrp="1"/>
          </p:cNvGraphicFramePr>
          <p:nvPr>
            <p:extLst>
              <p:ext uri="{D42A27DB-BD31-4B8C-83A1-F6EECF244321}">
                <p14:modId xmlns:p14="http://schemas.microsoft.com/office/powerpoint/2010/main" xmlns="" val="260061063"/>
              </p:ext>
            </p:extLst>
          </p:nvPr>
        </p:nvGraphicFramePr>
        <p:xfrm>
          <a:off x="338667" y="1715162"/>
          <a:ext cx="6502399" cy="1645920"/>
        </p:xfrm>
        <a:graphic>
          <a:graphicData uri="http://schemas.openxmlformats.org/drawingml/2006/table">
            <a:tbl>
              <a:tblPr firstRow="1" bandRow="1">
                <a:tableStyleId>{3B4B98B0-60AC-42C2-AFA5-B58CD77FA1E5}</a:tableStyleId>
              </a:tblPr>
              <a:tblGrid>
                <a:gridCol w="3202539"/>
                <a:gridCol w="3299860"/>
              </a:tblGrid>
              <a:tr h="444277">
                <a:tc>
                  <a:txBody>
                    <a:bodyPr/>
                    <a:lstStyle/>
                    <a:p>
                      <a:pPr algn="ctr"/>
                      <a:r>
                        <a:rPr lang="fr-FR" sz="2400" dirty="0" smtClean="0"/>
                        <a:t>Animal</a:t>
                      </a:r>
                      <a:endParaRPr lang="fr-FR" sz="2400" b="1" dirty="0">
                        <a:solidFill>
                          <a:schemeClr val="tx1"/>
                        </a:solidFill>
                        <a:latin typeface="Arial" panose="020B0604020202020204" pitchFamily="34" charset="0"/>
                        <a:cs typeface="Arial" panose="020B060402020202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2400" dirty="0" smtClean="0"/>
                        <a:t>plant</a:t>
                      </a:r>
                      <a:endParaRPr lang="fr-FR" sz="2400" b="1" dirty="0" smtClean="0">
                        <a:solidFill>
                          <a:schemeClr val="tx1"/>
                        </a:solidFill>
                        <a:latin typeface="Arial" panose="020B0604020202020204" pitchFamily="34" charset="0"/>
                        <a:cs typeface="Arial" panose="020B0604020202020204" pitchFamily="34" charset="0"/>
                      </a:endParaRPr>
                    </a:p>
                  </a:txBody>
                  <a:tcPr/>
                </a:tc>
              </a:tr>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800" dirty="0" err="1" smtClean="0"/>
                        <a:t>Insulin</a:t>
                      </a:r>
                      <a:r>
                        <a:rPr lang="fr-FR" sz="1800" dirty="0" smtClean="0"/>
                        <a:t> </a:t>
                      </a:r>
                      <a:endParaRPr lang="fr-FR" sz="1800" baseline="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fr-FR" sz="1800" dirty="0" smtClean="0"/>
                        <a:t>Bee </a:t>
                      </a:r>
                      <a:r>
                        <a:rPr lang="fr-FR" sz="1800" dirty="0" err="1" smtClean="0"/>
                        <a:t>venom</a:t>
                      </a:r>
                      <a:endParaRPr lang="fr-FR" sz="18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fr-FR" sz="1800" i="0" dirty="0" err="1" smtClean="0"/>
                        <a:t>Conus</a:t>
                      </a:r>
                      <a:endParaRPr lang="fr-FR" sz="1800" i="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fr-FR" sz="1800" baseline="0" dirty="0" err="1" smtClean="0"/>
                        <a:t>Snake</a:t>
                      </a:r>
                      <a:r>
                        <a:rPr lang="fr-FR" sz="1800" baseline="0" dirty="0" smtClean="0"/>
                        <a:t> </a:t>
                      </a:r>
                      <a:r>
                        <a:rPr lang="fr-FR" sz="1800" dirty="0" err="1" smtClean="0"/>
                        <a:t>venom</a:t>
                      </a:r>
                      <a:endParaRPr lang="fr-FR" sz="1800" b="1" i="0" dirty="0" smtClean="0">
                        <a:solidFill>
                          <a:schemeClr val="tx1"/>
                        </a:solidFill>
                        <a:latin typeface="Arial" panose="020B0604020202020204" pitchFamily="34" charset="0"/>
                        <a:cs typeface="Arial" panose="020B060402020202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800" dirty="0" smtClean="0"/>
                        <a:t>Morphine</a:t>
                      </a:r>
                    </a:p>
                    <a:p>
                      <a:pPr marL="0" marR="0" indent="0" algn="ctr" defTabSz="914400" rtl="0" eaLnBrk="1" fontAlgn="auto" latinLnBrk="0" hangingPunct="1">
                        <a:lnSpc>
                          <a:spcPct val="100000"/>
                        </a:lnSpc>
                        <a:spcBef>
                          <a:spcPts val="0"/>
                        </a:spcBef>
                        <a:spcAft>
                          <a:spcPts val="0"/>
                        </a:spcAft>
                        <a:buClrTx/>
                        <a:buSzTx/>
                        <a:buFontTx/>
                        <a:buNone/>
                        <a:tabLst/>
                        <a:defRPr/>
                      </a:pPr>
                      <a:r>
                        <a:rPr lang="fr-FR" sz="1800" dirty="0" smtClean="0"/>
                        <a:t>Quinine</a:t>
                      </a:r>
                    </a:p>
                    <a:p>
                      <a:pPr marL="0" marR="0" indent="0" algn="ctr" defTabSz="914400" rtl="0" eaLnBrk="1" fontAlgn="auto" latinLnBrk="0" hangingPunct="1">
                        <a:lnSpc>
                          <a:spcPct val="100000"/>
                        </a:lnSpc>
                        <a:spcBef>
                          <a:spcPts val="0"/>
                        </a:spcBef>
                        <a:spcAft>
                          <a:spcPts val="0"/>
                        </a:spcAft>
                        <a:buClrTx/>
                        <a:buSzTx/>
                        <a:buFontTx/>
                        <a:buNone/>
                        <a:tabLst/>
                        <a:defRPr/>
                      </a:pPr>
                      <a:r>
                        <a:rPr lang="en-US" sz="1800" noProof="0" dirty="0" err="1" smtClean="0"/>
                        <a:t>Artemisine</a:t>
                      </a:r>
                      <a:endParaRPr lang="en-US" sz="1800" noProof="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la-Latn" sz="1800" kern="1200" dirty="0" smtClean="0"/>
                        <a:t>Ginkgo biloba</a:t>
                      </a:r>
                      <a:endParaRPr lang="fr-FR" sz="1800" b="1" i="0" kern="1200" dirty="0" smtClean="0">
                        <a:solidFill>
                          <a:schemeClr val="tx1"/>
                        </a:solidFill>
                        <a:latin typeface="Arial" pitchFamily="34" charset="0"/>
                        <a:ea typeface="+mn-ea"/>
                        <a:cs typeface="Arial" pitchFamily="34" charset="0"/>
                      </a:endParaRPr>
                    </a:p>
                  </a:txBody>
                  <a:tcPr/>
                </a:tc>
              </a:tr>
            </a:tbl>
          </a:graphicData>
        </a:graphic>
      </p:graphicFrame>
      <p:sp>
        <p:nvSpPr>
          <p:cNvPr id="2" name="ZoneTexte 1"/>
          <p:cNvSpPr txBox="1"/>
          <p:nvPr/>
        </p:nvSpPr>
        <p:spPr>
          <a:xfrm>
            <a:off x="1460981" y="6099558"/>
            <a:ext cx="6971739" cy="523220"/>
          </a:xfrm>
          <a:prstGeom prst="rect">
            <a:avLst/>
          </a:prstGeom>
          <a:ln/>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fr-FR" sz="2800" b="1" dirty="0" smtClean="0">
                <a:solidFill>
                  <a:schemeClr val="tx2">
                    <a:lumMod val="75000"/>
                  </a:schemeClr>
                </a:solidFill>
              </a:rPr>
              <a:t>Snake </a:t>
            </a:r>
            <a:r>
              <a:rPr lang="fr-FR" sz="2800" b="1" dirty="0" err="1" smtClean="0">
                <a:solidFill>
                  <a:schemeClr val="tx2">
                    <a:lumMod val="75000"/>
                  </a:schemeClr>
                </a:solidFill>
              </a:rPr>
              <a:t>venoms</a:t>
            </a:r>
            <a:r>
              <a:rPr lang="fr-FR" sz="2800" b="1" dirty="0" smtClean="0">
                <a:solidFill>
                  <a:schemeClr val="tx2">
                    <a:lumMod val="75000"/>
                  </a:schemeClr>
                </a:solidFill>
              </a:rPr>
              <a:t> : </a:t>
            </a:r>
            <a:r>
              <a:rPr lang="en-US" sz="2800" b="1" dirty="0">
                <a:solidFill>
                  <a:schemeClr val="tx2">
                    <a:lumMod val="75000"/>
                  </a:schemeClr>
                </a:solidFill>
              </a:rPr>
              <a:t>new drugs </a:t>
            </a:r>
            <a:r>
              <a:rPr lang="en-US" sz="2800" b="1" dirty="0" smtClean="0">
                <a:solidFill>
                  <a:schemeClr val="tx2">
                    <a:lumMod val="75000"/>
                  </a:schemeClr>
                </a:solidFill>
              </a:rPr>
              <a:t> to </a:t>
            </a:r>
            <a:r>
              <a:rPr lang="en-US" sz="2800" b="1" dirty="0">
                <a:solidFill>
                  <a:schemeClr val="tx2">
                    <a:lumMod val="75000"/>
                  </a:schemeClr>
                </a:solidFill>
              </a:rPr>
              <a:t>treat diseases </a:t>
            </a:r>
            <a:r>
              <a:rPr lang="fr-FR" sz="2800" b="1" dirty="0" smtClean="0">
                <a:solidFill>
                  <a:schemeClr val="tx2">
                    <a:lumMod val="75000"/>
                  </a:schemeClr>
                </a:solidFill>
              </a:rPr>
              <a:t> </a:t>
            </a:r>
            <a:endParaRPr lang="fr-FR" sz="2800" b="1" dirty="0">
              <a:solidFill>
                <a:schemeClr val="tx2">
                  <a:lumMod val="75000"/>
                </a:schemeClr>
              </a:solidFill>
            </a:endParaRPr>
          </a:p>
        </p:txBody>
      </p:sp>
      <p:graphicFrame>
        <p:nvGraphicFramePr>
          <p:cNvPr id="3" name="Tableau 2"/>
          <p:cNvGraphicFramePr>
            <a:graphicFrameLocks noGrp="1"/>
          </p:cNvGraphicFramePr>
          <p:nvPr>
            <p:extLst>
              <p:ext uri="{D42A27DB-BD31-4B8C-83A1-F6EECF244321}">
                <p14:modId xmlns:p14="http://schemas.microsoft.com/office/powerpoint/2010/main" xmlns="" val="2094434125"/>
              </p:ext>
            </p:extLst>
          </p:nvPr>
        </p:nvGraphicFramePr>
        <p:xfrm>
          <a:off x="6993466" y="1715360"/>
          <a:ext cx="4544598" cy="1137444"/>
        </p:xfrm>
        <a:graphic>
          <a:graphicData uri="http://schemas.openxmlformats.org/drawingml/2006/table">
            <a:tbl>
              <a:tblPr firstRow="1" bandRow="1">
                <a:tableStyleId>{3B4B98B0-60AC-42C2-AFA5-B58CD77FA1E5}</a:tableStyleId>
              </a:tblPr>
              <a:tblGrid>
                <a:gridCol w="2167467"/>
                <a:gridCol w="2377131"/>
              </a:tblGrid>
              <a:tr h="385854">
                <a:tc>
                  <a:txBody>
                    <a:bodyPr/>
                    <a:lstStyle/>
                    <a:p>
                      <a:pPr algn="ctr"/>
                      <a:r>
                        <a:rPr lang="fr-FR" sz="2400" dirty="0" err="1" smtClean="0"/>
                        <a:t>microbiological</a:t>
                      </a:r>
                      <a:endParaRPr lang="fr-FR" sz="2400" b="1" dirty="0">
                        <a:solidFill>
                          <a:schemeClr val="tx1"/>
                        </a:solidFill>
                        <a:latin typeface="Arial" panose="020B0604020202020204" pitchFamily="34" charset="0"/>
                        <a:cs typeface="Arial" panose="020B060402020202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2400" dirty="0" err="1" smtClean="0"/>
                        <a:t>mineral</a:t>
                      </a:r>
                      <a:endParaRPr lang="fr-FR" sz="2400" b="1" dirty="0" smtClean="0">
                        <a:solidFill>
                          <a:schemeClr val="tx1"/>
                        </a:solidFill>
                        <a:latin typeface="Arial" panose="020B0604020202020204" pitchFamily="34" charset="0"/>
                        <a:cs typeface="Arial" panose="020B0604020202020204" pitchFamily="34" charset="0"/>
                      </a:endParaRPr>
                    </a:p>
                  </a:txBody>
                  <a:tcPr/>
                </a:tc>
              </a:tr>
              <a:tr h="68024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800" dirty="0" err="1" smtClean="0"/>
                        <a:t>Bacteria</a:t>
                      </a:r>
                      <a:r>
                        <a:rPr lang="fr-FR" sz="1800" baseline="0" dirty="0" smtClean="0"/>
                        <a:t> </a:t>
                      </a:r>
                    </a:p>
                    <a:p>
                      <a:pPr marL="0" marR="0" indent="0" algn="ctr" defTabSz="914400" rtl="0" eaLnBrk="1" fontAlgn="auto" latinLnBrk="0" hangingPunct="1">
                        <a:lnSpc>
                          <a:spcPct val="100000"/>
                        </a:lnSpc>
                        <a:spcBef>
                          <a:spcPts val="0"/>
                        </a:spcBef>
                        <a:spcAft>
                          <a:spcPts val="0"/>
                        </a:spcAft>
                        <a:buClrTx/>
                        <a:buSzTx/>
                        <a:buFontTx/>
                        <a:buNone/>
                        <a:tabLst/>
                        <a:defRPr/>
                      </a:pPr>
                      <a:r>
                        <a:rPr lang="fr-FR" sz="1800" dirty="0" err="1" smtClean="0"/>
                        <a:t>Yeast</a:t>
                      </a:r>
                      <a:endParaRPr lang="fr-FR" sz="1800" b="1" dirty="0" smtClean="0">
                        <a:solidFill>
                          <a:schemeClr val="tx1"/>
                        </a:solidFill>
                        <a:latin typeface="Arial" panose="020B0604020202020204" pitchFamily="34" charset="0"/>
                        <a:cs typeface="Arial" panose="020B060402020202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800" dirty="0" smtClean="0"/>
                        <a:t>Sodium bicarbonate </a:t>
                      </a:r>
                    </a:p>
                    <a:p>
                      <a:pPr marL="0" marR="0" indent="0" algn="ctr" defTabSz="914400" rtl="0" eaLnBrk="1" fontAlgn="auto" latinLnBrk="0" hangingPunct="1">
                        <a:lnSpc>
                          <a:spcPct val="100000"/>
                        </a:lnSpc>
                        <a:spcBef>
                          <a:spcPts val="0"/>
                        </a:spcBef>
                        <a:spcAft>
                          <a:spcPts val="0"/>
                        </a:spcAft>
                        <a:buClrTx/>
                        <a:buSzTx/>
                        <a:buFontTx/>
                        <a:buNone/>
                        <a:tabLst/>
                        <a:defRPr/>
                      </a:pPr>
                      <a:r>
                        <a:rPr lang="fr-FR" sz="1800" dirty="0" smtClean="0"/>
                        <a:t>zinc</a:t>
                      </a:r>
                      <a:r>
                        <a:rPr lang="fr-FR" sz="1800" baseline="0" dirty="0" smtClean="0"/>
                        <a:t> </a:t>
                      </a:r>
                      <a:r>
                        <a:rPr lang="fr-FR" sz="1800" baseline="0" dirty="0" err="1" smtClean="0"/>
                        <a:t>chloride</a:t>
                      </a:r>
                      <a:endParaRPr lang="fr-FR" sz="1800" b="1" dirty="0" smtClean="0">
                        <a:solidFill>
                          <a:schemeClr val="tx1"/>
                        </a:solidFill>
                        <a:latin typeface="Arial" panose="020B0604020202020204" pitchFamily="34" charset="0"/>
                        <a:cs typeface="Arial" panose="020B0604020202020204" pitchFamily="34" charset="0"/>
                      </a:endParaRPr>
                    </a:p>
                  </a:txBody>
                  <a:tcPr/>
                </a:tc>
              </a:tr>
            </a:tbl>
          </a:graphicData>
        </a:graphic>
      </p:graphicFrame>
      <p:grpSp>
        <p:nvGrpSpPr>
          <p:cNvPr id="18" name="Groupe 17"/>
          <p:cNvGrpSpPr/>
          <p:nvPr/>
        </p:nvGrpSpPr>
        <p:grpSpPr>
          <a:xfrm>
            <a:off x="1744134" y="3654765"/>
            <a:ext cx="1832721" cy="1425236"/>
            <a:chOff x="3819696" y="4343488"/>
            <a:chExt cx="2193713" cy="1785569"/>
          </a:xfrm>
        </p:grpSpPr>
        <p:pic>
          <p:nvPicPr>
            <p:cNvPr id="1027" name="Picture 3" descr="C:\Users\Pauline\Desktop\téléchargement.jpg"/>
            <p:cNvPicPr>
              <a:picLocks noChangeAspect="1" noChangeArrowheads="1"/>
            </p:cNvPicPr>
            <p:nvPr/>
          </p:nvPicPr>
          <p:blipFill>
            <a:blip r:embed="rId3"/>
            <a:srcRect/>
            <a:stretch>
              <a:fillRect/>
            </a:stretch>
          </p:blipFill>
          <p:spPr bwMode="auto">
            <a:xfrm>
              <a:off x="3819696" y="4343488"/>
              <a:ext cx="2193713" cy="1492048"/>
            </a:xfrm>
            <a:prstGeom prst="rect">
              <a:avLst/>
            </a:prstGeom>
            <a:noFill/>
          </p:spPr>
        </p:pic>
        <p:sp>
          <p:nvSpPr>
            <p:cNvPr id="13" name="Rectangle 12"/>
            <p:cNvSpPr/>
            <p:nvPr/>
          </p:nvSpPr>
          <p:spPr>
            <a:xfrm>
              <a:off x="4517864" y="5821280"/>
              <a:ext cx="702436" cy="307777"/>
            </a:xfrm>
            <a:prstGeom prst="rect">
              <a:avLst/>
            </a:prstGeom>
          </p:spPr>
          <p:txBody>
            <a:bodyPr wrap="none">
              <a:spAutoFit/>
            </a:bodyPr>
            <a:lstStyle/>
            <a:p>
              <a:r>
                <a:rPr lang="fr-FR" sz="1400" dirty="0" err="1" smtClean="0">
                  <a:solidFill>
                    <a:schemeClr val="tx2">
                      <a:lumMod val="75000"/>
                    </a:schemeClr>
                  </a:solidFill>
                  <a:latin typeface="Arial" panose="020B0604020202020204" pitchFamily="34" charset="0"/>
                  <a:cs typeface="Arial" panose="020B0604020202020204" pitchFamily="34" charset="0"/>
                </a:rPr>
                <a:t>Insulin</a:t>
              </a:r>
              <a:endParaRPr lang="fr-FR" sz="1400" dirty="0">
                <a:solidFill>
                  <a:schemeClr val="tx2">
                    <a:lumMod val="75000"/>
                  </a:schemeClr>
                </a:solidFill>
              </a:endParaRPr>
            </a:p>
          </p:txBody>
        </p:sp>
      </p:grpSp>
      <p:grpSp>
        <p:nvGrpSpPr>
          <p:cNvPr id="17" name="Groupe 16"/>
          <p:cNvGrpSpPr/>
          <p:nvPr/>
        </p:nvGrpSpPr>
        <p:grpSpPr>
          <a:xfrm>
            <a:off x="4037197" y="3624118"/>
            <a:ext cx="1754003" cy="1726815"/>
            <a:chOff x="1195474" y="4162599"/>
            <a:chExt cx="1979988" cy="1916581"/>
          </a:xfrm>
        </p:grpSpPr>
        <p:pic>
          <p:nvPicPr>
            <p:cNvPr id="1026" name="Picture 2" descr="C:\Users\Pauline\Desktop\254px-Morphin_-_Morphine.svg.png"/>
            <p:cNvPicPr>
              <a:picLocks noChangeAspect="1" noChangeArrowheads="1"/>
            </p:cNvPicPr>
            <p:nvPr/>
          </p:nvPicPr>
          <p:blipFill>
            <a:blip r:embed="rId4"/>
            <a:srcRect/>
            <a:stretch>
              <a:fillRect/>
            </a:stretch>
          </p:blipFill>
          <p:spPr bwMode="auto">
            <a:xfrm>
              <a:off x="1195474" y="4162599"/>
              <a:ext cx="1979988" cy="1683771"/>
            </a:xfrm>
            <a:prstGeom prst="rect">
              <a:avLst/>
            </a:prstGeom>
            <a:noFill/>
          </p:spPr>
        </p:pic>
        <p:sp>
          <p:nvSpPr>
            <p:cNvPr id="14" name="Rectangle 13"/>
            <p:cNvSpPr/>
            <p:nvPr/>
          </p:nvSpPr>
          <p:spPr>
            <a:xfrm>
              <a:off x="1557732" y="5771403"/>
              <a:ext cx="930063" cy="307777"/>
            </a:xfrm>
            <a:prstGeom prst="rect">
              <a:avLst/>
            </a:prstGeom>
          </p:spPr>
          <p:txBody>
            <a:bodyPr wrap="none">
              <a:spAutoFit/>
            </a:bodyPr>
            <a:lstStyle/>
            <a:p>
              <a:pPr algn="ctr" defTabSz="914400">
                <a:defRPr/>
              </a:pPr>
              <a:r>
                <a:rPr lang="fr-FR" sz="1400" dirty="0" smtClean="0">
                  <a:solidFill>
                    <a:schemeClr val="tx2">
                      <a:lumMod val="75000"/>
                    </a:schemeClr>
                  </a:solidFill>
                  <a:latin typeface="Arial" panose="020B0604020202020204" pitchFamily="34" charset="0"/>
                  <a:cs typeface="Arial" panose="020B0604020202020204" pitchFamily="34" charset="0"/>
                </a:rPr>
                <a:t>Morphine</a:t>
              </a:r>
            </a:p>
          </p:txBody>
        </p:sp>
      </p:grpSp>
      <p:grpSp>
        <p:nvGrpSpPr>
          <p:cNvPr id="19" name="Groupe 18"/>
          <p:cNvGrpSpPr/>
          <p:nvPr/>
        </p:nvGrpSpPr>
        <p:grpSpPr>
          <a:xfrm>
            <a:off x="5458634" y="3508418"/>
            <a:ext cx="1568699" cy="1808650"/>
            <a:chOff x="6778510" y="3959459"/>
            <a:chExt cx="1783599" cy="2119721"/>
          </a:xfrm>
        </p:grpSpPr>
        <p:pic>
          <p:nvPicPr>
            <p:cNvPr id="1029" name="Picture 5" descr="C:\Users\Pauline\Desktop\Artemisinin.png"/>
            <p:cNvPicPr>
              <a:picLocks noChangeAspect="1" noChangeArrowheads="1"/>
            </p:cNvPicPr>
            <p:nvPr/>
          </p:nvPicPr>
          <p:blipFill>
            <a:blip r:embed="rId5"/>
            <a:srcRect/>
            <a:stretch>
              <a:fillRect/>
            </a:stretch>
          </p:blipFill>
          <p:spPr bwMode="auto">
            <a:xfrm>
              <a:off x="6778510" y="3959459"/>
              <a:ext cx="1783599" cy="1842078"/>
            </a:xfrm>
            <a:prstGeom prst="rect">
              <a:avLst/>
            </a:prstGeom>
            <a:noFill/>
          </p:spPr>
        </p:pic>
        <p:sp>
          <p:nvSpPr>
            <p:cNvPr id="15" name="Rectangle 14"/>
            <p:cNvSpPr/>
            <p:nvPr/>
          </p:nvSpPr>
          <p:spPr>
            <a:xfrm>
              <a:off x="7176517" y="5771403"/>
              <a:ext cx="1031051" cy="307777"/>
            </a:xfrm>
            <a:prstGeom prst="rect">
              <a:avLst/>
            </a:prstGeom>
          </p:spPr>
          <p:txBody>
            <a:bodyPr wrap="none">
              <a:spAutoFit/>
            </a:bodyPr>
            <a:lstStyle/>
            <a:p>
              <a:pPr algn="ctr" defTabSz="914400">
                <a:defRPr/>
              </a:pPr>
              <a:r>
                <a:rPr lang="en-US" sz="1400" dirty="0" err="1" smtClean="0">
                  <a:solidFill>
                    <a:schemeClr val="tx2">
                      <a:lumMod val="75000"/>
                    </a:schemeClr>
                  </a:solidFill>
                  <a:latin typeface="Arial" panose="020B0604020202020204" pitchFamily="34" charset="0"/>
                  <a:cs typeface="Arial" panose="020B0604020202020204" pitchFamily="34" charset="0"/>
                </a:rPr>
                <a:t>Artemisine</a:t>
              </a:r>
              <a:endParaRPr lang="en-US" sz="1400" dirty="0" smtClean="0">
                <a:solidFill>
                  <a:schemeClr val="tx2">
                    <a:lumMod val="75000"/>
                  </a:schemeClr>
                </a:solidFill>
                <a:latin typeface="Arial" panose="020B0604020202020204" pitchFamily="34" charset="0"/>
                <a:cs typeface="Arial" panose="020B0604020202020204" pitchFamily="34" charset="0"/>
              </a:endParaRPr>
            </a:p>
          </p:txBody>
        </p:sp>
      </p:grpSp>
      <p:grpSp>
        <p:nvGrpSpPr>
          <p:cNvPr id="20" name="Groupe 19"/>
          <p:cNvGrpSpPr/>
          <p:nvPr/>
        </p:nvGrpSpPr>
        <p:grpSpPr>
          <a:xfrm>
            <a:off x="9743538" y="3183851"/>
            <a:ext cx="1826141" cy="1412795"/>
            <a:chOff x="8923657" y="4234123"/>
            <a:chExt cx="1826141" cy="1412795"/>
          </a:xfrm>
        </p:grpSpPr>
        <p:pic>
          <p:nvPicPr>
            <p:cNvPr id="1028" name="Picture 4" descr="C:\Users\Pauline\Desktop\H_S1220.gif"/>
            <p:cNvPicPr>
              <a:picLocks noChangeAspect="1" noChangeArrowheads="1"/>
            </p:cNvPicPr>
            <p:nvPr/>
          </p:nvPicPr>
          <p:blipFill>
            <a:blip r:embed="rId6"/>
            <a:srcRect/>
            <a:stretch>
              <a:fillRect/>
            </a:stretch>
          </p:blipFill>
          <p:spPr bwMode="auto">
            <a:xfrm>
              <a:off x="9106679" y="4234123"/>
              <a:ext cx="1352031" cy="1352031"/>
            </a:xfrm>
            <a:prstGeom prst="rect">
              <a:avLst/>
            </a:prstGeom>
            <a:noFill/>
          </p:spPr>
        </p:pic>
        <p:sp>
          <p:nvSpPr>
            <p:cNvPr id="16" name="Rectangle 15"/>
            <p:cNvSpPr/>
            <p:nvPr/>
          </p:nvSpPr>
          <p:spPr>
            <a:xfrm>
              <a:off x="8923657" y="5339141"/>
              <a:ext cx="1826141" cy="307777"/>
            </a:xfrm>
            <a:prstGeom prst="rect">
              <a:avLst/>
            </a:prstGeom>
          </p:spPr>
          <p:txBody>
            <a:bodyPr wrap="none">
              <a:spAutoFit/>
            </a:bodyPr>
            <a:lstStyle/>
            <a:p>
              <a:pPr algn="ctr" defTabSz="914400">
                <a:defRPr/>
              </a:pPr>
              <a:r>
                <a:rPr lang="fr-FR" sz="1400" dirty="0" smtClean="0">
                  <a:solidFill>
                    <a:schemeClr val="tx2">
                      <a:lumMod val="75000"/>
                    </a:schemeClr>
                  </a:solidFill>
                  <a:latin typeface="Arial" panose="020B0604020202020204" pitchFamily="34" charset="0"/>
                  <a:cs typeface="Arial" panose="020B0604020202020204" pitchFamily="34" charset="0"/>
                </a:rPr>
                <a:t>Sodium bicarbonate </a:t>
              </a:r>
            </a:p>
          </p:txBody>
        </p:sp>
      </p:grpSp>
      <p:pic>
        <p:nvPicPr>
          <p:cNvPr id="63490" name="Picture 2" descr="https://upload.wikimedia.org/wikipedia/commons/thumb/7/7f/Sto%C5%BCki2.jpg/290px-Sto%C5%BCki2.jpg"/>
          <p:cNvPicPr>
            <a:picLocks noChangeAspect="1" noChangeArrowheads="1"/>
          </p:cNvPicPr>
          <p:nvPr/>
        </p:nvPicPr>
        <p:blipFill>
          <a:blip r:embed="rId7"/>
          <a:srcRect/>
          <a:stretch>
            <a:fillRect/>
          </a:stretch>
        </p:blipFill>
        <p:spPr bwMode="auto">
          <a:xfrm>
            <a:off x="0" y="4605866"/>
            <a:ext cx="1168400" cy="913872"/>
          </a:xfrm>
          <a:prstGeom prst="rect">
            <a:avLst/>
          </a:prstGeom>
          <a:noFill/>
        </p:spPr>
      </p:pic>
      <p:pic>
        <p:nvPicPr>
          <p:cNvPr id="63492" name="Picture 4" descr="https://encrypted-tbn2.gstatic.com/images?q=tbn:ANd9GcS0eigF8D6QmmDZg7r6ZuNlp-smKCNuOlV7a5gmhHh7Npr1W0AX"/>
          <p:cNvPicPr>
            <a:picLocks noChangeAspect="1" noChangeArrowheads="1"/>
          </p:cNvPicPr>
          <p:nvPr/>
        </p:nvPicPr>
        <p:blipFill>
          <a:blip r:embed="rId8"/>
          <a:srcRect/>
          <a:stretch>
            <a:fillRect/>
          </a:stretch>
        </p:blipFill>
        <p:spPr bwMode="auto">
          <a:xfrm>
            <a:off x="0" y="3804768"/>
            <a:ext cx="1151467" cy="760353"/>
          </a:xfrm>
          <a:prstGeom prst="rect">
            <a:avLst/>
          </a:prstGeom>
          <a:noFill/>
        </p:spPr>
      </p:pic>
      <p:sp>
        <p:nvSpPr>
          <p:cNvPr id="63494" name="AutoShape 6" descr="Résultat de recherche d'images pour &quot;snake venoms&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63496" name="AutoShape 8" descr="Résultat de recherche d'images pour &quot;snake venoms&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63498" name="AutoShape 10" descr="Résultats de recherche d'images pour « ginkgo biloba »"/>
          <p:cNvSpPr>
            <a:spLocks noChangeAspect="1" noChangeArrowheads="1"/>
          </p:cNvSpPr>
          <p:nvPr/>
        </p:nvSpPr>
        <p:spPr bwMode="auto">
          <a:xfrm>
            <a:off x="155575" y="-685800"/>
            <a:ext cx="1905000" cy="1428750"/>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63500" name="Picture 12" descr="http://www.biloba-environnement.fr/fileadmin/user_upload/ginkgo-branch.jpg"/>
          <p:cNvPicPr>
            <a:picLocks noChangeAspect="1" noChangeArrowheads="1"/>
          </p:cNvPicPr>
          <p:nvPr/>
        </p:nvPicPr>
        <p:blipFill>
          <a:blip r:embed="rId9"/>
          <a:srcRect/>
          <a:stretch>
            <a:fillRect/>
          </a:stretch>
        </p:blipFill>
        <p:spPr bwMode="auto">
          <a:xfrm>
            <a:off x="6976534" y="4948767"/>
            <a:ext cx="1439333" cy="1079500"/>
          </a:xfrm>
          <a:prstGeom prst="rect">
            <a:avLst/>
          </a:prstGeom>
          <a:noFill/>
        </p:spPr>
      </p:pic>
      <p:sp>
        <p:nvSpPr>
          <p:cNvPr id="63502" name="AutoShape 14" descr="Résultat de recherche d'images pour &quot;bacteria therapeutics&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63504" name="Picture 16" descr="http://www.rdmag.com/sites/rdmag.com/files/rd_11_15_shutterstock_%20bacteria.jpg"/>
          <p:cNvPicPr>
            <a:picLocks noChangeAspect="1" noChangeArrowheads="1"/>
          </p:cNvPicPr>
          <p:nvPr/>
        </p:nvPicPr>
        <p:blipFill>
          <a:blip r:embed="rId10"/>
          <a:srcRect/>
          <a:stretch>
            <a:fillRect/>
          </a:stretch>
        </p:blipFill>
        <p:spPr bwMode="auto">
          <a:xfrm>
            <a:off x="7572375" y="3318934"/>
            <a:ext cx="1731203" cy="1083733"/>
          </a:xfrm>
          <a:prstGeom prst="rect">
            <a:avLst/>
          </a:prstGeom>
          <a:noFill/>
        </p:spPr>
      </p:pic>
    </p:spTree>
    <p:extLst>
      <p:ext uri="{BB962C8B-B14F-4D97-AF65-F5344CB8AC3E}">
        <p14:creationId xmlns:p14="http://schemas.microsoft.com/office/powerpoint/2010/main" xmlns="" val="3002730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D57F1E4F-1CFF-5643-939E-02111984F565}" type="slidenum">
              <a:rPr lang="en-US" smtClean="0"/>
              <a:pPr/>
              <a:t>4</a:t>
            </a:fld>
            <a:endParaRPr lang="en-US" dirty="0"/>
          </a:p>
        </p:txBody>
      </p:sp>
      <p:sp>
        <p:nvSpPr>
          <p:cNvPr id="11" name="ZoneTexte 10"/>
          <p:cNvSpPr txBox="1"/>
          <p:nvPr/>
        </p:nvSpPr>
        <p:spPr>
          <a:xfrm>
            <a:off x="2320117" y="2484422"/>
            <a:ext cx="8270542" cy="923330"/>
          </a:xfrm>
          <a:prstGeom prst="rect">
            <a:avLst/>
          </a:prstGeom>
          <a:noFill/>
          <a:ln w="19050">
            <a:solidFill>
              <a:srgbClr val="0070C0"/>
            </a:solidFill>
          </a:ln>
          <a:effectLst>
            <a:reflection blurRad="6350" stA="50000" endA="300" endPos="90000" dist="50800" dir="5400000" sy="-100000" algn="bl" rotWithShape="0"/>
          </a:effectLst>
        </p:spPr>
        <p:txBody>
          <a:bodyPr wrap="square" rtlCol="0">
            <a:spAutoFit/>
          </a:bodyPr>
          <a:lstStyle/>
          <a:p>
            <a:pPr algn="ctr"/>
            <a:r>
              <a:rPr lang="fr-FR" sz="5400" b="1" dirty="0" smtClean="0">
                <a:solidFill>
                  <a:schemeClr val="accent1">
                    <a:lumMod val="75000"/>
                  </a:schemeClr>
                </a:solidFill>
                <a:latin typeface="Arial" pitchFamily="34" charset="0"/>
                <a:cs typeface="Arial" pitchFamily="34" charset="0"/>
              </a:rPr>
              <a:t>SNAKE VENOMS</a:t>
            </a:r>
            <a:endParaRPr lang="fr-FR" sz="5400" b="1" dirty="0">
              <a:solidFill>
                <a:schemeClr val="accent1">
                  <a:lumMod val="75000"/>
                </a:schemeClr>
              </a:solidFill>
              <a:latin typeface="Arial" pitchFamily="34" charset="0"/>
              <a:cs typeface="Arial" pitchFamily="34" charset="0"/>
            </a:endParaRPr>
          </a:p>
        </p:txBody>
      </p:sp>
      <p:pic>
        <p:nvPicPr>
          <p:cNvPr id="13" name="Picture 2" descr="C:\Users\Pauline\Desktop\DOCS\IBMM_Vertical.jpg"/>
          <p:cNvPicPr>
            <a:picLocks noChangeAspect="1" noChangeArrowheads="1"/>
          </p:cNvPicPr>
          <p:nvPr/>
        </p:nvPicPr>
        <p:blipFill>
          <a:blip r:embed="rId2" cstate="print"/>
          <a:srcRect/>
          <a:stretch>
            <a:fillRect/>
          </a:stretch>
        </p:blipFill>
        <p:spPr bwMode="auto">
          <a:xfrm>
            <a:off x="155690" y="124540"/>
            <a:ext cx="1409364" cy="1591758"/>
          </a:xfrm>
          <a:prstGeom prst="rect">
            <a:avLst/>
          </a:prstGeom>
          <a:noFill/>
        </p:spPr>
      </p:pic>
      <p:pic>
        <p:nvPicPr>
          <p:cNvPr id="14" name="Picture 7" descr="C:\Users\Sylvia\Downloads\LOGO_filet_noir_RVB_petit (1).jpg"/>
          <p:cNvPicPr>
            <a:picLocks noChangeAspect="1" noChangeArrowheads="1"/>
          </p:cNvPicPr>
          <p:nvPr/>
        </p:nvPicPr>
        <p:blipFill>
          <a:blip r:embed="rId3" cstate="print">
            <a:clrChange>
              <a:clrFrom>
                <a:srgbClr val="1F1F1F"/>
              </a:clrFrom>
              <a:clrTo>
                <a:srgbClr val="1F1F1F">
                  <a:alpha val="0"/>
                </a:srgbClr>
              </a:clrTo>
            </a:clrChange>
          </a:blip>
          <a:srcRect/>
          <a:stretch>
            <a:fillRect/>
          </a:stretch>
        </p:blipFill>
        <p:spPr bwMode="auto">
          <a:xfrm>
            <a:off x="210001" y="5444656"/>
            <a:ext cx="1409363" cy="1235993"/>
          </a:xfrm>
          <a:prstGeom prst="rect">
            <a:avLst/>
          </a:prstGeom>
          <a:noFill/>
          <a:ln w="9525">
            <a:noFill/>
            <a:miter lim="800000"/>
            <a:headEnd/>
            <a:tailEnd/>
          </a:ln>
        </p:spPr>
      </p:pic>
      <p:pic>
        <p:nvPicPr>
          <p:cNvPr id="16" name="Picture 2" descr="C:\Users\Pauline\Desktop\UFHB_LOGO.jpg"/>
          <p:cNvPicPr>
            <a:picLocks noChangeAspect="1" noChangeArrowheads="1"/>
          </p:cNvPicPr>
          <p:nvPr/>
        </p:nvPicPr>
        <p:blipFill>
          <a:blip r:embed="rId4"/>
          <a:srcRect/>
          <a:stretch>
            <a:fillRect/>
          </a:stretch>
        </p:blipFill>
        <p:spPr bwMode="auto">
          <a:xfrm>
            <a:off x="10459469" y="5462425"/>
            <a:ext cx="1606488" cy="1200453"/>
          </a:xfrm>
          <a:prstGeom prst="rect">
            <a:avLst/>
          </a:prstGeom>
          <a:noFill/>
        </p:spPr>
      </p:pic>
      <p:sp>
        <p:nvSpPr>
          <p:cNvPr id="61442" name="AutoShape 2" descr="Résultat de recherche d'images pour &quot;snake venoms&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61444" name="AutoShape 4" descr="Résultat de recherche d'images pour &quot;snake venoms&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61446" name="Picture 6" descr="https://ask.extension.org/uploads/question/images/attachments/000/033/554/image_original.jpg?1403677609"/>
          <p:cNvPicPr>
            <a:picLocks noChangeAspect="1" noChangeArrowheads="1"/>
          </p:cNvPicPr>
          <p:nvPr/>
        </p:nvPicPr>
        <p:blipFill>
          <a:blip r:embed="rId5"/>
          <a:srcRect/>
          <a:stretch>
            <a:fillRect/>
          </a:stretch>
        </p:blipFill>
        <p:spPr bwMode="auto">
          <a:xfrm>
            <a:off x="4727577" y="4612609"/>
            <a:ext cx="3010957" cy="2008324"/>
          </a:xfrm>
          <a:prstGeom prst="rect">
            <a:avLst/>
          </a:prstGeom>
          <a:noFill/>
        </p:spPr>
      </p:pic>
    </p:spTree>
    <p:extLst>
      <p:ext uri="{BB962C8B-B14F-4D97-AF65-F5344CB8AC3E}">
        <p14:creationId xmlns:p14="http://schemas.microsoft.com/office/powerpoint/2010/main" xmlns="" val="18769853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336965" y="3081524"/>
            <a:ext cx="11262399" cy="3656622"/>
            <a:chOff x="364260" y="3830309"/>
            <a:chExt cx="11262399" cy="3920867"/>
          </a:xfrm>
        </p:grpSpPr>
        <p:pic>
          <p:nvPicPr>
            <p:cNvPr id="1026" name="Picture 2" descr="C:\Users\Pauline\Desktop\images.jpg"/>
            <p:cNvPicPr>
              <a:picLocks noChangeAspect="1" noChangeArrowheads="1"/>
            </p:cNvPicPr>
            <p:nvPr/>
          </p:nvPicPr>
          <p:blipFill>
            <a:blip r:embed="rId3"/>
            <a:srcRect/>
            <a:stretch>
              <a:fillRect/>
            </a:stretch>
          </p:blipFill>
          <p:spPr bwMode="auto">
            <a:xfrm>
              <a:off x="9357194" y="6145972"/>
              <a:ext cx="2032367" cy="1406893"/>
            </a:xfrm>
            <a:prstGeom prst="rect">
              <a:avLst/>
            </a:prstGeom>
            <a:noFill/>
          </p:spPr>
        </p:pic>
        <p:pic>
          <p:nvPicPr>
            <p:cNvPr id="1027" name="Picture 3" descr="C:\Users\Pauline\Desktop\images (1).jpg"/>
            <p:cNvPicPr>
              <a:picLocks noChangeAspect="1" noChangeArrowheads="1"/>
            </p:cNvPicPr>
            <p:nvPr/>
          </p:nvPicPr>
          <p:blipFill>
            <a:blip r:embed="rId4"/>
            <a:srcRect/>
            <a:stretch>
              <a:fillRect/>
            </a:stretch>
          </p:blipFill>
          <p:spPr bwMode="auto">
            <a:xfrm>
              <a:off x="992495" y="6328534"/>
              <a:ext cx="2404533" cy="1422642"/>
            </a:xfrm>
            <a:prstGeom prst="rect">
              <a:avLst/>
            </a:prstGeom>
            <a:noFill/>
          </p:spPr>
        </p:pic>
        <p:grpSp>
          <p:nvGrpSpPr>
            <p:cNvPr id="4" name="Groupe 3"/>
            <p:cNvGrpSpPr/>
            <p:nvPr/>
          </p:nvGrpSpPr>
          <p:grpSpPr>
            <a:xfrm>
              <a:off x="364260" y="3830309"/>
              <a:ext cx="11262399" cy="2427143"/>
              <a:chOff x="2811885" y="2056927"/>
              <a:chExt cx="10607728" cy="1917445"/>
            </a:xfrm>
          </p:grpSpPr>
          <p:sp>
            <p:nvSpPr>
              <p:cNvPr id="27" name="Rectangle 2"/>
              <p:cNvSpPr>
                <a:spLocks noChangeArrowheads="1"/>
              </p:cNvSpPr>
              <p:nvPr/>
            </p:nvSpPr>
            <p:spPr bwMode="auto">
              <a:xfrm>
                <a:off x="10888451" y="3072323"/>
                <a:ext cx="2531162" cy="782144"/>
              </a:xfrm>
              <a:prstGeom prst="rect">
                <a:avLst/>
              </a:prstGeom>
              <a:ln>
                <a:headEnd/>
                <a:tailEnd/>
              </a:ln>
              <a:effec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b="1" dirty="0" err="1" smtClean="0">
                    <a:solidFill>
                      <a:schemeClr val="tx1"/>
                    </a:solidFill>
                    <a:ea typeface="Calibri" pitchFamily="34" charset="0"/>
                    <a:cs typeface="Times New Roman" pitchFamily="18" charset="0"/>
                  </a:rPr>
                  <a:t>Cardiovascular</a:t>
                </a:r>
                <a:r>
                  <a:rPr lang="fr-FR" b="1" dirty="0" smtClean="0">
                    <a:solidFill>
                      <a:schemeClr val="tx1"/>
                    </a:solidFill>
                    <a:ea typeface="Calibri" pitchFamily="34" charset="0"/>
                    <a:cs typeface="Times New Roman" pitchFamily="18" charset="0"/>
                  </a:rPr>
                  <a:t> </a:t>
                </a:r>
                <a:r>
                  <a:rPr lang="fr-FR" b="1" dirty="0" err="1" smtClean="0">
                    <a:solidFill>
                      <a:schemeClr val="tx1"/>
                    </a:solidFill>
                    <a:ea typeface="Calibri" pitchFamily="34" charset="0"/>
                    <a:cs typeface="Times New Roman" pitchFamily="18" charset="0"/>
                  </a:rPr>
                  <a:t>effects</a:t>
                </a:r>
                <a:endParaRPr lang="fr-FR" b="1" dirty="0" smtClean="0">
                  <a:solidFill>
                    <a:schemeClr val="tx1"/>
                  </a:solidFill>
                  <a:ea typeface="Calibri" pitchFamily="34" charset="0"/>
                  <a:cs typeface="Times New Roman" pitchFamily="18" charset="0"/>
                </a:endParaRPr>
              </a:p>
              <a:p>
                <a:pPr lvl="0" algn="ctr" fontAlgn="base">
                  <a:spcBef>
                    <a:spcPct val="0"/>
                  </a:spcBef>
                  <a:spcAft>
                    <a:spcPct val="0"/>
                  </a:spcAft>
                </a:pPr>
                <a:r>
                  <a:rPr lang="fr-FR" i="1" dirty="0" smtClean="0">
                    <a:solidFill>
                      <a:schemeClr val="tx1"/>
                    </a:solidFill>
                    <a:ea typeface="Calibri" pitchFamily="34" charset="0"/>
                    <a:cs typeface="Times New Roman" pitchFamily="18" charset="0"/>
                  </a:rPr>
                  <a:t> </a:t>
                </a:r>
                <a:r>
                  <a:rPr lang="fr-FR" i="1" dirty="0" err="1" smtClean="0">
                    <a:solidFill>
                      <a:schemeClr val="tx1"/>
                    </a:solidFill>
                    <a:ea typeface="Calibri" pitchFamily="34" charset="0"/>
                    <a:cs typeface="Times New Roman" pitchFamily="18" charset="0"/>
                  </a:rPr>
                  <a:t>captopril</a:t>
                </a:r>
                <a:r>
                  <a:rPr kumimoji="0" lang="fr-FR" b="0" i="1" u="none" strike="noStrike" cap="none" normalizeH="0" dirty="0" smtClean="0">
                    <a:ln>
                      <a:noFill/>
                    </a:ln>
                    <a:solidFill>
                      <a:schemeClr val="tx1"/>
                    </a:solidFill>
                    <a:effectLst/>
                    <a:ea typeface="Calibri" pitchFamily="34" charset="0"/>
                    <a:cs typeface="Times New Roman" pitchFamily="18" charset="0"/>
                  </a:rPr>
                  <a:t>  </a:t>
                </a:r>
                <a:r>
                  <a:rPr kumimoji="0" lang="fr-FR" b="0" u="none" strike="noStrike" cap="none" normalizeH="0" dirty="0" err="1" smtClean="0">
                    <a:ln>
                      <a:noFill/>
                    </a:ln>
                    <a:solidFill>
                      <a:schemeClr val="tx1"/>
                    </a:solidFill>
                    <a:effectLst/>
                    <a:ea typeface="Calibri" pitchFamily="34" charset="0"/>
                    <a:cs typeface="Times New Roman" pitchFamily="18" charset="0"/>
                  </a:rPr>
                  <a:t>isolated</a:t>
                </a:r>
                <a:r>
                  <a:rPr kumimoji="0" lang="fr-FR" b="0" u="none" strike="noStrike" cap="none" normalizeH="0" dirty="0" smtClean="0">
                    <a:ln>
                      <a:noFill/>
                    </a:ln>
                    <a:solidFill>
                      <a:schemeClr val="tx1"/>
                    </a:solidFill>
                    <a:effectLst/>
                    <a:ea typeface="Calibri" pitchFamily="34" charset="0"/>
                    <a:cs typeface="Times New Roman" pitchFamily="18" charset="0"/>
                  </a:rPr>
                  <a:t> </a:t>
                </a:r>
                <a:r>
                  <a:rPr kumimoji="0" lang="fr-FR" b="0" u="none" strike="noStrike" cap="none" normalizeH="0" dirty="0" err="1" smtClean="0">
                    <a:ln>
                      <a:noFill/>
                    </a:ln>
                    <a:solidFill>
                      <a:schemeClr val="tx1"/>
                    </a:solidFill>
                    <a:effectLst/>
                    <a:ea typeface="Calibri" pitchFamily="34" charset="0"/>
                    <a:cs typeface="Times New Roman" pitchFamily="18" charset="0"/>
                  </a:rPr>
                  <a:t>from</a:t>
                </a:r>
                <a:r>
                  <a:rPr kumimoji="0" lang="fr-FR" b="0" u="none" strike="noStrike" cap="none" normalizeH="0" dirty="0" smtClean="0">
                    <a:ln>
                      <a:noFill/>
                    </a:ln>
                    <a:solidFill>
                      <a:schemeClr val="tx1"/>
                    </a:solidFill>
                    <a:effectLst/>
                    <a:ea typeface="Calibri" pitchFamily="34" charset="0"/>
                    <a:cs typeface="Times New Roman" pitchFamily="18" charset="0"/>
                  </a:rPr>
                  <a:t> </a:t>
                </a:r>
                <a:r>
                  <a:rPr kumimoji="0" lang="fr-FR" b="0" u="none" strike="noStrike" cap="none" normalizeH="0" dirty="0" err="1" smtClean="0">
                    <a:ln>
                      <a:noFill/>
                    </a:ln>
                    <a:solidFill>
                      <a:schemeClr val="tx1"/>
                    </a:solidFill>
                    <a:effectLst/>
                    <a:ea typeface="Calibri" pitchFamily="34" charset="0"/>
                    <a:cs typeface="Times New Roman" pitchFamily="18" charset="0"/>
                  </a:rPr>
                  <a:t>Bothrops</a:t>
                </a:r>
                <a:r>
                  <a:rPr kumimoji="0" lang="fr-FR" b="0" u="none" strike="noStrike" cap="none" normalizeH="0" dirty="0" smtClean="0">
                    <a:ln>
                      <a:noFill/>
                    </a:ln>
                    <a:solidFill>
                      <a:schemeClr val="tx1"/>
                    </a:solidFill>
                    <a:effectLst/>
                    <a:ea typeface="Calibri" pitchFamily="34" charset="0"/>
                    <a:cs typeface="Times New Roman" pitchFamily="18" charset="0"/>
                  </a:rPr>
                  <a:t> </a:t>
                </a:r>
                <a:r>
                  <a:rPr kumimoji="0" lang="fr-FR" b="0" u="none" strike="noStrike" cap="none" normalizeH="0" dirty="0" err="1" smtClean="0">
                    <a:ln>
                      <a:noFill/>
                    </a:ln>
                    <a:solidFill>
                      <a:schemeClr val="tx1"/>
                    </a:solidFill>
                    <a:effectLst/>
                    <a:ea typeface="Calibri" pitchFamily="34" charset="0"/>
                    <a:cs typeface="Times New Roman" pitchFamily="18" charset="0"/>
                  </a:rPr>
                  <a:t>jacaraca</a:t>
                </a:r>
                <a:endParaRPr kumimoji="0" lang="fr-FR" b="0" u="none" strike="noStrike" cap="none" normalizeH="0" dirty="0" smtClean="0">
                  <a:ln>
                    <a:noFill/>
                  </a:ln>
                  <a:solidFill>
                    <a:schemeClr val="tx1"/>
                  </a:solidFill>
                  <a:effectLst/>
                  <a:ea typeface="Calibri" pitchFamily="34" charset="0"/>
                  <a:cs typeface="Times New Roman" pitchFamily="18" charset="0"/>
                </a:endParaRPr>
              </a:p>
            </p:txBody>
          </p:sp>
          <p:grpSp>
            <p:nvGrpSpPr>
              <p:cNvPr id="2" name="Groupe 1"/>
              <p:cNvGrpSpPr/>
              <p:nvPr/>
            </p:nvGrpSpPr>
            <p:grpSpPr>
              <a:xfrm>
                <a:off x="2811885" y="2056927"/>
                <a:ext cx="9517565" cy="1917445"/>
                <a:chOff x="2811885" y="2056927"/>
                <a:chExt cx="9517565" cy="1917445"/>
              </a:xfrm>
            </p:grpSpPr>
            <p:sp>
              <p:nvSpPr>
                <p:cNvPr id="24" name="Accolade ouvrante 23"/>
                <p:cNvSpPr/>
                <p:nvPr/>
              </p:nvSpPr>
              <p:spPr>
                <a:xfrm rot="5400000">
                  <a:off x="7724558" y="-1514902"/>
                  <a:ext cx="1033063" cy="8176721"/>
                </a:xfrm>
                <a:prstGeom prst="leftBrace">
                  <a:avLst>
                    <a:gd name="adj1" fmla="val 9684"/>
                    <a:gd name="adj2" fmla="val 49613"/>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fr-FR"/>
                </a:p>
              </p:txBody>
            </p:sp>
            <p:sp>
              <p:nvSpPr>
                <p:cNvPr id="25" name="ZoneTexte 24"/>
                <p:cNvSpPr txBox="1"/>
                <p:nvPr/>
              </p:nvSpPr>
              <p:spPr>
                <a:xfrm>
                  <a:off x="5080204" y="2090518"/>
                  <a:ext cx="2520433" cy="443215"/>
                </a:xfrm>
                <a:prstGeom prst="rect">
                  <a:avLst/>
                </a:prstGeom>
                <a:noFill/>
              </p:spPr>
              <p:txBody>
                <a:bodyPr wrap="square" rtlCol="0">
                  <a:spAutoFit/>
                </a:bodyPr>
                <a:lstStyle/>
                <a:p>
                  <a:pPr algn="ctr"/>
                  <a:r>
                    <a:rPr lang="fr-FR" sz="2800" b="1" dirty="0" smtClean="0">
                      <a:solidFill>
                        <a:srgbClr val="00B050"/>
                      </a:solidFill>
                      <a:cs typeface="Times" pitchFamily="18" charset="0"/>
                    </a:rPr>
                    <a:t>Full </a:t>
                  </a:r>
                  <a:r>
                    <a:rPr lang="fr-FR" sz="2800" b="1" dirty="0" err="1" smtClean="0">
                      <a:solidFill>
                        <a:srgbClr val="00B050"/>
                      </a:solidFill>
                      <a:cs typeface="Times" pitchFamily="18" charset="0"/>
                    </a:rPr>
                    <a:t>strain</a:t>
                  </a:r>
                  <a:r>
                    <a:rPr lang="fr-FR" sz="2800" b="1" dirty="0" smtClean="0">
                      <a:solidFill>
                        <a:srgbClr val="00B050"/>
                      </a:solidFill>
                      <a:cs typeface="Times" pitchFamily="18" charset="0"/>
                    </a:rPr>
                    <a:t> </a:t>
                  </a:r>
                  <a:endParaRPr lang="fr-FR" sz="2800" b="1" dirty="0">
                    <a:solidFill>
                      <a:srgbClr val="00B050"/>
                    </a:solidFill>
                    <a:cs typeface="Times" pitchFamily="18" charset="0"/>
                  </a:endParaRPr>
                </a:p>
              </p:txBody>
            </p:sp>
            <p:sp>
              <p:nvSpPr>
                <p:cNvPr id="26" name="ZoneTexte 25"/>
                <p:cNvSpPr txBox="1"/>
                <p:nvPr/>
              </p:nvSpPr>
              <p:spPr>
                <a:xfrm>
                  <a:off x="9364520" y="2088442"/>
                  <a:ext cx="2045830" cy="443215"/>
                </a:xfrm>
                <a:prstGeom prst="rect">
                  <a:avLst/>
                </a:prstGeom>
                <a:noFill/>
              </p:spPr>
              <p:txBody>
                <a:bodyPr wrap="square" rtlCol="0">
                  <a:spAutoFit/>
                </a:bodyPr>
                <a:lstStyle/>
                <a:p>
                  <a:pPr algn="ctr"/>
                  <a:r>
                    <a:rPr lang="fr-FR" sz="2800" b="1" dirty="0" err="1" smtClean="0">
                      <a:solidFill>
                        <a:srgbClr val="00B050"/>
                      </a:solidFill>
                      <a:cs typeface="Times" pitchFamily="18" charset="0"/>
                    </a:rPr>
                    <a:t>mimetic</a:t>
                  </a:r>
                  <a:endParaRPr lang="fr-FR" sz="2800" b="1" dirty="0">
                    <a:solidFill>
                      <a:srgbClr val="00B050"/>
                    </a:solidFill>
                    <a:cs typeface="Times" pitchFamily="18" charset="0"/>
                  </a:endParaRPr>
                </a:p>
              </p:txBody>
            </p:sp>
            <p:sp>
              <p:nvSpPr>
                <p:cNvPr id="29" name="ZoneTexte 28"/>
                <p:cNvSpPr txBox="1"/>
                <p:nvPr/>
              </p:nvSpPr>
              <p:spPr>
                <a:xfrm>
                  <a:off x="2811885" y="3192228"/>
                  <a:ext cx="3510387" cy="782144"/>
                </a:xfrm>
                <a:prstGeom prst="rect">
                  <a:avLst/>
                </a:prstGeom>
                <a:noFill/>
                <a:ln/>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b="1" dirty="0" err="1" smtClean="0">
                      <a:solidFill>
                        <a:schemeClr val="tx1"/>
                      </a:solidFill>
                      <a:cs typeface="Times" pitchFamily="18" charset="0"/>
                    </a:rPr>
                    <a:t>Gynecological</a:t>
                  </a:r>
                  <a:r>
                    <a:rPr lang="fr-FR" b="1" dirty="0" smtClean="0">
                      <a:solidFill>
                        <a:schemeClr val="tx1"/>
                      </a:solidFill>
                      <a:cs typeface="Times" pitchFamily="18" charset="0"/>
                    </a:rPr>
                    <a:t> </a:t>
                  </a:r>
                  <a:r>
                    <a:rPr lang="fr-FR" b="1" dirty="0" err="1" smtClean="0">
                      <a:solidFill>
                        <a:schemeClr val="tx1"/>
                      </a:solidFill>
                      <a:cs typeface="Times" pitchFamily="18" charset="0"/>
                    </a:rPr>
                    <a:t>disorders</a:t>
                  </a:r>
                  <a:endParaRPr lang="fr-FR" b="1" dirty="0" smtClean="0">
                    <a:solidFill>
                      <a:schemeClr val="tx1"/>
                    </a:solidFill>
                    <a:cs typeface="Times" pitchFamily="18" charset="0"/>
                  </a:endParaRPr>
                </a:p>
                <a:p>
                  <a:pPr algn="ctr"/>
                  <a:r>
                    <a:rPr lang="fr-FR" b="1" dirty="0" err="1" smtClean="0">
                      <a:solidFill>
                        <a:schemeClr val="tx1"/>
                      </a:solidFill>
                      <a:cs typeface="Times" pitchFamily="18" charset="0"/>
                    </a:rPr>
                    <a:t>Behavioural</a:t>
                  </a:r>
                  <a:r>
                    <a:rPr lang="fr-FR" b="1" dirty="0" smtClean="0">
                      <a:solidFill>
                        <a:schemeClr val="tx1"/>
                      </a:solidFill>
                      <a:cs typeface="Times" pitchFamily="18" charset="0"/>
                    </a:rPr>
                    <a:t> </a:t>
                  </a:r>
                  <a:r>
                    <a:rPr lang="fr-FR" b="1" dirty="0" err="1" smtClean="0">
                      <a:solidFill>
                        <a:schemeClr val="tx1"/>
                      </a:solidFill>
                      <a:cs typeface="Times" pitchFamily="18" charset="0"/>
                    </a:rPr>
                    <a:t>disorders</a:t>
                  </a:r>
                  <a:endParaRPr lang="fr-FR" b="1" dirty="0" smtClean="0">
                    <a:solidFill>
                      <a:schemeClr val="tx1"/>
                    </a:solidFill>
                    <a:cs typeface="Times" pitchFamily="18" charset="0"/>
                  </a:endParaRPr>
                </a:p>
                <a:p>
                  <a:pPr algn="ctr"/>
                  <a:r>
                    <a:rPr lang="fr-FR" dirty="0" err="1" smtClean="0">
                      <a:solidFill>
                        <a:schemeClr val="tx1"/>
                      </a:solidFill>
                      <a:cs typeface="Times" pitchFamily="18" charset="0"/>
                    </a:rPr>
                    <a:t>Homoeopathy</a:t>
                  </a:r>
                  <a:r>
                    <a:rPr lang="fr-FR" dirty="0" smtClean="0">
                      <a:solidFill>
                        <a:schemeClr val="tx1"/>
                      </a:solidFill>
                      <a:cs typeface="Times" pitchFamily="18" charset="0"/>
                    </a:rPr>
                    <a:t> </a:t>
                  </a:r>
                  <a:r>
                    <a:rPr lang="fr-FR" dirty="0" err="1" smtClean="0">
                      <a:solidFill>
                        <a:schemeClr val="tx1"/>
                      </a:solidFill>
                      <a:cs typeface="Times" pitchFamily="18" charset="0"/>
                    </a:rPr>
                    <a:t>pills</a:t>
                  </a:r>
                  <a:r>
                    <a:rPr lang="fr-FR" dirty="0" smtClean="0">
                      <a:solidFill>
                        <a:schemeClr val="tx1"/>
                      </a:solidFill>
                      <a:cs typeface="Times" pitchFamily="18" charset="0"/>
                    </a:rPr>
                    <a:t> of </a:t>
                  </a:r>
                  <a:r>
                    <a:rPr lang="fr-FR" i="1" dirty="0" err="1" smtClean="0">
                      <a:solidFill>
                        <a:schemeClr val="tx1"/>
                      </a:solidFill>
                      <a:cs typeface="Times" pitchFamily="18" charset="0"/>
                    </a:rPr>
                    <a:t>Lachesis</a:t>
                  </a:r>
                  <a:r>
                    <a:rPr lang="fr-FR" i="1" dirty="0" smtClean="0">
                      <a:solidFill>
                        <a:schemeClr val="tx1"/>
                      </a:solidFill>
                      <a:cs typeface="Times" pitchFamily="18" charset="0"/>
                    </a:rPr>
                    <a:t> muta</a:t>
                  </a:r>
                </a:p>
              </p:txBody>
            </p:sp>
          </p:grpSp>
        </p:grpSp>
      </p:grpSp>
      <p:sp>
        <p:nvSpPr>
          <p:cNvPr id="19" name="Titre 6"/>
          <p:cNvSpPr>
            <a:spLocks noGrp="1"/>
          </p:cNvSpPr>
          <p:nvPr>
            <p:ph type="title"/>
          </p:nvPr>
        </p:nvSpPr>
        <p:spPr>
          <a:xfrm>
            <a:off x="3132666" y="118535"/>
            <a:ext cx="5515005" cy="511156"/>
          </a:xfrm>
          <a:ln>
            <a:solidFill>
              <a:schemeClr val="tx2">
                <a:lumMod val="75000"/>
              </a:schemeClr>
            </a:solidFill>
          </a:ln>
        </p:spPr>
        <p:txBody>
          <a:bodyPr>
            <a:noAutofit/>
          </a:bodyPr>
          <a:lstStyle/>
          <a:p>
            <a:r>
              <a:rPr lang="fr-FR" sz="3200" b="1" dirty="0" smtClean="0">
                <a:solidFill>
                  <a:schemeClr val="tx2"/>
                </a:solidFill>
                <a:latin typeface="+mn-lt"/>
                <a:cs typeface="Times" panose="02020603050405020304" pitchFamily="18" charset="0"/>
              </a:rPr>
              <a:t>VENOMS</a:t>
            </a:r>
            <a:endParaRPr lang="fr-FR" sz="3200" b="1" dirty="0">
              <a:solidFill>
                <a:schemeClr val="tx2"/>
              </a:solidFill>
              <a:latin typeface="+mn-lt"/>
              <a:cs typeface="Times" panose="02020603050405020304" pitchFamily="18" charset="0"/>
            </a:endParaRPr>
          </a:p>
        </p:txBody>
      </p:sp>
      <p:sp>
        <p:nvSpPr>
          <p:cNvPr id="7" name="Espace réservé du numéro de diapositive 6"/>
          <p:cNvSpPr>
            <a:spLocks noGrp="1"/>
          </p:cNvSpPr>
          <p:nvPr>
            <p:ph type="sldNum" sz="quarter" idx="12"/>
          </p:nvPr>
        </p:nvSpPr>
        <p:spPr/>
        <p:txBody>
          <a:bodyPr/>
          <a:lstStyle/>
          <a:p>
            <a:fld id="{D57F1E4F-1CFF-5643-939E-02111984F565}" type="slidenum">
              <a:rPr lang="en-US" smtClean="0"/>
              <a:pPr/>
              <a:t>5</a:t>
            </a:fld>
            <a:endParaRPr lang="en-US" dirty="0"/>
          </a:p>
        </p:txBody>
      </p:sp>
      <p:grpSp>
        <p:nvGrpSpPr>
          <p:cNvPr id="9" name="Groupe 8"/>
          <p:cNvGrpSpPr/>
          <p:nvPr/>
        </p:nvGrpSpPr>
        <p:grpSpPr>
          <a:xfrm>
            <a:off x="5233410" y="1318975"/>
            <a:ext cx="2004045" cy="1643850"/>
            <a:chOff x="5068435" y="1267241"/>
            <a:chExt cx="2374097" cy="1953076"/>
          </a:xfrm>
        </p:grpSpPr>
        <p:pic>
          <p:nvPicPr>
            <p:cNvPr id="3" name="Image 2"/>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5068435" y="1267241"/>
              <a:ext cx="1578086" cy="1953076"/>
            </a:xfrm>
            <a:prstGeom prst="rect">
              <a:avLst/>
            </a:prstGeom>
          </p:spPr>
        </p:pic>
        <p:pic>
          <p:nvPicPr>
            <p:cNvPr id="8" name="Image 7"/>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6686994" y="2243779"/>
              <a:ext cx="755538" cy="918734"/>
            </a:xfrm>
            <a:prstGeom prst="rect">
              <a:avLst/>
            </a:prstGeom>
          </p:spPr>
        </p:pic>
      </p:grpSp>
      <p:sp>
        <p:nvSpPr>
          <p:cNvPr id="17" name="Rectangle 16"/>
          <p:cNvSpPr/>
          <p:nvPr/>
        </p:nvSpPr>
        <p:spPr>
          <a:xfrm>
            <a:off x="2222137" y="559722"/>
            <a:ext cx="7423251" cy="646331"/>
          </a:xfrm>
          <a:prstGeom prst="rect">
            <a:avLst/>
          </a:prstGeom>
        </p:spPr>
        <p:txBody>
          <a:bodyPr wrap="none">
            <a:spAutoFit/>
          </a:bodyPr>
          <a:lstStyle/>
          <a:p>
            <a:pPr algn="just">
              <a:lnSpc>
                <a:spcPct val="150000"/>
              </a:lnSpc>
              <a:buFont typeface="Wingdings" pitchFamily="2" charset="2"/>
              <a:buChar char="v"/>
            </a:pPr>
            <a:r>
              <a:rPr lang="fr-FR" dirty="0" smtClean="0">
                <a:solidFill>
                  <a:schemeClr val="tx2"/>
                </a:solidFill>
                <a:cs typeface="Arial" pitchFamily="34" charset="0"/>
              </a:rPr>
              <a:t>  </a:t>
            </a:r>
            <a:r>
              <a:rPr lang="fr-FR" sz="2400" b="1" dirty="0" err="1" smtClean="0">
                <a:solidFill>
                  <a:schemeClr val="tx2"/>
                </a:solidFill>
                <a:cs typeface="Arial" pitchFamily="34" charset="0"/>
              </a:rPr>
              <a:t>raw</a:t>
            </a:r>
            <a:r>
              <a:rPr lang="fr-FR" sz="2400" b="1" dirty="0" smtClean="0">
                <a:solidFill>
                  <a:schemeClr val="tx2"/>
                </a:solidFill>
                <a:cs typeface="Arial" pitchFamily="34" charset="0"/>
              </a:rPr>
              <a:t> substance, </a:t>
            </a:r>
            <a:r>
              <a:rPr lang="fr-FR" sz="2400" b="1" dirty="0" err="1" smtClean="0">
                <a:solidFill>
                  <a:schemeClr val="tx2"/>
                </a:solidFill>
                <a:cs typeface="Arial" pitchFamily="34" charset="0"/>
              </a:rPr>
              <a:t>extracted</a:t>
            </a:r>
            <a:r>
              <a:rPr lang="fr-FR" sz="2400" b="1" dirty="0" smtClean="0">
                <a:solidFill>
                  <a:schemeClr val="tx2"/>
                </a:solidFill>
                <a:cs typeface="Arial" pitchFamily="34" charset="0"/>
              </a:rPr>
              <a:t> and/or </a:t>
            </a:r>
            <a:r>
              <a:rPr lang="fr-FR" sz="2400" b="1" dirty="0" err="1" smtClean="0">
                <a:solidFill>
                  <a:schemeClr val="tx2"/>
                </a:solidFill>
                <a:cs typeface="Arial" pitchFamily="34" charset="0"/>
              </a:rPr>
              <a:t>modified</a:t>
            </a:r>
            <a:r>
              <a:rPr lang="fr-FR" sz="2400" b="1" dirty="0" smtClean="0">
                <a:solidFill>
                  <a:schemeClr val="tx2"/>
                </a:solidFill>
                <a:cs typeface="Arial" pitchFamily="34" charset="0"/>
              </a:rPr>
              <a:t> compound  </a:t>
            </a:r>
          </a:p>
        </p:txBody>
      </p:sp>
      <p:sp>
        <p:nvSpPr>
          <p:cNvPr id="5" name="ZoneTexte 4"/>
          <p:cNvSpPr txBox="1"/>
          <p:nvPr/>
        </p:nvSpPr>
        <p:spPr>
          <a:xfrm>
            <a:off x="2510444" y="3765782"/>
            <a:ext cx="2144684" cy="461665"/>
          </a:xfrm>
          <a:prstGeom prst="rect">
            <a:avLst/>
          </a:prstGeom>
          <a:ln/>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2400" b="1" dirty="0" smtClean="0">
                <a:solidFill>
                  <a:srgbClr val="FF0000"/>
                </a:solidFill>
              </a:rPr>
              <a:t>Complex media</a:t>
            </a:r>
            <a:endParaRPr lang="en-US" sz="2400" b="1" dirty="0">
              <a:solidFill>
                <a:srgbClr val="FF0000"/>
              </a:solidFill>
            </a:endParaRPr>
          </a:p>
        </p:txBody>
      </p:sp>
      <p:sp>
        <p:nvSpPr>
          <p:cNvPr id="20" name="ZoneTexte 19"/>
          <p:cNvSpPr txBox="1"/>
          <p:nvPr/>
        </p:nvSpPr>
        <p:spPr>
          <a:xfrm>
            <a:off x="7426146" y="3796055"/>
            <a:ext cx="2172091" cy="461665"/>
          </a:xfrm>
          <a:prstGeom prst="rect">
            <a:avLst/>
          </a:prstGeom>
          <a:ln/>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2400" b="1" dirty="0" smtClean="0">
                <a:solidFill>
                  <a:srgbClr val="FF0000"/>
                </a:solidFill>
              </a:rPr>
              <a:t>Single molecule</a:t>
            </a:r>
            <a:endParaRPr lang="en-US" sz="2400" b="1" dirty="0">
              <a:solidFill>
                <a:srgbClr val="FF0000"/>
              </a:solidFill>
            </a:endParaRPr>
          </a:p>
        </p:txBody>
      </p:sp>
      <p:sp>
        <p:nvSpPr>
          <p:cNvPr id="46" name="Virage 45"/>
          <p:cNvSpPr/>
          <p:nvPr/>
        </p:nvSpPr>
        <p:spPr>
          <a:xfrm rot="5400000" flipV="1">
            <a:off x="2161314" y="4056611"/>
            <a:ext cx="415633" cy="282638"/>
          </a:xfrm>
          <a:prstGeom prst="bentArrow">
            <a:avLst>
              <a:gd name="adj1" fmla="val 25000"/>
              <a:gd name="adj2" fmla="val 16828"/>
              <a:gd name="adj3" fmla="val 25000"/>
              <a:gd name="adj4" fmla="val 1923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47" name="Virage 46"/>
          <p:cNvSpPr/>
          <p:nvPr/>
        </p:nvSpPr>
        <p:spPr>
          <a:xfrm rot="5400000">
            <a:off x="9552713" y="4049685"/>
            <a:ext cx="415633" cy="302029"/>
          </a:xfrm>
          <a:prstGeom prst="bentArrow">
            <a:avLst>
              <a:gd name="adj1" fmla="val 25000"/>
              <a:gd name="adj2" fmla="val 16828"/>
              <a:gd name="adj3" fmla="val 25000"/>
              <a:gd name="adj4" fmla="val 1923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xmlns="" val="34032611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e 6"/>
          <p:cNvGrpSpPr/>
          <p:nvPr/>
        </p:nvGrpSpPr>
        <p:grpSpPr>
          <a:xfrm>
            <a:off x="772706" y="4292779"/>
            <a:ext cx="3109239" cy="2005268"/>
            <a:chOff x="2373879" y="4048391"/>
            <a:chExt cx="2555970" cy="1474942"/>
          </a:xfrm>
        </p:grpSpPr>
        <p:sp>
          <p:nvSpPr>
            <p:cNvPr id="23" name="Rectangle 22"/>
            <p:cNvSpPr/>
            <p:nvPr/>
          </p:nvSpPr>
          <p:spPr>
            <a:xfrm>
              <a:off x="2373879" y="5294173"/>
              <a:ext cx="2555969" cy="229160"/>
            </a:xfrm>
            <a:prstGeom prst="rect">
              <a:avLst/>
            </a:prstGeom>
            <a:solidFill>
              <a:schemeClr val="bg1"/>
            </a:solidFill>
          </p:spPr>
          <p:txBody>
            <a:bodyPr wrap="square">
              <a:spAutoFit/>
            </a:bodyPr>
            <a:lstStyle/>
            <a:p>
              <a:pPr algn="ctr"/>
              <a:r>
                <a:rPr lang="fr-FR" b="1" i="1" dirty="0" smtClean="0">
                  <a:latin typeface="Times New Roman" pitchFamily="18" charset="0"/>
                  <a:ea typeface="Calibri" pitchFamily="34" charset="0"/>
                  <a:cs typeface="Times New Roman" pitchFamily="18" charset="0"/>
                </a:rPr>
                <a:t>     </a:t>
              </a:r>
              <a:r>
                <a:rPr lang="fr-FR" sz="1400" b="1" i="1" dirty="0" err="1" smtClean="0">
                  <a:latin typeface="Times New Roman" pitchFamily="18" charset="0"/>
                  <a:ea typeface="Calibri" pitchFamily="34" charset="0"/>
                  <a:cs typeface="Times New Roman" pitchFamily="18" charset="0"/>
                </a:rPr>
                <a:t>Lachesis</a:t>
              </a:r>
              <a:r>
                <a:rPr lang="fr-FR" sz="1400" b="1" i="1" dirty="0" smtClean="0">
                  <a:latin typeface="Times New Roman" pitchFamily="18" charset="0"/>
                  <a:ea typeface="Calibri" pitchFamily="34" charset="0"/>
                  <a:cs typeface="Times New Roman" pitchFamily="18" charset="0"/>
                </a:rPr>
                <a:t> muta</a:t>
              </a:r>
              <a:endParaRPr lang="fr-FR" sz="1400" i="1" dirty="0"/>
            </a:p>
          </p:txBody>
        </p:sp>
        <p:pic>
          <p:nvPicPr>
            <p:cNvPr id="22" name="Image 21"/>
            <p:cNvPicPr/>
            <p:nvPr/>
          </p:nvPicPr>
          <p:blipFill rotWithShape="1">
            <a:blip r:embed="rId3" cstate="print">
              <a:lum contrast="20000"/>
              <a:extLst>
                <a:ext uri="{28A0092B-C50C-407E-A947-70E740481C1C}">
                  <a14:useLocalDpi xmlns:a14="http://schemas.microsoft.com/office/drawing/2010/main" xmlns="" val="0"/>
                </a:ext>
              </a:extLst>
            </a:blip>
            <a:srcRect t="66750"/>
            <a:stretch/>
          </p:blipFill>
          <p:spPr bwMode="auto">
            <a:xfrm>
              <a:off x="2373880" y="4048391"/>
              <a:ext cx="2555969" cy="1286726"/>
            </a:xfrm>
            <a:prstGeom prst="rect">
              <a:avLst/>
            </a:prstGeom>
            <a:noFill/>
            <a:ln>
              <a:noFill/>
            </a:ln>
          </p:spPr>
        </p:pic>
      </p:grpSp>
      <p:sp>
        <p:nvSpPr>
          <p:cNvPr id="4" name="Espace réservé du numéro de diapositive 3"/>
          <p:cNvSpPr>
            <a:spLocks noGrp="1"/>
          </p:cNvSpPr>
          <p:nvPr>
            <p:ph type="sldNum" sz="quarter" idx="12"/>
          </p:nvPr>
        </p:nvSpPr>
        <p:spPr/>
        <p:txBody>
          <a:bodyPr/>
          <a:lstStyle/>
          <a:p>
            <a:fld id="{D57F1E4F-1CFF-5643-939E-02111984F565}" type="slidenum">
              <a:rPr lang="en-US" smtClean="0"/>
              <a:pPr/>
              <a:t>6</a:t>
            </a:fld>
            <a:endParaRPr lang="en-US" dirty="0"/>
          </a:p>
        </p:txBody>
      </p:sp>
      <p:grpSp>
        <p:nvGrpSpPr>
          <p:cNvPr id="5" name="Groupe 4"/>
          <p:cNvGrpSpPr/>
          <p:nvPr/>
        </p:nvGrpSpPr>
        <p:grpSpPr>
          <a:xfrm>
            <a:off x="1621711" y="647809"/>
            <a:ext cx="9385787" cy="1041366"/>
            <a:chOff x="425304" y="1132687"/>
            <a:chExt cx="8817519" cy="1041366"/>
          </a:xfrm>
        </p:grpSpPr>
        <p:sp>
          <p:nvSpPr>
            <p:cNvPr id="13" name="Rectangle 12"/>
            <p:cNvSpPr/>
            <p:nvPr/>
          </p:nvSpPr>
          <p:spPr>
            <a:xfrm>
              <a:off x="425304" y="1213725"/>
              <a:ext cx="6805490" cy="960328"/>
            </a:xfrm>
            <a:prstGeom prst="rect">
              <a:avLst/>
            </a:prstGeom>
          </p:spPr>
          <p:txBody>
            <a:bodyPr wrap="square">
              <a:spAutoFit/>
            </a:bodyPr>
            <a:lstStyle/>
            <a:p>
              <a:pPr>
                <a:lnSpc>
                  <a:spcPct val="150000"/>
                </a:lnSpc>
                <a:buFont typeface="Wingdings" pitchFamily="2" charset="2"/>
                <a:buChar char="v"/>
              </a:pPr>
              <a:r>
                <a:rPr lang="fr-FR" sz="2000" b="1" dirty="0" smtClean="0">
                  <a:cs typeface="Times New Roman" pitchFamily="18" charset="0"/>
                </a:rPr>
                <a:t>  </a:t>
              </a:r>
              <a:r>
                <a:rPr lang="fr-FR" sz="2000" b="1" dirty="0" err="1" smtClean="0">
                  <a:cs typeface="Times New Roman" pitchFamily="18" charset="0"/>
                </a:rPr>
                <a:t>Complex</a:t>
              </a:r>
              <a:r>
                <a:rPr lang="fr-FR" sz="2000" b="1" dirty="0" smtClean="0">
                  <a:cs typeface="Times New Roman" pitchFamily="18" charset="0"/>
                </a:rPr>
                <a:t> </a:t>
              </a:r>
              <a:r>
                <a:rPr lang="fr-FR" sz="2000" b="1" dirty="0" err="1" smtClean="0">
                  <a:cs typeface="Times New Roman" pitchFamily="18" charset="0"/>
                </a:rPr>
                <a:t>molecules</a:t>
              </a:r>
              <a:r>
                <a:rPr lang="fr-FR" sz="2000" b="1" dirty="0" smtClean="0">
                  <a:cs typeface="Times New Roman" pitchFamily="18" charset="0"/>
                </a:rPr>
                <a:t>: peptides and </a:t>
              </a:r>
              <a:r>
                <a:rPr lang="fr-FR" sz="2000" b="1" dirty="0" err="1" smtClean="0">
                  <a:cs typeface="Times New Roman" pitchFamily="18" charset="0"/>
                </a:rPr>
                <a:t>proteins</a:t>
              </a:r>
              <a:r>
                <a:rPr lang="fr-FR" sz="2000" b="1" dirty="0" smtClean="0">
                  <a:cs typeface="Times New Roman" pitchFamily="18" charset="0"/>
                </a:rPr>
                <a:t> (90% </a:t>
              </a:r>
              <a:r>
                <a:rPr lang="fr-FR" sz="2000" b="1" dirty="0" err="1" smtClean="0">
                  <a:cs typeface="Times New Roman" pitchFamily="18" charset="0"/>
                </a:rPr>
                <a:t>weight</a:t>
              </a:r>
              <a:r>
                <a:rPr lang="fr-FR" sz="2000" b="1" dirty="0" smtClean="0">
                  <a:cs typeface="Times New Roman" pitchFamily="18" charset="0"/>
                </a:rPr>
                <a:t>)</a:t>
              </a:r>
            </a:p>
            <a:p>
              <a:pPr>
                <a:lnSpc>
                  <a:spcPct val="150000"/>
                </a:lnSpc>
                <a:buFont typeface="Wingdings" pitchFamily="2" charset="2"/>
                <a:buChar char="v"/>
              </a:pPr>
              <a:r>
                <a:rPr lang="fr-FR" sz="2000" b="1" dirty="0" smtClean="0">
                  <a:cs typeface="Times" panose="02020603050405020304" pitchFamily="18" charset="0"/>
                </a:rPr>
                <a:t>  + </a:t>
              </a:r>
              <a:r>
                <a:rPr lang="fr-FR" sz="2000" b="1" dirty="0" err="1" smtClean="0">
                  <a:cs typeface="Times" panose="02020603050405020304" pitchFamily="18" charset="0"/>
                </a:rPr>
                <a:t>mineral</a:t>
              </a:r>
              <a:r>
                <a:rPr lang="fr-FR" sz="2000" b="1" dirty="0" smtClean="0">
                  <a:cs typeface="Times" panose="02020603050405020304" pitchFamily="18" charset="0"/>
                </a:rPr>
                <a:t> / carbohydrates / </a:t>
              </a:r>
              <a:r>
                <a:rPr lang="fr-FR" sz="2000" b="1" dirty="0" err="1" smtClean="0">
                  <a:cs typeface="Times" panose="02020603050405020304" pitchFamily="18" charset="0"/>
                </a:rPr>
                <a:t>lipids</a:t>
              </a:r>
              <a:r>
                <a:rPr lang="fr-FR" sz="2000" b="1" dirty="0" smtClean="0">
                  <a:cs typeface="Times" panose="02020603050405020304" pitchFamily="18" charset="0"/>
                </a:rPr>
                <a:t>…</a:t>
              </a:r>
            </a:p>
          </p:txBody>
        </p:sp>
        <p:sp>
          <p:nvSpPr>
            <p:cNvPr id="2" name="Rectangle 1"/>
            <p:cNvSpPr/>
            <p:nvPr/>
          </p:nvSpPr>
          <p:spPr>
            <a:xfrm>
              <a:off x="6597113" y="1132687"/>
              <a:ext cx="2645710" cy="923330"/>
            </a:xfrm>
            <a:prstGeom prst="rect">
              <a:avLst/>
            </a:prstGeom>
          </p:spPr>
          <p:txBody>
            <a:bodyPr wrap="none">
              <a:spAutoFit/>
            </a:bodyPr>
            <a:lstStyle/>
            <a:p>
              <a:pPr>
                <a:lnSpc>
                  <a:spcPct val="150000"/>
                </a:lnSpc>
              </a:pPr>
              <a:r>
                <a:rPr lang="fr-FR" b="1" dirty="0">
                  <a:ea typeface="Calibri" pitchFamily="34" charset="0"/>
                  <a:cs typeface="Times" panose="02020603050405020304" pitchFamily="18" charset="0"/>
                </a:rPr>
                <a:t>- </a:t>
              </a:r>
              <a:r>
                <a:rPr lang="fr-FR" b="1" dirty="0" err="1" smtClean="0">
                  <a:ea typeface="Calibri" pitchFamily="34" charset="0"/>
                  <a:cs typeface="Times" panose="02020603050405020304" pitchFamily="18" charset="0"/>
                </a:rPr>
                <a:t>Toxins</a:t>
              </a:r>
              <a:r>
                <a:rPr lang="fr-FR" b="1" dirty="0" smtClean="0">
                  <a:ea typeface="Calibri" pitchFamily="34" charset="0"/>
                  <a:cs typeface="Times" panose="02020603050405020304" pitchFamily="18" charset="0"/>
                </a:rPr>
                <a:t> =&gt; </a:t>
              </a:r>
              <a:r>
                <a:rPr lang="fr-FR" b="1" dirty="0" err="1" smtClean="0">
                  <a:ea typeface="Calibri" pitchFamily="34" charset="0"/>
                  <a:cs typeface="Times" panose="02020603050405020304" pitchFamily="18" charset="0"/>
                </a:rPr>
                <a:t>Poisoning</a:t>
              </a:r>
              <a:endParaRPr lang="fr-FR" b="1" dirty="0" smtClean="0">
                <a:cs typeface="Times" panose="02020603050405020304" pitchFamily="18" charset="0"/>
              </a:endParaRPr>
            </a:p>
            <a:p>
              <a:pPr>
                <a:lnSpc>
                  <a:spcPct val="150000"/>
                </a:lnSpc>
              </a:pPr>
              <a:r>
                <a:rPr lang="fr-FR" b="1" dirty="0" smtClean="0">
                  <a:cs typeface="Times" panose="02020603050405020304" pitchFamily="18" charset="0"/>
                </a:rPr>
                <a:t>- </a:t>
              </a:r>
              <a:r>
                <a:rPr lang="fr-FR" b="1" dirty="0" smtClean="0">
                  <a:ea typeface="Calibri" pitchFamily="34" charset="0"/>
                  <a:cs typeface="Times" panose="02020603050405020304" pitchFamily="18" charset="0"/>
                </a:rPr>
                <a:t>Enzymes (</a:t>
              </a:r>
              <a:r>
                <a:rPr lang="fr-FR" b="1" dirty="0" smtClean="0">
                  <a:ea typeface="Calibri" pitchFamily="34" charset="0"/>
                  <a:cs typeface="Times" panose="02020603050405020304" pitchFamily="18" charset="0"/>
                  <a:sym typeface="Symbol"/>
                </a:rPr>
                <a:t>≤ </a:t>
              </a:r>
              <a:r>
                <a:rPr lang="fr-FR" b="1" dirty="0" smtClean="0">
                  <a:ea typeface="Calibri" pitchFamily="34" charset="0"/>
                  <a:cs typeface="Times" panose="02020603050405020304" pitchFamily="18" charset="0"/>
                </a:rPr>
                <a:t>25 </a:t>
              </a:r>
              <a:r>
                <a:rPr lang="fr-FR" b="1" dirty="0" err="1" smtClean="0">
                  <a:ea typeface="Calibri" pitchFamily="34" charset="0"/>
                  <a:cs typeface="Times" panose="02020603050405020304" pitchFamily="18" charset="0"/>
                </a:rPr>
                <a:t>identified</a:t>
              </a:r>
              <a:r>
                <a:rPr lang="fr-FR" b="1" dirty="0" smtClean="0">
                  <a:ea typeface="Calibri" pitchFamily="34" charset="0"/>
                  <a:cs typeface="Times" panose="02020603050405020304" pitchFamily="18" charset="0"/>
                </a:rPr>
                <a:t>)  </a:t>
              </a:r>
            </a:p>
          </p:txBody>
        </p:sp>
        <p:sp>
          <p:nvSpPr>
            <p:cNvPr id="3" name="Accolade ouvrante 2"/>
            <p:cNvSpPr/>
            <p:nvPr/>
          </p:nvSpPr>
          <p:spPr>
            <a:xfrm>
              <a:off x="6606466" y="1359570"/>
              <a:ext cx="63304" cy="556818"/>
            </a:xfrm>
            <a:prstGeom prst="leftBrace">
              <a:avLst/>
            </a:prstGeom>
            <a:ln>
              <a:solidFill>
                <a:srgbClr val="FF0000"/>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fr-FR"/>
            </a:p>
          </p:txBody>
        </p:sp>
      </p:grpSp>
      <p:sp>
        <p:nvSpPr>
          <p:cNvPr id="20" name="ZoneTexte 19"/>
          <p:cNvSpPr txBox="1"/>
          <p:nvPr/>
        </p:nvSpPr>
        <p:spPr>
          <a:xfrm>
            <a:off x="4082903" y="5626658"/>
            <a:ext cx="6567054" cy="830997"/>
          </a:xfrm>
          <a:prstGeom prst="rect">
            <a:avLst/>
          </a:prstGeom>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2400" b="1" dirty="0" err="1" smtClean="0">
                <a:solidFill>
                  <a:srgbClr val="FF0000"/>
                </a:solidFill>
                <a:cs typeface="Times New Roman" panose="02020603050405020304" pitchFamily="18" charset="0"/>
              </a:rPr>
              <a:t>Intragender</a:t>
            </a:r>
            <a:r>
              <a:rPr lang="fr-FR" sz="2400" b="1" dirty="0" smtClean="0">
                <a:solidFill>
                  <a:srgbClr val="FF0000"/>
                </a:solidFill>
                <a:cs typeface="Times New Roman" panose="02020603050405020304" pitchFamily="18" charset="0"/>
              </a:rPr>
              <a:t> </a:t>
            </a:r>
            <a:r>
              <a:rPr lang="fr-FR" sz="2400" b="1" dirty="0" err="1" smtClean="0">
                <a:solidFill>
                  <a:srgbClr val="FF0000"/>
                </a:solidFill>
                <a:cs typeface="Times New Roman" panose="02020603050405020304" pitchFamily="18" charset="0"/>
              </a:rPr>
              <a:t>variability</a:t>
            </a:r>
            <a:r>
              <a:rPr lang="fr-FR" sz="2400" b="1" dirty="0" smtClean="0">
                <a:solidFill>
                  <a:srgbClr val="FF0000"/>
                </a:solidFill>
                <a:cs typeface="Times New Roman" panose="02020603050405020304" pitchFamily="18" charset="0"/>
              </a:rPr>
              <a:t> </a:t>
            </a:r>
            <a:r>
              <a:rPr lang="fr-FR" sz="2400" b="1" dirty="0" err="1" smtClean="0">
                <a:solidFill>
                  <a:srgbClr val="FF0000"/>
                </a:solidFill>
                <a:cs typeface="Times New Roman" panose="02020603050405020304" pitchFamily="18" charset="0"/>
              </a:rPr>
              <a:t>protein</a:t>
            </a:r>
            <a:r>
              <a:rPr lang="fr-FR" sz="2400" b="1" dirty="0" smtClean="0">
                <a:solidFill>
                  <a:srgbClr val="FF0000"/>
                </a:solidFill>
                <a:cs typeface="Times New Roman" panose="02020603050405020304" pitchFamily="18" charset="0"/>
              </a:rPr>
              <a:t> composition </a:t>
            </a:r>
          </a:p>
          <a:p>
            <a:pPr algn="ctr"/>
            <a:r>
              <a:rPr lang="fr-FR" sz="2400" b="1" dirty="0" smtClean="0">
                <a:solidFill>
                  <a:srgbClr val="FF0000"/>
                </a:solidFill>
                <a:cs typeface="Times New Roman" panose="02020603050405020304" pitchFamily="18" charset="0"/>
              </a:rPr>
              <a:t>of  3 </a:t>
            </a:r>
            <a:r>
              <a:rPr lang="fr-FR" sz="2400" b="1" dirty="0" err="1" smtClean="0">
                <a:solidFill>
                  <a:srgbClr val="FF0000"/>
                </a:solidFill>
                <a:cs typeface="Times New Roman" panose="02020603050405020304" pitchFamily="18" charset="0"/>
              </a:rPr>
              <a:t>species</a:t>
            </a:r>
            <a:r>
              <a:rPr lang="fr-FR" sz="2400" b="1" dirty="0" smtClean="0">
                <a:solidFill>
                  <a:srgbClr val="FF0000"/>
                </a:solidFill>
                <a:cs typeface="Times New Roman" panose="02020603050405020304" pitchFamily="18" charset="0"/>
              </a:rPr>
              <a:t> of  </a:t>
            </a:r>
            <a:r>
              <a:rPr lang="fr-FR" sz="2400" b="1" dirty="0" err="1" smtClean="0">
                <a:solidFill>
                  <a:srgbClr val="FF0000"/>
                </a:solidFill>
                <a:cs typeface="Times New Roman" panose="02020603050405020304" pitchFamily="18" charset="0"/>
              </a:rPr>
              <a:t>Lachesis</a:t>
            </a:r>
            <a:r>
              <a:rPr lang="fr-FR" sz="2400" b="1" dirty="0" smtClean="0">
                <a:solidFill>
                  <a:srgbClr val="FF0000"/>
                </a:solidFill>
                <a:cs typeface="Times New Roman" panose="02020603050405020304" pitchFamily="18" charset="0"/>
              </a:rPr>
              <a:t> </a:t>
            </a:r>
            <a:r>
              <a:rPr lang="fr-FR" sz="2400" b="1" dirty="0" err="1" smtClean="0">
                <a:solidFill>
                  <a:srgbClr val="FF0000"/>
                </a:solidFill>
                <a:cs typeface="Times New Roman" panose="02020603050405020304" pitchFamily="18" charset="0"/>
              </a:rPr>
              <a:t>gender</a:t>
            </a:r>
            <a:endParaRPr lang="fr-FR" sz="2400" b="1" dirty="0">
              <a:solidFill>
                <a:srgbClr val="FF0000"/>
              </a:solidFill>
              <a:cs typeface="Times New Roman" panose="02020603050405020304" pitchFamily="18" charset="0"/>
            </a:endParaRPr>
          </a:p>
        </p:txBody>
      </p:sp>
      <p:grpSp>
        <p:nvGrpSpPr>
          <p:cNvPr id="6" name="Groupe 5"/>
          <p:cNvGrpSpPr/>
          <p:nvPr/>
        </p:nvGrpSpPr>
        <p:grpSpPr>
          <a:xfrm>
            <a:off x="-40941" y="2055920"/>
            <a:ext cx="2954488" cy="1991698"/>
            <a:chOff x="395224" y="2246905"/>
            <a:chExt cx="2655485" cy="1524021"/>
          </a:xfrm>
        </p:grpSpPr>
        <p:pic>
          <p:nvPicPr>
            <p:cNvPr id="11" name="Image 10"/>
            <p:cNvPicPr/>
            <p:nvPr/>
          </p:nvPicPr>
          <p:blipFill rotWithShape="1">
            <a:blip r:embed="rId3" cstate="print">
              <a:lum contrast="20000"/>
              <a:extLst>
                <a:ext uri="{28A0092B-C50C-407E-A947-70E740481C1C}">
                  <a14:useLocalDpi xmlns:a14="http://schemas.microsoft.com/office/drawing/2010/main" xmlns="" val="0"/>
                </a:ext>
              </a:extLst>
            </a:blip>
            <a:srcRect b="64972"/>
            <a:stretch/>
          </p:blipFill>
          <p:spPr bwMode="auto">
            <a:xfrm>
              <a:off x="494740" y="2246905"/>
              <a:ext cx="2555969" cy="1344150"/>
            </a:xfrm>
            <a:prstGeom prst="rect">
              <a:avLst/>
            </a:prstGeom>
            <a:noFill/>
            <a:ln>
              <a:noFill/>
            </a:ln>
          </p:spPr>
        </p:pic>
        <p:sp>
          <p:nvSpPr>
            <p:cNvPr id="16" name="Rectangle 15"/>
            <p:cNvSpPr/>
            <p:nvPr/>
          </p:nvSpPr>
          <p:spPr>
            <a:xfrm>
              <a:off x="395224" y="3571207"/>
              <a:ext cx="2548146" cy="199719"/>
            </a:xfrm>
            <a:prstGeom prst="rect">
              <a:avLst/>
            </a:prstGeom>
            <a:solidFill>
              <a:schemeClr val="bg1"/>
            </a:solidFill>
          </p:spPr>
          <p:txBody>
            <a:bodyPr wrap="square">
              <a:spAutoFit/>
            </a:bodyPr>
            <a:lstStyle/>
            <a:p>
              <a:pPr lvl="0" algn="ctr" defTabSz="914400" fontAlgn="base">
                <a:spcBef>
                  <a:spcPct val="0"/>
                </a:spcBef>
                <a:spcAft>
                  <a:spcPct val="0"/>
                </a:spcAft>
              </a:pPr>
              <a:r>
                <a:rPr lang="fr-FR" sz="1400" b="1" i="1" dirty="0" err="1" smtClean="0">
                  <a:latin typeface="Times New Roman" pitchFamily="18" charset="0"/>
                  <a:ea typeface="Calibri" pitchFamily="34" charset="0"/>
                  <a:cs typeface="Times New Roman" pitchFamily="18" charset="0"/>
                </a:rPr>
                <a:t>Lachesis</a:t>
              </a:r>
              <a:r>
                <a:rPr lang="fr-FR" sz="1400" b="1" i="1" dirty="0" smtClean="0">
                  <a:latin typeface="Times New Roman" pitchFamily="18" charset="0"/>
                  <a:ea typeface="Calibri" pitchFamily="34" charset="0"/>
                  <a:cs typeface="Times New Roman" pitchFamily="18" charset="0"/>
                </a:rPr>
                <a:t> </a:t>
              </a:r>
              <a:r>
                <a:rPr lang="fr-FR" sz="1400" b="1" i="1" dirty="0" err="1" smtClean="0">
                  <a:latin typeface="Times New Roman" pitchFamily="18" charset="0"/>
                  <a:ea typeface="Calibri" pitchFamily="34" charset="0"/>
                  <a:cs typeface="Times New Roman" pitchFamily="18" charset="0"/>
                </a:rPr>
                <a:t>melanocephala</a:t>
              </a:r>
              <a:endParaRPr lang="fr-FR" sz="1400" b="1" i="1" dirty="0" smtClean="0">
                <a:latin typeface="Times New Roman" pitchFamily="18" charset="0"/>
                <a:ea typeface="Calibri" pitchFamily="34" charset="0"/>
                <a:cs typeface="Times New Roman" pitchFamily="18" charset="0"/>
              </a:endParaRPr>
            </a:p>
          </p:txBody>
        </p:sp>
      </p:grpSp>
      <p:grpSp>
        <p:nvGrpSpPr>
          <p:cNvPr id="8" name="Groupe 7"/>
          <p:cNvGrpSpPr/>
          <p:nvPr/>
        </p:nvGrpSpPr>
        <p:grpSpPr>
          <a:xfrm>
            <a:off x="2765254" y="2055920"/>
            <a:ext cx="2866553" cy="2025501"/>
            <a:chOff x="4364200" y="2299786"/>
            <a:chExt cx="2523763" cy="1473440"/>
          </a:xfrm>
        </p:grpSpPr>
        <p:pic>
          <p:nvPicPr>
            <p:cNvPr id="19" name="Image 18"/>
            <p:cNvPicPr/>
            <p:nvPr/>
          </p:nvPicPr>
          <p:blipFill rotWithShape="1">
            <a:blip r:embed="rId3" cstate="print">
              <a:lum contrast="20000"/>
              <a:extLst>
                <a:ext uri="{28A0092B-C50C-407E-A947-70E740481C1C}">
                  <a14:useLocalDpi xmlns:a14="http://schemas.microsoft.com/office/drawing/2010/main" xmlns="" val="0"/>
                </a:ext>
              </a:extLst>
            </a:blip>
            <a:srcRect t="32570" b="30422"/>
            <a:stretch/>
          </p:blipFill>
          <p:spPr bwMode="auto">
            <a:xfrm>
              <a:off x="4364200" y="2299786"/>
              <a:ext cx="2523763" cy="1344150"/>
            </a:xfrm>
            <a:prstGeom prst="rect">
              <a:avLst/>
            </a:prstGeom>
            <a:noFill/>
            <a:ln>
              <a:noFill/>
            </a:ln>
          </p:spPr>
        </p:pic>
        <p:sp>
          <p:nvSpPr>
            <p:cNvPr id="18" name="Rectangle 17"/>
            <p:cNvSpPr/>
            <p:nvPr/>
          </p:nvSpPr>
          <p:spPr>
            <a:xfrm>
              <a:off x="4372938" y="3543911"/>
              <a:ext cx="2515025" cy="229315"/>
            </a:xfrm>
            <a:prstGeom prst="rect">
              <a:avLst/>
            </a:prstGeom>
            <a:solidFill>
              <a:schemeClr val="bg1"/>
            </a:solidFill>
          </p:spPr>
          <p:txBody>
            <a:bodyPr wrap="square">
              <a:spAutoFit/>
            </a:bodyPr>
            <a:lstStyle/>
            <a:p>
              <a:pPr algn="ctr"/>
              <a:r>
                <a:rPr lang="fr-FR" b="1" i="1" dirty="0" smtClean="0">
                  <a:latin typeface="Times New Roman" pitchFamily="18" charset="0"/>
                  <a:ea typeface="Calibri" pitchFamily="34" charset="0"/>
                  <a:cs typeface="Times New Roman" pitchFamily="18" charset="0"/>
                </a:rPr>
                <a:t>     </a:t>
              </a:r>
              <a:r>
                <a:rPr lang="fr-FR" sz="1400" b="1" i="1" dirty="0" err="1" smtClean="0">
                  <a:latin typeface="Times New Roman" pitchFamily="18" charset="0"/>
                  <a:ea typeface="Calibri" pitchFamily="34" charset="0"/>
                  <a:cs typeface="Times New Roman" pitchFamily="18" charset="0"/>
                </a:rPr>
                <a:t>Lachesis</a:t>
              </a:r>
              <a:r>
                <a:rPr lang="fr-FR" sz="1400" b="1" i="1" dirty="0" smtClean="0">
                  <a:latin typeface="Times New Roman" pitchFamily="18" charset="0"/>
                  <a:ea typeface="Calibri" pitchFamily="34" charset="0"/>
                  <a:cs typeface="Times New Roman" pitchFamily="18" charset="0"/>
                </a:rPr>
                <a:t> </a:t>
              </a:r>
              <a:r>
                <a:rPr lang="fr-FR" sz="1400" b="1" i="1" dirty="0" err="1" smtClean="0">
                  <a:latin typeface="Times New Roman" pitchFamily="18" charset="0"/>
                  <a:ea typeface="Calibri" pitchFamily="34" charset="0"/>
                  <a:cs typeface="Times New Roman" pitchFamily="18" charset="0"/>
                </a:rPr>
                <a:t>acrochorda</a:t>
              </a:r>
              <a:r>
                <a:rPr lang="fr-FR" sz="1400" b="1" i="1" dirty="0" smtClean="0">
                  <a:latin typeface="Times New Roman" pitchFamily="18" charset="0"/>
                  <a:ea typeface="Calibri" pitchFamily="34" charset="0"/>
                  <a:cs typeface="Times New Roman" pitchFamily="18" charset="0"/>
                </a:rPr>
                <a:t> </a:t>
              </a:r>
              <a:endParaRPr lang="fr-FR" sz="1400" i="1" dirty="0"/>
            </a:p>
          </p:txBody>
        </p:sp>
      </p:grpSp>
      <p:graphicFrame>
        <p:nvGraphicFramePr>
          <p:cNvPr id="9" name="Tableau 8"/>
          <p:cNvGraphicFramePr>
            <a:graphicFrameLocks noGrp="1"/>
          </p:cNvGraphicFramePr>
          <p:nvPr>
            <p:extLst>
              <p:ext uri="{D42A27DB-BD31-4B8C-83A1-F6EECF244321}">
                <p14:modId xmlns:p14="http://schemas.microsoft.com/office/powerpoint/2010/main" xmlns="" val="4063894111"/>
              </p:ext>
            </p:extLst>
          </p:nvPr>
        </p:nvGraphicFramePr>
        <p:xfrm>
          <a:off x="6794205" y="2023027"/>
          <a:ext cx="5151261" cy="3118929"/>
        </p:xfrm>
        <a:graphic>
          <a:graphicData uri="http://schemas.openxmlformats.org/drawingml/2006/table">
            <a:tbl>
              <a:tblPr firstRow="1" bandRow="1">
                <a:tableStyleId>{5940675A-B579-460E-94D1-54222C63F5DA}</a:tableStyleId>
              </a:tblPr>
              <a:tblGrid>
                <a:gridCol w="5151261"/>
              </a:tblGrid>
              <a:tr h="326712">
                <a:tc>
                  <a:txBody>
                    <a:bodyPr/>
                    <a:lstStyle/>
                    <a:p>
                      <a:pPr algn="ctr"/>
                      <a:r>
                        <a:rPr lang="fr-FR" sz="1600" b="0" dirty="0" smtClean="0"/>
                        <a:t>ENZYMES</a:t>
                      </a:r>
                      <a:r>
                        <a:rPr lang="fr-FR" sz="1600" b="0" baseline="0" dirty="0" smtClean="0"/>
                        <a:t>  (20-150 </a:t>
                      </a:r>
                      <a:r>
                        <a:rPr lang="fr-FR" sz="1600" b="0" baseline="0" dirty="0" err="1" smtClean="0"/>
                        <a:t>KDa</a:t>
                      </a:r>
                      <a:r>
                        <a:rPr lang="fr-FR" sz="1600" b="0" baseline="0" dirty="0" smtClean="0"/>
                        <a:t>)</a:t>
                      </a:r>
                      <a:endParaRPr lang="fr-FR" sz="1600" b="0" dirty="0" smtClean="0"/>
                    </a:p>
                  </a:txBody>
                  <a:tcPr>
                    <a:noFill/>
                  </a:tcPr>
                </a:tc>
              </a:tr>
              <a:tr h="326712">
                <a:tc>
                  <a:txBody>
                    <a:bodyPr/>
                    <a:lstStyle/>
                    <a:p>
                      <a:pPr algn="l"/>
                      <a:r>
                        <a:rPr lang="fr-FR" sz="1600" b="0" dirty="0" smtClean="0"/>
                        <a:t>VAP:</a:t>
                      </a:r>
                      <a:r>
                        <a:rPr lang="fr-FR" sz="1600" b="0" baseline="0" dirty="0" smtClean="0"/>
                        <a:t> </a:t>
                      </a:r>
                      <a:r>
                        <a:rPr lang="fr-FR" sz="1600" b="0" dirty="0" err="1" smtClean="0"/>
                        <a:t>vasoactive</a:t>
                      </a:r>
                      <a:r>
                        <a:rPr lang="fr-FR" sz="1600" b="0" dirty="0" smtClean="0"/>
                        <a:t> peptide</a:t>
                      </a:r>
                    </a:p>
                  </a:txBody>
                  <a:tcPr>
                    <a:solidFill>
                      <a:schemeClr val="bg1">
                        <a:lumMod val="85000"/>
                      </a:schemeClr>
                    </a:solidFill>
                  </a:tcPr>
                </a:tc>
              </a:tr>
              <a:tr h="33510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0" dirty="0" smtClean="0"/>
                        <a:t>SVMP:</a:t>
                      </a:r>
                      <a:r>
                        <a:rPr lang="fr-FR" sz="1600" b="0" baseline="0" dirty="0" smtClean="0"/>
                        <a:t> </a:t>
                      </a:r>
                      <a:r>
                        <a:rPr lang="fr-FR" sz="1600" b="0" dirty="0" smtClean="0"/>
                        <a:t>serine </a:t>
                      </a:r>
                      <a:r>
                        <a:rPr lang="fr-FR" sz="1600" b="0" dirty="0" err="1" smtClean="0"/>
                        <a:t>venom</a:t>
                      </a:r>
                      <a:r>
                        <a:rPr lang="fr-FR" sz="1600" b="0" dirty="0" smtClean="0"/>
                        <a:t> </a:t>
                      </a:r>
                      <a:r>
                        <a:rPr lang="fr-FR" sz="1600" b="0" dirty="0" err="1" smtClean="0"/>
                        <a:t>metalloproteinase</a:t>
                      </a:r>
                      <a:endParaRPr lang="fr-FR" sz="1600" b="0" dirty="0" smtClean="0"/>
                    </a:p>
                  </a:txBody>
                  <a:tcPr>
                    <a:solidFill>
                      <a:srgbClr val="FF0000"/>
                    </a:solidFill>
                  </a:tcPr>
                </a:tc>
              </a:tr>
              <a:tr h="2984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0" dirty="0" smtClean="0"/>
                        <a:t>CTL: </a:t>
                      </a:r>
                      <a:r>
                        <a:rPr lang="fr-FR" sz="1600" b="0" dirty="0" err="1" smtClean="0"/>
                        <a:t>C-type</a:t>
                      </a:r>
                      <a:r>
                        <a:rPr lang="fr-FR" sz="1600" b="0" dirty="0" smtClean="0"/>
                        <a:t> </a:t>
                      </a:r>
                      <a:r>
                        <a:rPr lang="fr-FR" sz="1600" b="0" dirty="0" err="1" smtClean="0"/>
                        <a:t>lectin-like</a:t>
                      </a:r>
                      <a:r>
                        <a:rPr lang="fr-FR" sz="1600" b="0" dirty="0" smtClean="0"/>
                        <a:t> </a:t>
                      </a:r>
                      <a:r>
                        <a:rPr lang="fr-FR" sz="1600" b="0" dirty="0" err="1" smtClean="0"/>
                        <a:t>protein</a:t>
                      </a:r>
                      <a:endParaRPr lang="fr-FR" sz="1600" b="0" dirty="0" smtClean="0"/>
                    </a:p>
                  </a:txBody>
                  <a:tcPr>
                    <a:solidFill>
                      <a:srgbClr val="FFFF00"/>
                    </a:solidFill>
                  </a:tcPr>
                </a:tc>
              </a:tr>
              <a:tr h="298420">
                <a:tc>
                  <a:txBody>
                    <a:bodyPr/>
                    <a:lstStyle/>
                    <a:p>
                      <a:pPr algn="l"/>
                      <a:r>
                        <a:rPr lang="fr-FR" sz="1600" b="0" dirty="0" err="1" smtClean="0">
                          <a:solidFill>
                            <a:schemeClr val="tx1"/>
                          </a:solidFill>
                        </a:rPr>
                        <a:t>svVEGF</a:t>
                      </a:r>
                      <a:r>
                        <a:rPr lang="fr-FR" sz="1600" b="0" dirty="0" smtClean="0">
                          <a:solidFill>
                            <a:schemeClr val="tx1"/>
                          </a:solidFill>
                        </a:rPr>
                        <a:t>: </a:t>
                      </a:r>
                      <a:r>
                        <a:rPr lang="fr-FR" sz="1600" b="0" dirty="0" err="1" smtClean="0"/>
                        <a:t>snake</a:t>
                      </a:r>
                      <a:r>
                        <a:rPr lang="fr-FR" sz="1600" b="0" dirty="0" smtClean="0"/>
                        <a:t> </a:t>
                      </a:r>
                      <a:r>
                        <a:rPr lang="fr-FR" sz="1600" b="0" dirty="0" err="1" smtClean="0"/>
                        <a:t>venom</a:t>
                      </a:r>
                      <a:r>
                        <a:rPr lang="fr-FR" sz="1600" b="0" dirty="0" smtClean="0"/>
                        <a:t> </a:t>
                      </a:r>
                      <a:r>
                        <a:rPr lang="fr-FR" sz="1600" b="0" dirty="0" err="1" smtClean="0"/>
                        <a:t>vascular</a:t>
                      </a:r>
                      <a:r>
                        <a:rPr lang="fr-FR" sz="1600" b="0" dirty="0" smtClean="0"/>
                        <a:t> </a:t>
                      </a:r>
                      <a:r>
                        <a:rPr lang="fr-FR" sz="1600" b="0" dirty="0" err="1" smtClean="0"/>
                        <a:t>endothelial</a:t>
                      </a:r>
                      <a:r>
                        <a:rPr lang="fr-FR" sz="1600" b="0" dirty="0" smtClean="0"/>
                        <a:t> </a:t>
                      </a:r>
                      <a:r>
                        <a:rPr lang="fr-FR" sz="1600" b="0" dirty="0" err="1" smtClean="0"/>
                        <a:t>growth</a:t>
                      </a:r>
                      <a:r>
                        <a:rPr lang="fr-FR" sz="1600" b="0" dirty="0" smtClean="0"/>
                        <a:t> factor</a:t>
                      </a:r>
                      <a:endParaRPr lang="fr-FR" sz="1600" b="0" dirty="0"/>
                    </a:p>
                  </a:txBody>
                  <a:tcPr>
                    <a:solidFill>
                      <a:srgbClr val="0070C0"/>
                    </a:solidFill>
                  </a:tcPr>
                </a:tc>
              </a:tr>
              <a:tr h="298420">
                <a:tc>
                  <a:txBody>
                    <a:bodyPr/>
                    <a:lstStyle/>
                    <a:p>
                      <a:pPr algn="l"/>
                      <a:r>
                        <a:rPr lang="fr-FR" sz="1600" b="0" dirty="0" smtClean="0"/>
                        <a:t>SP: serine </a:t>
                      </a:r>
                      <a:r>
                        <a:rPr lang="fr-FR" sz="1600" b="0" dirty="0" err="1" smtClean="0"/>
                        <a:t>proteinase</a:t>
                      </a:r>
                      <a:endParaRPr lang="fr-FR" sz="1600" b="0" dirty="0" smtClean="0">
                        <a:latin typeface="Times New Roman" panose="02020603050405020304" pitchFamily="18" charset="0"/>
                        <a:cs typeface="Times New Roman" panose="02020603050405020304" pitchFamily="18" charset="0"/>
                      </a:endParaRPr>
                    </a:p>
                  </a:txBody>
                  <a:tcPr>
                    <a:solidFill>
                      <a:srgbClr val="FF33CC"/>
                    </a:solidFill>
                  </a:tcPr>
                </a:tc>
              </a:tr>
              <a:tr h="38983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0" dirty="0" smtClean="0"/>
                        <a:t>LAO: L </a:t>
                      </a:r>
                      <a:r>
                        <a:rPr lang="fr-FR" sz="1600" b="0" dirty="0" err="1" smtClean="0"/>
                        <a:t>amino</a:t>
                      </a:r>
                      <a:r>
                        <a:rPr lang="fr-FR" sz="1600" b="0" dirty="0" smtClean="0"/>
                        <a:t> </a:t>
                      </a:r>
                      <a:r>
                        <a:rPr lang="fr-FR" sz="1600" b="0" dirty="0" err="1" smtClean="0"/>
                        <a:t>acid</a:t>
                      </a:r>
                      <a:r>
                        <a:rPr lang="fr-FR" sz="1600" b="0" dirty="0" smtClean="0"/>
                        <a:t> oxydase</a:t>
                      </a:r>
                    </a:p>
                  </a:txBody>
                  <a:tcPr>
                    <a:solidFill>
                      <a:srgbClr val="F6BB00"/>
                    </a:solidFill>
                  </a:tcPr>
                </a:tc>
              </a:tr>
              <a:tr h="38213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0" dirty="0" smtClean="0"/>
                        <a:t>PLA2: </a:t>
                      </a:r>
                      <a:r>
                        <a:rPr lang="fr-FR" sz="1600" b="0" dirty="0" err="1" smtClean="0"/>
                        <a:t>phospholypase</a:t>
                      </a:r>
                      <a:r>
                        <a:rPr lang="fr-FR" sz="1600" b="0" dirty="0" smtClean="0"/>
                        <a:t> A2 </a:t>
                      </a:r>
                    </a:p>
                  </a:txBody>
                  <a:tcPr>
                    <a:solidFill>
                      <a:srgbClr val="008000"/>
                    </a:solidFill>
                  </a:tcPr>
                </a:tc>
              </a:tr>
              <a:tr h="0">
                <a:tc>
                  <a:txBody>
                    <a:bodyPr/>
                    <a:lstStyle/>
                    <a:p>
                      <a:pPr algn="l"/>
                      <a:r>
                        <a:rPr lang="fr-FR" sz="1600" b="0" dirty="0" smtClean="0"/>
                        <a:t>CRISP: </a:t>
                      </a:r>
                      <a:r>
                        <a:rPr lang="fr-FR" sz="1600" b="0" dirty="0" err="1" smtClean="0"/>
                        <a:t>cysteine-rich</a:t>
                      </a:r>
                      <a:r>
                        <a:rPr lang="fr-FR" sz="1600" b="0" dirty="0" smtClean="0"/>
                        <a:t> </a:t>
                      </a:r>
                      <a:r>
                        <a:rPr lang="fr-FR" sz="1600" b="0" dirty="0" err="1" smtClean="0"/>
                        <a:t>secretory</a:t>
                      </a:r>
                      <a:r>
                        <a:rPr lang="fr-FR" sz="1600" b="0" dirty="0" smtClean="0"/>
                        <a:t> </a:t>
                      </a:r>
                      <a:r>
                        <a:rPr lang="fr-FR" sz="1600" b="0" dirty="0" err="1" smtClean="0"/>
                        <a:t>protein</a:t>
                      </a:r>
                      <a:endParaRPr lang="fr-FR" sz="1600" b="0" dirty="0" smtClean="0"/>
                    </a:p>
                  </a:txBody>
                  <a:tcPr>
                    <a:solidFill>
                      <a:schemeClr val="tx2">
                        <a:lumMod val="40000"/>
                        <a:lumOff val="60000"/>
                      </a:schemeClr>
                    </a:solidFill>
                  </a:tcPr>
                </a:tc>
              </a:tr>
            </a:tbl>
          </a:graphicData>
        </a:graphic>
      </p:graphicFrame>
      <p:sp>
        <p:nvSpPr>
          <p:cNvPr id="24" name="Titre 6"/>
          <p:cNvSpPr>
            <a:spLocks noGrp="1"/>
          </p:cNvSpPr>
          <p:nvPr>
            <p:ph type="title"/>
          </p:nvPr>
        </p:nvSpPr>
        <p:spPr>
          <a:xfrm>
            <a:off x="3132666" y="118535"/>
            <a:ext cx="5515005" cy="511156"/>
          </a:xfrm>
          <a:ln>
            <a:solidFill>
              <a:schemeClr val="tx2">
                <a:lumMod val="75000"/>
              </a:schemeClr>
            </a:solidFill>
          </a:ln>
        </p:spPr>
        <p:txBody>
          <a:bodyPr>
            <a:noAutofit/>
          </a:bodyPr>
          <a:lstStyle/>
          <a:p>
            <a:r>
              <a:rPr lang="fr-FR" sz="3200" b="1" dirty="0" smtClean="0">
                <a:solidFill>
                  <a:schemeClr val="tx2"/>
                </a:solidFill>
                <a:latin typeface="+mn-lt"/>
                <a:cs typeface="Times" panose="02020603050405020304" pitchFamily="18" charset="0"/>
              </a:rPr>
              <a:t>COMPOSITION</a:t>
            </a:r>
            <a:endParaRPr lang="fr-FR" sz="3200" b="1" dirty="0">
              <a:solidFill>
                <a:schemeClr val="tx2"/>
              </a:solidFill>
              <a:latin typeface="+mn-lt"/>
              <a:cs typeface="Times" panose="02020603050405020304"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D57F1E4F-1CFF-5643-939E-02111984F565}" type="slidenum">
              <a:rPr lang="en-US" smtClean="0"/>
              <a:pPr/>
              <a:t>7</a:t>
            </a:fld>
            <a:endParaRPr lang="en-US" dirty="0"/>
          </a:p>
        </p:txBody>
      </p:sp>
      <p:grpSp>
        <p:nvGrpSpPr>
          <p:cNvPr id="14" name="Groupe 13"/>
          <p:cNvGrpSpPr/>
          <p:nvPr/>
        </p:nvGrpSpPr>
        <p:grpSpPr>
          <a:xfrm>
            <a:off x="1643816" y="994643"/>
            <a:ext cx="10148688" cy="1596157"/>
            <a:chOff x="798367" y="1363238"/>
            <a:chExt cx="8654173" cy="1596157"/>
          </a:xfrm>
        </p:grpSpPr>
        <p:sp>
          <p:nvSpPr>
            <p:cNvPr id="8" name="Accolade fermante 7"/>
            <p:cNvSpPr/>
            <p:nvPr/>
          </p:nvSpPr>
          <p:spPr>
            <a:xfrm>
              <a:off x="5215821" y="1363238"/>
              <a:ext cx="229582" cy="1596157"/>
            </a:xfrm>
            <a:prstGeom prst="rightBrace">
              <a:avLst>
                <a:gd name="adj1" fmla="val 8333"/>
                <a:gd name="adj2" fmla="val 50905"/>
              </a:avLst>
            </a:prstGeom>
            <a:ln>
              <a:solidFill>
                <a:schemeClr val="tx2">
                  <a:lumMod val="75000"/>
                </a:schemeClr>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fr-FR"/>
            </a:p>
          </p:txBody>
        </p:sp>
        <p:grpSp>
          <p:nvGrpSpPr>
            <p:cNvPr id="13" name="Groupe 12"/>
            <p:cNvGrpSpPr/>
            <p:nvPr/>
          </p:nvGrpSpPr>
          <p:grpSpPr>
            <a:xfrm>
              <a:off x="798367" y="1486068"/>
              <a:ext cx="8654173" cy="1200329"/>
              <a:chOff x="798367" y="1486068"/>
              <a:chExt cx="8654173" cy="1200329"/>
            </a:xfrm>
          </p:grpSpPr>
          <p:sp>
            <p:nvSpPr>
              <p:cNvPr id="6" name="ZoneTexte 5"/>
              <p:cNvSpPr txBox="1"/>
              <p:nvPr/>
            </p:nvSpPr>
            <p:spPr>
              <a:xfrm>
                <a:off x="798367" y="1486068"/>
                <a:ext cx="4176216" cy="1200329"/>
              </a:xfrm>
              <a:prstGeom prst="rect">
                <a:avLst/>
              </a:prstGeom>
              <a:noFill/>
              <a:ln>
                <a:noFill/>
              </a:ln>
            </p:spPr>
            <p:txBody>
              <a:bodyPr wrap="square" rtlCol="0">
                <a:spAutoFit/>
              </a:bodyPr>
              <a:lstStyle/>
              <a:p>
                <a:pPr marL="285750" indent="-285750">
                  <a:buFont typeface="Wingdings" panose="05000000000000000000" pitchFamily="2" charset="2"/>
                  <a:buChar char="v"/>
                </a:pPr>
                <a:r>
                  <a:rPr lang="fr-FR" sz="2400" b="1" dirty="0" smtClean="0"/>
                  <a:t> </a:t>
                </a:r>
                <a:r>
                  <a:rPr lang="fr-FR" sz="2400" b="1" dirty="0" err="1" smtClean="0"/>
                  <a:t>Genetic</a:t>
                </a:r>
                <a:r>
                  <a:rPr lang="fr-FR" sz="2400" b="1" dirty="0" smtClean="0"/>
                  <a:t> composition  </a:t>
                </a:r>
                <a:r>
                  <a:rPr lang="fr-FR" sz="2400" b="1" dirty="0" smtClean="0">
                    <a:solidFill>
                      <a:srgbClr val="FF0000"/>
                    </a:solidFill>
                  </a:rPr>
                  <a:t>+++</a:t>
                </a:r>
              </a:p>
              <a:p>
                <a:endParaRPr lang="fr-FR" sz="2400" b="1" dirty="0" smtClean="0"/>
              </a:p>
              <a:p>
                <a:pPr marL="285750" indent="-285750">
                  <a:buFont typeface="Wingdings" panose="05000000000000000000" pitchFamily="2" charset="2"/>
                  <a:buChar char="v"/>
                </a:pPr>
                <a:r>
                  <a:rPr lang="fr-FR" sz="2400" b="1" dirty="0" err="1" smtClean="0"/>
                  <a:t>Environment</a:t>
                </a:r>
                <a:r>
                  <a:rPr lang="fr-FR" sz="2400" b="1" dirty="0" smtClean="0"/>
                  <a:t> </a:t>
                </a:r>
              </a:p>
            </p:txBody>
          </p:sp>
          <p:sp>
            <p:nvSpPr>
              <p:cNvPr id="12" name="ZoneTexte 11"/>
              <p:cNvSpPr txBox="1"/>
              <p:nvPr/>
            </p:nvSpPr>
            <p:spPr>
              <a:xfrm>
                <a:off x="4894187" y="2051118"/>
                <a:ext cx="4558353" cy="461665"/>
              </a:xfrm>
              <a:prstGeom prst="rect">
                <a:avLst/>
              </a:prstGeom>
              <a:noFill/>
            </p:spPr>
            <p:txBody>
              <a:bodyPr wrap="square" rtlCol="0">
                <a:spAutoFit/>
              </a:bodyPr>
              <a:lstStyle/>
              <a:p>
                <a:pPr algn="ctr"/>
                <a:r>
                  <a:rPr lang="fr-FR" sz="2400" b="1" dirty="0" err="1" smtClean="0"/>
                  <a:t>Very</a:t>
                </a:r>
                <a:r>
                  <a:rPr lang="fr-FR" sz="2400" b="1" dirty="0" smtClean="0"/>
                  <a:t> important </a:t>
                </a:r>
                <a:r>
                  <a:rPr lang="fr-FR" sz="2400" b="1" dirty="0" err="1" smtClean="0"/>
                  <a:t>variability</a:t>
                </a:r>
                <a:r>
                  <a:rPr lang="fr-FR" sz="2400" b="1" dirty="0" smtClean="0"/>
                  <a:t> </a:t>
                </a:r>
                <a:endParaRPr lang="fr-FR" sz="2400" b="1" dirty="0"/>
              </a:p>
            </p:txBody>
          </p:sp>
        </p:grpSp>
      </p:grpSp>
      <p:grpSp>
        <p:nvGrpSpPr>
          <p:cNvPr id="17" name="Groupe 16"/>
          <p:cNvGrpSpPr/>
          <p:nvPr/>
        </p:nvGrpSpPr>
        <p:grpSpPr>
          <a:xfrm>
            <a:off x="1552093" y="3278308"/>
            <a:ext cx="9082041" cy="3108213"/>
            <a:chOff x="1346890" y="3153732"/>
            <a:chExt cx="9082041" cy="3108213"/>
          </a:xfrm>
        </p:grpSpPr>
        <p:grpSp>
          <p:nvGrpSpPr>
            <p:cNvPr id="16" name="Groupe 15"/>
            <p:cNvGrpSpPr/>
            <p:nvPr/>
          </p:nvGrpSpPr>
          <p:grpSpPr>
            <a:xfrm>
              <a:off x="1346890" y="3601431"/>
              <a:ext cx="9065107" cy="2660514"/>
              <a:chOff x="1842448" y="3610034"/>
              <a:chExt cx="9065107" cy="2660514"/>
            </a:xfrm>
          </p:grpSpPr>
          <p:sp>
            <p:nvSpPr>
              <p:cNvPr id="7" name="ZoneTexte 6"/>
              <p:cNvSpPr txBox="1"/>
              <p:nvPr/>
            </p:nvSpPr>
            <p:spPr>
              <a:xfrm>
                <a:off x="1842448" y="5630432"/>
                <a:ext cx="3452884" cy="461665"/>
              </a:xfrm>
              <a:prstGeom prst="rect">
                <a:avLst/>
              </a:prstGeom>
              <a:solidFill>
                <a:srgbClr val="FFFF00"/>
              </a:solidFill>
            </p:spPr>
            <p:txBody>
              <a:bodyPr wrap="square" rtlCol="0">
                <a:spAutoFit/>
              </a:bodyPr>
              <a:lstStyle/>
              <a:p>
                <a:pPr algn="ctr"/>
                <a:r>
                  <a:rPr lang="fr-FR" sz="2400" b="1" dirty="0" smtClean="0">
                    <a:solidFill>
                      <a:srgbClr val="FF0000"/>
                    </a:solidFill>
                  </a:rPr>
                  <a:t>DRUG EFFICACITY</a:t>
                </a:r>
              </a:p>
            </p:txBody>
          </p:sp>
          <p:grpSp>
            <p:nvGrpSpPr>
              <p:cNvPr id="15" name="Groupe 14"/>
              <p:cNvGrpSpPr/>
              <p:nvPr/>
            </p:nvGrpSpPr>
            <p:grpSpPr>
              <a:xfrm>
                <a:off x="2572603" y="3610034"/>
                <a:ext cx="8334952" cy="2660514"/>
                <a:chOff x="2572603" y="3610034"/>
                <a:chExt cx="8334952" cy="2660514"/>
              </a:xfrm>
            </p:grpSpPr>
            <p:pic>
              <p:nvPicPr>
                <p:cNvPr id="1026" name="Picture 2" descr="C:\Users\ANDRE\Desktop\téléchargement.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572603" y="3610034"/>
                  <a:ext cx="2258675" cy="1989174"/>
                </a:xfrm>
                <a:prstGeom prst="rect">
                  <a:avLst/>
                </a:prstGeom>
                <a:noFill/>
                <a:extLst>
                  <a:ext uri="{909E8E84-426E-40DD-AFC4-6F175D3DCCD1}">
                    <a14:hiddenFill xmlns:a14="http://schemas.microsoft.com/office/drawing/2010/main" xmlns="">
                      <a:solidFill>
                        <a:srgbClr val="FFFFFF"/>
                      </a:solidFill>
                    </a14:hiddenFill>
                  </a:ext>
                </a:extLst>
              </p:spPr>
            </p:pic>
            <p:pic>
              <p:nvPicPr>
                <p:cNvPr id="1027" name="Picture 3" descr="C:\Users\ANDRE\Desktop\images.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8167474" y="4218132"/>
                  <a:ext cx="2740081" cy="2052416"/>
                </a:xfrm>
                <a:prstGeom prst="rect">
                  <a:avLst/>
                </a:prstGeom>
                <a:noFill/>
                <a:extLst>
                  <a:ext uri="{909E8E84-426E-40DD-AFC4-6F175D3DCCD1}">
                    <a14:hiddenFill xmlns:a14="http://schemas.microsoft.com/office/drawing/2010/main" xmlns="">
                      <a:solidFill>
                        <a:srgbClr val="FFFFFF"/>
                      </a:solidFill>
                    </a14:hiddenFill>
                  </a:ext>
                </a:extLst>
              </p:spPr>
            </p:pic>
          </p:grpSp>
        </p:grpSp>
        <p:sp>
          <p:nvSpPr>
            <p:cNvPr id="3" name="ZoneTexte 2"/>
            <p:cNvSpPr txBox="1"/>
            <p:nvPr/>
          </p:nvSpPr>
          <p:spPr>
            <a:xfrm>
              <a:off x="7465597" y="3153732"/>
              <a:ext cx="2963334" cy="830997"/>
            </a:xfrm>
            <a:prstGeom prst="rect">
              <a:avLst/>
            </a:prstGeom>
            <a:noFill/>
            <a:ln>
              <a:solidFill>
                <a:srgbClr val="FF0000"/>
              </a:solidFill>
            </a:ln>
          </p:spPr>
          <p:txBody>
            <a:bodyPr wrap="square" rtlCol="0">
              <a:spAutoFit/>
            </a:bodyPr>
            <a:lstStyle/>
            <a:p>
              <a:pPr algn="ctr"/>
              <a:r>
                <a:rPr lang="en-US" sz="2400" b="1" dirty="0" smtClean="0">
                  <a:solidFill>
                    <a:srgbClr val="FF0000"/>
                  </a:solidFill>
                </a:rPr>
                <a:t>Quality Control  </a:t>
              </a:r>
              <a:br>
                <a:rPr lang="en-US" sz="2400" b="1" dirty="0" smtClean="0">
                  <a:solidFill>
                    <a:srgbClr val="FF0000"/>
                  </a:solidFill>
                </a:rPr>
              </a:br>
              <a:r>
                <a:rPr lang="en-US" sz="2400" b="1" dirty="0" smtClean="0">
                  <a:solidFill>
                    <a:srgbClr val="FF0000"/>
                  </a:solidFill>
                </a:rPr>
                <a:t>of raw material ??? </a:t>
              </a:r>
              <a:endParaRPr lang="en-US" sz="2400" b="1" dirty="0">
                <a:solidFill>
                  <a:srgbClr val="FF0000"/>
                </a:solidFill>
              </a:endParaRPr>
            </a:p>
          </p:txBody>
        </p:sp>
      </p:grpSp>
      <p:sp>
        <p:nvSpPr>
          <p:cNvPr id="9" name="Rectangle 8"/>
          <p:cNvSpPr/>
          <p:nvPr/>
        </p:nvSpPr>
        <p:spPr>
          <a:xfrm>
            <a:off x="3926571" y="1790245"/>
            <a:ext cx="3020407" cy="707886"/>
          </a:xfrm>
          <a:prstGeom prst="rect">
            <a:avLst/>
          </a:prstGeom>
        </p:spPr>
        <p:txBody>
          <a:bodyPr wrap="square">
            <a:spAutoFit/>
          </a:bodyPr>
          <a:lstStyle/>
          <a:p>
            <a:pPr marL="285750" indent="-285750">
              <a:buFont typeface="Wingdings" panose="05000000000000000000" pitchFamily="2" charset="2"/>
              <a:buChar char="v"/>
            </a:pPr>
            <a:r>
              <a:rPr lang="fr-FR" sz="2000" b="1" dirty="0"/>
              <a:t>Snake </a:t>
            </a:r>
            <a:r>
              <a:rPr lang="fr-FR" sz="2000" b="1" dirty="0" err="1" smtClean="0"/>
              <a:t>diet</a:t>
            </a:r>
            <a:endParaRPr lang="fr-FR" sz="2000" b="1" dirty="0" smtClean="0"/>
          </a:p>
          <a:p>
            <a:pPr marL="285750" indent="-285750">
              <a:buFont typeface="Wingdings" panose="05000000000000000000" pitchFamily="2" charset="2"/>
              <a:buChar char="v"/>
            </a:pPr>
            <a:r>
              <a:rPr lang="fr-FR" sz="2000" b="1" dirty="0" smtClean="0"/>
              <a:t>Geographic localisation</a:t>
            </a:r>
            <a:endParaRPr lang="fr-FR" sz="2000" b="1" dirty="0"/>
          </a:p>
        </p:txBody>
      </p:sp>
      <p:sp>
        <p:nvSpPr>
          <p:cNvPr id="10" name="Accolade ouvrante 9"/>
          <p:cNvSpPr/>
          <p:nvPr/>
        </p:nvSpPr>
        <p:spPr>
          <a:xfrm>
            <a:off x="3864568" y="1727274"/>
            <a:ext cx="114283" cy="843274"/>
          </a:xfrm>
          <a:prstGeom prst="leftBrace">
            <a:avLst/>
          </a:prstGeom>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fr-FR"/>
          </a:p>
        </p:txBody>
      </p:sp>
      <p:sp>
        <p:nvSpPr>
          <p:cNvPr id="19" name="Titre 6"/>
          <p:cNvSpPr>
            <a:spLocks noGrp="1"/>
          </p:cNvSpPr>
          <p:nvPr>
            <p:ph type="title"/>
          </p:nvPr>
        </p:nvSpPr>
        <p:spPr>
          <a:xfrm>
            <a:off x="3132666" y="118535"/>
            <a:ext cx="5515005" cy="511156"/>
          </a:xfrm>
          <a:ln>
            <a:solidFill>
              <a:schemeClr val="tx2">
                <a:lumMod val="75000"/>
              </a:schemeClr>
            </a:solidFill>
          </a:ln>
        </p:spPr>
        <p:txBody>
          <a:bodyPr>
            <a:noAutofit/>
          </a:bodyPr>
          <a:lstStyle/>
          <a:p>
            <a:r>
              <a:rPr lang="fr-FR" sz="3200" b="1" dirty="0" smtClean="0">
                <a:solidFill>
                  <a:schemeClr val="tx2"/>
                </a:solidFill>
                <a:latin typeface="+mn-lt"/>
                <a:cs typeface="Times" panose="02020603050405020304" pitchFamily="18" charset="0"/>
              </a:rPr>
              <a:t>VARIABILITY</a:t>
            </a:r>
            <a:endParaRPr lang="fr-FR" sz="3200" b="1" dirty="0">
              <a:solidFill>
                <a:schemeClr val="tx2"/>
              </a:solidFill>
              <a:latin typeface="+mn-lt"/>
              <a:cs typeface="Times" panose="02020603050405020304" pitchFamily="18" charset="0"/>
            </a:endParaRPr>
          </a:p>
        </p:txBody>
      </p:sp>
    </p:spTree>
    <p:extLst>
      <p:ext uri="{BB962C8B-B14F-4D97-AF65-F5344CB8AC3E}">
        <p14:creationId xmlns:p14="http://schemas.microsoft.com/office/powerpoint/2010/main" xmlns="" val="2543802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D57F1E4F-1CFF-5643-939E-02111984F565}" type="slidenum">
              <a:rPr lang="en-US" smtClean="0"/>
              <a:pPr/>
              <a:t>8</a:t>
            </a:fld>
            <a:endParaRPr lang="en-US" dirty="0"/>
          </a:p>
        </p:txBody>
      </p:sp>
      <p:grpSp>
        <p:nvGrpSpPr>
          <p:cNvPr id="8" name="Groupe 7"/>
          <p:cNvGrpSpPr/>
          <p:nvPr/>
        </p:nvGrpSpPr>
        <p:grpSpPr>
          <a:xfrm>
            <a:off x="2999521" y="850006"/>
            <a:ext cx="5915025" cy="3740319"/>
            <a:chOff x="1017638" y="389727"/>
            <a:chExt cx="5915025" cy="3740319"/>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l="8855" t="61905" r="2083" b="10924"/>
            <a:stretch>
              <a:fillRect/>
            </a:stretch>
          </p:blipFill>
          <p:spPr bwMode="auto">
            <a:xfrm>
              <a:off x="1017638" y="1059840"/>
              <a:ext cx="3399618" cy="2555557"/>
            </a:xfrm>
            <a:prstGeom prst="ellipse">
              <a:avLst/>
            </a:prstGeom>
            <a:ln w="190500" cap="rnd">
              <a:solidFill>
                <a:srgbClr val="C8C6BD"/>
              </a:solidFill>
              <a:prstDash val="solid"/>
            </a:ln>
            <a:effectLst>
              <a:outerShdw blurRad="127000" algn="bl" rotWithShape="0">
                <a:srgbClr val="000000"/>
              </a:outerShdw>
            </a:effectLst>
            <a:scene3d>
              <a:camera prst="perspectiveContrastingRightFacing"/>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xmlns="">
                  <a:solidFill>
                    <a:srgbClr val="FFFFFF"/>
                  </a:solidFill>
                </a14:hiddenFill>
              </a:ext>
            </a:extLst>
          </p:spPr>
        </p:pic>
        <p:pic>
          <p:nvPicPr>
            <p:cNvPr id="6" name="Image 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4009293" y="1059840"/>
              <a:ext cx="2923370" cy="3070206"/>
            </a:xfrm>
            <a:prstGeom prst="rect">
              <a:avLst/>
            </a:prstGeom>
          </p:spPr>
        </p:pic>
        <p:sp>
          <p:nvSpPr>
            <p:cNvPr id="7" name="ZoneTexte 6"/>
            <p:cNvSpPr txBox="1"/>
            <p:nvPr/>
          </p:nvSpPr>
          <p:spPr>
            <a:xfrm>
              <a:off x="5202160" y="389727"/>
              <a:ext cx="707245" cy="1446550"/>
            </a:xfrm>
            <a:prstGeom prst="rect">
              <a:avLst/>
            </a:prstGeom>
            <a:noFill/>
          </p:spPr>
          <p:txBody>
            <a:bodyPr wrap="none" rtlCol="0">
              <a:spAutoFit/>
            </a:bodyPr>
            <a:lstStyle/>
            <a:p>
              <a:r>
                <a:rPr lang="fr-FR" sz="8800" b="1" dirty="0" smtClean="0">
                  <a:solidFill>
                    <a:srgbClr val="FF0000"/>
                  </a:solidFill>
                </a:rPr>
                <a:t>?</a:t>
              </a:r>
              <a:endParaRPr lang="fr-FR" sz="8800" b="1" dirty="0">
                <a:solidFill>
                  <a:srgbClr val="FF0000"/>
                </a:solidFill>
              </a:endParaRPr>
            </a:p>
          </p:txBody>
        </p:sp>
      </p:grpSp>
      <p:grpSp>
        <p:nvGrpSpPr>
          <p:cNvPr id="10" name="Groupe 9"/>
          <p:cNvGrpSpPr/>
          <p:nvPr/>
        </p:nvGrpSpPr>
        <p:grpSpPr>
          <a:xfrm>
            <a:off x="798020" y="4278722"/>
            <a:ext cx="11055929" cy="2246769"/>
            <a:chOff x="647683" y="5188486"/>
            <a:chExt cx="7196156" cy="2246769"/>
          </a:xfrm>
        </p:grpSpPr>
        <p:sp>
          <p:nvSpPr>
            <p:cNvPr id="11" name="Rectangle 10"/>
            <p:cNvSpPr/>
            <p:nvPr/>
          </p:nvSpPr>
          <p:spPr>
            <a:xfrm>
              <a:off x="3897857" y="5188486"/>
              <a:ext cx="3945982" cy="2246769"/>
            </a:xfrm>
            <a:prstGeom prst="rect">
              <a:avLst/>
            </a:prstGeom>
            <a:ln>
              <a:noFill/>
            </a:ln>
            <a:effectLst>
              <a:outerShdw blurRad="50800" dist="38100" dir="8100000" algn="tr" rotWithShape="0">
                <a:prstClr val="black">
                  <a:alpha val="40000"/>
                </a:prstClr>
              </a:outerShdw>
            </a:effectLst>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endParaRPr lang="fr-FR"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endParaRPr>
            </a:p>
            <a:p>
              <a:pPr>
                <a:buFont typeface="Wingdings" pitchFamily="2" charset="2"/>
                <a:buChar char="v"/>
              </a:pPr>
              <a:r>
                <a:rPr lang="fr-FR"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rPr>
                <a:t> </a:t>
              </a:r>
              <a:r>
                <a:rPr lang="fr-FR" sz="28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rPr>
                <a:t>Fingerprint</a:t>
              </a:r>
              <a:endParaRPr lang="fr-FR"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endParaRPr>
            </a:p>
            <a:p>
              <a:endParaRPr lang="fr-FR"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endParaRPr>
            </a:p>
            <a:p>
              <a:pPr>
                <a:buFont typeface="Wingdings" pitchFamily="2" charset="2"/>
                <a:buChar char="v"/>
              </a:pPr>
              <a:r>
                <a:rPr lang="fr-FR"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rPr>
                <a:t> </a:t>
              </a:r>
              <a:r>
                <a:rPr lang="fr-FR" sz="28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rPr>
                <a:t>Biological</a:t>
              </a:r>
              <a:r>
                <a:rPr lang="fr-FR"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rPr>
                <a:t> </a:t>
              </a:r>
              <a:r>
                <a:rPr lang="fr-FR" sz="2800" b="1" cap="all" dirty="0" err="1">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rPr>
                <a:t>Variability</a:t>
              </a:r>
              <a:endParaRPr lang="fr-FR"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endParaRPr>
            </a:p>
            <a:p>
              <a:endParaRPr lang="fr-FR"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Arial" pitchFamily="34" charset="0"/>
                <a:cs typeface="Arial" pitchFamily="34" charset="0"/>
              </a:endParaRPr>
            </a:p>
          </p:txBody>
        </p:sp>
        <p:sp>
          <p:nvSpPr>
            <p:cNvPr id="12" name="Rectangle 11"/>
            <p:cNvSpPr/>
            <p:nvPr/>
          </p:nvSpPr>
          <p:spPr>
            <a:xfrm>
              <a:off x="647683" y="5961088"/>
              <a:ext cx="2668615" cy="584775"/>
            </a:xfrm>
            <a:prstGeom prst="rect">
              <a:avLst/>
            </a:prstGeom>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fr-FR" sz="32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cs typeface="Times" pitchFamily="18" charset="0"/>
                </a:rPr>
                <a:t>Analytical</a:t>
              </a:r>
              <a:r>
                <a:rPr lang="fr-FR"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cs typeface="Times" pitchFamily="18" charset="0"/>
                </a:rPr>
                <a:t> </a:t>
              </a:r>
              <a:r>
                <a:rPr lang="fr-FR" sz="32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cs typeface="Times" pitchFamily="18" charset="0"/>
                </a:rPr>
                <a:t>methods</a:t>
              </a:r>
              <a:endParaRPr lang="fr-FR"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cs typeface="Times" pitchFamily="18" charset="0"/>
              </a:endParaRPr>
            </a:p>
          </p:txBody>
        </p:sp>
        <p:sp>
          <p:nvSpPr>
            <p:cNvPr id="13" name="Accolade ouvrante 12"/>
            <p:cNvSpPr/>
            <p:nvPr/>
          </p:nvSpPr>
          <p:spPr>
            <a:xfrm>
              <a:off x="3676802" y="5576768"/>
              <a:ext cx="351037" cy="1612669"/>
            </a:xfrm>
            <a:prstGeom prst="leftBrace">
              <a:avLst>
                <a:gd name="adj1" fmla="val 8333"/>
                <a:gd name="adj2" fmla="val 47368"/>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fr-FR" sz="2000"/>
            </a:p>
          </p:txBody>
        </p:sp>
      </p:grpSp>
      <p:sp>
        <p:nvSpPr>
          <p:cNvPr id="15" name="Titre 6"/>
          <p:cNvSpPr>
            <a:spLocks noGrp="1"/>
          </p:cNvSpPr>
          <p:nvPr>
            <p:ph type="title"/>
          </p:nvPr>
        </p:nvSpPr>
        <p:spPr>
          <a:xfrm>
            <a:off x="3132666" y="118535"/>
            <a:ext cx="5515005" cy="511156"/>
          </a:xfrm>
          <a:ln>
            <a:solidFill>
              <a:schemeClr val="tx2">
                <a:lumMod val="75000"/>
              </a:schemeClr>
            </a:solidFill>
          </a:ln>
        </p:spPr>
        <p:txBody>
          <a:bodyPr>
            <a:noAutofit/>
          </a:bodyPr>
          <a:lstStyle/>
          <a:p>
            <a:r>
              <a:rPr lang="fr-FR" sz="3200" b="1" dirty="0" smtClean="0">
                <a:solidFill>
                  <a:schemeClr val="tx2"/>
                </a:solidFill>
                <a:latin typeface="+mn-lt"/>
                <a:cs typeface="Times" panose="02020603050405020304" pitchFamily="18" charset="0"/>
              </a:rPr>
              <a:t>QUALITY CONTROL ???</a:t>
            </a:r>
            <a:endParaRPr lang="fr-FR" sz="3200" b="1" dirty="0">
              <a:solidFill>
                <a:schemeClr val="tx2"/>
              </a:solidFill>
              <a:latin typeface="+mn-lt"/>
              <a:cs typeface="Times" panose="02020603050405020304" pitchFamily="18" charset="0"/>
            </a:endParaRPr>
          </a:p>
        </p:txBody>
      </p:sp>
    </p:spTree>
    <p:extLst>
      <p:ext uri="{BB962C8B-B14F-4D97-AF65-F5344CB8AC3E}">
        <p14:creationId xmlns:p14="http://schemas.microsoft.com/office/powerpoint/2010/main" xmlns="" val="749953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D57F1E4F-1CFF-5643-939E-02111984F565}" type="slidenum">
              <a:rPr lang="en-US" smtClean="0"/>
              <a:pPr/>
              <a:t>9</a:t>
            </a:fld>
            <a:endParaRPr lang="en-US" dirty="0"/>
          </a:p>
        </p:txBody>
      </p:sp>
      <p:pic>
        <p:nvPicPr>
          <p:cNvPr id="1026" name="Picture 2" descr="Naja tripudians00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486859" y="795867"/>
            <a:ext cx="2662560" cy="45550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7" name="Picture 3" descr="bothrops lancealatus00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639733" y="784116"/>
            <a:ext cx="2336800" cy="45762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8" name="Picture 4" descr="vipera redi01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540001" y="863601"/>
            <a:ext cx="1688372" cy="46156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itre 6"/>
          <p:cNvSpPr>
            <a:spLocks noGrp="1"/>
          </p:cNvSpPr>
          <p:nvPr>
            <p:ph type="title"/>
          </p:nvPr>
        </p:nvSpPr>
        <p:spPr>
          <a:xfrm>
            <a:off x="3132666" y="118535"/>
            <a:ext cx="5515005" cy="511156"/>
          </a:xfrm>
          <a:ln>
            <a:solidFill>
              <a:schemeClr val="tx2">
                <a:lumMod val="75000"/>
              </a:schemeClr>
            </a:solidFill>
          </a:ln>
        </p:spPr>
        <p:txBody>
          <a:bodyPr>
            <a:noAutofit/>
          </a:bodyPr>
          <a:lstStyle/>
          <a:p>
            <a:r>
              <a:rPr lang="fr-FR" sz="3200" b="1" dirty="0" smtClean="0">
                <a:solidFill>
                  <a:schemeClr val="tx2"/>
                </a:solidFill>
                <a:latin typeface="+mn-lt"/>
                <a:cs typeface="Times" panose="02020603050405020304" pitchFamily="18" charset="0"/>
              </a:rPr>
              <a:t>QUALITY CONTROL </a:t>
            </a:r>
            <a:endParaRPr lang="fr-FR" sz="3200" b="1" dirty="0">
              <a:solidFill>
                <a:schemeClr val="tx2"/>
              </a:solidFill>
              <a:latin typeface="+mn-lt"/>
              <a:cs typeface="Times" panose="02020603050405020304" pitchFamily="18" charset="0"/>
            </a:endParaRPr>
          </a:p>
        </p:txBody>
      </p:sp>
      <p:sp>
        <p:nvSpPr>
          <p:cNvPr id="8" name="Rectangle 7"/>
          <p:cNvSpPr/>
          <p:nvPr/>
        </p:nvSpPr>
        <p:spPr>
          <a:xfrm>
            <a:off x="0" y="5918925"/>
            <a:ext cx="12192000" cy="769441"/>
          </a:xfrm>
          <a:prstGeom prst="rect">
            <a:avLst/>
          </a:prstGeom>
        </p:spPr>
        <p:txBody>
          <a:bodyPr wrap="square">
            <a:spAutoFit/>
          </a:bodyPr>
          <a:lstStyle/>
          <a:p>
            <a:pPr algn="ctr"/>
            <a:r>
              <a:rPr lang="en-US" sz="2400" dirty="0" smtClean="0">
                <a:solidFill>
                  <a:schemeClr val="tx2"/>
                </a:solidFill>
              </a:rPr>
              <a:t>SDS-PAGE : </a:t>
            </a:r>
            <a:r>
              <a:rPr lang="en-US" sz="2400" dirty="0" smtClean="0">
                <a:solidFill>
                  <a:schemeClr val="tx2"/>
                </a:solidFill>
              </a:rPr>
              <a:t>poor resolution </a:t>
            </a:r>
            <a:r>
              <a:rPr lang="en-US" sz="2400" dirty="0" smtClean="0">
                <a:solidFill>
                  <a:schemeClr val="tx2"/>
                </a:solidFill>
              </a:rPr>
              <a:t>with lack of reproducibility </a:t>
            </a:r>
            <a:br>
              <a:rPr lang="en-US" sz="2400" dirty="0" smtClean="0">
                <a:solidFill>
                  <a:schemeClr val="tx2"/>
                </a:solidFill>
              </a:rPr>
            </a:br>
            <a:r>
              <a:rPr lang="en-US" sz="2000" dirty="0" smtClean="0">
                <a:solidFill>
                  <a:schemeClr val="tx2"/>
                </a:solidFill>
              </a:rPr>
              <a:t>(sample preparation artifacts, migration time and staining variability</a:t>
            </a:r>
            <a:r>
              <a:rPr lang="en-US" sz="2000" dirty="0" smtClean="0">
                <a:solidFill>
                  <a:schemeClr val="tx2"/>
                </a:solidFill>
              </a:rPr>
              <a:t>), do not take into account biological variability</a:t>
            </a:r>
            <a:endParaRPr lang="en-US" sz="2400" dirty="0">
              <a:solidFill>
                <a:schemeClr val="tx2"/>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D57F1E4F-1CFF-5643-939E-02111984F565}" type="slidenum">
              <a:rPr lang="en-US" smtClean="0"/>
              <a:pPr/>
              <a:t>10</a:t>
            </a:fld>
            <a:endParaRPr lang="en-US" dirty="0"/>
          </a:p>
        </p:txBody>
      </p:sp>
      <p:sp>
        <p:nvSpPr>
          <p:cNvPr id="11" name="ZoneTexte 10"/>
          <p:cNvSpPr txBox="1"/>
          <p:nvPr/>
        </p:nvSpPr>
        <p:spPr>
          <a:xfrm>
            <a:off x="287867" y="2464332"/>
            <a:ext cx="11616267" cy="769441"/>
          </a:xfrm>
          <a:prstGeom prst="rect">
            <a:avLst/>
          </a:prstGeom>
          <a:noFill/>
          <a:ln w="19050">
            <a:solidFill>
              <a:srgbClr val="0070C0"/>
            </a:solidFill>
          </a:ln>
          <a:effectLst>
            <a:reflection blurRad="6350" stA="50000" endA="300" endPos="90000" dist="50800" dir="5400000" sy="-100000" algn="bl" rotWithShape="0"/>
          </a:effectLst>
        </p:spPr>
        <p:txBody>
          <a:bodyPr wrap="square" rtlCol="0">
            <a:spAutoFit/>
          </a:bodyPr>
          <a:lstStyle/>
          <a:p>
            <a:pPr algn="ctr"/>
            <a:r>
              <a:rPr lang="fr-FR" sz="4400" b="1" dirty="0" smtClean="0">
                <a:solidFill>
                  <a:schemeClr val="accent1">
                    <a:lumMod val="75000"/>
                  </a:schemeClr>
                </a:solidFill>
                <a:cs typeface="Times" panose="02020603050405020304" pitchFamily="18" charset="0"/>
              </a:rPr>
              <a:t>ANALYTICAL FINGERPRINTING</a:t>
            </a:r>
            <a:endParaRPr lang="fr-FR" sz="4400" b="1" dirty="0">
              <a:solidFill>
                <a:schemeClr val="accent1">
                  <a:lumMod val="75000"/>
                </a:schemeClr>
              </a:solidFill>
              <a:cs typeface="Times" panose="02020603050405020304" pitchFamily="18" charset="0"/>
            </a:endParaRPr>
          </a:p>
        </p:txBody>
      </p:sp>
      <p:pic>
        <p:nvPicPr>
          <p:cNvPr id="12" name="Image 1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183119" y="4342345"/>
            <a:ext cx="3391388" cy="2210937"/>
          </a:xfrm>
          <a:prstGeom prst="rect">
            <a:avLst/>
          </a:prstGeom>
        </p:spPr>
      </p:pic>
      <p:pic>
        <p:nvPicPr>
          <p:cNvPr id="13" name="Picture 2" descr="C:\Users\Pauline\Desktop\DOCS\IBMM_Vertical.jpg"/>
          <p:cNvPicPr>
            <a:picLocks noChangeAspect="1" noChangeArrowheads="1"/>
          </p:cNvPicPr>
          <p:nvPr/>
        </p:nvPicPr>
        <p:blipFill>
          <a:blip r:embed="rId4" cstate="print"/>
          <a:srcRect/>
          <a:stretch>
            <a:fillRect/>
          </a:stretch>
        </p:blipFill>
        <p:spPr bwMode="auto">
          <a:xfrm>
            <a:off x="155690" y="124540"/>
            <a:ext cx="1409364" cy="1591758"/>
          </a:xfrm>
          <a:prstGeom prst="rect">
            <a:avLst/>
          </a:prstGeom>
          <a:noFill/>
        </p:spPr>
      </p:pic>
      <p:pic>
        <p:nvPicPr>
          <p:cNvPr id="14" name="Picture 7" descr="C:\Users\Sylvia\Downloads\LOGO_filet_noir_RVB_petit (1).jpg"/>
          <p:cNvPicPr>
            <a:picLocks noChangeAspect="1" noChangeArrowheads="1"/>
          </p:cNvPicPr>
          <p:nvPr/>
        </p:nvPicPr>
        <p:blipFill>
          <a:blip r:embed="rId5" cstate="print">
            <a:clrChange>
              <a:clrFrom>
                <a:srgbClr val="1F1F1F"/>
              </a:clrFrom>
              <a:clrTo>
                <a:srgbClr val="1F1F1F">
                  <a:alpha val="0"/>
                </a:srgbClr>
              </a:clrTo>
            </a:clrChange>
          </a:blip>
          <a:srcRect/>
          <a:stretch>
            <a:fillRect/>
          </a:stretch>
        </p:blipFill>
        <p:spPr bwMode="auto">
          <a:xfrm>
            <a:off x="210001" y="5444656"/>
            <a:ext cx="1409363" cy="1235993"/>
          </a:xfrm>
          <a:prstGeom prst="rect">
            <a:avLst/>
          </a:prstGeom>
          <a:noFill/>
          <a:ln w="9525">
            <a:noFill/>
            <a:miter lim="800000"/>
            <a:headEnd/>
            <a:tailEnd/>
          </a:ln>
        </p:spPr>
      </p:pic>
      <p:pic>
        <p:nvPicPr>
          <p:cNvPr id="16" name="Picture 2" descr="C:\Users\Pauline\Desktop\UFHB_LOGO.jpg"/>
          <p:cNvPicPr>
            <a:picLocks noChangeAspect="1" noChangeArrowheads="1"/>
          </p:cNvPicPr>
          <p:nvPr/>
        </p:nvPicPr>
        <p:blipFill>
          <a:blip r:embed="rId6"/>
          <a:srcRect/>
          <a:stretch>
            <a:fillRect/>
          </a:stretch>
        </p:blipFill>
        <p:spPr bwMode="auto">
          <a:xfrm>
            <a:off x="10459469" y="5462425"/>
            <a:ext cx="1606488" cy="1200453"/>
          </a:xfrm>
          <a:prstGeom prst="rect">
            <a:avLst/>
          </a:prstGeom>
          <a:noFill/>
        </p:spPr>
      </p:pic>
    </p:spTree>
    <p:extLst>
      <p:ext uri="{BB962C8B-B14F-4D97-AF65-F5344CB8AC3E}">
        <p14:creationId xmlns:p14="http://schemas.microsoft.com/office/powerpoint/2010/main" xmlns="" val="27045689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D57F1E4F-1CFF-5643-939E-02111984F565}" type="slidenum">
              <a:rPr lang="en-US" smtClean="0"/>
              <a:pPr/>
              <a:t>11</a:t>
            </a:fld>
            <a:endParaRPr lang="en-US" dirty="0"/>
          </a:p>
        </p:txBody>
      </p:sp>
      <p:pic>
        <p:nvPicPr>
          <p:cNvPr id="14" name="Image 1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3325" y="2229979"/>
            <a:ext cx="2945181" cy="1959884"/>
          </a:xfrm>
          <a:prstGeom prst="ellipse">
            <a:avLst/>
          </a:prstGeom>
          <a:ln>
            <a:solidFill>
              <a:srgbClr val="FF0000"/>
            </a:solidFill>
          </a:ln>
          <a:effectLst>
            <a:softEdge rad="112500"/>
          </a:effectLst>
        </p:spPr>
      </p:pic>
      <p:sp>
        <p:nvSpPr>
          <p:cNvPr id="62" name="Titre 6"/>
          <p:cNvSpPr txBox="1">
            <a:spLocks/>
          </p:cNvSpPr>
          <p:nvPr/>
        </p:nvSpPr>
        <p:spPr>
          <a:xfrm>
            <a:off x="1981201" y="71414"/>
            <a:ext cx="8258204" cy="511156"/>
          </a:xfrm>
          <a:prstGeom prst="rect">
            <a:avLst/>
          </a:prstGeom>
          <a:ln>
            <a:solidFill>
              <a:schemeClr val="tx2">
                <a:lumMod val="75000"/>
              </a:schemeClr>
            </a:solid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dirty="0" smtClean="0">
                <a:solidFill>
                  <a:schemeClr val="tx2"/>
                </a:solidFill>
                <a:latin typeface="+mn-lt"/>
                <a:cs typeface="Times" panose="02020603050405020304" pitchFamily="18" charset="0"/>
              </a:rPr>
              <a:t>ANALYTICAL FINGERPRINT VENOMS STRAINS</a:t>
            </a:r>
            <a:endParaRPr lang="fr-FR" sz="3200" b="1" dirty="0">
              <a:solidFill>
                <a:schemeClr val="tx2"/>
              </a:solidFill>
              <a:latin typeface="+mn-lt"/>
              <a:cs typeface="Times" panose="02020603050405020304" pitchFamily="18" charset="0"/>
            </a:endParaRPr>
          </a:p>
        </p:txBody>
      </p:sp>
      <p:sp>
        <p:nvSpPr>
          <p:cNvPr id="66" name="ZoneTexte 65"/>
          <p:cNvSpPr txBox="1"/>
          <p:nvPr/>
        </p:nvSpPr>
        <p:spPr>
          <a:xfrm>
            <a:off x="2740250" y="6179428"/>
            <a:ext cx="7045473" cy="461665"/>
          </a:xfrm>
          <a:prstGeom prst="rect">
            <a:avLst/>
          </a:prstGeom>
          <a:noFill/>
          <a:ln>
            <a:solidFill>
              <a:srgbClr val="FF0000"/>
            </a:solidFill>
          </a:ln>
        </p:spPr>
        <p:txBody>
          <a:bodyPr wrap="square" rtlCol="0">
            <a:spAutoFit/>
          </a:bodyPr>
          <a:lstStyle/>
          <a:p>
            <a:pPr algn="ctr"/>
            <a:r>
              <a:rPr lang="fr-FR" sz="2400" b="1" dirty="0" err="1" smtClean="0">
                <a:solidFill>
                  <a:srgbClr val="FF0000"/>
                </a:solidFill>
              </a:rPr>
              <a:t>Within</a:t>
            </a:r>
            <a:r>
              <a:rPr lang="fr-FR" sz="2400" b="1" dirty="0" smtClean="0">
                <a:solidFill>
                  <a:srgbClr val="FF0000"/>
                </a:solidFill>
              </a:rPr>
              <a:t> </a:t>
            </a:r>
            <a:r>
              <a:rPr lang="fr-FR" sz="2400" b="1" dirty="0" err="1" smtClean="0">
                <a:solidFill>
                  <a:srgbClr val="FF0000"/>
                </a:solidFill>
              </a:rPr>
              <a:t>batches</a:t>
            </a:r>
            <a:r>
              <a:rPr lang="fr-FR" sz="2400" b="1" dirty="0" smtClean="0">
                <a:solidFill>
                  <a:srgbClr val="FF0000"/>
                </a:solidFill>
              </a:rPr>
              <a:t>-Inter </a:t>
            </a:r>
            <a:r>
              <a:rPr lang="fr-FR" sz="2400" b="1" dirty="0" err="1" smtClean="0">
                <a:solidFill>
                  <a:srgbClr val="FF0000"/>
                </a:solidFill>
              </a:rPr>
              <a:t>batches</a:t>
            </a:r>
            <a:r>
              <a:rPr lang="fr-FR" sz="2400" b="1" dirty="0" smtClean="0">
                <a:solidFill>
                  <a:srgbClr val="FF0000"/>
                </a:solidFill>
              </a:rPr>
              <a:t> </a:t>
            </a:r>
            <a:r>
              <a:rPr lang="fr-FR" sz="2400" b="1" dirty="0" err="1" smtClean="0">
                <a:solidFill>
                  <a:srgbClr val="FF0000"/>
                </a:solidFill>
              </a:rPr>
              <a:t>comparison</a:t>
            </a:r>
            <a:endParaRPr lang="fr-FR" sz="2400" b="1" dirty="0">
              <a:solidFill>
                <a:srgbClr val="FF0000"/>
              </a:solidFill>
            </a:endParaRPr>
          </a:p>
        </p:txBody>
      </p:sp>
      <p:grpSp>
        <p:nvGrpSpPr>
          <p:cNvPr id="24" name="Groupe 23"/>
          <p:cNvGrpSpPr/>
          <p:nvPr/>
        </p:nvGrpSpPr>
        <p:grpSpPr>
          <a:xfrm>
            <a:off x="2974596" y="867143"/>
            <a:ext cx="8744653" cy="5231896"/>
            <a:chOff x="2968499" y="867143"/>
            <a:chExt cx="7191501" cy="5620243"/>
          </a:xfrm>
        </p:grpSpPr>
        <p:pic>
          <p:nvPicPr>
            <p:cNvPr id="5" name="Picture 6"/>
            <p:cNvPicPr>
              <a:picLocks noChangeAspect="1" noChangeArrowheads="1"/>
            </p:cNvPicPr>
            <p:nvPr/>
          </p:nvPicPr>
          <p:blipFill>
            <a:blip r:embed="rId4">
              <a:extLst>
                <a:ext uri="{28A0092B-C50C-407E-A947-70E740481C1C}">
                  <a14:useLocalDpi xmlns:a14="http://schemas.microsoft.com/office/drawing/2010/main" xmlns="" val="0"/>
                </a:ext>
              </a:extLst>
            </a:blip>
            <a:srcRect l="7875" t="4668" r="6815" b="9001"/>
            <a:stretch>
              <a:fillRect/>
            </a:stretch>
          </p:blipFill>
          <p:spPr bwMode="auto">
            <a:xfrm>
              <a:off x="5548997" y="867143"/>
              <a:ext cx="4384357" cy="19694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7"/>
            <p:cNvPicPr>
              <a:picLocks noChangeAspect="1" noChangeArrowheads="1"/>
            </p:cNvPicPr>
            <p:nvPr/>
          </p:nvPicPr>
          <p:blipFill>
            <a:blip r:embed="rId5">
              <a:extLst>
                <a:ext uri="{28A0092B-C50C-407E-A947-70E740481C1C}">
                  <a14:useLocalDpi xmlns:a14="http://schemas.microsoft.com/office/drawing/2010/main" xmlns="" val="0"/>
                </a:ext>
              </a:extLst>
            </a:blip>
            <a:srcRect l="7875" t="4668" r="8125" b="9001"/>
            <a:stretch>
              <a:fillRect/>
            </a:stretch>
          </p:blipFill>
          <p:spPr bwMode="auto">
            <a:xfrm>
              <a:off x="5548996" y="2836619"/>
              <a:ext cx="4384357" cy="18710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9"/>
            <p:cNvPicPr>
              <a:picLocks noChangeAspect="1" noChangeArrowheads="1"/>
            </p:cNvPicPr>
            <p:nvPr/>
          </p:nvPicPr>
          <p:blipFill>
            <a:blip r:embed="rId6">
              <a:extLst>
                <a:ext uri="{28A0092B-C50C-407E-A947-70E740481C1C}">
                  <a14:useLocalDpi xmlns:a14="http://schemas.microsoft.com/office/drawing/2010/main" xmlns="" val="0"/>
                </a:ext>
              </a:extLst>
            </a:blip>
            <a:srcRect l="7875" t="7001" r="6815" b="6668"/>
            <a:stretch>
              <a:fillRect/>
            </a:stretch>
          </p:blipFill>
          <p:spPr bwMode="auto">
            <a:xfrm>
              <a:off x="5602783" y="4707622"/>
              <a:ext cx="4384358" cy="16037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9" name="Connecteur droit 8"/>
            <p:cNvCxnSpPr/>
            <p:nvPr/>
          </p:nvCxnSpPr>
          <p:spPr>
            <a:xfrm>
              <a:off x="5548995" y="4707622"/>
              <a:ext cx="461100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a:off x="5435671" y="6487386"/>
              <a:ext cx="461100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Flèche droite 16"/>
            <p:cNvSpPr/>
            <p:nvPr/>
          </p:nvSpPr>
          <p:spPr>
            <a:xfrm>
              <a:off x="4616971" y="1858779"/>
              <a:ext cx="790964" cy="2698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 name="ZoneTexte 62"/>
            <p:cNvSpPr txBox="1"/>
            <p:nvPr/>
          </p:nvSpPr>
          <p:spPr>
            <a:xfrm>
              <a:off x="3146086" y="1766185"/>
              <a:ext cx="2043953" cy="396746"/>
            </a:xfrm>
            <a:prstGeom prst="rect">
              <a:avLst/>
            </a:prstGeom>
            <a:noFill/>
          </p:spPr>
          <p:txBody>
            <a:bodyPr wrap="square" rtlCol="0">
              <a:spAutoFit/>
            </a:bodyPr>
            <a:lstStyle/>
            <a:p>
              <a:pPr algn="ctr"/>
              <a:r>
                <a:rPr lang="fr-FR" b="1" dirty="0" smtClean="0"/>
                <a:t>BATCH 1</a:t>
              </a:r>
              <a:endParaRPr lang="fr-FR" b="1" dirty="0"/>
            </a:p>
          </p:txBody>
        </p:sp>
        <p:sp>
          <p:nvSpPr>
            <p:cNvPr id="20" name="ZoneTexte 19"/>
            <p:cNvSpPr txBox="1"/>
            <p:nvPr/>
          </p:nvSpPr>
          <p:spPr>
            <a:xfrm>
              <a:off x="2968499" y="3597750"/>
              <a:ext cx="2043953" cy="396746"/>
            </a:xfrm>
            <a:prstGeom prst="rect">
              <a:avLst/>
            </a:prstGeom>
            <a:noFill/>
          </p:spPr>
          <p:txBody>
            <a:bodyPr wrap="square" rtlCol="0">
              <a:spAutoFit/>
            </a:bodyPr>
            <a:lstStyle/>
            <a:p>
              <a:pPr algn="ctr"/>
              <a:r>
                <a:rPr lang="fr-FR" b="1" dirty="0" smtClean="0"/>
                <a:t>BATCH 2</a:t>
              </a:r>
              <a:endParaRPr lang="fr-FR" b="1" dirty="0"/>
            </a:p>
          </p:txBody>
        </p:sp>
        <p:sp>
          <p:nvSpPr>
            <p:cNvPr id="21" name="Flèche droite 20"/>
            <p:cNvSpPr/>
            <p:nvPr/>
          </p:nvSpPr>
          <p:spPr>
            <a:xfrm>
              <a:off x="4544518" y="3690077"/>
              <a:ext cx="790964" cy="2698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Flèche droite 21"/>
            <p:cNvSpPr/>
            <p:nvPr/>
          </p:nvSpPr>
          <p:spPr>
            <a:xfrm>
              <a:off x="4547016" y="5596326"/>
              <a:ext cx="790964" cy="2698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ZoneTexte 22"/>
            <p:cNvSpPr txBox="1"/>
            <p:nvPr/>
          </p:nvSpPr>
          <p:spPr>
            <a:xfrm>
              <a:off x="2974522" y="5481637"/>
              <a:ext cx="2043953" cy="396746"/>
            </a:xfrm>
            <a:prstGeom prst="rect">
              <a:avLst/>
            </a:prstGeom>
            <a:noFill/>
          </p:spPr>
          <p:txBody>
            <a:bodyPr wrap="square" rtlCol="0">
              <a:spAutoFit/>
            </a:bodyPr>
            <a:lstStyle/>
            <a:p>
              <a:pPr algn="ctr"/>
              <a:r>
                <a:rPr lang="fr-FR" b="1" dirty="0" smtClean="0"/>
                <a:t>BATCH 3</a:t>
              </a:r>
              <a:endParaRPr lang="fr-FR" b="1" dirty="0"/>
            </a:p>
          </p:txBody>
        </p:sp>
      </p:grpSp>
    </p:spTree>
    <p:extLst>
      <p:ext uri="{BB962C8B-B14F-4D97-AF65-F5344CB8AC3E}">
        <p14:creationId xmlns:p14="http://schemas.microsoft.com/office/powerpoint/2010/main" xmlns="" val="23254287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srcRect/>
          <a:stretch>
            <a:fillRect/>
          </a:stretch>
        </p:blipFill>
        <p:spPr bwMode="auto">
          <a:xfrm>
            <a:off x="5154779" y="884422"/>
            <a:ext cx="6851843" cy="3837481"/>
          </a:xfrm>
          <a:prstGeom prst="rect">
            <a:avLst/>
          </a:prstGeom>
          <a:noFill/>
          <a:ln w="9525">
            <a:noFill/>
            <a:miter lim="800000"/>
            <a:headEnd/>
            <a:tailEnd/>
          </a:ln>
        </p:spPr>
      </p:pic>
      <p:sp>
        <p:nvSpPr>
          <p:cNvPr id="4" name="Espace réservé du numéro de diapositive 3"/>
          <p:cNvSpPr>
            <a:spLocks noGrp="1"/>
          </p:cNvSpPr>
          <p:nvPr>
            <p:ph type="sldNum" sz="quarter" idx="12"/>
          </p:nvPr>
        </p:nvSpPr>
        <p:spPr/>
        <p:txBody>
          <a:bodyPr/>
          <a:lstStyle/>
          <a:p>
            <a:fld id="{D57F1E4F-1CFF-5643-939E-02111984F565}" type="slidenum">
              <a:rPr lang="en-US" smtClean="0"/>
              <a:pPr/>
              <a:t>12</a:t>
            </a:fld>
            <a:endParaRPr lang="en-US" dirty="0"/>
          </a:p>
        </p:txBody>
      </p:sp>
      <p:sp>
        <p:nvSpPr>
          <p:cNvPr id="23" name="Flèche droite 22"/>
          <p:cNvSpPr/>
          <p:nvPr/>
        </p:nvSpPr>
        <p:spPr>
          <a:xfrm>
            <a:off x="4122297" y="2777405"/>
            <a:ext cx="901113" cy="4281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ZoneTexte 56"/>
          <p:cNvSpPr txBox="1"/>
          <p:nvPr/>
        </p:nvSpPr>
        <p:spPr>
          <a:xfrm>
            <a:off x="2655904" y="2528635"/>
            <a:ext cx="2026024" cy="923330"/>
          </a:xfrm>
          <a:prstGeom prst="rect">
            <a:avLst/>
          </a:prstGeom>
          <a:noFill/>
        </p:spPr>
        <p:txBody>
          <a:bodyPr wrap="square" rtlCol="0">
            <a:spAutoFit/>
          </a:bodyPr>
          <a:lstStyle/>
          <a:p>
            <a:pPr algn="ctr"/>
            <a:r>
              <a:rPr lang="fr-FR" b="1" dirty="0" smtClean="0"/>
              <a:t>BATCH 1</a:t>
            </a:r>
          </a:p>
          <a:p>
            <a:pPr algn="ctr"/>
            <a:r>
              <a:rPr lang="fr-FR" b="1" dirty="0" smtClean="0"/>
              <a:t>BATCH 2</a:t>
            </a:r>
          </a:p>
          <a:p>
            <a:pPr algn="ctr"/>
            <a:r>
              <a:rPr lang="fr-FR" b="1" dirty="0" smtClean="0"/>
              <a:t>BATCH 3</a:t>
            </a:r>
            <a:endParaRPr lang="fr-FR" b="1" dirty="0"/>
          </a:p>
        </p:txBody>
      </p:sp>
      <p:sp>
        <p:nvSpPr>
          <p:cNvPr id="63" name="ZoneTexte 62"/>
          <p:cNvSpPr txBox="1"/>
          <p:nvPr/>
        </p:nvSpPr>
        <p:spPr>
          <a:xfrm>
            <a:off x="3327228" y="4855639"/>
            <a:ext cx="6100549" cy="830997"/>
          </a:xfrm>
          <a:prstGeom prst="rect">
            <a:avLst/>
          </a:prstGeom>
          <a:noFill/>
          <a:ln>
            <a:solidFill>
              <a:srgbClr val="FF0000"/>
            </a:solidFill>
          </a:ln>
        </p:spPr>
        <p:txBody>
          <a:bodyPr wrap="square" rtlCol="0">
            <a:spAutoFit/>
          </a:bodyPr>
          <a:lstStyle/>
          <a:p>
            <a:pPr algn="ctr"/>
            <a:r>
              <a:rPr lang="fr-FR" sz="2400" b="1" dirty="0">
                <a:solidFill>
                  <a:srgbClr val="FF0000"/>
                </a:solidFill>
              </a:rPr>
              <a:t>I</a:t>
            </a:r>
            <a:r>
              <a:rPr lang="fr-FR" sz="2400" b="1" dirty="0" smtClean="0">
                <a:solidFill>
                  <a:srgbClr val="FF0000"/>
                </a:solidFill>
              </a:rPr>
              <a:t>nter  </a:t>
            </a:r>
            <a:r>
              <a:rPr lang="fr-FR" sz="2400" b="1" dirty="0" err="1" smtClean="0">
                <a:solidFill>
                  <a:srgbClr val="FF0000"/>
                </a:solidFill>
              </a:rPr>
              <a:t>batches</a:t>
            </a:r>
            <a:r>
              <a:rPr lang="fr-FR" sz="2400" b="1" dirty="0" smtClean="0">
                <a:solidFill>
                  <a:srgbClr val="FF0000"/>
                </a:solidFill>
              </a:rPr>
              <a:t> </a:t>
            </a:r>
            <a:r>
              <a:rPr lang="fr-FR" sz="2400" b="1" dirty="0" err="1" smtClean="0">
                <a:solidFill>
                  <a:srgbClr val="FF0000"/>
                </a:solidFill>
              </a:rPr>
              <a:t>comparison</a:t>
            </a:r>
            <a:r>
              <a:rPr lang="fr-FR" sz="2400" b="1" dirty="0" smtClean="0">
                <a:solidFill>
                  <a:srgbClr val="FF0000"/>
                </a:solidFill>
              </a:rPr>
              <a:t> of the </a:t>
            </a:r>
            <a:r>
              <a:rPr lang="fr-FR" sz="2400" b="1" dirty="0" err="1" smtClean="0">
                <a:solidFill>
                  <a:srgbClr val="FF0000"/>
                </a:solidFill>
              </a:rPr>
              <a:t>same</a:t>
            </a:r>
            <a:r>
              <a:rPr lang="fr-FR" sz="2400" b="1" dirty="0" smtClean="0">
                <a:solidFill>
                  <a:srgbClr val="FF0000"/>
                </a:solidFill>
              </a:rPr>
              <a:t> </a:t>
            </a:r>
            <a:r>
              <a:rPr lang="fr-FR" sz="2400" b="1" dirty="0" err="1" smtClean="0">
                <a:solidFill>
                  <a:srgbClr val="FF0000"/>
                </a:solidFill>
              </a:rPr>
              <a:t>species</a:t>
            </a:r>
            <a:r>
              <a:rPr lang="fr-FR" sz="2400" b="1" dirty="0" smtClean="0">
                <a:solidFill>
                  <a:srgbClr val="FF0000"/>
                </a:solidFill>
              </a:rPr>
              <a:t> </a:t>
            </a:r>
            <a:endParaRPr lang="fr-FR" sz="2000" b="1" dirty="0" smtClean="0">
              <a:solidFill>
                <a:srgbClr val="FF0000"/>
              </a:solidFill>
            </a:endParaRPr>
          </a:p>
          <a:p>
            <a:pPr algn="ctr"/>
            <a:r>
              <a:rPr lang="fr-FR" sz="2000" b="1" dirty="0" smtClean="0">
                <a:solidFill>
                  <a:srgbClr val="FF0000"/>
                </a:solidFill>
              </a:rPr>
              <a:t> </a:t>
            </a:r>
            <a:r>
              <a:rPr lang="fr-FR" sz="2400" b="1" dirty="0" err="1" smtClean="0">
                <a:solidFill>
                  <a:srgbClr val="FF0000"/>
                </a:solidFill>
              </a:rPr>
              <a:t>chemometric</a:t>
            </a:r>
            <a:r>
              <a:rPr lang="fr-FR" sz="2400" b="1" dirty="0" smtClean="0">
                <a:solidFill>
                  <a:srgbClr val="FF0000"/>
                </a:solidFill>
              </a:rPr>
              <a:t> </a:t>
            </a:r>
            <a:r>
              <a:rPr lang="fr-FR" sz="2400" b="1" dirty="0" err="1" smtClean="0">
                <a:solidFill>
                  <a:srgbClr val="FF0000"/>
                </a:solidFill>
              </a:rPr>
              <a:t>treatment</a:t>
            </a:r>
            <a:endParaRPr lang="fr-FR" sz="2400" b="1" dirty="0">
              <a:solidFill>
                <a:srgbClr val="FF0000"/>
              </a:solidFill>
            </a:endParaRPr>
          </a:p>
        </p:txBody>
      </p:sp>
      <p:sp>
        <p:nvSpPr>
          <p:cNvPr id="13" name="Flèche droite 12"/>
          <p:cNvSpPr/>
          <p:nvPr/>
        </p:nvSpPr>
        <p:spPr>
          <a:xfrm>
            <a:off x="3327228" y="6077483"/>
            <a:ext cx="729315" cy="375931"/>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p:cNvSpPr txBox="1"/>
          <p:nvPr/>
        </p:nvSpPr>
        <p:spPr>
          <a:xfrm>
            <a:off x="4156163" y="6000749"/>
            <a:ext cx="6173170" cy="523220"/>
          </a:xfrm>
          <a:prstGeom prst="rect">
            <a:avLst/>
          </a:prstGeom>
          <a:noFill/>
        </p:spPr>
        <p:txBody>
          <a:bodyPr wrap="square" rtlCol="0">
            <a:spAutoFit/>
          </a:bodyPr>
          <a:lstStyle/>
          <a:p>
            <a:r>
              <a:rPr lang="fr-FR" sz="2800" b="1" i="1" dirty="0" smtClean="0">
                <a:solidFill>
                  <a:schemeClr val="tx2"/>
                </a:solidFill>
              </a:rPr>
              <a:t>To </a:t>
            </a:r>
            <a:r>
              <a:rPr lang="fr-FR" sz="2800" b="1" i="1" dirty="0" err="1" smtClean="0">
                <a:solidFill>
                  <a:schemeClr val="tx2"/>
                </a:solidFill>
              </a:rPr>
              <a:t>obtain</a:t>
            </a:r>
            <a:r>
              <a:rPr lang="fr-FR" sz="2800" b="1" i="1" dirty="0" smtClean="0">
                <a:solidFill>
                  <a:schemeClr val="tx2"/>
                </a:solidFill>
              </a:rPr>
              <a:t> the specific </a:t>
            </a:r>
            <a:r>
              <a:rPr lang="fr-FR" sz="2800" b="1" i="1" dirty="0" err="1" smtClean="0">
                <a:solidFill>
                  <a:schemeClr val="tx2"/>
                </a:solidFill>
              </a:rPr>
              <a:t>fingerprint</a:t>
            </a:r>
            <a:r>
              <a:rPr lang="fr-FR" sz="2800" b="1" i="1" dirty="0" smtClean="0">
                <a:solidFill>
                  <a:schemeClr val="tx2"/>
                </a:solidFill>
              </a:rPr>
              <a:t> </a:t>
            </a:r>
            <a:endParaRPr lang="fr-FR" sz="2800" b="1" i="1" dirty="0">
              <a:solidFill>
                <a:schemeClr val="tx2"/>
              </a:solidFill>
            </a:endParaRPr>
          </a:p>
        </p:txBody>
      </p:sp>
      <p:pic>
        <p:nvPicPr>
          <p:cNvPr id="11" name="Image 10"/>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385492" y="2052555"/>
            <a:ext cx="2945181" cy="1959884"/>
          </a:xfrm>
          <a:prstGeom prst="ellipse">
            <a:avLst/>
          </a:prstGeom>
          <a:ln>
            <a:solidFill>
              <a:srgbClr val="FF0000"/>
            </a:solidFill>
          </a:ln>
          <a:effectLst>
            <a:softEdge rad="112500"/>
          </a:effectLst>
        </p:spPr>
      </p:pic>
      <p:sp>
        <p:nvSpPr>
          <p:cNvPr id="12" name="Titre 6"/>
          <p:cNvSpPr txBox="1">
            <a:spLocks/>
          </p:cNvSpPr>
          <p:nvPr/>
        </p:nvSpPr>
        <p:spPr>
          <a:xfrm>
            <a:off x="1981201" y="71414"/>
            <a:ext cx="8258204" cy="511156"/>
          </a:xfrm>
          <a:prstGeom prst="rect">
            <a:avLst/>
          </a:prstGeom>
          <a:ln>
            <a:solidFill>
              <a:schemeClr val="tx2">
                <a:lumMod val="75000"/>
              </a:schemeClr>
            </a:solid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dirty="0" smtClean="0">
                <a:solidFill>
                  <a:schemeClr val="tx2"/>
                </a:solidFill>
                <a:latin typeface="+mn-lt"/>
                <a:cs typeface="Times" panose="02020603050405020304" pitchFamily="18" charset="0"/>
              </a:rPr>
              <a:t>ANALYTICAL FINGERPRINT VENOMS STRAINS</a:t>
            </a:r>
            <a:endParaRPr lang="fr-FR" sz="3200" b="1" dirty="0">
              <a:solidFill>
                <a:schemeClr val="tx2"/>
              </a:solidFill>
              <a:latin typeface="+mn-lt"/>
              <a:cs typeface="Times" panose="02020603050405020304" pitchFamily="18" charset="0"/>
            </a:endParaRPr>
          </a:p>
        </p:txBody>
      </p:sp>
    </p:spTree>
    <p:extLst>
      <p:ext uri="{BB962C8B-B14F-4D97-AF65-F5344CB8AC3E}">
        <p14:creationId xmlns:p14="http://schemas.microsoft.com/office/powerpoint/2010/main" xmlns="" val="23254287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p:cNvPicPr>
            <a:picLocks noChangeAspect="1"/>
          </p:cNvPicPr>
          <p:nvPr/>
        </p:nvPicPr>
        <p:blipFill>
          <a:blip r:embed="rId3"/>
          <a:stretch>
            <a:fillRect/>
          </a:stretch>
        </p:blipFill>
        <p:spPr>
          <a:xfrm>
            <a:off x="3726852" y="974439"/>
            <a:ext cx="6976125" cy="4449845"/>
          </a:xfrm>
          <a:prstGeom prst="rect">
            <a:avLst/>
          </a:prstGeom>
        </p:spPr>
      </p:pic>
      <p:sp>
        <p:nvSpPr>
          <p:cNvPr id="4" name="Espace réservé du numéro de diapositive 3"/>
          <p:cNvSpPr>
            <a:spLocks noGrp="1"/>
          </p:cNvSpPr>
          <p:nvPr>
            <p:ph type="sldNum" sz="quarter" idx="12"/>
          </p:nvPr>
        </p:nvSpPr>
        <p:spPr/>
        <p:txBody>
          <a:bodyPr/>
          <a:lstStyle/>
          <a:p>
            <a:fld id="{D57F1E4F-1CFF-5643-939E-02111984F565}" type="slidenum">
              <a:rPr lang="en-US" smtClean="0"/>
              <a:pPr/>
              <a:t>13</a:t>
            </a:fld>
            <a:endParaRPr lang="en-US" dirty="0"/>
          </a:p>
        </p:txBody>
      </p:sp>
      <p:pic>
        <p:nvPicPr>
          <p:cNvPr id="61" name="Image 60"/>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8293195" y="2833335"/>
            <a:ext cx="2266803" cy="2158391"/>
          </a:xfrm>
          <a:prstGeom prst="ellipse">
            <a:avLst/>
          </a:prstGeom>
          <a:ln>
            <a:noFill/>
          </a:ln>
          <a:effectLst>
            <a:softEdge rad="112500"/>
          </a:effectLst>
        </p:spPr>
      </p:pic>
      <p:sp>
        <p:nvSpPr>
          <p:cNvPr id="57" name="ZoneTexte 56"/>
          <p:cNvSpPr txBox="1"/>
          <p:nvPr/>
        </p:nvSpPr>
        <p:spPr>
          <a:xfrm>
            <a:off x="2649288" y="5692962"/>
            <a:ext cx="7655855" cy="830997"/>
          </a:xfrm>
          <a:prstGeom prst="rect">
            <a:avLst/>
          </a:prstGeom>
          <a:noFill/>
          <a:ln>
            <a:solidFill>
              <a:srgbClr val="FF0000"/>
            </a:solidFill>
          </a:ln>
        </p:spPr>
        <p:txBody>
          <a:bodyPr wrap="square" rtlCol="0">
            <a:spAutoFit/>
          </a:bodyPr>
          <a:lstStyle/>
          <a:p>
            <a:pPr algn="ctr"/>
            <a:r>
              <a:rPr lang="fr-FR" sz="2400" b="1" dirty="0" smtClean="0">
                <a:solidFill>
                  <a:srgbClr val="FF0000"/>
                </a:solidFill>
              </a:rPr>
              <a:t>Specific </a:t>
            </a:r>
            <a:r>
              <a:rPr lang="fr-FR" sz="2400" b="1" dirty="0" err="1" smtClean="0">
                <a:solidFill>
                  <a:srgbClr val="FF0000"/>
                </a:solidFill>
              </a:rPr>
              <a:t>analytical</a:t>
            </a:r>
            <a:r>
              <a:rPr lang="fr-FR" sz="2400" b="1" dirty="0" smtClean="0">
                <a:solidFill>
                  <a:srgbClr val="FF0000"/>
                </a:solidFill>
              </a:rPr>
              <a:t> </a:t>
            </a:r>
            <a:r>
              <a:rPr lang="fr-FR" sz="2400" b="1" dirty="0" err="1" smtClean="0">
                <a:solidFill>
                  <a:srgbClr val="FF0000"/>
                </a:solidFill>
              </a:rPr>
              <a:t>fingerprint</a:t>
            </a:r>
            <a:r>
              <a:rPr lang="fr-FR" sz="2400" b="1" dirty="0" smtClean="0">
                <a:solidFill>
                  <a:srgbClr val="FF0000"/>
                </a:solidFill>
              </a:rPr>
              <a:t> of the </a:t>
            </a:r>
            <a:r>
              <a:rPr lang="fr-FR" sz="2400" b="1" dirty="0" err="1" smtClean="0">
                <a:solidFill>
                  <a:srgbClr val="FF0000"/>
                </a:solidFill>
              </a:rPr>
              <a:t>same</a:t>
            </a:r>
            <a:r>
              <a:rPr lang="fr-FR" sz="2400" b="1" dirty="0" smtClean="0">
                <a:solidFill>
                  <a:srgbClr val="FF0000"/>
                </a:solidFill>
              </a:rPr>
              <a:t> </a:t>
            </a:r>
            <a:r>
              <a:rPr lang="fr-FR" sz="2400" b="1" dirty="0" err="1" smtClean="0">
                <a:solidFill>
                  <a:srgbClr val="FF0000"/>
                </a:solidFill>
              </a:rPr>
              <a:t>species</a:t>
            </a:r>
            <a:endParaRPr lang="fr-FR" sz="2400" b="1" dirty="0" smtClean="0">
              <a:solidFill>
                <a:srgbClr val="FF0000"/>
              </a:solidFill>
            </a:endParaRPr>
          </a:p>
          <a:p>
            <a:pPr algn="ctr"/>
            <a:r>
              <a:rPr lang="fr-FR" sz="2400" b="1" dirty="0" smtClean="0">
                <a:solidFill>
                  <a:srgbClr val="FF0000"/>
                </a:solidFill>
              </a:rPr>
              <a:t>Routine =&gt; </a:t>
            </a:r>
            <a:r>
              <a:rPr lang="fr-FR" sz="2400" b="1" dirty="0" err="1" smtClean="0">
                <a:solidFill>
                  <a:srgbClr val="FF0000"/>
                </a:solidFill>
              </a:rPr>
              <a:t>reference</a:t>
            </a:r>
            <a:r>
              <a:rPr lang="fr-FR" sz="2400" b="1" dirty="0" smtClean="0">
                <a:solidFill>
                  <a:srgbClr val="FF0000"/>
                </a:solidFill>
              </a:rPr>
              <a:t> for the CQ of </a:t>
            </a:r>
            <a:r>
              <a:rPr lang="fr-FR" sz="2400" b="1" dirty="0" err="1" smtClean="0">
                <a:solidFill>
                  <a:srgbClr val="FF0000"/>
                </a:solidFill>
              </a:rPr>
              <a:t>that</a:t>
            </a:r>
            <a:r>
              <a:rPr lang="fr-FR" sz="2400" b="1" dirty="0" smtClean="0">
                <a:solidFill>
                  <a:srgbClr val="FF0000"/>
                </a:solidFill>
              </a:rPr>
              <a:t> </a:t>
            </a:r>
            <a:r>
              <a:rPr lang="fr-FR" sz="2400" b="1" dirty="0" err="1" smtClean="0">
                <a:solidFill>
                  <a:srgbClr val="FF0000"/>
                </a:solidFill>
              </a:rPr>
              <a:t>snake</a:t>
            </a:r>
            <a:r>
              <a:rPr lang="fr-FR" sz="2400" b="1" dirty="0" smtClean="0">
                <a:solidFill>
                  <a:srgbClr val="FF0000"/>
                </a:solidFill>
              </a:rPr>
              <a:t> </a:t>
            </a:r>
            <a:r>
              <a:rPr lang="fr-FR" sz="2400" b="1" dirty="0" err="1" smtClean="0">
                <a:solidFill>
                  <a:srgbClr val="FF0000"/>
                </a:solidFill>
              </a:rPr>
              <a:t>venom</a:t>
            </a:r>
            <a:endParaRPr lang="fr-FR" sz="2400" b="1" dirty="0">
              <a:solidFill>
                <a:srgbClr val="FF0000"/>
              </a:solidFill>
            </a:endParaRPr>
          </a:p>
        </p:txBody>
      </p:sp>
      <p:pic>
        <p:nvPicPr>
          <p:cNvPr id="11" name="Image 10"/>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385492" y="2052555"/>
            <a:ext cx="2945181" cy="1959884"/>
          </a:xfrm>
          <a:prstGeom prst="ellipse">
            <a:avLst/>
          </a:prstGeom>
          <a:ln>
            <a:solidFill>
              <a:srgbClr val="FF0000"/>
            </a:solidFill>
          </a:ln>
          <a:effectLst>
            <a:softEdge rad="112500"/>
          </a:effectLst>
        </p:spPr>
      </p:pic>
      <p:sp>
        <p:nvSpPr>
          <p:cNvPr id="10" name="Titre 6"/>
          <p:cNvSpPr txBox="1">
            <a:spLocks/>
          </p:cNvSpPr>
          <p:nvPr/>
        </p:nvSpPr>
        <p:spPr>
          <a:xfrm>
            <a:off x="1981201" y="71414"/>
            <a:ext cx="8258204" cy="511156"/>
          </a:xfrm>
          <a:prstGeom prst="rect">
            <a:avLst/>
          </a:prstGeom>
          <a:ln>
            <a:solidFill>
              <a:schemeClr val="tx2">
                <a:lumMod val="75000"/>
              </a:schemeClr>
            </a:solid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dirty="0" smtClean="0">
                <a:solidFill>
                  <a:schemeClr val="tx2"/>
                </a:solidFill>
                <a:latin typeface="+mn-lt"/>
                <a:cs typeface="Times" panose="02020603050405020304" pitchFamily="18" charset="0"/>
              </a:rPr>
              <a:t>ANALYTICAL FINGERPRINT VENOMS STRAINS</a:t>
            </a:r>
            <a:endParaRPr lang="fr-FR" sz="3200" b="1" dirty="0">
              <a:solidFill>
                <a:schemeClr val="tx2"/>
              </a:solidFill>
              <a:latin typeface="+mn-lt"/>
              <a:cs typeface="Times" panose="02020603050405020304" pitchFamily="18" charset="0"/>
            </a:endParaRPr>
          </a:p>
        </p:txBody>
      </p:sp>
    </p:spTree>
    <p:extLst>
      <p:ext uri="{BB962C8B-B14F-4D97-AF65-F5344CB8AC3E}">
        <p14:creationId xmlns:p14="http://schemas.microsoft.com/office/powerpoint/2010/main" xmlns="" val="2325428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animScale>
                                      <p:cBhvr>
                                        <p:cTn id="7" dur="1000" decel="50000" fill="hold">
                                          <p:stCondLst>
                                            <p:cond delay="0"/>
                                          </p:stCondLst>
                                        </p:cTn>
                                        <p:tgtEl>
                                          <p:spTgt spid="6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1"/>
                                        </p:tgtEl>
                                        <p:attrNameLst>
                                          <p:attrName>ppt_x</p:attrName>
                                          <p:attrName>ppt_y</p:attrName>
                                        </p:attrNameLst>
                                      </p:cBhvr>
                                    </p:animMotion>
                                    <p:animEffect transition="in" filter="fade">
                                      <p:cBhvr>
                                        <p:cTn id="9" dur="10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D57F1E4F-1CFF-5643-939E-02111984F565}" type="slidenum">
              <a:rPr lang="en-US" smtClean="0"/>
              <a:pPr/>
              <a:t>14</a:t>
            </a:fld>
            <a:endParaRPr lang="en-US" dirty="0"/>
          </a:p>
        </p:txBody>
      </p:sp>
      <p:pic>
        <p:nvPicPr>
          <p:cNvPr id="13" name="Picture 2" descr="C:\Users\Pauline\Desktop\DOCS\IBMM_Vertical.jpg"/>
          <p:cNvPicPr>
            <a:picLocks noChangeAspect="1" noChangeArrowheads="1"/>
          </p:cNvPicPr>
          <p:nvPr/>
        </p:nvPicPr>
        <p:blipFill>
          <a:blip r:embed="rId3" cstate="print"/>
          <a:srcRect/>
          <a:stretch>
            <a:fillRect/>
          </a:stretch>
        </p:blipFill>
        <p:spPr bwMode="auto">
          <a:xfrm>
            <a:off x="155690" y="124540"/>
            <a:ext cx="1409364" cy="1591758"/>
          </a:xfrm>
          <a:prstGeom prst="rect">
            <a:avLst/>
          </a:prstGeom>
          <a:noFill/>
        </p:spPr>
      </p:pic>
      <p:pic>
        <p:nvPicPr>
          <p:cNvPr id="14" name="Picture 7" descr="C:\Users\Sylvia\Downloads\LOGO_filet_noir_RVB_petit (1).jpg"/>
          <p:cNvPicPr>
            <a:picLocks noChangeAspect="1" noChangeArrowheads="1"/>
          </p:cNvPicPr>
          <p:nvPr/>
        </p:nvPicPr>
        <p:blipFill>
          <a:blip r:embed="rId4" cstate="print">
            <a:clrChange>
              <a:clrFrom>
                <a:srgbClr val="1F1F1F"/>
              </a:clrFrom>
              <a:clrTo>
                <a:srgbClr val="1F1F1F">
                  <a:alpha val="0"/>
                </a:srgbClr>
              </a:clrTo>
            </a:clrChange>
          </a:blip>
          <a:srcRect/>
          <a:stretch>
            <a:fillRect/>
          </a:stretch>
        </p:blipFill>
        <p:spPr bwMode="auto">
          <a:xfrm>
            <a:off x="210001" y="5444656"/>
            <a:ext cx="1409363" cy="1235993"/>
          </a:xfrm>
          <a:prstGeom prst="rect">
            <a:avLst/>
          </a:prstGeom>
          <a:noFill/>
          <a:ln w="9525">
            <a:noFill/>
            <a:miter lim="800000"/>
            <a:headEnd/>
            <a:tailEnd/>
          </a:ln>
        </p:spPr>
      </p:pic>
      <p:pic>
        <p:nvPicPr>
          <p:cNvPr id="16" name="Picture 2" descr="C:\Users\Pauline\Desktop\UFHB_LOGO.jpg"/>
          <p:cNvPicPr>
            <a:picLocks noChangeAspect="1" noChangeArrowheads="1"/>
          </p:cNvPicPr>
          <p:nvPr/>
        </p:nvPicPr>
        <p:blipFill>
          <a:blip r:embed="rId5"/>
          <a:srcRect/>
          <a:stretch>
            <a:fillRect/>
          </a:stretch>
        </p:blipFill>
        <p:spPr bwMode="auto">
          <a:xfrm>
            <a:off x="10459469" y="5462425"/>
            <a:ext cx="1606488" cy="1200453"/>
          </a:xfrm>
          <a:prstGeom prst="rect">
            <a:avLst/>
          </a:prstGeom>
          <a:noFill/>
        </p:spPr>
      </p:pic>
      <p:sp>
        <p:nvSpPr>
          <p:cNvPr id="8" name="ZoneTexte 7"/>
          <p:cNvSpPr txBox="1"/>
          <p:nvPr/>
        </p:nvSpPr>
        <p:spPr>
          <a:xfrm>
            <a:off x="50799" y="2083980"/>
            <a:ext cx="11616267" cy="3785652"/>
          </a:xfrm>
          <a:prstGeom prst="rect">
            <a:avLst/>
          </a:prstGeom>
          <a:noFill/>
          <a:ln w="19050">
            <a:solidFill>
              <a:srgbClr val="0070C0"/>
            </a:solidFill>
          </a:ln>
          <a:effectLst>
            <a:reflection blurRad="6350" stA="50000" endA="300" endPos="90000" dist="50800" dir="5400000" sy="-100000" algn="bl" rotWithShape="0"/>
          </a:effectLst>
        </p:spPr>
        <p:txBody>
          <a:bodyPr wrap="square" rtlCol="0">
            <a:spAutoFit/>
          </a:bodyPr>
          <a:lstStyle/>
          <a:p>
            <a:pPr algn="ctr"/>
            <a:r>
              <a:rPr lang="fr-FR" sz="4800" b="1" dirty="0" err="1" smtClean="0">
                <a:solidFill>
                  <a:schemeClr val="tx2"/>
                </a:solidFill>
                <a:cs typeface="Arial" panose="020B0604020202020204" pitchFamily="34" charset="0"/>
              </a:rPr>
              <a:t>Specific</a:t>
            </a:r>
            <a:r>
              <a:rPr lang="fr-FR" sz="4800" b="1" dirty="0" smtClean="0">
                <a:solidFill>
                  <a:schemeClr val="tx2"/>
                </a:solidFill>
                <a:cs typeface="Arial" panose="020B0604020202020204" pitchFamily="34" charset="0"/>
              </a:rPr>
              <a:t> </a:t>
            </a:r>
            <a:r>
              <a:rPr lang="fr-FR" sz="4800" b="1" dirty="0" err="1" smtClean="0">
                <a:solidFill>
                  <a:schemeClr val="tx2"/>
                </a:solidFill>
                <a:cs typeface="Arial" panose="020B0604020202020204" pitchFamily="34" charset="0"/>
              </a:rPr>
              <a:t>fingerprints</a:t>
            </a:r>
            <a:r>
              <a:rPr lang="fr-FR" sz="4800" b="1" dirty="0" smtClean="0">
                <a:solidFill>
                  <a:schemeClr val="tx2"/>
                </a:solidFill>
                <a:cs typeface="Arial" panose="020B0604020202020204" pitchFamily="34" charset="0"/>
              </a:rPr>
              <a:t> </a:t>
            </a:r>
            <a:r>
              <a:rPr lang="fr-FR" sz="4800" b="1" dirty="0" err="1" smtClean="0">
                <a:solidFill>
                  <a:schemeClr val="tx2"/>
                </a:solidFill>
                <a:cs typeface="Arial" panose="020B0604020202020204" pitchFamily="34" charset="0"/>
              </a:rPr>
              <a:t>using</a:t>
            </a:r>
            <a:r>
              <a:rPr lang="fr-FR" sz="4800" b="1" dirty="0" smtClean="0">
                <a:solidFill>
                  <a:schemeClr val="tx2"/>
                </a:solidFill>
                <a:cs typeface="Arial" panose="020B0604020202020204" pitchFamily="34" charset="0"/>
              </a:rPr>
              <a:t> </a:t>
            </a:r>
            <a:r>
              <a:rPr lang="fr-FR" sz="4800" b="1" dirty="0" err="1" smtClean="0">
                <a:solidFill>
                  <a:schemeClr val="tx2"/>
                </a:solidFill>
                <a:cs typeface="Arial" panose="020B0604020202020204" pitchFamily="34" charset="0"/>
              </a:rPr>
              <a:t>Capillary</a:t>
            </a:r>
            <a:r>
              <a:rPr lang="fr-FR" sz="4800" b="1" dirty="0" smtClean="0">
                <a:solidFill>
                  <a:schemeClr val="tx2"/>
                </a:solidFill>
                <a:cs typeface="Arial" panose="020B0604020202020204" pitchFamily="34" charset="0"/>
              </a:rPr>
              <a:t> </a:t>
            </a:r>
            <a:r>
              <a:rPr lang="fr-FR" sz="4800" b="1" dirty="0" err="1" smtClean="0">
                <a:solidFill>
                  <a:schemeClr val="tx2"/>
                </a:solidFill>
                <a:cs typeface="Arial" panose="020B0604020202020204" pitchFamily="34" charset="0"/>
              </a:rPr>
              <a:t>Electrophoresis</a:t>
            </a:r>
            <a:r>
              <a:rPr lang="fr-FR" sz="4800" b="1" dirty="0" smtClean="0">
                <a:solidFill>
                  <a:schemeClr val="tx2"/>
                </a:solidFill>
                <a:cs typeface="Arial" panose="020B0604020202020204" pitchFamily="34" charset="0"/>
              </a:rPr>
              <a:t> </a:t>
            </a:r>
            <a:r>
              <a:rPr lang="fr-FR" sz="4800" b="1" dirty="0" smtClean="0">
                <a:solidFill>
                  <a:schemeClr val="tx2"/>
                </a:solidFill>
                <a:ea typeface="Times"/>
                <a:cs typeface="Arial" panose="020B0604020202020204" pitchFamily="34" charset="0"/>
              </a:rPr>
              <a:t>for the control </a:t>
            </a:r>
            <a:r>
              <a:rPr lang="fr-FR" sz="4800" b="1" dirty="0" err="1" smtClean="0">
                <a:solidFill>
                  <a:schemeClr val="tx2"/>
                </a:solidFill>
                <a:ea typeface="Times"/>
                <a:cs typeface="Arial" panose="020B0604020202020204" pitchFamily="34" charset="0"/>
              </a:rPr>
              <a:t>quality</a:t>
            </a:r>
            <a:r>
              <a:rPr lang="fr-FR" sz="4800" b="1" dirty="0" smtClean="0">
                <a:solidFill>
                  <a:schemeClr val="tx2"/>
                </a:solidFill>
                <a:ea typeface="Times"/>
                <a:cs typeface="Arial" panose="020B0604020202020204" pitchFamily="34" charset="0"/>
              </a:rPr>
              <a:t> </a:t>
            </a:r>
            <a:r>
              <a:rPr lang="fr-FR" sz="4800" b="1" dirty="0" smtClean="0">
                <a:solidFill>
                  <a:schemeClr val="tx2"/>
                </a:solidFill>
                <a:cs typeface="Arial" panose="020B0604020202020204" pitchFamily="34" charset="0"/>
              </a:rPr>
              <a:t>of </a:t>
            </a:r>
            <a:r>
              <a:rPr lang="fr-FR" sz="4800" b="1" dirty="0" err="1" smtClean="0">
                <a:solidFill>
                  <a:schemeClr val="tx2"/>
                </a:solidFill>
                <a:cs typeface="Arial" panose="020B0604020202020204" pitchFamily="34" charset="0"/>
              </a:rPr>
              <a:t>snake</a:t>
            </a:r>
            <a:r>
              <a:rPr lang="fr-FR" sz="4800" b="1" dirty="0" smtClean="0">
                <a:solidFill>
                  <a:schemeClr val="tx2"/>
                </a:solidFill>
                <a:cs typeface="Arial" panose="020B0604020202020204" pitchFamily="34" charset="0"/>
              </a:rPr>
              <a:t> </a:t>
            </a:r>
            <a:r>
              <a:rPr lang="fr-FR" sz="4800" b="1" dirty="0" err="1" smtClean="0">
                <a:solidFill>
                  <a:schemeClr val="tx2"/>
                </a:solidFill>
                <a:cs typeface="Arial" panose="020B0604020202020204" pitchFamily="34" charset="0"/>
              </a:rPr>
              <a:t>venoms</a:t>
            </a:r>
            <a:endParaRPr lang="fr-FR" sz="4800" b="1" dirty="0" smtClean="0">
              <a:solidFill>
                <a:schemeClr val="tx2"/>
              </a:solidFill>
              <a:cs typeface="Arial" panose="020B0604020202020204" pitchFamily="34" charset="0"/>
            </a:endParaRPr>
          </a:p>
          <a:p>
            <a:pPr algn="ctr"/>
            <a:endParaRPr lang="fr-FR" sz="4800" b="1" dirty="0" smtClean="0">
              <a:solidFill>
                <a:schemeClr val="tx2"/>
              </a:solidFill>
              <a:cs typeface="Arial" panose="020B0604020202020204" pitchFamily="34" charset="0"/>
            </a:endParaRPr>
          </a:p>
          <a:p>
            <a:pPr algn="ctr"/>
            <a:endParaRPr lang="fr-FR" sz="4800" b="1" dirty="0">
              <a:solidFill>
                <a:schemeClr val="accent1">
                  <a:lumMod val="75000"/>
                </a:schemeClr>
              </a:solidFill>
              <a:cs typeface="Times" panose="02020603050405020304" pitchFamily="18" charset="0"/>
            </a:endParaRPr>
          </a:p>
        </p:txBody>
      </p:sp>
      <p:pic>
        <p:nvPicPr>
          <p:cNvPr id="12" name="Image 11"/>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4183119" y="4342345"/>
            <a:ext cx="3391388" cy="2210937"/>
          </a:xfrm>
          <a:prstGeom prst="rect">
            <a:avLst/>
          </a:prstGeom>
        </p:spPr>
      </p:pic>
    </p:spTree>
    <p:extLst>
      <p:ext uri="{BB962C8B-B14F-4D97-AF65-F5344CB8AC3E}">
        <p14:creationId xmlns:p14="http://schemas.microsoft.com/office/powerpoint/2010/main" xmlns="" val="5008108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D57F1E4F-1CFF-5643-939E-02111984F565}" type="slidenum">
              <a:rPr lang="en-US" smtClean="0"/>
              <a:pPr/>
              <a:t>15</a:t>
            </a:fld>
            <a:endParaRPr lang="en-US" dirty="0"/>
          </a:p>
        </p:txBody>
      </p:sp>
      <p:grpSp>
        <p:nvGrpSpPr>
          <p:cNvPr id="7" name="Groupe 6"/>
          <p:cNvGrpSpPr/>
          <p:nvPr/>
        </p:nvGrpSpPr>
        <p:grpSpPr>
          <a:xfrm>
            <a:off x="278652" y="3877757"/>
            <a:ext cx="2580680" cy="2414978"/>
            <a:chOff x="2324120" y="3785784"/>
            <a:chExt cx="2646964" cy="2679513"/>
          </a:xfrm>
        </p:grpSpPr>
        <p:pic>
          <p:nvPicPr>
            <p:cNvPr id="18" name="Image 17"/>
            <p:cNvPicPr/>
            <p:nvPr/>
          </p:nvPicPr>
          <p:blipFill>
            <a:blip r:embed="rId3" cstate="print">
              <a:extLst>
                <a:ext uri="{28A0092B-C50C-407E-A947-70E740481C1C}">
                  <a14:useLocalDpi xmlns:a14="http://schemas.microsoft.com/office/drawing/2010/main" xmlns="" val="0"/>
                </a:ext>
              </a:extLst>
            </a:blip>
            <a:stretch>
              <a:fillRect/>
            </a:stretch>
          </p:blipFill>
          <p:spPr>
            <a:xfrm>
              <a:off x="2324120" y="3785784"/>
              <a:ext cx="2646964" cy="2415643"/>
            </a:xfrm>
            <a:prstGeom prst="rect">
              <a:avLst/>
            </a:prstGeom>
          </p:spPr>
        </p:pic>
        <p:sp>
          <p:nvSpPr>
            <p:cNvPr id="21" name="Rectangle 20"/>
            <p:cNvSpPr/>
            <p:nvPr/>
          </p:nvSpPr>
          <p:spPr>
            <a:xfrm>
              <a:off x="2337066" y="6267509"/>
              <a:ext cx="2634018" cy="197788"/>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fr-FR" sz="1000" b="1" i="1" dirty="0" smtClean="0">
                  <a:latin typeface="Times" panose="02020603050405020304" pitchFamily="18" charset="0"/>
                  <a:cs typeface="Times" panose="02020603050405020304" pitchFamily="18" charset="0"/>
                </a:rPr>
                <a:t>Naja </a:t>
              </a:r>
              <a:r>
                <a:rPr lang="fr-FR" sz="1000" b="1" i="1" dirty="0" err="1" smtClean="0">
                  <a:latin typeface="Times" panose="02020603050405020304" pitchFamily="18" charset="0"/>
                  <a:cs typeface="Times" panose="02020603050405020304" pitchFamily="18" charset="0"/>
                </a:rPr>
                <a:t>naja</a:t>
              </a:r>
              <a:r>
                <a:rPr lang="fr-FR" sz="1000" b="1" i="1" dirty="0" smtClean="0">
                  <a:latin typeface="Times" panose="02020603050405020304" pitchFamily="18" charset="0"/>
                  <a:cs typeface="Times" panose="02020603050405020304" pitchFamily="18" charset="0"/>
                </a:rPr>
                <a:t> </a:t>
              </a:r>
              <a:r>
                <a:rPr lang="fr-FR" sz="1000" b="1" dirty="0">
                  <a:latin typeface="Times" panose="02020603050405020304" pitchFamily="18" charset="0"/>
                  <a:cs typeface="Times" panose="02020603050405020304" pitchFamily="18" charset="0"/>
                </a:rPr>
                <a:t> </a:t>
              </a:r>
              <a:r>
                <a:rPr lang="fr-FR" sz="1000" b="1" dirty="0" smtClean="0">
                  <a:latin typeface="Times" panose="02020603050405020304" pitchFamily="18" charset="0"/>
                  <a:cs typeface="Times" panose="02020603050405020304" pitchFamily="18" charset="0"/>
                </a:rPr>
                <a:t>(ELAPIDEAE)</a:t>
              </a:r>
              <a:endParaRPr lang="fr-FR" sz="1000" b="1" dirty="0">
                <a:latin typeface="Times" panose="02020603050405020304" pitchFamily="18" charset="0"/>
                <a:cs typeface="Times" panose="02020603050405020304" pitchFamily="18" charset="0"/>
              </a:endParaRPr>
            </a:p>
          </p:txBody>
        </p:sp>
      </p:grpSp>
      <p:grpSp>
        <p:nvGrpSpPr>
          <p:cNvPr id="9" name="Groupe 8"/>
          <p:cNvGrpSpPr/>
          <p:nvPr/>
        </p:nvGrpSpPr>
        <p:grpSpPr>
          <a:xfrm>
            <a:off x="341149" y="1013503"/>
            <a:ext cx="2590502" cy="2414978"/>
            <a:chOff x="7003584" y="3785795"/>
            <a:chExt cx="2634018" cy="2708575"/>
          </a:xfrm>
        </p:grpSpPr>
        <p:sp>
          <p:nvSpPr>
            <p:cNvPr id="27" name="Rectangle 1"/>
            <p:cNvSpPr>
              <a:spLocks noChangeArrowheads="1"/>
            </p:cNvSpPr>
            <p:nvPr/>
          </p:nvSpPr>
          <p:spPr bwMode="auto">
            <a:xfrm>
              <a:off x="7003584" y="6185487"/>
              <a:ext cx="2634017" cy="308883"/>
            </a:xfrm>
            <a:prstGeom prst="rect">
              <a:avLst/>
            </a:prstGeom>
            <a:ln>
              <a:noFill/>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fr-FR" sz="1000" b="1" i="1" dirty="0" err="1" smtClean="0">
                  <a:latin typeface="Times New Roman" pitchFamily="18" charset="0"/>
                  <a:cs typeface="Times New Roman" pitchFamily="18" charset="0"/>
                </a:rPr>
                <a:t>Lachesis</a:t>
              </a:r>
              <a:r>
                <a:rPr lang="fr-FR" sz="1000" b="1" i="1" dirty="0" smtClean="0">
                  <a:latin typeface="Times New Roman" pitchFamily="18" charset="0"/>
                  <a:cs typeface="Times New Roman" pitchFamily="18" charset="0"/>
                </a:rPr>
                <a:t> muta </a:t>
              </a:r>
              <a:r>
                <a:rPr lang="fr-FR" sz="1000" b="1" dirty="0" smtClean="0">
                  <a:latin typeface="Times New Roman" pitchFamily="18" charset="0"/>
                  <a:cs typeface="Times New Roman" pitchFamily="18" charset="0"/>
                </a:rPr>
                <a:t>(VIPERIDEAE) </a:t>
              </a:r>
              <a:endParaRPr kumimoji="0" lang="fr-FR" sz="1000" b="1" i="0" u="none" strike="noStrike" cap="none" normalizeH="0" baseline="0" dirty="0" smtClean="0">
                <a:ln>
                  <a:noFill/>
                </a:ln>
                <a:effectLst/>
                <a:latin typeface="Arial" pitchFamily="34" charset="0"/>
                <a:cs typeface="Arial" pitchFamily="34" charset="0"/>
              </a:endParaRPr>
            </a:p>
          </p:txBody>
        </p:sp>
        <p:pic>
          <p:nvPicPr>
            <p:cNvPr id="26" name="Image 25"/>
            <p:cNvPicPr/>
            <p:nvPr/>
          </p:nvPicPr>
          <p:blipFill>
            <a:blip r:embed="rId4" cstate="print">
              <a:extLst>
                <a:ext uri="{28A0092B-C50C-407E-A947-70E740481C1C}">
                  <a14:useLocalDpi xmlns:a14="http://schemas.microsoft.com/office/drawing/2010/main" xmlns="" val="0"/>
                </a:ext>
              </a:extLst>
            </a:blip>
            <a:stretch>
              <a:fillRect/>
            </a:stretch>
          </p:blipFill>
          <p:spPr>
            <a:xfrm>
              <a:off x="7003585" y="3785795"/>
              <a:ext cx="2634017" cy="2415634"/>
            </a:xfrm>
            <a:prstGeom prst="rect">
              <a:avLst/>
            </a:prstGeom>
          </p:spPr>
        </p:pic>
      </p:grpSp>
      <p:grpSp>
        <p:nvGrpSpPr>
          <p:cNvPr id="14" name="Groupe 13"/>
          <p:cNvGrpSpPr/>
          <p:nvPr/>
        </p:nvGrpSpPr>
        <p:grpSpPr>
          <a:xfrm>
            <a:off x="3917876" y="927796"/>
            <a:ext cx="7330423" cy="5078850"/>
            <a:chOff x="251520" y="116632"/>
            <a:chExt cx="7704856" cy="4601358"/>
          </a:xfrm>
        </p:grpSpPr>
        <p:sp>
          <p:nvSpPr>
            <p:cNvPr id="15" name="ZoneTexte 3"/>
            <p:cNvSpPr txBox="1"/>
            <p:nvPr/>
          </p:nvSpPr>
          <p:spPr>
            <a:xfrm>
              <a:off x="3131840" y="116632"/>
              <a:ext cx="2880320" cy="334609"/>
            </a:xfrm>
            <a:prstGeom prst="rect">
              <a:avLst/>
            </a:prstGeom>
            <a:noFill/>
            <a:ln>
              <a:no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dirty="0" smtClean="0">
                  <a:cs typeface="Times New Roman" pitchFamily="18" charset="0"/>
                </a:rPr>
                <a:t>Reptiles</a:t>
              </a:r>
              <a:endParaRPr lang="fr-FR" b="1" dirty="0">
                <a:cs typeface="Times New Roman" pitchFamily="18" charset="0"/>
              </a:endParaRPr>
            </a:p>
          </p:txBody>
        </p:sp>
        <p:cxnSp>
          <p:nvCxnSpPr>
            <p:cNvPr id="16" name="Connecteur droit 15"/>
            <p:cNvCxnSpPr/>
            <p:nvPr/>
          </p:nvCxnSpPr>
          <p:spPr>
            <a:xfrm>
              <a:off x="4572000" y="404664"/>
              <a:ext cx="0" cy="36004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7" name="ZoneTexte 8"/>
            <p:cNvSpPr txBox="1"/>
            <p:nvPr/>
          </p:nvSpPr>
          <p:spPr>
            <a:xfrm>
              <a:off x="3131840" y="692696"/>
              <a:ext cx="2880320" cy="334609"/>
            </a:xfrm>
            <a:prstGeom prst="rect">
              <a:avLst/>
            </a:prstGeom>
            <a:noFill/>
            <a:ln>
              <a:no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dirty="0">
                  <a:cs typeface="Times New Roman" pitchFamily="18" charset="0"/>
                </a:rPr>
                <a:t>S</a:t>
              </a:r>
              <a:r>
                <a:rPr lang="fr-FR" b="1" dirty="0" smtClean="0">
                  <a:cs typeface="Times New Roman" pitchFamily="18" charset="0"/>
                </a:rPr>
                <a:t>quamates</a:t>
              </a:r>
              <a:endParaRPr lang="fr-FR" b="1" dirty="0">
                <a:cs typeface="Times New Roman" pitchFamily="18" charset="0"/>
              </a:endParaRPr>
            </a:p>
          </p:txBody>
        </p:sp>
        <p:cxnSp>
          <p:nvCxnSpPr>
            <p:cNvPr id="20" name="Connecteur droit 19"/>
            <p:cNvCxnSpPr/>
            <p:nvPr/>
          </p:nvCxnSpPr>
          <p:spPr>
            <a:xfrm flipH="1">
              <a:off x="2195736" y="1556792"/>
              <a:ext cx="2376264" cy="648072"/>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2" name="ZoneTexte 12"/>
            <p:cNvSpPr txBox="1"/>
            <p:nvPr/>
          </p:nvSpPr>
          <p:spPr>
            <a:xfrm>
              <a:off x="1475656" y="2204864"/>
              <a:ext cx="1690761" cy="334609"/>
            </a:xfrm>
            <a:prstGeom prst="rect">
              <a:avLst/>
            </a:prstGeom>
            <a:noFill/>
            <a:ln>
              <a:no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dirty="0" err="1" smtClean="0">
                  <a:cs typeface="Times New Roman" pitchFamily="18" charset="0"/>
                </a:rPr>
                <a:t>Scolecophidia</a:t>
              </a:r>
              <a:r>
                <a:rPr lang="fr-FR" b="1" dirty="0" smtClean="0">
                  <a:cs typeface="Times New Roman" pitchFamily="18" charset="0"/>
                </a:rPr>
                <a:t> </a:t>
              </a:r>
              <a:endParaRPr lang="fr-FR" b="1" dirty="0">
                <a:cs typeface="Times New Roman" pitchFamily="18" charset="0"/>
              </a:endParaRPr>
            </a:p>
          </p:txBody>
        </p:sp>
        <p:sp>
          <p:nvSpPr>
            <p:cNvPr id="23" name="ZoneTexte 16"/>
            <p:cNvSpPr txBox="1"/>
            <p:nvPr/>
          </p:nvSpPr>
          <p:spPr>
            <a:xfrm>
              <a:off x="286542" y="221579"/>
              <a:ext cx="1296143" cy="334609"/>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b="1" dirty="0" smtClean="0">
                  <a:cs typeface="Times New Roman" pitchFamily="18" charset="0"/>
                </a:rPr>
                <a:t>Class </a:t>
              </a:r>
              <a:endParaRPr lang="fr-FR" b="1" dirty="0">
                <a:cs typeface="Times New Roman" pitchFamily="18" charset="0"/>
              </a:endParaRPr>
            </a:p>
          </p:txBody>
        </p:sp>
        <p:sp>
          <p:nvSpPr>
            <p:cNvPr id="24" name="ZoneTexte 18"/>
            <p:cNvSpPr txBox="1"/>
            <p:nvPr/>
          </p:nvSpPr>
          <p:spPr>
            <a:xfrm>
              <a:off x="327698" y="809397"/>
              <a:ext cx="1296143" cy="334609"/>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b="1" dirty="0" err="1" smtClean="0">
                  <a:cs typeface="Times New Roman" pitchFamily="18" charset="0"/>
                </a:rPr>
                <a:t>Order</a:t>
              </a:r>
              <a:r>
                <a:rPr lang="fr-FR" b="1" dirty="0" smtClean="0">
                  <a:cs typeface="Times New Roman" pitchFamily="18" charset="0"/>
                </a:rPr>
                <a:t>  </a:t>
              </a:r>
              <a:endParaRPr lang="fr-FR" b="1" dirty="0">
                <a:cs typeface="Times New Roman" pitchFamily="18" charset="0"/>
              </a:endParaRPr>
            </a:p>
          </p:txBody>
        </p:sp>
        <p:sp>
          <p:nvSpPr>
            <p:cNvPr id="25" name="ZoneTexte 21"/>
            <p:cNvSpPr txBox="1"/>
            <p:nvPr/>
          </p:nvSpPr>
          <p:spPr>
            <a:xfrm>
              <a:off x="3131840" y="1243269"/>
              <a:ext cx="2880320" cy="334609"/>
            </a:xfrm>
            <a:prstGeom prst="rect">
              <a:avLst/>
            </a:prstGeom>
            <a:noFill/>
            <a:ln>
              <a:no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dirty="0">
                  <a:cs typeface="Times New Roman" pitchFamily="18" charset="0"/>
                </a:rPr>
                <a:t>S</a:t>
              </a:r>
              <a:r>
                <a:rPr lang="fr-FR" b="1" dirty="0" smtClean="0">
                  <a:cs typeface="Times New Roman" pitchFamily="18" charset="0"/>
                </a:rPr>
                <a:t>erpentes</a:t>
              </a:r>
              <a:endParaRPr lang="fr-FR" b="1" dirty="0">
                <a:cs typeface="Times New Roman" pitchFamily="18" charset="0"/>
              </a:endParaRPr>
            </a:p>
          </p:txBody>
        </p:sp>
        <p:cxnSp>
          <p:nvCxnSpPr>
            <p:cNvPr id="29" name="Connecteur droit 28"/>
            <p:cNvCxnSpPr/>
            <p:nvPr/>
          </p:nvCxnSpPr>
          <p:spPr>
            <a:xfrm flipH="1">
              <a:off x="4562605" y="1527669"/>
              <a:ext cx="9396" cy="638781"/>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2" name="ZoneTexte 30"/>
            <p:cNvSpPr txBox="1"/>
            <p:nvPr/>
          </p:nvSpPr>
          <p:spPr>
            <a:xfrm>
              <a:off x="327698" y="1301982"/>
              <a:ext cx="1296143" cy="334609"/>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b="1" dirty="0" err="1" smtClean="0">
                  <a:cs typeface="Times New Roman" pitchFamily="18" charset="0"/>
                </a:rPr>
                <a:t>Suborder</a:t>
              </a:r>
              <a:r>
                <a:rPr lang="fr-FR" sz="1200" b="1" dirty="0" smtClean="0">
                  <a:cs typeface="Times New Roman" pitchFamily="18" charset="0"/>
                </a:rPr>
                <a:t> </a:t>
              </a:r>
              <a:endParaRPr lang="fr-FR" sz="1200" b="1" dirty="0">
                <a:cs typeface="Times New Roman" pitchFamily="18" charset="0"/>
              </a:endParaRPr>
            </a:p>
          </p:txBody>
        </p:sp>
        <p:sp>
          <p:nvSpPr>
            <p:cNvPr id="33" name="ZoneTexte 31"/>
            <p:cNvSpPr txBox="1"/>
            <p:nvPr/>
          </p:nvSpPr>
          <p:spPr>
            <a:xfrm>
              <a:off x="3923928" y="2166450"/>
              <a:ext cx="1574782" cy="334609"/>
            </a:xfrm>
            <a:prstGeom prst="rect">
              <a:avLst/>
            </a:prstGeom>
            <a:noFill/>
            <a:ln>
              <a:no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dirty="0" err="1" smtClean="0">
                  <a:cs typeface="Times New Roman" pitchFamily="18" charset="0"/>
                </a:rPr>
                <a:t>Henophidia</a:t>
              </a:r>
              <a:endParaRPr lang="fr-FR" b="1" dirty="0">
                <a:cs typeface="Times New Roman" pitchFamily="18" charset="0"/>
              </a:endParaRPr>
            </a:p>
          </p:txBody>
        </p:sp>
        <p:sp>
          <p:nvSpPr>
            <p:cNvPr id="34" name="ZoneTexte 33"/>
            <p:cNvSpPr txBox="1"/>
            <p:nvPr/>
          </p:nvSpPr>
          <p:spPr>
            <a:xfrm>
              <a:off x="6228184" y="2204864"/>
              <a:ext cx="1548173" cy="334609"/>
            </a:xfrm>
            <a:prstGeom prst="rect">
              <a:avLst/>
            </a:prstGeom>
            <a:solidFill>
              <a:srgbClr val="FFFF00"/>
            </a:solidFill>
            <a:ln>
              <a:no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dirty="0" err="1" smtClean="0">
                  <a:cs typeface="Times New Roman" pitchFamily="18" charset="0"/>
                </a:rPr>
                <a:t>Caenophidia</a:t>
              </a:r>
              <a:endParaRPr lang="fr-FR" b="1" dirty="0">
                <a:cs typeface="Times New Roman" pitchFamily="18" charset="0"/>
              </a:endParaRPr>
            </a:p>
          </p:txBody>
        </p:sp>
        <p:grpSp>
          <p:nvGrpSpPr>
            <p:cNvPr id="35" name="Groupe 34"/>
            <p:cNvGrpSpPr/>
            <p:nvPr/>
          </p:nvGrpSpPr>
          <p:grpSpPr>
            <a:xfrm>
              <a:off x="6300192" y="2751629"/>
              <a:ext cx="1656184" cy="1750533"/>
              <a:chOff x="5292080" y="2830595"/>
              <a:chExt cx="1656184" cy="1750533"/>
            </a:xfrm>
          </p:grpSpPr>
          <p:sp>
            <p:nvSpPr>
              <p:cNvPr id="73" name="ZoneTexte 92"/>
              <p:cNvSpPr txBox="1"/>
              <p:nvPr/>
            </p:nvSpPr>
            <p:spPr>
              <a:xfrm rot="17302080">
                <a:off x="4772997" y="3388926"/>
                <a:ext cx="1440160" cy="323498"/>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400" b="1" dirty="0" err="1" smtClean="0">
                    <a:cs typeface="Times New Roman" pitchFamily="18" charset="0"/>
                  </a:rPr>
                  <a:t>Colubridae</a:t>
                </a:r>
                <a:endParaRPr lang="fr-FR" sz="1400" b="1" dirty="0">
                  <a:cs typeface="Times New Roman" pitchFamily="18" charset="0"/>
                </a:endParaRPr>
              </a:p>
            </p:txBody>
          </p:sp>
          <p:grpSp>
            <p:nvGrpSpPr>
              <p:cNvPr id="74" name="Groupe 73"/>
              <p:cNvGrpSpPr/>
              <p:nvPr/>
            </p:nvGrpSpPr>
            <p:grpSpPr>
              <a:xfrm>
                <a:off x="5292080" y="2856120"/>
                <a:ext cx="1656184" cy="1725008"/>
                <a:chOff x="5292080" y="2856120"/>
                <a:chExt cx="1656184" cy="1725008"/>
              </a:xfrm>
            </p:grpSpPr>
            <p:cxnSp>
              <p:nvCxnSpPr>
                <p:cNvPr id="75" name="Connecteur droit 74"/>
                <p:cNvCxnSpPr/>
                <p:nvPr/>
              </p:nvCxnSpPr>
              <p:spPr>
                <a:xfrm flipH="1">
                  <a:off x="5796136" y="2924944"/>
                  <a:ext cx="216024" cy="144016"/>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6" name="Connecteur droit 75"/>
                <p:cNvCxnSpPr/>
                <p:nvPr/>
              </p:nvCxnSpPr>
              <p:spPr>
                <a:xfrm flipH="1">
                  <a:off x="5292080" y="3068960"/>
                  <a:ext cx="504056" cy="1512168"/>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7" name="Connecteur droit 76"/>
                <p:cNvCxnSpPr/>
                <p:nvPr/>
              </p:nvCxnSpPr>
              <p:spPr>
                <a:xfrm flipH="1">
                  <a:off x="5724128" y="3068960"/>
                  <a:ext cx="432048" cy="1512168"/>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8" name="Connecteur droit 77"/>
                <p:cNvCxnSpPr/>
                <p:nvPr/>
              </p:nvCxnSpPr>
              <p:spPr>
                <a:xfrm>
                  <a:off x="6012160" y="2924944"/>
                  <a:ext cx="144016" cy="144016"/>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9" name="Connecteur droit 78"/>
                <p:cNvCxnSpPr/>
                <p:nvPr/>
              </p:nvCxnSpPr>
              <p:spPr>
                <a:xfrm flipH="1">
                  <a:off x="6156176" y="3068960"/>
                  <a:ext cx="360040" cy="1512168"/>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0" name="Connecteur droit 79"/>
                <p:cNvCxnSpPr/>
                <p:nvPr/>
              </p:nvCxnSpPr>
              <p:spPr>
                <a:xfrm>
                  <a:off x="6012160" y="2924944"/>
                  <a:ext cx="936104" cy="288032"/>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1" name="Connecteur droit 80"/>
                <p:cNvCxnSpPr/>
                <p:nvPr/>
              </p:nvCxnSpPr>
              <p:spPr>
                <a:xfrm flipH="1">
                  <a:off x="6588224" y="3212976"/>
                  <a:ext cx="360040" cy="1368152"/>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2" name="ZoneTexte 93"/>
                <p:cNvSpPr txBox="1"/>
                <p:nvPr/>
              </p:nvSpPr>
              <p:spPr>
                <a:xfrm rot="17189095">
                  <a:off x="5053332" y="3557721"/>
                  <a:ext cx="1544296" cy="323498"/>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400" b="1" dirty="0" err="1" smtClean="0">
                      <a:cs typeface="Times New Roman" pitchFamily="18" charset="0"/>
                    </a:rPr>
                    <a:t>Atractaspididae</a:t>
                  </a:r>
                  <a:endParaRPr lang="fr-FR" sz="1400" b="1" dirty="0">
                    <a:cs typeface="Times New Roman" pitchFamily="18" charset="0"/>
                  </a:endParaRPr>
                </a:p>
              </p:txBody>
            </p:sp>
            <p:sp>
              <p:nvSpPr>
                <p:cNvPr id="83" name="ZoneTexte 94"/>
                <p:cNvSpPr txBox="1"/>
                <p:nvPr/>
              </p:nvSpPr>
              <p:spPr>
                <a:xfrm rot="16948926">
                  <a:off x="5675005" y="3297002"/>
                  <a:ext cx="1205262" cy="323498"/>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400" b="1" dirty="0" err="1" smtClean="0">
                      <a:solidFill>
                        <a:srgbClr val="FF0000"/>
                      </a:solidFill>
                      <a:cs typeface="Times New Roman" pitchFamily="18" charset="0"/>
                    </a:rPr>
                    <a:t>Elapidae</a:t>
                  </a:r>
                  <a:endParaRPr lang="fr-FR" sz="1400" b="1" dirty="0">
                    <a:solidFill>
                      <a:srgbClr val="FF0000"/>
                    </a:solidFill>
                    <a:cs typeface="Times New Roman" pitchFamily="18" charset="0"/>
                  </a:endParaRPr>
                </a:p>
              </p:txBody>
            </p:sp>
            <p:sp>
              <p:nvSpPr>
                <p:cNvPr id="84" name="ZoneTexte 95"/>
                <p:cNvSpPr txBox="1"/>
                <p:nvPr/>
              </p:nvSpPr>
              <p:spPr>
                <a:xfrm rot="17033325">
                  <a:off x="6094176" y="3471037"/>
                  <a:ext cx="1205262" cy="323498"/>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400" b="1" dirty="0" err="1" smtClean="0">
                      <a:solidFill>
                        <a:srgbClr val="FF0000"/>
                      </a:solidFill>
                      <a:cs typeface="Times New Roman" pitchFamily="18" charset="0"/>
                    </a:rPr>
                    <a:t>Viperidae</a:t>
                  </a:r>
                  <a:endParaRPr lang="fr-FR" sz="1400" b="1" dirty="0">
                    <a:solidFill>
                      <a:srgbClr val="FF0000"/>
                    </a:solidFill>
                    <a:cs typeface="Times New Roman" pitchFamily="18" charset="0"/>
                  </a:endParaRPr>
                </a:p>
              </p:txBody>
            </p:sp>
          </p:grpSp>
        </p:grpSp>
        <p:cxnSp>
          <p:nvCxnSpPr>
            <p:cNvPr id="36" name="Connecteur droit 35"/>
            <p:cNvCxnSpPr/>
            <p:nvPr/>
          </p:nvCxnSpPr>
          <p:spPr>
            <a:xfrm>
              <a:off x="4572000" y="980728"/>
              <a:ext cx="0" cy="36004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7" name="Connecteur droit 36"/>
            <p:cNvCxnSpPr/>
            <p:nvPr/>
          </p:nvCxnSpPr>
          <p:spPr>
            <a:xfrm>
              <a:off x="4572000" y="1556792"/>
              <a:ext cx="2376264" cy="648072"/>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8" name="Connecteur droit 37"/>
            <p:cNvCxnSpPr/>
            <p:nvPr/>
          </p:nvCxnSpPr>
          <p:spPr>
            <a:xfrm>
              <a:off x="331299" y="584684"/>
              <a:ext cx="756084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9" name="Connecteur droit 38"/>
            <p:cNvCxnSpPr/>
            <p:nvPr/>
          </p:nvCxnSpPr>
          <p:spPr>
            <a:xfrm>
              <a:off x="333813" y="1210165"/>
              <a:ext cx="756084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0" name="Connecteur droit 39"/>
            <p:cNvCxnSpPr/>
            <p:nvPr/>
          </p:nvCxnSpPr>
          <p:spPr>
            <a:xfrm>
              <a:off x="323528" y="1772816"/>
              <a:ext cx="756084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1" name="Connecteur droit 40"/>
            <p:cNvCxnSpPr/>
            <p:nvPr/>
          </p:nvCxnSpPr>
          <p:spPr>
            <a:xfrm>
              <a:off x="251520" y="2636912"/>
              <a:ext cx="756084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2" name="ZoneTexte 156"/>
            <p:cNvSpPr txBox="1"/>
            <p:nvPr/>
          </p:nvSpPr>
          <p:spPr>
            <a:xfrm>
              <a:off x="264382" y="1956777"/>
              <a:ext cx="1908211" cy="334609"/>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b="1" dirty="0" smtClean="0">
                  <a:cs typeface="Times New Roman" pitchFamily="18" charset="0"/>
                </a:rPr>
                <a:t>Infra-</a:t>
              </a:r>
              <a:r>
                <a:rPr lang="fr-FR" b="1" dirty="0" err="1" smtClean="0">
                  <a:cs typeface="Times New Roman" pitchFamily="18" charset="0"/>
                </a:rPr>
                <a:t>order</a:t>
              </a:r>
              <a:r>
                <a:rPr lang="fr-FR" sz="1200" b="1" dirty="0" smtClean="0">
                  <a:cs typeface="Times New Roman" pitchFamily="18" charset="0"/>
                </a:rPr>
                <a:t>  </a:t>
              </a:r>
              <a:endParaRPr lang="fr-FR" sz="1200" b="1" dirty="0">
                <a:cs typeface="Times New Roman" pitchFamily="18" charset="0"/>
              </a:endParaRPr>
            </a:p>
          </p:txBody>
        </p:sp>
        <p:sp>
          <p:nvSpPr>
            <p:cNvPr id="43" name="ZoneTexte 164"/>
            <p:cNvSpPr txBox="1"/>
            <p:nvPr/>
          </p:nvSpPr>
          <p:spPr>
            <a:xfrm>
              <a:off x="323527" y="2996952"/>
              <a:ext cx="1296143" cy="334609"/>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b="1" dirty="0" err="1" smtClean="0">
                  <a:cs typeface="Times New Roman" pitchFamily="18" charset="0"/>
                </a:rPr>
                <a:t>Familly</a:t>
              </a:r>
              <a:r>
                <a:rPr lang="fr-FR" b="1" dirty="0" smtClean="0">
                  <a:cs typeface="Times New Roman" pitchFamily="18" charset="0"/>
                </a:rPr>
                <a:t> </a:t>
              </a:r>
              <a:endParaRPr lang="fr-FR" b="1" dirty="0">
                <a:cs typeface="Times New Roman" pitchFamily="18" charset="0"/>
              </a:endParaRPr>
            </a:p>
          </p:txBody>
        </p:sp>
        <p:cxnSp>
          <p:nvCxnSpPr>
            <p:cNvPr id="44" name="Connecteur droit 43"/>
            <p:cNvCxnSpPr/>
            <p:nvPr/>
          </p:nvCxnSpPr>
          <p:spPr>
            <a:xfrm>
              <a:off x="7020272" y="2492896"/>
              <a:ext cx="0" cy="36004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5" name="Connecteur droit 44"/>
            <p:cNvCxnSpPr/>
            <p:nvPr/>
          </p:nvCxnSpPr>
          <p:spPr>
            <a:xfrm>
              <a:off x="4572000" y="2492896"/>
              <a:ext cx="0" cy="36004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46" name="Groupe 45"/>
            <p:cNvGrpSpPr/>
            <p:nvPr/>
          </p:nvGrpSpPr>
          <p:grpSpPr>
            <a:xfrm>
              <a:off x="3374529" y="2420888"/>
              <a:ext cx="2124180" cy="2080670"/>
              <a:chOff x="3023884" y="2860498"/>
              <a:chExt cx="2124180" cy="2080670"/>
            </a:xfrm>
          </p:grpSpPr>
          <p:sp>
            <p:nvSpPr>
              <p:cNvPr id="60" name="ZoneTexte 100"/>
              <p:cNvSpPr txBox="1"/>
              <p:nvPr/>
            </p:nvSpPr>
            <p:spPr>
              <a:xfrm rot="16945685">
                <a:off x="3138629" y="3568928"/>
                <a:ext cx="1090784" cy="323498"/>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400" b="1" dirty="0" err="1" smtClean="0">
                    <a:cs typeface="Times New Roman" pitchFamily="18" charset="0"/>
                  </a:rPr>
                  <a:t>Boidae</a:t>
                </a:r>
                <a:endParaRPr lang="fr-FR" sz="1400" b="1" dirty="0">
                  <a:cs typeface="Times New Roman" pitchFamily="18" charset="0"/>
                </a:endParaRPr>
              </a:p>
            </p:txBody>
          </p:sp>
          <p:cxnSp>
            <p:nvCxnSpPr>
              <p:cNvPr id="61" name="Connecteur droit 60"/>
              <p:cNvCxnSpPr/>
              <p:nvPr/>
            </p:nvCxnSpPr>
            <p:spPr>
              <a:xfrm flipH="1">
                <a:off x="3131840" y="3429000"/>
                <a:ext cx="360040" cy="1368152"/>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2" name="Connecteur droit 61"/>
              <p:cNvCxnSpPr/>
              <p:nvPr/>
            </p:nvCxnSpPr>
            <p:spPr>
              <a:xfrm flipH="1">
                <a:off x="3491880" y="3284984"/>
                <a:ext cx="720080" cy="144016"/>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3" name="Connecteur droit 62"/>
              <p:cNvCxnSpPr/>
              <p:nvPr/>
            </p:nvCxnSpPr>
            <p:spPr>
              <a:xfrm flipH="1">
                <a:off x="3491880" y="3356992"/>
                <a:ext cx="432048" cy="1584176"/>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4" name="Connecteur droit 63"/>
              <p:cNvCxnSpPr/>
              <p:nvPr/>
            </p:nvCxnSpPr>
            <p:spPr>
              <a:xfrm flipH="1">
                <a:off x="3923928" y="3429000"/>
                <a:ext cx="432048" cy="1512168"/>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5" name="Connecteur droit 64"/>
              <p:cNvCxnSpPr/>
              <p:nvPr/>
            </p:nvCxnSpPr>
            <p:spPr>
              <a:xfrm>
                <a:off x="4211960" y="3284984"/>
                <a:ext cx="144016" cy="144016"/>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66" name="Connecteur droit 65"/>
              <p:cNvCxnSpPr/>
              <p:nvPr/>
            </p:nvCxnSpPr>
            <p:spPr>
              <a:xfrm flipH="1">
                <a:off x="4355976" y="3429000"/>
                <a:ext cx="360040" cy="1512168"/>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7" name="Connecteur droit 66"/>
              <p:cNvCxnSpPr/>
              <p:nvPr/>
            </p:nvCxnSpPr>
            <p:spPr>
              <a:xfrm>
                <a:off x="4211960" y="3284984"/>
                <a:ext cx="936104" cy="288032"/>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8" name="Connecteur droit 67"/>
              <p:cNvCxnSpPr/>
              <p:nvPr/>
            </p:nvCxnSpPr>
            <p:spPr>
              <a:xfrm flipH="1">
                <a:off x="4788024" y="3573016"/>
                <a:ext cx="360040" cy="1368152"/>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9" name="ZoneTexte 82"/>
              <p:cNvSpPr txBox="1"/>
              <p:nvPr/>
            </p:nvSpPr>
            <p:spPr>
              <a:xfrm rot="17189095">
                <a:off x="3375930" y="3470897"/>
                <a:ext cx="1544296" cy="323498"/>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400" b="1" dirty="0" err="1" smtClean="0">
                    <a:cs typeface="Times New Roman" pitchFamily="18" charset="0"/>
                  </a:rPr>
                  <a:t>Aniliidiae</a:t>
                </a:r>
                <a:endParaRPr lang="fr-FR" sz="1400" b="1" dirty="0">
                  <a:cs typeface="Times New Roman" pitchFamily="18" charset="0"/>
                </a:endParaRPr>
              </a:p>
            </p:txBody>
          </p:sp>
          <p:sp>
            <p:nvSpPr>
              <p:cNvPr id="70" name="ZoneTexte 84"/>
              <p:cNvSpPr txBox="1"/>
              <p:nvPr/>
            </p:nvSpPr>
            <p:spPr>
              <a:xfrm rot="16948926">
                <a:off x="3818336" y="3838317"/>
                <a:ext cx="1205262" cy="323498"/>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400" b="1" dirty="0" err="1" smtClean="0">
                    <a:cs typeface="Times New Roman" pitchFamily="18" charset="0"/>
                  </a:rPr>
                  <a:t>Uropeitidae</a:t>
                </a:r>
                <a:endParaRPr lang="fr-FR" sz="1400" b="1" dirty="0">
                  <a:cs typeface="Times New Roman" pitchFamily="18" charset="0"/>
                </a:endParaRPr>
              </a:p>
            </p:txBody>
          </p:sp>
          <p:sp>
            <p:nvSpPr>
              <p:cNvPr id="71" name="ZoneTexte 85"/>
              <p:cNvSpPr txBox="1"/>
              <p:nvPr/>
            </p:nvSpPr>
            <p:spPr>
              <a:xfrm rot="17033325">
                <a:off x="4249617" y="3943065"/>
                <a:ext cx="1205262" cy="323498"/>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400" b="1" dirty="0" err="1" smtClean="0">
                    <a:cs typeface="Times New Roman" pitchFamily="18" charset="0"/>
                  </a:rPr>
                  <a:t>Xenopeltidae</a:t>
                </a:r>
                <a:endParaRPr lang="fr-FR" sz="1400" b="1" dirty="0">
                  <a:cs typeface="Times New Roman" pitchFamily="18" charset="0"/>
                </a:endParaRPr>
              </a:p>
            </p:txBody>
          </p:sp>
          <p:sp>
            <p:nvSpPr>
              <p:cNvPr id="72" name="ZoneTexte 104"/>
              <p:cNvSpPr txBox="1"/>
              <p:nvPr/>
            </p:nvSpPr>
            <p:spPr>
              <a:xfrm rot="17201650">
                <a:off x="2407607" y="3848270"/>
                <a:ext cx="1556052" cy="323498"/>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400" b="1" dirty="0" err="1" smtClean="0">
                    <a:cs typeface="Times New Roman" pitchFamily="18" charset="0"/>
                  </a:rPr>
                  <a:t>Acrochordidaedae</a:t>
                </a:r>
                <a:endParaRPr lang="fr-FR" sz="1400" b="1" dirty="0">
                  <a:cs typeface="Times New Roman" pitchFamily="18" charset="0"/>
                </a:endParaRPr>
              </a:p>
            </p:txBody>
          </p:sp>
        </p:grpSp>
        <p:cxnSp>
          <p:nvCxnSpPr>
            <p:cNvPr id="47" name="Connecteur droit 46"/>
            <p:cNvCxnSpPr/>
            <p:nvPr/>
          </p:nvCxnSpPr>
          <p:spPr>
            <a:xfrm>
              <a:off x="2123728" y="2492896"/>
              <a:ext cx="0" cy="36004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48" name="Groupe 47"/>
            <p:cNvGrpSpPr/>
            <p:nvPr/>
          </p:nvGrpSpPr>
          <p:grpSpPr>
            <a:xfrm>
              <a:off x="1043608" y="2671331"/>
              <a:ext cx="1512168" cy="2046659"/>
              <a:chOff x="1043608" y="2732087"/>
              <a:chExt cx="1512168" cy="2046659"/>
            </a:xfrm>
          </p:grpSpPr>
          <p:grpSp>
            <p:nvGrpSpPr>
              <p:cNvPr id="49" name="Groupe 48"/>
              <p:cNvGrpSpPr/>
              <p:nvPr/>
            </p:nvGrpSpPr>
            <p:grpSpPr>
              <a:xfrm>
                <a:off x="1043608" y="2766711"/>
                <a:ext cx="1512168" cy="2012035"/>
                <a:chOff x="1043608" y="2766711"/>
                <a:chExt cx="1512168" cy="2012035"/>
              </a:xfrm>
            </p:grpSpPr>
            <p:sp>
              <p:nvSpPr>
                <p:cNvPr id="51" name="ZoneTexte 103"/>
                <p:cNvSpPr txBox="1"/>
                <p:nvPr/>
              </p:nvSpPr>
              <p:spPr>
                <a:xfrm rot="17917096">
                  <a:off x="1170651" y="3610980"/>
                  <a:ext cx="2012035" cy="323498"/>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400" b="1" dirty="0" err="1" smtClean="0">
                      <a:cs typeface="Times New Roman" pitchFamily="18" charset="0"/>
                    </a:rPr>
                    <a:t>Leptotyphlopidae</a:t>
                  </a:r>
                  <a:endParaRPr lang="fr-FR" sz="1400" b="1" dirty="0">
                    <a:cs typeface="Times New Roman" pitchFamily="18" charset="0"/>
                  </a:endParaRPr>
                </a:p>
              </p:txBody>
            </p:sp>
            <p:grpSp>
              <p:nvGrpSpPr>
                <p:cNvPr id="52" name="Groupe 51"/>
                <p:cNvGrpSpPr/>
                <p:nvPr/>
              </p:nvGrpSpPr>
              <p:grpSpPr>
                <a:xfrm>
                  <a:off x="1043608" y="2924944"/>
                  <a:ext cx="1512168" cy="1800200"/>
                  <a:chOff x="1043608" y="2924944"/>
                  <a:chExt cx="1512168" cy="1800200"/>
                </a:xfrm>
              </p:grpSpPr>
              <p:cxnSp>
                <p:nvCxnSpPr>
                  <p:cNvPr id="53" name="Connecteur droit 52"/>
                  <p:cNvCxnSpPr/>
                  <p:nvPr/>
                </p:nvCxnSpPr>
                <p:spPr>
                  <a:xfrm>
                    <a:off x="2123728" y="2924944"/>
                    <a:ext cx="0" cy="36004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4" name="Connecteur droit 53"/>
                  <p:cNvCxnSpPr/>
                  <p:nvPr/>
                </p:nvCxnSpPr>
                <p:spPr>
                  <a:xfrm flipH="1">
                    <a:off x="1043608" y="3140968"/>
                    <a:ext cx="720080" cy="1296144"/>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5" name="ZoneTexte 108"/>
                  <p:cNvSpPr txBox="1"/>
                  <p:nvPr/>
                </p:nvSpPr>
                <p:spPr>
                  <a:xfrm rot="17971402">
                    <a:off x="675038" y="3469998"/>
                    <a:ext cx="1333824" cy="323498"/>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400" b="1" dirty="0" err="1" smtClean="0">
                        <a:cs typeface="Times New Roman" pitchFamily="18" charset="0"/>
                      </a:rPr>
                      <a:t>Typhlopidae</a:t>
                    </a:r>
                    <a:endParaRPr lang="fr-FR" sz="1400" b="1" dirty="0">
                      <a:cs typeface="Times New Roman" pitchFamily="18" charset="0"/>
                    </a:endParaRPr>
                  </a:p>
                </p:txBody>
              </p:sp>
              <p:cxnSp>
                <p:nvCxnSpPr>
                  <p:cNvPr id="56" name="Connecteur droit 55"/>
                  <p:cNvCxnSpPr/>
                  <p:nvPr/>
                </p:nvCxnSpPr>
                <p:spPr>
                  <a:xfrm flipH="1">
                    <a:off x="1403648" y="3284984"/>
                    <a:ext cx="720080" cy="1368152"/>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57" name="Connecteur droit 56"/>
                  <p:cNvCxnSpPr/>
                  <p:nvPr/>
                </p:nvCxnSpPr>
                <p:spPr>
                  <a:xfrm flipV="1">
                    <a:off x="1763688" y="2924944"/>
                    <a:ext cx="360040" cy="216024"/>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8" name="Connecteur droit 57"/>
                  <p:cNvCxnSpPr/>
                  <p:nvPr/>
                </p:nvCxnSpPr>
                <p:spPr>
                  <a:xfrm>
                    <a:off x="2123728" y="2924944"/>
                    <a:ext cx="432048" cy="432048"/>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9" name="Connecteur droit 58"/>
                  <p:cNvCxnSpPr/>
                  <p:nvPr/>
                </p:nvCxnSpPr>
                <p:spPr>
                  <a:xfrm flipH="1">
                    <a:off x="1835696" y="3356992"/>
                    <a:ext cx="720080" cy="1368152"/>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sp>
            <p:nvSpPr>
              <p:cNvPr id="50" name="ZoneTexte 138"/>
              <p:cNvSpPr txBox="1"/>
              <p:nvPr/>
            </p:nvSpPr>
            <p:spPr>
              <a:xfrm rot="17917096">
                <a:off x="684018" y="3576356"/>
                <a:ext cx="2012035" cy="323498"/>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400" b="1" dirty="0" err="1" smtClean="0">
                    <a:cs typeface="Times New Roman" pitchFamily="18" charset="0"/>
                  </a:rPr>
                  <a:t>Anomalepidididae</a:t>
                </a:r>
                <a:endParaRPr lang="fr-FR" sz="1400" b="1" dirty="0">
                  <a:cs typeface="Times New Roman" pitchFamily="18" charset="0"/>
                </a:endParaRPr>
              </a:p>
            </p:txBody>
          </p:sp>
        </p:grpSp>
      </p:grpSp>
      <p:sp>
        <p:nvSpPr>
          <p:cNvPr id="86" name="Titre 6"/>
          <p:cNvSpPr txBox="1">
            <a:spLocks/>
          </p:cNvSpPr>
          <p:nvPr/>
        </p:nvSpPr>
        <p:spPr>
          <a:xfrm>
            <a:off x="3928532" y="71414"/>
            <a:ext cx="7399867" cy="511156"/>
          </a:xfrm>
          <a:prstGeom prst="rect">
            <a:avLst/>
          </a:prstGeom>
          <a:ln>
            <a:solidFill>
              <a:schemeClr val="tx2">
                <a:lumMod val="75000"/>
              </a:schemeClr>
            </a:solid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dirty="0" smtClean="0">
                <a:solidFill>
                  <a:schemeClr val="tx2"/>
                </a:solidFill>
                <a:latin typeface="+mn-lt"/>
                <a:cs typeface="Times" panose="02020603050405020304" pitchFamily="18" charset="0"/>
              </a:rPr>
              <a:t>STUDIED  STRAINS</a:t>
            </a:r>
            <a:endParaRPr lang="fr-FR" sz="3200" b="1" dirty="0">
              <a:solidFill>
                <a:schemeClr val="tx2"/>
              </a:solidFill>
              <a:latin typeface="+mn-lt"/>
              <a:cs typeface="Times" panose="02020603050405020304" pitchFamily="18" charset="0"/>
            </a:endParaRPr>
          </a:p>
        </p:txBody>
      </p:sp>
    </p:spTree>
    <p:extLst>
      <p:ext uri="{BB962C8B-B14F-4D97-AF65-F5344CB8AC3E}">
        <p14:creationId xmlns:p14="http://schemas.microsoft.com/office/powerpoint/2010/main" xmlns="" val="19342744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lèche droite 5"/>
          <p:cNvSpPr/>
          <p:nvPr/>
        </p:nvSpPr>
        <p:spPr>
          <a:xfrm>
            <a:off x="6434667" y="2935786"/>
            <a:ext cx="726017" cy="3323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Flèche droite 10"/>
          <p:cNvSpPr/>
          <p:nvPr/>
        </p:nvSpPr>
        <p:spPr>
          <a:xfrm>
            <a:off x="4351867" y="2935783"/>
            <a:ext cx="681581" cy="41701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rot="19035641">
            <a:off x="4756081" y="891024"/>
            <a:ext cx="1825921" cy="1825921"/>
          </a:xfrm>
          <a:prstGeom prst="rect">
            <a:avLst/>
          </a:prstGeom>
        </p:spPr>
      </p:pic>
      <p:grpSp>
        <p:nvGrpSpPr>
          <p:cNvPr id="19" name="Groupe 18"/>
          <p:cNvGrpSpPr/>
          <p:nvPr/>
        </p:nvGrpSpPr>
        <p:grpSpPr>
          <a:xfrm>
            <a:off x="1529173" y="1936826"/>
            <a:ext cx="2580783" cy="2641910"/>
            <a:chOff x="1529172" y="1936825"/>
            <a:chExt cx="2580782" cy="2641910"/>
          </a:xfrm>
        </p:grpSpPr>
        <p:pic>
          <p:nvPicPr>
            <p:cNvPr id="5" name="Image 4"/>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2389075" y="1936825"/>
              <a:ext cx="1720879" cy="2336115"/>
            </a:xfrm>
            <a:prstGeom prst="rect">
              <a:avLst/>
            </a:prstGeom>
          </p:spPr>
        </p:pic>
        <p:sp>
          <p:nvSpPr>
            <p:cNvPr id="16" name="Rectangle 15"/>
            <p:cNvSpPr/>
            <p:nvPr/>
          </p:nvSpPr>
          <p:spPr>
            <a:xfrm>
              <a:off x="3054706" y="4209403"/>
              <a:ext cx="663869" cy="369332"/>
            </a:xfrm>
            <a:prstGeom prst="rect">
              <a:avLst/>
            </a:prstGeom>
          </p:spPr>
          <p:txBody>
            <a:bodyPr wrap="square">
              <a:spAutoFit/>
            </a:bodyPr>
            <a:lstStyle/>
            <a:p>
              <a:r>
                <a:rPr lang="fr-FR" b="1" dirty="0">
                  <a:ea typeface="Calibri" pitchFamily="34" charset="0"/>
                  <a:cs typeface="Times New Roman" pitchFamily="18" charset="0"/>
                </a:rPr>
                <a:t>4 mg </a:t>
              </a:r>
              <a:endParaRPr lang="fr-FR" dirty="0"/>
            </a:p>
          </p:txBody>
        </p:sp>
        <p:pic>
          <p:nvPicPr>
            <p:cNvPr id="18" name="Image 17"/>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529172" y="2669573"/>
              <a:ext cx="893719" cy="942852"/>
            </a:xfrm>
            <a:prstGeom prst="rect">
              <a:avLst/>
            </a:prstGeom>
          </p:spPr>
        </p:pic>
      </p:grpSp>
      <p:sp>
        <p:nvSpPr>
          <p:cNvPr id="20" name="Flèche courbée vers la droite 19"/>
          <p:cNvSpPr/>
          <p:nvPr/>
        </p:nvSpPr>
        <p:spPr>
          <a:xfrm rot="17381136">
            <a:off x="1041218" y="3119275"/>
            <a:ext cx="677166" cy="1195587"/>
          </a:xfrm>
          <a:prstGeom prst="curvedRightArrow">
            <a:avLst>
              <a:gd name="adj1" fmla="val 25000"/>
              <a:gd name="adj2" fmla="val 50000"/>
              <a:gd name="adj3" fmla="val 3203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nvGrpSpPr>
          <p:cNvPr id="22" name="Groupe 21"/>
          <p:cNvGrpSpPr/>
          <p:nvPr/>
        </p:nvGrpSpPr>
        <p:grpSpPr>
          <a:xfrm>
            <a:off x="7326425" y="1735215"/>
            <a:ext cx="4608711" cy="2314575"/>
            <a:chOff x="7326424" y="1735213"/>
            <a:chExt cx="4608710" cy="2314575"/>
          </a:xfrm>
        </p:grpSpPr>
        <p:pic>
          <p:nvPicPr>
            <p:cNvPr id="9" name="Image 8"/>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8075434" y="1735213"/>
              <a:ext cx="2497585" cy="2314575"/>
            </a:xfrm>
            <a:prstGeom prst="rect">
              <a:avLst/>
            </a:prstGeom>
          </p:spPr>
        </p:pic>
        <p:pic>
          <p:nvPicPr>
            <p:cNvPr id="12" name="Image 11"/>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7370330" y="2760123"/>
              <a:ext cx="601768" cy="912069"/>
            </a:xfrm>
            <a:prstGeom prst="rect">
              <a:avLst/>
            </a:prstGeom>
          </p:spPr>
        </p:pic>
        <p:sp>
          <p:nvSpPr>
            <p:cNvPr id="24" name="Rectangle 23"/>
            <p:cNvSpPr/>
            <p:nvPr/>
          </p:nvSpPr>
          <p:spPr>
            <a:xfrm>
              <a:off x="7326424" y="3672192"/>
              <a:ext cx="851580" cy="369332"/>
            </a:xfrm>
            <a:prstGeom prst="rect">
              <a:avLst/>
            </a:prstGeom>
          </p:spPr>
          <p:txBody>
            <a:bodyPr wrap="none">
              <a:spAutoFit/>
            </a:bodyPr>
            <a:lstStyle/>
            <a:p>
              <a:pPr lvl="0" algn="just" eaLnBrk="0" fontAlgn="base" hangingPunct="0">
                <a:spcBef>
                  <a:spcPct val="0"/>
                </a:spcBef>
                <a:spcAft>
                  <a:spcPct val="0"/>
                </a:spcAft>
              </a:pPr>
              <a:r>
                <a:rPr lang="fr-FR" b="1" dirty="0">
                  <a:ea typeface="Calibri" pitchFamily="34" charset="0"/>
                  <a:cs typeface="Times New Roman" pitchFamily="18" charset="0"/>
                </a:rPr>
                <a:t>10 g/L </a:t>
              </a:r>
            </a:p>
          </p:txBody>
        </p:sp>
        <p:sp>
          <p:nvSpPr>
            <p:cNvPr id="25" name="Rectangle 24"/>
            <p:cNvSpPr/>
            <p:nvPr/>
          </p:nvSpPr>
          <p:spPr>
            <a:xfrm>
              <a:off x="9690545" y="2305319"/>
              <a:ext cx="2244589" cy="369332"/>
            </a:xfrm>
            <a:prstGeom prst="rect">
              <a:avLst/>
            </a:prstGeom>
          </p:spPr>
          <p:txBody>
            <a:bodyPr wrap="none">
              <a:spAutoFit/>
            </a:bodyPr>
            <a:lstStyle/>
            <a:p>
              <a:pPr lvl="0" algn="just" defTabSz="914400" eaLnBrk="0" fontAlgn="base" hangingPunct="0">
                <a:spcBef>
                  <a:spcPct val="0"/>
                </a:spcBef>
                <a:spcAft>
                  <a:spcPct val="0"/>
                </a:spcAft>
              </a:pPr>
              <a:r>
                <a:rPr lang="fr-FR" b="1" dirty="0">
                  <a:ea typeface="Calibri" pitchFamily="34" charset="0"/>
                  <a:cs typeface="Times New Roman" pitchFamily="18" charset="0"/>
                </a:rPr>
                <a:t>4°C, 11 500 g, 10 min</a:t>
              </a:r>
              <a:endParaRPr lang="fr-FR" b="1" dirty="0">
                <a:cs typeface="Times New Roman" pitchFamily="18" charset="0"/>
              </a:endParaRPr>
            </a:p>
          </p:txBody>
        </p:sp>
      </p:grpSp>
      <p:sp>
        <p:nvSpPr>
          <p:cNvPr id="30" name="Flèche droite 29"/>
          <p:cNvSpPr/>
          <p:nvPr/>
        </p:nvSpPr>
        <p:spPr>
          <a:xfrm rot="6005044">
            <a:off x="8670029" y="4438265"/>
            <a:ext cx="674412" cy="31023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7" name="Groupe 26"/>
          <p:cNvGrpSpPr/>
          <p:nvPr/>
        </p:nvGrpSpPr>
        <p:grpSpPr>
          <a:xfrm>
            <a:off x="5158999" y="2935784"/>
            <a:ext cx="902652" cy="1373322"/>
            <a:chOff x="5158998" y="2935783"/>
            <a:chExt cx="902652" cy="1373322"/>
          </a:xfrm>
        </p:grpSpPr>
        <p:pic>
          <p:nvPicPr>
            <p:cNvPr id="23" name="Image 22"/>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5167931" y="2935783"/>
              <a:ext cx="893719" cy="942852"/>
            </a:xfrm>
            <a:prstGeom prst="rect">
              <a:avLst/>
            </a:prstGeom>
          </p:spPr>
        </p:pic>
        <p:sp>
          <p:nvSpPr>
            <p:cNvPr id="32" name="Rectangle 31"/>
            <p:cNvSpPr/>
            <p:nvPr/>
          </p:nvSpPr>
          <p:spPr>
            <a:xfrm>
              <a:off x="5158998" y="3939773"/>
              <a:ext cx="890111" cy="369332"/>
            </a:xfrm>
            <a:prstGeom prst="rect">
              <a:avLst/>
            </a:prstGeom>
          </p:spPr>
          <p:txBody>
            <a:bodyPr wrap="square">
              <a:spAutoFit/>
            </a:bodyPr>
            <a:lstStyle/>
            <a:p>
              <a:r>
                <a:rPr lang="fr-FR" b="1" dirty="0" smtClean="0">
                  <a:ea typeface="Calibri" pitchFamily="34" charset="0"/>
                  <a:cs typeface="Times New Roman" pitchFamily="18" charset="0"/>
                </a:rPr>
                <a:t>400µL </a:t>
              </a:r>
              <a:endParaRPr lang="fr-FR" dirty="0"/>
            </a:p>
          </p:txBody>
        </p:sp>
      </p:grpSp>
      <p:sp>
        <p:nvSpPr>
          <p:cNvPr id="7" name="Flèche droite 6"/>
          <p:cNvSpPr/>
          <p:nvPr/>
        </p:nvSpPr>
        <p:spPr>
          <a:xfrm rot="10621117">
            <a:off x="7334707" y="5470006"/>
            <a:ext cx="674412" cy="33604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8" name="Groupe 7"/>
          <p:cNvGrpSpPr/>
          <p:nvPr/>
        </p:nvGrpSpPr>
        <p:grpSpPr>
          <a:xfrm>
            <a:off x="8178004" y="5005305"/>
            <a:ext cx="1613111" cy="1303849"/>
            <a:chOff x="8050674" y="5005303"/>
            <a:chExt cx="1533274" cy="1303849"/>
          </a:xfrm>
        </p:grpSpPr>
        <p:sp>
          <p:nvSpPr>
            <p:cNvPr id="26" name="Rectangle 25"/>
            <p:cNvSpPr/>
            <p:nvPr/>
          </p:nvSpPr>
          <p:spPr>
            <a:xfrm>
              <a:off x="8097368" y="5939820"/>
              <a:ext cx="1244104" cy="369332"/>
            </a:xfrm>
            <a:prstGeom prst="rect">
              <a:avLst/>
            </a:prstGeom>
          </p:spPr>
          <p:txBody>
            <a:bodyPr wrap="none">
              <a:spAutoFit/>
            </a:bodyPr>
            <a:lstStyle/>
            <a:p>
              <a:r>
                <a:rPr lang="fr-FR" b="1" dirty="0" smtClean="0">
                  <a:ea typeface="Calibri" pitchFamily="34" charset="0"/>
                  <a:cs typeface="Times New Roman" pitchFamily="18" charset="0"/>
                </a:rPr>
                <a:t>10g/L, 50µL</a:t>
              </a:r>
              <a:endParaRPr lang="fr-FR" dirty="0"/>
            </a:p>
          </p:txBody>
        </p:sp>
        <p:pic>
          <p:nvPicPr>
            <p:cNvPr id="29" name="Image 28"/>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8507932" y="5020634"/>
              <a:ext cx="601768" cy="912069"/>
            </a:xfrm>
            <a:prstGeom prst="rect">
              <a:avLst/>
            </a:prstGeom>
          </p:spPr>
        </p:pic>
        <p:pic>
          <p:nvPicPr>
            <p:cNvPr id="39" name="Image 38"/>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8982180" y="5079350"/>
              <a:ext cx="601768" cy="912069"/>
            </a:xfrm>
            <a:prstGeom prst="rect">
              <a:avLst/>
            </a:prstGeom>
          </p:spPr>
        </p:pic>
        <p:pic>
          <p:nvPicPr>
            <p:cNvPr id="40" name="Image 39"/>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8050674" y="5005303"/>
              <a:ext cx="601768" cy="912069"/>
            </a:xfrm>
            <a:prstGeom prst="rect">
              <a:avLst/>
            </a:prstGeom>
          </p:spPr>
        </p:pic>
      </p:grpSp>
      <p:grpSp>
        <p:nvGrpSpPr>
          <p:cNvPr id="21" name="Groupe 20"/>
          <p:cNvGrpSpPr/>
          <p:nvPr/>
        </p:nvGrpSpPr>
        <p:grpSpPr>
          <a:xfrm>
            <a:off x="9800813" y="4631491"/>
            <a:ext cx="1781587" cy="1832455"/>
            <a:chOff x="9800814" y="4631489"/>
            <a:chExt cx="1781586" cy="1832455"/>
          </a:xfrm>
        </p:grpSpPr>
        <p:pic>
          <p:nvPicPr>
            <p:cNvPr id="14" name="Image 13"/>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10746285" y="4631489"/>
              <a:ext cx="704406" cy="1520033"/>
            </a:xfrm>
            <a:prstGeom prst="rect">
              <a:avLst/>
            </a:prstGeom>
          </p:spPr>
        </p:pic>
        <p:sp>
          <p:nvSpPr>
            <p:cNvPr id="31" name="Flèche droite 30"/>
            <p:cNvSpPr/>
            <p:nvPr/>
          </p:nvSpPr>
          <p:spPr>
            <a:xfrm>
              <a:off x="9800814" y="5328188"/>
              <a:ext cx="674412" cy="3329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p:cNvSpPr txBox="1"/>
            <p:nvPr/>
          </p:nvSpPr>
          <p:spPr>
            <a:xfrm>
              <a:off x="10699554" y="6094612"/>
              <a:ext cx="882846" cy="369332"/>
            </a:xfrm>
            <a:prstGeom prst="rect">
              <a:avLst/>
            </a:prstGeom>
            <a:noFill/>
          </p:spPr>
          <p:txBody>
            <a:bodyPr wrap="square" rtlCol="0">
              <a:spAutoFit/>
            </a:bodyPr>
            <a:lstStyle/>
            <a:p>
              <a:r>
                <a:rPr lang="fr-FR" b="1" dirty="0" smtClean="0">
                  <a:cs typeface="Times" panose="02020603050405020304" pitchFamily="18" charset="0"/>
                </a:rPr>
                <a:t>- 20°C</a:t>
              </a:r>
              <a:endParaRPr lang="fr-FR" b="1" dirty="0">
                <a:cs typeface="Times" panose="02020603050405020304" pitchFamily="18" charset="0"/>
              </a:endParaRPr>
            </a:p>
          </p:txBody>
        </p:sp>
      </p:grpSp>
      <p:grpSp>
        <p:nvGrpSpPr>
          <p:cNvPr id="28" name="Groupe 27"/>
          <p:cNvGrpSpPr/>
          <p:nvPr/>
        </p:nvGrpSpPr>
        <p:grpSpPr>
          <a:xfrm>
            <a:off x="3386013" y="4478912"/>
            <a:ext cx="4175371" cy="2001672"/>
            <a:chOff x="3386013" y="4478912"/>
            <a:chExt cx="4175371" cy="2001672"/>
          </a:xfrm>
        </p:grpSpPr>
        <p:pic>
          <p:nvPicPr>
            <p:cNvPr id="15" name="Image 14"/>
            <p:cNvPicPr>
              <a:picLocks noChangeAspect="1"/>
            </p:cNvPicPr>
            <p:nvPr/>
          </p:nvPicPr>
          <p:blipFill>
            <a:blip r:embed="rId9">
              <a:extLst>
                <a:ext uri="{28A0092B-C50C-407E-A947-70E740481C1C}">
                  <a14:useLocalDpi xmlns:a14="http://schemas.microsoft.com/office/drawing/2010/main" xmlns="" val="0"/>
                </a:ext>
              </a:extLst>
            </a:blip>
            <a:stretch>
              <a:fillRect/>
            </a:stretch>
          </p:blipFill>
          <p:spPr>
            <a:xfrm>
              <a:off x="3816181" y="4478912"/>
              <a:ext cx="2287625" cy="2001672"/>
            </a:xfrm>
            <a:prstGeom prst="rect">
              <a:avLst/>
            </a:prstGeom>
          </p:spPr>
        </p:pic>
        <p:sp>
          <p:nvSpPr>
            <p:cNvPr id="34" name="Rectangle 33"/>
            <p:cNvSpPr/>
            <p:nvPr/>
          </p:nvSpPr>
          <p:spPr>
            <a:xfrm>
              <a:off x="5917131" y="6003215"/>
              <a:ext cx="1644253" cy="369332"/>
            </a:xfrm>
            <a:prstGeom prst="rect">
              <a:avLst/>
            </a:prstGeom>
          </p:spPr>
          <p:txBody>
            <a:bodyPr wrap="square">
              <a:spAutoFit/>
            </a:bodyPr>
            <a:lstStyle/>
            <a:p>
              <a:r>
                <a:rPr lang="fr-FR" b="1" dirty="0" smtClean="0">
                  <a:ea typeface="Calibri" pitchFamily="34" charset="0"/>
                  <a:cs typeface="Times New Roman" pitchFamily="18" charset="0"/>
                </a:rPr>
                <a:t>5g/L , 100µL</a:t>
              </a:r>
              <a:endParaRPr lang="fr-FR" dirty="0"/>
            </a:p>
          </p:txBody>
        </p:sp>
        <p:pic>
          <p:nvPicPr>
            <p:cNvPr id="10" name="Image 9"/>
            <p:cNvPicPr>
              <a:picLocks noChangeAspect="1"/>
            </p:cNvPicPr>
            <p:nvPr/>
          </p:nvPicPr>
          <p:blipFill rotWithShape="1">
            <a:blip r:embed="rId10">
              <a:extLst>
                <a:ext uri="{28A0092B-C50C-407E-A947-70E740481C1C}">
                  <a14:useLocalDpi xmlns:a14="http://schemas.microsoft.com/office/drawing/2010/main" xmlns="" val="0"/>
                </a:ext>
              </a:extLst>
            </a:blip>
            <a:srcRect l="56259" r="24407"/>
            <a:stretch/>
          </p:blipFill>
          <p:spPr>
            <a:xfrm>
              <a:off x="6357403" y="4915105"/>
              <a:ext cx="326316" cy="1123125"/>
            </a:xfrm>
            <a:prstGeom prst="rect">
              <a:avLst/>
            </a:prstGeom>
          </p:spPr>
        </p:pic>
        <p:sp>
          <p:nvSpPr>
            <p:cNvPr id="36" name="ZoneTexte 35"/>
            <p:cNvSpPr txBox="1"/>
            <p:nvPr/>
          </p:nvSpPr>
          <p:spPr>
            <a:xfrm>
              <a:off x="3386013" y="6051324"/>
              <a:ext cx="2456330" cy="369332"/>
            </a:xfrm>
            <a:prstGeom prst="rect">
              <a:avLst/>
            </a:prstGeom>
            <a:noFill/>
          </p:spPr>
          <p:txBody>
            <a:bodyPr wrap="square" rtlCol="0">
              <a:spAutoFit/>
            </a:bodyPr>
            <a:lstStyle/>
            <a:p>
              <a:pPr algn="ctr"/>
              <a:r>
                <a:rPr lang="fr-FR" b="1" dirty="0" smtClean="0">
                  <a:cs typeface="Times" pitchFamily="18" charset="0"/>
                </a:rPr>
                <a:t> CE </a:t>
              </a:r>
              <a:r>
                <a:rPr lang="fr-FR" b="1" dirty="0" err="1" smtClean="0">
                  <a:cs typeface="Times" pitchFamily="18" charset="0"/>
                </a:rPr>
                <a:t>analysis</a:t>
              </a:r>
              <a:endParaRPr lang="fr-FR" b="1" dirty="0">
                <a:cs typeface="Times" pitchFamily="18" charset="0"/>
              </a:endParaRPr>
            </a:p>
          </p:txBody>
        </p:sp>
      </p:grpSp>
      <p:grpSp>
        <p:nvGrpSpPr>
          <p:cNvPr id="38" name="Groupe 37"/>
          <p:cNvGrpSpPr/>
          <p:nvPr/>
        </p:nvGrpSpPr>
        <p:grpSpPr>
          <a:xfrm>
            <a:off x="-1119" y="1127314"/>
            <a:ext cx="2354852" cy="2175311"/>
            <a:chOff x="-1118" y="1127312"/>
            <a:chExt cx="2354852" cy="2175311"/>
          </a:xfrm>
        </p:grpSpPr>
        <p:pic>
          <p:nvPicPr>
            <p:cNvPr id="3" name="Image 2"/>
            <p:cNvPicPr>
              <a:picLocks noChangeAspect="1"/>
            </p:cNvPicPr>
            <p:nvPr/>
          </p:nvPicPr>
          <p:blipFill>
            <a:blip r:embed="rId11">
              <a:extLst>
                <a:ext uri="{28A0092B-C50C-407E-A947-70E740481C1C}">
                  <a14:useLocalDpi xmlns:a14="http://schemas.microsoft.com/office/drawing/2010/main" xmlns="" val="0"/>
                </a:ext>
              </a:extLst>
            </a:blip>
            <a:stretch>
              <a:fillRect/>
            </a:stretch>
          </p:blipFill>
          <p:spPr>
            <a:xfrm>
              <a:off x="-1118" y="1926042"/>
              <a:ext cx="1762024" cy="1376581"/>
            </a:xfrm>
            <a:prstGeom prst="rect">
              <a:avLst/>
            </a:prstGeom>
          </p:spPr>
        </p:pic>
        <p:sp>
          <p:nvSpPr>
            <p:cNvPr id="37" name="ZoneTexte 36"/>
            <p:cNvSpPr txBox="1"/>
            <p:nvPr/>
          </p:nvSpPr>
          <p:spPr>
            <a:xfrm>
              <a:off x="1" y="1127312"/>
              <a:ext cx="2353733" cy="646331"/>
            </a:xfrm>
            <a:prstGeom prst="rect">
              <a:avLst/>
            </a:prstGeom>
            <a:noFill/>
          </p:spPr>
          <p:txBody>
            <a:bodyPr wrap="square" rtlCol="0">
              <a:spAutoFit/>
            </a:bodyPr>
            <a:lstStyle/>
            <a:p>
              <a:pPr algn="ctr"/>
              <a:r>
                <a:rPr lang="fr-FR" b="1" dirty="0" err="1" smtClean="0">
                  <a:cs typeface="Times" pitchFamily="18" charset="0"/>
                </a:rPr>
                <a:t>Freeze</a:t>
              </a:r>
              <a:r>
                <a:rPr lang="fr-FR" b="1" dirty="0" smtClean="0">
                  <a:cs typeface="Times" pitchFamily="18" charset="0"/>
                </a:rPr>
                <a:t>-</a:t>
              </a:r>
              <a:r>
                <a:rPr lang="fr-FR" b="1" dirty="0" err="1" smtClean="0">
                  <a:cs typeface="Times" pitchFamily="18" charset="0"/>
                </a:rPr>
                <a:t>dried</a:t>
              </a:r>
              <a:r>
                <a:rPr lang="fr-FR" b="1" dirty="0" smtClean="0">
                  <a:cs typeface="Times" pitchFamily="18" charset="0"/>
                </a:rPr>
                <a:t> </a:t>
              </a:r>
              <a:r>
                <a:rPr lang="fr-FR" b="1" dirty="0" err="1" smtClean="0">
                  <a:cs typeface="Times" pitchFamily="18" charset="0"/>
                </a:rPr>
                <a:t>product</a:t>
              </a:r>
              <a:r>
                <a:rPr lang="fr-FR" b="1" dirty="0" smtClean="0">
                  <a:cs typeface="Times" pitchFamily="18" charset="0"/>
                </a:rPr>
                <a:t> </a:t>
              </a:r>
              <a:r>
                <a:rPr lang="fr-FR" b="1" i="1" dirty="0" err="1" smtClean="0">
                  <a:cs typeface="Times" pitchFamily="18" charset="0"/>
                </a:rPr>
                <a:t>from</a:t>
              </a:r>
              <a:r>
                <a:rPr lang="fr-FR" b="1" i="1" dirty="0" smtClean="0">
                  <a:cs typeface="Times" pitchFamily="18" charset="0"/>
                </a:rPr>
                <a:t> </a:t>
              </a:r>
              <a:r>
                <a:rPr lang="fr-FR" b="1" i="1" dirty="0" err="1" smtClean="0">
                  <a:cs typeface="Times" pitchFamily="18" charset="0"/>
                </a:rPr>
                <a:t>raw</a:t>
              </a:r>
              <a:r>
                <a:rPr lang="fr-FR" b="1" i="1" dirty="0" smtClean="0">
                  <a:cs typeface="Times" pitchFamily="18" charset="0"/>
                </a:rPr>
                <a:t> </a:t>
              </a:r>
              <a:r>
                <a:rPr lang="fr-FR" b="1" i="1" dirty="0" err="1" smtClean="0">
                  <a:cs typeface="Times" pitchFamily="18" charset="0"/>
                </a:rPr>
                <a:t>material</a:t>
              </a:r>
              <a:endParaRPr lang="fr-FR" b="1" i="1" dirty="0">
                <a:cs typeface="Times" pitchFamily="18" charset="0"/>
              </a:endParaRPr>
            </a:p>
          </p:txBody>
        </p:sp>
      </p:grpSp>
      <p:sp>
        <p:nvSpPr>
          <p:cNvPr id="42" name="Espace réservé du numéro de diapositive 41"/>
          <p:cNvSpPr>
            <a:spLocks noGrp="1"/>
          </p:cNvSpPr>
          <p:nvPr>
            <p:ph type="sldNum" sz="quarter" idx="12"/>
          </p:nvPr>
        </p:nvSpPr>
        <p:spPr/>
        <p:txBody>
          <a:bodyPr/>
          <a:lstStyle/>
          <a:p>
            <a:fld id="{D57F1E4F-1CFF-5643-939E-02111984F565}" type="slidenum">
              <a:rPr lang="en-US" smtClean="0"/>
              <a:pPr/>
              <a:t>16</a:t>
            </a:fld>
            <a:endParaRPr lang="en-US" dirty="0"/>
          </a:p>
        </p:txBody>
      </p:sp>
      <p:sp>
        <p:nvSpPr>
          <p:cNvPr id="41" name="ZoneTexte 40"/>
          <p:cNvSpPr txBox="1"/>
          <p:nvPr/>
        </p:nvSpPr>
        <p:spPr>
          <a:xfrm>
            <a:off x="3619083" y="6469342"/>
            <a:ext cx="5673090" cy="338554"/>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sz="1600" b="1" dirty="0" err="1" smtClean="0">
                <a:solidFill>
                  <a:srgbClr val="FF0000"/>
                </a:solidFill>
                <a:latin typeface="Arial" pitchFamily="34" charset="0"/>
                <a:cs typeface="Arial" pitchFamily="34" charset="0"/>
              </a:rPr>
              <a:t>European</a:t>
            </a:r>
            <a:r>
              <a:rPr lang="fr-FR" sz="1600" b="1" dirty="0" smtClean="0">
                <a:solidFill>
                  <a:srgbClr val="FF0000"/>
                </a:solidFill>
                <a:latin typeface="Arial" pitchFamily="34" charset="0"/>
                <a:cs typeface="Arial" pitchFamily="34" charset="0"/>
              </a:rPr>
              <a:t> </a:t>
            </a:r>
            <a:r>
              <a:rPr lang="fr-FR" sz="1600" b="1" dirty="0" err="1" smtClean="0">
                <a:solidFill>
                  <a:srgbClr val="FF0000"/>
                </a:solidFill>
                <a:latin typeface="Arial" pitchFamily="34" charset="0"/>
                <a:cs typeface="Arial" pitchFamily="34" charset="0"/>
              </a:rPr>
              <a:t>Pharmacopeia</a:t>
            </a:r>
            <a:r>
              <a:rPr lang="fr-FR" sz="1600" b="1" dirty="0" smtClean="0">
                <a:solidFill>
                  <a:srgbClr val="FF0000"/>
                </a:solidFill>
                <a:latin typeface="Arial" pitchFamily="34" charset="0"/>
                <a:cs typeface="Arial" pitchFamily="34" charset="0"/>
              </a:rPr>
              <a:t>/ </a:t>
            </a:r>
            <a:r>
              <a:rPr lang="fr-FR" sz="1600" b="1" dirty="0">
                <a:solidFill>
                  <a:srgbClr val="FF0000"/>
                </a:solidFill>
                <a:latin typeface="Arial" pitchFamily="34" charset="0"/>
                <a:cs typeface="Arial" pitchFamily="34" charset="0"/>
              </a:rPr>
              <a:t>U.S </a:t>
            </a:r>
            <a:r>
              <a:rPr lang="fr-FR" sz="1600" b="1" dirty="0" err="1">
                <a:solidFill>
                  <a:srgbClr val="FF0000"/>
                </a:solidFill>
                <a:latin typeface="Arial" pitchFamily="34" charset="0"/>
                <a:cs typeface="Arial" pitchFamily="34" charset="0"/>
              </a:rPr>
              <a:t>Pharmacopeia</a:t>
            </a:r>
            <a:r>
              <a:rPr lang="fr-FR" sz="1600" b="1" dirty="0">
                <a:solidFill>
                  <a:srgbClr val="FF0000"/>
                </a:solidFill>
                <a:latin typeface="Arial" pitchFamily="34" charset="0"/>
                <a:cs typeface="Arial" pitchFamily="34" charset="0"/>
              </a:rPr>
              <a:t> </a:t>
            </a:r>
          </a:p>
        </p:txBody>
      </p:sp>
      <p:sp>
        <p:nvSpPr>
          <p:cNvPr id="43" name="Titre 6"/>
          <p:cNvSpPr txBox="1">
            <a:spLocks/>
          </p:cNvSpPr>
          <p:nvPr/>
        </p:nvSpPr>
        <p:spPr>
          <a:xfrm>
            <a:off x="2692390" y="122216"/>
            <a:ext cx="7315199" cy="511156"/>
          </a:xfrm>
          <a:prstGeom prst="rect">
            <a:avLst/>
          </a:prstGeom>
          <a:ln>
            <a:solidFill>
              <a:schemeClr val="tx2">
                <a:lumMod val="75000"/>
              </a:schemeClr>
            </a:solid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dirty="0" smtClean="0">
                <a:solidFill>
                  <a:schemeClr val="tx2"/>
                </a:solidFill>
                <a:latin typeface="+mn-lt"/>
                <a:cs typeface="Times" panose="02020603050405020304" pitchFamily="18" charset="0"/>
              </a:rPr>
              <a:t>SAMPLE PREPARATION</a:t>
            </a:r>
            <a:endParaRPr lang="fr-FR" sz="3200" b="1" dirty="0">
              <a:solidFill>
                <a:schemeClr val="tx2"/>
              </a:solidFill>
              <a:latin typeface="+mn-lt"/>
              <a:cs typeface="Times" panose="02020603050405020304" pitchFamily="18" charset="0"/>
            </a:endParaRPr>
          </a:p>
        </p:txBody>
      </p:sp>
    </p:spTree>
    <p:extLst>
      <p:ext uri="{BB962C8B-B14F-4D97-AF65-F5344CB8AC3E}">
        <p14:creationId xmlns:p14="http://schemas.microsoft.com/office/powerpoint/2010/main" xmlns="" val="21699524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strips(downLeft)">
                                      <p:cBhvr>
                                        <p:cTn id="7" dur="500"/>
                                        <p:tgtEl>
                                          <p:spTgt spid="20"/>
                                        </p:tgtEl>
                                      </p:cBhvr>
                                    </p:animEffect>
                                  </p:childTnLst>
                                </p:cTn>
                              </p:par>
                              <p:par>
                                <p:cTn id="8" presetID="1"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childTnLst>
                                </p:cTn>
                              </p:par>
                            </p:childTnLst>
                          </p:cTn>
                        </p:par>
                        <p:par>
                          <p:cTn id="10" fill="hold">
                            <p:stCondLst>
                              <p:cond delay="500"/>
                            </p:stCondLst>
                            <p:childTnLst>
                              <p:par>
                                <p:cTn id="11" presetID="18" presetClass="entr" presetSubtype="12"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strips(downLeft)">
                                      <p:cBhvr>
                                        <p:cTn id="13" dur="500"/>
                                        <p:tgtEl>
                                          <p:spTgt spid="11"/>
                                        </p:tgtEl>
                                      </p:cBhvr>
                                    </p:animEffect>
                                  </p:childTnLst>
                                </p:cTn>
                              </p:par>
                            </p:childTnLst>
                          </p:cTn>
                        </p:par>
                        <p:par>
                          <p:cTn id="14" fill="hold">
                            <p:stCondLst>
                              <p:cond delay="1000"/>
                            </p:stCondLst>
                            <p:childTnLst>
                              <p:par>
                                <p:cTn id="15" presetID="1" presetClass="entr" presetSubtype="0"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par>
                          <p:cTn id="17" fill="hold">
                            <p:stCondLst>
                              <p:cond delay="1000"/>
                            </p:stCondLst>
                            <p:childTnLst>
                              <p:par>
                                <p:cTn id="18" presetID="22" presetClass="entr" presetSubtype="4"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down)">
                                      <p:cBhvr>
                                        <p:cTn id="20" dur="500"/>
                                        <p:tgtEl>
                                          <p:spTgt spid="17"/>
                                        </p:tgtEl>
                                      </p:cBhvr>
                                    </p:animEffect>
                                  </p:childTnLst>
                                </p:cTn>
                              </p:par>
                            </p:childTnLst>
                          </p:cTn>
                        </p:par>
                        <p:par>
                          <p:cTn id="21" fill="hold">
                            <p:stCondLst>
                              <p:cond delay="1500"/>
                            </p:stCondLst>
                            <p:childTnLst>
                              <p:par>
                                <p:cTn id="22" presetID="22" presetClass="entr" presetSubtype="4"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par>
                                <p:cTn id="25" presetID="1"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par>
                          <p:cTn id="27" fill="hold">
                            <p:stCondLst>
                              <p:cond delay="2000"/>
                            </p:stCondLst>
                            <p:childTnLst>
                              <p:par>
                                <p:cTn id="28" presetID="18" presetClass="entr" presetSubtype="12" fill="hold" grpId="0"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strips(downLeft)">
                                      <p:cBhvr>
                                        <p:cTn id="30" dur="500"/>
                                        <p:tgtEl>
                                          <p:spTgt spid="30"/>
                                        </p:tgtEl>
                                      </p:cBhvr>
                                    </p:animEffect>
                                  </p:childTnLst>
                                </p:cTn>
                              </p:par>
                            </p:childTnLst>
                          </p:cTn>
                        </p:par>
                        <p:par>
                          <p:cTn id="31" fill="hold">
                            <p:stCondLst>
                              <p:cond delay="2500"/>
                            </p:stCondLst>
                            <p:childTnLst>
                              <p:par>
                                <p:cTn id="32" presetID="1" presetClass="entr" presetSubtype="0"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childTnLst>
                                </p:cTn>
                              </p:par>
                            </p:childTnLst>
                          </p:cTn>
                        </p:par>
                        <p:par>
                          <p:cTn id="34" fill="hold">
                            <p:stCondLst>
                              <p:cond delay="2500"/>
                            </p:stCondLst>
                            <p:childTnLst>
                              <p:par>
                                <p:cTn id="35" presetID="1" presetClass="entr" presetSubtype="0" fill="hold" nodeType="after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20" grpId="0" animBg="1"/>
      <p:bldP spid="30"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p:cNvGrpSpPr/>
          <p:nvPr/>
        </p:nvGrpSpPr>
        <p:grpSpPr>
          <a:xfrm>
            <a:off x="2056152" y="1465295"/>
            <a:ext cx="7492584" cy="2132344"/>
            <a:chOff x="2063551" y="2132856"/>
            <a:chExt cx="8280921" cy="3096344"/>
          </a:xfrm>
        </p:grpSpPr>
        <p:pic>
          <p:nvPicPr>
            <p:cNvPr id="7" name="Image 6"/>
            <p:cNvPicPr/>
            <p:nvPr/>
          </p:nvPicPr>
          <p:blipFill>
            <a:blip r:embed="rId3" cstate="print"/>
            <a:srcRect/>
            <a:stretch>
              <a:fillRect/>
            </a:stretch>
          </p:blipFill>
          <p:spPr bwMode="auto">
            <a:xfrm>
              <a:off x="2063551" y="2852936"/>
              <a:ext cx="3168352" cy="1584176"/>
            </a:xfrm>
            <a:prstGeom prst="rect">
              <a:avLst/>
            </a:prstGeom>
            <a:noFill/>
          </p:spPr>
        </p:pic>
        <p:pic>
          <p:nvPicPr>
            <p:cNvPr id="8" name="Image 7"/>
            <p:cNvPicPr/>
            <p:nvPr/>
          </p:nvPicPr>
          <p:blipFill>
            <a:blip r:embed="rId4" cstate="print"/>
            <a:srcRect/>
            <a:stretch>
              <a:fillRect/>
            </a:stretch>
          </p:blipFill>
          <p:spPr bwMode="auto">
            <a:xfrm>
              <a:off x="6672063" y="2852936"/>
              <a:ext cx="3096344" cy="1584176"/>
            </a:xfrm>
            <a:prstGeom prst="rect">
              <a:avLst/>
            </a:prstGeom>
            <a:noFill/>
          </p:spPr>
        </p:pic>
        <p:sp>
          <p:nvSpPr>
            <p:cNvPr id="3" name="ZoneTexte 2"/>
            <p:cNvSpPr txBox="1"/>
            <p:nvPr/>
          </p:nvSpPr>
          <p:spPr>
            <a:xfrm>
              <a:off x="3227483" y="2452246"/>
              <a:ext cx="980156" cy="536301"/>
            </a:xfrm>
            <a:prstGeom prst="rect">
              <a:avLst/>
            </a:prstGeom>
            <a:noFill/>
          </p:spPr>
          <p:txBody>
            <a:bodyPr wrap="none" rtlCol="0">
              <a:spAutoFit/>
            </a:bodyPr>
            <a:lstStyle/>
            <a:p>
              <a:r>
                <a:rPr lang="fr-FR" dirty="0" err="1" smtClean="0">
                  <a:solidFill>
                    <a:prstClr val="black"/>
                  </a:solidFill>
                </a:rPr>
                <a:t>Neutral</a:t>
              </a:r>
              <a:endParaRPr lang="fr-FR" dirty="0">
                <a:solidFill>
                  <a:prstClr val="black"/>
                </a:solidFill>
              </a:endParaRPr>
            </a:p>
          </p:txBody>
        </p:sp>
        <p:sp>
          <p:nvSpPr>
            <p:cNvPr id="9" name="ZoneTexte 8"/>
            <p:cNvSpPr txBox="1"/>
            <p:nvPr/>
          </p:nvSpPr>
          <p:spPr>
            <a:xfrm>
              <a:off x="7752183" y="2423469"/>
              <a:ext cx="1039754" cy="536301"/>
            </a:xfrm>
            <a:prstGeom prst="rect">
              <a:avLst/>
            </a:prstGeom>
            <a:noFill/>
          </p:spPr>
          <p:txBody>
            <a:bodyPr wrap="none" rtlCol="0">
              <a:spAutoFit/>
            </a:bodyPr>
            <a:lstStyle/>
            <a:p>
              <a:r>
                <a:rPr lang="fr-FR" dirty="0" err="1" smtClean="0">
                  <a:solidFill>
                    <a:prstClr val="black"/>
                  </a:solidFill>
                </a:rPr>
                <a:t>Cationic</a:t>
              </a:r>
              <a:endParaRPr lang="fr-FR" dirty="0">
                <a:solidFill>
                  <a:prstClr val="black"/>
                </a:solidFill>
              </a:endParaRPr>
            </a:p>
          </p:txBody>
        </p:sp>
        <p:sp>
          <p:nvSpPr>
            <p:cNvPr id="10" name="ZoneTexte 9"/>
            <p:cNvSpPr txBox="1"/>
            <p:nvPr/>
          </p:nvSpPr>
          <p:spPr>
            <a:xfrm>
              <a:off x="3462044" y="4653136"/>
              <a:ext cx="623555" cy="536301"/>
            </a:xfrm>
            <a:prstGeom prst="rect">
              <a:avLst/>
            </a:prstGeom>
            <a:noFill/>
          </p:spPr>
          <p:txBody>
            <a:bodyPr wrap="none" rtlCol="0">
              <a:spAutoFit/>
            </a:bodyPr>
            <a:lstStyle/>
            <a:p>
              <a:r>
                <a:rPr lang="fr-FR" dirty="0">
                  <a:solidFill>
                    <a:srgbClr val="FF0000"/>
                  </a:solidFill>
                </a:rPr>
                <a:t>PEO</a:t>
              </a:r>
            </a:p>
          </p:txBody>
        </p:sp>
        <p:sp>
          <p:nvSpPr>
            <p:cNvPr id="11" name="ZoneTexte 10"/>
            <p:cNvSpPr txBox="1"/>
            <p:nvPr/>
          </p:nvSpPr>
          <p:spPr>
            <a:xfrm>
              <a:off x="7793860" y="4645495"/>
              <a:ext cx="1293386" cy="536301"/>
            </a:xfrm>
            <a:prstGeom prst="rect">
              <a:avLst/>
            </a:prstGeom>
            <a:noFill/>
          </p:spPr>
          <p:txBody>
            <a:bodyPr wrap="none" rtlCol="0">
              <a:spAutoFit/>
            </a:bodyPr>
            <a:lstStyle/>
            <a:p>
              <a:r>
                <a:rPr lang="fr-FR" dirty="0">
                  <a:solidFill>
                    <a:srgbClr val="FF0000"/>
                  </a:solidFill>
                </a:rPr>
                <a:t>PDADMAC</a:t>
              </a:r>
            </a:p>
          </p:txBody>
        </p:sp>
        <p:sp>
          <p:nvSpPr>
            <p:cNvPr id="12" name="Rectangle 11"/>
            <p:cNvSpPr/>
            <p:nvPr/>
          </p:nvSpPr>
          <p:spPr>
            <a:xfrm>
              <a:off x="6168009" y="2132856"/>
              <a:ext cx="4176463" cy="309634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grpSp>
      <p:sp>
        <p:nvSpPr>
          <p:cNvPr id="2" name="Espace réservé du numéro de diapositive 1"/>
          <p:cNvSpPr>
            <a:spLocks noGrp="1"/>
          </p:cNvSpPr>
          <p:nvPr>
            <p:ph type="sldNum" sz="quarter" idx="12"/>
          </p:nvPr>
        </p:nvSpPr>
        <p:spPr/>
        <p:txBody>
          <a:bodyPr/>
          <a:lstStyle/>
          <a:p>
            <a:fld id="{D57F1E4F-1CFF-5643-939E-02111984F565}" type="slidenum">
              <a:rPr lang="en-US" smtClean="0">
                <a:solidFill>
                  <a:prstClr val="black">
                    <a:tint val="75000"/>
                  </a:prstClr>
                </a:solidFill>
              </a:rPr>
              <a:pPr/>
              <a:t>17</a:t>
            </a:fld>
            <a:endParaRPr lang="en-US" dirty="0">
              <a:solidFill>
                <a:prstClr val="black">
                  <a:tint val="75000"/>
                </a:prstClr>
              </a:solidFill>
            </a:endParaRPr>
          </a:p>
        </p:txBody>
      </p:sp>
      <p:sp>
        <p:nvSpPr>
          <p:cNvPr id="14" name="Rectangle 13"/>
          <p:cNvSpPr/>
          <p:nvPr/>
        </p:nvSpPr>
        <p:spPr>
          <a:xfrm>
            <a:off x="355650" y="3876223"/>
            <a:ext cx="11565417" cy="2092881"/>
          </a:xfrm>
          <a:prstGeom prst="rect">
            <a:avLst/>
          </a:prstGeom>
        </p:spPr>
        <p:txBody>
          <a:bodyPr wrap="square">
            <a:spAutoFit/>
          </a:bodyPr>
          <a:lstStyle/>
          <a:p>
            <a:r>
              <a:rPr lang="fr-FR" sz="2000" b="1" dirty="0" err="1" smtClean="0">
                <a:solidFill>
                  <a:srgbClr val="4F81BD">
                    <a:lumMod val="75000"/>
                  </a:srgbClr>
                </a:solidFill>
                <a:ea typeface="Calibri" pitchFamily="34" charset="0"/>
                <a:cs typeface="Arial" pitchFamily="34" charset="0"/>
              </a:rPr>
              <a:t>Neutral</a:t>
            </a:r>
            <a:r>
              <a:rPr lang="fr-FR" sz="2000" b="1" dirty="0" smtClean="0">
                <a:solidFill>
                  <a:srgbClr val="4F81BD">
                    <a:lumMod val="75000"/>
                  </a:srgbClr>
                </a:solidFill>
                <a:ea typeface="Calibri" pitchFamily="34" charset="0"/>
                <a:cs typeface="Arial" pitchFamily="34" charset="0"/>
              </a:rPr>
              <a:t>: </a:t>
            </a:r>
            <a:r>
              <a:rPr lang="fr-FR" sz="2000" b="1" dirty="0" smtClean="0">
                <a:solidFill>
                  <a:prstClr val="black"/>
                </a:solidFill>
                <a:ea typeface="Calibri" pitchFamily="34" charset="0"/>
                <a:cs typeface="Arial" pitchFamily="34" charset="0"/>
              </a:rPr>
              <a:t>Poly(</a:t>
            </a:r>
            <a:r>
              <a:rPr lang="fr-FR" sz="2000" b="1" dirty="0" err="1" smtClean="0">
                <a:solidFill>
                  <a:prstClr val="black"/>
                </a:solidFill>
                <a:ea typeface="Calibri" pitchFamily="34" charset="0"/>
                <a:cs typeface="Arial" pitchFamily="34" charset="0"/>
              </a:rPr>
              <a:t>ethylene</a:t>
            </a:r>
            <a:r>
              <a:rPr lang="fr-FR" sz="2000" b="1" dirty="0" smtClean="0">
                <a:solidFill>
                  <a:prstClr val="black"/>
                </a:solidFill>
                <a:ea typeface="Calibri" pitchFamily="34" charset="0"/>
                <a:cs typeface="Arial" pitchFamily="34" charset="0"/>
              </a:rPr>
              <a:t> oxyde) [PEO], </a:t>
            </a:r>
            <a:r>
              <a:rPr lang="fr-FR" sz="2000" b="1" dirty="0" err="1" smtClean="0">
                <a:solidFill>
                  <a:prstClr val="black"/>
                </a:solidFill>
                <a:ea typeface="Calibri" pitchFamily="34" charset="0"/>
                <a:cs typeface="Arial" pitchFamily="34" charset="0"/>
              </a:rPr>
              <a:t>Hydroxypropyl</a:t>
            </a:r>
            <a:r>
              <a:rPr lang="fr-FR" sz="2000" b="1" dirty="0" smtClean="0">
                <a:solidFill>
                  <a:prstClr val="black"/>
                </a:solidFill>
                <a:ea typeface="Calibri" pitchFamily="34" charset="0"/>
                <a:cs typeface="Arial" pitchFamily="34" charset="0"/>
              </a:rPr>
              <a:t> Cellulose [HPC]</a:t>
            </a:r>
            <a:endParaRPr lang="fr-FR" sz="2000" b="1" dirty="0">
              <a:solidFill>
                <a:prstClr val="black"/>
              </a:solidFill>
              <a:ea typeface="Calibri" pitchFamily="34" charset="0"/>
              <a:cs typeface="Arial" pitchFamily="34" charset="0"/>
            </a:endParaRPr>
          </a:p>
          <a:p>
            <a:pPr algn="ctr"/>
            <a:r>
              <a:rPr lang="fr-FR" sz="2000" dirty="0" smtClean="0">
                <a:solidFill>
                  <a:prstClr val="black"/>
                </a:solidFill>
                <a:ea typeface="Calibri" pitchFamily="34" charset="0"/>
                <a:cs typeface="Arial" pitchFamily="34" charset="0"/>
              </a:rPr>
              <a:t>EOF </a:t>
            </a:r>
            <a:r>
              <a:rPr lang="fr-FR" sz="2000" dirty="0" err="1" smtClean="0">
                <a:solidFill>
                  <a:prstClr val="black"/>
                </a:solidFill>
                <a:ea typeface="Calibri" pitchFamily="34" charset="0"/>
                <a:cs typeface="Arial" pitchFamily="34" charset="0"/>
              </a:rPr>
              <a:t>is</a:t>
            </a:r>
            <a:r>
              <a:rPr lang="fr-FR" sz="2000" dirty="0" smtClean="0">
                <a:solidFill>
                  <a:prstClr val="black"/>
                </a:solidFill>
                <a:ea typeface="Calibri" pitchFamily="34" charset="0"/>
                <a:cs typeface="Arial" pitchFamily="34" charset="0"/>
              </a:rPr>
              <a:t> </a:t>
            </a:r>
            <a:r>
              <a:rPr lang="fr-FR" sz="2000" dirty="0" err="1" smtClean="0">
                <a:solidFill>
                  <a:prstClr val="black"/>
                </a:solidFill>
                <a:ea typeface="Calibri" pitchFamily="34" charset="0"/>
                <a:cs typeface="Arial" pitchFamily="34" charset="0"/>
              </a:rPr>
              <a:t>supposed</a:t>
            </a:r>
            <a:r>
              <a:rPr lang="fr-FR" sz="2000" dirty="0" smtClean="0">
                <a:solidFill>
                  <a:prstClr val="black"/>
                </a:solidFill>
                <a:ea typeface="Calibri" pitchFamily="34" charset="0"/>
                <a:cs typeface="Arial" pitchFamily="34" charset="0"/>
              </a:rPr>
              <a:t> to </a:t>
            </a:r>
            <a:r>
              <a:rPr lang="fr-FR" sz="2000" dirty="0" err="1" smtClean="0">
                <a:solidFill>
                  <a:prstClr val="black"/>
                </a:solidFill>
                <a:ea typeface="Calibri" pitchFamily="34" charset="0"/>
                <a:cs typeface="Arial" pitchFamily="34" charset="0"/>
              </a:rPr>
              <a:t>be</a:t>
            </a:r>
            <a:r>
              <a:rPr lang="fr-FR" sz="2000" dirty="0" smtClean="0">
                <a:solidFill>
                  <a:prstClr val="black"/>
                </a:solidFill>
                <a:ea typeface="Calibri" pitchFamily="34" charset="0"/>
                <a:cs typeface="Arial" pitchFamily="34" charset="0"/>
              </a:rPr>
              <a:t> </a:t>
            </a:r>
            <a:r>
              <a:rPr lang="fr-FR" sz="2000" dirty="0" err="1" smtClean="0">
                <a:solidFill>
                  <a:prstClr val="black"/>
                </a:solidFill>
                <a:ea typeface="Calibri" pitchFamily="34" charset="0"/>
                <a:cs typeface="Arial" pitchFamily="34" charset="0"/>
              </a:rPr>
              <a:t>zero</a:t>
            </a:r>
            <a:r>
              <a:rPr lang="fr-FR" sz="2000" dirty="0" smtClean="0">
                <a:solidFill>
                  <a:prstClr val="black"/>
                </a:solidFill>
                <a:ea typeface="Calibri" pitchFamily="34" charset="0"/>
                <a:cs typeface="Arial" pitchFamily="34" charset="0"/>
              </a:rPr>
              <a:t>, </a:t>
            </a:r>
            <a:r>
              <a:rPr lang="en-US" sz="2000" dirty="0" smtClean="0">
                <a:solidFill>
                  <a:prstClr val="black"/>
                </a:solidFill>
                <a:ea typeface="Calibri" pitchFamily="34" charset="0"/>
                <a:cs typeface="Arial" pitchFamily="34" charset="0"/>
              </a:rPr>
              <a:t>proteins  migration in the capillary is only related to their effective mobility</a:t>
            </a:r>
            <a:endParaRPr lang="fr-FR" sz="2000" dirty="0">
              <a:solidFill>
                <a:prstClr val="black"/>
              </a:solidFill>
              <a:ea typeface="Calibri" pitchFamily="34" charset="0"/>
              <a:cs typeface="Arial" pitchFamily="34" charset="0"/>
            </a:endParaRPr>
          </a:p>
          <a:p>
            <a:pPr>
              <a:lnSpc>
                <a:spcPct val="250000"/>
              </a:lnSpc>
            </a:pPr>
            <a:r>
              <a:rPr lang="fr-FR" sz="2000" b="1" dirty="0" err="1" smtClean="0">
                <a:solidFill>
                  <a:srgbClr val="4F81BD">
                    <a:lumMod val="75000"/>
                  </a:srgbClr>
                </a:solidFill>
                <a:ea typeface="Calibri" pitchFamily="34" charset="0"/>
                <a:cs typeface="Arial" pitchFamily="34" charset="0"/>
              </a:rPr>
              <a:t>Cationic</a:t>
            </a:r>
            <a:r>
              <a:rPr lang="fr-FR" sz="2000" b="1" dirty="0" smtClean="0">
                <a:solidFill>
                  <a:srgbClr val="4F81BD">
                    <a:lumMod val="75000"/>
                  </a:srgbClr>
                </a:solidFill>
                <a:ea typeface="Calibri" pitchFamily="34" charset="0"/>
                <a:cs typeface="Arial" pitchFamily="34" charset="0"/>
              </a:rPr>
              <a:t> </a:t>
            </a:r>
            <a:r>
              <a:rPr lang="fr-FR" sz="2000" b="1" dirty="0">
                <a:solidFill>
                  <a:prstClr val="black"/>
                </a:solidFill>
                <a:ea typeface="Calibri" pitchFamily="34" charset="0"/>
                <a:cs typeface="Arial" pitchFamily="34" charset="0"/>
              </a:rPr>
              <a:t>: </a:t>
            </a:r>
            <a:r>
              <a:rPr lang="fr-FR" sz="2000" b="1" dirty="0" smtClean="0">
                <a:solidFill>
                  <a:prstClr val="black"/>
                </a:solidFill>
                <a:ea typeface="Calibri" pitchFamily="34" charset="0"/>
                <a:cs typeface="Arial" pitchFamily="34" charset="0"/>
              </a:rPr>
              <a:t>Poly(</a:t>
            </a:r>
            <a:r>
              <a:rPr lang="fr-FR" sz="2000" b="1" dirty="0" err="1" smtClean="0">
                <a:solidFill>
                  <a:prstClr val="black"/>
                </a:solidFill>
                <a:ea typeface="Calibri" pitchFamily="34" charset="0"/>
                <a:cs typeface="Arial" pitchFamily="34" charset="0"/>
              </a:rPr>
              <a:t>diallyldimethylammonium</a:t>
            </a:r>
            <a:r>
              <a:rPr lang="fr-FR" sz="2000" b="1" dirty="0" smtClean="0">
                <a:solidFill>
                  <a:prstClr val="black"/>
                </a:solidFill>
                <a:ea typeface="Calibri" pitchFamily="34" charset="0"/>
                <a:cs typeface="Arial" pitchFamily="34" charset="0"/>
              </a:rPr>
              <a:t> </a:t>
            </a:r>
            <a:r>
              <a:rPr lang="fr-FR" sz="2000" b="1" dirty="0" err="1" smtClean="0">
                <a:solidFill>
                  <a:prstClr val="black"/>
                </a:solidFill>
                <a:ea typeface="Calibri" pitchFamily="34" charset="0"/>
                <a:cs typeface="Arial" pitchFamily="34" charset="0"/>
              </a:rPr>
              <a:t>chloride</a:t>
            </a:r>
            <a:r>
              <a:rPr lang="fr-FR" sz="2000" b="1" dirty="0" smtClean="0">
                <a:solidFill>
                  <a:prstClr val="black"/>
                </a:solidFill>
                <a:ea typeface="Calibri" pitchFamily="34" charset="0"/>
                <a:cs typeface="Arial" pitchFamily="34" charset="0"/>
              </a:rPr>
              <a:t>) [PDADMAC]</a:t>
            </a:r>
            <a:endParaRPr lang="fr-FR" sz="2000" b="1" dirty="0">
              <a:solidFill>
                <a:prstClr val="black"/>
              </a:solidFill>
              <a:ea typeface="Calibri" pitchFamily="34" charset="0"/>
              <a:cs typeface="Arial" pitchFamily="34" charset="0"/>
            </a:endParaRPr>
          </a:p>
          <a:p>
            <a:pPr algn="ctr"/>
            <a:r>
              <a:rPr lang="fr-FR" sz="2000" dirty="0" smtClean="0">
                <a:solidFill>
                  <a:prstClr val="black"/>
                </a:solidFill>
                <a:ea typeface="Calibri" pitchFamily="34" charset="0"/>
                <a:cs typeface="Arial" pitchFamily="34" charset="0"/>
              </a:rPr>
              <a:t>EOF  </a:t>
            </a:r>
            <a:r>
              <a:rPr lang="fr-FR" sz="2000" dirty="0" err="1" smtClean="0">
                <a:solidFill>
                  <a:prstClr val="black"/>
                </a:solidFill>
                <a:ea typeface="Calibri" pitchFamily="34" charset="0"/>
                <a:cs typeface="Arial" pitchFamily="34" charset="0"/>
              </a:rPr>
              <a:t>is</a:t>
            </a:r>
            <a:r>
              <a:rPr lang="fr-FR" sz="2000" dirty="0" smtClean="0">
                <a:solidFill>
                  <a:prstClr val="black"/>
                </a:solidFill>
                <a:ea typeface="Calibri" pitchFamily="34" charset="0"/>
                <a:cs typeface="Arial" pitchFamily="34" charset="0"/>
              </a:rPr>
              <a:t> </a:t>
            </a:r>
            <a:r>
              <a:rPr lang="fr-FR" sz="2000" dirty="0" err="1" smtClean="0">
                <a:solidFill>
                  <a:prstClr val="black"/>
                </a:solidFill>
                <a:ea typeface="Calibri" pitchFamily="34" charset="0"/>
                <a:cs typeface="Arial" pitchFamily="34" charset="0"/>
              </a:rPr>
              <a:t>directed</a:t>
            </a:r>
            <a:r>
              <a:rPr lang="fr-FR" sz="2000" dirty="0" smtClean="0">
                <a:solidFill>
                  <a:prstClr val="black"/>
                </a:solidFill>
                <a:ea typeface="Calibri" pitchFamily="34" charset="0"/>
                <a:cs typeface="Arial" pitchFamily="34" charset="0"/>
              </a:rPr>
              <a:t> to the anode, </a:t>
            </a:r>
            <a:r>
              <a:rPr lang="en-US" sz="2000" dirty="0" smtClean="0">
                <a:solidFill>
                  <a:prstClr val="black"/>
                </a:solidFill>
                <a:ea typeface="Calibri" pitchFamily="34" charset="0"/>
                <a:cs typeface="Arial" pitchFamily="34" charset="0"/>
              </a:rPr>
              <a:t>its mobility is opposite to protein mobility;</a:t>
            </a:r>
            <a:br>
              <a:rPr lang="en-US" sz="2000" dirty="0" smtClean="0">
                <a:solidFill>
                  <a:prstClr val="black"/>
                </a:solidFill>
                <a:ea typeface="Calibri" pitchFamily="34" charset="0"/>
                <a:cs typeface="Arial" pitchFamily="34" charset="0"/>
              </a:rPr>
            </a:br>
            <a:r>
              <a:rPr lang="en-US" sz="2000" dirty="0" smtClean="0">
                <a:solidFill>
                  <a:prstClr val="black"/>
                </a:solidFill>
                <a:ea typeface="Calibri" pitchFamily="34" charset="0"/>
                <a:cs typeface="Arial" pitchFamily="34" charset="0"/>
              </a:rPr>
              <a:t>its large amplitude forces the proteins to migrate to the anode</a:t>
            </a:r>
            <a:endParaRPr lang="fr-FR" sz="2000" dirty="0" smtClean="0">
              <a:solidFill>
                <a:prstClr val="black"/>
              </a:solidFill>
              <a:cs typeface="Arial" pitchFamily="34" charset="0"/>
            </a:endParaRPr>
          </a:p>
        </p:txBody>
      </p:sp>
      <p:sp>
        <p:nvSpPr>
          <p:cNvPr id="4" name="Rectangle 3"/>
          <p:cNvSpPr/>
          <p:nvPr/>
        </p:nvSpPr>
        <p:spPr>
          <a:xfrm>
            <a:off x="633387" y="731573"/>
            <a:ext cx="11230707" cy="707886"/>
          </a:xfrm>
          <a:prstGeom prst="rect">
            <a:avLst/>
          </a:prstGeom>
        </p:spPr>
        <p:txBody>
          <a:bodyPr wrap="square">
            <a:spAutoFit/>
          </a:bodyPr>
          <a:lstStyle/>
          <a:p>
            <a:pPr>
              <a:lnSpc>
                <a:spcPct val="200000"/>
              </a:lnSpc>
            </a:pPr>
            <a:r>
              <a:rPr lang="fr-FR" sz="2000" b="1" dirty="0" err="1" smtClean="0">
                <a:solidFill>
                  <a:srgbClr val="1F497D">
                    <a:lumMod val="75000"/>
                  </a:srgbClr>
                </a:solidFill>
                <a:ea typeface="Calibri" pitchFamily="34" charset="0"/>
                <a:cs typeface="Arial" pitchFamily="34" charset="0"/>
              </a:rPr>
              <a:t>Coatings</a:t>
            </a:r>
            <a:r>
              <a:rPr lang="fr-FR" b="1" dirty="0" smtClean="0">
                <a:solidFill>
                  <a:srgbClr val="1F497D">
                    <a:lumMod val="75000"/>
                  </a:srgbClr>
                </a:solidFill>
                <a:ea typeface="Calibri" pitchFamily="34" charset="0"/>
                <a:cs typeface="Arial" pitchFamily="34" charset="0"/>
              </a:rPr>
              <a:t>:</a:t>
            </a:r>
            <a:r>
              <a:rPr lang="fr-FR" b="1" dirty="0" smtClean="0">
                <a:solidFill>
                  <a:prstClr val="black"/>
                </a:solidFill>
                <a:ea typeface="Calibri" pitchFamily="34" charset="0"/>
                <a:cs typeface="Arial" pitchFamily="34" charset="0"/>
              </a:rPr>
              <a:t> </a:t>
            </a:r>
            <a:r>
              <a:rPr lang="fr-FR" dirty="0" err="1" smtClean="0">
                <a:solidFill>
                  <a:prstClr val="black"/>
                </a:solidFill>
                <a:ea typeface="Calibri" pitchFamily="34" charset="0"/>
                <a:cs typeface="Arial" pitchFamily="34" charset="0"/>
              </a:rPr>
              <a:t>chimical</a:t>
            </a:r>
            <a:r>
              <a:rPr lang="fr-FR" dirty="0" smtClean="0">
                <a:solidFill>
                  <a:prstClr val="black"/>
                </a:solidFill>
                <a:ea typeface="Calibri" pitchFamily="34" charset="0"/>
                <a:cs typeface="Arial" pitchFamily="34" charset="0"/>
              </a:rPr>
              <a:t> modification of </a:t>
            </a:r>
            <a:r>
              <a:rPr lang="fr-FR" dirty="0" err="1" smtClean="0">
                <a:solidFill>
                  <a:prstClr val="black"/>
                </a:solidFill>
                <a:ea typeface="Calibri" pitchFamily="34" charset="0"/>
                <a:cs typeface="Arial" pitchFamily="34" charset="0"/>
              </a:rPr>
              <a:t>capillary</a:t>
            </a:r>
            <a:r>
              <a:rPr lang="fr-FR" dirty="0" smtClean="0">
                <a:solidFill>
                  <a:prstClr val="black"/>
                </a:solidFill>
                <a:ea typeface="Calibri" pitchFamily="34" charset="0"/>
                <a:cs typeface="Arial" pitchFamily="34" charset="0"/>
              </a:rPr>
              <a:t> surface  to  </a:t>
            </a:r>
            <a:r>
              <a:rPr lang="fr-FR" dirty="0" err="1" smtClean="0">
                <a:solidFill>
                  <a:prstClr val="black"/>
                </a:solidFill>
                <a:ea typeface="Calibri" pitchFamily="34" charset="0"/>
                <a:cs typeface="Arial" pitchFamily="34" charset="0"/>
              </a:rPr>
              <a:t>prevent</a:t>
            </a:r>
            <a:r>
              <a:rPr lang="fr-FR" dirty="0" smtClean="0">
                <a:solidFill>
                  <a:prstClr val="black"/>
                </a:solidFill>
                <a:ea typeface="Calibri" pitchFamily="34" charset="0"/>
                <a:cs typeface="Arial" pitchFamily="34" charset="0"/>
              </a:rPr>
              <a:t> </a:t>
            </a:r>
            <a:r>
              <a:rPr lang="fr-FR" dirty="0" err="1" smtClean="0">
                <a:solidFill>
                  <a:prstClr val="black"/>
                </a:solidFill>
                <a:ea typeface="Calibri" pitchFamily="34" charset="0"/>
                <a:cs typeface="Arial" pitchFamily="34" charset="0"/>
              </a:rPr>
              <a:t>protein</a:t>
            </a:r>
            <a:r>
              <a:rPr lang="fr-FR" dirty="0" smtClean="0">
                <a:solidFill>
                  <a:prstClr val="black"/>
                </a:solidFill>
                <a:ea typeface="Calibri" pitchFamily="34" charset="0"/>
                <a:cs typeface="Arial" pitchFamily="34" charset="0"/>
              </a:rPr>
              <a:t> adsorption</a:t>
            </a:r>
            <a:endParaRPr lang="fr-FR" dirty="0">
              <a:solidFill>
                <a:prstClr val="black"/>
              </a:solidFill>
              <a:ea typeface="Calibri" pitchFamily="34" charset="0"/>
              <a:cs typeface="Arial" pitchFamily="34" charset="0"/>
            </a:endParaRPr>
          </a:p>
        </p:txBody>
      </p:sp>
      <p:sp>
        <p:nvSpPr>
          <p:cNvPr id="15" name="ZoneTexte 14"/>
          <p:cNvSpPr txBox="1"/>
          <p:nvPr/>
        </p:nvSpPr>
        <p:spPr>
          <a:xfrm>
            <a:off x="1961759" y="6324575"/>
            <a:ext cx="8258203" cy="338554"/>
          </a:xfrm>
          <a:prstGeom prst="rect">
            <a:avLst/>
          </a:prstGeom>
          <a:noFill/>
          <a:ln>
            <a:solidFill>
              <a:srgbClr val="FF0000"/>
            </a:solidFill>
          </a:ln>
        </p:spPr>
        <p:txBody>
          <a:bodyPr wrap="square" rtlCol="0">
            <a:spAutoFit/>
          </a:bodyPr>
          <a:lstStyle/>
          <a:p>
            <a:pPr algn="ctr"/>
            <a:r>
              <a:rPr lang="fr-FR" sz="1600" b="1" dirty="0" err="1" smtClean="0">
                <a:solidFill>
                  <a:prstClr val="black"/>
                </a:solidFill>
              </a:rPr>
              <a:t>Nehmé</a:t>
            </a:r>
            <a:r>
              <a:rPr lang="fr-FR" sz="1600" b="1" dirty="0" smtClean="0">
                <a:solidFill>
                  <a:prstClr val="black"/>
                </a:solidFill>
              </a:rPr>
              <a:t> R., Perrin C., Cottet H</a:t>
            </a:r>
            <a:r>
              <a:rPr lang="fr-FR" sz="1600" b="1" i="1" dirty="0" smtClean="0">
                <a:solidFill>
                  <a:prstClr val="black"/>
                </a:solidFill>
              </a:rPr>
              <a:t>. et al</a:t>
            </a:r>
            <a:r>
              <a:rPr lang="fr-FR" sz="1600" b="1" dirty="0" smtClean="0">
                <a:solidFill>
                  <a:prstClr val="black"/>
                </a:solidFill>
              </a:rPr>
              <a:t>, </a:t>
            </a:r>
            <a:r>
              <a:rPr lang="fr-FR" sz="1600" b="1" dirty="0" err="1" smtClean="0">
                <a:solidFill>
                  <a:prstClr val="black"/>
                </a:solidFill>
              </a:rPr>
              <a:t>Electrophoresis</a:t>
            </a:r>
            <a:r>
              <a:rPr lang="fr-FR" sz="1600" b="1" dirty="0" smtClean="0">
                <a:solidFill>
                  <a:prstClr val="black"/>
                </a:solidFill>
              </a:rPr>
              <a:t> 2008, 29, 3013- 3023.</a:t>
            </a:r>
            <a:endParaRPr lang="fr-FR" sz="1600" b="1" dirty="0">
              <a:solidFill>
                <a:prstClr val="black"/>
              </a:solidFill>
            </a:endParaRPr>
          </a:p>
        </p:txBody>
      </p:sp>
      <p:sp>
        <p:nvSpPr>
          <p:cNvPr id="17" name="Titre 6"/>
          <p:cNvSpPr txBox="1">
            <a:spLocks/>
          </p:cNvSpPr>
          <p:nvPr/>
        </p:nvSpPr>
        <p:spPr>
          <a:xfrm>
            <a:off x="2692390" y="122216"/>
            <a:ext cx="7315199" cy="511156"/>
          </a:xfrm>
          <a:prstGeom prst="rect">
            <a:avLst/>
          </a:prstGeom>
          <a:ln>
            <a:solidFill>
              <a:schemeClr val="tx2">
                <a:lumMod val="75000"/>
              </a:schemeClr>
            </a:solid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dirty="0" smtClean="0">
                <a:solidFill>
                  <a:schemeClr val="tx2"/>
                </a:solidFill>
                <a:latin typeface="+mn-lt"/>
                <a:cs typeface="Times" panose="02020603050405020304" pitchFamily="18" charset="0"/>
              </a:rPr>
              <a:t>CE ANALYSIS : </a:t>
            </a:r>
            <a:r>
              <a:rPr lang="fr-FR" sz="3200" b="1" dirty="0" err="1" smtClean="0">
                <a:solidFill>
                  <a:schemeClr val="tx2"/>
                </a:solidFill>
                <a:latin typeface="+mn-lt"/>
                <a:cs typeface="Times" panose="02020603050405020304" pitchFamily="18" charset="0"/>
              </a:rPr>
              <a:t>coating</a:t>
            </a:r>
            <a:r>
              <a:rPr lang="fr-FR" sz="3200" b="1" dirty="0" smtClean="0">
                <a:solidFill>
                  <a:schemeClr val="tx2"/>
                </a:solidFill>
                <a:latin typeface="+mn-lt"/>
                <a:cs typeface="Times" panose="02020603050405020304" pitchFamily="18" charset="0"/>
              </a:rPr>
              <a:t> the </a:t>
            </a:r>
            <a:r>
              <a:rPr lang="fr-FR" sz="3200" b="1" dirty="0" err="1" smtClean="0">
                <a:solidFill>
                  <a:schemeClr val="tx2"/>
                </a:solidFill>
                <a:latin typeface="+mn-lt"/>
                <a:cs typeface="Times" panose="02020603050405020304" pitchFamily="18" charset="0"/>
              </a:rPr>
              <a:t>capillary</a:t>
            </a:r>
            <a:r>
              <a:rPr lang="fr-FR" sz="3200" b="1" dirty="0" smtClean="0">
                <a:solidFill>
                  <a:schemeClr val="tx2"/>
                </a:solidFill>
                <a:latin typeface="+mn-lt"/>
                <a:cs typeface="Times" panose="02020603050405020304" pitchFamily="18" charset="0"/>
              </a:rPr>
              <a:t> surface</a:t>
            </a:r>
            <a:endParaRPr lang="fr-FR" sz="3200" b="1" dirty="0">
              <a:solidFill>
                <a:schemeClr val="tx2"/>
              </a:solidFill>
              <a:latin typeface="+mn-lt"/>
              <a:cs typeface="Times" panose="02020603050405020304" pitchFamily="18" charset="0"/>
            </a:endParaRPr>
          </a:p>
        </p:txBody>
      </p:sp>
    </p:spTree>
    <p:extLst>
      <p:ext uri="{BB962C8B-B14F-4D97-AF65-F5344CB8AC3E}">
        <p14:creationId xmlns:p14="http://schemas.microsoft.com/office/powerpoint/2010/main" xmlns="" val="41072720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473199" y="901279"/>
            <a:ext cx="9702801" cy="646331"/>
          </a:xfrm>
          <a:prstGeom prst="rect">
            <a:avLst/>
          </a:prstGeom>
        </p:spPr>
        <p:txBody>
          <a:bodyPr wrap="square">
            <a:spAutoFit/>
          </a:bodyPr>
          <a:lstStyle/>
          <a:p>
            <a:pPr algn="just" fontAlgn="base">
              <a:spcBef>
                <a:spcPct val="0"/>
              </a:spcBef>
              <a:spcAft>
                <a:spcPct val="0"/>
              </a:spcAft>
            </a:pPr>
            <a:r>
              <a:rPr lang="en-US" dirty="0" smtClean="0">
                <a:solidFill>
                  <a:prstClr val="black"/>
                </a:solidFill>
                <a:ea typeface="Calibri" pitchFamily="34" charset="0"/>
                <a:cs typeface="Arial" pitchFamily="34" charset="0"/>
              </a:rPr>
              <a:t>Comparison of  </a:t>
            </a:r>
            <a:r>
              <a:rPr lang="en-US" i="1" dirty="0" err="1" smtClean="0">
                <a:solidFill>
                  <a:prstClr val="black"/>
                </a:solidFill>
                <a:ea typeface="Calibri" pitchFamily="34" charset="0"/>
                <a:cs typeface="Arial" pitchFamily="34" charset="0"/>
              </a:rPr>
              <a:t>Lachesis</a:t>
            </a:r>
            <a:r>
              <a:rPr lang="en-US" i="1" dirty="0" smtClean="0">
                <a:solidFill>
                  <a:prstClr val="black"/>
                </a:solidFill>
                <a:ea typeface="Calibri" pitchFamily="34" charset="0"/>
                <a:cs typeface="Arial" pitchFamily="34" charset="0"/>
              </a:rPr>
              <a:t> </a:t>
            </a:r>
            <a:r>
              <a:rPr lang="en-US" i="1" dirty="0" err="1" smtClean="0">
                <a:solidFill>
                  <a:prstClr val="black"/>
                </a:solidFill>
                <a:ea typeface="Calibri" pitchFamily="34" charset="0"/>
                <a:cs typeface="Arial" pitchFamily="34" charset="0"/>
              </a:rPr>
              <a:t>muta</a:t>
            </a:r>
            <a:r>
              <a:rPr lang="en-US" i="1" dirty="0" smtClean="0">
                <a:solidFill>
                  <a:prstClr val="black"/>
                </a:solidFill>
                <a:ea typeface="Calibri" pitchFamily="34" charset="0"/>
                <a:cs typeface="Arial" pitchFamily="34" charset="0"/>
              </a:rPr>
              <a:t> </a:t>
            </a:r>
            <a:r>
              <a:rPr lang="en-US" dirty="0" smtClean="0">
                <a:solidFill>
                  <a:prstClr val="black"/>
                </a:solidFill>
                <a:ea typeface="Calibri" pitchFamily="34" charset="0"/>
                <a:cs typeface="Arial" pitchFamily="34" charset="0"/>
              </a:rPr>
              <a:t>venom (same batch) </a:t>
            </a:r>
            <a:r>
              <a:rPr lang="en-US" dirty="0" err="1" smtClean="0">
                <a:solidFill>
                  <a:prstClr val="black"/>
                </a:solidFill>
                <a:ea typeface="Calibri" pitchFamily="34" charset="0"/>
                <a:cs typeface="Arial" pitchFamily="34" charset="0"/>
              </a:rPr>
              <a:t>electropherograms</a:t>
            </a:r>
            <a:r>
              <a:rPr lang="en-US" dirty="0" smtClean="0">
                <a:solidFill>
                  <a:prstClr val="black"/>
                </a:solidFill>
                <a:ea typeface="Calibri" pitchFamily="34" charset="0"/>
                <a:cs typeface="Arial" pitchFamily="34" charset="0"/>
              </a:rPr>
              <a:t> </a:t>
            </a:r>
            <a:r>
              <a:rPr lang="en-US" dirty="0" smtClean="0">
                <a:solidFill>
                  <a:prstClr val="black"/>
                </a:solidFill>
                <a:ea typeface="Calibri" pitchFamily="34" charset="0"/>
                <a:cs typeface="Arial" pitchFamily="34" charset="0"/>
              </a:rPr>
              <a:t>obtained with coated </a:t>
            </a:r>
            <a:br>
              <a:rPr lang="en-US" dirty="0" smtClean="0">
                <a:solidFill>
                  <a:prstClr val="black"/>
                </a:solidFill>
                <a:ea typeface="Calibri" pitchFamily="34" charset="0"/>
                <a:cs typeface="Arial" pitchFamily="34" charset="0"/>
              </a:rPr>
            </a:br>
            <a:r>
              <a:rPr lang="en-US" dirty="0" smtClean="0">
                <a:solidFill>
                  <a:prstClr val="black"/>
                </a:solidFill>
                <a:ea typeface="Calibri" pitchFamily="34" charset="0"/>
                <a:cs typeface="Arial" pitchFamily="34" charset="0"/>
              </a:rPr>
              <a:t>capillary (</a:t>
            </a:r>
            <a:r>
              <a:rPr lang="fr-FR" b="1" dirty="0" smtClean="0">
                <a:solidFill>
                  <a:srgbClr val="9BBB59"/>
                </a:solidFill>
                <a:ea typeface="Calibri" pitchFamily="34" charset="0"/>
                <a:cs typeface="Arial" pitchFamily="34" charset="0"/>
              </a:rPr>
              <a:t>PEO</a:t>
            </a:r>
            <a:r>
              <a:rPr lang="fr-FR" dirty="0">
                <a:solidFill>
                  <a:prstClr val="black"/>
                </a:solidFill>
                <a:ea typeface="Calibri" pitchFamily="34" charset="0"/>
                <a:cs typeface="Arial" pitchFamily="34" charset="0"/>
              </a:rPr>
              <a:t>, </a:t>
            </a:r>
            <a:r>
              <a:rPr lang="fr-FR" b="1" dirty="0">
                <a:solidFill>
                  <a:srgbClr val="4F81BD"/>
                </a:solidFill>
                <a:ea typeface="Calibri" pitchFamily="34" charset="0"/>
                <a:cs typeface="Arial" pitchFamily="34" charset="0"/>
              </a:rPr>
              <a:t>HPC</a:t>
            </a:r>
            <a:r>
              <a:rPr lang="fr-FR" dirty="0">
                <a:solidFill>
                  <a:prstClr val="black"/>
                </a:solidFill>
                <a:ea typeface="Calibri" pitchFamily="34" charset="0"/>
                <a:cs typeface="Arial" pitchFamily="34" charset="0"/>
              </a:rPr>
              <a:t> </a:t>
            </a:r>
            <a:r>
              <a:rPr lang="fr-FR" dirty="0" smtClean="0">
                <a:solidFill>
                  <a:prstClr val="black"/>
                </a:solidFill>
                <a:ea typeface="Calibri" pitchFamily="34" charset="0"/>
                <a:cs typeface="Arial" pitchFamily="34" charset="0"/>
              </a:rPr>
              <a:t>and </a:t>
            </a:r>
            <a:r>
              <a:rPr lang="fr-FR" b="1" dirty="0">
                <a:solidFill>
                  <a:srgbClr val="C0504D"/>
                </a:solidFill>
                <a:ea typeface="Calibri" pitchFamily="34" charset="0"/>
                <a:cs typeface="Arial" pitchFamily="34" charset="0"/>
              </a:rPr>
              <a:t>PDADMAC </a:t>
            </a:r>
            <a:r>
              <a:rPr lang="fr-FR" b="1" dirty="0" smtClean="0">
                <a:ea typeface="Calibri" pitchFamily="34" charset="0"/>
                <a:cs typeface="Arial" pitchFamily="34" charset="0"/>
              </a:rPr>
              <a:t>)</a:t>
            </a:r>
            <a:endParaRPr lang="fr-FR" dirty="0">
              <a:cs typeface="Arial" pitchFamily="34" charset="0"/>
            </a:endParaRPr>
          </a:p>
        </p:txBody>
      </p:sp>
      <p:sp>
        <p:nvSpPr>
          <p:cNvPr id="8" name="ZoneTexte 7"/>
          <p:cNvSpPr txBox="1"/>
          <p:nvPr/>
        </p:nvSpPr>
        <p:spPr>
          <a:xfrm>
            <a:off x="1687454" y="6230483"/>
            <a:ext cx="8337177" cy="461665"/>
          </a:xfrm>
          <a:prstGeom prst="rect">
            <a:avLst/>
          </a:prstGeom>
          <a:noFill/>
        </p:spPr>
        <p:txBody>
          <a:bodyPr wrap="square" rtlCol="0">
            <a:spAutoFit/>
          </a:bodyPr>
          <a:lstStyle/>
          <a:p>
            <a:pPr algn="ctr"/>
            <a:r>
              <a:rPr lang="fr-FR" sz="2400" b="1" dirty="0" smtClean="0">
                <a:solidFill>
                  <a:srgbClr val="FF0000"/>
                </a:solidFill>
              </a:rPr>
              <a:t>PDADMAC </a:t>
            </a:r>
            <a:r>
              <a:rPr lang="fr-FR" sz="2400" b="1" dirty="0" err="1" smtClean="0">
                <a:solidFill>
                  <a:srgbClr val="FF0000"/>
                </a:solidFill>
              </a:rPr>
              <a:t>coating</a:t>
            </a:r>
            <a:r>
              <a:rPr lang="fr-FR" sz="2400" b="1" dirty="0" smtClean="0">
                <a:solidFill>
                  <a:srgbClr val="FF0000"/>
                </a:solidFill>
              </a:rPr>
              <a:t> </a:t>
            </a:r>
            <a:r>
              <a:rPr lang="fr-FR" sz="2400" b="1" dirty="0" err="1" smtClean="0">
                <a:solidFill>
                  <a:srgbClr val="FF0000"/>
                </a:solidFill>
              </a:rPr>
              <a:t>is</a:t>
            </a:r>
            <a:r>
              <a:rPr lang="fr-FR" sz="2400" b="1" dirty="0" smtClean="0">
                <a:solidFill>
                  <a:srgbClr val="FF0000"/>
                </a:solidFill>
              </a:rPr>
              <a:t> </a:t>
            </a:r>
            <a:r>
              <a:rPr lang="fr-FR" sz="2400" b="1" dirty="0" err="1" smtClean="0">
                <a:solidFill>
                  <a:srgbClr val="FF0000"/>
                </a:solidFill>
              </a:rPr>
              <a:t>well</a:t>
            </a:r>
            <a:r>
              <a:rPr lang="fr-FR" sz="2400" b="1" dirty="0" smtClean="0">
                <a:solidFill>
                  <a:srgbClr val="FF0000"/>
                </a:solidFill>
              </a:rPr>
              <a:t> </a:t>
            </a:r>
            <a:r>
              <a:rPr lang="fr-FR" sz="2400" b="1" dirty="0" err="1" smtClean="0">
                <a:solidFill>
                  <a:srgbClr val="FF0000"/>
                </a:solidFill>
              </a:rPr>
              <a:t>adapted</a:t>
            </a:r>
            <a:r>
              <a:rPr lang="fr-FR" sz="2400" b="1" dirty="0" smtClean="0">
                <a:solidFill>
                  <a:srgbClr val="FF0000"/>
                </a:solidFill>
              </a:rPr>
              <a:t> to </a:t>
            </a:r>
            <a:r>
              <a:rPr lang="fr-FR" sz="2400" b="1" dirty="0" err="1" smtClean="0">
                <a:solidFill>
                  <a:srgbClr val="FF0000"/>
                </a:solidFill>
              </a:rPr>
              <a:t>venom</a:t>
            </a:r>
            <a:r>
              <a:rPr lang="fr-FR" sz="2400" b="1" dirty="0" smtClean="0">
                <a:solidFill>
                  <a:srgbClr val="FF0000"/>
                </a:solidFill>
              </a:rPr>
              <a:t> </a:t>
            </a:r>
            <a:r>
              <a:rPr lang="fr-FR" sz="2400" b="1" dirty="0" err="1" smtClean="0">
                <a:solidFill>
                  <a:srgbClr val="FF0000"/>
                </a:solidFill>
              </a:rPr>
              <a:t>analysis</a:t>
            </a:r>
            <a:endParaRPr lang="fr-FR" sz="2400" b="1" dirty="0">
              <a:solidFill>
                <a:srgbClr val="FF0000"/>
              </a:solidFill>
            </a:endParaRPr>
          </a:p>
        </p:txBody>
      </p:sp>
      <p:grpSp>
        <p:nvGrpSpPr>
          <p:cNvPr id="17" name="Groupe 16"/>
          <p:cNvGrpSpPr/>
          <p:nvPr/>
        </p:nvGrpSpPr>
        <p:grpSpPr>
          <a:xfrm>
            <a:off x="3195246" y="1705580"/>
            <a:ext cx="8193866" cy="4064126"/>
            <a:chOff x="3195246" y="1451585"/>
            <a:chExt cx="8193865" cy="4064126"/>
          </a:xfrm>
        </p:grpSpPr>
        <p:grpSp>
          <p:nvGrpSpPr>
            <p:cNvPr id="13" name="Groupe 12"/>
            <p:cNvGrpSpPr/>
            <p:nvPr/>
          </p:nvGrpSpPr>
          <p:grpSpPr>
            <a:xfrm>
              <a:off x="3195246" y="1451585"/>
              <a:ext cx="6968905" cy="4064126"/>
              <a:chOff x="3195246" y="1451585"/>
              <a:chExt cx="6968905" cy="4064126"/>
            </a:xfrm>
          </p:grpSpPr>
          <p:pic>
            <p:nvPicPr>
              <p:cNvPr id="21508" name="Picture 4"/>
              <p:cNvPicPr>
                <a:picLocks noChangeAspect="1" noChangeArrowheads="1"/>
              </p:cNvPicPr>
              <p:nvPr/>
            </p:nvPicPr>
            <p:blipFill>
              <a:blip r:embed="rId3" cstate="print"/>
              <a:srcRect/>
              <a:stretch>
                <a:fillRect/>
              </a:stretch>
            </p:blipFill>
            <p:spPr bwMode="auto">
              <a:xfrm>
                <a:off x="3195246" y="1451585"/>
                <a:ext cx="6968905" cy="4064126"/>
              </a:xfrm>
              <a:prstGeom prst="rect">
                <a:avLst/>
              </a:prstGeom>
              <a:noFill/>
              <a:ln w="9525">
                <a:noFill/>
                <a:miter lim="800000"/>
                <a:headEnd/>
                <a:tailEnd/>
              </a:ln>
              <a:effectLst/>
            </p:spPr>
          </p:pic>
          <p:sp>
            <p:nvSpPr>
              <p:cNvPr id="10" name="Rectangle 9"/>
              <p:cNvSpPr/>
              <p:nvPr/>
            </p:nvSpPr>
            <p:spPr>
              <a:xfrm>
                <a:off x="5878073" y="5150474"/>
                <a:ext cx="1516890" cy="338554"/>
              </a:xfrm>
              <a:prstGeom prst="rect">
                <a:avLst/>
              </a:prstGeom>
              <a:solidFill>
                <a:schemeClr val="bg1"/>
              </a:solidFill>
            </p:spPr>
            <p:txBody>
              <a:bodyPr wrap="none">
                <a:spAutoFit/>
              </a:bodyPr>
              <a:lstStyle/>
              <a:p>
                <a:pPr algn="ctr"/>
                <a:r>
                  <a:rPr lang="fr-FR" sz="1600" b="1" dirty="0" smtClean="0">
                    <a:solidFill>
                      <a:prstClr val="black"/>
                    </a:solidFill>
                  </a:rPr>
                  <a:t>µ</a:t>
                </a:r>
                <a:r>
                  <a:rPr lang="fr-FR" sz="1600" b="1" dirty="0" err="1" smtClean="0">
                    <a:solidFill>
                      <a:prstClr val="black"/>
                    </a:solidFill>
                  </a:rPr>
                  <a:t>eff</a:t>
                </a:r>
                <a:r>
                  <a:rPr lang="fr-FR" sz="1600" b="1" dirty="0" smtClean="0">
                    <a:solidFill>
                      <a:prstClr val="black"/>
                    </a:solidFill>
                  </a:rPr>
                  <a:t>(cm</a:t>
                </a:r>
                <a:r>
                  <a:rPr lang="fr-FR" sz="1600" b="1" baseline="30000" dirty="0" smtClean="0">
                    <a:solidFill>
                      <a:prstClr val="black"/>
                    </a:solidFill>
                  </a:rPr>
                  <a:t>2</a:t>
                </a:r>
                <a:r>
                  <a:rPr lang="fr-FR" sz="1600" b="1" dirty="0" smtClean="0">
                    <a:solidFill>
                      <a:prstClr val="black"/>
                    </a:solidFill>
                  </a:rPr>
                  <a:t>V</a:t>
                </a:r>
                <a:r>
                  <a:rPr lang="fr-FR" sz="1600" b="1" baseline="30000" dirty="0" smtClean="0">
                    <a:solidFill>
                      <a:prstClr val="black"/>
                    </a:solidFill>
                  </a:rPr>
                  <a:t>-1</a:t>
                </a:r>
                <a:r>
                  <a:rPr lang="fr-FR" sz="1600" b="1" dirty="0" smtClean="0">
                    <a:solidFill>
                      <a:prstClr val="black"/>
                    </a:solidFill>
                  </a:rPr>
                  <a:t> S</a:t>
                </a:r>
                <a:r>
                  <a:rPr lang="fr-FR" sz="1600" b="1" baseline="30000" dirty="0" smtClean="0">
                    <a:solidFill>
                      <a:prstClr val="black"/>
                    </a:solidFill>
                  </a:rPr>
                  <a:t>-1</a:t>
                </a:r>
                <a:r>
                  <a:rPr lang="fr-FR" sz="1600" b="1" dirty="0" smtClean="0">
                    <a:solidFill>
                      <a:prstClr val="black"/>
                    </a:solidFill>
                  </a:rPr>
                  <a:t>) </a:t>
                </a:r>
                <a:endParaRPr lang="fr-FR" sz="1600" b="1" dirty="0">
                  <a:solidFill>
                    <a:prstClr val="black"/>
                  </a:solidFill>
                </a:endParaRPr>
              </a:p>
            </p:txBody>
          </p:sp>
          <p:sp>
            <p:nvSpPr>
              <p:cNvPr id="12" name="ZoneTexte 11"/>
              <p:cNvSpPr txBox="1"/>
              <p:nvPr/>
            </p:nvSpPr>
            <p:spPr>
              <a:xfrm rot="16200000">
                <a:off x="2667211" y="3295885"/>
                <a:ext cx="1664898" cy="369332"/>
              </a:xfrm>
              <a:prstGeom prst="rect">
                <a:avLst/>
              </a:prstGeom>
              <a:solidFill>
                <a:schemeClr val="bg1"/>
              </a:solidFill>
            </p:spPr>
            <p:txBody>
              <a:bodyPr wrap="square" rtlCol="0">
                <a:spAutoFit/>
              </a:bodyPr>
              <a:lstStyle/>
              <a:p>
                <a:pPr algn="ctr"/>
                <a:r>
                  <a:rPr lang="fr-FR" b="1" dirty="0" smtClean="0">
                    <a:solidFill>
                      <a:prstClr val="black"/>
                    </a:solidFill>
                  </a:rPr>
                  <a:t>Abs(UA)</a:t>
                </a:r>
                <a:endParaRPr lang="fr-FR" b="1" dirty="0">
                  <a:solidFill>
                    <a:prstClr val="black"/>
                  </a:solidFill>
                </a:endParaRPr>
              </a:p>
            </p:txBody>
          </p:sp>
        </p:grpSp>
        <p:sp>
          <p:nvSpPr>
            <p:cNvPr id="14" name="ZoneTexte 13"/>
            <p:cNvSpPr txBox="1"/>
            <p:nvPr/>
          </p:nvSpPr>
          <p:spPr>
            <a:xfrm>
              <a:off x="10175167" y="2286001"/>
              <a:ext cx="1213944" cy="369332"/>
            </a:xfrm>
            <a:prstGeom prst="rect">
              <a:avLst/>
            </a:prstGeom>
            <a:solidFill>
              <a:schemeClr val="bg1"/>
            </a:solidFill>
          </p:spPr>
          <p:txBody>
            <a:bodyPr wrap="square" rtlCol="0">
              <a:spAutoFit/>
            </a:bodyPr>
            <a:lstStyle/>
            <a:p>
              <a:pPr algn="ctr"/>
              <a:r>
                <a:rPr lang="fr-FR" dirty="0" smtClean="0">
                  <a:solidFill>
                    <a:prstClr val="black"/>
                  </a:solidFill>
                </a:rPr>
                <a:t>PDADMAC</a:t>
              </a:r>
              <a:endParaRPr lang="fr-FR" dirty="0">
                <a:solidFill>
                  <a:prstClr val="black"/>
                </a:solidFill>
              </a:endParaRPr>
            </a:p>
          </p:txBody>
        </p:sp>
        <p:sp>
          <p:nvSpPr>
            <p:cNvPr id="15" name="ZoneTexte 14"/>
            <p:cNvSpPr txBox="1"/>
            <p:nvPr/>
          </p:nvSpPr>
          <p:spPr>
            <a:xfrm>
              <a:off x="10201444" y="3957144"/>
              <a:ext cx="588579" cy="369332"/>
            </a:xfrm>
            <a:prstGeom prst="rect">
              <a:avLst/>
            </a:prstGeom>
            <a:solidFill>
              <a:schemeClr val="bg1"/>
            </a:solidFill>
          </p:spPr>
          <p:txBody>
            <a:bodyPr wrap="square" rtlCol="0">
              <a:spAutoFit/>
            </a:bodyPr>
            <a:lstStyle/>
            <a:p>
              <a:pPr algn="ctr"/>
              <a:r>
                <a:rPr lang="fr-FR" dirty="0" smtClean="0">
                  <a:solidFill>
                    <a:prstClr val="black"/>
                  </a:solidFill>
                </a:rPr>
                <a:t>HPC</a:t>
              </a:r>
              <a:endParaRPr lang="fr-FR" dirty="0">
                <a:solidFill>
                  <a:prstClr val="black"/>
                </a:solidFill>
              </a:endParaRPr>
            </a:p>
          </p:txBody>
        </p:sp>
        <p:sp>
          <p:nvSpPr>
            <p:cNvPr id="16" name="ZoneTexte 15"/>
            <p:cNvSpPr txBox="1"/>
            <p:nvPr/>
          </p:nvSpPr>
          <p:spPr>
            <a:xfrm>
              <a:off x="10243484" y="4566743"/>
              <a:ext cx="588579" cy="369332"/>
            </a:xfrm>
            <a:prstGeom prst="rect">
              <a:avLst/>
            </a:prstGeom>
            <a:solidFill>
              <a:schemeClr val="bg1"/>
            </a:solidFill>
          </p:spPr>
          <p:txBody>
            <a:bodyPr wrap="square" rtlCol="0">
              <a:spAutoFit/>
            </a:bodyPr>
            <a:lstStyle/>
            <a:p>
              <a:pPr algn="ctr"/>
              <a:r>
                <a:rPr lang="fr-FR" dirty="0" smtClean="0">
                  <a:solidFill>
                    <a:prstClr val="black"/>
                  </a:solidFill>
                </a:rPr>
                <a:t>PEO</a:t>
              </a:r>
              <a:endParaRPr lang="fr-FR" dirty="0">
                <a:solidFill>
                  <a:prstClr val="black"/>
                </a:solidFill>
              </a:endParaRPr>
            </a:p>
          </p:txBody>
        </p:sp>
      </p:grpSp>
      <p:sp>
        <p:nvSpPr>
          <p:cNvPr id="21" name="Rectangle 7"/>
          <p:cNvSpPr>
            <a:spLocks noChangeArrowheads="1"/>
          </p:cNvSpPr>
          <p:nvPr/>
        </p:nvSpPr>
        <p:spPr bwMode="auto">
          <a:xfrm>
            <a:off x="0" y="4525259"/>
            <a:ext cx="2963333"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fr-FR" sz="1400" b="1" u="sng" dirty="0" smtClean="0">
                <a:solidFill>
                  <a:prstClr val="black"/>
                </a:solidFill>
                <a:ea typeface="Calibri" pitchFamily="34" charset="0"/>
                <a:cs typeface="Times New Roman" pitchFamily="18" charset="0"/>
              </a:rPr>
              <a:t>CE conditions</a:t>
            </a:r>
            <a:r>
              <a:rPr lang="fr-FR" sz="1400" b="1" dirty="0" smtClean="0">
                <a:solidFill>
                  <a:prstClr val="black"/>
                </a:solidFill>
                <a:ea typeface="Calibri" pitchFamily="34" charset="0"/>
                <a:cs typeface="Times New Roman" pitchFamily="18" charset="0"/>
              </a:rPr>
              <a:t>: </a:t>
            </a:r>
            <a:r>
              <a:rPr lang="fr-FR" sz="1400" dirty="0" smtClean="0">
                <a:solidFill>
                  <a:prstClr val="black"/>
                </a:solidFill>
                <a:ea typeface="Calibri" pitchFamily="34" charset="0"/>
                <a:cs typeface="Times New Roman" pitchFamily="18" charset="0"/>
              </a:rPr>
              <a:t>BGE sodium phosphate (pH2; I: </a:t>
            </a:r>
            <a:r>
              <a:rPr lang="fr-FR" sz="1400" dirty="0">
                <a:solidFill>
                  <a:prstClr val="black"/>
                </a:solidFill>
                <a:ea typeface="Calibri" pitchFamily="34" charset="0"/>
                <a:cs typeface="Times New Roman" pitchFamily="18" charset="0"/>
              </a:rPr>
              <a:t>50 mM) </a:t>
            </a:r>
            <a:r>
              <a:rPr lang="fr-FR" sz="1400" dirty="0" smtClean="0">
                <a:solidFill>
                  <a:prstClr val="black"/>
                </a:solidFill>
                <a:ea typeface="Calibri" pitchFamily="34" charset="0"/>
                <a:cs typeface="Times New Roman" pitchFamily="18" charset="0"/>
              </a:rPr>
              <a:t> E : 212 V/cm </a:t>
            </a:r>
            <a:r>
              <a:rPr lang="fr-FR" sz="1400" dirty="0">
                <a:solidFill>
                  <a:prstClr val="black"/>
                </a:solidFill>
                <a:ea typeface="Calibri" pitchFamily="34" charset="0"/>
                <a:cs typeface="Times New Roman" pitchFamily="18" charset="0"/>
              </a:rPr>
              <a:t> ; </a:t>
            </a:r>
            <a:r>
              <a:rPr lang="fr-FR" sz="1400" dirty="0" err="1" smtClean="0">
                <a:solidFill>
                  <a:prstClr val="black"/>
                </a:solidFill>
                <a:ea typeface="Calibri" pitchFamily="34" charset="0"/>
                <a:cs typeface="Times New Roman" pitchFamily="18" charset="0"/>
              </a:rPr>
              <a:t>hydrodynamic</a:t>
            </a:r>
            <a:r>
              <a:rPr lang="fr-FR" sz="1400" dirty="0" smtClean="0">
                <a:solidFill>
                  <a:prstClr val="black"/>
                </a:solidFill>
                <a:ea typeface="Calibri" pitchFamily="34" charset="0"/>
                <a:cs typeface="Times New Roman" pitchFamily="18" charset="0"/>
              </a:rPr>
              <a:t> injection: </a:t>
            </a:r>
            <a:r>
              <a:rPr lang="fr-FR" sz="1400" dirty="0">
                <a:solidFill>
                  <a:prstClr val="black"/>
                </a:solidFill>
                <a:ea typeface="Calibri" pitchFamily="34" charset="0"/>
                <a:cs typeface="Times New Roman" pitchFamily="18" charset="0"/>
              </a:rPr>
              <a:t>6,1 </a:t>
            </a:r>
            <a:r>
              <a:rPr lang="fr-FR" sz="1400" dirty="0" err="1" smtClean="0">
                <a:solidFill>
                  <a:prstClr val="black"/>
                </a:solidFill>
                <a:ea typeface="Calibri" pitchFamily="34" charset="0"/>
                <a:cs typeface="Times New Roman" pitchFamily="18" charset="0"/>
              </a:rPr>
              <a:t>nL</a:t>
            </a:r>
            <a:r>
              <a:rPr lang="fr-FR" sz="1400" dirty="0" smtClean="0">
                <a:solidFill>
                  <a:prstClr val="black"/>
                </a:solidFill>
                <a:ea typeface="Calibri" pitchFamily="34" charset="0"/>
                <a:cs typeface="Times New Roman" pitchFamily="18" charset="0"/>
              </a:rPr>
              <a:t> (5 g/L); </a:t>
            </a:r>
            <a:r>
              <a:rPr lang="fr-FR" sz="1400" dirty="0" smtClean="0">
                <a:solidFill>
                  <a:prstClr val="black"/>
                </a:solidFill>
                <a:cs typeface="Times" pitchFamily="18" charset="0"/>
                <a:sym typeface="Symbol" panose="05050102010706020507" pitchFamily="18" charset="2"/>
              </a:rPr>
              <a:t> = </a:t>
            </a:r>
            <a:r>
              <a:rPr lang="fr-FR" sz="1400" dirty="0" smtClean="0">
                <a:solidFill>
                  <a:prstClr val="black"/>
                </a:solidFill>
                <a:ea typeface="Calibri" pitchFamily="34" charset="0"/>
                <a:cs typeface="Times New Roman" pitchFamily="18" charset="0"/>
              </a:rPr>
              <a:t>214 </a:t>
            </a:r>
            <a:r>
              <a:rPr lang="fr-FR" sz="1400" dirty="0">
                <a:solidFill>
                  <a:prstClr val="black"/>
                </a:solidFill>
                <a:ea typeface="Calibri" pitchFamily="34" charset="0"/>
                <a:cs typeface="Times New Roman" pitchFamily="18" charset="0"/>
              </a:rPr>
              <a:t>nm</a:t>
            </a:r>
            <a:endParaRPr lang="fr-FR" sz="1400" dirty="0">
              <a:solidFill>
                <a:prstClr val="black"/>
              </a:solidFill>
              <a:cs typeface="Arial" pitchFamily="34" charset="0"/>
            </a:endParaRPr>
          </a:p>
        </p:txBody>
      </p:sp>
      <p:sp>
        <p:nvSpPr>
          <p:cNvPr id="19" name="Titre 6"/>
          <p:cNvSpPr txBox="1">
            <a:spLocks/>
          </p:cNvSpPr>
          <p:nvPr/>
        </p:nvSpPr>
        <p:spPr>
          <a:xfrm>
            <a:off x="2692390" y="122216"/>
            <a:ext cx="7315199" cy="511156"/>
          </a:xfrm>
          <a:prstGeom prst="rect">
            <a:avLst/>
          </a:prstGeom>
          <a:ln>
            <a:solidFill>
              <a:schemeClr val="tx2">
                <a:lumMod val="75000"/>
              </a:schemeClr>
            </a:solid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dirty="0" smtClean="0">
                <a:solidFill>
                  <a:schemeClr val="tx2"/>
                </a:solidFill>
                <a:latin typeface="+mn-lt"/>
                <a:cs typeface="Times" panose="02020603050405020304" pitchFamily="18" charset="0"/>
              </a:rPr>
              <a:t>CE ANALYSIS : </a:t>
            </a:r>
            <a:r>
              <a:rPr lang="fr-FR" sz="3200" b="1" dirty="0" err="1" smtClean="0">
                <a:solidFill>
                  <a:schemeClr val="tx2"/>
                </a:solidFill>
                <a:latin typeface="+mn-lt"/>
                <a:cs typeface="Times" panose="02020603050405020304" pitchFamily="18" charset="0"/>
              </a:rPr>
              <a:t>coating</a:t>
            </a:r>
            <a:r>
              <a:rPr lang="fr-FR" sz="3200" b="1" dirty="0" smtClean="0">
                <a:solidFill>
                  <a:schemeClr val="tx2"/>
                </a:solidFill>
                <a:latin typeface="+mn-lt"/>
                <a:cs typeface="Times" panose="02020603050405020304" pitchFamily="18" charset="0"/>
              </a:rPr>
              <a:t> the </a:t>
            </a:r>
            <a:r>
              <a:rPr lang="fr-FR" sz="3200" b="1" dirty="0" err="1" smtClean="0">
                <a:solidFill>
                  <a:schemeClr val="tx2"/>
                </a:solidFill>
                <a:latin typeface="+mn-lt"/>
                <a:cs typeface="Times" panose="02020603050405020304" pitchFamily="18" charset="0"/>
              </a:rPr>
              <a:t>capillary</a:t>
            </a:r>
            <a:r>
              <a:rPr lang="fr-FR" sz="3200" b="1" dirty="0" smtClean="0">
                <a:solidFill>
                  <a:schemeClr val="tx2"/>
                </a:solidFill>
                <a:latin typeface="+mn-lt"/>
                <a:cs typeface="Times" panose="02020603050405020304" pitchFamily="18" charset="0"/>
              </a:rPr>
              <a:t> surface</a:t>
            </a:r>
            <a:endParaRPr lang="fr-FR" sz="3200" b="1" dirty="0">
              <a:solidFill>
                <a:schemeClr val="tx2"/>
              </a:solidFill>
              <a:latin typeface="+mn-lt"/>
              <a:cs typeface="Times" panose="02020603050405020304" pitchFamily="18" charset="0"/>
            </a:endParaRPr>
          </a:p>
        </p:txBody>
      </p:sp>
    </p:spTree>
    <p:extLst>
      <p:ext uri="{BB962C8B-B14F-4D97-AF65-F5344CB8AC3E}">
        <p14:creationId xmlns:p14="http://schemas.microsoft.com/office/powerpoint/2010/main" xmlns="" val="36485982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2114325" y="796133"/>
            <a:ext cx="7991955" cy="5324535"/>
          </a:xfrm>
          <a:prstGeom prst="rect">
            <a:avLst/>
          </a:prstGeom>
          <a:noFill/>
        </p:spPr>
        <p:txBody>
          <a:bodyPr wrap="square" rtlCol="0">
            <a:spAutoFit/>
          </a:bodyPr>
          <a:lstStyle/>
          <a:p>
            <a:pPr algn="just"/>
            <a:endParaRPr lang="fr-FR" sz="2000" dirty="0">
              <a:solidFill>
                <a:prstClr val="black"/>
              </a:solidFill>
              <a:cs typeface="Times" panose="02020603050405020304" pitchFamily="18" charset="0"/>
            </a:endParaRPr>
          </a:p>
          <a:p>
            <a:pPr marL="285750" indent="-285750" algn="just">
              <a:buFontTx/>
              <a:buChar char="-"/>
            </a:pPr>
            <a:r>
              <a:rPr lang="fr-FR" sz="2000" b="1" dirty="0" smtClean="0">
                <a:solidFill>
                  <a:srgbClr val="FF0000"/>
                </a:solidFill>
                <a:cs typeface="Times" panose="02020603050405020304" pitchFamily="18" charset="0"/>
              </a:rPr>
              <a:t>pH </a:t>
            </a:r>
            <a:r>
              <a:rPr lang="fr-FR" sz="2000" b="1" dirty="0" err="1" smtClean="0">
                <a:solidFill>
                  <a:srgbClr val="FF0000"/>
                </a:solidFill>
                <a:cs typeface="Times" panose="02020603050405020304" pitchFamily="18" charset="0"/>
              </a:rPr>
              <a:t>selection</a:t>
            </a:r>
            <a:r>
              <a:rPr lang="fr-FR" sz="2000" b="1" dirty="0" smtClean="0">
                <a:solidFill>
                  <a:srgbClr val="FF0000"/>
                </a:solidFill>
                <a:cs typeface="Times" panose="02020603050405020304" pitchFamily="18" charset="0"/>
              </a:rPr>
              <a:t> </a:t>
            </a:r>
            <a:r>
              <a:rPr lang="fr-FR" sz="2000" dirty="0" smtClean="0">
                <a:solidFill>
                  <a:prstClr val="black"/>
                </a:solidFill>
                <a:cs typeface="Times" panose="02020603050405020304" pitchFamily="18" charset="0"/>
              </a:rPr>
              <a:t>of </a:t>
            </a:r>
            <a:r>
              <a:rPr lang="fr-FR" sz="2000" dirty="0" err="1" smtClean="0">
                <a:solidFill>
                  <a:prstClr val="black"/>
                </a:solidFill>
                <a:cs typeface="Times" panose="02020603050405020304" pitchFamily="18" charset="0"/>
              </a:rPr>
              <a:t>electrolyte</a:t>
            </a:r>
            <a:r>
              <a:rPr lang="fr-FR" sz="2000" dirty="0" smtClean="0">
                <a:solidFill>
                  <a:prstClr val="black"/>
                </a:solidFill>
                <a:cs typeface="Times" panose="02020603050405020304" pitchFamily="18" charset="0"/>
              </a:rPr>
              <a:t> </a:t>
            </a:r>
            <a:r>
              <a:rPr lang="fr-FR" sz="2000" dirty="0" err="1" smtClean="0">
                <a:solidFill>
                  <a:prstClr val="black"/>
                </a:solidFill>
                <a:cs typeface="Times" panose="02020603050405020304" pitchFamily="18" charset="0"/>
              </a:rPr>
              <a:t>separation</a:t>
            </a:r>
            <a:r>
              <a:rPr lang="fr-FR" sz="2000" dirty="0" smtClean="0">
                <a:solidFill>
                  <a:prstClr val="black"/>
                </a:solidFill>
                <a:cs typeface="Times" panose="02020603050405020304" pitchFamily="18" charset="0"/>
              </a:rPr>
              <a:t> (</a:t>
            </a:r>
            <a:r>
              <a:rPr lang="fr-FR" sz="2000" dirty="0" err="1" smtClean="0">
                <a:solidFill>
                  <a:prstClr val="black"/>
                </a:solidFill>
                <a:cs typeface="Times" panose="02020603050405020304" pitchFamily="18" charset="0"/>
              </a:rPr>
              <a:t>efficacity</a:t>
            </a:r>
            <a:r>
              <a:rPr lang="fr-FR" sz="2000" dirty="0" smtClean="0">
                <a:solidFill>
                  <a:prstClr val="black"/>
                </a:solidFill>
                <a:cs typeface="Times" panose="02020603050405020304" pitchFamily="18" charset="0"/>
              </a:rPr>
              <a:t>, </a:t>
            </a:r>
            <a:r>
              <a:rPr lang="fr-FR" sz="2000" dirty="0" err="1" smtClean="0">
                <a:solidFill>
                  <a:prstClr val="black"/>
                </a:solidFill>
                <a:cs typeface="Times" panose="02020603050405020304" pitchFamily="18" charset="0"/>
              </a:rPr>
              <a:t>mobility</a:t>
            </a:r>
            <a:r>
              <a:rPr lang="fr-FR" sz="2000" dirty="0" smtClean="0">
                <a:solidFill>
                  <a:prstClr val="black"/>
                </a:solidFill>
                <a:cs typeface="Times" panose="02020603050405020304" pitchFamily="18" charset="0"/>
              </a:rPr>
              <a:t>)</a:t>
            </a:r>
          </a:p>
          <a:p>
            <a:pPr marL="285750" indent="-285750" algn="just">
              <a:buFontTx/>
              <a:buChar char="-"/>
            </a:pPr>
            <a:endParaRPr lang="fr-FR" sz="2000" dirty="0" smtClean="0">
              <a:solidFill>
                <a:srgbClr val="C00000"/>
              </a:solidFill>
              <a:cs typeface="Times" panose="02020603050405020304" pitchFamily="18" charset="0"/>
            </a:endParaRPr>
          </a:p>
          <a:p>
            <a:pPr algn="just"/>
            <a:r>
              <a:rPr lang="fr-FR" sz="2000" dirty="0" smtClean="0">
                <a:solidFill>
                  <a:srgbClr val="C00000"/>
                </a:solidFill>
                <a:cs typeface="Times" panose="02020603050405020304" pitchFamily="18" charset="0"/>
              </a:rPr>
              <a:t>           </a:t>
            </a:r>
            <a:r>
              <a:rPr lang="fr-FR" sz="2000" dirty="0" smtClean="0">
                <a:solidFill>
                  <a:srgbClr val="1F497D">
                    <a:lumMod val="75000"/>
                  </a:srgbClr>
                </a:solidFill>
                <a:cs typeface="Times" panose="02020603050405020304" pitchFamily="18" charset="0"/>
              </a:rPr>
              <a:t>2.0 / 3.0 / 4.0 / 7.0 / 9.2</a:t>
            </a:r>
          </a:p>
          <a:p>
            <a:pPr algn="just"/>
            <a:endParaRPr lang="fr-FR" sz="2000" dirty="0" smtClean="0">
              <a:solidFill>
                <a:prstClr val="black"/>
              </a:solidFill>
              <a:cs typeface="Times" panose="02020603050405020304" pitchFamily="18" charset="0"/>
            </a:endParaRPr>
          </a:p>
          <a:p>
            <a:pPr marL="285750" indent="-285750" algn="just">
              <a:buFontTx/>
              <a:buChar char="-"/>
            </a:pPr>
            <a:r>
              <a:rPr lang="fr-FR" sz="2000" b="1" dirty="0" err="1" smtClean="0">
                <a:solidFill>
                  <a:srgbClr val="FF0000"/>
                </a:solidFill>
                <a:cs typeface="Times" panose="02020603050405020304" pitchFamily="18" charset="0"/>
              </a:rPr>
              <a:t>co</a:t>
            </a:r>
            <a:r>
              <a:rPr lang="fr-FR" sz="2000" b="1" dirty="0" smtClean="0">
                <a:solidFill>
                  <a:srgbClr val="FF0000"/>
                </a:solidFill>
                <a:cs typeface="Times" panose="02020603050405020304" pitchFamily="18" charset="0"/>
              </a:rPr>
              <a:t>-ion </a:t>
            </a:r>
            <a:r>
              <a:rPr lang="fr-FR" sz="2000" b="1" dirty="0" err="1" smtClean="0">
                <a:solidFill>
                  <a:srgbClr val="FF0000"/>
                </a:solidFill>
                <a:cs typeface="Times" panose="02020603050405020304" pitchFamily="18" charset="0"/>
              </a:rPr>
              <a:t>selection</a:t>
            </a:r>
            <a:r>
              <a:rPr lang="fr-FR" sz="2000" b="1" dirty="0" smtClean="0">
                <a:solidFill>
                  <a:srgbClr val="FF0000"/>
                </a:solidFill>
                <a:cs typeface="Times" panose="02020603050405020304" pitchFamily="18" charset="0"/>
              </a:rPr>
              <a:t> </a:t>
            </a:r>
            <a:r>
              <a:rPr lang="fr-FR" sz="2000" dirty="0" smtClean="0">
                <a:solidFill>
                  <a:prstClr val="black"/>
                </a:solidFill>
                <a:cs typeface="Times" panose="02020603050405020304" pitchFamily="18" charset="0"/>
              </a:rPr>
              <a:t>of </a:t>
            </a:r>
            <a:r>
              <a:rPr lang="fr-FR" sz="2000" dirty="0" err="1" smtClean="0">
                <a:solidFill>
                  <a:prstClr val="black"/>
                </a:solidFill>
                <a:cs typeface="Times" panose="02020603050405020304" pitchFamily="18" charset="0"/>
              </a:rPr>
              <a:t>electrolyte</a:t>
            </a:r>
            <a:r>
              <a:rPr lang="fr-FR" sz="2000" dirty="0" smtClean="0">
                <a:solidFill>
                  <a:prstClr val="black"/>
                </a:solidFill>
                <a:cs typeface="Times" panose="02020603050405020304" pitchFamily="18" charset="0"/>
              </a:rPr>
              <a:t> </a:t>
            </a:r>
            <a:r>
              <a:rPr lang="fr-FR" sz="2000" dirty="0" err="1" smtClean="0">
                <a:solidFill>
                  <a:prstClr val="black"/>
                </a:solidFill>
                <a:cs typeface="Times" panose="02020603050405020304" pitchFamily="18" charset="0"/>
              </a:rPr>
              <a:t>separation</a:t>
            </a:r>
            <a:r>
              <a:rPr lang="fr-FR" sz="2000" dirty="0" smtClean="0">
                <a:solidFill>
                  <a:prstClr val="black"/>
                </a:solidFill>
                <a:cs typeface="Times" panose="02020603050405020304" pitchFamily="18" charset="0"/>
              </a:rPr>
              <a:t> (</a:t>
            </a:r>
            <a:r>
              <a:rPr lang="fr-FR" sz="2000" dirty="0" err="1" smtClean="0">
                <a:solidFill>
                  <a:prstClr val="black"/>
                </a:solidFill>
                <a:cs typeface="Times" panose="02020603050405020304" pitchFamily="18" charset="0"/>
              </a:rPr>
              <a:t>efficacity</a:t>
            </a:r>
            <a:r>
              <a:rPr lang="fr-FR" sz="2000" dirty="0" smtClean="0">
                <a:solidFill>
                  <a:prstClr val="black"/>
                </a:solidFill>
                <a:cs typeface="Times" panose="02020603050405020304" pitchFamily="18" charset="0"/>
              </a:rPr>
              <a:t>)</a:t>
            </a:r>
          </a:p>
          <a:p>
            <a:pPr algn="just"/>
            <a:endParaRPr lang="fr-FR" sz="2000" dirty="0">
              <a:solidFill>
                <a:prstClr val="black"/>
              </a:solidFill>
              <a:cs typeface="Times" panose="02020603050405020304" pitchFamily="18" charset="0"/>
            </a:endParaRPr>
          </a:p>
          <a:p>
            <a:pPr algn="just"/>
            <a:r>
              <a:rPr lang="fr-FR" sz="2000" dirty="0">
                <a:solidFill>
                  <a:prstClr val="black"/>
                </a:solidFill>
                <a:cs typeface="Times" panose="02020603050405020304" pitchFamily="18" charset="0"/>
              </a:rPr>
              <a:t>	</a:t>
            </a:r>
            <a:r>
              <a:rPr lang="fr-FR" sz="2000" dirty="0">
                <a:solidFill>
                  <a:srgbClr val="1F497D">
                    <a:lumMod val="75000"/>
                  </a:srgbClr>
                </a:solidFill>
                <a:cs typeface="Times" panose="02020603050405020304" pitchFamily="18" charset="0"/>
              </a:rPr>
              <a:t>- sodium</a:t>
            </a:r>
          </a:p>
          <a:p>
            <a:pPr algn="just"/>
            <a:r>
              <a:rPr lang="fr-FR" sz="2000" dirty="0">
                <a:solidFill>
                  <a:srgbClr val="1F497D">
                    <a:lumMod val="75000"/>
                  </a:srgbClr>
                </a:solidFill>
                <a:cs typeface="Times" panose="02020603050405020304" pitchFamily="18" charset="0"/>
              </a:rPr>
              <a:t>	- </a:t>
            </a:r>
            <a:r>
              <a:rPr lang="fr-FR" sz="2000" dirty="0" err="1" smtClean="0">
                <a:solidFill>
                  <a:srgbClr val="1F497D">
                    <a:lumMod val="75000"/>
                  </a:srgbClr>
                </a:solidFill>
                <a:cs typeface="Times" panose="02020603050405020304" pitchFamily="18" charset="0"/>
              </a:rPr>
              <a:t>triethanolamine</a:t>
            </a:r>
            <a:r>
              <a:rPr lang="fr-FR" sz="2000" dirty="0" smtClean="0">
                <a:solidFill>
                  <a:srgbClr val="1F497D">
                    <a:lumMod val="75000"/>
                  </a:srgbClr>
                </a:solidFill>
                <a:cs typeface="Times" panose="02020603050405020304" pitchFamily="18" charset="0"/>
              </a:rPr>
              <a:t> (</a:t>
            </a:r>
            <a:r>
              <a:rPr lang="fr-FR" sz="2000" dirty="0" err="1" smtClean="0">
                <a:solidFill>
                  <a:srgbClr val="1F497D">
                    <a:lumMod val="75000"/>
                  </a:srgbClr>
                </a:solidFill>
                <a:cs typeface="Times" panose="02020603050405020304" pitchFamily="18" charset="0"/>
              </a:rPr>
              <a:t>trolamine</a:t>
            </a:r>
            <a:r>
              <a:rPr lang="fr-FR" sz="2000" dirty="0" smtClean="0">
                <a:solidFill>
                  <a:srgbClr val="1F497D">
                    <a:lumMod val="75000"/>
                  </a:srgbClr>
                </a:solidFill>
                <a:cs typeface="Times" panose="02020603050405020304" pitchFamily="18" charset="0"/>
              </a:rPr>
              <a:t>)</a:t>
            </a:r>
            <a:endParaRPr lang="fr-FR" sz="2000" dirty="0">
              <a:solidFill>
                <a:srgbClr val="1F497D">
                  <a:lumMod val="75000"/>
                </a:srgbClr>
              </a:solidFill>
              <a:cs typeface="Times" panose="02020603050405020304" pitchFamily="18" charset="0"/>
            </a:endParaRPr>
          </a:p>
          <a:p>
            <a:pPr algn="just"/>
            <a:r>
              <a:rPr lang="fr-FR" sz="2000" dirty="0">
                <a:solidFill>
                  <a:srgbClr val="1F497D">
                    <a:lumMod val="75000"/>
                  </a:srgbClr>
                </a:solidFill>
                <a:cs typeface="Times" panose="02020603050405020304" pitchFamily="18" charset="0"/>
              </a:rPr>
              <a:t>	</a:t>
            </a:r>
            <a:r>
              <a:rPr lang="fr-FR" sz="2000" dirty="0" smtClean="0">
                <a:solidFill>
                  <a:srgbClr val="1F497D">
                    <a:lumMod val="75000"/>
                  </a:srgbClr>
                </a:solidFill>
                <a:cs typeface="Times" panose="02020603050405020304" pitchFamily="18" charset="0"/>
              </a:rPr>
              <a:t>- </a:t>
            </a:r>
            <a:r>
              <a:rPr lang="fr-FR" sz="2000" dirty="0" smtClean="0">
                <a:solidFill>
                  <a:srgbClr val="1F497D">
                    <a:lumMod val="75000"/>
                  </a:srgbClr>
                </a:solidFill>
                <a:cs typeface="Times" panose="02020603050405020304" pitchFamily="18" charset="0"/>
                <a:sym typeface="Symbol"/>
              </a:rPr>
              <a:t></a:t>
            </a:r>
            <a:r>
              <a:rPr lang="fr-FR" sz="2000" dirty="0">
                <a:solidFill>
                  <a:srgbClr val="1F497D">
                    <a:lumMod val="75000"/>
                  </a:srgbClr>
                </a:solidFill>
                <a:cs typeface="Times" panose="02020603050405020304" pitchFamily="18" charset="0"/>
              </a:rPr>
              <a:t>-</a:t>
            </a:r>
            <a:r>
              <a:rPr lang="fr-FR" sz="2000" dirty="0" err="1">
                <a:solidFill>
                  <a:srgbClr val="1F497D">
                    <a:lumMod val="75000"/>
                  </a:srgbClr>
                </a:solidFill>
                <a:cs typeface="Times" panose="02020603050405020304" pitchFamily="18" charset="0"/>
              </a:rPr>
              <a:t>amino</a:t>
            </a:r>
            <a:r>
              <a:rPr lang="fr-FR" sz="2000" dirty="0">
                <a:solidFill>
                  <a:srgbClr val="1F497D">
                    <a:lumMod val="75000"/>
                  </a:srgbClr>
                </a:solidFill>
                <a:cs typeface="Times" panose="02020603050405020304" pitchFamily="18" charset="0"/>
              </a:rPr>
              <a:t> </a:t>
            </a:r>
            <a:r>
              <a:rPr lang="fr-FR" sz="2000" dirty="0" err="1" smtClean="0">
                <a:solidFill>
                  <a:srgbClr val="1F497D">
                    <a:lumMod val="75000"/>
                  </a:srgbClr>
                </a:solidFill>
                <a:cs typeface="Times" panose="02020603050405020304" pitchFamily="18" charset="0"/>
              </a:rPr>
              <a:t>caproic</a:t>
            </a:r>
            <a:r>
              <a:rPr lang="fr-FR" sz="2000" dirty="0" smtClean="0">
                <a:solidFill>
                  <a:srgbClr val="1F497D">
                    <a:lumMod val="75000"/>
                  </a:srgbClr>
                </a:solidFill>
                <a:cs typeface="Times" panose="02020603050405020304" pitchFamily="18" charset="0"/>
              </a:rPr>
              <a:t> </a:t>
            </a:r>
            <a:r>
              <a:rPr lang="fr-FR" sz="2000" dirty="0" err="1" smtClean="0">
                <a:solidFill>
                  <a:srgbClr val="1F497D">
                    <a:lumMod val="75000"/>
                  </a:srgbClr>
                </a:solidFill>
                <a:cs typeface="Times" panose="02020603050405020304" pitchFamily="18" charset="0"/>
              </a:rPr>
              <a:t>acid</a:t>
            </a:r>
            <a:endParaRPr lang="fr-FR" sz="2000" dirty="0">
              <a:solidFill>
                <a:srgbClr val="1F497D">
                  <a:lumMod val="75000"/>
                </a:srgbClr>
              </a:solidFill>
              <a:cs typeface="Times" panose="02020603050405020304" pitchFamily="18" charset="0"/>
            </a:endParaRPr>
          </a:p>
          <a:p>
            <a:pPr algn="just"/>
            <a:r>
              <a:rPr lang="fr-FR" sz="2000" dirty="0">
                <a:solidFill>
                  <a:srgbClr val="1F497D">
                    <a:lumMod val="75000"/>
                  </a:srgbClr>
                </a:solidFill>
                <a:cs typeface="Times" panose="02020603050405020304" pitchFamily="18" charset="0"/>
              </a:rPr>
              <a:t>	- </a:t>
            </a:r>
            <a:r>
              <a:rPr lang="fr-FR" sz="2000" dirty="0" smtClean="0">
                <a:solidFill>
                  <a:srgbClr val="1F497D">
                    <a:lumMod val="75000"/>
                  </a:srgbClr>
                </a:solidFill>
                <a:cs typeface="Times" panose="02020603050405020304" pitchFamily="18" charset="0"/>
              </a:rPr>
              <a:t>bis-tris</a:t>
            </a:r>
            <a:endParaRPr lang="fr-FR" sz="2000" dirty="0">
              <a:solidFill>
                <a:srgbClr val="1F497D">
                  <a:lumMod val="75000"/>
                </a:srgbClr>
              </a:solidFill>
              <a:cs typeface="Times" panose="02020603050405020304" pitchFamily="18" charset="0"/>
            </a:endParaRPr>
          </a:p>
          <a:p>
            <a:pPr algn="just"/>
            <a:endParaRPr lang="fr-FR" sz="2000" dirty="0">
              <a:solidFill>
                <a:prstClr val="black"/>
              </a:solidFill>
              <a:cs typeface="Times" panose="02020603050405020304" pitchFamily="18" charset="0"/>
            </a:endParaRPr>
          </a:p>
          <a:p>
            <a:pPr marL="285750" indent="-285750" algn="just">
              <a:buFontTx/>
              <a:buChar char="-"/>
            </a:pPr>
            <a:r>
              <a:rPr lang="fr-FR" sz="2000" b="1" dirty="0" err="1" smtClean="0">
                <a:solidFill>
                  <a:srgbClr val="FF0000"/>
                </a:solidFill>
                <a:cs typeface="Times" panose="02020603050405020304" pitchFamily="18" charset="0"/>
              </a:rPr>
              <a:t>counter</a:t>
            </a:r>
            <a:r>
              <a:rPr lang="fr-FR" sz="2000" b="1" dirty="0" smtClean="0">
                <a:solidFill>
                  <a:srgbClr val="FF0000"/>
                </a:solidFill>
                <a:cs typeface="Times" panose="02020603050405020304" pitchFamily="18" charset="0"/>
              </a:rPr>
              <a:t>-ion </a:t>
            </a:r>
            <a:r>
              <a:rPr lang="fr-FR" sz="2000" b="1" dirty="0" err="1" smtClean="0">
                <a:solidFill>
                  <a:srgbClr val="FF0000"/>
                </a:solidFill>
                <a:cs typeface="Times" panose="02020603050405020304" pitchFamily="18" charset="0"/>
              </a:rPr>
              <a:t>selection</a:t>
            </a:r>
            <a:r>
              <a:rPr lang="fr-FR" sz="2000" b="1" dirty="0" smtClean="0">
                <a:solidFill>
                  <a:prstClr val="black"/>
                </a:solidFill>
                <a:cs typeface="Times" panose="02020603050405020304" pitchFamily="18" charset="0"/>
              </a:rPr>
              <a:t> </a:t>
            </a:r>
            <a:r>
              <a:rPr lang="fr-FR" sz="2000" dirty="0" smtClean="0">
                <a:solidFill>
                  <a:prstClr val="black"/>
                </a:solidFill>
                <a:cs typeface="Times" panose="02020603050405020304" pitchFamily="18" charset="0"/>
              </a:rPr>
              <a:t>of </a:t>
            </a:r>
            <a:r>
              <a:rPr lang="fr-FR" sz="2000" dirty="0" err="1" smtClean="0">
                <a:solidFill>
                  <a:prstClr val="black"/>
                </a:solidFill>
                <a:cs typeface="Times" panose="02020603050405020304" pitchFamily="18" charset="0"/>
              </a:rPr>
              <a:t>electrolyte</a:t>
            </a:r>
            <a:r>
              <a:rPr lang="fr-FR" sz="2000" dirty="0" smtClean="0">
                <a:solidFill>
                  <a:prstClr val="black"/>
                </a:solidFill>
                <a:cs typeface="Times" panose="02020603050405020304" pitchFamily="18" charset="0"/>
              </a:rPr>
              <a:t> </a:t>
            </a:r>
            <a:r>
              <a:rPr lang="fr-FR" sz="2000" dirty="0" err="1" smtClean="0">
                <a:solidFill>
                  <a:prstClr val="black"/>
                </a:solidFill>
                <a:cs typeface="Times" panose="02020603050405020304" pitchFamily="18" charset="0"/>
              </a:rPr>
              <a:t>separation</a:t>
            </a:r>
            <a:r>
              <a:rPr lang="fr-FR" sz="2000" dirty="0" smtClean="0">
                <a:solidFill>
                  <a:prstClr val="black"/>
                </a:solidFill>
                <a:cs typeface="Times" panose="02020603050405020304" pitchFamily="18" charset="0"/>
              </a:rPr>
              <a:t> (</a:t>
            </a:r>
            <a:r>
              <a:rPr lang="fr-FR" sz="2000" dirty="0" err="1" smtClean="0">
                <a:solidFill>
                  <a:prstClr val="black"/>
                </a:solidFill>
                <a:cs typeface="Times" panose="02020603050405020304" pitchFamily="18" charset="0"/>
              </a:rPr>
              <a:t>efficacity</a:t>
            </a:r>
            <a:r>
              <a:rPr lang="fr-FR" sz="2000" dirty="0" smtClean="0">
                <a:solidFill>
                  <a:prstClr val="black"/>
                </a:solidFill>
                <a:cs typeface="Times" panose="02020603050405020304" pitchFamily="18" charset="0"/>
              </a:rPr>
              <a:t>, </a:t>
            </a:r>
            <a:r>
              <a:rPr lang="fr-FR" sz="2000" dirty="0" err="1" smtClean="0">
                <a:solidFill>
                  <a:prstClr val="black"/>
                </a:solidFill>
                <a:cs typeface="Times" panose="02020603050405020304" pitchFamily="18" charset="0"/>
              </a:rPr>
              <a:t>mobility</a:t>
            </a:r>
            <a:r>
              <a:rPr lang="fr-FR" sz="2000" dirty="0" smtClean="0">
                <a:solidFill>
                  <a:prstClr val="black"/>
                </a:solidFill>
                <a:cs typeface="Times" panose="02020603050405020304" pitchFamily="18" charset="0"/>
              </a:rPr>
              <a:t>)</a:t>
            </a:r>
          </a:p>
          <a:p>
            <a:pPr marL="285750" indent="-285750" algn="just">
              <a:buFontTx/>
              <a:buChar char="-"/>
            </a:pPr>
            <a:endParaRPr lang="fr-FR" sz="2000" dirty="0">
              <a:solidFill>
                <a:srgbClr val="C00000"/>
              </a:solidFill>
              <a:cs typeface="Times" panose="02020603050405020304" pitchFamily="18" charset="0"/>
            </a:endParaRPr>
          </a:p>
          <a:p>
            <a:pPr algn="just"/>
            <a:r>
              <a:rPr lang="fr-FR" sz="2000" dirty="0" smtClean="0">
                <a:solidFill>
                  <a:srgbClr val="1F497D">
                    <a:lumMod val="75000"/>
                  </a:srgbClr>
                </a:solidFill>
                <a:cs typeface="Times" panose="02020603050405020304" pitchFamily="18" charset="0"/>
              </a:rPr>
              <a:t>       -Phosphate</a:t>
            </a:r>
            <a:endParaRPr lang="fr-FR" sz="2000" dirty="0">
              <a:solidFill>
                <a:srgbClr val="1F497D">
                  <a:lumMod val="75000"/>
                </a:srgbClr>
              </a:solidFill>
              <a:cs typeface="Times" panose="02020603050405020304" pitchFamily="18" charset="0"/>
            </a:endParaRPr>
          </a:p>
          <a:p>
            <a:pPr algn="just"/>
            <a:r>
              <a:rPr lang="fr-FR" sz="2000" dirty="0">
                <a:solidFill>
                  <a:srgbClr val="1F497D">
                    <a:lumMod val="75000"/>
                  </a:srgbClr>
                </a:solidFill>
                <a:cs typeface="Times" panose="02020603050405020304" pitchFamily="18" charset="0"/>
              </a:rPr>
              <a:t> </a:t>
            </a:r>
            <a:r>
              <a:rPr lang="fr-FR" sz="2000" dirty="0" smtClean="0">
                <a:solidFill>
                  <a:srgbClr val="1F497D">
                    <a:lumMod val="75000"/>
                  </a:srgbClr>
                </a:solidFill>
                <a:cs typeface="Times" panose="02020603050405020304" pitchFamily="18" charset="0"/>
              </a:rPr>
              <a:t>      -Citrate</a:t>
            </a:r>
            <a:endParaRPr lang="fr-FR" sz="2000" dirty="0">
              <a:solidFill>
                <a:srgbClr val="1F497D">
                  <a:lumMod val="75000"/>
                </a:srgbClr>
              </a:solidFill>
              <a:cs typeface="Times" panose="02020603050405020304" pitchFamily="18" charset="0"/>
            </a:endParaRPr>
          </a:p>
          <a:p>
            <a:pPr algn="just"/>
            <a:endParaRPr lang="fr-FR" sz="2000" dirty="0">
              <a:solidFill>
                <a:prstClr val="black"/>
              </a:solidFill>
              <a:cs typeface="Times" panose="02020603050405020304" pitchFamily="18" charset="0"/>
            </a:endParaRPr>
          </a:p>
        </p:txBody>
      </p:sp>
      <p:sp>
        <p:nvSpPr>
          <p:cNvPr id="2" name="Espace réservé du numéro de diapositive 1"/>
          <p:cNvSpPr>
            <a:spLocks noGrp="1"/>
          </p:cNvSpPr>
          <p:nvPr>
            <p:ph type="sldNum" sz="quarter" idx="12"/>
          </p:nvPr>
        </p:nvSpPr>
        <p:spPr/>
        <p:txBody>
          <a:bodyPr/>
          <a:lstStyle/>
          <a:p>
            <a:fld id="{D57F1E4F-1CFF-5643-939E-02111984F565}" type="slidenum">
              <a:rPr lang="en-US" smtClean="0">
                <a:solidFill>
                  <a:prstClr val="black">
                    <a:tint val="75000"/>
                  </a:prstClr>
                </a:solidFill>
              </a:rPr>
              <a:pPr/>
              <a:t>19</a:t>
            </a:fld>
            <a:endParaRPr lang="en-US" dirty="0">
              <a:solidFill>
                <a:prstClr val="black">
                  <a:tint val="75000"/>
                </a:prstClr>
              </a:solidFill>
            </a:endParaRPr>
          </a:p>
        </p:txBody>
      </p:sp>
      <p:sp>
        <p:nvSpPr>
          <p:cNvPr id="5" name="Titre 6"/>
          <p:cNvSpPr txBox="1">
            <a:spLocks/>
          </p:cNvSpPr>
          <p:nvPr/>
        </p:nvSpPr>
        <p:spPr>
          <a:xfrm>
            <a:off x="2692390" y="122216"/>
            <a:ext cx="8483610" cy="511156"/>
          </a:xfrm>
          <a:prstGeom prst="rect">
            <a:avLst/>
          </a:prstGeom>
          <a:ln>
            <a:solidFill>
              <a:schemeClr val="tx2">
                <a:lumMod val="75000"/>
              </a:schemeClr>
            </a:solid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dirty="0" smtClean="0">
                <a:solidFill>
                  <a:schemeClr val="tx2"/>
                </a:solidFill>
                <a:latin typeface="+mn-lt"/>
                <a:cs typeface="Times" panose="02020603050405020304" pitchFamily="18" charset="0"/>
              </a:rPr>
              <a:t>CE ANALYSIS : Background Electrolyte (BGE)</a:t>
            </a:r>
            <a:endParaRPr lang="fr-FR" sz="3200" b="1" dirty="0">
              <a:solidFill>
                <a:schemeClr val="tx2"/>
              </a:solidFill>
              <a:latin typeface="+mn-lt"/>
              <a:cs typeface="Times" panose="02020603050405020304" pitchFamily="18" charset="0"/>
            </a:endParaRPr>
          </a:p>
        </p:txBody>
      </p:sp>
    </p:spTree>
    <p:extLst>
      <p:ext uri="{BB962C8B-B14F-4D97-AF65-F5344CB8AC3E}">
        <p14:creationId xmlns:p14="http://schemas.microsoft.com/office/powerpoint/2010/main" xmlns="" val="41015633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1"/>
          <p:cNvSpPr>
            <a:spLocks noChangeArrowheads="1"/>
          </p:cNvSpPr>
          <p:nvPr/>
        </p:nvSpPr>
        <p:spPr bwMode="auto">
          <a:xfrm>
            <a:off x="1276688" y="1956515"/>
            <a:ext cx="4203048" cy="3785652"/>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defTabSz="914400" eaLnBrk="0" fontAlgn="base" hangingPunct="0">
              <a:lnSpc>
                <a:spcPct val="150000"/>
              </a:lnSpc>
              <a:spcBef>
                <a:spcPct val="0"/>
              </a:spcBef>
              <a:spcAft>
                <a:spcPct val="0"/>
              </a:spcAft>
              <a:buFont typeface="Wingdings" pitchFamily="2" charset="2"/>
              <a:buChar char="Ø"/>
            </a:pPr>
            <a:r>
              <a:rPr lang="fr-FR" sz="2000" b="1" dirty="0" err="1" smtClean="0">
                <a:solidFill>
                  <a:schemeClr val="tx1"/>
                </a:solidFill>
                <a:ea typeface="Times New Roman" pitchFamily="18" charset="0"/>
                <a:cs typeface="Times" pitchFamily="18" charset="0"/>
              </a:rPr>
              <a:t>Capillary</a:t>
            </a:r>
            <a:r>
              <a:rPr lang="fr-FR" sz="2000" b="1" dirty="0" smtClean="0">
                <a:solidFill>
                  <a:schemeClr val="tx1"/>
                </a:solidFill>
                <a:ea typeface="Times New Roman" pitchFamily="18" charset="0"/>
                <a:cs typeface="Times" pitchFamily="18" charset="0"/>
              </a:rPr>
              <a:t> </a:t>
            </a:r>
            <a:r>
              <a:rPr lang="fr-FR" sz="2000" b="1" dirty="0" smtClean="0">
                <a:solidFill>
                  <a:schemeClr val="tx1"/>
                </a:solidFill>
                <a:cs typeface="Times" pitchFamily="18" charset="0"/>
              </a:rPr>
              <a:t>effective </a:t>
            </a:r>
            <a:r>
              <a:rPr lang="fr-FR" sz="2000" b="1" dirty="0" err="1" smtClean="0">
                <a:solidFill>
                  <a:schemeClr val="tx1"/>
                </a:solidFill>
                <a:cs typeface="Times" pitchFamily="18" charset="0"/>
              </a:rPr>
              <a:t>Length</a:t>
            </a:r>
            <a:r>
              <a:rPr lang="fr-FR" sz="2000" b="1" dirty="0" smtClean="0">
                <a:solidFill>
                  <a:schemeClr val="tx1"/>
                </a:solidFill>
                <a:cs typeface="Times" pitchFamily="18" charset="0"/>
              </a:rPr>
              <a:t> : </a:t>
            </a:r>
            <a:r>
              <a:rPr lang="fr-FR" sz="2000" b="1" dirty="0">
                <a:solidFill>
                  <a:schemeClr val="tx1"/>
                </a:solidFill>
                <a:cs typeface="Times" pitchFamily="18" charset="0"/>
              </a:rPr>
              <a:t>4</a:t>
            </a:r>
            <a:r>
              <a:rPr lang="fr-FR" sz="2000" b="1" dirty="0" smtClean="0">
                <a:solidFill>
                  <a:schemeClr val="tx1"/>
                </a:solidFill>
                <a:cs typeface="Times" pitchFamily="18" charset="0"/>
              </a:rPr>
              <a:t>0cm</a:t>
            </a:r>
          </a:p>
          <a:p>
            <a:pPr defTabSz="914400" eaLnBrk="0" fontAlgn="base" hangingPunct="0">
              <a:lnSpc>
                <a:spcPct val="150000"/>
              </a:lnSpc>
              <a:spcBef>
                <a:spcPct val="0"/>
              </a:spcBef>
              <a:spcAft>
                <a:spcPct val="0"/>
              </a:spcAft>
              <a:buFont typeface="Wingdings" pitchFamily="2" charset="2"/>
              <a:buChar char="Ø"/>
            </a:pPr>
            <a:r>
              <a:rPr lang="fr-FR" sz="2000" b="1" dirty="0" smtClean="0">
                <a:solidFill>
                  <a:schemeClr val="tx1"/>
                </a:solidFill>
                <a:cs typeface="Times" pitchFamily="18" charset="0"/>
              </a:rPr>
              <a:t> </a:t>
            </a:r>
            <a:r>
              <a:rPr lang="fr-FR" sz="2000" b="1" dirty="0" err="1" smtClean="0">
                <a:solidFill>
                  <a:schemeClr val="tx1"/>
                </a:solidFill>
                <a:ea typeface="Times New Roman" pitchFamily="18" charset="0"/>
                <a:cs typeface="Times" pitchFamily="18" charset="0"/>
              </a:rPr>
              <a:t>Temperature</a:t>
            </a:r>
            <a:r>
              <a:rPr lang="fr-FR" sz="2000" b="1" dirty="0" smtClean="0">
                <a:solidFill>
                  <a:schemeClr val="tx1"/>
                </a:solidFill>
                <a:ea typeface="Times New Roman" pitchFamily="18" charset="0"/>
                <a:cs typeface="Times" pitchFamily="18" charset="0"/>
              </a:rPr>
              <a:t> : 35°C</a:t>
            </a:r>
          </a:p>
          <a:p>
            <a:pPr defTabSz="914400" eaLnBrk="0" fontAlgn="base" hangingPunct="0">
              <a:lnSpc>
                <a:spcPct val="150000"/>
              </a:lnSpc>
              <a:spcBef>
                <a:spcPct val="0"/>
              </a:spcBef>
              <a:spcAft>
                <a:spcPct val="0"/>
              </a:spcAft>
              <a:buFont typeface="Wingdings" pitchFamily="2" charset="2"/>
              <a:buChar char="Ø"/>
            </a:pPr>
            <a:r>
              <a:rPr lang="fr-FR" sz="2000" b="1" dirty="0" smtClean="0">
                <a:solidFill>
                  <a:schemeClr val="tx1"/>
                </a:solidFill>
                <a:ea typeface="Times New Roman" pitchFamily="18" charset="0"/>
                <a:cs typeface="Times" pitchFamily="18" charset="0"/>
              </a:rPr>
              <a:t> </a:t>
            </a:r>
            <a:r>
              <a:rPr lang="fr-FR" sz="2000" b="1" dirty="0" err="1" smtClean="0">
                <a:solidFill>
                  <a:prstClr val="black"/>
                </a:solidFill>
              </a:rPr>
              <a:t>ionic</a:t>
            </a:r>
            <a:r>
              <a:rPr lang="fr-FR" sz="2000" b="1" dirty="0" smtClean="0">
                <a:solidFill>
                  <a:prstClr val="black"/>
                </a:solidFill>
              </a:rPr>
              <a:t> </a:t>
            </a:r>
            <a:r>
              <a:rPr lang="fr-FR" sz="2000" b="1" dirty="0" err="1" smtClean="0">
                <a:solidFill>
                  <a:prstClr val="black"/>
                </a:solidFill>
              </a:rPr>
              <a:t>strength</a:t>
            </a:r>
            <a:r>
              <a:rPr lang="fr-FR" sz="2000" b="1" dirty="0" smtClean="0">
                <a:solidFill>
                  <a:prstClr val="black"/>
                </a:solidFill>
              </a:rPr>
              <a:t> </a:t>
            </a:r>
            <a:r>
              <a:rPr lang="fr-FR" sz="2000" b="1" dirty="0" smtClean="0">
                <a:solidFill>
                  <a:schemeClr val="tx1"/>
                </a:solidFill>
                <a:ea typeface="Times New Roman" pitchFamily="18" charset="0"/>
                <a:cs typeface="Times" pitchFamily="18" charset="0"/>
              </a:rPr>
              <a:t>: 30 </a:t>
            </a:r>
            <a:r>
              <a:rPr lang="fr-FR" sz="2000" b="1" dirty="0" err="1" smtClean="0">
                <a:solidFill>
                  <a:schemeClr val="tx1"/>
                </a:solidFill>
                <a:ea typeface="Times New Roman" pitchFamily="18" charset="0"/>
                <a:cs typeface="Times" pitchFamily="18" charset="0"/>
              </a:rPr>
              <a:t>mM</a:t>
            </a:r>
            <a:endParaRPr lang="fr-FR" sz="2000" b="1" dirty="0" smtClean="0">
              <a:solidFill>
                <a:schemeClr val="tx1"/>
              </a:solidFill>
              <a:ea typeface="Times New Roman" pitchFamily="18" charset="0"/>
              <a:cs typeface="Times" pitchFamily="18" charset="0"/>
            </a:endParaRPr>
          </a:p>
          <a:p>
            <a:pPr defTabSz="914400" eaLnBrk="0" fontAlgn="base" hangingPunct="0">
              <a:lnSpc>
                <a:spcPct val="150000"/>
              </a:lnSpc>
              <a:spcBef>
                <a:spcPct val="0"/>
              </a:spcBef>
              <a:spcAft>
                <a:spcPct val="0"/>
              </a:spcAft>
              <a:buFont typeface="Wingdings" pitchFamily="2" charset="2"/>
              <a:buChar char="Ø"/>
            </a:pPr>
            <a:r>
              <a:rPr lang="fr-FR" sz="2000" b="1" dirty="0" smtClean="0">
                <a:solidFill>
                  <a:schemeClr val="tx1"/>
                </a:solidFill>
                <a:ea typeface="Times New Roman" pitchFamily="18" charset="0"/>
                <a:cs typeface="Times" pitchFamily="18" charset="0"/>
              </a:rPr>
              <a:t> </a:t>
            </a:r>
            <a:r>
              <a:rPr lang="fr-FR" sz="2000" b="1" dirty="0" smtClean="0">
                <a:solidFill>
                  <a:schemeClr val="tx1"/>
                </a:solidFill>
                <a:cs typeface="Times" pitchFamily="18" charset="0"/>
              </a:rPr>
              <a:t>Electric </a:t>
            </a:r>
            <a:r>
              <a:rPr lang="fr-FR" sz="2000" b="1" dirty="0" err="1" smtClean="0">
                <a:solidFill>
                  <a:schemeClr val="tx1"/>
                </a:solidFill>
                <a:cs typeface="Times" pitchFamily="18" charset="0"/>
              </a:rPr>
              <a:t>field</a:t>
            </a:r>
            <a:r>
              <a:rPr lang="fr-FR" sz="2000" b="1" dirty="0" smtClean="0">
                <a:solidFill>
                  <a:schemeClr val="tx1"/>
                </a:solidFill>
                <a:cs typeface="Times" pitchFamily="18" charset="0"/>
              </a:rPr>
              <a:t> : 212V/cm</a:t>
            </a:r>
          </a:p>
          <a:p>
            <a:pPr defTabSz="914400" eaLnBrk="0" fontAlgn="base" hangingPunct="0">
              <a:lnSpc>
                <a:spcPct val="150000"/>
              </a:lnSpc>
              <a:spcBef>
                <a:spcPct val="0"/>
              </a:spcBef>
              <a:spcAft>
                <a:spcPct val="0"/>
              </a:spcAft>
              <a:buFont typeface="Wingdings" pitchFamily="2" charset="2"/>
              <a:buChar char="Ø"/>
            </a:pPr>
            <a:r>
              <a:rPr lang="fr-FR" sz="2000" b="1" dirty="0" smtClean="0">
                <a:solidFill>
                  <a:schemeClr val="tx1"/>
                </a:solidFill>
                <a:cs typeface="Times" pitchFamily="18" charset="0"/>
              </a:rPr>
              <a:t> </a:t>
            </a:r>
            <a:r>
              <a:rPr lang="fr-FR" sz="2000" b="1" dirty="0" err="1" smtClean="0">
                <a:solidFill>
                  <a:schemeClr val="tx1"/>
                </a:solidFill>
                <a:ea typeface="Times New Roman" pitchFamily="18" charset="0"/>
                <a:cs typeface="Times" pitchFamily="18" charset="0"/>
              </a:rPr>
              <a:t>Detection</a:t>
            </a:r>
            <a:r>
              <a:rPr lang="fr-FR" sz="2000" b="1" dirty="0" smtClean="0">
                <a:solidFill>
                  <a:schemeClr val="tx1"/>
                </a:solidFill>
                <a:ea typeface="Times New Roman" pitchFamily="18" charset="0"/>
                <a:cs typeface="Times" pitchFamily="18" charset="0"/>
              </a:rPr>
              <a:t>: 214 nm</a:t>
            </a:r>
          </a:p>
          <a:p>
            <a:pPr defTabSz="914400" eaLnBrk="0" fontAlgn="base" hangingPunct="0">
              <a:lnSpc>
                <a:spcPct val="150000"/>
              </a:lnSpc>
              <a:spcBef>
                <a:spcPct val="0"/>
              </a:spcBef>
              <a:spcAft>
                <a:spcPct val="0"/>
              </a:spcAft>
              <a:buFont typeface="Wingdings" pitchFamily="2" charset="2"/>
              <a:buChar char="Ø"/>
            </a:pPr>
            <a:r>
              <a:rPr lang="fr-FR" sz="2000" b="1" dirty="0" smtClean="0">
                <a:solidFill>
                  <a:schemeClr val="tx1"/>
                </a:solidFill>
                <a:ea typeface="Times New Roman" pitchFamily="18" charset="0"/>
                <a:cs typeface="Times" pitchFamily="18" charset="0"/>
              </a:rPr>
              <a:t> </a:t>
            </a:r>
            <a:r>
              <a:rPr lang="fr-FR" sz="2000" b="1" dirty="0" err="1" smtClean="0">
                <a:solidFill>
                  <a:schemeClr val="tx1"/>
                </a:solidFill>
                <a:cs typeface="Times" pitchFamily="18" charset="0"/>
              </a:rPr>
              <a:t>Inject</a:t>
            </a:r>
            <a:r>
              <a:rPr lang="fr-FR" sz="2000" b="1" dirty="0" smtClean="0">
                <a:solidFill>
                  <a:schemeClr val="tx1"/>
                </a:solidFill>
                <a:cs typeface="Times" pitchFamily="18" charset="0"/>
              </a:rPr>
              <a:t> </a:t>
            </a:r>
            <a:r>
              <a:rPr lang="fr-FR" sz="2000" b="1" dirty="0" err="1" smtClean="0">
                <a:solidFill>
                  <a:schemeClr val="tx1"/>
                </a:solidFill>
                <a:cs typeface="Times" pitchFamily="18" charset="0"/>
              </a:rPr>
              <a:t>sample</a:t>
            </a:r>
            <a:r>
              <a:rPr lang="fr-FR" sz="2000" b="1" dirty="0" smtClean="0">
                <a:solidFill>
                  <a:schemeClr val="tx1"/>
                </a:solidFill>
                <a:cs typeface="Times" pitchFamily="18" charset="0"/>
              </a:rPr>
              <a:t>: 7.81nl</a:t>
            </a:r>
          </a:p>
          <a:p>
            <a:pPr defTabSz="914400" eaLnBrk="0" fontAlgn="base" hangingPunct="0">
              <a:lnSpc>
                <a:spcPct val="150000"/>
              </a:lnSpc>
              <a:spcBef>
                <a:spcPct val="0"/>
              </a:spcBef>
              <a:spcAft>
                <a:spcPct val="0"/>
              </a:spcAft>
              <a:buFont typeface="Wingdings" pitchFamily="2" charset="2"/>
              <a:buChar char="Ø"/>
            </a:pPr>
            <a:r>
              <a:rPr lang="fr-FR" sz="2000" b="1" dirty="0" smtClean="0">
                <a:solidFill>
                  <a:schemeClr val="tx1"/>
                </a:solidFill>
                <a:cs typeface="Times" pitchFamily="18" charset="0"/>
              </a:rPr>
              <a:t> </a:t>
            </a:r>
            <a:r>
              <a:rPr lang="fr-FR" sz="2000" b="1" dirty="0" smtClean="0">
                <a:solidFill>
                  <a:schemeClr val="tx1"/>
                </a:solidFill>
                <a:ea typeface="Times New Roman" pitchFamily="18" charset="0"/>
                <a:cs typeface="Times" pitchFamily="18" charset="0"/>
              </a:rPr>
              <a:t>BGE: sodium phosphate, pH 2.0</a:t>
            </a:r>
          </a:p>
          <a:p>
            <a:pPr defTabSz="914400" eaLnBrk="0" fontAlgn="base" hangingPunct="0">
              <a:lnSpc>
                <a:spcPct val="150000"/>
              </a:lnSpc>
              <a:spcBef>
                <a:spcPct val="0"/>
              </a:spcBef>
              <a:spcAft>
                <a:spcPct val="0"/>
              </a:spcAft>
              <a:buFont typeface="Wingdings" pitchFamily="2" charset="2"/>
              <a:buChar char="Ø"/>
            </a:pPr>
            <a:r>
              <a:rPr lang="fr-FR" sz="2000" b="1" dirty="0" smtClean="0">
                <a:solidFill>
                  <a:schemeClr val="tx1"/>
                </a:solidFill>
                <a:ea typeface="Times New Roman" pitchFamily="18" charset="0"/>
                <a:cs typeface="Times" pitchFamily="18" charset="0"/>
              </a:rPr>
              <a:t> </a:t>
            </a:r>
            <a:r>
              <a:rPr lang="fr-FR" sz="2000" b="1" dirty="0" err="1" smtClean="0">
                <a:solidFill>
                  <a:schemeClr val="tx1"/>
                </a:solidFill>
                <a:ea typeface="Times New Roman" pitchFamily="18" charset="0"/>
                <a:cs typeface="Times" pitchFamily="18" charset="0"/>
              </a:rPr>
              <a:t>Coating</a:t>
            </a:r>
            <a:r>
              <a:rPr lang="fr-FR" sz="2000" b="1" dirty="0" smtClean="0">
                <a:solidFill>
                  <a:schemeClr val="tx1"/>
                </a:solidFill>
                <a:ea typeface="Times New Roman" pitchFamily="18" charset="0"/>
                <a:cs typeface="Times" pitchFamily="18" charset="0"/>
              </a:rPr>
              <a:t>: PDADMAC, pH 8.0</a:t>
            </a:r>
            <a:endParaRPr lang="fr-FR" sz="2000" b="1" dirty="0" smtClean="0">
              <a:solidFill>
                <a:schemeClr val="tx1"/>
              </a:solidFill>
              <a:cs typeface="Times" pitchFamily="18" charset="0"/>
            </a:endParaRPr>
          </a:p>
        </p:txBody>
      </p:sp>
      <p:sp>
        <p:nvSpPr>
          <p:cNvPr id="8" name="Espace réservé du numéro de diapositive 7"/>
          <p:cNvSpPr>
            <a:spLocks noGrp="1"/>
          </p:cNvSpPr>
          <p:nvPr>
            <p:ph type="sldNum" sz="quarter" idx="12"/>
          </p:nvPr>
        </p:nvSpPr>
        <p:spPr/>
        <p:txBody>
          <a:bodyPr/>
          <a:lstStyle/>
          <a:p>
            <a:fld id="{8B675965-E128-4814-9824-0443C30E70CA}" type="slidenum">
              <a:rPr lang="fr-FR" smtClean="0">
                <a:solidFill>
                  <a:prstClr val="black">
                    <a:tint val="75000"/>
                  </a:prstClr>
                </a:solidFill>
              </a:rPr>
              <a:pPr/>
              <a:t>20</a:t>
            </a:fld>
            <a:endParaRPr lang="fr-FR">
              <a:solidFill>
                <a:prstClr val="black">
                  <a:tint val="75000"/>
                </a:prstClr>
              </a:solidFill>
            </a:endParaRPr>
          </a:p>
        </p:txBody>
      </p:sp>
      <p:sp>
        <p:nvSpPr>
          <p:cNvPr id="14" name="ZoneTexte 13"/>
          <p:cNvSpPr txBox="1"/>
          <p:nvPr/>
        </p:nvSpPr>
        <p:spPr>
          <a:xfrm>
            <a:off x="1125225" y="990445"/>
            <a:ext cx="10183907" cy="400110"/>
          </a:xfrm>
          <a:prstGeom prst="rect">
            <a:avLst/>
          </a:prstGeom>
          <a:noFill/>
        </p:spPr>
        <p:txBody>
          <a:bodyPr wrap="square" rtlCol="0">
            <a:spAutoFit/>
          </a:bodyPr>
          <a:lstStyle/>
          <a:p>
            <a:r>
              <a:rPr lang="fr-FR" sz="2000" b="1" dirty="0" err="1" smtClean="0">
                <a:solidFill>
                  <a:prstClr val="black"/>
                </a:solidFill>
              </a:rPr>
              <a:t>Electrophoretic</a:t>
            </a:r>
            <a:r>
              <a:rPr lang="fr-FR" sz="2000" b="1" dirty="0" smtClean="0">
                <a:solidFill>
                  <a:prstClr val="black"/>
                </a:solidFill>
              </a:rPr>
              <a:t> </a:t>
            </a:r>
            <a:r>
              <a:rPr lang="fr-FR" sz="2000" b="1" dirty="0" err="1" smtClean="0">
                <a:solidFill>
                  <a:prstClr val="black"/>
                </a:solidFill>
              </a:rPr>
              <a:t>parameters</a:t>
            </a:r>
            <a:r>
              <a:rPr lang="fr-FR" sz="2000" b="1" dirty="0" smtClean="0">
                <a:solidFill>
                  <a:prstClr val="black"/>
                </a:solidFill>
              </a:rPr>
              <a:t> </a:t>
            </a:r>
            <a:r>
              <a:rPr lang="fr-FR" sz="2000" b="1" dirty="0" err="1" smtClean="0">
                <a:solidFill>
                  <a:prstClr val="black"/>
                </a:solidFill>
              </a:rPr>
              <a:t>selection</a:t>
            </a:r>
            <a:r>
              <a:rPr lang="fr-FR" sz="2000" b="1" dirty="0" smtClean="0">
                <a:solidFill>
                  <a:prstClr val="black"/>
                </a:solidFill>
              </a:rPr>
              <a:t> </a:t>
            </a:r>
            <a:r>
              <a:rPr lang="fr-FR" sz="2000" dirty="0" smtClean="0">
                <a:solidFill>
                  <a:prstClr val="black"/>
                </a:solidFill>
              </a:rPr>
              <a:t>(</a:t>
            </a:r>
            <a:r>
              <a:rPr lang="fr-FR" sz="2000" dirty="0" err="1" smtClean="0">
                <a:solidFill>
                  <a:prstClr val="black"/>
                </a:solidFill>
              </a:rPr>
              <a:t>capillary</a:t>
            </a:r>
            <a:r>
              <a:rPr lang="fr-FR" sz="2000" dirty="0" smtClean="0">
                <a:solidFill>
                  <a:prstClr val="black"/>
                </a:solidFill>
              </a:rPr>
              <a:t> </a:t>
            </a:r>
            <a:r>
              <a:rPr lang="fr-FR" sz="2000" dirty="0" err="1" smtClean="0">
                <a:solidFill>
                  <a:prstClr val="black"/>
                </a:solidFill>
              </a:rPr>
              <a:t>length</a:t>
            </a:r>
            <a:r>
              <a:rPr lang="fr-FR" sz="2000" dirty="0" smtClean="0">
                <a:solidFill>
                  <a:prstClr val="black"/>
                </a:solidFill>
              </a:rPr>
              <a:t>, </a:t>
            </a:r>
            <a:r>
              <a:rPr lang="fr-FR" sz="2000" dirty="0" err="1" smtClean="0">
                <a:solidFill>
                  <a:prstClr val="black"/>
                </a:solidFill>
              </a:rPr>
              <a:t>temperature</a:t>
            </a:r>
            <a:r>
              <a:rPr lang="fr-FR" sz="2000" dirty="0" smtClean="0">
                <a:solidFill>
                  <a:prstClr val="black"/>
                </a:solidFill>
              </a:rPr>
              <a:t>, </a:t>
            </a:r>
            <a:r>
              <a:rPr lang="fr-FR" sz="2000" dirty="0" err="1" smtClean="0">
                <a:solidFill>
                  <a:prstClr val="black"/>
                </a:solidFill>
              </a:rPr>
              <a:t>ionic</a:t>
            </a:r>
            <a:r>
              <a:rPr lang="fr-FR" sz="2000" dirty="0" smtClean="0">
                <a:solidFill>
                  <a:prstClr val="black"/>
                </a:solidFill>
              </a:rPr>
              <a:t> </a:t>
            </a:r>
            <a:r>
              <a:rPr lang="fr-FR" sz="2000" dirty="0" err="1" smtClean="0">
                <a:solidFill>
                  <a:prstClr val="black"/>
                </a:solidFill>
              </a:rPr>
              <a:t>strength</a:t>
            </a:r>
            <a:r>
              <a:rPr lang="fr-FR" sz="2000" dirty="0" smtClean="0">
                <a:solidFill>
                  <a:prstClr val="black"/>
                </a:solidFill>
              </a:rPr>
              <a:t>… .)</a:t>
            </a:r>
            <a:endParaRPr lang="fr-FR" sz="2000" dirty="0">
              <a:solidFill>
                <a:prstClr val="black"/>
              </a:solidFill>
            </a:endParaRPr>
          </a:p>
        </p:txBody>
      </p:sp>
      <p:pic>
        <p:nvPicPr>
          <p:cNvPr id="1026" name="Picture 2" descr="C:\Users\Pauline\Desktop\SAM_3103_1024x1024.jpg"/>
          <p:cNvPicPr>
            <a:picLocks noChangeAspect="1" noChangeArrowheads="1"/>
          </p:cNvPicPr>
          <p:nvPr/>
        </p:nvPicPr>
        <p:blipFill>
          <a:blip r:embed="rId3"/>
          <a:srcRect/>
          <a:stretch>
            <a:fillRect/>
          </a:stretch>
        </p:blipFill>
        <p:spPr bwMode="auto">
          <a:xfrm>
            <a:off x="6987653" y="2685486"/>
            <a:ext cx="3251751" cy="2798610"/>
          </a:xfrm>
          <a:prstGeom prst="rect">
            <a:avLst/>
          </a:prstGeom>
          <a:noFill/>
        </p:spPr>
      </p:pic>
      <p:sp>
        <p:nvSpPr>
          <p:cNvPr id="11" name="ZoneTexte 10"/>
          <p:cNvSpPr txBox="1"/>
          <p:nvPr/>
        </p:nvSpPr>
        <p:spPr>
          <a:xfrm>
            <a:off x="6891750" y="1713963"/>
            <a:ext cx="3347655" cy="707886"/>
          </a:xfrm>
          <a:prstGeom prst="rect">
            <a:avLst/>
          </a:prstGeom>
          <a:ln/>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fr-FR" sz="2000" b="1" dirty="0" smtClean="0">
                <a:cs typeface="Times New Roman" pitchFamily="18" charset="0"/>
              </a:rPr>
              <a:t>3 </a:t>
            </a:r>
            <a:r>
              <a:rPr lang="fr-FR" sz="2000" b="1" dirty="0" err="1" smtClean="0">
                <a:cs typeface="Times New Roman" pitchFamily="18" charset="0"/>
              </a:rPr>
              <a:t>Batches</a:t>
            </a:r>
            <a:r>
              <a:rPr lang="fr-FR" sz="2000" b="1" dirty="0" smtClean="0">
                <a:cs typeface="Times New Roman" pitchFamily="18" charset="0"/>
              </a:rPr>
              <a:t>  of  </a:t>
            </a:r>
            <a:r>
              <a:rPr lang="fr-FR" sz="2000" b="1" i="1" dirty="0" err="1" smtClean="0">
                <a:cs typeface="Times New Roman" pitchFamily="18" charset="0"/>
              </a:rPr>
              <a:t>Lachesis</a:t>
            </a:r>
            <a:r>
              <a:rPr lang="fr-FR" sz="2000" b="1" i="1" dirty="0" smtClean="0">
                <a:cs typeface="Times New Roman" pitchFamily="18" charset="0"/>
              </a:rPr>
              <a:t> muta </a:t>
            </a:r>
          </a:p>
          <a:p>
            <a:pPr algn="ctr"/>
            <a:r>
              <a:rPr lang="fr-FR" sz="2000" b="1" dirty="0" smtClean="0">
                <a:cs typeface="Times New Roman" pitchFamily="18" charset="0"/>
              </a:rPr>
              <a:t>30 </a:t>
            </a:r>
            <a:r>
              <a:rPr lang="fr-FR" sz="2000" b="1" dirty="0" err="1" smtClean="0">
                <a:cs typeface="Times New Roman" pitchFamily="18" charset="0"/>
              </a:rPr>
              <a:t>analyzes</a:t>
            </a:r>
            <a:r>
              <a:rPr lang="fr-FR" sz="2000" b="1" dirty="0" smtClean="0">
                <a:cs typeface="Times New Roman" pitchFamily="18" charset="0"/>
              </a:rPr>
              <a:t> per batch </a:t>
            </a:r>
            <a:endParaRPr lang="fr-FR" sz="2000" b="1" dirty="0">
              <a:cs typeface="Times New Roman" pitchFamily="18" charset="0"/>
            </a:endParaRPr>
          </a:p>
        </p:txBody>
      </p:sp>
      <p:sp>
        <p:nvSpPr>
          <p:cNvPr id="9" name="Titre 6"/>
          <p:cNvSpPr txBox="1">
            <a:spLocks/>
          </p:cNvSpPr>
          <p:nvPr/>
        </p:nvSpPr>
        <p:spPr>
          <a:xfrm>
            <a:off x="2099735" y="122216"/>
            <a:ext cx="8483610" cy="511156"/>
          </a:xfrm>
          <a:prstGeom prst="rect">
            <a:avLst/>
          </a:prstGeom>
          <a:ln>
            <a:solidFill>
              <a:schemeClr val="tx2">
                <a:lumMod val="75000"/>
              </a:schemeClr>
            </a:solid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dirty="0" smtClean="0">
                <a:solidFill>
                  <a:schemeClr val="tx2"/>
                </a:solidFill>
                <a:latin typeface="+mn-lt"/>
                <a:cs typeface="Times" panose="02020603050405020304" pitchFamily="18" charset="0"/>
              </a:rPr>
              <a:t>CE ANALYSIS : optimal conditions</a:t>
            </a:r>
            <a:endParaRPr lang="fr-FR" sz="3200" b="1" dirty="0">
              <a:solidFill>
                <a:schemeClr val="tx2"/>
              </a:solidFill>
              <a:latin typeface="+mn-lt"/>
              <a:cs typeface="Times" panose="02020603050405020304" pitchFamily="18" charset="0"/>
            </a:endParaRPr>
          </a:p>
        </p:txBody>
      </p:sp>
    </p:spTree>
    <p:extLst>
      <p:ext uri="{BB962C8B-B14F-4D97-AF65-F5344CB8AC3E}">
        <p14:creationId xmlns:p14="http://schemas.microsoft.com/office/powerpoint/2010/main" xmlns="" val="349430660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ZoneTexte 10"/>
          <p:cNvSpPr txBox="1"/>
          <p:nvPr/>
        </p:nvSpPr>
        <p:spPr>
          <a:xfrm>
            <a:off x="1742475" y="2222478"/>
            <a:ext cx="8884692" cy="769441"/>
          </a:xfrm>
          <a:prstGeom prst="rect">
            <a:avLst/>
          </a:prstGeom>
          <a:noFill/>
          <a:ln w="19050">
            <a:solidFill>
              <a:srgbClr val="0070C0"/>
            </a:solidFill>
          </a:ln>
          <a:effectLst>
            <a:reflection blurRad="6350" stA="50000" endA="300" endPos="90000" dist="50800" dir="5400000" sy="-100000" algn="bl" rotWithShape="0"/>
          </a:effectLst>
        </p:spPr>
        <p:txBody>
          <a:bodyPr wrap="square" rtlCol="0">
            <a:spAutoFit/>
          </a:bodyPr>
          <a:lstStyle/>
          <a:p>
            <a:pPr algn="ctr"/>
            <a:r>
              <a:rPr lang="fr-FR" sz="4400" b="1" dirty="0" smtClean="0">
                <a:solidFill>
                  <a:schemeClr val="accent1">
                    <a:lumMod val="75000"/>
                  </a:schemeClr>
                </a:solidFill>
                <a:cs typeface="Times" panose="02020603050405020304" pitchFamily="18" charset="0"/>
              </a:rPr>
              <a:t>CHEMOMETRIC TREATMENT</a:t>
            </a:r>
            <a:endParaRPr lang="fr-FR" sz="4400" b="1" dirty="0">
              <a:solidFill>
                <a:schemeClr val="accent1">
                  <a:lumMod val="75000"/>
                </a:schemeClr>
              </a:solidFill>
              <a:cs typeface="Times" panose="02020603050405020304" pitchFamily="18" charset="0"/>
            </a:endParaRPr>
          </a:p>
        </p:txBody>
      </p:sp>
      <p:sp>
        <p:nvSpPr>
          <p:cNvPr id="4" name="Espace réservé du numéro de diapositive 3"/>
          <p:cNvSpPr>
            <a:spLocks noGrp="1"/>
          </p:cNvSpPr>
          <p:nvPr>
            <p:ph type="sldNum" sz="quarter" idx="12"/>
          </p:nvPr>
        </p:nvSpPr>
        <p:spPr/>
        <p:txBody>
          <a:bodyPr/>
          <a:lstStyle/>
          <a:p>
            <a:fld id="{D57F1E4F-1CFF-5643-939E-02111984F565}" type="slidenum">
              <a:rPr lang="en-US" smtClean="0"/>
              <a:pPr/>
              <a:t>21</a:t>
            </a:fld>
            <a:endParaRPr lang="en-US" dirty="0"/>
          </a:p>
        </p:txBody>
      </p:sp>
      <p:pic>
        <p:nvPicPr>
          <p:cNvPr id="12" name="Image 1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173513" y="4285334"/>
            <a:ext cx="3905317" cy="2108647"/>
          </a:xfrm>
          <a:prstGeom prst="rect">
            <a:avLst/>
          </a:prstGeom>
        </p:spPr>
      </p:pic>
      <p:pic>
        <p:nvPicPr>
          <p:cNvPr id="13" name="Picture 2" descr="C:\Users\Pauline\Desktop\DOCS\IBMM_Vertical.jpg"/>
          <p:cNvPicPr>
            <a:picLocks noChangeAspect="1" noChangeArrowheads="1"/>
          </p:cNvPicPr>
          <p:nvPr/>
        </p:nvPicPr>
        <p:blipFill>
          <a:blip r:embed="rId4" cstate="print"/>
          <a:srcRect/>
          <a:stretch>
            <a:fillRect/>
          </a:stretch>
        </p:blipFill>
        <p:spPr bwMode="auto">
          <a:xfrm>
            <a:off x="155690" y="124540"/>
            <a:ext cx="1409364" cy="1591758"/>
          </a:xfrm>
          <a:prstGeom prst="rect">
            <a:avLst/>
          </a:prstGeom>
          <a:noFill/>
        </p:spPr>
      </p:pic>
      <p:pic>
        <p:nvPicPr>
          <p:cNvPr id="14" name="Picture 7" descr="C:\Users\Sylvia\Downloads\LOGO_filet_noir_RVB_petit (1).jpg"/>
          <p:cNvPicPr>
            <a:picLocks noChangeAspect="1" noChangeArrowheads="1"/>
          </p:cNvPicPr>
          <p:nvPr/>
        </p:nvPicPr>
        <p:blipFill>
          <a:blip r:embed="rId5" cstate="print">
            <a:clrChange>
              <a:clrFrom>
                <a:srgbClr val="1F1F1F"/>
              </a:clrFrom>
              <a:clrTo>
                <a:srgbClr val="1F1F1F">
                  <a:alpha val="0"/>
                </a:srgbClr>
              </a:clrTo>
            </a:clrChange>
          </a:blip>
          <a:srcRect/>
          <a:stretch>
            <a:fillRect/>
          </a:stretch>
        </p:blipFill>
        <p:spPr bwMode="auto">
          <a:xfrm>
            <a:off x="210001" y="5444656"/>
            <a:ext cx="1409363" cy="1235993"/>
          </a:xfrm>
          <a:prstGeom prst="rect">
            <a:avLst/>
          </a:prstGeom>
          <a:noFill/>
          <a:ln w="9525">
            <a:noFill/>
            <a:miter lim="800000"/>
            <a:headEnd/>
            <a:tailEnd/>
          </a:ln>
        </p:spPr>
      </p:pic>
      <p:pic>
        <p:nvPicPr>
          <p:cNvPr id="16" name="Picture 2" descr="C:\Users\Pauline\Desktop\UFHB_LOGO.jpg"/>
          <p:cNvPicPr>
            <a:picLocks noChangeAspect="1" noChangeArrowheads="1"/>
          </p:cNvPicPr>
          <p:nvPr/>
        </p:nvPicPr>
        <p:blipFill>
          <a:blip r:embed="rId6"/>
          <a:srcRect/>
          <a:stretch>
            <a:fillRect/>
          </a:stretch>
        </p:blipFill>
        <p:spPr bwMode="auto">
          <a:xfrm>
            <a:off x="10459469" y="5462425"/>
            <a:ext cx="1606488" cy="1200453"/>
          </a:xfrm>
          <a:prstGeom prst="rect">
            <a:avLst/>
          </a:prstGeom>
          <a:noFill/>
        </p:spPr>
      </p:pic>
      <p:sp>
        <p:nvSpPr>
          <p:cNvPr id="2" name="ZoneTexte 1"/>
          <p:cNvSpPr txBox="1"/>
          <p:nvPr/>
        </p:nvSpPr>
        <p:spPr>
          <a:xfrm>
            <a:off x="2852382" y="3796858"/>
            <a:ext cx="6591869" cy="677108"/>
          </a:xfrm>
          <a:prstGeom prst="rect">
            <a:avLst/>
          </a:prstGeom>
          <a:noFill/>
        </p:spPr>
        <p:txBody>
          <a:bodyPr wrap="square" rtlCol="0">
            <a:spAutoFit/>
          </a:bodyPr>
          <a:lstStyle/>
          <a:p>
            <a:pPr algn="ctr"/>
            <a:r>
              <a:rPr lang="fr-FR" dirty="0" smtClean="0">
                <a:cs typeface="Times New Roman" panose="02020603050405020304" pitchFamily="18" charset="0"/>
              </a:rPr>
              <a:t>Collaboration </a:t>
            </a:r>
            <a:r>
              <a:rPr lang="fr-FR" dirty="0" err="1" smtClean="0">
                <a:cs typeface="Times New Roman" panose="02020603050405020304" pitchFamily="18" charset="0"/>
              </a:rPr>
              <a:t>with</a:t>
            </a:r>
            <a:r>
              <a:rPr lang="fr-FR" dirty="0" smtClean="0">
                <a:cs typeface="Times New Roman" panose="02020603050405020304" pitchFamily="18" charset="0"/>
              </a:rPr>
              <a:t>:</a:t>
            </a:r>
          </a:p>
          <a:p>
            <a:pPr algn="ctr"/>
            <a:r>
              <a:rPr lang="fr-FR" sz="2000" b="1" dirty="0" smtClean="0">
                <a:cs typeface="Times New Roman" panose="02020603050405020304" pitchFamily="18" charset="0"/>
              </a:rPr>
              <a:t>Dr Christelle </a:t>
            </a:r>
            <a:r>
              <a:rPr lang="fr-FR" sz="2000" b="1" dirty="0" err="1" smtClean="0">
                <a:cs typeface="Times New Roman" panose="02020603050405020304" pitchFamily="18" charset="0"/>
              </a:rPr>
              <a:t>Reynes</a:t>
            </a:r>
            <a:r>
              <a:rPr lang="fr-FR" sz="2000" b="1" dirty="0" smtClean="0">
                <a:cs typeface="Times New Roman" panose="02020603050405020304" pitchFamily="18" charset="0"/>
              </a:rPr>
              <a:t> and Pr Robert Sabatier</a:t>
            </a:r>
            <a:endParaRPr lang="fr-FR" sz="2000" b="1" dirty="0">
              <a:cs typeface="Times New Roman" panose="02020603050405020304" pitchFamily="18" charset="0"/>
            </a:endParaRPr>
          </a:p>
        </p:txBody>
      </p:sp>
    </p:spTree>
    <p:extLst>
      <p:ext uri="{BB962C8B-B14F-4D97-AF65-F5344CB8AC3E}">
        <p14:creationId xmlns:p14="http://schemas.microsoft.com/office/powerpoint/2010/main" xmlns="" val="6249720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p:cNvSpPr>
            <a:spLocks noChangeArrowheads="1"/>
          </p:cNvSpPr>
          <p:nvPr/>
        </p:nvSpPr>
        <p:spPr bwMode="auto">
          <a:xfrm>
            <a:off x="1084788" y="6581003"/>
            <a:ext cx="10676288" cy="276999"/>
          </a:xfrm>
          <a:prstGeom prst="rect">
            <a:avLst/>
          </a:prstGeom>
          <a:solidFill>
            <a:schemeClr val="tx2">
              <a:lumMod val="50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defTabSz="914400" eaLnBrk="0" fontAlgn="base" hangingPunct="0">
              <a:spcBef>
                <a:spcPct val="0"/>
              </a:spcBef>
              <a:spcAft>
                <a:spcPct val="0"/>
              </a:spcAft>
            </a:pPr>
            <a:r>
              <a:rPr kumimoji="0" lang="fr-FR" sz="1200" b="1" i="0" u="sng" strike="noStrike" cap="none" normalizeH="0" baseline="0" dirty="0" err="1" smtClean="0">
                <a:ln>
                  <a:noFill/>
                </a:ln>
                <a:solidFill>
                  <a:srgbClr val="92D050"/>
                </a:solidFill>
                <a:effectLst/>
                <a:latin typeface="Calibri" pitchFamily="34" charset="0"/>
                <a:ea typeface="Times New Roman" pitchFamily="18" charset="0"/>
                <a:cs typeface="Times New Roman" pitchFamily="18" charset="0"/>
              </a:rPr>
              <a:t>Analytical</a:t>
            </a:r>
            <a:r>
              <a:rPr kumimoji="0" lang="fr-FR" sz="1200" b="1" i="0" u="sng" strike="noStrike" cap="none" normalizeH="0" baseline="0" dirty="0" smtClean="0">
                <a:ln>
                  <a:noFill/>
                </a:ln>
                <a:solidFill>
                  <a:srgbClr val="92D050"/>
                </a:solidFill>
                <a:effectLst/>
                <a:latin typeface="Calibri" pitchFamily="34" charset="0"/>
                <a:ea typeface="Times New Roman" pitchFamily="18" charset="0"/>
                <a:cs typeface="Times New Roman" pitchFamily="18" charset="0"/>
              </a:rPr>
              <a:t> conditions</a:t>
            </a:r>
            <a:r>
              <a:rPr kumimoji="0" lang="fr-FR" sz="1200" b="1" i="0" u="sng" strike="noStrike" cap="none" normalizeH="0" dirty="0" smtClean="0">
                <a:ln>
                  <a:noFill/>
                </a:ln>
                <a:solidFill>
                  <a:srgbClr val="92D050"/>
                </a:solidFill>
                <a:effectLst/>
                <a:latin typeface="Calibri" pitchFamily="34" charset="0"/>
                <a:ea typeface="Times New Roman" pitchFamily="18" charset="0"/>
                <a:cs typeface="Times New Roman" pitchFamily="18" charset="0"/>
              </a:rPr>
              <a:t>:</a:t>
            </a:r>
            <a:r>
              <a:rPr kumimoji="0" lang="fr-FR" sz="1200" b="1" i="0" strike="noStrike" cap="none" normalizeH="0" dirty="0" smtClean="0">
                <a:ln>
                  <a:noFill/>
                </a:ln>
                <a:solidFill>
                  <a:srgbClr val="92D050"/>
                </a:solidFill>
                <a:effectLst/>
                <a:latin typeface="Calibri" pitchFamily="34" charset="0"/>
                <a:ea typeface="Times New Roman" pitchFamily="18" charset="0"/>
                <a:cs typeface="Times New Roman" pitchFamily="18" charset="0"/>
              </a:rPr>
              <a:t> BGE </a:t>
            </a:r>
            <a:r>
              <a:rPr kumimoji="0" lang="fr-FR" sz="1200" b="1" i="0" u="none" strike="noStrike" cap="none" normalizeH="0" baseline="0" dirty="0" smtClean="0">
                <a:ln>
                  <a:noFill/>
                </a:ln>
                <a:solidFill>
                  <a:schemeClr val="bg1"/>
                </a:solidFill>
                <a:effectLst/>
                <a:latin typeface="Times" pitchFamily="18" charset="0"/>
                <a:ea typeface="Times New Roman" pitchFamily="18" charset="0"/>
                <a:cs typeface="Times" pitchFamily="18" charset="0"/>
              </a:rPr>
              <a:t>phosphate de sodium pH 2.0 </a:t>
            </a:r>
            <a:r>
              <a:rPr kumimoji="0" lang="fr-FR" sz="1200" b="1" i="0" u="none" strike="noStrike" cap="none" normalizeH="0" dirty="0" smtClean="0">
                <a:ln>
                  <a:noFill/>
                </a:ln>
                <a:solidFill>
                  <a:schemeClr val="bg1"/>
                </a:solidFill>
                <a:effectLst/>
                <a:latin typeface="Times" pitchFamily="18" charset="0"/>
                <a:ea typeface="Times New Roman" pitchFamily="18" charset="0"/>
                <a:cs typeface="Times" pitchFamily="18" charset="0"/>
              </a:rPr>
              <a:t> </a:t>
            </a:r>
            <a:r>
              <a:rPr kumimoji="0" lang="fr-FR" sz="1200" b="1" i="0" u="none" strike="noStrike" cap="none" normalizeH="0" baseline="0" dirty="0" smtClean="0">
                <a:ln>
                  <a:noFill/>
                </a:ln>
                <a:solidFill>
                  <a:schemeClr val="bg1"/>
                </a:solidFill>
                <a:effectLst/>
                <a:latin typeface="Times" pitchFamily="18" charset="0"/>
                <a:ea typeface="Times New Roman" pitchFamily="18" charset="0"/>
                <a:cs typeface="Times" pitchFamily="18" charset="0"/>
              </a:rPr>
              <a:t>I</a:t>
            </a:r>
            <a:r>
              <a:rPr lang="fr-FR" sz="1200" b="1" dirty="0" smtClean="0">
                <a:solidFill>
                  <a:schemeClr val="bg1"/>
                </a:solidFill>
                <a:latin typeface="Times" pitchFamily="18" charset="0"/>
                <a:cs typeface="Times" pitchFamily="18" charset="0"/>
              </a:rPr>
              <a:t>:</a:t>
            </a:r>
            <a:r>
              <a:rPr lang="fr-FR" sz="1200" b="1" dirty="0" smtClean="0">
                <a:solidFill>
                  <a:schemeClr val="bg1"/>
                </a:solidFill>
                <a:latin typeface="Times" pitchFamily="18" charset="0"/>
                <a:ea typeface="Times New Roman" pitchFamily="18" charset="0"/>
                <a:cs typeface="Times" pitchFamily="18" charset="0"/>
              </a:rPr>
              <a:t> 30 </a:t>
            </a:r>
            <a:r>
              <a:rPr lang="fr-FR" sz="1200" b="1" dirty="0" err="1" smtClean="0">
                <a:solidFill>
                  <a:schemeClr val="bg1"/>
                </a:solidFill>
                <a:latin typeface="Times" pitchFamily="18" charset="0"/>
                <a:ea typeface="Times New Roman" pitchFamily="18" charset="0"/>
                <a:cs typeface="Times" pitchFamily="18" charset="0"/>
              </a:rPr>
              <a:t>mM</a:t>
            </a:r>
            <a:r>
              <a:rPr lang="fr-FR" sz="1200" b="1" dirty="0" smtClean="0">
                <a:solidFill>
                  <a:schemeClr val="bg1"/>
                </a:solidFill>
                <a:latin typeface="Times" pitchFamily="18" charset="0"/>
                <a:ea typeface="Times New Roman" pitchFamily="18" charset="0"/>
                <a:cs typeface="Times" pitchFamily="18" charset="0"/>
              </a:rPr>
              <a:t> </a:t>
            </a:r>
            <a:r>
              <a:rPr lang="fr-FR" sz="1200" b="1" dirty="0" smtClean="0">
                <a:latin typeface="Times" pitchFamily="18" charset="0"/>
                <a:ea typeface="Times New Roman" pitchFamily="18" charset="0"/>
                <a:cs typeface="Times" pitchFamily="18" charset="0"/>
              </a:rPr>
              <a:t>/</a:t>
            </a:r>
            <a:r>
              <a:rPr lang="fr-FR" sz="1200" b="1" dirty="0" smtClean="0">
                <a:solidFill>
                  <a:srgbClr val="92D050"/>
                </a:solidFill>
                <a:latin typeface="Times" pitchFamily="18" charset="0"/>
                <a:ea typeface="Times New Roman" pitchFamily="18" charset="0"/>
                <a:cs typeface="Times" pitchFamily="18" charset="0"/>
              </a:rPr>
              <a:t> </a:t>
            </a:r>
            <a:r>
              <a:rPr lang="fr-FR" sz="1200" b="1" dirty="0" err="1" smtClean="0">
                <a:solidFill>
                  <a:srgbClr val="92D050"/>
                </a:solidFill>
                <a:latin typeface="Times" pitchFamily="18" charset="0"/>
                <a:ea typeface="Times New Roman" pitchFamily="18" charset="0"/>
                <a:cs typeface="Times" pitchFamily="18" charset="0"/>
              </a:rPr>
              <a:t>Coating</a:t>
            </a:r>
            <a:r>
              <a:rPr kumimoji="0" lang="fr-FR" sz="1200" b="1" i="0" u="none" strike="noStrike" cap="none" normalizeH="0" dirty="0" smtClean="0">
                <a:ln>
                  <a:noFill/>
                </a:ln>
                <a:solidFill>
                  <a:srgbClr val="92D050"/>
                </a:solidFill>
                <a:effectLst/>
                <a:latin typeface="Times" pitchFamily="18" charset="0"/>
                <a:ea typeface="Times New Roman" pitchFamily="18" charset="0"/>
                <a:cs typeface="Times" pitchFamily="18" charset="0"/>
              </a:rPr>
              <a:t> </a:t>
            </a:r>
            <a:r>
              <a:rPr kumimoji="0" lang="fr-FR" sz="1200" b="1" i="0" u="none" strike="noStrike" cap="none" normalizeH="0" baseline="0" dirty="0" smtClean="0">
                <a:ln>
                  <a:noFill/>
                </a:ln>
                <a:solidFill>
                  <a:schemeClr val="bg1"/>
                </a:solidFill>
                <a:effectLst/>
                <a:latin typeface="Times" pitchFamily="18" charset="0"/>
                <a:ea typeface="Times New Roman" pitchFamily="18" charset="0"/>
                <a:cs typeface="Times" pitchFamily="18" charset="0"/>
              </a:rPr>
              <a:t>PDADMAC / </a:t>
            </a:r>
            <a:r>
              <a:rPr kumimoji="0" lang="fr-FR" sz="1200" b="1" i="0" u="none" strike="noStrike" cap="none" normalizeH="0" baseline="0" dirty="0" smtClean="0">
                <a:ln>
                  <a:noFill/>
                </a:ln>
                <a:solidFill>
                  <a:srgbClr val="92D050"/>
                </a:solidFill>
                <a:effectLst/>
                <a:latin typeface="Times" pitchFamily="18" charset="0"/>
                <a:ea typeface="Times New Roman" pitchFamily="18" charset="0"/>
                <a:cs typeface="Times" pitchFamily="18" charset="0"/>
              </a:rPr>
              <a:t>Leff</a:t>
            </a:r>
            <a:r>
              <a:rPr kumimoji="0" lang="fr-FR" sz="1200" b="1" i="0" u="none" strike="noStrike" cap="none" normalizeH="0" baseline="0" dirty="0" smtClean="0">
                <a:ln>
                  <a:noFill/>
                </a:ln>
                <a:solidFill>
                  <a:srgbClr val="FFFF00"/>
                </a:solidFill>
                <a:effectLst/>
                <a:latin typeface="Times" pitchFamily="18" charset="0"/>
                <a:ea typeface="Times New Roman" pitchFamily="18" charset="0"/>
                <a:cs typeface="Times" pitchFamily="18" charset="0"/>
              </a:rPr>
              <a:t> </a:t>
            </a:r>
            <a:r>
              <a:rPr lang="fr-FR" sz="1200" b="1" dirty="0" smtClean="0">
                <a:solidFill>
                  <a:schemeClr val="bg1"/>
                </a:solidFill>
                <a:latin typeface="Times" pitchFamily="18" charset="0"/>
                <a:ea typeface="Times New Roman" pitchFamily="18" charset="0"/>
                <a:cs typeface="Times" pitchFamily="18" charset="0"/>
              </a:rPr>
              <a:t>5</a:t>
            </a:r>
            <a:r>
              <a:rPr kumimoji="0" lang="fr-FR" sz="1200" b="1" i="0" u="none" strike="noStrike" cap="none" normalizeH="0" baseline="0" dirty="0" smtClean="0">
                <a:ln>
                  <a:noFill/>
                </a:ln>
                <a:solidFill>
                  <a:schemeClr val="bg1"/>
                </a:solidFill>
                <a:effectLst/>
                <a:latin typeface="Times" pitchFamily="18" charset="0"/>
                <a:ea typeface="Times New Roman" pitchFamily="18" charset="0"/>
                <a:cs typeface="Times" pitchFamily="18" charset="0"/>
              </a:rPr>
              <a:t>0 cm / </a:t>
            </a:r>
            <a:r>
              <a:rPr kumimoji="0" lang="fr-FR" sz="1200" b="1" i="0" u="none" strike="noStrike" cap="none" normalizeH="0" baseline="0" dirty="0" smtClean="0">
                <a:ln>
                  <a:noFill/>
                </a:ln>
                <a:solidFill>
                  <a:srgbClr val="92D050"/>
                </a:solidFill>
                <a:effectLst/>
                <a:latin typeface="Times" pitchFamily="18" charset="0"/>
                <a:ea typeface="Times New Roman" pitchFamily="18" charset="0"/>
                <a:cs typeface="Times" pitchFamily="18" charset="0"/>
              </a:rPr>
              <a:t>T</a:t>
            </a:r>
            <a:r>
              <a:rPr kumimoji="0" lang="fr-FR" sz="1200" b="1" i="0" u="none" strike="noStrike" cap="none" normalizeH="0" baseline="0" dirty="0" smtClean="0">
                <a:ln>
                  <a:noFill/>
                </a:ln>
                <a:solidFill>
                  <a:srgbClr val="FFFF00"/>
                </a:solidFill>
                <a:effectLst/>
                <a:latin typeface="Times" pitchFamily="18" charset="0"/>
                <a:ea typeface="Times New Roman" pitchFamily="18" charset="0"/>
                <a:cs typeface="Times" pitchFamily="18" charset="0"/>
              </a:rPr>
              <a:t> </a:t>
            </a:r>
            <a:r>
              <a:rPr kumimoji="0" lang="fr-FR" sz="1200" b="1" i="0" u="none" strike="noStrike" cap="none" normalizeH="0" baseline="0" dirty="0" smtClean="0">
                <a:ln>
                  <a:noFill/>
                </a:ln>
                <a:solidFill>
                  <a:schemeClr val="bg1"/>
                </a:solidFill>
                <a:effectLst/>
                <a:latin typeface="Times" pitchFamily="18" charset="0"/>
                <a:ea typeface="Times New Roman" pitchFamily="18" charset="0"/>
                <a:cs typeface="Times" pitchFamily="18" charset="0"/>
              </a:rPr>
              <a:t>35°C / </a:t>
            </a:r>
            <a:r>
              <a:rPr lang="fr-FR" sz="1200" b="1" dirty="0" smtClean="0">
                <a:solidFill>
                  <a:srgbClr val="92D050"/>
                </a:solidFill>
                <a:latin typeface="Times" pitchFamily="18" charset="0"/>
                <a:cs typeface="Times" pitchFamily="18" charset="0"/>
              </a:rPr>
              <a:t>E</a:t>
            </a:r>
            <a:r>
              <a:rPr lang="fr-FR" sz="1200" b="1" dirty="0" smtClean="0">
                <a:solidFill>
                  <a:srgbClr val="FFFF00"/>
                </a:solidFill>
                <a:latin typeface="Times" pitchFamily="18" charset="0"/>
                <a:cs typeface="Times" pitchFamily="18" charset="0"/>
              </a:rPr>
              <a:t> </a:t>
            </a:r>
            <a:r>
              <a:rPr lang="fr-FR" sz="1200" b="1" dirty="0" smtClean="0">
                <a:solidFill>
                  <a:schemeClr val="bg1"/>
                </a:solidFill>
                <a:latin typeface="Times" pitchFamily="18" charset="0"/>
                <a:cs typeface="Times" pitchFamily="18" charset="0"/>
              </a:rPr>
              <a:t>212V/cm /</a:t>
            </a:r>
            <a:r>
              <a:rPr lang="fr-FR" sz="1200" b="1" dirty="0" smtClean="0">
                <a:solidFill>
                  <a:srgbClr val="92D050"/>
                </a:solidFill>
                <a:latin typeface="Times" pitchFamily="18" charset="0"/>
                <a:cs typeface="Times" pitchFamily="18" charset="0"/>
              </a:rPr>
              <a:t> </a:t>
            </a:r>
            <a:r>
              <a:rPr lang="fr-FR" sz="1200" b="1" dirty="0" smtClean="0">
                <a:solidFill>
                  <a:srgbClr val="92D050"/>
                </a:solidFill>
                <a:latin typeface="Times" pitchFamily="18" charset="0"/>
                <a:cs typeface="Times" pitchFamily="18" charset="0"/>
                <a:sym typeface="Symbol" panose="05050102010706020507" pitchFamily="18" charset="2"/>
              </a:rPr>
              <a:t></a:t>
            </a:r>
            <a:r>
              <a:rPr kumimoji="0" lang="fr-FR" sz="1200" b="1" i="0" u="none" strike="noStrike" cap="none" normalizeH="0" baseline="0" dirty="0" smtClean="0">
                <a:ln>
                  <a:noFill/>
                </a:ln>
                <a:solidFill>
                  <a:srgbClr val="92D050"/>
                </a:solidFill>
                <a:effectLst/>
                <a:latin typeface="Times" pitchFamily="18" charset="0"/>
                <a:ea typeface="Times New Roman" pitchFamily="18" charset="0"/>
                <a:cs typeface="Times" pitchFamily="18" charset="0"/>
              </a:rPr>
              <a:t> </a:t>
            </a:r>
            <a:r>
              <a:rPr kumimoji="0" lang="fr-FR" sz="1200" b="1" i="0" u="none" strike="noStrike" cap="none" normalizeH="0" baseline="0" dirty="0" smtClean="0">
                <a:ln>
                  <a:noFill/>
                </a:ln>
                <a:solidFill>
                  <a:schemeClr val="bg1"/>
                </a:solidFill>
                <a:effectLst/>
                <a:latin typeface="Times" pitchFamily="18" charset="0"/>
                <a:ea typeface="Times New Roman" pitchFamily="18" charset="0"/>
                <a:cs typeface="Times" pitchFamily="18" charset="0"/>
              </a:rPr>
              <a:t>214nm/</a:t>
            </a:r>
            <a:r>
              <a:rPr lang="fr-FR" sz="1200" b="1" dirty="0" smtClean="0">
                <a:solidFill>
                  <a:srgbClr val="92D050"/>
                </a:solidFill>
                <a:latin typeface="Times" pitchFamily="18" charset="0"/>
                <a:ea typeface="Times New Roman" pitchFamily="18" charset="0"/>
                <a:cs typeface="Times" pitchFamily="18" charset="0"/>
              </a:rPr>
              <a:t> injection  </a:t>
            </a:r>
            <a:r>
              <a:rPr lang="fr-FR" sz="1200" b="1" dirty="0" smtClean="0">
                <a:solidFill>
                  <a:schemeClr val="bg1"/>
                </a:solidFill>
                <a:latin typeface="Times" pitchFamily="18" charset="0"/>
                <a:ea typeface="Times New Roman" pitchFamily="18" charset="0"/>
                <a:cs typeface="Times" pitchFamily="18" charset="0"/>
              </a:rPr>
              <a:t>7, 81 </a:t>
            </a:r>
            <a:r>
              <a:rPr lang="fr-FR" sz="1200" b="1" dirty="0" err="1" smtClean="0">
                <a:solidFill>
                  <a:schemeClr val="bg1"/>
                </a:solidFill>
                <a:latin typeface="Times" pitchFamily="18" charset="0"/>
                <a:ea typeface="Times New Roman" pitchFamily="18" charset="0"/>
                <a:cs typeface="Times" pitchFamily="18" charset="0"/>
              </a:rPr>
              <a:t>nl</a:t>
            </a:r>
            <a:r>
              <a:rPr kumimoji="0" lang="fr-FR" sz="1200" b="1" i="0" u="none" strike="noStrike" cap="none" normalizeH="0" dirty="0" smtClean="0">
                <a:ln>
                  <a:noFill/>
                </a:ln>
                <a:solidFill>
                  <a:schemeClr val="bg1"/>
                </a:solidFill>
                <a:effectLst/>
                <a:latin typeface="Times" pitchFamily="18" charset="0"/>
                <a:ea typeface="Times New Roman" pitchFamily="18" charset="0"/>
                <a:cs typeface="Times" pitchFamily="18" charset="0"/>
              </a:rPr>
              <a:t> </a:t>
            </a:r>
            <a:endParaRPr kumimoji="0" lang="fr-FR" sz="1200" b="1" i="0" u="none" strike="noStrike" cap="none" normalizeH="0" baseline="0" dirty="0" smtClean="0">
              <a:ln>
                <a:noFill/>
              </a:ln>
              <a:solidFill>
                <a:schemeClr val="bg1"/>
              </a:solidFill>
              <a:effectLst/>
              <a:latin typeface="Times" pitchFamily="18" charset="0"/>
              <a:cs typeface="Times" pitchFamily="18" charset="0"/>
            </a:endParaRPr>
          </a:p>
        </p:txBody>
      </p:sp>
      <p:grpSp>
        <p:nvGrpSpPr>
          <p:cNvPr id="13" name="Groupe 12"/>
          <p:cNvGrpSpPr/>
          <p:nvPr/>
        </p:nvGrpSpPr>
        <p:grpSpPr>
          <a:xfrm>
            <a:off x="1169234" y="892514"/>
            <a:ext cx="9428813" cy="4676931"/>
            <a:chOff x="904647" y="947231"/>
            <a:chExt cx="9568912" cy="5328592"/>
          </a:xfrm>
        </p:grpSpPr>
        <p:pic>
          <p:nvPicPr>
            <p:cNvPr id="6" name="Image 5"/>
            <p:cNvPicPr/>
            <p:nvPr/>
          </p:nvPicPr>
          <p:blipFill>
            <a:blip r:embed="rId3" cstate="print"/>
            <a:stretch>
              <a:fillRect/>
            </a:stretch>
          </p:blipFill>
          <p:spPr>
            <a:xfrm>
              <a:off x="904647" y="947231"/>
              <a:ext cx="7920880" cy="5328592"/>
            </a:xfrm>
            <a:prstGeom prst="rect">
              <a:avLst/>
            </a:prstGeom>
          </p:spPr>
        </p:pic>
        <p:sp>
          <p:nvSpPr>
            <p:cNvPr id="9" name="ZoneTexte 8"/>
            <p:cNvSpPr txBox="1"/>
            <p:nvPr/>
          </p:nvSpPr>
          <p:spPr>
            <a:xfrm>
              <a:off x="7551682" y="2207172"/>
              <a:ext cx="2916620" cy="420793"/>
            </a:xfrm>
            <a:prstGeom prst="rect">
              <a:avLst/>
            </a:prstGeom>
            <a:noFill/>
          </p:spPr>
          <p:txBody>
            <a:bodyPr wrap="square" rtlCol="0">
              <a:spAutoFit/>
            </a:bodyPr>
            <a:lstStyle/>
            <a:p>
              <a:r>
                <a:rPr lang="fr-FR" i="1" dirty="0" err="1" smtClean="0"/>
                <a:t>Lachesis</a:t>
              </a:r>
              <a:r>
                <a:rPr lang="fr-FR" i="1" dirty="0" smtClean="0"/>
                <a:t> muta </a:t>
              </a:r>
              <a:r>
                <a:rPr lang="fr-FR" dirty="0" smtClean="0"/>
                <a:t>Batch 1</a:t>
              </a:r>
              <a:endParaRPr lang="fr-FR" dirty="0"/>
            </a:p>
          </p:txBody>
        </p:sp>
        <p:sp>
          <p:nvSpPr>
            <p:cNvPr id="11" name="ZoneTexte 10"/>
            <p:cNvSpPr txBox="1"/>
            <p:nvPr/>
          </p:nvSpPr>
          <p:spPr>
            <a:xfrm>
              <a:off x="7556939" y="5144814"/>
              <a:ext cx="2916620" cy="420793"/>
            </a:xfrm>
            <a:prstGeom prst="rect">
              <a:avLst/>
            </a:prstGeom>
            <a:noFill/>
          </p:spPr>
          <p:txBody>
            <a:bodyPr wrap="square" rtlCol="0">
              <a:spAutoFit/>
            </a:bodyPr>
            <a:lstStyle/>
            <a:p>
              <a:r>
                <a:rPr lang="fr-FR" i="1" dirty="0" err="1" smtClean="0"/>
                <a:t>Lachesis</a:t>
              </a:r>
              <a:r>
                <a:rPr lang="fr-FR" i="1" dirty="0" smtClean="0"/>
                <a:t> muta </a:t>
              </a:r>
              <a:r>
                <a:rPr lang="fr-FR" dirty="0" smtClean="0"/>
                <a:t>Batch 3</a:t>
              </a:r>
              <a:endParaRPr lang="fr-FR" dirty="0"/>
            </a:p>
          </p:txBody>
        </p:sp>
        <p:sp>
          <p:nvSpPr>
            <p:cNvPr id="12" name="ZoneTexte 11"/>
            <p:cNvSpPr txBox="1"/>
            <p:nvPr/>
          </p:nvSpPr>
          <p:spPr>
            <a:xfrm>
              <a:off x="7567448" y="3247697"/>
              <a:ext cx="1765738" cy="1051982"/>
            </a:xfrm>
            <a:prstGeom prst="rect">
              <a:avLst/>
            </a:prstGeom>
            <a:solidFill>
              <a:schemeClr val="bg1"/>
            </a:solidFill>
          </p:spPr>
          <p:txBody>
            <a:bodyPr wrap="square" rtlCol="0">
              <a:spAutoFit/>
            </a:bodyPr>
            <a:lstStyle/>
            <a:p>
              <a:endParaRPr lang="fr-FR" dirty="0" smtClean="0"/>
            </a:p>
            <a:p>
              <a:endParaRPr lang="fr-FR" dirty="0" smtClean="0"/>
            </a:p>
            <a:p>
              <a:endParaRPr lang="fr-FR" dirty="0"/>
            </a:p>
          </p:txBody>
        </p:sp>
        <p:sp>
          <p:nvSpPr>
            <p:cNvPr id="10" name="ZoneTexte 9"/>
            <p:cNvSpPr txBox="1"/>
            <p:nvPr/>
          </p:nvSpPr>
          <p:spPr>
            <a:xfrm>
              <a:off x="7525407" y="3668110"/>
              <a:ext cx="2916620" cy="420793"/>
            </a:xfrm>
            <a:prstGeom prst="rect">
              <a:avLst/>
            </a:prstGeom>
            <a:noFill/>
          </p:spPr>
          <p:txBody>
            <a:bodyPr wrap="square" rtlCol="0">
              <a:spAutoFit/>
            </a:bodyPr>
            <a:lstStyle/>
            <a:p>
              <a:r>
                <a:rPr lang="fr-FR" i="1" dirty="0" err="1" smtClean="0"/>
                <a:t>Lachesis</a:t>
              </a:r>
              <a:r>
                <a:rPr lang="fr-FR" i="1" dirty="0" smtClean="0"/>
                <a:t> muta </a:t>
              </a:r>
              <a:r>
                <a:rPr lang="fr-FR" dirty="0" smtClean="0"/>
                <a:t>Batch 2</a:t>
              </a:r>
              <a:endParaRPr lang="fr-FR" dirty="0"/>
            </a:p>
          </p:txBody>
        </p:sp>
      </p:grpSp>
      <p:pic>
        <p:nvPicPr>
          <p:cNvPr id="14" name="Image 13" descr="C:\Users\Pauline\Desktop\Lachesis-muta-03000028082_01.jpg"/>
          <p:cNvPicPr/>
          <p:nvPr/>
        </p:nvPicPr>
        <p:blipFill>
          <a:blip r:embed="rId4" cstate="print"/>
          <a:srcRect/>
          <a:stretch>
            <a:fillRect/>
          </a:stretch>
        </p:blipFill>
        <p:spPr bwMode="auto">
          <a:xfrm>
            <a:off x="10313074" y="250468"/>
            <a:ext cx="1623848" cy="1615321"/>
          </a:xfrm>
          <a:prstGeom prst="roundRect">
            <a:avLst>
              <a:gd name="adj" fmla="val 16667"/>
            </a:avLst>
          </a:prstGeom>
          <a:ln w="38100">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style>
          <a:lnRef idx="2">
            <a:schemeClr val="accent1"/>
          </a:lnRef>
          <a:fillRef idx="1">
            <a:schemeClr val="lt1"/>
          </a:fillRef>
          <a:effectRef idx="0">
            <a:schemeClr val="accent1"/>
          </a:effectRef>
          <a:fontRef idx="minor">
            <a:schemeClr val="dk1"/>
          </a:fontRef>
        </p:style>
      </p:pic>
      <p:sp>
        <p:nvSpPr>
          <p:cNvPr id="15" name="Flèche droite 14"/>
          <p:cNvSpPr/>
          <p:nvPr/>
        </p:nvSpPr>
        <p:spPr>
          <a:xfrm rot="16200000" flipV="1">
            <a:off x="2408964" y="5070318"/>
            <a:ext cx="270518" cy="68171"/>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p:cNvSpPr txBox="1"/>
          <p:nvPr/>
        </p:nvSpPr>
        <p:spPr>
          <a:xfrm>
            <a:off x="2163638" y="5261596"/>
            <a:ext cx="747639" cy="276999"/>
          </a:xfrm>
          <a:prstGeom prst="rect">
            <a:avLst/>
          </a:prstGeom>
          <a:noFill/>
        </p:spPr>
        <p:txBody>
          <a:bodyPr wrap="square" rtlCol="0">
            <a:spAutoFit/>
          </a:bodyPr>
          <a:lstStyle/>
          <a:p>
            <a:pPr algn="ctr"/>
            <a:r>
              <a:rPr lang="fr-FR" sz="1200" b="1" dirty="0" smtClean="0">
                <a:cs typeface="Times" pitchFamily="18" charset="0"/>
              </a:rPr>
              <a:t>FEO</a:t>
            </a:r>
            <a:endParaRPr lang="fr-FR" sz="1200" b="1" dirty="0">
              <a:cs typeface="Times" pitchFamily="18" charset="0"/>
            </a:endParaRPr>
          </a:p>
        </p:txBody>
      </p:sp>
      <p:graphicFrame>
        <p:nvGraphicFramePr>
          <p:cNvPr id="18" name="Tableau 17"/>
          <p:cNvGraphicFramePr>
            <a:graphicFrameLocks noGrp="1"/>
          </p:cNvGraphicFramePr>
          <p:nvPr>
            <p:extLst>
              <p:ext uri="{D42A27DB-BD31-4B8C-83A1-F6EECF244321}">
                <p14:modId xmlns:p14="http://schemas.microsoft.com/office/powerpoint/2010/main" xmlns="" val="1009611873"/>
              </p:ext>
            </p:extLst>
          </p:nvPr>
        </p:nvGraphicFramePr>
        <p:xfrm>
          <a:off x="2496462" y="5780060"/>
          <a:ext cx="7286170" cy="636270"/>
        </p:xfrm>
        <a:graphic>
          <a:graphicData uri="http://schemas.openxmlformats.org/drawingml/2006/table">
            <a:tbl>
              <a:tblPr/>
              <a:tblGrid>
                <a:gridCol w="728617"/>
                <a:gridCol w="728617"/>
                <a:gridCol w="728617"/>
                <a:gridCol w="728617"/>
                <a:gridCol w="728617"/>
                <a:gridCol w="728617"/>
                <a:gridCol w="728617"/>
                <a:gridCol w="728617"/>
                <a:gridCol w="728617"/>
                <a:gridCol w="728617"/>
              </a:tblGrid>
              <a:tr h="48895">
                <a:tc gridSpan="10">
                  <a:txBody>
                    <a:bodyPr/>
                    <a:lstStyle/>
                    <a:p>
                      <a:pPr algn="ctr">
                        <a:spcAft>
                          <a:spcPts val="0"/>
                        </a:spcAft>
                      </a:pPr>
                      <a:r>
                        <a:rPr lang="fr-FR" sz="1400" b="1" dirty="0" smtClean="0">
                          <a:solidFill>
                            <a:schemeClr val="tx1"/>
                          </a:solidFill>
                          <a:latin typeface="+mn-lt"/>
                          <a:ea typeface="Times New Roman"/>
                          <a:cs typeface="Times New Roman"/>
                        </a:rPr>
                        <a:t>CHARACTERISTIC</a:t>
                      </a:r>
                      <a:r>
                        <a:rPr lang="fr-FR" sz="1400" b="1" baseline="0" dirty="0" smtClean="0">
                          <a:solidFill>
                            <a:schemeClr val="tx1"/>
                          </a:solidFill>
                          <a:latin typeface="+mn-lt"/>
                          <a:ea typeface="Times New Roman"/>
                          <a:cs typeface="Times New Roman"/>
                        </a:rPr>
                        <a:t> PEAKS AND</a:t>
                      </a:r>
                      <a:r>
                        <a:rPr lang="fr-FR" sz="1400" b="1" dirty="0" smtClean="0">
                          <a:solidFill>
                            <a:schemeClr val="tx1"/>
                          </a:solidFill>
                          <a:latin typeface="+mn-lt"/>
                          <a:ea typeface="Times New Roman"/>
                          <a:cs typeface="Times New Roman"/>
                        </a:rPr>
                        <a:t>  RSD (%)</a:t>
                      </a:r>
                      <a:r>
                        <a:rPr lang="fr-FR" sz="1400" dirty="0" smtClean="0">
                          <a:solidFill>
                            <a:schemeClr val="tx1"/>
                          </a:solidFill>
                          <a:latin typeface="+mn-lt"/>
                          <a:ea typeface="Times New Roman"/>
                          <a:cs typeface="Times New Roman"/>
                        </a:rPr>
                        <a:t> </a:t>
                      </a:r>
                      <a:endParaRPr lang="fr-FR" sz="1400" dirty="0">
                        <a:solidFill>
                          <a:schemeClr val="tx1"/>
                        </a:solidFill>
                        <a:latin typeface="+mn-lt"/>
                        <a:ea typeface="Times New Roman"/>
                        <a:cs typeface="Times New Roman"/>
                      </a:endParaRPr>
                    </a:p>
                  </a:txBody>
                  <a:tcPr marL="68580" marR="6858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114935">
                <a:tc>
                  <a:txBody>
                    <a:bodyPr/>
                    <a:lstStyle/>
                    <a:p>
                      <a:pPr algn="ctr">
                        <a:spcAft>
                          <a:spcPts val="0"/>
                        </a:spcAft>
                      </a:pPr>
                      <a:r>
                        <a:rPr lang="fr-FR" sz="1200" b="1" dirty="0" smtClean="0">
                          <a:solidFill>
                            <a:schemeClr val="tx1"/>
                          </a:solidFill>
                          <a:latin typeface="+mn-lt"/>
                          <a:ea typeface="Times New Roman"/>
                          <a:cs typeface="Times New Roman"/>
                        </a:rPr>
                        <a:t>PEAKS</a:t>
                      </a:r>
                      <a:r>
                        <a:rPr lang="fr-FR" sz="1200" dirty="0" smtClean="0">
                          <a:solidFill>
                            <a:schemeClr val="tx1"/>
                          </a:solidFill>
                          <a:latin typeface="+mn-lt"/>
                          <a:ea typeface="Times New Roman"/>
                          <a:cs typeface="Times New Roman"/>
                        </a:rPr>
                        <a:t> </a:t>
                      </a:r>
                      <a:endParaRPr lang="fr-FR" sz="1200" dirty="0">
                        <a:solidFill>
                          <a:schemeClr val="tx1"/>
                        </a:solidFill>
                        <a:latin typeface="+mn-lt"/>
                        <a:ea typeface="Times New Roman"/>
                        <a:cs typeface="Times New Roman"/>
                      </a:endParaRPr>
                    </a:p>
                  </a:txBody>
                  <a:tcPr marL="68580" marR="6858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fr-FR" sz="1200" b="1" dirty="0" smtClean="0">
                          <a:solidFill>
                            <a:schemeClr val="tx1"/>
                          </a:solidFill>
                          <a:latin typeface="+mn-lt"/>
                          <a:ea typeface="Times New Roman"/>
                          <a:cs typeface="Times New Roman"/>
                        </a:rPr>
                        <a:t>P </a:t>
                      </a:r>
                      <a:r>
                        <a:rPr lang="fr-FR" sz="1200" b="1" dirty="0">
                          <a:solidFill>
                            <a:schemeClr val="tx1"/>
                          </a:solidFill>
                          <a:latin typeface="+mn-lt"/>
                          <a:ea typeface="Times New Roman"/>
                          <a:cs typeface="Times New Roman"/>
                        </a:rPr>
                        <a:t>1</a:t>
                      </a:r>
                      <a:r>
                        <a:rPr lang="fr-FR" sz="1200" dirty="0">
                          <a:solidFill>
                            <a:schemeClr val="tx1"/>
                          </a:solidFill>
                          <a:latin typeface="+mn-lt"/>
                          <a:ea typeface="Times New Roman"/>
                          <a:cs typeface="Times New Roman"/>
                        </a:rPr>
                        <a:t> </a:t>
                      </a:r>
                    </a:p>
                  </a:txBody>
                  <a:tcPr marL="68580" marR="6858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fr-FR" sz="1200" b="1" dirty="0" smtClean="0">
                          <a:solidFill>
                            <a:schemeClr val="tx1"/>
                          </a:solidFill>
                          <a:latin typeface="+mn-lt"/>
                          <a:ea typeface="Times New Roman"/>
                          <a:cs typeface="Times New Roman"/>
                        </a:rPr>
                        <a:t>P </a:t>
                      </a:r>
                      <a:r>
                        <a:rPr lang="fr-FR" sz="1200" b="1" dirty="0">
                          <a:solidFill>
                            <a:schemeClr val="tx1"/>
                          </a:solidFill>
                          <a:latin typeface="+mn-lt"/>
                          <a:ea typeface="Times New Roman"/>
                          <a:cs typeface="Times New Roman"/>
                        </a:rPr>
                        <a:t>2</a:t>
                      </a:r>
                      <a:r>
                        <a:rPr lang="fr-FR" sz="1200" dirty="0">
                          <a:solidFill>
                            <a:schemeClr val="tx1"/>
                          </a:solidFill>
                          <a:latin typeface="+mn-lt"/>
                          <a:ea typeface="Times New Roman"/>
                          <a:cs typeface="Times New Roman"/>
                        </a:rPr>
                        <a:t> </a:t>
                      </a:r>
                    </a:p>
                  </a:txBody>
                  <a:tcPr marL="68580" marR="6858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fr-FR" sz="1200" b="1" dirty="0" smtClean="0">
                          <a:solidFill>
                            <a:schemeClr val="tx1"/>
                          </a:solidFill>
                          <a:latin typeface="+mn-lt"/>
                          <a:ea typeface="Times New Roman"/>
                          <a:cs typeface="Times New Roman"/>
                        </a:rPr>
                        <a:t>P </a:t>
                      </a:r>
                      <a:r>
                        <a:rPr lang="fr-FR" sz="1200" b="1" dirty="0">
                          <a:solidFill>
                            <a:schemeClr val="tx1"/>
                          </a:solidFill>
                          <a:latin typeface="+mn-lt"/>
                          <a:ea typeface="Times New Roman"/>
                          <a:cs typeface="Times New Roman"/>
                        </a:rPr>
                        <a:t>3</a:t>
                      </a:r>
                      <a:r>
                        <a:rPr lang="fr-FR" sz="1200" dirty="0">
                          <a:solidFill>
                            <a:schemeClr val="tx1"/>
                          </a:solidFill>
                          <a:latin typeface="+mn-lt"/>
                          <a:ea typeface="Times New Roman"/>
                          <a:cs typeface="Times New Roman"/>
                        </a:rPr>
                        <a:t> </a:t>
                      </a:r>
                    </a:p>
                  </a:txBody>
                  <a:tcPr marL="68580" marR="6858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fr-FR" sz="1200" b="1" dirty="0" smtClean="0">
                          <a:solidFill>
                            <a:schemeClr val="tx1"/>
                          </a:solidFill>
                          <a:latin typeface="+mn-lt"/>
                          <a:ea typeface="Times New Roman"/>
                          <a:cs typeface="Times New Roman"/>
                        </a:rPr>
                        <a:t>P </a:t>
                      </a:r>
                      <a:r>
                        <a:rPr lang="fr-FR" sz="1200" b="1" dirty="0">
                          <a:solidFill>
                            <a:schemeClr val="tx1"/>
                          </a:solidFill>
                          <a:latin typeface="+mn-lt"/>
                          <a:ea typeface="Times New Roman"/>
                          <a:cs typeface="Times New Roman"/>
                        </a:rPr>
                        <a:t>4</a:t>
                      </a:r>
                      <a:r>
                        <a:rPr lang="fr-FR" sz="1200" dirty="0">
                          <a:solidFill>
                            <a:schemeClr val="tx1"/>
                          </a:solidFill>
                          <a:latin typeface="+mn-lt"/>
                          <a:ea typeface="Times New Roman"/>
                          <a:cs typeface="Times New Roman"/>
                        </a:rPr>
                        <a:t> </a:t>
                      </a:r>
                    </a:p>
                  </a:txBody>
                  <a:tcPr marL="68580" marR="6858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fr-FR" sz="1200" b="1" dirty="0" smtClean="0">
                          <a:solidFill>
                            <a:schemeClr val="tx1"/>
                          </a:solidFill>
                          <a:latin typeface="+mn-lt"/>
                          <a:ea typeface="Times New Roman"/>
                          <a:cs typeface="Times New Roman"/>
                        </a:rPr>
                        <a:t>P </a:t>
                      </a:r>
                      <a:r>
                        <a:rPr lang="fr-FR" sz="1200" b="1" dirty="0">
                          <a:solidFill>
                            <a:schemeClr val="tx1"/>
                          </a:solidFill>
                          <a:latin typeface="+mn-lt"/>
                          <a:ea typeface="Times New Roman"/>
                          <a:cs typeface="Times New Roman"/>
                        </a:rPr>
                        <a:t>5</a:t>
                      </a:r>
                      <a:r>
                        <a:rPr lang="fr-FR" sz="1200" dirty="0">
                          <a:solidFill>
                            <a:schemeClr val="tx1"/>
                          </a:solidFill>
                          <a:latin typeface="+mn-lt"/>
                          <a:ea typeface="Times New Roman"/>
                          <a:cs typeface="Times New Roman"/>
                        </a:rPr>
                        <a:t> </a:t>
                      </a:r>
                    </a:p>
                  </a:txBody>
                  <a:tcPr marL="68580" marR="6858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fr-FR" sz="1200" b="1" dirty="0" smtClean="0">
                          <a:solidFill>
                            <a:schemeClr val="tx1"/>
                          </a:solidFill>
                          <a:latin typeface="+mn-lt"/>
                          <a:ea typeface="Times New Roman"/>
                          <a:cs typeface="Times New Roman"/>
                        </a:rPr>
                        <a:t>P </a:t>
                      </a:r>
                      <a:r>
                        <a:rPr lang="fr-FR" sz="1200" b="1" dirty="0">
                          <a:solidFill>
                            <a:schemeClr val="tx1"/>
                          </a:solidFill>
                          <a:latin typeface="+mn-lt"/>
                          <a:ea typeface="Times New Roman"/>
                          <a:cs typeface="Times New Roman"/>
                        </a:rPr>
                        <a:t>6</a:t>
                      </a:r>
                      <a:r>
                        <a:rPr lang="fr-FR" sz="1200" dirty="0">
                          <a:solidFill>
                            <a:schemeClr val="tx1"/>
                          </a:solidFill>
                          <a:latin typeface="+mn-lt"/>
                          <a:ea typeface="Times New Roman"/>
                          <a:cs typeface="Times New Roman"/>
                        </a:rPr>
                        <a:t> </a:t>
                      </a:r>
                    </a:p>
                  </a:txBody>
                  <a:tcPr marL="68580" marR="6858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fr-FR" sz="1200" b="1" dirty="0" smtClean="0">
                          <a:solidFill>
                            <a:schemeClr val="tx1"/>
                          </a:solidFill>
                          <a:latin typeface="+mn-lt"/>
                          <a:ea typeface="Times New Roman"/>
                          <a:cs typeface="Times New Roman"/>
                        </a:rPr>
                        <a:t>P </a:t>
                      </a:r>
                      <a:r>
                        <a:rPr lang="fr-FR" sz="1200" b="1" dirty="0">
                          <a:solidFill>
                            <a:schemeClr val="tx1"/>
                          </a:solidFill>
                          <a:latin typeface="+mn-lt"/>
                          <a:ea typeface="Times New Roman"/>
                          <a:cs typeface="Times New Roman"/>
                        </a:rPr>
                        <a:t>7</a:t>
                      </a:r>
                      <a:r>
                        <a:rPr lang="fr-FR" sz="1200" dirty="0">
                          <a:solidFill>
                            <a:schemeClr val="tx1"/>
                          </a:solidFill>
                          <a:latin typeface="+mn-lt"/>
                          <a:ea typeface="Times New Roman"/>
                          <a:cs typeface="Times New Roman"/>
                        </a:rPr>
                        <a:t> </a:t>
                      </a:r>
                    </a:p>
                  </a:txBody>
                  <a:tcPr marL="68580" marR="6858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fr-FR" sz="1200" b="1" dirty="0" smtClean="0">
                          <a:solidFill>
                            <a:schemeClr val="tx1"/>
                          </a:solidFill>
                          <a:latin typeface="+mn-lt"/>
                          <a:ea typeface="Times New Roman"/>
                          <a:cs typeface="Times New Roman"/>
                        </a:rPr>
                        <a:t>P </a:t>
                      </a:r>
                      <a:r>
                        <a:rPr lang="fr-FR" sz="1200" b="1" dirty="0">
                          <a:solidFill>
                            <a:schemeClr val="tx1"/>
                          </a:solidFill>
                          <a:latin typeface="+mn-lt"/>
                          <a:ea typeface="Times New Roman"/>
                          <a:cs typeface="Times New Roman"/>
                        </a:rPr>
                        <a:t>8</a:t>
                      </a:r>
                      <a:r>
                        <a:rPr lang="fr-FR" sz="1200" dirty="0">
                          <a:solidFill>
                            <a:schemeClr val="tx1"/>
                          </a:solidFill>
                          <a:latin typeface="+mn-lt"/>
                          <a:ea typeface="Times New Roman"/>
                          <a:cs typeface="Times New Roman"/>
                        </a:rPr>
                        <a:t> </a:t>
                      </a:r>
                    </a:p>
                  </a:txBody>
                  <a:tcPr marL="68580" marR="6858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fr-FR" sz="1200" b="1" dirty="0" smtClean="0">
                          <a:solidFill>
                            <a:schemeClr val="tx1"/>
                          </a:solidFill>
                          <a:latin typeface="+mn-lt"/>
                          <a:ea typeface="Times New Roman"/>
                          <a:cs typeface="Times New Roman"/>
                        </a:rPr>
                        <a:t>P </a:t>
                      </a:r>
                      <a:r>
                        <a:rPr lang="fr-FR" sz="1200" b="1" dirty="0">
                          <a:solidFill>
                            <a:schemeClr val="tx1"/>
                          </a:solidFill>
                          <a:latin typeface="+mn-lt"/>
                          <a:ea typeface="Times New Roman"/>
                          <a:cs typeface="Times New Roman"/>
                        </a:rPr>
                        <a:t>9 </a:t>
                      </a:r>
                      <a:endParaRPr lang="fr-FR" sz="1200" dirty="0">
                        <a:solidFill>
                          <a:schemeClr val="tx1"/>
                        </a:solidFill>
                        <a:latin typeface="+mn-lt"/>
                        <a:ea typeface="Times New Roman"/>
                        <a:cs typeface="Times New Roman"/>
                      </a:endParaRPr>
                    </a:p>
                  </a:txBody>
                  <a:tcPr marL="68580" marR="6858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r>
              <a:tr h="152400">
                <a:tc>
                  <a:txBody>
                    <a:bodyPr/>
                    <a:lstStyle/>
                    <a:p>
                      <a:pPr algn="ctr">
                        <a:spcAft>
                          <a:spcPts val="0"/>
                        </a:spcAft>
                      </a:pPr>
                      <a:r>
                        <a:rPr lang="fr-FR" sz="1400" b="1" dirty="0" smtClean="0">
                          <a:solidFill>
                            <a:schemeClr val="tx1"/>
                          </a:solidFill>
                          <a:latin typeface="+mn-lt"/>
                          <a:ea typeface="Times New Roman"/>
                          <a:cs typeface="Times New Roman"/>
                        </a:rPr>
                        <a:t>RSD(%) </a:t>
                      </a:r>
                      <a:endParaRPr lang="fr-FR" sz="1400" dirty="0">
                        <a:solidFill>
                          <a:schemeClr val="tx1"/>
                        </a:solidFill>
                        <a:latin typeface="+mn-lt"/>
                        <a:ea typeface="Times New Roman"/>
                        <a:cs typeface="Times New Roman"/>
                      </a:endParaRPr>
                    </a:p>
                  </a:txBody>
                  <a:tcPr marL="68580" marR="6858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fr-FR" sz="1400" b="1" dirty="0" smtClean="0">
                          <a:solidFill>
                            <a:schemeClr val="tx1"/>
                          </a:solidFill>
                          <a:latin typeface="+mn-lt"/>
                          <a:ea typeface="Times New Roman"/>
                          <a:cs typeface="Times New Roman"/>
                        </a:rPr>
                        <a:t>0.30 </a:t>
                      </a:r>
                      <a:endParaRPr lang="fr-FR" sz="1400" dirty="0">
                        <a:solidFill>
                          <a:schemeClr val="tx1"/>
                        </a:solidFill>
                        <a:latin typeface="+mn-lt"/>
                        <a:ea typeface="Times New Roman"/>
                        <a:cs typeface="Times New Roman"/>
                      </a:endParaRPr>
                    </a:p>
                  </a:txBody>
                  <a:tcPr marL="68580" marR="6858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fr-FR" sz="1400" b="1" dirty="0" smtClean="0">
                          <a:solidFill>
                            <a:schemeClr val="tx1"/>
                          </a:solidFill>
                          <a:latin typeface="+mn-lt"/>
                          <a:ea typeface="Times New Roman"/>
                          <a:cs typeface="Times New Roman"/>
                        </a:rPr>
                        <a:t>0.24 </a:t>
                      </a:r>
                      <a:endParaRPr lang="fr-FR" sz="1400" dirty="0">
                        <a:solidFill>
                          <a:schemeClr val="tx1"/>
                        </a:solidFill>
                        <a:latin typeface="+mn-lt"/>
                        <a:ea typeface="Times New Roman"/>
                        <a:cs typeface="Times New Roman"/>
                      </a:endParaRPr>
                    </a:p>
                  </a:txBody>
                  <a:tcPr marL="68580" marR="6858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fr-FR" sz="1400" b="1" dirty="0" smtClean="0">
                          <a:solidFill>
                            <a:schemeClr val="tx1"/>
                          </a:solidFill>
                          <a:latin typeface="+mn-lt"/>
                          <a:ea typeface="Times New Roman"/>
                          <a:cs typeface="Times New Roman"/>
                        </a:rPr>
                        <a:t>0.27 </a:t>
                      </a:r>
                      <a:endParaRPr lang="fr-FR" sz="1400" dirty="0">
                        <a:solidFill>
                          <a:schemeClr val="tx1"/>
                        </a:solidFill>
                        <a:latin typeface="+mn-lt"/>
                        <a:ea typeface="Times New Roman"/>
                        <a:cs typeface="Times New Roman"/>
                      </a:endParaRPr>
                    </a:p>
                  </a:txBody>
                  <a:tcPr marL="68580" marR="6858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fr-FR" sz="1400" b="1" dirty="0" smtClean="0">
                          <a:solidFill>
                            <a:schemeClr val="tx1"/>
                          </a:solidFill>
                          <a:latin typeface="+mn-lt"/>
                          <a:ea typeface="Times New Roman"/>
                          <a:cs typeface="Times New Roman"/>
                        </a:rPr>
                        <a:t>0.31 </a:t>
                      </a:r>
                      <a:endParaRPr lang="fr-FR" sz="1400" dirty="0">
                        <a:solidFill>
                          <a:schemeClr val="tx1"/>
                        </a:solidFill>
                        <a:latin typeface="+mn-lt"/>
                        <a:ea typeface="Times New Roman"/>
                        <a:cs typeface="Times New Roman"/>
                      </a:endParaRPr>
                    </a:p>
                  </a:txBody>
                  <a:tcPr marL="68580" marR="6858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fr-FR" sz="1400" b="1" dirty="0" smtClean="0">
                          <a:solidFill>
                            <a:schemeClr val="tx1"/>
                          </a:solidFill>
                          <a:latin typeface="+mn-lt"/>
                          <a:ea typeface="Times New Roman"/>
                          <a:cs typeface="Times New Roman"/>
                        </a:rPr>
                        <a:t>0.31 </a:t>
                      </a:r>
                      <a:endParaRPr lang="fr-FR" sz="1400" dirty="0">
                        <a:solidFill>
                          <a:schemeClr val="tx1"/>
                        </a:solidFill>
                        <a:latin typeface="+mn-lt"/>
                        <a:ea typeface="Times New Roman"/>
                        <a:cs typeface="Times New Roman"/>
                      </a:endParaRPr>
                    </a:p>
                  </a:txBody>
                  <a:tcPr marL="68580" marR="6858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fr-FR" sz="1400" b="1" dirty="0" smtClean="0">
                          <a:solidFill>
                            <a:schemeClr val="tx1"/>
                          </a:solidFill>
                          <a:latin typeface="+mn-lt"/>
                          <a:ea typeface="Times New Roman"/>
                          <a:cs typeface="Times New Roman"/>
                        </a:rPr>
                        <a:t>0.36 </a:t>
                      </a:r>
                      <a:endParaRPr lang="fr-FR" sz="1400" dirty="0">
                        <a:solidFill>
                          <a:schemeClr val="tx1"/>
                        </a:solidFill>
                        <a:latin typeface="+mn-lt"/>
                        <a:ea typeface="Times New Roman"/>
                        <a:cs typeface="Times New Roman"/>
                      </a:endParaRPr>
                    </a:p>
                  </a:txBody>
                  <a:tcPr marL="68580" marR="6858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fr-FR" sz="1400" b="1" dirty="0" smtClean="0">
                          <a:solidFill>
                            <a:schemeClr val="tx1"/>
                          </a:solidFill>
                          <a:latin typeface="+mn-lt"/>
                          <a:ea typeface="Times New Roman"/>
                          <a:cs typeface="Times New Roman"/>
                        </a:rPr>
                        <a:t>0.49 </a:t>
                      </a:r>
                      <a:endParaRPr lang="fr-FR" sz="1400" dirty="0">
                        <a:solidFill>
                          <a:schemeClr val="tx1"/>
                        </a:solidFill>
                        <a:latin typeface="+mn-lt"/>
                        <a:ea typeface="Times New Roman"/>
                        <a:cs typeface="Times New Roman"/>
                      </a:endParaRPr>
                    </a:p>
                  </a:txBody>
                  <a:tcPr marL="68580" marR="6858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fr-FR" sz="1400" b="1" dirty="0" smtClean="0">
                          <a:solidFill>
                            <a:schemeClr val="tx1"/>
                          </a:solidFill>
                          <a:latin typeface="+mn-lt"/>
                          <a:ea typeface="Times New Roman"/>
                          <a:cs typeface="Times New Roman"/>
                        </a:rPr>
                        <a:t>0.43 </a:t>
                      </a:r>
                      <a:endParaRPr lang="fr-FR" sz="1400" dirty="0">
                        <a:solidFill>
                          <a:schemeClr val="tx1"/>
                        </a:solidFill>
                        <a:latin typeface="+mn-lt"/>
                        <a:ea typeface="Times New Roman"/>
                        <a:cs typeface="Times New Roman"/>
                      </a:endParaRPr>
                    </a:p>
                  </a:txBody>
                  <a:tcPr marL="68580" marR="6858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fr-FR" sz="1400" b="1" dirty="0" smtClean="0">
                          <a:solidFill>
                            <a:schemeClr val="tx1"/>
                          </a:solidFill>
                          <a:latin typeface="+mn-lt"/>
                          <a:ea typeface="Times New Roman"/>
                          <a:cs typeface="Times New Roman"/>
                        </a:rPr>
                        <a:t>0.04</a:t>
                      </a:r>
                      <a:endParaRPr lang="fr-FR" sz="1400" dirty="0">
                        <a:solidFill>
                          <a:schemeClr val="tx1"/>
                        </a:solidFill>
                        <a:latin typeface="+mn-lt"/>
                        <a:ea typeface="Times New Roman"/>
                        <a:cs typeface="Times New Roman"/>
                      </a:endParaRPr>
                    </a:p>
                  </a:txBody>
                  <a:tcPr marL="68580" marR="6858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r>
            </a:tbl>
          </a:graphicData>
        </a:graphic>
      </p:graphicFrame>
      <p:sp>
        <p:nvSpPr>
          <p:cNvPr id="17" name="Titre 6"/>
          <p:cNvSpPr txBox="1">
            <a:spLocks/>
          </p:cNvSpPr>
          <p:nvPr/>
        </p:nvSpPr>
        <p:spPr>
          <a:xfrm>
            <a:off x="492369" y="223816"/>
            <a:ext cx="9566031" cy="511156"/>
          </a:xfrm>
          <a:prstGeom prst="rect">
            <a:avLst/>
          </a:prstGeom>
          <a:ln>
            <a:solidFill>
              <a:schemeClr val="tx2">
                <a:lumMod val="75000"/>
              </a:schemeClr>
            </a:solid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dirty="0" smtClean="0">
                <a:solidFill>
                  <a:schemeClr val="tx2"/>
                </a:solidFill>
                <a:latin typeface="+mn-lt"/>
                <a:cs typeface="Times" panose="02020603050405020304" pitchFamily="18" charset="0"/>
              </a:rPr>
              <a:t>ELECTROPHORETIC PROFILES IN CZE – </a:t>
            </a:r>
            <a:r>
              <a:rPr lang="fr-FR" sz="3200" i="1" dirty="0" err="1" smtClean="0">
                <a:solidFill>
                  <a:schemeClr val="tx2"/>
                </a:solidFill>
                <a:latin typeface="+mn-lt"/>
                <a:cs typeface="Times" panose="02020603050405020304" pitchFamily="18" charset="0"/>
              </a:rPr>
              <a:t>Lachesis</a:t>
            </a:r>
            <a:r>
              <a:rPr lang="fr-FR" sz="3200" i="1" dirty="0" smtClean="0">
                <a:solidFill>
                  <a:schemeClr val="tx2"/>
                </a:solidFill>
                <a:latin typeface="+mn-lt"/>
                <a:cs typeface="Times" panose="02020603050405020304" pitchFamily="18" charset="0"/>
              </a:rPr>
              <a:t> muta</a:t>
            </a:r>
            <a:endParaRPr lang="fr-FR" sz="3200" i="1" dirty="0">
              <a:solidFill>
                <a:schemeClr val="tx2"/>
              </a:solidFill>
              <a:latin typeface="+mn-lt"/>
              <a:cs typeface="Times" panose="02020603050405020304" pitchFamily="18" charset="0"/>
            </a:endParaRPr>
          </a:p>
        </p:txBody>
      </p:sp>
    </p:spTree>
    <p:extLst>
      <p:ext uri="{BB962C8B-B14F-4D97-AF65-F5344CB8AC3E}">
        <p14:creationId xmlns:p14="http://schemas.microsoft.com/office/powerpoint/2010/main" xmlns="" val="1285082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1524000" y="6500829"/>
            <a:ext cx="9144000" cy="36000"/>
          </a:xfrm>
          <a:prstGeom prst="rect">
            <a:avLst/>
          </a:prstGeom>
          <a:blipFill>
            <a:blip r:embed="rId3" cstate="print"/>
            <a:stretch>
              <a:fillRect/>
            </a:stretch>
          </a:blipFill>
        </p:spPr>
        <p:txBody>
          <a:bodyPr wrap="square" lIns="0" tIns="0" rIns="0" bIns="0" rtlCol="0">
            <a:noAutofit/>
          </a:bodyPr>
          <a:lstStyle/>
          <a:p>
            <a:endParaRPr>
              <a:solidFill>
                <a:prstClr val="black"/>
              </a:solidFill>
            </a:endParaRPr>
          </a:p>
        </p:txBody>
      </p:sp>
      <p:sp>
        <p:nvSpPr>
          <p:cNvPr id="6" name="object 6"/>
          <p:cNvSpPr/>
          <p:nvPr/>
        </p:nvSpPr>
        <p:spPr>
          <a:xfrm>
            <a:off x="1524000" y="2071612"/>
            <a:ext cx="9144000" cy="3848227"/>
          </a:xfrm>
          <a:prstGeom prst="rect">
            <a:avLst/>
          </a:prstGeom>
          <a:blipFill>
            <a:blip r:embed="rId4" cstate="print"/>
            <a:stretch>
              <a:fillRect/>
            </a:stretch>
          </a:blipFill>
        </p:spPr>
        <p:txBody>
          <a:bodyPr wrap="square" lIns="0" tIns="0" rIns="0" bIns="0" rtlCol="0">
            <a:noAutofit/>
          </a:bodyPr>
          <a:lstStyle/>
          <a:p>
            <a:endParaRPr>
              <a:solidFill>
                <a:prstClr val="black"/>
              </a:solidFill>
            </a:endParaRPr>
          </a:p>
        </p:txBody>
      </p:sp>
      <p:sp>
        <p:nvSpPr>
          <p:cNvPr id="10" name="Titre 6"/>
          <p:cNvSpPr txBox="1">
            <a:spLocks/>
          </p:cNvSpPr>
          <p:nvPr/>
        </p:nvSpPr>
        <p:spPr>
          <a:xfrm>
            <a:off x="1981201" y="89343"/>
            <a:ext cx="8258204" cy="511156"/>
          </a:xfrm>
          <a:prstGeom prst="rect">
            <a:avLst/>
          </a:prstGeom>
          <a:ln>
            <a:solidFill>
              <a:schemeClr val="tx2">
                <a:lumMod val="75000"/>
              </a:schemeClr>
            </a:solid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dirty="0" smtClean="0">
                <a:solidFill>
                  <a:srgbClr val="1F497D">
                    <a:lumMod val="75000"/>
                  </a:srgbClr>
                </a:solidFill>
                <a:latin typeface="+mn-lt"/>
                <a:cs typeface="Times" panose="02020603050405020304" pitchFamily="18" charset="0"/>
              </a:rPr>
              <a:t>DATA PRE-PROCESSING </a:t>
            </a:r>
            <a:endParaRPr lang="fr-FR" sz="3200" b="1" dirty="0">
              <a:solidFill>
                <a:srgbClr val="1F497D">
                  <a:lumMod val="75000"/>
                </a:srgbClr>
              </a:solidFill>
              <a:latin typeface="+mn-lt"/>
              <a:cs typeface="Times" panose="02020603050405020304" pitchFamily="18" charset="0"/>
            </a:endParaRPr>
          </a:p>
        </p:txBody>
      </p:sp>
      <p:sp>
        <p:nvSpPr>
          <p:cNvPr id="2" name="Espace réservé du numéro de diapositive 1"/>
          <p:cNvSpPr>
            <a:spLocks noGrp="1"/>
          </p:cNvSpPr>
          <p:nvPr>
            <p:ph type="sldNum" sz="quarter" idx="12"/>
          </p:nvPr>
        </p:nvSpPr>
        <p:spPr/>
        <p:txBody>
          <a:bodyPr/>
          <a:lstStyle/>
          <a:p>
            <a:fld id="{D57F1E4F-1CFF-5643-939E-02111984F565}" type="slidenum">
              <a:rPr lang="en-US" smtClean="0">
                <a:solidFill>
                  <a:prstClr val="black">
                    <a:tint val="75000"/>
                  </a:prstClr>
                </a:solidFill>
              </a:rPr>
              <a:pPr/>
              <a:t>23</a:t>
            </a:fld>
            <a:endParaRPr lang="en-US" dirty="0">
              <a:solidFill>
                <a:prstClr val="black">
                  <a:tint val="75000"/>
                </a:prstClr>
              </a:solidFill>
            </a:endParaRPr>
          </a:p>
        </p:txBody>
      </p:sp>
      <p:grpSp>
        <p:nvGrpSpPr>
          <p:cNvPr id="3" name="Groupe 2"/>
          <p:cNvGrpSpPr/>
          <p:nvPr/>
        </p:nvGrpSpPr>
        <p:grpSpPr>
          <a:xfrm>
            <a:off x="499781" y="2495782"/>
            <a:ext cx="1024219" cy="2870711"/>
            <a:chOff x="499782" y="2495781"/>
            <a:chExt cx="1024218" cy="2870711"/>
          </a:xfrm>
        </p:grpSpPr>
        <p:sp>
          <p:nvSpPr>
            <p:cNvPr id="8" name="ZoneTexte 7"/>
            <p:cNvSpPr txBox="1"/>
            <p:nvPr/>
          </p:nvSpPr>
          <p:spPr>
            <a:xfrm>
              <a:off x="591670" y="2495781"/>
              <a:ext cx="932330" cy="307777"/>
            </a:xfrm>
            <a:prstGeom prst="rect">
              <a:avLst/>
            </a:prstGeom>
            <a:noFill/>
          </p:spPr>
          <p:txBody>
            <a:bodyPr wrap="square" rtlCol="0">
              <a:spAutoFit/>
            </a:bodyPr>
            <a:lstStyle/>
            <a:p>
              <a:pPr algn="ctr"/>
              <a:r>
                <a:rPr lang="fr-FR" sz="1400" b="1" dirty="0" smtClean="0">
                  <a:solidFill>
                    <a:prstClr val="black"/>
                  </a:solidFill>
                </a:rPr>
                <a:t>Batch 1</a:t>
              </a:r>
              <a:endParaRPr lang="fr-FR" sz="1400" b="1" dirty="0">
                <a:solidFill>
                  <a:prstClr val="black"/>
                </a:solidFill>
              </a:endParaRPr>
            </a:p>
          </p:txBody>
        </p:sp>
        <p:sp>
          <p:nvSpPr>
            <p:cNvPr id="9" name="ZoneTexte 8"/>
            <p:cNvSpPr txBox="1"/>
            <p:nvPr/>
          </p:nvSpPr>
          <p:spPr>
            <a:xfrm>
              <a:off x="545726" y="3777248"/>
              <a:ext cx="932330" cy="307777"/>
            </a:xfrm>
            <a:prstGeom prst="rect">
              <a:avLst/>
            </a:prstGeom>
            <a:noFill/>
          </p:spPr>
          <p:txBody>
            <a:bodyPr wrap="square" rtlCol="0">
              <a:spAutoFit/>
            </a:bodyPr>
            <a:lstStyle/>
            <a:p>
              <a:pPr algn="ctr"/>
              <a:r>
                <a:rPr lang="fr-FR" sz="1400" b="1" dirty="0" smtClean="0">
                  <a:solidFill>
                    <a:prstClr val="black"/>
                  </a:solidFill>
                </a:rPr>
                <a:t>Batch 2</a:t>
              </a:r>
              <a:endParaRPr lang="fr-FR" sz="1400" b="1" dirty="0">
                <a:solidFill>
                  <a:prstClr val="black"/>
                </a:solidFill>
              </a:endParaRPr>
            </a:p>
          </p:txBody>
        </p:sp>
        <p:sp>
          <p:nvSpPr>
            <p:cNvPr id="11" name="ZoneTexte 10"/>
            <p:cNvSpPr txBox="1"/>
            <p:nvPr/>
          </p:nvSpPr>
          <p:spPr>
            <a:xfrm>
              <a:off x="499782" y="5058715"/>
              <a:ext cx="932330" cy="307777"/>
            </a:xfrm>
            <a:prstGeom prst="rect">
              <a:avLst/>
            </a:prstGeom>
            <a:noFill/>
          </p:spPr>
          <p:txBody>
            <a:bodyPr wrap="square" rtlCol="0">
              <a:spAutoFit/>
            </a:bodyPr>
            <a:lstStyle/>
            <a:p>
              <a:pPr algn="ctr"/>
              <a:r>
                <a:rPr lang="fr-FR" sz="1400" b="1" dirty="0" smtClean="0">
                  <a:solidFill>
                    <a:prstClr val="black"/>
                  </a:solidFill>
                </a:rPr>
                <a:t>Batch 3</a:t>
              </a:r>
              <a:endParaRPr lang="fr-FR" sz="1400" b="1" dirty="0">
                <a:solidFill>
                  <a:prstClr val="black"/>
                </a:solidFill>
              </a:endParaRPr>
            </a:p>
          </p:txBody>
        </p:sp>
      </p:grpSp>
      <p:sp>
        <p:nvSpPr>
          <p:cNvPr id="5" name="ZoneTexte 4"/>
          <p:cNvSpPr txBox="1"/>
          <p:nvPr/>
        </p:nvSpPr>
        <p:spPr>
          <a:xfrm>
            <a:off x="1981200" y="1457953"/>
            <a:ext cx="6669313" cy="461665"/>
          </a:xfrm>
          <a:prstGeom prst="rect">
            <a:avLst/>
          </a:prstGeom>
          <a:noFill/>
        </p:spPr>
        <p:txBody>
          <a:bodyPr wrap="square" rtlCol="0">
            <a:spAutoFit/>
          </a:bodyPr>
          <a:lstStyle/>
          <a:p>
            <a:r>
              <a:rPr lang="fr-FR" sz="2400" dirty="0" err="1" smtClean="0"/>
              <a:t>Raw</a:t>
            </a:r>
            <a:r>
              <a:rPr lang="fr-FR" sz="2400" dirty="0" smtClean="0"/>
              <a:t> data (per batch</a:t>
            </a:r>
            <a:r>
              <a:rPr lang="fr-FR" sz="2400" dirty="0" smtClean="0"/>
              <a:t>) – </a:t>
            </a:r>
            <a:r>
              <a:rPr lang="fr-FR" sz="2400" dirty="0" err="1" smtClean="0"/>
              <a:t>correcting</a:t>
            </a:r>
            <a:r>
              <a:rPr lang="fr-FR" sz="2400" dirty="0" smtClean="0"/>
              <a:t> </a:t>
            </a:r>
            <a:r>
              <a:rPr lang="fr-FR" sz="2400" dirty="0" err="1" smtClean="0"/>
              <a:t>baselines</a:t>
            </a:r>
            <a:endParaRPr lang="fr-FR" sz="2400" dirty="0"/>
          </a:p>
        </p:txBody>
      </p:sp>
    </p:spTree>
    <p:extLst>
      <p:ext uri="{BB962C8B-B14F-4D97-AF65-F5344CB8AC3E}">
        <p14:creationId xmlns:p14="http://schemas.microsoft.com/office/powerpoint/2010/main" xmlns="" val="8395798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1524000" y="6500829"/>
            <a:ext cx="9144000" cy="36000"/>
          </a:xfrm>
          <a:prstGeom prst="rect">
            <a:avLst/>
          </a:prstGeom>
          <a:blipFill>
            <a:blip r:embed="rId3" cstate="print"/>
            <a:stretch>
              <a:fillRect/>
            </a:stretch>
          </a:blipFill>
        </p:spPr>
        <p:txBody>
          <a:bodyPr wrap="square" lIns="0" tIns="0" rIns="0" bIns="0" rtlCol="0">
            <a:noAutofit/>
          </a:bodyPr>
          <a:lstStyle/>
          <a:p>
            <a:endParaRPr>
              <a:solidFill>
                <a:prstClr val="black"/>
              </a:solidFill>
            </a:endParaRPr>
          </a:p>
        </p:txBody>
      </p:sp>
      <p:sp>
        <p:nvSpPr>
          <p:cNvPr id="6" name="object 6"/>
          <p:cNvSpPr/>
          <p:nvPr/>
        </p:nvSpPr>
        <p:spPr>
          <a:xfrm>
            <a:off x="1524000" y="2076399"/>
            <a:ext cx="9144000" cy="3567176"/>
          </a:xfrm>
          <a:prstGeom prst="rect">
            <a:avLst/>
          </a:prstGeom>
          <a:blipFill>
            <a:blip r:embed="rId4" cstate="print"/>
            <a:stretch>
              <a:fillRect/>
            </a:stretch>
          </a:blipFill>
        </p:spPr>
        <p:txBody>
          <a:bodyPr wrap="square" lIns="0" tIns="0" rIns="0" bIns="0" rtlCol="0">
            <a:noAutofit/>
          </a:bodyPr>
          <a:lstStyle/>
          <a:p>
            <a:endParaRPr>
              <a:solidFill>
                <a:prstClr val="black"/>
              </a:solidFill>
            </a:endParaRPr>
          </a:p>
        </p:txBody>
      </p:sp>
      <p:sp>
        <p:nvSpPr>
          <p:cNvPr id="4" name="object 4"/>
          <p:cNvSpPr txBox="1"/>
          <p:nvPr/>
        </p:nvSpPr>
        <p:spPr>
          <a:xfrm>
            <a:off x="1959965" y="1504188"/>
            <a:ext cx="3108888" cy="254000"/>
          </a:xfrm>
          <a:prstGeom prst="rect">
            <a:avLst/>
          </a:prstGeom>
        </p:spPr>
        <p:txBody>
          <a:bodyPr wrap="square" lIns="0" tIns="0" rIns="0" bIns="0" rtlCol="0">
            <a:noAutofit/>
          </a:bodyPr>
          <a:lstStyle/>
          <a:p>
            <a:pPr marL="12700">
              <a:lnSpc>
                <a:spcPts val="1935"/>
              </a:lnSpc>
              <a:spcBef>
                <a:spcPts val="96"/>
              </a:spcBef>
            </a:pPr>
            <a:r>
              <a:rPr sz="2700" b="1" baseline="3034" dirty="0" smtClean="0">
                <a:solidFill>
                  <a:prstClr val="black"/>
                </a:solidFill>
                <a:cs typeface="Calibri"/>
              </a:rPr>
              <a:t>Al</a:t>
            </a:r>
            <a:r>
              <a:rPr sz="2700" b="1" spc="-9" baseline="3034" dirty="0" smtClean="0">
                <a:solidFill>
                  <a:prstClr val="black"/>
                </a:solidFill>
                <a:cs typeface="Calibri"/>
              </a:rPr>
              <a:t>i</a:t>
            </a:r>
            <a:r>
              <a:rPr sz="2700" b="1" baseline="3034" dirty="0" smtClean="0">
                <a:solidFill>
                  <a:prstClr val="black"/>
                </a:solidFill>
                <a:cs typeface="Calibri"/>
              </a:rPr>
              <a:t>g</a:t>
            </a:r>
            <a:r>
              <a:rPr sz="2700" b="1" spc="4" baseline="3034" dirty="0" smtClean="0">
                <a:solidFill>
                  <a:prstClr val="black"/>
                </a:solidFill>
                <a:cs typeface="Calibri"/>
              </a:rPr>
              <a:t>n</a:t>
            </a:r>
            <a:r>
              <a:rPr sz="2700" b="1" baseline="3034" dirty="0" smtClean="0">
                <a:solidFill>
                  <a:prstClr val="black"/>
                </a:solidFill>
                <a:cs typeface="Calibri"/>
              </a:rPr>
              <a:t>m</a:t>
            </a:r>
            <a:r>
              <a:rPr sz="2700" b="1" spc="9" baseline="3034" dirty="0" smtClean="0">
                <a:solidFill>
                  <a:prstClr val="black"/>
                </a:solidFill>
                <a:cs typeface="Calibri"/>
              </a:rPr>
              <a:t>e</a:t>
            </a:r>
            <a:r>
              <a:rPr sz="2700" b="1" spc="-9" baseline="3034" dirty="0" smtClean="0">
                <a:solidFill>
                  <a:prstClr val="black"/>
                </a:solidFill>
                <a:cs typeface="Calibri"/>
              </a:rPr>
              <a:t>n</a:t>
            </a:r>
            <a:r>
              <a:rPr sz="2700" b="1" baseline="3034" dirty="0" smtClean="0">
                <a:solidFill>
                  <a:prstClr val="black"/>
                </a:solidFill>
                <a:cs typeface="Calibri"/>
              </a:rPr>
              <a:t>t</a:t>
            </a:r>
            <a:r>
              <a:rPr sz="2700" b="1" spc="-14" baseline="3034" dirty="0" smtClean="0">
                <a:solidFill>
                  <a:prstClr val="black"/>
                </a:solidFill>
                <a:cs typeface="Calibri"/>
              </a:rPr>
              <a:t> </a:t>
            </a:r>
            <a:r>
              <a:rPr lang="fr-FR" sz="2700" b="1" spc="-14" baseline="3034" dirty="0" smtClean="0">
                <a:solidFill>
                  <a:prstClr val="black"/>
                </a:solidFill>
                <a:cs typeface="Calibri"/>
              </a:rPr>
              <a:t>of batch</a:t>
            </a:r>
            <a:r>
              <a:rPr lang="fr-FR" sz="2700" b="1" spc="-14" dirty="0" smtClean="0">
                <a:solidFill>
                  <a:prstClr val="black"/>
                </a:solidFill>
                <a:cs typeface="Calibri"/>
              </a:rPr>
              <a:t> </a:t>
            </a:r>
            <a:r>
              <a:rPr lang="fr-FR" sz="2700" b="1" baseline="3034" dirty="0" err="1" smtClean="0">
                <a:solidFill>
                  <a:prstClr val="black"/>
                </a:solidFill>
                <a:cs typeface="Calibri"/>
              </a:rPr>
              <a:t>signals</a:t>
            </a:r>
            <a:r>
              <a:rPr lang="fr-FR" sz="2700" b="1" baseline="3034" dirty="0" smtClean="0">
                <a:solidFill>
                  <a:prstClr val="black"/>
                </a:solidFill>
                <a:cs typeface="Calibri"/>
              </a:rPr>
              <a:t>:</a:t>
            </a:r>
            <a:endParaRPr b="1" dirty="0">
              <a:solidFill>
                <a:prstClr val="black"/>
              </a:solidFill>
              <a:cs typeface="Calibri"/>
            </a:endParaRPr>
          </a:p>
        </p:txBody>
      </p:sp>
      <p:sp>
        <p:nvSpPr>
          <p:cNvPr id="2" name="Espace réservé du numéro de diapositive 1"/>
          <p:cNvSpPr>
            <a:spLocks noGrp="1"/>
          </p:cNvSpPr>
          <p:nvPr>
            <p:ph type="sldNum" sz="quarter" idx="12"/>
          </p:nvPr>
        </p:nvSpPr>
        <p:spPr/>
        <p:txBody>
          <a:bodyPr/>
          <a:lstStyle/>
          <a:p>
            <a:fld id="{D57F1E4F-1CFF-5643-939E-02111984F565}" type="slidenum">
              <a:rPr lang="en-US" smtClean="0">
                <a:solidFill>
                  <a:prstClr val="black">
                    <a:tint val="75000"/>
                  </a:prstClr>
                </a:solidFill>
              </a:rPr>
              <a:pPr/>
              <a:t>24</a:t>
            </a:fld>
            <a:endParaRPr lang="en-US" dirty="0">
              <a:solidFill>
                <a:prstClr val="black">
                  <a:tint val="75000"/>
                </a:prstClr>
              </a:solidFill>
            </a:endParaRPr>
          </a:p>
        </p:txBody>
      </p:sp>
      <p:grpSp>
        <p:nvGrpSpPr>
          <p:cNvPr id="14" name="Groupe 13"/>
          <p:cNvGrpSpPr/>
          <p:nvPr/>
        </p:nvGrpSpPr>
        <p:grpSpPr>
          <a:xfrm>
            <a:off x="499781" y="2495782"/>
            <a:ext cx="1024219" cy="2870711"/>
            <a:chOff x="499782" y="2495781"/>
            <a:chExt cx="1024218" cy="2870711"/>
          </a:xfrm>
        </p:grpSpPr>
        <p:sp>
          <p:nvSpPr>
            <p:cNvPr id="15" name="ZoneTexte 14"/>
            <p:cNvSpPr txBox="1"/>
            <p:nvPr/>
          </p:nvSpPr>
          <p:spPr>
            <a:xfrm>
              <a:off x="591670" y="2495781"/>
              <a:ext cx="932330" cy="307777"/>
            </a:xfrm>
            <a:prstGeom prst="rect">
              <a:avLst/>
            </a:prstGeom>
            <a:noFill/>
          </p:spPr>
          <p:txBody>
            <a:bodyPr wrap="square" rtlCol="0">
              <a:spAutoFit/>
            </a:bodyPr>
            <a:lstStyle/>
            <a:p>
              <a:pPr algn="ctr"/>
              <a:r>
                <a:rPr lang="fr-FR" sz="1400" b="1" dirty="0" smtClean="0">
                  <a:solidFill>
                    <a:prstClr val="black"/>
                  </a:solidFill>
                </a:rPr>
                <a:t>Batch 1</a:t>
              </a:r>
              <a:endParaRPr lang="fr-FR" sz="1400" b="1" dirty="0">
                <a:solidFill>
                  <a:prstClr val="black"/>
                </a:solidFill>
              </a:endParaRPr>
            </a:p>
          </p:txBody>
        </p:sp>
        <p:sp>
          <p:nvSpPr>
            <p:cNvPr id="16" name="ZoneTexte 15"/>
            <p:cNvSpPr txBox="1"/>
            <p:nvPr/>
          </p:nvSpPr>
          <p:spPr>
            <a:xfrm>
              <a:off x="545726" y="3777248"/>
              <a:ext cx="932330" cy="307777"/>
            </a:xfrm>
            <a:prstGeom prst="rect">
              <a:avLst/>
            </a:prstGeom>
            <a:noFill/>
          </p:spPr>
          <p:txBody>
            <a:bodyPr wrap="square" rtlCol="0">
              <a:spAutoFit/>
            </a:bodyPr>
            <a:lstStyle/>
            <a:p>
              <a:pPr algn="ctr"/>
              <a:r>
                <a:rPr lang="fr-FR" sz="1400" b="1" dirty="0" smtClean="0">
                  <a:solidFill>
                    <a:prstClr val="black"/>
                  </a:solidFill>
                </a:rPr>
                <a:t>Batch 2</a:t>
              </a:r>
              <a:endParaRPr lang="fr-FR" sz="1400" b="1" dirty="0">
                <a:solidFill>
                  <a:prstClr val="black"/>
                </a:solidFill>
              </a:endParaRPr>
            </a:p>
          </p:txBody>
        </p:sp>
        <p:sp>
          <p:nvSpPr>
            <p:cNvPr id="17" name="ZoneTexte 16"/>
            <p:cNvSpPr txBox="1"/>
            <p:nvPr/>
          </p:nvSpPr>
          <p:spPr>
            <a:xfrm>
              <a:off x="499782" y="5058715"/>
              <a:ext cx="932330" cy="307777"/>
            </a:xfrm>
            <a:prstGeom prst="rect">
              <a:avLst/>
            </a:prstGeom>
            <a:noFill/>
          </p:spPr>
          <p:txBody>
            <a:bodyPr wrap="square" rtlCol="0">
              <a:spAutoFit/>
            </a:bodyPr>
            <a:lstStyle/>
            <a:p>
              <a:pPr algn="ctr"/>
              <a:r>
                <a:rPr lang="fr-FR" sz="1400" b="1" dirty="0" smtClean="0">
                  <a:solidFill>
                    <a:prstClr val="black"/>
                  </a:solidFill>
                </a:rPr>
                <a:t>Batch 3</a:t>
              </a:r>
              <a:endParaRPr lang="fr-FR" sz="1400" b="1" dirty="0">
                <a:solidFill>
                  <a:prstClr val="black"/>
                </a:solidFill>
              </a:endParaRPr>
            </a:p>
          </p:txBody>
        </p:sp>
      </p:grpSp>
      <p:sp>
        <p:nvSpPr>
          <p:cNvPr id="11" name="Titre 6"/>
          <p:cNvSpPr txBox="1">
            <a:spLocks/>
          </p:cNvSpPr>
          <p:nvPr/>
        </p:nvSpPr>
        <p:spPr>
          <a:xfrm>
            <a:off x="1981201" y="89343"/>
            <a:ext cx="8258204" cy="511156"/>
          </a:xfrm>
          <a:prstGeom prst="rect">
            <a:avLst/>
          </a:prstGeom>
          <a:ln>
            <a:solidFill>
              <a:schemeClr val="tx2">
                <a:lumMod val="75000"/>
              </a:schemeClr>
            </a:solid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dirty="0" smtClean="0">
                <a:solidFill>
                  <a:srgbClr val="1F497D">
                    <a:lumMod val="75000"/>
                  </a:srgbClr>
                </a:solidFill>
                <a:latin typeface="+mn-lt"/>
                <a:cs typeface="Times" panose="02020603050405020304" pitchFamily="18" charset="0"/>
              </a:rPr>
              <a:t>DATA PRE-PROCESSING </a:t>
            </a:r>
            <a:endParaRPr lang="fr-FR" sz="3200" b="1" dirty="0">
              <a:solidFill>
                <a:srgbClr val="1F497D">
                  <a:lumMod val="75000"/>
                </a:srgbClr>
              </a:solidFill>
              <a:latin typeface="+mn-lt"/>
              <a:cs typeface="Times" panose="02020603050405020304" pitchFamily="18" charset="0"/>
            </a:endParaRPr>
          </a:p>
        </p:txBody>
      </p:sp>
    </p:spTree>
    <p:extLst>
      <p:ext uri="{BB962C8B-B14F-4D97-AF65-F5344CB8AC3E}">
        <p14:creationId xmlns:p14="http://schemas.microsoft.com/office/powerpoint/2010/main" xmlns="" val="39509525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1644868" y="1355773"/>
            <a:ext cx="9144000" cy="4429379"/>
          </a:xfrm>
          <a:prstGeom prst="rect">
            <a:avLst/>
          </a:prstGeom>
          <a:blipFill>
            <a:blip r:embed="rId3" cstate="print"/>
            <a:stretch>
              <a:fillRect/>
            </a:stretch>
          </a:blipFill>
        </p:spPr>
        <p:txBody>
          <a:bodyPr wrap="square" lIns="0" tIns="0" rIns="0" bIns="0" rtlCol="0">
            <a:noAutofit/>
          </a:bodyPr>
          <a:lstStyle/>
          <a:p>
            <a:endParaRPr>
              <a:solidFill>
                <a:prstClr val="black"/>
              </a:solidFill>
            </a:endParaRPr>
          </a:p>
        </p:txBody>
      </p:sp>
      <p:sp>
        <p:nvSpPr>
          <p:cNvPr id="4" name="object 4"/>
          <p:cNvSpPr txBox="1"/>
          <p:nvPr/>
        </p:nvSpPr>
        <p:spPr>
          <a:xfrm>
            <a:off x="1896904" y="1078519"/>
            <a:ext cx="6180341" cy="254000"/>
          </a:xfrm>
          <a:prstGeom prst="rect">
            <a:avLst/>
          </a:prstGeom>
        </p:spPr>
        <p:txBody>
          <a:bodyPr wrap="square" lIns="0" tIns="0" rIns="0" bIns="0" rtlCol="0">
            <a:noAutofit/>
          </a:bodyPr>
          <a:lstStyle/>
          <a:p>
            <a:pPr marL="12700">
              <a:lnSpc>
                <a:spcPts val="1935"/>
              </a:lnSpc>
              <a:spcBef>
                <a:spcPts val="96"/>
              </a:spcBef>
            </a:pPr>
            <a:r>
              <a:rPr lang="fr-FR" sz="2700" b="1" baseline="3034" dirty="0" err="1" smtClean="0">
                <a:solidFill>
                  <a:prstClr val="black"/>
                </a:solidFill>
                <a:cs typeface="Calibri"/>
              </a:rPr>
              <a:t>Signals</a:t>
            </a:r>
            <a:r>
              <a:rPr lang="fr-FR" sz="2700" b="1" baseline="3034" dirty="0" smtClean="0">
                <a:solidFill>
                  <a:prstClr val="black"/>
                </a:solidFill>
                <a:cs typeface="Calibri"/>
              </a:rPr>
              <a:t> </a:t>
            </a:r>
            <a:r>
              <a:rPr lang="fr-FR" sz="2700" b="1" baseline="3034" dirty="0" err="1" smtClean="0">
                <a:solidFill>
                  <a:prstClr val="black"/>
                </a:solidFill>
                <a:cs typeface="Calibri"/>
              </a:rPr>
              <a:t>alignment</a:t>
            </a:r>
            <a:r>
              <a:rPr lang="fr-FR" sz="2700" b="1" baseline="3034" dirty="0" smtClean="0">
                <a:solidFill>
                  <a:prstClr val="black"/>
                </a:solidFill>
                <a:cs typeface="Calibri"/>
              </a:rPr>
              <a:t> – Recognition of </a:t>
            </a:r>
            <a:r>
              <a:rPr lang="fr-FR" sz="2700" b="1" baseline="3034" dirty="0" err="1" smtClean="0">
                <a:solidFill>
                  <a:prstClr val="black"/>
                </a:solidFill>
                <a:cs typeface="Calibri"/>
              </a:rPr>
              <a:t>c</a:t>
            </a:r>
            <a:r>
              <a:rPr lang="fr-FR" sz="2700" b="1" spc="-4" baseline="3034" dirty="0" err="1" smtClean="0">
                <a:solidFill>
                  <a:prstClr val="black"/>
                </a:solidFill>
                <a:cs typeface="Calibri"/>
              </a:rPr>
              <a:t>ommon</a:t>
            </a:r>
            <a:r>
              <a:rPr lang="fr-FR" sz="2700" b="1" spc="-4" baseline="3034" dirty="0" smtClean="0">
                <a:solidFill>
                  <a:prstClr val="black"/>
                </a:solidFill>
                <a:cs typeface="Calibri"/>
              </a:rPr>
              <a:t> </a:t>
            </a:r>
            <a:r>
              <a:rPr lang="fr-FR" sz="2700" b="1" spc="-4" baseline="3034" dirty="0" err="1" smtClean="0">
                <a:solidFill>
                  <a:prstClr val="black"/>
                </a:solidFill>
                <a:cs typeface="Calibri"/>
              </a:rPr>
              <a:t>peaks</a:t>
            </a:r>
            <a:r>
              <a:rPr lang="fr-FR" sz="2700" b="1" spc="-4" baseline="3034" dirty="0" smtClean="0">
                <a:solidFill>
                  <a:prstClr val="black"/>
                </a:solidFill>
                <a:cs typeface="Calibri"/>
              </a:rPr>
              <a:t> </a:t>
            </a:r>
            <a:endParaRPr b="1" dirty="0">
              <a:solidFill>
                <a:prstClr val="black"/>
              </a:solidFill>
              <a:cs typeface="Calibri"/>
            </a:endParaRPr>
          </a:p>
        </p:txBody>
      </p:sp>
      <p:sp>
        <p:nvSpPr>
          <p:cNvPr id="2" name="Espace réservé du numéro de diapositive 1"/>
          <p:cNvSpPr>
            <a:spLocks noGrp="1"/>
          </p:cNvSpPr>
          <p:nvPr>
            <p:ph type="sldNum" sz="quarter" idx="12"/>
          </p:nvPr>
        </p:nvSpPr>
        <p:spPr/>
        <p:txBody>
          <a:bodyPr/>
          <a:lstStyle/>
          <a:p>
            <a:fld id="{D57F1E4F-1CFF-5643-939E-02111984F565}" type="slidenum">
              <a:rPr lang="en-US" smtClean="0">
                <a:solidFill>
                  <a:prstClr val="black">
                    <a:tint val="75000"/>
                  </a:prstClr>
                </a:solidFill>
              </a:rPr>
              <a:pPr/>
              <a:t>25</a:t>
            </a:fld>
            <a:endParaRPr lang="en-US" dirty="0">
              <a:solidFill>
                <a:prstClr val="black">
                  <a:tint val="75000"/>
                </a:prstClr>
              </a:solidFill>
            </a:endParaRPr>
          </a:p>
        </p:txBody>
      </p:sp>
      <p:sp>
        <p:nvSpPr>
          <p:cNvPr id="11" name="ZoneTexte 10"/>
          <p:cNvSpPr txBox="1"/>
          <p:nvPr/>
        </p:nvSpPr>
        <p:spPr>
          <a:xfrm>
            <a:off x="2439639" y="5897231"/>
            <a:ext cx="2715687" cy="400110"/>
          </a:xfrm>
          <a:prstGeom prst="rect">
            <a:avLst/>
          </a:prstGeom>
          <a:noFill/>
        </p:spPr>
        <p:txBody>
          <a:bodyPr wrap="square" rtlCol="0">
            <a:spAutoFit/>
          </a:bodyPr>
          <a:lstStyle/>
          <a:p>
            <a:pPr algn="ctr"/>
            <a:r>
              <a:rPr lang="fr-FR" sz="2000" b="1" dirty="0" err="1" smtClean="0">
                <a:solidFill>
                  <a:prstClr val="black"/>
                </a:solidFill>
              </a:rPr>
              <a:t>Specific</a:t>
            </a:r>
            <a:r>
              <a:rPr lang="fr-FR" sz="2000" b="1" dirty="0" smtClean="0">
                <a:solidFill>
                  <a:prstClr val="black"/>
                </a:solidFill>
              </a:rPr>
              <a:t> part ?</a:t>
            </a:r>
            <a:endParaRPr lang="fr-FR" sz="2000" b="1" dirty="0">
              <a:solidFill>
                <a:prstClr val="black"/>
              </a:solidFill>
            </a:endParaRPr>
          </a:p>
        </p:txBody>
      </p:sp>
      <p:sp>
        <p:nvSpPr>
          <p:cNvPr id="14" name="Accolade ouvrante 13"/>
          <p:cNvSpPr/>
          <p:nvPr/>
        </p:nvSpPr>
        <p:spPr>
          <a:xfrm rot="16200000">
            <a:off x="3586659" y="4595649"/>
            <a:ext cx="402021" cy="2167761"/>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fr-FR">
              <a:solidFill>
                <a:prstClr val="black"/>
              </a:solidFill>
            </a:endParaRPr>
          </a:p>
        </p:txBody>
      </p:sp>
      <p:sp>
        <p:nvSpPr>
          <p:cNvPr id="15" name="Accolade ouvrante 14"/>
          <p:cNvSpPr/>
          <p:nvPr/>
        </p:nvSpPr>
        <p:spPr>
          <a:xfrm rot="16200000">
            <a:off x="7080036" y="3390901"/>
            <a:ext cx="423040" cy="4619297"/>
          </a:xfrm>
          <a:prstGeom prst="leftBrace">
            <a:avLst>
              <a:gd name="adj1" fmla="val 8333"/>
              <a:gd name="adj2" fmla="val 50000"/>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fr-FR">
              <a:solidFill>
                <a:prstClr val="black"/>
              </a:solidFill>
            </a:endParaRPr>
          </a:p>
        </p:txBody>
      </p:sp>
      <p:sp>
        <p:nvSpPr>
          <p:cNvPr id="16" name="ZoneTexte 15"/>
          <p:cNvSpPr txBox="1"/>
          <p:nvPr/>
        </p:nvSpPr>
        <p:spPr>
          <a:xfrm>
            <a:off x="6424603" y="5883628"/>
            <a:ext cx="1868060" cy="400110"/>
          </a:xfrm>
          <a:prstGeom prst="rect">
            <a:avLst/>
          </a:prstGeom>
          <a:noFill/>
        </p:spPr>
        <p:txBody>
          <a:bodyPr wrap="square" rtlCol="0">
            <a:spAutoFit/>
          </a:bodyPr>
          <a:lstStyle/>
          <a:p>
            <a:r>
              <a:rPr lang="fr-FR" sz="2000" b="1" dirty="0" smtClean="0">
                <a:solidFill>
                  <a:prstClr val="black"/>
                </a:solidFill>
              </a:rPr>
              <a:t> variable part ?</a:t>
            </a:r>
            <a:endParaRPr lang="fr-FR" sz="2000" b="1" dirty="0">
              <a:solidFill>
                <a:prstClr val="black"/>
              </a:solidFill>
            </a:endParaRPr>
          </a:p>
        </p:txBody>
      </p:sp>
      <p:grpSp>
        <p:nvGrpSpPr>
          <p:cNvPr id="19" name="Groupe 18"/>
          <p:cNvGrpSpPr/>
          <p:nvPr/>
        </p:nvGrpSpPr>
        <p:grpSpPr>
          <a:xfrm>
            <a:off x="545725" y="1705976"/>
            <a:ext cx="978275" cy="3428502"/>
            <a:chOff x="545726" y="2527075"/>
            <a:chExt cx="978274" cy="2620365"/>
          </a:xfrm>
        </p:grpSpPr>
        <p:sp>
          <p:nvSpPr>
            <p:cNvPr id="20" name="ZoneTexte 19"/>
            <p:cNvSpPr txBox="1"/>
            <p:nvPr/>
          </p:nvSpPr>
          <p:spPr>
            <a:xfrm>
              <a:off x="591670" y="2527075"/>
              <a:ext cx="932330" cy="235230"/>
            </a:xfrm>
            <a:prstGeom prst="rect">
              <a:avLst/>
            </a:prstGeom>
            <a:noFill/>
          </p:spPr>
          <p:txBody>
            <a:bodyPr wrap="square" rtlCol="0">
              <a:spAutoFit/>
            </a:bodyPr>
            <a:lstStyle/>
            <a:p>
              <a:pPr algn="ctr"/>
              <a:r>
                <a:rPr lang="fr-FR" sz="1400" b="1" dirty="0" smtClean="0">
                  <a:solidFill>
                    <a:prstClr val="black"/>
                  </a:solidFill>
                </a:rPr>
                <a:t>Batch 1</a:t>
              </a:r>
              <a:endParaRPr lang="fr-FR" sz="1400" b="1" dirty="0">
                <a:solidFill>
                  <a:prstClr val="black"/>
                </a:solidFill>
              </a:endParaRPr>
            </a:p>
          </p:txBody>
        </p:sp>
        <p:sp>
          <p:nvSpPr>
            <p:cNvPr id="21" name="ZoneTexte 20"/>
            <p:cNvSpPr txBox="1"/>
            <p:nvPr/>
          </p:nvSpPr>
          <p:spPr>
            <a:xfrm>
              <a:off x="545726" y="3777248"/>
              <a:ext cx="932330" cy="235230"/>
            </a:xfrm>
            <a:prstGeom prst="rect">
              <a:avLst/>
            </a:prstGeom>
            <a:noFill/>
          </p:spPr>
          <p:txBody>
            <a:bodyPr wrap="square" rtlCol="0">
              <a:spAutoFit/>
            </a:bodyPr>
            <a:lstStyle/>
            <a:p>
              <a:pPr algn="ctr"/>
              <a:r>
                <a:rPr lang="fr-FR" sz="1400" b="1" dirty="0" smtClean="0">
                  <a:solidFill>
                    <a:prstClr val="black"/>
                  </a:solidFill>
                </a:rPr>
                <a:t>Batch 2</a:t>
              </a:r>
              <a:endParaRPr lang="fr-FR" sz="1400" b="1" dirty="0">
                <a:solidFill>
                  <a:prstClr val="black"/>
                </a:solidFill>
              </a:endParaRPr>
            </a:p>
          </p:txBody>
        </p:sp>
        <p:sp>
          <p:nvSpPr>
            <p:cNvPr id="22" name="ZoneTexte 21"/>
            <p:cNvSpPr txBox="1"/>
            <p:nvPr/>
          </p:nvSpPr>
          <p:spPr>
            <a:xfrm>
              <a:off x="545726" y="4912210"/>
              <a:ext cx="932330" cy="235230"/>
            </a:xfrm>
            <a:prstGeom prst="rect">
              <a:avLst/>
            </a:prstGeom>
            <a:noFill/>
          </p:spPr>
          <p:txBody>
            <a:bodyPr wrap="square" rtlCol="0">
              <a:spAutoFit/>
            </a:bodyPr>
            <a:lstStyle/>
            <a:p>
              <a:pPr algn="ctr"/>
              <a:r>
                <a:rPr lang="fr-FR" sz="1400" b="1" dirty="0" smtClean="0">
                  <a:solidFill>
                    <a:prstClr val="black"/>
                  </a:solidFill>
                </a:rPr>
                <a:t>Batch 3</a:t>
              </a:r>
              <a:endParaRPr lang="fr-FR" sz="1400" b="1" dirty="0">
                <a:solidFill>
                  <a:prstClr val="black"/>
                </a:solidFill>
              </a:endParaRPr>
            </a:p>
          </p:txBody>
        </p:sp>
      </p:grpSp>
      <p:sp>
        <p:nvSpPr>
          <p:cNvPr id="17" name="Titre 6"/>
          <p:cNvSpPr txBox="1">
            <a:spLocks/>
          </p:cNvSpPr>
          <p:nvPr/>
        </p:nvSpPr>
        <p:spPr>
          <a:xfrm>
            <a:off x="1981201" y="89343"/>
            <a:ext cx="8258204" cy="511156"/>
          </a:xfrm>
          <a:prstGeom prst="rect">
            <a:avLst/>
          </a:prstGeom>
          <a:ln>
            <a:solidFill>
              <a:schemeClr val="tx2">
                <a:lumMod val="75000"/>
              </a:schemeClr>
            </a:solid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dirty="0" smtClean="0">
                <a:solidFill>
                  <a:srgbClr val="1F497D">
                    <a:lumMod val="75000"/>
                  </a:srgbClr>
                </a:solidFill>
                <a:latin typeface="+mn-lt"/>
                <a:cs typeface="Times" panose="02020603050405020304" pitchFamily="18" charset="0"/>
              </a:rPr>
              <a:t>EXTRACTION AND PEAKS ALIGNMENT</a:t>
            </a:r>
            <a:endParaRPr lang="fr-FR" sz="3200" b="1" dirty="0">
              <a:solidFill>
                <a:srgbClr val="1F497D">
                  <a:lumMod val="75000"/>
                </a:srgbClr>
              </a:solidFill>
              <a:latin typeface="+mn-lt"/>
              <a:cs typeface="Times" panose="02020603050405020304" pitchFamily="18" charset="0"/>
            </a:endParaRPr>
          </a:p>
        </p:txBody>
      </p:sp>
    </p:spTree>
    <p:extLst>
      <p:ext uri="{BB962C8B-B14F-4D97-AF65-F5344CB8AC3E}">
        <p14:creationId xmlns:p14="http://schemas.microsoft.com/office/powerpoint/2010/main" xmlns="" val="29433081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1524000" y="6500829"/>
            <a:ext cx="9144000" cy="36000"/>
          </a:xfrm>
          <a:prstGeom prst="rect">
            <a:avLst/>
          </a:prstGeom>
          <a:blipFill>
            <a:blip r:embed="rId3" cstate="print"/>
            <a:stretch>
              <a:fillRect/>
            </a:stretch>
          </a:blipFill>
        </p:spPr>
        <p:txBody>
          <a:bodyPr wrap="square" lIns="0" tIns="0" rIns="0" bIns="0" rtlCol="0">
            <a:noAutofit/>
          </a:bodyPr>
          <a:lstStyle/>
          <a:p>
            <a:endParaRPr>
              <a:solidFill>
                <a:prstClr val="black"/>
              </a:solidFill>
            </a:endParaRPr>
          </a:p>
        </p:txBody>
      </p:sp>
      <p:sp>
        <p:nvSpPr>
          <p:cNvPr id="7" name="object 7"/>
          <p:cNvSpPr/>
          <p:nvPr/>
        </p:nvSpPr>
        <p:spPr>
          <a:xfrm>
            <a:off x="1524000" y="1857349"/>
            <a:ext cx="9144000" cy="4392930"/>
          </a:xfrm>
          <a:prstGeom prst="rect">
            <a:avLst/>
          </a:prstGeom>
          <a:blipFill>
            <a:blip r:embed="rId4" cstate="print"/>
            <a:stretch>
              <a:fillRect/>
            </a:stretch>
          </a:blipFill>
        </p:spPr>
        <p:txBody>
          <a:bodyPr wrap="square" lIns="0" tIns="0" rIns="0" bIns="0" rtlCol="0">
            <a:noAutofit/>
          </a:bodyPr>
          <a:lstStyle/>
          <a:p>
            <a:endParaRPr>
              <a:solidFill>
                <a:prstClr val="black"/>
              </a:solidFill>
            </a:endParaRPr>
          </a:p>
        </p:txBody>
      </p:sp>
      <p:sp>
        <p:nvSpPr>
          <p:cNvPr id="4" name="object 4"/>
          <p:cNvSpPr txBox="1"/>
          <p:nvPr/>
        </p:nvSpPr>
        <p:spPr>
          <a:xfrm>
            <a:off x="1959965" y="1504188"/>
            <a:ext cx="6317056" cy="254000"/>
          </a:xfrm>
          <a:prstGeom prst="rect">
            <a:avLst/>
          </a:prstGeom>
        </p:spPr>
        <p:txBody>
          <a:bodyPr wrap="square" lIns="0" tIns="0" rIns="0" bIns="0" rtlCol="0">
            <a:noAutofit/>
          </a:bodyPr>
          <a:lstStyle/>
          <a:p>
            <a:pPr marL="12700">
              <a:lnSpc>
                <a:spcPts val="1935"/>
              </a:lnSpc>
              <a:spcBef>
                <a:spcPts val="96"/>
              </a:spcBef>
            </a:pPr>
            <a:r>
              <a:rPr lang="fr-FR" sz="3200" baseline="3034" dirty="0" smtClean="0">
                <a:solidFill>
                  <a:prstClr val="black"/>
                </a:solidFill>
                <a:cs typeface="Calibri"/>
              </a:rPr>
              <a:t> </a:t>
            </a:r>
            <a:r>
              <a:rPr lang="fr-FR" sz="3200" baseline="3034" dirty="0" err="1" smtClean="0">
                <a:solidFill>
                  <a:prstClr val="black"/>
                </a:solidFill>
                <a:cs typeface="Calibri"/>
              </a:rPr>
              <a:t>Individual</a:t>
            </a:r>
            <a:r>
              <a:rPr lang="fr-FR" sz="3200" dirty="0" smtClean="0">
                <a:solidFill>
                  <a:prstClr val="black"/>
                </a:solidFill>
                <a:cs typeface="Calibri"/>
              </a:rPr>
              <a:t> </a:t>
            </a:r>
            <a:r>
              <a:rPr lang="fr-FR" sz="3200" baseline="3034" dirty="0">
                <a:solidFill>
                  <a:prstClr val="black"/>
                </a:solidFill>
                <a:cs typeface="Calibri"/>
              </a:rPr>
              <a:t>e</a:t>
            </a:r>
            <a:r>
              <a:rPr sz="3200" baseline="3034" dirty="0" err="1" smtClean="0">
                <a:solidFill>
                  <a:prstClr val="black"/>
                </a:solidFill>
                <a:cs typeface="Calibri"/>
              </a:rPr>
              <a:t>xt</a:t>
            </a:r>
            <a:r>
              <a:rPr sz="3200" spc="-44" baseline="3034" dirty="0" err="1" smtClean="0">
                <a:solidFill>
                  <a:prstClr val="black"/>
                </a:solidFill>
                <a:cs typeface="Calibri"/>
              </a:rPr>
              <a:t>r</a:t>
            </a:r>
            <a:r>
              <a:rPr sz="3200" baseline="3034" dirty="0" err="1" smtClean="0">
                <a:solidFill>
                  <a:prstClr val="black"/>
                </a:solidFill>
                <a:cs typeface="Calibri"/>
              </a:rPr>
              <a:t>ac</a:t>
            </a:r>
            <a:r>
              <a:rPr sz="3200" spc="-4" baseline="3034" dirty="0" err="1" smtClean="0">
                <a:solidFill>
                  <a:prstClr val="black"/>
                </a:solidFill>
                <a:cs typeface="Calibri"/>
              </a:rPr>
              <a:t>ti</a:t>
            </a:r>
            <a:r>
              <a:rPr sz="3200" baseline="3034" dirty="0" err="1" smtClean="0">
                <a:solidFill>
                  <a:prstClr val="black"/>
                </a:solidFill>
                <a:cs typeface="Calibri"/>
              </a:rPr>
              <a:t>o</a:t>
            </a:r>
            <a:r>
              <a:rPr lang="fr-FR" sz="3200" baseline="3034" dirty="0" smtClean="0">
                <a:solidFill>
                  <a:prstClr val="black"/>
                </a:solidFill>
                <a:cs typeface="Calibri"/>
              </a:rPr>
              <a:t>n of </a:t>
            </a:r>
            <a:r>
              <a:rPr lang="fr-FR" sz="3200" baseline="3034" dirty="0" err="1" smtClean="0">
                <a:solidFill>
                  <a:prstClr val="black"/>
                </a:solidFill>
                <a:cs typeface="Calibri"/>
              </a:rPr>
              <a:t>signals</a:t>
            </a:r>
            <a:r>
              <a:rPr lang="fr-FR" sz="3200" baseline="3034" dirty="0" smtClean="0">
                <a:solidFill>
                  <a:prstClr val="black"/>
                </a:solidFill>
                <a:cs typeface="Calibri"/>
              </a:rPr>
              <a:t> </a:t>
            </a:r>
            <a:r>
              <a:rPr lang="fr-FR" sz="3200" baseline="3034" dirty="0" err="1" smtClean="0">
                <a:solidFill>
                  <a:prstClr val="black"/>
                </a:solidFill>
                <a:cs typeface="Calibri"/>
              </a:rPr>
              <a:t>peaks</a:t>
            </a:r>
            <a:endParaRPr sz="2400" dirty="0">
              <a:solidFill>
                <a:prstClr val="black"/>
              </a:solidFill>
              <a:cs typeface="Calibri"/>
            </a:endParaRPr>
          </a:p>
        </p:txBody>
      </p:sp>
      <p:sp>
        <p:nvSpPr>
          <p:cNvPr id="2" name="Espace réservé du numéro de diapositive 1"/>
          <p:cNvSpPr>
            <a:spLocks noGrp="1"/>
          </p:cNvSpPr>
          <p:nvPr>
            <p:ph type="sldNum" sz="quarter" idx="12"/>
          </p:nvPr>
        </p:nvSpPr>
        <p:spPr/>
        <p:txBody>
          <a:bodyPr/>
          <a:lstStyle/>
          <a:p>
            <a:fld id="{D57F1E4F-1CFF-5643-939E-02111984F565}" type="slidenum">
              <a:rPr lang="en-US" smtClean="0">
                <a:solidFill>
                  <a:prstClr val="black">
                    <a:tint val="75000"/>
                  </a:prstClr>
                </a:solidFill>
              </a:rPr>
              <a:pPr/>
              <a:t>26</a:t>
            </a:fld>
            <a:endParaRPr lang="en-US" dirty="0">
              <a:solidFill>
                <a:prstClr val="black">
                  <a:tint val="75000"/>
                </a:prstClr>
              </a:solidFill>
            </a:endParaRPr>
          </a:p>
        </p:txBody>
      </p:sp>
      <p:sp>
        <p:nvSpPr>
          <p:cNvPr id="10" name="Titre 6"/>
          <p:cNvSpPr txBox="1">
            <a:spLocks/>
          </p:cNvSpPr>
          <p:nvPr/>
        </p:nvSpPr>
        <p:spPr>
          <a:xfrm>
            <a:off x="1981201" y="89343"/>
            <a:ext cx="8258204" cy="511156"/>
          </a:xfrm>
          <a:prstGeom prst="rect">
            <a:avLst/>
          </a:prstGeom>
          <a:ln>
            <a:solidFill>
              <a:schemeClr val="tx2">
                <a:lumMod val="75000"/>
              </a:schemeClr>
            </a:solid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dirty="0" smtClean="0">
                <a:solidFill>
                  <a:srgbClr val="1F497D">
                    <a:lumMod val="75000"/>
                  </a:srgbClr>
                </a:solidFill>
                <a:latin typeface="+mn-lt"/>
                <a:cs typeface="Times" panose="02020603050405020304" pitchFamily="18" charset="0"/>
              </a:rPr>
              <a:t>EXTRACTION AND PEAKS ALIGNMENT</a:t>
            </a:r>
            <a:endParaRPr lang="fr-FR" sz="3200" b="1" dirty="0">
              <a:solidFill>
                <a:srgbClr val="1F497D">
                  <a:lumMod val="75000"/>
                </a:srgbClr>
              </a:solidFill>
              <a:latin typeface="+mn-lt"/>
              <a:cs typeface="Times" panose="02020603050405020304" pitchFamily="18" charset="0"/>
            </a:endParaRPr>
          </a:p>
        </p:txBody>
      </p:sp>
    </p:spTree>
    <p:extLst>
      <p:ext uri="{BB962C8B-B14F-4D97-AF65-F5344CB8AC3E}">
        <p14:creationId xmlns:p14="http://schemas.microsoft.com/office/powerpoint/2010/main" xmlns="" val="20648504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txBox="1"/>
          <p:nvPr/>
        </p:nvSpPr>
        <p:spPr>
          <a:xfrm>
            <a:off x="1524000" y="1232535"/>
            <a:ext cx="9144000" cy="4392930"/>
          </a:xfrm>
          <a:prstGeom prst="rect">
            <a:avLst/>
          </a:prstGeom>
        </p:spPr>
        <p:txBody>
          <a:bodyPr wrap="square" lIns="0" tIns="0" rIns="0" bIns="0" rtlCol="0">
            <a:noAutofit/>
          </a:bodyPr>
          <a:lstStyle/>
          <a:p>
            <a:pPr>
              <a:lnSpc>
                <a:spcPts val="850"/>
              </a:lnSpc>
              <a:spcBef>
                <a:spcPts val="25"/>
              </a:spcBef>
            </a:pPr>
            <a:endParaRPr sz="850">
              <a:solidFill>
                <a:prstClr val="black"/>
              </a:solidFill>
            </a:endParaRPr>
          </a:p>
          <a:p>
            <a:pPr marL="448665">
              <a:lnSpc>
                <a:spcPct val="101725"/>
              </a:lnSpc>
              <a:spcBef>
                <a:spcPts val="1000"/>
              </a:spcBef>
            </a:pPr>
            <a:r>
              <a:rPr dirty="0">
                <a:solidFill>
                  <a:prstClr val="black"/>
                </a:solidFill>
                <a:cs typeface="Calibri"/>
              </a:rPr>
              <a:t>Emp</a:t>
            </a:r>
            <a:r>
              <a:rPr spc="-25" dirty="0">
                <a:solidFill>
                  <a:prstClr val="black"/>
                </a:solidFill>
                <a:cs typeface="Calibri"/>
              </a:rPr>
              <a:t>r</a:t>
            </a:r>
            <a:r>
              <a:rPr dirty="0">
                <a:solidFill>
                  <a:prstClr val="black"/>
                </a:solidFill>
                <a:cs typeface="Calibri"/>
              </a:rPr>
              <a:t>ei</a:t>
            </a:r>
            <a:r>
              <a:rPr spc="-9" dirty="0">
                <a:solidFill>
                  <a:prstClr val="black"/>
                </a:solidFill>
                <a:cs typeface="Calibri"/>
              </a:rPr>
              <a:t>n</a:t>
            </a:r>
            <a:r>
              <a:rPr spc="-25" dirty="0">
                <a:solidFill>
                  <a:prstClr val="black"/>
                </a:solidFill>
                <a:cs typeface="Calibri"/>
              </a:rPr>
              <a:t>t</a:t>
            </a:r>
            <a:r>
              <a:rPr dirty="0">
                <a:solidFill>
                  <a:prstClr val="black"/>
                </a:solidFill>
                <a:cs typeface="Calibri"/>
              </a:rPr>
              <a:t>e «</a:t>
            </a:r>
            <a:r>
              <a:rPr spc="9" dirty="0">
                <a:solidFill>
                  <a:prstClr val="black"/>
                </a:solidFill>
                <a:cs typeface="Calibri"/>
              </a:rPr>
              <a:t> </a:t>
            </a:r>
            <a:r>
              <a:rPr dirty="0">
                <a:solidFill>
                  <a:prstClr val="black"/>
                </a:solidFill>
                <a:cs typeface="Calibri"/>
              </a:rPr>
              <a:t>Lache</a:t>
            </a:r>
            <a:r>
              <a:rPr spc="4" dirty="0">
                <a:solidFill>
                  <a:prstClr val="black"/>
                </a:solidFill>
                <a:cs typeface="Calibri"/>
              </a:rPr>
              <a:t>s</a:t>
            </a:r>
            <a:r>
              <a:rPr spc="-4" dirty="0">
                <a:solidFill>
                  <a:prstClr val="black"/>
                </a:solidFill>
                <a:cs typeface="Calibri"/>
              </a:rPr>
              <a:t>i</a:t>
            </a:r>
            <a:r>
              <a:rPr dirty="0">
                <a:solidFill>
                  <a:prstClr val="black"/>
                </a:solidFill>
                <a:cs typeface="Calibri"/>
              </a:rPr>
              <a:t>s</a:t>
            </a:r>
            <a:r>
              <a:rPr spc="19" dirty="0">
                <a:solidFill>
                  <a:prstClr val="black"/>
                </a:solidFill>
                <a:cs typeface="Calibri"/>
              </a:rPr>
              <a:t> </a:t>
            </a:r>
            <a:r>
              <a:rPr dirty="0">
                <a:solidFill>
                  <a:prstClr val="black"/>
                </a:solidFill>
                <a:cs typeface="Calibri"/>
              </a:rPr>
              <a:t>»</a:t>
            </a:r>
            <a:endParaRPr>
              <a:solidFill>
                <a:prstClr val="black"/>
              </a:solidFill>
              <a:cs typeface="Calibri"/>
            </a:endParaRPr>
          </a:p>
        </p:txBody>
      </p:sp>
      <p:sp>
        <p:nvSpPr>
          <p:cNvPr id="10" name="object 10"/>
          <p:cNvSpPr/>
          <p:nvPr/>
        </p:nvSpPr>
        <p:spPr>
          <a:xfrm>
            <a:off x="1538303" y="961073"/>
            <a:ext cx="9144000" cy="4392930"/>
          </a:xfrm>
          <a:prstGeom prst="rect">
            <a:avLst/>
          </a:prstGeom>
          <a:blipFill>
            <a:blip r:embed="rId3" cstate="print"/>
            <a:stretch>
              <a:fillRect/>
            </a:stretch>
          </a:blipFill>
        </p:spPr>
        <p:txBody>
          <a:bodyPr wrap="square" lIns="0" tIns="0" rIns="0" bIns="0" rtlCol="0">
            <a:noAutofit/>
          </a:bodyPr>
          <a:lstStyle/>
          <a:p>
            <a:endParaRPr>
              <a:solidFill>
                <a:prstClr val="black"/>
              </a:solidFill>
            </a:endParaRPr>
          </a:p>
        </p:txBody>
      </p:sp>
      <p:sp>
        <p:nvSpPr>
          <p:cNvPr id="7" name="object 7"/>
          <p:cNvSpPr/>
          <p:nvPr/>
        </p:nvSpPr>
        <p:spPr>
          <a:xfrm>
            <a:off x="1524000" y="6500829"/>
            <a:ext cx="9144000" cy="36000"/>
          </a:xfrm>
          <a:prstGeom prst="rect">
            <a:avLst/>
          </a:prstGeom>
          <a:blipFill>
            <a:blip r:embed="rId4" cstate="print"/>
            <a:stretch>
              <a:fillRect/>
            </a:stretch>
          </a:blipFill>
        </p:spPr>
        <p:txBody>
          <a:bodyPr wrap="square" lIns="0" tIns="0" rIns="0" bIns="0" rtlCol="0">
            <a:noAutofit/>
          </a:bodyPr>
          <a:lstStyle/>
          <a:p>
            <a:endParaRPr>
              <a:solidFill>
                <a:prstClr val="black"/>
              </a:solidFill>
            </a:endParaRPr>
          </a:p>
        </p:txBody>
      </p:sp>
      <p:sp>
        <p:nvSpPr>
          <p:cNvPr id="2" name="Espace réservé du numéro de diapositive 1"/>
          <p:cNvSpPr>
            <a:spLocks noGrp="1"/>
          </p:cNvSpPr>
          <p:nvPr>
            <p:ph type="sldNum" sz="quarter" idx="12"/>
          </p:nvPr>
        </p:nvSpPr>
        <p:spPr/>
        <p:txBody>
          <a:bodyPr/>
          <a:lstStyle/>
          <a:p>
            <a:fld id="{D57F1E4F-1CFF-5643-939E-02111984F565}" type="slidenum">
              <a:rPr lang="en-US" smtClean="0">
                <a:solidFill>
                  <a:prstClr val="black">
                    <a:tint val="75000"/>
                  </a:prstClr>
                </a:solidFill>
              </a:rPr>
              <a:pPr/>
              <a:t>27</a:t>
            </a:fld>
            <a:endParaRPr lang="en-US" dirty="0">
              <a:solidFill>
                <a:prstClr val="black">
                  <a:tint val="75000"/>
                </a:prstClr>
              </a:solidFill>
            </a:endParaRPr>
          </a:p>
        </p:txBody>
      </p:sp>
      <p:sp>
        <p:nvSpPr>
          <p:cNvPr id="8" name="Titre 6"/>
          <p:cNvSpPr txBox="1">
            <a:spLocks/>
          </p:cNvSpPr>
          <p:nvPr/>
        </p:nvSpPr>
        <p:spPr>
          <a:xfrm>
            <a:off x="2554514" y="205463"/>
            <a:ext cx="6894286" cy="511156"/>
          </a:xfrm>
          <a:prstGeom prst="rect">
            <a:avLst/>
          </a:prstGeom>
          <a:ln>
            <a:solidFill>
              <a:schemeClr val="tx2">
                <a:lumMod val="75000"/>
              </a:schemeClr>
            </a:solid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dirty="0" smtClean="0">
                <a:solidFill>
                  <a:srgbClr val="1F497D">
                    <a:lumMod val="75000"/>
                  </a:srgbClr>
                </a:solidFill>
                <a:latin typeface="+mn-lt"/>
                <a:cs typeface="Times" panose="02020603050405020304" pitchFamily="18" charset="0"/>
              </a:rPr>
              <a:t>SPECIFIC PART OF FINGERPRINT</a:t>
            </a:r>
            <a:endParaRPr lang="fr-FR" sz="3200" b="1" dirty="0">
              <a:solidFill>
                <a:srgbClr val="1F497D">
                  <a:lumMod val="75000"/>
                </a:srgbClr>
              </a:solidFill>
              <a:latin typeface="+mn-lt"/>
              <a:cs typeface="Times" panose="02020603050405020304" pitchFamily="18" charset="0"/>
            </a:endParaRPr>
          </a:p>
        </p:txBody>
      </p:sp>
    </p:spTree>
    <p:extLst>
      <p:ext uri="{BB962C8B-B14F-4D97-AF65-F5344CB8AC3E}">
        <p14:creationId xmlns:p14="http://schemas.microsoft.com/office/powerpoint/2010/main" xmlns="" val="21626011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p:nvPr/>
        </p:nvSpPr>
        <p:spPr>
          <a:xfrm>
            <a:off x="358052" y="3704580"/>
            <a:ext cx="3866261" cy="1857375"/>
          </a:xfrm>
          <a:prstGeom prst="rect">
            <a:avLst/>
          </a:prstGeom>
          <a:blipFill>
            <a:blip r:embed="rId3" cstate="print"/>
            <a:stretch>
              <a:fillRect/>
            </a:stretch>
          </a:blipFill>
        </p:spPr>
        <p:txBody>
          <a:bodyPr wrap="square" lIns="0" tIns="0" rIns="0" bIns="0" rtlCol="0">
            <a:noAutofit/>
          </a:bodyPr>
          <a:lstStyle/>
          <a:p>
            <a:endParaRPr/>
          </a:p>
        </p:txBody>
      </p:sp>
      <p:sp>
        <p:nvSpPr>
          <p:cNvPr id="8" name="object 8"/>
          <p:cNvSpPr/>
          <p:nvPr/>
        </p:nvSpPr>
        <p:spPr>
          <a:xfrm>
            <a:off x="295187" y="1558473"/>
            <a:ext cx="3929127" cy="1887601"/>
          </a:xfrm>
          <a:prstGeom prst="rect">
            <a:avLst/>
          </a:prstGeom>
          <a:blipFill>
            <a:blip r:embed="rId4" cstate="print"/>
            <a:stretch>
              <a:fillRect/>
            </a:stretch>
          </a:blipFill>
        </p:spPr>
        <p:txBody>
          <a:bodyPr wrap="square" lIns="0" tIns="0" rIns="0" bIns="0" rtlCol="0">
            <a:noAutofit/>
          </a:bodyPr>
          <a:lstStyle/>
          <a:p>
            <a:endParaRPr/>
          </a:p>
        </p:txBody>
      </p:sp>
      <p:sp>
        <p:nvSpPr>
          <p:cNvPr id="4" name="object 4"/>
          <p:cNvSpPr txBox="1"/>
          <p:nvPr/>
        </p:nvSpPr>
        <p:spPr>
          <a:xfrm>
            <a:off x="789841" y="1255516"/>
            <a:ext cx="2777819" cy="198530"/>
          </a:xfrm>
          <a:prstGeom prst="rect">
            <a:avLst/>
          </a:prstGeom>
        </p:spPr>
        <p:txBody>
          <a:bodyPr wrap="square" lIns="0" tIns="0" rIns="0" bIns="0" rtlCol="0">
            <a:noAutofit/>
          </a:bodyPr>
          <a:lstStyle/>
          <a:p>
            <a:pPr marL="12700">
              <a:lnSpc>
                <a:spcPts val="1935"/>
              </a:lnSpc>
              <a:spcBef>
                <a:spcPts val="96"/>
              </a:spcBef>
            </a:pPr>
            <a:r>
              <a:rPr lang="fr-FR" sz="2700" baseline="3034" dirty="0" err="1" smtClean="0">
                <a:latin typeface="Calibri"/>
                <a:cs typeface="Calibri"/>
              </a:rPr>
              <a:t>Fingerprint</a:t>
            </a:r>
            <a:r>
              <a:rPr sz="2700" baseline="3034" dirty="0" smtClean="0">
                <a:latin typeface="Calibri"/>
                <a:cs typeface="Calibri"/>
              </a:rPr>
              <a:t> </a:t>
            </a:r>
            <a:r>
              <a:rPr sz="2700" baseline="3034" dirty="0">
                <a:latin typeface="Calibri"/>
                <a:cs typeface="Calibri"/>
              </a:rPr>
              <a:t>«</a:t>
            </a:r>
            <a:r>
              <a:rPr sz="2700" spc="9" baseline="3034" dirty="0">
                <a:latin typeface="Calibri"/>
                <a:cs typeface="Calibri"/>
              </a:rPr>
              <a:t> </a:t>
            </a:r>
            <a:r>
              <a:rPr sz="2700" i="1" baseline="3034" dirty="0" smtClean="0">
                <a:latin typeface="Calibri"/>
                <a:cs typeface="Calibri"/>
              </a:rPr>
              <a:t>Lache</a:t>
            </a:r>
            <a:r>
              <a:rPr sz="2700" i="1" spc="4" baseline="3034" dirty="0" smtClean="0">
                <a:latin typeface="Calibri"/>
                <a:cs typeface="Calibri"/>
              </a:rPr>
              <a:t>s</a:t>
            </a:r>
            <a:r>
              <a:rPr sz="2700" i="1" spc="-4" baseline="3034" dirty="0" smtClean="0">
                <a:latin typeface="Calibri"/>
                <a:cs typeface="Calibri"/>
              </a:rPr>
              <a:t>i</a:t>
            </a:r>
            <a:r>
              <a:rPr sz="2700" i="1" baseline="3034" dirty="0" smtClean="0">
                <a:latin typeface="Calibri"/>
                <a:cs typeface="Calibri"/>
              </a:rPr>
              <a:t>s</a:t>
            </a:r>
            <a:r>
              <a:rPr lang="fr-FR" sz="2700" i="1" baseline="3034" dirty="0" smtClean="0">
                <a:latin typeface="Calibri"/>
                <a:cs typeface="Calibri"/>
              </a:rPr>
              <a:t> muta</a:t>
            </a:r>
            <a:r>
              <a:rPr sz="2700" i="1" spc="19" baseline="3034" dirty="0" smtClean="0">
                <a:latin typeface="Calibri"/>
                <a:cs typeface="Calibri"/>
              </a:rPr>
              <a:t> </a:t>
            </a:r>
            <a:r>
              <a:rPr sz="2700" baseline="3034" dirty="0">
                <a:latin typeface="Calibri"/>
                <a:cs typeface="Calibri"/>
              </a:rPr>
              <a:t>»</a:t>
            </a:r>
            <a:endParaRPr dirty="0">
              <a:latin typeface="Calibri"/>
              <a:cs typeface="Calibri"/>
            </a:endParaRPr>
          </a:p>
        </p:txBody>
      </p:sp>
      <p:sp>
        <p:nvSpPr>
          <p:cNvPr id="14" name="object 11"/>
          <p:cNvSpPr/>
          <p:nvPr/>
        </p:nvSpPr>
        <p:spPr>
          <a:xfrm>
            <a:off x="4322634" y="2066778"/>
            <a:ext cx="7629525" cy="3665347"/>
          </a:xfrm>
          <a:prstGeom prst="rect">
            <a:avLst/>
          </a:prstGeom>
          <a:blipFill>
            <a:blip r:embed="rId5" cstate="print"/>
            <a:stretch>
              <a:fillRect/>
            </a:stretch>
          </a:blipFill>
        </p:spPr>
        <p:txBody>
          <a:bodyPr wrap="square" lIns="0" tIns="0" rIns="0" bIns="0" rtlCol="0">
            <a:noAutofit/>
          </a:bodyPr>
          <a:lstStyle/>
          <a:p>
            <a:endParaRPr/>
          </a:p>
        </p:txBody>
      </p:sp>
      <p:sp>
        <p:nvSpPr>
          <p:cNvPr id="2" name="Espace réservé du numéro de diapositive 1"/>
          <p:cNvSpPr>
            <a:spLocks noGrp="1"/>
          </p:cNvSpPr>
          <p:nvPr>
            <p:ph type="sldNum" sz="quarter" idx="12"/>
          </p:nvPr>
        </p:nvSpPr>
        <p:spPr/>
        <p:txBody>
          <a:bodyPr/>
          <a:lstStyle/>
          <a:p>
            <a:fld id="{D57F1E4F-1CFF-5643-939E-02111984F565}" type="slidenum">
              <a:rPr lang="en-US" smtClean="0"/>
              <a:pPr/>
              <a:t>28</a:t>
            </a:fld>
            <a:endParaRPr lang="en-US" dirty="0"/>
          </a:p>
        </p:txBody>
      </p:sp>
      <p:sp>
        <p:nvSpPr>
          <p:cNvPr id="12" name="ZoneTexte 11"/>
          <p:cNvSpPr txBox="1"/>
          <p:nvPr/>
        </p:nvSpPr>
        <p:spPr>
          <a:xfrm>
            <a:off x="3005488" y="5833938"/>
            <a:ext cx="7909255" cy="830997"/>
          </a:xfrm>
          <a:prstGeom prst="rect">
            <a:avLst/>
          </a:prstGeom>
          <a:noFill/>
          <a:ln>
            <a:solidFill>
              <a:srgbClr val="FF0000"/>
            </a:solidFill>
          </a:ln>
        </p:spPr>
        <p:txBody>
          <a:bodyPr wrap="square" rtlCol="0">
            <a:spAutoFit/>
          </a:bodyPr>
          <a:lstStyle/>
          <a:p>
            <a:pPr algn="ctr"/>
            <a:r>
              <a:rPr lang="fr-FR" sz="2400" b="1" dirty="0" smtClean="0">
                <a:solidFill>
                  <a:srgbClr val="FF0000"/>
                </a:solidFill>
              </a:rPr>
              <a:t>To </a:t>
            </a:r>
            <a:r>
              <a:rPr lang="fr-FR" sz="2400" b="1" dirty="0" err="1" smtClean="0">
                <a:solidFill>
                  <a:srgbClr val="FF0000"/>
                </a:solidFill>
              </a:rPr>
              <a:t>apply</a:t>
            </a:r>
            <a:r>
              <a:rPr lang="fr-FR" sz="2400" b="1" dirty="0" smtClean="0">
                <a:solidFill>
                  <a:srgbClr val="FF0000"/>
                </a:solidFill>
              </a:rPr>
              <a:t> to the </a:t>
            </a:r>
            <a:r>
              <a:rPr lang="fr-FR" sz="2400" b="1" dirty="0" err="1" smtClean="0">
                <a:solidFill>
                  <a:srgbClr val="FF0000"/>
                </a:solidFill>
              </a:rPr>
              <a:t>quality</a:t>
            </a:r>
            <a:r>
              <a:rPr lang="fr-FR" sz="2400" b="1" dirty="0" smtClean="0">
                <a:solidFill>
                  <a:srgbClr val="FF0000"/>
                </a:solidFill>
              </a:rPr>
              <a:t> control of </a:t>
            </a:r>
            <a:r>
              <a:rPr lang="fr-FR" sz="2400" b="1" i="1" dirty="0" err="1" smtClean="0">
                <a:solidFill>
                  <a:srgbClr val="FF0000"/>
                </a:solidFill>
              </a:rPr>
              <a:t>Lachesis</a:t>
            </a:r>
            <a:r>
              <a:rPr lang="fr-FR" sz="2400" b="1" i="1" dirty="0" smtClean="0">
                <a:solidFill>
                  <a:srgbClr val="FF0000"/>
                </a:solidFill>
              </a:rPr>
              <a:t> muta </a:t>
            </a:r>
            <a:r>
              <a:rPr lang="fr-FR" sz="2400" b="1" dirty="0" err="1" smtClean="0">
                <a:solidFill>
                  <a:srgbClr val="FF0000"/>
                </a:solidFill>
              </a:rPr>
              <a:t>venom</a:t>
            </a:r>
            <a:r>
              <a:rPr lang="fr-FR" sz="2400" b="1" dirty="0">
                <a:solidFill>
                  <a:srgbClr val="FF0000"/>
                </a:solidFill>
              </a:rPr>
              <a:t> </a:t>
            </a:r>
            <a:r>
              <a:rPr lang="fr-FR" sz="2400" b="1" dirty="0" smtClean="0">
                <a:solidFill>
                  <a:srgbClr val="FF0000"/>
                </a:solidFill>
              </a:rPr>
              <a:t>Analyses of </a:t>
            </a:r>
            <a:r>
              <a:rPr lang="fr-FR" sz="2400" b="1" dirty="0" err="1" smtClean="0">
                <a:solidFill>
                  <a:srgbClr val="FF0000"/>
                </a:solidFill>
              </a:rPr>
              <a:t>other</a:t>
            </a:r>
            <a:r>
              <a:rPr lang="fr-FR" sz="2400" b="1" dirty="0" smtClean="0">
                <a:solidFill>
                  <a:srgbClr val="FF0000"/>
                </a:solidFill>
              </a:rPr>
              <a:t> </a:t>
            </a:r>
            <a:r>
              <a:rPr lang="fr-FR" sz="2400" b="1" dirty="0" err="1" smtClean="0">
                <a:solidFill>
                  <a:srgbClr val="FF0000"/>
                </a:solidFill>
              </a:rPr>
              <a:t>venoms</a:t>
            </a:r>
            <a:r>
              <a:rPr lang="fr-FR" sz="2400" b="1" dirty="0" smtClean="0">
                <a:solidFill>
                  <a:srgbClr val="FF0000"/>
                </a:solidFill>
              </a:rPr>
              <a:t> </a:t>
            </a:r>
          </a:p>
        </p:txBody>
      </p:sp>
      <p:pic>
        <p:nvPicPr>
          <p:cNvPr id="15" name="Image 14" descr="C:\Users\Pauline\Desktop\Lachesis-muta-03000028082_01.jpg"/>
          <p:cNvPicPr/>
          <p:nvPr/>
        </p:nvPicPr>
        <p:blipFill>
          <a:blip r:embed="rId6" cstate="print"/>
          <a:srcRect/>
          <a:stretch>
            <a:fillRect/>
          </a:stretch>
        </p:blipFill>
        <p:spPr bwMode="auto">
          <a:xfrm>
            <a:off x="10049613" y="661378"/>
            <a:ext cx="1608083" cy="1655380"/>
          </a:xfrm>
          <a:prstGeom prst="roundRect">
            <a:avLst>
              <a:gd name="adj" fmla="val 16667"/>
            </a:avLst>
          </a:prstGeom>
          <a:ln w="38100">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style>
          <a:lnRef idx="2">
            <a:schemeClr val="accent1"/>
          </a:lnRef>
          <a:fillRef idx="1">
            <a:schemeClr val="lt1"/>
          </a:fillRef>
          <a:effectRef idx="0">
            <a:schemeClr val="accent1"/>
          </a:effectRef>
          <a:fontRef idx="minor">
            <a:schemeClr val="dk1"/>
          </a:fontRef>
        </p:style>
      </p:pic>
      <p:pic>
        <p:nvPicPr>
          <p:cNvPr id="11" name="Image 10"/>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8928512" y="2616651"/>
            <a:ext cx="2694461" cy="2565596"/>
          </a:xfrm>
          <a:prstGeom prst="ellipse">
            <a:avLst/>
          </a:prstGeom>
          <a:ln>
            <a:noFill/>
          </a:ln>
          <a:effectLst>
            <a:softEdge rad="112500"/>
          </a:effectLst>
        </p:spPr>
      </p:pic>
      <p:sp>
        <p:nvSpPr>
          <p:cNvPr id="16" name="Titre 6"/>
          <p:cNvSpPr txBox="1">
            <a:spLocks/>
          </p:cNvSpPr>
          <p:nvPr/>
        </p:nvSpPr>
        <p:spPr>
          <a:xfrm>
            <a:off x="1001486" y="249006"/>
            <a:ext cx="8897257" cy="511156"/>
          </a:xfrm>
          <a:prstGeom prst="rect">
            <a:avLst/>
          </a:prstGeom>
          <a:ln>
            <a:solidFill>
              <a:schemeClr val="tx2">
                <a:lumMod val="75000"/>
              </a:schemeClr>
            </a:solid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dirty="0" smtClean="0">
                <a:solidFill>
                  <a:srgbClr val="1F497D">
                    <a:lumMod val="75000"/>
                  </a:srgbClr>
                </a:solidFill>
                <a:latin typeface="+mn-lt"/>
                <a:cs typeface="Times" panose="02020603050405020304" pitchFamily="18" charset="0"/>
              </a:rPr>
              <a:t>USING THE SPECIFIC PART OF THE FINGERPRINT</a:t>
            </a:r>
            <a:endParaRPr lang="fr-FR" sz="3200" b="1" dirty="0">
              <a:solidFill>
                <a:srgbClr val="1F497D">
                  <a:lumMod val="75000"/>
                </a:srgbClr>
              </a:solidFill>
              <a:latin typeface="+mn-lt"/>
              <a:cs typeface="Times" panose="02020603050405020304" pitchFamily="18" charset="0"/>
            </a:endParaRPr>
          </a:p>
        </p:txBody>
      </p:sp>
    </p:spTree>
    <p:extLst>
      <p:ext uri="{BB962C8B-B14F-4D97-AF65-F5344CB8AC3E}">
        <p14:creationId xmlns:p14="http://schemas.microsoft.com/office/powerpoint/2010/main" xmlns="" val="3735229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Scale>
                                      <p:cBhvr>
                                        <p:cTn id="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1"/>
                                        </p:tgtEl>
                                        <p:attrNameLst>
                                          <p:attrName>ppt_x</p:attrName>
                                          <p:attrName>ppt_y</p:attrName>
                                        </p:attrNameLst>
                                      </p:cBhvr>
                                    </p:animMotion>
                                    <p:animEffect transition="in" filter="fade">
                                      <p:cBhvr>
                                        <p:cTn id="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p:cNvSpPr>
            <a:spLocks noChangeArrowheads="1"/>
          </p:cNvSpPr>
          <p:nvPr/>
        </p:nvSpPr>
        <p:spPr bwMode="auto">
          <a:xfrm>
            <a:off x="1084788" y="6581003"/>
            <a:ext cx="10676288" cy="276999"/>
          </a:xfrm>
          <a:prstGeom prst="rect">
            <a:avLst/>
          </a:prstGeom>
          <a:solidFill>
            <a:schemeClr val="tx2">
              <a:lumMod val="50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defTabSz="914400" eaLnBrk="0" fontAlgn="base" hangingPunct="0">
              <a:spcBef>
                <a:spcPct val="0"/>
              </a:spcBef>
              <a:spcAft>
                <a:spcPct val="0"/>
              </a:spcAft>
            </a:pPr>
            <a:r>
              <a:rPr kumimoji="0" lang="fr-FR" sz="1200" b="1" i="0" u="sng" strike="noStrike" cap="none" normalizeH="0" baseline="0" dirty="0" err="1" smtClean="0">
                <a:ln>
                  <a:noFill/>
                </a:ln>
                <a:solidFill>
                  <a:srgbClr val="92D050"/>
                </a:solidFill>
                <a:effectLst/>
                <a:latin typeface="Calibri" pitchFamily="34" charset="0"/>
                <a:ea typeface="Times New Roman" pitchFamily="18" charset="0"/>
                <a:cs typeface="Times New Roman" pitchFamily="18" charset="0"/>
              </a:rPr>
              <a:t>Analytical</a:t>
            </a:r>
            <a:r>
              <a:rPr kumimoji="0" lang="fr-FR" sz="1200" b="1" i="0" u="sng" strike="noStrike" cap="none" normalizeH="0" baseline="0" dirty="0" smtClean="0">
                <a:ln>
                  <a:noFill/>
                </a:ln>
                <a:solidFill>
                  <a:srgbClr val="92D050"/>
                </a:solidFill>
                <a:effectLst/>
                <a:latin typeface="Calibri" pitchFamily="34" charset="0"/>
                <a:ea typeface="Times New Roman" pitchFamily="18" charset="0"/>
                <a:cs typeface="Times New Roman" pitchFamily="18" charset="0"/>
              </a:rPr>
              <a:t> conditions</a:t>
            </a:r>
            <a:r>
              <a:rPr kumimoji="0" lang="fr-FR" sz="1200" b="1" i="0" u="sng" strike="noStrike" cap="none" normalizeH="0" dirty="0" smtClean="0">
                <a:ln>
                  <a:noFill/>
                </a:ln>
                <a:solidFill>
                  <a:srgbClr val="92D050"/>
                </a:solidFill>
                <a:effectLst/>
                <a:latin typeface="Calibri" pitchFamily="34" charset="0"/>
                <a:ea typeface="Times New Roman" pitchFamily="18" charset="0"/>
                <a:cs typeface="Times New Roman" pitchFamily="18" charset="0"/>
              </a:rPr>
              <a:t>:</a:t>
            </a:r>
            <a:r>
              <a:rPr kumimoji="0" lang="fr-FR" sz="1200" b="1" i="0" strike="noStrike" cap="none" normalizeH="0" dirty="0" smtClean="0">
                <a:ln>
                  <a:noFill/>
                </a:ln>
                <a:solidFill>
                  <a:srgbClr val="92D050"/>
                </a:solidFill>
                <a:effectLst/>
                <a:latin typeface="Calibri" pitchFamily="34" charset="0"/>
                <a:ea typeface="Times New Roman" pitchFamily="18" charset="0"/>
                <a:cs typeface="Times New Roman" pitchFamily="18" charset="0"/>
              </a:rPr>
              <a:t> BGE </a:t>
            </a:r>
            <a:r>
              <a:rPr kumimoji="0" lang="fr-FR" sz="1200" b="1" i="0" u="none" strike="noStrike" cap="none" normalizeH="0" baseline="0" dirty="0" smtClean="0">
                <a:ln>
                  <a:noFill/>
                </a:ln>
                <a:solidFill>
                  <a:schemeClr val="bg1"/>
                </a:solidFill>
                <a:effectLst/>
                <a:latin typeface="Times" pitchFamily="18" charset="0"/>
                <a:ea typeface="Times New Roman" pitchFamily="18" charset="0"/>
                <a:cs typeface="Times" pitchFamily="18" charset="0"/>
              </a:rPr>
              <a:t>phosphate de sodium pH 2.0 </a:t>
            </a:r>
            <a:r>
              <a:rPr kumimoji="0" lang="fr-FR" sz="1200" b="1" i="0" u="none" strike="noStrike" cap="none" normalizeH="0" dirty="0" smtClean="0">
                <a:ln>
                  <a:noFill/>
                </a:ln>
                <a:solidFill>
                  <a:schemeClr val="bg1"/>
                </a:solidFill>
                <a:effectLst/>
                <a:latin typeface="Times" pitchFamily="18" charset="0"/>
                <a:ea typeface="Times New Roman" pitchFamily="18" charset="0"/>
                <a:cs typeface="Times" pitchFamily="18" charset="0"/>
              </a:rPr>
              <a:t> </a:t>
            </a:r>
            <a:r>
              <a:rPr kumimoji="0" lang="fr-FR" sz="1200" b="1" i="0" u="none" strike="noStrike" cap="none" normalizeH="0" baseline="0" dirty="0" smtClean="0">
                <a:ln>
                  <a:noFill/>
                </a:ln>
                <a:solidFill>
                  <a:schemeClr val="bg1"/>
                </a:solidFill>
                <a:effectLst/>
                <a:latin typeface="Times" pitchFamily="18" charset="0"/>
                <a:ea typeface="Times New Roman" pitchFamily="18" charset="0"/>
                <a:cs typeface="Times" pitchFamily="18" charset="0"/>
              </a:rPr>
              <a:t>I</a:t>
            </a:r>
            <a:r>
              <a:rPr lang="fr-FR" sz="1200" b="1" dirty="0" smtClean="0">
                <a:solidFill>
                  <a:schemeClr val="bg1"/>
                </a:solidFill>
                <a:latin typeface="Times" pitchFamily="18" charset="0"/>
                <a:cs typeface="Times" pitchFamily="18" charset="0"/>
              </a:rPr>
              <a:t>:</a:t>
            </a:r>
            <a:r>
              <a:rPr lang="fr-FR" sz="1200" b="1" dirty="0" smtClean="0">
                <a:solidFill>
                  <a:schemeClr val="bg1"/>
                </a:solidFill>
                <a:latin typeface="Times" pitchFamily="18" charset="0"/>
                <a:ea typeface="Times New Roman" pitchFamily="18" charset="0"/>
                <a:cs typeface="Times" pitchFamily="18" charset="0"/>
              </a:rPr>
              <a:t> 30 </a:t>
            </a:r>
            <a:r>
              <a:rPr lang="fr-FR" sz="1200" b="1" dirty="0" err="1" smtClean="0">
                <a:solidFill>
                  <a:schemeClr val="bg1"/>
                </a:solidFill>
                <a:latin typeface="Times" pitchFamily="18" charset="0"/>
                <a:ea typeface="Times New Roman" pitchFamily="18" charset="0"/>
                <a:cs typeface="Times" pitchFamily="18" charset="0"/>
              </a:rPr>
              <a:t>mM</a:t>
            </a:r>
            <a:r>
              <a:rPr lang="fr-FR" sz="1200" b="1" dirty="0" smtClean="0">
                <a:solidFill>
                  <a:schemeClr val="bg1"/>
                </a:solidFill>
                <a:latin typeface="Times" pitchFamily="18" charset="0"/>
                <a:ea typeface="Times New Roman" pitchFamily="18" charset="0"/>
                <a:cs typeface="Times" pitchFamily="18" charset="0"/>
              </a:rPr>
              <a:t> </a:t>
            </a:r>
            <a:r>
              <a:rPr lang="fr-FR" sz="1200" b="1" dirty="0" smtClean="0">
                <a:latin typeface="Times" pitchFamily="18" charset="0"/>
                <a:ea typeface="Times New Roman" pitchFamily="18" charset="0"/>
                <a:cs typeface="Times" pitchFamily="18" charset="0"/>
              </a:rPr>
              <a:t>/</a:t>
            </a:r>
            <a:r>
              <a:rPr lang="fr-FR" sz="1200" b="1" dirty="0" smtClean="0">
                <a:solidFill>
                  <a:srgbClr val="92D050"/>
                </a:solidFill>
                <a:latin typeface="Times" pitchFamily="18" charset="0"/>
                <a:ea typeface="Times New Roman" pitchFamily="18" charset="0"/>
                <a:cs typeface="Times" pitchFamily="18" charset="0"/>
              </a:rPr>
              <a:t> </a:t>
            </a:r>
            <a:r>
              <a:rPr lang="fr-FR" sz="1200" b="1" dirty="0" err="1" smtClean="0">
                <a:solidFill>
                  <a:srgbClr val="92D050"/>
                </a:solidFill>
                <a:latin typeface="Times" pitchFamily="18" charset="0"/>
                <a:ea typeface="Times New Roman" pitchFamily="18" charset="0"/>
                <a:cs typeface="Times" pitchFamily="18" charset="0"/>
              </a:rPr>
              <a:t>Coating</a:t>
            </a:r>
            <a:r>
              <a:rPr kumimoji="0" lang="fr-FR" sz="1200" b="1" i="0" u="none" strike="noStrike" cap="none" normalizeH="0" dirty="0" smtClean="0">
                <a:ln>
                  <a:noFill/>
                </a:ln>
                <a:solidFill>
                  <a:srgbClr val="92D050"/>
                </a:solidFill>
                <a:effectLst/>
                <a:latin typeface="Times" pitchFamily="18" charset="0"/>
                <a:ea typeface="Times New Roman" pitchFamily="18" charset="0"/>
                <a:cs typeface="Times" pitchFamily="18" charset="0"/>
              </a:rPr>
              <a:t> </a:t>
            </a:r>
            <a:r>
              <a:rPr kumimoji="0" lang="fr-FR" sz="1200" b="1" i="0" u="none" strike="noStrike" cap="none" normalizeH="0" baseline="0" dirty="0" smtClean="0">
                <a:ln>
                  <a:noFill/>
                </a:ln>
                <a:solidFill>
                  <a:schemeClr val="bg1"/>
                </a:solidFill>
                <a:effectLst/>
                <a:latin typeface="Times" pitchFamily="18" charset="0"/>
                <a:ea typeface="Times New Roman" pitchFamily="18" charset="0"/>
                <a:cs typeface="Times" pitchFamily="18" charset="0"/>
              </a:rPr>
              <a:t>PDADMAC / </a:t>
            </a:r>
            <a:r>
              <a:rPr kumimoji="0" lang="fr-FR" sz="1200" b="1" i="0" u="none" strike="noStrike" cap="none" normalizeH="0" baseline="0" dirty="0" smtClean="0">
                <a:ln>
                  <a:noFill/>
                </a:ln>
                <a:solidFill>
                  <a:srgbClr val="92D050"/>
                </a:solidFill>
                <a:effectLst/>
                <a:latin typeface="Times" pitchFamily="18" charset="0"/>
                <a:ea typeface="Times New Roman" pitchFamily="18" charset="0"/>
                <a:cs typeface="Times" pitchFamily="18" charset="0"/>
              </a:rPr>
              <a:t>Leff</a:t>
            </a:r>
            <a:r>
              <a:rPr kumimoji="0" lang="fr-FR" sz="1200" b="1" i="0" u="none" strike="noStrike" cap="none" normalizeH="0" baseline="0" dirty="0" smtClean="0">
                <a:ln>
                  <a:noFill/>
                </a:ln>
                <a:solidFill>
                  <a:srgbClr val="FFFF00"/>
                </a:solidFill>
                <a:effectLst/>
                <a:latin typeface="Times" pitchFamily="18" charset="0"/>
                <a:ea typeface="Times New Roman" pitchFamily="18" charset="0"/>
                <a:cs typeface="Times" pitchFamily="18" charset="0"/>
              </a:rPr>
              <a:t> </a:t>
            </a:r>
            <a:r>
              <a:rPr lang="fr-FR" sz="1200" b="1" dirty="0" smtClean="0">
                <a:solidFill>
                  <a:schemeClr val="bg1"/>
                </a:solidFill>
                <a:latin typeface="Times" pitchFamily="18" charset="0"/>
                <a:ea typeface="Times New Roman" pitchFamily="18" charset="0"/>
                <a:cs typeface="Times" pitchFamily="18" charset="0"/>
              </a:rPr>
              <a:t>5</a:t>
            </a:r>
            <a:r>
              <a:rPr kumimoji="0" lang="fr-FR" sz="1200" b="1" i="0" u="none" strike="noStrike" cap="none" normalizeH="0" baseline="0" dirty="0" smtClean="0">
                <a:ln>
                  <a:noFill/>
                </a:ln>
                <a:solidFill>
                  <a:schemeClr val="bg1"/>
                </a:solidFill>
                <a:effectLst/>
                <a:latin typeface="Times" pitchFamily="18" charset="0"/>
                <a:ea typeface="Times New Roman" pitchFamily="18" charset="0"/>
                <a:cs typeface="Times" pitchFamily="18" charset="0"/>
              </a:rPr>
              <a:t>0 cm / </a:t>
            </a:r>
            <a:r>
              <a:rPr kumimoji="0" lang="fr-FR" sz="1200" b="1" i="0" u="none" strike="noStrike" cap="none" normalizeH="0" baseline="0" dirty="0" smtClean="0">
                <a:ln>
                  <a:noFill/>
                </a:ln>
                <a:solidFill>
                  <a:srgbClr val="92D050"/>
                </a:solidFill>
                <a:effectLst/>
                <a:latin typeface="Times" pitchFamily="18" charset="0"/>
                <a:ea typeface="Times New Roman" pitchFamily="18" charset="0"/>
                <a:cs typeface="Times" pitchFamily="18" charset="0"/>
              </a:rPr>
              <a:t>T</a:t>
            </a:r>
            <a:r>
              <a:rPr kumimoji="0" lang="fr-FR" sz="1200" b="1" i="0" u="none" strike="noStrike" cap="none" normalizeH="0" baseline="0" dirty="0" smtClean="0">
                <a:ln>
                  <a:noFill/>
                </a:ln>
                <a:solidFill>
                  <a:srgbClr val="FFFF00"/>
                </a:solidFill>
                <a:effectLst/>
                <a:latin typeface="Times" pitchFamily="18" charset="0"/>
                <a:ea typeface="Times New Roman" pitchFamily="18" charset="0"/>
                <a:cs typeface="Times" pitchFamily="18" charset="0"/>
              </a:rPr>
              <a:t> </a:t>
            </a:r>
            <a:r>
              <a:rPr kumimoji="0" lang="fr-FR" sz="1200" b="1" i="0" u="none" strike="noStrike" cap="none" normalizeH="0" baseline="0" dirty="0" smtClean="0">
                <a:ln>
                  <a:noFill/>
                </a:ln>
                <a:solidFill>
                  <a:schemeClr val="bg1"/>
                </a:solidFill>
                <a:effectLst/>
                <a:latin typeface="Times" pitchFamily="18" charset="0"/>
                <a:ea typeface="Times New Roman" pitchFamily="18" charset="0"/>
                <a:cs typeface="Times" pitchFamily="18" charset="0"/>
              </a:rPr>
              <a:t>35°C / </a:t>
            </a:r>
            <a:r>
              <a:rPr lang="fr-FR" sz="1200" b="1" dirty="0" smtClean="0">
                <a:solidFill>
                  <a:srgbClr val="92D050"/>
                </a:solidFill>
                <a:latin typeface="Times" pitchFamily="18" charset="0"/>
                <a:cs typeface="Times" pitchFamily="18" charset="0"/>
              </a:rPr>
              <a:t>E</a:t>
            </a:r>
            <a:r>
              <a:rPr lang="fr-FR" sz="1200" b="1" dirty="0" smtClean="0">
                <a:solidFill>
                  <a:srgbClr val="FFFF00"/>
                </a:solidFill>
                <a:latin typeface="Times" pitchFamily="18" charset="0"/>
                <a:cs typeface="Times" pitchFamily="18" charset="0"/>
              </a:rPr>
              <a:t> </a:t>
            </a:r>
            <a:r>
              <a:rPr lang="fr-FR" sz="1200" b="1" dirty="0" smtClean="0">
                <a:solidFill>
                  <a:schemeClr val="bg1"/>
                </a:solidFill>
                <a:latin typeface="Times" pitchFamily="18" charset="0"/>
                <a:cs typeface="Times" pitchFamily="18" charset="0"/>
              </a:rPr>
              <a:t>212V/cm /</a:t>
            </a:r>
            <a:r>
              <a:rPr lang="fr-FR" sz="1200" b="1" dirty="0" smtClean="0">
                <a:solidFill>
                  <a:srgbClr val="92D050"/>
                </a:solidFill>
                <a:latin typeface="Times" pitchFamily="18" charset="0"/>
                <a:cs typeface="Times" pitchFamily="18" charset="0"/>
              </a:rPr>
              <a:t> </a:t>
            </a:r>
            <a:r>
              <a:rPr lang="fr-FR" sz="1200" b="1" dirty="0" smtClean="0">
                <a:solidFill>
                  <a:srgbClr val="92D050"/>
                </a:solidFill>
                <a:latin typeface="Times" pitchFamily="18" charset="0"/>
                <a:cs typeface="Times" pitchFamily="18" charset="0"/>
                <a:sym typeface="Symbol" panose="05050102010706020507" pitchFamily="18" charset="2"/>
              </a:rPr>
              <a:t></a:t>
            </a:r>
            <a:r>
              <a:rPr kumimoji="0" lang="fr-FR" sz="1200" b="1" i="0" u="none" strike="noStrike" cap="none" normalizeH="0" baseline="0" dirty="0" smtClean="0">
                <a:ln>
                  <a:noFill/>
                </a:ln>
                <a:solidFill>
                  <a:srgbClr val="92D050"/>
                </a:solidFill>
                <a:effectLst/>
                <a:latin typeface="Times" pitchFamily="18" charset="0"/>
                <a:ea typeface="Times New Roman" pitchFamily="18" charset="0"/>
                <a:cs typeface="Times" pitchFamily="18" charset="0"/>
              </a:rPr>
              <a:t> </a:t>
            </a:r>
            <a:r>
              <a:rPr kumimoji="0" lang="fr-FR" sz="1200" b="1" i="0" u="none" strike="noStrike" cap="none" normalizeH="0" baseline="0" dirty="0" smtClean="0">
                <a:ln>
                  <a:noFill/>
                </a:ln>
                <a:solidFill>
                  <a:schemeClr val="bg1"/>
                </a:solidFill>
                <a:effectLst/>
                <a:latin typeface="Times" pitchFamily="18" charset="0"/>
                <a:ea typeface="Times New Roman" pitchFamily="18" charset="0"/>
                <a:cs typeface="Times" pitchFamily="18" charset="0"/>
              </a:rPr>
              <a:t>214nm/</a:t>
            </a:r>
            <a:r>
              <a:rPr lang="fr-FR" sz="1200" b="1" dirty="0" smtClean="0">
                <a:solidFill>
                  <a:srgbClr val="92D050"/>
                </a:solidFill>
                <a:latin typeface="Times" pitchFamily="18" charset="0"/>
                <a:ea typeface="Times New Roman" pitchFamily="18" charset="0"/>
                <a:cs typeface="Times" pitchFamily="18" charset="0"/>
              </a:rPr>
              <a:t> injection  </a:t>
            </a:r>
            <a:r>
              <a:rPr lang="fr-FR" sz="1200" b="1" dirty="0" smtClean="0">
                <a:solidFill>
                  <a:schemeClr val="bg1"/>
                </a:solidFill>
                <a:latin typeface="Times" pitchFamily="18" charset="0"/>
                <a:ea typeface="Times New Roman" pitchFamily="18" charset="0"/>
                <a:cs typeface="Times" pitchFamily="18" charset="0"/>
              </a:rPr>
              <a:t>7, 81nl</a:t>
            </a:r>
            <a:r>
              <a:rPr kumimoji="0" lang="fr-FR" sz="1200" b="1" i="0" u="none" strike="noStrike" cap="none" normalizeH="0" dirty="0" smtClean="0">
                <a:ln>
                  <a:noFill/>
                </a:ln>
                <a:solidFill>
                  <a:schemeClr val="bg1"/>
                </a:solidFill>
                <a:effectLst/>
                <a:latin typeface="Times" pitchFamily="18" charset="0"/>
                <a:ea typeface="Times New Roman" pitchFamily="18" charset="0"/>
                <a:cs typeface="Times" pitchFamily="18" charset="0"/>
              </a:rPr>
              <a:t> </a:t>
            </a:r>
            <a:endParaRPr kumimoji="0" lang="fr-FR" sz="1200" b="1" i="0" u="none" strike="noStrike" cap="none" normalizeH="0" baseline="0" dirty="0" smtClean="0">
              <a:ln>
                <a:noFill/>
              </a:ln>
              <a:solidFill>
                <a:schemeClr val="bg1"/>
              </a:solidFill>
              <a:effectLst/>
              <a:latin typeface="Times" pitchFamily="18" charset="0"/>
              <a:cs typeface="Times" pitchFamily="18" charset="0"/>
            </a:endParaRPr>
          </a:p>
        </p:txBody>
      </p:sp>
      <p:pic>
        <p:nvPicPr>
          <p:cNvPr id="10" name="Image 9"/>
          <p:cNvPicPr/>
          <p:nvPr/>
        </p:nvPicPr>
        <p:blipFill>
          <a:blip r:embed="rId3" cstate="print">
            <a:extLst>
              <a:ext uri="{28A0092B-C50C-407E-A947-70E740481C1C}">
                <a14:useLocalDpi xmlns:a14="http://schemas.microsoft.com/office/drawing/2010/main" xmlns="" val="0"/>
              </a:ext>
            </a:extLst>
          </a:blip>
          <a:stretch>
            <a:fillRect/>
          </a:stretch>
        </p:blipFill>
        <p:spPr>
          <a:xfrm>
            <a:off x="9935737" y="811433"/>
            <a:ext cx="1857263" cy="180389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4" name="Groupe 3"/>
          <p:cNvGrpSpPr/>
          <p:nvPr/>
        </p:nvGrpSpPr>
        <p:grpSpPr>
          <a:xfrm>
            <a:off x="2462580" y="1161362"/>
            <a:ext cx="7229335" cy="4885899"/>
            <a:chOff x="2448064" y="682388"/>
            <a:chExt cx="7229335" cy="4885899"/>
          </a:xfrm>
        </p:grpSpPr>
        <p:pic>
          <p:nvPicPr>
            <p:cNvPr id="11" name="Picture 3"/>
            <p:cNvPicPr>
              <a:picLocks noChangeAspect="1" noChangeArrowheads="1"/>
            </p:cNvPicPr>
            <p:nvPr/>
          </p:nvPicPr>
          <p:blipFill>
            <a:blip r:embed="rId4" cstate="print"/>
            <a:srcRect/>
            <a:stretch>
              <a:fillRect/>
            </a:stretch>
          </p:blipFill>
          <p:spPr bwMode="auto">
            <a:xfrm>
              <a:off x="2448064" y="682388"/>
              <a:ext cx="6832417" cy="4885899"/>
            </a:xfrm>
            <a:prstGeom prst="rect">
              <a:avLst/>
            </a:prstGeom>
            <a:noFill/>
            <a:ln w="9525">
              <a:noFill/>
              <a:miter lim="800000"/>
              <a:headEnd/>
              <a:tailEnd/>
            </a:ln>
            <a:effectLst/>
          </p:spPr>
        </p:pic>
        <p:sp>
          <p:nvSpPr>
            <p:cNvPr id="12" name="ZoneTexte 11"/>
            <p:cNvSpPr txBox="1"/>
            <p:nvPr/>
          </p:nvSpPr>
          <p:spPr>
            <a:xfrm>
              <a:off x="8264481" y="3345572"/>
              <a:ext cx="1412918" cy="1754326"/>
            </a:xfrm>
            <a:prstGeom prst="rect">
              <a:avLst/>
            </a:prstGeom>
            <a:solidFill>
              <a:schemeClr val="bg1"/>
            </a:solidFill>
          </p:spPr>
          <p:txBody>
            <a:bodyPr wrap="square" rtlCol="0">
              <a:spAutoFit/>
            </a:bodyPr>
            <a:lstStyle/>
            <a:p>
              <a:r>
                <a:rPr lang="fr-FR" dirty="0" smtClean="0"/>
                <a:t>Batch 1</a:t>
              </a:r>
            </a:p>
            <a:p>
              <a:endParaRPr lang="fr-FR" dirty="0" smtClean="0"/>
            </a:p>
            <a:p>
              <a:endParaRPr lang="fr-FR" dirty="0"/>
            </a:p>
            <a:p>
              <a:endParaRPr lang="fr-FR" dirty="0" smtClean="0"/>
            </a:p>
            <a:p>
              <a:endParaRPr lang="fr-FR" dirty="0" smtClean="0"/>
            </a:p>
            <a:p>
              <a:r>
                <a:rPr lang="fr-FR" dirty="0" smtClean="0"/>
                <a:t>Batch 2</a:t>
              </a:r>
            </a:p>
          </p:txBody>
        </p:sp>
        <p:sp>
          <p:nvSpPr>
            <p:cNvPr id="3" name="ZoneTexte 2"/>
            <p:cNvSpPr txBox="1"/>
            <p:nvPr/>
          </p:nvSpPr>
          <p:spPr>
            <a:xfrm>
              <a:off x="7982143" y="2775663"/>
              <a:ext cx="1253590" cy="646331"/>
            </a:xfrm>
            <a:prstGeom prst="rect">
              <a:avLst/>
            </a:prstGeom>
            <a:solidFill>
              <a:schemeClr val="bg1"/>
            </a:solidFill>
            <a:ln>
              <a:solidFill>
                <a:schemeClr val="bg1"/>
              </a:solidFill>
            </a:ln>
          </p:spPr>
          <p:txBody>
            <a:bodyPr wrap="square" rtlCol="0">
              <a:spAutoFit/>
            </a:bodyPr>
            <a:lstStyle/>
            <a:p>
              <a:endParaRPr lang="fr-FR" dirty="0" smtClean="0"/>
            </a:p>
            <a:p>
              <a:endParaRPr lang="fr-FR" dirty="0"/>
            </a:p>
          </p:txBody>
        </p:sp>
      </p:grpSp>
      <p:sp>
        <p:nvSpPr>
          <p:cNvPr id="9" name="Titre 6"/>
          <p:cNvSpPr txBox="1">
            <a:spLocks/>
          </p:cNvSpPr>
          <p:nvPr/>
        </p:nvSpPr>
        <p:spPr>
          <a:xfrm>
            <a:off x="492369" y="223816"/>
            <a:ext cx="9566031" cy="511156"/>
          </a:xfrm>
          <a:prstGeom prst="rect">
            <a:avLst/>
          </a:prstGeom>
          <a:ln>
            <a:solidFill>
              <a:schemeClr val="tx2">
                <a:lumMod val="75000"/>
              </a:schemeClr>
            </a:solid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dirty="0" smtClean="0">
                <a:solidFill>
                  <a:schemeClr val="tx2"/>
                </a:solidFill>
                <a:latin typeface="+mn-lt"/>
                <a:cs typeface="Times" panose="02020603050405020304" pitchFamily="18" charset="0"/>
              </a:rPr>
              <a:t>ELECTROPHORETIC PROFILES IN CZE – </a:t>
            </a:r>
            <a:r>
              <a:rPr lang="fr-FR" sz="3200" i="1" dirty="0" smtClean="0">
                <a:solidFill>
                  <a:schemeClr val="tx2"/>
                </a:solidFill>
                <a:latin typeface="+mn-lt"/>
                <a:cs typeface="Times" panose="02020603050405020304" pitchFamily="18" charset="0"/>
              </a:rPr>
              <a:t>Naja </a:t>
            </a:r>
            <a:r>
              <a:rPr lang="fr-FR" sz="3200" i="1" dirty="0" err="1" smtClean="0">
                <a:solidFill>
                  <a:schemeClr val="tx2"/>
                </a:solidFill>
                <a:latin typeface="+mn-lt"/>
                <a:cs typeface="Times" panose="02020603050405020304" pitchFamily="18" charset="0"/>
              </a:rPr>
              <a:t>naja</a:t>
            </a:r>
            <a:endParaRPr lang="fr-FR" sz="3200" i="1" dirty="0">
              <a:solidFill>
                <a:schemeClr val="tx2"/>
              </a:solidFill>
              <a:latin typeface="+mn-lt"/>
              <a:cs typeface="Times" panose="02020603050405020304" pitchFamily="18" charset="0"/>
            </a:endParaRPr>
          </a:p>
        </p:txBody>
      </p:sp>
    </p:spTree>
    <p:extLst>
      <p:ext uri="{BB962C8B-B14F-4D97-AF65-F5344CB8AC3E}">
        <p14:creationId xmlns:p14="http://schemas.microsoft.com/office/powerpoint/2010/main" xmlns="" val="146389171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a:srcRect/>
          <a:stretch>
            <a:fillRect/>
          </a:stretch>
        </p:blipFill>
        <p:spPr bwMode="auto">
          <a:xfrm>
            <a:off x="1844565" y="1135119"/>
            <a:ext cx="7252139" cy="3948661"/>
          </a:xfrm>
          <a:prstGeom prst="rect">
            <a:avLst/>
          </a:prstGeom>
          <a:noFill/>
          <a:ln w="9525">
            <a:noFill/>
            <a:miter lim="800000"/>
            <a:headEnd/>
            <a:tailEnd/>
          </a:ln>
        </p:spPr>
      </p:pic>
      <p:sp>
        <p:nvSpPr>
          <p:cNvPr id="12" name="Espace réservé du numéro de diapositive 11"/>
          <p:cNvSpPr>
            <a:spLocks noGrp="1"/>
          </p:cNvSpPr>
          <p:nvPr>
            <p:ph type="sldNum" sz="quarter" idx="12"/>
          </p:nvPr>
        </p:nvSpPr>
        <p:spPr/>
        <p:txBody>
          <a:bodyPr/>
          <a:lstStyle/>
          <a:p>
            <a:fld id="{D57F1E4F-1CFF-5643-939E-02111984F565}" type="slidenum">
              <a:rPr lang="en-US" smtClean="0">
                <a:solidFill>
                  <a:prstClr val="black">
                    <a:tint val="75000"/>
                  </a:prstClr>
                </a:solidFill>
              </a:rPr>
              <a:pPr/>
              <a:t>30</a:t>
            </a:fld>
            <a:endParaRPr lang="en-US" dirty="0">
              <a:solidFill>
                <a:prstClr val="black">
                  <a:tint val="75000"/>
                </a:prstClr>
              </a:solidFill>
            </a:endParaRPr>
          </a:p>
        </p:txBody>
      </p:sp>
      <p:sp>
        <p:nvSpPr>
          <p:cNvPr id="13" name="Ellipse 12"/>
          <p:cNvSpPr/>
          <p:nvPr/>
        </p:nvSpPr>
        <p:spPr>
          <a:xfrm>
            <a:off x="5407424" y="2148590"/>
            <a:ext cx="539645" cy="193637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4" name="Rectangle 13"/>
          <p:cNvSpPr/>
          <p:nvPr/>
        </p:nvSpPr>
        <p:spPr>
          <a:xfrm>
            <a:off x="3268931" y="5237244"/>
            <a:ext cx="4828938" cy="1200329"/>
          </a:xfrm>
          <a:prstGeom prst="rect">
            <a:avLst/>
          </a:prstGeom>
          <a:ln>
            <a:solidFill>
              <a:srgbClr val="FF0000"/>
            </a:solidFill>
          </a:ln>
        </p:spPr>
        <p:txBody>
          <a:bodyPr wrap="square">
            <a:spAutoFit/>
          </a:bodyPr>
          <a:lstStyle/>
          <a:p>
            <a:pPr>
              <a:buFontTx/>
              <a:buChar char="-"/>
            </a:pPr>
            <a:r>
              <a:rPr lang="fr-FR" sz="2400" b="1" dirty="0" smtClean="0">
                <a:solidFill>
                  <a:srgbClr val="FF0000"/>
                </a:solidFill>
                <a:cs typeface="Times New Roman" panose="02020603050405020304" pitchFamily="18" charset="0"/>
              </a:rPr>
              <a:t> No </a:t>
            </a:r>
            <a:r>
              <a:rPr lang="fr-FR" sz="2400" b="1" dirty="0" err="1" smtClean="0">
                <a:solidFill>
                  <a:srgbClr val="FF0000"/>
                </a:solidFill>
                <a:cs typeface="Times New Roman" panose="02020603050405020304" pitchFamily="18" charset="0"/>
              </a:rPr>
              <a:t>enough</a:t>
            </a:r>
            <a:r>
              <a:rPr lang="fr-FR" sz="2400" b="1" dirty="0" smtClean="0">
                <a:solidFill>
                  <a:srgbClr val="FF0000"/>
                </a:solidFill>
                <a:cs typeface="Times New Roman" panose="02020603050405020304" pitchFamily="18" charset="0"/>
              </a:rPr>
              <a:t> </a:t>
            </a:r>
            <a:r>
              <a:rPr lang="fr-FR" sz="2400" b="1" dirty="0" err="1" smtClean="0">
                <a:solidFill>
                  <a:srgbClr val="FF0000"/>
                </a:solidFill>
                <a:cs typeface="Times New Roman" panose="02020603050405020304" pitchFamily="18" charset="0"/>
              </a:rPr>
              <a:t>peak</a:t>
            </a:r>
            <a:r>
              <a:rPr lang="fr-FR" sz="2400" b="1" dirty="0" smtClean="0">
                <a:solidFill>
                  <a:srgbClr val="FF0000"/>
                </a:solidFill>
                <a:cs typeface="Times New Roman" panose="02020603050405020304" pitchFamily="18" charset="0"/>
              </a:rPr>
              <a:t> </a:t>
            </a:r>
            <a:r>
              <a:rPr lang="fr-FR" sz="2400" b="1" dirty="0" err="1" smtClean="0">
                <a:solidFill>
                  <a:srgbClr val="FF0000"/>
                </a:solidFill>
                <a:cs typeface="Times New Roman" panose="02020603050405020304" pitchFamily="18" charset="0"/>
              </a:rPr>
              <a:t>resolution</a:t>
            </a:r>
            <a:endParaRPr lang="fr-FR" sz="2400" b="1" dirty="0" smtClean="0">
              <a:solidFill>
                <a:srgbClr val="FF0000"/>
              </a:solidFill>
              <a:cs typeface="Times New Roman" panose="02020603050405020304" pitchFamily="18" charset="0"/>
            </a:endParaRPr>
          </a:p>
          <a:p>
            <a:pPr>
              <a:buFontTx/>
              <a:buChar char="-"/>
            </a:pPr>
            <a:r>
              <a:rPr lang="fr-FR" sz="2400" b="1" strike="sngStrike" dirty="0" err="1" smtClean="0">
                <a:solidFill>
                  <a:srgbClr val="FF0000"/>
                </a:solidFill>
                <a:cs typeface="Times New Roman" panose="02020603050405020304" pitchFamily="18" charset="0"/>
              </a:rPr>
              <a:t>Improved</a:t>
            </a:r>
            <a:r>
              <a:rPr lang="fr-FR" sz="2400" b="1" strike="sngStrike" dirty="0" smtClean="0">
                <a:solidFill>
                  <a:srgbClr val="FF0000"/>
                </a:solidFill>
                <a:cs typeface="Times New Roman" panose="02020603050405020304" pitchFamily="18" charset="0"/>
              </a:rPr>
              <a:t> </a:t>
            </a:r>
            <a:r>
              <a:rPr lang="fr-FR" sz="2400" b="1" strike="sngStrike" dirty="0" err="1">
                <a:solidFill>
                  <a:srgbClr val="FF0000"/>
                </a:solidFill>
                <a:cs typeface="Times New Roman" panose="02020603050405020304" pitchFamily="18" charset="0"/>
              </a:rPr>
              <a:t>analytical</a:t>
            </a:r>
            <a:r>
              <a:rPr lang="fr-FR" sz="2400" b="1" strike="sngStrike" dirty="0">
                <a:solidFill>
                  <a:srgbClr val="FF0000"/>
                </a:solidFill>
                <a:cs typeface="Times New Roman" panose="02020603050405020304" pitchFamily="18" charset="0"/>
              </a:rPr>
              <a:t> </a:t>
            </a:r>
            <a:r>
              <a:rPr lang="fr-FR" sz="2400" b="1" strike="sngStrike" dirty="0" smtClean="0">
                <a:solidFill>
                  <a:srgbClr val="FF0000"/>
                </a:solidFill>
                <a:cs typeface="Times New Roman" panose="02020603050405020304" pitchFamily="18" charset="0"/>
              </a:rPr>
              <a:t>conditions</a:t>
            </a:r>
          </a:p>
          <a:p>
            <a:pPr>
              <a:buFontTx/>
              <a:buChar char="-"/>
            </a:pPr>
            <a:r>
              <a:rPr lang="fr-FR" sz="2400" b="1" dirty="0" smtClean="0">
                <a:solidFill>
                  <a:srgbClr val="FF0000"/>
                </a:solidFill>
                <a:cs typeface="Times New Roman" panose="02020603050405020304" pitchFamily="18" charset="0"/>
              </a:rPr>
              <a:t> </a:t>
            </a:r>
            <a:r>
              <a:rPr lang="fr-FR" sz="2400" b="1" dirty="0" err="1" smtClean="0">
                <a:solidFill>
                  <a:srgbClr val="FF0000"/>
                </a:solidFill>
                <a:cs typeface="Times New Roman" panose="02020603050405020304" pitchFamily="18" charset="0"/>
              </a:rPr>
              <a:t>Sample</a:t>
            </a:r>
            <a:r>
              <a:rPr lang="fr-FR" sz="2400" b="1" dirty="0" smtClean="0">
                <a:solidFill>
                  <a:srgbClr val="FF0000"/>
                </a:solidFill>
                <a:cs typeface="Times New Roman" panose="02020603050405020304" pitchFamily="18" charset="0"/>
              </a:rPr>
              <a:t> </a:t>
            </a:r>
            <a:r>
              <a:rPr lang="fr-FR" sz="2400" b="1" dirty="0" err="1">
                <a:solidFill>
                  <a:srgbClr val="FF0000"/>
                </a:solidFill>
                <a:cs typeface="Times New Roman" panose="02020603050405020304" pitchFamily="18" charset="0"/>
              </a:rPr>
              <a:t>Preparation</a:t>
            </a:r>
            <a:endParaRPr lang="fr-FR" sz="2400" b="1" dirty="0">
              <a:solidFill>
                <a:srgbClr val="FF0000"/>
              </a:solidFill>
              <a:cs typeface="Times New Roman" panose="02020603050405020304" pitchFamily="18" charset="0"/>
            </a:endParaRPr>
          </a:p>
        </p:txBody>
      </p:sp>
      <p:sp>
        <p:nvSpPr>
          <p:cNvPr id="15" name="Flèche droite 14"/>
          <p:cNvSpPr/>
          <p:nvPr/>
        </p:nvSpPr>
        <p:spPr>
          <a:xfrm rot="16200000" flipV="1">
            <a:off x="3100755" y="4297205"/>
            <a:ext cx="334849" cy="143032"/>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6" name="ZoneTexte 15"/>
          <p:cNvSpPr txBox="1"/>
          <p:nvPr/>
        </p:nvSpPr>
        <p:spPr>
          <a:xfrm>
            <a:off x="2895112" y="4563132"/>
            <a:ext cx="747639" cy="276999"/>
          </a:xfrm>
          <a:prstGeom prst="rect">
            <a:avLst/>
          </a:prstGeom>
          <a:noFill/>
        </p:spPr>
        <p:txBody>
          <a:bodyPr wrap="square" rtlCol="0">
            <a:spAutoFit/>
          </a:bodyPr>
          <a:lstStyle/>
          <a:p>
            <a:pPr algn="ctr"/>
            <a:r>
              <a:rPr lang="fr-FR" sz="1200" b="1" dirty="0" smtClean="0">
                <a:solidFill>
                  <a:prstClr val="black"/>
                </a:solidFill>
                <a:latin typeface="Times" pitchFamily="18" charset="0"/>
                <a:cs typeface="Times" pitchFamily="18" charset="0"/>
              </a:rPr>
              <a:t>FEO</a:t>
            </a:r>
            <a:endParaRPr lang="fr-FR" sz="1200" b="1" dirty="0">
              <a:solidFill>
                <a:prstClr val="black"/>
              </a:solidFill>
              <a:latin typeface="Times" pitchFamily="18" charset="0"/>
              <a:cs typeface="Times" pitchFamily="18" charset="0"/>
            </a:endParaRPr>
          </a:p>
        </p:txBody>
      </p:sp>
      <p:pic>
        <p:nvPicPr>
          <p:cNvPr id="18" name="Image 17"/>
          <p:cNvPicPr/>
          <p:nvPr/>
        </p:nvPicPr>
        <p:blipFill>
          <a:blip r:embed="rId4" cstate="print">
            <a:extLst>
              <a:ext uri="{28A0092B-C50C-407E-A947-70E740481C1C}">
                <a14:useLocalDpi xmlns:a14="http://schemas.microsoft.com/office/drawing/2010/main" xmlns="" val="0"/>
              </a:ext>
            </a:extLst>
          </a:blip>
          <a:stretch>
            <a:fillRect/>
          </a:stretch>
        </p:blipFill>
        <p:spPr>
          <a:xfrm>
            <a:off x="9851691" y="785445"/>
            <a:ext cx="1857263" cy="180389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9" name="Rectangle 1"/>
          <p:cNvSpPr>
            <a:spLocks noChangeArrowheads="1"/>
          </p:cNvSpPr>
          <p:nvPr/>
        </p:nvSpPr>
        <p:spPr bwMode="auto">
          <a:xfrm>
            <a:off x="1084788" y="6581003"/>
            <a:ext cx="10676288" cy="276999"/>
          </a:xfrm>
          <a:prstGeom prst="rect">
            <a:avLst/>
          </a:prstGeom>
          <a:solidFill>
            <a:schemeClr val="tx2">
              <a:lumMod val="50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defTabSz="914400" eaLnBrk="0" fontAlgn="base" hangingPunct="0">
              <a:spcBef>
                <a:spcPct val="0"/>
              </a:spcBef>
              <a:spcAft>
                <a:spcPct val="0"/>
              </a:spcAft>
            </a:pPr>
            <a:r>
              <a:rPr kumimoji="0" lang="fr-FR" sz="1200" b="1" i="0" u="sng" strike="noStrike" cap="none" normalizeH="0" baseline="0" dirty="0" err="1" smtClean="0">
                <a:ln>
                  <a:noFill/>
                </a:ln>
                <a:solidFill>
                  <a:srgbClr val="92D050"/>
                </a:solidFill>
                <a:effectLst/>
                <a:latin typeface="Calibri" pitchFamily="34" charset="0"/>
                <a:ea typeface="Times New Roman" pitchFamily="18" charset="0"/>
                <a:cs typeface="Times New Roman" pitchFamily="18" charset="0"/>
              </a:rPr>
              <a:t>Analytical</a:t>
            </a:r>
            <a:r>
              <a:rPr kumimoji="0" lang="fr-FR" sz="1200" b="1" i="0" u="sng" strike="noStrike" cap="none" normalizeH="0" baseline="0" dirty="0" smtClean="0">
                <a:ln>
                  <a:noFill/>
                </a:ln>
                <a:solidFill>
                  <a:srgbClr val="92D050"/>
                </a:solidFill>
                <a:effectLst/>
                <a:latin typeface="Calibri" pitchFamily="34" charset="0"/>
                <a:ea typeface="Times New Roman" pitchFamily="18" charset="0"/>
                <a:cs typeface="Times New Roman" pitchFamily="18" charset="0"/>
              </a:rPr>
              <a:t> conditions</a:t>
            </a:r>
            <a:r>
              <a:rPr kumimoji="0" lang="fr-FR" sz="1200" b="1" i="0" u="sng" strike="noStrike" cap="none" normalizeH="0" dirty="0" smtClean="0">
                <a:ln>
                  <a:noFill/>
                </a:ln>
                <a:solidFill>
                  <a:srgbClr val="92D050"/>
                </a:solidFill>
                <a:effectLst/>
                <a:latin typeface="Calibri" pitchFamily="34" charset="0"/>
                <a:ea typeface="Times New Roman" pitchFamily="18" charset="0"/>
                <a:cs typeface="Times New Roman" pitchFamily="18" charset="0"/>
              </a:rPr>
              <a:t>:</a:t>
            </a:r>
            <a:r>
              <a:rPr kumimoji="0" lang="fr-FR" sz="1200" b="1" i="0" strike="noStrike" cap="none" normalizeH="0" dirty="0" smtClean="0">
                <a:ln>
                  <a:noFill/>
                </a:ln>
                <a:solidFill>
                  <a:srgbClr val="92D050"/>
                </a:solidFill>
                <a:effectLst/>
                <a:latin typeface="Calibri" pitchFamily="34" charset="0"/>
                <a:ea typeface="Times New Roman" pitchFamily="18" charset="0"/>
                <a:cs typeface="Times New Roman" pitchFamily="18" charset="0"/>
              </a:rPr>
              <a:t> BGE </a:t>
            </a:r>
            <a:r>
              <a:rPr kumimoji="0" lang="fr-FR" sz="1200" b="1" i="0" u="none" strike="noStrike" cap="none" normalizeH="0" baseline="0" dirty="0" smtClean="0">
                <a:ln>
                  <a:noFill/>
                </a:ln>
                <a:solidFill>
                  <a:schemeClr val="bg1"/>
                </a:solidFill>
                <a:effectLst/>
                <a:latin typeface="Times" pitchFamily="18" charset="0"/>
                <a:ea typeface="Times New Roman" pitchFamily="18" charset="0"/>
                <a:cs typeface="Times" pitchFamily="18" charset="0"/>
              </a:rPr>
              <a:t>phosphate de sodium pH 2.0 </a:t>
            </a:r>
            <a:r>
              <a:rPr kumimoji="0" lang="fr-FR" sz="1200" b="1" i="0" u="none" strike="noStrike" cap="none" normalizeH="0" dirty="0" smtClean="0">
                <a:ln>
                  <a:noFill/>
                </a:ln>
                <a:solidFill>
                  <a:schemeClr val="bg1"/>
                </a:solidFill>
                <a:effectLst/>
                <a:latin typeface="Times" pitchFamily="18" charset="0"/>
                <a:ea typeface="Times New Roman" pitchFamily="18" charset="0"/>
                <a:cs typeface="Times" pitchFamily="18" charset="0"/>
              </a:rPr>
              <a:t> </a:t>
            </a:r>
            <a:r>
              <a:rPr kumimoji="0" lang="fr-FR" sz="1200" b="1" i="0" u="none" strike="noStrike" cap="none" normalizeH="0" baseline="0" dirty="0" smtClean="0">
                <a:ln>
                  <a:noFill/>
                </a:ln>
                <a:solidFill>
                  <a:schemeClr val="bg1"/>
                </a:solidFill>
                <a:effectLst/>
                <a:latin typeface="Times" pitchFamily="18" charset="0"/>
                <a:ea typeface="Times New Roman" pitchFamily="18" charset="0"/>
                <a:cs typeface="Times" pitchFamily="18" charset="0"/>
              </a:rPr>
              <a:t>I</a:t>
            </a:r>
            <a:r>
              <a:rPr lang="fr-FR" sz="1200" b="1" dirty="0" smtClean="0">
                <a:solidFill>
                  <a:schemeClr val="bg1"/>
                </a:solidFill>
                <a:latin typeface="Times" pitchFamily="18" charset="0"/>
                <a:cs typeface="Times" pitchFamily="18" charset="0"/>
              </a:rPr>
              <a:t>:</a:t>
            </a:r>
            <a:r>
              <a:rPr lang="fr-FR" sz="1200" b="1" dirty="0" smtClean="0">
                <a:solidFill>
                  <a:schemeClr val="bg1"/>
                </a:solidFill>
                <a:latin typeface="Times" pitchFamily="18" charset="0"/>
                <a:ea typeface="Times New Roman" pitchFamily="18" charset="0"/>
                <a:cs typeface="Times" pitchFamily="18" charset="0"/>
              </a:rPr>
              <a:t> 30 </a:t>
            </a:r>
            <a:r>
              <a:rPr lang="fr-FR" sz="1200" b="1" dirty="0" err="1" smtClean="0">
                <a:solidFill>
                  <a:schemeClr val="bg1"/>
                </a:solidFill>
                <a:latin typeface="Times" pitchFamily="18" charset="0"/>
                <a:ea typeface="Times New Roman" pitchFamily="18" charset="0"/>
                <a:cs typeface="Times" pitchFamily="18" charset="0"/>
              </a:rPr>
              <a:t>mM</a:t>
            </a:r>
            <a:r>
              <a:rPr lang="fr-FR" sz="1200" b="1" dirty="0" smtClean="0">
                <a:solidFill>
                  <a:schemeClr val="bg1"/>
                </a:solidFill>
                <a:latin typeface="Times" pitchFamily="18" charset="0"/>
                <a:ea typeface="Times New Roman" pitchFamily="18" charset="0"/>
                <a:cs typeface="Times" pitchFamily="18" charset="0"/>
              </a:rPr>
              <a:t> </a:t>
            </a:r>
            <a:r>
              <a:rPr lang="fr-FR" sz="1200" b="1" dirty="0" smtClean="0">
                <a:latin typeface="Times" pitchFamily="18" charset="0"/>
                <a:ea typeface="Times New Roman" pitchFamily="18" charset="0"/>
                <a:cs typeface="Times" pitchFamily="18" charset="0"/>
              </a:rPr>
              <a:t>/</a:t>
            </a:r>
            <a:r>
              <a:rPr lang="fr-FR" sz="1200" b="1" dirty="0" smtClean="0">
                <a:solidFill>
                  <a:srgbClr val="92D050"/>
                </a:solidFill>
                <a:latin typeface="Times" pitchFamily="18" charset="0"/>
                <a:ea typeface="Times New Roman" pitchFamily="18" charset="0"/>
                <a:cs typeface="Times" pitchFamily="18" charset="0"/>
              </a:rPr>
              <a:t> </a:t>
            </a:r>
            <a:r>
              <a:rPr lang="fr-FR" sz="1200" b="1" dirty="0" err="1" smtClean="0">
                <a:solidFill>
                  <a:srgbClr val="92D050"/>
                </a:solidFill>
                <a:latin typeface="Times" pitchFamily="18" charset="0"/>
                <a:ea typeface="Times New Roman" pitchFamily="18" charset="0"/>
                <a:cs typeface="Times" pitchFamily="18" charset="0"/>
              </a:rPr>
              <a:t>Coating</a:t>
            </a:r>
            <a:r>
              <a:rPr kumimoji="0" lang="fr-FR" sz="1200" b="1" i="0" u="none" strike="noStrike" cap="none" normalizeH="0" dirty="0" smtClean="0">
                <a:ln>
                  <a:noFill/>
                </a:ln>
                <a:solidFill>
                  <a:srgbClr val="92D050"/>
                </a:solidFill>
                <a:effectLst/>
                <a:latin typeface="Times" pitchFamily="18" charset="0"/>
                <a:ea typeface="Times New Roman" pitchFamily="18" charset="0"/>
                <a:cs typeface="Times" pitchFamily="18" charset="0"/>
              </a:rPr>
              <a:t> </a:t>
            </a:r>
            <a:r>
              <a:rPr kumimoji="0" lang="fr-FR" sz="1200" b="1" i="0" u="none" strike="noStrike" cap="none" normalizeH="0" baseline="0" dirty="0" smtClean="0">
                <a:ln>
                  <a:noFill/>
                </a:ln>
                <a:solidFill>
                  <a:schemeClr val="bg1"/>
                </a:solidFill>
                <a:effectLst/>
                <a:latin typeface="Times" pitchFamily="18" charset="0"/>
                <a:ea typeface="Times New Roman" pitchFamily="18" charset="0"/>
                <a:cs typeface="Times" pitchFamily="18" charset="0"/>
              </a:rPr>
              <a:t>PDADMAC / </a:t>
            </a:r>
            <a:r>
              <a:rPr kumimoji="0" lang="fr-FR" sz="1200" b="1" i="0" u="none" strike="noStrike" cap="none" normalizeH="0" baseline="0" dirty="0" smtClean="0">
                <a:ln>
                  <a:noFill/>
                </a:ln>
                <a:solidFill>
                  <a:srgbClr val="92D050"/>
                </a:solidFill>
                <a:effectLst/>
                <a:latin typeface="Times" pitchFamily="18" charset="0"/>
                <a:ea typeface="Times New Roman" pitchFamily="18" charset="0"/>
                <a:cs typeface="Times" pitchFamily="18" charset="0"/>
              </a:rPr>
              <a:t>Leff</a:t>
            </a:r>
            <a:r>
              <a:rPr kumimoji="0" lang="fr-FR" sz="1200" b="1" i="0" u="none" strike="noStrike" cap="none" normalizeH="0" baseline="0" dirty="0" smtClean="0">
                <a:ln>
                  <a:noFill/>
                </a:ln>
                <a:solidFill>
                  <a:srgbClr val="FFFF00"/>
                </a:solidFill>
                <a:effectLst/>
                <a:latin typeface="Times" pitchFamily="18" charset="0"/>
                <a:ea typeface="Times New Roman" pitchFamily="18" charset="0"/>
                <a:cs typeface="Times" pitchFamily="18" charset="0"/>
              </a:rPr>
              <a:t> </a:t>
            </a:r>
            <a:r>
              <a:rPr lang="fr-FR" sz="1200" b="1" dirty="0" smtClean="0">
                <a:solidFill>
                  <a:schemeClr val="bg1"/>
                </a:solidFill>
                <a:latin typeface="Times" pitchFamily="18" charset="0"/>
                <a:ea typeface="Times New Roman" pitchFamily="18" charset="0"/>
                <a:cs typeface="Times" pitchFamily="18" charset="0"/>
              </a:rPr>
              <a:t>5</a:t>
            </a:r>
            <a:r>
              <a:rPr kumimoji="0" lang="fr-FR" sz="1200" b="1" i="0" u="none" strike="noStrike" cap="none" normalizeH="0" baseline="0" dirty="0" smtClean="0">
                <a:ln>
                  <a:noFill/>
                </a:ln>
                <a:solidFill>
                  <a:schemeClr val="bg1"/>
                </a:solidFill>
                <a:effectLst/>
                <a:latin typeface="Times" pitchFamily="18" charset="0"/>
                <a:ea typeface="Times New Roman" pitchFamily="18" charset="0"/>
                <a:cs typeface="Times" pitchFamily="18" charset="0"/>
              </a:rPr>
              <a:t>0 cm / </a:t>
            </a:r>
            <a:r>
              <a:rPr kumimoji="0" lang="fr-FR" sz="1200" b="1" i="0" u="none" strike="noStrike" cap="none" normalizeH="0" baseline="0" dirty="0" smtClean="0">
                <a:ln>
                  <a:noFill/>
                </a:ln>
                <a:solidFill>
                  <a:srgbClr val="92D050"/>
                </a:solidFill>
                <a:effectLst/>
                <a:latin typeface="Times" pitchFamily="18" charset="0"/>
                <a:ea typeface="Times New Roman" pitchFamily="18" charset="0"/>
                <a:cs typeface="Times" pitchFamily="18" charset="0"/>
              </a:rPr>
              <a:t>T</a:t>
            </a:r>
            <a:r>
              <a:rPr kumimoji="0" lang="fr-FR" sz="1200" b="1" i="0" u="none" strike="noStrike" cap="none" normalizeH="0" baseline="0" dirty="0" smtClean="0">
                <a:ln>
                  <a:noFill/>
                </a:ln>
                <a:solidFill>
                  <a:srgbClr val="FFFF00"/>
                </a:solidFill>
                <a:effectLst/>
                <a:latin typeface="Times" pitchFamily="18" charset="0"/>
                <a:ea typeface="Times New Roman" pitchFamily="18" charset="0"/>
                <a:cs typeface="Times" pitchFamily="18" charset="0"/>
              </a:rPr>
              <a:t> </a:t>
            </a:r>
            <a:r>
              <a:rPr kumimoji="0" lang="fr-FR" sz="1200" b="1" i="0" u="none" strike="noStrike" cap="none" normalizeH="0" baseline="0" dirty="0" smtClean="0">
                <a:ln>
                  <a:noFill/>
                </a:ln>
                <a:solidFill>
                  <a:schemeClr val="bg1"/>
                </a:solidFill>
                <a:effectLst/>
                <a:latin typeface="Times" pitchFamily="18" charset="0"/>
                <a:ea typeface="Times New Roman" pitchFamily="18" charset="0"/>
                <a:cs typeface="Times" pitchFamily="18" charset="0"/>
              </a:rPr>
              <a:t>35°C / </a:t>
            </a:r>
            <a:r>
              <a:rPr lang="fr-FR" sz="1200" b="1" dirty="0" smtClean="0">
                <a:solidFill>
                  <a:srgbClr val="92D050"/>
                </a:solidFill>
                <a:latin typeface="Times" pitchFamily="18" charset="0"/>
                <a:cs typeface="Times" pitchFamily="18" charset="0"/>
              </a:rPr>
              <a:t>E</a:t>
            </a:r>
            <a:r>
              <a:rPr lang="fr-FR" sz="1200" b="1" dirty="0" smtClean="0">
                <a:solidFill>
                  <a:srgbClr val="FFFF00"/>
                </a:solidFill>
                <a:latin typeface="Times" pitchFamily="18" charset="0"/>
                <a:cs typeface="Times" pitchFamily="18" charset="0"/>
              </a:rPr>
              <a:t> </a:t>
            </a:r>
            <a:r>
              <a:rPr lang="fr-FR" sz="1200" b="1" dirty="0" smtClean="0">
                <a:solidFill>
                  <a:schemeClr val="bg1"/>
                </a:solidFill>
                <a:latin typeface="Times" pitchFamily="18" charset="0"/>
                <a:cs typeface="Times" pitchFamily="18" charset="0"/>
              </a:rPr>
              <a:t>212V/cm /</a:t>
            </a:r>
            <a:r>
              <a:rPr lang="fr-FR" sz="1200" b="1" dirty="0" smtClean="0">
                <a:solidFill>
                  <a:srgbClr val="92D050"/>
                </a:solidFill>
                <a:latin typeface="Times" pitchFamily="18" charset="0"/>
                <a:cs typeface="Times" pitchFamily="18" charset="0"/>
              </a:rPr>
              <a:t> </a:t>
            </a:r>
            <a:r>
              <a:rPr lang="fr-FR" sz="1200" b="1" dirty="0" smtClean="0">
                <a:solidFill>
                  <a:srgbClr val="92D050"/>
                </a:solidFill>
                <a:latin typeface="Times" pitchFamily="18" charset="0"/>
                <a:cs typeface="Times" pitchFamily="18" charset="0"/>
                <a:sym typeface="Symbol" panose="05050102010706020507" pitchFamily="18" charset="2"/>
              </a:rPr>
              <a:t></a:t>
            </a:r>
            <a:r>
              <a:rPr kumimoji="0" lang="fr-FR" sz="1200" b="1" i="0" u="none" strike="noStrike" cap="none" normalizeH="0" baseline="0" dirty="0" smtClean="0">
                <a:ln>
                  <a:noFill/>
                </a:ln>
                <a:solidFill>
                  <a:srgbClr val="92D050"/>
                </a:solidFill>
                <a:effectLst/>
                <a:latin typeface="Times" pitchFamily="18" charset="0"/>
                <a:ea typeface="Times New Roman" pitchFamily="18" charset="0"/>
                <a:cs typeface="Times" pitchFamily="18" charset="0"/>
              </a:rPr>
              <a:t> </a:t>
            </a:r>
            <a:r>
              <a:rPr kumimoji="0" lang="fr-FR" sz="1200" b="1" i="0" u="none" strike="noStrike" cap="none" normalizeH="0" baseline="0" dirty="0" smtClean="0">
                <a:ln>
                  <a:noFill/>
                </a:ln>
                <a:solidFill>
                  <a:schemeClr val="bg1"/>
                </a:solidFill>
                <a:effectLst/>
                <a:latin typeface="Times" pitchFamily="18" charset="0"/>
                <a:ea typeface="Times New Roman" pitchFamily="18" charset="0"/>
                <a:cs typeface="Times" pitchFamily="18" charset="0"/>
              </a:rPr>
              <a:t>214nm/</a:t>
            </a:r>
            <a:r>
              <a:rPr lang="fr-FR" sz="1200" b="1" dirty="0" smtClean="0">
                <a:solidFill>
                  <a:srgbClr val="92D050"/>
                </a:solidFill>
                <a:latin typeface="Times" pitchFamily="18" charset="0"/>
                <a:ea typeface="Times New Roman" pitchFamily="18" charset="0"/>
                <a:cs typeface="Times" pitchFamily="18" charset="0"/>
              </a:rPr>
              <a:t> injection  </a:t>
            </a:r>
            <a:r>
              <a:rPr lang="fr-FR" sz="1200" b="1" dirty="0" smtClean="0">
                <a:solidFill>
                  <a:schemeClr val="bg1"/>
                </a:solidFill>
                <a:latin typeface="Times" pitchFamily="18" charset="0"/>
                <a:ea typeface="Times New Roman" pitchFamily="18" charset="0"/>
                <a:cs typeface="Times" pitchFamily="18" charset="0"/>
              </a:rPr>
              <a:t>7, 81nl</a:t>
            </a:r>
            <a:r>
              <a:rPr kumimoji="0" lang="fr-FR" sz="1200" b="1" i="0" u="none" strike="noStrike" cap="none" normalizeH="0" dirty="0" smtClean="0">
                <a:ln>
                  <a:noFill/>
                </a:ln>
                <a:solidFill>
                  <a:schemeClr val="bg1"/>
                </a:solidFill>
                <a:effectLst/>
                <a:latin typeface="Times" pitchFamily="18" charset="0"/>
                <a:ea typeface="Times New Roman" pitchFamily="18" charset="0"/>
                <a:cs typeface="Times" pitchFamily="18" charset="0"/>
              </a:rPr>
              <a:t> </a:t>
            </a:r>
            <a:endParaRPr kumimoji="0" lang="fr-FR" sz="1200" b="1" i="0" u="none" strike="noStrike" cap="none" normalizeH="0" baseline="0" dirty="0" smtClean="0">
              <a:ln>
                <a:noFill/>
              </a:ln>
              <a:solidFill>
                <a:schemeClr val="bg1"/>
              </a:solidFill>
              <a:effectLst/>
              <a:latin typeface="Times" pitchFamily="18" charset="0"/>
              <a:cs typeface="Times" pitchFamily="18" charset="0"/>
            </a:endParaRPr>
          </a:p>
        </p:txBody>
      </p:sp>
      <p:sp>
        <p:nvSpPr>
          <p:cNvPr id="11" name="Titre 6"/>
          <p:cNvSpPr txBox="1">
            <a:spLocks/>
          </p:cNvSpPr>
          <p:nvPr/>
        </p:nvSpPr>
        <p:spPr>
          <a:xfrm>
            <a:off x="492369" y="223816"/>
            <a:ext cx="9566031" cy="511156"/>
          </a:xfrm>
          <a:prstGeom prst="rect">
            <a:avLst/>
          </a:prstGeom>
          <a:ln>
            <a:solidFill>
              <a:schemeClr val="tx2">
                <a:lumMod val="75000"/>
              </a:schemeClr>
            </a:solid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dirty="0" smtClean="0">
                <a:solidFill>
                  <a:schemeClr val="tx2"/>
                </a:solidFill>
                <a:latin typeface="+mn-lt"/>
                <a:cs typeface="Times" panose="02020603050405020304" pitchFamily="18" charset="0"/>
              </a:rPr>
              <a:t>ELECTROPHORETIC PROFILES IN CZE – </a:t>
            </a:r>
            <a:r>
              <a:rPr lang="fr-FR" sz="3200" i="1" dirty="0" smtClean="0">
                <a:solidFill>
                  <a:schemeClr val="tx2"/>
                </a:solidFill>
                <a:latin typeface="+mn-lt"/>
                <a:cs typeface="Times" panose="02020603050405020304" pitchFamily="18" charset="0"/>
              </a:rPr>
              <a:t>Naja </a:t>
            </a:r>
            <a:r>
              <a:rPr lang="fr-FR" sz="3200" i="1" dirty="0" err="1" smtClean="0">
                <a:solidFill>
                  <a:schemeClr val="tx2"/>
                </a:solidFill>
                <a:latin typeface="+mn-lt"/>
                <a:cs typeface="Times" panose="02020603050405020304" pitchFamily="18" charset="0"/>
              </a:rPr>
              <a:t>naja</a:t>
            </a:r>
            <a:endParaRPr lang="fr-FR" sz="3200" i="1" dirty="0">
              <a:solidFill>
                <a:schemeClr val="tx2"/>
              </a:solidFill>
              <a:latin typeface="+mn-lt"/>
              <a:cs typeface="Times" panose="02020603050405020304" pitchFamily="18" charset="0"/>
            </a:endParaRPr>
          </a:p>
        </p:txBody>
      </p:sp>
    </p:spTree>
    <p:extLst>
      <p:ext uri="{BB962C8B-B14F-4D97-AF65-F5344CB8AC3E}">
        <p14:creationId xmlns:p14="http://schemas.microsoft.com/office/powerpoint/2010/main" xmlns="" val="12544041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space réservé du numéro de diapositive 11"/>
          <p:cNvSpPr>
            <a:spLocks noGrp="1"/>
          </p:cNvSpPr>
          <p:nvPr>
            <p:ph type="sldNum" sz="quarter" idx="12"/>
          </p:nvPr>
        </p:nvSpPr>
        <p:spPr/>
        <p:txBody>
          <a:bodyPr/>
          <a:lstStyle/>
          <a:p>
            <a:fld id="{D57F1E4F-1CFF-5643-939E-02111984F565}" type="slidenum">
              <a:rPr lang="en-US" smtClean="0">
                <a:solidFill>
                  <a:prstClr val="black">
                    <a:tint val="75000"/>
                  </a:prstClr>
                </a:solidFill>
              </a:rPr>
              <a:pPr/>
              <a:t>31</a:t>
            </a:fld>
            <a:endParaRPr lang="en-US" dirty="0">
              <a:solidFill>
                <a:prstClr val="black">
                  <a:tint val="75000"/>
                </a:prstClr>
              </a:solidFill>
            </a:endParaRPr>
          </a:p>
        </p:txBody>
      </p:sp>
      <p:pic>
        <p:nvPicPr>
          <p:cNvPr id="18" name="Image 17"/>
          <p:cNvPicPr/>
          <p:nvPr/>
        </p:nvPicPr>
        <p:blipFill>
          <a:blip r:embed="rId3" cstate="print">
            <a:extLst>
              <a:ext uri="{28A0092B-C50C-407E-A947-70E740481C1C}">
                <a14:useLocalDpi xmlns:a14="http://schemas.microsoft.com/office/drawing/2010/main" xmlns="" val="0"/>
              </a:ext>
            </a:extLst>
          </a:blip>
          <a:stretch>
            <a:fillRect/>
          </a:stretch>
        </p:blipFill>
        <p:spPr>
          <a:xfrm>
            <a:off x="10029372" y="291960"/>
            <a:ext cx="1099011" cy="101432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7" name="Titre 6"/>
          <p:cNvSpPr txBox="1">
            <a:spLocks/>
          </p:cNvSpPr>
          <p:nvPr/>
        </p:nvSpPr>
        <p:spPr>
          <a:xfrm>
            <a:off x="2119086" y="223816"/>
            <a:ext cx="6705600" cy="511156"/>
          </a:xfrm>
          <a:prstGeom prst="rect">
            <a:avLst/>
          </a:prstGeom>
          <a:ln>
            <a:solidFill>
              <a:schemeClr val="tx2">
                <a:lumMod val="75000"/>
              </a:schemeClr>
            </a:solid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dirty="0" smtClean="0">
                <a:solidFill>
                  <a:schemeClr val="tx2"/>
                </a:solidFill>
                <a:latin typeface="+mn-lt"/>
                <a:cs typeface="Times" panose="02020603050405020304" pitchFamily="18" charset="0"/>
              </a:rPr>
              <a:t>SAMPLE PREPARATION – </a:t>
            </a:r>
            <a:r>
              <a:rPr lang="fr-FR" sz="3200" i="1" dirty="0" smtClean="0">
                <a:solidFill>
                  <a:schemeClr val="tx2"/>
                </a:solidFill>
                <a:latin typeface="+mn-lt"/>
                <a:cs typeface="Times" panose="02020603050405020304" pitchFamily="18" charset="0"/>
              </a:rPr>
              <a:t>Naja </a:t>
            </a:r>
            <a:r>
              <a:rPr lang="fr-FR" sz="3200" i="1" dirty="0" err="1" smtClean="0">
                <a:solidFill>
                  <a:schemeClr val="tx2"/>
                </a:solidFill>
                <a:latin typeface="+mn-lt"/>
                <a:cs typeface="Times" panose="02020603050405020304" pitchFamily="18" charset="0"/>
              </a:rPr>
              <a:t>naja</a:t>
            </a:r>
            <a:endParaRPr lang="fr-FR" sz="3200" i="1" dirty="0">
              <a:solidFill>
                <a:schemeClr val="tx2"/>
              </a:solidFill>
              <a:latin typeface="+mn-lt"/>
              <a:cs typeface="Times" panose="02020603050405020304" pitchFamily="18" charset="0"/>
            </a:endParaRPr>
          </a:p>
        </p:txBody>
      </p:sp>
      <p:pic>
        <p:nvPicPr>
          <p:cNvPr id="22" name="Image 21"/>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7166844" y="1378859"/>
            <a:ext cx="1890323" cy="1516698"/>
          </a:xfrm>
          <a:prstGeom prst="rect">
            <a:avLst/>
          </a:prstGeom>
        </p:spPr>
      </p:pic>
      <p:sp>
        <p:nvSpPr>
          <p:cNvPr id="23" name="Rectangle 22"/>
          <p:cNvSpPr/>
          <p:nvPr/>
        </p:nvSpPr>
        <p:spPr>
          <a:xfrm>
            <a:off x="2227942" y="2766075"/>
            <a:ext cx="841829" cy="338554"/>
          </a:xfrm>
          <a:prstGeom prst="rect">
            <a:avLst/>
          </a:prstGeom>
        </p:spPr>
        <p:txBody>
          <a:bodyPr wrap="square">
            <a:spAutoFit/>
          </a:bodyPr>
          <a:lstStyle/>
          <a:p>
            <a:r>
              <a:rPr lang="fr-FR" sz="1600" b="1" dirty="0" smtClean="0">
                <a:ea typeface="Calibri" pitchFamily="34" charset="0"/>
                <a:cs typeface="Times New Roman" pitchFamily="18" charset="0"/>
              </a:rPr>
              <a:t>5g/L</a:t>
            </a:r>
            <a:endParaRPr lang="fr-FR" sz="1600" dirty="0"/>
          </a:p>
        </p:txBody>
      </p:sp>
      <p:pic>
        <p:nvPicPr>
          <p:cNvPr id="24" name="Image 23"/>
          <p:cNvPicPr>
            <a:picLocks noChangeAspect="1"/>
          </p:cNvPicPr>
          <p:nvPr/>
        </p:nvPicPr>
        <p:blipFill rotWithShape="1">
          <a:blip r:embed="rId5">
            <a:extLst>
              <a:ext uri="{28A0092B-C50C-407E-A947-70E740481C1C}">
                <a14:useLocalDpi xmlns:a14="http://schemas.microsoft.com/office/drawing/2010/main" xmlns="" val="0"/>
              </a:ext>
            </a:extLst>
          </a:blip>
          <a:srcRect l="56259" r="24407"/>
          <a:stretch/>
        </p:blipFill>
        <p:spPr>
          <a:xfrm>
            <a:off x="2234549" y="1406327"/>
            <a:ext cx="407051" cy="1284677"/>
          </a:xfrm>
          <a:prstGeom prst="rect">
            <a:avLst/>
          </a:prstGeom>
        </p:spPr>
      </p:pic>
      <p:sp>
        <p:nvSpPr>
          <p:cNvPr id="25" name="ZoneTexte 24"/>
          <p:cNvSpPr txBox="1"/>
          <p:nvPr/>
        </p:nvSpPr>
        <p:spPr>
          <a:xfrm>
            <a:off x="7159727" y="2904127"/>
            <a:ext cx="2029728" cy="279849"/>
          </a:xfrm>
          <a:prstGeom prst="rect">
            <a:avLst/>
          </a:prstGeom>
          <a:noFill/>
        </p:spPr>
        <p:txBody>
          <a:bodyPr wrap="square" rtlCol="0">
            <a:spAutoFit/>
          </a:bodyPr>
          <a:lstStyle/>
          <a:p>
            <a:pPr algn="ctr"/>
            <a:r>
              <a:rPr lang="fr-FR" b="1" dirty="0" smtClean="0">
                <a:cs typeface="Times" pitchFamily="18" charset="0"/>
              </a:rPr>
              <a:t> CE </a:t>
            </a:r>
            <a:r>
              <a:rPr lang="fr-FR" b="1" dirty="0" err="1" smtClean="0">
                <a:cs typeface="Times" pitchFamily="18" charset="0"/>
              </a:rPr>
              <a:t>analysis</a:t>
            </a:r>
            <a:endParaRPr lang="fr-FR" b="1" dirty="0">
              <a:cs typeface="Times" pitchFamily="18" charset="0"/>
            </a:endParaRPr>
          </a:p>
        </p:txBody>
      </p:sp>
      <p:sp>
        <p:nvSpPr>
          <p:cNvPr id="27" name="ZoneTexte 315"/>
          <p:cNvSpPr txBox="1">
            <a:spLocks noChangeArrowheads="1"/>
          </p:cNvSpPr>
          <p:nvPr/>
        </p:nvSpPr>
        <p:spPr bwMode="auto">
          <a:xfrm>
            <a:off x="4644573" y="2201561"/>
            <a:ext cx="1184536" cy="584775"/>
          </a:xfrm>
          <a:prstGeom prst="rect">
            <a:avLst/>
          </a:prstGeom>
          <a:noFill/>
          <a:ln>
            <a:noFill/>
          </a:ln>
          <a:extLst/>
        </p:spPr>
        <p:txBody>
          <a:bodyPr wrap="square">
            <a:spAutoFit/>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ctr" eaLnBrk="1" hangingPunct="1">
              <a:spcBef>
                <a:spcPct val="0"/>
              </a:spcBef>
              <a:buFontTx/>
              <a:buNone/>
              <a:defRPr/>
            </a:pPr>
            <a:r>
              <a:rPr lang="fr-FR" altLang="fr-FR" sz="1400" dirty="0" smtClean="0">
                <a:solidFill>
                  <a:schemeClr val="tx2"/>
                </a:solidFill>
                <a:latin typeface="+mn-lt"/>
              </a:rPr>
              <a:t>Fragments</a:t>
            </a:r>
          </a:p>
          <a:p>
            <a:pPr algn="ctr" eaLnBrk="1" hangingPunct="1">
              <a:spcBef>
                <a:spcPct val="0"/>
              </a:spcBef>
              <a:buFontTx/>
              <a:buNone/>
              <a:defRPr/>
            </a:pPr>
            <a:r>
              <a:rPr lang="fr-FR" altLang="fr-FR" sz="1800" b="1" dirty="0" smtClean="0">
                <a:latin typeface="+mn-lt"/>
              </a:rPr>
              <a:t>(Digest)</a:t>
            </a:r>
          </a:p>
        </p:txBody>
      </p:sp>
      <p:sp>
        <p:nvSpPr>
          <p:cNvPr id="28" name="Forme libre 27"/>
          <p:cNvSpPr/>
          <p:nvPr/>
        </p:nvSpPr>
        <p:spPr>
          <a:xfrm>
            <a:off x="5042936" y="1747282"/>
            <a:ext cx="226142" cy="78658"/>
          </a:xfrm>
          <a:custGeom>
            <a:avLst/>
            <a:gdLst>
              <a:gd name="connsiteX0" fmla="*/ 0 w 226142"/>
              <a:gd name="connsiteY0" fmla="*/ 68826 h 78658"/>
              <a:gd name="connsiteX1" fmla="*/ 9832 w 226142"/>
              <a:gd name="connsiteY1" fmla="*/ 9832 h 78658"/>
              <a:gd name="connsiteX2" fmla="*/ 39329 w 226142"/>
              <a:gd name="connsiteY2" fmla="*/ 0 h 78658"/>
              <a:gd name="connsiteX3" fmla="*/ 117987 w 226142"/>
              <a:gd name="connsiteY3" fmla="*/ 19665 h 78658"/>
              <a:gd name="connsiteX4" fmla="*/ 127819 w 226142"/>
              <a:gd name="connsiteY4" fmla="*/ 49161 h 78658"/>
              <a:gd name="connsiteX5" fmla="*/ 186813 w 226142"/>
              <a:gd name="connsiteY5" fmla="*/ 78658 h 78658"/>
              <a:gd name="connsiteX6" fmla="*/ 226142 w 226142"/>
              <a:gd name="connsiteY6" fmla="*/ 29497 h 78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6142" h="78658">
                <a:moveTo>
                  <a:pt x="0" y="68826"/>
                </a:moveTo>
                <a:cubicBezTo>
                  <a:pt x="3277" y="49161"/>
                  <a:pt x="-59" y="27141"/>
                  <a:pt x="9832" y="9832"/>
                </a:cubicBezTo>
                <a:cubicBezTo>
                  <a:pt x="14974" y="833"/>
                  <a:pt x="28965" y="0"/>
                  <a:pt x="39329" y="0"/>
                </a:cubicBezTo>
                <a:cubicBezTo>
                  <a:pt x="63062" y="0"/>
                  <a:pt x="94709" y="11905"/>
                  <a:pt x="117987" y="19665"/>
                </a:cubicBezTo>
                <a:cubicBezTo>
                  <a:pt x="121264" y="29497"/>
                  <a:pt x="121345" y="41068"/>
                  <a:pt x="127819" y="49161"/>
                </a:cubicBezTo>
                <a:cubicBezTo>
                  <a:pt x="141682" y="66489"/>
                  <a:pt x="167380" y="72181"/>
                  <a:pt x="186813" y="78658"/>
                </a:cubicBezTo>
                <a:cubicBezTo>
                  <a:pt x="211619" y="41448"/>
                  <a:pt x="198121" y="57517"/>
                  <a:pt x="226142" y="29497"/>
                </a:cubicBezTo>
              </a:path>
            </a:pathLst>
          </a:custGeom>
          <a:ln w="19050"/>
        </p:spPr>
        <p:style>
          <a:lnRef idx="1">
            <a:schemeClr val="accent2"/>
          </a:lnRef>
          <a:fillRef idx="0">
            <a:schemeClr val="accent2"/>
          </a:fillRef>
          <a:effectRef idx="0">
            <a:schemeClr val="accent2"/>
          </a:effectRef>
          <a:fontRef idx="minor">
            <a:schemeClr val="tx1"/>
          </a:fontRef>
        </p:style>
        <p:txBody>
          <a:bodyPr rtlCol="0" anchor="ctr"/>
          <a:lstStyle/>
          <a:p>
            <a:pPr algn="ctr"/>
            <a:endParaRPr lang="fr-FR"/>
          </a:p>
        </p:txBody>
      </p:sp>
      <p:sp>
        <p:nvSpPr>
          <p:cNvPr id="29" name="Forme libre 28"/>
          <p:cNvSpPr/>
          <p:nvPr/>
        </p:nvSpPr>
        <p:spPr>
          <a:xfrm>
            <a:off x="5021586" y="1872573"/>
            <a:ext cx="226142" cy="140617"/>
          </a:xfrm>
          <a:custGeom>
            <a:avLst/>
            <a:gdLst>
              <a:gd name="connsiteX0" fmla="*/ 0 w 226142"/>
              <a:gd name="connsiteY0" fmla="*/ 2966 h 140617"/>
              <a:gd name="connsiteX1" fmla="*/ 117987 w 226142"/>
              <a:gd name="connsiteY1" fmla="*/ 140617 h 140617"/>
              <a:gd name="connsiteX2" fmla="*/ 157316 w 226142"/>
              <a:gd name="connsiteY2" fmla="*/ 81624 h 140617"/>
              <a:gd name="connsiteX3" fmla="*/ 137652 w 226142"/>
              <a:gd name="connsiteY3" fmla="*/ 52127 h 140617"/>
              <a:gd name="connsiteX4" fmla="*/ 108155 w 226142"/>
              <a:gd name="connsiteY4" fmla="*/ 42295 h 140617"/>
              <a:gd name="connsiteX5" fmla="*/ 137652 w 226142"/>
              <a:gd name="connsiteY5" fmla="*/ 32462 h 140617"/>
              <a:gd name="connsiteX6" fmla="*/ 117987 w 226142"/>
              <a:gd name="connsiteY6" fmla="*/ 2966 h 140617"/>
              <a:gd name="connsiteX7" fmla="*/ 167149 w 226142"/>
              <a:gd name="connsiteY7" fmla="*/ 12798 h 140617"/>
              <a:gd name="connsiteX8" fmla="*/ 226142 w 226142"/>
              <a:gd name="connsiteY8" fmla="*/ 22630 h 140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6142" h="140617">
                <a:moveTo>
                  <a:pt x="0" y="2966"/>
                </a:moveTo>
                <a:cubicBezTo>
                  <a:pt x="85740" y="142294"/>
                  <a:pt x="30124" y="118652"/>
                  <a:pt x="117987" y="140617"/>
                </a:cubicBezTo>
                <a:cubicBezTo>
                  <a:pt x="130267" y="128337"/>
                  <a:pt x="161381" y="106017"/>
                  <a:pt x="157316" y="81624"/>
                </a:cubicBezTo>
                <a:cubicBezTo>
                  <a:pt x="155373" y="69968"/>
                  <a:pt x="146879" y="59509"/>
                  <a:pt x="137652" y="52127"/>
                </a:cubicBezTo>
                <a:cubicBezTo>
                  <a:pt x="129559" y="45653"/>
                  <a:pt x="117987" y="45572"/>
                  <a:pt x="108155" y="42295"/>
                </a:cubicBezTo>
                <a:cubicBezTo>
                  <a:pt x="117987" y="39017"/>
                  <a:pt x="135138" y="42517"/>
                  <a:pt x="137652" y="32462"/>
                </a:cubicBezTo>
                <a:cubicBezTo>
                  <a:pt x="140518" y="20998"/>
                  <a:pt x="108155" y="9521"/>
                  <a:pt x="117987" y="2966"/>
                </a:cubicBezTo>
                <a:cubicBezTo>
                  <a:pt x="131892" y="-6304"/>
                  <a:pt x="150936" y="8745"/>
                  <a:pt x="167149" y="12798"/>
                </a:cubicBezTo>
                <a:cubicBezTo>
                  <a:pt x="218915" y="25739"/>
                  <a:pt x="174002" y="22630"/>
                  <a:pt x="226142" y="22630"/>
                </a:cubicBezTo>
              </a:path>
            </a:pathLst>
          </a:custGeom>
          <a:ln w="19050"/>
        </p:spPr>
        <p:style>
          <a:lnRef idx="1">
            <a:schemeClr val="accent6"/>
          </a:lnRef>
          <a:fillRef idx="0">
            <a:schemeClr val="accent6"/>
          </a:fillRef>
          <a:effectRef idx="0">
            <a:schemeClr val="accent6"/>
          </a:effectRef>
          <a:fontRef idx="minor">
            <a:schemeClr val="tx1"/>
          </a:fontRef>
        </p:style>
        <p:txBody>
          <a:bodyPr rtlCol="0" anchor="ctr"/>
          <a:lstStyle/>
          <a:p>
            <a:pPr algn="ctr"/>
            <a:endParaRPr lang="fr-FR"/>
          </a:p>
        </p:txBody>
      </p:sp>
      <p:sp>
        <p:nvSpPr>
          <p:cNvPr id="30" name="Forme libre 29"/>
          <p:cNvSpPr/>
          <p:nvPr/>
        </p:nvSpPr>
        <p:spPr>
          <a:xfrm>
            <a:off x="4851840" y="2002885"/>
            <a:ext cx="265471" cy="127447"/>
          </a:xfrm>
          <a:custGeom>
            <a:avLst/>
            <a:gdLst>
              <a:gd name="connsiteX0" fmla="*/ 0 w 265471"/>
              <a:gd name="connsiteY0" fmla="*/ 117987 h 127447"/>
              <a:gd name="connsiteX1" fmla="*/ 98322 w 265471"/>
              <a:gd name="connsiteY1" fmla="*/ 117987 h 127447"/>
              <a:gd name="connsiteX2" fmla="*/ 58993 w 265471"/>
              <a:gd name="connsiteY2" fmla="*/ 19664 h 127447"/>
              <a:gd name="connsiteX3" fmla="*/ 216309 w 265471"/>
              <a:gd name="connsiteY3" fmla="*/ 49161 h 127447"/>
              <a:gd name="connsiteX4" fmla="*/ 216309 w 265471"/>
              <a:gd name="connsiteY4" fmla="*/ 49161 h 127447"/>
              <a:gd name="connsiteX5" fmla="*/ 216309 w 265471"/>
              <a:gd name="connsiteY5" fmla="*/ 49161 h 127447"/>
              <a:gd name="connsiteX6" fmla="*/ 265471 w 265471"/>
              <a:gd name="connsiteY6" fmla="*/ 0 h 127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471" h="127447">
                <a:moveTo>
                  <a:pt x="0" y="117987"/>
                </a:moveTo>
                <a:cubicBezTo>
                  <a:pt x="44245" y="126180"/>
                  <a:pt x="88490" y="134374"/>
                  <a:pt x="98322" y="117987"/>
                </a:cubicBezTo>
                <a:cubicBezTo>
                  <a:pt x="108154" y="101600"/>
                  <a:pt x="39329" y="31135"/>
                  <a:pt x="58993" y="19664"/>
                </a:cubicBezTo>
                <a:cubicBezTo>
                  <a:pt x="78657" y="8193"/>
                  <a:pt x="216309" y="49161"/>
                  <a:pt x="216309" y="49161"/>
                </a:cubicBezTo>
                <a:lnTo>
                  <a:pt x="216309" y="49161"/>
                </a:lnTo>
                <a:lnTo>
                  <a:pt x="216309" y="49161"/>
                </a:lnTo>
                <a:lnTo>
                  <a:pt x="265471" y="0"/>
                </a:lnTo>
              </a:path>
            </a:pathLst>
          </a:custGeom>
          <a:ln w="19050"/>
        </p:spPr>
        <p:style>
          <a:lnRef idx="1">
            <a:schemeClr val="accent4"/>
          </a:lnRef>
          <a:fillRef idx="0">
            <a:schemeClr val="accent4"/>
          </a:fillRef>
          <a:effectRef idx="0">
            <a:schemeClr val="accent4"/>
          </a:effectRef>
          <a:fontRef idx="minor">
            <a:schemeClr val="tx1"/>
          </a:fontRef>
        </p:style>
        <p:txBody>
          <a:bodyPr rtlCol="0" anchor="ctr"/>
          <a:lstStyle/>
          <a:p>
            <a:pPr algn="ctr"/>
            <a:endParaRPr lang="fr-FR"/>
          </a:p>
        </p:txBody>
      </p:sp>
      <p:sp>
        <p:nvSpPr>
          <p:cNvPr id="31" name="Forme libre 30"/>
          <p:cNvSpPr/>
          <p:nvPr/>
        </p:nvSpPr>
        <p:spPr>
          <a:xfrm>
            <a:off x="4907128" y="1796443"/>
            <a:ext cx="19664" cy="78658"/>
          </a:xfrm>
          <a:custGeom>
            <a:avLst/>
            <a:gdLst>
              <a:gd name="connsiteX0" fmla="*/ 0 w 19664"/>
              <a:gd name="connsiteY0" fmla="*/ 0 h 78658"/>
              <a:gd name="connsiteX1" fmla="*/ 19664 w 19664"/>
              <a:gd name="connsiteY1" fmla="*/ 78658 h 78658"/>
            </a:gdLst>
            <a:ahLst/>
            <a:cxnLst>
              <a:cxn ang="0">
                <a:pos x="connsiteX0" y="connsiteY0"/>
              </a:cxn>
              <a:cxn ang="0">
                <a:pos x="connsiteX1" y="connsiteY1"/>
              </a:cxn>
            </a:cxnLst>
            <a:rect l="l" t="t" r="r" b="b"/>
            <a:pathLst>
              <a:path w="19664" h="78658">
                <a:moveTo>
                  <a:pt x="0" y="0"/>
                </a:moveTo>
                <a:cubicBezTo>
                  <a:pt x="11037" y="66222"/>
                  <a:pt x="917" y="41162"/>
                  <a:pt x="19664" y="78658"/>
                </a:cubicBezTo>
              </a:path>
            </a:pathLst>
          </a:cu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fr-FR"/>
          </a:p>
        </p:txBody>
      </p:sp>
      <p:sp>
        <p:nvSpPr>
          <p:cNvPr id="32" name="Forme libre 31"/>
          <p:cNvSpPr/>
          <p:nvPr/>
        </p:nvSpPr>
        <p:spPr>
          <a:xfrm>
            <a:off x="5167248" y="1950252"/>
            <a:ext cx="333660" cy="180975"/>
          </a:xfrm>
          <a:custGeom>
            <a:avLst/>
            <a:gdLst>
              <a:gd name="connsiteX0" fmla="*/ 0 w 333660"/>
              <a:gd name="connsiteY0" fmla="*/ 142875 h 180975"/>
              <a:gd name="connsiteX1" fmla="*/ 47625 w 333660"/>
              <a:gd name="connsiteY1" fmla="*/ 180975 h 180975"/>
              <a:gd name="connsiteX2" fmla="*/ 104775 w 333660"/>
              <a:gd name="connsiteY2" fmla="*/ 142875 h 180975"/>
              <a:gd name="connsiteX3" fmla="*/ 123825 w 333660"/>
              <a:gd name="connsiteY3" fmla="*/ 114300 h 180975"/>
              <a:gd name="connsiteX4" fmla="*/ 133350 w 333660"/>
              <a:gd name="connsiteY4" fmla="*/ 66675 h 180975"/>
              <a:gd name="connsiteX5" fmla="*/ 219075 w 333660"/>
              <a:gd name="connsiteY5" fmla="*/ 85725 h 180975"/>
              <a:gd name="connsiteX6" fmla="*/ 228600 w 333660"/>
              <a:gd name="connsiteY6" fmla="*/ 114300 h 180975"/>
              <a:gd name="connsiteX7" fmla="*/ 333375 w 333660"/>
              <a:gd name="connsiteY7" fmla="*/ 123825 h 180975"/>
              <a:gd name="connsiteX8" fmla="*/ 323850 w 333660"/>
              <a:gd name="connsiteY8" fmla="*/ 19050 h 180975"/>
              <a:gd name="connsiteX9" fmla="*/ 266700 w 333660"/>
              <a:gd name="connsiteY9" fmla="*/ 0 h 180975"/>
              <a:gd name="connsiteX10" fmla="*/ 219075 w 333660"/>
              <a:gd name="connsiteY10" fmla="*/ 9525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3660" h="180975">
                <a:moveTo>
                  <a:pt x="0" y="142875"/>
                </a:moveTo>
                <a:cubicBezTo>
                  <a:pt x="15875" y="155575"/>
                  <a:pt x="27295" y="180975"/>
                  <a:pt x="47625" y="180975"/>
                </a:cubicBezTo>
                <a:cubicBezTo>
                  <a:pt x="70520" y="180975"/>
                  <a:pt x="104775" y="142875"/>
                  <a:pt x="104775" y="142875"/>
                </a:cubicBezTo>
                <a:cubicBezTo>
                  <a:pt x="111125" y="133350"/>
                  <a:pt x="119805" y="125019"/>
                  <a:pt x="123825" y="114300"/>
                </a:cubicBezTo>
                <a:cubicBezTo>
                  <a:pt x="129509" y="99141"/>
                  <a:pt x="119880" y="75655"/>
                  <a:pt x="133350" y="66675"/>
                </a:cubicBezTo>
                <a:cubicBezTo>
                  <a:pt x="136648" y="64476"/>
                  <a:pt x="211492" y="83829"/>
                  <a:pt x="219075" y="85725"/>
                </a:cubicBezTo>
                <a:cubicBezTo>
                  <a:pt x="222250" y="95250"/>
                  <a:pt x="222328" y="106460"/>
                  <a:pt x="228600" y="114300"/>
                </a:cubicBezTo>
                <a:cubicBezTo>
                  <a:pt x="257315" y="150194"/>
                  <a:pt x="293128" y="128856"/>
                  <a:pt x="333375" y="123825"/>
                </a:cubicBezTo>
                <a:cubicBezTo>
                  <a:pt x="330200" y="88900"/>
                  <a:pt x="340476" y="49927"/>
                  <a:pt x="323850" y="19050"/>
                </a:cubicBezTo>
                <a:cubicBezTo>
                  <a:pt x="314330" y="1370"/>
                  <a:pt x="266700" y="0"/>
                  <a:pt x="266700" y="0"/>
                </a:cubicBezTo>
                <a:cubicBezTo>
                  <a:pt x="225520" y="10295"/>
                  <a:pt x="241691" y="9525"/>
                  <a:pt x="219075" y="9525"/>
                </a:cubicBezTo>
              </a:path>
            </a:pathLst>
          </a:cu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Forme libre 32"/>
          <p:cNvSpPr/>
          <p:nvPr/>
        </p:nvSpPr>
        <p:spPr>
          <a:xfrm>
            <a:off x="5365423" y="1758268"/>
            <a:ext cx="48406" cy="70534"/>
          </a:xfrm>
          <a:custGeom>
            <a:avLst/>
            <a:gdLst>
              <a:gd name="connsiteX0" fmla="*/ 0 w 76200"/>
              <a:gd name="connsiteY0" fmla="*/ 0 h 153145"/>
              <a:gd name="connsiteX1" fmla="*/ 47625 w 76200"/>
              <a:gd name="connsiteY1" fmla="*/ 28575 h 153145"/>
              <a:gd name="connsiteX2" fmla="*/ 76200 w 76200"/>
              <a:gd name="connsiteY2" fmla="*/ 85725 h 153145"/>
              <a:gd name="connsiteX3" fmla="*/ 47625 w 76200"/>
              <a:gd name="connsiteY3" fmla="*/ 142875 h 153145"/>
            </a:gdLst>
            <a:ahLst/>
            <a:cxnLst>
              <a:cxn ang="0">
                <a:pos x="connsiteX0" y="connsiteY0"/>
              </a:cxn>
              <a:cxn ang="0">
                <a:pos x="connsiteX1" y="connsiteY1"/>
              </a:cxn>
              <a:cxn ang="0">
                <a:pos x="connsiteX2" y="connsiteY2"/>
              </a:cxn>
              <a:cxn ang="0">
                <a:pos x="connsiteX3" y="connsiteY3"/>
              </a:cxn>
            </a:cxnLst>
            <a:rect l="l" t="t" r="r" b="b"/>
            <a:pathLst>
              <a:path w="76200" h="153145">
                <a:moveTo>
                  <a:pt x="0" y="0"/>
                </a:moveTo>
                <a:cubicBezTo>
                  <a:pt x="15875" y="9525"/>
                  <a:pt x="33569" y="16527"/>
                  <a:pt x="47625" y="28575"/>
                </a:cubicBezTo>
                <a:cubicBezTo>
                  <a:pt x="64859" y="43347"/>
                  <a:pt x="69533" y="65723"/>
                  <a:pt x="76200" y="85725"/>
                </a:cubicBezTo>
                <a:cubicBezTo>
                  <a:pt x="65671" y="159428"/>
                  <a:pt x="86755" y="162440"/>
                  <a:pt x="47625" y="142875"/>
                </a:cubicBezTo>
              </a:path>
            </a:pathLst>
          </a:custGeom>
        </p:spPr>
        <p:style>
          <a:lnRef idx="3">
            <a:schemeClr val="accent3"/>
          </a:lnRef>
          <a:fillRef idx="0">
            <a:schemeClr val="accent3"/>
          </a:fillRef>
          <a:effectRef idx="2">
            <a:schemeClr val="accent3"/>
          </a:effectRef>
          <a:fontRef idx="minor">
            <a:schemeClr val="tx1"/>
          </a:fontRef>
        </p:style>
        <p:txBody>
          <a:bodyPr rtlCol="0" anchor="ctr"/>
          <a:lstStyle/>
          <a:p>
            <a:pPr algn="ctr"/>
            <a:endParaRPr lang="fr-FR"/>
          </a:p>
        </p:txBody>
      </p:sp>
      <p:sp>
        <p:nvSpPr>
          <p:cNvPr id="34" name="Flèche gauche 33"/>
          <p:cNvSpPr/>
          <p:nvPr/>
        </p:nvSpPr>
        <p:spPr>
          <a:xfrm rot="10800000">
            <a:off x="3526972" y="2256972"/>
            <a:ext cx="638628" cy="19594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ZoneTexte 315"/>
          <p:cNvSpPr txBox="1">
            <a:spLocks noChangeArrowheads="1"/>
          </p:cNvSpPr>
          <p:nvPr/>
        </p:nvSpPr>
        <p:spPr bwMode="auto">
          <a:xfrm>
            <a:off x="3156856" y="1555675"/>
            <a:ext cx="1487713" cy="646331"/>
          </a:xfrm>
          <a:prstGeom prst="rect">
            <a:avLst/>
          </a:prstGeom>
          <a:noFill/>
          <a:ln>
            <a:noFill/>
          </a:ln>
          <a:extLst/>
        </p:spPr>
        <p:txBody>
          <a:bodyPr wrap="square">
            <a:spAutoFit/>
          </a:bodyPr>
          <a:lstStyle>
            <a:lvl1pPr>
              <a:spcBef>
                <a:spcPct val="20000"/>
              </a:spcBef>
              <a:buFont typeface="Arial" charset="0"/>
              <a:buChar char="•"/>
              <a:defRPr sz="3200">
                <a:solidFill>
                  <a:schemeClr val="tx1"/>
                </a:solidFill>
                <a:latin typeface="Calibri" pitchFamily="34" charset="0"/>
                <a:ea typeface="MS PGothic" pitchFamily="34" charset="-128"/>
              </a:defRPr>
            </a:lvl1pPr>
            <a:lvl2pPr marL="742950" indent="-285750">
              <a:spcBef>
                <a:spcPct val="20000"/>
              </a:spcBef>
              <a:buFont typeface="Arial" charset="0"/>
              <a:buChar char="–"/>
              <a:defRPr sz="2800">
                <a:solidFill>
                  <a:schemeClr val="tx1"/>
                </a:solidFill>
                <a:latin typeface="Calibri" pitchFamily="34" charset="0"/>
                <a:ea typeface="MS PGothic" pitchFamily="34" charset="-128"/>
              </a:defRPr>
            </a:lvl2pPr>
            <a:lvl3pPr marL="1143000" indent="-228600">
              <a:spcBef>
                <a:spcPct val="20000"/>
              </a:spcBef>
              <a:buFont typeface="Arial" charset="0"/>
              <a:buChar char="•"/>
              <a:defRPr sz="2400">
                <a:solidFill>
                  <a:schemeClr val="tx1"/>
                </a:solidFill>
                <a:latin typeface="Calibri" pitchFamily="34" charset="0"/>
                <a:ea typeface="MS PGothic" pitchFamily="34" charset="-128"/>
              </a:defRPr>
            </a:lvl3pPr>
            <a:lvl4pPr marL="1600200" indent="-228600">
              <a:spcBef>
                <a:spcPct val="20000"/>
              </a:spcBef>
              <a:buFont typeface="Arial" charset="0"/>
              <a:buChar char="–"/>
              <a:defRPr sz="2000">
                <a:solidFill>
                  <a:schemeClr val="tx1"/>
                </a:solidFill>
                <a:latin typeface="Calibri" pitchFamily="34" charset="0"/>
                <a:ea typeface="MS PGothic" pitchFamily="34" charset="-128"/>
              </a:defRPr>
            </a:lvl4pPr>
            <a:lvl5pPr marL="2057400" indent="-228600">
              <a:spcBef>
                <a:spcPct val="20000"/>
              </a:spcBef>
              <a:buFont typeface="Arial"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ctr" eaLnBrk="1" hangingPunct="1">
              <a:spcBef>
                <a:spcPct val="0"/>
              </a:spcBef>
              <a:buFontTx/>
              <a:buNone/>
              <a:defRPr/>
            </a:pPr>
            <a:r>
              <a:rPr lang="fr-FR" altLang="fr-FR" sz="1800" b="1" dirty="0" err="1" smtClean="0">
                <a:latin typeface="+mn-lt"/>
              </a:rPr>
              <a:t>Proteolysis</a:t>
            </a:r>
            <a:r>
              <a:rPr lang="fr-FR" altLang="fr-FR" sz="1800" b="1" dirty="0" smtClean="0">
                <a:latin typeface="+mn-lt"/>
              </a:rPr>
              <a:t> </a:t>
            </a:r>
            <a:r>
              <a:rPr lang="fr-FR" altLang="fr-FR" sz="1800" b="1" dirty="0" err="1" smtClean="0">
                <a:latin typeface="+mn-lt"/>
              </a:rPr>
              <a:t>step</a:t>
            </a:r>
            <a:endParaRPr lang="fr-FR" altLang="fr-FR" sz="1800" b="1" dirty="0" smtClean="0">
              <a:latin typeface="+mn-lt"/>
            </a:endParaRPr>
          </a:p>
        </p:txBody>
      </p:sp>
      <p:sp>
        <p:nvSpPr>
          <p:cNvPr id="36" name="Flèche gauche 35"/>
          <p:cNvSpPr/>
          <p:nvPr/>
        </p:nvSpPr>
        <p:spPr>
          <a:xfrm rot="10800000">
            <a:off x="6045160" y="2264230"/>
            <a:ext cx="638628" cy="19594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ZoneTexte 37"/>
          <p:cNvSpPr txBox="1"/>
          <p:nvPr/>
        </p:nvSpPr>
        <p:spPr>
          <a:xfrm>
            <a:off x="2883583" y="3423218"/>
            <a:ext cx="7991955" cy="1631216"/>
          </a:xfrm>
          <a:prstGeom prst="rect">
            <a:avLst/>
          </a:prstGeom>
          <a:noFill/>
        </p:spPr>
        <p:txBody>
          <a:bodyPr wrap="square" rtlCol="0">
            <a:spAutoFit/>
          </a:bodyPr>
          <a:lstStyle/>
          <a:p>
            <a:pPr algn="just"/>
            <a:endParaRPr lang="fr-FR" sz="2000" dirty="0">
              <a:solidFill>
                <a:schemeClr val="tx2"/>
              </a:solidFill>
              <a:cs typeface="Times" panose="02020603050405020304" pitchFamily="18" charset="0"/>
            </a:endParaRPr>
          </a:p>
          <a:p>
            <a:pPr marL="285750" indent="-285750" algn="just">
              <a:buFontTx/>
              <a:buChar char="-"/>
            </a:pPr>
            <a:r>
              <a:rPr lang="fr-FR" sz="2000" dirty="0" smtClean="0">
                <a:solidFill>
                  <a:schemeClr val="tx2"/>
                </a:solidFill>
                <a:cs typeface="Times" panose="02020603050405020304" pitchFamily="18" charset="0"/>
              </a:rPr>
              <a:t>Incubation time</a:t>
            </a:r>
          </a:p>
          <a:p>
            <a:pPr marL="285750" indent="-285750" algn="just">
              <a:buFontTx/>
              <a:buChar char="-"/>
            </a:pPr>
            <a:r>
              <a:rPr lang="fr-FR" sz="2000" dirty="0" err="1" smtClean="0">
                <a:solidFill>
                  <a:schemeClr val="tx2"/>
                </a:solidFill>
                <a:cs typeface="Times" panose="02020603050405020304" pitchFamily="18" charset="0"/>
              </a:rPr>
              <a:t>Proteolysis</a:t>
            </a:r>
            <a:r>
              <a:rPr lang="fr-FR" sz="2000" dirty="0" smtClean="0">
                <a:solidFill>
                  <a:schemeClr val="tx2"/>
                </a:solidFill>
                <a:cs typeface="Times" panose="02020603050405020304" pitchFamily="18" charset="0"/>
              </a:rPr>
              <a:t> buffer</a:t>
            </a:r>
          </a:p>
          <a:p>
            <a:pPr marL="285750" indent="-285750" algn="just">
              <a:buFontTx/>
              <a:buChar char="-"/>
            </a:pPr>
            <a:r>
              <a:rPr lang="fr-FR" sz="2000" dirty="0" err="1" smtClean="0">
                <a:solidFill>
                  <a:schemeClr val="tx2"/>
                </a:solidFill>
                <a:cs typeface="Times" panose="02020603050405020304" pitchFamily="18" charset="0"/>
              </a:rPr>
              <a:t>Temperature</a:t>
            </a:r>
            <a:endParaRPr lang="fr-FR" sz="2000" dirty="0" smtClean="0">
              <a:solidFill>
                <a:schemeClr val="tx2"/>
              </a:solidFill>
              <a:cs typeface="Times" panose="02020603050405020304" pitchFamily="18" charset="0"/>
            </a:endParaRPr>
          </a:p>
          <a:p>
            <a:pPr marL="285750" indent="-285750" algn="just">
              <a:buFontTx/>
              <a:buChar char="-"/>
            </a:pPr>
            <a:r>
              <a:rPr lang="fr-FR" sz="2000" dirty="0" err="1" smtClean="0">
                <a:solidFill>
                  <a:schemeClr val="tx2"/>
                </a:solidFill>
                <a:cs typeface="Times" panose="02020603050405020304" pitchFamily="18" charset="0"/>
              </a:rPr>
              <a:t>Denaturation</a:t>
            </a:r>
            <a:r>
              <a:rPr lang="fr-FR" sz="2000" dirty="0" smtClean="0">
                <a:solidFill>
                  <a:schemeClr val="tx2"/>
                </a:solidFill>
                <a:cs typeface="Times" panose="02020603050405020304" pitchFamily="18" charset="0"/>
              </a:rPr>
              <a:t> </a:t>
            </a:r>
            <a:r>
              <a:rPr lang="fr-FR" sz="2000" dirty="0" err="1" smtClean="0">
                <a:solidFill>
                  <a:schemeClr val="tx2"/>
                </a:solidFill>
                <a:cs typeface="Times" panose="02020603050405020304" pitchFamily="18" charset="0"/>
              </a:rPr>
              <a:t>step</a:t>
            </a:r>
            <a:r>
              <a:rPr lang="fr-FR" sz="2000" dirty="0" smtClean="0">
                <a:solidFill>
                  <a:schemeClr val="tx2"/>
                </a:solidFill>
                <a:cs typeface="Times" panose="02020603050405020304" pitchFamily="18" charset="0"/>
              </a:rPr>
              <a:t>…</a:t>
            </a:r>
          </a:p>
        </p:txBody>
      </p:sp>
    </p:spTree>
    <p:extLst>
      <p:ext uri="{BB962C8B-B14F-4D97-AF65-F5344CB8AC3E}">
        <p14:creationId xmlns:p14="http://schemas.microsoft.com/office/powerpoint/2010/main" xmlns="" val="125440417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fld id="{D57F1E4F-1CFF-5643-939E-02111984F565}" type="slidenum">
              <a:rPr lang="en-US" smtClean="0">
                <a:solidFill>
                  <a:prstClr val="black">
                    <a:tint val="75000"/>
                  </a:prstClr>
                </a:solidFill>
              </a:rPr>
              <a:pPr/>
              <a:t>32</a:t>
            </a:fld>
            <a:endParaRPr lang="en-US" dirty="0">
              <a:solidFill>
                <a:prstClr val="black">
                  <a:tint val="75000"/>
                </a:prstClr>
              </a:solidFill>
            </a:endParaRPr>
          </a:p>
        </p:txBody>
      </p:sp>
      <p:grpSp>
        <p:nvGrpSpPr>
          <p:cNvPr id="3" name="Groupe 2"/>
          <p:cNvGrpSpPr/>
          <p:nvPr/>
        </p:nvGrpSpPr>
        <p:grpSpPr>
          <a:xfrm>
            <a:off x="1567764" y="1071580"/>
            <a:ext cx="8913717" cy="4753625"/>
            <a:chOff x="653365" y="1532535"/>
            <a:chExt cx="9085074" cy="4456483"/>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53365" y="1532535"/>
              <a:ext cx="9085074" cy="44564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4" name="ZoneTexte 23"/>
            <p:cNvSpPr txBox="1"/>
            <p:nvPr/>
          </p:nvSpPr>
          <p:spPr>
            <a:xfrm>
              <a:off x="7598942" y="3581585"/>
              <a:ext cx="1794301" cy="259684"/>
            </a:xfrm>
            <a:prstGeom prst="rect">
              <a:avLst/>
            </a:prstGeom>
            <a:noFill/>
            <a:ln>
              <a:solidFill>
                <a:srgbClr val="FF0000"/>
              </a:solidFill>
            </a:ln>
          </p:spPr>
          <p:txBody>
            <a:bodyPr wrap="square" rtlCol="0">
              <a:spAutoFit/>
            </a:bodyPr>
            <a:lstStyle/>
            <a:p>
              <a:pPr algn="ctr"/>
              <a:r>
                <a:rPr lang="fr-FR" sz="1200" b="1" dirty="0" smtClean="0">
                  <a:solidFill>
                    <a:srgbClr val="FF0000"/>
                  </a:solidFill>
                  <a:cs typeface="Times" pitchFamily="18" charset="0"/>
                </a:rPr>
                <a:t>Incubation </a:t>
              </a:r>
              <a:r>
                <a:rPr lang="fr-FR" sz="1200" b="1" dirty="0">
                  <a:solidFill>
                    <a:srgbClr val="FF0000"/>
                  </a:solidFill>
                  <a:cs typeface="Times" pitchFamily="18" charset="0"/>
                </a:rPr>
                <a:t>30min </a:t>
              </a:r>
            </a:p>
          </p:txBody>
        </p:sp>
        <p:sp>
          <p:nvSpPr>
            <p:cNvPr id="25" name="ZoneTexte 24"/>
            <p:cNvSpPr txBox="1"/>
            <p:nvPr/>
          </p:nvSpPr>
          <p:spPr>
            <a:xfrm>
              <a:off x="7611955" y="4107235"/>
              <a:ext cx="1794301" cy="259684"/>
            </a:xfrm>
            <a:prstGeom prst="rect">
              <a:avLst/>
            </a:prstGeom>
            <a:noFill/>
            <a:ln>
              <a:solidFill>
                <a:srgbClr val="FF0000"/>
              </a:solidFill>
            </a:ln>
          </p:spPr>
          <p:txBody>
            <a:bodyPr wrap="square" rtlCol="0">
              <a:spAutoFit/>
            </a:bodyPr>
            <a:lstStyle/>
            <a:p>
              <a:pPr algn="ctr"/>
              <a:r>
                <a:rPr lang="fr-FR" sz="1200" b="1" dirty="0" smtClean="0">
                  <a:solidFill>
                    <a:srgbClr val="FF0000"/>
                  </a:solidFill>
                  <a:cs typeface="Times" pitchFamily="18" charset="0"/>
                </a:rPr>
                <a:t> Incubation 3h</a:t>
              </a:r>
              <a:endParaRPr lang="fr-FR" sz="1200" b="1" dirty="0">
                <a:solidFill>
                  <a:srgbClr val="FF0000"/>
                </a:solidFill>
                <a:cs typeface="Times" pitchFamily="18" charset="0"/>
              </a:endParaRPr>
            </a:p>
          </p:txBody>
        </p:sp>
        <p:sp>
          <p:nvSpPr>
            <p:cNvPr id="26" name="ZoneTexte 25"/>
            <p:cNvSpPr txBox="1"/>
            <p:nvPr/>
          </p:nvSpPr>
          <p:spPr>
            <a:xfrm>
              <a:off x="7611955" y="4902873"/>
              <a:ext cx="1808584" cy="259684"/>
            </a:xfrm>
            <a:prstGeom prst="rect">
              <a:avLst/>
            </a:prstGeom>
            <a:noFill/>
            <a:ln>
              <a:solidFill>
                <a:srgbClr val="FF0000"/>
              </a:solidFill>
            </a:ln>
          </p:spPr>
          <p:txBody>
            <a:bodyPr wrap="square" rtlCol="0">
              <a:spAutoFit/>
            </a:bodyPr>
            <a:lstStyle/>
            <a:p>
              <a:pPr algn="ctr"/>
              <a:r>
                <a:rPr lang="fr-FR" sz="1200" b="1" dirty="0" smtClean="0">
                  <a:solidFill>
                    <a:srgbClr val="FF0000"/>
                  </a:solidFill>
                  <a:cs typeface="Times" pitchFamily="18" charset="0"/>
                </a:rPr>
                <a:t> Incubation 12h</a:t>
              </a:r>
              <a:endParaRPr lang="fr-FR" sz="1200" b="1" dirty="0">
                <a:solidFill>
                  <a:srgbClr val="FF0000"/>
                </a:solidFill>
                <a:cs typeface="Times" pitchFamily="18" charset="0"/>
              </a:endParaRPr>
            </a:p>
          </p:txBody>
        </p:sp>
        <p:sp>
          <p:nvSpPr>
            <p:cNvPr id="27" name="ZoneTexte 26"/>
            <p:cNvSpPr txBox="1"/>
            <p:nvPr/>
          </p:nvSpPr>
          <p:spPr>
            <a:xfrm>
              <a:off x="7574443" y="2603117"/>
              <a:ext cx="1802783" cy="259684"/>
            </a:xfrm>
            <a:prstGeom prst="rect">
              <a:avLst/>
            </a:prstGeom>
            <a:noFill/>
            <a:ln>
              <a:solidFill>
                <a:srgbClr val="FF0000"/>
              </a:solidFill>
            </a:ln>
          </p:spPr>
          <p:txBody>
            <a:bodyPr wrap="square" rtlCol="0">
              <a:spAutoFit/>
            </a:bodyPr>
            <a:lstStyle/>
            <a:p>
              <a:pPr algn="ctr"/>
              <a:r>
                <a:rPr lang="fr-FR" sz="1200" b="1" dirty="0" err="1" smtClean="0">
                  <a:solidFill>
                    <a:srgbClr val="FF0000"/>
                  </a:solidFill>
                  <a:cs typeface="Times" pitchFamily="18" charset="0"/>
                </a:rPr>
                <a:t>Before</a:t>
              </a:r>
              <a:r>
                <a:rPr lang="fr-FR" sz="1200" b="1" dirty="0" smtClean="0">
                  <a:solidFill>
                    <a:srgbClr val="FF0000"/>
                  </a:solidFill>
                  <a:cs typeface="Times" pitchFamily="18" charset="0"/>
                </a:rPr>
                <a:t> incubation</a:t>
              </a:r>
              <a:endParaRPr lang="fr-FR" sz="1200" b="1" dirty="0">
                <a:solidFill>
                  <a:srgbClr val="FF0000"/>
                </a:solidFill>
                <a:cs typeface="Times" pitchFamily="18" charset="0"/>
              </a:endParaRPr>
            </a:p>
          </p:txBody>
        </p:sp>
        <p:sp>
          <p:nvSpPr>
            <p:cNvPr id="35" name="Flèche droite 34"/>
            <p:cNvSpPr/>
            <p:nvPr/>
          </p:nvSpPr>
          <p:spPr>
            <a:xfrm rot="16200000" flipV="1">
              <a:off x="3296861" y="5110079"/>
              <a:ext cx="159722" cy="68869"/>
            </a:xfrm>
            <a:prstGeom prst="rightArrow">
              <a:avLst/>
            </a:prstGeom>
            <a:solidFill>
              <a:schemeClr val="bg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36" name="ZoneTexte 35"/>
            <p:cNvSpPr txBox="1"/>
            <p:nvPr/>
          </p:nvSpPr>
          <p:spPr>
            <a:xfrm>
              <a:off x="3056627" y="5153443"/>
              <a:ext cx="1127987" cy="276999"/>
            </a:xfrm>
            <a:prstGeom prst="rect">
              <a:avLst/>
            </a:prstGeom>
            <a:noFill/>
          </p:spPr>
          <p:txBody>
            <a:bodyPr wrap="square" rtlCol="0">
              <a:spAutoFit/>
            </a:bodyPr>
            <a:lstStyle/>
            <a:p>
              <a:r>
                <a:rPr lang="fr-FR" sz="1200" b="1" dirty="0" smtClean="0">
                  <a:solidFill>
                    <a:prstClr val="white"/>
                  </a:solidFill>
                  <a:latin typeface="Times" pitchFamily="18" charset="0"/>
                  <a:cs typeface="Times" pitchFamily="18" charset="0"/>
                </a:rPr>
                <a:t>FEO</a:t>
              </a:r>
              <a:endParaRPr lang="fr-FR" sz="1200" b="1" dirty="0">
                <a:solidFill>
                  <a:prstClr val="white"/>
                </a:solidFill>
                <a:latin typeface="Times" pitchFamily="18" charset="0"/>
                <a:cs typeface="Times" pitchFamily="18" charset="0"/>
              </a:endParaRPr>
            </a:p>
          </p:txBody>
        </p:sp>
        <p:sp>
          <p:nvSpPr>
            <p:cNvPr id="54" name="ZoneTexte 53"/>
            <p:cNvSpPr txBox="1"/>
            <p:nvPr/>
          </p:nvSpPr>
          <p:spPr>
            <a:xfrm>
              <a:off x="2160596" y="5657411"/>
              <a:ext cx="747639" cy="276999"/>
            </a:xfrm>
            <a:prstGeom prst="rect">
              <a:avLst/>
            </a:prstGeom>
            <a:noFill/>
          </p:spPr>
          <p:txBody>
            <a:bodyPr wrap="square" rtlCol="0">
              <a:spAutoFit/>
            </a:bodyPr>
            <a:lstStyle/>
            <a:p>
              <a:r>
                <a:rPr lang="fr-FR" sz="1200" b="1" dirty="0" smtClean="0">
                  <a:solidFill>
                    <a:prstClr val="black"/>
                  </a:solidFill>
                  <a:latin typeface="Times" pitchFamily="18" charset="0"/>
                  <a:cs typeface="Times" pitchFamily="18" charset="0"/>
                </a:rPr>
                <a:t>FEO</a:t>
              </a:r>
              <a:endParaRPr lang="fr-FR" sz="1200" b="1" dirty="0">
                <a:solidFill>
                  <a:prstClr val="black"/>
                </a:solidFill>
                <a:latin typeface="Times" pitchFamily="18" charset="0"/>
                <a:cs typeface="Times" pitchFamily="18" charset="0"/>
              </a:endParaRPr>
            </a:p>
          </p:txBody>
        </p:sp>
        <p:sp>
          <p:nvSpPr>
            <p:cNvPr id="55" name="Flèche droite 54"/>
            <p:cNvSpPr/>
            <p:nvPr/>
          </p:nvSpPr>
          <p:spPr>
            <a:xfrm rot="16200000" flipV="1">
              <a:off x="2246314" y="5361506"/>
              <a:ext cx="334849" cy="143032"/>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38" name="Ellipse 37"/>
            <p:cNvSpPr/>
            <p:nvPr/>
          </p:nvSpPr>
          <p:spPr>
            <a:xfrm>
              <a:off x="4609290" y="1817055"/>
              <a:ext cx="764498" cy="388929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solidFill>
                  <a:prstClr val="white"/>
                </a:solidFill>
              </a:endParaRPr>
            </a:p>
          </p:txBody>
        </p:sp>
      </p:grpSp>
      <p:sp>
        <p:nvSpPr>
          <p:cNvPr id="18" name="Rectangle 1"/>
          <p:cNvSpPr>
            <a:spLocks noChangeArrowheads="1"/>
          </p:cNvSpPr>
          <p:nvPr/>
        </p:nvSpPr>
        <p:spPr bwMode="auto">
          <a:xfrm>
            <a:off x="989707" y="6581003"/>
            <a:ext cx="10342859" cy="276999"/>
          </a:xfrm>
          <a:prstGeom prst="rect">
            <a:avLst/>
          </a:prstGeom>
          <a:solidFill>
            <a:schemeClr val="tx2">
              <a:lumMod val="50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defTabSz="914400" eaLnBrk="0" fontAlgn="base" hangingPunct="0">
              <a:spcBef>
                <a:spcPct val="0"/>
              </a:spcBef>
              <a:spcAft>
                <a:spcPct val="0"/>
              </a:spcAft>
            </a:pPr>
            <a:r>
              <a:rPr lang="fr-FR" sz="1200" b="1" u="sng" dirty="0" smtClean="0">
                <a:solidFill>
                  <a:srgbClr val="92D050"/>
                </a:solidFill>
                <a:ea typeface="Times New Roman" pitchFamily="18" charset="0"/>
                <a:cs typeface="Times New Roman" pitchFamily="18" charset="0"/>
              </a:rPr>
              <a:t>Conditions d’analyse:</a:t>
            </a:r>
            <a:r>
              <a:rPr lang="fr-FR" sz="1200" b="1" dirty="0" smtClean="0">
                <a:solidFill>
                  <a:srgbClr val="92D050"/>
                </a:solidFill>
                <a:ea typeface="Times New Roman" pitchFamily="18" charset="0"/>
                <a:cs typeface="Times New Roman" pitchFamily="18" charset="0"/>
              </a:rPr>
              <a:t> BGE </a:t>
            </a:r>
            <a:r>
              <a:rPr lang="fr-FR" sz="1200" b="1" dirty="0" smtClean="0">
                <a:solidFill>
                  <a:prstClr val="white"/>
                </a:solidFill>
                <a:latin typeface="Times" pitchFamily="18" charset="0"/>
                <a:ea typeface="Times New Roman" pitchFamily="18" charset="0"/>
                <a:cs typeface="Times" pitchFamily="18" charset="0"/>
              </a:rPr>
              <a:t>phosphate de sodium pH 2.0  I</a:t>
            </a:r>
            <a:r>
              <a:rPr lang="fr-FR" sz="1200" b="1" dirty="0" smtClean="0">
                <a:solidFill>
                  <a:prstClr val="white"/>
                </a:solidFill>
                <a:latin typeface="Times" pitchFamily="18" charset="0"/>
                <a:cs typeface="Times" pitchFamily="18" charset="0"/>
              </a:rPr>
              <a:t>:</a:t>
            </a:r>
            <a:r>
              <a:rPr lang="fr-FR" sz="1200" b="1" dirty="0" smtClean="0">
                <a:solidFill>
                  <a:prstClr val="white"/>
                </a:solidFill>
                <a:latin typeface="Times" pitchFamily="18" charset="0"/>
                <a:ea typeface="Times New Roman" pitchFamily="18" charset="0"/>
                <a:cs typeface="Times" pitchFamily="18" charset="0"/>
              </a:rPr>
              <a:t> 30 </a:t>
            </a:r>
            <a:r>
              <a:rPr lang="fr-FR" sz="1200" b="1" dirty="0" err="1" smtClean="0">
                <a:solidFill>
                  <a:prstClr val="white"/>
                </a:solidFill>
                <a:latin typeface="Times" pitchFamily="18" charset="0"/>
                <a:ea typeface="Times New Roman" pitchFamily="18" charset="0"/>
                <a:cs typeface="Times" pitchFamily="18" charset="0"/>
              </a:rPr>
              <a:t>mM</a:t>
            </a:r>
            <a:r>
              <a:rPr lang="fr-FR" sz="1200" b="1" dirty="0" smtClean="0">
                <a:solidFill>
                  <a:prstClr val="white"/>
                </a:solidFill>
                <a:latin typeface="Times" pitchFamily="18" charset="0"/>
                <a:ea typeface="Times New Roman" pitchFamily="18" charset="0"/>
                <a:cs typeface="Times" pitchFamily="18" charset="0"/>
              </a:rPr>
              <a:t> </a:t>
            </a:r>
            <a:r>
              <a:rPr lang="fr-FR" sz="1200" b="1" dirty="0" smtClean="0">
                <a:solidFill>
                  <a:prstClr val="black"/>
                </a:solidFill>
                <a:latin typeface="Times" pitchFamily="18" charset="0"/>
                <a:ea typeface="Times New Roman" pitchFamily="18" charset="0"/>
                <a:cs typeface="Times" pitchFamily="18" charset="0"/>
              </a:rPr>
              <a:t>/</a:t>
            </a:r>
            <a:r>
              <a:rPr lang="fr-FR" sz="1200" b="1" dirty="0" smtClean="0">
                <a:solidFill>
                  <a:srgbClr val="92D050"/>
                </a:solidFill>
                <a:latin typeface="Times" pitchFamily="18" charset="0"/>
                <a:ea typeface="Times New Roman" pitchFamily="18" charset="0"/>
                <a:cs typeface="Times" pitchFamily="18" charset="0"/>
              </a:rPr>
              <a:t> Recouvrement </a:t>
            </a:r>
            <a:r>
              <a:rPr lang="fr-FR" sz="1200" b="1" dirty="0" smtClean="0">
                <a:solidFill>
                  <a:prstClr val="white"/>
                </a:solidFill>
                <a:latin typeface="Times" pitchFamily="18" charset="0"/>
                <a:ea typeface="Times New Roman" pitchFamily="18" charset="0"/>
                <a:cs typeface="Times" pitchFamily="18" charset="0"/>
              </a:rPr>
              <a:t>PDADMAC / </a:t>
            </a:r>
            <a:r>
              <a:rPr lang="fr-FR" sz="1200" b="1" dirty="0" smtClean="0">
                <a:solidFill>
                  <a:srgbClr val="92D050"/>
                </a:solidFill>
                <a:latin typeface="Times" pitchFamily="18" charset="0"/>
                <a:ea typeface="Times New Roman" pitchFamily="18" charset="0"/>
                <a:cs typeface="Times" pitchFamily="18" charset="0"/>
              </a:rPr>
              <a:t>Leff</a:t>
            </a:r>
            <a:r>
              <a:rPr lang="fr-FR" sz="1200" b="1" dirty="0" smtClean="0">
                <a:solidFill>
                  <a:srgbClr val="FFFF00"/>
                </a:solidFill>
                <a:latin typeface="Times" pitchFamily="18" charset="0"/>
                <a:ea typeface="Times New Roman" pitchFamily="18" charset="0"/>
                <a:cs typeface="Times" pitchFamily="18" charset="0"/>
              </a:rPr>
              <a:t> </a:t>
            </a:r>
            <a:r>
              <a:rPr lang="fr-FR" sz="1200" b="1" dirty="0" smtClean="0">
                <a:solidFill>
                  <a:prstClr val="white"/>
                </a:solidFill>
                <a:latin typeface="Times" pitchFamily="18" charset="0"/>
                <a:ea typeface="Times New Roman" pitchFamily="18" charset="0"/>
                <a:cs typeface="Times" pitchFamily="18" charset="0"/>
              </a:rPr>
              <a:t>50 cm / </a:t>
            </a:r>
            <a:r>
              <a:rPr lang="fr-FR" sz="1200" b="1" dirty="0" smtClean="0">
                <a:solidFill>
                  <a:srgbClr val="92D050"/>
                </a:solidFill>
                <a:latin typeface="Times" pitchFamily="18" charset="0"/>
                <a:ea typeface="Times New Roman" pitchFamily="18" charset="0"/>
                <a:cs typeface="Times" pitchFamily="18" charset="0"/>
              </a:rPr>
              <a:t>T</a:t>
            </a:r>
            <a:r>
              <a:rPr lang="fr-FR" sz="1200" b="1" dirty="0" smtClean="0">
                <a:solidFill>
                  <a:srgbClr val="FFFF00"/>
                </a:solidFill>
                <a:latin typeface="Times" pitchFamily="18" charset="0"/>
                <a:ea typeface="Times New Roman" pitchFamily="18" charset="0"/>
                <a:cs typeface="Times" pitchFamily="18" charset="0"/>
              </a:rPr>
              <a:t> </a:t>
            </a:r>
            <a:r>
              <a:rPr lang="fr-FR" sz="1200" b="1" dirty="0" smtClean="0">
                <a:solidFill>
                  <a:prstClr val="white"/>
                </a:solidFill>
                <a:latin typeface="Times" pitchFamily="18" charset="0"/>
                <a:ea typeface="Times New Roman" pitchFamily="18" charset="0"/>
                <a:cs typeface="Times" pitchFamily="18" charset="0"/>
              </a:rPr>
              <a:t>35°C / </a:t>
            </a:r>
            <a:r>
              <a:rPr lang="fr-FR" sz="1200" b="1" dirty="0" smtClean="0">
                <a:solidFill>
                  <a:srgbClr val="92D050"/>
                </a:solidFill>
                <a:latin typeface="Times" pitchFamily="18" charset="0"/>
                <a:cs typeface="Times" pitchFamily="18" charset="0"/>
              </a:rPr>
              <a:t>E</a:t>
            </a:r>
            <a:r>
              <a:rPr lang="fr-FR" sz="1200" b="1" dirty="0" smtClean="0">
                <a:solidFill>
                  <a:srgbClr val="FFFF00"/>
                </a:solidFill>
                <a:latin typeface="Times" pitchFamily="18" charset="0"/>
                <a:cs typeface="Times" pitchFamily="18" charset="0"/>
              </a:rPr>
              <a:t> </a:t>
            </a:r>
            <a:r>
              <a:rPr lang="fr-FR" sz="1200" b="1" dirty="0" smtClean="0">
                <a:solidFill>
                  <a:prstClr val="white"/>
                </a:solidFill>
                <a:latin typeface="Times" pitchFamily="18" charset="0"/>
                <a:cs typeface="Times" pitchFamily="18" charset="0"/>
              </a:rPr>
              <a:t>212V/cm /</a:t>
            </a:r>
            <a:r>
              <a:rPr lang="fr-FR" sz="1200" b="1" dirty="0" smtClean="0">
                <a:solidFill>
                  <a:srgbClr val="92D050"/>
                </a:solidFill>
                <a:latin typeface="Times" pitchFamily="18" charset="0"/>
                <a:cs typeface="Times" pitchFamily="18" charset="0"/>
              </a:rPr>
              <a:t> </a:t>
            </a:r>
            <a:r>
              <a:rPr lang="fr-FR" sz="1200" b="1" dirty="0" smtClean="0">
                <a:solidFill>
                  <a:srgbClr val="92D050"/>
                </a:solidFill>
                <a:latin typeface="Times" pitchFamily="18" charset="0"/>
                <a:cs typeface="Times" pitchFamily="18" charset="0"/>
                <a:sym typeface="Symbol" panose="05050102010706020507" pitchFamily="18" charset="2"/>
              </a:rPr>
              <a:t></a:t>
            </a:r>
            <a:r>
              <a:rPr lang="fr-FR" sz="1200" b="1" dirty="0" smtClean="0">
                <a:solidFill>
                  <a:srgbClr val="92D050"/>
                </a:solidFill>
                <a:latin typeface="Times" pitchFamily="18" charset="0"/>
                <a:ea typeface="Times New Roman" pitchFamily="18" charset="0"/>
                <a:cs typeface="Times" pitchFamily="18" charset="0"/>
              </a:rPr>
              <a:t> </a:t>
            </a:r>
            <a:r>
              <a:rPr lang="fr-FR" sz="1200" b="1" dirty="0" smtClean="0">
                <a:solidFill>
                  <a:prstClr val="white"/>
                </a:solidFill>
                <a:latin typeface="Times" pitchFamily="18" charset="0"/>
                <a:ea typeface="Times New Roman" pitchFamily="18" charset="0"/>
                <a:cs typeface="Times" pitchFamily="18" charset="0"/>
              </a:rPr>
              <a:t>214nm/</a:t>
            </a:r>
            <a:r>
              <a:rPr lang="fr-FR" sz="1200" b="1" dirty="0" smtClean="0">
                <a:solidFill>
                  <a:srgbClr val="92D050"/>
                </a:solidFill>
                <a:latin typeface="Times" pitchFamily="18" charset="0"/>
                <a:ea typeface="Times New Roman" pitchFamily="18" charset="0"/>
                <a:cs typeface="Times" pitchFamily="18" charset="0"/>
              </a:rPr>
              <a:t> injection  </a:t>
            </a:r>
            <a:r>
              <a:rPr lang="fr-FR" sz="1200" b="1" dirty="0" smtClean="0">
                <a:solidFill>
                  <a:prstClr val="white"/>
                </a:solidFill>
                <a:latin typeface="Times" pitchFamily="18" charset="0"/>
                <a:ea typeface="Times New Roman" pitchFamily="18" charset="0"/>
                <a:cs typeface="Times" pitchFamily="18" charset="0"/>
              </a:rPr>
              <a:t>7, 81nl </a:t>
            </a:r>
            <a:endParaRPr lang="fr-FR" sz="1200" b="1" dirty="0" smtClean="0">
              <a:solidFill>
                <a:prstClr val="white"/>
              </a:solidFill>
              <a:latin typeface="Times" pitchFamily="18" charset="0"/>
              <a:cs typeface="Times" pitchFamily="18" charset="0"/>
            </a:endParaRPr>
          </a:p>
        </p:txBody>
      </p:sp>
      <p:sp>
        <p:nvSpPr>
          <p:cNvPr id="16" name="Titre 6"/>
          <p:cNvSpPr txBox="1">
            <a:spLocks/>
          </p:cNvSpPr>
          <p:nvPr/>
        </p:nvSpPr>
        <p:spPr>
          <a:xfrm>
            <a:off x="492369" y="223816"/>
            <a:ext cx="11380317" cy="511156"/>
          </a:xfrm>
          <a:prstGeom prst="rect">
            <a:avLst/>
          </a:prstGeom>
          <a:ln>
            <a:solidFill>
              <a:schemeClr val="tx2">
                <a:lumMod val="75000"/>
              </a:schemeClr>
            </a:solid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dirty="0" smtClean="0">
                <a:solidFill>
                  <a:schemeClr val="tx2"/>
                </a:solidFill>
                <a:latin typeface="+mn-lt"/>
                <a:cs typeface="Times" panose="02020603050405020304" pitchFamily="18" charset="0"/>
              </a:rPr>
              <a:t>ELECTROPHORETIC PROFILES IN CZE – </a:t>
            </a:r>
            <a:r>
              <a:rPr lang="fr-FR" sz="3200" i="1" dirty="0" smtClean="0">
                <a:solidFill>
                  <a:schemeClr val="tx2"/>
                </a:solidFill>
                <a:latin typeface="+mn-lt"/>
                <a:cs typeface="Times" panose="02020603050405020304" pitchFamily="18" charset="0"/>
              </a:rPr>
              <a:t>Digest of Naja naja</a:t>
            </a:r>
            <a:endParaRPr lang="fr-FR" sz="3200" i="1" dirty="0">
              <a:solidFill>
                <a:schemeClr val="tx2"/>
              </a:solidFill>
              <a:latin typeface="+mn-lt"/>
              <a:cs typeface="Times" panose="02020603050405020304" pitchFamily="18" charset="0"/>
            </a:endParaRPr>
          </a:p>
        </p:txBody>
      </p:sp>
    </p:spTree>
    <p:extLst>
      <p:ext uri="{BB962C8B-B14F-4D97-AF65-F5344CB8AC3E}">
        <p14:creationId xmlns:p14="http://schemas.microsoft.com/office/powerpoint/2010/main" xmlns="" val="401417118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D57F1E4F-1CFF-5643-939E-02111984F565}" type="slidenum">
              <a:rPr lang="en-US" smtClean="0">
                <a:solidFill>
                  <a:prstClr val="black">
                    <a:tint val="75000"/>
                  </a:prstClr>
                </a:solidFill>
              </a:rPr>
              <a:pPr/>
              <a:t>33</a:t>
            </a:fld>
            <a:endParaRPr lang="en-US" dirty="0">
              <a:solidFill>
                <a:prstClr val="black">
                  <a:tint val="75000"/>
                </a:prstClr>
              </a:solidFill>
            </a:endParaRPr>
          </a:p>
        </p:txBody>
      </p:sp>
      <p:grpSp>
        <p:nvGrpSpPr>
          <p:cNvPr id="15" name="Groupe 14"/>
          <p:cNvGrpSpPr/>
          <p:nvPr/>
        </p:nvGrpSpPr>
        <p:grpSpPr>
          <a:xfrm>
            <a:off x="1995055" y="1047404"/>
            <a:ext cx="8478981" cy="3474720"/>
            <a:chOff x="1274165" y="1469035"/>
            <a:chExt cx="9788576" cy="4852520"/>
          </a:xfrm>
        </p:grpSpPr>
        <p:pic>
          <p:nvPicPr>
            <p:cNvPr id="1026" name="Picture 2"/>
            <p:cNvPicPr>
              <a:picLocks noChangeAspect="1" noChangeArrowheads="1"/>
            </p:cNvPicPr>
            <p:nvPr/>
          </p:nvPicPr>
          <p:blipFill>
            <a:blip r:embed="rId3"/>
            <a:srcRect/>
            <a:stretch>
              <a:fillRect/>
            </a:stretch>
          </p:blipFill>
          <p:spPr bwMode="auto">
            <a:xfrm>
              <a:off x="1274165" y="1469035"/>
              <a:ext cx="9788576" cy="4852520"/>
            </a:xfrm>
            <a:prstGeom prst="rect">
              <a:avLst/>
            </a:prstGeom>
            <a:noFill/>
            <a:ln w="9525">
              <a:noFill/>
              <a:miter lim="800000"/>
              <a:headEnd/>
              <a:tailEnd/>
            </a:ln>
          </p:spPr>
        </p:pic>
        <p:grpSp>
          <p:nvGrpSpPr>
            <p:cNvPr id="13" name="Groupe 12"/>
            <p:cNvGrpSpPr/>
            <p:nvPr/>
          </p:nvGrpSpPr>
          <p:grpSpPr>
            <a:xfrm>
              <a:off x="3244999" y="3810217"/>
              <a:ext cx="7655386" cy="2223660"/>
              <a:chOff x="3244999" y="3810217"/>
              <a:chExt cx="7655386" cy="2223660"/>
            </a:xfrm>
          </p:grpSpPr>
          <p:sp>
            <p:nvSpPr>
              <p:cNvPr id="7" name="ZoneTexte 6"/>
              <p:cNvSpPr txBox="1"/>
              <p:nvPr/>
            </p:nvSpPr>
            <p:spPr>
              <a:xfrm>
                <a:off x="8594485" y="3810217"/>
                <a:ext cx="2293494" cy="515780"/>
              </a:xfrm>
              <a:prstGeom prst="rect">
                <a:avLst/>
              </a:prstGeom>
              <a:noFill/>
            </p:spPr>
            <p:txBody>
              <a:bodyPr wrap="square" rtlCol="0">
                <a:spAutoFit/>
              </a:bodyPr>
              <a:lstStyle/>
              <a:p>
                <a:pPr algn="ctr"/>
                <a:r>
                  <a:rPr lang="fr-FR" b="1" dirty="0" err="1" smtClean="0">
                    <a:solidFill>
                      <a:srgbClr val="FF0000"/>
                    </a:solidFill>
                    <a:cs typeface="Times" pitchFamily="18" charset="0"/>
                  </a:rPr>
                  <a:t>Before</a:t>
                </a:r>
                <a:r>
                  <a:rPr lang="fr-FR" b="1" dirty="0" smtClean="0">
                    <a:solidFill>
                      <a:srgbClr val="FF0000"/>
                    </a:solidFill>
                    <a:cs typeface="Times" pitchFamily="18" charset="0"/>
                  </a:rPr>
                  <a:t> incubation</a:t>
                </a:r>
                <a:endParaRPr lang="fr-FR" b="1" dirty="0">
                  <a:solidFill>
                    <a:srgbClr val="FF0000"/>
                  </a:solidFill>
                  <a:cs typeface="Times" pitchFamily="18" charset="0"/>
                </a:endParaRPr>
              </a:p>
            </p:txBody>
          </p:sp>
          <p:sp>
            <p:nvSpPr>
              <p:cNvPr id="8" name="ZoneTexte 7"/>
              <p:cNvSpPr txBox="1"/>
              <p:nvPr/>
            </p:nvSpPr>
            <p:spPr>
              <a:xfrm>
                <a:off x="8606889" y="4962032"/>
                <a:ext cx="2293496" cy="515780"/>
              </a:xfrm>
              <a:prstGeom prst="rect">
                <a:avLst/>
              </a:prstGeom>
              <a:noFill/>
            </p:spPr>
            <p:txBody>
              <a:bodyPr wrap="square" rtlCol="0">
                <a:spAutoFit/>
              </a:bodyPr>
              <a:lstStyle/>
              <a:p>
                <a:pPr algn="ctr"/>
                <a:r>
                  <a:rPr lang="fr-FR" b="1" dirty="0" err="1" smtClean="0">
                    <a:solidFill>
                      <a:srgbClr val="FF0000"/>
                    </a:solidFill>
                    <a:cs typeface="Times" pitchFamily="18" charset="0"/>
                  </a:rPr>
                  <a:t>After</a:t>
                </a:r>
                <a:r>
                  <a:rPr lang="fr-FR" b="1" dirty="0" smtClean="0">
                    <a:solidFill>
                      <a:srgbClr val="FF0000"/>
                    </a:solidFill>
                    <a:cs typeface="Times" pitchFamily="18" charset="0"/>
                  </a:rPr>
                  <a:t> incubation</a:t>
                </a:r>
                <a:endParaRPr lang="fr-FR" b="1" dirty="0">
                  <a:solidFill>
                    <a:srgbClr val="FF0000"/>
                  </a:solidFill>
                  <a:cs typeface="Times" pitchFamily="18" charset="0"/>
                </a:endParaRPr>
              </a:p>
            </p:txBody>
          </p:sp>
          <p:sp>
            <p:nvSpPr>
              <p:cNvPr id="10" name="Flèche droite 9"/>
              <p:cNvSpPr/>
              <p:nvPr/>
            </p:nvSpPr>
            <p:spPr>
              <a:xfrm rot="16200000" flipV="1">
                <a:off x="3436403" y="5484692"/>
                <a:ext cx="334849" cy="143032"/>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1" name="ZoneTexte 10"/>
              <p:cNvSpPr txBox="1"/>
              <p:nvPr/>
            </p:nvSpPr>
            <p:spPr>
              <a:xfrm>
                <a:off x="3244999" y="5693965"/>
                <a:ext cx="747639" cy="339912"/>
              </a:xfrm>
              <a:prstGeom prst="rect">
                <a:avLst/>
              </a:prstGeom>
              <a:noFill/>
            </p:spPr>
            <p:txBody>
              <a:bodyPr wrap="square" rtlCol="0">
                <a:spAutoFit/>
              </a:bodyPr>
              <a:lstStyle/>
              <a:p>
                <a:pPr algn="ctr"/>
                <a:r>
                  <a:rPr lang="fr-FR" sz="1200" b="1" dirty="0" smtClean="0">
                    <a:solidFill>
                      <a:prstClr val="black"/>
                    </a:solidFill>
                    <a:latin typeface="Times" pitchFamily="18" charset="0"/>
                    <a:cs typeface="Times" pitchFamily="18" charset="0"/>
                  </a:rPr>
                  <a:t>FEO</a:t>
                </a:r>
                <a:endParaRPr lang="fr-FR" sz="1200" b="1" dirty="0">
                  <a:solidFill>
                    <a:prstClr val="black"/>
                  </a:solidFill>
                  <a:latin typeface="Times" pitchFamily="18" charset="0"/>
                  <a:cs typeface="Times" pitchFamily="18" charset="0"/>
                </a:endParaRPr>
              </a:p>
            </p:txBody>
          </p:sp>
        </p:grpSp>
      </p:grpSp>
      <p:sp>
        <p:nvSpPr>
          <p:cNvPr id="12" name="Titre 6"/>
          <p:cNvSpPr txBox="1">
            <a:spLocks/>
          </p:cNvSpPr>
          <p:nvPr/>
        </p:nvSpPr>
        <p:spPr>
          <a:xfrm>
            <a:off x="492369" y="223816"/>
            <a:ext cx="11380317" cy="511156"/>
          </a:xfrm>
          <a:prstGeom prst="rect">
            <a:avLst/>
          </a:prstGeom>
          <a:ln>
            <a:solidFill>
              <a:schemeClr val="tx2">
                <a:lumMod val="75000"/>
              </a:schemeClr>
            </a:solidFill>
          </a:ln>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dirty="0" smtClean="0">
                <a:solidFill>
                  <a:schemeClr val="tx2"/>
                </a:solidFill>
                <a:latin typeface="+mn-lt"/>
                <a:cs typeface="Times" panose="02020603050405020304" pitchFamily="18" charset="0"/>
              </a:rPr>
              <a:t>ELECTROPHORETIC PROFILES IN CZE – </a:t>
            </a:r>
            <a:r>
              <a:rPr lang="fr-FR" sz="3200" i="1" dirty="0" smtClean="0">
                <a:solidFill>
                  <a:schemeClr val="tx2"/>
                </a:solidFill>
                <a:latin typeface="+mn-lt"/>
                <a:cs typeface="Times" panose="02020603050405020304" pitchFamily="18" charset="0"/>
              </a:rPr>
              <a:t>Digest of Naja naja</a:t>
            </a:r>
            <a:endParaRPr lang="fr-FR" sz="3200" i="1" dirty="0">
              <a:solidFill>
                <a:schemeClr val="tx2"/>
              </a:solidFill>
              <a:latin typeface="+mn-lt"/>
              <a:cs typeface="Times" panose="02020603050405020304" pitchFamily="18" charset="0"/>
            </a:endParaRPr>
          </a:p>
        </p:txBody>
      </p:sp>
      <p:sp>
        <p:nvSpPr>
          <p:cNvPr id="14" name="Rectangle 13"/>
          <p:cNvSpPr/>
          <p:nvPr/>
        </p:nvSpPr>
        <p:spPr>
          <a:xfrm>
            <a:off x="1814286" y="5237244"/>
            <a:ext cx="9579428" cy="830997"/>
          </a:xfrm>
          <a:prstGeom prst="rect">
            <a:avLst/>
          </a:prstGeom>
          <a:ln>
            <a:solidFill>
              <a:srgbClr val="FF0000"/>
            </a:solidFill>
          </a:ln>
        </p:spPr>
        <p:txBody>
          <a:bodyPr wrap="square">
            <a:spAutoFit/>
          </a:bodyPr>
          <a:lstStyle/>
          <a:p>
            <a:r>
              <a:rPr lang="fr-FR" sz="2400" b="1" dirty="0" smtClean="0">
                <a:solidFill>
                  <a:srgbClr val="FF0000"/>
                </a:solidFill>
                <a:cs typeface="Times New Roman" panose="02020603050405020304" pitchFamily="18" charset="0"/>
              </a:rPr>
              <a:t> </a:t>
            </a:r>
            <a:r>
              <a:rPr lang="fr-FR" sz="2400" b="1" dirty="0" err="1" smtClean="0">
                <a:solidFill>
                  <a:srgbClr val="FF0000"/>
                </a:solidFill>
                <a:cs typeface="Times New Roman" panose="02020603050405020304" pitchFamily="18" charset="0"/>
              </a:rPr>
              <a:t>Chemometric</a:t>
            </a:r>
            <a:r>
              <a:rPr lang="fr-FR" sz="2400" b="1" dirty="0" smtClean="0">
                <a:solidFill>
                  <a:srgbClr val="FF0000"/>
                </a:solidFill>
                <a:cs typeface="Times New Roman" panose="02020603050405020304" pitchFamily="18" charset="0"/>
              </a:rPr>
              <a:t> </a:t>
            </a:r>
            <a:r>
              <a:rPr lang="fr-FR" sz="2400" b="1" dirty="0" err="1" smtClean="0">
                <a:solidFill>
                  <a:srgbClr val="FF0000"/>
                </a:solidFill>
                <a:cs typeface="Times New Roman" panose="02020603050405020304" pitchFamily="18" charset="0"/>
              </a:rPr>
              <a:t>treatment</a:t>
            </a:r>
            <a:r>
              <a:rPr lang="fr-FR" sz="2400" b="1" dirty="0" smtClean="0">
                <a:solidFill>
                  <a:srgbClr val="FF0000"/>
                </a:solidFill>
                <a:cs typeface="Times New Roman" panose="02020603050405020304" pitchFamily="18" charset="0"/>
              </a:rPr>
              <a:t> =&gt; </a:t>
            </a:r>
            <a:r>
              <a:rPr lang="fr-FR" sz="2400" b="1" dirty="0" err="1" smtClean="0">
                <a:solidFill>
                  <a:srgbClr val="FF0000"/>
                </a:solidFill>
                <a:cs typeface="Times New Roman" panose="02020603050405020304" pitchFamily="18" charset="0"/>
              </a:rPr>
              <a:t>many</a:t>
            </a:r>
            <a:r>
              <a:rPr lang="fr-FR" sz="2400" b="1" dirty="0" smtClean="0">
                <a:solidFill>
                  <a:srgbClr val="FF0000"/>
                </a:solidFill>
                <a:cs typeface="Times New Roman" panose="02020603050405020304" pitchFamily="18" charset="0"/>
              </a:rPr>
              <a:t> </a:t>
            </a:r>
            <a:r>
              <a:rPr lang="fr-FR" sz="2400" b="1" dirty="0" err="1" smtClean="0">
                <a:solidFill>
                  <a:srgbClr val="FF0000"/>
                </a:solidFill>
                <a:cs typeface="Times New Roman" panose="02020603050405020304" pitchFamily="18" charset="0"/>
              </a:rPr>
              <a:t>batches</a:t>
            </a:r>
            <a:r>
              <a:rPr lang="fr-FR" sz="2400" b="1" dirty="0" smtClean="0">
                <a:solidFill>
                  <a:srgbClr val="FF0000"/>
                </a:solidFill>
                <a:cs typeface="Times New Roman" panose="02020603050405020304" pitchFamily="18" charset="0"/>
              </a:rPr>
              <a:t/>
            </a:r>
            <a:br>
              <a:rPr lang="fr-FR" sz="2400" b="1" dirty="0" smtClean="0">
                <a:solidFill>
                  <a:srgbClr val="FF0000"/>
                </a:solidFill>
                <a:cs typeface="Times New Roman" panose="02020603050405020304" pitchFamily="18" charset="0"/>
              </a:rPr>
            </a:br>
            <a:r>
              <a:rPr lang="fr-FR" sz="2400" b="1" dirty="0" smtClean="0">
                <a:solidFill>
                  <a:srgbClr val="FF0000"/>
                </a:solidFill>
                <a:cs typeface="Times New Roman" panose="02020603050405020304" pitchFamily="18" charset="0"/>
              </a:rPr>
              <a:t>  =&gt; </a:t>
            </a:r>
            <a:r>
              <a:rPr lang="fr-FR" sz="2400" b="1" dirty="0" err="1" smtClean="0">
                <a:solidFill>
                  <a:srgbClr val="FF0000"/>
                </a:solidFill>
                <a:cs typeface="Times New Roman" panose="02020603050405020304" pitchFamily="18" charset="0"/>
              </a:rPr>
              <a:t>Integrated</a:t>
            </a:r>
            <a:r>
              <a:rPr lang="fr-FR" sz="2400" b="1" dirty="0" smtClean="0">
                <a:solidFill>
                  <a:srgbClr val="FF0000"/>
                </a:solidFill>
                <a:cs typeface="Times New Roman" panose="02020603050405020304" pitchFamily="18" charset="0"/>
              </a:rPr>
              <a:t> </a:t>
            </a:r>
            <a:r>
              <a:rPr lang="fr-FR" sz="2400" b="1" i="1" dirty="0" err="1" smtClean="0">
                <a:solidFill>
                  <a:srgbClr val="FF0000"/>
                </a:solidFill>
                <a:cs typeface="Times New Roman" panose="02020603050405020304" pitchFamily="18" charset="0"/>
              </a:rPr>
              <a:t>in-line</a:t>
            </a:r>
            <a:r>
              <a:rPr lang="fr-FR" sz="2400" b="1" dirty="0" smtClean="0">
                <a:solidFill>
                  <a:srgbClr val="FF0000"/>
                </a:solidFill>
                <a:cs typeface="Times New Roman" panose="02020603050405020304" pitchFamily="18" charset="0"/>
              </a:rPr>
              <a:t> </a:t>
            </a:r>
            <a:r>
              <a:rPr lang="fr-FR" sz="2400" b="1" dirty="0" err="1" smtClean="0">
                <a:solidFill>
                  <a:srgbClr val="FF0000"/>
                </a:solidFill>
                <a:cs typeface="Times New Roman" panose="02020603050405020304" pitchFamily="18" charset="0"/>
              </a:rPr>
              <a:t>reactor</a:t>
            </a:r>
            <a:r>
              <a:rPr lang="fr-FR" sz="2400" b="1" dirty="0" smtClean="0">
                <a:solidFill>
                  <a:srgbClr val="FF0000"/>
                </a:solidFill>
                <a:cs typeface="Times New Roman" panose="02020603050405020304" pitchFamily="18" charset="0"/>
              </a:rPr>
              <a:t> for </a:t>
            </a:r>
            <a:r>
              <a:rPr lang="fr-FR" sz="2400" b="1" dirty="0" err="1" smtClean="0">
                <a:solidFill>
                  <a:srgbClr val="FF0000"/>
                </a:solidFill>
                <a:cs typeface="Times New Roman" panose="02020603050405020304" pitchFamily="18" charset="0"/>
              </a:rPr>
              <a:t>proteolysis</a:t>
            </a:r>
            <a:r>
              <a:rPr lang="fr-FR" sz="2400" b="1" dirty="0" smtClean="0">
                <a:solidFill>
                  <a:srgbClr val="FF0000"/>
                </a:solidFill>
                <a:cs typeface="Times New Roman" panose="02020603050405020304" pitchFamily="18" charset="0"/>
              </a:rPr>
              <a:t> </a:t>
            </a:r>
            <a:r>
              <a:rPr lang="fr-FR" sz="2400" b="1" dirty="0" err="1" smtClean="0">
                <a:solidFill>
                  <a:srgbClr val="FF0000"/>
                </a:solidFill>
                <a:cs typeface="Times New Roman" panose="02020603050405020304" pitchFamily="18" charset="0"/>
              </a:rPr>
              <a:t>step</a:t>
            </a:r>
            <a:r>
              <a:rPr lang="fr-FR" sz="2400" b="1" dirty="0" smtClean="0">
                <a:solidFill>
                  <a:srgbClr val="FF0000"/>
                </a:solidFill>
                <a:cs typeface="Times New Roman" panose="02020603050405020304" pitchFamily="18" charset="0"/>
              </a:rPr>
              <a:t> =&gt; D-PES </a:t>
            </a:r>
            <a:r>
              <a:rPr lang="fr-FR" sz="2400" b="1" dirty="0" err="1" smtClean="0">
                <a:solidFill>
                  <a:srgbClr val="FF0000"/>
                </a:solidFill>
                <a:cs typeface="Times New Roman" panose="02020603050405020304" pitchFamily="18" charset="0"/>
              </a:rPr>
              <a:t>methodology</a:t>
            </a:r>
            <a:r>
              <a:rPr lang="fr-FR" sz="2400" b="1" dirty="0" smtClean="0">
                <a:solidFill>
                  <a:srgbClr val="FF0000"/>
                </a:solidFill>
                <a:cs typeface="Times New Roman" panose="02020603050405020304" pitchFamily="18" charset="0"/>
              </a:rPr>
              <a:t>   </a:t>
            </a:r>
            <a:endParaRPr lang="fr-FR" sz="2400" b="1" dirty="0">
              <a:solidFill>
                <a:srgbClr val="FF0000"/>
              </a:solidFill>
              <a:cs typeface="Times New Roman" panose="02020603050405020304" pitchFamily="18" charset="0"/>
            </a:endParaRPr>
          </a:p>
        </p:txBody>
      </p:sp>
    </p:spTree>
    <p:extLst>
      <p:ext uri="{BB962C8B-B14F-4D97-AF65-F5344CB8AC3E}">
        <p14:creationId xmlns:p14="http://schemas.microsoft.com/office/powerpoint/2010/main" xmlns="" val="284138570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fld id="{D57F1E4F-1CFF-5643-939E-02111984F565}" type="slidenum">
              <a:rPr lang="en-US" smtClean="0"/>
              <a:pPr/>
              <a:t>34</a:t>
            </a:fld>
            <a:endParaRPr lang="en-US" dirty="0"/>
          </a:p>
        </p:txBody>
      </p:sp>
      <p:sp>
        <p:nvSpPr>
          <p:cNvPr id="7" name="ZoneTexte 6"/>
          <p:cNvSpPr txBox="1"/>
          <p:nvPr/>
        </p:nvSpPr>
        <p:spPr>
          <a:xfrm>
            <a:off x="3164114" y="713163"/>
            <a:ext cx="6678823" cy="646331"/>
          </a:xfrm>
          <a:prstGeom prst="rect">
            <a:avLst/>
          </a:prstGeom>
          <a:solidFill>
            <a:schemeClr val="tx2">
              <a:lumMod val="40000"/>
              <a:lumOff val="60000"/>
            </a:schemeClr>
          </a:solidFill>
          <a:ln>
            <a:solidFill>
              <a:schemeClr val="tx2"/>
            </a:solidFill>
          </a:ln>
        </p:spPr>
        <p:txBody>
          <a:bodyPr wrap="square" rtlCol="0">
            <a:spAutoFit/>
          </a:bodyPr>
          <a:lstStyle/>
          <a:p>
            <a:pPr algn="ctr"/>
            <a:r>
              <a:rPr lang="fr-FR" sz="3600" b="1" dirty="0" smtClean="0">
                <a:solidFill>
                  <a:schemeClr val="tx2"/>
                </a:solidFill>
                <a:cs typeface="Times New Roman" pitchFamily="18" charset="0"/>
              </a:rPr>
              <a:t>ACKNOWLEDGMENTS</a:t>
            </a:r>
            <a:endParaRPr lang="fr-FR" sz="3600" b="1" dirty="0">
              <a:solidFill>
                <a:schemeClr val="tx2"/>
              </a:solidFill>
              <a:cs typeface="Times New Roman" pitchFamily="18" charset="0"/>
            </a:endParaRPr>
          </a:p>
        </p:txBody>
      </p:sp>
      <p:pic>
        <p:nvPicPr>
          <p:cNvPr id="9" name="Picture 2" descr="C:\Users\Pauline\Desktop\DOCS\IBMM_Vertical.jpg"/>
          <p:cNvPicPr>
            <a:picLocks noChangeAspect="1" noChangeArrowheads="1"/>
          </p:cNvPicPr>
          <p:nvPr/>
        </p:nvPicPr>
        <p:blipFill>
          <a:blip r:embed="rId3" cstate="print"/>
          <a:srcRect/>
          <a:stretch>
            <a:fillRect/>
          </a:stretch>
        </p:blipFill>
        <p:spPr bwMode="auto">
          <a:xfrm>
            <a:off x="1108030" y="861732"/>
            <a:ext cx="1040085" cy="1591758"/>
          </a:xfrm>
          <a:prstGeom prst="rect">
            <a:avLst/>
          </a:prstGeom>
          <a:noFill/>
        </p:spPr>
      </p:pic>
      <p:pic>
        <p:nvPicPr>
          <p:cNvPr id="13" name="Picture 7" descr="C:\Users\Sylvia\Downloads\LOGO_filet_noir_RVB_petit (1).jpg"/>
          <p:cNvPicPr>
            <a:picLocks noChangeAspect="1" noChangeArrowheads="1"/>
          </p:cNvPicPr>
          <p:nvPr/>
        </p:nvPicPr>
        <p:blipFill>
          <a:blip r:embed="rId4" cstate="print">
            <a:clrChange>
              <a:clrFrom>
                <a:srgbClr val="1F1F1F"/>
              </a:clrFrom>
              <a:clrTo>
                <a:srgbClr val="1F1F1F">
                  <a:alpha val="0"/>
                </a:srgbClr>
              </a:clrTo>
            </a:clrChange>
          </a:blip>
          <a:srcRect/>
          <a:stretch>
            <a:fillRect/>
          </a:stretch>
        </p:blipFill>
        <p:spPr bwMode="auto">
          <a:xfrm>
            <a:off x="877659" y="5415628"/>
            <a:ext cx="1409363" cy="1235993"/>
          </a:xfrm>
          <a:prstGeom prst="rect">
            <a:avLst/>
          </a:prstGeom>
          <a:noFill/>
          <a:ln w="9525">
            <a:noFill/>
            <a:miter lim="800000"/>
            <a:headEnd/>
            <a:tailEnd/>
          </a:ln>
        </p:spPr>
      </p:pic>
      <p:pic>
        <p:nvPicPr>
          <p:cNvPr id="14" name="Picture 2" descr="C:\Users\Pauline\Desktop\UFHB_LOGO.jpg"/>
          <p:cNvPicPr>
            <a:picLocks noChangeAspect="1" noChangeArrowheads="1"/>
          </p:cNvPicPr>
          <p:nvPr/>
        </p:nvPicPr>
        <p:blipFill>
          <a:blip r:embed="rId5"/>
          <a:srcRect/>
          <a:stretch>
            <a:fillRect/>
          </a:stretch>
        </p:blipFill>
        <p:spPr bwMode="auto">
          <a:xfrm>
            <a:off x="10459469" y="5462425"/>
            <a:ext cx="1606488" cy="1200453"/>
          </a:xfrm>
          <a:prstGeom prst="rect">
            <a:avLst/>
          </a:prstGeom>
          <a:noFill/>
        </p:spPr>
      </p:pic>
      <p:sp>
        <p:nvSpPr>
          <p:cNvPr id="2" name="ZoneTexte 1"/>
          <p:cNvSpPr txBox="1"/>
          <p:nvPr/>
        </p:nvSpPr>
        <p:spPr>
          <a:xfrm>
            <a:off x="841830" y="2606055"/>
            <a:ext cx="3164113" cy="2308324"/>
          </a:xfrm>
          <a:prstGeom prst="rect">
            <a:avLst/>
          </a:prstGeom>
          <a:noFill/>
        </p:spPr>
        <p:txBody>
          <a:bodyPr wrap="square" rtlCol="0">
            <a:spAutoFit/>
          </a:bodyPr>
          <a:lstStyle/>
          <a:p>
            <a:r>
              <a:rPr lang="fr-FR" b="1" dirty="0" smtClean="0"/>
              <a:t>André </a:t>
            </a:r>
            <a:r>
              <a:rPr lang="fr-FR" b="1" dirty="0" err="1" smtClean="0"/>
              <a:t>Sawa</a:t>
            </a:r>
            <a:r>
              <a:rPr lang="fr-FR" b="1" dirty="0" smtClean="0"/>
              <a:t> </a:t>
            </a:r>
            <a:r>
              <a:rPr lang="fr-FR" b="1" dirty="0" err="1" smtClean="0"/>
              <a:t>Kpaibe</a:t>
            </a:r>
            <a:endParaRPr lang="fr-FR" b="1" dirty="0" smtClean="0"/>
          </a:p>
          <a:p>
            <a:endParaRPr lang="fr-FR" b="1" dirty="0" smtClean="0"/>
          </a:p>
          <a:p>
            <a:r>
              <a:rPr lang="fr-FR" dirty="0" smtClean="0"/>
              <a:t>Dr Yoann </a:t>
            </a:r>
            <a:r>
              <a:rPr lang="fr-FR" dirty="0" err="1" smtClean="0"/>
              <a:t>Ladner</a:t>
            </a:r>
            <a:endParaRPr lang="fr-FR" dirty="0" smtClean="0"/>
          </a:p>
          <a:p>
            <a:r>
              <a:rPr lang="fr-FR" dirty="0" smtClean="0"/>
              <a:t>Dr Silvia Mas</a:t>
            </a:r>
          </a:p>
          <a:p>
            <a:r>
              <a:rPr lang="fr-FR" dirty="0" smtClean="0"/>
              <a:t>Dr Marie-Dominique </a:t>
            </a:r>
            <a:r>
              <a:rPr lang="fr-FR" dirty="0" err="1" smtClean="0"/>
              <a:t>Blanchin</a:t>
            </a:r>
            <a:endParaRPr lang="fr-FR" dirty="0" smtClean="0"/>
          </a:p>
          <a:p>
            <a:endParaRPr lang="fr-FR" dirty="0" smtClean="0"/>
          </a:p>
          <a:p>
            <a:r>
              <a:rPr lang="fr-FR" dirty="0" smtClean="0"/>
              <a:t>Pr Catherine Perrin</a:t>
            </a:r>
          </a:p>
          <a:p>
            <a:r>
              <a:rPr lang="fr-FR" dirty="0" smtClean="0"/>
              <a:t>Pr Michèle C. </a:t>
            </a:r>
            <a:r>
              <a:rPr lang="fr-FR" dirty="0" err="1" smtClean="0"/>
              <a:t>Aké</a:t>
            </a:r>
            <a:endParaRPr lang="fr-FR" dirty="0" smtClean="0"/>
          </a:p>
        </p:txBody>
      </p:sp>
      <p:pic>
        <p:nvPicPr>
          <p:cNvPr id="3" name="Image 2"/>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4267201" y="1935795"/>
            <a:ext cx="5109028" cy="3831772"/>
          </a:xfrm>
          <a:prstGeom prst="rect">
            <a:avLst/>
          </a:prstGeom>
        </p:spPr>
      </p:pic>
    </p:spTree>
    <p:extLst>
      <p:ext uri="{BB962C8B-B14F-4D97-AF65-F5344CB8AC3E}">
        <p14:creationId xmlns:p14="http://schemas.microsoft.com/office/powerpoint/2010/main" xmlns="" val="1228083178"/>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16027</TotalTime>
  <Words>2969</Words>
  <Application>Microsoft Office PowerPoint</Application>
  <PresentationFormat>Personnalisé</PresentationFormat>
  <Paragraphs>443</Paragraphs>
  <Slides>34</Slides>
  <Notes>32</Notes>
  <HiddenSlides>0</HiddenSlides>
  <MMClips>0</MMClips>
  <ScaleCrop>false</ScaleCrop>
  <HeadingPairs>
    <vt:vector size="4" baseType="variant">
      <vt:variant>
        <vt:lpstr>Thème</vt:lpstr>
      </vt:variant>
      <vt:variant>
        <vt:i4>1</vt:i4>
      </vt:variant>
      <vt:variant>
        <vt:lpstr>Titres des diapositives</vt:lpstr>
      </vt:variant>
      <vt:variant>
        <vt:i4>34</vt:i4>
      </vt:variant>
    </vt:vector>
  </HeadingPairs>
  <TitlesOfParts>
    <vt:vector size="35" baseType="lpstr">
      <vt:lpstr>Thème Office</vt:lpstr>
      <vt:lpstr>Diapositive 1</vt:lpstr>
      <vt:lpstr>Diapositive 2</vt:lpstr>
      <vt:lpstr>Diapositive 3</vt:lpstr>
      <vt:lpstr>Diapositive 4</vt:lpstr>
      <vt:lpstr>VENOMS</vt:lpstr>
      <vt:lpstr>COMPOSITION</vt:lpstr>
      <vt:lpstr>VARIABILITY</vt:lpstr>
      <vt:lpstr>QUALITY CONTROL ???</vt:lpstr>
      <vt:lpstr>QUALITY CONTROL </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lpstr>Diapositive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Petr Barborik</dc:creator>
  <cp:lastModifiedBy>Analytic</cp:lastModifiedBy>
  <cp:revision>1006</cp:revision>
  <dcterms:created xsi:type="dcterms:W3CDTF">2013-08-01T12:27:02Z</dcterms:created>
  <dcterms:modified xsi:type="dcterms:W3CDTF">2016-03-14T08:09:54Z</dcterms:modified>
</cp:coreProperties>
</file>