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5" r:id="rId5"/>
    <p:sldId id="266" r:id="rId6"/>
    <p:sldId id="276" r:id="rId7"/>
    <p:sldId id="277" r:id="rId8"/>
    <p:sldId id="278" r:id="rId9"/>
    <p:sldId id="279" r:id="rId10"/>
    <p:sldId id="281" r:id="rId11"/>
    <p:sldId id="267" r:id="rId12"/>
    <p:sldId id="269" r:id="rId13"/>
    <p:sldId id="270" r:id="rId14"/>
    <p:sldId id="282" r:id="rId15"/>
    <p:sldId id="271" r:id="rId16"/>
    <p:sldId id="268" r:id="rId17"/>
    <p:sldId id="274" r:id="rId18"/>
    <p:sldId id="272" r:id="rId19"/>
    <p:sldId id="283" r:id="rId20"/>
    <p:sldId id="273" r:id="rId21"/>
    <p:sldId id="258" r:id="rId22"/>
    <p:sldId id="260" r:id="rId23"/>
    <p:sldId id="264" r:id="rId24"/>
    <p:sldId id="261" r:id="rId25"/>
    <p:sldId id="262" r:id="rId26"/>
    <p:sldId id="26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C00"/>
    <a:srgbClr val="0014B4"/>
    <a:srgbClr val="0000CC"/>
    <a:srgbClr val="0000FF"/>
    <a:srgbClr val="EEEC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6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17.wmf"/><Relationship Id="rId7" Type="http://schemas.openxmlformats.org/officeDocument/2006/relationships/image" Target="../media/image21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Relationship Id="rId9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15.wmf"/><Relationship Id="rId1" Type="http://schemas.openxmlformats.org/officeDocument/2006/relationships/image" Target="../media/image37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54.w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CoverBkgrd1b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 descr="Lineage_Vector_Small_BlackRed_Tagli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961" y="661988"/>
            <a:ext cx="4606395" cy="9988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29002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953000"/>
            <a:ext cx="6400800" cy="12954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8" name="Picture 7" descr="Metal Head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6443665"/>
            <a:ext cx="9144000" cy="41433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Footer Placeholder 16"/>
          <p:cNvSpPr txBox="1">
            <a:spLocks/>
          </p:cNvSpPr>
          <p:nvPr/>
        </p:nvSpPr>
        <p:spPr>
          <a:xfrm>
            <a:off x="39624" y="6620256"/>
            <a:ext cx="2398776" cy="228600"/>
          </a:xfrm>
          <a:prstGeom prst="rect">
            <a:avLst/>
          </a:prstGeom>
        </p:spPr>
        <p:txBody>
          <a:bodyPr/>
          <a:lstStyle/>
          <a:p>
            <a:pPr algn="l">
              <a:defRPr/>
            </a:pPr>
            <a:r>
              <a:rPr lang="en-US" sz="1000" b="1" dirty="0" smtClean="0">
                <a:solidFill>
                  <a:prstClr val="white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UNCLASSIFIED</a:t>
            </a:r>
            <a:endParaRPr lang="en-US" sz="1000" b="1" dirty="0">
              <a:solidFill>
                <a:prstClr val="white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1" name="Subtitle 12"/>
          <p:cNvSpPr txBox="1">
            <a:spLocks/>
          </p:cNvSpPr>
          <p:nvPr/>
        </p:nvSpPr>
        <p:spPr>
          <a:xfrm>
            <a:off x="2725882" y="6477000"/>
            <a:ext cx="6265718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 Nation’s Premier Laboratory for Land Forces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2" name="Picture 11" descr="ARL_Logo_March2012_BlackGol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05201" y="2438400"/>
            <a:ext cx="2371349" cy="8747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Footer Placeholder 16"/>
          <p:cNvSpPr txBox="1">
            <a:spLocks/>
          </p:cNvSpPr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1000" b="1" dirty="0" smtClean="0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UNCLASSIFIED</a:t>
            </a:r>
            <a:endParaRPr lang="en-US" sz="1000" b="1" dirty="0">
              <a:solidFill>
                <a:srgbClr val="0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999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534400" cy="5029200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" pitchFamily="34" charset="0"/>
                <a:cs typeface="Arial" pitchFamily="34" charset="0"/>
              </a:defRPr>
            </a:lvl1pPr>
            <a:lvl2pPr>
              <a:defRPr b="1">
                <a:latin typeface="Arial" pitchFamily="34" charset="0"/>
                <a:cs typeface="Arial" pitchFamily="34" charset="0"/>
              </a:defRPr>
            </a:lvl2pPr>
            <a:lvl3pPr>
              <a:defRPr b="1">
                <a:latin typeface="Arial" pitchFamily="34" charset="0"/>
                <a:cs typeface="Arial" pitchFamily="34" charset="0"/>
              </a:defRPr>
            </a:lvl3pPr>
            <a:lvl4pPr>
              <a:defRPr b="1">
                <a:latin typeface="Arial" pitchFamily="34" charset="0"/>
                <a:cs typeface="Arial" pitchFamily="34" charset="0"/>
              </a:defRPr>
            </a:lvl4pPr>
            <a:lvl5pPr>
              <a:defRPr b="1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519489" y="152400"/>
            <a:ext cx="4322185" cy="533400"/>
          </a:xfrm>
          <a:prstGeom prst="rect">
            <a:avLst/>
          </a:prstGeom>
        </p:spPr>
        <p:txBody>
          <a:bodyPr lIns="45720" rIns="45720" anchor="ctr">
            <a:normAutofit/>
          </a:bodyPr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5" name="Picture 4" descr="ARL_Logo_March2012_WhiteGold_sm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21782" y="267255"/>
            <a:ext cx="914402" cy="33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8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bg>
      <p:bgPr>
        <a:solidFill>
          <a:srgbClr val="EEE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94776" y="6462613"/>
            <a:ext cx="612648" cy="365125"/>
          </a:xfrm>
          <a:prstGeom prst="rect">
            <a:avLst/>
          </a:prstGeom>
        </p:spPr>
        <p:txBody>
          <a:bodyPr/>
          <a:lstStyle/>
          <a:p>
            <a:fld id="{F7264708-B5BA-4DCC-8CCF-B2AE5354213B}" type="slidenum">
              <a:rPr lang="en-US" smtClean="0"/>
              <a:t>‹#›</a:t>
            </a:fld>
            <a:endParaRPr lang="en-US"/>
          </a:p>
        </p:txBody>
      </p:sp>
      <p:pic>
        <p:nvPicPr>
          <p:cNvPr id="4" name="Picture 3" descr="ARL_Logo_March2012_WhiteGold_sm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21782" y="267255"/>
            <a:ext cx="914402" cy="33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698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4191000" cy="5029200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Arial" pitchFamily="34" charset="0"/>
                <a:cs typeface="Arial" pitchFamily="34" charset="0"/>
              </a:defRPr>
            </a:lvl1pPr>
            <a:lvl2pPr>
              <a:defRPr sz="2400" b="1">
                <a:latin typeface="Arial" pitchFamily="34" charset="0"/>
                <a:cs typeface="Arial" pitchFamily="34" charset="0"/>
              </a:defRPr>
            </a:lvl2pPr>
            <a:lvl3pPr>
              <a:defRPr sz="2000" b="1">
                <a:latin typeface="Arial" pitchFamily="34" charset="0"/>
                <a:cs typeface="Arial" pitchFamily="34" charset="0"/>
              </a:defRPr>
            </a:lvl3pPr>
            <a:lvl4pPr>
              <a:defRPr sz="1800" b="1">
                <a:latin typeface="Arial" pitchFamily="34" charset="0"/>
                <a:cs typeface="Arial" pitchFamily="34" charset="0"/>
              </a:defRPr>
            </a:lvl4pPr>
            <a:lvl5pPr>
              <a:defRPr sz="1800" b="1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191000" cy="5029200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Arial" pitchFamily="34" charset="0"/>
                <a:cs typeface="Arial" pitchFamily="34" charset="0"/>
              </a:defRPr>
            </a:lvl1pPr>
            <a:lvl2pPr>
              <a:defRPr sz="2400" b="1">
                <a:latin typeface="Arial" pitchFamily="34" charset="0"/>
                <a:cs typeface="Arial" pitchFamily="34" charset="0"/>
              </a:defRPr>
            </a:lvl2pPr>
            <a:lvl3pPr>
              <a:defRPr sz="2000" b="1">
                <a:latin typeface="Arial" pitchFamily="34" charset="0"/>
                <a:cs typeface="Arial" pitchFamily="34" charset="0"/>
              </a:defRPr>
            </a:lvl3pPr>
            <a:lvl4pPr>
              <a:defRPr sz="1800" b="1">
                <a:latin typeface="Arial" pitchFamily="34" charset="0"/>
                <a:cs typeface="Arial" pitchFamily="34" charset="0"/>
              </a:defRPr>
            </a:lvl4pPr>
            <a:lvl5pPr>
              <a:defRPr sz="1800" b="1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5" name="Picture 4" descr="ARL_Logo_March2012_WhiteGold_sm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21782" y="267255"/>
            <a:ext cx="914402" cy="33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977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etal Header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159184"/>
            <a:ext cx="9144000" cy="5365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Footer Placeholder 16"/>
          <p:cNvSpPr txBox="1">
            <a:spLocks/>
          </p:cNvSpPr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1000" b="1" dirty="0" smtClean="0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UNCLASSIFIED</a:t>
            </a:r>
            <a:endParaRPr lang="en-US" sz="1000" b="1" dirty="0">
              <a:solidFill>
                <a:srgbClr val="0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pic>
        <p:nvPicPr>
          <p:cNvPr id="7" name="Picture 6" descr="Lineage_Vector_Small_WhiteRed_Tagline_Revers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6018" y="119065"/>
            <a:ext cx="3248441" cy="704591"/>
          </a:xfrm>
          <a:prstGeom prst="rect">
            <a:avLst/>
          </a:prstGeom>
        </p:spPr>
      </p:pic>
      <p:pic>
        <p:nvPicPr>
          <p:cNvPr id="12" name="Picture 11" descr="Metal Header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6443665"/>
            <a:ext cx="9144000" cy="41433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Footer Placeholder 16"/>
          <p:cNvSpPr txBox="1">
            <a:spLocks/>
          </p:cNvSpPr>
          <p:nvPr/>
        </p:nvSpPr>
        <p:spPr>
          <a:xfrm>
            <a:off x="39624" y="6629400"/>
            <a:ext cx="2398776" cy="228600"/>
          </a:xfrm>
          <a:prstGeom prst="rect">
            <a:avLst/>
          </a:prstGeom>
        </p:spPr>
        <p:txBody>
          <a:bodyPr anchor="ctr"/>
          <a:lstStyle/>
          <a:p>
            <a:pPr algn="l">
              <a:defRPr/>
            </a:pPr>
            <a:r>
              <a:rPr lang="en-US" sz="1000" b="1" dirty="0" smtClean="0">
                <a:solidFill>
                  <a:prstClr val="white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UNCLASSIFIED</a:t>
            </a:r>
            <a:endParaRPr lang="en-US" sz="1000" b="1" dirty="0">
              <a:solidFill>
                <a:prstClr val="white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4" name="Subtitle 12"/>
          <p:cNvSpPr txBox="1">
            <a:spLocks/>
          </p:cNvSpPr>
          <p:nvPr/>
        </p:nvSpPr>
        <p:spPr>
          <a:xfrm>
            <a:off x="2725882" y="6477000"/>
            <a:ext cx="6265718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 Nation’s Premier Laboratory for Land Forces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8" name="Picture 7" descr="ARL_Logo_March2012_WhiteGold_small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021782" y="267255"/>
            <a:ext cx="914402" cy="33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44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 baseline="0">
          <a:solidFill>
            <a:schemeClr val="bg1"/>
          </a:solidFill>
          <a:latin typeface="Comic Sans MS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oleObject" Target="../embeddings/oleObject11.bin"/><Relationship Id="rId18" Type="http://schemas.openxmlformats.org/officeDocument/2006/relationships/image" Target="../media/image22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9.wmf"/><Relationship Id="rId17" Type="http://schemas.openxmlformats.org/officeDocument/2006/relationships/oleObject" Target="../embeddings/oleObject13.bin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21.wmf"/><Relationship Id="rId20" Type="http://schemas.openxmlformats.org/officeDocument/2006/relationships/image" Target="../media/image23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5" Type="http://schemas.openxmlformats.org/officeDocument/2006/relationships/oleObject" Target="../embeddings/oleObject12.bin"/><Relationship Id="rId10" Type="http://schemas.openxmlformats.org/officeDocument/2006/relationships/image" Target="../media/image18.wmf"/><Relationship Id="rId19" Type="http://schemas.openxmlformats.org/officeDocument/2006/relationships/oleObject" Target="../embeddings/oleObject14.bin"/><Relationship Id="rId4" Type="http://schemas.openxmlformats.org/officeDocument/2006/relationships/image" Target="../media/image15.wmf"/><Relationship Id="rId9" Type="http://schemas.openxmlformats.org/officeDocument/2006/relationships/oleObject" Target="../embeddings/oleObject9.bin"/><Relationship Id="rId14" Type="http://schemas.openxmlformats.org/officeDocument/2006/relationships/image" Target="../media/image20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30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32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4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5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6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12" Type="http://schemas.openxmlformats.org/officeDocument/2006/relationships/image" Target="../media/image40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32.bin"/><Relationship Id="rId5" Type="http://schemas.openxmlformats.org/officeDocument/2006/relationships/oleObject" Target="../embeddings/oleObject29.bin"/><Relationship Id="rId10" Type="http://schemas.openxmlformats.org/officeDocument/2006/relationships/image" Target="../media/image39.wmf"/><Relationship Id="rId4" Type="http://schemas.openxmlformats.org/officeDocument/2006/relationships/image" Target="../media/image37.wmf"/><Relationship Id="rId9" Type="http://schemas.openxmlformats.org/officeDocument/2006/relationships/oleObject" Target="../embeddings/oleObject31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45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2.w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44.wmf"/><Relationship Id="rId4" Type="http://schemas.openxmlformats.org/officeDocument/2006/relationships/image" Target="../media/image41.wmf"/><Relationship Id="rId9" Type="http://schemas.openxmlformats.org/officeDocument/2006/relationships/oleObject" Target="../embeddings/oleObject36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46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47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48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50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51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53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54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274312"/>
            <a:ext cx="9144000" cy="1470025"/>
          </a:xfrm>
        </p:spPr>
        <p:txBody>
          <a:bodyPr/>
          <a:lstStyle/>
          <a:p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</a:rPr>
              <a:t>Response Time of </a:t>
            </a:r>
            <a:r>
              <a:rPr lang="en-US" sz="4000" dirty="0" err="1" smtClean="0">
                <a:solidFill>
                  <a:schemeClr val="accent2">
                    <a:lumMod val="50000"/>
                  </a:schemeClr>
                </a:solidFill>
              </a:rPr>
              <a:t>GaN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</a:rPr>
              <a:t>-based Deep Submicron </a:t>
            </a:r>
            <a:r>
              <a:rPr lang="en-US" sz="4000" dirty="0" err="1" smtClean="0">
                <a:solidFill>
                  <a:schemeClr val="accent2">
                    <a:lumMod val="50000"/>
                  </a:schemeClr>
                </a:solidFill>
              </a:rPr>
              <a:t>Plasmonic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</a:rPr>
              <a:t> Terahertz Detectors</a:t>
            </a:r>
            <a:br>
              <a:rPr lang="en-US" sz="4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18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G. Rupper</a:t>
            </a:r>
            <a:r>
              <a:rPr lang="en-US" sz="2400" baseline="30000" dirty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, S. Rudin</a:t>
            </a:r>
            <a:r>
              <a:rPr lang="en-US" sz="2400" baseline="30000" dirty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, and M. Shur</a:t>
            </a:r>
            <a:r>
              <a:rPr lang="en-US" sz="2400" baseline="30000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en-US" sz="2800" baseline="30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2800" baseline="30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1200" baseline="30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1200" baseline="30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1600" baseline="30000" dirty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U.S. Army Research Laboratory, Adelphi, Maryland, USA</a:t>
            </a:r>
            <a:br>
              <a:rPr lang="en-US" sz="16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ar-SA" sz="1600" dirty="0">
                <a:solidFill>
                  <a:schemeClr val="accent2">
                    <a:lumMod val="50000"/>
                  </a:schemeClr>
                </a:solidFill>
              </a:rPr>
              <a:t>‎</a:t>
            </a:r>
            <a:r>
              <a:rPr lang="en-US" sz="1600" baseline="30000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Rensselaer Polytechnic Institute, Troy, New York, USA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2000" dirty="0">
                <a:solidFill>
                  <a:schemeClr val="accent2">
                    <a:lumMod val="50000"/>
                  </a:schemeClr>
                </a:solidFill>
              </a:rPr>
            </a:br>
            <a:endParaRPr 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10046" y="421621"/>
            <a:ext cx="1355847" cy="1355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060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33422" y="180621"/>
            <a:ext cx="4504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chemeClr val="bg1"/>
                </a:solidFill>
              </a:rPr>
              <a:t>Plasmonic</a:t>
            </a:r>
            <a:r>
              <a:rPr lang="en-US" sz="2800" dirty="0" smtClean="0">
                <a:solidFill>
                  <a:schemeClr val="bg1"/>
                </a:solidFill>
              </a:rPr>
              <a:t> FET Devices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3956" y="846663"/>
            <a:ext cx="79360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Plasma waves propagate with a higher velocity than the electron drift velocity.  This allows devices based on the plasma wave propagation to operate at higher frequencies the devices based on electron drift.</a:t>
            </a:r>
            <a:endParaRPr lang="en-US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8459" y="2441221"/>
            <a:ext cx="4611421" cy="3149844"/>
            <a:chOff x="2381955" y="2441218"/>
            <a:chExt cx="4611421" cy="3149844"/>
          </a:xfrm>
        </p:grpSpPr>
        <p:grpSp>
          <p:nvGrpSpPr>
            <p:cNvPr id="4" name="Group 3"/>
            <p:cNvGrpSpPr/>
            <p:nvPr/>
          </p:nvGrpSpPr>
          <p:grpSpPr>
            <a:xfrm>
              <a:off x="2381955" y="2441218"/>
              <a:ext cx="3625532" cy="3149844"/>
              <a:chOff x="808892" y="1436687"/>
              <a:chExt cx="3625532" cy="3149844"/>
            </a:xfrm>
          </p:grpSpPr>
          <p:sp>
            <p:nvSpPr>
              <p:cNvPr id="5" name="Oval 4"/>
              <p:cNvSpPr/>
              <p:nvPr/>
            </p:nvSpPr>
            <p:spPr bwMode="auto">
              <a:xfrm>
                <a:off x="1525225" y="1788541"/>
                <a:ext cx="209598" cy="228571"/>
              </a:xfrm>
              <a:prstGeom prst="ellipse">
                <a:avLst/>
              </a:prstGeom>
              <a:solidFill>
                <a:srgbClr val="FFFF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/>
                  <a:t>~</a:t>
                </a:r>
                <a:endParaRPr lang="en-US" sz="1400" dirty="0"/>
              </a:p>
            </p:txBody>
          </p:sp>
          <p:sp>
            <p:nvSpPr>
              <p:cNvPr id="6" name="TextBox 77"/>
              <p:cNvSpPr txBox="1">
                <a:spLocks noChangeArrowheads="1"/>
              </p:cNvSpPr>
              <p:nvPr/>
            </p:nvSpPr>
            <p:spPr bwMode="auto">
              <a:xfrm>
                <a:off x="1569239" y="1801060"/>
                <a:ext cx="120466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1600" dirty="0">
                    <a:latin typeface="Calibri" pitchFamily="34" charset="0"/>
                  </a:rPr>
                  <a:t>~</a:t>
                </a:r>
              </a:p>
            </p:txBody>
          </p:sp>
          <p:sp>
            <p:nvSpPr>
              <p:cNvPr id="7" name="TextBox 80"/>
              <p:cNvSpPr txBox="1">
                <a:spLocks noChangeArrowheads="1"/>
              </p:cNvSpPr>
              <p:nvPr/>
            </p:nvSpPr>
            <p:spPr bwMode="auto">
              <a:xfrm>
                <a:off x="1263764" y="1436687"/>
                <a:ext cx="47160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 err="1">
                    <a:latin typeface="Calibri" pitchFamily="34" charset="0"/>
                  </a:rPr>
                  <a:t>U</a:t>
                </a:r>
                <a:r>
                  <a:rPr lang="en-US" baseline="-25000" dirty="0" err="1">
                    <a:latin typeface="Calibri" pitchFamily="34" charset="0"/>
                  </a:rPr>
                  <a:t>ac</a:t>
                </a:r>
                <a:endParaRPr lang="en-US" baseline="-25000" dirty="0">
                  <a:latin typeface="Calibri" pitchFamily="34" charset="0"/>
                </a:endParaRPr>
              </a:p>
            </p:txBody>
          </p:sp>
          <p:cxnSp>
            <p:nvCxnSpPr>
              <p:cNvPr id="8" name="Straight Connector 7"/>
              <p:cNvCxnSpPr>
                <a:endCxn id="19" idx="1"/>
              </p:cNvCxnSpPr>
              <p:nvPr/>
            </p:nvCxnSpPr>
            <p:spPr bwMode="auto">
              <a:xfrm>
                <a:off x="1261504" y="2350823"/>
                <a:ext cx="49326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 bwMode="auto">
              <a:xfrm flipH="1">
                <a:off x="1261504" y="2136565"/>
                <a:ext cx="1" cy="21425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 bwMode="auto">
              <a:xfrm>
                <a:off x="1141388" y="2136565"/>
                <a:ext cx="24184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 bwMode="auto">
              <a:xfrm>
                <a:off x="1201043" y="2081877"/>
                <a:ext cx="122534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 bwMode="auto">
              <a:xfrm flipH="1">
                <a:off x="1261504" y="1903520"/>
                <a:ext cx="1" cy="17453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52"/>
              <p:cNvSpPr txBox="1">
                <a:spLocks noChangeArrowheads="1"/>
              </p:cNvSpPr>
              <p:nvPr/>
            </p:nvSpPr>
            <p:spPr bwMode="auto">
              <a:xfrm>
                <a:off x="808892" y="1961339"/>
                <a:ext cx="46519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 err="1">
                    <a:latin typeface="Calibri" pitchFamily="34" charset="0"/>
                  </a:rPr>
                  <a:t>U</a:t>
                </a:r>
                <a:r>
                  <a:rPr lang="en-US" baseline="-25000" dirty="0" err="1">
                    <a:latin typeface="Calibri" pitchFamily="34" charset="0"/>
                  </a:rPr>
                  <a:t>gs</a:t>
                </a:r>
                <a:endParaRPr lang="en-US" baseline="-25000" dirty="0">
                  <a:latin typeface="Calibri" pitchFamily="34" charset="0"/>
                </a:endParaRPr>
              </a:p>
            </p:txBody>
          </p:sp>
          <p:cxnSp>
            <p:nvCxnSpPr>
              <p:cNvPr id="14" name="Straight Connector 13"/>
              <p:cNvCxnSpPr/>
              <p:nvPr/>
            </p:nvCxnSpPr>
            <p:spPr bwMode="auto">
              <a:xfrm>
                <a:off x="1261504" y="1902827"/>
                <a:ext cx="25479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 bwMode="auto">
              <a:xfrm>
                <a:off x="2028882" y="2181498"/>
                <a:ext cx="2039667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 bwMode="auto">
              <a:xfrm>
                <a:off x="2028882" y="2520146"/>
                <a:ext cx="2039667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 bwMode="auto">
              <a:xfrm>
                <a:off x="2028882" y="2293335"/>
                <a:ext cx="2039667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ctangle 17"/>
              <p:cNvSpPr/>
              <p:nvPr/>
            </p:nvSpPr>
            <p:spPr bwMode="auto">
              <a:xfrm>
                <a:off x="2028882" y="2181498"/>
                <a:ext cx="2039667" cy="111837"/>
              </a:xfrm>
              <a:prstGeom prst="rect">
                <a:avLst/>
              </a:prstGeom>
              <a:blipFill>
                <a:blip r:embed="rId3" cstate="print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/>
              </a:p>
            </p:txBody>
          </p:sp>
          <p:sp>
            <p:nvSpPr>
              <p:cNvPr id="19" name="Rectangle 18"/>
              <p:cNvSpPr/>
              <p:nvPr/>
            </p:nvSpPr>
            <p:spPr bwMode="auto">
              <a:xfrm>
                <a:off x="1754764" y="2181498"/>
                <a:ext cx="274118" cy="338650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/>
                  <a:t>S</a:t>
                </a:r>
                <a:endParaRPr lang="en-US" sz="1400" dirty="0"/>
              </a:p>
            </p:txBody>
          </p:sp>
          <p:sp>
            <p:nvSpPr>
              <p:cNvPr id="20" name="Rectangle 19"/>
              <p:cNvSpPr/>
              <p:nvPr/>
            </p:nvSpPr>
            <p:spPr bwMode="auto">
              <a:xfrm>
                <a:off x="4068549" y="2181498"/>
                <a:ext cx="274118" cy="338650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/>
                  <a:t>D</a:t>
                </a:r>
                <a:endParaRPr lang="en-US" sz="1400" dirty="0"/>
              </a:p>
            </p:txBody>
          </p:sp>
          <p:sp>
            <p:nvSpPr>
              <p:cNvPr id="21" name="Rectangle 20"/>
              <p:cNvSpPr/>
              <p:nvPr/>
            </p:nvSpPr>
            <p:spPr bwMode="auto">
              <a:xfrm>
                <a:off x="2028882" y="1843563"/>
                <a:ext cx="2039667" cy="119914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/>
              </a:p>
            </p:txBody>
          </p:sp>
          <p:cxnSp>
            <p:nvCxnSpPr>
              <p:cNvPr id="22" name="Straight Connector 21"/>
              <p:cNvCxnSpPr/>
              <p:nvPr/>
            </p:nvCxnSpPr>
            <p:spPr bwMode="auto">
              <a:xfrm rot="5400000">
                <a:off x="3644192" y="2095789"/>
                <a:ext cx="84871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 bwMode="auto">
              <a:xfrm rot="5400000">
                <a:off x="1604524" y="2095791"/>
                <a:ext cx="84871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155"/>
              <p:cNvSpPr txBox="1">
                <a:spLocks noChangeArrowheads="1"/>
              </p:cNvSpPr>
              <p:nvPr/>
            </p:nvSpPr>
            <p:spPr bwMode="auto">
              <a:xfrm>
                <a:off x="2801121" y="1544151"/>
                <a:ext cx="62889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latin typeface="Calibri" pitchFamily="34" charset="0"/>
                  </a:rPr>
                  <a:t>Gate</a:t>
                </a:r>
              </a:p>
            </p:txBody>
          </p:sp>
          <p:sp>
            <p:nvSpPr>
              <p:cNvPr id="25" name="TextBox 158"/>
              <p:cNvSpPr txBox="1">
                <a:spLocks noChangeArrowheads="1"/>
              </p:cNvSpPr>
              <p:nvPr/>
            </p:nvSpPr>
            <p:spPr bwMode="auto">
              <a:xfrm>
                <a:off x="1720964" y="1438294"/>
                <a:ext cx="639375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latin typeface="Times New Roman" pitchFamily="18" charset="0"/>
                    <a:cs typeface="Times New Roman" pitchFamily="18" charset="0"/>
                  </a:rPr>
                  <a:t>x = 0</a:t>
                </a:r>
              </a:p>
            </p:txBody>
          </p:sp>
          <p:sp>
            <p:nvSpPr>
              <p:cNvPr id="26" name="Rectangle 229"/>
              <p:cNvSpPr>
                <a:spLocks noChangeArrowheads="1"/>
              </p:cNvSpPr>
              <p:nvPr/>
            </p:nvSpPr>
            <p:spPr bwMode="auto">
              <a:xfrm>
                <a:off x="3721214" y="1438294"/>
                <a:ext cx="71321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latin typeface="Times New Roman" pitchFamily="18" charset="0"/>
                    <a:cs typeface="Times New Roman" pitchFamily="18" charset="0"/>
                  </a:rPr>
                  <a:t>x = L</a:t>
                </a:r>
              </a:p>
            </p:txBody>
          </p:sp>
          <p:cxnSp>
            <p:nvCxnSpPr>
              <p:cNvPr id="27" name="Straight Connector 26"/>
              <p:cNvCxnSpPr>
                <a:endCxn id="21" idx="1"/>
              </p:cNvCxnSpPr>
              <p:nvPr/>
            </p:nvCxnSpPr>
            <p:spPr bwMode="auto">
              <a:xfrm>
                <a:off x="1745539" y="1902827"/>
                <a:ext cx="283343" cy="69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28" name="Object 4"/>
              <p:cNvGraphicFramePr>
                <a:graphicFrameLocks noChangeAspect="1"/>
              </p:cNvGraphicFramePr>
              <p:nvPr/>
            </p:nvGraphicFramePr>
            <p:xfrm>
              <a:off x="2035876" y="2529131"/>
              <a:ext cx="2037160" cy="20574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76" name="Graph" r:id="rId4" imgW="2715480" imgH="2743200" progId="Origin50.Graph">
                      <p:embed/>
                    </p:oleObj>
                  </mc:Choice>
                  <mc:Fallback>
                    <p:oleObj name="Graph" r:id="rId4" imgW="2715480" imgH="2743200" progId="Origin50.Graph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35876" y="2529131"/>
                            <a:ext cx="2037160" cy="20574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9" name="TextBox 28"/>
              <p:cNvSpPr txBox="1"/>
              <p:nvPr/>
            </p:nvSpPr>
            <p:spPr>
              <a:xfrm>
                <a:off x="1066800" y="2743200"/>
                <a:ext cx="99734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smtClean="0"/>
                  <a:t>High Mobility</a:t>
                </a:r>
                <a:endParaRPr lang="en-US" sz="1600" dirty="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143000" y="3758625"/>
                <a:ext cx="8858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smtClean="0"/>
                  <a:t>Low Mobility</a:t>
                </a:r>
                <a:endParaRPr lang="en-US" sz="1600" dirty="0"/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5658555" y="3719683"/>
              <a:ext cx="13348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Tunable Detector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658555" y="4755439"/>
              <a:ext cx="13348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Broadband Detector</a:t>
              </a:r>
              <a:endParaRPr lang="en-US" dirty="0"/>
            </a:p>
          </p:txBody>
        </p:sp>
      </p:grpSp>
      <p:sp>
        <p:nvSpPr>
          <p:cNvPr id="35" name="Oval 34"/>
          <p:cNvSpPr/>
          <p:nvPr/>
        </p:nvSpPr>
        <p:spPr bwMode="auto">
          <a:xfrm>
            <a:off x="5837840" y="2872110"/>
            <a:ext cx="266542" cy="332622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/>
              <a:t>~~</a:t>
            </a:r>
            <a:endParaRPr lang="en-US" sz="1400" dirty="0"/>
          </a:p>
        </p:txBody>
      </p:sp>
      <p:sp>
        <p:nvSpPr>
          <p:cNvPr id="36" name="TextBox 77"/>
          <p:cNvSpPr txBox="1">
            <a:spLocks noChangeArrowheads="1"/>
          </p:cNvSpPr>
          <p:nvPr/>
        </p:nvSpPr>
        <p:spPr bwMode="auto">
          <a:xfrm>
            <a:off x="5846997" y="2895314"/>
            <a:ext cx="153194" cy="519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alibri" pitchFamily="34" charset="0"/>
              </a:rPr>
              <a:t>~</a:t>
            </a:r>
          </a:p>
        </p:txBody>
      </p:sp>
      <p:sp>
        <p:nvSpPr>
          <p:cNvPr id="37" name="TextBox 80"/>
          <p:cNvSpPr txBox="1">
            <a:spLocks noChangeArrowheads="1"/>
          </p:cNvSpPr>
          <p:nvPr/>
        </p:nvSpPr>
        <p:spPr bwMode="auto">
          <a:xfrm>
            <a:off x="5582243" y="2379504"/>
            <a:ext cx="5036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 err="1">
                <a:latin typeface="Calibri" pitchFamily="34" charset="0"/>
              </a:rPr>
              <a:t>U</a:t>
            </a:r>
            <a:r>
              <a:rPr lang="en-US" sz="2000" baseline="-25000" dirty="0" err="1">
                <a:latin typeface="Calibri" pitchFamily="34" charset="0"/>
              </a:rPr>
              <a:t>ac</a:t>
            </a:r>
            <a:endParaRPr lang="en-US" sz="2000" baseline="-25000" dirty="0">
              <a:latin typeface="Calibri" pitchFamily="34" charset="0"/>
            </a:endParaRPr>
          </a:p>
        </p:txBody>
      </p:sp>
      <p:cxnSp>
        <p:nvCxnSpPr>
          <p:cNvPr id="38" name="Straight Connector 37"/>
          <p:cNvCxnSpPr/>
          <p:nvPr/>
        </p:nvCxnSpPr>
        <p:spPr bwMode="auto">
          <a:xfrm>
            <a:off x="6565704" y="3356020"/>
            <a:ext cx="14188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 bwMode="auto">
          <a:xfrm>
            <a:off x="6565704" y="3747108"/>
            <a:ext cx="14188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 bwMode="auto">
          <a:xfrm>
            <a:off x="6565704" y="3485175"/>
            <a:ext cx="14188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 bwMode="auto">
          <a:xfrm>
            <a:off x="6565704" y="3356020"/>
            <a:ext cx="1418821" cy="129155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42" name="Rectangle 41"/>
          <p:cNvSpPr/>
          <p:nvPr/>
        </p:nvSpPr>
        <p:spPr bwMode="auto">
          <a:xfrm>
            <a:off x="6375024" y="3356020"/>
            <a:ext cx="190680" cy="39108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43" name="Rectangle 42"/>
          <p:cNvSpPr/>
          <p:nvPr/>
        </p:nvSpPr>
        <p:spPr bwMode="auto">
          <a:xfrm>
            <a:off x="7984525" y="3356020"/>
            <a:ext cx="190680" cy="39108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44" name="Rectangle 43"/>
          <p:cNvSpPr/>
          <p:nvPr/>
        </p:nvSpPr>
        <p:spPr bwMode="auto">
          <a:xfrm>
            <a:off x="6565704" y="3027697"/>
            <a:ext cx="1418821" cy="3983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cxnSp>
        <p:nvCxnSpPr>
          <p:cNvPr id="45" name="Straight Connector 44"/>
          <p:cNvCxnSpPr>
            <a:stCxn id="43" idx="3"/>
          </p:cNvCxnSpPr>
          <p:nvPr/>
        </p:nvCxnSpPr>
        <p:spPr bwMode="auto">
          <a:xfrm>
            <a:off x="8175205" y="3550356"/>
            <a:ext cx="5751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 bwMode="auto">
          <a:xfrm>
            <a:off x="8750320" y="3550356"/>
            <a:ext cx="0" cy="11358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 bwMode="auto">
          <a:xfrm>
            <a:off x="5493387" y="3681927"/>
            <a:ext cx="8816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 bwMode="auto">
          <a:xfrm flipH="1">
            <a:off x="5487235" y="3485175"/>
            <a:ext cx="6151" cy="12010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 bwMode="auto">
          <a:xfrm>
            <a:off x="5493387" y="4686205"/>
            <a:ext cx="16095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 bwMode="auto">
          <a:xfrm>
            <a:off x="7562160" y="4686205"/>
            <a:ext cx="11881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 bwMode="auto">
          <a:xfrm>
            <a:off x="7102888" y="4648785"/>
            <a:ext cx="38956" cy="6276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52" name="Oval 51"/>
          <p:cNvSpPr/>
          <p:nvPr/>
        </p:nvSpPr>
        <p:spPr bwMode="auto">
          <a:xfrm>
            <a:off x="7524228" y="4648785"/>
            <a:ext cx="37932" cy="6276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sp>
        <p:nvSpPr>
          <p:cNvPr id="53" name="TextBox 143"/>
          <p:cNvSpPr txBox="1">
            <a:spLocks noChangeArrowheads="1"/>
          </p:cNvSpPr>
          <p:nvPr/>
        </p:nvSpPr>
        <p:spPr bwMode="auto">
          <a:xfrm>
            <a:off x="7098827" y="4487054"/>
            <a:ext cx="4940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 dirty="0">
                <a:latin typeface="Calibri" pitchFamily="34" charset="0"/>
              </a:rPr>
              <a:t>Δ</a:t>
            </a:r>
            <a:r>
              <a:rPr lang="en-US" sz="2000" dirty="0">
                <a:latin typeface="Calibri" pitchFamily="34" charset="0"/>
              </a:rPr>
              <a:t>U</a:t>
            </a:r>
          </a:p>
        </p:txBody>
      </p:sp>
      <p:cxnSp>
        <p:nvCxnSpPr>
          <p:cNvPr id="54" name="Straight Connector 53"/>
          <p:cNvCxnSpPr/>
          <p:nvPr/>
        </p:nvCxnSpPr>
        <p:spPr bwMode="auto">
          <a:xfrm>
            <a:off x="5340637" y="3485175"/>
            <a:ext cx="3075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 bwMode="auto">
          <a:xfrm>
            <a:off x="5416500" y="3356020"/>
            <a:ext cx="15582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 bwMode="auto">
          <a:xfrm rot="5400000">
            <a:off x="5329226" y="3191859"/>
            <a:ext cx="3283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152"/>
          <p:cNvSpPr txBox="1">
            <a:spLocks noChangeArrowheads="1"/>
          </p:cNvSpPr>
          <p:nvPr/>
        </p:nvSpPr>
        <p:spPr bwMode="auto">
          <a:xfrm>
            <a:off x="5073071" y="3289476"/>
            <a:ext cx="4972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 err="1">
                <a:latin typeface="Calibri" pitchFamily="34" charset="0"/>
              </a:rPr>
              <a:t>U</a:t>
            </a:r>
            <a:r>
              <a:rPr lang="en-US" sz="2000" baseline="-25000" dirty="0" err="1">
                <a:latin typeface="Calibri" pitchFamily="34" charset="0"/>
              </a:rPr>
              <a:t>gs</a:t>
            </a:r>
            <a:endParaRPr lang="en-US" sz="2000" baseline="-25000" dirty="0">
              <a:latin typeface="Calibri" pitchFamily="34" charset="0"/>
            </a:endParaRPr>
          </a:p>
        </p:txBody>
      </p:sp>
      <p:cxnSp>
        <p:nvCxnSpPr>
          <p:cNvPr id="58" name="Straight Connector 57"/>
          <p:cNvCxnSpPr>
            <a:stCxn id="44" idx="3"/>
          </p:cNvCxnSpPr>
          <p:nvPr/>
        </p:nvCxnSpPr>
        <p:spPr bwMode="auto">
          <a:xfrm>
            <a:off x="7984525" y="3047614"/>
            <a:ext cx="0" cy="6994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44" idx="1"/>
          </p:cNvCxnSpPr>
          <p:nvPr/>
        </p:nvCxnSpPr>
        <p:spPr bwMode="auto">
          <a:xfrm>
            <a:off x="6565704" y="3047614"/>
            <a:ext cx="0" cy="6994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155"/>
          <p:cNvSpPr txBox="1">
            <a:spLocks noChangeArrowheads="1"/>
          </p:cNvSpPr>
          <p:nvPr/>
        </p:nvSpPr>
        <p:spPr bwMode="auto">
          <a:xfrm>
            <a:off x="6565703" y="2619547"/>
            <a:ext cx="14188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Gate</a:t>
            </a:r>
          </a:p>
        </p:txBody>
      </p:sp>
      <p:sp>
        <p:nvSpPr>
          <p:cNvPr id="61" name="TextBox 156"/>
          <p:cNvSpPr txBox="1">
            <a:spLocks noChangeArrowheads="1"/>
          </p:cNvSpPr>
          <p:nvPr/>
        </p:nvSpPr>
        <p:spPr bwMode="auto">
          <a:xfrm>
            <a:off x="6043821" y="3651005"/>
            <a:ext cx="89582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Source</a:t>
            </a:r>
          </a:p>
        </p:txBody>
      </p:sp>
      <p:sp>
        <p:nvSpPr>
          <p:cNvPr id="62" name="TextBox 157"/>
          <p:cNvSpPr txBox="1">
            <a:spLocks noChangeArrowheads="1"/>
          </p:cNvSpPr>
          <p:nvPr/>
        </p:nvSpPr>
        <p:spPr bwMode="auto">
          <a:xfrm>
            <a:off x="7705438" y="3676957"/>
            <a:ext cx="74366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Drain</a:t>
            </a:r>
          </a:p>
        </p:txBody>
      </p:sp>
      <p:cxnSp>
        <p:nvCxnSpPr>
          <p:cNvPr id="64" name="Straight Connector 63"/>
          <p:cNvCxnSpPr>
            <a:endCxn id="35" idx="2"/>
          </p:cNvCxnSpPr>
          <p:nvPr/>
        </p:nvCxnSpPr>
        <p:spPr bwMode="auto">
          <a:xfrm>
            <a:off x="5487235" y="3038421"/>
            <a:ext cx="35060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 bwMode="auto">
          <a:xfrm>
            <a:off x="5493387" y="4269767"/>
            <a:ext cx="16095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 bwMode="auto">
          <a:xfrm rot="10800000">
            <a:off x="7524228" y="4269767"/>
            <a:ext cx="12260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Flowchart: Decision 67"/>
          <p:cNvSpPr/>
          <p:nvPr/>
        </p:nvSpPr>
        <p:spPr bwMode="auto">
          <a:xfrm>
            <a:off x="7102888" y="4099571"/>
            <a:ext cx="459272" cy="325908"/>
          </a:xfrm>
          <a:prstGeom prst="flowChartDecisi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/>
          </a:p>
        </p:txBody>
      </p:sp>
      <p:cxnSp>
        <p:nvCxnSpPr>
          <p:cNvPr id="69" name="Straight Arrow Connector 68"/>
          <p:cNvCxnSpPr/>
          <p:nvPr/>
        </p:nvCxnSpPr>
        <p:spPr bwMode="auto">
          <a:xfrm>
            <a:off x="7257687" y="4269767"/>
            <a:ext cx="15069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179"/>
          <p:cNvSpPr txBox="1">
            <a:spLocks noChangeArrowheads="1"/>
          </p:cNvSpPr>
          <p:nvPr/>
        </p:nvSpPr>
        <p:spPr bwMode="auto">
          <a:xfrm>
            <a:off x="7239282" y="3662672"/>
            <a:ext cx="242374" cy="37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aseline="-25000" dirty="0" smtClean="0">
                <a:latin typeface="Calibri" pitchFamily="34" charset="0"/>
              </a:rPr>
              <a:t>j</a:t>
            </a:r>
            <a:endParaRPr lang="en-US" sz="3200" baseline="-25000" dirty="0">
              <a:latin typeface="Calibri" pitchFamily="34" charset="0"/>
            </a:endParaRPr>
          </a:p>
        </p:txBody>
      </p:sp>
      <p:cxnSp>
        <p:nvCxnSpPr>
          <p:cNvPr id="71" name="Straight Connector 70"/>
          <p:cNvCxnSpPr>
            <a:stCxn id="35" idx="6"/>
            <a:endCxn id="44" idx="1"/>
          </p:cNvCxnSpPr>
          <p:nvPr/>
        </p:nvCxnSpPr>
        <p:spPr bwMode="auto">
          <a:xfrm>
            <a:off x="6104382" y="3038421"/>
            <a:ext cx="461322" cy="91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5605090" y="4988642"/>
            <a:ext cx="2949012" cy="584775"/>
          </a:xfrm>
          <a:prstGeom prst="rect">
            <a:avLst/>
          </a:prstGeom>
          <a:noFill/>
        </p:spPr>
        <p:txBody>
          <a:bodyPr wrap="none" lIns="45720" rIns="45720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  <a:latin typeface="Calibri" panose="020F0502020204030204" pitchFamily="34" charset="0"/>
                <a:cs typeface="Times New Roman" pitchFamily="18" charset="0"/>
              </a:rPr>
              <a:t>Detector Configuration</a:t>
            </a:r>
            <a:r>
              <a:rPr lang="en-US" sz="1600" dirty="0">
                <a:solidFill>
                  <a:srgbClr val="C00000"/>
                </a:solidFill>
                <a:latin typeface="Calibri" panose="020F0502020204030204" pitchFamily="34" charset="0"/>
                <a:cs typeface="Times New Roman" pitchFamily="18" charset="0"/>
              </a:rPr>
              <a:t>:</a:t>
            </a:r>
          </a:p>
          <a:p>
            <a:pPr marL="0" lvl="1"/>
            <a:r>
              <a:rPr lang="en-US" sz="1600" dirty="0" err="1">
                <a:latin typeface="Calibri" panose="020F0502020204030204" pitchFamily="34" charset="0"/>
                <a:cs typeface="Times New Roman" pitchFamily="18" charset="0"/>
              </a:rPr>
              <a:t>U</a:t>
            </a:r>
            <a:r>
              <a:rPr lang="en-US" sz="1600" baseline="-25000" dirty="0" err="1">
                <a:latin typeface="Calibri" panose="020F0502020204030204" pitchFamily="34" charset="0"/>
                <a:cs typeface="Times New Roman" pitchFamily="18" charset="0"/>
              </a:rPr>
              <a:t>ac</a:t>
            </a:r>
            <a:r>
              <a:rPr lang="en-US" sz="1600" dirty="0">
                <a:latin typeface="Calibri" panose="020F0502020204030204" pitchFamily="34" charset="0"/>
                <a:cs typeface="Times New Roman" pitchFamily="18" charset="0"/>
              </a:rPr>
              <a:t> from RF </a:t>
            </a:r>
            <a:r>
              <a:rPr lang="en-US" sz="1600" dirty="0" smtClean="0">
                <a:latin typeface="Calibri" panose="020F0502020204030204" pitchFamily="34" charset="0"/>
                <a:cs typeface="Times New Roman" pitchFamily="18" charset="0"/>
              </a:rPr>
              <a:t>radiation,  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&lt;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en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/2</a:t>
            </a:r>
            <a:r>
              <a:rPr lang="en-US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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W</a:t>
            </a:r>
            <a:endParaRPr lang="en-US" sz="1600" baseline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TextBox 45"/>
          <p:cNvSpPr txBox="1">
            <a:spLocks noChangeArrowheads="1"/>
          </p:cNvSpPr>
          <p:nvPr/>
        </p:nvSpPr>
        <p:spPr bwMode="auto">
          <a:xfrm>
            <a:off x="5580733" y="5708737"/>
            <a:ext cx="233668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  <a:latin typeface="Calibri" panose="020F0502020204030204" pitchFamily="34" charset="0"/>
                <a:cs typeface="Times New Roman" pitchFamily="18" charset="0"/>
                <a:sym typeface="Symbol" pitchFamily="18" charset="2"/>
              </a:rPr>
              <a:t>Source </a:t>
            </a:r>
            <a:r>
              <a:rPr lang="en-US" sz="1600" b="1" dirty="0" smtClean="0">
                <a:solidFill>
                  <a:srgbClr val="C00000"/>
                </a:solidFill>
                <a:latin typeface="Calibri" panose="020F0502020204030204" pitchFamily="34" charset="0"/>
                <a:cs typeface="Times New Roman" pitchFamily="18" charset="0"/>
                <a:sym typeface="Symbol" pitchFamily="18" charset="2"/>
              </a:rPr>
              <a:t>Configuration:</a:t>
            </a:r>
          </a:p>
          <a:p>
            <a:r>
              <a:rPr lang="en-US" sz="1600" dirty="0" err="1" smtClean="0">
                <a:latin typeface="Calibri" panose="020F0502020204030204" pitchFamily="34" charset="0"/>
                <a:cs typeface="Times New Roman" pitchFamily="18" charset="0"/>
                <a:sym typeface="Symbol" pitchFamily="18" charset="2"/>
              </a:rPr>
              <a:t>U</a:t>
            </a:r>
            <a:r>
              <a:rPr lang="en-US" sz="1600" baseline="-25000" dirty="0" err="1" smtClean="0">
                <a:latin typeface="Calibri" panose="020F0502020204030204" pitchFamily="34" charset="0"/>
                <a:cs typeface="Times New Roman" pitchFamily="18" charset="0"/>
                <a:sym typeface="Symbol" pitchFamily="18" charset="2"/>
              </a:rPr>
              <a:t>ac</a:t>
            </a:r>
            <a:r>
              <a:rPr lang="en-US" sz="1600" dirty="0" smtClean="0">
                <a:latin typeface="Calibri" panose="020F0502020204030204" pitchFamily="34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sz="1600" dirty="0">
                <a:latin typeface="Calibri" panose="020F0502020204030204" pitchFamily="34" charset="0"/>
                <a:cs typeface="Times New Roman" pitchFamily="18" charset="0"/>
                <a:sym typeface="Symbol" pitchFamily="18" charset="2"/>
              </a:rPr>
              <a:t>= </a:t>
            </a:r>
            <a:r>
              <a:rPr lang="en-US" sz="1600" dirty="0" smtClean="0">
                <a:latin typeface="Calibri" panose="020F0502020204030204" pitchFamily="34" charset="0"/>
                <a:cs typeface="Times New Roman" pitchFamily="18" charset="0"/>
                <a:sym typeface="Symbol" pitchFamily="18" charset="2"/>
              </a:rPr>
              <a:t>0, 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j </a:t>
            </a:r>
            <a:r>
              <a:rPr lang="en-US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&gt;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en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/2</a:t>
            </a:r>
            <a:r>
              <a:rPr lang="en-US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W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9345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28204" y="216322"/>
            <a:ext cx="4494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Plasmonic</a:t>
            </a:r>
            <a:r>
              <a:rPr lang="en-US" sz="2400" dirty="0">
                <a:solidFill>
                  <a:schemeClr val="bg1"/>
                </a:solidFill>
              </a:rPr>
              <a:t> FET Detectors</a:t>
            </a:r>
          </a:p>
        </p:txBody>
      </p:sp>
      <p:graphicFrame>
        <p:nvGraphicFramePr>
          <p:cNvPr id="3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9455443"/>
              </p:ext>
            </p:extLst>
          </p:nvPr>
        </p:nvGraphicFramePr>
        <p:xfrm>
          <a:off x="6411311" y="5149438"/>
          <a:ext cx="2589212" cy="109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Equation" r:id="rId3" imgW="1181100" imgH="508000" progId="Equation.3">
                  <p:embed/>
                </p:oleObj>
              </mc:Choice>
              <mc:Fallback>
                <p:oleObj name="Equation" r:id="rId3" imgW="11811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1311" y="5149438"/>
                        <a:ext cx="2589212" cy="10937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3366CC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293511" y="1216573"/>
            <a:ext cx="8839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800" dirty="0" smtClean="0"/>
              <a:t>Advantages of </a:t>
            </a:r>
            <a:r>
              <a:rPr lang="en-US" sz="2800" dirty="0" err="1" smtClean="0"/>
              <a:t>Plasmonic</a:t>
            </a:r>
            <a:r>
              <a:rPr lang="en-US" sz="2800" dirty="0" smtClean="0"/>
              <a:t> FET THz Detectors: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 smtClean="0"/>
              <a:t>High Responsivity</a:t>
            </a:r>
            <a:r>
              <a:rPr lang="en-US" sz="2400" baseline="30000" dirty="0" smtClean="0"/>
              <a:t>1</a:t>
            </a:r>
            <a:r>
              <a:rPr lang="en-US" sz="2400" dirty="0" smtClean="0"/>
              <a:t>   (kV/W)</a:t>
            </a:r>
            <a:r>
              <a:rPr lang="en-US" sz="2400" baseline="30000" dirty="0" smtClean="0"/>
              <a:t> 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 smtClean="0"/>
              <a:t>Low Noise Effective Power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 (</a:t>
            </a:r>
            <a:r>
              <a:rPr lang="en-US" sz="2400" dirty="0" err="1" smtClean="0"/>
              <a:t>pW</a:t>
            </a:r>
            <a:r>
              <a:rPr lang="en-US" sz="2400" dirty="0" smtClean="0"/>
              <a:t>/Hz</a:t>
            </a:r>
            <a:r>
              <a:rPr lang="en-US" sz="2400" baseline="30000" dirty="0" smtClean="0"/>
              <a:t>½</a:t>
            </a:r>
            <a:r>
              <a:rPr lang="en-US" sz="2400" dirty="0" smtClean="0"/>
              <a:t>)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 smtClean="0"/>
              <a:t>Tunable by gate voltage  </a:t>
            </a:r>
          </a:p>
          <a:p>
            <a:pPr lvl="1"/>
            <a:r>
              <a:rPr lang="en-US" sz="2400" dirty="0"/>
              <a:t> </a:t>
            </a:r>
            <a:r>
              <a:rPr lang="en-US" sz="2400" dirty="0" smtClean="0"/>
              <a:t>   (for high mobility, short channel devices)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FF0000"/>
                </a:solidFill>
              </a:rPr>
              <a:t>Fast Response?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35" name="TextBox 34"/>
          <p:cNvSpPr txBox="1"/>
          <p:nvPr/>
        </p:nvSpPr>
        <p:spPr>
          <a:xfrm>
            <a:off x="-11289" y="54969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aseline="30000" dirty="0" smtClean="0"/>
              <a:t>1)</a:t>
            </a:r>
            <a:r>
              <a:rPr lang="en-US" sz="1400" dirty="0" smtClean="0"/>
              <a:t> </a:t>
            </a:r>
            <a:r>
              <a:rPr lang="en-US" sz="1400" dirty="0" err="1" smtClean="0"/>
              <a:t>Fatimy</a:t>
            </a:r>
            <a:r>
              <a:rPr lang="en-US" sz="1400" dirty="0" smtClean="0"/>
              <a:t> et. al. J. App. Phys. (2010), 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 Watanabe et. al. IEEE Sensors (2013)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 Kurita et. al. Appl. Phys. Lett. (2012)</a:t>
            </a:r>
          </a:p>
          <a:p>
            <a:r>
              <a:rPr lang="en-US" sz="1400" dirty="0" smtClean="0"/>
              <a:t>2) Sun et. al. Appl. Phys. Lett (2012)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5245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2500" y="838200"/>
            <a:ext cx="723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The 2-D electron gas plasma is modeled with a hydrodynamic model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914400" y="1828800"/>
            <a:ext cx="2566215" cy="898525"/>
            <a:chOff x="914400" y="1600200"/>
            <a:chExt cx="2566215" cy="898525"/>
          </a:xfrm>
        </p:grpSpPr>
        <p:graphicFrame>
          <p:nvGraphicFramePr>
            <p:cNvPr id="4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39750347"/>
                </p:ext>
              </p:extLst>
            </p:nvPr>
          </p:nvGraphicFramePr>
          <p:xfrm>
            <a:off x="1447800" y="1905000"/>
            <a:ext cx="1563688" cy="593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2" r:id="rId3" imgW="1028254" imgH="393529" progId="Equation.DSMT4">
                    <p:embed/>
                  </p:oleObj>
                </mc:Choice>
                <mc:Fallback>
                  <p:oleObj r:id="rId3" imgW="1028254" imgH="39352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7800" y="1905000"/>
                          <a:ext cx="1563688" cy="593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3366CC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TextBox 4"/>
            <p:cNvSpPr txBox="1"/>
            <p:nvPr/>
          </p:nvSpPr>
          <p:spPr>
            <a:xfrm>
              <a:off x="914400" y="1600200"/>
              <a:ext cx="25662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70C0"/>
                  </a:solidFill>
                </a:rPr>
                <a:t>Density balance equation</a:t>
              </a:r>
              <a:endParaRPr lang="en-US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914400" y="2899569"/>
            <a:ext cx="4656138" cy="890588"/>
            <a:chOff x="914400" y="2667000"/>
            <a:chExt cx="4656138" cy="890588"/>
          </a:xfrm>
        </p:grpSpPr>
        <p:graphicFrame>
          <p:nvGraphicFramePr>
            <p:cNvPr id="7" name="Object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82675226"/>
                </p:ext>
              </p:extLst>
            </p:nvPr>
          </p:nvGraphicFramePr>
          <p:xfrm>
            <a:off x="1447800" y="2971800"/>
            <a:ext cx="4122738" cy="585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3" r:id="rId5" imgW="2755900" imgH="393700" progId="Equation.DSMT4">
                    <p:embed/>
                  </p:oleObj>
                </mc:Choice>
                <mc:Fallback>
                  <p:oleObj r:id="rId5" imgW="2755900" imgH="393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7800" y="2971800"/>
                          <a:ext cx="4122738" cy="5857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3366CC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TextBox 7"/>
            <p:cNvSpPr txBox="1"/>
            <p:nvPr/>
          </p:nvSpPr>
          <p:spPr>
            <a:xfrm>
              <a:off x="914400" y="2667000"/>
              <a:ext cx="23619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rgbClr val="0070C0"/>
                  </a:solidFill>
                </a:rPr>
                <a:t>Navier</a:t>
              </a:r>
              <a:r>
                <a:rPr lang="en-US" dirty="0" smtClean="0">
                  <a:solidFill>
                    <a:srgbClr val="0070C0"/>
                  </a:solidFill>
                </a:rPr>
                <a:t>-Stokes equation</a:t>
              </a:r>
              <a:endParaRPr lang="en-US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14400" y="3962400"/>
            <a:ext cx="7058025" cy="1066800"/>
            <a:chOff x="914400" y="3733800"/>
            <a:chExt cx="7058025" cy="1066800"/>
          </a:xfrm>
        </p:grpSpPr>
        <p:graphicFrame>
          <p:nvGraphicFramePr>
            <p:cNvPr id="10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45511883"/>
                </p:ext>
              </p:extLst>
            </p:nvPr>
          </p:nvGraphicFramePr>
          <p:xfrm>
            <a:off x="1447800" y="3981450"/>
            <a:ext cx="6524625" cy="819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4" name="Equation" r:id="rId7" imgW="4317840" imgH="545760" progId="Equation.3">
                    <p:embed/>
                  </p:oleObj>
                </mc:Choice>
                <mc:Fallback>
                  <p:oleObj name="Equation" r:id="rId7" imgW="4317840" imgH="54576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7800" y="3981450"/>
                          <a:ext cx="6524625" cy="8191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3399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TextBox 10"/>
            <p:cNvSpPr txBox="1"/>
            <p:nvPr/>
          </p:nvSpPr>
          <p:spPr>
            <a:xfrm>
              <a:off x="914400" y="3733800"/>
              <a:ext cx="15237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70C0"/>
                  </a:solidFill>
                </a:rPr>
                <a:t>Heat equation</a:t>
              </a:r>
              <a:endParaRPr lang="en-US" dirty="0">
                <a:solidFill>
                  <a:srgbClr val="0070C0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914400" y="526798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Solved numerically for arbitrary signals</a:t>
            </a:r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45305" y="208548"/>
            <a:ext cx="443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Plasma Modeling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12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5305" y="208548"/>
            <a:ext cx="443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Electric Potential Model</a:t>
            </a:r>
            <a:endParaRPr lang="en-US" sz="2400" dirty="0">
              <a:solidFill>
                <a:schemeClr val="bg1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4835729"/>
              </p:ext>
            </p:extLst>
          </p:nvPr>
        </p:nvGraphicFramePr>
        <p:xfrm>
          <a:off x="4514850" y="26352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6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26352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0380761"/>
              </p:ext>
            </p:extLst>
          </p:nvPr>
        </p:nvGraphicFramePr>
        <p:xfrm>
          <a:off x="2362200" y="5638800"/>
          <a:ext cx="16510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7" name="Equation" r:id="rId5" imgW="825480" imgH="291960" progId="Equation.3">
                  <p:embed/>
                </p:oleObj>
              </mc:Choice>
              <mc:Fallback>
                <p:oleObj name="Equation" r:id="rId5" imgW="82548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5638800"/>
                        <a:ext cx="1651000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641889"/>
              </p:ext>
            </p:extLst>
          </p:nvPr>
        </p:nvGraphicFramePr>
        <p:xfrm>
          <a:off x="457200" y="3733800"/>
          <a:ext cx="3332163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8" name="Equation" r:id="rId7" imgW="2222280" imgH="583920" progId="Equation.3">
                  <p:embed/>
                </p:oleObj>
              </mc:Choice>
              <mc:Fallback>
                <p:oleObj name="Equation" r:id="rId7" imgW="2222280" imgH="583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733800"/>
                        <a:ext cx="3332163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211342"/>
              </p:ext>
            </p:extLst>
          </p:nvPr>
        </p:nvGraphicFramePr>
        <p:xfrm>
          <a:off x="928688" y="1524000"/>
          <a:ext cx="2860675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9" name="Equation" r:id="rId9" imgW="1917360" imgH="507960" progId="Equation.3">
                  <p:embed/>
                </p:oleObj>
              </mc:Choice>
              <mc:Fallback>
                <p:oleObj name="Equation" r:id="rId9" imgW="191736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8" y="1524000"/>
                        <a:ext cx="2860675" cy="757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8003928"/>
              </p:ext>
            </p:extLst>
          </p:nvPr>
        </p:nvGraphicFramePr>
        <p:xfrm>
          <a:off x="4859337" y="1155700"/>
          <a:ext cx="731838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50" name="Equation" r:id="rId11" imgW="482400" imgH="393480" progId="Equation.3">
                  <p:embed/>
                </p:oleObj>
              </mc:Choice>
              <mc:Fallback>
                <p:oleObj name="Equation" r:id="rId11" imgW="4824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7" y="1155700"/>
                        <a:ext cx="731838" cy="59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6540478"/>
              </p:ext>
            </p:extLst>
          </p:nvPr>
        </p:nvGraphicFramePr>
        <p:xfrm>
          <a:off x="4859337" y="1981200"/>
          <a:ext cx="2074863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51" name="Equation" r:id="rId13" imgW="1384200" imgH="482400" progId="Equation.3">
                  <p:embed/>
                </p:oleObj>
              </mc:Choice>
              <mc:Fallback>
                <p:oleObj name="Equation" r:id="rId13" imgW="13842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7" y="1981200"/>
                        <a:ext cx="2074863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Left Brace 8"/>
          <p:cNvSpPr/>
          <p:nvPr/>
        </p:nvSpPr>
        <p:spPr>
          <a:xfrm>
            <a:off x="4457700" y="1143000"/>
            <a:ext cx="304800" cy="1447800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185311" y="1269484"/>
            <a:ext cx="1730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Above threshold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185311" y="2158484"/>
            <a:ext cx="1716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Below threshold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962400" y="16002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=</a:t>
            </a:r>
            <a:endParaRPr lang="en-US" sz="2400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9008662"/>
              </p:ext>
            </p:extLst>
          </p:nvPr>
        </p:nvGraphicFramePr>
        <p:xfrm>
          <a:off x="4859337" y="3352800"/>
          <a:ext cx="1069975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52" name="Equation" r:id="rId15" imgW="711000" imgH="444240" progId="Equation.3">
                  <p:embed/>
                </p:oleObj>
              </mc:Choice>
              <mc:Fallback>
                <p:oleObj name="Equation" r:id="rId15" imgW="71100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7" y="3352800"/>
                        <a:ext cx="1069975" cy="668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3299286"/>
              </p:ext>
            </p:extLst>
          </p:nvPr>
        </p:nvGraphicFramePr>
        <p:xfrm>
          <a:off x="4859337" y="4343400"/>
          <a:ext cx="1160463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53" name="Equation" r:id="rId17" imgW="774360" imgH="444240" progId="Equation.3">
                  <p:embed/>
                </p:oleObj>
              </mc:Choice>
              <mc:Fallback>
                <p:oleObj name="Equation" r:id="rId17" imgW="7743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7" y="4343400"/>
                        <a:ext cx="1160463" cy="665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Left Brace 14"/>
          <p:cNvSpPr/>
          <p:nvPr/>
        </p:nvSpPr>
        <p:spPr>
          <a:xfrm>
            <a:off x="4457700" y="3505200"/>
            <a:ext cx="304800" cy="1447800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962400" y="39624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=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7185311" y="3505200"/>
            <a:ext cx="1730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Above threshold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7185311" y="4394200"/>
            <a:ext cx="1716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Below threshold</a:t>
            </a:r>
            <a:endParaRPr lang="en-US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0182447"/>
              </p:ext>
            </p:extLst>
          </p:nvPr>
        </p:nvGraphicFramePr>
        <p:xfrm>
          <a:off x="4745038" y="5537420"/>
          <a:ext cx="1066320" cy="786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54" name="Equation" r:id="rId19" imgW="533160" imgH="393480" progId="Equation.3">
                  <p:embed/>
                </p:oleObj>
              </mc:Choice>
              <mc:Fallback>
                <p:oleObj name="Equation" r:id="rId19" imgW="5331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745038" y="5537420"/>
                        <a:ext cx="1066320" cy="7869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703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5305" y="208548"/>
            <a:ext cx="443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Frequency Response</a:t>
            </a:r>
            <a:endParaRPr lang="en-US" sz="2400" dirty="0">
              <a:solidFill>
                <a:schemeClr val="bg1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5616304"/>
              </p:ext>
            </p:extLst>
          </p:nvPr>
        </p:nvGraphicFramePr>
        <p:xfrm>
          <a:off x="0" y="1215653"/>
          <a:ext cx="5852088" cy="448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8" name="Graph" r:id="rId3" imgW="9753480" imgH="7467480" progId="Origin50.Graph">
                  <p:embed/>
                </p:oleObj>
              </mc:Choice>
              <mc:Fallback>
                <p:oleObj name="Graph" r:id="rId3" imgW="9753480" imgH="74674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1215653"/>
                        <a:ext cx="5852088" cy="4480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170064" y="1862983"/>
            <a:ext cx="221086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Device Parameters:</a:t>
            </a:r>
          </a:p>
          <a:p>
            <a:r>
              <a:rPr lang="en-US" dirty="0" err="1" smtClean="0"/>
              <a:t>GaN</a:t>
            </a:r>
            <a:endParaRPr lang="en-US" dirty="0" smtClean="0"/>
          </a:p>
          <a:p>
            <a:r>
              <a:rPr lang="en-US" dirty="0" smtClean="0"/>
              <a:t>L=100nm</a:t>
            </a:r>
          </a:p>
          <a:p>
            <a:r>
              <a:rPr lang="en-US" dirty="0" smtClean="0"/>
              <a:t>d=15nm</a:t>
            </a:r>
          </a:p>
          <a:p>
            <a:r>
              <a:rPr lang="en-US" dirty="0" smtClean="0"/>
              <a:t>µ=800 cm</a:t>
            </a:r>
            <a:r>
              <a:rPr lang="en-US" baseline="30000" dirty="0" smtClean="0"/>
              <a:t>2</a:t>
            </a:r>
            <a:r>
              <a:rPr lang="en-US" dirty="0" smtClean="0"/>
              <a:t>/Vs</a:t>
            </a:r>
          </a:p>
          <a:p>
            <a:r>
              <a:rPr lang="en-US" dirty="0" smtClean="0"/>
              <a:t>U</a:t>
            </a:r>
            <a:r>
              <a:rPr lang="en-US" baseline="-25000" dirty="0" smtClean="0"/>
              <a:t>0</a:t>
            </a:r>
            <a:r>
              <a:rPr lang="en-US" dirty="0" smtClean="0"/>
              <a:t>=</a:t>
            </a:r>
            <a:r>
              <a:rPr lang="en-US" dirty="0" err="1" smtClean="0"/>
              <a:t>U</a:t>
            </a:r>
            <a:r>
              <a:rPr lang="en-US" baseline="-25000" dirty="0" err="1" smtClean="0"/>
              <a:t>gs</a:t>
            </a:r>
            <a:r>
              <a:rPr lang="en-US" dirty="0" err="1" smtClean="0"/>
              <a:t>-U</a:t>
            </a:r>
            <a:r>
              <a:rPr lang="en-US" baseline="-25000" dirty="0" err="1" smtClean="0"/>
              <a:t>th</a:t>
            </a:r>
            <a:r>
              <a:rPr lang="en-US" dirty="0" smtClean="0"/>
              <a:t>=0.1V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5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5305" y="208548"/>
            <a:ext cx="443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Large Signal Response</a:t>
            </a:r>
            <a:endParaRPr lang="en-US" sz="2400" dirty="0">
              <a:solidFill>
                <a:schemeClr val="bg1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7466765"/>
              </p:ext>
            </p:extLst>
          </p:nvPr>
        </p:nvGraphicFramePr>
        <p:xfrm>
          <a:off x="-315841" y="670213"/>
          <a:ext cx="7324725" cy="561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1" name="Graph" r:id="rId3" imgW="9753480" imgH="7467480" progId="Origin50.Graph">
                  <p:embed/>
                </p:oleObj>
              </mc:Choice>
              <mc:Fallback>
                <p:oleObj name="Graph" r:id="rId3" imgW="9753480" imgH="74674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315841" y="670213"/>
                        <a:ext cx="7324725" cy="5610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08035" y="1789043"/>
            <a:ext cx="283596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Small signal output proportional to U</a:t>
            </a:r>
            <a:r>
              <a:rPr lang="en-US" sz="2400" baseline="-25000" dirty="0" smtClean="0">
                <a:solidFill>
                  <a:schemeClr val="accent3">
                    <a:lumMod val="50000"/>
                  </a:schemeClr>
                </a:solidFill>
              </a:rPr>
              <a:t>a</a:t>
            </a:r>
            <a:r>
              <a:rPr lang="en-US" sz="2400" baseline="30000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 (Intensity)</a:t>
            </a:r>
          </a:p>
          <a:p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Large signal output proportional to 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</a:rPr>
              <a:t>U</a:t>
            </a:r>
            <a:r>
              <a:rPr lang="en-US" sz="2400" baseline="-25000" dirty="0" err="1" smtClean="0">
                <a:solidFill>
                  <a:schemeClr val="accent3">
                    <a:lumMod val="50000"/>
                  </a:schemeClr>
                </a:solidFill>
              </a:rPr>
              <a:t>a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 (Electric Field)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82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5305" y="208548"/>
            <a:ext cx="443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Small Signal Propagation</a:t>
            </a:r>
            <a:endParaRPr lang="en-US" sz="2400" dirty="0">
              <a:solidFill>
                <a:schemeClr val="bg1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8051246"/>
              </p:ext>
            </p:extLst>
          </p:nvPr>
        </p:nvGraphicFramePr>
        <p:xfrm>
          <a:off x="7623" y="1562130"/>
          <a:ext cx="4876740" cy="3733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0" name="Graph" r:id="rId3" imgW="9753480" imgH="7467480" progId="Origin50.Graph">
                  <p:embed/>
                </p:oleObj>
              </mc:Choice>
              <mc:Fallback>
                <p:oleObj name="Graph" r:id="rId3" imgW="9753480" imgH="74674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3" y="1562130"/>
                        <a:ext cx="4876740" cy="3733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9424249"/>
              </p:ext>
            </p:extLst>
          </p:nvPr>
        </p:nvGraphicFramePr>
        <p:xfrm>
          <a:off x="4661324" y="1562130"/>
          <a:ext cx="4876740" cy="3733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1" name="Graph" r:id="rId5" imgW="9753480" imgH="7467480" progId="Origin50.Graph">
                  <p:embed/>
                </p:oleObj>
              </mc:Choice>
              <mc:Fallback>
                <p:oleObj name="Graph" r:id="rId5" imgW="9753480" imgH="74674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61324" y="1562130"/>
                        <a:ext cx="4876740" cy="3733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599619" y="914399"/>
            <a:ext cx="19447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U</a:t>
            </a:r>
            <a:r>
              <a:rPr lang="en-US" sz="3200" baseline="-25000" dirty="0" err="1" smtClean="0"/>
              <a:t>a</a:t>
            </a:r>
            <a:r>
              <a:rPr lang="en-US" sz="3200" dirty="0" smtClean="0"/>
              <a:t>=0.02V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834887" y="5473149"/>
            <a:ext cx="7050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Small signals have a smooth density transition across the device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29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5305" y="208548"/>
            <a:ext cx="44340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Transition Point  Signal Propagation</a:t>
            </a:r>
            <a:endParaRPr lang="en-US" sz="2000" dirty="0">
              <a:solidFill>
                <a:schemeClr val="bg1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6098604"/>
              </p:ext>
            </p:extLst>
          </p:nvPr>
        </p:nvGraphicFramePr>
        <p:xfrm>
          <a:off x="166151" y="1562130"/>
          <a:ext cx="4876740" cy="3733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8" name="Graph" r:id="rId3" imgW="9753480" imgH="7467480" progId="Origin50.Graph">
                  <p:embed/>
                </p:oleObj>
              </mc:Choice>
              <mc:Fallback>
                <p:oleObj name="Graph" r:id="rId3" imgW="9753480" imgH="74674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6151" y="1562130"/>
                        <a:ext cx="4876740" cy="3733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8456831"/>
              </p:ext>
            </p:extLst>
          </p:nvPr>
        </p:nvGraphicFramePr>
        <p:xfrm>
          <a:off x="4678336" y="1562130"/>
          <a:ext cx="4876740" cy="3733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9" name="Graph" r:id="rId5" imgW="9753480" imgH="7467480" progId="Origin50.Graph">
                  <p:embed/>
                </p:oleObj>
              </mc:Choice>
              <mc:Fallback>
                <p:oleObj name="Graph" r:id="rId5" imgW="9753480" imgH="74674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78336" y="1562130"/>
                        <a:ext cx="4876740" cy="3733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713432" y="914399"/>
            <a:ext cx="17171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U</a:t>
            </a:r>
            <a:r>
              <a:rPr lang="en-US" sz="3200" baseline="-25000" dirty="0" err="1" smtClean="0"/>
              <a:t>a</a:t>
            </a:r>
            <a:r>
              <a:rPr lang="en-US" sz="3200" dirty="0" smtClean="0"/>
              <a:t>=0.1V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834887" y="5314125"/>
            <a:ext cx="7050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At the transition intensity, we start to see a wave front propagating across the device and reflecting off of the drain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9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5305" y="208548"/>
            <a:ext cx="443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Large Signal Propagation</a:t>
            </a:r>
            <a:endParaRPr lang="en-US" sz="2400" dirty="0">
              <a:solidFill>
                <a:schemeClr val="bg1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7002661"/>
              </p:ext>
            </p:extLst>
          </p:nvPr>
        </p:nvGraphicFramePr>
        <p:xfrm>
          <a:off x="4763783" y="1562130"/>
          <a:ext cx="4876740" cy="3733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2" name="Graph" r:id="rId3" imgW="9753480" imgH="7467480" progId="Origin50.Graph">
                  <p:embed/>
                </p:oleObj>
              </mc:Choice>
              <mc:Fallback>
                <p:oleObj name="Graph" r:id="rId3" imgW="9753480" imgH="74674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63783" y="1562130"/>
                        <a:ext cx="4876740" cy="3733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0281595"/>
              </p:ext>
            </p:extLst>
          </p:nvPr>
        </p:nvGraphicFramePr>
        <p:xfrm>
          <a:off x="0" y="1562130"/>
          <a:ext cx="4876740" cy="3733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3" name="Graph" r:id="rId5" imgW="9753480" imgH="7467480" progId="Origin50.Graph">
                  <p:embed/>
                </p:oleObj>
              </mc:Choice>
              <mc:Fallback>
                <p:oleObj name="Graph" r:id="rId5" imgW="9753480" imgH="74674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0" y="1562130"/>
                        <a:ext cx="4876740" cy="3733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713432" y="914399"/>
            <a:ext cx="17171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U</a:t>
            </a:r>
            <a:r>
              <a:rPr lang="en-US" sz="3200" baseline="-25000" dirty="0" err="1" smtClean="0"/>
              <a:t>a</a:t>
            </a:r>
            <a:r>
              <a:rPr lang="en-US" sz="3200" dirty="0" smtClean="0"/>
              <a:t>=0.5V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834887" y="5473149"/>
            <a:ext cx="7050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Large signals have a clear shock wave propagation across the device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20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5305" y="208548"/>
            <a:ext cx="443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Step Response</a:t>
            </a:r>
            <a:endParaRPr lang="en-US" sz="2400" dirty="0">
              <a:solidFill>
                <a:schemeClr val="bg1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1558483"/>
              </p:ext>
            </p:extLst>
          </p:nvPr>
        </p:nvGraphicFramePr>
        <p:xfrm>
          <a:off x="210312" y="1563624"/>
          <a:ext cx="4876740" cy="3733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0" name="Graph" r:id="rId3" imgW="9753480" imgH="7467480" progId="Origin50.Graph">
                  <p:embed/>
                </p:oleObj>
              </mc:Choice>
              <mc:Fallback>
                <p:oleObj name="Graph" r:id="rId3" imgW="9753480" imgH="74674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0312" y="1563624"/>
                        <a:ext cx="4876740" cy="3733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784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5305" y="208548"/>
            <a:ext cx="443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Step Response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14272" y="2076225"/>
            <a:ext cx="3517756" cy="250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High Mobility,</a:t>
            </a:r>
          </a:p>
          <a:p>
            <a:pPr algn="ctr"/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No Viscosity</a:t>
            </a:r>
          </a:p>
          <a:p>
            <a:pPr algn="ctr"/>
            <a:endParaRPr lang="en-US" sz="2800" u="sng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2800" u="sng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</a:pP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Response is an exponentially decaying square wave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426993"/>
              </p:ext>
            </p:extLst>
          </p:nvPr>
        </p:nvGraphicFramePr>
        <p:xfrm>
          <a:off x="210312" y="1563624"/>
          <a:ext cx="4876740" cy="3733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5" name="Graph" r:id="rId3" imgW="9753480" imgH="7467480" progId="Origin50.Graph">
                  <p:embed/>
                </p:oleObj>
              </mc:Choice>
              <mc:Fallback>
                <p:oleObj name="Graph" r:id="rId3" imgW="9753480" imgH="74674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0312" y="1563624"/>
                        <a:ext cx="4876740" cy="3733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486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5305" y="208548"/>
            <a:ext cx="443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Step Response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11096" y="2000924"/>
            <a:ext cx="3517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Viscosity quickly attenuates high order modes leaving single harmonic frequency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5423287"/>
              </p:ext>
            </p:extLst>
          </p:nvPr>
        </p:nvGraphicFramePr>
        <p:xfrm>
          <a:off x="210312" y="1563624"/>
          <a:ext cx="4876740" cy="3733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0" name="Graph" r:id="rId3" imgW="9753480" imgH="7467480" progId="Origin50.Graph">
                  <p:embed/>
                </p:oleObj>
              </mc:Choice>
              <mc:Fallback>
                <p:oleObj name="Graph" r:id="rId3" imgW="9753480" imgH="74674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0312" y="1563624"/>
                        <a:ext cx="4876740" cy="3733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783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4709614"/>
              </p:ext>
            </p:extLst>
          </p:nvPr>
        </p:nvGraphicFramePr>
        <p:xfrm>
          <a:off x="210312" y="1563624"/>
          <a:ext cx="4876740" cy="3733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3" name="Graph" r:id="rId3" imgW="9753480" imgH="7467480" progId="Origin50.Graph">
                  <p:embed/>
                </p:oleObj>
              </mc:Choice>
              <mc:Fallback>
                <p:oleObj name="Graph" r:id="rId3" imgW="9753480" imgH="74674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0312" y="1563624"/>
                        <a:ext cx="4876740" cy="3733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545305" y="208548"/>
            <a:ext cx="443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Step Response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11096" y="2000924"/>
            <a:ext cx="3517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Thermal 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effects also attenuates 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high 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order modes leaving single harmonic 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frequency</a:t>
            </a:r>
            <a:endParaRPr lang="en-US" sz="24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47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5305" y="208548"/>
            <a:ext cx="443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Step Response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57304" y="2090172"/>
            <a:ext cx="356078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Low mobility eliminates periodic ringing</a:t>
            </a:r>
          </a:p>
          <a:p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All 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</a:rPr>
              <a:t>mobilies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 have short delay before exponential decay begins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0910674"/>
              </p:ext>
            </p:extLst>
          </p:nvPr>
        </p:nvGraphicFramePr>
        <p:xfrm>
          <a:off x="210312" y="1563624"/>
          <a:ext cx="4876740" cy="3733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4" name="Graph" r:id="rId3" imgW="9753480" imgH="7467480" progId="Origin50.Graph">
                  <p:embed/>
                </p:oleObj>
              </mc:Choice>
              <mc:Fallback>
                <p:oleObj name="Graph" r:id="rId3" imgW="9753480" imgH="74674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0312" y="1563624"/>
                        <a:ext cx="4876740" cy="3733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787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5305" y="208548"/>
            <a:ext cx="443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Analytical Step Response</a:t>
            </a:r>
            <a:endParaRPr lang="en-US" sz="2400" dirty="0">
              <a:solidFill>
                <a:schemeClr val="bg1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9731171"/>
              </p:ext>
            </p:extLst>
          </p:nvPr>
        </p:nvGraphicFramePr>
        <p:xfrm>
          <a:off x="2862262" y="1435077"/>
          <a:ext cx="3233738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1" name="Equation" r:id="rId3" imgW="1612800" imgH="431640" progId="Equation.3">
                  <p:embed/>
                </p:oleObj>
              </mc:Choice>
              <mc:Fallback>
                <p:oleObj name="Equation" r:id="rId3" imgW="16128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2262" y="1435077"/>
                        <a:ext cx="3233738" cy="866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514850" y="4497387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2" name="Equation" r:id="rId5" imgW="114120" imgH="215640" progId="Equation.3">
                  <p:embed/>
                </p:oleObj>
              </mc:Choice>
              <mc:Fallback>
                <p:oleObj name="Equation" r:id="rId5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4497387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1580901"/>
              </p:ext>
            </p:extLst>
          </p:nvPr>
        </p:nvGraphicFramePr>
        <p:xfrm>
          <a:off x="957599" y="2508584"/>
          <a:ext cx="7800660" cy="1110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3" name="Equation" r:id="rId7" imgW="4457520" imgH="634680" progId="Equation.3">
                  <p:embed/>
                </p:oleObj>
              </mc:Choice>
              <mc:Fallback>
                <p:oleObj name="Equation" r:id="rId7" imgW="445752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7599" y="2508584"/>
                        <a:ext cx="7800660" cy="11106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0345675"/>
              </p:ext>
            </p:extLst>
          </p:nvPr>
        </p:nvGraphicFramePr>
        <p:xfrm>
          <a:off x="4158747" y="4237038"/>
          <a:ext cx="1736725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4" name="Equation" r:id="rId9" imgW="863280" imgH="431640" progId="Equation.3">
                  <p:embed/>
                </p:oleObj>
              </mc:Choice>
              <mc:Fallback>
                <p:oleObj name="Equation" r:id="rId9" imgW="8632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8747" y="4237038"/>
                        <a:ext cx="1736725" cy="868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2575427"/>
              </p:ext>
            </p:extLst>
          </p:nvPr>
        </p:nvGraphicFramePr>
        <p:xfrm>
          <a:off x="4261934" y="5303838"/>
          <a:ext cx="1530350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5" name="Equation" r:id="rId11" imgW="761760" imgH="431640" progId="Equation.3">
                  <p:embed/>
                </p:oleObj>
              </mc:Choice>
              <mc:Fallback>
                <p:oleObj name="Equation" r:id="rId11" imgW="7617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1934" y="5303838"/>
                        <a:ext cx="1530350" cy="868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49932" y="924580"/>
            <a:ext cx="64441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Based on perturbation small signal analysis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066800" y="4353580"/>
            <a:ext cx="19046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Decay time: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5410200"/>
            <a:ext cx="28391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Oscillation period: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8045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0580" y="208548"/>
            <a:ext cx="4499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Step Response Approximations</a:t>
            </a:r>
            <a:endParaRPr lang="en-US" sz="2400" dirty="0">
              <a:solidFill>
                <a:schemeClr val="bg1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4699976"/>
              </p:ext>
            </p:extLst>
          </p:nvPr>
        </p:nvGraphicFramePr>
        <p:xfrm>
          <a:off x="846938" y="2433661"/>
          <a:ext cx="1506537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3" name="Equation" r:id="rId3" imgW="749160" imgH="419040" progId="Equation.3">
                  <p:embed/>
                </p:oleObj>
              </mc:Choice>
              <mc:Fallback>
                <p:oleObj name="Equation" r:id="rId3" imgW="7491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938" y="2433661"/>
                        <a:ext cx="1506537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068223" y="1019596"/>
            <a:ext cx="30075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Low Mobility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663038"/>
              </p:ext>
            </p:extLst>
          </p:nvPr>
        </p:nvGraphicFramePr>
        <p:xfrm>
          <a:off x="2581337" y="4545955"/>
          <a:ext cx="1409400" cy="646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4" name="Equation" r:id="rId5" imgW="469800" imgH="215640" progId="Equation.3">
                  <p:embed/>
                </p:oleObj>
              </mc:Choice>
              <mc:Fallback>
                <p:oleObj name="Equation" r:id="rId5" imgW="4698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contrast="100000"/>
                        <a:grayscl/>
                        <a:biLevel thresh="50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1337" y="4545955"/>
                        <a:ext cx="1409400" cy="6469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11317" y="3706943"/>
            <a:ext cx="31213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High Mobility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27049"/>
              </p:ext>
            </p:extLst>
          </p:nvPr>
        </p:nvGraphicFramePr>
        <p:xfrm>
          <a:off x="3766250" y="2394767"/>
          <a:ext cx="1608138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5" name="Equation" r:id="rId7" imgW="799920" imgH="457200" progId="Equation.3">
                  <p:embed/>
                </p:oleObj>
              </mc:Choice>
              <mc:Fallback>
                <p:oleObj name="Equation" r:id="rId7" imgW="79992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6250" y="2394767"/>
                        <a:ext cx="1608138" cy="919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618425" y="1750976"/>
            <a:ext cx="1907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With Gradual Channel Approx.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85991" y="1951059"/>
            <a:ext cx="190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From Drift Model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1278358"/>
              </p:ext>
            </p:extLst>
          </p:nvPr>
        </p:nvGraphicFramePr>
        <p:xfrm>
          <a:off x="6787163" y="2394767"/>
          <a:ext cx="1250950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6" name="Equation" r:id="rId9" imgW="622080" imgH="457200" progId="Equation.3">
                  <p:embed/>
                </p:oleObj>
              </mc:Choice>
              <mc:Fallback>
                <p:oleObj name="Equation" r:id="rId9" imgW="6220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7163" y="2394767"/>
                        <a:ext cx="1250950" cy="919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598254"/>
              </p:ext>
            </p:extLst>
          </p:nvPr>
        </p:nvGraphicFramePr>
        <p:xfrm>
          <a:off x="5194267" y="4279195"/>
          <a:ext cx="1561680" cy="1180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7" name="Equation" r:id="rId11" imgW="520560" imgH="393480" progId="Equation.3">
                  <p:embed/>
                </p:oleObj>
              </mc:Choice>
              <mc:Fallback>
                <p:oleObj name="Equation" r:id="rId11" imgW="520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4267" y="4279195"/>
                        <a:ext cx="1561680" cy="11804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869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5305" y="208548"/>
            <a:ext cx="44340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Numerical and Analytical Solution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47192" y="1690063"/>
            <a:ext cx="34892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6C00"/>
                </a:solidFill>
              </a:rPr>
              <a:t>Good agreement between numerical solution (lines) and analytical solution (dots)</a:t>
            </a:r>
          </a:p>
          <a:p>
            <a:endParaRPr lang="en-US" sz="2000" dirty="0" smtClean="0">
              <a:solidFill>
                <a:srgbClr val="006C00"/>
              </a:solidFill>
            </a:endParaRPr>
          </a:p>
          <a:p>
            <a:endParaRPr lang="en-US" sz="2000" dirty="0">
              <a:solidFill>
                <a:srgbClr val="006C00"/>
              </a:solidFill>
            </a:endParaRPr>
          </a:p>
          <a:p>
            <a:endParaRPr lang="en-US" sz="2000" dirty="0" smtClean="0">
              <a:solidFill>
                <a:srgbClr val="006C00"/>
              </a:solidFill>
            </a:endParaRPr>
          </a:p>
          <a:p>
            <a:r>
              <a:rPr lang="en-US" sz="2000" dirty="0" smtClean="0">
                <a:solidFill>
                  <a:srgbClr val="006C00"/>
                </a:solidFill>
              </a:rPr>
              <a:t>GCA/Drift model reasonable above </a:t>
            </a:r>
            <a:r>
              <a:rPr lang="en-US" sz="2000" dirty="0" err="1" smtClean="0">
                <a:solidFill>
                  <a:srgbClr val="006C00"/>
                </a:solidFill>
              </a:rPr>
              <a:t>threashold</a:t>
            </a:r>
            <a:endParaRPr lang="en-US" sz="2000" dirty="0">
              <a:solidFill>
                <a:srgbClr val="006C00"/>
              </a:solidFill>
            </a:endParaRPr>
          </a:p>
          <a:p>
            <a:endParaRPr lang="en-US" sz="2000" dirty="0" smtClean="0">
              <a:solidFill>
                <a:srgbClr val="006C00"/>
              </a:solidFill>
            </a:endParaRPr>
          </a:p>
          <a:p>
            <a:r>
              <a:rPr lang="en-US" sz="2000" dirty="0" smtClean="0">
                <a:solidFill>
                  <a:srgbClr val="006C00"/>
                </a:solidFill>
              </a:rPr>
              <a:t>Does not include pressure effects</a:t>
            </a:r>
            <a:endParaRPr lang="en-US" sz="2000" dirty="0">
              <a:solidFill>
                <a:srgbClr val="006C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7824920"/>
              </p:ext>
            </p:extLst>
          </p:nvPr>
        </p:nvGraphicFramePr>
        <p:xfrm>
          <a:off x="-96744" y="1002069"/>
          <a:ext cx="6339762" cy="485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3" name="Graph" r:id="rId3" imgW="9753480" imgH="7467480" progId="Origin50.Graph">
                  <p:embed/>
                </p:oleObj>
              </mc:Choice>
              <mc:Fallback>
                <p:oleObj name="Graph" r:id="rId3" imgW="9753480" imgH="74674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96744" y="1002069"/>
                        <a:ext cx="6339762" cy="4853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4178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5305" y="208548"/>
            <a:ext cx="44340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Thermal Effects</a:t>
            </a:r>
            <a:endParaRPr lang="en-US" sz="2000" dirty="0">
              <a:solidFill>
                <a:schemeClr val="bg1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4031107"/>
              </p:ext>
            </p:extLst>
          </p:nvPr>
        </p:nvGraphicFramePr>
        <p:xfrm>
          <a:off x="-100584" y="1005840"/>
          <a:ext cx="6339762" cy="485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2" name="Graph" r:id="rId3" imgW="9753480" imgH="7467480" progId="Origin50.Graph">
                  <p:embed/>
                </p:oleObj>
              </mc:Choice>
              <mc:Fallback>
                <p:oleObj name="Graph" r:id="rId3" imgW="9753480" imgH="74674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00584" y="1005840"/>
                        <a:ext cx="6339762" cy="4853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547192" y="1690063"/>
            <a:ext cx="34892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6C00"/>
                </a:solidFill>
              </a:rPr>
              <a:t>Thermal effects reduces the decay time for high </a:t>
            </a:r>
            <a:r>
              <a:rPr lang="en-US" sz="2000" dirty="0" err="1" smtClean="0">
                <a:solidFill>
                  <a:srgbClr val="006C00"/>
                </a:solidFill>
              </a:rPr>
              <a:t>mobilities</a:t>
            </a:r>
            <a:endParaRPr lang="en-US" sz="2000" dirty="0" smtClean="0">
              <a:solidFill>
                <a:srgbClr val="006C00"/>
              </a:solidFill>
            </a:endParaRPr>
          </a:p>
          <a:p>
            <a:endParaRPr lang="en-US" sz="2000" dirty="0" smtClean="0">
              <a:solidFill>
                <a:srgbClr val="006C00"/>
              </a:solidFill>
            </a:endParaRPr>
          </a:p>
          <a:p>
            <a:r>
              <a:rPr lang="en-US" sz="2000" dirty="0" smtClean="0">
                <a:solidFill>
                  <a:srgbClr val="006C00"/>
                </a:solidFill>
              </a:rPr>
              <a:t>Small changes for low </a:t>
            </a:r>
            <a:r>
              <a:rPr lang="en-US" sz="2000" dirty="0" err="1" smtClean="0">
                <a:solidFill>
                  <a:srgbClr val="006C00"/>
                </a:solidFill>
              </a:rPr>
              <a:t>mobilities</a:t>
            </a:r>
            <a:endParaRPr lang="en-US" sz="2000" dirty="0">
              <a:solidFill>
                <a:srgbClr val="006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7079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81600" y="1969181"/>
            <a:ext cx="3810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For low </a:t>
            </a:r>
            <a:r>
              <a:rPr lang="en-US" sz="2000" dirty="0" err="1" smtClean="0">
                <a:solidFill>
                  <a:schemeClr val="accent3">
                    <a:lumMod val="50000"/>
                  </a:schemeClr>
                </a:solidFill>
              </a:rPr>
              <a:t>mobilities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, increasing mobility increases the modulation frequency response.</a:t>
            </a:r>
          </a:p>
          <a:p>
            <a:endParaRPr lang="en-US" sz="20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For high </a:t>
            </a:r>
            <a:r>
              <a:rPr lang="en-US" sz="2000" dirty="0" err="1" smtClean="0">
                <a:solidFill>
                  <a:schemeClr val="accent3">
                    <a:lumMod val="50000"/>
                  </a:schemeClr>
                </a:solidFill>
              </a:rPr>
              <a:t>mobilities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, increasing mobility decreases the detector bandwidth, and decreases modulation frequency response.</a:t>
            </a:r>
          </a:p>
          <a:p>
            <a:endParaRPr lang="en-US" sz="2000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There 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</a:rPr>
              <a:t>is an optimal mobility for the largest possible modulation frequency response.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5513823"/>
              </p:ext>
            </p:extLst>
          </p:nvPr>
        </p:nvGraphicFramePr>
        <p:xfrm>
          <a:off x="1880040" y="1066800"/>
          <a:ext cx="490176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0" name="Equation" r:id="rId3" imgW="2450880" imgH="228600" progId="Equation.3">
                  <p:embed/>
                </p:oleObj>
              </mc:Choice>
              <mc:Fallback>
                <p:oleObj name="Equation" r:id="rId3" imgW="245088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80040" y="1066800"/>
                        <a:ext cx="490176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566821" y="240822"/>
            <a:ext cx="4434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Above threshold response to AM signal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5337536"/>
              </p:ext>
            </p:extLst>
          </p:nvPr>
        </p:nvGraphicFramePr>
        <p:xfrm>
          <a:off x="101254" y="1612824"/>
          <a:ext cx="5852088" cy="448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1" name="Graph" r:id="rId5" imgW="9753480" imgH="7467480" progId="Origin50.Graph">
                  <p:embed/>
                </p:oleObj>
              </mc:Choice>
              <mc:Fallback>
                <p:oleObj name="Graph" r:id="rId5" imgW="9753480" imgH="74674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1254" y="1612824"/>
                        <a:ext cx="5852088" cy="4480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309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0148" y="5636522"/>
            <a:ext cx="26372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U</a:t>
            </a:r>
            <a:r>
              <a:rPr lang="en-US" sz="2000" baseline="-25000" dirty="0" smtClean="0"/>
              <a:t>0</a:t>
            </a:r>
            <a:r>
              <a:rPr lang="en-US" sz="2000" dirty="0" smtClean="0"/>
              <a:t>=0.1V   </a:t>
            </a:r>
            <a:r>
              <a:rPr lang="en-US" sz="2000" dirty="0" smtClean="0"/>
              <a:t>f</a:t>
            </a:r>
            <a:r>
              <a:rPr lang="en-US" sz="2000" baseline="-25000" dirty="0" smtClean="0"/>
              <a:t>0</a:t>
            </a:r>
            <a:r>
              <a:rPr lang="en-US" sz="2000" dirty="0" smtClean="0"/>
              <a:t>=0.81THz</a:t>
            </a:r>
            <a:endParaRPr lang="en-US" sz="20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545305" y="208548"/>
            <a:ext cx="443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Modulation Cutoff Frequency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8530" y="1215017"/>
            <a:ext cx="39114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Optimal mobility for maximum cutoff frequency</a:t>
            </a:r>
          </a:p>
          <a:p>
            <a:endParaRPr lang="en-US" sz="2400" dirty="0"/>
          </a:p>
          <a:p>
            <a:r>
              <a:rPr lang="en-US" sz="2400" dirty="0" smtClean="0"/>
              <a:t>Large range of </a:t>
            </a:r>
            <a:r>
              <a:rPr lang="en-US" sz="2400" dirty="0" err="1" smtClean="0"/>
              <a:t>mobilities</a:t>
            </a:r>
            <a:r>
              <a:rPr lang="en-US" sz="2400" dirty="0" smtClean="0"/>
              <a:t> for high bandwidth </a:t>
            </a:r>
            <a:r>
              <a:rPr lang="en-US" sz="2400" dirty="0" smtClean="0"/>
              <a:t>(&gt;</a:t>
            </a:r>
            <a:r>
              <a:rPr lang="en-US" sz="2400" dirty="0"/>
              <a:t>5</a:t>
            </a:r>
            <a:r>
              <a:rPr lang="en-US" sz="2400" dirty="0" smtClean="0"/>
              <a:t>0GHz</a:t>
            </a:r>
            <a:r>
              <a:rPr lang="en-US" sz="2400" dirty="0" smtClean="0"/>
              <a:t>)</a:t>
            </a:r>
          </a:p>
          <a:p>
            <a:endParaRPr lang="en-US" sz="2400" dirty="0"/>
          </a:p>
          <a:p>
            <a:r>
              <a:rPr lang="en-US" sz="2400" dirty="0" smtClean="0"/>
              <a:t>Experimental mobility </a:t>
            </a:r>
            <a:r>
              <a:rPr lang="en-US" sz="2400" dirty="0" smtClean="0"/>
              <a:t>(~</a:t>
            </a:r>
            <a:r>
              <a:rPr lang="en-US" sz="2400" dirty="0"/>
              <a:t>8</a:t>
            </a:r>
            <a:r>
              <a:rPr lang="en-US" sz="2400" dirty="0" smtClean="0"/>
              <a:t>00 </a:t>
            </a:r>
            <a:r>
              <a:rPr lang="en-US" sz="2400" dirty="0" smtClean="0"/>
              <a:t>cm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/Vs) close to maximum</a:t>
            </a:r>
            <a:endParaRPr lang="en-US" sz="2400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476221"/>
              </p:ext>
            </p:extLst>
          </p:nvPr>
        </p:nvGraphicFramePr>
        <p:xfrm>
          <a:off x="-71027" y="777944"/>
          <a:ext cx="5852088" cy="448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Graph" r:id="rId3" imgW="9753480" imgH="7467480" progId="Origin50.Graph">
                  <p:embed/>
                </p:oleObj>
              </mc:Choice>
              <mc:Fallback>
                <p:oleObj name="Graph" r:id="rId3" imgW="9753480" imgH="74674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71027" y="777944"/>
                        <a:ext cx="5852088" cy="4480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2711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5305" y="208548"/>
            <a:ext cx="443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Modulation Cutoff Frequency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58759" y="1315452"/>
            <a:ext cx="37217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Drift model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Good for low mobility, above </a:t>
            </a:r>
            <a:r>
              <a:rPr lang="en-US" sz="2400" dirty="0" err="1" smtClean="0"/>
              <a:t>threashold</a:t>
            </a:r>
            <a:r>
              <a:rPr lang="en-US" sz="2400" dirty="0" smtClean="0"/>
              <a:t> </a:t>
            </a:r>
          </a:p>
          <a:p>
            <a:endParaRPr lang="en-US" sz="2400" dirty="0" smtClean="0"/>
          </a:p>
          <a:p>
            <a:r>
              <a:rPr lang="en-US" sz="2400" dirty="0" smtClean="0"/>
              <a:t>Scaling constant fit to data</a:t>
            </a:r>
            <a:endParaRPr lang="en-US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7343739"/>
              </p:ext>
            </p:extLst>
          </p:nvPr>
        </p:nvGraphicFramePr>
        <p:xfrm>
          <a:off x="6280367" y="1627941"/>
          <a:ext cx="1625040" cy="786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0" name="Equation" r:id="rId3" imgW="812520" imgH="393480" progId="Equation.3">
                  <p:embed/>
                </p:oleObj>
              </mc:Choice>
              <mc:Fallback>
                <p:oleObj name="Equation" r:id="rId3" imgW="8125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80367" y="1627941"/>
                        <a:ext cx="1625040" cy="7869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6176211"/>
            <a:ext cx="39482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Kachorovskii</a:t>
            </a:r>
            <a:r>
              <a:rPr lang="en-US" sz="1400" dirty="0" smtClean="0"/>
              <a:t> and Shur, Solid State Elec. (2007)</a:t>
            </a:r>
            <a:endParaRPr lang="en-US" sz="14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3872838"/>
              </p:ext>
            </p:extLst>
          </p:nvPr>
        </p:nvGraphicFramePr>
        <p:xfrm>
          <a:off x="-18016" y="941939"/>
          <a:ext cx="5852088" cy="448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1" name="Graph" r:id="rId5" imgW="9753480" imgH="7467480" progId="Origin50.Graph">
                  <p:embed/>
                </p:oleObj>
              </mc:Choice>
              <mc:Fallback>
                <p:oleObj name="Graph" r:id="rId5" imgW="9753480" imgH="74674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18016" y="941939"/>
                        <a:ext cx="5852088" cy="4480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533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5305" y="208548"/>
            <a:ext cx="443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Modulation Cutoff Frequency</a:t>
            </a:r>
            <a:endParaRPr lang="en-US" sz="2400" dirty="0">
              <a:solidFill>
                <a:schemeClr val="bg1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4586579"/>
              </p:ext>
            </p:extLst>
          </p:nvPr>
        </p:nvGraphicFramePr>
        <p:xfrm>
          <a:off x="5651169" y="1191795"/>
          <a:ext cx="2476440" cy="1294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0" name="Equation" r:id="rId3" imgW="825480" imgH="431640" progId="Equation.3">
                  <p:embed/>
                </p:oleObj>
              </mc:Choice>
              <mc:Fallback>
                <p:oleObj name="Equation" r:id="rId3" imgW="8254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51169" y="1191795"/>
                        <a:ext cx="2476440" cy="12949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63974" y="3047832"/>
            <a:ext cx="40719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Good model for all </a:t>
            </a:r>
            <a:r>
              <a:rPr lang="en-US" sz="2400" dirty="0" err="1" smtClean="0"/>
              <a:t>mobilities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Overestimates peak </a:t>
            </a:r>
            <a:endParaRPr lang="en-US" sz="24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7335768"/>
              </p:ext>
            </p:extLst>
          </p:nvPr>
        </p:nvGraphicFramePr>
        <p:xfrm>
          <a:off x="-18014" y="1188756"/>
          <a:ext cx="5852088" cy="448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1" name="Graph" r:id="rId5" imgW="9753480" imgH="7467480" progId="Origin50.Graph">
                  <p:embed/>
                </p:oleObj>
              </mc:Choice>
              <mc:Fallback>
                <p:oleObj name="Graph" r:id="rId5" imgW="9753480" imgH="74674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18014" y="1188756"/>
                        <a:ext cx="5852088" cy="4480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5305" y="208548"/>
            <a:ext cx="443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Modulation Cutoff Frequency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38271" y="4608677"/>
            <a:ext cx="3801979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High mobility limited by bandwidth of detector</a:t>
            </a:r>
          </a:p>
          <a:p>
            <a:pPr>
              <a:spcBef>
                <a:spcPts val="600"/>
              </a:spcBef>
            </a:pPr>
            <a:r>
              <a:rPr lang="en-US" sz="2400" dirty="0" smtClean="0"/>
              <a:t>Allows gate voltage tunable detector</a:t>
            </a:r>
            <a:endParaRPr lang="en-US" sz="24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2433008"/>
              </p:ext>
            </p:extLst>
          </p:nvPr>
        </p:nvGraphicFramePr>
        <p:xfrm>
          <a:off x="-18014" y="1188756"/>
          <a:ext cx="5852088" cy="448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3" name="Graph" r:id="rId3" imgW="9753480" imgH="7467480" progId="Origin50.Graph">
                  <p:embed/>
                </p:oleObj>
              </mc:Choice>
              <mc:Fallback>
                <p:oleObj name="Graph" r:id="rId3" imgW="9753480" imgH="74674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8014" y="1188756"/>
                        <a:ext cx="5852088" cy="4480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2384501"/>
              </p:ext>
            </p:extLst>
          </p:nvPr>
        </p:nvGraphicFramePr>
        <p:xfrm>
          <a:off x="5049320" y="921714"/>
          <a:ext cx="4389066" cy="3360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4" name="Graph" r:id="rId5" imgW="9753480" imgH="7467480" progId="Origin50.Graph">
                  <p:embed/>
                </p:oleObj>
              </mc:Choice>
              <mc:Fallback>
                <p:oleObj name="Graph" r:id="rId5" imgW="9753480" imgH="74674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49320" y="921714"/>
                        <a:ext cx="4389066" cy="33603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419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5305" y="208548"/>
            <a:ext cx="443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Summary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132242"/>
            <a:ext cx="7543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18288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80"/>
                </a:solidFill>
              </a:rPr>
              <a:t>We have simulated the response of a </a:t>
            </a:r>
            <a:r>
              <a:rPr lang="en-US" sz="2400" dirty="0" err="1" smtClean="0">
                <a:solidFill>
                  <a:srgbClr val="000080"/>
                </a:solidFill>
              </a:rPr>
              <a:t>plasmonic</a:t>
            </a:r>
            <a:r>
              <a:rPr lang="en-US" sz="2400" dirty="0" smtClean="0">
                <a:solidFill>
                  <a:srgbClr val="000080"/>
                </a:solidFill>
              </a:rPr>
              <a:t> FET detector to step and modulated input signals</a:t>
            </a:r>
          </a:p>
          <a:p>
            <a:pPr indent="-182880">
              <a:buFont typeface="Arial" pitchFamily="34" charset="0"/>
              <a:buChar char="•"/>
            </a:pPr>
            <a:endParaRPr lang="en-US" sz="2400" dirty="0">
              <a:solidFill>
                <a:srgbClr val="000080"/>
              </a:solidFill>
            </a:endParaRPr>
          </a:p>
          <a:p>
            <a:pPr indent="-182880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00080"/>
                </a:solidFill>
              </a:rPr>
              <a:t>Plasmonic</a:t>
            </a:r>
            <a:r>
              <a:rPr lang="en-US" sz="2400" dirty="0" smtClean="0">
                <a:solidFill>
                  <a:srgbClr val="000080"/>
                </a:solidFill>
              </a:rPr>
              <a:t> FET THz detectors have a fast response time (~</a:t>
            </a:r>
            <a:r>
              <a:rPr lang="en-US" sz="2400" dirty="0" err="1" smtClean="0">
                <a:solidFill>
                  <a:srgbClr val="000080"/>
                </a:solidFill>
              </a:rPr>
              <a:t>ps</a:t>
            </a:r>
            <a:r>
              <a:rPr lang="en-US" sz="2400" dirty="0" smtClean="0">
                <a:solidFill>
                  <a:srgbClr val="000080"/>
                </a:solidFill>
              </a:rPr>
              <a:t>).  Can be used for very high bandwidth (&gt;100GHz) signals</a:t>
            </a:r>
          </a:p>
          <a:p>
            <a:pPr indent="-182880">
              <a:buFont typeface="Arial" pitchFamily="34" charset="0"/>
              <a:buChar char="•"/>
            </a:pPr>
            <a:endParaRPr lang="en-US" sz="2400" dirty="0">
              <a:solidFill>
                <a:srgbClr val="000080"/>
              </a:solidFill>
            </a:endParaRPr>
          </a:p>
          <a:p>
            <a:pPr indent="-18288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80"/>
                </a:solidFill>
              </a:rPr>
              <a:t>There is a mobility that provides the maximum detector bandwidth for modulated signals</a:t>
            </a:r>
          </a:p>
          <a:p>
            <a:pPr indent="-182880">
              <a:buFont typeface="Arial" pitchFamily="34" charset="0"/>
              <a:buChar char="•"/>
            </a:pPr>
            <a:endParaRPr lang="en-US" sz="2400" dirty="0">
              <a:solidFill>
                <a:srgbClr val="000080"/>
              </a:solidFill>
            </a:endParaRPr>
          </a:p>
          <a:p>
            <a:pPr indent="-18288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80"/>
                </a:solidFill>
              </a:rPr>
              <a:t>High mobility detectors provide tunable passband detectors </a:t>
            </a:r>
          </a:p>
        </p:txBody>
      </p:sp>
    </p:spTree>
    <p:extLst>
      <p:ext uri="{BB962C8B-B14F-4D97-AF65-F5344CB8AC3E}">
        <p14:creationId xmlns:p14="http://schemas.microsoft.com/office/powerpoint/2010/main" val="156409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9262" y="208548"/>
            <a:ext cx="443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Aknowledgement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3242" y="1131566"/>
            <a:ext cx="84140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200000"/>
              </a:lnSpc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work at RPI (M. Shur) was supported in part by the U.S. Army Research Laboratory through the Collaborative Research Alliance (CRA) for Multi-Scale Modeling of Electronic materials (MSME).</a:t>
            </a:r>
            <a:endParaRPr lang="en-US" sz="20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11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L_Overview_01052015_Update Template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C3F94"/>
      </a:accent1>
      <a:accent2>
        <a:srgbClr val="C4123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MC_Revised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1676</TotalTime>
  <Words>685</Words>
  <Application>Microsoft Office PowerPoint</Application>
  <PresentationFormat>On-screen Show (4:3)</PresentationFormat>
  <Paragraphs>149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26</vt:i4>
      </vt:variant>
    </vt:vector>
  </HeadingPairs>
  <TitlesOfParts>
    <vt:vector size="38" baseType="lpstr">
      <vt:lpstr>MS PGothic</vt:lpstr>
      <vt:lpstr>Arial</vt:lpstr>
      <vt:lpstr>Calibri</vt:lpstr>
      <vt:lpstr>Comic Sans MS</vt:lpstr>
      <vt:lpstr>Consolas</vt:lpstr>
      <vt:lpstr>Symbol</vt:lpstr>
      <vt:lpstr>Times New Roman</vt:lpstr>
      <vt:lpstr>ARL_Overview_01052015_Update Template</vt:lpstr>
      <vt:lpstr>Graph</vt:lpstr>
      <vt:lpstr>Equation</vt:lpstr>
      <vt:lpstr>Equation.DSMT4</vt:lpstr>
      <vt:lpstr>Origin Graph</vt:lpstr>
      <vt:lpstr>Response Time of GaN-based Deep Submicron Plasmonic Terahertz Detectors  G. Rupper1, S. Rudin1, and M. Shur2  1U.S. Army Research Laboratory, Adelphi, Maryland, USA ‎2Rensselaer Polytechnic Institute, Troy, New York, USA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United States Army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Response of Plasmonic Terahertz Detectors  G. Rupper1, S. Rudin1, and M. Shur2  1U.S. Army Research Laboratory, Adelphi, Maryland, USA ‎2Rensselaer Polytechnic Institute, Troy, New York, USA</dc:title>
  <dc:creator>greg.s.rupper.ctr</dc:creator>
  <cp:lastModifiedBy>greg.s.rupper.ctr</cp:lastModifiedBy>
  <cp:revision>47</cp:revision>
  <dcterms:created xsi:type="dcterms:W3CDTF">2015-07-27T17:25:38Z</dcterms:created>
  <dcterms:modified xsi:type="dcterms:W3CDTF">2016-03-12T04:15:53Z</dcterms:modified>
</cp:coreProperties>
</file>