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notesMasterIdLst>
    <p:notesMasterId r:id="rId30"/>
  </p:notesMasterIdLst>
  <p:handoutMasterIdLst>
    <p:handoutMasterId r:id="rId31"/>
  </p:handoutMasterIdLst>
  <p:sldIdLst>
    <p:sldId id="269" r:id="rId2"/>
    <p:sldId id="271" r:id="rId3"/>
    <p:sldId id="273" r:id="rId4"/>
    <p:sldId id="275" r:id="rId5"/>
    <p:sldId id="277" r:id="rId6"/>
    <p:sldId id="279" r:id="rId7"/>
    <p:sldId id="281" r:id="rId8"/>
    <p:sldId id="283" r:id="rId9"/>
    <p:sldId id="285" r:id="rId10"/>
    <p:sldId id="286" r:id="rId11"/>
    <p:sldId id="287" r:id="rId12"/>
    <p:sldId id="290" r:id="rId13"/>
    <p:sldId id="292" r:id="rId14"/>
    <p:sldId id="319" r:id="rId15"/>
    <p:sldId id="296" r:id="rId16"/>
    <p:sldId id="322" r:id="rId17"/>
    <p:sldId id="294" r:id="rId18"/>
    <p:sldId id="295" r:id="rId19"/>
    <p:sldId id="321" r:id="rId20"/>
    <p:sldId id="325" r:id="rId21"/>
    <p:sldId id="326" r:id="rId22"/>
    <p:sldId id="318" r:id="rId23"/>
    <p:sldId id="316" r:id="rId24"/>
    <p:sldId id="306" r:id="rId25"/>
    <p:sldId id="308" r:id="rId26"/>
    <p:sldId id="310" r:id="rId27"/>
    <p:sldId id="323" r:id="rId28"/>
    <p:sldId id="312" r:id="rId29"/>
  </p:sldIdLst>
  <p:sldSz cx="21602700" cy="14401800"/>
  <p:notesSz cx="6858000" cy="9144000"/>
  <p:defaultTextStyle>
    <a:defPPr>
      <a:defRPr lang="ru-RU"/>
    </a:defPPr>
    <a:lvl1pPr marL="0" algn="l" defTabSz="914248" rtl="0" eaLnBrk="1" latinLnBrk="0" hangingPunct="1">
      <a:defRPr sz="1800" kern="1200">
        <a:solidFill>
          <a:schemeClr val="tx1"/>
        </a:solidFill>
        <a:latin typeface="+mn-lt"/>
        <a:ea typeface="+mn-ea"/>
        <a:cs typeface="+mn-cs"/>
      </a:defRPr>
    </a:lvl1pPr>
    <a:lvl2pPr marL="457124" algn="l" defTabSz="914248" rtl="0" eaLnBrk="1" latinLnBrk="0" hangingPunct="1">
      <a:defRPr sz="1800" kern="1200">
        <a:solidFill>
          <a:schemeClr val="tx1"/>
        </a:solidFill>
        <a:latin typeface="+mn-lt"/>
        <a:ea typeface="+mn-ea"/>
        <a:cs typeface="+mn-cs"/>
      </a:defRPr>
    </a:lvl2pPr>
    <a:lvl3pPr marL="914248" algn="l" defTabSz="914248" rtl="0" eaLnBrk="1" latinLnBrk="0" hangingPunct="1">
      <a:defRPr sz="1800" kern="1200">
        <a:solidFill>
          <a:schemeClr val="tx1"/>
        </a:solidFill>
        <a:latin typeface="+mn-lt"/>
        <a:ea typeface="+mn-ea"/>
        <a:cs typeface="+mn-cs"/>
      </a:defRPr>
    </a:lvl3pPr>
    <a:lvl4pPr marL="1371372" algn="l" defTabSz="914248" rtl="0" eaLnBrk="1" latinLnBrk="0" hangingPunct="1">
      <a:defRPr sz="1800" kern="1200">
        <a:solidFill>
          <a:schemeClr val="tx1"/>
        </a:solidFill>
        <a:latin typeface="+mn-lt"/>
        <a:ea typeface="+mn-ea"/>
        <a:cs typeface="+mn-cs"/>
      </a:defRPr>
    </a:lvl4pPr>
    <a:lvl5pPr marL="1828496" algn="l" defTabSz="914248" rtl="0" eaLnBrk="1" latinLnBrk="0" hangingPunct="1">
      <a:defRPr sz="1800" kern="1200">
        <a:solidFill>
          <a:schemeClr val="tx1"/>
        </a:solidFill>
        <a:latin typeface="+mn-lt"/>
        <a:ea typeface="+mn-ea"/>
        <a:cs typeface="+mn-cs"/>
      </a:defRPr>
    </a:lvl5pPr>
    <a:lvl6pPr marL="2285620" algn="l" defTabSz="914248" rtl="0" eaLnBrk="1" latinLnBrk="0" hangingPunct="1">
      <a:defRPr sz="1800" kern="1200">
        <a:solidFill>
          <a:schemeClr val="tx1"/>
        </a:solidFill>
        <a:latin typeface="+mn-lt"/>
        <a:ea typeface="+mn-ea"/>
        <a:cs typeface="+mn-cs"/>
      </a:defRPr>
    </a:lvl6pPr>
    <a:lvl7pPr marL="2742744" algn="l" defTabSz="914248" rtl="0" eaLnBrk="1" latinLnBrk="0" hangingPunct="1">
      <a:defRPr sz="1800" kern="1200">
        <a:solidFill>
          <a:schemeClr val="tx1"/>
        </a:solidFill>
        <a:latin typeface="+mn-lt"/>
        <a:ea typeface="+mn-ea"/>
        <a:cs typeface="+mn-cs"/>
      </a:defRPr>
    </a:lvl7pPr>
    <a:lvl8pPr marL="3199868" algn="l" defTabSz="914248" rtl="0" eaLnBrk="1" latinLnBrk="0" hangingPunct="1">
      <a:defRPr sz="1800" kern="1200">
        <a:solidFill>
          <a:schemeClr val="tx1"/>
        </a:solidFill>
        <a:latin typeface="+mn-lt"/>
        <a:ea typeface="+mn-ea"/>
        <a:cs typeface="+mn-cs"/>
      </a:defRPr>
    </a:lvl8pPr>
    <a:lvl9pPr marL="3656992" algn="l" defTabSz="914248"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84" autoAdjust="0"/>
    <p:restoredTop sz="92209" autoAdjust="0"/>
  </p:normalViewPr>
  <p:slideViewPr>
    <p:cSldViewPr>
      <p:cViewPr>
        <p:scale>
          <a:sx n="34" d="100"/>
          <a:sy n="34" d="100"/>
        </p:scale>
        <p:origin x="-812" y="4"/>
      </p:cViewPr>
      <p:guideLst>
        <p:guide orient="horz" pos="4536"/>
        <p:guide pos="6804"/>
      </p:guideLst>
    </p:cSldViewPr>
  </p:slideViewPr>
  <p:notesTextViewPr>
    <p:cViewPr>
      <p:scale>
        <a:sx n="100" d="100"/>
        <a:sy n="100" d="100"/>
      </p:scale>
      <p:origin x="0" y="0"/>
    </p:cViewPr>
  </p:notesTextViewPr>
  <p:sorterViewPr>
    <p:cViewPr>
      <p:scale>
        <a:sx n="100" d="100"/>
        <a:sy n="100" d="100"/>
      </p:scale>
      <p:origin x="0" y="12744"/>
    </p:cViewPr>
  </p:sorterViewPr>
  <p:notesViewPr>
    <p:cSldViewPr>
      <p:cViewPr varScale="1">
        <p:scale>
          <a:sx n="52" d="100"/>
          <a:sy n="52" d="100"/>
        </p:scale>
        <p:origin x="-2716" y="-8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G:\coferencias\flash%202010%20(&#1040;&#1074;&#1090;&#1086;&#1089;&#1086;&#1093;&#1088;&#1072;&#1085;&#1077;&#1085;&#1085;&#1099;&#1081;)%20(&#1040;&#1074;&#1090;&#1086;&#1089;&#1086;&#1093;&#1088;&#1072;&#1085;&#1077;&#1085;&#1085;&#1099;&#1081;)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para%20citromil\melo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para%20citromil\mel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Лист1!$CF$46</c:f>
              <c:strCache>
                <c:ptCount val="1"/>
                <c:pt idx="0">
                  <c:v>zumo</c:v>
                </c:pt>
              </c:strCache>
            </c:strRef>
          </c:tx>
          <c:spPr>
            <a:ln>
              <a:noFill/>
            </a:ln>
          </c:spPr>
          <c:marker>
            <c:spPr>
              <a:solidFill>
                <a:schemeClr val="tx1"/>
              </a:solidFill>
              <a:ln>
                <a:solidFill>
                  <a:schemeClr val="tx1"/>
                </a:solidFill>
              </a:ln>
            </c:spPr>
          </c:marker>
          <c:trendline>
            <c:spPr>
              <a:ln w="76200">
                <a:solidFill>
                  <a:schemeClr val="tx1"/>
                </a:solidFill>
              </a:ln>
            </c:spPr>
            <c:trendlineType val="poly"/>
            <c:order val="3"/>
            <c:dispRSqr val="0"/>
            <c:dispEq val="0"/>
          </c:trendline>
          <c:errBars>
            <c:errDir val="y"/>
            <c:errBarType val="both"/>
            <c:errValType val="percentage"/>
            <c:noEndCap val="0"/>
            <c:val val="5"/>
          </c:errBars>
          <c:xVal>
            <c:numRef>
              <c:f>Лист1!$CE$47:$CE$52</c:f>
              <c:numCache>
                <c:formatCode>General</c:formatCode>
                <c:ptCount val="6"/>
                <c:pt idx="0">
                  <c:v>1.0129999999999999</c:v>
                </c:pt>
                <c:pt idx="1">
                  <c:v>0.67</c:v>
                </c:pt>
                <c:pt idx="2">
                  <c:v>0.39</c:v>
                </c:pt>
                <c:pt idx="3">
                  <c:v>0.25</c:v>
                </c:pt>
                <c:pt idx="4">
                  <c:v>0.12</c:v>
                </c:pt>
                <c:pt idx="5">
                  <c:v>0.03</c:v>
                </c:pt>
              </c:numCache>
            </c:numRef>
          </c:xVal>
          <c:yVal>
            <c:numRef>
              <c:f>Лист1!$CF$47:$CF$52</c:f>
              <c:numCache>
                <c:formatCode>General</c:formatCode>
                <c:ptCount val="6"/>
                <c:pt idx="0">
                  <c:v>39</c:v>
                </c:pt>
                <c:pt idx="1">
                  <c:v>59</c:v>
                </c:pt>
                <c:pt idx="2">
                  <c:v>55</c:v>
                </c:pt>
                <c:pt idx="3">
                  <c:v>61.7</c:v>
                </c:pt>
                <c:pt idx="4">
                  <c:v>62.9</c:v>
                </c:pt>
                <c:pt idx="5">
                  <c:v>58.3</c:v>
                </c:pt>
              </c:numCache>
            </c:numRef>
          </c:yVal>
          <c:smooth val="1"/>
        </c:ser>
        <c:dLbls>
          <c:showLegendKey val="0"/>
          <c:showVal val="0"/>
          <c:showCatName val="0"/>
          <c:showSerName val="0"/>
          <c:showPercent val="0"/>
          <c:showBubbleSize val="0"/>
        </c:dLbls>
        <c:axId val="41647488"/>
        <c:axId val="41661952"/>
      </c:scatterChart>
      <c:valAx>
        <c:axId val="41647488"/>
        <c:scaling>
          <c:orientation val="minMax"/>
          <c:max val="1.1000000000000001"/>
          <c:min val="0"/>
        </c:scaling>
        <c:delete val="0"/>
        <c:axPos val="b"/>
        <c:title>
          <c:tx>
            <c:rich>
              <a:bodyPr/>
              <a:lstStyle/>
              <a:p>
                <a:pPr>
                  <a:defRPr sz="2800" b="0">
                    <a:latin typeface="Times New Roman" pitchFamily="18" charset="0"/>
                    <a:cs typeface="Times New Roman" pitchFamily="18" charset="0"/>
                  </a:defRPr>
                </a:pPr>
                <a:r>
                  <a:rPr lang="en-US" sz="2800" b="0">
                    <a:latin typeface="Times New Roman" pitchFamily="18" charset="0"/>
                    <a:cs typeface="Times New Roman" pitchFamily="18" charset="0"/>
                  </a:rPr>
                  <a:t>Vacuum, bar</a:t>
                </a:r>
                <a:endParaRPr lang="ru-RU" sz="2800" b="0">
                  <a:latin typeface="Times New Roman" pitchFamily="18" charset="0"/>
                  <a:cs typeface="Times New Roman" pitchFamily="18" charset="0"/>
                </a:endParaRPr>
              </a:p>
            </c:rich>
          </c:tx>
          <c:overlay val="0"/>
        </c:title>
        <c:numFmt formatCode="General" sourceLinked="1"/>
        <c:majorTickMark val="out"/>
        <c:minorTickMark val="none"/>
        <c:tickLblPos val="nextTo"/>
        <c:spPr>
          <a:ln w="50800">
            <a:solidFill>
              <a:schemeClr val="tx1"/>
            </a:solidFill>
          </a:ln>
        </c:spPr>
        <c:txPr>
          <a:bodyPr/>
          <a:lstStyle/>
          <a:p>
            <a:pPr>
              <a:defRPr sz="2800">
                <a:latin typeface="Times New Roman" pitchFamily="18" charset="0"/>
                <a:cs typeface="Times New Roman" pitchFamily="18" charset="0"/>
              </a:defRPr>
            </a:pPr>
            <a:endParaRPr lang="ru-RU"/>
          </a:p>
        </c:txPr>
        <c:crossAx val="41661952"/>
        <c:crosses val="autoZero"/>
        <c:crossBetween val="midCat"/>
      </c:valAx>
      <c:valAx>
        <c:axId val="41661952"/>
        <c:scaling>
          <c:orientation val="minMax"/>
        </c:scaling>
        <c:delete val="0"/>
        <c:axPos val="l"/>
        <c:majorGridlines>
          <c:spPr>
            <a:ln>
              <a:noFill/>
            </a:ln>
          </c:spPr>
        </c:majorGridlines>
        <c:title>
          <c:tx>
            <c:rich>
              <a:bodyPr rot="-5400000" vert="horz"/>
              <a:lstStyle/>
              <a:p>
                <a:pPr>
                  <a:defRPr sz="2800">
                    <a:latin typeface="Times New Roman" panose="02020603050405020304" pitchFamily="18" charset="0"/>
                    <a:cs typeface="Times New Roman" panose="02020603050405020304" pitchFamily="18" charset="0"/>
                  </a:defRPr>
                </a:pPr>
                <a:r>
                  <a:rPr lang="en-US" sz="2800" b="0" i="0" u="none" strike="noStrike" baseline="0">
                    <a:effectLst/>
                    <a:latin typeface="Times New Roman" pitchFamily="18" charset="0"/>
                    <a:cs typeface="Times New Roman" pitchFamily="18" charset="0"/>
                  </a:rPr>
                  <a:t>Esterification</a:t>
                </a:r>
                <a:r>
                  <a:rPr lang="en-US" sz="2800" b="1" i="0" u="none" strike="noStrike" baseline="0">
                    <a:effectLst/>
                    <a:latin typeface="Times New Roman" panose="02020603050405020304" pitchFamily="18" charset="0"/>
                    <a:cs typeface="Times New Roman" panose="02020603050405020304" pitchFamily="18" charset="0"/>
                  </a:rPr>
                  <a:t> </a:t>
                </a:r>
                <a:r>
                  <a:rPr lang="en-US" sz="2800" b="0" i="0" u="none" strike="noStrike" baseline="0">
                    <a:effectLst/>
                    <a:latin typeface="Times New Roman" pitchFamily="18" charset="0"/>
                    <a:cs typeface="Times New Roman" pitchFamily="18" charset="0"/>
                  </a:rPr>
                  <a:t>degree,%</a:t>
                </a:r>
                <a:endParaRPr lang="ru-RU" sz="2800" b="0">
                  <a:latin typeface="Times New Roman" pitchFamily="18" charset="0"/>
                  <a:cs typeface="Times New Roman" pitchFamily="18" charset="0"/>
                </a:endParaRPr>
              </a:p>
            </c:rich>
          </c:tx>
          <c:overlay val="0"/>
        </c:title>
        <c:numFmt formatCode="General" sourceLinked="1"/>
        <c:majorTickMark val="out"/>
        <c:minorTickMark val="none"/>
        <c:tickLblPos val="nextTo"/>
        <c:spPr>
          <a:ln w="50800">
            <a:solidFill>
              <a:schemeClr val="tx1"/>
            </a:solidFill>
          </a:ln>
        </c:spPr>
        <c:txPr>
          <a:bodyPr/>
          <a:lstStyle/>
          <a:p>
            <a:pPr>
              <a:defRPr sz="2800">
                <a:latin typeface="Times New Roman" pitchFamily="18" charset="0"/>
                <a:cs typeface="Times New Roman" pitchFamily="18" charset="0"/>
              </a:defRPr>
            </a:pPr>
            <a:endParaRPr lang="ru-RU"/>
          </a:p>
        </c:txPr>
        <c:crossAx val="41647488"/>
        <c:crosses val="autoZero"/>
        <c:crossBetween val="midCat"/>
      </c:valAx>
      <c:spPr>
        <a:ln>
          <a:solidFill>
            <a:schemeClr val="tx1"/>
          </a:solidFill>
        </a:ln>
      </c:spPr>
    </c:plotArea>
    <c:plotVisOnly val="1"/>
    <c:dispBlanksAs val="gap"/>
    <c:showDLblsOverMax val="0"/>
  </c:chart>
  <c:spPr>
    <a:solidFill>
      <a:schemeClr val="bg1"/>
    </a:solid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45899591981999"/>
          <c:y val="4.4348346324449693E-2"/>
          <c:w val="0.84968747319461424"/>
          <c:h val="0.68022662297350922"/>
        </c:manualLayout>
      </c:layout>
      <c:scatterChart>
        <c:scatterStyle val="smoothMarker"/>
        <c:varyColors val="0"/>
        <c:ser>
          <c:idx val="0"/>
          <c:order val="0"/>
          <c:tx>
            <c:strRef>
              <c:f>produccion!$FQ$11</c:f>
              <c:strCache>
                <c:ptCount val="1"/>
                <c:pt idx="0">
                  <c:v>pulpa</c:v>
                </c:pt>
              </c:strCache>
            </c:strRef>
          </c:tx>
          <c:spPr>
            <a:ln w="38100">
              <a:solidFill>
                <a:schemeClr val="tx1"/>
              </a:solidFill>
            </a:ln>
          </c:spPr>
          <c:marker>
            <c:spPr>
              <a:solidFill>
                <a:schemeClr val="tx1"/>
              </a:solidFill>
              <a:ln>
                <a:solidFill>
                  <a:schemeClr val="tx1"/>
                </a:solidFill>
              </a:ln>
            </c:spPr>
          </c:marker>
          <c:errBars>
            <c:errDir val="y"/>
            <c:errBarType val="both"/>
            <c:errValType val="stdErr"/>
            <c:noEndCap val="0"/>
            <c:spPr>
              <a:ln>
                <a:solidFill>
                  <a:schemeClr val="tx1"/>
                </a:solidFill>
              </a:ln>
            </c:spPr>
          </c:errBars>
          <c:xVal>
            <c:numRef>
              <c:f>produccion!$FP$12:$FP$24</c:f>
              <c:numCache>
                <c:formatCode>General</c:formatCode>
                <c:ptCount val="13"/>
                <c:pt idx="0">
                  <c:v>11</c:v>
                </c:pt>
                <c:pt idx="1">
                  <c:v>20</c:v>
                </c:pt>
                <c:pt idx="2">
                  <c:v>25</c:v>
                </c:pt>
                <c:pt idx="3">
                  <c:v>31</c:v>
                </c:pt>
                <c:pt idx="4">
                  <c:v>35</c:v>
                </c:pt>
                <c:pt idx="5">
                  <c:v>36</c:v>
                </c:pt>
                <c:pt idx="6">
                  <c:v>37</c:v>
                </c:pt>
                <c:pt idx="7">
                  <c:v>38</c:v>
                </c:pt>
                <c:pt idx="8">
                  <c:v>39</c:v>
                </c:pt>
                <c:pt idx="9">
                  <c:v>40</c:v>
                </c:pt>
                <c:pt idx="10">
                  <c:v>45</c:v>
                </c:pt>
                <c:pt idx="11">
                  <c:v>50</c:v>
                </c:pt>
                <c:pt idx="12">
                  <c:v>55</c:v>
                </c:pt>
              </c:numCache>
            </c:numRef>
          </c:xVal>
          <c:yVal>
            <c:numRef>
              <c:f>produccion!$FQ$12:$FQ$24</c:f>
              <c:numCache>
                <c:formatCode>General</c:formatCode>
                <c:ptCount val="13"/>
                <c:pt idx="0">
                  <c:v>0.30000000000000032</c:v>
                </c:pt>
                <c:pt idx="1">
                  <c:v>0.2</c:v>
                </c:pt>
                <c:pt idx="2">
                  <c:v>0.2</c:v>
                </c:pt>
                <c:pt idx="3">
                  <c:v>0.2</c:v>
                </c:pt>
                <c:pt idx="4">
                  <c:v>0.2</c:v>
                </c:pt>
                <c:pt idx="5">
                  <c:v>0.4</c:v>
                </c:pt>
                <c:pt idx="6">
                  <c:v>0.5</c:v>
                </c:pt>
                <c:pt idx="7">
                  <c:v>1</c:v>
                </c:pt>
                <c:pt idx="8">
                  <c:v>2.5</c:v>
                </c:pt>
                <c:pt idx="9">
                  <c:v>3</c:v>
                </c:pt>
                <c:pt idx="10">
                  <c:v>3.5</c:v>
                </c:pt>
                <c:pt idx="11">
                  <c:v>3.6</c:v>
                </c:pt>
                <c:pt idx="12">
                  <c:v>4</c:v>
                </c:pt>
              </c:numCache>
            </c:numRef>
          </c:yVal>
          <c:smooth val="1"/>
        </c:ser>
        <c:dLbls>
          <c:showLegendKey val="0"/>
          <c:showVal val="0"/>
          <c:showCatName val="0"/>
          <c:showSerName val="0"/>
          <c:showPercent val="0"/>
          <c:showBubbleSize val="0"/>
        </c:dLbls>
        <c:axId val="46540672"/>
        <c:axId val="46542848"/>
      </c:scatterChart>
      <c:valAx>
        <c:axId val="46540672"/>
        <c:scaling>
          <c:orientation val="minMax"/>
          <c:max val="55"/>
          <c:min val="10"/>
        </c:scaling>
        <c:delete val="0"/>
        <c:axPos val="b"/>
        <c:title>
          <c:tx>
            <c:rich>
              <a:bodyPr/>
              <a:lstStyle/>
              <a:p>
                <a:pPr>
                  <a:defRPr sz="2800">
                    <a:latin typeface="Times New Roman" panose="02020603050405020304" pitchFamily="18" charset="0"/>
                    <a:cs typeface="Times New Roman" panose="02020603050405020304" pitchFamily="18" charset="0"/>
                  </a:defRPr>
                </a:pPr>
                <a:r>
                  <a:rPr lang="en-US" sz="2800">
                    <a:latin typeface="Times New Roman" panose="02020603050405020304" pitchFamily="18" charset="0"/>
                    <a:cs typeface="Times New Roman" panose="02020603050405020304" pitchFamily="18" charset="0"/>
                  </a:rPr>
                  <a:t>Soluble solids, °Brix</a:t>
                </a:r>
                <a:endParaRPr lang="ru-RU" sz="2800">
                  <a:latin typeface="Times New Roman" panose="02020603050405020304" pitchFamily="18" charset="0"/>
                  <a:cs typeface="Times New Roman" panose="02020603050405020304" pitchFamily="18" charset="0"/>
                </a:endParaRPr>
              </a:p>
            </c:rich>
          </c:tx>
          <c:layout>
            <c:manualLayout>
              <c:xMode val="edge"/>
              <c:yMode val="edge"/>
              <c:x val="0.43715361038954448"/>
              <c:y val="0.8964561778456942"/>
            </c:manualLayout>
          </c:layout>
          <c:overlay val="0"/>
        </c:title>
        <c:numFmt formatCode="General" sourceLinked="1"/>
        <c:majorTickMark val="out"/>
        <c:minorTickMark val="none"/>
        <c:tickLblPos val="nextTo"/>
        <c:spPr>
          <a:ln w="25400">
            <a:solidFill>
              <a:schemeClr val="tx1"/>
            </a:solidFill>
          </a:ln>
        </c:spPr>
        <c:txPr>
          <a:bodyPr/>
          <a:lstStyle/>
          <a:p>
            <a:pPr>
              <a:defRPr sz="2800">
                <a:latin typeface="Times New Roman" panose="02020603050405020304" pitchFamily="18" charset="0"/>
                <a:cs typeface="Times New Roman" panose="02020603050405020304" pitchFamily="18" charset="0"/>
              </a:defRPr>
            </a:pPr>
            <a:endParaRPr lang="ru-RU"/>
          </a:p>
        </c:txPr>
        <c:crossAx val="46542848"/>
        <c:crosses val="autoZero"/>
        <c:crossBetween val="midCat"/>
      </c:valAx>
      <c:valAx>
        <c:axId val="46542848"/>
        <c:scaling>
          <c:orientation val="minMax"/>
          <c:min val="0"/>
        </c:scaling>
        <c:delete val="0"/>
        <c:axPos val="l"/>
        <c:title>
          <c:tx>
            <c:rich>
              <a:bodyPr rot="-5400000" vert="horz"/>
              <a:lstStyle/>
              <a:p>
                <a:pPr>
                  <a:defRPr sz="2800">
                    <a:latin typeface="Times New Roman" panose="02020603050405020304" pitchFamily="18" charset="0"/>
                    <a:cs typeface="Times New Roman" panose="02020603050405020304" pitchFamily="18" charset="0"/>
                  </a:defRPr>
                </a:pPr>
                <a:r>
                  <a:rPr lang="en-US" sz="2800" dirty="0">
                    <a:latin typeface="Times New Roman" panose="02020603050405020304" pitchFamily="18" charset="0"/>
                    <a:cs typeface="Times New Roman" panose="02020603050405020304" pitchFamily="18" charset="0"/>
                  </a:rPr>
                  <a:t>Pulp content, %v/v</a:t>
                </a:r>
                <a:endParaRPr lang="ru-RU" sz="2800" dirty="0">
                  <a:latin typeface="Times New Roman" panose="02020603050405020304" pitchFamily="18" charset="0"/>
                  <a:cs typeface="Times New Roman" panose="02020603050405020304" pitchFamily="18" charset="0"/>
                </a:endParaRPr>
              </a:p>
            </c:rich>
          </c:tx>
          <c:layout>
            <c:manualLayout>
              <c:xMode val="edge"/>
              <c:yMode val="edge"/>
              <c:x val="8.1435565291201224E-3"/>
              <c:y val="0.16336843082151775"/>
            </c:manualLayout>
          </c:layout>
          <c:overlay val="0"/>
        </c:title>
        <c:numFmt formatCode="General" sourceLinked="1"/>
        <c:majorTickMark val="out"/>
        <c:minorTickMark val="none"/>
        <c:tickLblPos val="nextTo"/>
        <c:spPr>
          <a:ln w="25400">
            <a:solidFill>
              <a:schemeClr val="tx1"/>
            </a:solidFill>
          </a:ln>
        </c:spPr>
        <c:txPr>
          <a:bodyPr/>
          <a:lstStyle/>
          <a:p>
            <a:pPr>
              <a:defRPr sz="2800">
                <a:latin typeface="Times New Roman" panose="02020603050405020304" pitchFamily="18" charset="0"/>
                <a:cs typeface="Times New Roman" panose="02020603050405020304" pitchFamily="18" charset="0"/>
              </a:defRPr>
            </a:pPr>
            <a:endParaRPr lang="ru-RU"/>
          </a:p>
        </c:txPr>
        <c:crossAx val="46540672"/>
        <c:crosses val="autoZero"/>
        <c:crossBetween val="midCat"/>
      </c:valAx>
      <c:spPr>
        <a:ln>
          <a:solidFill>
            <a:schemeClr val="tx1"/>
          </a:solidFill>
        </a:ln>
      </c:spPr>
    </c:plotArea>
    <c:plotVisOnly val="1"/>
    <c:dispBlanksAs val="gap"/>
    <c:showDLblsOverMax val="0"/>
  </c:chart>
  <c:spPr>
    <a:solidFill>
      <a:schemeClr val="bg1"/>
    </a:solidFill>
    <a:ln>
      <a:noFill/>
    </a:ln>
  </c:spPr>
  <c:txPr>
    <a:bodyPr/>
    <a:lstStyle/>
    <a:p>
      <a:pPr>
        <a:defRPr>
          <a:solidFill>
            <a:schemeClr val="tx1"/>
          </a:solidFill>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55815085753918"/>
          <c:y val="0.13198798989654775"/>
          <c:w val="0.67842585244660336"/>
          <c:h val="0.63171146833358605"/>
        </c:manualLayout>
      </c:layout>
      <c:scatterChart>
        <c:scatterStyle val="lineMarker"/>
        <c:varyColors val="0"/>
        <c:ser>
          <c:idx val="0"/>
          <c:order val="0"/>
          <c:tx>
            <c:v>0-DAYS</c:v>
          </c:tx>
          <c:spPr>
            <a:ln w="28575">
              <a:noFill/>
            </a:ln>
          </c:spPr>
          <c:marker>
            <c:symbol val="diamond"/>
            <c:size val="13"/>
            <c:spPr>
              <a:solidFill>
                <a:srgbClr val="FFFFFF"/>
              </a:solidFill>
              <a:ln>
                <a:solidFill>
                  <a:srgbClr val="000000"/>
                </a:solidFill>
                <a:prstDash val="solid"/>
              </a:ln>
            </c:spPr>
          </c:marker>
          <c:trendline>
            <c:spPr>
              <a:ln w="25400">
                <a:solidFill>
                  <a:srgbClr val="000000"/>
                </a:solidFill>
                <a:prstDash val="solid"/>
              </a:ln>
            </c:spPr>
            <c:trendlineType val="poly"/>
            <c:order val="2"/>
            <c:dispRSqr val="0"/>
            <c:dispEq val="0"/>
          </c:trendline>
          <c:errBars>
            <c:errDir val="y"/>
            <c:errBarType val="both"/>
            <c:errValType val="stdErr"/>
            <c:noEndCap val="0"/>
            <c:spPr>
              <a:ln w="25400">
                <a:solidFill>
                  <a:srgbClr val="000000"/>
                </a:solidFill>
                <a:prstDash val="solid"/>
              </a:ln>
            </c:spPr>
          </c:errBars>
          <c:xVal>
            <c:numRef>
              <c:f>produccion!$EI$58:$EI$62</c:f>
              <c:numCache>
                <c:formatCode>General</c:formatCode>
                <c:ptCount val="5"/>
                <c:pt idx="0">
                  <c:v>30</c:v>
                </c:pt>
                <c:pt idx="1">
                  <c:v>35</c:v>
                </c:pt>
                <c:pt idx="2">
                  <c:v>40</c:v>
                </c:pt>
                <c:pt idx="3">
                  <c:v>45</c:v>
                </c:pt>
                <c:pt idx="4">
                  <c:v>55</c:v>
                </c:pt>
              </c:numCache>
            </c:numRef>
          </c:xVal>
          <c:yVal>
            <c:numRef>
              <c:f>produccion!$EJ$58:$EJ$62</c:f>
              <c:numCache>
                <c:formatCode>General</c:formatCode>
                <c:ptCount val="5"/>
                <c:pt idx="0">
                  <c:v>190</c:v>
                </c:pt>
                <c:pt idx="1">
                  <c:v>183</c:v>
                </c:pt>
                <c:pt idx="2">
                  <c:v>163</c:v>
                </c:pt>
                <c:pt idx="3">
                  <c:v>150</c:v>
                </c:pt>
                <c:pt idx="4">
                  <c:v>145</c:v>
                </c:pt>
              </c:numCache>
            </c:numRef>
          </c:yVal>
          <c:smooth val="0"/>
        </c:ser>
        <c:ser>
          <c:idx val="1"/>
          <c:order val="1"/>
          <c:tx>
            <c:v>14-DAYS</c:v>
          </c:tx>
          <c:spPr>
            <a:ln w="28575">
              <a:noFill/>
            </a:ln>
          </c:spPr>
          <c:marker>
            <c:symbol val="square"/>
            <c:size val="7"/>
            <c:spPr>
              <a:solidFill>
                <a:srgbClr val="000000"/>
              </a:solidFill>
              <a:ln>
                <a:solidFill>
                  <a:srgbClr val="000000"/>
                </a:solidFill>
                <a:prstDash val="solid"/>
              </a:ln>
            </c:spPr>
          </c:marker>
          <c:trendline>
            <c:spPr>
              <a:ln w="25400">
                <a:solidFill>
                  <a:srgbClr val="000000"/>
                </a:solidFill>
                <a:prstDash val="solid"/>
              </a:ln>
            </c:spPr>
            <c:trendlineType val="poly"/>
            <c:order val="2"/>
            <c:dispRSqr val="0"/>
            <c:dispEq val="0"/>
          </c:trendline>
          <c:errBars>
            <c:errDir val="y"/>
            <c:errBarType val="both"/>
            <c:errValType val="stdErr"/>
            <c:noEndCap val="0"/>
            <c:spPr>
              <a:ln w="25400">
                <a:solidFill>
                  <a:srgbClr val="000000"/>
                </a:solidFill>
                <a:prstDash val="solid"/>
              </a:ln>
            </c:spPr>
          </c:errBars>
          <c:xVal>
            <c:numRef>
              <c:f>produccion!$EI$58:$EI$62</c:f>
              <c:numCache>
                <c:formatCode>General</c:formatCode>
                <c:ptCount val="5"/>
                <c:pt idx="0">
                  <c:v>30</c:v>
                </c:pt>
                <c:pt idx="1">
                  <c:v>35</c:v>
                </c:pt>
                <c:pt idx="2">
                  <c:v>40</c:v>
                </c:pt>
                <c:pt idx="3">
                  <c:v>45</c:v>
                </c:pt>
                <c:pt idx="4">
                  <c:v>55</c:v>
                </c:pt>
              </c:numCache>
            </c:numRef>
          </c:xVal>
          <c:yVal>
            <c:numRef>
              <c:f>produccion!$EK$58:$EK$62</c:f>
              <c:numCache>
                <c:formatCode>General</c:formatCode>
                <c:ptCount val="5"/>
                <c:pt idx="0">
                  <c:v>142</c:v>
                </c:pt>
                <c:pt idx="1">
                  <c:v>160</c:v>
                </c:pt>
                <c:pt idx="2">
                  <c:v>161</c:v>
                </c:pt>
                <c:pt idx="3">
                  <c:v>148</c:v>
                </c:pt>
                <c:pt idx="4">
                  <c:v>138</c:v>
                </c:pt>
              </c:numCache>
            </c:numRef>
          </c:yVal>
          <c:smooth val="0"/>
        </c:ser>
        <c:dLbls>
          <c:showLegendKey val="0"/>
          <c:showVal val="0"/>
          <c:showCatName val="0"/>
          <c:showSerName val="0"/>
          <c:showPercent val="0"/>
          <c:showBubbleSize val="0"/>
        </c:dLbls>
        <c:axId val="42710912"/>
        <c:axId val="42713088"/>
      </c:scatterChart>
      <c:valAx>
        <c:axId val="42710912"/>
        <c:scaling>
          <c:orientation val="minMax"/>
          <c:max val="55"/>
          <c:min val="30"/>
        </c:scaling>
        <c:delete val="0"/>
        <c:axPos val="b"/>
        <c:title>
          <c:tx>
            <c:rich>
              <a:bodyPr/>
              <a:lstStyle/>
              <a:p>
                <a:pPr>
                  <a:defRPr sz="2800"/>
                </a:pPr>
                <a:r>
                  <a:rPr lang="es-ES" sz="2800" dirty="0" smtClean="0"/>
                  <a:t>Soluble solids, °brix</a:t>
                </a:r>
                <a:endParaRPr lang="es-ES" sz="2800" dirty="0"/>
              </a:p>
            </c:rich>
          </c:tx>
          <c:layout>
            <c:manualLayout>
              <c:xMode val="edge"/>
              <c:yMode val="edge"/>
              <c:x val="0.382637331105316"/>
              <c:y val="0.9128950039781627"/>
            </c:manualLayout>
          </c:layout>
          <c:overlay val="0"/>
          <c:spPr>
            <a:noFill/>
            <a:ln w="25400">
              <a:noFill/>
            </a:ln>
          </c:spPr>
        </c:title>
        <c:numFmt formatCode="General" sourceLinked="1"/>
        <c:majorTickMark val="out"/>
        <c:minorTickMark val="none"/>
        <c:tickLblPos val="nextTo"/>
        <c:spPr>
          <a:ln w="25400">
            <a:solidFill>
              <a:schemeClr val="tx1"/>
            </a:solidFill>
            <a:prstDash val="solid"/>
          </a:ln>
        </c:spPr>
        <c:txPr>
          <a:bodyPr rot="0" vert="horz"/>
          <a:lstStyle/>
          <a:p>
            <a:pPr>
              <a:defRPr sz="2800" b="0" i="0" u="none" strike="noStrike" baseline="0">
                <a:solidFill>
                  <a:srgbClr val="000000"/>
                </a:solidFill>
                <a:latin typeface="Times New Roman"/>
                <a:ea typeface="Times New Roman"/>
                <a:cs typeface="Times New Roman"/>
              </a:defRPr>
            </a:pPr>
            <a:endParaRPr lang="ru-RU"/>
          </a:p>
        </c:txPr>
        <c:crossAx val="42713088"/>
        <c:crosses val="autoZero"/>
        <c:crossBetween val="midCat"/>
      </c:valAx>
      <c:valAx>
        <c:axId val="42713088"/>
        <c:scaling>
          <c:orientation val="minMax"/>
          <c:min val="100"/>
        </c:scaling>
        <c:delete val="0"/>
        <c:axPos val="l"/>
        <c:title>
          <c:tx>
            <c:rich>
              <a:bodyPr/>
              <a:lstStyle/>
              <a:p>
                <a:pPr>
                  <a:defRPr sz="2800"/>
                </a:pPr>
                <a:r>
                  <a:rPr lang="en-US" sz="2800" dirty="0"/>
                  <a:t>Hue/ </a:t>
                </a:r>
                <a:r>
                  <a:rPr lang="en-US" sz="2800" dirty="0" err="1"/>
                  <a:t>Colour</a:t>
                </a:r>
                <a:r>
                  <a:rPr lang="en-US" sz="2800" dirty="0"/>
                  <a:t> parameters</a:t>
                </a:r>
                <a:endParaRPr lang="es-ES" sz="2800" dirty="0"/>
              </a:p>
            </c:rich>
          </c:tx>
          <c:layout>
            <c:manualLayout>
              <c:xMode val="edge"/>
              <c:yMode val="edge"/>
              <c:x val="2.826544129054329E-2"/>
              <c:y val="0.1820547334306947"/>
            </c:manualLayout>
          </c:layout>
          <c:overlay val="0"/>
          <c:spPr>
            <a:noFill/>
            <a:ln w="25400">
              <a:noFill/>
            </a:ln>
          </c:spPr>
        </c:title>
        <c:numFmt formatCode="General" sourceLinked="1"/>
        <c:majorTickMark val="out"/>
        <c:minorTickMark val="none"/>
        <c:tickLblPos val="nextTo"/>
        <c:spPr>
          <a:ln w="38100">
            <a:solidFill>
              <a:schemeClr val="tx1"/>
            </a:solidFill>
            <a:prstDash val="solid"/>
          </a:ln>
        </c:spPr>
        <c:txPr>
          <a:bodyPr rot="0" vert="horz"/>
          <a:lstStyle/>
          <a:p>
            <a:pPr>
              <a:defRPr sz="2800"/>
            </a:pPr>
            <a:endParaRPr lang="ru-RU"/>
          </a:p>
        </c:txPr>
        <c:crossAx val="42710912"/>
        <c:crosses val="autoZero"/>
        <c:crossBetween val="midCat"/>
      </c:valAx>
      <c:spPr>
        <a:solidFill>
          <a:srgbClr val="FFFFFF"/>
        </a:solidFill>
        <a:ln w="12700">
          <a:solidFill>
            <a:srgbClr val="808080"/>
          </a:solidFill>
          <a:prstDash val="solid"/>
        </a:ln>
      </c:spPr>
    </c:plotArea>
    <c:legend>
      <c:legendPos val="r"/>
      <c:legendEntry>
        <c:idx val="2"/>
        <c:delete val="1"/>
      </c:legendEntry>
      <c:legendEntry>
        <c:idx val="3"/>
        <c:delete val="1"/>
      </c:legendEntry>
      <c:layout>
        <c:manualLayout>
          <c:xMode val="edge"/>
          <c:yMode val="edge"/>
          <c:x val="0.83660728358926373"/>
          <c:y val="0.30791370403288615"/>
          <c:w val="0.15160464303183191"/>
          <c:h val="0.35748397236908436"/>
        </c:manualLayout>
      </c:layout>
      <c:overlay val="0"/>
      <c:spPr>
        <a:solidFill>
          <a:srgbClr val="FFFFFF"/>
        </a:solidFill>
        <a:ln w="25400">
          <a:noFill/>
        </a:ln>
      </c:spPr>
      <c:txPr>
        <a:bodyPr/>
        <a:lstStyle/>
        <a:p>
          <a:pPr>
            <a:defRPr sz="2800"/>
          </a:pPr>
          <a:endParaRPr lang="ru-RU"/>
        </a:p>
      </c:txPr>
    </c:legend>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Times New Roman" panose="02020603050405020304" pitchFamily="18" charset="0"/>
          <a:ea typeface="Arial"/>
          <a:cs typeface="Times New Roman" panose="02020603050405020304" pitchFamily="18" charset="0"/>
        </a:defRPr>
      </a:pPr>
      <a:endParaRPr lang="ru-RU"/>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F165D36-36E0-479D-BF5F-13ABFEA753F2}" type="datetimeFigureOut">
              <a:rPr lang="ru-RU" smtClean="0"/>
              <a:t>10.08.2015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6F65FC9-E579-4FF4-8D7F-D78AAA50E1B6}" type="slidenum">
              <a:rPr lang="ru-RU" smtClean="0"/>
              <a:t>‹#›</a:t>
            </a:fld>
            <a:endParaRPr lang="ru-RU"/>
          </a:p>
        </p:txBody>
      </p:sp>
    </p:spTree>
    <p:extLst>
      <p:ext uri="{BB962C8B-B14F-4D97-AF65-F5344CB8AC3E}">
        <p14:creationId xmlns:p14="http://schemas.microsoft.com/office/powerpoint/2010/main" val="418628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txBox="1">
            <a:spLocks noGrp="1"/>
          </p:cNvSpPr>
          <p:nvPr>
            <p:ph type="hdr"/>
          </p:nvPr>
        </p:nvSpPr>
        <p:spPr>
          <a:xfrm>
            <a:off x="0" y="0"/>
            <a:ext cx="2971800" cy="457200"/>
          </a:xfrm>
          <a:prstGeom prst="rect">
            <a:avLst/>
          </a:prstGeom>
          <a:noFill/>
        </p:spPr>
        <p:txBody>
          <a:bodyPr wrap="square" lIns="91440" tIns="45720" rIns="91440" bIns="45720"/>
          <a:lstStyle>
            <a:lvl1pPr lvl="0">
              <a:defRPr/>
            </a:lvl1pPr>
          </a:lstStyle>
          <a:p>
            <a:endParaRPr/>
          </a:p>
        </p:txBody>
      </p:sp>
      <p:sp>
        <p:nvSpPr>
          <p:cNvPr id="3" name="Дата 2"/>
          <p:cNvSpPr txBox="1">
            <a:spLocks noGrp="1"/>
          </p:cNvSpPr>
          <p:nvPr>
            <p:ph type="dt" idx="1"/>
          </p:nvPr>
        </p:nvSpPr>
        <p:spPr>
          <a:xfrm>
            <a:off x="3884612" y="0"/>
            <a:ext cx="2971800" cy="457200"/>
          </a:xfrm>
          <a:prstGeom prst="rect">
            <a:avLst/>
          </a:prstGeom>
          <a:noFill/>
        </p:spPr>
        <p:txBody>
          <a:bodyPr wrap="square" lIns="91440" tIns="45720" rIns="91440" bIns="45720"/>
          <a:lstStyle>
            <a:lvl1pPr lvl="0">
              <a:defRPr/>
            </a:lvl1pPr>
          </a:lstStyle>
          <a:p>
            <a:endParaRPr/>
          </a:p>
        </p:txBody>
      </p:sp>
      <p:sp>
        <p:nvSpPr>
          <p:cNvPr id="4" name="Образ слайда 3"/>
          <p:cNvSpPr txBox="1">
            <a:spLocks noGrp="1" noRot="1" noChangeAspect="1"/>
          </p:cNvSpPr>
          <p:nvPr>
            <p:ph type="sldImg" idx="2"/>
          </p:nvPr>
        </p:nvSpPr>
        <p:spPr>
          <a:xfrm>
            <a:off x="857250" y="685800"/>
            <a:ext cx="5143500" cy="3429000"/>
          </a:xfrm>
          <a:prstGeom prst="rect">
            <a:avLst/>
          </a:prstGeom>
          <a:noFill/>
          <a:ln w="12700">
            <a:solidFill>
              <a:srgbClr val="000000"/>
            </a:solidFill>
          </a:ln>
        </p:spPr>
        <p:txBody>
          <a:bodyPr wrap="square" lIns="91440" tIns="45720" rIns="91440" bIns="45720" anchor="ctr"/>
          <a:lstStyle>
            <a:lvl1pPr lvl="0">
              <a:defRPr/>
            </a:lvl1pPr>
          </a:lstStyle>
          <a:p>
            <a:endParaRPr/>
          </a:p>
        </p:txBody>
      </p:sp>
      <p:sp>
        <p:nvSpPr>
          <p:cNvPr id="5" name="Заметки 4"/>
          <p:cNvSpPr txBox="1">
            <a:spLocks noGrp="1"/>
          </p:cNvSpPr>
          <p:nvPr>
            <p:ph type="body" idx="3"/>
          </p:nvPr>
        </p:nvSpPr>
        <p:spPr>
          <a:xfrm>
            <a:off x="685800" y="4343400"/>
            <a:ext cx="5486400" cy="4114800"/>
          </a:xfrm>
          <a:prstGeom prst="rect">
            <a:avLst/>
          </a:prstGeom>
          <a:noFill/>
        </p:spPr>
        <p:txBody>
          <a:bodyPr wrap="square" lIns="91440" tIns="45720" rIns="91440" bIns="45720"/>
          <a:lstStyle>
            <a:lvl1pPr lvl="0">
              <a:defRPr/>
            </a:lvl1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txBox="1">
            <a:spLocks noGrp="1"/>
          </p:cNvSpPr>
          <p:nvPr>
            <p:ph type="ftr" idx="4"/>
          </p:nvPr>
        </p:nvSpPr>
        <p:spPr>
          <a:xfrm>
            <a:off x="0" y="8685212"/>
            <a:ext cx="2971800" cy="457200"/>
          </a:xfrm>
          <a:prstGeom prst="rect">
            <a:avLst/>
          </a:prstGeom>
          <a:noFill/>
        </p:spPr>
        <p:txBody>
          <a:bodyPr wrap="square" lIns="91440" tIns="45720" rIns="91440" bIns="45720" anchor="b"/>
          <a:lstStyle>
            <a:lvl1pPr lvl="0">
              <a:defRPr/>
            </a:lvl1pPr>
          </a:lstStyle>
          <a:p>
            <a:endParaRPr/>
          </a:p>
        </p:txBody>
      </p:sp>
      <p:sp>
        <p:nvSpPr>
          <p:cNvPr id="7" name="Номер слайда 6"/>
          <p:cNvSpPr txBox="1">
            <a:spLocks noGrp="1"/>
          </p:cNvSpPr>
          <p:nvPr>
            <p:ph type="sldNum" idx="5"/>
          </p:nvPr>
        </p:nvSpPr>
        <p:spPr>
          <a:xfrm>
            <a:off x="3884612" y="8685212"/>
            <a:ext cx="2971800" cy="457200"/>
          </a:xfrm>
          <a:prstGeom prst="rect">
            <a:avLst/>
          </a:prstGeom>
          <a:noFill/>
        </p:spPr>
        <p:txBody>
          <a:bodyPr wrap="square" lIns="91440" tIns="45720" rIns="91440" bIns="45720" anchor="b"/>
          <a:lstStyle>
            <a:lvl1pPr lvl="0">
              <a:defRPr/>
            </a:lvl1pPr>
          </a:lstStyle>
          <a:p>
            <a:fld id="{8B38DBA3-52F9-4AF4-A6A4-FA4D7DB2F99C}" type="slidenum">
              <a:rPr/>
              <a:pPr/>
              <a:t>‹#›</a:t>
            </a:fld>
            <a:endParaRPr/>
          </a:p>
        </p:txBody>
      </p:sp>
    </p:spTree>
    <p:extLst>
      <p:ext uri="{BB962C8B-B14F-4D97-AF65-F5344CB8AC3E}">
        <p14:creationId xmlns:p14="http://schemas.microsoft.com/office/powerpoint/2010/main" val="1434065776"/>
      </p:ext>
    </p:extLst>
  </p:cSld>
  <p:clrMap bg1="lt1" tx1="dk1" bg2="lt2" tx2="dk2" accent1="accent1" accent2="accent2" accent3="accent3" accent4="accent4" accent5="accent5" accent6="accent6" hlink="hlink" folHlink="folHlink"/>
  <p:notesStyle>
    <a:lvl1pPr marL="0" algn="l" defTabSz="914248" rtl="0" eaLnBrk="1" latinLnBrk="0" hangingPunct="1">
      <a:defRPr sz="1200" kern="1200">
        <a:solidFill>
          <a:schemeClr val="tx1"/>
        </a:solidFill>
        <a:latin typeface="+mn-lt"/>
        <a:ea typeface="+mn-ea"/>
        <a:cs typeface="+mn-cs"/>
      </a:defRPr>
    </a:lvl1pPr>
    <a:lvl2pPr marL="457124" algn="l" defTabSz="914248" rtl="0" eaLnBrk="1" latinLnBrk="0" hangingPunct="1">
      <a:defRPr sz="1200" kern="1200">
        <a:solidFill>
          <a:schemeClr val="tx1"/>
        </a:solidFill>
        <a:latin typeface="+mn-lt"/>
        <a:ea typeface="+mn-ea"/>
        <a:cs typeface="+mn-cs"/>
      </a:defRPr>
    </a:lvl2pPr>
    <a:lvl3pPr marL="914248" algn="l" defTabSz="914248" rtl="0" eaLnBrk="1" latinLnBrk="0" hangingPunct="1">
      <a:defRPr sz="1200" kern="1200">
        <a:solidFill>
          <a:schemeClr val="tx1"/>
        </a:solidFill>
        <a:latin typeface="+mn-lt"/>
        <a:ea typeface="+mn-ea"/>
        <a:cs typeface="+mn-cs"/>
      </a:defRPr>
    </a:lvl3pPr>
    <a:lvl4pPr marL="1371372" algn="l" defTabSz="914248" rtl="0" eaLnBrk="1" latinLnBrk="0" hangingPunct="1">
      <a:defRPr sz="1200" kern="1200">
        <a:solidFill>
          <a:schemeClr val="tx1"/>
        </a:solidFill>
        <a:latin typeface="+mn-lt"/>
        <a:ea typeface="+mn-ea"/>
        <a:cs typeface="+mn-cs"/>
      </a:defRPr>
    </a:lvl4pPr>
    <a:lvl5pPr marL="1828496" algn="l" defTabSz="914248" rtl="0" eaLnBrk="1" latinLnBrk="0" hangingPunct="1">
      <a:defRPr sz="1200" kern="1200">
        <a:solidFill>
          <a:schemeClr val="tx1"/>
        </a:solidFill>
        <a:latin typeface="+mn-lt"/>
        <a:ea typeface="+mn-ea"/>
        <a:cs typeface="+mn-cs"/>
      </a:defRPr>
    </a:lvl5pPr>
    <a:lvl6pPr marL="2285620" algn="l" defTabSz="914248" rtl="0" eaLnBrk="1" latinLnBrk="0" hangingPunct="1">
      <a:defRPr sz="1200" kern="1200">
        <a:solidFill>
          <a:schemeClr val="tx1"/>
        </a:solidFill>
        <a:latin typeface="+mn-lt"/>
        <a:ea typeface="+mn-ea"/>
        <a:cs typeface="+mn-cs"/>
      </a:defRPr>
    </a:lvl6pPr>
    <a:lvl7pPr marL="2742744" algn="l" defTabSz="914248" rtl="0" eaLnBrk="1" latinLnBrk="0" hangingPunct="1">
      <a:defRPr sz="1200" kern="1200">
        <a:solidFill>
          <a:schemeClr val="tx1"/>
        </a:solidFill>
        <a:latin typeface="+mn-lt"/>
        <a:ea typeface="+mn-ea"/>
        <a:cs typeface="+mn-cs"/>
      </a:defRPr>
    </a:lvl7pPr>
    <a:lvl8pPr marL="3199868" algn="l" defTabSz="914248" rtl="0" eaLnBrk="1" latinLnBrk="0" hangingPunct="1">
      <a:defRPr sz="1200" kern="1200">
        <a:solidFill>
          <a:schemeClr val="tx1"/>
        </a:solidFill>
        <a:latin typeface="+mn-lt"/>
        <a:ea typeface="+mn-ea"/>
        <a:cs typeface="+mn-cs"/>
      </a:defRPr>
    </a:lvl8pPr>
    <a:lvl9pPr marL="3656992" algn="l" defTabSz="91424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dirty="0"/>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endParaRPr sz="1800" b="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dirty="0"/>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endParaRPr sz="1800" b="0" i="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r>
              <a:rPr sz="1800" b="1" dirty="0">
                <a:latin typeface="Times New Roman"/>
              </a:rPr>
              <a:t> </a:t>
            </a:r>
            <a:endParaRPr sz="1800" b="0" i="1" dirty="0">
              <a:solidFill>
                <a:schemeClr val="bg1"/>
              </a:solidFill>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dirty="0"/>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dirty="0"/>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endParaRPr sz="1800" i="1" dirty="0">
              <a:solidFill>
                <a:srgbClr val="FF0000"/>
              </a:solidFill>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endParaRPr sz="1800" i="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lgn="just"/>
            <a:endParaRPr sz="1800" b="0" i="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0"/>
          </p:nvPr>
        </p:nvSpPr>
        <p:spPr/>
        <p:txBody>
          <a:bodyPr/>
          <a:lstStyle/>
          <a:p>
            <a:fld id="{8B38DBA3-52F9-4AF4-A6A4-FA4D7DB2F99C}" type="slidenum">
              <a:rPr lang="ru-RU" smtClean="0"/>
              <a:pPr/>
              <a:t>9</a:t>
            </a:fld>
            <a:endParaRPr lang="ru-RU"/>
          </a:p>
        </p:txBody>
      </p:sp>
    </p:spTree>
    <p:extLst>
      <p:ext uri="{BB962C8B-B14F-4D97-AF65-F5344CB8AC3E}">
        <p14:creationId xmlns:p14="http://schemas.microsoft.com/office/powerpoint/2010/main" val="1238372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0"/>
          </p:nvPr>
        </p:nvSpPr>
        <p:spPr/>
        <p:txBody>
          <a:bodyPr/>
          <a:lstStyle/>
          <a:p>
            <a:fld id="{8B38DBA3-52F9-4AF4-A6A4-FA4D7DB2F99C}" type="slidenum">
              <a:rPr lang="ru-RU" smtClean="0"/>
              <a:pPr/>
              <a:t>10</a:t>
            </a:fld>
            <a:endParaRPr lang="ru-RU"/>
          </a:p>
        </p:txBody>
      </p:sp>
    </p:spTree>
    <p:extLst>
      <p:ext uri="{BB962C8B-B14F-4D97-AF65-F5344CB8AC3E}">
        <p14:creationId xmlns:p14="http://schemas.microsoft.com/office/powerpoint/2010/main" val="3277539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lstStyle/>
          <a:p>
            <a:endParaRPr lang="ru-RU" b="0" i="1" dirty="0"/>
          </a:p>
        </p:txBody>
      </p:sp>
      <p:sp>
        <p:nvSpPr>
          <p:cNvPr id="4" name="Номер слайда 3"/>
          <p:cNvSpPr>
            <a:spLocks noGrp="1"/>
          </p:cNvSpPr>
          <p:nvPr>
            <p:ph type="sldNum" idx="10"/>
          </p:nvPr>
        </p:nvSpPr>
        <p:spPr/>
        <p:txBody>
          <a:bodyPr/>
          <a:lstStyle/>
          <a:p>
            <a:fld id="{8B38DBA3-52F9-4AF4-A6A4-FA4D7DB2F99C}" type="slidenum">
              <a:rPr lang="ru-RU" smtClean="0"/>
              <a:pPr/>
              <a:t>11</a:t>
            </a:fld>
            <a:endParaRPr lang="ru-RU"/>
          </a:p>
        </p:txBody>
      </p:sp>
    </p:spTree>
    <p:extLst>
      <p:ext uri="{BB962C8B-B14F-4D97-AF65-F5344CB8AC3E}">
        <p14:creationId xmlns:p14="http://schemas.microsoft.com/office/powerpoint/2010/main" val="1630245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sz="1800" i="1" dirty="0">
              <a:solidFill>
                <a:schemeClr val="tx1"/>
              </a:solidFill>
              <a:latin typeface="Calibri"/>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sz="1800" dirty="0">
              <a:solidFill>
                <a:schemeClr val="tx1"/>
              </a:solidFill>
              <a:latin typeface="Calibri"/>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idx="10"/>
          </p:nvPr>
        </p:nvSpPr>
        <p:spPr/>
        <p:txBody>
          <a:bodyPr/>
          <a:lstStyle/>
          <a:p>
            <a:fld id="{8B38DBA3-52F9-4AF4-A6A4-FA4D7DB2F99C}" type="slidenum">
              <a:rPr lang="ru-RU" smtClean="0"/>
              <a:pPr/>
              <a:t>16</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idx="10"/>
          </p:nvPr>
        </p:nvSpPr>
        <p:spPr/>
        <p:txBody>
          <a:bodyPr/>
          <a:lstStyle/>
          <a:p>
            <a:fld id="{8B38DBA3-52F9-4AF4-A6A4-FA4D7DB2F99C}" type="slidenum">
              <a:rPr lang="ru-RU" smtClean="0"/>
              <a:pPr/>
              <a:t>17</a:t>
            </a:fld>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b="0" i="1" dirty="0"/>
          </a:p>
        </p:txBody>
      </p:sp>
      <p:sp>
        <p:nvSpPr>
          <p:cNvPr id="4" name="Номер слайда 3"/>
          <p:cNvSpPr>
            <a:spLocks noGrp="1"/>
          </p:cNvSpPr>
          <p:nvPr>
            <p:ph type="sldNum" idx="10"/>
          </p:nvPr>
        </p:nvSpPr>
        <p:spPr/>
        <p:txBody>
          <a:bodyPr/>
          <a:lstStyle/>
          <a:p>
            <a:fld id="{8B38DBA3-52F9-4AF4-A6A4-FA4D7DB2F99C}" type="slidenum">
              <a:rPr lang="ru-RU" smtClean="0"/>
              <a:pPr/>
              <a:t>19</a:t>
            </a:fld>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idx="10"/>
          </p:nvPr>
        </p:nvSpPr>
        <p:spPr/>
        <p:txBody>
          <a:bodyPr/>
          <a:lstStyle/>
          <a:p>
            <a:fld id="{8B38DBA3-52F9-4AF4-A6A4-FA4D7DB2F99C}" type="slidenum">
              <a:rPr lang="ru-RU" smtClean="0"/>
              <a:pPr/>
              <a:t>21</a:t>
            </a:fld>
            <a:endParaRPr lang="ru-RU"/>
          </a:p>
        </p:txBody>
      </p:sp>
    </p:spTree>
    <p:extLst>
      <p:ext uri="{BB962C8B-B14F-4D97-AF65-F5344CB8AC3E}">
        <p14:creationId xmlns:p14="http://schemas.microsoft.com/office/powerpoint/2010/main" val="136334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sz="1800" i="1" baseline="0" dirty="0">
              <a:solidFill>
                <a:schemeClr val="tx1"/>
              </a:solidFill>
              <a:latin typeface="Calibri"/>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22</a:t>
            </a:fld>
            <a:endParaRPr/>
          </a:p>
        </p:txBody>
      </p:sp>
    </p:spTree>
    <p:extLst>
      <p:ext uri="{BB962C8B-B14F-4D97-AF65-F5344CB8AC3E}">
        <p14:creationId xmlns:p14="http://schemas.microsoft.com/office/powerpoint/2010/main" val="926772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smtClean="0">
              <a:latin typeface="Times New Roman" pitchFamily="18" charset="0"/>
              <a:cs typeface="Times New Roman" pitchFamily="18" charset="0"/>
            </a:endParaRPr>
          </a:p>
        </p:txBody>
      </p:sp>
      <p:sp>
        <p:nvSpPr>
          <p:cNvPr id="4" name="Номер слайда 3"/>
          <p:cNvSpPr>
            <a:spLocks noGrp="1"/>
          </p:cNvSpPr>
          <p:nvPr>
            <p:ph type="sldNum" idx="10"/>
          </p:nvPr>
        </p:nvSpPr>
        <p:spPr/>
        <p:txBody>
          <a:bodyPr/>
          <a:lstStyle/>
          <a:p>
            <a:fld id="{8B38DBA3-52F9-4AF4-A6A4-FA4D7DB2F99C}" type="slidenum">
              <a:rPr lang="ru-RU" smtClean="0"/>
              <a:pPr/>
              <a:t>23</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l">
              <a:lnSpc>
                <a:spcPct val="100000"/>
              </a:lnSpc>
              <a:buNone/>
            </a:pPr>
            <a:endParaRPr sz="1800" dirty="0">
              <a:solidFill>
                <a:schemeClr val="tx1"/>
              </a:solidFill>
              <a:latin typeface="Calibri"/>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24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lvl="0" algn="just"/>
            <a:endParaRPr sz="1800" i="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25</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txBox="1">
            <a:spLocks noGrp="1" noRot="1" noChangeAspect="1"/>
          </p:cNvSpPr>
          <p:nvPr>
            <p:ph type="sldImg"/>
          </p:nvPr>
        </p:nvSpPr>
        <p:spPr>
          <a:xfrm>
            <a:off x="0" y="0"/>
            <a:ext cx="0" cy="0"/>
          </a:xfrm>
          <a:prstGeom prst="rect">
            <a:avLst/>
          </a:prstGeom>
          <a:noFill/>
        </p:spPr>
        <p:txBody>
          <a:bodyPr wrap="square"/>
          <a:lstStyle>
            <a:lvl1pPr lvl="0">
              <a:defRPr/>
            </a:lvl1pPr>
          </a:lstStyle>
          <a:p>
            <a:endParaRPr/>
          </a:p>
        </p:txBody>
      </p:sp>
      <p:sp>
        <p:nvSpPr>
          <p:cNvPr id="3" name="Заметки 2"/>
          <p:cNvSpPr txBox="1">
            <a:spLocks noGrp="1"/>
          </p:cNvSpPr>
          <p:nvPr>
            <p:ph type="body" idx="1"/>
          </p:nvPr>
        </p:nvSpPr>
        <p:spPr>
          <a:xfrm>
            <a:off x="0" y="0"/>
            <a:ext cx="0" cy="0"/>
          </a:xfrm>
          <a:prstGeom prst="rect">
            <a:avLst/>
          </a:prstGeom>
          <a:noFill/>
        </p:spPr>
        <p:txBody>
          <a:bodyPr wrap="square"/>
          <a:lstStyle>
            <a:lvl1pPr lvl="0">
              <a:defRPr/>
            </a:lvl1pPr>
          </a:lstStyle>
          <a:p>
            <a:pPr marL="0" lvl="0" indent="0" algn="just">
              <a:buNone/>
            </a:pPr>
            <a:endParaRPr sz="1800" i="1" dirty="0">
              <a:latin typeface="Times New Roman"/>
            </a:endParaRPr>
          </a:p>
        </p:txBody>
      </p:sp>
      <p:sp>
        <p:nvSpPr>
          <p:cNvPr id="4" name="Номер слайда 3"/>
          <p:cNvSpPr txBox="1">
            <a:spLocks noGrp="1"/>
          </p:cNvSpPr>
          <p:nvPr>
            <p:ph type="sldNum" idx="10"/>
          </p:nvPr>
        </p:nvSpPr>
        <p:spPr>
          <a:xfrm>
            <a:off x="0" y="0"/>
            <a:ext cx="0" cy="0"/>
          </a:xfrm>
          <a:prstGeom prst="rect">
            <a:avLst/>
          </a:prstGeom>
          <a:noFill/>
        </p:spPr>
        <p:txBody>
          <a:bodyPr wrap="square"/>
          <a:lstStyle>
            <a:lvl1pPr lvl="0">
              <a:defRPr/>
            </a:lvl1pPr>
          </a:lstStyle>
          <a:p>
            <a:fld id="{8B38DBA3-52F9-4AF4-A6A4-FA4D7DB2F99C}" type="slidenum">
              <a:rPr/>
              <a:pPr/>
              <a:t>26</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57250" y="685800"/>
            <a:ext cx="5143500" cy="3429000"/>
          </a:xfrm>
        </p:spPr>
      </p:sp>
      <p:sp>
        <p:nvSpPr>
          <p:cNvPr id="3" name="Заметки 2"/>
          <p:cNvSpPr>
            <a:spLocks noGrp="1"/>
          </p:cNvSpPr>
          <p:nvPr>
            <p:ph type="body" idx="1"/>
          </p:nvPr>
        </p:nvSpPr>
        <p:spPr/>
        <p:txBody>
          <a:bodyPr/>
          <a:lstStyle/>
          <a:p>
            <a:endParaRPr lang="ru-RU" i="1" dirty="0"/>
          </a:p>
        </p:txBody>
      </p:sp>
      <p:sp>
        <p:nvSpPr>
          <p:cNvPr id="4" name="Номер слайда 3"/>
          <p:cNvSpPr>
            <a:spLocks noGrp="1"/>
          </p:cNvSpPr>
          <p:nvPr>
            <p:ph type="sldNum" idx="10"/>
          </p:nvPr>
        </p:nvSpPr>
        <p:spPr/>
        <p:txBody>
          <a:bodyPr/>
          <a:lstStyle/>
          <a:p>
            <a:fld id="{8B38DBA3-52F9-4AF4-A6A4-FA4D7DB2F99C}" type="slidenum">
              <a:rPr lang="ru-RU" smtClean="0"/>
              <a:pPr/>
              <a:t>27</a:t>
            </a:fld>
            <a:endParaRPr lang="ru-RU"/>
          </a:p>
        </p:txBody>
      </p:sp>
    </p:spTree>
    <p:extLst>
      <p:ext uri="{BB962C8B-B14F-4D97-AF65-F5344CB8AC3E}">
        <p14:creationId xmlns:p14="http://schemas.microsoft.com/office/powerpoint/2010/main" val="9333219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21602700" cy="144018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2106928" y="11797326"/>
            <a:ext cx="17442184" cy="1128141"/>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1" name="Rectangle 10"/>
          <p:cNvSpPr/>
          <p:nvPr/>
        </p:nvSpPr>
        <p:spPr>
          <a:xfrm>
            <a:off x="2338764" y="2135681"/>
            <a:ext cx="16962119" cy="1014645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2" name="Rectangle 11"/>
          <p:cNvSpPr/>
          <p:nvPr/>
        </p:nvSpPr>
        <p:spPr>
          <a:xfrm>
            <a:off x="2340296" y="2120267"/>
            <a:ext cx="16962119" cy="10146450"/>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1817998" y="1474346"/>
            <a:ext cx="1341501" cy="1192443"/>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8632875" y="1500003"/>
            <a:ext cx="1190549" cy="1339368"/>
          </a:xfrm>
          <a:prstGeom prst="rect">
            <a:avLst/>
          </a:prstGeom>
          <a:noFill/>
        </p:spPr>
      </p:pic>
      <p:sp>
        <p:nvSpPr>
          <p:cNvPr id="2" name="Title 1"/>
          <p:cNvSpPr>
            <a:spLocks noGrp="1"/>
          </p:cNvSpPr>
          <p:nvPr>
            <p:ph type="ctrTitle"/>
          </p:nvPr>
        </p:nvSpPr>
        <p:spPr>
          <a:xfrm>
            <a:off x="4080514" y="3769364"/>
            <a:ext cx="13521693" cy="3838989"/>
          </a:xfrm>
        </p:spPr>
        <p:txBody>
          <a:bodyPr anchor="b">
            <a:normAutofit/>
          </a:bodyPr>
          <a:lstStyle>
            <a:lvl1pPr>
              <a:defRPr sz="7000"/>
            </a:lvl1pPr>
          </a:lstStyle>
          <a:p>
            <a:r>
              <a:rPr lang="ru-RU" smtClean="0"/>
              <a:t>Образец заголовка</a:t>
            </a:r>
            <a:endParaRPr lang="en-US"/>
          </a:p>
        </p:txBody>
      </p:sp>
      <p:sp>
        <p:nvSpPr>
          <p:cNvPr id="3" name="Subtitle 2"/>
          <p:cNvSpPr>
            <a:spLocks noGrp="1"/>
          </p:cNvSpPr>
          <p:nvPr>
            <p:ph type="subTitle" idx="1"/>
          </p:nvPr>
        </p:nvSpPr>
        <p:spPr>
          <a:xfrm>
            <a:off x="4080513" y="7846907"/>
            <a:ext cx="13495023" cy="3200400"/>
          </a:xfrm>
        </p:spPr>
        <p:txBody>
          <a:bodyPr/>
          <a:lstStyle>
            <a:lvl1pPr marL="0" indent="0" algn="ctr">
              <a:buNone/>
              <a:defRPr>
                <a:solidFill>
                  <a:schemeClr val="tx2"/>
                </a:solidFill>
              </a:defRPr>
            </a:lvl1pPr>
            <a:lvl2pPr marL="664979" indent="0" algn="ctr">
              <a:buNone/>
              <a:defRPr>
                <a:solidFill>
                  <a:schemeClr val="tx1">
                    <a:tint val="75000"/>
                  </a:schemeClr>
                </a:solidFill>
              </a:defRPr>
            </a:lvl2pPr>
            <a:lvl3pPr marL="1329957" indent="0" algn="ctr">
              <a:buNone/>
              <a:defRPr>
                <a:solidFill>
                  <a:schemeClr val="tx1">
                    <a:tint val="75000"/>
                  </a:schemeClr>
                </a:solidFill>
              </a:defRPr>
            </a:lvl3pPr>
            <a:lvl4pPr marL="1994935" indent="0" algn="ctr">
              <a:buNone/>
              <a:defRPr>
                <a:solidFill>
                  <a:schemeClr val="tx1">
                    <a:tint val="75000"/>
                  </a:schemeClr>
                </a:solidFill>
              </a:defRPr>
            </a:lvl4pPr>
            <a:lvl5pPr marL="2659913" indent="0" algn="ctr">
              <a:buNone/>
              <a:defRPr>
                <a:solidFill>
                  <a:schemeClr val="tx1">
                    <a:tint val="75000"/>
                  </a:schemeClr>
                </a:solidFill>
              </a:defRPr>
            </a:lvl5pPr>
            <a:lvl6pPr marL="3324891" indent="0" algn="ctr">
              <a:buNone/>
              <a:defRPr>
                <a:solidFill>
                  <a:schemeClr val="tx1">
                    <a:tint val="75000"/>
                  </a:schemeClr>
                </a:solidFill>
              </a:defRPr>
            </a:lvl6pPr>
            <a:lvl7pPr marL="3989870" indent="0" algn="ctr">
              <a:buNone/>
              <a:defRPr>
                <a:solidFill>
                  <a:schemeClr val="tx1">
                    <a:tint val="75000"/>
                  </a:schemeClr>
                </a:solidFill>
              </a:defRPr>
            </a:lvl7pPr>
            <a:lvl8pPr marL="4654848" indent="0" algn="ctr">
              <a:buNone/>
              <a:defRPr>
                <a:solidFill>
                  <a:schemeClr val="tx1">
                    <a:tint val="75000"/>
                  </a:schemeClr>
                </a:solidFill>
              </a:defRPr>
            </a:lvl8pPr>
            <a:lvl9pPr marL="5319827"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15995724" y="11250950"/>
            <a:ext cx="2867652" cy="766763"/>
          </a:xfrm>
        </p:spPr>
        <p:txBody>
          <a:bodyPr/>
          <a:lstStyle/>
          <a:p>
            <a:endParaRPr lang="ru-RU"/>
          </a:p>
        </p:txBody>
      </p:sp>
      <p:sp>
        <p:nvSpPr>
          <p:cNvPr id="5" name="Footer Placeholder 4"/>
          <p:cNvSpPr>
            <a:spLocks noGrp="1"/>
          </p:cNvSpPr>
          <p:nvPr>
            <p:ph type="ftr" sz="quarter" idx="11"/>
          </p:nvPr>
        </p:nvSpPr>
        <p:spPr>
          <a:xfrm>
            <a:off x="2773685" y="11250950"/>
            <a:ext cx="11894821" cy="766763"/>
          </a:xfrm>
        </p:spPr>
        <p:txBody>
          <a:bodyPr/>
          <a:lstStyle/>
          <a:p>
            <a:endParaRPr lang="ru-RU"/>
          </a:p>
        </p:txBody>
      </p:sp>
      <p:sp>
        <p:nvSpPr>
          <p:cNvPr id="6" name="Slide Number Placeholder 5"/>
          <p:cNvSpPr>
            <a:spLocks noGrp="1"/>
          </p:cNvSpPr>
          <p:nvPr>
            <p:ph type="sldNum" sz="quarter" idx="12"/>
          </p:nvPr>
        </p:nvSpPr>
        <p:spPr>
          <a:xfrm>
            <a:off x="14680413" y="11250950"/>
            <a:ext cx="1308879" cy="766763"/>
          </a:xfrm>
        </p:spPr>
        <p:txBody>
          <a:bodyPr/>
          <a:lstStyle>
            <a:lvl1pPr algn="ctr">
              <a:defRPr/>
            </a:lvl1pPr>
          </a:lstStyle>
          <a:p>
            <a:fld id="{8B38DBA3-52F9-4AF4-A6A4-FA4D7DB2F99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413767" y="4702811"/>
            <a:ext cx="14775178" cy="2860358"/>
          </a:xfrm>
        </p:spPr>
        <p:txBody>
          <a:bodyPr anchor="b"/>
          <a:lstStyle>
            <a:lvl1pPr algn="ctr">
              <a:defRPr sz="58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3440434" y="7823210"/>
            <a:ext cx="14721841" cy="2749973"/>
          </a:xfrm>
        </p:spPr>
        <p:txBody>
          <a:bodyPr anchor="t"/>
          <a:lstStyle>
            <a:lvl1pPr marL="0" indent="0" algn="ctr">
              <a:buNone/>
              <a:defRPr sz="2900">
                <a:solidFill>
                  <a:schemeClr val="tx2"/>
                </a:solidFill>
              </a:defRPr>
            </a:lvl1pPr>
            <a:lvl2pPr marL="664979" indent="0">
              <a:buNone/>
              <a:defRPr sz="2600">
                <a:solidFill>
                  <a:schemeClr val="tx1">
                    <a:tint val="75000"/>
                  </a:schemeClr>
                </a:solidFill>
              </a:defRPr>
            </a:lvl2pPr>
            <a:lvl3pPr marL="1329957" indent="0">
              <a:buNone/>
              <a:defRPr sz="2300">
                <a:solidFill>
                  <a:schemeClr val="tx1">
                    <a:tint val="75000"/>
                  </a:schemeClr>
                </a:solidFill>
              </a:defRPr>
            </a:lvl3pPr>
            <a:lvl4pPr marL="1994935" indent="0">
              <a:buNone/>
              <a:defRPr sz="2000">
                <a:solidFill>
                  <a:schemeClr val="tx1">
                    <a:tint val="75000"/>
                  </a:schemeClr>
                </a:solidFill>
              </a:defRPr>
            </a:lvl4pPr>
            <a:lvl5pPr marL="2659913" indent="0">
              <a:buNone/>
              <a:defRPr sz="2000">
                <a:solidFill>
                  <a:schemeClr val="tx1">
                    <a:tint val="75000"/>
                  </a:schemeClr>
                </a:solidFill>
              </a:defRPr>
            </a:lvl5pPr>
            <a:lvl6pPr marL="3324891" indent="0">
              <a:buNone/>
              <a:defRPr sz="2000">
                <a:solidFill>
                  <a:schemeClr val="tx1">
                    <a:tint val="75000"/>
                  </a:schemeClr>
                </a:solidFill>
              </a:defRPr>
            </a:lvl6pPr>
            <a:lvl7pPr marL="3989870" indent="0">
              <a:buNone/>
              <a:defRPr sz="2000">
                <a:solidFill>
                  <a:schemeClr val="tx1">
                    <a:tint val="75000"/>
                  </a:schemeClr>
                </a:solidFill>
              </a:defRPr>
            </a:lvl7pPr>
            <a:lvl8pPr marL="4654848" indent="0">
              <a:buNone/>
              <a:defRPr sz="2000">
                <a:solidFill>
                  <a:schemeClr val="tx1">
                    <a:tint val="75000"/>
                  </a:schemeClr>
                </a:solidFill>
              </a:defRPr>
            </a:lvl8pPr>
            <a:lvl9pPr marL="5319827" indent="0">
              <a:buNone/>
              <a:defRPr sz="20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B38DBA3-52F9-4AF4-A6A4-FA4D7DB2F99C}" type="slidenum">
              <a:rPr lang="ru-RU" smtClean="0"/>
              <a:pPr/>
              <a:t>‹#›</a:t>
            </a:fld>
            <a:endParaRPr lang="ru-RU"/>
          </a:p>
        </p:txBody>
      </p:sp>
      <p:sp>
        <p:nvSpPr>
          <p:cNvPr id="9" name="Content Placeholder 8"/>
          <p:cNvSpPr>
            <a:spLocks noGrp="1"/>
          </p:cNvSpPr>
          <p:nvPr>
            <p:ph sz="quarter" idx="13"/>
          </p:nvPr>
        </p:nvSpPr>
        <p:spPr>
          <a:xfrm>
            <a:off x="3067586" y="4454955"/>
            <a:ext cx="7560945" cy="756574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11017380" y="4450559"/>
            <a:ext cx="7560945" cy="757094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3680470" y="4456861"/>
            <a:ext cx="6944618" cy="1722437"/>
          </a:xfrm>
        </p:spPr>
        <p:txBody>
          <a:bodyPr anchor="b">
            <a:normAutofit/>
          </a:bodyPr>
          <a:lstStyle>
            <a:lvl1pPr marL="0" indent="0" algn="ctr">
              <a:buNone/>
              <a:defRPr sz="2900" b="1">
                <a:solidFill>
                  <a:schemeClr val="tx2"/>
                </a:solidFill>
              </a:defRPr>
            </a:lvl1pPr>
            <a:lvl2pPr marL="664979" indent="0">
              <a:buNone/>
              <a:defRPr sz="2900" b="1"/>
            </a:lvl2pPr>
            <a:lvl3pPr marL="1329957" indent="0">
              <a:buNone/>
              <a:defRPr sz="2600" b="1"/>
            </a:lvl3pPr>
            <a:lvl4pPr marL="1994935" indent="0">
              <a:buNone/>
              <a:defRPr sz="2300" b="1"/>
            </a:lvl4pPr>
            <a:lvl5pPr marL="2659913" indent="0">
              <a:buNone/>
              <a:defRPr sz="2300" b="1"/>
            </a:lvl5pPr>
            <a:lvl6pPr marL="3324891" indent="0">
              <a:buNone/>
              <a:defRPr sz="2300" b="1"/>
            </a:lvl6pPr>
            <a:lvl7pPr marL="3989870" indent="0">
              <a:buNone/>
              <a:defRPr sz="2300" b="1"/>
            </a:lvl7pPr>
            <a:lvl8pPr marL="4654848" indent="0">
              <a:buNone/>
              <a:defRPr sz="2300" b="1"/>
            </a:lvl8pPr>
            <a:lvl9pPr marL="5319827" indent="0">
              <a:buNone/>
              <a:defRPr sz="2300" b="1"/>
            </a:lvl9pPr>
          </a:lstStyle>
          <a:p>
            <a:pPr lvl="0"/>
            <a:r>
              <a:rPr lang="ru-RU" smtClean="0"/>
              <a:t>Образец текста</a:t>
            </a:r>
          </a:p>
        </p:txBody>
      </p:sp>
      <p:sp>
        <p:nvSpPr>
          <p:cNvPr id="5" name="Text Placeholder 4"/>
          <p:cNvSpPr>
            <a:spLocks noGrp="1"/>
          </p:cNvSpPr>
          <p:nvPr>
            <p:ph type="body" sz="quarter" idx="3"/>
          </p:nvPr>
        </p:nvSpPr>
        <p:spPr>
          <a:xfrm>
            <a:off x="11601455" y="4456853"/>
            <a:ext cx="6956070" cy="1728216"/>
          </a:xfrm>
        </p:spPr>
        <p:txBody>
          <a:bodyPr anchor="b">
            <a:normAutofit/>
          </a:bodyPr>
          <a:lstStyle>
            <a:lvl1pPr marL="0" indent="0" algn="ctr">
              <a:buNone/>
              <a:defRPr sz="2900" b="1">
                <a:solidFill>
                  <a:schemeClr val="tx2"/>
                </a:solidFill>
              </a:defRPr>
            </a:lvl1pPr>
            <a:lvl2pPr marL="664979" indent="0">
              <a:buNone/>
              <a:defRPr sz="2900" b="1"/>
            </a:lvl2pPr>
            <a:lvl3pPr marL="1329957" indent="0">
              <a:buNone/>
              <a:defRPr sz="2600" b="1"/>
            </a:lvl3pPr>
            <a:lvl4pPr marL="1994935" indent="0">
              <a:buNone/>
              <a:defRPr sz="2300" b="1"/>
            </a:lvl4pPr>
            <a:lvl5pPr marL="2659913" indent="0">
              <a:buNone/>
              <a:defRPr sz="2300" b="1"/>
            </a:lvl5pPr>
            <a:lvl6pPr marL="3324891" indent="0">
              <a:buNone/>
              <a:defRPr sz="2300" b="1"/>
            </a:lvl6pPr>
            <a:lvl7pPr marL="3989870" indent="0">
              <a:buNone/>
              <a:defRPr sz="2300" b="1"/>
            </a:lvl7pPr>
            <a:lvl8pPr marL="4654848" indent="0">
              <a:buNone/>
              <a:defRPr sz="2300" b="1"/>
            </a:lvl8pPr>
            <a:lvl9pPr marL="5319827" indent="0">
              <a:buNone/>
              <a:defRPr sz="2300" b="1"/>
            </a:lvl9pPr>
          </a:lstStyle>
          <a:p>
            <a:pPr lvl="0"/>
            <a:r>
              <a:rPr lang="ru-RU" smtClean="0"/>
              <a:t>Образец текста</a:t>
            </a:r>
          </a:p>
        </p:txBody>
      </p:sp>
      <p:sp>
        <p:nvSpPr>
          <p:cNvPr id="7" name="Date Placeholder 6"/>
          <p:cNvSpPr>
            <a:spLocks noGrp="1"/>
          </p:cNvSpPr>
          <p:nvPr>
            <p:ph type="dt" sz="half" idx="10"/>
          </p:nvPr>
        </p:nvSpPr>
        <p:spPr/>
        <p:txBody>
          <a:bodyPr/>
          <a:lstStyle/>
          <a:p>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B38DBA3-52F9-4AF4-A6A4-FA4D7DB2F99C}" type="slidenum">
              <a:rPr lang="ru-RU" smtClean="0"/>
              <a:pPr/>
              <a:t>‹#›</a:t>
            </a:fld>
            <a:endParaRPr lang="ru-RU"/>
          </a:p>
        </p:txBody>
      </p:sp>
      <p:sp>
        <p:nvSpPr>
          <p:cNvPr id="11" name="Content Placeholder 10"/>
          <p:cNvSpPr>
            <a:spLocks noGrp="1"/>
          </p:cNvSpPr>
          <p:nvPr>
            <p:ph sz="quarter" idx="13"/>
          </p:nvPr>
        </p:nvSpPr>
        <p:spPr>
          <a:xfrm>
            <a:off x="3067587" y="6183173"/>
            <a:ext cx="7625754" cy="583752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10974173" y="6184107"/>
            <a:ext cx="7625754" cy="583752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21602700" cy="144018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1493519" y="12721880"/>
            <a:ext cx="18242282" cy="1128141"/>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6" name="Rectangle 15"/>
          <p:cNvSpPr/>
          <p:nvPr/>
        </p:nvSpPr>
        <p:spPr>
          <a:xfrm rot="60000">
            <a:off x="10557715" y="1270842"/>
            <a:ext cx="8951373" cy="12016821"/>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7" name="Rectangle 16"/>
          <p:cNvSpPr/>
          <p:nvPr/>
        </p:nvSpPr>
        <p:spPr>
          <a:xfrm rot="60000">
            <a:off x="10563723" y="1267359"/>
            <a:ext cx="8951373" cy="12016821"/>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3" name="Rectangle 12"/>
          <p:cNvSpPr/>
          <p:nvPr/>
        </p:nvSpPr>
        <p:spPr>
          <a:xfrm rot="21540000">
            <a:off x="1769995" y="1211423"/>
            <a:ext cx="8951373" cy="12016821"/>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4" name="Rectangle 13"/>
          <p:cNvSpPr/>
          <p:nvPr/>
        </p:nvSpPr>
        <p:spPr>
          <a:xfrm rot="21540000">
            <a:off x="1771424" y="1209751"/>
            <a:ext cx="8951373" cy="12016821"/>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5601744" y="617301"/>
            <a:ext cx="1341501" cy="1192443"/>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4910081" y="625233"/>
            <a:ext cx="1190549" cy="1339368"/>
          </a:xfrm>
          <a:prstGeom prst="rect">
            <a:avLst/>
          </a:prstGeom>
          <a:noFill/>
        </p:spPr>
      </p:pic>
      <p:sp>
        <p:nvSpPr>
          <p:cNvPr id="2" name="Title 1"/>
          <p:cNvSpPr>
            <a:spLocks noGrp="1"/>
          </p:cNvSpPr>
          <p:nvPr>
            <p:ph type="title"/>
          </p:nvPr>
        </p:nvSpPr>
        <p:spPr>
          <a:xfrm rot="-60000">
            <a:off x="2619957" y="4242089"/>
            <a:ext cx="7240653" cy="3156378"/>
          </a:xfrm>
        </p:spPr>
        <p:txBody>
          <a:bodyPr anchor="b">
            <a:normAutofit/>
          </a:bodyPr>
          <a:lstStyle>
            <a:lvl1pPr algn="ctr">
              <a:defRPr sz="3500" b="0"/>
            </a:lvl1pPr>
          </a:lstStyle>
          <a:p>
            <a:r>
              <a:rPr lang="ru-RU" smtClean="0"/>
              <a:t>Образец заголовка</a:t>
            </a:r>
            <a:endParaRPr lang="en-US"/>
          </a:p>
        </p:txBody>
      </p:sp>
      <p:sp>
        <p:nvSpPr>
          <p:cNvPr id="3" name="Content Placeholder 2"/>
          <p:cNvSpPr>
            <a:spLocks noGrp="1"/>
          </p:cNvSpPr>
          <p:nvPr>
            <p:ph idx="1"/>
          </p:nvPr>
        </p:nvSpPr>
        <p:spPr>
          <a:xfrm rot="60000">
            <a:off x="11468267" y="2417087"/>
            <a:ext cx="7136621" cy="9713528"/>
          </a:xfrm>
        </p:spPr>
        <p:txBody>
          <a:bodyPr anchor="ctr"/>
          <a:lstStyle>
            <a:lvl1pPr>
              <a:defRPr sz="3200"/>
            </a:lvl1pPr>
            <a:lvl2pPr>
              <a:defRPr sz="2900"/>
            </a:lvl2pPr>
            <a:lvl3pPr>
              <a:defRPr sz="2600"/>
            </a:lvl3pPr>
            <a:lvl4pPr>
              <a:defRPr sz="2300"/>
            </a:lvl4pPr>
            <a:lvl5pPr>
              <a:defRPr sz="2000"/>
            </a:lvl5pPr>
            <a:lvl6pPr>
              <a:defRPr sz="2900"/>
            </a:lvl6pPr>
            <a:lvl7pPr>
              <a:defRPr sz="2900"/>
            </a:lvl7pPr>
            <a:lvl8pPr>
              <a:defRPr sz="2900"/>
            </a:lvl8pPr>
            <a:lvl9pPr>
              <a:defRPr sz="2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2712450" y="7609870"/>
            <a:ext cx="7203005" cy="4410840"/>
          </a:xfrm>
        </p:spPr>
        <p:txBody>
          <a:bodyPr>
            <a:normAutofit/>
          </a:bodyPr>
          <a:lstStyle>
            <a:lvl1pPr marL="0" indent="0" algn="ctr">
              <a:buNone/>
              <a:defRPr sz="2300"/>
            </a:lvl1pPr>
            <a:lvl2pPr marL="664979" indent="0">
              <a:buNone/>
              <a:defRPr sz="1700"/>
            </a:lvl2pPr>
            <a:lvl3pPr marL="1329957" indent="0">
              <a:buNone/>
              <a:defRPr sz="1500"/>
            </a:lvl3pPr>
            <a:lvl4pPr marL="1994935" indent="0">
              <a:buNone/>
              <a:defRPr sz="1300"/>
            </a:lvl4pPr>
            <a:lvl5pPr marL="2659913" indent="0">
              <a:buNone/>
              <a:defRPr sz="1300"/>
            </a:lvl5pPr>
            <a:lvl6pPr marL="3324891" indent="0">
              <a:buNone/>
              <a:defRPr sz="1300"/>
            </a:lvl6pPr>
            <a:lvl7pPr marL="3989870" indent="0">
              <a:buNone/>
              <a:defRPr sz="1300"/>
            </a:lvl7pPr>
            <a:lvl8pPr marL="4654848" indent="0">
              <a:buNone/>
              <a:defRPr sz="1300"/>
            </a:lvl8pPr>
            <a:lvl9pPr marL="5319827" indent="0">
              <a:buNone/>
              <a:defRPr sz="1300"/>
            </a:lvl9pPr>
          </a:lstStyle>
          <a:p>
            <a:pPr lvl="0"/>
            <a:r>
              <a:rPr lang="ru-RU" smtClean="0"/>
              <a:t>Образец текста</a:t>
            </a:r>
          </a:p>
        </p:txBody>
      </p:sp>
      <p:sp>
        <p:nvSpPr>
          <p:cNvPr id="5" name="Date Placeholder 4"/>
          <p:cNvSpPr>
            <a:spLocks noGrp="1"/>
          </p:cNvSpPr>
          <p:nvPr>
            <p:ph type="dt" sz="half" idx="10"/>
          </p:nvPr>
        </p:nvSpPr>
        <p:spPr>
          <a:xfrm rot="60000">
            <a:off x="14982263" y="12359918"/>
            <a:ext cx="2867652" cy="766763"/>
          </a:xfrm>
        </p:spPr>
        <p:txBody>
          <a:bodyPr/>
          <a:lstStyle/>
          <a:p>
            <a:endParaRPr lang="ru-RU"/>
          </a:p>
        </p:txBody>
      </p:sp>
      <p:sp>
        <p:nvSpPr>
          <p:cNvPr id="6" name="Footer Placeholder 5"/>
          <p:cNvSpPr>
            <a:spLocks noGrp="1"/>
          </p:cNvSpPr>
          <p:nvPr>
            <p:ph type="ftr" sz="quarter" idx="11"/>
          </p:nvPr>
        </p:nvSpPr>
        <p:spPr>
          <a:xfrm rot="-60000">
            <a:off x="2160640" y="12241454"/>
            <a:ext cx="8322159" cy="766763"/>
          </a:xfrm>
        </p:spPr>
        <p:txBody>
          <a:bodyPr/>
          <a:lstStyle/>
          <a:p>
            <a:endParaRPr lang="ru-RU"/>
          </a:p>
        </p:txBody>
      </p:sp>
      <p:sp>
        <p:nvSpPr>
          <p:cNvPr id="7" name="Slide Number Placeholder 6"/>
          <p:cNvSpPr>
            <a:spLocks noGrp="1"/>
          </p:cNvSpPr>
          <p:nvPr>
            <p:ph type="sldNum" sz="quarter" idx="12"/>
          </p:nvPr>
        </p:nvSpPr>
        <p:spPr>
          <a:xfrm rot="60000">
            <a:off x="17854157" y="12383626"/>
            <a:ext cx="1308879" cy="766763"/>
          </a:xfrm>
        </p:spPr>
        <p:txBody>
          <a:bodyPr/>
          <a:lstStyle/>
          <a:p>
            <a:fld id="{8B38DBA3-52F9-4AF4-A6A4-FA4D7DB2F99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21602700" cy="144018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1493519" y="12721880"/>
            <a:ext cx="18242282" cy="1128141"/>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2" name="Rectangle 11"/>
          <p:cNvSpPr/>
          <p:nvPr/>
        </p:nvSpPr>
        <p:spPr>
          <a:xfrm rot="21540000">
            <a:off x="1769995" y="1211423"/>
            <a:ext cx="8951373" cy="12016821"/>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3" name="Rectangle 12"/>
          <p:cNvSpPr/>
          <p:nvPr/>
        </p:nvSpPr>
        <p:spPr>
          <a:xfrm rot="21540000">
            <a:off x="1760202" y="1209116"/>
            <a:ext cx="8951373" cy="12016821"/>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29" name="Rectangle 28"/>
          <p:cNvSpPr/>
          <p:nvPr/>
        </p:nvSpPr>
        <p:spPr>
          <a:xfrm rot="60000">
            <a:off x="10557715" y="1270842"/>
            <a:ext cx="8951373" cy="12016821"/>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30" name="Rectangle 29"/>
          <p:cNvSpPr/>
          <p:nvPr/>
        </p:nvSpPr>
        <p:spPr>
          <a:xfrm rot="60000">
            <a:off x="10548019" y="1268232"/>
            <a:ext cx="8951373" cy="12016821"/>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5601744" y="617301"/>
            <a:ext cx="1341501" cy="1192443"/>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14910081" y="625233"/>
            <a:ext cx="1190549" cy="1339368"/>
          </a:xfrm>
          <a:prstGeom prst="rect">
            <a:avLst/>
          </a:prstGeom>
          <a:noFill/>
        </p:spPr>
      </p:pic>
      <p:sp>
        <p:nvSpPr>
          <p:cNvPr id="2" name="Title 1"/>
          <p:cNvSpPr>
            <a:spLocks noGrp="1"/>
          </p:cNvSpPr>
          <p:nvPr>
            <p:ph type="title"/>
          </p:nvPr>
        </p:nvSpPr>
        <p:spPr>
          <a:xfrm rot="-60000">
            <a:off x="2613931" y="4243731"/>
            <a:ext cx="7236905" cy="3149193"/>
          </a:xfrm>
        </p:spPr>
        <p:txBody>
          <a:bodyPr anchor="b">
            <a:normAutofit/>
          </a:bodyPr>
          <a:lstStyle>
            <a:lvl1pPr algn="ctr">
              <a:defRPr sz="35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11572985" y="2535275"/>
            <a:ext cx="6884001" cy="9532766"/>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3500"/>
            </a:lvl1pPr>
            <a:lvl2pPr marL="664979" indent="0">
              <a:buNone/>
              <a:defRPr sz="4100"/>
            </a:lvl2pPr>
            <a:lvl3pPr marL="1329957" indent="0">
              <a:buNone/>
              <a:defRPr sz="3500"/>
            </a:lvl3pPr>
            <a:lvl4pPr marL="1994935" indent="0">
              <a:buNone/>
              <a:defRPr sz="2900"/>
            </a:lvl4pPr>
            <a:lvl5pPr marL="2659913" indent="0">
              <a:buNone/>
              <a:defRPr sz="2900"/>
            </a:lvl5pPr>
            <a:lvl6pPr marL="3324891" indent="0">
              <a:buNone/>
              <a:defRPr sz="2900"/>
            </a:lvl6pPr>
            <a:lvl7pPr marL="3989870" indent="0">
              <a:buNone/>
              <a:defRPr sz="2900"/>
            </a:lvl7pPr>
            <a:lvl8pPr marL="4654848" indent="0">
              <a:buNone/>
              <a:defRPr sz="2900"/>
            </a:lvl8pPr>
            <a:lvl9pPr marL="5319827" indent="0">
              <a:buNone/>
              <a:defRPr sz="2900"/>
            </a:lvl9pPr>
          </a:lstStyle>
          <a:p>
            <a:r>
              <a:rPr lang="ru-RU" smtClean="0"/>
              <a:t>Вставка рисунка</a:t>
            </a:r>
            <a:endParaRPr lang="en-US"/>
          </a:p>
        </p:txBody>
      </p:sp>
      <p:sp>
        <p:nvSpPr>
          <p:cNvPr id="4" name="Text Placeholder 3"/>
          <p:cNvSpPr>
            <a:spLocks noGrp="1"/>
          </p:cNvSpPr>
          <p:nvPr>
            <p:ph type="body" sz="half" idx="2"/>
          </p:nvPr>
        </p:nvSpPr>
        <p:spPr>
          <a:xfrm rot="-60000">
            <a:off x="2721943" y="7604151"/>
            <a:ext cx="7193700" cy="4416552"/>
          </a:xfrm>
        </p:spPr>
        <p:txBody>
          <a:bodyPr>
            <a:normAutofit/>
          </a:bodyPr>
          <a:lstStyle>
            <a:lvl1pPr marL="0" indent="0" algn="ctr">
              <a:buNone/>
              <a:defRPr sz="2300"/>
            </a:lvl1pPr>
            <a:lvl2pPr marL="664979" indent="0">
              <a:buNone/>
              <a:defRPr sz="1700"/>
            </a:lvl2pPr>
            <a:lvl3pPr marL="1329957" indent="0">
              <a:buNone/>
              <a:defRPr sz="1500"/>
            </a:lvl3pPr>
            <a:lvl4pPr marL="1994935" indent="0">
              <a:buNone/>
              <a:defRPr sz="1300"/>
            </a:lvl4pPr>
            <a:lvl5pPr marL="2659913" indent="0">
              <a:buNone/>
              <a:defRPr sz="1300"/>
            </a:lvl5pPr>
            <a:lvl6pPr marL="3324891" indent="0">
              <a:buNone/>
              <a:defRPr sz="1300"/>
            </a:lvl6pPr>
            <a:lvl7pPr marL="3989870" indent="0">
              <a:buNone/>
              <a:defRPr sz="1300"/>
            </a:lvl7pPr>
            <a:lvl8pPr marL="4654848" indent="0">
              <a:buNone/>
              <a:defRPr sz="1300"/>
            </a:lvl8pPr>
            <a:lvl9pPr marL="5319827" indent="0">
              <a:buNone/>
              <a:defRPr sz="1300"/>
            </a:lvl9pPr>
          </a:lstStyle>
          <a:p>
            <a:pPr lvl="0"/>
            <a:r>
              <a:rPr lang="ru-RU" smtClean="0"/>
              <a:t>Образец текста</a:t>
            </a:r>
          </a:p>
        </p:txBody>
      </p:sp>
      <p:sp>
        <p:nvSpPr>
          <p:cNvPr id="5" name="Date Placeholder 4"/>
          <p:cNvSpPr>
            <a:spLocks noGrp="1"/>
          </p:cNvSpPr>
          <p:nvPr>
            <p:ph type="dt" sz="half" idx="10"/>
          </p:nvPr>
        </p:nvSpPr>
        <p:spPr>
          <a:xfrm rot="60000">
            <a:off x="14992275" y="12366353"/>
            <a:ext cx="2867652" cy="766763"/>
          </a:xfrm>
        </p:spPr>
        <p:txBody>
          <a:bodyPr/>
          <a:lstStyle/>
          <a:p>
            <a:endParaRPr lang="ru-RU"/>
          </a:p>
        </p:txBody>
      </p:sp>
      <p:sp>
        <p:nvSpPr>
          <p:cNvPr id="6" name="Footer Placeholder 5"/>
          <p:cNvSpPr>
            <a:spLocks noGrp="1"/>
          </p:cNvSpPr>
          <p:nvPr>
            <p:ph type="ftr" sz="quarter" idx="11"/>
          </p:nvPr>
        </p:nvSpPr>
        <p:spPr>
          <a:xfrm rot="-60000">
            <a:off x="2160674" y="12245185"/>
            <a:ext cx="7841239" cy="766763"/>
          </a:xfrm>
        </p:spPr>
        <p:txBody>
          <a:bodyPr/>
          <a:lstStyle/>
          <a:p>
            <a:endParaRPr lang="ru-RU"/>
          </a:p>
        </p:txBody>
      </p:sp>
      <p:sp>
        <p:nvSpPr>
          <p:cNvPr id="7" name="Slide Number Placeholder 6"/>
          <p:cNvSpPr>
            <a:spLocks noGrp="1"/>
          </p:cNvSpPr>
          <p:nvPr>
            <p:ph type="sldNum" sz="quarter" idx="12"/>
          </p:nvPr>
        </p:nvSpPr>
        <p:spPr>
          <a:xfrm rot="60000">
            <a:off x="17865438" y="12390061"/>
            <a:ext cx="1308879" cy="766763"/>
          </a:xfrm>
        </p:spPr>
        <p:txBody>
          <a:bodyPr/>
          <a:lstStyle/>
          <a:p>
            <a:fld id="{8B38DBA3-52F9-4AF4-A6A4-FA4D7DB2F99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661965" y="1943957"/>
            <a:ext cx="3380424" cy="1000421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3067048" y="2323257"/>
            <a:ext cx="12234865" cy="9245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B38DBA3-52F9-4AF4-A6A4-FA4D7DB2F99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21602700" cy="144018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1485189" y="12745593"/>
            <a:ext cx="18713341" cy="1128141"/>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1" name="Rectangle 10"/>
          <p:cNvSpPr/>
          <p:nvPr/>
        </p:nvSpPr>
        <p:spPr>
          <a:xfrm>
            <a:off x="1728219" y="1208151"/>
            <a:ext cx="18182273" cy="120015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sp>
        <p:nvSpPr>
          <p:cNvPr id="12" name="Rectangle 11"/>
          <p:cNvSpPr/>
          <p:nvPr/>
        </p:nvSpPr>
        <p:spPr>
          <a:xfrm>
            <a:off x="1728219" y="1209753"/>
            <a:ext cx="18182273" cy="120015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2996" tIns="66498" rIns="132996" bIns="66498"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1284592" y="573490"/>
            <a:ext cx="1341501" cy="1192443"/>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19246288" y="551733"/>
            <a:ext cx="1190549" cy="1339368"/>
          </a:xfrm>
          <a:prstGeom prst="rect">
            <a:avLst/>
          </a:prstGeom>
          <a:noFill/>
        </p:spPr>
      </p:pic>
      <p:sp>
        <p:nvSpPr>
          <p:cNvPr id="2" name="Title Placeholder 1"/>
          <p:cNvSpPr>
            <a:spLocks noGrp="1"/>
          </p:cNvSpPr>
          <p:nvPr>
            <p:ph type="title"/>
          </p:nvPr>
        </p:nvSpPr>
        <p:spPr>
          <a:xfrm>
            <a:off x="2586992" y="1716929"/>
            <a:ext cx="16455392" cy="2525219"/>
          </a:xfrm>
          <a:prstGeom prst="rect">
            <a:avLst/>
          </a:prstGeom>
        </p:spPr>
        <p:txBody>
          <a:bodyPr vert="horz" lIns="132996" tIns="66498" rIns="132996" bIns="66498"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3456437" y="4450445"/>
            <a:ext cx="14639007" cy="7568006"/>
          </a:xfrm>
          <a:prstGeom prst="rect">
            <a:avLst/>
          </a:prstGeom>
        </p:spPr>
        <p:txBody>
          <a:bodyPr vert="horz" lIns="132996" tIns="66498" rIns="132996" bIns="66498"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5248968" y="12199226"/>
            <a:ext cx="2867652" cy="766763"/>
          </a:xfrm>
          <a:prstGeom prst="rect">
            <a:avLst/>
          </a:prstGeom>
        </p:spPr>
        <p:txBody>
          <a:bodyPr vert="horz" lIns="132996" tIns="66498" rIns="132996" bIns="66498" rtlCol="0" anchor="ctr"/>
          <a:lstStyle>
            <a:lvl1pPr algn="r">
              <a:defRPr sz="1700">
                <a:solidFill>
                  <a:schemeClr val="tx2"/>
                </a:solidFill>
                <a:latin typeface="Rage Italic" pitchFamily="66" charset="0"/>
              </a:defRPr>
            </a:lvl1pPr>
          </a:lstStyle>
          <a:p>
            <a:endParaRPr lang="ru-RU"/>
          </a:p>
        </p:txBody>
      </p:sp>
      <p:sp>
        <p:nvSpPr>
          <p:cNvPr id="5" name="Footer Placeholder 4"/>
          <p:cNvSpPr>
            <a:spLocks noGrp="1"/>
          </p:cNvSpPr>
          <p:nvPr>
            <p:ph type="ftr" sz="quarter" idx="3"/>
          </p:nvPr>
        </p:nvSpPr>
        <p:spPr>
          <a:xfrm>
            <a:off x="2160275" y="12199226"/>
            <a:ext cx="13088694" cy="766763"/>
          </a:xfrm>
          <a:prstGeom prst="rect">
            <a:avLst/>
          </a:prstGeom>
        </p:spPr>
        <p:txBody>
          <a:bodyPr vert="horz" lIns="132996" tIns="66498" rIns="132996" bIns="66498" rtlCol="0" anchor="ctr"/>
          <a:lstStyle>
            <a:lvl1pPr algn="l">
              <a:defRPr sz="20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18120857" y="12199226"/>
            <a:ext cx="1308879" cy="766763"/>
          </a:xfrm>
          <a:prstGeom prst="rect">
            <a:avLst/>
          </a:prstGeom>
        </p:spPr>
        <p:txBody>
          <a:bodyPr vert="horz" lIns="132996" tIns="66498" rIns="132996" bIns="66498" rtlCol="0" anchor="ctr"/>
          <a:lstStyle>
            <a:lvl1pPr algn="r">
              <a:defRPr sz="2000">
                <a:solidFill>
                  <a:schemeClr val="tx2"/>
                </a:solidFill>
                <a:latin typeface="Rage Italic" pitchFamily="66" charset="0"/>
              </a:defRPr>
            </a:lvl1pPr>
          </a:lstStyle>
          <a:p>
            <a:fld id="{8B38DBA3-52F9-4AF4-A6A4-FA4D7DB2F99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329957" rtl="0" eaLnBrk="1" latinLnBrk="0" hangingPunct="1">
        <a:spcBef>
          <a:spcPct val="0"/>
        </a:spcBef>
        <a:buNone/>
        <a:defRPr sz="6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98987" indent="-398987" algn="l" defTabSz="1329957" rtl="0" eaLnBrk="1" latinLnBrk="0" hangingPunct="1">
        <a:spcBef>
          <a:spcPct val="20000"/>
        </a:spcBef>
        <a:buClr>
          <a:schemeClr val="accent2"/>
        </a:buClr>
        <a:buSzPct val="85000"/>
        <a:buFont typeface="Brush Script MT" pitchFamily="66" charset="0"/>
        <a:buChar char="O"/>
        <a:defRPr sz="3500" kern="1200">
          <a:solidFill>
            <a:schemeClr val="tx1"/>
          </a:solidFill>
          <a:latin typeface="+mn-lt"/>
          <a:ea typeface="+mn-ea"/>
          <a:cs typeface="+mn-cs"/>
        </a:defRPr>
      </a:lvl1pPr>
      <a:lvl2pPr marL="930969" indent="-398987" algn="l" defTabSz="1329957" rtl="0" eaLnBrk="1" latinLnBrk="0" hangingPunct="1">
        <a:spcBef>
          <a:spcPct val="20000"/>
        </a:spcBef>
        <a:buClr>
          <a:schemeClr val="accent2"/>
        </a:buClr>
        <a:buSzPct val="85000"/>
        <a:buFont typeface="Brush Script MT" pitchFamily="66" charset="0"/>
        <a:buChar char="O"/>
        <a:defRPr sz="3200" kern="1200">
          <a:solidFill>
            <a:schemeClr val="tx1"/>
          </a:solidFill>
          <a:latin typeface="+mn-lt"/>
          <a:ea typeface="+mn-ea"/>
          <a:cs typeface="+mn-cs"/>
        </a:defRPr>
      </a:lvl2pPr>
      <a:lvl3pPr marL="1329957" indent="-332489" algn="l" defTabSz="1329957" rtl="0" eaLnBrk="1" latinLnBrk="0" hangingPunct="1">
        <a:spcBef>
          <a:spcPct val="20000"/>
        </a:spcBef>
        <a:buClr>
          <a:schemeClr val="accent2"/>
        </a:buClr>
        <a:buSzPct val="85000"/>
        <a:buFont typeface="Brush Script MT" pitchFamily="66" charset="0"/>
        <a:buChar char="O"/>
        <a:defRPr sz="2900" kern="1200">
          <a:solidFill>
            <a:schemeClr val="tx1"/>
          </a:solidFill>
          <a:latin typeface="+mn-lt"/>
          <a:ea typeface="+mn-ea"/>
          <a:cs typeface="+mn-cs"/>
        </a:defRPr>
      </a:lvl3pPr>
      <a:lvl4pPr marL="1861940" indent="-332489" algn="l" defTabSz="1329957" rtl="0" eaLnBrk="1" latinLnBrk="0" hangingPunct="1">
        <a:spcBef>
          <a:spcPct val="20000"/>
        </a:spcBef>
        <a:buClr>
          <a:schemeClr val="accent2"/>
        </a:buClr>
        <a:buSzPct val="85000"/>
        <a:buFont typeface="Brush Script MT" pitchFamily="66" charset="0"/>
        <a:buChar char="O"/>
        <a:defRPr sz="2600" kern="1200">
          <a:solidFill>
            <a:schemeClr val="tx1"/>
          </a:solidFill>
          <a:latin typeface="+mn-lt"/>
          <a:ea typeface="+mn-ea"/>
          <a:cs typeface="+mn-cs"/>
        </a:defRPr>
      </a:lvl4pPr>
      <a:lvl5pPr marL="2393922" indent="-332489" algn="l" defTabSz="1329957" rtl="0" eaLnBrk="1" latinLnBrk="0" hangingPunct="1">
        <a:spcBef>
          <a:spcPct val="20000"/>
        </a:spcBef>
        <a:buClr>
          <a:schemeClr val="accent2"/>
        </a:buClr>
        <a:buSzPct val="85000"/>
        <a:buFont typeface="Brush Script MT" pitchFamily="66" charset="0"/>
        <a:buChar char="O"/>
        <a:defRPr sz="2300" kern="1200">
          <a:solidFill>
            <a:schemeClr val="tx1"/>
          </a:solidFill>
          <a:latin typeface="+mn-lt"/>
          <a:ea typeface="+mn-ea"/>
          <a:cs typeface="+mn-cs"/>
        </a:defRPr>
      </a:lvl5pPr>
      <a:lvl6pPr marL="2925905" indent="-332489" algn="l" defTabSz="1329957" rtl="0" eaLnBrk="1" latinLnBrk="0" hangingPunct="1">
        <a:spcBef>
          <a:spcPct val="20000"/>
        </a:spcBef>
        <a:buClr>
          <a:schemeClr val="accent2"/>
        </a:buClr>
        <a:buSzPct val="85000"/>
        <a:buFont typeface="Brush Script MT" pitchFamily="66" charset="0"/>
        <a:buChar char="O"/>
        <a:defRPr sz="2300" kern="1200">
          <a:solidFill>
            <a:schemeClr val="tx1"/>
          </a:solidFill>
          <a:latin typeface="+mn-lt"/>
          <a:ea typeface="+mn-ea"/>
          <a:cs typeface="+mn-cs"/>
        </a:defRPr>
      </a:lvl6pPr>
      <a:lvl7pPr marL="3457887" indent="-332489" algn="l" defTabSz="1329957" rtl="0" eaLnBrk="1" latinLnBrk="0" hangingPunct="1">
        <a:spcBef>
          <a:spcPct val="20000"/>
        </a:spcBef>
        <a:buClr>
          <a:schemeClr val="accent2"/>
        </a:buClr>
        <a:buSzPct val="85000"/>
        <a:buFont typeface="Brush Script MT" pitchFamily="66" charset="0"/>
        <a:buChar char="O"/>
        <a:defRPr sz="2300" kern="1200">
          <a:solidFill>
            <a:schemeClr val="tx1"/>
          </a:solidFill>
          <a:latin typeface="+mn-lt"/>
          <a:ea typeface="+mn-ea"/>
          <a:cs typeface="+mn-cs"/>
        </a:defRPr>
      </a:lvl7pPr>
      <a:lvl8pPr marL="3989870" indent="-332489" algn="l" defTabSz="1329957" rtl="0" eaLnBrk="1" latinLnBrk="0" hangingPunct="1">
        <a:spcBef>
          <a:spcPct val="20000"/>
        </a:spcBef>
        <a:buClr>
          <a:schemeClr val="accent2"/>
        </a:buClr>
        <a:buSzPct val="85000"/>
        <a:buFont typeface="Brush Script MT" pitchFamily="66" charset="0"/>
        <a:buChar char="O"/>
        <a:defRPr sz="2300" kern="1200">
          <a:solidFill>
            <a:schemeClr val="tx1"/>
          </a:solidFill>
          <a:latin typeface="+mn-lt"/>
          <a:ea typeface="+mn-ea"/>
          <a:cs typeface="+mn-cs"/>
        </a:defRPr>
      </a:lvl8pPr>
      <a:lvl9pPr marL="4521852" indent="-332489" algn="l" defTabSz="1329957" rtl="0" eaLnBrk="1" latinLnBrk="0" hangingPunct="1">
        <a:spcBef>
          <a:spcPct val="20000"/>
        </a:spcBef>
        <a:buClr>
          <a:schemeClr val="accent2"/>
        </a:buClr>
        <a:buSzPct val="85000"/>
        <a:buFont typeface="Brush Script MT" pitchFamily="66" charset="0"/>
        <a:buChar char="O"/>
        <a:defRPr sz="2300" kern="1200">
          <a:solidFill>
            <a:schemeClr val="tx1"/>
          </a:solidFill>
          <a:latin typeface="+mn-lt"/>
          <a:ea typeface="+mn-ea"/>
          <a:cs typeface="+mn-cs"/>
        </a:defRPr>
      </a:lvl9pPr>
    </p:bodyStyle>
    <p:otherStyle>
      <a:defPPr>
        <a:defRPr lang="en-US"/>
      </a:defPPr>
      <a:lvl1pPr marL="0" algn="l" defTabSz="1329957" rtl="0" eaLnBrk="1" latinLnBrk="0" hangingPunct="1">
        <a:defRPr sz="2600" kern="1200">
          <a:solidFill>
            <a:schemeClr val="tx1"/>
          </a:solidFill>
          <a:latin typeface="+mn-lt"/>
          <a:ea typeface="+mn-ea"/>
          <a:cs typeface="+mn-cs"/>
        </a:defRPr>
      </a:lvl1pPr>
      <a:lvl2pPr marL="664979" algn="l" defTabSz="1329957" rtl="0" eaLnBrk="1" latinLnBrk="0" hangingPunct="1">
        <a:defRPr sz="2600" kern="1200">
          <a:solidFill>
            <a:schemeClr val="tx1"/>
          </a:solidFill>
          <a:latin typeface="+mn-lt"/>
          <a:ea typeface="+mn-ea"/>
          <a:cs typeface="+mn-cs"/>
        </a:defRPr>
      </a:lvl2pPr>
      <a:lvl3pPr marL="1329957" algn="l" defTabSz="1329957" rtl="0" eaLnBrk="1" latinLnBrk="0" hangingPunct="1">
        <a:defRPr sz="2600" kern="1200">
          <a:solidFill>
            <a:schemeClr val="tx1"/>
          </a:solidFill>
          <a:latin typeface="+mn-lt"/>
          <a:ea typeface="+mn-ea"/>
          <a:cs typeface="+mn-cs"/>
        </a:defRPr>
      </a:lvl3pPr>
      <a:lvl4pPr marL="1994935" algn="l" defTabSz="1329957" rtl="0" eaLnBrk="1" latinLnBrk="0" hangingPunct="1">
        <a:defRPr sz="2600" kern="1200">
          <a:solidFill>
            <a:schemeClr val="tx1"/>
          </a:solidFill>
          <a:latin typeface="+mn-lt"/>
          <a:ea typeface="+mn-ea"/>
          <a:cs typeface="+mn-cs"/>
        </a:defRPr>
      </a:lvl4pPr>
      <a:lvl5pPr marL="2659913" algn="l" defTabSz="1329957" rtl="0" eaLnBrk="1" latinLnBrk="0" hangingPunct="1">
        <a:defRPr sz="2600" kern="1200">
          <a:solidFill>
            <a:schemeClr val="tx1"/>
          </a:solidFill>
          <a:latin typeface="+mn-lt"/>
          <a:ea typeface="+mn-ea"/>
          <a:cs typeface="+mn-cs"/>
        </a:defRPr>
      </a:lvl5pPr>
      <a:lvl6pPr marL="3324891" algn="l" defTabSz="1329957" rtl="0" eaLnBrk="1" latinLnBrk="0" hangingPunct="1">
        <a:defRPr sz="2600" kern="1200">
          <a:solidFill>
            <a:schemeClr val="tx1"/>
          </a:solidFill>
          <a:latin typeface="+mn-lt"/>
          <a:ea typeface="+mn-ea"/>
          <a:cs typeface="+mn-cs"/>
        </a:defRPr>
      </a:lvl6pPr>
      <a:lvl7pPr marL="3989870" algn="l" defTabSz="1329957" rtl="0" eaLnBrk="1" latinLnBrk="0" hangingPunct="1">
        <a:defRPr sz="2600" kern="1200">
          <a:solidFill>
            <a:schemeClr val="tx1"/>
          </a:solidFill>
          <a:latin typeface="+mn-lt"/>
          <a:ea typeface="+mn-ea"/>
          <a:cs typeface="+mn-cs"/>
        </a:defRPr>
      </a:lvl7pPr>
      <a:lvl8pPr marL="4654848" algn="l" defTabSz="1329957" rtl="0" eaLnBrk="1" latinLnBrk="0" hangingPunct="1">
        <a:defRPr sz="2600" kern="1200">
          <a:solidFill>
            <a:schemeClr val="tx1"/>
          </a:solidFill>
          <a:latin typeface="+mn-lt"/>
          <a:ea typeface="+mn-ea"/>
          <a:cs typeface="+mn-cs"/>
        </a:defRPr>
      </a:lvl8pPr>
      <a:lvl9pPr marL="5319827" algn="l" defTabSz="1329957"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http://www.localforage.com/photos/uncategorized/2007/11/19/persimmon.j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chart" Target="../charts/char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notesSlide" Target="../notesSlides/notesSlide19.xml"/><Relationship Id="rId7" Type="http://schemas.openxmlformats.org/officeDocument/2006/relationships/image" Target="../media/image20.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Microsoft_Excel_97-2003_Worksheet1.xls"/><Relationship Id="rId5" Type="http://schemas.openxmlformats.org/officeDocument/2006/relationships/oleObject" Target="../embeddings/oleObject1.bin"/><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emf"/><Relationship Id="rId2" Type="http://schemas.openxmlformats.org/officeDocument/2006/relationships/hyperlink" Target="http://www.localforage.com/photos/uncategorized/2007/11/19/persimmon.jpg" TargetMode="Externa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ctrTitle"/>
          </p:nvPr>
        </p:nvSpPr>
        <p:spPr>
          <a:xfrm>
            <a:off x="2592438" y="4659862"/>
            <a:ext cx="16129792" cy="4034272"/>
          </a:xfrm>
          <a:prstGeom prst="rect">
            <a:avLst/>
          </a:prstGeom>
          <a:noFill/>
        </p:spPr>
        <p:txBody>
          <a:bodyPr wrap="square"/>
          <a:lstStyle>
            <a:lvl1pPr lvl="0">
              <a:defRPr lang="ru-RU" sz="6600">
                <a:solidFill>
                  <a:schemeClr val="tx1"/>
                </a:solidFill>
              </a:defRPr>
            </a:lvl1pPr>
          </a:lstStyle>
          <a:p>
            <a:pPr lvl="0"/>
            <a:r>
              <a:rPr sz="6000" b="1" dirty="0">
                <a:latin typeface="Times New Roman"/>
              </a:rPr>
              <a:t>PRODUCTION OF </a:t>
            </a:r>
            <a:r>
              <a:rPr lang="en-US" sz="6000" b="1" dirty="0">
                <a:latin typeface="Times New Roman"/>
              </a:rPr>
              <a:t>CLOUDIFIER</a:t>
            </a:r>
            <a:r>
              <a:rPr sz="6000" b="1" dirty="0">
                <a:latin typeface="Times New Roman"/>
              </a:rPr>
              <a:t> PRODUCTS FROM LEMON, ORANGE, MELON, PERSIMMON FRUIT AND ITS AUTOMATION </a:t>
            </a:r>
          </a:p>
        </p:txBody>
      </p:sp>
      <p:sp>
        <p:nvSpPr>
          <p:cNvPr id="3" name="Подзаголовок 2"/>
          <p:cNvSpPr txBox="1">
            <a:spLocks noGrp="1"/>
          </p:cNvSpPr>
          <p:nvPr>
            <p:ph type="subTitle" idx="1"/>
          </p:nvPr>
        </p:nvSpPr>
        <p:spPr>
          <a:xfrm>
            <a:off x="3314620" y="10539419"/>
            <a:ext cx="15123896" cy="1846064"/>
          </a:xfrm>
          <a:prstGeom prst="rect">
            <a:avLst/>
          </a:prstGeom>
          <a:noFill/>
        </p:spPr>
        <p:txBody>
          <a:bodyPr wrap="square"/>
          <a:lstStyle>
            <a:lvl1pPr lvl="0">
              <a:defRPr/>
            </a:lvl1pPr>
          </a:lstStyle>
          <a:p>
            <a:pPr lvl="0"/>
            <a:r>
              <a:rPr lang="es-ES" sz="3200" b="1" dirty="0">
                <a:solidFill>
                  <a:schemeClr val="tx1"/>
                </a:solidFill>
                <a:latin typeface="Times New Roman"/>
              </a:rPr>
              <a:t>Galina.N.Ignatyeva                             </a:t>
            </a:r>
          </a:p>
          <a:p>
            <a:pPr lvl="0"/>
            <a:r>
              <a:rPr lang="es-ES" sz="3200" b="1" dirty="0">
                <a:solidFill>
                  <a:schemeClr val="tx1"/>
                </a:solidFill>
                <a:latin typeface="Times New Roman"/>
              </a:rPr>
              <a:t>Roberto Vilaplana Perez</a:t>
            </a:r>
          </a:p>
        </p:txBody>
      </p:sp>
      <p:pic>
        <p:nvPicPr>
          <p:cNvPr id="5" name="Рисунок 4"/>
          <p:cNvPicPr/>
          <p:nvPr/>
        </p:nvPicPr>
        <p:blipFill>
          <a:blip r:embed="rId3" cstate="print"/>
          <a:srcRect/>
          <a:stretch>
            <a:fillRect/>
          </a:stretch>
        </p:blipFill>
        <p:spPr>
          <a:xfrm>
            <a:off x="17126" y="504156"/>
            <a:ext cx="1486242" cy="129614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2016374" y="2131218"/>
            <a:ext cx="17425936" cy="5141690"/>
          </a:xfrm>
          <a:prstGeom prst="rect">
            <a:avLst/>
          </a:prstGeom>
          <a:noFill/>
        </p:spPr>
        <p:txBody>
          <a:bodyPr wrap="square">
            <a:normAutofit/>
          </a:bodyPr>
          <a:lstStyle>
            <a:lvl1pPr lvl="0">
              <a:defRPr/>
            </a:lvl1pPr>
          </a:lstStyle>
          <a:p>
            <a:pPr lvl="0"/>
            <a:r>
              <a:rPr sz="2800" b="1" dirty="0">
                <a:latin typeface="Times New Roman"/>
              </a:rPr>
              <a:t>    AUTHOR</a:t>
            </a:r>
            <a:r>
              <a:rPr lang="en-US" sz="2800" b="1" dirty="0">
                <a:latin typeface="Times New Roman"/>
              </a:rPr>
              <a:t>S</a:t>
            </a:r>
            <a:r>
              <a:rPr sz="2800" b="1" dirty="0">
                <a:latin typeface="Times New Roman"/>
              </a:rPr>
              <a:t> GREATLY ACKNOWLEDGES ALL CO-WORKERS, “CITROMIL”, MURCIA, SPAIN </a:t>
            </a:r>
            <a:r>
              <a:rPr lang="en-US" sz="2800" b="1" dirty="0" smtClean="0">
                <a:latin typeface="Times New Roman"/>
              </a:rPr>
              <a:t/>
            </a:r>
            <a:br>
              <a:rPr lang="en-US" sz="2800" b="1" dirty="0" smtClean="0">
                <a:latin typeface="Times New Roman"/>
              </a:rPr>
            </a:br>
            <a:r>
              <a:rPr sz="2800" b="1" dirty="0" smtClean="0">
                <a:latin typeface="Times New Roman"/>
              </a:rPr>
              <a:t> </a:t>
            </a:r>
            <a:r>
              <a:rPr sz="2800" b="1" dirty="0">
                <a:latin typeface="Times New Roman"/>
              </a:rPr>
              <a:t>AND GRATEFUL TO </a:t>
            </a:r>
            <a:r>
              <a:rPr dirty="0"/>
              <a:t/>
            </a:r>
            <a:br>
              <a:rPr dirty="0"/>
            </a:br>
            <a:r>
              <a:rPr sz="2800" b="1" dirty="0">
                <a:latin typeface="Times New Roman"/>
              </a:rPr>
              <a:t>HELENA SOLER</a:t>
            </a:r>
            <a:r>
              <a:rPr dirty="0"/>
              <a:t/>
            </a:r>
            <a:br>
              <a:rPr dirty="0"/>
            </a:br>
            <a:r>
              <a:rPr sz="2800" b="1" dirty="0">
                <a:latin typeface="Times New Roman"/>
              </a:rPr>
              <a:t>CARLOS</a:t>
            </a:r>
            <a:r>
              <a:rPr lang="en-US" sz="2800" b="1" dirty="0">
                <a:latin typeface="Times New Roman"/>
              </a:rPr>
              <a:t> NICOLAS</a:t>
            </a:r>
            <a:br>
              <a:rPr lang="en-US" sz="2800" b="1" dirty="0">
                <a:latin typeface="Times New Roman"/>
              </a:rPr>
            </a:br>
            <a:r>
              <a:rPr lang="en-US" sz="2800" b="1" dirty="0">
                <a:latin typeface="Times New Roman"/>
              </a:rPr>
              <a:t>MARIO DIAZ BALLESTER</a:t>
            </a:r>
            <a:r>
              <a:rPr dirty="0"/>
              <a:t/>
            </a:r>
            <a:br>
              <a:rPr dirty="0"/>
            </a:br>
            <a:r>
              <a:rPr sz="2800" b="1" dirty="0">
                <a:latin typeface="Times New Roman"/>
              </a:rPr>
              <a:t>JOSE</a:t>
            </a:r>
            <a:r>
              <a:rPr lang="en-US" sz="2800" b="1" dirty="0">
                <a:latin typeface="Times New Roman"/>
              </a:rPr>
              <a:t> A. GIL</a:t>
            </a:r>
            <a:br>
              <a:rPr lang="en-US" sz="2800" b="1" dirty="0">
                <a:latin typeface="Times New Roman"/>
              </a:rPr>
            </a:br>
            <a:r>
              <a:rPr sz="2800" b="1" dirty="0">
                <a:latin typeface="Times New Roman"/>
              </a:rPr>
              <a:t>JUAN</a:t>
            </a:r>
            <a:r>
              <a:rPr lang="en-US" sz="2800" b="1" dirty="0">
                <a:latin typeface="Times New Roman"/>
              </a:rPr>
              <a:t> A. CUELLO</a:t>
            </a:r>
            <a:r>
              <a:rPr dirty="0"/>
              <a:t/>
            </a:r>
            <a:br>
              <a:rPr dirty="0"/>
            </a:br>
            <a:r>
              <a:rPr sz="2800" b="1" dirty="0">
                <a:latin typeface="Times New Roman"/>
              </a:rPr>
              <a:t> PASCUAL</a:t>
            </a:r>
            <a:r>
              <a:rPr lang="en-US" sz="2800" b="1" dirty="0">
                <a:latin typeface="Times New Roman"/>
              </a:rPr>
              <a:t> MOROTE</a:t>
            </a:r>
            <a:br>
              <a:rPr lang="en-US" sz="2800" b="1" dirty="0">
                <a:latin typeface="Times New Roman"/>
              </a:rPr>
            </a:br>
            <a:r>
              <a:rPr sz="2800" b="1" dirty="0">
                <a:latin typeface="Times New Roman"/>
              </a:rPr>
              <a:t> FOR THEIR STUDIES.</a:t>
            </a:r>
          </a:p>
        </p:txBody>
      </p:sp>
      <p:sp>
        <p:nvSpPr>
          <p:cNvPr id="4" name="Номер слайда 3"/>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a:t>
            </a:fld>
            <a:endParaRPr dirty="0"/>
          </a:p>
        </p:txBody>
      </p:sp>
      <p:pic>
        <p:nvPicPr>
          <p:cNvPr id="3" name="Рисунок 2"/>
          <p:cNvPicPr/>
          <p:nvPr/>
        </p:nvPicPr>
        <p:blipFill>
          <a:blip r:embed="rId3" cstate="print"/>
          <a:srcRect/>
          <a:stretch>
            <a:fillRect/>
          </a:stretch>
        </p:blipFill>
        <p:spPr>
          <a:xfrm>
            <a:off x="8589932" y="8281025"/>
            <a:ext cx="5137410" cy="4664870"/>
          </a:xfrm>
          <a:prstGeom prst="rect">
            <a:avLst/>
          </a:prstGeom>
          <a:noFill/>
          <a:ln>
            <a:noFill/>
          </a:ln>
        </p:spPr>
      </p:pic>
      <p:pic>
        <p:nvPicPr>
          <p:cNvPr id="5" name="Рисунок 4"/>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1944366" y="3240460"/>
            <a:ext cx="17713969" cy="2050257"/>
          </a:xfrm>
          <a:prstGeom prst="rect">
            <a:avLst/>
          </a:prstGeom>
          <a:noFill/>
        </p:spPr>
        <p:txBody>
          <a:bodyPr wrap="square"/>
          <a:lstStyle>
            <a:lvl1pPr lvl="0">
              <a:defRPr/>
            </a:lvl1pPr>
          </a:lstStyle>
          <a:p>
            <a:pPr lvl="0"/>
            <a:r>
              <a:rPr sz="2800" b="1" dirty="0">
                <a:latin typeface="Times New Roman"/>
              </a:rPr>
              <a:t>     AUTHOR</a:t>
            </a:r>
            <a:r>
              <a:rPr lang="en-US" sz="2800" b="1" dirty="0">
                <a:latin typeface="Times New Roman"/>
              </a:rPr>
              <a:t>S</a:t>
            </a:r>
            <a:r>
              <a:rPr sz="2800" b="1" dirty="0">
                <a:latin typeface="Times New Roman"/>
              </a:rPr>
              <a:t> IS ALSO GRATEFUL TO THE UNIVERSITY UMH </a:t>
            </a:r>
            <a:r>
              <a:rPr dirty="0"/>
              <a:t/>
            </a:r>
            <a:br>
              <a:rPr dirty="0"/>
            </a:br>
            <a:r>
              <a:rPr sz="2800" b="1" dirty="0">
                <a:latin typeface="Times New Roman"/>
              </a:rPr>
              <a:t>OF ELCHE, SPAIN</a:t>
            </a:r>
            <a:r>
              <a:rPr sz="2800" b="1" dirty="0">
                <a:solidFill>
                  <a:schemeClr val="bg1"/>
                </a:solidFill>
                <a:latin typeface="Times New Roman"/>
              </a:rPr>
              <a:t>.</a:t>
            </a:r>
          </a:p>
        </p:txBody>
      </p:sp>
      <p:sp>
        <p:nvSpPr>
          <p:cNvPr id="4" name="Номер слайда 3"/>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3</a:t>
            </a:fld>
            <a:endParaRPr/>
          </a:p>
        </p:txBody>
      </p:sp>
      <p:pic>
        <p:nvPicPr>
          <p:cNvPr id="3" name="Рисунок 2"/>
          <p:cNvPicPr/>
          <p:nvPr/>
        </p:nvPicPr>
        <p:blipFill>
          <a:blip r:embed="rId3" cstate="print"/>
          <a:srcRect/>
          <a:stretch>
            <a:fillRect/>
          </a:stretch>
        </p:blipFill>
        <p:spPr>
          <a:xfrm>
            <a:off x="8582414" y="7100891"/>
            <a:ext cx="4909249" cy="4424363"/>
          </a:xfrm>
          <a:prstGeom prst="rect">
            <a:avLst/>
          </a:prstGeom>
          <a:noFill/>
          <a:ln>
            <a:noFill/>
          </a:ln>
        </p:spPr>
      </p:pic>
      <p:pic>
        <p:nvPicPr>
          <p:cNvPr id="5" name="Рисунок 4"/>
          <p:cNvPicPr/>
          <p:nvPr/>
        </p:nvPicPr>
        <p:blipFill>
          <a:blip r:embed="rId4"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8225" y="5328692"/>
            <a:ext cx="17855378" cy="2040731"/>
          </a:xfrm>
          <a:prstGeom prst="rect">
            <a:avLst/>
          </a:prstGeom>
          <a:noFill/>
        </p:spPr>
        <p:txBody>
          <a:bodyPr wrap="square" lIns="135576" tIns="67788" rIns="135576" bIns="67788"/>
          <a:lstStyle>
            <a:lvl1pPr lvl="0">
              <a:defRPr/>
            </a:lvl1pPr>
          </a:lstStyle>
          <a:p>
            <a:pPr marL="677749" indent="-677750" algn="just">
              <a:buAutoNum type="arabicPeriod"/>
            </a:pPr>
            <a:r>
              <a:rPr sz="2800" dirty="0">
                <a:latin typeface="Times New Roman"/>
              </a:rPr>
              <a:t>THE AIM OF THIS PAPER I</a:t>
            </a:r>
            <a:r>
              <a:rPr sz="2800" b="1" dirty="0">
                <a:latin typeface="Times New Roman"/>
              </a:rPr>
              <a:t>S </a:t>
            </a:r>
            <a:r>
              <a:rPr sz="2800" dirty="0">
                <a:latin typeface="Times New Roman"/>
              </a:rPr>
              <a:t>TO PRESENT RESULTS OF THE INFLUENCE OF SOLUBLE SOLIDS, PULP CONTENT, AND TURBIDITY ON THE CONDUCTIVITY AND COLLOIDAL STABILITY BY APPLYING CONDUCTIVITY FOR AUTOMATION IN THE CLOUDIFIER JUICE PRODUCTION FROM THE CITRUS, MELON AND PERSIMMON FRUIT.  </a:t>
            </a:r>
          </a:p>
        </p:txBody>
      </p:sp>
      <p:sp>
        <p:nvSpPr>
          <p:cNvPr id="3" name="Прямоугольник 2"/>
          <p:cNvSpPr/>
          <p:nvPr/>
        </p:nvSpPr>
        <p:spPr>
          <a:xfrm>
            <a:off x="1816797" y="3048000"/>
            <a:ext cx="17855380" cy="942975"/>
          </a:xfrm>
          <a:prstGeom prst="rect">
            <a:avLst/>
          </a:prstGeom>
          <a:noFill/>
        </p:spPr>
        <p:txBody>
          <a:bodyPr wrap="square" lIns="135576" tIns="67788" rIns="135576" bIns="67788"/>
          <a:lstStyle>
            <a:lvl1pPr lvl="0">
              <a:defRPr/>
            </a:lvl1pPr>
          </a:lstStyle>
          <a:p>
            <a:pPr lvl="0" algn="ctr"/>
            <a:r>
              <a:rPr sz="3200" b="1" dirty="0">
                <a:latin typeface="Times New Roman"/>
              </a:rPr>
              <a:t>AIM</a:t>
            </a:r>
          </a:p>
        </p:txBody>
      </p:sp>
      <p:sp>
        <p:nvSpPr>
          <p:cNvPr id="4" name="Прямоугольник 3"/>
          <p:cNvSpPr/>
          <p:nvPr/>
        </p:nvSpPr>
        <p:spPr>
          <a:xfrm>
            <a:off x="1816797" y="9577164"/>
            <a:ext cx="17855380" cy="1526902"/>
          </a:xfrm>
          <a:prstGeom prst="rect">
            <a:avLst/>
          </a:prstGeom>
          <a:noFill/>
        </p:spPr>
        <p:txBody>
          <a:bodyPr wrap="square" lIns="135576" tIns="67788" rIns="135576" bIns="67788"/>
          <a:lstStyle>
            <a:lvl1pPr lvl="0">
              <a:defRPr/>
            </a:lvl1pPr>
          </a:lstStyle>
          <a:p>
            <a:pPr lvl="0" algn="just"/>
            <a:r>
              <a:rPr sz="3500" dirty="0">
                <a:latin typeface="Times New Roman"/>
              </a:rPr>
              <a:t>2.  </a:t>
            </a:r>
            <a:r>
              <a:rPr sz="2800" dirty="0">
                <a:latin typeface="Times New Roman"/>
              </a:rPr>
              <a:t>THE OTHER AIM IS TO DEVELOP THE APPLICATION OF THE </a:t>
            </a:r>
            <a:r>
              <a:rPr sz="2800" dirty="0" smtClean="0">
                <a:latin typeface="Times New Roman"/>
              </a:rPr>
              <a:t>CONTINUOUS </a:t>
            </a:r>
            <a:r>
              <a:rPr sz="2800" dirty="0">
                <a:latin typeface="Times New Roman"/>
              </a:rPr>
              <a:t>PROCESS OF FLASH  </a:t>
            </a:r>
            <a:r>
              <a:rPr lang="en-US" sz="2800" dirty="0" smtClean="0">
                <a:latin typeface="Times New Roman"/>
              </a:rPr>
              <a:t> </a:t>
            </a:r>
          </a:p>
          <a:p>
            <a:pPr lvl="0" algn="just"/>
            <a:r>
              <a:rPr lang="en-US" sz="2800" dirty="0">
                <a:latin typeface="Times New Roman"/>
              </a:rPr>
              <a:t> </a:t>
            </a:r>
            <a:r>
              <a:rPr lang="en-US" sz="2800" dirty="0" smtClean="0">
                <a:latin typeface="Times New Roman"/>
              </a:rPr>
              <a:t>      </a:t>
            </a:r>
            <a:r>
              <a:rPr sz="2800" dirty="0" smtClean="0">
                <a:latin typeface="Times New Roman"/>
              </a:rPr>
              <a:t>VACUUM    </a:t>
            </a:r>
            <a:r>
              <a:rPr sz="2800" dirty="0">
                <a:latin typeface="Times New Roman"/>
              </a:rPr>
              <a:t>EXPANSION IN       </a:t>
            </a:r>
            <a:r>
              <a:rPr sz="2800" dirty="0" smtClean="0">
                <a:latin typeface="Times New Roman"/>
              </a:rPr>
              <a:t>THE  </a:t>
            </a:r>
            <a:r>
              <a:rPr sz="2800" dirty="0">
                <a:latin typeface="Times New Roman"/>
              </a:rPr>
              <a:t>INDUSTRY OF  CLOUDIFIER    JUICE. </a:t>
            </a:r>
          </a:p>
        </p:txBody>
      </p:sp>
      <p:sp>
        <p:nvSpPr>
          <p:cNvPr id="5" name="Номер слайда 4"/>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4</a:t>
            </a:fld>
            <a:endParaRPr/>
          </a:p>
        </p:txBody>
      </p:sp>
      <p:pic>
        <p:nvPicPr>
          <p:cNvPr id="6" name="Рисунок 5"/>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1953170" y="3096444"/>
            <a:ext cx="17832734" cy="1368152"/>
          </a:xfrm>
          <a:prstGeom prst="rect">
            <a:avLst/>
          </a:prstGeom>
          <a:noFill/>
        </p:spPr>
        <p:txBody>
          <a:bodyPr wrap="square"/>
          <a:lstStyle>
            <a:lvl1pPr lvl="0">
              <a:defRPr/>
            </a:lvl1pPr>
          </a:lstStyle>
          <a:p>
            <a:pPr lvl="0" algn="just"/>
            <a:r>
              <a:rPr sz="2800" dirty="0">
                <a:latin typeface="Times New Roman"/>
              </a:rPr>
              <a:t>IT IS KNOWN THAT THERE IS A RELATIONSHIP BETWEEN OUR HEALTH AND FOOD.</a:t>
            </a:r>
          </a:p>
        </p:txBody>
      </p:sp>
      <p:sp>
        <p:nvSpPr>
          <p:cNvPr id="14" name="Номер слайда 13"/>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5</a:t>
            </a:fld>
            <a:endParaRPr/>
          </a:p>
        </p:txBody>
      </p:sp>
      <p:pic>
        <p:nvPicPr>
          <p:cNvPr id="3" name="Рисунок 2"/>
          <p:cNvPicPr/>
          <p:nvPr/>
        </p:nvPicPr>
        <p:blipFill>
          <a:blip r:embed="rId3" cstate="print"/>
          <a:srcRect/>
          <a:stretch>
            <a:fillRect/>
          </a:stretch>
        </p:blipFill>
        <p:spPr>
          <a:xfrm>
            <a:off x="10854003" y="7962900"/>
            <a:ext cx="3522725" cy="24288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4" name="Рисунок 3">
            <a:hlinkClick r:id="rId4"/>
          </p:cNvPr>
          <p:cNvPicPr/>
          <p:nvPr/>
        </p:nvPicPr>
        <p:blipFill>
          <a:blip r:embed="rId5" cstate="print"/>
          <a:srcRect/>
          <a:stretch>
            <a:fillRect/>
          </a:stretch>
        </p:blipFill>
        <p:spPr>
          <a:xfrm>
            <a:off x="15269320" y="7962900"/>
            <a:ext cx="3683189" cy="23050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Прямоугольник 4"/>
          <p:cNvSpPr/>
          <p:nvPr/>
        </p:nvSpPr>
        <p:spPr>
          <a:xfrm>
            <a:off x="1953172" y="5812638"/>
            <a:ext cx="17832734" cy="840581"/>
          </a:xfrm>
          <a:prstGeom prst="rect">
            <a:avLst/>
          </a:prstGeom>
          <a:noFill/>
        </p:spPr>
        <p:txBody>
          <a:bodyPr wrap="square" lIns="135576" tIns="67788" rIns="135576" bIns="67788"/>
          <a:lstStyle>
            <a:lvl1pPr lvl="0">
              <a:defRPr/>
            </a:lvl1pPr>
          </a:lstStyle>
          <a:p>
            <a:pPr lvl="0" algn="just"/>
            <a:r>
              <a:rPr sz="3200" b="1" dirty="0">
                <a:latin typeface="Times New Roman"/>
              </a:rPr>
              <a:t>THE CLOUDIFIER JUICE AND CLOUDIFIER CONCENTRATE FROM:</a:t>
            </a:r>
            <a:r>
              <a:rPr sz="3200" dirty="0">
                <a:latin typeface="Times New Roman"/>
              </a:rPr>
              <a:t> </a:t>
            </a:r>
          </a:p>
        </p:txBody>
      </p:sp>
      <p:sp>
        <p:nvSpPr>
          <p:cNvPr id="6" name="Прямоугольник 5"/>
          <p:cNvSpPr/>
          <p:nvPr/>
        </p:nvSpPr>
        <p:spPr>
          <a:xfrm>
            <a:off x="1953169" y="10945316"/>
            <a:ext cx="17624803" cy="1685751"/>
          </a:xfrm>
          <a:prstGeom prst="rect">
            <a:avLst/>
          </a:prstGeom>
          <a:noFill/>
        </p:spPr>
        <p:txBody>
          <a:bodyPr wrap="square" lIns="135576" tIns="67788" rIns="135576" bIns="67788"/>
          <a:lstStyle>
            <a:lvl1pPr lvl="0">
              <a:defRPr/>
            </a:lvl1pPr>
          </a:lstStyle>
          <a:p>
            <a:pPr lvl="0" algn="just"/>
            <a:r>
              <a:rPr sz="2800" dirty="0">
                <a:latin typeface="Times New Roman"/>
              </a:rPr>
              <a:t>CONTAIN THE LARGEST AMOUNT OF PECTIN, MODIFIED PECTIN, SOLUBLE FIBRE,  FLAVONOIDS, VITAMIN C, LARGE AMOUNTS OF VITAMIN A </a:t>
            </a:r>
            <a:r>
              <a:rPr lang="en-US" sz="2800" dirty="0">
                <a:latin typeface="Times New Roman"/>
              </a:rPr>
              <a:t>,</a:t>
            </a:r>
            <a:r>
              <a:rPr sz="2800" dirty="0">
                <a:latin typeface="Times New Roman"/>
              </a:rPr>
              <a:t> LYCOPENE </a:t>
            </a:r>
            <a:r>
              <a:rPr lang="es-ES" sz="2800" dirty="0">
                <a:latin typeface="Times New Roman"/>
              </a:rPr>
              <a:t>AND </a:t>
            </a:r>
            <a:r>
              <a:rPr sz="2800" dirty="0">
                <a:latin typeface="Times New Roman"/>
              </a:rPr>
              <a:t>ANTIOXIDANTS.</a:t>
            </a:r>
          </a:p>
        </p:txBody>
      </p:sp>
      <p:sp>
        <p:nvSpPr>
          <p:cNvPr id="7" name="Стрелка вниз 6"/>
          <p:cNvSpPr/>
          <p:nvPr/>
        </p:nvSpPr>
        <p:spPr>
          <a:xfrm>
            <a:off x="11819304" y="6910393"/>
            <a:ext cx="1080636" cy="1050131"/>
          </a:xfrm>
          <a:prstGeom prst="downArrow">
            <a:avLst/>
          </a:prstGeom>
          <a:solidFill>
            <a:schemeClr val="accent1"/>
          </a:solidFill>
          <a:ln w="25400">
            <a:solidFill>
              <a:schemeClr val="accent1">
                <a:shade val="50000"/>
              </a:schemeClr>
            </a:solidFill>
          </a:ln>
        </p:spPr>
        <p:txBody>
          <a:bodyPr wrap="square" lIns="135576" tIns="67788" rIns="135576" bIns="67788" anchor="ctr"/>
          <a:lstStyle>
            <a:lvl1pPr lvl="0">
              <a:defRPr/>
            </a:lvl1pPr>
          </a:lstStyle>
          <a:p>
            <a:endParaRPr/>
          </a:p>
        </p:txBody>
      </p:sp>
      <p:sp>
        <p:nvSpPr>
          <p:cNvPr id="8" name="Стрелка вниз 7"/>
          <p:cNvSpPr/>
          <p:nvPr/>
        </p:nvSpPr>
        <p:spPr>
          <a:xfrm>
            <a:off x="16227100" y="6910393"/>
            <a:ext cx="907634" cy="1050131"/>
          </a:xfrm>
          <a:prstGeom prst="downArrow">
            <a:avLst/>
          </a:prstGeom>
          <a:solidFill>
            <a:schemeClr val="accent1"/>
          </a:solidFill>
          <a:ln w="25400">
            <a:solidFill>
              <a:schemeClr val="accent1">
                <a:shade val="50000"/>
              </a:schemeClr>
            </a:solidFill>
          </a:ln>
        </p:spPr>
        <p:txBody>
          <a:bodyPr wrap="square" lIns="135576" tIns="67788" rIns="135576" bIns="67788" anchor="ctr"/>
          <a:lstStyle>
            <a:lvl1pPr lvl="0">
              <a:defRPr/>
            </a:lvl1pPr>
          </a:lstStyle>
          <a:p>
            <a:endParaRPr/>
          </a:p>
        </p:txBody>
      </p:sp>
      <p:sp>
        <p:nvSpPr>
          <p:cNvPr id="9" name="Стрелка вниз 8"/>
          <p:cNvSpPr/>
          <p:nvPr/>
        </p:nvSpPr>
        <p:spPr>
          <a:xfrm>
            <a:off x="8003229" y="6910393"/>
            <a:ext cx="1080636" cy="1050131"/>
          </a:xfrm>
          <a:prstGeom prst="downArrow">
            <a:avLst/>
          </a:prstGeom>
          <a:solidFill>
            <a:schemeClr val="accent1"/>
          </a:solidFill>
          <a:ln w="25400">
            <a:solidFill>
              <a:schemeClr val="accent1">
                <a:shade val="50000"/>
              </a:schemeClr>
            </a:solidFill>
          </a:ln>
        </p:spPr>
        <p:txBody>
          <a:bodyPr wrap="square" lIns="135576" tIns="67788" rIns="135576" bIns="67788" anchor="ctr"/>
          <a:lstStyle>
            <a:lvl1pPr lvl="0">
              <a:defRPr/>
            </a:lvl1pPr>
          </a:lstStyle>
          <a:p>
            <a:endParaRPr/>
          </a:p>
        </p:txBody>
      </p:sp>
      <p:sp>
        <p:nvSpPr>
          <p:cNvPr id="10" name="Стрелка вниз 9"/>
          <p:cNvSpPr/>
          <p:nvPr/>
        </p:nvSpPr>
        <p:spPr>
          <a:xfrm>
            <a:off x="4164589" y="6910393"/>
            <a:ext cx="1080637" cy="1050131"/>
          </a:xfrm>
          <a:prstGeom prst="downArrow">
            <a:avLst/>
          </a:prstGeom>
          <a:solidFill>
            <a:schemeClr val="accent1"/>
          </a:solidFill>
          <a:ln w="25400">
            <a:solidFill>
              <a:schemeClr val="accent1">
                <a:shade val="50000"/>
              </a:schemeClr>
            </a:solidFill>
          </a:ln>
        </p:spPr>
        <p:txBody>
          <a:bodyPr wrap="square" lIns="135576" tIns="67788" rIns="135576" bIns="67788" anchor="ctr"/>
          <a:lstStyle>
            <a:lvl1pPr lvl="0">
              <a:defRPr/>
            </a:lvl1pPr>
          </a:lstStyle>
          <a:p>
            <a:endParaRPr/>
          </a:p>
        </p:txBody>
      </p:sp>
      <p:pic>
        <p:nvPicPr>
          <p:cNvPr id="11" name="Рисунок 10">
            <a:hlinkClick r:id="rId4"/>
          </p:cNvPr>
          <p:cNvPicPr/>
          <p:nvPr/>
        </p:nvPicPr>
        <p:blipFill>
          <a:blip r:embed="rId6" cstate="print"/>
          <a:srcRect/>
          <a:stretch>
            <a:fillRect/>
          </a:stretch>
        </p:blipFill>
        <p:spPr>
          <a:xfrm>
            <a:off x="1953172" y="7962907"/>
            <a:ext cx="4139515" cy="261223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2" name="Рисунок 11">
            <a:hlinkClick r:id="rId4"/>
          </p:cNvPr>
          <p:cNvPicPr/>
          <p:nvPr/>
        </p:nvPicPr>
        <p:blipFill>
          <a:blip r:embed="rId7" cstate="print"/>
          <a:srcRect/>
          <a:stretch>
            <a:fillRect/>
          </a:stretch>
        </p:blipFill>
        <p:spPr>
          <a:xfrm>
            <a:off x="6543995" y="7962900"/>
            <a:ext cx="3999106" cy="24288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3" name="Прямоугольник 12"/>
          <p:cNvSpPr/>
          <p:nvPr/>
        </p:nvSpPr>
        <p:spPr>
          <a:xfrm>
            <a:off x="1953171" y="1828799"/>
            <a:ext cx="17832733" cy="942975"/>
          </a:xfrm>
          <a:prstGeom prst="rect">
            <a:avLst/>
          </a:prstGeom>
          <a:noFill/>
        </p:spPr>
        <p:txBody>
          <a:bodyPr wrap="square" lIns="135576" tIns="67788" rIns="135576" bIns="67788"/>
          <a:lstStyle>
            <a:lvl1pPr lvl="0">
              <a:defRPr/>
            </a:lvl1pPr>
          </a:lstStyle>
          <a:p>
            <a:pPr lvl="0" algn="ctr"/>
            <a:r>
              <a:rPr sz="3200" b="1" dirty="0">
                <a:latin typeface="Times New Roman"/>
              </a:rPr>
              <a:t>INTRODUCTION</a:t>
            </a:r>
          </a:p>
        </p:txBody>
      </p:sp>
      <p:pic>
        <p:nvPicPr>
          <p:cNvPr id="15" name="Рисунок 14"/>
          <p:cNvPicPr/>
          <p:nvPr/>
        </p:nvPicPr>
        <p:blipFill>
          <a:blip r:embed="rId8"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2044255" y="1692293"/>
            <a:ext cx="17627919" cy="3131345"/>
          </a:xfrm>
          <a:prstGeom prst="rect">
            <a:avLst/>
          </a:prstGeom>
          <a:noFill/>
        </p:spPr>
        <p:txBody>
          <a:bodyPr wrap="square"/>
          <a:lstStyle>
            <a:lvl1pPr lvl="0">
              <a:defRPr/>
            </a:lvl1pPr>
          </a:lstStyle>
          <a:p>
            <a:pPr lvl="0" algn="just"/>
            <a:r>
              <a:rPr sz="3200" b="1" dirty="0">
                <a:latin typeface="Times New Roman"/>
              </a:rPr>
              <a:t>THESE CLOUDIFIER JUICE  AND CLOUDIFIER CONCENTRATE</a:t>
            </a:r>
            <a:r>
              <a:rPr sz="3200" dirty="0">
                <a:latin typeface="Times New Roman"/>
              </a:rPr>
              <a:t> </a:t>
            </a:r>
            <a:r>
              <a:rPr sz="3200" b="1" dirty="0">
                <a:latin typeface="Times New Roman"/>
              </a:rPr>
              <a:t>ARE THE NATURAL PRODUCT WITH BENEFICIAL HEALTH PROPERTIES.</a:t>
            </a:r>
          </a:p>
        </p:txBody>
      </p:sp>
      <p:sp>
        <p:nvSpPr>
          <p:cNvPr id="5" name="Номер слайда 4"/>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6</a:t>
            </a:fld>
            <a:endParaRPr/>
          </a:p>
        </p:txBody>
      </p:sp>
      <p:sp>
        <p:nvSpPr>
          <p:cNvPr id="3" name="Прямоугольник 2"/>
          <p:cNvSpPr/>
          <p:nvPr/>
        </p:nvSpPr>
        <p:spPr>
          <a:xfrm>
            <a:off x="1930526" y="7776964"/>
            <a:ext cx="17855376" cy="2808310"/>
          </a:xfrm>
          <a:prstGeom prst="rect">
            <a:avLst/>
          </a:prstGeom>
          <a:noFill/>
        </p:spPr>
        <p:txBody>
          <a:bodyPr wrap="square" lIns="135576" tIns="67788" rIns="135576" bIns="67788"/>
          <a:lstStyle>
            <a:lvl1pPr lvl="0">
              <a:defRPr/>
            </a:lvl1pPr>
          </a:lstStyle>
          <a:p>
            <a:pPr lvl="0" algn="just"/>
            <a:r>
              <a:rPr sz="2800" dirty="0">
                <a:latin typeface="Times New Roman"/>
              </a:rPr>
              <a:t>THE CONSIDERABLE INPUT OF LYCOPENE HAS A GREAT ANTIOXIDANT POWER THAT CAN ACT TO PROTECT CELLS FROM OXIDATIVE STRESS PRODUCED BY THE ACTION OF FREE RADICALS. THIS CELL PHENOMENON IS RESPONSIBLE FOR MAJOR CARDIOVASCULAR DISEASES AND CERTAIN TYPES OF CANCER AND AGING. </a:t>
            </a:r>
          </a:p>
          <a:p>
            <a:pPr lvl="0" algn="just"/>
            <a:endParaRPr dirty="0"/>
          </a:p>
          <a:p>
            <a:pPr lvl="0" algn="just"/>
            <a:r>
              <a:rPr sz="2800" dirty="0">
                <a:latin typeface="Times New Roman"/>
              </a:rPr>
              <a:t>(ERCISLI, ET AL., 2007; CHEN ET AL. 2008; HUANG ET AL., 2008). </a:t>
            </a:r>
          </a:p>
        </p:txBody>
      </p:sp>
      <p:sp>
        <p:nvSpPr>
          <p:cNvPr id="4" name="TextBox 3"/>
          <p:cNvSpPr txBox="1"/>
          <p:nvPr/>
        </p:nvSpPr>
        <p:spPr>
          <a:xfrm>
            <a:off x="1950049" y="5434433"/>
            <a:ext cx="12451216" cy="850107"/>
          </a:xfrm>
          <a:prstGeom prst="rect">
            <a:avLst/>
          </a:prstGeom>
          <a:noFill/>
        </p:spPr>
        <p:txBody>
          <a:bodyPr wrap="square" lIns="135576" tIns="67788" rIns="135576" bIns="67788"/>
          <a:lstStyle>
            <a:lvl1pPr lvl="0">
              <a:defRPr/>
            </a:lvl1pPr>
          </a:lstStyle>
          <a:p>
            <a:pPr lvl="0"/>
            <a:r>
              <a:rPr sz="2800" dirty="0">
                <a:latin typeface="Times New Roman"/>
              </a:rPr>
              <a:t>FOR EXAMPLE:</a:t>
            </a:r>
          </a:p>
        </p:txBody>
      </p:sp>
      <p:pic>
        <p:nvPicPr>
          <p:cNvPr id="6" name="Рисунок 5"/>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2044256" y="1152228"/>
            <a:ext cx="17514193" cy="2681586"/>
          </a:xfrm>
          <a:prstGeom prst="rect">
            <a:avLst/>
          </a:prstGeom>
          <a:noFill/>
        </p:spPr>
        <p:txBody>
          <a:bodyPr wrap="square"/>
          <a:lstStyle>
            <a:lvl1pPr lvl="0">
              <a:defRPr/>
            </a:lvl1pPr>
          </a:lstStyle>
          <a:p>
            <a:pPr lvl="0" algn="just"/>
            <a:r>
              <a:rPr sz="3200" b="1" dirty="0">
                <a:latin typeface="Times New Roman"/>
              </a:rPr>
              <a:t>THE MODIFIED  PECTIN WILL BE EFFECTIVE AGAINST CANCERS OF THE BREAST, COLON AND PANCREATIC CANCER, AND MELANOMA</a:t>
            </a:r>
            <a:r>
              <a:rPr lang="es-ES" sz="3200" b="1" dirty="0">
                <a:latin typeface="Times New Roman"/>
              </a:rPr>
              <a:t>.</a:t>
            </a:r>
          </a:p>
        </p:txBody>
      </p:sp>
      <p:sp>
        <p:nvSpPr>
          <p:cNvPr id="7" name="Номер слайда 6"/>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7</a:t>
            </a:fld>
            <a:endParaRPr/>
          </a:p>
        </p:txBody>
      </p:sp>
      <p:sp>
        <p:nvSpPr>
          <p:cNvPr id="3" name="Прямоугольник 2"/>
          <p:cNvSpPr/>
          <p:nvPr/>
        </p:nvSpPr>
        <p:spPr>
          <a:xfrm>
            <a:off x="2044258" y="4076700"/>
            <a:ext cx="17627919" cy="2143125"/>
          </a:xfrm>
          <a:prstGeom prst="rect">
            <a:avLst/>
          </a:prstGeom>
          <a:noFill/>
        </p:spPr>
        <p:txBody>
          <a:bodyPr wrap="square" lIns="135576" tIns="67788" rIns="135576" bIns="67788"/>
          <a:lstStyle>
            <a:lvl1pPr lvl="0">
              <a:defRPr/>
            </a:lvl1pPr>
          </a:lstStyle>
          <a:p>
            <a:pPr lvl="0" algn="just"/>
            <a:r>
              <a:rPr sz="2800" dirty="0">
                <a:latin typeface="Times New Roman"/>
              </a:rPr>
              <a:t>THE INHIBITION OF CANCER CELL PROLIFERATION (HT29 COLON LINE) WAS OBTAINED FROM THE SAMPLE OF MODIFIED PECTIN BY USING  1 G TO 1L CONCENTRATION.</a:t>
            </a:r>
          </a:p>
        </p:txBody>
      </p:sp>
      <p:sp>
        <p:nvSpPr>
          <p:cNvPr id="4" name="Прямоугольник 3"/>
          <p:cNvSpPr/>
          <p:nvPr/>
        </p:nvSpPr>
        <p:spPr>
          <a:xfrm>
            <a:off x="2044258" y="6236493"/>
            <a:ext cx="17627919" cy="2143125"/>
          </a:xfrm>
          <a:prstGeom prst="rect">
            <a:avLst/>
          </a:prstGeom>
          <a:noFill/>
        </p:spPr>
        <p:txBody>
          <a:bodyPr wrap="square" lIns="135576" tIns="67788" rIns="135576" bIns="67788"/>
          <a:lstStyle>
            <a:lvl1pPr lvl="0">
              <a:defRPr/>
            </a:lvl1pPr>
          </a:lstStyle>
          <a:p>
            <a:pPr lvl="0" algn="just"/>
            <a:r>
              <a:rPr sz="2800" dirty="0">
                <a:latin typeface="Times New Roman"/>
              </a:rPr>
              <a:t>THE INHIBITION OF CANCER CELL PROLIFERATION (SW480 COLON LINE ) WAS OBTAINED WITH THE MODIFIED PECTIN SAMPLE BY USING 2 G TO 1L CONCENTRATION TOO.</a:t>
            </a:r>
          </a:p>
        </p:txBody>
      </p:sp>
      <p:sp>
        <p:nvSpPr>
          <p:cNvPr id="5" name="Прямоугольник 4"/>
          <p:cNvSpPr/>
          <p:nvPr/>
        </p:nvSpPr>
        <p:spPr>
          <a:xfrm>
            <a:off x="2044258" y="8612981"/>
            <a:ext cx="17627919" cy="2076450"/>
          </a:xfrm>
          <a:prstGeom prst="rect">
            <a:avLst/>
          </a:prstGeom>
          <a:noFill/>
        </p:spPr>
        <p:txBody>
          <a:bodyPr wrap="square" lIns="91425" tIns="45713" rIns="91425" bIns="45713"/>
          <a:lstStyle>
            <a:lvl1pPr lvl="0">
              <a:defRPr/>
            </a:lvl1pPr>
          </a:lstStyle>
          <a:p>
            <a:pPr lvl="0" algn="just"/>
            <a:r>
              <a:rPr sz="2800" dirty="0">
                <a:latin typeface="Times New Roman"/>
              </a:rPr>
              <a:t>THE SLIGHT DECREASE IN CELL VIABILITY (JIMT1 CELL LINE) RELATIVE TO THE CONTROL AT THE TWO CONCENTRATIONS EMPLOYED WAS OBTAINED FOR THE MODIFIED PECTIN SAMPLE.</a:t>
            </a:r>
          </a:p>
        </p:txBody>
      </p:sp>
      <p:sp>
        <p:nvSpPr>
          <p:cNvPr id="6" name="Прямоугольник 5"/>
          <p:cNvSpPr/>
          <p:nvPr/>
        </p:nvSpPr>
        <p:spPr>
          <a:xfrm>
            <a:off x="2015104" y="10981320"/>
            <a:ext cx="17627919" cy="2076450"/>
          </a:xfrm>
          <a:prstGeom prst="rect">
            <a:avLst/>
          </a:prstGeom>
          <a:noFill/>
        </p:spPr>
        <p:txBody>
          <a:bodyPr wrap="square" lIns="91425" tIns="45713" rIns="91425" bIns="45713"/>
          <a:lstStyle>
            <a:lvl1pPr lvl="0">
              <a:defRPr/>
            </a:lvl1pPr>
          </a:lstStyle>
          <a:p>
            <a:pPr lvl="0" algn="just"/>
            <a:r>
              <a:rPr sz="2800" dirty="0">
                <a:latin typeface="Times New Roman"/>
              </a:rPr>
              <a:t>THE INHIBITION OF CANCER CELL PROLIFERATION (</a:t>
            </a:r>
            <a:r>
              <a:rPr lang="es-ES" sz="2800" dirty="0">
                <a:latin typeface="Times New Roman"/>
              </a:rPr>
              <a:t>B16/F10 CELL  </a:t>
            </a:r>
            <a:r>
              <a:rPr sz="2800" dirty="0">
                <a:latin typeface="Times New Roman"/>
              </a:rPr>
              <a:t>LINE) WAS OBTAINED WITH THE MODIFIED PECTIN SAMPLE BY USING 2 G TO 1L CONCENTRATION.</a:t>
            </a:r>
          </a:p>
        </p:txBody>
      </p:sp>
      <p:pic>
        <p:nvPicPr>
          <p:cNvPr id="8" name="Рисунок 7"/>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24990" y="3974307"/>
            <a:ext cx="8840659" cy="876300"/>
          </a:xfrm>
          <a:prstGeom prst="rect">
            <a:avLst/>
          </a:prstGeom>
          <a:noFill/>
        </p:spPr>
        <p:txBody>
          <a:bodyPr wrap="none" lIns="91425" tIns="45713" rIns="91425" bIns="45713"/>
          <a:lstStyle>
            <a:lvl1pPr lvl="0">
              <a:defRPr/>
            </a:lvl1pPr>
          </a:lstStyle>
          <a:p>
            <a:pPr lvl="0" algn="ctr"/>
            <a:r>
              <a:rPr sz="3200" b="1" dirty="0">
                <a:latin typeface="Times New Roman"/>
              </a:rPr>
              <a:t>RESULTS AND DISCUSSION</a:t>
            </a:r>
          </a:p>
        </p:txBody>
      </p:sp>
      <p:sp>
        <p:nvSpPr>
          <p:cNvPr id="3" name="Прямоугольник 2"/>
          <p:cNvSpPr/>
          <p:nvPr/>
        </p:nvSpPr>
        <p:spPr>
          <a:xfrm>
            <a:off x="1944365" y="8569052"/>
            <a:ext cx="17785977" cy="2076450"/>
          </a:xfrm>
          <a:prstGeom prst="rect">
            <a:avLst/>
          </a:prstGeom>
          <a:noFill/>
        </p:spPr>
        <p:txBody>
          <a:bodyPr wrap="square" lIns="91425" tIns="45713" rIns="91425" bIns="45713"/>
          <a:lstStyle>
            <a:lvl1pPr lvl="0">
              <a:defRPr/>
            </a:lvl1pPr>
          </a:lstStyle>
          <a:p>
            <a:pPr lvl="0" algn="just"/>
            <a:r>
              <a:rPr sz="2800" dirty="0">
                <a:latin typeface="Times New Roman"/>
              </a:rPr>
              <a:t>THE ASSAY AND PRODUCTION WERE DONE DURING  10 MONTHS. DURING THIS PERIOD 60 LOTS OF INDUSTRIAL CLOUDIFIER LEMON AND ORANGE CONCENTRATES WERE ANALYZED.  </a:t>
            </a:r>
          </a:p>
        </p:txBody>
      </p:sp>
      <p:sp>
        <p:nvSpPr>
          <p:cNvPr id="4" name="Номер слайда 3"/>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8</a:t>
            </a:fld>
            <a:endParaRPr/>
          </a:p>
        </p:txBody>
      </p:sp>
      <p:pic>
        <p:nvPicPr>
          <p:cNvPr id="5" name="Рисунок 4"/>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4366" y="2205038"/>
            <a:ext cx="17889454" cy="942975"/>
          </a:xfrm>
          <a:prstGeom prst="rect">
            <a:avLst/>
          </a:prstGeom>
          <a:noFill/>
          <a:ln>
            <a:noFill/>
          </a:ln>
        </p:spPr>
        <p:txBody>
          <a:bodyPr wrap="square" lIns="135576" tIns="67788" rIns="135576" bIns="67788"/>
          <a:lstStyle>
            <a:lvl1pPr lvl="0">
              <a:defRPr/>
            </a:lvl1pPr>
          </a:lstStyle>
          <a:p>
            <a:pPr lvl="0" algn="just"/>
            <a:r>
              <a:rPr sz="3200" b="1" dirty="0">
                <a:latin typeface="Times New Roman"/>
              </a:rPr>
              <a:t>CLOUDIFIER LEMON CONCENTRATES  WITH LOW ACIDITY.</a:t>
            </a:r>
          </a:p>
        </p:txBody>
      </p:sp>
      <p:grpSp>
        <p:nvGrpSpPr>
          <p:cNvPr id="3" name="Группа 2"/>
          <p:cNvGrpSpPr/>
          <p:nvPr/>
        </p:nvGrpSpPr>
        <p:grpSpPr>
          <a:xfrm>
            <a:off x="1944366" y="4638678"/>
            <a:ext cx="17785976" cy="7955756"/>
            <a:chOff x="346" y="1948"/>
            <a:chExt cx="7953" cy="3341"/>
          </a:xfrm>
        </p:grpSpPr>
        <p:sp>
          <p:nvSpPr>
            <p:cNvPr id="4" name="TextBox 3"/>
            <p:cNvSpPr txBox="1"/>
            <p:nvPr/>
          </p:nvSpPr>
          <p:spPr>
            <a:xfrm>
              <a:off x="346" y="1948"/>
              <a:ext cx="2035" cy="370"/>
            </a:xfrm>
            <a:prstGeom prst="rect">
              <a:avLst/>
            </a:prstGeom>
            <a:solidFill>
              <a:schemeClr val="bg1"/>
            </a:solidFill>
          </p:spPr>
          <p:txBody>
            <a:bodyPr wrap="square" lIns="0" tIns="0" rIns="0" bIns="0" anchor="ctr"/>
            <a:lstStyle>
              <a:lvl1pPr lvl="0">
                <a:defRPr/>
              </a:lvl1pPr>
            </a:lstStyle>
            <a:p>
              <a:pPr lvl="0" algn="l"/>
              <a:r>
                <a:rPr lang="es-ES" sz="2800" dirty="0">
                  <a:latin typeface="Times New Roman"/>
                </a:rPr>
                <a:t>ºBRIX (20ºC)</a:t>
              </a:r>
            </a:p>
          </p:txBody>
        </p:sp>
        <p:sp>
          <p:nvSpPr>
            <p:cNvPr id="5" name="Прямая соединительная линия 4"/>
            <p:cNvSpPr/>
            <p:nvPr/>
          </p:nvSpPr>
          <p:spPr>
            <a:xfrm>
              <a:off x="346" y="1948"/>
              <a:ext cx="2035" cy="0"/>
            </a:xfrm>
            <a:prstGeom prst="line">
              <a:avLst/>
            </a:prstGeom>
            <a:noFill/>
            <a:ln w="12700">
              <a:solidFill>
                <a:schemeClr val="tx1"/>
              </a:solidFill>
            </a:ln>
          </p:spPr>
        </p:sp>
        <p:sp>
          <p:nvSpPr>
            <p:cNvPr id="6" name="Прямая соединительная линия 5"/>
            <p:cNvSpPr/>
            <p:nvPr/>
          </p:nvSpPr>
          <p:spPr>
            <a:xfrm>
              <a:off x="2381" y="1948"/>
              <a:ext cx="0" cy="370"/>
            </a:xfrm>
            <a:prstGeom prst="line">
              <a:avLst/>
            </a:prstGeom>
            <a:noFill/>
            <a:ln w="12700">
              <a:solidFill>
                <a:schemeClr val="tx1"/>
              </a:solidFill>
            </a:ln>
          </p:spPr>
        </p:sp>
        <p:sp>
          <p:nvSpPr>
            <p:cNvPr id="7" name="Прямая соединительная линия 6"/>
            <p:cNvSpPr/>
            <p:nvPr/>
          </p:nvSpPr>
          <p:spPr>
            <a:xfrm>
              <a:off x="346" y="2318"/>
              <a:ext cx="2035" cy="0"/>
            </a:xfrm>
            <a:prstGeom prst="line">
              <a:avLst/>
            </a:prstGeom>
            <a:noFill/>
            <a:ln w="12700">
              <a:solidFill>
                <a:schemeClr val="tx1"/>
              </a:solidFill>
            </a:ln>
          </p:spPr>
        </p:sp>
        <p:sp>
          <p:nvSpPr>
            <p:cNvPr id="8" name="Прямая соединительная линия 7"/>
            <p:cNvSpPr/>
            <p:nvPr/>
          </p:nvSpPr>
          <p:spPr>
            <a:xfrm>
              <a:off x="346" y="1948"/>
              <a:ext cx="0" cy="370"/>
            </a:xfrm>
            <a:prstGeom prst="line">
              <a:avLst/>
            </a:prstGeom>
            <a:noFill/>
            <a:ln w="12700">
              <a:solidFill>
                <a:schemeClr val="tx1"/>
              </a:solidFill>
            </a:ln>
          </p:spPr>
        </p:sp>
        <p:sp>
          <p:nvSpPr>
            <p:cNvPr id="9" name="TextBox 8"/>
            <p:cNvSpPr txBox="1"/>
            <p:nvPr/>
          </p:nvSpPr>
          <p:spPr>
            <a:xfrm>
              <a:off x="2381" y="1948"/>
              <a:ext cx="678"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35,03</a:t>
              </a:r>
            </a:p>
          </p:txBody>
        </p:sp>
        <p:sp>
          <p:nvSpPr>
            <p:cNvPr id="10" name="Прямая соединительная линия 9"/>
            <p:cNvSpPr/>
            <p:nvPr/>
          </p:nvSpPr>
          <p:spPr>
            <a:xfrm>
              <a:off x="2381" y="1948"/>
              <a:ext cx="678" cy="0"/>
            </a:xfrm>
            <a:prstGeom prst="line">
              <a:avLst/>
            </a:prstGeom>
            <a:noFill/>
            <a:ln w="12700">
              <a:solidFill>
                <a:schemeClr val="tx1"/>
              </a:solidFill>
            </a:ln>
          </p:spPr>
        </p:sp>
        <p:sp>
          <p:nvSpPr>
            <p:cNvPr id="11" name="Прямая соединительная линия 10"/>
            <p:cNvSpPr/>
            <p:nvPr/>
          </p:nvSpPr>
          <p:spPr>
            <a:xfrm>
              <a:off x="3059" y="1948"/>
              <a:ext cx="0" cy="370"/>
            </a:xfrm>
            <a:prstGeom prst="line">
              <a:avLst/>
            </a:prstGeom>
            <a:noFill/>
            <a:ln w="12700">
              <a:solidFill>
                <a:schemeClr val="tx1"/>
              </a:solidFill>
            </a:ln>
          </p:spPr>
        </p:sp>
        <p:sp>
          <p:nvSpPr>
            <p:cNvPr id="12" name="Прямая соединительная линия 11"/>
            <p:cNvSpPr/>
            <p:nvPr/>
          </p:nvSpPr>
          <p:spPr>
            <a:xfrm>
              <a:off x="2381" y="2318"/>
              <a:ext cx="678" cy="0"/>
            </a:xfrm>
            <a:prstGeom prst="line">
              <a:avLst/>
            </a:prstGeom>
            <a:noFill/>
            <a:ln w="12700">
              <a:solidFill>
                <a:schemeClr val="tx1"/>
              </a:solidFill>
            </a:ln>
          </p:spPr>
        </p:sp>
        <p:sp>
          <p:nvSpPr>
            <p:cNvPr id="13" name="Прямая соединительная линия 12"/>
            <p:cNvSpPr/>
            <p:nvPr/>
          </p:nvSpPr>
          <p:spPr>
            <a:xfrm>
              <a:off x="2381" y="1948"/>
              <a:ext cx="0" cy="370"/>
            </a:xfrm>
            <a:prstGeom prst="line">
              <a:avLst/>
            </a:prstGeom>
            <a:noFill/>
            <a:ln w="12700">
              <a:solidFill>
                <a:schemeClr val="tx1"/>
              </a:solidFill>
            </a:ln>
          </p:spPr>
        </p:sp>
        <p:sp>
          <p:nvSpPr>
            <p:cNvPr id="14" name="TextBox 13"/>
            <p:cNvSpPr txBox="1"/>
            <p:nvPr/>
          </p:nvSpPr>
          <p:spPr>
            <a:xfrm>
              <a:off x="3059" y="1948"/>
              <a:ext cx="678"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40,31</a:t>
              </a:r>
            </a:p>
          </p:txBody>
        </p:sp>
        <p:sp>
          <p:nvSpPr>
            <p:cNvPr id="15" name="Прямая соединительная линия 14"/>
            <p:cNvSpPr/>
            <p:nvPr/>
          </p:nvSpPr>
          <p:spPr>
            <a:xfrm>
              <a:off x="3059" y="1948"/>
              <a:ext cx="678" cy="0"/>
            </a:xfrm>
            <a:prstGeom prst="line">
              <a:avLst/>
            </a:prstGeom>
            <a:noFill/>
            <a:ln w="12700">
              <a:solidFill>
                <a:schemeClr val="tx1"/>
              </a:solidFill>
            </a:ln>
          </p:spPr>
        </p:sp>
        <p:sp>
          <p:nvSpPr>
            <p:cNvPr id="16" name="Прямая соединительная линия 15"/>
            <p:cNvSpPr/>
            <p:nvPr/>
          </p:nvSpPr>
          <p:spPr>
            <a:xfrm>
              <a:off x="3737" y="1948"/>
              <a:ext cx="0" cy="370"/>
            </a:xfrm>
            <a:prstGeom prst="line">
              <a:avLst/>
            </a:prstGeom>
            <a:noFill/>
            <a:ln w="12700">
              <a:solidFill>
                <a:schemeClr val="tx1"/>
              </a:solidFill>
            </a:ln>
          </p:spPr>
        </p:sp>
        <p:sp>
          <p:nvSpPr>
            <p:cNvPr id="17" name="Прямая соединительная линия 16"/>
            <p:cNvSpPr/>
            <p:nvPr/>
          </p:nvSpPr>
          <p:spPr>
            <a:xfrm>
              <a:off x="3059" y="2318"/>
              <a:ext cx="678" cy="0"/>
            </a:xfrm>
            <a:prstGeom prst="line">
              <a:avLst/>
            </a:prstGeom>
            <a:noFill/>
            <a:ln w="12700">
              <a:solidFill>
                <a:schemeClr val="tx1"/>
              </a:solidFill>
            </a:ln>
          </p:spPr>
        </p:sp>
        <p:sp>
          <p:nvSpPr>
            <p:cNvPr id="18" name="Прямая соединительная линия 17"/>
            <p:cNvSpPr/>
            <p:nvPr/>
          </p:nvSpPr>
          <p:spPr>
            <a:xfrm>
              <a:off x="3059" y="1948"/>
              <a:ext cx="0" cy="370"/>
            </a:xfrm>
            <a:prstGeom prst="line">
              <a:avLst/>
            </a:prstGeom>
            <a:noFill/>
            <a:ln w="12700">
              <a:solidFill>
                <a:schemeClr val="tx1"/>
              </a:solidFill>
            </a:ln>
          </p:spPr>
        </p:sp>
        <p:sp>
          <p:nvSpPr>
            <p:cNvPr id="19" name="TextBox 18"/>
            <p:cNvSpPr txBox="1"/>
            <p:nvPr/>
          </p:nvSpPr>
          <p:spPr>
            <a:xfrm>
              <a:off x="3737" y="1948"/>
              <a:ext cx="678"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31,38</a:t>
              </a:r>
            </a:p>
          </p:txBody>
        </p:sp>
        <p:sp>
          <p:nvSpPr>
            <p:cNvPr id="20" name="Прямая соединительная линия 19"/>
            <p:cNvSpPr/>
            <p:nvPr/>
          </p:nvSpPr>
          <p:spPr>
            <a:xfrm>
              <a:off x="3737" y="1948"/>
              <a:ext cx="678" cy="0"/>
            </a:xfrm>
            <a:prstGeom prst="line">
              <a:avLst/>
            </a:prstGeom>
            <a:noFill/>
            <a:ln w="12700">
              <a:solidFill>
                <a:schemeClr val="tx1"/>
              </a:solidFill>
            </a:ln>
          </p:spPr>
        </p:sp>
        <p:sp>
          <p:nvSpPr>
            <p:cNvPr id="21" name="Прямая соединительная линия 20"/>
            <p:cNvSpPr/>
            <p:nvPr/>
          </p:nvSpPr>
          <p:spPr>
            <a:xfrm>
              <a:off x="4415" y="1948"/>
              <a:ext cx="0" cy="370"/>
            </a:xfrm>
            <a:prstGeom prst="line">
              <a:avLst/>
            </a:prstGeom>
            <a:noFill/>
            <a:ln w="12700">
              <a:solidFill>
                <a:schemeClr val="tx1"/>
              </a:solidFill>
            </a:ln>
          </p:spPr>
        </p:sp>
        <p:sp>
          <p:nvSpPr>
            <p:cNvPr id="22" name="Прямая соединительная линия 21"/>
            <p:cNvSpPr/>
            <p:nvPr/>
          </p:nvSpPr>
          <p:spPr>
            <a:xfrm>
              <a:off x="3737" y="2318"/>
              <a:ext cx="678" cy="0"/>
            </a:xfrm>
            <a:prstGeom prst="line">
              <a:avLst/>
            </a:prstGeom>
            <a:noFill/>
            <a:ln w="12700">
              <a:solidFill>
                <a:schemeClr val="tx1"/>
              </a:solidFill>
            </a:ln>
          </p:spPr>
        </p:sp>
        <p:sp>
          <p:nvSpPr>
            <p:cNvPr id="23" name="Прямая соединительная линия 22"/>
            <p:cNvSpPr/>
            <p:nvPr/>
          </p:nvSpPr>
          <p:spPr>
            <a:xfrm>
              <a:off x="3737" y="1948"/>
              <a:ext cx="0" cy="370"/>
            </a:xfrm>
            <a:prstGeom prst="line">
              <a:avLst/>
            </a:prstGeom>
            <a:noFill/>
            <a:ln w="12700">
              <a:solidFill>
                <a:schemeClr val="tx1"/>
              </a:solidFill>
            </a:ln>
          </p:spPr>
        </p:sp>
        <p:sp>
          <p:nvSpPr>
            <p:cNvPr id="24" name="TextBox 23"/>
            <p:cNvSpPr txBox="1"/>
            <p:nvPr/>
          </p:nvSpPr>
          <p:spPr>
            <a:xfrm>
              <a:off x="4415" y="1948"/>
              <a:ext cx="542"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42,35</a:t>
              </a:r>
            </a:p>
          </p:txBody>
        </p:sp>
        <p:sp>
          <p:nvSpPr>
            <p:cNvPr id="25" name="Прямая соединительная линия 24"/>
            <p:cNvSpPr/>
            <p:nvPr/>
          </p:nvSpPr>
          <p:spPr>
            <a:xfrm>
              <a:off x="4415" y="1948"/>
              <a:ext cx="542" cy="0"/>
            </a:xfrm>
            <a:prstGeom prst="line">
              <a:avLst/>
            </a:prstGeom>
            <a:noFill/>
            <a:ln w="12700">
              <a:solidFill>
                <a:schemeClr val="tx1"/>
              </a:solidFill>
            </a:ln>
          </p:spPr>
        </p:sp>
        <p:sp>
          <p:nvSpPr>
            <p:cNvPr id="26" name="Прямая соединительная линия 25"/>
            <p:cNvSpPr/>
            <p:nvPr/>
          </p:nvSpPr>
          <p:spPr>
            <a:xfrm>
              <a:off x="4957" y="1948"/>
              <a:ext cx="0" cy="370"/>
            </a:xfrm>
            <a:prstGeom prst="line">
              <a:avLst/>
            </a:prstGeom>
            <a:noFill/>
            <a:ln w="12700">
              <a:solidFill>
                <a:schemeClr val="tx1"/>
              </a:solidFill>
            </a:ln>
          </p:spPr>
        </p:sp>
        <p:sp>
          <p:nvSpPr>
            <p:cNvPr id="27" name="Прямая соединительная линия 26"/>
            <p:cNvSpPr/>
            <p:nvPr/>
          </p:nvSpPr>
          <p:spPr>
            <a:xfrm>
              <a:off x="4415" y="2318"/>
              <a:ext cx="542" cy="0"/>
            </a:xfrm>
            <a:prstGeom prst="line">
              <a:avLst/>
            </a:prstGeom>
            <a:noFill/>
            <a:ln w="12700">
              <a:solidFill>
                <a:schemeClr val="tx1"/>
              </a:solidFill>
            </a:ln>
          </p:spPr>
        </p:sp>
        <p:sp>
          <p:nvSpPr>
            <p:cNvPr id="28" name="Прямая соединительная линия 27"/>
            <p:cNvSpPr/>
            <p:nvPr/>
          </p:nvSpPr>
          <p:spPr>
            <a:xfrm>
              <a:off x="4415" y="1948"/>
              <a:ext cx="0" cy="370"/>
            </a:xfrm>
            <a:prstGeom prst="line">
              <a:avLst/>
            </a:prstGeom>
            <a:noFill/>
            <a:ln w="12700">
              <a:solidFill>
                <a:schemeClr val="tx1"/>
              </a:solidFill>
            </a:ln>
          </p:spPr>
        </p:sp>
        <p:sp>
          <p:nvSpPr>
            <p:cNvPr id="29" name="TextBox 28"/>
            <p:cNvSpPr txBox="1"/>
            <p:nvPr/>
          </p:nvSpPr>
          <p:spPr>
            <a:xfrm>
              <a:off x="4957" y="1948"/>
              <a:ext cx="617"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43,79</a:t>
              </a:r>
            </a:p>
          </p:txBody>
        </p:sp>
        <p:sp>
          <p:nvSpPr>
            <p:cNvPr id="30" name="Прямая соединительная линия 29"/>
            <p:cNvSpPr/>
            <p:nvPr/>
          </p:nvSpPr>
          <p:spPr>
            <a:xfrm>
              <a:off x="4957" y="1948"/>
              <a:ext cx="617" cy="0"/>
            </a:xfrm>
            <a:prstGeom prst="line">
              <a:avLst/>
            </a:prstGeom>
            <a:noFill/>
            <a:ln w="12700">
              <a:solidFill>
                <a:schemeClr val="tx1"/>
              </a:solidFill>
            </a:ln>
          </p:spPr>
        </p:sp>
        <p:sp>
          <p:nvSpPr>
            <p:cNvPr id="31" name="Прямая соединительная линия 30"/>
            <p:cNvSpPr/>
            <p:nvPr/>
          </p:nvSpPr>
          <p:spPr>
            <a:xfrm>
              <a:off x="5574" y="1948"/>
              <a:ext cx="0" cy="370"/>
            </a:xfrm>
            <a:prstGeom prst="line">
              <a:avLst/>
            </a:prstGeom>
            <a:noFill/>
            <a:ln w="12700">
              <a:solidFill>
                <a:schemeClr val="tx1"/>
              </a:solidFill>
            </a:ln>
          </p:spPr>
        </p:sp>
        <p:sp>
          <p:nvSpPr>
            <p:cNvPr id="32" name="Прямая соединительная линия 31"/>
            <p:cNvSpPr/>
            <p:nvPr/>
          </p:nvSpPr>
          <p:spPr>
            <a:xfrm>
              <a:off x="4957" y="2318"/>
              <a:ext cx="617" cy="0"/>
            </a:xfrm>
            <a:prstGeom prst="line">
              <a:avLst/>
            </a:prstGeom>
            <a:noFill/>
            <a:ln w="12700">
              <a:solidFill>
                <a:schemeClr val="tx1"/>
              </a:solidFill>
            </a:ln>
          </p:spPr>
        </p:sp>
        <p:sp>
          <p:nvSpPr>
            <p:cNvPr id="33" name="Прямая соединительная линия 32"/>
            <p:cNvSpPr/>
            <p:nvPr/>
          </p:nvSpPr>
          <p:spPr>
            <a:xfrm>
              <a:off x="4957" y="1948"/>
              <a:ext cx="0" cy="370"/>
            </a:xfrm>
            <a:prstGeom prst="line">
              <a:avLst/>
            </a:prstGeom>
            <a:noFill/>
            <a:ln w="12700">
              <a:solidFill>
                <a:schemeClr val="tx1"/>
              </a:solidFill>
            </a:ln>
          </p:spPr>
        </p:sp>
        <p:sp>
          <p:nvSpPr>
            <p:cNvPr id="34" name="TextBox 33"/>
            <p:cNvSpPr txBox="1"/>
            <p:nvPr/>
          </p:nvSpPr>
          <p:spPr>
            <a:xfrm>
              <a:off x="5574" y="1948"/>
              <a:ext cx="671"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37,81</a:t>
              </a:r>
            </a:p>
          </p:txBody>
        </p:sp>
        <p:sp>
          <p:nvSpPr>
            <p:cNvPr id="35" name="Прямая соединительная линия 34"/>
            <p:cNvSpPr/>
            <p:nvPr/>
          </p:nvSpPr>
          <p:spPr>
            <a:xfrm>
              <a:off x="5574" y="1948"/>
              <a:ext cx="671" cy="0"/>
            </a:xfrm>
            <a:prstGeom prst="line">
              <a:avLst/>
            </a:prstGeom>
            <a:noFill/>
            <a:ln w="12700">
              <a:solidFill>
                <a:schemeClr val="tx1"/>
              </a:solidFill>
            </a:ln>
          </p:spPr>
        </p:sp>
        <p:sp>
          <p:nvSpPr>
            <p:cNvPr id="36" name="Прямая соединительная линия 35"/>
            <p:cNvSpPr/>
            <p:nvPr/>
          </p:nvSpPr>
          <p:spPr>
            <a:xfrm>
              <a:off x="6245" y="1948"/>
              <a:ext cx="0" cy="370"/>
            </a:xfrm>
            <a:prstGeom prst="line">
              <a:avLst/>
            </a:prstGeom>
            <a:noFill/>
            <a:ln w="12700">
              <a:solidFill>
                <a:schemeClr val="tx1"/>
              </a:solidFill>
            </a:ln>
          </p:spPr>
        </p:sp>
        <p:sp>
          <p:nvSpPr>
            <p:cNvPr id="37" name="Прямая соединительная линия 36"/>
            <p:cNvSpPr/>
            <p:nvPr/>
          </p:nvSpPr>
          <p:spPr>
            <a:xfrm>
              <a:off x="5574" y="2318"/>
              <a:ext cx="671" cy="0"/>
            </a:xfrm>
            <a:prstGeom prst="line">
              <a:avLst/>
            </a:prstGeom>
            <a:noFill/>
            <a:ln w="12700">
              <a:solidFill>
                <a:schemeClr val="tx1"/>
              </a:solidFill>
            </a:ln>
          </p:spPr>
        </p:sp>
        <p:sp>
          <p:nvSpPr>
            <p:cNvPr id="38" name="Прямая соединительная линия 37"/>
            <p:cNvSpPr/>
            <p:nvPr/>
          </p:nvSpPr>
          <p:spPr>
            <a:xfrm>
              <a:off x="5574" y="1948"/>
              <a:ext cx="0" cy="370"/>
            </a:xfrm>
            <a:prstGeom prst="line">
              <a:avLst/>
            </a:prstGeom>
            <a:noFill/>
            <a:ln w="12700">
              <a:solidFill>
                <a:schemeClr val="tx1"/>
              </a:solidFill>
            </a:ln>
          </p:spPr>
        </p:sp>
        <p:sp>
          <p:nvSpPr>
            <p:cNvPr id="39" name="TextBox 38"/>
            <p:cNvSpPr txBox="1"/>
            <p:nvPr/>
          </p:nvSpPr>
          <p:spPr>
            <a:xfrm>
              <a:off x="6245" y="1948"/>
              <a:ext cx="678"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45,19</a:t>
              </a:r>
            </a:p>
          </p:txBody>
        </p:sp>
        <p:sp>
          <p:nvSpPr>
            <p:cNvPr id="40" name="Прямая соединительная линия 39"/>
            <p:cNvSpPr/>
            <p:nvPr/>
          </p:nvSpPr>
          <p:spPr>
            <a:xfrm>
              <a:off x="6245" y="1948"/>
              <a:ext cx="678" cy="0"/>
            </a:xfrm>
            <a:prstGeom prst="line">
              <a:avLst/>
            </a:prstGeom>
            <a:noFill/>
            <a:ln w="12700">
              <a:solidFill>
                <a:schemeClr val="tx1"/>
              </a:solidFill>
            </a:ln>
          </p:spPr>
        </p:sp>
        <p:sp>
          <p:nvSpPr>
            <p:cNvPr id="41" name="Прямая соединительная линия 40"/>
            <p:cNvSpPr/>
            <p:nvPr/>
          </p:nvSpPr>
          <p:spPr>
            <a:xfrm>
              <a:off x="6923" y="1948"/>
              <a:ext cx="0" cy="370"/>
            </a:xfrm>
            <a:prstGeom prst="line">
              <a:avLst/>
            </a:prstGeom>
            <a:noFill/>
            <a:ln w="12700">
              <a:solidFill>
                <a:schemeClr val="tx1"/>
              </a:solidFill>
            </a:ln>
          </p:spPr>
        </p:sp>
        <p:sp>
          <p:nvSpPr>
            <p:cNvPr id="42" name="Прямая соединительная линия 41"/>
            <p:cNvSpPr/>
            <p:nvPr/>
          </p:nvSpPr>
          <p:spPr>
            <a:xfrm>
              <a:off x="6245" y="2318"/>
              <a:ext cx="678" cy="0"/>
            </a:xfrm>
            <a:prstGeom prst="line">
              <a:avLst/>
            </a:prstGeom>
            <a:noFill/>
            <a:ln w="12700">
              <a:solidFill>
                <a:schemeClr val="tx1"/>
              </a:solidFill>
            </a:ln>
          </p:spPr>
        </p:sp>
        <p:sp>
          <p:nvSpPr>
            <p:cNvPr id="43" name="Прямая соединительная линия 42"/>
            <p:cNvSpPr/>
            <p:nvPr/>
          </p:nvSpPr>
          <p:spPr>
            <a:xfrm>
              <a:off x="6245" y="1948"/>
              <a:ext cx="0" cy="370"/>
            </a:xfrm>
            <a:prstGeom prst="line">
              <a:avLst/>
            </a:prstGeom>
            <a:noFill/>
            <a:ln w="12700">
              <a:solidFill>
                <a:schemeClr val="tx1"/>
              </a:solidFill>
            </a:ln>
          </p:spPr>
        </p:sp>
        <p:sp>
          <p:nvSpPr>
            <p:cNvPr id="44" name="TextBox 43"/>
            <p:cNvSpPr txBox="1"/>
            <p:nvPr/>
          </p:nvSpPr>
          <p:spPr>
            <a:xfrm>
              <a:off x="6923" y="1948"/>
              <a:ext cx="645"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35,65</a:t>
              </a:r>
            </a:p>
          </p:txBody>
        </p:sp>
        <p:sp>
          <p:nvSpPr>
            <p:cNvPr id="45" name="Прямая соединительная линия 44"/>
            <p:cNvSpPr/>
            <p:nvPr/>
          </p:nvSpPr>
          <p:spPr>
            <a:xfrm>
              <a:off x="6923" y="1948"/>
              <a:ext cx="645" cy="0"/>
            </a:xfrm>
            <a:prstGeom prst="line">
              <a:avLst/>
            </a:prstGeom>
            <a:noFill/>
            <a:ln w="12700">
              <a:solidFill>
                <a:schemeClr val="tx1"/>
              </a:solidFill>
            </a:ln>
          </p:spPr>
        </p:sp>
        <p:sp>
          <p:nvSpPr>
            <p:cNvPr id="46" name="Прямая соединительная линия 45"/>
            <p:cNvSpPr/>
            <p:nvPr/>
          </p:nvSpPr>
          <p:spPr>
            <a:xfrm>
              <a:off x="7568" y="1948"/>
              <a:ext cx="0" cy="370"/>
            </a:xfrm>
            <a:prstGeom prst="line">
              <a:avLst/>
            </a:prstGeom>
            <a:noFill/>
            <a:ln w="12700">
              <a:solidFill>
                <a:schemeClr val="tx1"/>
              </a:solidFill>
            </a:ln>
          </p:spPr>
        </p:sp>
        <p:sp>
          <p:nvSpPr>
            <p:cNvPr id="47" name="Прямая соединительная линия 46"/>
            <p:cNvSpPr/>
            <p:nvPr/>
          </p:nvSpPr>
          <p:spPr>
            <a:xfrm>
              <a:off x="6923" y="2318"/>
              <a:ext cx="645" cy="0"/>
            </a:xfrm>
            <a:prstGeom prst="line">
              <a:avLst/>
            </a:prstGeom>
            <a:noFill/>
            <a:ln w="12700">
              <a:solidFill>
                <a:schemeClr val="tx1"/>
              </a:solidFill>
            </a:ln>
          </p:spPr>
        </p:sp>
        <p:sp>
          <p:nvSpPr>
            <p:cNvPr id="48" name="Прямая соединительная линия 47"/>
            <p:cNvSpPr/>
            <p:nvPr/>
          </p:nvSpPr>
          <p:spPr>
            <a:xfrm>
              <a:off x="6923" y="1948"/>
              <a:ext cx="0" cy="370"/>
            </a:xfrm>
            <a:prstGeom prst="line">
              <a:avLst/>
            </a:prstGeom>
            <a:noFill/>
            <a:ln w="12700">
              <a:solidFill>
                <a:schemeClr val="tx1"/>
              </a:solidFill>
            </a:ln>
          </p:spPr>
        </p:sp>
        <p:sp>
          <p:nvSpPr>
            <p:cNvPr id="49" name="TextBox 48"/>
            <p:cNvSpPr txBox="1"/>
            <p:nvPr/>
          </p:nvSpPr>
          <p:spPr>
            <a:xfrm>
              <a:off x="7568" y="1948"/>
              <a:ext cx="725" cy="370"/>
            </a:xfrm>
            <a:prstGeom prst="rect">
              <a:avLst/>
            </a:prstGeom>
            <a:solidFill>
              <a:schemeClr val="bg1"/>
            </a:solidFill>
          </p:spPr>
          <p:txBody>
            <a:bodyPr wrap="square" lIns="0" tIns="0" rIns="0" bIns="0"/>
            <a:lstStyle>
              <a:lvl1pPr lvl="0">
                <a:defRPr/>
              </a:lvl1pPr>
            </a:lstStyle>
            <a:p>
              <a:pPr lvl="0" algn="ctr"/>
              <a:r>
                <a:rPr lang="ru-RU" sz="2800">
                  <a:latin typeface="Times New Roman"/>
                </a:rPr>
                <a:t>42,87</a:t>
              </a:r>
            </a:p>
          </p:txBody>
        </p:sp>
        <p:sp>
          <p:nvSpPr>
            <p:cNvPr id="50" name="Прямая соединительная линия 49"/>
            <p:cNvSpPr/>
            <p:nvPr/>
          </p:nvSpPr>
          <p:spPr>
            <a:xfrm>
              <a:off x="7568" y="1948"/>
              <a:ext cx="725" cy="0"/>
            </a:xfrm>
            <a:prstGeom prst="line">
              <a:avLst/>
            </a:prstGeom>
            <a:noFill/>
            <a:ln w="12700">
              <a:solidFill>
                <a:schemeClr val="tx1"/>
              </a:solidFill>
            </a:ln>
          </p:spPr>
        </p:sp>
        <p:sp>
          <p:nvSpPr>
            <p:cNvPr id="51" name="Прямая соединительная линия 50"/>
            <p:cNvSpPr/>
            <p:nvPr/>
          </p:nvSpPr>
          <p:spPr>
            <a:xfrm>
              <a:off x="8293" y="1948"/>
              <a:ext cx="0" cy="370"/>
            </a:xfrm>
            <a:prstGeom prst="line">
              <a:avLst/>
            </a:prstGeom>
            <a:noFill/>
            <a:ln w="12700">
              <a:solidFill>
                <a:schemeClr val="tx1"/>
              </a:solidFill>
            </a:ln>
          </p:spPr>
        </p:sp>
        <p:sp>
          <p:nvSpPr>
            <p:cNvPr id="52" name="Прямая соединительная линия 51"/>
            <p:cNvSpPr/>
            <p:nvPr/>
          </p:nvSpPr>
          <p:spPr>
            <a:xfrm>
              <a:off x="7568" y="2318"/>
              <a:ext cx="725" cy="0"/>
            </a:xfrm>
            <a:prstGeom prst="line">
              <a:avLst/>
            </a:prstGeom>
            <a:noFill/>
            <a:ln w="12700">
              <a:solidFill>
                <a:schemeClr val="tx1"/>
              </a:solidFill>
            </a:ln>
          </p:spPr>
        </p:sp>
        <p:sp>
          <p:nvSpPr>
            <p:cNvPr id="53" name="Прямая соединительная линия 52"/>
            <p:cNvSpPr/>
            <p:nvPr/>
          </p:nvSpPr>
          <p:spPr>
            <a:xfrm>
              <a:off x="7568" y="1948"/>
              <a:ext cx="0" cy="370"/>
            </a:xfrm>
            <a:prstGeom prst="line">
              <a:avLst/>
            </a:prstGeom>
            <a:noFill/>
            <a:ln w="12700">
              <a:solidFill>
                <a:schemeClr val="tx1"/>
              </a:solidFill>
            </a:ln>
          </p:spPr>
        </p:sp>
        <p:sp>
          <p:nvSpPr>
            <p:cNvPr id="54" name="TextBox 53"/>
            <p:cNvSpPr txBox="1"/>
            <p:nvPr/>
          </p:nvSpPr>
          <p:spPr>
            <a:xfrm>
              <a:off x="346" y="2318"/>
              <a:ext cx="2035" cy="355"/>
            </a:xfrm>
            <a:prstGeom prst="rect">
              <a:avLst/>
            </a:prstGeom>
            <a:solidFill>
              <a:schemeClr val="bg1"/>
            </a:solidFill>
          </p:spPr>
          <p:txBody>
            <a:bodyPr wrap="square" lIns="0" tIns="0" rIns="0" bIns="0" anchor="ctr"/>
            <a:lstStyle>
              <a:lvl1pPr lvl="0">
                <a:defRPr/>
              </a:lvl1pPr>
            </a:lstStyle>
            <a:p>
              <a:pPr lvl="0" algn="l"/>
              <a:r>
                <a:rPr lang="pt-BR" sz="2800">
                  <a:latin typeface="Times New Roman"/>
                </a:rPr>
                <a:t>ACID, % w/w</a:t>
              </a:r>
            </a:p>
          </p:txBody>
        </p:sp>
        <p:sp>
          <p:nvSpPr>
            <p:cNvPr id="55" name="Прямая соединительная линия 54"/>
            <p:cNvSpPr/>
            <p:nvPr/>
          </p:nvSpPr>
          <p:spPr>
            <a:xfrm>
              <a:off x="346" y="2318"/>
              <a:ext cx="2035" cy="0"/>
            </a:xfrm>
            <a:prstGeom prst="line">
              <a:avLst/>
            </a:prstGeom>
            <a:noFill/>
            <a:ln w="12700">
              <a:solidFill>
                <a:schemeClr val="tx1"/>
              </a:solidFill>
            </a:ln>
          </p:spPr>
        </p:sp>
        <p:sp>
          <p:nvSpPr>
            <p:cNvPr id="56" name="Прямая соединительная линия 55"/>
            <p:cNvSpPr/>
            <p:nvPr/>
          </p:nvSpPr>
          <p:spPr>
            <a:xfrm>
              <a:off x="2381" y="2318"/>
              <a:ext cx="0" cy="355"/>
            </a:xfrm>
            <a:prstGeom prst="line">
              <a:avLst/>
            </a:prstGeom>
            <a:noFill/>
            <a:ln w="12700">
              <a:solidFill>
                <a:schemeClr val="tx1"/>
              </a:solidFill>
            </a:ln>
          </p:spPr>
        </p:sp>
        <p:sp>
          <p:nvSpPr>
            <p:cNvPr id="57" name="Прямая соединительная линия 56"/>
            <p:cNvSpPr/>
            <p:nvPr/>
          </p:nvSpPr>
          <p:spPr>
            <a:xfrm>
              <a:off x="346" y="2673"/>
              <a:ext cx="2035" cy="0"/>
            </a:xfrm>
            <a:prstGeom prst="line">
              <a:avLst/>
            </a:prstGeom>
            <a:noFill/>
            <a:ln w="12700">
              <a:solidFill>
                <a:schemeClr val="tx1"/>
              </a:solidFill>
            </a:ln>
          </p:spPr>
        </p:sp>
        <p:sp>
          <p:nvSpPr>
            <p:cNvPr id="58" name="Прямая соединительная линия 57"/>
            <p:cNvSpPr/>
            <p:nvPr/>
          </p:nvSpPr>
          <p:spPr>
            <a:xfrm>
              <a:off x="346" y="2318"/>
              <a:ext cx="0" cy="355"/>
            </a:xfrm>
            <a:prstGeom prst="line">
              <a:avLst/>
            </a:prstGeom>
            <a:noFill/>
            <a:ln w="12700">
              <a:solidFill>
                <a:schemeClr val="tx1"/>
              </a:solidFill>
            </a:ln>
          </p:spPr>
        </p:sp>
        <p:sp>
          <p:nvSpPr>
            <p:cNvPr id="59" name="TextBox 58"/>
            <p:cNvSpPr txBox="1"/>
            <p:nvPr/>
          </p:nvSpPr>
          <p:spPr>
            <a:xfrm>
              <a:off x="2381" y="2318"/>
              <a:ext cx="678"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14,26</a:t>
              </a:r>
            </a:p>
          </p:txBody>
        </p:sp>
        <p:sp>
          <p:nvSpPr>
            <p:cNvPr id="60" name="Прямая соединительная линия 59"/>
            <p:cNvSpPr/>
            <p:nvPr/>
          </p:nvSpPr>
          <p:spPr>
            <a:xfrm>
              <a:off x="2381" y="2318"/>
              <a:ext cx="678" cy="0"/>
            </a:xfrm>
            <a:prstGeom prst="line">
              <a:avLst/>
            </a:prstGeom>
            <a:noFill/>
            <a:ln w="12700">
              <a:solidFill>
                <a:schemeClr val="tx1"/>
              </a:solidFill>
            </a:ln>
          </p:spPr>
        </p:sp>
        <p:sp>
          <p:nvSpPr>
            <p:cNvPr id="61" name="Прямая соединительная линия 60"/>
            <p:cNvSpPr/>
            <p:nvPr/>
          </p:nvSpPr>
          <p:spPr>
            <a:xfrm>
              <a:off x="3059" y="2318"/>
              <a:ext cx="0" cy="355"/>
            </a:xfrm>
            <a:prstGeom prst="line">
              <a:avLst/>
            </a:prstGeom>
            <a:noFill/>
            <a:ln w="12700">
              <a:solidFill>
                <a:schemeClr val="tx1"/>
              </a:solidFill>
            </a:ln>
          </p:spPr>
        </p:sp>
        <p:sp>
          <p:nvSpPr>
            <p:cNvPr id="62" name="Прямая соединительная линия 61"/>
            <p:cNvSpPr/>
            <p:nvPr/>
          </p:nvSpPr>
          <p:spPr>
            <a:xfrm>
              <a:off x="2381" y="2673"/>
              <a:ext cx="678" cy="0"/>
            </a:xfrm>
            <a:prstGeom prst="line">
              <a:avLst/>
            </a:prstGeom>
            <a:noFill/>
            <a:ln w="12700">
              <a:solidFill>
                <a:schemeClr val="tx1"/>
              </a:solidFill>
            </a:ln>
          </p:spPr>
        </p:sp>
        <p:sp>
          <p:nvSpPr>
            <p:cNvPr id="63" name="Прямая соединительная линия 62"/>
            <p:cNvSpPr/>
            <p:nvPr/>
          </p:nvSpPr>
          <p:spPr>
            <a:xfrm>
              <a:off x="2381" y="2318"/>
              <a:ext cx="0" cy="355"/>
            </a:xfrm>
            <a:prstGeom prst="line">
              <a:avLst/>
            </a:prstGeom>
            <a:noFill/>
            <a:ln w="12700">
              <a:solidFill>
                <a:schemeClr val="tx1"/>
              </a:solidFill>
            </a:ln>
          </p:spPr>
        </p:sp>
        <p:sp>
          <p:nvSpPr>
            <p:cNvPr id="64" name="TextBox 63"/>
            <p:cNvSpPr txBox="1"/>
            <p:nvPr/>
          </p:nvSpPr>
          <p:spPr>
            <a:xfrm>
              <a:off x="3059" y="2318"/>
              <a:ext cx="678"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16,24</a:t>
              </a:r>
            </a:p>
          </p:txBody>
        </p:sp>
        <p:sp>
          <p:nvSpPr>
            <p:cNvPr id="65" name="Прямая соединительная линия 64"/>
            <p:cNvSpPr/>
            <p:nvPr/>
          </p:nvSpPr>
          <p:spPr>
            <a:xfrm>
              <a:off x="3059" y="2318"/>
              <a:ext cx="678" cy="0"/>
            </a:xfrm>
            <a:prstGeom prst="line">
              <a:avLst/>
            </a:prstGeom>
            <a:noFill/>
            <a:ln w="12700">
              <a:solidFill>
                <a:schemeClr val="tx1"/>
              </a:solidFill>
            </a:ln>
          </p:spPr>
        </p:sp>
        <p:sp>
          <p:nvSpPr>
            <p:cNvPr id="66" name="Прямая соединительная линия 65"/>
            <p:cNvSpPr/>
            <p:nvPr/>
          </p:nvSpPr>
          <p:spPr>
            <a:xfrm>
              <a:off x="3737" y="2318"/>
              <a:ext cx="0" cy="355"/>
            </a:xfrm>
            <a:prstGeom prst="line">
              <a:avLst/>
            </a:prstGeom>
            <a:noFill/>
            <a:ln w="12700">
              <a:solidFill>
                <a:schemeClr val="tx1"/>
              </a:solidFill>
            </a:ln>
          </p:spPr>
        </p:sp>
        <p:sp>
          <p:nvSpPr>
            <p:cNvPr id="67" name="Прямая соединительная линия 66"/>
            <p:cNvSpPr/>
            <p:nvPr/>
          </p:nvSpPr>
          <p:spPr>
            <a:xfrm>
              <a:off x="3059" y="2673"/>
              <a:ext cx="678" cy="0"/>
            </a:xfrm>
            <a:prstGeom prst="line">
              <a:avLst/>
            </a:prstGeom>
            <a:noFill/>
            <a:ln w="12700">
              <a:solidFill>
                <a:schemeClr val="tx1"/>
              </a:solidFill>
            </a:ln>
          </p:spPr>
        </p:sp>
        <p:sp>
          <p:nvSpPr>
            <p:cNvPr id="68" name="Прямая соединительная линия 67"/>
            <p:cNvSpPr/>
            <p:nvPr/>
          </p:nvSpPr>
          <p:spPr>
            <a:xfrm>
              <a:off x="3059" y="2318"/>
              <a:ext cx="0" cy="355"/>
            </a:xfrm>
            <a:prstGeom prst="line">
              <a:avLst/>
            </a:prstGeom>
            <a:noFill/>
            <a:ln w="12700">
              <a:solidFill>
                <a:schemeClr val="tx1"/>
              </a:solidFill>
            </a:ln>
          </p:spPr>
        </p:sp>
        <p:sp>
          <p:nvSpPr>
            <p:cNvPr id="69" name="TextBox 68"/>
            <p:cNvSpPr txBox="1"/>
            <p:nvPr/>
          </p:nvSpPr>
          <p:spPr>
            <a:xfrm>
              <a:off x="3737" y="2318"/>
              <a:ext cx="678"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10,81</a:t>
              </a:r>
            </a:p>
          </p:txBody>
        </p:sp>
        <p:sp>
          <p:nvSpPr>
            <p:cNvPr id="70" name="Прямая соединительная линия 69"/>
            <p:cNvSpPr/>
            <p:nvPr/>
          </p:nvSpPr>
          <p:spPr>
            <a:xfrm>
              <a:off x="3737" y="2318"/>
              <a:ext cx="678" cy="0"/>
            </a:xfrm>
            <a:prstGeom prst="line">
              <a:avLst/>
            </a:prstGeom>
            <a:noFill/>
            <a:ln w="12700">
              <a:solidFill>
                <a:schemeClr val="tx1"/>
              </a:solidFill>
            </a:ln>
          </p:spPr>
        </p:sp>
        <p:sp>
          <p:nvSpPr>
            <p:cNvPr id="71" name="Прямая соединительная линия 70"/>
            <p:cNvSpPr/>
            <p:nvPr/>
          </p:nvSpPr>
          <p:spPr>
            <a:xfrm>
              <a:off x="4415" y="2318"/>
              <a:ext cx="0" cy="355"/>
            </a:xfrm>
            <a:prstGeom prst="line">
              <a:avLst/>
            </a:prstGeom>
            <a:noFill/>
            <a:ln w="12700">
              <a:solidFill>
                <a:schemeClr val="tx1"/>
              </a:solidFill>
            </a:ln>
          </p:spPr>
        </p:sp>
        <p:sp>
          <p:nvSpPr>
            <p:cNvPr id="72" name="Прямая соединительная линия 71"/>
            <p:cNvSpPr/>
            <p:nvPr/>
          </p:nvSpPr>
          <p:spPr>
            <a:xfrm>
              <a:off x="3737" y="2673"/>
              <a:ext cx="678" cy="0"/>
            </a:xfrm>
            <a:prstGeom prst="line">
              <a:avLst/>
            </a:prstGeom>
            <a:noFill/>
            <a:ln w="12700">
              <a:solidFill>
                <a:schemeClr val="tx1"/>
              </a:solidFill>
            </a:ln>
          </p:spPr>
        </p:sp>
        <p:sp>
          <p:nvSpPr>
            <p:cNvPr id="73" name="Прямая соединительная линия 72"/>
            <p:cNvSpPr/>
            <p:nvPr/>
          </p:nvSpPr>
          <p:spPr>
            <a:xfrm>
              <a:off x="3737" y="2318"/>
              <a:ext cx="0" cy="355"/>
            </a:xfrm>
            <a:prstGeom prst="line">
              <a:avLst/>
            </a:prstGeom>
            <a:noFill/>
            <a:ln w="12700">
              <a:solidFill>
                <a:schemeClr val="tx1"/>
              </a:solidFill>
            </a:ln>
          </p:spPr>
        </p:sp>
        <p:sp>
          <p:nvSpPr>
            <p:cNvPr id="74" name="TextBox 73"/>
            <p:cNvSpPr txBox="1"/>
            <p:nvPr/>
          </p:nvSpPr>
          <p:spPr>
            <a:xfrm>
              <a:off x="4415" y="2318"/>
              <a:ext cx="542"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16,72</a:t>
              </a:r>
            </a:p>
          </p:txBody>
        </p:sp>
        <p:sp>
          <p:nvSpPr>
            <p:cNvPr id="75" name="Прямая соединительная линия 74"/>
            <p:cNvSpPr/>
            <p:nvPr/>
          </p:nvSpPr>
          <p:spPr>
            <a:xfrm>
              <a:off x="4415" y="2318"/>
              <a:ext cx="542" cy="0"/>
            </a:xfrm>
            <a:prstGeom prst="line">
              <a:avLst/>
            </a:prstGeom>
            <a:noFill/>
            <a:ln w="12700">
              <a:solidFill>
                <a:schemeClr val="tx1"/>
              </a:solidFill>
            </a:ln>
          </p:spPr>
        </p:sp>
        <p:sp>
          <p:nvSpPr>
            <p:cNvPr id="76" name="Прямая соединительная линия 75"/>
            <p:cNvSpPr/>
            <p:nvPr/>
          </p:nvSpPr>
          <p:spPr>
            <a:xfrm>
              <a:off x="4957" y="2318"/>
              <a:ext cx="0" cy="355"/>
            </a:xfrm>
            <a:prstGeom prst="line">
              <a:avLst/>
            </a:prstGeom>
            <a:noFill/>
            <a:ln w="12700">
              <a:solidFill>
                <a:schemeClr val="tx1"/>
              </a:solidFill>
            </a:ln>
          </p:spPr>
        </p:sp>
        <p:sp>
          <p:nvSpPr>
            <p:cNvPr id="77" name="Прямая соединительная линия 76"/>
            <p:cNvSpPr/>
            <p:nvPr/>
          </p:nvSpPr>
          <p:spPr>
            <a:xfrm>
              <a:off x="4415" y="2673"/>
              <a:ext cx="542" cy="0"/>
            </a:xfrm>
            <a:prstGeom prst="line">
              <a:avLst/>
            </a:prstGeom>
            <a:noFill/>
            <a:ln w="12700">
              <a:solidFill>
                <a:schemeClr val="tx1"/>
              </a:solidFill>
            </a:ln>
          </p:spPr>
        </p:sp>
        <p:sp>
          <p:nvSpPr>
            <p:cNvPr id="78" name="Прямая соединительная линия 77"/>
            <p:cNvSpPr/>
            <p:nvPr/>
          </p:nvSpPr>
          <p:spPr>
            <a:xfrm>
              <a:off x="4415" y="2318"/>
              <a:ext cx="0" cy="355"/>
            </a:xfrm>
            <a:prstGeom prst="line">
              <a:avLst/>
            </a:prstGeom>
            <a:noFill/>
            <a:ln w="12700">
              <a:solidFill>
                <a:schemeClr val="tx1"/>
              </a:solidFill>
            </a:ln>
          </p:spPr>
        </p:sp>
        <p:sp>
          <p:nvSpPr>
            <p:cNvPr id="79" name="TextBox 78"/>
            <p:cNvSpPr txBox="1"/>
            <p:nvPr/>
          </p:nvSpPr>
          <p:spPr>
            <a:xfrm>
              <a:off x="4957" y="2318"/>
              <a:ext cx="617"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16,57</a:t>
              </a:r>
            </a:p>
          </p:txBody>
        </p:sp>
        <p:sp>
          <p:nvSpPr>
            <p:cNvPr id="80" name="Прямая соединительная линия 79"/>
            <p:cNvSpPr/>
            <p:nvPr/>
          </p:nvSpPr>
          <p:spPr>
            <a:xfrm>
              <a:off x="4957" y="2318"/>
              <a:ext cx="617" cy="0"/>
            </a:xfrm>
            <a:prstGeom prst="line">
              <a:avLst/>
            </a:prstGeom>
            <a:noFill/>
            <a:ln w="12700">
              <a:solidFill>
                <a:schemeClr val="tx1"/>
              </a:solidFill>
            </a:ln>
          </p:spPr>
        </p:sp>
        <p:sp>
          <p:nvSpPr>
            <p:cNvPr id="81" name="Прямая соединительная линия 80"/>
            <p:cNvSpPr/>
            <p:nvPr/>
          </p:nvSpPr>
          <p:spPr>
            <a:xfrm>
              <a:off x="5574" y="2318"/>
              <a:ext cx="0" cy="355"/>
            </a:xfrm>
            <a:prstGeom prst="line">
              <a:avLst/>
            </a:prstGeom>
            <a:noFill/>
            <a:ln w="12700">
              <a:solidFill>
                <a:schemeClr val="tx1"/>
              </a:solidFill>
            </a:ln>
          </p:spPr>
        </p:sp>
        <p:sp>
          <p:nvSpPr>
            <p:cNvPr id="82" name="Прямая соединительная линия 81"/>
            <p:cNvSpPr/>
            <p:nvPr/>
          </p:nvSpPr>
          <p:spPr>
            <a:xfrm>
              <a:off x="4957" y="2673"/>
              <a:ext cx="617" cy="0"/>
            </a:xfrm>
            <a:prstGeom prst="line">
              <a:avLst/>
            </a:prstGeom>
            <a:noFill/>
            <a:ln w="12700">
              <a:solidFill>
                <a:schemeClr val="tx1"/>
              </a:solidFill>
            </a:ln>
          </p:spPr>
        </p:sp>
        <p:sp>
          <p:nvSpPr>
            <p:cNvPr id="83" name="Прямая соединительная линия 82"/>
            <p:cNvSpPr/>
            <p:nvPr/>
          </p:nvSpPr>
          <p:spPr>
            <a:xfrm>
              <a:off x="4957" y="2318"/>
              <a:ext cx="0" cy="355"/>
            </a:xfrm>
            <a:prstGeom prst="line">
              <a:avLst/>
            </a:prstGeom>
            <a:noFill/>
            <a:ln w="12700">
              <a:solidFill>
                <a:schemeClr val="tx1"/>
              </a:solidFill>
            </a:ln>
          </p:spPr>
        </p:sp>
        <p:sp>
          <p:nvSpPr>
            <p:cNvPr id="84" name="TextBox 83"/>
            <p:cNvSpPr txBox="1"/>
            <p:nvPr/>
          </p:nvSpPr>
          <p:spPr>
            <a:xfrm>
              <a:off x="5574" y="2318"/>
              <a:ext cx="671"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14,37</a:t>
              </a:r>
            </a:p>
          </p:txBody>
        </p:sp>
        <p:sp>
          <p:nvSpPr>
            <p:cNvPr id="85" name="Прямая соединительная линия 84"/>
            <p:cNvSpPr/>
            <p:nvPr/>
          </p:nvSpPr>
          <p:spPr>
            <a:xfrm>
              <a:off x="5574" y="2318"/>
              <a:ext cx="671" cy="0"/>
            </a:xfrm>
            <a:prstGeom prst="line">
              <a:avLst/>
            </a:prstGeom>
            <a:noFill/>
            <a:ln w="12700">
              <a:solidFill>
                <a:schemeClr val="tx1"/>
              </a:solidFill>
            </a:ln>
          </p:spPr>
        </p:sp>
        <p:sp>
          <p:nvSpPr>
            <p:cNvPr id="86" name="Прямая соединительная линия 85"/>
            <p:cNvSpPr/>
            <p:nvPr/>
          </p:nvSpPr>
          <p:spPr>
            <a:xfrm>
              <a:off x="6245" y="2318"/>
              <a:ext cx="0" cy="355"/>
            </a:xfrm>
            <a:prstGeom prst="line">
              <a:avLst/>
            </a:prstGeom>
            <a:noFill/>
            <a:ln w="12700">
              <a:solidFill>
                <a:schemeClr val="tx1"/>
              </a:solidFill>
            </a:ln>
          </p:spPr>
        </p:sp>
        <p:sp>
          <p:nvSpPr>
            <p:cNvPr id="87" name="Прямая соединительная линия 86"/>
            <p:cNvSpPr/>
            <p:nvPr/>
          </p:nvSpPr>
          <p:spPr>
            <a:xfrm>
              <a:off x="5574" y="2673"/>
              <a:ext cx="671" cy="0"/>
            </a:xfrm>
            <a:prstGeom prst="line">
              <a:avLst/>
            </a:prstGeom>
            <a:noFill/>
            <a:ln w="12700">
              <a:solidFill>
                <a:schemeClr val="tx1"/>
              </a:solidFill>
            </a:ln>
          </p:spPr>
        </p:sp>
        <p:sp>
          <p:nvSpPr>
            <p:cNvPr id="88" name="Прямая соединительная линия 87"/>
            <p:cNvSpPr/>
            <p:nvPr/>
          </p:nvSpPr>
          <p:spPr>
            <a:xfrm>
              <a:off x="5574" y="2318"/>
              <a:ext cx="0" cy="355"/>
            </a:xfrm>
            <a:prstGeom prst="line">
              <a:avLst/>
            </a:prstGeom>
            <a:noFill/>
            <a:ln w="12700">
              <a:solidFill>
                <a:schemeClr val="tx1"/>
              </a:solidFill>
            </a:ln>
          </p:spPr>
        </p:sp>
        <p:sp>
          <p:nvSpPr>
            <p:cNvPr id="89" name="TextBox 88"/>
            <p:cNvSpPr txBox="1"/>
            <p:nvPr/>
          </p:nvSpPr>
          <p:spPr>
            <a:xfrm>
              <a:off x="6245" y="2318"/>
              <a:ext cx="678"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20,58</a:t>
              </a:r>
            </a:p>
          </p:txBody>
        </p:sp>
        <p:sp>
          <p:nvSpPr>
            <p:cNvPr id="90" name="Прямая соединительная линия 89"/>
            <p:cNvSpPr/>
            <p:nvPr/>
          </p:nvSpPr>
          <p:spPr>
            <a:xfrm>
              <a:off x="6245" y="2318"/>
              <a:ext cx="678" cy="0"/>
            </a:xfrm>
            <a:prstGeom prst="line">
              <a:avLst/>
            </a:prstGeom>
            <a:noFill/>
            <a:ln w="12700">
              <a:solidFill>
                <a:schemeClr val="tx1"/>
              </a:solidFill>
            </a:ln>
          </p:spPr>
        </p:sp>
        <p:sp>
          <p:nvSpPr>
            <p:cNvPr id="91" name="Прямая соединительная линия 90"/>
            <p:cNvSpPr/>
            <p:nvPr/>
          </p:nvSpPr>
          <p:spPr>
            <a:xfrm>
              <a:off x="6923" y="2318"/>
              <a:ext cx="0" cy="355"/>
            </a:xfrm>
            <a:prstGeom prst="line">
              <a:avLst/>
            </a:prstGeom>
            <a:noFill/>
            <a:ln w="12700">
              <a:solidFill>
                <a:schemeClr val="tx1"/>
              </a:solidFill>
            </a:ln>
          </p:spPr>
        </p:sp>
        <p:sp>
          <p:nvSpPr>
            <p:cNvPr id="92" name="Прямая соединительная линия 91"/>
            <p:cNvSpPr/>
            <p:nvPr/>
          </p:nvSpPr>
          <p:spPr>
            <a:xfrm>
              <a:off x="6245" y="2673"/>
              <a:ext cx="678" cy="0"/>
            </a:xfrm>
            <a:prstGeom prst="line">
              <a:avLst/>
            </a:prstGeom>
            <a:noFill/>
            <a:ln w="12700">
              <a:solidFill>
                <a:schemeClr val="tx1"/>
              </a:solidFill>
            </a:ln>
          </p:spPr>
        </p:sp>
        <p:sp>
          <p:nvSpPr>
            <p:cNvPr id="93" name="Прямая соединительная линия 92"/>
            <p:cNvSpPr/>
            <p:nvPr/>
          </p:nvSpPr>
          <p:spPr>
            <a:xfrm>
              <a:off x="6245" y="2318"/>
              <a:ext cx="0" cy="355"/>
            </a:xfrm>
            <a:prstGeom prst="line">
              <a:avLst/>
            </a:prstGeom>
            <a:noFill/>
            <a:ln w="12700">
              <a:solidFill>
                <a:schemeClr val="tx1"/>
              </a:solidFill>
            </a:ln>
          </p:spPr>
        </p:sp>
        <p:sp>
          <p:nvSpPr>
            <p:cNvPr id="94" name="TextBox 93"/>
            <p:cNvSpPr txBox="1"/>
            <p:nvPr/>
          </p:nvSpPr>
          <p:spPr>
            <a:xfrm>
              <a:off x="6923" y="2318"/>
              <a:ext cx="645"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13,52</a:t>
              </a:r>
            </a:p>
          </p:txBody>
        </p:sp>
        <p:sp>
          <p:nvSpPr>
            <p:cNvPr id="95" name="Прямая соединительная линия 94"/>
            <p:cNvSpPr/>
            <p:nvPr/>
          </p:nvSpPr>
          <p:spPr>
            <a:xfrm>
              <a:off x="6923" y="2318"/>
              <a:ext cx="645" cy="0"/>
            </a:xfrm>
            <a:prstGeom prst="line">
              <a:avLst/>
            </a:prstGeom>
            <a:noFill/>
            <a:ln w="12700">
              <a:solidFill>
                <a:schemeClr val="tx1"/>
              </a:solidFill>
            </a:ln>
          </p:spPr>
        </p:sp>
        <p:sp>
          <p:nvSpPr>
            <p:cNvPr id="96" name="Прямая соединительная линия 95"/>
            <p:cNvSpPr/>
            <p:nvPr/>
          </p:nvSpPr>
          <p:spPr>
            <a:xfrm>
              <a:off x="7568" y="2318"/>
              <a:ext cx="0" cy="355"/>
            </a:xfrm>
            <a:prstGeom prst="line">
              <a:avLst/>
            </a:prstGeom>
            <a:noFill/>
            <a:ln w="12700">
              <a:solidFill>
                <a:schemeClr val="tx1"/>
              </a:solidFill>
            </a:ln>
          </p:spPr>
        </p:sp>
        <p:sp>
          <p:nvSpPr>
            <p:cNvPr id="97" name="Прямая соединительная линия 96"/>
            <p:cNvSpPr/>
            <p:nvPr/>
          </p:nvSpPr>
          <p:spPr>
            <a:xfrm>
              <a:off x="6923" y="2673"/>
              <a:ext cx="645" cy="0"/>
            </a:xfrm>
            <a:prstGeom prst="line">
              <a:avLst/>
            </a:prstGeom>
            <a:noFill/>
            <a:ln w="12700">
              <a:solidFill>
                <a:schemeClr val="tx1"/>
              </a:solidFill>
            </a:ln>
          </p:spPr>
        </p:sp>
        <p:sp>
          <p:nvSpPr>
            <p:cNvPr id="98" name="Прямая соединительная линия 97"/>
            <p:cNvSpPr/>
            <p:nvPr/>
          </p:nvSpPr>
          <p:spPr>
            <a:xfrm>
              <a:off x="6923" y="2318"/>
              <a:ext cx="0" cy="355"/>
            </a:xfrm>
            <a:prstGeom prst="line">
              <a:avLst/>
            </a:prstGeom>
            <a:noFill/>
            <a:ln w="12700">
              <a:solidFill>
                <a:schemeClr val="tx1"/>
              </a:solidFill>
            </a:ln>
          </p:spPr>
        </p:sp>
        <p:sp>
          <p:nvSpPr>
            <p:cNvPr id="99" name="TextBox 98"/>
            <p:cNvSpPr txBox="1"/>
            <p:nvPr/>
          </p:nvSpPr>
          <p:spPr>
            <a:xfrm>
              <a:off x="7568" y="2318"/>
              <a:ext cx="725" cy="355"/>
            </a:xfrm>
            <a:prstGeom prst="rect">
              <a:avLst/>
            </a:prstGeom>
            <a:solidFill>
              <a:schemeClr val="bg1"/>
            </a:solidFill>
          </p:spPr>
          <p:txBody>
            <a:bodyPr wrap="square" lIns="0" tIns="0" rIns="0" bIns="0"/>
            <a:lstStyle>
              <a:lvl1pPr lvl="0">
                <a:defRPr/>
              </a:lvl1pPr>
            </a:lstStyle>
            <a:p>
              <a:pPr lvl="0" algn="ctr"/>
              <a:r>
                <a:rPr lang="ru-RU" sz="2800">
                  <a:latin typeface="Times New Roman"/>
                </a:rPr>
                <a:t>20,14</a:t>
              </a:r>
            </a:p>
          </p:txBody>
        </p:sp>
        <p:sp>
          <p:nvSpPr>
            <p:cNvPr id="100" name="Прямая соединительная линия 99"/>
            <p:cNvSpPr/>
            <p:nvPr/>
          </p:nvSpPr>
          <p:spPr>
            <a:xfrm>
              <a:off x="7568" y="2318"/>
              <a:ext cx="725" cy="0"/>
            </a:xfrm>
            <a:prstGeom prst="line">
              <a:avLst/>
            </a:prstGeom>
            <a:noFill/>
            <a:ln w="12700">
              <a:solidFill>
                <a:schemeClr val="tx1"/>
              </a:solidFill>
            </a:ln>
          </p:spPr>
        </p:sp>
        <p:sp>
          <p:nvSpPr>
            <p:cNvPr id="101" name="Прямая соединительная линия 100"/>
            <p:cNvSpPr/>
            <p:nvPr/>
          </p:nvSpPr>
          <p:spPr>
            <a:xfrm>
              <a:off x="8293" y="2318"/>
              <a:ext cx="0" cy="355"/>
            </a:xfrm>
            <a:prstGeom prst="line">
              <a:avLst/>
            </a:prstGeom>
            <a:noFill/>
            <a:ln w="12700">
              <a:solidFill>
                <a:schemeClr val="tx1"/>
              </a:solidFill>
            </a:ln>
          </p:spPr>
        </p:sp>
        <p:sp>
          <p:nvSpPr>
            <p:cNvPr id="102" name="Прямая соединительная линия 101"/>
            <p:cNvSpPr/>
            <p:nvPr/>
          </p:nvSpPr>
          <p:spPr>
            <a:xfrm>
              <a:off x="7568" y="2673"/>
              <a:ext cx="725" cy="0"/>
            </a:xfrm>
            <a:prstGeom prst="line">
              <a:avLst/>
            </a:prstGeom>
            <a:noFill/>
            <a:ln w="12700">
              <a:solidFill>
                <a:schemeClr val="tx1"/>
              </a:solidFill>
            </a:ln>
          </p:spPr>
        </p:sp>
        <p:sp>
          <p:nvSpPr>
            <p:cNvPr id="103" name="Прямая соединительная линия 102"/>
            <p:cNvSpPr/>
            <p:nvPr/>
          </p:nvSpPr>
          <p:spPr>
            <a:xfrm>
              <a:off x="7568" y="2318"/>
              <a:ext cx="0" cy="355"/>
            </a:xfrm>
            <a:prstGeom prst="line">
              <a:avLst/>
            </a:prstGeom>
            <a:noFill/>
            <a:ln w="12700">
              <a:solidFill>
                <a:schemeClr val="tx1"/>
              </a:solidFill>
            </a:ln>
          </p:spPr>
        </p:sp>
        <p:sp>
          <p:nvSpPr>
            <p:cNvPr id="104" name="TextBox 103"/>
            <p:cNvSpPr txBox="1"/>
            <p:nvPr/>
          </p:nvSpPr>
          <p:spPr>
            <a:xfrm>
              <a:off x="346" y="2673"/>
              <a:ext cx="2035" cy="278"/>
            </a:xfrm>
            <a:prstGeom prst="rect">
              <a:avLst/>
            </a:prstGeom>
            <a:solidFill>
              <a:schemeClr val="bg1"/>
            </a:solidFill>
          </p:spPr>
          <p:txBody>
            <a:bodyPr wrap="square" lIns="0" tIns="0" rIns="0" bIns="0" anchor="ctr"/>
            <a:lstStyle>
              <a:lvl1pPr lvl="0">
                <a:defRPr/>
              </a:lvl1pPr>
            </a:lstStyle>
            <a:p>
              <a:pPr lvl="0" algn="l"/>
              <a:r>
                <a:rPr lang="es-ES" sz="2800">
                  <a:latin typeface="Times New Roman"/>
                </a:rPr>
                <a:t>pH</a:t>
              </a:r>
            </a:p>
          </p:txBody>
        </p:sp>
        <p:sp>
          <p:nvSpPr>
            <p:cNvPr id="105" name="Прямая соединительная линия 104"/>
            <p:cNvSpPr/>
            <p:nvPr/>
          </p:nvSpPr>
          <p:spPr>
            <a:xfrm>
              <a:off x="346" y="2673"/>
              <a:ext cx="2035" cy="0"/>
            </a:xfrm>
            <a:prstGeom prst="line">
              <a:avLst/>
            </a:prstGeom>
            <a:noFill/>
            <a:ln w="12700">
              <a:solidFill>
                <a:schemeClr val="tx1"/>
              </a:solidFill>
            </a:ln>
          </p:spPr>
        </p:sp>
        <p:sp>
          <p:nvSpPr>
            <p:cNvPr id="106" name="Прямая соединительная линия 105"/>
            <p:cNvSpPr/>
            <p:nvPr/>
          </p:nvSpPr>
          <p:spPr>
            <a:xfrm>
              <a:off x="2381" y="2673"/>
              <a:ext cx="0" cy="278"/>
            </a:xfrm>
            <a:prstGeom prst="line">
              <a:avLst/>
            </a:prstGeom>
            <a:noFill/>
            <a:ln w="12700">
              <a:solidFill>
                <a:schemeClr val="tx1"/>
              </a:solidFill>
            </a:ln>
          </p:spPr>
        </p:sp>
        <p:sp>
          <p:nvSpPr>
            <p:cNvPr id="107" name="Прямая соединительная линия 106"/>
            <p:cNvSpPr/>
            <p:nvPr/>
          </p:nvSpPr>
          <p:spPr>
            <a:xfrm>
              <a:off x="346" y="2951"/>
              <a:ext cx="2035" cy="0"/>
            </a:xfrm>
            <a:prstGeom prst="line">
              <a:avLst/>
            </a:prstGeom>
            <a:noFill/>
            <a:ln w="12700">
              <a:solidFill>
                <a:schemeClr val="tx1"/>
              </a:solidFill>
            </a:ln>
          </p:spPr>
        </p:sp>
        <p:sp>
          <p:nvSpPr>
            <p:cNvPr id="108" name="Прямая соединительная линия 107"/>
            <p:cNvSpPr/>
            <p:nvPr/>
          </p:nvSpPr>
          <p:spPr>
            <a:xfrm>
              <a:off x="346" y="2673"/>
              <a:ext cx="0" cy="278"/>
            </a:xfrm>
            <a:prstGeom prst="line">
              <a:avLst/>
            </a:prstGeom>
            <a:noFill/>
            <a:ln w="12700">
              <a:solidFill>
                <a:schemeClr val="tx1"/>
              </a:solidFill>
            </a:ln>
          </p:spPr>
        </p:sp>
        <p:sp>
          <p:nvSpPr>
            <p:cNvPr id="109" name="TextBox 108"/>
            <p:cNvSpPr txBox="1"/>
            <p:nvPr/>
          </p:nvSpPr>
          <p:spPr>
            <a:xfrm>
              <a:off x="2381" y="2673"/>
              <a:ext cx="678"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2,92</a:t>
              </a:r>
            </a:p>
          </p:txBody>
        </p:sp>
        <p:sp>
          <p:nvSpPr>
            <p:cNvPr id="110" name="Прямая соединительная линия 109"/>
            <p:cNvSpPr/>
            <p:nvPr/>
          </p:nvSpPr>
          <p:spPr>
            <a:xfrm>
              <a:off x="2381" y="2673"/>
              <a:ext cx="678" cy="0"/>
            </a:xfrm>
            <a:prstGeom prst="line">
              <a:avLst/>
            </a:prstGeom>
            <a:noFill/>
            <a:ln w="12700">
              <a:solidFill>
                <a:schemeClr val="tx1"/>
              </a:solidFill>
            </a:ln>
          </p:spPr>
        </p:sp>
        <p:sp>
          <p:nvSpPr>
            <p:cNvPr id="111" name="Прямая соединительная линия 110"/>
            <p:cNvSpPr/>
            <p:nvPr/>
          </p:nvSpPr>
          <p:spPr>
            <a:xfrm>
              <a:off x="3059" y="2673"/>
              <a:ext cx="0" cy="278"/>
            </a:xfrm>
            <a:prstGeom prst="line">
              <a:avLst/>
            </a:prstGeom>
            <a:noFill/>
            <a:ln w="12700">
              <a:solidFill>
                <a:schemeClr val="tx1"/>
              </a:solidFill>
            </a:ln>
          </p:spPr>
        </p:sp>
        <p:sp>
          <p:nvSpPr>
            <p:cNvPr id="112" name="Прямая соединительная линия 111"/>
            <p:cNvSpPr/>
            <p:nvPr/>
          </p:nvSpPr>
          <p:spPr>
            <a:xfrm>
              <a:off x="2381" y="2951"/>
              <a:ext cx="678" cy="0"/>
            </a:xfrm>
            <a:prstGeom prst="line">
              <a:avLst/>
            </a:prstGeom>
            <a:noFill/>
            <a:ln w="12700">
              <a:solidFill>
                <a:schemeClr val="tx1"/>
              </a:solidFill>
            </a:ln>
          </p:spPr>
        </p:sp>
        <p:sp>
          <p:nvSpPr>
            <p:cNvPr id="113" name="Прямая соединительная линия 112"/>
            <p:cNvSpPr/>
            <p:nvPr/>
          </p:nvSpPr>
          <p:spPr>
            <a:xfrm>
              <a:off x="2381" y="2673"/>
              <a:ext cx="0" cy="278"/>
            </a:xfrm>
            <a:prstGeom prst="line">
              <a:avLst/>
            </a:prstGeom>
            <a:noFill/>
            <a:ln w="12700">
              <a:solidFill>
                <a:schemeClr val="tx1"/>
              </a:solidFill>
            </a:ln>
          </p:spPr>
        </p:sp>
        <p:sp>
          <p:nvSpPr>
            <p:cNvPr id="114" name="TextBox 113"/>
            <p:cNvSpPr txBox="1"/>
            <p:nvPr/>
          </p:nvSpPr>
          <p:spPr>
            <a:xfrm>
              <a:off x="3059" y="2673"/>
              <a:ext cx="678"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2,94</a:t>
              </a:r>
            </a:p>
          </p:txBody>
        </p:sp>
        <p:sp>
          <p:nvSpPr>
            <p:cNvPr id="115" name="Прямая соединительная линия 114"/>
            <p:cNvSpPr/>
            <p:nvPr/>
          </p:nvSpPr>
          <p:spPr>
            <a:xfrm>
              <a:off x="3059" y="2673"/>
              <a:ext cx="678" cy="0"/>
            </a:xfrm>
            <a:prstGeom prst="line">
              <a:avLst/>
            </a:prstGeom>
            <a:noFill/>
            <a:ln w="12700">
              <a:solidFill>
                <a:schemeClr val="tx1"/>
              </a:solidFill>
            </a:ln>
          </p:spPr>
        </p:sp>
        <p:sp>
          <p:nvSpPr>
            <p:cNvPr id="116" name="Прямая соединительная линия 115"/>
            <p:cNvSpPr/>
            <p:nvPr/>
          </p:nvSpPr>
          <p:spPr>
            <a:xfrm>
              <a:off x="3737" y="2673"/>
              <a:ext cx="0" cy="278"/>
            </a:xfrm>
            <a:prstGeom prst="line">
              <a:avLst/>
            </a:prstGeom>
            <a:noFill/>
            <a:ln w="12700">
              <a:solidFill>
                <a:schemeClr val="tx1"/>
              </a:solidFill>
            </a:ln>
          </p:spPr>
        </p:sp>
        <p:sp>
          <p:nvSpPr>
            <p:cNvPr id="117" name="Прямая соединительная линия 116"/>
            <p:cNvSpPr/>
            <p:nvPr/>
          </p:nvSpPr>
          <p:spPr>
            <a:xfrm>
              <a:off x="3059" y="2951"/>
              <a:ext cx="678" cy="0"/>
            </a:xfrm>
            <a:prstGeom prst="line">
              <a:avLst/>
            </a:prstGeom>
            <a:noFill/>
            <a:ln w="12700">
              <a:solidFill>
                <a:schemeClr val="tx1"/>
              </a:solidFill>
            </a:ln>
          </p:spPr>
        </p:sp>
        <p:sp>
          <p:nvSpPr>
            <p:cNvPr id="118" name="Прямая соединительная линия 117"/>
            <p:cNvSpPr/>
            <p:nvPr/>
          </p:nvSpPr>
          <p:spPr>
            <a:xfrm>
              <a:off x="3059" y="2673"/>
              <a:ext cx="0" cy="278"/>
            </a:xfrm>
            <a:prstGeom prst="line">
              <a:avLst/>
            </a:prstGeom>
            <a:noFill/>
            <a:ln w="12700">
              <a:solidFill>
                <a:schemeClr val="tx1"/>
              </a:solidFill>
            </a:ln>
          </p:spPr>
        </p:sp>
        <p:sp>
          <p:nvSpPr>
            <p:cNvPr id="119" name="TextBox 118"/>
            <p:cNvSpPr txBox="1"/>
            <p:nvPr/>
          </p:nvSpPr>
          <p:spPr>
            <a:xfrm>
              <a:off x="3737" y="2673"/>
              <a:ext cx="678"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2,84</a:t>
              </a:r>
            </a:p>
          </p:txBody>
        </p:sp>
        <p:sp>
          <p:nvSpPr>
            <p:cNvPr id="120" name="Прямая соединительная линия 119"/>
            <p:cNvSpPr/>
            <p:nvPr/>
          </p:nvSpPr>
          <p:spPr>
            <a:xfrm>
              <a:off x="3737" y="2673"/>
              <a:ext cx="678" cy="0"/>
            </a:xfrm>
            <a:prstGeom prst="line">
              <a:avLst/>
            </a:prstGeom>
            <a:noFill/>
            <a:ln w="12700">
              <a:solidFill>
                <a:schemeClr val="tx1"/>
              </a:solidFill>
            </a:ln>
          </p:spPr>
        </p:sp>
        <p:sp>
          <p:nvSpPr>
            <p:cNvPr id="121" name="Прямая соединительная линия 120"/>
            <p:cNvSpPr/>
            <p:nvPr/>
          </p:nvSpPr>
          <p:spPr>
            <a:xfrm>
              <a:off x="4415" y="2673"/>
              <a:ext cx="0" cy="278"/>
            </a:xfrm>
            <a:prstGeom prst="line">
              <a:avLst/>
            </a:prstGeom>
            <a:noFill/>
            <a:ln w="12700">
              <a:solidFill>
                <a:schemeClr val="tx1"/>
              </a:solidFill>
            </a:ln>
          </p:spPr>
        </p:sp>
        <p:sp>
          <p:nvSpPr>
            <p:cNvPr id="122" name="Прямая соединительная линия 121"/>
            <p:cNvSpPr/>
            <p:nvPr/>
          </p:nvSpPr>
          <p:spPr>
            <a:xfrm>
              <a:off x="3737" y="2951"/>
              <a:ext cx="678" cy="0"/>
            </a:xfrm>
            <a:prstGeom prst="line">
              <a:avLst/>
            </a:prstGeom>
            <a:noFill/>
            <a:ln w="12700">
              <a:solidFill>
                <a:schemeClr val="tx1"/>
              </a:solidFill>
            </a:ln>
          </p:spPr>
        </p:sp>
        <p:sp>
          <p:nvSpPr>
            <p:cNvPr id="123" name="Прямая соединительная линия 122"/>
            <p:cNvSpPr/>
            <p:nvPr/>
          </p:nvSpPr>
          <p:spPr>
            <a:xfrm>
              <a:off x="3737" y="2673"/>
              <a:ext cx="0" cy="278"/>
            </a:xfrm>
            <a:prstGeom prst="line">
              <a:avLst/>
            </a:prstGeom>
            <a:noFill/>
            <a:ln w="12700">
              <a:solidFill>
                <a:schemeClr val="tx1"/>
              </a:solidFill>
            </a:ln>
          </p:spPr>
        </p:sp>
        <p:sp>
          <p:nvSpPr>
            <p:cNvPr id="124" name="TextBox 123"/>
            <p:cNvSpPr txBox="1"/>
            <p:nvPr/>
          </p:nvSpPr>
          <p:spPr>
            <a:xfrm>
              <a:off x="4415" y="2673"/>
              <a:ext cx="542"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2,9</a:t>
              </a:r>
            </a:p>
          </p:txBody>
        </p:sp>
        <p:sp>
          <p:nvSpPr>
            <p:cNvPr id="125" name="Прямая соединительная линия 124"/>
            <p:cNvSpPr/>
            <p:nvPr/>
          </p:nvSpPr>
          <p:spPr>
            <a:xfrm>
              <a:off x="4415" y="2673"/>
              <a:ext cx="542" cy="0"/>
            </a:xfrm>
            <a:prstGeom prst="line">
              <a:avLst/>
            </a:prstGeom>
            <a:noFill/>
            <a:ln w="12700">
              <a:solidFill>
                <a:schemeClr val="tx1"/>
              </a:solidFill>
            </a:ln>
          </p:spPr>
        </p:sp>
        <p:sp>
          <p:nvSpPr>
            <p:cNvPr id="126" name="Прямая соединительная линия 125"/>
            <p:cNvSpPr/>
            <p:nvPr/>
          </p:nvSpPr>
          <p:spPr>
            <a:xfrm>
              <a:off x="4957" y="2673"/>
              <a:ext cx="0" cy="278"/>
            </a:xfrm>
            <a:prstGeom prst="line">
              <a:avLst/>
            </a:prstGeom>
            <a:noFill/>
            <a:ln w="12700">
              <a:solidFill>
                <a:schemeClr val="tx1"/>
              </a:solidFill>
            </a:ln>
          </p:spPr>
        </p:sp>
        <p:sp>
          <p:nvSpPr>
            <p:cNvPr id="127" name="Прямая соединительная линия 126"/>
            <p:cNvSpPr/>
            <p:nvPr/>
          </p:nvSpPr>
          <p:spPr>
            <a:xfrm>
              <a:off x="4415" y="2951"/>
              <a:ext cx="542" cy="0"/>
            </a:xfrm>
            <a:prstGeom prst="line">
              <a:avLst/>
            </a:prstGeom>
            <a:noFill/>
            <a:ln w="12700">
              <a:solidFill>
                <a:schemeClr val="tx1"/>
              </a:solidFill>
            </a:ln>
          </p:spPr>
        </p:sp>
        <p:sp>
          <p:nvSpPr>
            <p:cNvPr id="128" name="Прямая соединительная линия 127"/>
            <p:cNvSpPr/>
            <p:nvPr/>
          </p:nvSpPr>
          <p:spPr>
            <a:xfrm>
              <a:off x="4415" y="2673"/>
              <a:ext cx="0" cy="278"/>
            </a:xfrm>
            <a:prstGeom prst="line">
              <a:avLst/>
            </a:prstGeom>
            <a:noFill/>
            <a:ln w="12700">
              <a:solidFill>
                <a:schemeClr val="tx1"/>
              </a:solidFill>
            </a:ln>
          </p:spPr>
        </p:sp>
        <p:sp>
          <p:nvSpPr>
            <p:cNvPr id="129" name="TextBox 128"/>
            <p:cNvSpPr txBox="1"/>
            <p:nvPr/>
          </p:nvSpPr>
          <p:spPr>
            <a:xfrm>
              <a:off x="4957" y="2673"/>
              <a:ext cx="617"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2,95</a:t>
              </a:r>
            </a:p>
          </p:txBody>
        </p:sp>
        <p:sp>
          <p:nvSpPr>
            <p:cNvPr id="130" name="Прямая соединительная линия 129"/>
            <p:cNvSpPr/>
            <p:nvPr/>
          </p:nvSpPr>
          <p:spPr>
            <a:xfrm>
              <a:off x="4957" y="2673"/>
              <a:ext cx="617" cy="0"/>
            </a:xfrm>
            <a:prstGeom prst="line">
              <a:avLst/>
            </a:prstGeom>
            <a:noFill/>
            <a:ln w="12700">
              <a:solidFill>
                <a:schemeClr val="tx1"/>
              </a:solidFill>
            </a:ln>
          </p:spPr>
        </p:sp>
        <p:sp>
          <p:nvSpPr>
            <p:cNvPr id="131" name="Прямая соединительная линия 130"/>
            <p:cNvSpPr/>
            <p:nvPr/>
          </p:nvSpPr>
          <p:spPr>
            <a:xfrm>
              <a:off x="5574" y="2673"/>
              <a:ext cx="0" cy="278"/>
            </a:xfrm>
            <a:prstGeom prst="line">
              <a:avLst/>
            </a:prstGeom>
            <a:noFill/>
            <a:ln w="12700">
              <a:solidFill>
                <a:schemeClr val="tx1"/>
              </a:solidFill>
            </a:ln>
          </p:spPr>
        </p:sp>
        <p:sp>
          <p:nvSpPr>
            <p:cNvPr id="132" name="Прямая соединительная линия 131"/>
            <p:cNvSpPr/>
            <p:nvPr/>
          </p:nvSpPr>
          <p:spPr>
            <a:xfrm>
              <a:off x="4957" y="2951"/>
              <a:ext cx="617" cy="0"/>
            </a:xfrm>
            <a:prstGeom prst="line">
              <a:avLst/>
            </a:prstGeom>
            <a:noFill/>
            <a:ln w="12700">
              <a:solidFill>
                <a:schemeClr val="tx1"/>
              </a:solidFill>
            </a:ln>
          </p:spPr>
        </p:sp>
        <p:sp>
          <p:nvSpPr>
            <p:cNvPr id="133" name="Прямая соединительная линия 132"/>
            <p:cNvSpPr/>
            <p:nvPr/>
          </p:nvSpPr>
          <p:spPr>
            <a:xfrm>
              <a:off x="4957" y="2673"/>
              <a:ext cx="0" cy="278"/>
            </a:xfrm>
            <a:prstGeom prst="line">
              <a:avLst/>
            </a:prstGeom>
            <a:noFill/>
            <a:ln w="12700">
              <a:solidFill>
                <a:schemeClr val="tx1"/>
              </a:solidFill>
            </a:ln>
          </p:spPr>
        </p:sp>
        <p:sp>
          <p:nvSpPr>
            <p:cNvPr id="134" name="TextBox 133"/>
            <p:cNvSpPr txBox="1"/>
            <p:nvPr/>
          </p:nvSpPr>
          <p:spPr>
            <a:xfrm>
              <a:off x="5574" y="2673"/>
              <a:ext cx="671"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2,85</a:t>
              </a:r>
            </a:p>
          </p:txBody>
        </p:sp>
        <p:sp>
          <p:nvSpPr>
            <p:cNvPr id="135" name="Прямая соединительная линия 134"/>
            <p:cNvSpPr/>
            <p:nvPr/>
          </p:nvSpPr>
          <p:spPr>
            <a:xfrm>
              <a:off x="5574" y="2673"/>
              <a:ext cx="671" cy="0"/>
            </a:xfrm>
            <a:prstGeom prst="line">
              <a:avLst/>
            </a:prstGeom>
            <a:noFill/>
            <a:ln w="12700">
              <a:solidFill>
                <a:schemeClr val="tx1"/>
              </a:solidFill>
            </a:ln>
          </p:spPr>
        </p:sp>
        <p:sp>
          <p:nvSpPr>
            <p:cNvPr id="136" name="Прямая соединительная линия 135"/>
            <p:cNvSpPr/>
            <p:nvPr/>
          </p:nvSpPr>
          <p:spPr>
            <a:xfrm>
              <a:off x="6245" y="2673"/>
              <a:ext cx="0" cy="278"/>
            </a:xfrm>
            <a:prstGeom prst="line">
              <a:avLst/>
            </a:prstGeom>
            <a:noFill/>
            <a:ln w="12700">
              <a:solidFill>
                <a:schemeClr val="tx1"/>
              </a:solidFill>
            </a:ln>
          </p:spPr>
        </p:sp>
        <p:sp>
          <p:nvSpPr>
            <p:cNvPr id="137" name="Прямая соединительная линия 136"/>
            <p:cNvSpPr/>
            <p:nvPr/>
          </p:nvSpPr>
          <p:spPr>
            <a:xfrm>
              <a:off x="5574" y="2951"/>
              <a:ext cx="671" cy="0"/>
            </a:xfrm>
            <a:prstGeom prst="line">
              <a:avLst/>
            </a:prstGeom>
            <a:noFill/>
            <a:ln w="12700">
              <a:solidFill>
                <a:schemeClr val="tx1"/>
              </a:solidFill>
            </a:ln>
          </p:spPr>
        </p:sp>
        <p:sp>
          <p:nvSpPr>
            <p:cNvPr id="138" name="Прямая соединительная линия 137"/>
            <p:cNvSpPr/>
            <p:nvPr/>
          </p:nvSpPr>
          <p:spPr>
            <a:xfrm>
              <a:off x="5574" y="2673"/>
              <a:ext cx="0" cy="278"/>
            </a:xfrm>
            <a:prstGeom prst="line">
              <a:avLst/>
            </a:prstGeom>
            <a:noFill/>
            <a:ln w="12700">
              <a:solidFill>
                <a:schemeClr val="tx1"/>
              </a:solidFill>
            </a:ln>
          </p:spPr>
        </p:sp>
        <p:sp>
          <p:nvSpPr>
            <p:cNvPr id="139" name="TextBox 138"/>
            <p:cNvSpPr txBox="1"/>
            <p:nvPr/>
          </p:nvSpPr>
          <p:spPr>
            <a:xfrm>
              <a:off x="6245" y="2673"/>
              <a:ext cx="678"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2,88</a:t>
              </a:r>
            </a:p>
          </p:txBody>
        </p:sp>
        <p:sp>
          <p:nvSpPr>
            <p:cNvPr id="140" name="Прямая соединительная линия 139"/>
            <p:cNvSpPr/>
            <p:nvPr/>
          </p:nvSpPr>
          <p:spPr>
            <a:xfrm>
              <a:off x="6245" y="2673"/>
              <a:ext cx="678" cy="0"/>
            </a:xfrm>
            <a:prstGeom prst="line">
              <a:avLst/>
            </a:prstGeom>
            <a:noFill/>
            <a:ln w="12700">
              <a:solidFill>
                <a:schemeClr val="tx1"/>
              </a:solidFill>
            </a:ln>
          </p:spPr>
        </p:sp>
        <p:sp>
          <p:nvSpPr>
            <p:cNvPr id="141" name="Прямая соединительная линия 140"/>
            <p:cNvSpPr/>
            <p:nvPr/>
          </p:nvSpPr>
          <p:spPr>
            <a:xfrm>
              <a:off x="6923" y="2673"/>
              <a:ext cx="0" cy="278"/>
            </a:xfrm>
            <a:prstGeom prst="line">
              <a:avLst/>
            </a:prstGeom>
            <a:noFill/>
            <a:ln w="12700">
              <a:solidFill>
                <a:schemeClr val="tx1"/>
              </a:solidFill>
            </a:ln>
          </p:spPr>
        </p:sp>
        <p:sp>
          <p:nvSpPr>
            <p:cNvPr id="142" name="Прямая соединительная линия 141"/>
            <p:cNvSpPr/>
            <p:nvPr/>
          </p:nvSpPr>
          <p:spPr>
            <a:xfrm>
              <a:off x="6245" y="2951"/>
              <a:ext cx="678" cy="0"/>
            </a:xfrm>
            <a:prstGeom prst="line">
              <a:avLst/>
            </a:prstGeom>
            <a:noFill/>
            <a:ln w="12700">
              <a:solidFill>
                <a:schemeClr val="tx1"/>
              </a:solidFill>
            </a:ln>
          </p:spPr>
        </p:sp>
        <p:sp>
          <p:nvSpPr>
            <p:cNvPr id="143" name="Прямая соединительная линия 142"/>
            <p:cNvSpPr/>
            <p:nvPr/>
          </p:nvSpPr>
          <p:spPr>
            <a:xfrm>
              <a:off x="6245" y="2673"/>
              <a:ext cx="0" cy="278"/>
            </a:xfrm>
            <a:prstGeom prst="line">
              <a:avLst/>
            </a:prstGeom>
            <a:noFill/>
            <a:ln w="12700">
              <a:solidFill>
                <a:schemeClr val="tx1"/>
              </a:solidFill>
            </a:ln>
          </p:spPr>
        </p:sp>
        <p:sp>
          <p:nvSpPr>
            <p:cNvPr id="144" name="TextBox 143"/>
            <p:cNvSpPr txBox="1"/>
            <p:nvPr/>
          </p:nvSpPr>
          <p:spPr>
            <a:xfrm>
              <a:off x="6923" y="2673"/>
              <a:ext cx="645"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2,99</a:t>
              </a:r>
            </a:p>
          </p:txBody>
        </p:sp>
        <p:sp>
          <p:nvSpPr>
            <p:cNvPr id="145" name="Прямая соединительная линия 144"/>
            <p:cNvSpPr/>
            <p:nvPr/>
          </p:nvSpPr>
          <p:spPr>
            <a:xfrm>
              <a:off x="6923" y="2673"/>
              <a:ext cx="645" cy="0"/>
            </a:xfrm>
            <a:prstGeom prst="line">
              <a:avLst/>
            </a:prstGeom>
            <a:noFill/>
            <a:ln w="12700">
              <a:solidFill>
                <a:schemeClr val="tx1"/>
              </a:solidFill>
            </a:ln>
          </p:spPr>
        </p:sp>
        <p:sp>
          <p:nvSpPr>
            <p:cNvPr id="146" name="Прямая соединительная линия 145"/>
            <p:cNvSpPr/>
            <p:nvPr/>
          </p:nvSpPr>
          <p:spPr>
            <a:xfrm>
              <a:off x="7568" y="2673"/>
              <a:ext cx="0" cy="278"/>
            </a:xfrm>
            <a:prstGeom prst="line">
              <a:avLst/>
            </a:prstGeom>
            <a:noFill/>
            <a:ln w="12700">
              <a:solidFill>
                <a:schemeClr val="tx1"/>
              </a:solidFill>
            </a:ln>
          </p:spPr>
        </p:sp>
        <p:sp>
          <p:nvSpPr>
            <p:cNvPr id="147" name="Прямая соединительная линия 146"/>
            <p:cNvSpPr/>
            <p:nvPr/>
          </p:nvSpPr>
          <p:spPr>
            <a:xfrm>
              <a:off x="6923" y="2951"/>
              <a:ext cx="645" cy="0"/>
            </a:xfrm>
            <a:prstGeom prst="line">
              <a:avLst/>
            </a:prstGeom>
            <a:noFill/>
            <a:ln w="12700">
              <a:solidFill>
                <a:schemeClr val="tx1"/>
              </a:solidFill>
            </a:ln>
          </p:spPr>
        </p:sp>
        <p:sp>
          <p:nvSpPr>
            <p:cNvPr id="148" name="Прямая соединительная линия 147"/>
            <p:cNvSpPr/>
            <p:nvPr/>
          </p:nvSpPr>
          <p:spPr>
            <a:xfrm>
              <a:off x="6923" y="2673"/>
              <a:ext cx="0" cy="278"/>
            </a:xfrm>
            <a:prstGeom prst="line">
              <a:avLst/>
            </a:prstGeom>
            <a:noFill/>
            <a:ln w="12700">
              <a:solidFill>
                <a:schemeClr val="tx1"/>
              </a:solidFill>
            </a:ln>
          </p:spPr>
        </p:sp>
        <p:sp>
          <p:nvSpPr>
            <p:cNvPr id="149" name="TextBox 148"/>
            <p:cNvSpPr txBox="1"/>
            <p:nvPr/>
          </p:nvSpPr>
          <p:spPr>
            <a:xfrm>
              <a:off x="7568" y="2673"/>
              <a:ext cx="725" cy="278"/>
            </a:xfrm>
            <a:prstGeom prst="rect">
              <a:avLst/>
            </a:prstGeom>
            <a:solidFill>
              <a:schemeClr val="bg1"/>
            </a:solidFill>
          </p:spPr>
          <p:txBody>
            <a:bodyPr wrap="square" lIns="0" tIns="0" rIns="0" bIns="0"/>
            <a:lstStyle>
              <a:lvl1pPr lvl="0">
                <a:defRPr/>
              </a:lvl1pPr>
            </a:lstStyle>
            <a:p>
              <a:pPr lvl="0" algn="ctr"/>
              <a:r>
                <a:rPr lang="ru-RU" sz="2800">
                  <a:latin typeface="Times New Roman"/>
                </a:rPr>
                <a:t>2,76</a:t>
              </a:r>
            </a:p>
          </p:txBody>
        </p:sp>
        <p:sp>
          <p:nvSpPr>
            <p:cNvPr id="150" name="Прямая соединительная линия 149"/>
            <p:cNvSpPr/>
            <p:nvPr/>
          </p:nvSpPr>
          <p:spPr>
            <a:xfrm>
              <a:off x="7568" y="2673"/>
              <a:ext cx="725" cy="0"/>
            </a:xfrm>
            <a:prstGeom prst="line">
              <a:avLst/>
            </a:prstGeom>
            <a:noFill/>
            <a:ln w="12700">
              <a:solidFill>
                <a:schemeClr val="tx1"/>
              </a:solidFill>
            </a:ln>
          </p:spPr>
        </p:sp>
        <p:sp>
          <p:nvSpPr>
            <p:cNvPr id="151" name="Прямая соединительная линия 150"/>
            <p:cNvSpPr/>
            <p:nvPr/>
          </p:nvSpPr>
          <p:spPr>
            <a:xfrm>
              <a:off x="8293" y="2673"/>
              <a:ext cx="0" cy="278"/>
            </a:xfrm>
            <a:prstGeom prst="line">
              <a:avLst/>
            </a:prstGeom>
            <a:noFill/>
            <a:ln w="12700">
              <a:solidFill>
                <a:schemeClr val="tx1"/>
              </a:solidFill>
            </a:ln>
          </p:spPr>
        </p:sp>
        <p:sp>
          <p:nvSpPr>
            <p:cNvPr id="152" name="Прямая соединительная линия 151"/>
            <p:cNvSpPr/>
            <p:nvPr/>
          </p:nvSpPr>
          <p:spPr>
            <a:xfrm>
              <a:off x="7568" y="2951"/>
              <a:ext cx="725" cy="0"/>
            </a:xfrm>
            <a:prstGeom prst="line">
              <a:avLst/>
            </a:prstGeom>
            <a:noFill/>
            <a:ln w="12700">
              <a:solidFill>
                <a:schemeClr val="tx1"/>
              </a:solidFill>
            </a:ln>
          </p:spPr>
        </p:sp>
        <p:sp>
          <p:nvSpPr>
            <p:cNvPr id="153" name="Прямая соединительная линия 152"/>
            <p:cNvSpPr/>
            <p:nvPr/>
          </p:nvSpPr>
          <p:spPr>
            <a:xfrm>
              <a:off x="7568" y="2673"/>
              <a:ext cx="0" cy="278"/>
            </a:xfrm>
            <a:prstGeom prst="line">
              <a:avLst/>
            </a:prstGeom>
            <a:noFill/>
            <a:ln w="12700">
              <a:solidFill>
                <a:schemeClr val="tx1"/>
              </a:solidFill>
            </a:ln>
          </p:spPr>
        </p:sp>
        <p:sp>
          <p:nvSpPr>
            <p:cNvPr id="154" name="TextBox 153"/>
            <p:cNvSpPr txBox="1"/>
            <p:nvPr/>
          </p:nvSpPr>
          <p:spPr>
            <a:xfrm>
              <a:off x="346" y="2951"/>
              <a:ext cx="2035" cy="317"/>
            </a:xfrm>
            <a:prstGeom prst="rect">
              <a:avLst/>
            </a:prstGeom>
            <a:solidFill>
              <a:schemeClr val="bg1"/>
            </a:solidFill>
          </p:spPr>
          <p:txBody>
            <a:bodyPr wrap="square" lIns="0" tIns="0" rIns="0" bIns="0" anchor="ctr"/>
            <a:lstStyle>
              <a:lvl1pPr lvl="0">
                <a:defRPr/>
              </a:lvl1pPr>
            </a:lstStyle>
            <a:p>
              <a:pPr lvl="0" algn="l"/>
              <a:r>
                <a:rPr lang="es-ES" sz="2800">
                  <a:latin typeface="Times New Roman"/>
                </a:rPr>
                <a:t>PULP, % v/v,*</a:t>
              </a:r>
            </a:p>
          </p:txBody>
        </p:sp>
        <p:sp>
          <p:nvSpPr>
            <p:cNvPr id="155" name="Прямая соединительная линия 154"/>
            <p:cNvSpPr/>
            <p:nvPr/>
          </p:nvSpPr>
          <p:spPr>
            <a:xfrm>
              <a:off x="346" y="2951"/>
              <a:ext cx="2035" cy="0"/>
            </a:xfrm>
            <a:prstGeom prst="line">
              <a:avLst/>
            </a:prstGeom>
            <a:noFill/>
            <a:ln w="12700">
              <a:solidFill>
                <a:schemeClr val="tx1"/>
              </a:solidFill>
            </a:ln>
          </p:spPr>
        </p:sp>
        <p:sp>
          <p:nvSpPr>
            <p:cNvPr id="156" name="Прямая соединительная линия 155"/>
            <p:cNvSpPr/>
            <p:nvPr/>
          </p:nvSpPr>
          <p:spPr>
            <a:xfrm>
              <a:off x="2381" y="2951"/>
              <a:ext cx="0" cy="317"/>
            </a:xfrm>
            <a:prstGeom prst="line">
              <a:avLst/>
            </a:prstGeom>
            <a:noFill/>
            <a:ln w="12700">
              <a:solidFill>
                <a:schemeClr val="tx1"/>
              </a:solidFill>
            </a:ln>
          </p:spPr>
        </p:sp>
        <p:sp>
          <p:nvSpPr>
            <p:cNvPr id="157" name="Прямая соединительная линия 156"/>
            <p:cNvSpPr/>
            <p:nvPr/>
          </p:nvSpPr>
          <p:spPr>
            <a:xfrm>
              <a:off x="346" y="3268"/>
              <a:ext cx="2035" cy="0"/>
            </a:xfrm>
            <a:prstGeom prst="line">
              <a:avLst/>
            </a:prstGeom>
            <a:noFill/>
            <a:ln w="12700">
              <a:solidFill>
                <a:schemeClr val="tx1"/>
              </a:solidFill>
            </a:ln>
          </p:spPr>
        </p:sp>
        <p:sp>
          <p:nvSpPr>
            <p:cNvPr id="158" name="Прямая соединительная линия 157"/>
            <p:cNvSpPr/>
            <p:nvPr/>
          </p:nvSpPr>
          <p:spPr>
            <a:xfrm>
              <a:off x="346" y="2951"/>
              <a:ext cx="0" cy="317"/>
            </a:xfrm>
            <a:prstGeom prst="line">
              <a:avLst/>
            </a:prstGeom>
            <a:noFill/>
            <a:ln w="12700">
              <a:solidFill>
                <a:schemeClr val="tx1"/>
              </a:solidFill>
            </a:ln>
          </p:spPr>
        </p:sp>
        <p:sp>
          <p:nvSpPr>
            <p:cNvPr id="159" name="TextBox 158"/>
            <p:cNvSpPr txBox="1"/>
            <p:nvPr/>
          </p:nvSpPr>
          <p:spPr>
            <a:xfrm>
              <a:off x="2381" y="2951"/>
              <a:ext cx="678"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0,2</a:t>
              </a:r>
            </a:p>
          </p:txBody>
        </p:sp>
        <p:sp>
          <p:nvSpPr>
            <p:cNvPr id="160" name="Прямая соединительная линия 159"/>
            <p:cNvSpPr/>
            <p:nvPr/>
          </p:nvSpPr>
          <p:spPr>
            <a:xfrm>
              <a:off x="2381" y="2951"/>
              <a:ext cx="678" cy="0"/>
            </a:xfrm>
            <a:prstGeom prst="line">
              <a:avLst/>
            </a:prstGeom>
            <a:noFill/>
            <a:ln w="12700">
              <a:solidFill>
                <a:schemeClr val="tx1"/>
              </a:solidFill>
            </a:ln>
          </p:spPr>
        </p:sp>
        <p:sp>
          <p:nvSpPr>
            <p:cNvPr id="161" name="Прямая соединительная линия 160"/>
            <p:cNvSpPr/>
            <p:nvPr/>
          </p:nvSpPr>
          <p:spPr>
            <a:xfrm>
              <a:off x="3059" y="2951"/>
              <a:ext cx="0" cy="317"/>
            </a:xfrm>
            <a:prstGeom prst="line">
              <a:avLst/>
            </a:prstGeom>
            <a:noFill/>
            <a:ln w="12700">
              <a:solidFill>
                <a:schemeClr val="tx1"/>
              </a:solidFill>
            </a:ln>
          </p:spPr>
        </p:sp>
        <p:sp>
          <p:nvSpPr>
            <p:cNvPr id="162" name="Прямая соединительная линия 161"/>
            <p:cNvSpPr/>
            <p:nvPr/>
          </p:nvSpPr>
          <p:spPr>
            <a:xfrm>
              <a:off x="2381" y="3268"/>
              <a:ext cx="678" cy="0"/>
            </a:xfrm>
            <a:prstGeom prst="line">
              <a:avLst/>
            </a:prstGeom>
            <a:noFill/>
            <a:ln w="12700">
              <a:solidFill>
                <a:schemeClr val="tx1"/>
              </a:solidFill>
            </a:ln>
          </p:spPr>
        </p:sp>
        <p:sp>
          <p:nvSpPr>
            <p:cNvPr id="163" name="Прямая соединительная линия 162"/>
            <p:cNvSpPr/>
            <p:nvPr/>
          </p:nvSpPr>
          <p:spPr>
            <a:xfrm>
              <a:off x="2381" y="2951"/>
              <a:ext cx="0" cy="317"/>
            </a:xfrm>
            <a:prstGeom prst="line">
              <a:avLst/>
            </a:prstGeom>
            <a:noFill/>
            <a:ln w="12700">
              <a:solidFill>
                <a:schemeClr val="tx1"/>
              </a:solidFill>
            </a:ln>
          </p:spPr>
        </p:sp>
        <p:sp>
          <p:nvSpPr>
            <p:cNvPr id="164" name="TextBox 163"/>
            <p:cNvSpPr txBox="1"/>
            <p:nvPr/>
          </p:nvSpPr>
          <p:spPr>
            <a:xfrm>
              <a:off x="3059" y="2951"/>
              <a:ext cx="678"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0,4</a:t>
              </a:r>
            </a:p>
          </p:txBody>
        </p:sp>
        <p:sp>
          <p:nvSpPr>
            <p:cNvPr id="165" name="Прямая соединительная линия 164"/>
            <p:cNvSpPr/>
            <p:nvPr/>
          </p:nvSpPr>
          <p:spPr>
            <a:xfrm>
              <a:off x="3059" y="2951"/>
              <a:ext cx="678" cy="0"/>
            </a:xfrm>
            <a:prstGeom prst="line">
              <a:avLst/>
            </a:prstGeom>
            <a:noFill/>
            <a:ln w="12700">
              <a:solidFill>
                <a:schemeClr val="tx1"/>
              </a:solidFill>
            </a:ln>
          </p:spPr>
        </p:sp>
        <p:sp>
          <p:nvSpPr>
            <p:cNvPr id="166" name="Прямая соединительная линия 165"/>
            <p:cNvSpPr/>
            <p:nvPr/>
          </p:nvSpPr>
          <p:spPr>
            <a:xfrm>
              <a:off x="3737" y="2951"/>
              <a:ext cx="0" cy="317"/>
            </a:xfrm>
            <a:prstGeom prst="line">
              <a:avLst/>
            </a:prstGeom>
            <a:noFill/>
            <a:ln w="12700">
              <a:solidFill>
                <a:schemeClr val="tx1"/>
              </a:solidFill>
            </a:ln>
          </p:spPr>
        </p:sp>
        <p:sp>
          <p:nvSpPr>
            <p:cNvPr id="167" name="Прямая соединительная линия 166"/>
            <p:cNvSpPr/>
            <p:nvPr/>
          </p:nvSpPr>
          <p:spPr>
            <a:xfrm>
              <a:off x="3059" y="3268"/>
              <a:ext cx="678" cy="0"/>
            </a:xfrm>
            <a:prstGeom prst="line">
              <a:avLst/>
            </a:prstGeom>
            <a:noFill/>
            <a:ln w="12700">
              <a:solidFill>
                <a:schemeClr val="tx1"/>
              </a:solidFill>
            </a:ln>
          </p:spPr>
        </p:sp>
        <p:sp>
          <p:nvSpPr>
            <p:cNvPr id="168" name="Прямая соединительная линия 167"/>
            <p:cNvSpPr/>
            <p:nvPr/>
          </p:nvSpPr>
          <p:spPr>
            <a:xfrm>
              <a:off x="3059" y="2951"/>
              <a:ext cx="0" cy="317"/>
            </a:xfrm>
            <a:prstGeom prst="line">
              <a:avLst/>
            </a:prstGeom>
            <a:noFill/>
            <a:ln w="12700">
              <a:solidFill>
                <a:schemeClr val="tx1"/>
              </a:solidFill>
            </a:ln>
          </p:spPr>
        </p:sp>
        <p:sp>
          <p:nvSpPr>
            <p:cNvPr id="169" name="TextBox 168"/>
            <p:cNvSpPr txBox="1"/>
            <p:nvPr/>
          </p:nvSpPr>
          <p:spPr>
            <a:xfrm>
              <a:off x="3737" y="2951"/>
              <a:ext cx="678"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0,4</a:t>
              </a:r>
            </a:p>
          </p:txBody>
        </p:sp>
        <p:sp>
          <p:nvSpPr>
            <p:cNvPr id="170" name="Прямая соединительная линия 169"/>
            <p:cNvSpPr/>
            <p:nvPr/>
          </p:nvSpPr>
          <p:spPr>
            <a:xfrm>
              <a:off x="3737" y="2951"/>
              <a:ext cx="678" cy="0"/>
            </a:xfrm>
            <a:prstGeom prst="line">
              <a:avLst/>
            </a:prstGeom>
            <a:noFill/>
            <a:ln w="12700">
              <a:solidFill>
                <a:schemeClr val="tx1"/>
              </a:solidFill>
            </a:ln>
          </p:spPr>
        </p:sp>
        <p:sp>
          <p:nvSpPr>
            <p:cNvPr id="171" name="Прямая соединительная линия 170"/>
            <p:cNvSpPr/>
            <p:nvPr/>
          </p:nvSpPr>
          <p:spPr>
            <a:xfrm>
              <a:off x="4415" y="2951"/>
              <a:ext cx="0" cy="317"/>
            </a:xfrm>
            <a:prstGeom prst="line">
              <a:avLst/>
            </a:prstGeom>
            <a:noFill/>
            <a:ln w="12700">
              <a:solidFill>
                <a:schemeClr val="tx1"/>
              </a:solidFill>
            </a:ln>
          </p:spPr>
        </p:sp>
        <p:sp>
          <p:nvSpPr>
            <p:cNvPr id="172" name="Прямая соединительная линия 171"/>
            <p:cNvSpPr/>
            <p:nvPr/>
          </p:nvSpPr>
          <p:spPr>
            <a:xfrm>
              <a:off x="3737" y="3268"/>
              <a:ext cx="678" cy="0"/>
            </a:xfrm>
            <a:prstGeom prst="line">
              <a:avLst/>
            </a:prstGeom>
            <a:noFill/>
            <a:ln w="12700">
              <a:solidFill>
                <a:schemeClr val="tx1"/>
              </a:solidFill>
            </a:ln>
          </p:spPr>
        </p:sp>
        <p:sp>
          <p:nvSpPr>
            <p:cNvPr id="173" name="Прямая соединительная линия 172"/>
            <p:cNvSpPr/>
            <p:nvPr/>
          </p:nvSpPr>
          <p:spPr>
            <a:xfrm>
              <a:off x="3737" y="2951"/>
              <a:ext cx="0" cy="317"/>
            </a:xfrm>
            <a:prstGeom prst="line">
              <a:avLst/>
            </a:prstGeom>
            <a:noFill/>
            <a:ln w="12700">
              <a:solidFill>
                <a:schemeClr val="tx1"/>
              </a:solidFill>
            </a:ln>
          </p:spPr>
        </p:sp>
        <p:sp>
          <p:nvSpPr>
            <p:cNvPr id="174" name="TextBox 173"/>
            <p:cNvSpPr txBox="1"/>
            <p:nvPr/>
          </p:nvSpPr>
          <p:spPr>
            <a:xfrm>
              <a:off x="4415" y="2951"/>
              <a:ext cx="542"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0,4</a:t>
              </a:r>
            </a:p>
          </p:txBody>
        </p:sp>
        <p:sp>
          <p:nvSpPr>
            <p:cNvPr id="175" name="Прямая соединительная линия 174"/>
            <p:cNvSpPr/>
            <p:nvPr/>
          </p:nvSpPr>
          <p:spPr>
            <a:xfrm>
              <a:off x="4415" y="2951"/>
              <a:ext cx="542" cy="0"/>
            </a:xfrm>
            <a:prstGeom prst="line">
              <a:avLst/>
            </a:prstGeom>
            <a:noFill/>
            <a:ln w="12700">
              <a:solidFill>
                <a:schemeClr val="tx1"/>
              </a:solidFill>
            </a:ln>
          </p:spPr>
        </p:sp>
        <p:sp>
          <p:nvSpPr>
            <p:cNvPr id="176" name="Прямая соединительная линия 175"/>
            <p:cNvSpPr/>
            <p:nvPr/>
          </p:nvSpPr>
          <p:spPr>
            <a:xfrm>
              <a:off x="4957" y="2951"/>
              <a:ext cx="0" cy="317"/>
            </a:xfrm>
            <a:prstGeom prst="line">
              <a:avLst/>
            </a:prstGeom>
            <a:noFill/>
            <a:ln w="12700">
              <a:solidFill>
                <a:schemeClr val="tx1"/>
              </a:solidFill>
            </a:ln>
          </p:spPr>
        </p:sp>
        <p:sp>
          <p:nvSpPr>
            <p:cNvPr id="177" name="Прямая соединительная линия 176"/>
            <p:cNvSpPr/>
            <p:nvPr/>
          </p:nvSpPr>
          <p:spPr>
            <a:xfrm>
              <a:off x="4415" y="3268"/>
              <a:ext cx="542" cy="0"/>
            </a:xfrm>
            <a:prstGeom prst="line">
              <a:avLst/>
            </a:prstGeom>
            <a:noFill/>
            <a:ln w="12700">
              <a:solidFill>
                <a:schemeClr val="tx1"/>
              </a:solidFill>
            </a:ln>
          </p:spPr>
        </p:sp>
        <p:sp>
          <p:nvSpPr>
            <p:cNvPr id="178" name="Прямая соединительная линия 177"/>
            <p:cNvSpPr/>
            <p:nvPr/>
          </p:nvSpPr>
          <p:spPr>
            <a:xfrm>
              <a:off x="4415" y="2951"/>
              <a:ext cx="0" cy="317"/>
            </a:xfrm>
            <a:prstGeom prst="line">
              <a:avLst/>
            </a:prstGeom>
            <a:noFill/>
            <a:ln w="12700">
              <a:solidFill>
                <a:schemeClr val="tx1"/>
              </a:solidFill>
            </a:ln>
          </p:spPr>
        </p:sp>
        <p:sp>
          <p:nvSpPr>
            <p:cNvPr id="179" name="TextBox 178"/>
            <p:cNvSpPr txBox="1"/>
            <p:nvPr/>
          </p:nvSpPr>
          <p:spPr>
            <a:xfrm>
              <a:off x="4957" y="2951"/>
              <a:ext cx="617"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0,5</a:t>
              </a:r>
            </a:p>
          </p:txBody>
        </p:sp>
        <p:sp>
          <p:nvSpPr>
            <p:cNvPr id="180" name="Прямая соединительная линия 179"/>
            <p:cNvSpPr/>
            <p:nvPr/>
          </p:nvSpPr>
          <p:spPr>
            <a:xfrm>
              <a:off x="4957" y="2951"/>
              <a:ext cx="617" cy="0"/>
            </a:xfrm>
            <a:prstGeom prst="line">
              <a:avLst/>
            </a:prstGeom>
            <a:noFill/>
            <a:ln w="12700">
              <a:solidFill>
                <a:schemeClr val="tx1"/>
              </a:solidFill>
            </a:ln>
          </p:spPr>
        </p:sp>
        <p:sp>
          <p:nvSpPr>
            <p:cNvPr id="181" name="Прямая соединительная линия 180"/>
            <p:cNvSpPr/>
            <p:nvPr/>
          </p:nvSpPr>
          <p:spPr>
            <a:xfrm>
              <a:off x="5574" y="2951"/>
              <a:ext cx="0" cy="317"/>
            </a:xfrm>
            <a:prstGeom prst="line">
              <a:avLst/>
            </a:prstGeom>
            <a:noFill/>
            <a:ln w="12700">
              <a:solidFill>
                <a:schemeClr val="tx1"/>
              </a:solidFill>
            </a:ln>
          </p:spPr>
        </p:sp>
        <p:sp>
          <p:nvSpPr>
            <p:cNvPr id="182" name="Прямая соединительная линия 181"/>
            <p:cNvSpPr/>
            <p:nvPr/>
          </p:nvSpPr>
          <p:spPr>
            <a:xfrm>
              <a:off x="4957" y="3268"/>
              <a:ext cx="617" cy="0"/>
            </a:xfrm>
            <a:prstGeom prst="line">
              <a:avLst/>
            </a:prstGeom>
            <a:noFill/>
            <a:ln w="12700">
              <a:solidFill>
                <a:schemeClr val="tx1"/>
              </a:solidFill>
            </a:ln>
          </p:spPr>
        </p:sp>
        <p:sp>
          <p:nvSpPr>
            <p:cNvPr id="183" name="Прямая соединительная линия 182"/>
            <p:cNvSpPr/>
            <p:nvPr/>
          </p:nvSpPr>
          <p:spPr>
            <a:xfrm>
              <a:off x="4957" y="2951"/>
              <a:ext cx="0" cy="317"/>
            </a:xfrm>
            <a:prstGeom prst="line">
              <a:avLst/>
            </a:prstGeom>
            <a:noFill/>
            <a:ln w="12700">
              <a:solidFill>
                <a:schemeClr val="tx1"/>
              </a:solidFill>
            </a:ln>
          </p:spPr>
        </p:sp>
        <p:sp>
          <p:nvSpPr>
            <p:cNvPr id="184" name="TextBox 183"/>
            <p:cNvSpPr txBox="1"/>
            <p:nvPr/>
          </p:nvSpPr>
          <p:spPr>
            <a:xfrm>
              <a:off x="5574" y="2951"/>
              <a:ext cx="671"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0,7</a:t>
              </a:r>
            </a:p>
          </p:txBody>
        </p:sp>
        <p:sp>
          <p:nvSpPr>
            <p:cNvPr id="185" name="Прямая соединительная линия 184"/>
            <p:cNvSpPr/>
            <p:nvPr/>
          </p:nvSpPr>
          <p:spPr>
            <a:xfrm>
              <a:off x="5574" y="2951"/>
              <a:ext cx="671" cy="0"/>
            </a:xfrm>
            <a:prstGeom prst="line">
              <a:avLst/>
            </a:prstGeom>
            <a:noFill/>
            <a:ln w="12700">
              <a:solidFill>
                <a:schemeClr val="tx1"/>
              </a:solidFill>
            </a:ln>
          </p:spPr>
        </p:sp>
        <p:sp>
          <p:nvSpPr>
            <p:cNvPr id="186" name="Прямая соединительная линия 185"/>
            <p:cNvSpPr/>
            <p:nvPr/>
          </p:nvSpPr>
          <p:spPr>
            <a:xfrm>
              <a:off x="6245" y="2951"/>
              <a:ext cx="0" cy="317"/>
            </a:xfrm>
            <a:prstGeom prst="line">
              <a:avLst/>
            </a:prstGeom>
            <a:noFill/>
            <a:ln w="12700">
              <a:solidFill>
                <a:schemeClr val="tx1"/>
              </a:solidFill>
            </a:ln>
          </p:spPr>
        </p:sp>
        <p:sp>
          <p:nvSpPr>
            <p:cNvPr id="187" name="Прямая соединительная линия 186"/>
            <p:cNvSpPr/>
            <p:nvPr/>
          </p:nvSpPr>
          <p:spPr>
            <a:xfrm>
              <a:off x="5574" y="3268"/>
              <a:ext cx="671" cy="0"/>
            </a:xfrm>
            <a:prstGeom prst="line">
              <a:avLst/>
            </a:prstGeom>
            <a:noFill/>
            <a:ln w="12700">
              <a:solidFill>
                <a:schemeClr val="tx1"/>
              </a:solidFill>
            </a:ln>
          </p:spPr>
        </p:sp>
        <p:sp>
          <p:nvSpPr>
            <p:cNvPr id="188" name="Прямая соединительная линия 187"/>
            <p:cNvSpPr/>
            <p:nvPr/>
          </p:nvSpPr>
          <p:spPr>
            <a:xfrm>
              <a:off x="5574" y="2951"/>
              <a:ext cx="0" cy="317"/>
            </a:xfrm>
            <a:prstGeom prst="line">
              <a:avLst/>
            </a:prstGeom>
            <a:noFill/>
            <a:ln w="12700">
              <a:solidFill>
                <a:schemeClr val="tx1"/>
              </a:solidFill>
            </a:ln>
          </p:spPr>
        </p:sp>
        <p:sp>
          <p:nvSpPr>
            <p:cNvPr id="189" name="TextBox 188"/>
            <p:cNvSpPr txBox="1"/>
            <p:nvPr/>
          </p:nvSpPr>
          <p:spPr>
            <a:xfrm>
              <a:off x="6245" y="2951"/>
              <a:ext cx="678"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1</a:t>
              </a:r>
            </a:p>
          </p:txBody>
        </p:sp>
        <p:sp>
          <p:nvSpPr>
            <p:cNvPr id="190" name="Прямая соединительная линия 189"/>
            <p:cNvSpPr/>
            <p:nvPr/>
          </p:nvSpPr>
          <p:spPr>
            <a:xfrm>
              <a:off x="6245" y="2951"/>
              <a:ext cx="678" cy="0"/>
            </a:xfrm>
            <a:prstGeom prst="line">
              <a:avLst/>
            </a:prstGeom>
            <a:noFill/>
            <a:ln w="12700">
              <a:solidFill>
                <a:schemeClr val="tx1"/>
              </a:solidFill>
            </a:ln>
          </p:spPr>
        </p:sp>
        <p:sp>
          <p:nvSpPr>
            <p:cNvPr id="191" name="Прямая соединительная линия 190"/>
            <p:cNvSpPr/>
            <p:nvPr/>
          </p:nvSpPr>
          <p:spPr>
            <a:xfrm>
              <a:off x="6923" y="2951"/>
              <a:ext cx="0" cy="317"/>
            </a:xfrm>
            <a:prstGeom prst="line">
              <a:avLst/>
            </a:prstGeom>
            <a:noFill/>
            <a:ln w="12700">
              <a:solidFill>
                <a:schemeClr val="tx1"/>
              </a:solidFill>
            </a:ln>
          </p:spPr>
        </p:sp>
        <p:sp>
          <p:nvSpPr>
            <p:cNvPr id="192" name="Прямая соединительная линия 191"/>
            <p:cNvSpPr/>
            <p:nvPr/>
          </p:nvSpPr>
          <p:spPr>
            <a:xfrm>
              <a:off x="6245" y="3268"/>
              <a:ext cx="678" cy="0"/>
            </a:xfrm>
            <a:prstGeom prst="line">
              <a:avLst/>
            </a:prstGeom>
            <a:noFill/>
            <a:ln w="12700">
              <a:solidFill>
                <a:schemeClr val="tx1"/>
              </a:solidFill>
            </a:ln>
          </p:spPr>
        </p:sp>
        <p:sp>
          <p:nvSpPr>
            <p:cNvPr id="193" name="Прямая соединительная линия 192"/>
            <p:cNvSpPr/>
            <p:nvPr/>
          </p:nvSpPr>
          <p:spPr>
            <a:xfrm>
              <a:off x="6245" y="2951"/>
              <a:ext cx="0" cy="317"/>
            </a:xfrm>
            <a:prstGeom prst="line">
              <a:avLst/>
            </a:prstGeom>
            <a:noFill/>
            <a:ln w="12700">
              <a:solidFill>
                <a:schemeClr val="tx1"/>
              </a:solidFill>
            </a:ln>
          </p:spPr>
        </p:sp>
        <p:sp>
          <p:nvSpPr>
            <p:cNvPr id="194" name="TextBox 193"/>
            <p:cNvSpPr txBox="1"/>
            <p:nvPr/>
          </p:nvSpPr>
          <p:spPr>
            <a:xfrm>
              <a:off x="6923" y="2951"/>
              <a:ext cx="645"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1</a:t>
              </a:r>
            </a:p>
          </p:txBody>
        </p:sp>
        <p:sp>
          <p:nvSpPr>
            <p:cNvPr id="195" name="Прямая соединительная линия 194"/>
            <p:cNvSpPr/>
            <p:nvPr/>
          </p:nvSpPr>
          <p:spPr>
            <a:xfrm>
              <a:off x="6923" y="2951"/>
              <a:ext cx="645" cy="0"/>
            </a:xfrm>
            <a:prstGeom prst="line">
              <a:avLst/>
            </a:prstGeom>
            <a:noFill/>
            <a:ln w="12700">
              <a:solidFill>
                <a:schemeClr val="tx1"/>
              </a:solidFill>
            </a:ln>
          </p:spPr>
        </p:sp>
        <p:sp>
          <p:nvSpPr>
            <p:cNvPr id="196" name="Прямая соединительная линия 195"/>
            <p:cNvSpPr/>
            <p:nvPr/>
          </p:nvSpPr>
          <p:spPr>
            <a:xfrm>
              <a:off x="7568" y="2951"/>
              <a:ext cx="0" cy="317"/>
            </a:xfrm>
            <a:prstGeom prst="line">
              <a:avLst/>
            </a:prstGeom>
            <a:noFill/>
            <a:ln w="12700">
              <a:solidFill>
                <a:schemeClr val="tx1"/>
              </a:solidFill>
            </a:ln>
          </p:spPr>
        </p:sp>
        <p:sp>
          <p:nvSpPr>
            <p:cNvPr id="197" name="Прямая соединительная линия 196"/>
            <p:cNvSpPr/>
            <p:nvPr/>
          </p:nvSpPr>
          <p:spPr>
            <a:xfrm>
              <a:off x="6923" y="3268"/>
              <a:ext cx="645" cy="0"/>
            </a:xfrm>
            <a:prstGeom prst="line">
              <a:avLst/>
            </a:prstGeom>
            <a:noFill/>
            <a:ln w="12700">
              <a:solidFill>
                <a:schemeClr val="tx1"/>
              </a:solidFill>
            </a:ln>
          </p:spPr>
        </p:sp>
        <p:sp>
          <p:nvSpPr>
            <p:cNvPr id="198" name="Прямая соединительная линия 197"/>
            <p:cNvSpPr/>
            <p:nvPr/>
          </p:nvSpPr>
          <p:spPr>
            <a:xfrm>
              <a:off x="6923" y="2951"/>
              <a:ext cx="0" cy="317"/>
            </a:xfrm>
            <a:prstGeom prst="line">
              <a:avLst/>
            </a:prstGeom>
            <a:noFill/>
            <a:ln w="12700">
              <a:solidFill>
                <a:schemeClr val="tx1"/>
              </a:solidFill>
            </a:ln>
          </p:spPr>
        </p:sp>
        <p:sp>
          <p:nvSpPr>
            <p:cNvPr id="199" name="TextBox 198"/>
            <p:cNvSpPr txBox="1"/>
            <p:nvPr/>
          </p:nvSpPr>
          <p:spPr>
            <a:xfrm>
              <a:off x="7568" y="2951"/>
              <a:ext cx="725" cy="317"/>
            </a:xfrm>
            <a:prstGeom prst="rect">
              <a:avLst/>
            </a:prstGeom>
            <a:solidFill>
              <a:schemeClr val="bg1"/>
            </a:solidFill>
          </p:spPr>
          <p:txBody>
            <a:bodyPr wrap="square" lIns="0" tIns="0" rIns="0" bIns="0"/>
            <a:lstStyle>
              <a:lvl1pPr lvl="0">
                <a:defRPr/>
              </a:lvl1pPr>
            </a:lstStyle>
            <a:p>
              <a:pPr lvl="0" algn="ctr"/>
              <a:r>
                <a:rPr lang="ru-RU" sz="2800">
                  <a:latin typeface="Times New Roman"/>
                </a:rPr>
                <a:t>0,8</a:t>
              </a:r>
            </a:p>
          </p:txBody>
        </p:sp>
        <p:sp>
          <p:nvSpPr>
            <p:cNvPr id="200" name="Прямая соединительная линия 199"/>
            <p:cNvSpPr/>
            <p:nvPr/>
          </p:nvSpPr>
          <p:spPr>
            <a:xfrm>
              <a:off x="7568" y="2951"/>
              <a:ext cx="725" cy="0"/>
            </a:xfrm>
            <a:prstGeom prst="line">
              <a:avLst/>
            </a:prstGeom>
            <a:noFill/>
            <a:ln w="12700">
              <a:solidFill>
                <a:schemeClr val="tx1"/>
              </a:solidFill>
            </a:ln>
          </p:spPr>
        </p:sp>
        <p:sp>
          <p:nvSpPr>
            <p:cNvPr id="201" name="Прямая соединительная линия 200"/>
            <p:cNvSpPr/>
            <p:nvPr/>
          </p:nvSpPr>
          <p:spPr>
            <a:xfrm>
              <a:off x="8293" y="2951"/>
              <a:ext cx="0" cy="317"/>
            </a:xfrm>
            <a:prstGeom prst="line">
              <a:avLst/>
            </a:prstGeom>
            <a:noFill/>
            <a:ln w="12700">
              <a:solidFill>
                <a:schemeClr val="tx1"/>
              </a:solidFill>
            </a:ln>
          </p:spPr>
        </p:sp>
        <p:sp>
          <p:nvSpPr>
            <p:cNvPr id="202" name="Прямая соединительная линия 201"/>
            <p:cNvSpPr/>
            <p:nvPr/>
          </p:nvSpPr>
          <p:spPr>
            <a:xfrm>
              <a:off x="7568" y="3268"/>
              <a:ext cx="725" cy="0"/>
            </a:xfrm>
            <a:prstGeom prst="line">
              <a:avLst/>
            </a:prstGeom>
            <a:noFill/>
            <a:ln w="12700">
              <a:solidFill>
                <a:schemeClr val="tx1"/>
              </a:solidFill>
            </a:ln>
          </p:spPr>
        </p:sp>
        <p:sp>
          <p:nvSpPr>
            <p:cNvPr id="203" name="Прямая соединительная линия 202"/>
            <p:cNvSpPr/>
            <p:nvPr/>
          </p:nvSpPr>
          <p:spPr>
            <a:xfrm>
              <a:off x="7568" y="2951"/>
              <a:ext cx="0" cy="317"/>
            </a:xfrm>
            <a:prstGeom prst="line">
              <a:avLst/>
            </a:prstGeom>
            <a:noFill/>
            <a:ln w="12700">
              <a:solidFill>
                <a:schemeClr val="tx1"/>
              </a:solidFill>
            </a:ln>
          </p:spPr>
        </p:sp>
        <p:sp>
          <p:nvSpPr>
            <p:cNvPr id="204" name="TextBox 203"/>
            <p:cNvSpPr txBox="1"/>
            <p:nvPr/>
          </p:nvSpPr>
          <p:spPr>
            <a:xfrm>
              <a:off x="346" y="3268"/>
              <a:ext cx="2035" cy="293"/>
            </a:xfrm>
            <a:prstGeom prst="rect">
              <a:avLst/>
            </a:prstGeom>
            <a:solidFill>
              <a:schemeClr val="bg1"/>
            </a:solidFill>
          </p:spPr>
          <p:txBody>
            <a:bodyPr wrap="square" lIns="0" tIns="0" rIns="0" bIns="0" anchor="ctr"/>
            <a:lstStyle>
              <a:lvl1pPr lvl="0">
                <a:defRPr/>
              </a:lvl1pPr>
            </a:lstStyle>
            <a:p>
              <a:pPr lvl="0" algn="l"/>
              <a:r>
                <a:rPr lang="es-ES" sz="2800">
                  <a:latin typeface="Times New Roman"/>
                </a:rPr>
                <a:t>OIL, % w/w,*</a:t>
              </a:r>
            </a:p>
          </p:txBody>
        </p:sp>
        <p:sp>
          <p:nvSpPr>
            <p:cNvPr id="205" name="Прямая соединительная линия 204"/>
            <p:cNvSpPr/>
            <p:nvPr/>
          </p:nvSpPr>
          <p:spPr>
            <a:xfrm>
              <a:off x="346" y="3268"/>
              <a:ext cx="2035" cy="0"/>
            </a:xfrm>
            <a:prstGeom prst="line">
              <a:avLst/>
            </a:prstGeom>
            <a:noFill/>
            <a:ln w="12700">
              <a:solidFill>
                <a:schemeClr val="tx1"/>
              </a:solidFill>
            </a:ln>
          </p:spPr>
        </p:sp>
        <p:sp>
          <p:nvSpPr>
            <p:cNvPr id="206" name="Прямая соединительная линия 205"/>
            <p:cNvSpPr/>
            <p:nvPr/>
          </p:nvSpPr>
          <p:spPr>
            <a:xfrm>
              <a:off x="2381" y="3268"/>
              <a:ext cx="0" cy="293"/>
            </a:xfrm>
            <a:prstGeom prst="line">
              <a:avLst/>
            </a:prstGeom>
            <a:noFill/>
            <a:ln w="12700">
              <a:solidFill>
                <a:schemeClr val="tx1"/>
              </a:solidFill>
            </a:ln>
          </p:spPr>
        </p:sp>
        <p:sp>
          <p:nvSpPr>
            <p:cNvPr id="207" name="Прямая соединительная линия 206"/>
            <p:cNvSpPr/>
            <p:nvPr/>
          </p:nvSpPr>
          <p:spPr>
            <a:xfrm>
              <a:off x="346" y="3561"/>
              <a:ext cx="2035" cy="0"/>
            </a:xfrm>
            <a:prstGeom prst="line">
              <a:avLst/>
            </a:prstGeom>
            <a:noFill/>
            <a:ln w="12700">
              <a:solidFill>
                <a:schemeClr val="tx1"/>
              </a:solidFill>
            </a:ln>
          </p:spPr>
        </p:sp>
        <p:sp>
          <p:nvSpPr>
            <p:cNvPr id="208" name="Прямая соединительная линия 207"/>
            <p:cNvSpPr/>
            <p:nvPr/>
          </p:nvSpPr>
          <p:spPr>
            <a:xfrm>
              <a:off x="346" y="3268"/>
              <a:ext cx="0" cy="293"/>
            </a:xfrm>
            <a:prstGeom prst="line">
              <a:avLst/>
            </a:prstGeom>
            <a:noFill/>
            <a:ln w="12700">
              <a:solidFill>
                <a:schemeClr val="tx1"/>
              </a:solidFill>
            </a:ln>
          </p:spPr>
        </p:sp>
        <p:sp>
          <p:nvSpPr>
            <p:cNvPr id="209" name="TextBox 208"/>
            <p:cNvSpPr txBox="1"/>
            <p:nvPr/>
          </p:nvSpPr>
          <p:spPr>
            <a:xfrm>
              <a:off x="2381" y="3268"/>
              <a:ext cx="678"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0,0033</a:t>
              </a:r>
            </a:p>
          </p:txBody>
        </p:sp>
        <p:sp>
          <p:nvSpPr>
            <p:cNvPr id="210" name="Прямая соединительная линия 209"/>
            <p:cNvSpPr/>
            <p:nvPr/>
          </p:nvSpPr>
          <p:spPr>
            <a:xfrm>
              <a:off x="2381" y="3268"/>
              <a:ext cx="678" cy="0"/>
            </a:xfrm>
            <a:prstGeom prst="line">
              <a:avLst/>
            </a:prstGeom>
            <a:noFill/>
            <a:ln w="12700">
              <a:solidFill>
                <a:schemeClr val="tx1"/>
              </a:solidFill>
            </a:ln>
          </p:spPr>
        </p:sp>
        <p:sp>
          <p:nvSpPr>
            <p:cNvPr id="211" name="Прямая соединительная линия 210"/>
            <p:cNvSpPr/>
            <p:nvPr/>
          </p:nvSpPr>
          <p:spPr>
            <a:xfrm>
              <a:off x="3059" y="3268"/>
              <a:ext cx="0" cy="293"/>
            </a:xfrm>
            <a:prstGeom prst="line">
              <a:avLst/>
            </a:prstGeom>
            <a:noFill/>
            <a:ln w="12700">
              <a:solidFill>
                <a:schemeClr val="tx1"/>
              </a:solidFill>
            </a:ln>
          </p:spPr>
        </p:sp>
        <p:sp>
          <p:nvSpPr>
            <p:cNvPr id="212" name="Прямая соединительная линия 211"/>
            <p:cNvSpPr/>
            <p:nvPr/>
          </p:nvSpPr>
          <p:spPr>
            <a:xfrm>
              <a:off x="2381" y="3561"/>
              <a:ext cx="678" cy="0"/>
            </a:xfrm>
            <a:prstGeom prst="line">
              <a:avLst/>
            </a:prstGeom>
            <a:noFill/>
            <a:ln w="12700">
              <a:solidFill>
                <a:schemeClr val="tx1"/>
              </a:solidFill>
            </a:ln>
          </p:spPr>
        </p:sp>
        <p:sp>
          <p:nvSpPr>
            <p:cNvPr id="213" name="Прямая соединительная линия 212"/>
            <p:cNvSpPr/>
            <p:nvPr/>
          </p:nvSpPr>
          <p:spPr>
            <a:xfrm>
              <a:off x="2381" y="3268"/>
              <a:ext cx="0" cy="293"/>
            </a:xfrm>
            <a:prstGeom prst="line">
              <a:avLst/>
            </a:prstGeom>
            <a:noFill/>
            <a:ln w="12700">
              <a:solidFill>
                <a:schemeClr val="tx1"/>
              </a:solidFill>
            </a:ln>
          </p:spPr>
        </p:sp>
        <p:sp>
          <p:nvSpPr>
            <p:cNvPr id="214" name="TextBox 213"/>
            <p:cNvSpPr txBox="1"/>
            <p:nvPr/>
          </p:nvSpPr>
          <p:spPr>
            <a:xfrm>
              <a:off x="3059" y="3268"/>
              <a:ext cx="678"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0,0032</a:t>
              </a:r>
            </a:p>
          </p:txBody>
        </p:sp>
        <p:sp>
          <p:nvSpPr>
            <p:cNvPr id="215" name="Прямая соединительная линия 214"/>
            <p:cNvSpPr/>
            <p:nvPr/>
          </p:nvSpPr>
          <p:spPr>
            <a:xfrm>
              <a:off x="3059" y="3268"/>
              <a:ext cx="678" cy="0"/>
            </a:xfrm>
            <a:prstGeom prst="line">
              <a:avLst/>
            </a:prstGeom>
            <a:noFill/>
            <a:ln w="12700">
              <a:solidFill>
                <a:schemeClr val="tx1"/>
              </a:solidFill>
            </a:ln>
          </p:spPr>
        </p:sp>
        <p:sp>
          <p:nvSpPr>
            <p:cNvPr id="216" name="Прямая соединительная линия 215"/>
            <p:cNvSpPr/>
            <p:nvPr/>
          </p:nvSpPr>
          <p:spPr>
            <a:xfrm>
              <a:off x="3737" y="3268"/>
              <a:ext cx="0" cy="293"/>
            </a:xfrm>
            <a:prstGeom prst="line">
              <a:avLst/>
            </a:prstGeom>
            <a:noFill/>
            <a:ln w="12700">
              <a:solidFill>
                <a:schemeClr val="tx1"/>
              </a:solidFill>
            </a:ln>
          </p:spPr>
        </p:sp>
        <p:sp>
          <p:nvSpPr>
            <p:cNvPr id="217" name="Прямая соединительная линия 216"/>
            <p:cNvSpPr/>
            <p:nvPr/>
          </p:nvSpPr>
          <p:spPr>
            <a:xfrm>
              <a:off x="3059" y="3561"/>
              <a:ext cx="678" cy="0"/>
            </a:xfrm>
            <a:prstGeom prst="line">
              <a:avLst/>
            </a:prstGeom>
            <a:noFill/>
            <a:ln w="12700">
              <a:solidFill>
                <a:schemeClr val="tx1"/>
              </a:solidFill>
            </a:ln>
          </p:spPr>
        </p:sp>
        <p:sp>
          <p:nvSpPr>
            <p:cNvPr id="218" name="Прямая соединительная линия 217"/>
            <p:cNvSpPr/>
            <p:nvPr/>
          </p:nvSpPr>
          <p:spPr>
            <a:xfrm>
              <a:off x="3059" y="3268"/>
              <a:ext cx="0" cy="293"/>
            </a:xfrm>
            <a:prstGeom prst="line">
              <a:avLst/>
            </a:prstGeom>
            <a:noFill/>
            <a:ln w="12700">
              <a:solidFill>
                <a:schemeClr val="tx1"/>
              </a:solidFill>
            </a:ln>
          </p:spPr>
        </p:sp>
        <p:sp>
          <p:nvSpPr>
            <p:cNvPr id="219" name="TextBox 218"/>
            <p:cNvSpPr txBox="1"/>
            <p:nvPr/>
          </p:nvSpPr>
          <p:spPr>
            <a:xfrm>
              <a:off x="3737" y="3268"/>
              <a:ext cx="678"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0,0016</a:t>
              </a:r>
            </a:p>
          </p:txBody>
        </p:sp>
        <p:sp>
          <p:nvSpPr>
            <p:cNvPr id="220" name="Прямая соединительная линия 219"/>
            <p:cNvSpPr/>
            <p:nvPr/>
          </p:nvSpPr>
          <p:spPr>
            <a:xfrm>
              <a:off x="3737" y="3268"/>
              <a:ext cx="678" cy="0"/>
            </a:xfrm>
            <a:prstGeom prst="line">
              <a:avLst/>
            </a:prstGeom>
            <a:noFill/>
            <a:ln w="12700">
              <a:solidFill>
                <a:schemeClr val="tx1"/>
              </a:solidFill>
            </a:ln>
          </p:spPr>
        </p:sp>
        <p:sp>
          <p:nvSpPr>
            <p:cNvPr id="221" name="Прямая соединительная линия 220"/>
            <p:cNvSpPr/>
            <p:nvPr/>
          </p:nvSpPr>
          <p:spPr>
            <a:xfrm>
              <a:off x="4415" y="3268"/>
              <a:ext cx="0" cy="293"/>
            </a:xfrm>
            <a:prstGeom prst="line">
              <a:avLst/>
            </a:prstGeom>
            <a:noFill/>
            <a:ln w="12700">
              <a:solidFill>
                <a:schemeClr val="tx1"/>
              </a:solidFill>
            </a:ln>
          </p:spPr>
        </p:sp>
        <p:sp>
          <p:nvSpPr>
            <p:cNvPr id="222" name="Прямая соединительная линия 221"/>
            <p:cNvSpPr/>
            <p:nvPr/>
          </p:nvSpPr>
          <p:spPr>
            <a:xfrm>
              <a:off x="3737" y="3561"/>
              <a:ext cx="678" cy="0"/>
            </a:xfrm>
            <a:prstGeom prst="line">
              <a:avLst/>
            </a:prstGeom>
            <a:noFill/>
            <a:ln w="12700">
              <a:solidFill>
                <a:schemeClr val="tx1"/>
              </a:solidFill>
            </a:ln>
          </p:spPr>
        </p:sp>
        <p:sp>
          <p:nvSpPr>
            <p:cNvPr id="223" name="Прямая соединительная линия 222"/>
            <p:cNvSpPr/>
            <p:nvPr/>
          </p:nvSpPr>
          <p:spPr>
            <a:xfrm>
              <a:off x="3737" y="3268"/>
              <a:ext cx="0" cy="293"/>
            </a:xfrm>
            <a:prstGeom prst="line">
              <a:avLst/>
            </a:prstGeom>
            <a:noFill/>
            <a:ln w="12700">
              <a:solidFill>
                <a:schemeClr val="tx1"/>
              </a:solidFill>
            </a:ln>
          </p:spPr>
        </p:sp>
        <p:sp>
          <p:nvSpPr>
            <p:cNvPr id="224" name="TextBox 223"/>
            <p:cNvSpPr txBox="1"/>
            <p:nvPr/>
          </p:nvSpPr>
          <p:spPr>
            <a:xfrm>
              <a:off x="4415" y="3268"/>
              <a:ext cx="542"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0,003</a:t>
              </a:r>
            </a:p>
          </p:txBody>
        </p:sp>
        <p:sp>
          <p:nvSpPr>
            <p:cNvPr id="225" name="Прямая соединительная линия 224"/>
            <p:cNvSpPr/>
            <p:nvPr/>
          </p:nvSpPr>
          <p:spPr>
            <a:xfrm>
              <a:off x="4415" y="3268"/>
              <a:ext cx="542" cy="0"/>
            </a:xfrm>
            <a:prstGeom prst="line">
              <a:avLst/>
            </a:prstGeom>
            <a:noFill/>
            <a:ln w="12700">
              <a:solidFill>
                <a:schemeClr val="tx1"/>
              </a:solidFill>
            </a:ln>
          </p:spPr>
        </p:sp>
        <p:sp>
          <p:nvSpPr>
            <p:cNvPr id="226" name="Прямая соединительная линия 225"/>
            <p:cNvSpPr/>
            <p:nvPr/>
          </p:nvSpPr>
          <p:spPr>
            <a:xfrm>
              <a:off x="4957" y="3268"/>
              <a:ext cx="0" cy="293"/>
            </a:xfrm>
            <a:prstGeom prst="line">
              <a:avLst/>
            </a:prstGeom>
            <a:noFill/>
            <a:ln w="12700">
              <a:solidFill>
                <a:schemeClr val="tx1"/>
              </a:solidFill>
            </a:ln>
          </p:spPr>
        </p:sp>
        <p:sp>
          <p:nvSpPr>
            <p:cNvPr id="227" name="Прямая соединительная линия 226"/>
            <p:cNvSpPr/>
            <p:nvPr/>
          </p:nvSpPr>
          <p:spPr>
            <a:xfrm>
              <a:off x="4415" y="3561"/>
              <a:ext cx="542" cy="0"/>
            </a:xfrm>
            <a:prstGeom prst="line">
              <a:avLst/>
            </a:prstGeom>
            <a:noFill/>
            <a:ln w="12700">
              <a:solidFill>
                <a:schemeClr val="tx1"/>
              </a:solidFill>
            </a:ln>
          </p:spPr>
        </p:sp>
        <p:sp>
          <p:nvSpPr>
            <p:cNvPr id="228" name="Прямая соединительная линия 227"/>
            <p:cNvSpPr/>
            <p:nvPr/>
          </p:nvSpPr>
          <p:spPr>
            <a:xfrm>
              <a:off x="4415" y="3268"/>
              <a:ext cx="0" cy="293"/>
            </a:xfrm>
            <a:prstGeom prst="line">
              <a:avLst/>
            </a:prstGeom>
            <a:noFill/>
            <a:ln w="12700">
              <a:solidFill>
                <a:schemeClr val="tx1"/>
              </a:solidFill>
            </a:ln>
          </p:spPr>
        </p:sp>
        <p:sp>
          <p:nvSpPr>
            <p:cNvPr id="229" name="TextBox 228"/>
            <p:cNvSpPr txBox="1"/>
            <p:nvPr/>
          </p:nvSpPr>
          <p:spPr>
            <a:xfrm>
              <a:off x="4957" y="3268"/>
              <a:ext cx="617"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a:t>
              </a:r>
              <a:r>
                <a:rPr sz="2800">
                  <a:latin typeface="Times New Roman"/>
                </a:rPr>
                <a:t>0</a:t>
              </a:r>
              <a:r>
                <a:rPr lang="ru-RU" sz="2800">
                  <a:latin typeface="Times New Roman"/>
                </a:rPr>
                <a:t>22</a:t>
              </a:r>
            </a:p>
          </p:txBody>
        </p:sp>
        <p:sp>
          <p:nvSpPr>
            <p:cNvPr id="230" name="Прямая соединительная линия 229"/>
            <p:cNvSpPr/>
            <p:nvPr/>
          </p:nvSpPr>
          <p:spPr>
            <a:xfrm>
              <a:off x="4957" y="3268"/>
              <a:ext cx="617" cy="0"/>
            </a:xfrm>
            <a:prstGeom prst="line">
              <a:avLst/>
            </a:prstGeom>
            <a:noFill/>
            <a:ln w="12700">
              <a:solidFill>
                <a:schemeClr val="tx1"/>
              </a:solidFill>
            </a:ln>
          </p:spPr>
        </p:sp>
        <p:sp>
          <p:nvSpPr>
            <p:cNvPr id="231" name="Прямая соединительная линия 230"/>
            <p:cNvSpPr/>
            <p:nvPr/>
          </p:nvSpPr>
          <p:spPr>
            <a:xfrm>
              <a:off x="5574" y="3268"/>
              <a:ext cx="0" cy="293"/>
            </a:xfrm>
            <a:prstGeom prst="line">
              <a:avLst/>
            </a:prstGeom>
            <a:noFill/>
            <a:ln w="12700">
              <a:solidFill>
                <a:schemeClr val="tx1"/>
              </a:solidFill>
            </a:ln>
          </p:spPr>
        </p:sp>
        <p:sp>
          <p:nvSpPr>
            <p:cNvPr id="232" name="Прямая соединительная линия 231"/>
            <p:cNvSpPr/>
            <p:nvPr/>
          </p:nvSpPr>
          <p:spPr>
            <a:xfrm>
              <a:off x="4957" y="3561"/>
              <a:ext cx="617" cy="0"/>
            </a:xfrm>
            <a:prstGeom prst="line">
              <a:avLst/>
            </a:prstGeom>
            <a:noFill/>
            <a:ln w="12700">
              <a:solidFill>
                <a:schemeClr val="tx1"/>
              </a:solidFill>
            </a:ln>
          </p:spPr>
        </p:sp>
        <p:sp>
          <p:nvSpPr>
            <p:cNvPr id="233" name="Прямая соединительная линия 232"/>
            <p:cNvSpPr/>
            <p:nvPr/>
          </p:nvSpPr>
          <p:spPr>
            <a:xfrm>
              <a:off x="4957" y="3268"/>
              <a:ext cx="0" cy="293"/>
            </a:xfrm>
            <a:prstGeom prst="line">
              <a:avLst/>
            </a:prstGeom>
            <a:noFill/>
            <a:ln w="12700">
              <a:solidFill>
                <a:schemeClr val="tx1"/>
              </a:solidFill>
            </a:ln>
          </p:spPr>
        </p:sp>
        <p:sp>
          <p:nvSpPr>
            <p:cNvPr id="234" name="TextBox 233"/>
            <p:cNvSpPr txBox="1"/>
            <p:nvPr/>
          </p:nvSpPr>
          <p:spPr>
            <a:xfrm>
              <a:off x="5574" y="3268"/>
              <a:ext cx="671"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0,0032</a:t>
              </a:r>
            </a:p>
          </p:txBody>
        </p:sp>
        <p:sp>
          <p:nvSpPr>
            <p:cNvPr id="235" name="Прямая соединительная линия 234"/>
            <p:cNvSpPr/>
            <p:nvPr/>
          </p:nvSpPr>
          <p:spPr>
            <a:xfrm>
              <a:off x="5574" y="3268"/>
              <a:ext cx="671" cy="0"/>
            </a:xfrm>
            <a:prstGeom prst="line">
              <a:avLst/>
            </a:prstGeom>
            <a:noFill/>
            <a:ln w="12700">
              <a:solidFill>
                <a:schemeClr val="tx1"/>
              </a:solidFill>
            </a:ln>
          </p:spPr>
        </p:sp>
        <p:sp>
          <p:nvSpPr>
            <p:cNvPr id="236" name="Прямая соединительная линия 235"/>
            <p:cNvSpPr/>
            <p:nvPr/>
          </p:nvSpPr>
          <p:spPr>
            <a:xfrm>
              <a:off x="6245" y="3268"/>
              <a:ext cx="0" cy="293"/>
            </a:xfrm>
            <a:prstGeom prst="line">
              <a:avLst/>
            </a:prstGeom>
            <a:noFill/>
            <a:ln w="12700">
              <a:solidFill>
                <a:schemeClr val="tx1"/>
              </a:solidFill>
            </a:ln>
          </p:spPr>
        </p:sp>
        <p:sp>
          <p:nvSpPr>
            <p:cNvPr id="237" name="Прямая соединительная линия 236"/>
            <p:cNvSpPr/>
            <p:nvPr/>
          </p:nvSpPr>
          <p:spPr>
            <a:xfrm>
              <a:off x="5574" y="3561"/>
              <a:ext cx="671" cy="0"/>
            </a:xfrm>
            <a:prstGeom prst="line">
              <a:avLst/>
            </a:prstGeom>
            <a:noFill/>
            <a:ln w="12700">
              <a:solidFill>
                <a:schemeClr val="tx1"/>
              </a:solidFill>
            </a:ln>
          </p:spPr>
        </p:sp>
        <p:sp>
          <p:nvSpPr>
            <p:cNvPr id="238" name="Прямая соединительная линия 237"/>
            <p:cNvSpPr/>
            <p:nvPr/>
          </p:nvSpPr>
          <p:spPr>
            <a:xfrm>
              <a:off x="5574" y="3268"/>
              <a:ext cx="0" cy="293"/>
            </a:xfrm>
            <a:prstGeom prst="line">
              <a:avLst/>
            </a:prstGeom>
            <a:noFill/>
            <a:ln w="12700">
              <a:solidFill>
                <a:schemeClr val="tx1"/>
              </a:solidFill>
            </a:ln>
          </p:spPr>
        </p:sp>
        <p:sp>
          <p:nvSpPr>
            <p:cNvPr id="239" name="TextBox 238"/>
            <p:cNvSpPr txBox="1"/>
            <p:nvPr/>
          </p:nvSpPr>
          <p:spPr>
            <a:xfrm>
              <a:off x="6245" y="3268"/>
              <a:ext cx="678"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0,004</a:t>
              </a:r>
            </a:p>
          </p:txBody>
        </p:sp>
        <p:sp>
          <p:nvSpPr>
            <p:cNvPr id="240" name="Прямая соединительная линия 239"/>
            <p:cNvSpPr/>
            <p:nvPr/>
          </p:nvSpPr>
          <p:spPr>
            <a:xfrm>
              <a:off x="6245" y="3268"/>
              <a:ext cx="678" cy="0"/>
            </a:xfrm>
            <a:prstGeom prst="line">
              <a:avLst/>
            </a:prstGeom>
            <a:noFill/>
            <a:ln w="12700">
              <a:solidFill>
                <a:schemeClr val="tx1"/>
              </a:solidFill>
            </a:ln>
          </p:spPr>
        </p:sp>
        <p:sp>
          <p:nvSpPr>
            <p:cNvPr id="241" name="Прямая соединительная линия 240"/>
            <p:cNvSpPr/>
            <p:nvPr/>
          </p:nvSpPr>
          <p:spPr>
            <a:xfrm>
              <a:off x="6923" y="3268"/>
              <a:ext cx="0" cy="293"/>
            </a:xfrm>
            <a:prstGeom prst="line">
              <a:avLst/>
            </a:prstGeom>
            <a:noFill/>
            <a:ln w="12700">
              <a:solidFill>
                <a:schemeClr val="tx1"/>
              </a:solidFill>
            </a:ln>
          </p:spPr>
        </p:sp>
        <p:sp>
          <p:nvSpPr>
            <p:cNvPr id="242" name="Прямая соединительная линия 241"/>
            <p:cNvSpPr/>
            <p:nvPr/>
          </p:nvSpPr>
          <p:spPr>
            <a:xfrm>
              <a:off x="6245" y="3561"/>
              <a:ext cx="678" cy="0"/>
            </a:xfrm>
            <a:prstGeom prst="line">
              <a:avLst/>
            </a:prstGeom>
            <a:noFill/>
            <a:ln w="12700">
              <a:solidFill>
                <a:schemeClr val="tx1"/>
              </a:solidFill>
            </a:ln>
          </p:spPr>
        </p:sp>
        <p:sp>
          <p:nvSpPr>
            <p:cNvPr id="243" name="Прямая соединительная линия 242"/>
            <p:cNvSpPr/>
            <p:nvPr/>
          </p:nvSpPr>
          <p:spPr>
            <a:xfrm>
              <a:off x="6245" y="3268"/>
              <a:ext cx="0" cy="293"/>
            </a:xfrm>
            <a:prstGeom prst="line">
              <a:avLst/>
            </a:prstGeom>
            <a:noFill/>
            <a:ln w="12700">
              <a:solidFill>
                <a:schemeClr val="tx1"/>
              </a:solidFill>
            </a:ln>
          </p:spPr>
        </p:sp>
        <p:sp>
          <p:nvSpPr>
            <p:cNvPr id="244" name="TextBox 243"/>
            <p:cNvSpPr txBox="1"/>
            <p:nvPr/>
          </p:nvSpPr>
          <p:spPr>
            <a:xfrm>
              <a:off x="6923" y="3268"/>
              <a:ext cx="645"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0,0044</a:t>
              </a:r>
            </a:p>
          </p:txBody>
        </p:sp>
        <p:sp>
          <p:nvSpPr>
            <p:cNvPr id="245" name="Прямая соединительная линия 244"/>
            <p:cNvSpPr/>
            <p:nvPr/>
          </p:nvSpPr>
          <p:spPr>
            <a:xfrm>
              <a:off x="6923" y="3268"/>
              <a:ext cx="645" cy="0"/>
            </a:xfrm>
            <a:prstGeom prst="line">
              <a:avLst/>
            </a:prstGeom>
            <a:noFill/>
            <a:ln w="12700">
              <a:solidFill>
                <a:schemeClr val="tx1"/>
              </a:solidFill>
            </a:ln>
          </p:spPr>
        </p:sp>
        <p:sp>
          <p:nvSpPr>
            <p:cNvPr id="246" name="Прямая соединительная линия 245"/>
            <p:cNvSpPr/>
            <p:nvPr/>
          </p:nvSpPr>
          <p:spPr>
            <a:xfrm>
              <a:off x="7568" y="3268"/>
              <a:ext cx="0" cy="293"/>
            </a:xfrm>
            <a:prstGeom prst="line">
              <a:avLst/>
            </a:prstGeom>
            <a:noFill/>
            <a:ln w="12700">
              <a:solidFill>
                <a:schemeClr val="tx1"/>
              </a:solidFill>
            </a:ln>
          </p:spPr>
        </p:sp>
        <p:sp>
          <p:nvSpPr>
            <p:cNvPr id="247" name="Прямая соединительная линия 246"/>
            <p:cNvSpPr/>
            <p:nvPr/>
          </p:nvSpPr>
          <p:spPr>
            <a:xfrm>
              <a:off x="6923" y="3561"/>
              <a:ext cx="645" cy="0"/>
            </a:xfrm>
            <a:prstGeom prst="line">
              <a:avLst/>
            </a:prstGeom>
            <a:noFill/>
            <a:ln w="12700">
              <a:solidFill>
                <a:schemeClr val="tx1"/>
              </a:solidFill>
            </a:ln>
          </p:spPr>
        </p:sp>
        <p:sp>
          <p:nvSpPr>
            <p:cNvPr id="248" name="Прямая соединительная линия 247"/>
            <p:cNvSpPr/>
            <p:nvPr/>
          </p:nvSpPr>
          <p:spPr>
            <a:xfrm>
              <a:off x="6923" y="3268"/>
              <a:ext cx="0" cy="293"/>
            </a:xfrm>
            <a:prstGeom prst="line">
              <a:avLst/>
            </a:prstGeom>
            <a:noFill/>
            <a:ln w="12700">
              <a:solidFill>
                <a:schemeClr val="tx1"/>
              </a:solidFill>
            </a:ln>
          </p:spPr>
        </p:sp>
        <p:sp>
          <p:nvSpPr>
            <p:cNvPr id="249" name="TextBox 248"/>
            <p:cNvSpPr txBox="1"/>
            <p:nvPr/>
          </p:nvSpPr>
          <p:spPr>
            <a:xfrm>
              <a:off x="7568" y="3268"/>
              <a:ext cx="725" cy="293"/>
            </a:xfrm>
            <a:prstGeom prst="rect">
              <a:avLst/>
            </a:prstGeom>
            <a:solidFill>
              <a:schemeClr val="bg1"/>
            </a:solidFill>
          </p:spPr>
          <p:txBody>
            <a:bodyPr wrap="square" lIns="0" tIns="0" rIns="0" bIns="0"/>
            <a:lstStyle>
              <a:lvl1pPr lvl="0">
                <a:defRPr/>
              </a:lvl1pPr>
            </a:lstStyle>
            <a:p>
              <a:pPr lvl="0" algn="ctr"/>
              <a:r>
                <a:rPr lang="ru-RU" sz="2800">
                  <a:latin typeface="Times New Roman"/>
                </a:rPr>
                <a:t>0,0033</a:t>
              </a:r>
            </a:p>
          </p:txBody>
        </p:sp>
        <p:sp>
          <p:nvSpPr>
            <p:cNvPr id="250" name="Прямая соединительная линия 249"/>
            <p:cNvSpPr/>
            <p:nvPr/>
          </p:nvSpPr>
          <p:spPr>
            <a:xfrm>
              <a:off x="7568" y="3268"/>
              <a:ext cx="725" cy="0"/>
            </a:xfrm>
            <a:prstGeom prst="line">
              <a:avLst/>
            </a:prstGeom>
            <a:noFill/>
            <a:ln w="12700">
              <a:solidFill>
                <a:schemeClr val="tx1"/>
              </a:solidFill>
            </a:ln>
          </p:spPr>
        </p:sp>
        <p:sp>
          <p:nvSpPr>
            <p:cNvPr id="251" name="Прямая соединительная линия 250"/>
            <p:cNvSpPr/>
            <p:nvPr/>
          </p:nvSpPr>
          <p:spPr>
            <a:xfrm>
              <a:off x="8293" y="3268"/>
              <a:ext cx="0" cy="293"/>
            </a:xfrm>
            <a:prstGeom prst="line">
              <a:avLst/>
            </a:prstGeom>
            <a:noFill/>
            <a:ln w="12700">
              <a:solidFill>
                <a:schemeClr val="tx1"/>
              </a:solidFill>
            </a:ln>
          </p:spPr>
        </p:sp>
        <p:sp>
          <p:nvSpPr>
            <p:cNvPr id="252" name="Прямая соединительная линия 251"/>
            <p:cNvSpPr/>
            <p:nvPr/>
          </p:nvSpPr>
          <p:spPr>
            <a:xfrm>
              <a:off x="7568" y="3561"/>
              <a:ext cx="725" cy="0"/>
            </a:xfrm>
            <a:prstGeom prst="line">
              <a:avLst/>
            </a:prstGeom>
            <a:noFill/>
            <a:ln w="12700">
              <a:solidFill>
                <a:schemeClr val="tx1"/>
              </a:solidFill>
            </a:ln>
          </p:spPr>
        </p:sp>
        <p:sp>
          <p:nvSpPr>
            <p:cNvPr id="253" name="Прямая соединительная линия 252"/>
            <p:cNvSpPr/>
            <p:nvPr/>
          </p:nvSpPr>
          <p:spPr>
            <a:xfrm>
              <a:off x="7568" y="3268"/>
              <a:ext cx="0" cy="293"/>
            </a:xfrm>
            <a:prstGeom prst="line">
              <a:avLst/>
            </a:prstGeom>
            <a:noFill/>
            <a:ln w="12700">
              <a:solidFill>
                <a:schemeClr val="tx1"/>
              </a:solidFill>
            </a:ln>
          </p:spPr>
        </p:sp>
        <p:sp>
          <p:nvSpPr>
            <p:cNvPr id="254" name="TextBox 253"/>
            <p:cNvSpPr txBox="1"/>
            <p:nvPr/>
          </p:nvSpPr>
          <p:spPr>
            <a:xfrm>
              <a:off x="346" y="3561"/>
              <a:ext cx="2035" cy="506"/>
            </a:xfrm>
            <a:prstGeom prst="rect">
              <a:avLst/>
            </a:prstGeom>
            <a:solidFill>
              <a:schemeClr val="bg1"/>
            </a:solidFill>
          </p:spPr>
          <p:txBody>
            <a:bodyPr wrap="square" lIns="0" tIns="0" rIns="0" bIns="0" anchor="ctr"/>
            <a:lstStyle>
              <a:lvl1pPr lvl="0">
                <a:defRPr/>
              </a:lvl1pPr>
            </a:lstStyle>
            <a:p>
              <a:pPr lvl="0" algn="l"/>
              <a:r>
                <a:rPr sz="2800">
                  <a:latin typeface="Times New Roman"/>
                </a:rPr>
                <a:t>FLAVONOIDS</a:t>
              </a:r>
              <a:r>
                <a:rPr lang="es-ES" sz="2800">
                  <a:latin typeface="Times New Roman"/>
                </a:rPr>
                <a:t>, % w/w, *</a:t>
              </a:r>
            </a:p>
          </p:txBody>
        </p:sp>
        <p:sp>
          <p:nvSpPr>
            <p:cNvPr id="255" name="Прямая соединительная линия 254"/>
            <p:cNvSpPr/>
            <p:nvPr/>
          </p:nvSpPr>
          <p:spPr>
            <a:xfrm>
              <a:off x="346" y="3561"/>
              <a:ext cx="2035" cy="0"/>
            </a:xfrm>
            <a:prstGeom prst="line">
              <a:avLst/>
            </a:prstGeom>
            <a:noFill/>
            <a:ln w="12700">
              <a:solidFill>
                <a:schemeClr val="tx1"/>
              </a:solidFill>
            </a:ln>
          </p:spPr>
        </p:sp>
        <p:sp>
          <p:nvSpPr>
            <p:cNvPr id="256" name="Прямая соединительная линия 255"/>
            <p:cNvSpPr/>
            <p:nvPr/>
          </p:nvSpPr>
          <p:spPr>
            <a:xfrm>
              <a:off x="2381" y="3561"/>
              <a:ext cx="0" cy="506"/>
            </a:xfrm>
            <a:prstGeom prst="line">
              <a:avLst/>
            </a:prstGeom>
            <a:noFill/>
            <a:ln w="12700">
              <a:solidFill>
                <a:schemeClr val="tx1"/>
              </a:solidFill>
            </a:ln>
          </p:spPr>
        </p:sp>
        <p:sp>
          <p:nvSpPr>
            <p:cNvPr id="257" name="Прямая соединительная линия 256"/>
            <p:cNvSpPr/>
            <p:nvPr/>
          </p:nvSpPr>
          <p:spPr>
            <a:xfrm>
              <a:off x="346" y="4067"/>
              <a:ext cx="2035" cy="0"/>
            </a:xfrm>
            <a:prstGeom prst="line">
              <a:avLst/>
            </a:prstGeom>
            <a:noFill/>
            <a:ln w="12700">
              <a:solidFill>
                <a:schemeClr val="tx1"/>
              </a:solidFill>
            </a:ln>
          </p:spPr>
        </p:sp>
        <p:sp>
          <p:nvSpPr>
            <p:cNvPr id="258" name="Прямая соединительная линия 257"/>
            <p:cNvSpPr/>
            <p:nvPr/>
          </p:nvSpPr>
          <p:spPr>
            <a:xfrm>
              <a:off x="346" y="3561"/>
              <a:ext cx="0" cy="506"/>
            </a:xfrm>
            <a:prstGeom prst="line">
              <a:avLst/>
            </a:prstGeom>
            <a:noFill/>
            <a:ln w="12700">
              <a:solidFill>
                <a:schemeClr val="tx1"/>
              </a:solidFill>
            </a:ln>
          </p:spPr>
        </p:sp>
        <p:sp>
          <p:nvSpPr>
            <p:cNvPr id="259" name="TextBox 258"/>
            <p:cNvSpPr txBox="1"/>
            <p:nvPr/>
          </p:nvSpPr>
          <p:spPr>
            <a:xfrm>
              <a:off x="2381" y="3561"/>
              <a:ext cx="678"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0,51</a:t>
              </a:r>
            </a:p>
          </p:txBody>
        </p:sp>
        <p:sp>
          <p:nvSpPr>
            <p:cNvPr id="260" name="Прямая соединительная линия 259"/>
            <p:cNvSpPr/>
            <p:nvPr/>
          </p:nvSpPr>
          <p:spPr>
            <a:xfrm>
              <a:off x="2381" y="3561"/>
              <a:ext cx="678" cy="0"/>
            </a:xfrm>
            <a:prstGeom prst="line">
              <a:avLst/>
            </a:prstGeom>
            <a:noFill/>
            <a:ln w="12700">
              <a:solidFill>
                <a:schemeClr val="tx1"/>
              </a:solidFill>
            </a:ln>
          </p:spPr>
        </p:sp>
        <p:sp>
          <p:nvSpPr>
            <p:cNvPr id="261" name="Прямая соединительная линия 260"/>
            <p:cNvSpPr/>
            <p:nvPr/>
          </p:nvSpPr>
          <p:spPr>
            <a:xfrm>
              <a:off x="3059" y="3561"/>
              <a:ext cx="0" cy="506"/>
            </a:xfrm>
            <a:prstGeom prst="line">
              <a:avLst/>
            </a:prstGeom>
            <a:noFill/>
            <a:ln w="12700">
              <a:solidFill>
                <a:schemeClr val="tx1"/>
              </a:solidFill>
            </a:ln>
          </p:spPr>
        </p:sp>
        <p:sp>
          <p:nvSpPr>
            <p:cNvPr id="262" name="Прямая соединительная линия 261"/>
            <p:cNvSpPr/>
            <p:nvPr/>
          </p:nvSpPr>
          <p:spPr>
            <a:xfrm>
              <a:off x="2381" y="4067"/>
              <a:ext cx="678" cy="0"/>
            </a:xfrm>
            <a:prstGeom prst="line">
              <a:avLst/>
            </a:prstGeom>
            <a:noFill/>
            <a:ln w="12700">
              <a:solidFill>
                <a:schemeClr val="tx1"/>
              </a:solidFill>
            </a:ln>
          </p:spPr>
        </p:sp>
        <p:sp>
          <p:nvSpPr>
            <p:cNvPr id="263" name="Прямая соединительная линия 262"/>
            <p:cNvSpPr/>
            <p:nvPr/>
          </p:nvSpPr>
          <p:spPr>
            <a:xfrm>
              <a:off x="2381" y="3561"/>
              <a:ext cx="0" cy="506"/>
            </a:xfrm>
            <a:prstGeom prst="line">
              <a:avLst/>
            </a:prstGeom>
            <a:noFill/>
            <a:ln w="12700">
              <a:solidFill>
                <a:schemeClr val="tx1"/>
              </a:solidFill>
            </a:ln>
          </p:spPr>
        </p:sp>
        <p:sp>
          <p:nvSpPr>
            <p:cNvPr id="264" name="TextBox 263"/>
            <p:cNvSpPr txBox="1"/>
            <p:nvPr/>
          </p:nvSpPr>
          <p:spPr>
            <a:xfrm>
              <a:off x="3059" y="3561"/>
              <a:ext cx="678"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 </a:t>
              </a:r>
              <a:r>
                <a:rPr sz="2800">
                  <a:latin typeface="Times New Roman"/>
                </a:rPr>
                <a:t>-</a:t>
              </a:r>
            </a:p>
          </p:txBody>
        </p:sp>
        <p:sp>
          <p:nvSpPr>
            <p:cNvPr id="265" name="Прямая соединительная линия 264"/>
            <p:cNvSpPr/>
            <p:nvPr/>
          </p:nvSpPr>
          <p:spPr>
            <a:xfrm>
              <a:off x="3059" y="3561"/>
              <a:ext cx="678" cy="0"/>
            </a:xfrm>
            <a:prstGeom prst="line">
              <a:avLst/>
            </a:prstGeom>
            <a:noFill/>
            <a:ln w="12700">
              <a:solidFill>
                <a:schemeClr val="tx1"/>
              </a:solidFill>
            </a:ln>
          </p:spPr>
        </p:sp>
        <p:sp>
          <p:nvSpPr>
            <p:cNvPr id="266" name="Прямая соединительная линия 265"/>
            <p:cNvSpPr/>
            <p:nvPr/>
          </p:nvSpPr>
          <p:spPr>
            <a:xfrm>
              <a:off x="3737" y="3561"/>
              <a:ext cx="0" cy="506"/>
            </a:xfrm>
            <a:prstGeom prst="line">
              <a:avLst/>
            </a:prstGeom>
            <a:noFill/>
            <a:ln w="12700">
              <a:solidFill>
                <a:schemeClr val="tx1"/>
              </a:solidFill>
            </a:ln>
          </p:spPr>
        </p:sp>
        <p:sp>
          <p:nvSpPr>
            <p:cNvPr id="267" name="Прямая соединительная линия 266"/>
            <p:cNvSpPr/>
            <p:nvPr/>
          </p:nvSpPr>
          <p:spPr>
            <a:xfrm>
              <a:off x="3059" y="4067"/>
              <a:ext cx="678" cy="0"/>
            </a:xfrm>
            <a:prstGeom prst="line">
              <a:avLst/>
            </a:prstGeom>
            <a:noFill/>
            <a:ln w="12700">
              <a:solidFill>
                <a:schemeClr val="tx1"/>
              </a:solidFill>
            </a:ln>
          </p:spPr>
        </p:sp>
        <p:sp>
          <p:nvSpPr>
            <p:cNvPr id="268" name="Прямая соединительная линия 267"/>
            <p:cNvSpPr/>
            <p:nvPr/>
          </p:nvSpPr>
          <p:spPr>
            <a:xfrm>
              <a:off x="3059" y="3561"/>
              <a:ext cx="0" cy="506"/>
            </a:xfrm>
            <a:prstGeom prst="line">
              <a:avLst/>
            </a:prstGeom>
            <a:noFill/>
            <a:ln w="12700">
              <a:solidFill>
                <a:schemeClr val="tx1"/>
              </a:solidFill>
            </a:ln>
          </p:spPr>
        </p:sp>
        <p:sp>
          <p:nvSpPr>
            <p:cNvPr id="269" name="TextBox 268"/>
            <p:cNvSpPr txBox="1"/>
            <p:nvPr/>
          </p:nvSpPr>
          <p:spPr>
            <a:xfrm>
              <a:off x="3737" y="3561"/>
              <a:ext cx="678"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0,43</a:t>
              </a:r>
            </a:p>
          </p:txBody>
        </p:sp>
        <p:sp>
          <p:nvSpPr>
            <p:cNvPr id="270" name="Прямая соединительная линия 269"/>
            <p:cNvSpPr/>
            <p:nvPr/>
          </p:nvSpPr>
          <p:spPr>
            <a:xfrm>
              <a:off x="3737" y="3561"/>
              <a:ext cx="678" cy="0"/>
            </a:xfrm>
            <a:prstGeom prst="line">
              <a:avLst/>
            </a:prstGeom>
            <a:noFill/>
            <a:ln w="12700">
              <a:solidFill>
                <a:schemeClr val="tx1"/>
              </a:solidFill>
            </a:ln>
          </p:spPr>
        </p:sp>
        <p:sp>
          <p:nvSpPr>
            <p:cNvPr id="271" name="Прямая соединительная линия 270"/>
            <p:cNvSpPr/>
            <p:nvPr/>
          </p:nvSpPr>
          <p:spPr>
            <a:xfrm>
              <a:off x="4415" y="3561"/>
              <a:ext cx="0" cy="506"/>
            </a:xfrm>
            <a:prstGeom prst="line">
              <a:avLst/>
            </a:prstGeom>
            <a:noFill/>
            <a:ln w="12700">
              <a:solidFill>
                <a:schemeClr val="tx1"/>
              </a:solidFill>
            </a:ln>
          </p:spPr>
        </p:sp>
        <p:sp>
          <p:nvSpPr>
            <p:cNvPr id="272" name="Прямая соединительная линия 271"/>
            <p:cNvSpPr/>
            <p:nvPr/>
          </p:nvSpPr>
          <p:spPr>
            <a:xfrm>
              <a:off x="3737" y="4067"/>
              <a:ext cx="678" cy="0"/>
            </a:xfrm>
            <a:prstGeom prst="line">
              <a:avLst/>
            </a:prstGeom>
            <a:noFill/>
            <a:ln w="12700">
              <a:solidFill>
                <a:schemeClr val="tx1"/>
              </a:solidFill>
            </a:ln>
          </p:spPr>
        </p:sp>
        <p:sp>
          <p:nvSpPr>
            <p:cNvPr id="273" name="Прямая соединительная линия 272"/>
            <p:cNvSpPr/>
            <p:nvPr/>
          </p:nvSpPr>
          <p:spPr>
            <a:xfrm>
              <a:off x="3737" y="3561"/>
              <a:ext cx="0" cy="506"/>
            </a:xfrm>
            <a:prstGeom prst="line">
              <a:avLst/>
            </a:prstGeom>
            <a:noFill/>
            <a:ln w="12700">
              <a:solidFill>
                <a:schemeClr val="tx1"/>
              </a:solidFill>
            </a:ln>
          </p:spPr>
        </p:sp>
        <p:sp>
          <p:nvSpPr>
            <p:cNvPr id="274" name="TextBox 273"/>
            <p:cNvSpPr txBox="1"/>
            <p:nvPr/>
          </p:nvSpPr>
          <p:spPr>
            <a:xfrm>
              <a:off x="4415" y="3561"/>
              <a:ext cx="542"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0,48</a:t>
              </a:r>
            </a:p>
          </p:txBody>
        </p:sp>
        <p:sp>
          <p:nvSpPr>
            <p:cNvPr id="275" name="Прямая соединительная линия 274"/>
            <p:cNvSpPr/>
            <p:nvPr/>
          </p:nvSpPr>
          <p:spPr>
            <a:xfrm>
              <a:off x="4415" y="3561"/>
              <a:ext cx="542" cy="0"/>
            </a:xfrm>
            <a:prstGeom prst="line">
              <a:avLst/>
            </a:prstGeom>
            <a:noFill/>
            <a:ln w="12700">
              <a:solidFill>
                <a:schemeClr val="tx1"/>
              </a:solidFill>
            </a:ln>
          </p:spPr>
        </p:sp>
        <p:sp>
          <p:nvSpPr>
            <p:cNvPr id="276" name="Прямая соединительная линия 275"/>
            <p:cNvSpPr/>
            <p:nvPr/>
          </p:nvSpPr>
          <p:spPr>
            <a:xfrm>
              <a:off x="4957" y="3561"/>
              <a:ext cx="0" cy="506"/>
            </a:xfrm>
            <a:prstGeom prst="line">
              <a:avLst/>
            </a:prstGeom>
            <a:noFill/>
            <a:ln w="12700">
              <a:solidFill>
                <a:schemeClr val="tx1"/>
              </a:solidFill>
            </a:ln>
          </p:spPr>
        </p:sp>
        <p:sp>
          <p:nvSpPr>
            <p:cNvPr id="277" name="Прямая соединительная линия 276"/>
            <p:cNvSpPr/>
            <p:nvPr/>
          </p:nvSpPr>
          <p:spPr>
            <a:xfrm>
              <a:off x="4415" y="4067"/>
              <a:ext cx="542" cy="0"/>
            </a:xfrm>
            <a:prstGeom prst="line">
              <a:avLst/>
            </a:prstGeom>
            <a:noFill/>
            <a:ln w="12700">
              <a:solidFill>
                <a:schemeClr val="tx1"/>
              </a:solidFill>
            </a:ln>
          </p:spPr>
        </p:sp>
        <p:sp>
          <p:nvSpPr>
            <p:cNvPr id="278" name="Прямая соединительная линия 277"/>
            <p:cNvSpPr/>
            <p:nvPr/>
          </p:nvSpPr>
          <p:spPr>
            <a:xfrm>
              <a:off x="4415" y="3561"/>
              <a:ext cx="0" cy="506"/>
            </a:xfrm>
            <a:prstGeom prst="line">
              <a:avLst/>
            </a:prstGeom>
            <a:noFill/>
            <a:ln w="12700">
              <a:solidFill>
                <a:schemeClr val="tx1"/>
              </a:solidFill>
            </a:ln>
          </p:spPr>
        </p:sp>
        <p:sp>
          <p:nvSpPr>
            <p:cNvPr id="279" name="TextBox 278"/>
            <p:cNvSpPr txBox="1"/>
            <p:nvPr/>
          </p:nvSpPr>
          <p:spPr>
            <a:xfrm>
              <a:off x="4957" y="3561"/>
              <a:ext cx="617"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0,42</a:t>
              </a:r>
            </a:p>
          </p:txBody>
        </p:sp>
        <p:sp>
          <p:nvSpPr>
            <p:cNvPr id="280" name="Прямая соединительная линия 279"/>
            <p:cNvSpPr/>
            <p:nvPr/>
          </p:nvSpPr>
          <p:spPr>
            <a:xfrm>
              <a:off x="4957" y="3561"/>
              <a:ext cx="617" cy="0"/>
            </a:xfrm>
            <a:prstGeom prst="line">
              <a:avLst/>
            </a:prstGeom>
            <a:noFill/>
            <a:ln w="12700">
              <a:solidFill>
                <a:schemeClr val="tx1"/>
              </a:solidFill>
            </a:ln>
          </p:spPr>
        </p:sp>
        <p:sp>
          <p:nvSpPr>
            <p:cNvPr id="281" name="Прямая соединительная линия 280"/>
            <p:cNvSpPr/>
            <p:nvPr/>
          </p:nvSpPr>
          <p:spPr>
            <a:xfrm>
              <a:off x="5574" y="3561"/>
              <a:ext cx="0" cy="506"/>
            </a:xfrm>
            <a:prstGeom prst="line">
              <a:avLst/>
            </a:prstGeom>
            <a:noFill/>
            <a:ln w="12700">
              <a:solidFill>
                <a:schemeClr val="tx1"/>
              </a:solidFill>
            </a:ln>
          </p:spPr>
        </p:sp>
        <p:sp>
          <p:nvSpPr>
            <p:cNvPr id="282" name="Прямая соединительная линия 281"/>
            <p:cNvSpPr/>
            <p:nvPr/>
          </p:nvSpPr>
          <p:spPr>
            <a:xfrm>
              <a:off x="4957" y="4067"/>
              <a:ext cx="617" cy="0"/>
            </a:xfrm>
            <a:prstGeom prst="line">
              <a:avLst/>
            </a:prstGeom>
            <a:noFill/>
            <a:ln w="12700">
              <a:solidFill>
                <a:schemeClr val="tx1"/>
              </a:solidFill>
            </a:ln>
          </p:spPr>
        </p:sp>
        <p:sp>
          <p:nvSpPr>
            <p:cNvPr id="283" name="Прямая соединительная линия 282"/>
            <p:cNvSpPr/>
            <p:nvPr/>
          </p:nvSpPr>
          <p:spPr>
            <a:xfrm>
              <a:off x="4957" y="3561"/>
              <a:ext cx="0" cy="506"/>
            </a:xfrm>
            <a:prstGeom prst="line">
              <a:avLst/>
            </a:prstGeom>
            <a:noFill/>
            <a:ln w="12700">
              <a:solidFill>
                <a:schemeClr val="tx1"/>
              </a:solidFill>
            </a:ln>
          </p:spPr>
        </p:sp>
        <p:sp>
          <p:nvSpPr>
            <p:cNvPr id="284" name="TextBox 283"/>
            <p:cNvSpPr txBox="1"/>
            <p:nvPr/>
          </p:nvSpPr>
          <p:spPr>
            <a:xfrm>
              <a:off x="5574" y="3561"/>
              <a:ext cx="671"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0,45</a:t>
              </a:r>
            </a:p>
          </p:txBody>
        </p:sp>
        <p:sp>
          <p:nvSpPr>
            <p:cNvPr id="285" name="Прямая соединительная линия 284"/>
            <p:cNvSpPr/>
            <p:nvPr/>
          </p:nvSpPr>
          <p:spPr>
            <a:xfrm>
              <a:off x="5574" y="3561"/>
              <a:ext cx="671" cy="0"/>
            </a:xfrm>
            <a:prstGeom prst="line">
              <a:avLst/>
            </a:prstGeom>
            <a:noFill/>
            <a:ln w="12700">
              <a:solidFill>
                <a:schemeClr val="tx1"/>
              </a:solidFill>
            </a:ln>
          </p:spPr>
        </p:sp>
        <p:sp>
          <p:nvSpPr>
            <p:cNvPr id="286" name="Прямая соединительная линия 285"/>
            <p:cNvSpPr/>
            <p:nvPr/>
          </p:nvSpPr>
          <p:spPr>
            <a:xfrm>
              <a:off x="6245" y="3561"/>
              <a:ext cx="0" cy="506"/>
            </a:xfrm>
            <a:prstGeom prst="line">
              <a:avLst/>
            </a:prstGeom>
            <a:noFill/>
            <a:ln w="12700">
              <a:solidFill>
                <a:schemeClr val="tx1"/>
              </a:solidFill>
            </a:ln>
          </p:spPr>
        </p:sp>
        <p:sp>
          <p:nvSpPr>
            <p:cNvPr id="287" name="Прямая соединительная линия 286"/>
            <p:cNvSpPr/>
            <p:nvPr/>
          </p:nvSpPr>
          <p:spPr>
            <a:xfrm>
              <a:off x="5574" y="4067"/>
              <a:ext cx="671" cy="0"/>
            </a:xfrm>
            <a:prstGeom prst="line">
              <a:avLst/>
            </a:prstGeom>
            <a:noFill/>
            <a:ln w="12700">
              <a:solidFill>
                <a:schemeClr val="tx1"/>
              </a:solidFill>
            </a:ln>
          </p:spPr>
        </p:sp>
        <p:sp>
          <p:nvSpPr>
            <p:cNvPr id="288" name="Прямая соединительная линия 287"/>
            <p:cNvSpPr/>
            <p:nvPr/>
          </p:nvSpPr>
          <p:spPr>
            <a:xfrm>
              <a:off x="5574" y="3561"/>
              <a:ext cx="0" cy="506"/>
            </a:xfrm>
            <a:prstGeom prst="line">
              <a:avLst/>
            </a:prstGeom>
            <a:noFill/>
            <a:ln w="12700">
              <a:solidFill>
                <a:schemeClr val="tx1"/>
              </a:solidFill>
            </a:ln>
          </p:spPr>
        </p:sp>
        <p:sp>
          <p:nvSpPr>
            <p:cNvPr id="289" name="TextBox 288"/>
            <p:cNvSpPr txBox="1"/>
            <p:nvPr/>
          </p:nvSpPr>
          <p:spPr>
            <a:xfrm>
              <a:off x="6245" y="3561"/>
              <a:ext cx="678" cy="506"/>
            </a:xfrm>
            <a:prstGeom prst="rect">
              <a:avLst/>
            </a:prstGeom>
            <a:solidFill>
              <a:schemeClr val="bg1"/>
            </a:solidFill>
          </p:spPr>
          <p:txBody>
            <a:bodyPr wrap="square" lIns="0" tIns="0" rIns="0" bIns="0"/>
            <a:lstStyle>
              <a:lvl1pPr lvl="0">
                <a:defRPr/>
              </a:lvl1pPr>
            </a:lstStyle>
            <a:p>
              <a:pPr lvl="0" algn="ctr"/>
              <a:r>
                <a:rPr sz="2800">
                  <a:latin typeface="Times New Roman"/>
                </a:rPr>
                <a:t>-</a:t>
              </a:r>
              <a:r>
                <a:rPr lang="ru-RU" sz="2800">
                  <a:latin typeface="Times New Roman"/>
                </a:rPr>
                <a:t> </a:t>
              </a:r>
            </a:p>
          </p:txBody>
        </p:sp>
        <p:sp>
          <p:nvSpPr>
            <p:cNvPr id="290" name="Прямая соединительная линия 289"/>
            <p:cNvSpPr/>
            <p:nvPr/>
          </p:nvSpPr>
          <p:spPr>
            <a:xfrm>
              <a:off x="6245" y="3561"/>
              <a:ext cx="678" cy="0"/>
            </a:xfrm>
            <a:prstGeom prst="line">
              <a:avLst/>
            </a:prstGeom>
            <a:noFill/>
            <a:ln w="12700">
              <a:solidFill>
                <a:schemeClr val="tx1"/>
              </a:solidFill>
            </a:ln>
          </p:spPr>
        </p:sp>
        <p:sp>
          <p:nvSpPr>
            <p:cNvPr id="291" name="Прямая соединительная линия 290"/>
            <p:cNvSpPr/>
            <p:nvPr/>
          </p:nvSpPr>
          <p:spPr>
            <a:xfrm>
              <a:off x="6923" y="3561"/>
              <a:ext cx="0" cy="506"/>
            </a:xfrm>
            <a:prstGeom prst="line">
              <a:avLst/>
            </a:prstGeom>
            <a:noFill/>
            <a:ln w="12700">
              <a:solidFill>
                <a:schemeClr val="tx1"/>
              </a:solidFill>
            </a:ln>
          </p:spPr>
        </p:sp>
        <p:sp>
          <p:nvSpPr>
            <p:cNvPr id="292" name="Прямая соединительная линия 291"/>
            <p:cNvSpPr/>
            <p:nvPr/>
          </p:nvSpPr>
          <p:spPr>
            <a:xfrm>
              <a:off x="6245" y="4067"/>
              <a:ext cx="678" cy="0"/>
            </a:xfrm>
            <a:prstGeom prst="line">
              <a:avLst/>
            </a:prstGeom>
            <a:noFill/>
            <a:ln w="12700">
              <a:solidFill>
                <a:schemeClr val="tx1"/>
              </a:solidFill>
            </a:ln>
          </p:spPr>
        </p:sp>
        <p:sp>
          <p:nvSpPr>
            <p:cNvPr id="293" name="Прямая соединительная линия 292"/>
            <p:cNvSpPr/>
            <p:nvPr/>
          </p:nvSpPr>
          <p:spPr>
            <a:xfrm>
              <a:off x="6245" y="3561"/>
              <a:ext cx="0" cy="506"/>
            </a:xfrm>
            <a:prstGeom prst="line">
              <a:avLst/>
            </a:prstGeom>
            <a:noFill/>
            <a:ln w="12700">
              <a:solidFill>
                <a:schemeClr val="tx1"/>
              </a:solidFill>
            </a:ln>
          </p:spPr>
        </p:sp>
        <p:sp>
          <p:nvSpPr>
            <p:cNvPr id="294" name="TextBox 293"/>
            <p:cNvSpPr txBox="1"/>
            <p:nvPr/>
          </p:nvSpPr>
          <p:spPr>
            <a:xfrm>
              <a:off x="6923" y="3561"/>
              <a:ext cx="645" cy="506"/>
            </a:xfrm>
            <a:prstGeom prst="rect">
              <a:avLst/>
            </a:prstGeom>
            <a:solidFill>
              <a:schemeClr val="bg1"/>
            </a:solidFill>
          </p:spPr>
          <p:txBody>
            <a:bodyPr wrap="square" lIns="0" tIns="0" rIns="0" bIns="0"/>
            <a:lstStyle>
              <a:lvl1pPr lvl="0">
                <a:defRPr/>
              </a:lvl1pPr>
            </a:lstStyle>
            <a:p>
              <a:pPr lvl="0" algn="ctr"/>
              <a:r>
                <a:rPr sz="2800">
                  <a:latin typeface="Times New Roman"/>
                </a:rPr>
                <a:t>-</a:t>
              </a:r>
              <a:r>
                <a:rPr lang="ru-RU" sz="2800">
                  <a:latin typeface="Times New Roman"/>
                </a:rPr>
                <a:t> </a:t>
              </a:r>
            </a:p>
          </p:txBody>
        </p:sp>
        <p:sp>
          <p:nvSpPr>
            <p:cNvPr id="295" name="Прямая соединительная линия 294"/>
            <p:cNvSpPr/>
            <p:nvPr/>
          </p:nvSpPr>
          <p:spPr>
            <a:xfrm>
              <a:off x="6923" y="3561"/>
              <a:ext cx="645" cy="0"/>
            </a:xfrm>
            <a:prstGeom prst="line">
              <a:avLst/>
            </a:prstGeom>
            <a:noFill/>
            <a:ln w="12700">
              <a:solidFill>
                <a:schemeClr val="tx1"/>
              </a:solidFill>
            </a:ln>
          </p:spPr>
        </p:sp>
        <p:sp>
          <p:nvSpPr>
            <p:cNvPr id="296" name="Прямая соединительная линия 295"/>
            <p:cNvSpPr/>
            <p:nvPr/>
          </p:nvSpPr>
          <p:spPr>
            <a:xfrm>
              <a:off x="7568" y="3561"/>
              <a:ext cx="0" cy="506"/>
            </a:xfrm>
            <a:prstGeom prst="line">
              <a:avLst/>
            </a:prstGeom>
            <a:noFill/>
            <a:ln w="12700">
              <a:solidFill>
                <a:schemeClr val="tx1"/>
              </a:solidFill>
            </a:ln>
          </p:spPr>
        </p:sp>
        <p:sp>
          <p:nvSpPr>
            <p:cNvPr id="297" name="Прямая соединительная линия 296"/>
            <p:cNvSpPr/>
            <p:nvPr/>
          </p:nvSpPr>
          <p:spPr>
            <a:xfrm>
              <a:off x="6923" y="4067"/>
              <a:ext cx="645" cy="0"/>
            </a:xfrm>
            <a:prstGeom prst="line">
              <a:avLst/>
            </a:prstGeom>
            <a:noFill/>
            <a:ln w="12700">
              <a:solidFill>
                <a:schemeClr val="tx1"/>
              </a:solidFill>
            </a:ln>
          </p:spPr>
        </p:sp>
        <p:sp>
          <p:nvSpPr>
            <p:cNvPr id="298" name="Прямая соединительная линия 297"/>
            <p:cNvSpPr/>
            <p:nvPr/>
          </p:nvSpPr>
          <p:spPr>
            <a:xfrm>
              <a:off x="6923" y="3561"/>
              <a:ext cx="0" cy="506"/>
            </a:xfrm>
            <a:prstGeom prst="line">
              <a:avLst/>
            </a:prstGeom>
            <a:noFill/>
            <a:ln w="12700">
              <a:solidFill>
                <a:schemeClr val="tx1"/>
              </a:solidFill>
            </a:ln>
          </p:spPr>
        </p:sp>
        <p:sp>
          <p:nvSpPr>
            <p:cNvPr id="299" name="TextBox 298"/>
            <p:cNvSpPr txBox="1"/>
            <p:nvPr/>
          </p:nvSpPr>
          <p:spPr>
            <a:xfrm>
              <a:off x="7568" y="3561"/>
              <a:ext cx="725" cy="506"/>
            </a:xfrm>
            <a:prstGeom prst="rect">
              <a:avLst/>
            </a:prstGeom>
            <a:solidFill>
              <a:schemeClr val="bg1"/>
            </a:solidFill>
          </p:spPr>
          <p:txBody>
            <a:bodyPr wrap="square" lIns="0" tIns="0" rIns="0" bIns="0"/>
            <a:lstStyle>
              <a:lvl1pPr lvl="0">
                <a:defRPr/>
              </a:lvl1pPr>
            </a:lstStyle>
            <a:p>
              <a:pPr lvl="0" algn="ctr"/>
              <a:r>
                <a:rPr lang="ru-RU" sz="2800">
                  <a:latin typeface="Times New Roman"/>
                </a:rPr>
                <a:t> </a:t>
              </a:r>
              <a:r>
                <a:rPr sz="2800">
                  <a:latin typeface="Times New Roman"/>
                </a:rPr>
                <a:t>-</a:t>
              </a:r>
            </a:p>
          </p:txBody>
        </p:sp>
        <p:sp>
          <p:nvSpPr>
            <p:cNvPr id="300" name="Прямая соединительная линия 299"/>
            <p:cNvSpPr/>
            <p:nvPr/>
          </p:nvSpPr>
          <p:spPr>
            <a:xfrm>
              <a:off x="7568" y="3561"/>
              <a:ext cx="725" cy="0"/>
            </a:xfrm>
            <a:prstGeom prst="line">
              <a:avLst/>
            </a:prstGeom>
            <a:noFill/>
            <a:ln w="12700">
              <a:solidFill>
                <a:schemeClr val="tx1"/>
              </a:solidFill>
            </a:ln>
          </p:spPr>
        </p:sp>
        <p:sp>
          <p:nvSpPr>
            <p:cNvPr id="301" name="Прямая соединительная линия 300"/>
            <p:cNvSpPr/>
            <p:nvPr/>
          </p:nvSpPr>
          <p:spPr>
            <a:xfrm>
              <a:off x="8293" y="3561"/>
              <a:ext cx="0" cy="506"/>
            </a:xfrm>
            <a:prstGeom prst="line">
              <a:avLst/>
            </a:prstGeom>
            <a:noFill/>
            <a:ln w="12700">
              <a:solidFill>
                <a:schemeClr val="tx1"/>
              </a:solidFill>
            </a:ln>
          </p:spPr>
        </p:sp>
        <p:sp>
          <p:nvSpPr>
            <p:cNvPr id="302" name="Прямая соединительная линия 301"/>
            <p:cNvSpPr/>
            <p:nvPr/>
          </p:nvSpPr>
          <p:spPr>
            <a:xfrm>
              <a:off x="7568" y="4067"/>
              <a:ext cx="725" cy="0"/>
            </a:xfrm>
            <a:prstGeom prst="line">
              <a:avLst/>
            </a:prstGeom>
            <a:noFill/>
            <a:ln w="12700">
              <a:solidFill>
                <a:schemeClr val="tx1"/>
              </a:solidFill>
            </a:ln>
          </p:spPr>
        </p:sp>
        <p:sp>
          <p:nvSpPr>
            <p:cNvPr id="303" name="Прямая соединительная линия 302"/>
            <p:cNvSpPr/>
            <p:nvPr/>
          </p:nvSpPr>
          <p:spPr>
            <a:xfrm>
              <a:off x="7568" y="3561"/>
              <a:ext cx="0" cy="506"/>
            </a:xfrm>
            <a:prstGeom prst="line">
              <a:avLst/>
            </a:prstGeom>
            <a:noFill/>
            <a:ln w="12700">
              <a:solidFill>
                <a:schemeClr val="tx1"/>
              </a:solidFill>
            </a:ln>
          </p:spPr>
        </p:sp>
        <p:sp>
          <p:nvSpPr>
            <p:cNvPr id="304" name="TextBox 303"/>
            <p:cNvSpPr txBox="1"/>
            <p:nvPr/>
          </p:nvSpPr>
          <p:spPr>
            <a:xfrm>
              <a:off x="346" y="4067"/>
              <a:ext cx="2035" cy="484"/>
            </a:xfrm>
            <a:prstGeom prst="rect">
              <a:avLst/>
            </a:prstGeom>
            <a:solidFill>
              <a:schemeClr val="bg1"/>
            </a:solidFill>
          </p:spPr>
          <p:txBody>
            <a:bodyPr wrap="square" lIns="0" tIns="0" rIns="0" bIns="0" anchor="ctr"/>
            <a:lstStyle>
              <a:lvl1pPr lvl="0">
                <a:defRPr/>
              </a:lvl1pPr>
            </a:lstStyle>
            <a:p>
              <a:pPr lvl="0" algn="l"/>
              <a:r>
                <a:rPr lang="es-ES" sz="2800">
                  <a:latin typeface="Times New Roman"/>
                </a:rPr>
                <a:t>Imhoff test (% v/v, </a:t>
              </a:r>
            </a:p>
            <a:p>
              <a:pPr lvl="0" algn="l"/>
              <a:r>
                <a:rPr lang="es-ES" sz="2800">
                  <a:latin typeface="Times New Roman"/>
                </a:rPr>
                <a:t>24-48 h),*</a:t>
              </a:r>
            </a:p>
          </p:txBody>
        </p:sp>
        <p:sp>
          <p:nvSpPr>
            <p:cNvPr id="305" name="Прямая соединительная линия 304"/>
            <p:cNvSpPr/>
            <p:nvPr/>
          </p:nvSpPr>
          <p:spPr>
            <a:xfrm>
              <a:off x="346" y="4067"/>
              <a:ext cx="2035" cy="0"/>
            </a:xfrm>
            <a:prstGeom prst="line">
              <a:avLst/>
            </a:prstGeom>
            <a:noFill/>
            <a:ln w="12700">
              <a:solidFill>
                <a:schemeClr val="tx1"/>
              </a:solidFill>
            </a:ln>
          </p:spPr>
        </p:sp>
        <p:sp>
          <p:nvSpPr>
            <p:cNvPr id="306" name="Прямая соединительная линия 305"/>
            <p:cNvSpPr/>
            <p:nvPr/>
          </p:nvSpPr>
          <p:spPr>
            <a:xfrm>
              <a:off x="2381" y="4067"/>
              <a:ext cx="0" cy="484"/>
            </a:xfrm>
            <a:prstGeom prst="line">
              <a:avLst/>
            </a:prstGeom>
            <a:noFill/>
            <a:ln w="12700">
              <a:solidFill>
                <a:schemeClr val="tx1"/>
              </a:solidFill>
            </a:ln>
          </p:spPr>
        </p:sp>
        <p:sp>
          <p:nvSpPr>
            <p:cNvPr id="307" name="Прямая соединительная линия 306"/>
            <p:cNvSpPr/>
            <p:nvPr/>
          </p:nvSpPr>
          <p:spPr>
            <a:xfrm>
              <a:off x="346" y="4551"/>
              <a:ext cx="2035" cy="0"/>
            </a:xfrm>
            <a:prstGeom prst="line">
              <a:avLst/>
            </a:prstGeom>
            <a:noFill/>
            <a:ln w="12700">
              <a:solidFill>
                <a:schemeClr val="tx1"/>
              </a:solidFill>
            </a:ln>
          </p:spPr>
        </p:sp>
        <p:sp>
          <p:nvSpPr>
            <p:cNvPr id="308" name="Прямая соединительная линия 307"/>
            <p:cNvSpPr/>
            <p:nvPr/>
          </p:nvSpPr>
          <p:spPr>
            <a:xfrm>
              <a:off x="346" y="4067"/>
              <a:ext cx="0" cy="484"/>
            </a:xfrm>
            <a:prstGeom prst="line">
              <a:avLst/>
            </a:prstGeom>
            <a:noFill/>
            <a:ln w="12700">
              <a:solidFill>
                <a:schemeClr val="tx1"/>
              </a:solidFill>
            </a:ln>
          </p:spPr>
        </p:sp>
        <p:sp>
          <p:nvSpPr>
            <p:cNvPr id="309" name="TextBox 308"/>
            <p:cNvSpPr txBox="1"/>
            <p:nvPr/>
          </p:nvSpPr>
          <p:spPr>
            <a:xfrm>
              <a:off x="2381" y="4067"/>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1,4</a:t>
              </a:r>
            </a:p>
          </p:txBody>
        </p:sp>
        <p:sp>
          <p:nvSpPr>
            <p:cNvPr id="310" name="Прямая соединительная линия 309"/>
            <p:cNvSpPr/>
            <p:nvPr/>
          </p:nvSpPr>
          <p:spPr>
            <a:xfrm>
              <a:off x="2381" y="4067"/>
              <a:ext cx="678" cy="0"/>
            </a:xfrm>
            <a:prstGeom prst="line">
              <a:avLst/>
            </a:prstGeom>
            <a:noFill/>
            <a:ln w="12700">
              <a:solidFill>
                <a:schemeClr val="tx1"/>
              </a:solidFill>
            </a:ln>
          </p:spPr>
        </p:sp>
        <p:sp>
          <p:nvSpPr>
            <p:cNvPr id="311" name="Прямая соединительная линия 310"/>
            <p:cNvSpPr/>
            <p:nvPr/>
          </p:nvSpPr>
          <p:spPr>
            <a:xfrm>
              <a:off x="3059" y="4067"/>
              <a:ext cx="0" cy="484"/>
            </a:xfrm>
            <a:prstGeom prst="line">
              <a:avLst/>
            </a:prstGeom>
            <a:noFill/>
            <a:ln w="12700">
              <a:solidFill>
                <a:schemeClr val="tx1"/>
              </a:solidFill>
            </a:ln>
          </p:spPr>
        </p:sp>
        <p:sp>
          <p:nvSpPr>
            <p:cNvPr id="312" name="Прямая соединительная линия 311"/>
            <p:cNvSpPr/>
            <p:nvPr/>
          </p:nvSpPr>
          <p:spPr>
            <a:xfrm>
              <a:off x="2381" y="4551"/>
              <a:ext cx="678" cy="0"/>
            </a:xfrm>
            <a:prstGeom prst="line">
              <a:avLst/>
            </a:prstGeom>
            <a:noFill/>
            <a:ln w="12700">
              <a:solidFill>
                <a:schemeClr val="tx1"/>
              </a:solidFill>
            </a:ln>
          </p:spPr>
        </p:sp>
        <p:sp>
          <p:nvSpPr>
            <p:cNvPr id="313" name="Прямая соединительная линия 312"/>
            <p:cNvSpPr/>
            <p:nvPr/>
          </p:nvSpPr>
          <p:spPr>
            <a:xfrm>
              <a:off x="2381" y="4067"/>
              <a:ext cx="0" cy="484"/>
            </a:xfrm>
            <a:prstGeom prst="line">
              <a:avLst/>
            </a:prstGeom>
            <a:noFill/>
            <a:ln w="12700">
              <a:solidFill>
                <a:schemeClr val="tx1"/>
              </a:solidFill>
            </a:ln>
          </p:spPr>
        </p:sp>
        <p:sp>
          <p:nvSpPr>
            <p:cNvPr id="314" name="TextBox 313"/>
            <p:cNvSpPr txBox="1"/>
            <p:nvPr/>
          </p:nvSpPr>
          <p:spPr>
            <a:xfrm>
              <a:off x="3059" y="4067"/>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0,1</a:t>
              </a:r>
            </a:p>
          </p:txBody>
        </p:sp>
        <p:sp>
          <p:nvSpPr>
            <p:cNvPr id="315" name="Прямая соединительная линия 314"/>
            <p:cNvSpPr/>
            <p:nvPr/>
          </p:nvSpPr>
          <p:spPr>
            <a:xfrm>
              <a:off x="3059" y="4067"/>
              <a:ext cx="678" cy="0"/>
            </a:xfrm>
            <a:prstGeom prst="line">
              <a:avLst/>
            </a:prstGeom>
            <a:noFill/>
            <a:ln w="12700">
              <a:solidFill>
                <a:schemeClr val="tx1"/>
              </a:solidFill>
            </a:ln>
          </p:spPr>
        </p:sp>
        <p:sp>
          <p:nvSpPr>
            <p:cNvPr id="316" name="Прямая соединительная линия 315"/>
            <p:cNvSpPr/>
            <p:nvPr/>
          </p:nvSpPr>
          <p:spPr>
            <a:xfrm>
              <a:off x="3737" y="4067"/>
              <a:ext cx="0" cy="484"/>
            </a:xfrm>
            <a:prstGeom prst="line">
              <a:avLst/>
            </a:prstGeom>
            <a:noFill/>
            <a:ln w="12700">
              <a:solidFill>
                <a:schemeClr val="tx1"/>
              </a:solidFill>
            </a:ln>
          </p:spPr>
        </p:sp>
        <p:sp>
          <p:nvSpPr>
            <p:cNvPr id="317" name="Прямая соединительная линия 316"/>
            <p:cNvSpPr/>
            <p:nvPr/>
          </p:nvSpPr>
          <p:spPr>
            <a:xfrm>
              <a:off x="3059" y="4551"/>
              <a:ext cx="678" cy="0"/>
            </a:xfrm>
            <a:prstGeom prst="line">
              <a:avLst/>
            </a:prstGeom>
            <a:noFill/>
            <a:ln w="12700">
              <a:solidFill>
                <a:schemeClr val="tx1"/>
              </a:solidFill>
            </a:ln>
          </p:spPr>
        </p:sp>
        <p:sp>
          <p:nvSpPr>
            <p:cNvPr id="318" name="Прямая соединительная линия 317"/>
            <p:cNvSpPr/>
            <p:nvPr/>
          </p:nvSpPr>
          <p:spPr>
            <a:xfrm>
              <a:off x="3059" y="4067"/>
              <a:ext cx="0" cy="484"/>
            </a:xfrm>
            <a:prstGeom prst="line">
              <a:avLst/>
            </a:prstGeom>
            <a:noFill/>
            <a:ln w="12700">
              <a:solidFill>
                <a:schemeClr val="tx1"/>
              </a:solidFill>
            </a:ln>
          </p:spPr>
        </p:sp>
        <p:sp>
          <p:nvSpPr>
            <p:cNvPr id="319" name="TextBox 318"/>
            <p:cNvSpPr txBox="1"/>
            <p:nvPr/>
          </p:nvSpPr>
          <p:spPr>
            <a:xfrm>
              <a:off x="3737" y="4067"/>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0,8</a:t>
              </a:r>
            </a:p>
          </p:txBody>
        </p:sp>
        <p:sp>
          <p:nvSpPr>
            <p:cNvPr id="320" name="Прямая соединительная линия 319"/>
            <p:cNvSpPr/>
            <p:nvPr/>
          </p:nvSpPr>
          <p:spPr>
            <a:xfrm>
              <a:off x="3737" y="4067"/>
              <a:ext cx="678" cy="0"/>
            </a:xfrm>
            <a:prstGeom prst="line">
              <a:avLst/>
            </a:prstGeom>
            <a:noFill/>
            <a:ln w="12700">
              <a:solidFill>
                <a:schemeClr val="tx1"/>
              </a:solidFill>
            </a:ln>
          </p:spPr>
        </p:sp>
        <p:sp>
          <p:nvSpPr>
            <p:cNvPr id="321" name="Прямая соединительная линия 320"/>
            <p:cNvSpPr/>
            <p:nvPr/>
          </p:nvSpPr>
          <p:spPr>
            <a:xfrm>
              <a:off x="4415" y="4067"/>
              <a:ext cx="0" cy="484"/>
            </a:xfrm>
            <a:prstGeom prst="line">
              <a:avLst/>
            </a:prstGeom>
            <a:noFill/>
            <a:ln w="12700">
              <a:solidFill>
                <a:schemeClr val="tx1"/>
              </a:solidFill>
            </a:ln>
          </p:spPr>
        </p:sp>
        <p:sp>
          <p:nvSpPr>
            <p:cNvPr id="322" name="Прямая соединительная линия 321"/>
            <p:cNvSpPr/>
            <p:nvPr/>
          </p:nvSpPr>
          <p:spPr>
            <a:xfrm>
              <a:off x="3737" y="4551"/>
              <a:ext cx="678" cy="0"/>
            </a:xfrm>
            <a:prstGeom prst="line">
              <a:avLst/>
            </a:prstGeom>
            <a:noFill/>
            <a:ln w="12700">
              <a:solidFill>
                <a:schemeClr val="tx1"/>
              </a:solidFill>
            </a:ln>
          </p:spPr>
        </p:sp>
        <p:sp>
          <p:nvSpPr>
            <p:cNvPr id="323" name="Прямая соединительная линия 322"/>
            <p:cNvSpPr/>
            <p:nvPr/>
          </p:nvSpPr>
          <p:spPr>
            <a:xfrm>
              <a:off x="3737" y="4067"/>
              <a:ext cx="0" cy="484"/>
            </a:xfrm>
            <a:prstGeom prst="line">
              <a:avLst/>
            </a:prstGeom>
            <a:noFill/>
            <a:ln w="12700">
              <a:solidFill>
                <a:schemeClr val="tx1"/>
              </a:solidFill>
            </a:ln>
          </p:spPr>
        </p:sp>
        <p:sp>
          <p:nvSpPr>
            <p:cNvPr id="324" name="TextBox 323"/>
            <p:cNvSpPr txBox="1"/>
            <p:nvPr/>
          </p:nvSpPr>
          <p:spPr>
            <a:xfrm>
              <a:off x="4415" y="4067"/>
              <a:ext cx="542"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1,2</a:t>
              </a:r>
            </a:p>
          </p:txBody>
        </p:sp>
        <p:sp>
          <p:nvSpPr>
            <p:cNvPr id="325" name="Прямая соединительная линия 324"/>
            <p:cNvSpPr/>
            <p:nvPr/>
          </p:nvSpPr>
          <p:spPr>
            <a:xfrm>
              <a:off x="4415" y="4067"/>
              <a:ext cx="542" cy="0"/>
            </a:xfrm>
            <a:prstGeom prst="line">
              <a:avLst/>
            </a:prstGeom>
            <a:noFill/>
            <a:ln w="12700">
              <a:solidFill>
                <a:schemeClr val="tx1"/>
              </a:solidFill>
            </a:ln>
          </p:spPr>
        </p:sp>
        <p:sp>
          <p:nvSpPr>
            <p:cNvPr id="326" name="Прямая соединительная линия 325"/>
            <p:cNvSpPr/>
            <p:nvPr/>
          </p:nvSpPr>
          <p:spPr>
            <a:xfrm>
              <a:off x="4957" y="4067"/>
              <a:ext cx="0" cy="484"/>
            </a:xfrm>
            <a:prstGeom prst="line">
              <a:avLst/>
            </a:prstGeom>
            <a:noFill/>
            <a:ln w="12700">
              <a:solidFill>
                <a:schemeClr val="tx1"/>
              </a:solidFill>
            </a:ln>
          </p:spPr>
        </p:sp>
        <p:sp>
          <p:nvSpPr>
            <p:cNvPr id="327" name="Прямая соединительная линия 326"/>
            <p:cNvSpPr/>
            <p:nvPr/>
          </p:nvSpPr>
          <p:spPr>
            <a:xfrm>
              <a:off x="4415" y="4551"/>
              <a:ext cx="542" cy="0"/>
            </a:xfrm>
            <a:prstGeom prst="line">
              <a:avLst/>
            </a:prstGeom>
            <a:noFill/>
            <a:ln w="12700">
              <a:solidFill>
                <a:schemeClr val="tx1"/>
              </a:solidFill>
            </a:ln>
          </p:spPr>
        </p:sp>
        <p:sp>
          <p:nvSpPr>
            <p:cNvPr id="328" name="Прямая соединительная линия 327"/>
            <p:cNvSpPr/>
            <p:nvPr/>
          </p:nvSpPr>
          <p:spPr>
            <a:xfrm>
              <a:off x="4415" y="4067"/>
              <a:ext cx="0" cy="484"/>
            </a:xfrm>
            <a:prstGeom prst="line">
              <a:avLst/>
            </a:prstGeom>
            <a:noFill/>
            <a:ln w="12700">
              <a:solidFill>
                <a:schemeClr val="tx1"/>
              </a:solidFill>
            </a:ln>
          </p:spPr>
        </p:sp>
        <p:sp>
          <p:nvSpPr>
            <p:cNvPr id="329" name="TextBox 328"/>
            <p:cNvSpPr txBox="1"/>
            <p:nvPr/>
          </p:nvSpPr>
          <p:spPr>
            <a:xfrm>
              <a:off x="4957" y="4067"/>
              <a:ext cx="617"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1,1</a:t>
              </a:r>
            </a:p>
          </p:txBody>
        </p:sp>
        <p:sp>
          <p:nvSpPr>
            <p:cNvPr id="330" name="Прямая соединительная линия 329"/>
            <p:cNvSpPr/>
            <p:nvPr/>
          </p:nvSpPr>
          <p:spPr>
            <a:xfrm>
              <a:off x="4957" y="4067"/>
              <a:ext cx="617" cy="0"/>
            </a:xfrm>
            <a:prstGeom prst="line">
              <a:avLst/>
            </a:prstGeom>
            <a:noFill/>
            <a:ln w="12700">
              <a:solidFill>
                <a:schemeClr val="tx1"/>
              </a:solidFill>
            </a:ln>
          </p:spPr>
        </p:sp>
        <p:sp>
          <p:nvSpPr>
            <p:cNvPr id="331" name="Прямая соединительная линия 330"/>
            <p:cNvSpPr/>
            <p:nvPr/>
          </p:nvSpPr>
          <p:spPr>
            <a:xfrm>
              <a:off x="5574" y="4067"/>
              <a:ext cx="0" cy="484"/>
            </a:xfrm>
            <a:prstGeom prst="line">
              <a:avLst/>
            </a:prstGeom>
            <a:noFill/>
            <a:ln w="12700">
              <a:solidFill>
                <a:schemeClr val="tx1"/>
              </a:solidFill>
            </a:ln>
          </p:spPr>
        </p:sp>
        <p:sp>
          <p:nvSpPr>
            <p:cNvPr id="332" name="Прямая соединительная линия 331"/>
            <p:cNvSpPr/>
            <p:nvPr/>
          </p:nvSpPr>
          <p:spPr>
            <a:xfrm>
              <a:off x="4957" y="4551"/>
              <a:ext cx="617" cy="0"/>
            </a:xfrm>
            <a:prstGeom prst="line">
              <a:avLst/>
            </a:prstGeom>
            <a:noFill/>
            <a:ln w="12700">
              <a:solidFill>
                <a:schemeClr val="tx1"/>
              </a:solidFill>
            </a:ln>
          </p:spPr>
        </p:sp>
        <p:sp>
          <p:nvSpPr>
            <p:cNvPr id="333" name="Прямая соединительная линия 332"/>
            <p:cNvSpPr/>
            <p:nvPr/>
          </p:nvSpPr>
          <p:spPr>
            <a:xfrm>
              <a:off x="4957" y="4067"/>
              <a:ext cx="0" cy="484"/>
            </a:xfrm>
            <a:prstGeom prst="line">
              <a:avLst/>
            </a:prstGeom>
            <a:noFill/>
            <a:ln w="12700">
              <a:solidFill>
                <a:schemeClr val="tx1"/>
              </a:solidFill>
            </a:ln>
          </p:spPr>
        </p:sp>
        <p:sp>
          <p:nvSpPr>
            <p:cNvPr id="334" name="TextBox 333"/>
            <p:cNvSpPr txBox="1"/>
            <p:nvPr/>
          </p:nvSpPr>
          <p:spPr>
            <a:xfrm>
              <a:off x="5574" y="4067"/>
              <a:ext cx="671"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4,6</a:t>
              </a:r>
            </a:p>
          </p:txBody>
        </p:sp>
        <p:sp>
          <p:nvSpPr>
            <p:cNvPr id="335" name="Прямая соединительная линия 334"/>
            <p:cNvSpPr/>
            <p:nvPr/>
          </p:nvSpPr>
          <p:spPr>
            <a:xfrm>
              <a:off x="5574" y="4067"/>
              <a:ext cx="671" cy="0"/>
            </a:xfrm>
            <a:prstGeom prst="line">
              <a:avLst/>
            </a:prstGeom>
            <a:noFill/>
            <a:ln w="12700">
              <a:solidFill>
                <a:schemeClr val="tx1"/>
              </a:solidFill>
            </a:ln>
          </p:spPr>
        </p:sp>
        <p:sp>
          <p:nvSpPr>
            <p:cNvPr id="336" name="Прямая соединительная линия 335"/>
            <p:cNvSpPr/>
            <p:nvPr/>
          </p:nvSpPr>
          <p:spPr>
            <a:xfrm>
              <a:off x="6245" y="4067"/>
              <a:ext cx="0" cy="484"/>
            </a:xfrm>
            <a:prstGeom prst="line">
              <a:avLst/>
            </a:prstGeom>
            <a:noFill/>
            <a:ln w="12700">
              <a:solidFill>
                <a:schemeClr val="tx1"/>
              </a:solidFill>
            </a:ln>
          </p:spPr>
        </p:sp>
        <p:sp>
          <p:nvSpPr>
            <p:cNvPr id="337" name="Прямая соединительная линия 336"/>
            <p:cNvSpPr/>
            <p:nvPr/>
          </p:nvSpPr>
          <p:spPr>
            <a:xfrm>
              <a:off x="5574" y="4551"/>
              <a:ext cx="671" cy="0"/>
            </a:xfrm>
            <a:prstGeom prst="line">
              <a:avLst/>
            </a:prstGeom>
            <a:noFill/>
            <a:ln w="12700">
              <a:solidFill>
                <a:schemeClr val="tx1"/>
              </a:solidFill>
            </a:ln>
          </p:spPr>
        </p:sp>
        <p:sp>
          <p:nvSpPr>
            <p:cNvPr id="338" name="Прямая соединительная линия 337"/>
            <p:cNvSpPr/>
            <p:nvPr/>
          </p:nvSpPr>
          <p:spPr>
            <a:xfrm>
              <a:off x="5574" y="4067"/>
              <a:ext cx="0" cy="484"/>
            </a:xfrm>
            <a:prstGeom prst="line">
              <a:avLst/>
            </a:prstGeom>
            <a:noFill/>
            <a:ln w="12700">
              <a:solidFill>
                <a:schemeClr val="tx1"/>
              </a:solidFill>
            </a:ln>
          </p:spPr>
        </p:sp>
        <p:sp>
          <p:nvSpPr>
            <p:cNvPr id="339" name="TextBox 338"/>
            <p:cNvSpPr txBox="1"/>
            <p:nvPr/>
          </p:nvSpPr>
          <p:spPr>
            <a:xfrm>
              <a:off x="6245" y="4067"/>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3,3</a:t>
              </a:r>
            </a:p>
          </p:txBody>
        </p:sp>
        <p:sp>
          <p:nvSpPr>
            <p:cNvPr id="340" name="Прямая соединительная линия 339"/>
            <p:cNvSpPr/>
            <p:nvPr/>
          </p:nvSpPr>
          <p:spPr>
            <a:xfrm>
              <a:off x="6245" y="4067"/>
              <a:ext cx="678" cy="0"/>
            </a:xfrm>
            <a:prstGeom prst="line">
              <a:avLst/>
            </a:prstGeom>
            <a:noFill/>
            <a:ln w="12700">
              <a:solidFill>
                <a:schemeClr val="tx1"/>
              </a:solidFill>
            </a:ln>
          </p:spPr>
        </p:sp>
        <p:sp>
          <p:nvSpPr>
            <p:cNvPr id="341" name="Прямая соединительная линия 340"/>
            <p:cNvSpPr/>
            <p:nvPr/>
          </p:nvSpPr>
          <p:spPr>
            <a:xfrm>
              <a:off x="6923" y="4067"/>
              <a:ext cx="0" cy="484"/>
            </a:xfrm>
            <a:prstGeom prst="line">
              <a:avLst/>
            </a:prstGeom>
            <a:noFill/>
            <a:ln w="12700">
              <a:solidFill>
                <a:schemeClr val="tx1"/>
              </a:solidFill>
            </a:ln>
          </p:spPr>
        </p:sp>
        <p:sp>
          <p:nvSpPr>
            <p:cNvPr id="342" name="Прямая соединительная линия 341"/>
            <p:cNvSpPr/>
            <p:nvPr/>
          </p:nvSpPr>
          <p:spPr>
            <a:xfrm>
              <a:off x="6245" y="4551"/>
              <a:ext cx="678" cy="0"/>
            </a:xfrm>
            <a:prstGeom prst="line">
              <a:avLst/>
            </a:prstGeom>
            <a:noFill/>
            <a:ln w="12700">
              <a:solidFill>
                <a:schemeClr val="tx1"/>
              </a:solidFill>
            </a:ln>
          </p:spPr>
        </p:sp>
        <p:sp>
          <p:nvSpPr>
            <p:cNvPr id="343" name="Прямая соединительная линия 342"/>
            <p:cNvSpPr/>
            <p:nvPr/>
          </p:nvSpPr>
          <p:spPr>
            <a:xfrm>
              <a:off x="6245" y="4067"/>
              <a:ext cx="0" cy="484"/>
            </a:xfrm>
            <a:prstGeom prst="line">
              <a:avLst/>
            </a:prstGeom>
            <a:noFill/>
            <a:ln w="12700">
              <a:solidFill>
                <a:schemeClr val="tx1"/>
              </a:solidFill>
            </a:ln>
          </p:spPr>
        </p:sp>
        <p:sp>
          <p:nvSpPr>
            <p:cNvPr id="344" name="TextBox 343"/>
            <p:cNvSpPr txBox="1"/>
            <p:nvPr/>
          </p:nvSpPr>
          <p:spPr>
            <a:xfrm>
              <a:off x="6923" y="4067"/>
              <a:ext cx="645"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2,8</a:t>
              </a:r>
            </a:p>
          </p:txBody>
        </p:sp>
        <p:sp>
          <p:nvSpPr>
            <p:cNvPr id="345" name="Прямая соединительная линия 344"/>
            <p:cNvSpPr/>
            <p:nvPr/>
          </p:nvSpPr>
          <p:spPr>
            <a:xfrm>
              <a:off x="6923" y="4067"/>
              <a:ext cx="645" cy="0"/>
            </a:xfrm>
            <a:prstGeom prst="line">
              <a:avLst/>
            </a:prstGeom>
            <a:noFill/>
            <a:ln w="12700">
              <a:solidFill>
                <a:schemeClr val="tx1"/>
              </a:solidFill>
            </a:ln>
          </p:spPr>
        </p:sp>
        <p:sp>
          <p:nvSpPr>
            <p:cNvPr id="346" name="Прямая соединительная линия 345"/>
            <p:cNvSpPr/>
            <p:nvPr/>
          </p:nvSpPr>
          <p:spPr>
            <a:xfrm>
              <a:off x="7568" y="4067"/>
              <a:ext cx="0" cy="484"/>
            </a:xfrm>
            <a:prstGeom prst="line">
              <a:avLst/>
            </a:prstGeom>
            <a:noFill/>
            <a:ln w="12700">
              <a:solidFill>
                <a:schemeClr val="tx1"/>
              </a:solidFill>
            </a:ln>
          </p:spPr>
        </p:sp>
        <p:sp>
          <p:nvSpPr>
            <p:cNvPr id="347" name="Прямая соединительная линия 346"/>
            <p:cNvSpPr/>
            <p:nvPr/>
          </p:nvSpPr>
          <p:spPr>
            <a:xfrm>
              <a:off x="6923" y="4551"/>
              <a:ext cx="645" cy="0"/>
            </a:xfrm>
            <a:prstGeom prst="line">
              <a:avLst/>
            </a:prstGeom>
            <a:noFill/>
            <a:ln w="12700">
              <a:solidFill>
                <a:schemeClr val="tx1"/>
              </a:solidFill>
            </a:ln>
          </p:spPr>
        </p:sp>
        <p:sp>
          <p:nvSpPr>
            <p:cNvPr id="348" name="Прямая соединительная линия 347"/>
            <p:cNvSpPr/>
            <p:nvPr/>
          </p:nvSpPr>
          <p:spPr>
            <a:xfrm>
              <a:off x="6923" y="4067"/>
              <a:ext cx="0" cy="484"/>
            </a:xfrm>
            <a:prstGeom prst="line">
              <a:avLst/>
            </a:prstGeom>
            <a:noFill/>
            <a:ln w="12700">
              <a:solidFill>
                <a:schemeClr val="tx1"/>
              </a:solidFill>
            </a:ln>
          </p:spPr>
        </p:sp>
        <p:sp>
          <p:nvSpPr>
            <p:cNvPr id="349" name="TextBox 348"/>
            <p:cNvSpPr txBox="1"/>
            <p:nvPr/>
          </p:nvSpPr>
          <p:spPr>
            <a:xfrm>
              <a:off x="7568" y="4067"/>
              <a:ext cx="725"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3,5</a:t>
              </a:r>
            </a:p>
          </p:txBody>
        </p:sp>
        <p:sp>
          <p:nvSpPr>
            <p:cNvPr id="350" name="Прямая соединительная линия 349"/>
            <p:cNvSpPr/>
            <p:nvPr/>
          </p:nvSpPr>
          <p:spPr>
            <a:xfrm>
              <a:off x="7568" y="4067"/>
              <a:ext cx="725" cy="0"/>
            </a:xfrm>
            <a:prstGeom prst="line">
              <a:avLst/>
            </a:prstGeom>
            <a:noFill/>
            <a:ln w="12700">
              <a:solidFill>
                <a:schemeClr val="tx1"/>
              </a:solidFill>
            </a:ln>
          </p:spPr>
        </p:sp>
        <p:sp>
          <p:nvSpPr>
            <p:cNvPr id="351" name="Прямая соединительная линия 350"/>
            <p:cNvSpPr/>
            <p:nvPr/>
          </p:nvSpPr>
          <p:spPr>
            <a:xfrm>
              <a:off x="8293" y="4067"/>
              <a:ext cx="0" cy="484"/>
            </a:xfrm>
            <a:prstGeom prst="line">
              <a:avLst/>
            </a:prstGeom>
            <a:noFill/>
            <a:ln w="12700">
              <a:solidFill>
                <a:schemeClr val="tx1"/>
              </a:solidFill>
            </a:ln>
          </p:spPr>
        </p:sp>
        <p:sp>
          <p:nvSpPr>
            <p:cNvPr id="352" name="Прямая соединительная линия 351"/>
            <p:cNvSpPr/>
            <p:nvPr/>
          </p:nvSpPr>
          <p:spPr>
            <a:xfrm>
              <a:off x="7568" y="4551"/>
              <a:ext cx="725" cy="0"/>
            </a:xfrm>
            <a:prstGeom prst="line">
              <a:avLst/>
            </a:prstGeom>
            <a:noFill/>
            <a:ln w="12700">
              <a:solidFill>
                <a:schemeClr val="tx1"/>
              </a:solidFill>
            </a:ln>
          </p:spPr>
        </p:sp>
        <p:sp>
          <p:nvSpPr>
            <p:cNvPr id="353" name="Прямая соединительная линия 352"/>
            <p:cNvSpPr/>
            <p:nvPr/>
          </p:nvSpPr>
          <p:spPr>
            <a:xfrm>
              <a:off x="7568" y="4067"/>
              <a:ext cx="0" cy="484"/>
            </a:xfrm>
            <a:prstGeom prst="line">
              <a:avLst/>
            </a:prstGeom>
            <a:noFill/>
            <a:ln w="12700">
              <a:solidFill>
                <a:schemeClr val="tx1"/>
              </a:solidFill>
            </a:ln>
          </p:spPr>
        </p:sp>
        <p:sp>
          <p:nvSpPr>
            <p:cNvPr id="354" name="TextBox 353"/>
            <p:cNvSpPr txBox="1"/>
            <p:nvPr/>
          </p:nvSpPr>
          <p:spPr>
            <a:xfrm>
              <a:off x="346" y="4551"/>
              <a:ext cx="2035" cy="484"/>
            </a:xfrm>
            <a:prstGeom prst="rect">
              <a:avLst/>
            </a:prstGeom>
            <a:solidFill>
              <a:schemeClr val="bg1"/>
            </a:solidFill>
          </p:spPr>
          <p:txBody>
            <a:bodyPr wrap="square" lIns="0" tIns="0" rIns="0" bIns="0"/>
            <a:lstStyle>
              <a:lvl1pPr lvl="0">
                <a:defRPr/>
              </a:lvl1pPr>
            </a:lstStyle>
            <a:p>
              <a:pPr lvl="0" algn="l"/>
              <a:r>
                <a:rPr sz="2800" dirty="0">
                  <a:latin typeface="Times New Roman"/>
                </a:rPr>
                <a:t>ASCORBIC ACID,</a:t>
              </a:r>
            </a:p>
            <a:p>
              <a:pPr lvl="0" algn="l"/>
              <a:r>
                <a:rPr lang="es-ES" sz="2800" dirty="0">
                  <a:latin typeface="Times New Roman"/>
                </a:rPr>
                <a:t>mg/L,*</a:t>
              </a:r>
            </a:p>
          </p:txBody>
        </p:sp>
        <p:sp>
          <p:nvSpPr>
            <p:cNvPr id="355" name="Прямая соединительная линия 354"/>
            <p:cNvSpPr/>
            <p:nvPr/>
          </p:nvSpPr>
          <p:spPr>
            <a:xfrm>
              <a:off x="346" y="4551"/>
              <a:ext cx="2035" cy="0"/>
            </a:xfrm>
            <a:prstGeom prst="line">
              <a:avLst/>
            </a:prstGeom>
            <a:noFill/>
            <a:ln w="12700">
              <a:solidFill>
                <a:schemeClr val="tx1"/>
              </a:solidFill>
            </a:ln>
          </p:spPr>
        </p:sp>
        <p:sp>
          <p:nvSpPr>
            <p:cNvPr id="356" name="Прямая соединительная линия 355"/>
            <p:cNvSpPr/>
            <p:nvPr/>
          </p:nvSpPr>
          <p:spPr>
            <a:xfrm>
              <a:off x="2381" y="4551"/>
              <a:ext cx="0" cy="484"/>
            </a:xfrm>
            <a:prstGeom prst="line">
              <a:avLst/>
            </a:prstGeom>
            <a:noFill/>
            <a:ln w="12700">
              <a:solidFill>
                <a:schemeClr val="tx1"/>
              </a:solidFill>
            </a:ln>
          </p:spPr>
        </p:sp>
        <p:sp>
          <p:nvSpPr>
            <p:cNvPr id="357" name="Прямая соединительная линия 356"/>
            <p:cNvSpPr/>
            <p:nvPr/>
          </p:nvSpPr>
          <p:spPr>
            <a:xfrm>
              <a:off x="346" y="5035"/>
              <a:ext cx="2035" cy="0"/>
            </a:xfrm>
            <a:prstGeom prst="line">
              <a:avLst/>
            </a:prstGeom>
            <a:noFill/>
            <a:ln w="12700">
              <a:solidFill>
                <a:schemeClr val="tx1"/>
              </a:solidFill>
            </a:ln>
          </p:spPr>
        </p:sp>
        <p:sp>
          <p:nvSpPr>
            <p:cNvPr id="358" name="Прямая соединительная линия 357"/>
            <p:cNvSpPr/>
            <p:nvPr/>
          </p:nvSpPr>
          <p:spPr>
            <a:xfrm>
              <a:off x="346" y="4551"/>
              <a:ext cx="0" cy="484"/>
            </a:xfrm>
            <a:prstGeom prst="line">
              <a:avLst/>
            </a:prstGeom>
            <a:noFill/>
            <a:ln w="12700">
              <a:solidFill>
                <a:schemeClr val="tx1"/>
              </a:solidFill>
            </a:ln>
          </p:spPr>
        </p:sp>
        <p:sp>
          <p:nvSpPr>
            <p:cNvPr id="359" name="TextBox 358"/>
            <p:cNvSpPr txBox="1"/>
            <p:nvPr/>
          </p:nvSpPr>
          <p:spPr>
            <a:xfrm>
              <a:off x="2381" y="4551"/>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563</a:t>
              </a:r>
            </a:p>
          </p:txBody>
        </p:sp>
        <p:sp>
          <p:nvSpPr>
            <p:cNvPr id="360" name="Прямая соединительная линия 359"/>
            <p:cNvSpPr/>
            <p:nvPr/>
          </p:nvSpPr>
          <p:spPr>
            <a:xfrm>
              <a:off x="2381" y="4551"/>
              <a:ext cx="678" cy="0"/>
            </a:xfrm>
            <a:prstGeom prst="line">
              <a:avLst/>
            </a:prstGeom>
            <a:noFill/>
            <a:ln w="12700">
              <a:solidFill>
                <a:schemeClr val="tx1"/>
              </a:solidFill>
            </a:ln>
          </p:spPr>
        </p:sp>
        <p:sp>
          <p:nvSpPr>
            <p:cNvPr id="361" name="Прямая соединительная линия 360"/>
            <p:cNvSpPr/>
            <p:nvPr/>
          </p:nvSpPr>
          <p:spPr>
            <a:xfrm>
              <a:off x="3059" y="4551"/>
              <a:ext cx="0" cy="484"/>
            </a:xfrm>
            <a:prstGeom prst="line">
              <a:avLst/>
            </a:prstGeom>
            <a:noFill/>
            <a:ln w="12700">
              <a:solidFill>
                <a:schemeClr val="tx1"/>
              </a:solidFill>
            </a:ln>
          </p:spPr>
        </p:sp>
        <p:sp>
          <p:nvSpPr>
            <p:cNvPr id="362" name="Прямая соединительная линия 361"/>
            <p:cNvSpPr/>
            <p:nvPr/>
          </p:nvSpPr>
          <p:spPr>
            <a:xfrm>
              <a:off x="2381" y="5035"/>
              <a:ext cx="678" cy="0"/>
            </a:xfrm>
            <a:prstGeom prst="line">
              <a:avLst/>
            </a:prstGeom>
            <a:noFill/>
            <a:ln w="12700">
              <a:solidFill>
                <a:schemeClr val="tx1"/>
              </a:solidFill>
            </a:ln>
          </p:spPr>
        </p:sp>
        <p:sp>
          <p:nvSpPr>
            <p:cNvPr id="363" name="Прямая соединительная линия 362"/>
            <p:cNvSpPr/>
            <p:nvPr/>
          </p:nvSpPr>
          <p:spPr>
            <a:xfrm>
              <a:off x="2381" y="4551"/>
              <a:ext cx="0" cy="484"/>
            </a:xfrm>
            <a:prstGeom prst="line">
              <a:avLst/>
            </a:prstGeom>
            <a:noFill/>
            <a:ln w="12700">
              <a:solidFill>
                <a:schemeClr val="tx1"/>
              </a:solidFill>
            </a:ln>
          </p:spPr>
        </p:sp>
        <p:sp>
          <p:nvSpPr>
            <p:cNvPr id="364" name="TextBox 363"/>
            <p:cNvSpPr txBox="1"/>
            <p:nvPr/>
          </p:nvSpPr>
          <p:spPr>
            <a:xfrm>
              <a:off x="3059" y="4551"/>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510</a:t>
              </a:r>
            </a:p>
          </p:txBody>
        </p:sp>
        <p:sp>
          <p:nvSpPr>
            <p:cNvPr id="365" name="Прямая соединительная линия 364"/>
            <p:cNvSpPr/>
            <p:nvPr/>
          </p:nvSpPr>
          <p:spPr>
            <a:xfrm>
              <a:off x="3059" y="4551"/>
              <a:ext cx="678" cy="0"/>
            </a:xfrm>
            <a:prstGeom prst="line">
              <a:avLst/>
            </a:prstGeom>
            <a:noFill/>
            <a:ln w="12700">
              <a:solidFill>
                <a:schemeClr val="tx1"/>
              </a:solidFill>
            </a:ln>
          </p:spPr>
        </p:sp>
        <p:sp>
          <p:nvSpPr>
            <p:cNvPr id="366" name="Прямая соединительная линия 365"/>
            <p:cNvSpPr/>
            <p:nvPr/>
          </p:nvSpPr>
          <p:spPr>
            <a:xfrm>
              <a:off x="3737" y="4551"/>
              <a:ext cx="0" cy="484"/>
            </a:xfrm>
            <a:prstGeom prst="line">
              <a:avLst/>
            </a:prstGeom>
            <a:noFill/>
            <a:ln w="12700">
              <a:solidFill>
                <a:schemeClr val="tx1"/>
              </a:solidFill>
            </a:ln>
          </p:spPr>
        </p:sp>
        <p:sp>
          <p:nvSpPr>
            <p:cNvPr id="367" name="Прямая соединительная линия 366"/>
            <p:cNvSpPr/>
            <p:nvPr/>
          </p:nvSpPr>
          <p:spPr>
            <a:xfrm>
              <a:off x="3059" y="5035"/>
              <a:ext cx="678" cy="0"/>
            </a:xfrm>
            <a:prstGeom prst="line">
              <a:avLst/>
            </a:prstGeom>
            <a:noFill/>
            <a:ln w="12700">
              <a:solidFill>
                <a:schemeClr val="tx1"/>
              </a:solidFill>
            </a:ln>
          </p:spPr>
        </p:sp>
        <p:sp>
          <p:nvSpPr>
            <p:cNvPr id="368" name="Прямая соединительная линия 367"/>
            <p:cNvSpPr/>
            <p:nvPr/>
          </p:nvSpPr>
          <p:spPr>
            <a:xfrm>
              <a:off x="3059" y="4551"/>
              <a:ext cx="0" cy="484"/>
            </a:xfrm>
            <a:prstGeom prst="line">
              <a:avLst/>
            </a:prstGeom>
            <a:noFill/>
            <a:ln w="12700">
              <a:solidFill>
                <a:schemeClr val="tx1"/>
              </a:solidFill>
            </a:ln>
          </p:spPr>
        </p:sp>
        <p:sp>
          <p:nvSpPr>
            <p:cNvPr id="369" name="TextBox 368"/>
            <p:cNvSpPr txBox="1"/>
            <p:nvPr/>
          </p:nvSpPr>
          <p:spPr>
            <a:xfrm>
              <a:off x="3737" y="4551"/>
              <a:ext cx="678" cy="484"/>
            </a:xfrm>
            <a:prstGeom prst="rect">
              <a:avLst/>
            </a:prstGeom>
            <a:solidFill>
              <a:schemeClr val="bg1"/>
            </a:solidFill>
          </p:spPr>
          <p:txBody>
            <a:bodyPr wrap="square" lIns="0" tIns="0" rIns="0" bIns="0"/>
            <a:lstStyle>
              <a:lvl1pPr lvl="0">
                <a:defRPr/>
              </a:lvl1pPr>
            </a:lstStyle>
            <a:p>
              <a:pPr lvl="0" algn="ctr"/>
              <a:r>
                <a:rPr sz="2800">
                  <a:latin typeface="Times New Roman"/>
                </a:rPr>
                <a:t>-</a:t>
              </a:r>
              <a:r>
                <a:rPr lang="ru-RU" sz="2800">
                  <a:latin typeface="Times New Roman"/>
                </a:rPr>
                <a:t> </a:t>
              </a:r>
            </a:p>
          </p:txBody>
        </p:sp>
        <p:sp>
          <p:nvSpPr>
            <p:cNvPr id="370" name="Прямая соединительная линия 369"/>
            <p:cNvSpPr/>
            <p:nvPr/>
          </p:nvSpPr>
          <p:spPr>
            <a:xfrm>
              <a:off x="3737" y="4551"/>
              <a:ext cx="678" cy="0"/>
            </a:xfrm>
            <a:prstGeom prst="line">
              <a:avLst/>
            </a:prstGeom>
            <a:noFill/>
            <a:ln w="12700">
              <a:solidFill>
                <a:schemeClr val="tx1"/>
              </a:solidFill>
            </a:ln>
          </p:spPr>
        </p:sp>
        <p:sp>
          <p:nvSpPr>
            <p:cNvPr id="371" name="Прямая соединительная линия 370"/>
            <p:cNvSpPr/>
            <p:nvPr/>
          </p:nvSpPr>
          <p:spPr>
            <a:xfrm>
              <a:off x="4415" y="4551"/>
              <a:ext cx="0" cy="484"/>
            </a:xfrm>
            <a:prstGeom prst="line">
              <a:avLst/>
            </a:prstGeom>
            <a:noFill/>
            <a:ln w="12700">
              <a:solidFill>
                <a:schemeClr val="tx1"/>
              </a:solidFill>
            </a:ln>
          </p:spPr>
        </p:sp>
        <p:sp>
          <p:nvSpPr>
            <p:cNvPr id="372" name="Прямая соединительная линия 371"/>
            <p:cNvSpPr/>
            <p:nvPr/>
          </p:nvSpPr>
          <p:spPr>
            <a:xfrm>
              <a:off x="3737" y="5035"/>
              <a:ext cx="678" cy="0"/>
            </a:xfrm>
            <a:prstGeom prst="line">
              <a:avLst/>
            </a:prstGeom>
            <a:noFill/>
            <a:ln w="12700">
              <a:solidFill>
                <a:schemeClr val="tx1"/>
              </a:solidFill>
            </a:ln>
          </p:spPr>
        </p:sp>
        <p:sp>
          <p:nvSpPr>
            <p:cNvPr id="373" name="Прямая соединительная линия 372"/>
            <p:cNvSpPr/>
            <p:nvPr/>
          </p:nvSpPr>
          <p:spPr>
            <a:xfrm>
              <a:off x="3737" y="4551"/>
              <a:ext cx="0" cy="484"/>
            </a:xfrm>
            <a:prstGeom prst="line">
              <a:avLst/>
            </a:prstGeom>
            <a:noFill/>
            <a:ln w="12700">
              <a:solidFill>
                <a:schemeClr val="tx1"/>
              </a:solidFill>
            </a:ln>
          </p:spPr>
        </p:sp>
        <p:sp>
          <p:nvSpPr>
            <p:cNvPr id="374" name="TextBox 373"/>
            <p:cNvSpPr txBox="1"/>
            <p:nvPr/>
          </p:nvSpPr>
          <p:spPr>
            <a:xfrm>
              <a:off x="4415" y="4551"/>
              <a:ext cx="542"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580</a:t>
              </a:r>
            </a:p>
          </p:txBody>
        </p:sp>
        <p:sp>
          <p:nvSpPr>
            <p:cNvPr id="375" name="Прямая соединительная линия 374"/>
            <p:cNvSpPr/>
            <p:nvPr/>
          </p:nvSpPr>
          <p:spPr>
            <a:xfrm>
              <a:off x="4415" y="4551"/>
              <a:ext cx="542" cy="0"/>
            </a:xfrm>
            <a:prstGeom prst="line">
              <a:avLst/>
            </a:prstGeom>
            <a:noFill/>
            <a:ln w="12700">
              <a:solidFill>
                <a:schemeClr val="tx1"/>
              </a:solidFill>
            </a:ln>
          </p:spPr>
        </p:sp>
        <p:sp>
          <p:nvSpPr>
            <p:cNvPr id="376" name="Прямая соединительная линия 375"/>
            <p:cNvSpPr/>
            <p:nvPr/>
          </p:nvSpPr>
          <p:spPr>
            <a:xfrm>
              <a:off x="4957" y="4551"/>
              <a:ext cx="0" cy="484"/>
            </a:xfrm>
            <a:prstGeom prst="line">
              <a:avLst/>
            </a:prstGeom>
            <a:noFill/>
            <a:ln w="12700">
              <a:solidFill>
                <a:schemeClr val="tx1"/>
              </a:solidFill>
            </a:ln>
          </p:spPr>
        </p:sp>
        <p:sp>
          <p:nvSpPr>
            <p:cNvPr id="377" name="Прямая соединительная линия 376"/>
            <p:cNvSpPr/>
            <p:nvPr/>
          </p:nvSpPr>
          <p:spPr>
            <a:xfrm>
              <a:off x="4415" y="5035"/>
              <a:ext cx="542" cy="0"/>
            </a:xfrm>
            <a:prstGeom prst="line">
              <a:avLst/>
            </a:prstGeom>
            <a:noFill/>
            <a:ln w="12700">
              <a:solidFill>
                <a:schemeClr val="tx1"/>
              </a:solidFill>
            </a:ln>
          </p:spPr>
        </p:sp>
        <p:sp>
          <p:nvSpPr>
            <p:cNvPr id="378" name="Прямая соединительная линия 377"/>
            <p:cNvSpPr/>
            <p:nvPr/>
          </p:nvSpPr>
          <p:spPr>
            <a:xfrm>
              <a:off x="4415" y="4551"/>
              <a:ext cx="0" cy="484"/>
            </a:xfrm>
            <a:prstGeom prst="line">
              <a:avLst/>
            </a:prstGeom>
            <a:noFill/>
            <a:ln w="12700">
              <a:solidFill>
                <a:schemeClr val="tx1"/>
              </a:solidFill>
            </a:ln>
          </p:spPr>
        </p:sp>
        <p:sp>
          <p:nvSpPr>
            <p:cNvPr id="379" name="TextBox 378"/>
            <p:cNvSpPr txBox="1"/>
            <p:nvPr/>
          </p:nvSpPr>
          <p:spPr>
            <a:xfrm>
              <a:off x="4957" y="4551"/>
              <a:ext cx="617"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546</a:t>
              </a:r>
            </a:p>
          </p:txBody>
        </p:sp>
        <p:sp>
          <p:nvSpPr>
            <p:cNvPr id="380" name="Прямая соединительная линия 379"/>
            <p:cNvSpPr/>
            <p:nvPr/>
          </p:nvSpPr>
          <p:spPr>
            <a:xfrm>
              <a:off x="4957" y="4551"/>
              <a:ext cx="617" cy="0"/>
            </a:xfrm>
            <a:prstGeom prst="line">
              <a:avLst/>
            </a:prstGeom>
            <a:noFill/>
            <a:ln w="12700">
              <a:solidFill>
                <a:schemeClr val="tx1"/>
              </a:solidFill>
            </a:ln>
          </p:spPr>
        </p:sp>
        <p:sp>
          <p:nvSpPr>
            <p:cNvPr id="381" name="Прямая соединительная линия 380"/>
            <p:cNvSpPr/>
            <p:nvPr/>
          </p:nvSpPr>
          <p:spPr>
            <a:xfrm>
              <a:off x="5574" y="4551"/>
              <a:ext cx="0" cy="484"/>
            </a:xfrm>
            <a:prstGeom prst="line">
              <a:avLst/>
            </a:prstGeom>
            <a:noFill/>
            <a:ln w="12700">
              <a:solidFill>
                <a:schemeClr val="tx1"/>
              </a:solidFill>
            </a:ln>
          </p:spPr>
        </p:sp>
        <p:sp>
          <p:nvSpPr>
            <p:cNvPr id="382" name="Прямая соединительная линия 381"/>
            <p:cNvSpPr/>
            <p:nvPr/>
          </p:nvSpPr>
          <p:spPr>
            <a:xfrm>
              <a:off x="4957" y="5035"/>
              <a:ext cx="617" cy="0"/>
            </a:xfrm>
            <a:prstGeom prst="line">
              <a:avLst/>
            </a:prstGeom>
            <a:noFill/>
            <a:ln w="12700">
              <a:solidFill>
                <a:schemeClr val="tx1"/>
              </a:solidFill>
            </a:ln>
          </p:spPr>
        </p:sp>
        <p:sp>
          <p:nvSpPr>
            <p:cNvPr id="383" name="Прямая соединительная линия 382"/>
            <p:cNvSpPr/>
            <p:nvPr/>
          </p:nvSpPr>
          <p:spPr>
            <a:xfrm>
              <a:off x="4957" y="4551"/>
              <a:ext cx="0" cy="484"/>
            </a:xfrm>
            <a:prstGeom prst="line">
              <a:avLst/>
            </a:prstGeom>
            <a:noFill/>
            <a:ln w="12700">
              <a:solidFill>
                <a:schemeClr val="tx1"/>
              </a:solidFill>
            </a:ln>
          </p:spPr>
        </p:sp>
        <p:sp>
          <p:nvSpPr>
            <p:cNvPr id="384" name="TextBox 383"/>
            <p:cNvSpPr txBox="1"/>
            <p:nvPr/>
          </p:nvSpPr>
          <p:spPr>
            <a:xfrm>
              <a:off x="5574" y="4551"/>
              <a:ext cx="671"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510</a:t>
              </a:r>
            </a:p>
          </p:txBody>
        </p:sp>
        <p:sp>
          <p:nvSpPr>
            <p:cNvPr id="385" name="Прямая соединительная линия 384"/>
            <p:cNvSpPr/>
            <p:nvPr/>
          </p:nvSpPr>
          <p:spPr>
            <a:xfrm>
              <a:off x="5574" y="4551"/>
              <a:ext cx="671" cy="0"/>
            </a:xfrm>
            <a:prstGeom prst="line">
              <a:avLst/>
            </a:prstGeom>
            <a:noFill/>
            <a:ln w="12700">
              <a:solidFill>
                <a:schemeClr val="tx1"/>
              </a:solidFill>
            </a:ln>
          </p:spPr>
        </p:sp>
        <p:sp>
          <p:nvSpPr>
            <p:cNvPr id="386" name="Прямая соединительная линия 385"/>
            <p:cNvSpPr/>
            <p:nvPr/>
          </p:nvSpPr>
          <p:spPr>
            <a:xfrm>
              <a:off x="6245" y="4551"/>
              <a:ext cx="0" cy="484"/>
            </a:xfrm>
            <a:prstGeom prst="line">
              <a:avLst/>
            </a:prstGeom>
            <a:noFill/>
            <a:ln w="12700">
              <a:solidFill>
                <a:schemeClr val="tx1"/>
              </a:solidFill>
            </a:ln>
          </p:spPr>
        </p:sp>
        <p:sp>
          <p:nvSpPr>
            <p:cNvPr id="387" name="Прямая соединительная линия 386"/>
            <p:cNvSpPr/>
            <p:nvPr/>
          </p:nvSpPr>
          <p:spPr>
            <a:xfrm>
              <a:off x="5574" y="5035"/>
              <a:ext cx="671" cy="0"/>
            </a:xfrm>
            <a:prstGeom prst="line">
              <a:avLst/>
            </a:prstGeom>
            <a:noFill/>
            <a:ln w="12700">
              <a:solidFill>
                <a:schemeClr val="tx1"/>
              </a:solidFill>
            </a:ln>
          </p:spPr>
        </p:sp>
        <p:sp>
          <p:nvSpPr>
            <p:cNvPr id="388" name="Прямая соединительная линия 387"/>
            <p:cNvSpPr/>
            <p:nvPr/>
          </p:nvSpPr>
          <p:spPr>
            <a:xfrm>
              <a:off x="5574" y="4551"/>
              <a:ext cx="0" cy="484"/>
            </a:xfrm>
            <a:prstGeom prst="line">
              <a:avLst/>
            </a:prstGeom>
            <a:noFill/>
            <a:ln w="12700">
              <a:solidFill>
                <a:schemeClr val="tx1"/>
              </a:solidFill>
            </a:ln>
          </p:spPr>
        </p:sp>
        <p:sp>
          <p:nvSpPr>
            <p:cNvPr id="389" name="TextBox 388"/>
            <p:cNvSpPr txBox="1"/>
            <p:nvPr/>
          </p:nvSpPr>
          <p:spPr>
            <a:xfrm>
              <a:off x="6245" y="4551"/>
              <a:ext cx="678"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575</a:t>
              </a:r>
            </a:p>
          </p:txBody>
        </p:sp>
        <p:sp>
          <p:nvSpPr>
            <p:cNvPr id="390" name="Прямая соединительная линия 389"/>
            <p:cNvSpPr/>
            <p:nvPr/>
          </p:nvSpPr>
          <p:spPr>
            <a:xfrm>
              <a:off x="6245" y="4551"/>
              <a:ext cx="678" cy="0"/>
            </a:xfrm>
            <a:prstGeom prst="line">
              <a:avLst/>
            </a:prstGeom>
            <a:noFill/>
            <a:ln w="12700">
              <a:solidFill>
                <a:schemeClr val="tx1"/>
              </a:solidFill>
            </a:ln>
          </p:spPr>
        </p:sp>
        <p:sp>
          <p:nvSpPr>
            <p:cNvPr id="391" name="Прямая соединительная линия 390"/>
            <p:cNvSpPr/>
            <p:nvPr/>
          </p:nvSpPr>
          <p:spPr>
            <a:xfrm>
              <a:off x="6923" y="4551"/>
              <a:ext cx="0" cy="484"/>
            </a:xfrm>
            <a:prstGeom prst="line">
              <a:avLst/>
            </a:prstGeom>
            <a:noFill/>
            <a:ln w="12700">
              <a:solidFill>
                <a:schemeClr val="tx1"/>
              </a:solidFill>
            </a:ln>
          </p:spPr>
        </p:sp>
        <p:sp>
          <p:nvSpPr>
            <p:cNvPr id="392" name="Прямая соединительная линия 391"/>
            <p:cNvSpPr/>
            <p:nvPr/>
          </p:nvSpPr>
          <p:spPr>
            <a:xfrm>
              <a:off x="6245" y="5035"/>
              <a:ext cx="678" cy="0"/>
            </a:xfrm>
            <a:prstGeom prst="line">
              <a:avLst/>
            </a:prstGeom>
            <a:noFill/>
            <a:ln w="12700">
              <a:solidFill>
                <a:schemeClr val="tx1"/>
              </a:solidFill>
            </a:ln>
          </p:spPr>
        </p:sp>
        <p:sp>
          <p:nvSpPr>
            <p:cNvPr id="393" name="Прямая соединительная линия 392"/>
            <p:cNvSpPr/>
            <p:nvPr/>
          </p:nvSpPr>
          <p:spPr>
            <a:xfrm>
              <a:off x="6245" y="4551"/>
              <a:ext cx="0" cy="484"/>
            </a:xfrm>
            <a:prstGeom prst="line">
              <a:avLst/>
            </a:prstGeom>
            <a:noFill/>
            <a:ln w="12700">
              <a:solidFill>
                <a:schemeClr val="tx1"/>
              </a:solidFill>
            </a:ln>
          </p:spPr>
        </p:sp>
        <p:sp>
          <p:nvSpPr>
            <p:cNvPr id="394" name="TextBox 393"/>
            <p:cNvSpPr txBox="1"/>
            <p:nvPr/>
          </p:nvSpPr>
          <p:spPr>
            <a:xfrm>
              <a:off x="6923" y="4551"/>
              <a:ext cx="645"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743</a:t>
              </a:r>
            </a:p>
          </p:txBody>
        </p:sp>
        <p:sp>
          <p:nvSpPr>
            <p:cNvPr id="395" name="Прямая соединительная линия 394"/>
            <p:cNvSpPr/>
            <p:nvPr/>
          </p:nvSpPr>
          <p:spPr>
            <a:xfrm>
              <a:off x="6923" y="4551"/>
              <a:ext cx="645" cy="0"/>
            </a:xfrm>
            <a:prstGeom prst="line">
              <a:avLst/>
            </a:prstGeom>
            <a:noFill/>
            <a:ln w="12700">
              <a:solidFill>
                <a:schemeClr val="tx1"/>
              </a:solidFill>
            </a:ln>
          </p:spPr>
        </p:sp>
        <p:sp>
          <p:nvSpPr>
            <p:cNvPr id="396" name="Прямая соединительная линия 395"/>
            <p:cNvSpPr/>
            <p:nvPr/>
          </p:nvSpPr>
          <p:spPr>
            <a:xfrm>
              <a:off x="7568" y="4551"/>
              <a:ext cx="0" cy="484"/>
            </a:xfrm>
            <a:prstGeom prst="line">
              <a:avLst/>
            </a:prstGeom>
            <a:noFill/>
            <a:ln w="12700">
              <a:solidFill>
                <a:schemeClr val="tx1"/>
              </a:solidFill>
            </a:ln>
          </p:spPr>
        </p:sp>
        <p:sp>
          <p:nvSpPr>
            <p:cNvPr id="397" name="Прямая соединительная линия 396"/>
            <p:cNvSpPr/>
            <p:nvPr/>
          </p:nvSpPr>
          <p:spPr>
            <a:xfrm>
              <a:off x="6923" y="5035"/>
              <a:ext cx="645" cy="0"/>
            </a:xfrm>
            <a:prstGeom prst="line">
              <a:avLst/>
            </a:prstGeom>
            <a:noFill/>
            <a:ln w="12700">
              <a:solidFill>
                <a:schemeClr val="tx1"/>
              </a:solidFill>
            </a:ln>
          </p:spPr>
        </p:sp>
        <p:sp>
          <p:nvSpPr>
            <p:cNvPr id="398" name="Прямая соединительная линия 397"/>
            <p:cNvSpPr/>
            <p:nvPr/>
          </p:nvSpPr>
          <p:spPr>
            <a:xfrm>
              <a:off x="6923" y="4551"/>
              <a:ext cx="0" cy="484"/>
            </a:xfrm>
            <a:prstGeom prst="line">
              <a:avLst/>
            </a:prstGeom>
            <a:noFill/>
            <a:ln w="12700">
              <a:solidFill>
                <a:schemeClr val="tx1"/>
              </a:solidFill>
            </a:ln>
          </p:spPr>
        </p:sp>
        <p:sp>
          <p:nvSpPr>
            <p:cNvPr id="399" name="TextBox 398"/>
            <p:cNvSpPr txBox="1"/>
            <p:nvPr/>
          </p:nvSpPr>
          <p:spPr>
            <a:xfrm>
              <a:off x="7568" y="4551"/>
              <a:ext cx="725" cy="484"/>
            </a:xfrm>
            <a:prstGeom prst="rect">
              <a:avLst/>
            </a:prstGeom>
            <a:solidFill>
              <a:schemeClr val="bg1"/>
            </a:solidFill>
          </p:spPr>
          <p:txBody>
            <a:bodyPr wrap="square" lIns="0" tIns="0" rIns="0" bIns="0"/>
            <a:lstStyle>
              <a:lvl1pPr lvl="0">
                <a:defRPr/>
              </a:lvl1pPr>
            </a:lstStyle>
            <a:p>
              <a:pPr lvl="0" algn="ctr"/>
              <a:r>
                <a:rPr lang="ru-RU" sz="2800">
                  <a:latin typeface="Times New Roman"/>
                </a:rPr>
                <a:t>694</a:t>
              </a:r>
            </a:p>
          </p:txBody>
        </p:sp>
        <p:sp>
          <p:nvSpPr>
            <p:cNvPr id="400" name="Прямая соединительная линия 399"/>
            <p:cNvSpPr/>
            <p:nvPr/>
          </p:nvSpPr>
          <p:spPr>
            <a:xfrm>
              <a:off x="7568" y="4551"/>
              <a:ext cx="725" cy="0"/>
            </a:xfrm>
            <a:prstGeom prst="line">
              <a:avLst/>
            </a:prstGeom>
            <a:noFill/>
            <a:ln w="12700">
              <a:solidFill>
                <a:schemeClr val="tx1"/>
              </a:solidFill>
            </a:ln>
          </p:spPr>
        </p:sp>
        <p:sp>
          <p:nvSpPr>
            <p:cNvPr id="401" name="Прямая соединительная линия 400"/>
            <p:cNvSpPr/>
            <p:nvPr/>
          </p:nvSpPr>
          <p:spPr>
            <a:xfrm>
              <a:off x="8293" y="4551"/>
              <a:ext cx="0" cy="484"/>
            </a:xfrm>
            <a:prstGeom prst="line">
              <a:avLst/>
            </a:prstGeom>
            <a:noFill/>
            <a:ln w="12700">
              <a:solidFill>
                <a:schemeClr val="tx1"/>
              </a:solidFill>
            </a:ln>
          </p:spPr>
        </p:sp>
        <p:sp>
          <p:nvSpPr>
            <p:cNvPr id="402" name="Прямая соединительная линия 401"/>
            <p:cNvSpPr/>
            <p:nvPr/>
          </p:nvSpPr>
          <p:spPr>
            <a:xfrm>
              <a:off x="7568" y="5035"/>
              <a:ext cx="725" cy="0"/>
            </a:xfrm>
            <a:prstGeom prst="line">
              <a:avLst/>
            </a:prstGeom>
            <a:noFill/>
            <a:ln w="12700">
              <a:solidFill>
                <a:schemeClr val="tx1"/>
              </a:solidFill>
            </a:ln>
          </p:spPr>
        </p:sp>
        <p:sp>
          <p:nvSpPr>
            <p:cNvPr id="403" name="Прямая соединительная линия 402"/>
            <p:cNvSpPr/>
            <p:nvPr/>
          </p:nvSpPr>
          <p:spPr>
            <a:xfrm>
              <a:off x="7568" y="4551"/>
              <a:ext cx="0" cy="484"/>
            </a:xfrm>
            <a:prstGeom prst="line">
              <a:avLst/>
            </a:prstGeom>
            <a:noFill/>
            <a:ln w="12700">
              <a:solidFill>
                <a:schemeClr val="tx1"/>
              </a:solidFill>
            </a:ln>
          </p:spPr>
        </p:sp>
        <p:sp>
          <p:nvSpPr>
            <p:cNvPr id="404" name="TextBox 403"/>
            <p:cNvSpPr txBox="1"/>
            <p:nvPr/>
          </p:nvSpPr>
          <p:spPr>
            <a:xfrm>
              <a:off x="346" y="5035"/>
              <a:ext cx="2035" cy="254"/>
            </a:xfrm>
            <a:prstGeom prst="rect">
              <a:avLst/>
            </a:prstGeom>
            <a:solidFill>
              <a:schemeClr val="bg1"/>
            </a:solidFill>
          </p:spPr>
          <p:txBody>
            <a:bodyPr wrap="square" lIns="0" tIns="0" rIns="0" bIns="0"/>
            <a:lstStyle>
              <a:lvl1pPr lvl="0">
                <a:defRPr/>
              </a:lvl1pPr>
            </a:lstStyle>
            <a:p>
              <a:pPr lvl="0" algn="l"/>
              <a:r>
                <a:rPr sz="2800">
                  <a:latin typeface="Times New Roman"/>
                </a:rPr>
                <a:t>TURBIDITY,</a:t>
              </a:r>
              <a:r>
                <a:rPr lang="es-ES" sz="2800">
                  <a:latin typeface="Times New Roman"/>
                </a:rPr>
                <a:t> FNU, *</a:t>
              </a:r>
            </a:p>
          </p:txBody>
        </p:sp>
        <p:sp>
          <p:nvSpPr>
            <p:cNvPr id="405" name="Прямая соединительная линия 404"/>
            <p:cNvSpPr/>
            <p:nvPr/>
          </p:nvSpPr>
          <p:spPr>
            <a:xfrm>
              <a:off x="346" y="5035"/>
              <a:ext cx="2035" cy="0"/>
            </a:xfrm>
            <a:prstGeom prst="line">
              <a:avLst/>
            </a:prstGeom>
            <a:noFill/>
            <a:ln w="12700">
              <a:solidFill>
                <a:schemeClr val="tx1"/>
              </a:solidFill>
            </a:ln>
          </p:spPr>
        </p:sp>
        <p:sp>
          <p:nvSpPr>
            <p:cNvPr id="406" name="Прямая соединительная линия 405"/>
            <p:cNvSpPr/>
            <p:nvPr/>
          </p:nvSpPr>
          <p:spPr>
            <a:xfrm>
              <a:off x="2381" y="5035"/>
              <a:ext cx="0" cy="254"/>
            </a:xfrm>
            <a:prstGeom prst="line">
              <a:avLst/>
            </a:prstGeom>
            <a:noFill/>
            <a:ln w="12700">
              <a:solidFill>
                <a:schemeClr val="tx1"/>
              </a:solidFill>
            </a:ln>
          </p:spPr>
        </p:sp>
        <p:sp>
          <p:nvSpPr>
            <p:cNvPr id="407" name="Прямая соединительная линия 406"/>
            <p:cNvSpPr/>
            <p:nvPr/>
          </p:nvSpPr>
          <p:spPr>
            <a:xfrm>
              <a:off x="346" y="5289"/>
              <a:ext cx="2035" cy="0"/>
            </a:xfrm>
            <a:prstGeom prst="line">
              <a:avLst/>
            </a:prstGeom>
            <a:noFill/>
            <a:ln w="12700">
              <a:solidFill>
                <a:schemeClr val="tx1"/>
              </a:solidFill>
            </a:ln>
          </p:spPr>
        </p:sp>
        <p:sp>
          <p:nvSpPr>
            <p:cNvPr id="408" name="Прямая соединительная линия 407"/>
            <p:cNvSpPr/>
            <p:nvPr/>
          </p:nvSpPr>
          <p:spPr>
            <a:xfrm>
              <a:off x="346" y="5035"/>
              <a:ext cx="0" cy="254"/>
            </a:xfrm>
            <a:prstGeom prst="line">
              <a:avLst/>
            </a:prstGeom>
            <a:noFill/>
            <a:ln w="12700">
              <a:solidFill>
                <a:schemeClr val="tx1"/>
              </a:solidFill>
            </a:ln>
          </p:spPr>
        </p:sp>
        <p:sp>
          <p:nvSpPr>
            <p:cNvPr id="409" name="TextBox 408"/>
            <p:cNvSpPr txBox="1"/>
            <p:nvPr/>
          </p:nvSpPr>
          <p:spPr>
            <a:xfrm>
              <a:off x="2381" y="5035"/>
              <a:ext cx="678"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5687</a:t>
              </a:r>
            </a:p>
          </p:txBody>
        </p:sp>
        <p:sp>
          <p:nvSpPr>
            <p:cNvPr id="410" name="Прямая соединительная линия 409"/>
            <p:cNvSpPr/>
            <p:nvPr/>
          </p:nvSpPr>
          <p:spPr>
            <a:xfrm>
              <a:off x="2381" y="5035"/>
              <a:ext cx="678" cy="0"/>
            </a:xfrm>
            <a:prstGeom prst="line">
              <a:avLst/>
            </a:prstGeom>
            <a:noFill/>
            <a:ln w="12700">
              <a:solidFill>
                <a:schemeClr val="tx1"/>
              </a:solidFill>
            </a:ln>
          </p:spPr>
        </p:sp>
        <p:sp>
          <p:nvSpPr>
            <p:cNvPr id="411" name="Прямая соединительная линия 410"/>
            <p:cNvSpPr/>
            <p:nvPr/>
          </p:nvSpPr>
          <p:spPr>
            <a:xfrm>
              <a:off x="3059" y="5035"/>
              <a:ext cx="0" cy="254"/>
            </a:xfrm>
            <a:prstGeom prst="line">
              <a:avLst/>
            </a:prstGeom>
            <a:noFill/>
            <a:ln w="12700">
              <a:solidFill>
                <a:schemeClr val="tx1"/>
              </a:solidFill>
            </a:ln>
          </p:spPr>
        </p:sp>
        <p:sp>
          <p:nvSpPr>
            <p:cNvPr id="412" name="Прямая соединительная линия 411"/>
            <p:cNvSpPr/>
            <p:nvPr/>
          </p:nvSpPr>
          <p:spPr>
            <a:xfrm>
              <a:off x="2381" y="5289"/>
              <a:ext cx="678" cy="0"/>
            </a:xfrm>
            <a:prstGeom prst="line">
              <a:avLst/>
            </a:prstGeom>
            <a:noFill/>
            <a:ln w="12700">
              <a:solidFill>
                <a:schemeClr val="tx1"/>
              </a:solidFill>
            </a:ln>
          </p:spPr>
        </p:sp>
        <p:sp>
          <p:nvSpPr>
            <p:cNvPr id="413" name="Прямая соединительная линия 412"/>
            <p:cNvSpPr/>
            <p:nvPr/>
          </p:nvSpPr>
          <p:spPr>
            <a:xfrm>
              <a:off x="2381" y="5035"/>
              <a:ext cx="0" cy="254"/>
            </a:xfrm>
            <a:prstGeom prst="line">
              <a:avLst/>
            </a:prstGeom>
            <a:noFill/>
            <a:ln w="12700">
              <a:solidFill>
                <a:schemeClr val="tx1"/>
              </a:solidFill>
            </a:ln>
          </p:spPr>
        </p:sp>
        <p:sp>
          <p:nvSpPr>
            <p:cNvPr id="414" name="TextBox 413"/>
            <p:cNvSpPr txBox="1"/>
            <p:nvPr/>
          </p:nvSpPr>
          <p:spPr>
            <a:xfrm>
              <a:off x="3059" y="5035"/>
              <a:ext cx="678"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6073</a:t>
              </a:r>
            </a:p>
          </p:txBody>
        </p:sp>
        <p:sp>
          <p:nvSpPr>
            <p:cNvPr id="415" name="Прямая соединительная линия 414"/>
            <p:cNvSpPr/>
            <p:nvPr/>
          </p:nvSpPr>
          <p:spPr>
            <a:xfrm>
              <a:off x="3059" y="5035"/>
              <a:ext cx="678" cy="0"/>
            </a:xfrm>
            <a:prstGeom prst="line">
              <a:avLst/>
            </a:prstGeom>
            <a:noFill/>
            <a:ln w="12700">
              <a:solidFill>
                <a:schemeClr val="tx1"/>
              </a:solidFill>
            </a:ln>
          </p:spPr>
        </p:sp>
        <p:sp>
          <p:nvSpPr>
            <p:cNvPr id="416" name="Прямая соединительная линия 415"/>
            <p:cNvSpPr/>
            <p:nvPr/>
          </p:nvSpPr>
          <p:spPr>
            <a:xfrm>
              <a:off x="3737" y="5035"/>
              <a:ext cx="0" cy="254"/>
            </a:xfrm>
            <a:prstGeom prst="line">
              <a:avLst/>
            </a:prstGeom>
            <a:noFill/>
            <a:ln w="12700">
              <a:solidFill>
                <a:schemeClr val="tx1"/>
              </a:solidFill>
            </a:ln>
          </p:spPr>
        </p:sp>
        <p:sp>
          <p:nvSpPr>
            <p:cNvPr id="417" name="Прямая соединительная линия 416"/>
            <p:cNvSpPr/>
            <p:nvPr/>
          </p:nvSpPr>
          <p:spPr>
            <a:xfrm>
              <a:off x="3059" y="5289"/>
              <a:ext cx="678" cy="0"/>
            </a:xfrm>
            <a:prstGeom prst="line">
              <a:avLst/>
            </a:prstGeom>
            <a:noFill/>
            <a:ln w="12700">
              <a:solidFill>
                <a:schemeClr val="tx1"/>
              </a:solidFill>
            </a:ln>
          </p:spPr>
        </p:sp>
        <p:sp>
          <p:nvSpPr>
            <p:cNvPr id="418" name="Прямая соединительная линия 417"/>
            <p:cNvSpPr/>
            <p:nvPr/>
          </p:nvSpPr>
          <p:spPr>
            <a:xfrm>
              <a:off x="3059" y="5035"/>
              <a:ext cx="0" cy="254"/>
            </a:xfrm>
            <a:prstGeom prst="line">
              <a:avLst/>
            </a:prstGeom>
            <a:noFill/>
            <a:ln w="12700">
              <a:solidFill>
                <a:schemeClr val="tx1"/>
              </a:solidFill>
            </a:ln>
          </p:spPr>
        </p:sp>
        <p:sp>
          <p:nvSpPr>
            <p:cNvPr id="419" name="TextBox 418"/>
            <p:cNvSpPr txBox="1"/>
            <p:nvPr/>
          </p:nvSpPr>
          <p:spPr>
            <a:xfrm>
              <a:off x="3737" y="5035"/>
              <a:ext cx="678"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 </a:t>
              </a:r>
              <a:r>
                <a:rPr sz="2800">
                  <a:latin typeface="Times New Roman"/>
                </a:rPr>
                <a:t>-</a:t>
              </a:r>
            </a:p>
          </p:txBody>
        </p:sp>
        <p:sp>
          <p:nvSpPr>
            <p:cNvPr id="420" name="Прямая соединительная линия 419"/>
            <p:cNvSpPr/>
            <p:nvPr/>
          </p:nvSpPr>
          <p:spPr>
            <a:xfrm>
              <a:off x="3737" y="5035"/>
              <a:ext cx="678" cy="0"/>
            </a:xfrm>
            <a:prstGeom prst="line">
              <a:avLst/>
            </a:prstGeom>
            <a:noFill/>
            <a:ln w="12700">
              <a:solidFill>
                <a:schemeClr val="tx1"/>
              </a:solidFill>
            </a:ln>
          </p:spPr>
        </p:sp>
        <p:sp>
          <p:nvSpPr>
            <p:cNvPr id="421" name="Прямая соединительная линия 420"/>
            <p:cNvSpPr/>
            <p:nvPr/>
          </p:nvSpPr>
          <p:spPr>
            <a:xfrm>
              <a:off x="4415" y="5035"/>
              <a:ext cx="0" cy="254"/>
            </a:xfrm>
            <a:prstGeom prst="line">
              <a:avLst/>
            </a:prstGeom>
            <a:noFill/>
            <a:ln w="12700">
              <a:solidFill>
                <a:schemeClr val="tx1"/>
              </a:solidFill>
            </a:ln>
          </p:spPr>
        </p:sp>
        <p:sp>
          <p:nvSpPr>
            <p:cNvPr id="422" name="Прямая соединительная линия 421"/>
            <p:cNvSpPr/>
            <p:nvPr/>
          </p:nvSpPr>
          <p:spPr>
            <a:xfrm>
              <a:off x="3737" y="5289"/>
              <a:ext cx="678" cy="0"/>
            </a:xfrm>
            <a:prstGeom prst="line">
              <a:avLst/>
            </a:prstGeom>
            <a:noFill/>
            <a:ln w="12700">
              <a:solidFill>
                <a:schemeClr val="tx1"/>
              </a:solidFill>
            </a:ln>
          </p:spPr>
        </p:sp>
        <p:sp>
          <p:nvSpPr>
            <p:cNvPr id="423" name="Прямая соединительная линия 422"/>
            <p:cNvSpPr/>
            <p:nvPr/>
          </p:nvSpPr>
          <p:spPr>
            <a:xfrm>
              <a:off x="3737" y="5035"/>
              <a:ext cx="0" cy="254"/>
            </a:xfrm>
            <a:prstGeom prst="line">
              <a:avLst/>
            </a:prstGeom>
            <a:noFill/>
            <a:ln w="12700">
              <a:solidFill>
                <a:schemeClr val="tx1"/>
              </a:solidFill>
            </a:ln>
          </p:spPr>
        </p:sp>
        <p:sp>
          <p:nvSpPr>
            <p:cNvPr id="424" name="TextBox 423"/>
            <p:cNvSpPr txBox="1"/>
            <p:nvPr/>
          </p:nvSpPr>
          <p:spPr>
            <a:xfrm>
              <a:off x="4415" y="5035"/>
              <a:ext cx="542"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5900</a:t>
              </a:r>
            </a:p>
          </p:txBody>
        </p:sp>
        <p:sp>
          <p:nvSpPr>
            <p:cNvPr id="425" name="Прямая соединительная линия 424"/>
            <p:cNvSpPr/>
            <p:nvPr/>
          </p:nvSpPr>
          <p:spPr>
            <a:xfrm>
              <a:off x="4415" y="5035"/>
              <a:ext cx="542" cy="0"/>
            </a:xfrm>
            <a:prstGeom prst="line">
              <a:avLst/>
            </a:prstGeom>
            <a:noFill/>
            <a:ln w="12700">
              <a:solidFill>
                <a:schemeClr val="tx1"/>
              </a:solidFill>
            </a:ln>
          </p:spPr>
        </p:sp>
        <p:sp>
          <p:nvSpPr>
            <p:cNvPr id="426" name="Прямая соединительная линия 425"/>
            <p:cNvSpPr/>
            <p:nvPr/>
          </p:nvSpPr>
          <p:spPr>
            <a:xfrm>
              <a:off x="4957" y="5035"/>
              <a:ext cx="0" cy="254"/>
            </a:xfrm>
            <a:prstGeom prst="line">
              <a:avLst/>
            </a:prstGeom>
            <a:noFill/>
            <a:ln w="12700">
              <a:solidFill>
                <a:schemeClr val="tx1"/>
              </a:solidFill>
            </a:ln>
          </p:spPr>
        </p:sp>
        <p:sp>
          <p:nvSpPr>
            <p:cNvPr id="427" name="Прямая соединительная линия 426"/>
            <p:cNvSpPr/>
            <p:nvPr/>
          </p:nvSpPr>
          <p:spPr>
            <a:xfrm>
              <a:off x="4415" y="5289"/>
              <a:ext cx="542" cy="0"/>
            </a:xfrm>
            <a:prstGeom prst="line">
              <a:avLst/>
            </a:prstGeom>
            <a:noFill/>
            <a:ln w="12700">
              <a:solidFill>
                <a:schemeClr val="tx1"/>
              </a:solidFill>
            </a:ln>
          </p:spPr>
        </p:sp>
        <p:sp>
          <p:nvSpPr>
            <p:cNvPr id="428" name="Прямая соединительная линия 427"/>
            <p:cNvSpPr/>
            <p:nvPr/>
          </p:nvSpPr>
          <p:spPr>
            <a:xfrm>
              <a:off x="4415" y="5035"/>
              <a:ext cx="0" cy="254"/>
            </a:xfrm>
            <a:prstGeom prst="line">
              <a:avLst/>
            </a:prstGeom>
            <a:noFill/>
            <a:ln w="12700">
              <a:solidFill>
                <a:schemeClr val="tx1"/>
              </a:solidFill>
            </a:ln>
          </p:spPr>
        </p:sp>
        <p:sp>
          <p:nvSpPr>
            <p:cNvPr id="429" name="TextBox 428"/>
            <p:cNvSpPr txBox="1"/>
            <p:nvPr/>
          </p:nvSpPr>
          <p:spPr>
            <a:xfrm>
              <a:off x="4957" y="5035"/>
              <a:ext cx="617"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6339</a:t>
              </a:r>
            </a:p>
          </p:txBody>
        </p:sp>
        <p:sp>
          <p:nvSpPr>
            <p:cNvPr id="430" name="Прямая соединительная линия 429"/>
            <p:cNvSpPr/>
            <p:nvPr/>
          </p:nvSpPr>
          <p:spPr>
            <a:xfrm>
              <a:off x="4957" y="5035"/>
              <a:ext cx="617" cy="0"/>
            </a:xfrm>
            <a:prstGeom prst="line">
              <a:avLst/>
            </a:prstGeom>
            <a:noFill/>
            <a:ln w="12700">
              <a:solidFill>
                <a:schemeClr val="tx1"/>
              </a:solidFill>
            </a:ln>
          </p:spPr>
        </p:sp>
        <p:sp>
          <p:nvSpPr>
            <p:cNvPr id="431" name="Прямая соединительная линия 430"/>
            <p:cNvSpPr/>
            <p:nvPr/>
          </p:nvSpPr>
          <p:spPr>
            <a:xfrm>
              <a:off x="5574" y="5035"/>
              <a:ext cx="0" cy="254"/>
            </a:xfrm>
            <a:prstGeom prst="line">
              <a:avLst/>
            </a:prstGeom>
            <a:noFill/>
            <a:ln w="12700">
              <a:solidFill>
                <a:schemeClr val="tx1"/>
              </a:solidFill>
            </a:ln>
          </p:spPr>
        </p:sp>
        <p:sp>
          <p:nvSpPr>
            <p:cNvPr id="432" name="Прямая соединительная линия 431"/>
            <p:cNvSpPr/>
            <p:nvPr/>
          </p:nvSpPr>
          <p:spPr>
            <a:xfrm>
              <a:off x="4957" y="5289"/>
              <a:ext cx="617" cy="0"/>
            </a:xfrm>
            <a:prstGeom prst="line">
              <a:avLst/>
            </a:prstGeom>
            <a:noFill/>
            <a:ln w="12700">
              <a:solidFill>
                <a:schemeClr val="tx1"/>
              </a:solidFill>
            </a:ln>
          </p:spPr>
        </p:sp>
        <p:sp>
          <p:nvSpPr>
            <p:cNvPr id="433" name="Прямая соединительная линия 432"/>
            <p:cNvSpPr/>
            <p:nvPr/>
          </p:nvSpPr>
          <p:spPr>
            <a:xfrm>
              <a:off x="4957" y="5035"/>
              <a:ext cx="0" cy="254"/>
            </a:xfrm>
            <a:prstGeom prst="line">
              <a:avLst/>
            </a:prstGeom>
            <a:noFill/>
            <a:ln w="12700">
              <a:solidFill>
                <a:schemeClr val="tx1"/>
              </a:solidFill>
            </a:ln>
          </p:spPr>
        </p:sp>
        <p:sp>
          <p:nvSpPr>
            <p:cNvPr id="434" name="TextBox 433"/>
            <p:cNvSpPr txBox="1"/>
            <p:nvPr/>
          </p:nvSpPr>
          <p:spPr>
            <a:xfrm>
              <a:off x="5574" y="5035"/>
              <a:ext cx="671"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6234</a:t>
              </a:r>
            </a:p>
          </p:txBody>
        </p:sp>
        <p:sp>
          <p:nvSpPr>
            <p:cNvPr id="435" name="Прямая соединительная линия 434"/>
            <p:cNvSpPr/>
            <p:nvPr/>
          </p:nvSpPr>
          <p:spPr>
            <a:xfrm>
              <a:off x="5574" y="5035"/>
              <a:ext cx="671" cy="0"/>
            </a:xfrm>
            <a:prstGeom prst="line">
              <a:avLst/>
            </a:prstGeom>
            <a:noFill/>
            <a:ln w="12700">
              <a:solidFill>
                <a:schemeClr val="tx1"/>
              </a:solidFill>
            </a:ln>
          </p:spPr>
        </p:sp>
        <p:sp>
          <p:nvSpPr>
            <p:cNvPr id="436" name="Прямая соединительная линия 435"/>
            <p:cNvSpPr/>
            <p:nvPr/>
          </p:nvSpPr>
          <p:spPr>
            <a:xfrm>
              <a:off x="6245" y="5035"/>
              <a:ext cx="0" cy="254"/>
            </a:xfrm>
            <a:prstGeom prst="line">
              <a:avLst/>
            </a:prstGeom>
            <a:noFill/>
            <a:ln w="12700">
              <a:solidFill>
                <a:schemeClr val="tx1"/>
              </a:solidFill>
            </a:ln>
          </p:spPr>
        </p:sp>
        <p:sp>
          <p:nvSpPr>
            <p:cNvPr id="437" name="Прямая соединительная линия 436"/>
            <p:cNvSpPr/>
            <p:nvPr/>
          </p:nvSpPr>
          <p:spPr>
            <a:xfrm>
              <a:off x="5574" y="5289"/>
              <a:ext cx="671" cy="0"/>
            </a:xfrm>
            <a:prstGeom prst="line">
              <a:avLst/>
            </a:prstGeom>
            <a:noFill/>
            <a:ln w="12700">
              <a:solidFill>
                <a:schemeClr val="tx1"/>
              </a:solidFill>
            </a:ln>
          </p:spPr>
        </p:sp>
        <p:sp>
          <p:nvSpPr>
            <p:cNvPr id="438" name="Прямая соединительная линия 437"/>
            <p:cNvSpPr/>
            <p:nvPr/>
          </p:nvSpPr>
          <p:spPr>
            <a:xfrm>
              <a:off x="5574" y="5035"/>
              <a:ext cx="0" cy="254"/>
            </a:xfrm>
            <a:prstGeom prst="line">
              <a:avLst/>
            </a:prstGeom>
            <a:noFill/>
            <a:ln w="12700">
              <a:solidFill>
                <a:schemeClr val="tx1"/>
              </a:solidFill>
            </a:ln>
          </p:spPr>
        </p:sp>
        <p:sp>
          <p:nvSpPr>
            <p:cNvPr id="439" name="TextBox 438"/>
            <p:cNvSpPr txBox="1"/>
            <p:nvPr/>
          </p:nvSpPr>
          <p:spPr>
            <a:xfrm>
              <a:off x="6245" y="5035"/>
              <a:ext cx="678"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5753</a:t>
              </a:r>
            </a:p>
          </p:txBody>
        </p:sp>
        <p:sp>
          <p:nvSpPr>
            <p:cNvPr id="440" name="Прямая соединительная линия 439"/>
            <p:cNvSpPr/>
            <p:nvPr/>
          </p:nvSpPr>
          <p:spPr>
            <a:xfrm>
              <a:off x="6245" y="5035"/>
              <a:ext cx="678" cy="0"/>
            </a:xfrm>
            <a:prstGeom prst="line">
              <a:avLst/>
            </a:prstGeom>
            <a:noFill/>
            <a:ln w="12700">
              <a:solidFill>
                <a:schemeClr val="tx1"/>
              </a:solidFill>
            </a:ln>
          </p:spPr>
        </p:sp>
        <p:sp>
          <p:nvSpPr>
            <p:cNvPr id="441" name="Прямая соединительная линия 440"/>
            <p:cNvSpPr/>
            <p:nvPr/>
          </p:nvSpPr>
          <p:spPr>
            <a:xfrm>
              <a:off x="6923" y="5035"/>
              <a:ext cx="0" cy="254"/>
            </a:xfrm>
            <a:prstGeom prst="line">
              <a:avLst/>
            </a:prstGeom>
            <a:noFill/>
            <a:ln w="12700">
              <a:solidFill>
                <a:schemeClr val="tx1"/>
              </a:solidFill>
            </a:ln>
          </p:spPr>
        </p:sp>
        <p:sp>
          <p:nvSpPr>
            <p:cNvPr id="442" name="Прямая соединительная линия 441"/>
            <p:cNvSpPr/>
            <p:nvPr/>
          </p:nvSpPr>
          <p:spPr>
            <a:xfrm>
              <a:off x="6245" y="5289"/>
              <a:ext cx="678" cy="0"/>
            </a:xfrm>
            <a:prstGeom prst="line">
              <a:avLst/>
            </a:prstGeom>
            <a:noFill/>
            <a:ln w="12700">
              <a:solidFill>
                <a:schemeClr val="tx1"/>
              </a:solidFill>
            </a:ln>
          </p:spPr>
        </p:sp>
        <p:sp>
          <p:nvSpPr>
            <p:cNvPr id="443" name="Прямая соединительная линия 442"/>
            <p:cNvSpPr/>
            <p:nvPr/>
          </p:nvSpPr>
          <p:spPr>
            <a:xfrm>
              <a:off x="6245" y="5035"/>
              <a:ext cx="0" cy="254"/>
            </a:xfrm>
            <a:prstGeom prst="line">
              <a:avLst/>
            </a:prstGeom>
            <a:noFill/>
            <a:ln w="12700">
              <a:solidFill>
                <a:schemeClr val="tx1"/>
              </a:solidFill>
            </a:ln>
          </p:spPr>
        </p:sp>
        <p:sp>
          <p:nvSpPr>
            <p:cNvPr id="444" name="TextBox 443"/>
            <p:cNvSpPr txBox="1"/>
            <p:nvPr/>
          </p:nvSpPr>
          <p:spPr>
            <a:xfrm>
              <a:off x="6923" y="5035"/>
              <a:ext cx="645"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7428</a:t>
              </a:r>
            </a:p>
          </p:txBody>
        </p:sp>
        <p:sp>
          <p:nvSpPr>
            <p:cNvPr id="445" name="Прямая соединительная линия 444"/>
            <p:cNvSpPr/>
            <p:nvPr/>
          </p:nvSpPr>
          <p:spPr>
            <a:xfrm>
              <a:off x="6923" y="5035"/>
              <a:ext cx="645" cy="0"/>
            </a:xfrm>
            <a:prstGeom prst="line">
              <a:avLst/>
            </a:prstGeom>
            <a:noFill/>
            <a:ln w="12700">
              <a:solidFill>
                <a:schemeClr val="tx1"/>
              </a:solidFill>
            </a:ln>
          </p:spPr>
        </p:sp>
        <p:sp>
          <p:nvSpPr>
            <p:cNvPr id="446" name="Прямая соединительная линия 445"/>
            <p:cNvSpPr/>
            <p:nvPr/>
          </p:nvSpPr>
          <p:spPr>
            <a:xfrm>
              <a:off x="7568" y="5035"/>
              <a:ext cx="0" cy="254"/>
            </a:xfrm>
            <a:prstGeom prst="line">
              <a:avLst/>
            </a:prstGeom>
            <a:noFill/>
            <a:ln w="12700">
              <a:solidFill>
                <a:schemeClr val="tx1"/>
              </a:solidFill>
            </a:ln>
          </p:spPr>
        </p:sp>
        <p:sp>
          <p:nvSpPr>
            <p:cNvPr id="447" name="Прямая соединительная линия 446"/>
            <p:cNvSpPr/>
            <p:nvPr/>
          </p:nvSpPr>
          <p:spPr>
            <a:xfrm>
              <a:off x="6923" y="5289"/>
              <a:ext cx="645" cy="0"/>
            </a:xfrm>
            <a:prstGeom prst="line">
              <a:avLst/>
            </a:prstGeom>
            <a:noFill/>
            <a:ln w="12700">
              <a:solidFill>
                <a:schemeClr val="tx1"/>
              </a:solidFill>
            </a:ln>
          </p:spPr>
        </p:sp>
        <p:sp>
          <p:nvSpPr>
            <p:cNvPr id="448" name="Прямая соединительная линия 447"/>
            <p:cNvSpPr/>
            <p:nvPr/>
          </p:nvSpPr>
          <p:spPr>
            <a:xfrm>
              <a:off x="6923" y="5035"/>
              <a:ext cx="0" cy="254"/>
            </a:xfrm>
            <a:prstGeom prst="line">
              <a:avLst/>
            </a:prstGeom>
            <a:noFill/>
            <a:ln w="12700">
              <a:solidFill>
                <a:schemeClr val="tx1"/>
              </a:solidFill>
            </a:ln>
          </p:spPr>
        </p:sp>
        <p:sp>
          <p:nvSpPr>
            <p:cNvPr id="449" name="TextBox 448"/>
            <p:cNvSpPr txBox="1"/>
            <p:nvPr/>
          </p:nvSpPr>
          <p:spPr>
            <a:xfrm>
              <a:off x="7568" y="5035"/>
              <a:ext cx="725" cy="254"/>
            </a:xfrm>
            <a:prstGeom prst="rect">
              <a:avLst/>
            </a:prstGeom>
            <a:solidFill>
              <a:schemeClr val="bg1"/>
            </a:solidFill>
          </p:spPr>
          <p:txBody>
            <a:bodyPr wrap="square" lIns="0" tIns="0" rIns="0" bIns="0"/>
            <a:lstStyle>
              <a:lvl1pPr lvl="0">
                <a:defRPr/>
              </a:lvl1pPr>
            </a:lstStyle>
            <a:p>
              <a:pPr lvl="0" algn="ctr"/>
              <a:r>
                <a:rPr lang="ru-RU" sz="2800">
                  <a:latin typeface="Times New Roman"/>
                </a:rPr>
                <a:t>6942</a:t>
              </a:r>
            </a:p>
          </p:txBody>
        </p:sp>
        <p:sp>
          <p:nvSpPr>
            <p:cNvPr id="450" name="Прямая соединительная линия 449"/>
            <p:cNvSpPr/>
            <p:nvPr/>
          </p:nvSpPr>
          <p:spPr>
            <a:xfrm>
              <a:off x="7568" y="5035"/>
              <a:ext cx="725" cy="0"/>
            </a:xfrm>
            <a:prstGeom prst="line">
              <a:avLst/>
            </a:prstGeom>
            <a:noFill/>
            <a:ln w="12700">
              <a:solidFill>
                <a:schemeClr val="tx1"/>
              </a:solidFill>
            </a:ln>
          </p:spPr>
        </p:sp>
        <p:sp>
          <p:nvSpPr>
            <p:cNvPr id="451" name="Прямая соединительная линия 450"/>
            <p:cNvSpPr/>
            <p:nvPr/>
          </p:nvSpPr>
          <p:spPr>
            <a:xfrm>
              <a:off x="8293" y="5035"/>
              <a:ext cx="0" cy="254"/>
            </a:xfrm>
            <a:prstGeom prst="line">
              <a:avLst/>
            </a:prstGeom>
            <a:noFill/>
            <a:ln w="12700">
              <a:solidFill>
                <a:schemeClr val="tx1"/>
              </a:solidFill>
            </a:ln>
          </p:spPr>
        </p:sp>
        <p:sp>
          <p:nvSpPr>
            <p:cNvPr id="452" name="Прямая соединительная линия 451"/>
            <p:cNvSpPr/>
            <p:nvPr/>
          </p:nvSpPr>
          <p:spPr>
            <a:xfrm>
              <a:off x="7568" y="5289"/>
              <a:ext cx="725" cy="0"/>
            </a:xfrm>
            <a:prstGeom prst="line">
              <a:avLst/>
            </a:prstGeom>
            <a:noFill/>
            <a:ln w="12700">
              <a:solidFill>
                <a:schemeClr val="tx1"/>
              </a:solidFill>
            </a:ln>
          </p:spPr>
        </p:sp>
        <p:sp>
          <p:nvSpPr>
            <p:cNvPr id="453" name="Прямая соединительная линия 452"/>
            <p:cNvSpPr/>
            <p:nvPr/>
          </p:nvSpPr>
          <p:spPr>
            <a:xfrm>
              <a:off x="7568" y="5035"/>
              <a:ext cx="0" cy="254"/>
            </a:xfrm>
            <a:prstGeom prst="line">
              <a:avLst/>
            </a:prstGeom>
            <a:noFill/>
            <a:ln w="12700">
              <a:solidFill>
                <a:schemeClr val="tx1"/>
              </a:solidFill>
            </a:ln>
          </p:spPr>
        </p:sp>
      </p:grpSp>
      <p:sp>
        <p:nvSpPr>
          <p:cNvPr id="454" name="Прямая соединительная линия 453"/>
          <p:cNvSpPr/>
          <p:nvPr/>
        </p:nvSpPr>
        <p:spPr>
          <a:xfrm>
            <a:off x="9868632" y="5079209"/>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55" name="Прямая соединительная линия 454"/>
          <p:cNvSpPr/>
          <p:nvPr/>
        </p:nvSpPr>
        <p:spPr>
          <a:xfrm>
            <a:off x="15468648" y="5079209"/>
            <a:ext cx="849968"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56" name="Прямая соединительная линия 455"/>
          <p:cNvSpPr/>
          <p:nvPr/>
        </p:nvSpPr>
        <p:spPr>
          <a:xfrm>
            <a:off x="9868632" y="6025394"/>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57" name="Прямая соединительная линия 456"/>
          <p:cNvSpPr/>
          <p:nvPr/>
        </p:nvSpPr>
        <p:spPr>
          <a:xfrm>
            <a:off x="15468648" y="6030523"/>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58" name="Прямая соединительная линия 457"/>
          <p:cNvSpPr/>
          <p:nvPr/>
        </p:nvSpPr>
        <p:spPr>
          <a:xfrm>
            <a:off x="18396002" y="6879431"/>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59" name="Прямая соединительная линия 458"/>
          <p:cNvSpPr/>
          <p:nvPr/>
        </p:nvSpPr>
        <p:spPr>
          <a:xfrm>
            <a:off x="16968650" y="6879431"/>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0" name="Прямая соединительная линия 459"/>
          <p:cNvSpPr/>
          <p:nvPr/>
        </p:nvSpPr>
        <p:spPr>
          <a:xfrm>
            <a:off x="6642660" y="7458535"/>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1" name="Прямая соединительная линия 460"/>
          <p:cNvSpPr/>
          <p:nvPr/>
        </p:nvSpPr>
        <p:spPr>
          <a:xfrm>
            <a:off x="16828848" y="7458535"/>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2" name="Прямая соединительная линия 461"/>
          <p:cNvSpPr/>
          <p:nvPr/>
        </p:nvSpPr>
        <p:spPr>
          <a:xfrm>
            <a:off x="9742285" y="8236655"/>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3" name="Прямая соединительная линия 462"/>
          <p:cNvSpPr/>
          <p:nvPr/>
        </p:nvSpPr>
        <p:spPr>
          <a:xfrm>
            <a:off x="16864077" y="8236655"/>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4" name="Прямая соединительная линия 463"/>
          <p:cNvSpPr/>
          <p:nvPr/>
        </p:nvSpPr>
        <p:spPr>
          <a:xfrm>
            <a:off x="12436034" y="8857084"/>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5" name="Прямая соединительная линия 464"/>
          <p:cNvSpPr/>
          <p:nvPr/>
        </p:nvSpPr>
        <p:spPr>
          <a:xfrm>
            <a:off x="6743315" y="8857084"/>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6" name="Прямая соединительная линия 465"/>
          <p:cNvSpPr/>
          <p:nvPr/>
        </p:nvSpPr>
        <p:spPr>
          <a:xfrm>
            <a:off x="8259584" y="10221060"/>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7" name="Прямая соединительная линия 466"/>
          <p:cNvSpPr/>
          <p:nvPr/>
        </p:nvSpPr>
        <p:spPr>
          <a:xfrm>
            <a:off x="13999964" y="10221060"/>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8" name="Прямая соединительная линия 467"/>
          <p:cNvSpPr/>
          <p:nvPr/>
        </p:nvSpPr>
        <p:spPr>
          <a:xfrm>
            <a:off x="8259585" y="11233348"/>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69" name="Прямая соединительная линия 468"/>
          <p:cNvSpPr/>
          <p:nvPr/>
        </p:nvSpPr>
        <p:spPr>
          <a:xfrm>
            <a:off x="16999344" y="11342996"/>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70" name="Прямая соединительная линия 469"/>
          <p:cNvSpPr/>
          <p:nvPr/>
        </p:nvSpPr>
        <p:spPr>
          <a:xfrm>
            <a:off x="6850549" y="12518234"/>
            <a:ext cx="1020461"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71" name="Прямая соединительная линия 470"/>
          <p:cNvSpPr/>
          <p:nvPr/>
        </p:nvSpPr>
        <p:spPr>
          <a:xfrm>
            <a:off x="16968651" y="12518234"/>
            <a:ext cx="1020463"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472" name="Прямоугольник 471"/>
          <p:cNvSpPr/>
          <p:nvPr/>
        </p:nvSpPr>
        <p:spPr>
          <a:xfrm>
            <a:off x="1902079" y="4756550"/>
            <a:ext cx="4593332" cy="64531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3" name="Прямоугольник 472"/>
          <p:cNvSpPr/>
          <p:nvPr/>
        </p:nvSpPr>
        <p:spPr>
          <a:xfrm>
            <a:off x="1879527" y="5619757"/>
            <a:ext cx="4593332" cy="754856"/>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4" name="Прямоугольник 473"/>
          <p:cNvSpPr/>
          <p:nvPr/>
        </p:nvSpPr>
        <p:spPr>
          <a:xfrm>
            <a:off x="1964760" y="6422234"/>
            <a:ext cx="4530651" cy="60483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5" name="Прямоугольник 474"/>
          <p:cNvSpPr/>
          <p:nvPr/>
        </p:nvSpPr>
        <p:spPr>
          <a:xfrm>
            <a:off x="2049328" y="7127080"/>
            <a:ext cx="4503070" cy="538163"/>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6" name="Прямоугольник 475"/>
          <p:cNvSpPr/>
          <p:nvPr/>
        </p:nvSpPr>
        <p:spPr>
          <a:xfrm>
            <a:off x="1972368" y="7852083"/>
            <a:ext cx="4530651" cy="769145"/>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7" name="Прямоугольник 476"/>
          <p:cNvSpPr/>
          <p:nvPr/>
        </p:nvSpPr>
        <p:spPr>
          <a:xfrm>
            <a:off x="2049328" y="8617743"/>
            <a:ext cx="4593332" cy="1059657"/>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8" name="Прямоугольник 477"/>
          <p:cNvSpPr/>
          <p:nvPr/>
        </p:nvSpPr>
        <p:spPr>
          <a:xfrm>
            <a:off x="1939398" y="9763127"/>
            <a:ext cx="4593332" cy="1073945"/>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79" name="Прямоугольник 478"/>
          <p:cNvSpPr/>
          <p:nvPr/>
        </p:nvSpPr>
        <p:spPr>
          <a:xfrm>
            <a:off x="1964760" y="10893675"/>
            <a:ext cx="4593332" cy="1059656"/>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80" name="Прямоугольник 479"/>
          <p:cNvSpPr/>
          <p:nvPr/>
        </p:nvSpPr>
        <p:spPr>
          <a:xfrm>
            <a:off x="1949816" y="12065796"/>
            <a:ext cx="4593332" cy="45243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481" name="Прямоугольник 480"/>
          <p:cNvSpPr/>
          <p:nvPr/>
        </p:nvSpPr>
        <p:spPr>
          <a:xfrm>
            <a:off x="1825558" y="12631071"/>
            <a:ext cx="8426959" cy="690563"/>
          </a:xfrm>
          <a:prstGeom prst="rect">
            <a:avLst/>
          </a:prstGeom>
          <a:noFill/>
        </p:spPr>
        <p:txBody>
          <a:bodyPr wrap="none" lIns="91425" tIns="45713" rIns="91425" bIns="45713"/>
          <a:lstStyle>
            <a:lvl1pPr lvl="0">
              <a:defRPr/>
            </a:lvl1pPr>
          </a:lstStyle>
          <a:p>
            <a:pPr lvl="0"/>
            <a:r>
              <a:rPr sz="2400" dirty="0">
                <a:latin typeface="Times New Roman"/>
              </a:rPr>
              <a:t>*IN 8°BRIX RECONSTITUTED JUICE.</a:t>
            </a:r>
          </a:p>
        </p:txBody>
      </p:sp>
      <p:sp>
        <p:nvSpPr>
          <p:cNvPr id="482" name="Прямоугольник 481"/>
          <p:cNvSpPr/>
          <p:nvPr/>
        </p:nvSpPr>
        <p:spPr>
          <a:xfrm>
            <a:off x="2050956" y="3629038"/>
            <a:ext cx="2735440" cy="783431"/>
          </a:xfrm>
          <a:prstGeom prst="rect">
            <a:avLst/>
          </a:prstGeom>
          <a:noFill/>
        </p:spPr>
        <p:txBody>
          <a:bodyPr wrap="none" lIns="91425" tIns="45713" rIns="91425" bIns="45713"/>
          <a:lstStyle>
            <a:lvl1pPr lvl="0">
              <a:defRPr/>
            </a:lvl1pPr>
          </a:lstStyle>
          <a:p>
            <a:pPr lvl="0"/>
            <a:r>
              <a:rPr sz="2800" b="1" dirty="0">
                <a:latin typeface="Times New Roman"/>
              </a:rPr>
              <a:t>TABLE 1.</a:t>
            </a:r>
          </a:p>
        </p:txBody>
      </p:sp>
      <p:sp>
        <p:nvSpPr>
          <p:cNvPr id="483" name="Номер слайда 482"/>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9</a:t>
            </a:fld>
            <a:endParaRPr/>
          </a:p>
        </p:txBody>
      </p:sp>
      <p:pic>
        <p:nvPicPr>
          <p:cNvPr id="484" name="Рисунок 483"/>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82"/>
                                        </p:tgtEl>
                                        <p:attrNameLst>
                                          <p:attrName>style.visibility</p:attrName>
                                        </p:attrNameLst>
                                      </p:cBhvr>
                                      <p:to>
                                        <p:strVal val="visible"/>
                                      </p:to>
                                    </p:set>
                                    <p:animEffect transition="in" filter="wipe(down)">
                                      <p:cBhvr>
                                        <p:cTn id="7" dur="500"/>
                                        <p:tgtEl>
                                          <p:spTgt spid="4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72"/>
                                        </p:tgtEl>
                                        <p:attrNameLst>
                                          <p:attrName>style.visibility</p:attrName>
                                        </p:attrNameLst>
                                      </p:cBhvr>
                                      <p:to>
                                        <p:strVal val="visible"/>
                                      </p:to>
                                    </p:set>
                                    <p:animEffect transition="in" filter="wipe(down)">
                                      <p:cBhvr>
                                        <p:cTn id="17" dur="500"/>
                                        <p:tgtEl>
                                          <p:spTgt spid="4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54"/>
                                        </p:tgtEl>
                                        <p:attrNameLst>
                                          <p:attrName>style.visibility</p:attrName>
                                        </p:attrNameLst>
                                      </p:cBhvr>
                                      <p:to>
                                        <p:strVal val="visible"/>
                                      </p:to>
                                    </p:set>
                                    <p:animEffect transition="in" filter="wipe(left)">
                                      <p:cBhvr>
                                        <p:cTn id="22" dur="500"/>
                                        <p:tgtEl>
                                          <p:spTgt spid="4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55"/>
                                        </p:tgtEl>
                                        <p:attrNameLst>
                                          <p:attrName>style.visibility</p:attrName>
                                        </p:attrNameLst>
                                      </p:cBhvr>
                                      <p:to>
                                        <p:strVal val="visible"/>
                                      </p:to>
                                    </p:set>
                                    <p:animEffect transition="in" filter="wipe(left)">
                                      <p:cBhvr>
                                        <p:cTn id="27" dur="500"/>
                                        <p:tgtEl>
                                          <p:spTgt spid="45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73"/>
                                        </p:tgtEl>
                                        <p:attrNameLst>
                                          <p:attrName>style.visibility</p:attrName>
                                        </p:attrNameLst>
                                      </p:cBhvr>
                                      <p:to>
                                        <p:strVal val="visible"/>
                                      </p:to>
                                    </p:set>
                                    <p:animEffect transition="in" filter="wipe(down)">
                                      <p:cBhvr>
                                        <p:cTn id="32" dur="500"/>
                                        <p:tgtEl>
                                          <p:spTgt spid="47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56"/>
                                        </p:tgtEl>
                                        <p:attrNameLst>
                                          <p:attrName>style.visibility</p:attrName>
                                        </p:attrNameLst>
                                      </p:cBhvr>
                                      <p:to>
                                        <p:strVal val="visible"/>
                                      </p:to>
                                    </p:set>
                                    <p:animEffect transition="in" filter="wipe(left)">
                                      <p:cBhvr>
                                        <p:cTn id="37" dur="500"/>
                                        <p:tgtEl>
                                          <p:spTgt spid="45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57"/>
                                        </p:tgtEl>
                                        <p:attrNameLst>
                                          <p:attrName>style.visibility</p:attrName>
                                        </p:attrNameLst>
                                      </p:cBhvr>
                                      <p:to>
                                        <p:strVal val="visible"/>
                                      </p:to>
                                    </p:set>
                                    <p:animEffect transition="in" filter="wipe(left)">
                                      <p:cBhvr>
                                        <p:cTn id="42" dur="500"/>
                                        <p:tgtEl>
                                          <p:spTgt spid="45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74"/>
                                        </p:tgtEl>
                                        <p:attrNameLst>
                                          <p:attrName>style.visibility</p:attrName>
                                        </p:attrNameLst>
                                      </p:cBhvr>
                                      <p:to>
                                        <p:strVal val="visible"/>
                                      </p:to>
                                    </p:set>
                                    <p:animEffect transition="in" filter="wipe(down)">
                                      <p:cBhvr>
                                        <p:cTn id="47" dur="500"/>
                                        <p:tgtEl>
                                          <p:spTgt spid="47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458"/>
                                        </p:tgtEl>
                                        <p:attrNameLst>
                                          <p:attrName>style.visibility</p:attrName>
                                        </p:attrNameLst>
                                      </p:cBhvr>
                                      <p:to>
                                        <p:strVal val="visible"/>
                                      </p:to>
                                    </p:set>
                                    <p:animEffect transition="in" filter="wipe(left)">
                                      <p:cBhvr>
                                        <p:cTn id="52" dur="500"/>
                                        <p:tgtEl>
                                          <p:spTgt spid="45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459"/>
                                        </p:tgtEl>
                                        <p:attrNameLst>
                                          <p:attrName>style.visibility</p:attrName>
                                        </p:attrNameLst>
                                      </p:cBhvr>
                                      <p:to>
                                        <p:strVal val="visible"/>
                                      </p:to>
                                    </p:set>
                                    <p:animEffect transition="in" filter="wipe(left)">
                                      <p:cBhvr>
                                        <p:cTn id="57" dur="500"/>
                                        <p:tgtEl>
                                          <p:spTgt spid="45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475"/>
                                        </p:tgtEl>
                                        <p:attrNameLst>
                                          <p:attrName>style.visibility</p:attrName>
                                        </p:attrNameLst>
                                      </p:cBhvr>
                                      <p:to>
                                        <p:strVal val="visible"/>
                                      </p:to>
                                    </p:set>
                                    <p:animEffect transition="in" filter="wipe(down)">
                                      <p:cBhvr>
                                        <p:cTn id="62" dur="500"/>
                                        <p:tgtEl>
                                          <p:spTgt spid="47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81"/>
                                        </p:tgtEl>
                                        <p:attrNameLst>
                                          <p:attrName>style.visibility</p:attrName>
                                        </p:attrNameLst>
                                      </p:cBhvr>
                                      <p:to>
                                        <p:strVal val="visible"/>
                                      </p:to>
                                    </p:set>
                                    <p:animEffect transition="in" filter="wipe(down)">
                                      <p:cBhvr>
                                        <p:cTn id="67" dur="500"/>
                                        <p:tgtEl>
                                          <p:spTgt spid="48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460"/>
                                        </p:tgtEl>
                                        <p:attrNameLst>
                                          <p:attrName>style.visibility</p:attrName>
                                        </p:attrNameLst>
                                      </p:cBhvr>
                                      <p:to>
                                        <p:strVal val="visible"/>
                                      </p:to>
                                    </p:set>
                                    <p:animEffect transition="in" filter="wipe(left)">
                                      <p:cBhvr>
                                        <p:cTn id="72" dur="500"/>
                                        <p:tgtEl>
                                          <p:spTgt spid="46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461"/>
                                        </p:tgtEl>
                                        <p:attrNameLst>
                                          <p:attrName>style.visibility</p:attrName>
                                        </p:attrNameLst>
                                      </p:cBhvr>
                                      <p:to>
                                        <p:strVal val="visible"/>
                                      </p:to>
                                    </p:set>
                                    <p:animEffect transition="in" filter="wipe(left)">
                                      <p:cBhvr>
                                        <p:cTn id="77" dur="500"/>
                                        <p:tgtEl>
                                          <p:spTgt spid="461"/>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476"/>
                                        </p:tgtEl>
                                        <p:attrNameLst>
                                          <p:attrName>style.visibility</p:attrName>
                                        </p:attrNameLst>
                                      </p:cBhvr>
                                      <p:to>
                                        <p:strVal val="visible"/>
                                      </p:to>
                                    </p:set>
                                    <p:animEffect transition="in" filter="wipe(down)">
                                      <p:cBhvr>
                                        <p:cTn id="82" dur="500"/>
                                        <p:tgtEl>
                                          <p:spTgt spid="47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462"/>
                                        </p:tgtEl>
                                        <p:attrNameLst>
                                          <p:attrName>style.visibility</p:attrName>
                                        </p:attrNameLst>
                                      </p:cBhvr>
                                      <p:to>
                                        <p:strVal val="visible"/>
                                      </p:to>
                                    </p:set>
                                    <p:animEffect transition="in" filter="wipe(left)">
                                      <p:cBhvr>
                                        <p:cTn id="87" dur="500"/>
                                        <p:tgtEl>
                                          <p:spTgt spid="46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463"/>
                                        </p:tgtEl>
                                        <p:attrNameLst>
                                          <p:attrName>style.visibility</p:attrName>
                                        </p:attrNameLst>
                                      </p:cBhvr>
                                      <p:to>
                                        <p:strVal val="visible"/>
                                      </p:to>
                                    </p:set>
                                    <p:animEffect transition="in" filter="wipe(left)">
                                      <p:cBhvr>
                                        <p:cTn id="92" dur="500"/>
                                        <p:tgtEl>
                                          <p:spTgt spid="46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477"/>
                                        </p:tgtEl>
                                        <p:attrNameLst>
                                          <p:attrName>style.visibility</p:attrName>
                                        </p:attrNameLst>
                                      </p:cBhvr>
                                      <p:to>
                                        <p:strVal val="visible"/>
                                      </p:to>
                                    </p:set>
                                    <p:animEffect transition="in" filter="wipe(down)">
                                      <p:cBhvr>
                                        <p:cTn id="97" dur="500"/>
                                        <p:tgtEl>
                                          <p:spTgt spid="477"/>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464"/>
                                        </p:tgtEl>
                                        <p:attrNameLst>
                                          <p:attrName>style.visibility</p:attrName>
                                        </p:attrNameLst>
                                      </p:cBhvr>
                                      <p:to>
                                        <p:strVal val="visible"/>
                                      </p:to>
                                    </p:set>
                                    <p:animEffect transition="in" filter="wipe(left)">
                                      <p:cBhvr>
                                        <p:cTn id="102" dur="500"/>
                                        <p:tgtEl>
                                          <p:spTgt spid="46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nodeType="clickEffect">
                                  <p:stCondLst>
                                    <p:cond delay="0"/>
                                  </p:stCondLst>
                                  <p:childTnLst>
                                    <p:set>
                                      <p:cBhvr>
                                        <p:cTn id="106" dur="1" fill="hold">
                                          <p:stCondLst>
                                            <p:cond delay="0"/>
                                          </p:stCondLst>
                                        </p:cTn>
                                        <p:tgtEl>
                                          <p:spTgt spid="465"/>
                                        </p:tgtEl>
                                        <p:attrNameLst>
                                          <p:attrName>style.visibility</p:attrName>
                                        </p:attrNameLst>
                                      </p:cBhvr>
                                      <p:to>
                                        <p:strVal val="visible"/>
                                      </p:to>
                                    </p:set>
                                    <p:animEffect transition="in" filter="wipe(left)">
                                      <p:cBhvr>
                                        <p:cTn id="107" dur="500"/>
                                        <p:tgtEl>
                                          <p:spTgt spid="465"/>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nodeType="clickEffect">
                                  <p:stCondLst>
                                    <p:cond delay="0"/>
                                  </p:stCondLst>
                                  <p:childTnLst>
                                    <p:set>
                                      <p:cBhvr>
                                        <p:cTn id="111" dur="1" fill="hold">
                                          <p:stCondLst>
                                            <p:cond delay="0"/>
                                          </p:stCondLst>
                                        </p:cTn>
                                        <p:tgtEl>
                                          <p:spTgt spid="478"/>
                                        </p:tgtEl>
                                        <p:attrNameLst>
                                          <p:attrName>style.visibility</p:attrName>
                                        </p:attrNameLst>
                                      </p:cBhvr>
                                      <p:to>
                                        <p:strVal val="visible"/>
                                      </p:to>
                                    </p:set>
                                    <p:animEffect transition="in" filter="wipe(down)">
                                      <p:cBhvr>
                                        <p:cTn id="112" dur="500"/>
                                        <p:tgtEl>
                                          <p:spTgt spid="478"/>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nodeType="clickEffect">
                                  <p:stCondLst>
                                    <p:cond delay="0"/>
                                  </p:stCondLst>
                                  <p:childTnLst>
                                    <p:set>
                                      <p:cBhvr>
                                        <p:cTn id="116" dur="1" fill="hold">
                                          <p:stCondLst>
                                            <p:cond delay="0"/>
                                          </p:stCondLst>
                                        </p:cTn>
                                        <p:tgtEl>
                                          <p:spTgt spid="466"/>
                                        </p:tgtEl>
                                        <p:attrNameLst>
                                          <p:attrName>style.visibility</p:attrName>
                                        </p:attrNameLst>
                                      </p:cBhvr>
                                      <p:to>
                                        <p:strVal val="visible"/>
                                      </p:to>
                                    </p:set>
                                    <p:animEffect transition="in" filter="wipe(left)">
                                      <p:cBhvr>
                                        <p:cTn id="117" dur="500"/>
                                        <p:tgtEl>
                                          <p:spTgt spid="46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467"/>
                                        </p:tgtEl>
                                        <p:attrNameLst>
                                          <p:attrName>style.visibility</p:attrName>
                                        </p:attrNameLst>
                                      </p:cBhvr>
                                      <p:to>
                                        <p:strVal val="visible"/>
                                      </p:to>
                                    </p:set>
                                    <p:animEffect transition="in" filter="wipe(left)">
                                      <p:cBhvr>
                                        <p:cTn id="122" dur="500"/>
                                        <p:tgtEl>
                                          <p:spTgt spid="467"/>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nodeType="clickEffect">
                                  <p:stCondLst>
                                    <p:cond delay="0"/>
                                  </p:stCondLst>
                                  <p:childTnLst>
                                    <p:set>
                                      <p:cBhvr>
                                        <p:cTn id="126" dur="1" fill="hold">
                                          <p:stCondLst>
                                            <p:cond delay="0"/>
                                          </p:stCondLst>
                                        </p:cTn>
                                        <p:tgtEl>
                                          <p:spTgt spid="479"/>
                                        </p:tgtEl>
                                        <p:attrNameLst>
                                          <p:attrName>style.visibility</p:attrName>
                                        </p:attrNameLst>
                                      </p:cBhvr>
                                      <p:to>
                                        <p:strVal val="visible"/>
                                      </p:to>
                                    </p:set>
                                    <p:animEffect transition="in" filter="wipe(down)">
                                      <p:cBhvr>
                                        <p:cTn id="127" dur="500"/>
                                        <p:tgtEl>
                                          <p:spTgt spid="47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468"/>
                                        </p:tgtEl>
                                        <p:attrNameLst>
                                          <p:attrName>style.visibility</p:attrName>
                                        </p:attrNameLst>
                                      </p:cBhvr>
                                      <p:to>
                                        <p:strVal val="visible"/>
                                      </p:to>
                                    </p:set>
                                    <p:animEffect transition="in" filter="wipe(left)">
                                      <p:cBhvr>
                                        <p:cTn id="132" dur="500"/>
                                        <p:tgtEl>
                                          <p:spTgt spid="468"/>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nodeType="clickEffect">
                                  <p:stCondLst>
                                    <p:cond delay="0"/>
                                  </p:stCondLst>
                                  <p:childTnLst>
                                    <p:set>
                                      <p:cBhvr>
                                        <p:cTn id="136" dur="1" fill="hold">
                                          <p:stCondLst>
                                            <p:cond delay="0"/>
                                          </p:stCondLst>
                                        </p:cTn>
                                        <p:tgtEl>
                                          <p:spTgt spid="469"/>
                                        </p:tgtEl>
                                        <p:attrNameLst>
                                          <p:attrName>style.visibility</p:attrName>
                                        </p:attrNameLst>
                                      </p:cBhvr>
                                      <p:to>
                                        <p:strVal val="visible"/>
                                      </p:to>
                                    </p:set>
                                    <p:animEffect transition="in" filter="wipe(left)">
                                      <p:cBhvr>
                                        <p:cTn id="137" dur="500"/>
                                        <p:tgtEl>
                                          <p:spTgt spid="469"/>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nodeType="clickEffect">
                                  <p:stCondLst>
                                    <p:cond delay="0"/>
                                  </p:stCondLst>
                                  <p:childTnLst>
                                    <p:set>
                                      <p:cBhvr>
                                        <p:cTn id="141" dur="1" fill="hold">
                                          <p:stCondLst>
                                            <p:cond delay="0"/>
                                          </p:stCondLst>
                                        </p:cTn>
                                        <p:tgtEl>
                                          <p:spTgt spid="480"/>
                                        </p:tgtEl>
                                        <p:attrNameLst>
                                          <p:attrName>style.visibility</p:attrName>
                                        </p:attrNameLst>
                                      </p:cBhvr>
                                      <p:to>
                                        <p:strVal val="visible"/>
                                      </p:to>
                                    </p:set>
                                    <p:animEffect transition="in" filter="wipe(down)">
                                      <p:cBhvr>
                                        <p:cTn id="142" dur="500"/>
                                        <p:tgtEl>
                                          <p:spTgt spid="480"/>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nodeType="clickEffect">
                                  <p:stCondLst>
                                    <p:cond delay="0"/>
                                  </p:stCondLst>
                                  <p:childTnLst>
                                    <p:set>
                                      <p:cBhvr>
                                        <p:cTn id="146" dur="1" fill="hold">
                                          <p:stCondLst>
                                            <p:cond delay="0"/>
                                          </p:stCondLst>
                                        </p:cTn>
                                        <p:tgtEl>
                                          <p:spTgt spid="470"/>
                                        </p:tgtEl>
                                        <p:attrNameLst>
                                          <p:attrName>style.visibility</p:attrName>
                                        </p:attrNameLst>
                                      </p:cBhvr>
                                      <p:to>
                                        <p:strVal val="visible"/>
                                      </p:to>
                                    </p:set>
                                    <p:animEffect transition="in" filter="wipe(left)">
                                      <p:cBhvr>
                                        <p:cTn id="147" dur="500"/>
                                        <p:tgtEl>
                                          <p:spTgt spid="470"/>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nodeType="clickEffect">
                                  <p:stCondLst>
                                    <p:cond delay="0"/>
                                  </p:stCondLst>
                                  <p:childTnLst>
                                    <p:set>
                                      <p:cBhvr>
                                        <p:cTn id="151" dur="1" fill="hold">
                                          <p:stCondLst>
                                            <p:cond delay="0"/>
                                          </p:stCondLst>
                                        </p:cTn>
                                        <p:tgtEl>
                                          <p:spTgt spid="471"/>
                                        </p:tgtEl>
                                        <p:attrNameLst>
                                          <p:attrName>style.visibility</p:attrName>
                                        </p:attrNameLst>
                                      </p:cBhvr>
                                      <p:to>
                                        <p:strVal val="visible"/>
                                      </p:to>
                                    </p:set>
                                    <p:animEffect transition="in" filter="wipe(left)">
                                      <p:cBhvr>
                                        <p:cTn id="152" dur="500"/>
                                        <p:tgtEl>
                                          <p:spTgt spid="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4366" y="2564606"/>
            <a:ext cx="17785976" cy="942975"/>
          </a:xfrm>
          <a:prstGeom prst="rect">
            <a:avLst/>
          </a:prstGeom>
          <a:noFill/>
        </p:spPr>
        <p:txBody>
          <a:bodyPr wrap="square" lIns="135576" tIns="67788" rIns="135576" bIns="67788"/>
          <a:lstStyle>
            <a:lvl1pPr lvl="0">
              <a:defRPr/>
            </a:lvl1pPr>
          </a:lstStyle>
          <a:p>
            <a:pPr lvl="0" algn="just"/>
            <a:r>
              <a:rPr sz="3200" b="1" dirty="0">
                <a:latin typeface="Times New Roman"/>
              </a:rPr>
              <a:t>PREMIUM CLOUDIFIER LEMON CONCENTRATES. </a:t>
            </a:r>
          </a:p>
        </p:txBody>
      </p:sp>
      <p:grpSp>
        <p:nvGrpSpPr>
          <p:cNvPr id="3" name="Группа 2"/>
          <p:cNvGrpSpPr/>
          <p:nvPr/>
        </p:nvGrpSpPr>
        <p:grpSpPr>
          <a:xfrm>
            <a:off x="1944366" y="4634836"/>
            <a:ext cx="17785976" cy="3721893"/>
            <a:chOff x="367" y="1914"/>
            <a:chExt cx="7847" cy="1563"/>
          </a:xfrm>
        </p:grpSpPr>
        <p:sp>
          <p:nvSpPr>
            <p:cNvPr id="4" name="TextBox 3"/>
            <p:cNvSpPr txBox="1"/>
            <p:nvPr/>
          </p:nvSpPr>
          <p:spPr>
            <a:xfrm>
              <a:off x="367" y="1914"/>
              <a:ext cx="4712" cy="248"/>
            </a:xfrm>
            <a:prstGeom prst="rect">
              <a:avLst/>
            </a:prstGeom>
            <a:solidFill>
              <a:schemeClr val="bg1"/>
            </a:solidFill>
          </p:spPr>
          <p:txBody>
            <a:bodyPr wrap="square" lIns="0" tIns="0" rIns="0" bIns="0"/>
            <a:lstStyle>
              <a:lvl1pPr lvl="0">
                <a:defRPr/>
              </a:lvl1pPr>
            </a:lstStyle>
            <a:p>
              <a:pPr lvl="0" algn="ctr"/>
              <a:r>
                <a:rPr lang="es-ES" sz="2800">
                  <a:latin typeface="Times New Roman"/>
                </a:rPr>
                <a:t>ºBRIX (20ºC)</a:t>
              </a:r>
            </a:p>
          </p:txBody>
        </p:sp>
        <p:sp>
          <p:nvSpPr>
            <p:cNvPr id="5" name="Прямая соединительная линия 4"/>
            <p:cNvSpPr/>
            <p:nvPr/>
          </p:nvSpPr>
          <p:spPr>
            <a:xfrm>
              <a:off x="367" y="1914"/>
              <a:ext cx="4712" cy="0"/>
            </a:xfrm>
            <a:prstGeom prst="line">
              <a:avLst/>
            </a:prstGeom>
            <a:noFill/>
            <a:ln w="12700">
              <a:solidFill>
                <a:schemeClr val="tx1"/>
              </a:solidFill>
            </a:ln>
          </p:spPr>
        </p:sp>
        <p:sp>
          <p:nvSpPr>
            <p:cNvPr id="6" name="Прямая соединительная линия 5"/>
            <p:cNvSpPr/>
            <p:nvPr/>
          </p:nvSpPr>
          <p:spPr>
            <a:xfrm>
              <a:off x="5079" y="1914"/>
              <a:ext cx="0" cy="248"/>
            </a:xfrm>
            <a:prstGeom prst="line">
              <a:avLst/>
            </a:prstGeom>
            <a:noFill/>
            <a:ln w="12700">
              <a:solidFill>
                <a:schemeClr val="tx1"/>
              </a:solidFill>
            </a:ln>
          </p:spPr>
        </p:sp>
        <p:sp>
          <p:nvSpPr>
            <p:cNvPr id="7" name="Прямая соединительная линия 6"/>
            <p:cNvSpPr/>
            <p:nvPr/>
          </p:nvSpPr>
          <p:spPr>
            <a:xfrm>
              <a:off x="367" y="2162"/>
              <a:ext cx="4712" cy="0"/>
            </a:xfrm>
            <a:prstGeom prst="line">
              <a:avLst/>
            </a:prstGeom>
            <a:noFill/>
            <a:ln w="12700">
              <a:solidFill>
                <a:schemeClr val="tx1"/>
              </a:solidFill>
            </a:ln>
          </p:spPr>
        </p:sp>
        <p:sp>
          <p:nvSpPr>
            <p:cNvPr id="8" name="Прямая соединительная линия 7"/>
            <p:cNvSpPr/>
            <p:nvPr/>
          </p:nvSpPr>
          <p:spPr>
            <a:xfrm>
              <a:off x="367" y="1914"/>
              <a:ext cx="0" cy="248"/>
            </a:xfrm>
            <a:prstGeom prst="line">
              <a:avLst/>
            </a:prstGeom>
            <a:noFill/>
            <a:ln w="12700">
              <a:solidFill>
                <a:schemeClr val="tx1"/>
              </a:solidFill>
            </a:ln>
          </p:spPr>
        </p:sp>
        <p:sp>
          <p:nvSpPr>
            <p:cNvPr id="9" name="TextBox 8"/>
            <p:cNvSpPr txBox="1"/>
            <p:nvPr/>
          </p:nvSpPr>
          <p:spPr>
            <a:xfrm>
              <a:off x="5079" y="1914"/>
              <a:ext cx="955" cy="248"/>
            </a:xfrm>
            <a:prstGeom prst="rect">
              <a:avLst/>
            </a:prstGeom>
            <a:solidFill>
              <a:schemeClr val="bg1"/>
            </a:solidFill>
          </p:spPr>
          <p:txBody>
            <a:bodyPr wrap="square" lIns="0" tIns="0" rIns="0" bIns="0"/>
            <a:lstStyle>
              <a:lvl1pPr lvl="0">
                <a:defRPr/>
              </a:lvl1pPr>
            </a:lstStyle>
            <a:p>
              <a:pPr lvl="0" algn="ctr"/>
              <a:r>
                <a:rPr lang="ru-RU" sz="2800">
                  <a:latin typeface="Times New Roman"/>
                </a:rPr>
                <a:t>47,77</a:t>
              </a:r>
            </a:p>
          </p:txBody>
        </p:sp>
        <p:sp>
          <p:nvSpPr>
            <p:cNvPr id="10" name="Прямая соединительная линия 9"/>
            <p:cNvSpPr/>
            <p:nvPr/>
          </p:nvSpPr>
          <p:spPr>
            <a:xfrm>
              <a:off x="5079" y="1914"/>
              <a:ext cx="955" cy="0"/>
            </a:xfrm>
            <a:prstGeom prst="line">
              <a:avLst/>
            </a:prstGeom>
            <a:noFill/>
            <a:ln w="12700">
              <a:solidFill>
                <a:schemeClr val="tx1"/>
              </a:solidFill>
            </a:ln>
          </p:spPr>
        </p:sp>
        <p:sp>
          <p:nvSpPr>
            <p:cNvPr id="11" name="Прямая соединительная линия 10"/>
            <p:cNvSpPr/>
            <p:nvPr/>
          </p:nvSpPr>
          <p:spPr>
            <a:xfrm>
              <a:off x="6034" y="1914"/>
              <a:ext cx="0" cy="248"/>
            </a:xfrm>
            <a:prstGeom prst="line">
              <a:avLst/>
            </a:prstGeom>
            <a:noFill/>
            <a:ln w="12700">
              <a:solidFill>
                <a:schemeClr val="tx1"/>
              </a:solidFill>
            </a:ln>
          </p:spPr>
        </p:sp>
        <p:sp>
          <p:nvSpPr>
            <p:cNvPr id="12" name="Прямая соединительная линия 11"/>
            <p:cNvSpPr/>
            <p:nvPr/>
          </p:nvSpPr>
          <p:spPr>
            <a:xfrm>
              <a:off x="5079" y="2162"/>
              <a:ext cx="955" cy="0"/>
            </a:xfrm>
            <a:prstGeom prst="line">
              <a:avLst/>
            </a:prstGeom>
            <a:noFill/>
            <a:ln w="12700">
              <a:solidFill>
                <a:schemeClr val="tx1"/>
              </a:solidFill>
            </a:ln>
          </p:spPr>
        </p:sp>
        <p:sp>
          <p:nvSpPr>
            <p:cNvPr id="13" name="Прямая соединительная линия 12"/>
            <p:cNvSpPr/>
            <p:nvPr/>
          </p:nvSpPr>
          <p:spPr>
            <a:xfrm>
              <a:off x="5079" y="1914"/>
              <a:ext cx="0" cy="248"/>
            </a:xfrm>
            <a:prstGeom prst="line">
              <a:avLst/>
            </a:prstGeom>
            <a:noFill/>
            <a:ln w="12700">
              <a:solidFill>
                <a:schemeClr val="tx1"/>
              </a:solidFill>
            </a:ln>
          </p:spPr>
        </p:sp>
        <p:sp>
          <p:nvSpPr>
            <p:cNvPr id="14" name="TextBox 13"/>
            <p:cNvSpPr txBox="1"/>
            <p:nvPr/>
          </p:nvSpPr>
          <p:spPr>
            <a:xfrm>
              <a:off x="6034" y="1914"/>
              <a:ext cx="955" cy="248"/>
            </a:xfrm>
            <a:prstGeom prst="rect">
              <a:avLst/>
            </a:prstGeom>
            <a:solidFill>
              <a:schemeClr val="bg1"/>
            </a:solidFill>
          </p:spPr>
          <p:txBody>
            <a:bodyPr wrap="square" lIns="0" tIns="0" rIns="0" bIns="0"/>
            <a:lstStyle>
              <a:lvl1pPr lvl="0">
                <a:defRPr/>
              </a:lvl1pPr>
            </a:lstStyle>
            <a:p>
              <a:pPr lvl="0" algn="ctr"/>
              <a:r>
                <a:rPr lang="ru-RU" sz="2800">
                  <a:latin typeface="Times New Roman"/>
                </a:rPr>
                <a:t>41,28</a:t>
              </a:r>
            </a:p>
          </p:txBody>
        </p:sp>
        <p:sp>
          <p:nvSpPr>
            <p:cNvPr id="15" name="Прямая соединительная линия 14"/>
            <p:cNvSpPr/>
            <p:nvPr/>
          </p:nvSpPr>
          <p:spPr>
            <a:xfrm>
              <a:off x="6034" y="1914"/>
              <a:ext cx="955" cy="0"/>
            </a:xfrm>
            <a:prstGeom prst="line">
              <a:avLst/>
            </a:prstGeom>
            <a:noFill/>
            <a:ln w="12700">
              <a:solidFill>
                <a:schemeClr val="tx1"/>
              </a:solidFill>
            </a:ln>
          </p:spPr>
        </p:sp>
        <p:sp>
          <p:nvSpPr>
            <p:cNvPr id="16" name="Прямая соединительная линия 15"/>
            <p:cNvSpPr/>
            <p:nvPr/>
          </p:nvSpPr>
          <p:spPr>
            <a:xfrm>
              <a:off x="6989" y="1914"/>
              <a:ext cx="0" cy="248"/>
            </a:xfrm>
            <a:prstGeom prst="line">
              <a:avLst/>
            </a:prstGeom>
            <a:noFill/>
            <a:ln w="12700">
              <a:solidFill>
                <a:schemeClr val="tx1"/>
              </a:solidFill>
            </a:ln>
          </p:spPr>
        </p:sp>
        <p:sp>
          <p:nvSpPr>
            <p:cNvPr id="17" name="Прямая соединительная линия 16"/>
            <p:cNvSpPr/>
            <p:nvPr/>
          </p:nvSpPr>
          <p:spPr>
            <a:xfrm>
              <a:off x="6034" y="2162"/>
              <a:ext cx="955" cy="0"/>
            </a:xfrm>
            <a:prstGeom prst="line">
              <a:avLst/>
            </a:prstGeom>
            <a:noFill/>
            <a:ln w="12700">
              <a:solidFill>
                <a:schemeClr val="tx1"/>
              </a:solidFill>
            </a:ln>
          </p:spPr>
        </p:sp>
        <p:sp>
          <p:nvSpPr>
            <p:cNvPr id="18" name="Прямая соединительная линия 17"/>
            <p:cNvSpPr/>
            <p:nvPr/>
          </p:nvSpPr>
          <p:spPr>
            <a:xfrm>
              <a:off x="6034" y="1914"/>
              <a:ext cx="0" cy="248"/>
            </a:xfrm>
            <a:prstGeom prst="line">
              <a:avLst/>
            </a:prstGeom>
            <a:noFill/>
            <a:ln w="12700">
              <a:solidFill>
                <a:schemeClr val="tx1"/>
              </a:solidFill>
            </a:ln>
          </p:spPr>
        </p:sp>
        <p:sp>
          <p:nvSpPr>
            <p:cNvPr id="19" name="TextBox 18"/>
            <p:cNvSpPr txBox="1"/>
            <p:nvPr/>
          </p:nvSpPr>
          <p:spPr>
            <a:xfrm>
              <a:off x="6989" y="1914"/>
              <a:ext cx="1223" cy="248"/>
            </a:xfrm>
            <a:prstGeom prst="rect">
              <a:avLst/>
            </a:prstGeom>
            <a:solidFill>
              <a:schemeClr val="bg1"/>
            </a:solidFill>
          </p:spPr>
          <p:txBody>
            <a:bodyPr wrap="square" lIns="0" tIns="0" rIns="0" bIns="0"/>
            <a:lstStyle>
              <a:lvl1pPr lvl="0">
                <a:defRPr/>
              </a:lvl1pPr>
            </a:lstStyle>
            <a:p>
              <a:pPr lvl="0" algn="ctr"/>
              <a:r>
                <a:rPr lang="ru-RU" sz="2800">
                  <a:latin typeface="Times New Roman"/>
                </a:rPr>
                <a:t>41,69</a:t>
              </a:r>
            </a:p>
          </p:txBody>
        </p:sp>
        <p:sp>
          <p:nvSpPr>
            <p:cNvPr id="20" name="Прямая соединительная линия 19"/>
            <p:cNvSpPr/>
            <p:nvPr/>
          </p:nvSpPr>
          <p:spPr>
            <a:xfrm>
              <a:off x="6989" y="1914"/>
              <a:ext cx="1223" cy="0"/>
            </a:xfrm>
            <a:prstGeom prst="line">
              <a:avLst/>
            </a:prstGeom>
            <a:noFill/>
            <a:ln w="12700">
              <a:solidFill>
                <a:schemeClr val="tx1"/>
              </a:solidFill>
            </a:ln>
          </p:spPr>
        </p:sp>
        <p:sp>
          <p:nvSpPr>
            <p:cNvPr id="21" name="Прямая соединительная линия 20"/>
            <p:cNvSpPr/>
            <p:nvPr/>
          </p:nvSpPr>
          <p:spPr>
            <a:xfrm>
              <a:off x="8212" y="1914"/>
              <a:ext cx="0" cy="248"/>
            </a:xfrm>
            <a:prstGeom prst="line">
              <a:avLst/>
            </a:prstGeom>
            <a:noFill/>
            <a:ln w="12700">
              <a:solidFill>
                <a:schemeClr val="tx1"/>
              </a:solidFill>
            </a:ln>
          </p:spPr>
        </p:sp>
        <p:sp>
          <p:nvSpPr>
            <p:cNvPr id="22" name="Прямая соединительная линия 21"/>
            <p:cNvSpPr/>
            <p:nvPr/>
          </p:nvSpPr>
          <p:spPr>
            <a:xfrm>
              <a:off x="6989" y="2162"/>
              <a:ext cx="1223" cy="0"/>
            </a:xfrm>
            <a:prstGeom prst="line">
              <a:avLst/>
            </a:prstGeom>
            <a:noFill/>
            <a:ln w="12700">
              <a:solidFill>
                <a:schemeClr val="tx1"/>
              </a:solidFill>
            </a:ln>
          </p:spPr>
        </p:sp>
        <p:sp>
          <p:nvSpPr>
            <p:cNvPr id="23" name="Прямая соединительная линия 22"/>
            <p:cNvSpPr/>
            <p:nvPr/>
          </p:nvSpPr>
          <p:spPr>
            <a:xfrm>
              <a:off x="6989" y="1914"/>
              <a:ext cx="0" cy="248"/>
            </a:xfrm>
            <a:prstGeom prst="line">
              <a:avLst/>
            </a:prstGeom>
            <a:noFill/>
            <a:ln w="12700">
              <a:solidFill>
                <a:schemeClr val="tx1"/>
              </a:solidFill>
            </a:ln>
          </p:spPr>
        </p:sp>
        <p:sp>
          <p:nvSpPr>
            <p:cNvPr id="24" name="TextBox 23"/>
            <p:cNvSpPr txBox="1"/>
            <p:nvPr/>
          </p:nvSpPr>
          <p:spPr>
            <a:xfrm>
              <a:off x="367" y="2162"/>
              <a:ext cx="4712" cy="263"/>
            </a:xfrm>
            <a:prstGeom prst="rect">
              <a:avLst/>
            </a:prstGeom>
            <a:solidFill>
              <a:schemeClr val="bg1"/>
            </a:solidFill>
          </p:spPr>
          <p:txBody>
            <a:bodyPr wrap="square" lIns="0" tIns="0" rIns="0" bIns="0"/>
            <a:lstStyle>
              <a:lvl1pPr lvl="0">
                <a:defRPr/>
              </a:lvl1pPr>
            </a:lstStyle>
            <a:p>
              <a:pPr lvl="0" algn="ctr"/>
              <a:r>
                <a:rPr lang="pt-BR" sz="2800">
                  <a:latin typeface="Times New Roman"/>
                </a:rPr>
                <a:t>ACID (% , w/w)</a:t>
              </a:r>
            </a:p>
          </p:txBody>
        </p:sp>
        <p:sp>
          <p:nvSpPr>
            <p:cNvPr id="25" name="Прямая соединительная линия 24"/>
            <p:cNvSpPr/>
            <p:nvPr/>
          </p:nvSpPr>
          <p:spPr>
            <a:xfrm>
              <a:off x="367" y="2162"/>
              <a:ext cx="4712" cy="0"/>
            </a:xfrm>
            <a:prstGeom prst="line">
              <a:avLst/>
            </a:prstGeom>
            <a:noFill/>
            <a:ln w="12700">
              <a:solidFill>
                <a:schemeClr val="tx1"/>
              </a:solidFill>
            </a:ln>
          </p:spPr>
        </p:sp>
        <p:sp>
          <p:nvSpPr>
            <p:cNvPr id="26" name="Прямая соединительная линия 25"/>
            <p:cNvSpPr/>
            <p:nvPr/>
          </p:nvSpPr>
          <p:spPr>
            <a:xfrm>
              <a:off x="5079" y="2162"/>
              <a:ext cx="0" cy="263"/>
            </a:xfrm>
            <a:prstGeom prst="line">
              <a:avLst/>
            </a:prstGeom>
            <a:noFill/>
            <a:ln w="12700">
              <a:solidFill>
                <a:schemeClr val="tx1"/>
              </a:solidFill>
            </a:ln>
          </p:spPr>
        </p:sp>
        <p:sp>
          <p:nvSpPr>
            <p:cNvPr id="27" name="Прямая соединительная линия 26"/>
            <p:cNvSpPr/>
            <p:nvPr/>
          </p:nvSpPr>
          <p:spPr>
            <a:xfrm>
              <a:off x="367" y="2425"/>
              <a:ext cx="4712" cy="0"/>
            </a:xfrm>
            <a:prstGeom prst="line">
              <a:avLst/>
            </a:prstGeom>
            <a:noFill/>
            <a:ln w="12700">
              <a:solidFill>
                <a:schemeClr val="tx1"/>
              </a:solidFill>
            </a:ln>
          </p:spPr>
        </p:sp>
        <p:sp>
          <p:nvSpPr>
            <p:cNvPr id="28" name="Прямая соединительная линия 27"/>
            <p:cNvSpPr/>
            <p:nvPr/>
          </p:nvSpPr>
          <p:spPr>
            <a:xfrm>
              <a:off x="367" y="2162"/>
              <a:ext cx="0" cy="263"/>
            </a:xfrm>
            <a:prstGeom prst="line">
              <a:avLst/>
            </a:prstGeom>
            <a:noFill/>
            <a:ln w="12700">
              <a:solidFill>
                <a:schemeClr val="tx1"/>
              </a:solidFill>
            </a:ln>
          </p:spPr>
        </p:sp>
        <p:sp>
          <p:nvSpPr>
            <p:cNvPr id="29" name="TextBox 28"/>
            <p:cNvSpPr txBox="1"/>
            <p:nvPr/>
          </p:nvSpPr>
          <p:spPr>
            <a:xfrm>
              <a:off x="5079" y="2162"/>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35,68</a:t>
              </a:r>
            </a:p>
          </p:txBody>
        </p:sp>
        <p:sp>
          <p:nvSpPr>
            <p:cNvPr id="30" name="Прямая соединительная линия 29"/>
            <p:cNvSpPr/>
            <p:nvPr/>
          </p:nvSpPr>
          <p:spPr>
            <a:xfrm>
              <a:off x="5079" y="2162"/>
              <a:ext cx="955" cy="0"/>
            </a:xfrm>
            <a:prstGeom prst="line">
              <a:avLst/>
            </a:prstGeom>
            <a:noFill/>
            <a:ln w="12700">
              <a:solidFill>
                <a:schemeClr val="tx1"/>
              </a:solidFill>
            </a:ln>
          </p:spPr>
        </p:sp>
        <p:sp>
          <p:nvSpPr>
            <p:cNvPr id="31" name="Прямая соединительная линия 30"/>
            <p:cNvSpPr/>
            <p:nvPr/>
          </p:nvSpPr>
          <p:spPr>
            <a:xfrm>
              <a:off x="6034" y="2162"/>
              <a:ext cx="0" cy="263"/>
            </a:xfrm>
            <a:prstGeom prst="line">
              <a:avLst/>
            </a:prstGeom>
            <a:noFill/>
            <a:ln w="12700">
              <a:solidFill>
                <a:schemeClr val="tx1"/>
              </a:solidFill>
            </a:ln>
          </p:spPr>
        </p:sp>
        <p:sp>
          <p:nvSpPr>
            <p:cNvPr id="32" name="Прямая соединительная линия 31"/>
            <p:cNvSpPr/>
            <p:nvPr/>
          </p:nvSpPr>
          <p:spPr>
            <a:xfrm>
              <a:off x="5079" y="2425"/>
              <a:ext cx="955" cy="0"/>
            </a:xfrm>
            <a:prstGeom prst="line">
              <a:avLst/>
            </a:prstGeom>
            <a:noFill/>
            <a:ln w="12700">
              <a:solidFill>
                <a:schemeClr val="tx1"/>
              </a:solidFill>
            </a:ln>
          </p:spPr>
        </p:sp>
        <p:sp>
          <p:nvSpPr>
            <p:cNvPr id="33" name="Прямая соединительная линия 32"/>
            <p:cNvSpPr/>
            <p:nvPr/>
          </p:nvSpPr>
          <p:spPr>
            <a:xfrm>
              <a:off x="5079" y="2162"/>
              <a:ext cx="0" cy="263"/>
            </a:xfrm>
            <a:prstGeom prst="line">
              <a:avLst/>
            </a:prstGeom>
            <a:noFill/>
            <a:ln w="12700">
              <a:solidFill>
                <a:schemeClr val="tx1"/>
              </a:solidFill>
            </a:ln>
          </p:spPr>
        </p:sp>
        <p:sp>
          <p:nvSpPr>
            <p:cNvPr id="34" name="TextBox 33"/>
            <p:cNvSpPr txBox="1"/>
            <p:nvPr/>
          </p:nvSpPr>
          <p:spPr>
            <a:xfrm>
              <a:off x="6034" y="2162"/>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31,06</a:t>
              </a:r>
            </a:p>
          </p:txBody>
        </p:sp>
        <p:sp>
          <p:nvSpPr>
            <p:cNvPr id="35" name="Прямая соединительная линия 34"/>
            <p:cNvSpPr/>
            <p:nvPr/>
          </p:nvSpPr>
          <p:spPr>
            <a:xfrm>
              <a:off x="6034" y="2162"/>
              <a:ext cx="955" cy="0"/>
            </a:xfrm>
            <a:prstGeom prst="line">
              <a:avLst/>
            </a:prstGeom>
            <a:noFill/>
            <a:ln w="12700">
              <a:solidFill>
                <a:schemeClr val="tx1"/>
              </a:solidFill>
            </a:ln>
          </p:spPr>
        </p:sp>
        <p:sp>
          <p:nvSpPr>
            <p:cNvPr id="36" name="Прямая соединительная линия 35"/>
            <p:cNvSpPr/>
            <p:nvPr/>
          </p:nvSpPr>
          <p:spPr>
            <a:xfrm>
              <a:off x="6989" y="2162"/>
              <a:ext cx="0" cy="263"/>
            </a:xfrm>
            <a:prstGeom prst="line">
              <a:avLst/>
            </a:prstGeom>
            <a:noFill/>
            <a:ln w="12700">
              <a:solidFill>
                <a:schemeClr val="tx1"/>
              </a:solidFill>
            </a:ln>
          </p:spPr>
        </p:sp>
        <p:sp>
          <p:nvSpPr>
            <p:cNvPr id="37" name="Прямая соединительная линия 36"/>
            <p:cNvSpPr/>
            <p:nvPr/>
          </p:nvSpPr>
          <p:spPr>
            <a:xfrm>
              <a:off x="6034" y="2425"/>
              <a:ext cx="955" cy="0"/>
            </a:xfrm>
            <a:prstGeom prst="line">
              <a:avLst/>
            </a:prstGeom>
            <a:noFill/>
            <a:ln w="12700">
              <a:solidFill>
                <a:schemeClr val="tx1"/>
              </a:solidFill>
            </a:ln>
          </p:spPr>
        </p:sp>
        <p:sp>
          <p:nvSpPr>
            <p:cNvPr id="38" name="Прямая соединительная линия 37"/>
            <p:cNvSpPr/>
            <p:nvPr/>
          </p:nvSpPr>
          <p:spPr>
            <a:xfrm>
              <a:off x="6034" y="2162"/>
              <a:ext cx="0" cy="263"/>
            </a:xfrm>
            <a:prstGeom prst="line">
              <a:avLst/>
            </a:prstGeom>
            <a:noFill/>
            <a:ln w="12700">
              <a:solidFill>
                <a:schemeClr val="tx1"/>
              </a:solidFill>
            </a:ln>
          </p:spPr>
        </p:sp>
        <p:sp>
          <p:nvSpPr>
            <p:cNvPr id="39" name="TextBox 38"/>
            <p:cNvSpPr txBox="1"/>
            <p:nvPr/>
          </p:nvSpPr>
          <p:spPr>
            <a:xfrm>
              <a:off x="6989" y="2162"/>
              <a:ext cx="1223"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31,76</a:t>
              </a:r>
            </a:p>
          </p:txBody>
        </p:sp>
        <p:sp>
          <p:nvSpPr>
            <p:cNvPr id="40" name="Прямая соединительная линия 39"/>
            <p:cNvSpPr/>
            <p:nvPr/>
          </p:nvSpPr>
          <p:spPr>
            <a:xfrm>
              <a:off x="6989" y="2162"/>
              <a:ext cx="1223" cy="0"/>
            </a:xfrm>
            <a:prstGeom prst="line">
              <a:avLst/>
            </a:prstGeom>
            <a:noFill/>
            <a:ln w="12700">
              <a:solidFill>
                <a:schemeClr val="tx1"/>
              </a:solidFill>
            </a:ln>
          </p:spPr>
        </p:sp>
        <p:sp>
          <p:nvSpPr>
            <p:cNvPr id="41" name="Прямая соединительная линия 40"/>
            <p:cNvSpPr/>
            <p:nvPr/>
          </p:nvSpPr>
          <p:spPr>
            <a:xfrm>
              <a:off x="8212" y="2162"/>
              <a:ext cx="0" cy="263"/>
            </a:xfrm>
            <a:prstGeom prst="line">
              <a:avLst/>
            </a:prstGeom>
            <a:noFill/>
            <a:ln w="12700">
              <a:solidFill>
                <a:schemeClr val="tx1"/>
              </a:solidFill>
            </a:ln>
          </p:spPr>
        </p:sp>
        <p:sp>
          <p:nvSpPr>
            <p:cNvPr id="42" name="Прямая соединительная линия 41"/>
            <p:cNvSpPr/>
            <p:nvPr/>
          </p:nvSpPr>
          <p:spPr>
            <a:xfrm>
              <a:off x="6989" y="2425"/>
              <a:ext cx="1223" cy="0"/>
            </a:xfrm>
            <a:prstGeom prst="line">
              <a:avLst/>
            </a:prstGeom>
            <a:noFill/>
            <a:ln w="12700">
              <a:solidFill>
                <a:schemeClr val="tx1"/>
              </a:solidFill>
            </a:ln>
          </p:spPr>
        </p:sp>
        <p:sp>
          <p:nvSpPr>
            <p:cNvPr id="43" name="Прямая соединительная линия 42"/>
            <p:cNvSpPr/>
            <p:nvPr/>
          </p:nvSpPr>
          <p:spPr>
            <a:xfrm>
              <a:off x="6989" y="2162"/>
              <a:ext cx="0" cy="263"/>
            </a:xfrm>
            <a:prstGeom prst="line">
              <a:avLst/>
            </a:prstGeom>
            <a:noFill/>
            <a:ln w="12700">
              <a:solidFill>
                <a:schemeClr val="tx1"/>
              </a:solidFill>
            </a:ln>
          </p:spPr>
        </p:sp>
        <p:sp>
          <p:nvSpPr>
            <p:cNvPr id="44" name="TextBox 43"/>
            <p:cNvSpPr txBox="1"/>
            <p:nvPr/>
          </p:nvSpPr>
          <p:spPr>
            <a:xfrm>
              <a:off x="367" y="2425"/>
              <a:ext cx="4712"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PULP (%,v/v )*</a:t>
              </a:r>
            </a:p>
          </p:txBody>
        </p:sp>
        <p:sp>
          <p:nvSpPr>
            <p:cNvPr id="45" name="Прямая соединительная линия 44"/>
            <p:cNvSpPr/>
            <p:nvPr/>
          </p:nvSpPr>
          <p:spPr>
            <a:xfrm>
              <a:off x="367" y="2425"/>
              <a:ext cx="4712" cy="0"/>
            </a:xfrm>
            <a:prstGeom prst="line">
              <a:avLst/>
            </a:prstGeom>
            <a:noFill/>
            <a:ln w="12700">
              <a:solidFill>
                <a:schemeClr val="tx1"/>
              </a:solidFill>
            </a:ln>
          </p:spPr>
        </p:sp>
        <p:sp>
          <p:nvSpPr>
            <p:cNvPr id="46" name="Прямая соединительная линия 45"/>
            <p:cNvSpPr/>
            <p:nvPr/>
          </p:nvSpPr>
          <p:spPr>
            <a:xfrm>
              <a:off x="5079" y="2425"/>
              <a:ext cx="0" cy="263"/>
            </a:xfrm>
            <a:prstGeom prst="line">
              <a:avLst/>
            </a:prstGeom>
            <a:noFill/>
            <a:ln w="12700">
              <a:solidFill>
                <a:schemeClr val="tx1"/>
              </a:solidFill>
            </a:ln>
          </p:spPr>
        </p:sp>
        <p:sp>
          <p:nvSpPr>
            <p:cNvPr id="47" name="Прямая соединительная линия 46"/>
            <p:cNvSpPr/>
            <p:nvPr/>
          </p:nvSpPr>
          <p:spPr>
            <a:xfrm>
              <a:off x="367" y="2688"/>
              <a:ext cx="4712" cy="0"/>
            </a:xfrm>
            <a:prstGeom prst="line">
              <a:avLst/>
            </a:prstGeom>
            <a:noFill/>
            <a:ln w="12700">
              <a:solidFill>
                <a:schemeClr val="tx1"/>
              </a:solidFill>
            </a:ln>
          </p:spPr>
        </p:sp>
        <p:sp>
          <p:nvSpPr>
            <p:cNvPr id="48" name="Прямая соединительная линия 47"/>
            <p:cNvSpPr/>
            <p:nvPr/>
          </p:nvSpPr>
          <p:spPr>
            <a:xfrm>
              <a:off x="367" y="2425"/>
              <a:ext cx="0" cy="263"/>
            </a:xfrm>
            <a:prstGeom prst="line">
              <a:avLst/>
            </a:prstGeom>
            <a:noFill/>
            <a:ln w="12700">
              <a:solidFill>
                <a:schemeClr val="tx1"/>
              </a:solidFill>
            </a:ln>
          </p:spPr>
        </p:sp>
        <p:sp>
          <p:nvSpPr>
            <p:cNvPr id="49" name="TextBox 48"/>
            <p:cNvSpPr txBox="1"/>
            <p:nvPr/>
          </p:nvSpPr>
          <p:spPr>
            <a:xfrm>
              <a:off x="5079" y="2425"/>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0,04</a:t>
              </a:r>
            </a:p>
          </p:txBody>
        </p:sp>
        <p:sp>
          <p:nvSpPr>
            <p:cNvPr id="50" name="Прямая соединительная линия 49"/>
            <p:cNvSpPr/>
            <p:nvPr/>
          </p:nvSpPr>
          <p:spPr>
            <a:xfrm>
              <a:off x="5079" y="2425"/>
              <a:ext cx="955" cy="0"/>
            </a:xfrm>
            <a:prstGeom prst="line">
              <a:avLst/>
            </a:prstGeom>
            <a:noFill/>
            <a:ln w="12700">
              <a:solidFill>
                <a:schemeClr val="tx1"/>
              </a:solidFill>
            </a:ln>
          </p:spPr>
        </p:sp>
        <p:sp>
          <p:nvSpPr>
            <p:cNvPr id="51" name="Прямая соединительная линия 50"/>
            <p:cNvSpPr/>
            <p:nvPr/>
          </p:nvSpPr>
          <p:spPr>
            <a:xfrm>
              <a:off x="6034" y="2425"/>
              <a:ext cx="0" cy="263"/>
            </a:xfrm>
            <a:prstGeom prst="line">
              <a:avLst/>
            </a:prstGeom>
            <a:noFill/>
            <a:ln w="12700">
              <a:solidFill>
                <a:schemeClr val="tx1"/>
              </a:solidFill>
            </a:ln>
          </p:spPr>
        </p:sp>
        <p:sp>
          <p:nvSpPr>
            <p:cNvPr id="52" name="Прямая соединительная линия 51"/>
            <p:cNvSpPr/>
            <p:nvPr/>
          </p:nvSpPr>
          <p:spPr>
            <a:xfrm>
              <a:off x="5079" y="2688"/>
              <a:ext cx="955" cy="0"/>
            </a:xfrm>
            <a:prstGeom prst="line">
              <a:avLst/>
            </a:prstGeom>
            <a:noFill/>
            <a:ln w="12700">
              <a:solidFill>
                <a:schemeClr val="tx1"/>
              </a:solidFill>
            </a:ln>
          </p:spPr>
        </p:sp>
        <p:sp>
          <p:nvSpPr>
            <p:cNvPr id="53" name="Прямая соединительная линия 52"/>
            <p:cNvSpPr/>
            <p:nvPr/>
          </p:nvSpPr>
          <p:spPr>
            <a:xfrm>
              <a:off x="5079" y="2425"/>
              <a:ext cx="0" cy="263"/>
            </a:xfrm>
            <a:prstGeom prst="line">
              <a:avLst/>
            </a:prstGeom>
            <a:noFill/>
            <a:ln w="12700">
              <a:solidFill>
                <a:schemeClr val="tx1"/>
              </a:solidFill>
            </a:ln>
          </p:spPr>
        </p:sp>
        <p:sp>
          <p:nvSpPr>
            <p:cNvPr id="54" name="TextBox 53"/>
            <p:cNvSpPr txBox="1"/>
            <p:nvPr/>
          </p:nvSpPr>
          <p:spPr>
            <a:xfrm>
              <a:off x="6034" y="2425"/>
              <a:ext cx="955"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0,1</a:t>
              </a:r>
            </a:p>
          </p:txBody>
        </p:sp>
        <p:sp>
          <p:nvSpPr>
            <p:cNvPr id="55" name="Прямая соединительная линия 54"/>
            <p:cNvSpPr/>
            <p:nvPr/>
          </p:nvSpPr>
          <p:spPr>
            <a:xfrm>
              <a:off x="6034" y="2425"/>
              <a:ext cx="955" cy="0"/>
            </a:xfrm>
            <a:prstGeom prst="line">
              <a:avLst/>
            </a:prstGeom>
            <a:noFill/>
            <a:ln w="12700">
              <a:solidFill>
                <a:schemeClr val="tx1"/>
              </a:solidFill>
            </a:ln>
          </p:spPr>
        </p:sp>
        <p:sp>
          <p:nvSpPr>
            <p:cNvPr id="56" name="Прямая соединительная линия 55"/>
            <p:cNvSpPr/>
            <p:nvPr/>
          </p:nvSpPr>
          <p:spPr>
            <a:xfrm>
              <a:off x="6989" y="2425"/>
              <a:ext cx="0" cy="263"/>
            </a:xfrm>
            <a:prstGeom prst="line">
              <a:avLst/>
            </a:prstGeom>
            <a:noFill/>
            <a:ln w="12700">
              <a:solidFill>
                <a:schemeClr val="tx1"/>
              </a:solidFill>
            </a:ln>
          </p:spPr>
        </p:sp>
        <p:sp>
          <p:nvSpPr>
            <p:cNvPr id="57" name="Прямая соединительная линия 56"/>
            <p:cNvSpPr/>
            <p:nvPr/>
          </p:nvSpPr>
          <p:spPr>
            <a:xfrm>
              <a:off x="6034" y="2688"/>
              <a:ext cx="955" cy="0"/>
            </a:xfrm>
            <a:prstGeom prst="line">
              <a:avLst/>
            </a:prstGeom>
            <a:noFill/>
            <a:ln w="12700">
              <a:solidFill>
                <a:schemeClr val="tx1"/>
              </a:solidFill>
            </a:ln>
          </p:spPr>
        </p:sp>
        <p:sp>
          <p:nvSpPr>
            <p:cNvPr id="58" name="Прямая соединительная линия 57"/>
            <p:cNvSpPr/>
            <p:nvPr/>
          </p:nvSpPr>
          <p:spPr>
            <a:xfrm>
              <a:off x="6034" y="2425"/>
              <a:ext cx="0" cy="263"/>
            </a:xfrm>
            <a:prstGeom prst="line">
              <a:avLst/>
            </a:prstGeom>
            <a:noFill/>
            <a:ln w="12700">
              <a:solidFill>
                <a:schemeClr val="tx1"/>
              </a:solidFill>
            </a:ln>
          </p:spPr>
        </p:sp>
        <p:sp>
          <p:nvSpPr>
            <p:cNvPr id="59" name="TextBox 58"/>
            <p:cNvSpPr txBox="1"/>
            <p:nvPr/>
          </p:nvSpPr>
          <p:spPr>
            <a:xfrm>
              <a:off x="6989" y="2425"/>
              <a:ext cx="1223"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0,1</a:t>
              </a:r>
            </a:p>
          </p:txBody>
        </p:sp>
        <p:sp>
          <p:nvSpPr>
            <p:cNvPr id="60" name="Прямая соединительная линия 59"/>
            <p:cNvSpPr/>
            <p:nvPr/>
          </p:nvSpPr>
          <p:spPr>
            <a:xfrm>
              <a:off x="6989" y="2425"/>
              <a:ext cx="1223" cy="0"/>
            </a:xfrm>
            <a:prstGeom prst="line">
              <a:avLst/>
            </a:prstGeom>
            <a:noFill/>
            <a:ln w="12700">
              <a:solidFill>
                <a:schemeClr val="tx1"/>
              </a:solidFill>
            </a:ln>
          </p:spPr>
        </p:sp>
        <p:sp>
          <p:nvSpPr>
            <p:cNvPr id="61" name="Прямая соединительная линия 60"/>
            <p:cNvSpPr/>
            <p:nvPr/>
          </p:nvSpPr>
          <p:spPr>
            <a:xfrm>
              <a:off x="8212" y="2425"/>
              <a:ext cx="0" cy="263"/>
            </a:xfrm>
            <a:prstGeom prst="line">
              <a:avLst/>
            </a:prstGeom>
            <a:noFill/>
            <a:ln w="12700">
              <a:solidFill>
                <a:schemeClr val="tx1"/>
              </a:solidFill>
            </a:ln>
          </p:spPr>
        </p:sp>
        <p:sp>
          <p:nvSpPr>
            <p:cNvPr id="62" name="Прямая соединительная линия 61"/>
            <p:cNvSpPr/>
            <p:nvPr/>
          </p:nvSpPr>
          <p:spPr>
            <a:xfrm>
              <a:off x="6989" y="2688"/>
              <a:ext cx="1223" cy="0"/>
            </a:xfrm>
            <a:prstGeom prst="line">
              <a:avLst/>
            </a:prstGeom>
            <a:noFill/>
            <a:ln w="12700">
              <a:solidFill>
                <a:schemeClr val="tx1"/>
              </a:solidFill>
            </a:ln>
          </p:spPr>
        </p:sp>
        <p:sp>
          <p:nvSpPr>
            <p:cNvPr id="63" name="Прямая соединительная линия 62"/>
            <p:cNvSpPr/>
            <p:nvPr/>
          </p:nvSpPr>
          <p:spPr>
            <a:xfrm>
              <a:off x="6989" y="2425"/>
              <a:ext cx="0" cy="263"/>
            </a:xfrm>
            <a:prstGeom prst="line">
              <a:avLst/>
            </a:prstGeom>
            <a:noFill/>
            <a:ln w="12700">
              <a:solidFill>
                <a:schemeClr val="tx1"/>
              </a:solidFill>
            </a:ln>
          </p:spPr>
        </p:sp>
        <p:sp>
          <p:nvSpPr>
            <p:cNvPr id="64" name="TextBox 63"/>
            <p:cNvSpPr txBox="1"/>
            <p:nvPr/>
          </p:nvSpPr>
          <p:spPr>
            <a:xfrm>
              <a:off x="367" y="2688"/>
              <a:ext cx="4712"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pH</a:t>
              </a:r>
            </a:p>
          </p:txBody>
        </p:sp>
        <p:sp>
          <p:nvSpPr>
            <p:cNvPr id="65" name="Прямая соединительная линия 64"/>
            <p:cNvSpPr/>
            <p:nvPr/>
          </p:nvSpPr>
          <p:spPr>
            <a:xfrm>
              <a:off x="367" y="2688"/>
              <a:ext cx="4712" cy="0"/>
            </a:xfrm>
            <a:prstGeom prst="line">
              <a:avLst/>
            </a:prstGeom>
            <a:noFill/>
            <a:ln w="12700">
              <a:solidFill>
                <a:schemeClr val="tx1"/>
              </a:solidFill>
            </a:ln>
          </p:spPr>
        </p:sp>
        <p:sp>
          <p:nvSpPr>
            <p:cNvPr id="66" name="Прямая соединительная линия 65"/>
            <p:cNvSpPr/>
            <p:nvPr/>
          </p:nvSpPr>
          <p:spPr>
            <a:xfrm>
              <a:off x="5079" y="2688"/>
              <a:ext cx="0" cy="263"/>
            </a:xfrm>
            <a:prstGeom prst="line">
              <a:avLst/>
            </a:prstGeom>
            <a:noFill/>
            <a:ln w="12700">
              <a:solidFill>
                <a:schemeClr val="tx1"/>
              </a:solidFill>
            </a:ln>
          </p:spPr>
        </p:sp>
        <p:sp>
          <p:nvSpPr>
            <p:cNvPr id="67" name="Прямая соединительная линия 66"/>
            <p:cNvSpPr/>
            <p:nvPr/>
          </p:nvSpPr>
          <p:spPr>
            <a:xfrm>
              <a:off x="367" y="2951"/>
              <a:ext cx="4712" cy="0"/>
            </a:xfrm>
            <a:prstGeom prst="line">
              <a:avLst/>
            </a:prstGeom>
            <a:noFill/>
            <a:ln w="12700">
              <a:solidFill>
                <a:schemeClr val="tx1"/>
              </a:solidFill>
            </a:ln>
          </p:spPr>
        </p:sp>
        <p:sp>
          <p:nvSpPr>
            <p:cNvPr id="68" name="Прямая соединительная линия 67"/>
            <p:cNvSpPr/>
            <p:nvPr/>
          </p:nvSpPr>
          <p:spPr>
            <a:xfrm>
              <a:off x="367" y="2688"/>
              <a:ext cx="0" cy="263"/>
            </a:xfrm>
            <a:prstGeom prst="line">
              <a:avLst/>
            </a:prstGeom>
            <a:noFill/>
            <a:ln w="12700">
              <a:solidFill>
                <a:schemeClr val="tx1"/>
              </a:solidFill>
            </a:ln>
          </p:spPr>
        </p:sp>
        <p:sp>
          <p:nvSpPr>
            <p:cNvPr id="69" name="TextBox 68"/>
            <p:cNvSpPr txBox="1"/>
            <p:nvPr/>
          </p:nvSpPr>
          <p:spPr>
            <a:xfrm>
              <a:off x="5079" y="2688"/>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2,45</a:t>
              </a:r>
            </a:p>
          </p:txBody>
        </p:sp>
        <p:sp>
          <p:nvSpPr>
            <p:cNvPr id="70" name="Прямая соединительная линия 69"/>
            <p:cNvSpPr/>
            <p:nvPr/>
          </p:nvSpPr>
          <p:spPr>
            <a:xfrm>
              <a:off x="5079" y="2688"/>
              <a:ext cx="955" cy="0"/>
            </a:xfrm>
            <a:prstGeom prst="line">
              <a:avLst/>
            </a:prstGeom>
            <a:noFill/>
            <a:ln w="12700">
              <a:solidFill>
                <a:schemeClr val="tx1"/>
              </a:solidFill>
            </a:ln>
          </p:spPr>
        </p:sp>
        <p:sp>
          <p:nvSpPr>
            <p:cNvPr id="71" name="Прямая соединительная линия 70"/>
            <p:cNvSpPr/>
            <p:nvPr/>
          </p:nvSpPr>
          <p:spPr>
            <a:xfrm>
              <a:off x="6034" y="2688"/>
              <a:ext cx="0" cy="263"/>
            </a:xfrm>
            <a:prstGeom prst="line">
              <a:avLst/>
            </a:prstGeom>
            <a:noFill/>
            <a:ln w="12700">
              <a:solidFill>
                <a:schemeClr val="tx1"/>
              </a:solidFill>
            </a:ln>
          </p:spPr>
        </p:sp>
        <p:sp>
          <p:nvSpPr>
            <p:cNvPr id="72" name="Прямая соединительная линия 71"/>
            <p:cNvSpPr/>
            <p:nvPr/>
          </p:nvSpPr>
          <p:spPr>
            <a:xfrm>
              <a:off x="5079" y="2951"/>
              <a:ext cx="955" cy="0"/>
            </a:xfrm>
            <a:prstGeom prst="line">
              <a:avLst/>
            </a:prstGeom>
            <a:noFill/>
            <a:ln w="12700">
              <a:solidFill>
                <a:schemeClr val="tx1"/>
              </a:solidFill>
            </a:ln>
          </p:spPr>
        </p:sp>
        <p:sp>
          <p:nvSpPr>
            <p:cNvPr id="73" name="Прямая соединительная линия 72"/>
            <p:cNvSpPr/>
            <p:nvPr/>
          </p:nvSpPr>
          <p:spPr>
            <a:xfrm>
              <a:off x="5079" y="2688"/>
              <a:ext cx="0" cy="263"/>
            </a:xfrm>
            <a:prstGeom prst="line">
              <a:avLst/>
            </a:prstGeom>
            <a:noFill/>
            <a:ln w="12700">
              <a:solidFill>
                <a:schemeClr val="tx1"/>
              </a:solidFill>
            </a:ln>
          </p:spPr>
        </p:sp>
        <p:sp>
          <p:nvSpPr>
            <p:cNvPr id="74" name="TextBox 73"/>
            <p:cNvSpPr txBox="1"/>
            <p:nvPr/>
          </p:nvSpPr>
          <p:spPr>
            <a:xfrm>
              <a:off x="6034" y="2688"/>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2,45</a:t>
              </a:r>
            </a:p>
          </p:txBody>
        </p:sp>
        <p:sp>
          <p:nvSpPr>
            <p:cNvPr id="75" name="Прямая соединительная линия 74"/>
            <p:cNvSpPr/>
            <p:nvPr/>
          </p:nvSpPr>
          <p:spPr>
            <a:xfrm>
              <a:off x="6034" y="2688"/>
              <a:ext cx="955" cy="0"/>
            </a:xfrm>
            <a:prstGeom prst="line">
              <a:avLst/>
            </a:prstGeom>
            <a:noFill/>
            <a:ln w="12700">
              <a:solidFill>
                <a:schemeClr val="tx1"/>
              </a:solidFill>
            </a:ln>
          </p:spPr>
        </p:sp>
        <p:sp>
          <p:nvSpPr>
            <p:cNvPr id="76" name="Прямая соединительная линия 75"/>
            <p:cNvSpPr/>
            <p:nvPr/>
          </p:nvSpPr>
          <p:spPr>
            <a:xfrm>
              <a:off x="6989" y="2688"/>
              <a:ext cx="0" cy="263"/>
            </a:xfrm>
            <a:prstGeom prst="line">
              <a:avLst/>
            </a:prstGeom>
            <a:noFill/>
            <a:ln w="12700">
              <a:solidFill>
                <a:schemeClr val="tx1"/>
              </a:solidFill>
            </a:ln>
          </p:spPr>
        </p:sp>
        <p:sp>
          <p:nvSpPr>
            <p:cNvPr id="77" name="Прямая соединительная линия 76"/>
            <p:cNvSpPr/>
            <p:nvPr/>
          </p:nvSpPr>
          <p:spPr>
            <a:xfrm>
              <a:off x="6034" y="2951"/>
              <a:ext cx="955" cy="0"/>
            </a:xfrm>
            <a:prstGeom prst="line">
              <a:avLst/>
            </a:prstGeom>
            <a:noFill/>
            <a:ln w="12700">
              <a:solidFill>
                <a:schemeClr val="tx1"/>
              </a:solidFill>
            </a:ln>
          </p:spPr>
        </p:sp>
        <p:sp>
          <p:nvSpPr>
            <p:cNvPr id="78" name="Прямая соединительная линия 77"/>
            <p:cNvSpPr/>
            <p:nvPr/>
          </p:nvSpPr>
          <p:spPr>
            <a:xfrm>
              <a:off x="6034" y="2688"/>
              <a:ext cx="0" cy="263"/>
            </a:xfrm>
            <a:prstGeom prst="line">
              <a:avLst/>
            </a:prstGeom>
            <a:noFill/>
            <a:ln w="12700">
              <a:solidFill>
                <a:schemeClr val="tx1"/>
              </a:solidFill>
            </a:ln>
          </p:spPr>
        </p:sp>
        <p:sp>
          <p:nvSpPr>
            <p:cNvPr id="79" name="TextBox 78"/>
            <p:cNvSpPr txBox="1"/>
            <p:nvPr/>
          </p:nvSpPr>
          <p:spPr>
            <a:xfrm>
              <a:off x="6989" y="2688"/>
              <a:ext cx="1223"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2,53</a:t>
              </a:r>
            </a:p>
          </p:txBody>
        </p:sp>
        <p:sp>
          <p:nvSpPr>
            <p:cNvPr id="80" name="Прямая соединительная линия 79"/>
            <p:cNvSpPr/>
            <p:nvPr/>
          </p:nvSpPr>
          <p:spPr>
            <a:xfrm>
              <a:off x="6989" y="2688"/>
              <a:ext cx="1223" cy="0"/>
            </a:xfrm>
            <a:prstGeom prst="line">
              <a:avLst/>
            </a:prstGeom>
            <a:noFill/>
            <a:ln w="12700">
              <a:solidFill>
                <a:schemeClr val="tx1"/>
              </a:solidFill>
            </a:ln>
          </p:spPr>
        </p:sp>
        <p:sp>
          <p:nvSpPr>
            <p:cNvPr id="81" name="Прямая соединительная линия 80"/>
            <p:cNvSpPr/>
            <p:nvPr/>
          </p:nvSpPr>
          <p:spPr>
            <a:xfrm>
              <a:off x="8212" y="2688"/>
              <a:ext cx="0" cy="263"/>
            </a:xfrm>
            <a:prstGeom prst="line">
              <a:avLst/>
            </a:prstGeom>
            <a:noFill/>
            <a:ln w="12700">
              <a:solidFill>
                <a:schemeClr val="tx1"/>
              </a:solidFill>
            </a:ln>
          </p:spPr>
        </p:sp>
        <p:sp>
          <p:nvSpPr>
            <p:cNvPr id="82" name="Прямая соединительная линия 81"/>
            <p:cNvSpPr/>
            <p:nvPr/>
          </p:nvSpPr>
          <p:spPr>
            <a:xfrm>
              <a:off x="6989" y="2951"/>
              <a:ext cx="1223" cy="0"/>
            </a:xfrm>
            <a:prstGeom prst="line">
              <a:avLst/>
            </a:prstGeom>
            <a:noFill/>
            <a:ln w="12700">
              <a:solidFill>
                <a:schemeClr val="tx1"/>
              </a:solidFill>
            </a:ln>
          </p:spPr>
        </p:sp>
        <p:sp>
          <p:nvSpPr>
            <p:cNvPr id="83" name="Прямая соединительная линия 82"/>
            <p:cNvSpPr/>
            <p:nvPr/>
          </p:nvSpPr>
          <p:spPr>
            <a:xfrm>
              <a:off x="6989" y="2688"/>
              <a:ext cx="0" cy="263"/>
            </a:xfrm>
            <a:prstGeom prst="line">
              <a:avLst/>
            </a:prstGeom>
            <a:noFill/>
            <a:ln w="12700">
              <a:solidFill>
                <a:schemeClr val="tx1"/>
              </a:solidFill>
            </a:ln>
          </p:spPr>
        </p:sp>
        <p:sp>
          <p:nvSpPr>
            <p:cNvPr id="84" name="TextBox 83"/>
            <p:cNvSpPr txBox="1"/>
            <p:nvPr/>
          </p:nvSpPr>
          <p:spPr>
            <a:xfrm>
              <a:off x="367" y="2951"/>
              <a:ext cx="4712"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OIL (%</a:t>
              </a:r>
              <a:r>
                <a:rPr sz="2800">
                  <a:latin typeface="Times New Roman"/>
                </a:rPr>
                <a:t>, w/w</a:t>
              </a:r>
              <a:r>
                <a:rPr lang="es-ES" sz="2800">
                  <a:latin typeface="Times New Roman"/>
                </a:rPr>
                <a:t>),*</a:t>
              </a:r>
            </a:p>
          </p:txBody>
        </p:sp>
        <p:sp>
          <p:nvSpPr>
            <p:cNvPr id="85" name="Прямая соединительная линия 84"/>
            <p:cNvSpPr/>
            <p:nvPr/>
          </p:nvSpPr>
          <p:spPr>
            <a:xfrm>
              <a:off x="367" y="2951"/>
              <a:ext cx="4712" cy="0"/>
            </a:xfrm>
            <a:prstGeom prst="line">
              <a:avLst/>
            </a:prstGeom>
            <a:noFill/>
            <a:ln w="12700">
              <a:solidFill>
                <a:schemeClr val="tx1"/>
              </a:solidFill>
            </a:ln>
          </p:spPr>
        </p:sp>
        <p:sp>
          <p:nvSpPr>
            <p:cNvPr id="86" name="Прямая соединительная линия 85"/>
            <p:cNvSpPr/>
            <p:nvPr/>
          </p:nvSpPr>
          <p:spPr>
            <a:xfrm>
              <a:off x="5079" y="2951"/>
              <a:ext cx="0" cy="263"/>
            </a:xfrm>
            <a:prstGeom prst="line">
              <a:avLst/>
            </a:prstGeom>
            <a:noFill/>
            <a:ln w="12700">
              <a:solidFill>
                <a:schemeClr val="tx1"/>
              </a:solidFill>
            </a:ln>
          </p:spPr>
        </p:sp>
        <p:sp>
          <p:nvSpPr>
            <p:cNvPr id="87" name="Прямая соединительная линия 86"/>
            <p:cNvSpPr/>
            <p:nvPr/>
          </p:nvSpPr>
          <p:spPr>
            <a:xfrm>
              <a:off x="367" y="3214"/>
              <a:ext cx="4712" cy="0"/>
            </a:xfrm>
            <a:prstGeom prst="line">
              <a:avLst/>
            </a:prstGeom>
            <a:noFill/>
            <a:ln w="12700">
              <a:solidFill>
                <a:schemeClr val="tx1"/>
              </a:solidFill>
            </a:ln>
          </p:spPr>
        </p:sp>
        <p:sp>
          <p:nvSpPr>
            <p:cNvPr id="88" name="Прямая соединительная линия 87"/>
            <p:cNvSpPr/>
            <p:nvPr/>
          </p:nvSpPr>
          <p:spPr>
            <a:xfrm>
              <a:off x="367" y="2951"/>
              <a:ext cx="0" cy="263"/>
            </a:xfrm>
            <a:prstGeom prst="line">
              <a:avLst/>
            </a:prstGeom>
            <a:noFill/>
            <a:ln w="12700">
              <a:solidFill>
                <a:schemeClr val="tx1"/>
              </a:solidFill>
            </a:ln>
          </p:spPr>
        </p:sp>
        <p:sp>
          <p:nvSpPr>
            <p:cNvPr id="89" name="TextBox 88"/>
            <p:cNvSpPr txBox="1"/>
            <p:nvPr/>
          </p:nvSpPr>
          <p:spPr>
            <a:xfrm>
              <a:off x="5079" y="2951"/>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0,0002</a:t>
              </a:r>
            </a:p>
          </p:txBody>
        </p:sp>
        <p:sp>
          <p:nvSpPr>
            <p:cNvPr id="90" name="Прямая соединительная линия 89"/>
            <p:cNvSpPr/>
            <p:nvPr/>
          </p:nvSpPr>
          <p:spPr>
            <a:xfrm>
              <a:off x="5079" y="2951"/>
              <a:ext cx="955" cy="0"/>
            </a:xfrm>
            <a:prstGeom prst="line">
              <a:avLst/>
            </a:prstGeom>
            <a:noFill/>
            <a:ln w="12700">
              <a:solidFill>
                <a:schemeClr val="tx1"/>
              </a:solidFill>
            </a:ln>
          </p:spPr>
        </p:sp>
        <p:sp>
          <p:nvSpPr>
            <p:cNvPr id="91" name="Прямая соединительная линия 90"/>
            <p:cNvSpPr/>
            <p:nvPr/>
          </p:nvSpPr>
          <p:spPr>
            <a:xfrm>
              <a:off x="6034" y="2951"/>
              <a:ext cx="0" cy="263"/>
            </a:xfrm>
            <a:prstGeom prst="line">
              <a:avLst/>
            </a:prstGeom>
            <a:noFill/>
            <a:ln w="12700">
              <a:solidFill>
                <a:schemeClr val="tx1"/>
              </a:solidFill>
            </a:ln>
          </p:spPr>
        </p:sp>
        <p:sp>
          <p:nvSpPr>
            <p:cNvPr id="92" name="Прямая соединительная линия 91"/>
            <p:cNvSpPr/>
            <p:nvPr/>
          </p:nvSpPr>
          <p:spPr>
            <a:xfrm>
              <a:off x="5079" y="3214"/>
              <a:ext cx="955" cy="0"/>
            </a:xfrm>
            <a:prstGeom prst="line">
              <a:avLst/>
            </a:prstGeom>
            <a:noFill/>
            <a:ln w="12700">
              <a:solidFill>
                <a:schemeClr val="tx1"/>
              </a:solidFill>
            </a:ln>
          </p:spPr>
        </p:sp>
        <p:sp>
          <p:nvSpPr>
            <p:cNvPr id="93" name="Прямая соединительная линия 92"/>
            <p:cNvSpPr/>
            <p:nvPr/>
          </p:nvSpPr>
          <p:spPr>
            <a:xfrm>
              <a:off x="5079" y="2951"/>
              <a:ext cx="0" cy="263"/>
            </a:xfrm>
            <a:prstGeom prst="line">
              <a:avLst/>
            </a:prstGeom>
            <a:noFill/>
            <a:ln w="12700">
              <a:solidFill>
                <a:schemeClr val="tx1"/>
              </a:solidFill>
            </a:ln>
          </p:spPr>
        </p:sp>
        <p:sp>
          <p:nvSpPr>
            <p:cNvPr id="94" name="TextBox 93"/>
            <p:cNvSpPr txBox="1"/>
            <p:nvPr/>
          </p:nvSpPr>
          <p:spPr>
            <a:xfrm>
              <a:off x="6034" y="2951"/>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0,00016</a:t>
              </a:r>
            </a:p>
          </p:txBody>
        </p:sp>
        <p:sp>
          <p:nvSpPr>
            <p:cNvPr id="95" name="Прямая соединительная линия 94"/>
            <p:cNvSpPr/>
            <p:nvPr/>
          </p:nvSpPr>
          <p:spPr>
            <a:xfrm>
              <a:off x="6034" y="2951"/>
              <a:ext cx="955" cy="0"/>
            </a:xfrm>
            <a:prstGeom prst="line">
              <a:avLst/>
            </a:prstGeom>
            <a:noFill/>
            <a:ln w="12700">
              <a:solidFill>
                <a:schemeClr val="tx1"/>
              </a:solidFill>
            </a:ln>
          </p:spPr>
        </p:sp>
        <p:sp>
          <p:nvSpPr>
            <p:cNvPr id="96" name="Прямая соединительная линия 95"/>
            <p:cNvSpPr/>
            <p:nvPr/>
          </p:nvSpPr>
          <p:spPr>
            <a:xfrm>
              <a:off x="6989" y="2951"/>
              <a:ext cx="0" cy="263"/>
            </a:xfrm>
            <a:prstGeom prst="line">
              <a:avLst/>
            </a:prstGeom>
            <a:noFill/>
            <a:ln w="12700">
              <a:solidFill>
                <a:schemeClr val="tx1"/>
              </a:solidFill>
            </a:ln>
          </p:spPr>
        </p:sp>
        <p:sp>
          <p:nvSpPr>
            <p:cNvPr id="97" name="Прямая соединительная линия 96"/>
            <p:cNvSpPr/>
            <p:nvPr/>
          </p:nvSpPr>
          <p:spPr>
            <a:xfrm>
              <a:off x="6034" y="3214"/>
              <a:ext cx="955" cy="0"/>
            </a:xfrm>
            <a:prstGeom prst="line">
              <a:avLst/>
            </a:prstGeom>
            <a:noFill/>
            <a:ln w="12700">
              <a:solidFill>
                <a:schemeClr val="tx1"/>
              </a:solidFill>
            </a:ln>
          </p:spPr>
        </p:sp>
        <p:sp>
          <p:nvSpPr>
            <p:cNvPr id="98" name="Прямая соединительная линия 97"/>
            <p:cNvSpPr/>
            <p:nvPr/>
          </p:nvSpPr>
          <p:spPr>
            <a:xfrm>
              <a:off x="6034" y="2951"/>
              <a:ext cx="0" cy="263"/>
            </a:xfrm>
            <a:prstGeom prst="line">
              <a:avLst/>
            </a:prstGeom>
            <a:noFill/>
            <a:ln w="12700">
              <a:solidFill>
                <a:schemeClr val="tx1"/>
              </a:solidFill>
            </a:ln>
          </p:spPr>
        </p:sp>
        <p:sp>
          <p:nvSpPr>
            <p:cNvPr id="99" name="TextBox 98"/>
            <p:cNvSpPr txBox="1"/>
            <p:nvPr/>
          </p:nvSpPr>
          <p:spPr>
            <a:xfrm>
              <a:off x="6989" y="2951"/>
              <a:ext cx="1223"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0,00041</a:t>
              </a:r>
            </a:p>
          </p:txBody>
        </p:sp>
        <p:sp>
          <p:nvSpPr>
            <p:cNvPr id="100" name="Прямая соединительная линия 99"/>
            <p:cNvSpPr/>
            <p:nvPr/>
          </p:nvSpPr>
          <p:spPr>
            <a:xfrm>
              <a:off x="6989" y="2951"/>
              <a:ext cx="1223" cy="0"/>
            </a:xfrm>
            <a:prstGeom prst="line">
              <a:avLst/>
            </a:prstGeom>
            <a:noFill/>
            <a:ln w="12700">
              <a:solidFill>
                <a:schemeClr val="tx1"/>
              </a:solidFill>
            </a:ln>
          </p:spPr>
        </p:sp>
        <p:sp>
          <p:nvSpPr>
            <p:cNvPr id="101" name="Прямая соединительная линия 100"/>
            <p:cNvSpPr/>
            <p:nvPr/>
          </p:nvSpPr>
          <p:spPr>
            <a:xfrm>
              <a:off x="8212" y="2951"/>
              <a:ext cx="0" cy="263"/>
            </a:xfrm>
            <a:prstGeom prst="line">
              <a:avLst/>
            </a:prstGeom>
            <a:noFill/>
            <a:ln w="12700">
              <a:solidFill>
                <a:schemeClr val="tx1"/>
              </a:solidFill>
            </a:ln>
          </p:spPr>
        </p:sp>
        <p:sp>
          <p:nvSpPr>
            <p:cNvPr id="102" name="Прямая соединительная линия 101"/>
            <p:cNvSpPr/>
            <p:nvPr/>
          </p:nvSpPr>
          <p:spPr>
            <a:xfrm>
              <a:off x="6989" y="3214"/>
              <a:ext cx="1223" cy="0"/>
            </a:xfrm>
            <a:prstGeom prst="line">
              <a:avLst/>
            </a:prstGeom>
            <a:noFill/>
            <a:ln w="12700">
              <a:solidFill>
                <a:schemeClr val="tx1"/>
              </a:solidFill>
            </a:ln>
          </p:spPr>
        </p:sp>
        <p:sp>
          <p:nvSpPr>
            <p:cNvPr id="103" name="Прямая соединительная линия 102"/>
            <p:cNvSpPr/>
            <p:nvPr/>
          </p:nvSpPr>
          <p:spPr>
            <a:xfrm>
              <a:off x="6989" y="2951"/>
              <a:ext cx="0" cy="263"/>
            </a:xfrm>
            <a:prstGeom prst="line">
              <a:avLst/>
            </a:prstGeom>
            <a:noFill/>
            <a:ln w="12700">
              <a:solidFill>
                <a:schemeClr val="tx1"/>
              </a:solidFill>
            </a:ln>
          </p:spPr>
        </p:sp>
        <p:sp>
          <p:nvSpPr>
            <p:cNvPr id="104" name="TextBox 103"/>
            <p:cNvSpPr txBox="1"/>
            <p:nvPr/>
          </p:nvSpPr>
          <p:spPr>
            <a:xfrm>
              <a:off x="367" y="3214"/>
              <a:ext cx="4712" cy="263"/>
            </a:xfrm>
            <a:prstGeom prst="rect">
              <a:avLst/>
            </a:prstGeom>
            <a:solidFill>
              <a:schemeClr val="bg1"/>
            </a:solidFill>
          </p:spPr>
          <p:txBody>
            <a:bodyPr wrap="square" lIns="0" tIns="0" rIns="0" bIns="0"/>
            <a:lstStyle>
              <a:lvl1pPr lvl="0">
                <a:defRPr/>
              </a:lvl1pPr>
            </a:lstStyle>
            <a:p>
              <a:pPr lvl="0" algn="ctr"/>
              <a:r>
                <a:rPr lang="es-ES" sz="2800">
                  <a:latin typeface="Times New Roman"/>
                </a:rPr>
                <a:t>IMHOFF TEST (v/v, 24-48 h)*</a:t>
              </a:r>
            </a:p>
          </p:txBody>
        </p:sp>
        <p:sp>
          <p:nvSpPr>
            <p:cNvPr id="105" name="Прямая соединительная линия 104"/>
            <p:cNvSpPr/>
            <p:nvPr/>
          </p:nvSpPr>
          <p:spPr>
            <a:xfrm>
              <a:off x="367" y="3214"/>
              <a:ext cx="4712" cy="0"/>
            </a:xfrm>
            <a:prstGeom prst="line">
              <a:avLst/>
            </a:prstGeom>
            <a:noFill/>
            <a:ln w="12700">
              <a:solidFill>
                <a:schemeClr val="tx1"/>
              </a:solidFill>
            </a:ln>
          </p:spPr>
        </p:sp>
        <p:sp>
          <p:nvSpPr>
            <p:cNvPr id="106" name="Прямая соединительная линия 105"/>
            <p:cNvSpPr/>
            <p:nvPr/>
          </p:nvSpPr>
          <p:spPr>
            <a:xfrm>
              <a:off x="5079" y="3214"/>
              <a:ext cx="0" cy="263"/>
            </a:xfrm>
            <a:prstGeom prst="line">
              <a:avLst/>
            </a:prstGeom>
            <a:noFill/>
            <a:ln w="12700">
              <a:solidFill>
                <a:schemeClr val="tx1"/>
              </a:solidFill>
            </a:ln>
          </p:spPr>
        </p:sp>
        <p:sp>
          <p:nvSpPr>
            <p:cNvPr id="107" name="Прямая соединительная линия 106"/>
            <p:cNvSpPr/>
            <p:nvPr/>
          </p:nvSpPr>
          <p:spPr>
            <a:xfrm>
              <a:off x="367" y="3477"/>
              <a:ext cx="4712" cy="0"/>
            </a:xfrm>
            <a:prstGeom prst="line">
              <a:avLst/>
            </a:prstGeom>
            <a:noFill/>
            <a:ln w="12700">
              <a:solidFill>
                <a:schemeClr val="tx1"/>
              </a:solidFill>
            </a:ln>
          </p:spPr>
        </p:sp>
        <p:sp>
          <p:nvSpPr>
            <p:cNvPr id="108" name="Прямая соединительная линия 107"/>
            <p:cNvSpPr/>
            <p:nvPr/>
          </p:nvSpPr>
          <p:spPr>
            <a:xfrm>
              <a:off x="367" y="3214"/>
              <a:ext cx="0" cy="263"/>
            </a:xfrm>
            <a:prstGeom prst="line">
              <a:avLst/>
            </a:prstGeom>
            <a:noFill/>
            <a:ln w="12700">
              <a:solidFill>
                <a:schemeClr val="tx1"/>
              </a:solidFill>
            </a:ln>
          </p:spPr>
        </p:sp>
        <p:sp>
          <p:nvSpPr>
            <p:cNvPr id="109" name="TextBox 108"/>
            <p:cNvSpPr txBox="1"/>
            <p:nvPr/>
          </p:nvSpPr>
          <p:spPr>
            <a:xfrm>
              <a:off x="5079" y="3214"/>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0,2</a:t>
              </a:r>
            </a:p>
          </p:txBody>
        </p:sp>
        <p:sp>
          <p:nvSpPr>
            <p:cNvPr id="110" name="Прямая соединительная линия 109"/>
            <p:cNvSpPr/>
            <p:nvPr/>
          </p:nvSpPr>
          <p:spPr>
            <a:xfrm>
              <a:off x="5079" y="3214"/>
              <a:ext cx="955" cy="0"/>
            </a:xfrm>
            <a:prstGeom prst="line">
              <a:avLst/>
            </a:prstGeom>
            <a:noFill/>
            <a:ln w="12700">
              <a:solidFill>
                <a:schemeClr val="tx1"/>
              </a:solidFill>
            </a:ln>
          </p:spPr>
        </p:sp>
        <p:sp>
          <p:nvSpPr>
            <p:cNvPr id="111" name="Прямая соединительная линия 110"/>
            <p:cNvSpPr/>
            <p:nvPr/>
          </p:nvSpPr>
          <p:spPr>
            <a:xfrm>
              <a:off x="6034" y="3214"/>
              <a:ext cx="0" cy="263"/>
            </a:xfrm>
            <a:prstGeom prst="line">
              <a:avLst/>
            </a:prstGeom>
            <a:noFill/>
            <a:ln w="12700">
              <a:solidFill>
                <a:schemeClr val="tx1"/>
              </a:solidFill>
            </a:ln>
          </p:spPr>
        </p:sp>
        <p:sp>
          <p:nvSpPr>
            <p:cNvPr id="112" name="Прямая соединительная линия 111"/>
            <p:cNvSpPr/>
            <p:nvPr/>
          </p:nvSpPr>
          <p:spPr>
            <a:xfrm>
              <a:off x="5079" y="3477"/>
              <a:ext cx="955" cy="0"/>
            </a:xfrm>
            <a:prstGeom prst="line">
              <a:avLst/>
            </a:prstGeom>
            <a:noFill/>
            <a:ln w="12700">
              <a:solidFill>
                <a:schemeClr val="tx1"/>
              </a:solidFill>
            </a:ln>
          </p:spPr>
        </p:sp>
        <p:sp>
          <p:nvSpPr>
            <p:cNvPr id="113" name="Прямая соединительная линия 112"/>
            <p:cNvSpPr/>
            <p:nvPr/>
          </p:nvSpPr>
          <p:spPr>
            <a:xfrm>
              <a:off x="5079" y="3214"/>
              <a:ext cx="0" cy="263"/>
            </a:xfrm>
            <a:prstGeom prst="line">
              <a:avLst/>
            </a:prstGeom>
            <a:noFill/>
            <a:ln w="12700">
              <a:solidFill>
                <a:schemeClr val="tx1"/>
              </a:solidFill>
            </a:ln>
          </p:spPr>
        </p:sp>
        <p:sp>
          <p:nvSpPr>
            <p:cNvPr id="114" name="TextBox 113"/>
            <p:cNvSpPr txBox="1"/>
            <p:nvPr/>
          </p:nvSpPr>
          <p:spPr>
            <a:xfrm>
              <a:off x="6034" y="3214"/>
              <a:ext cx="955"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0,2</a:t>
              </a:r>
            </a:p>
          </p:txBody>
        </p:sp>
        <p:sp>
          <p:nvSpPr>
            <p:cNvPr id="115" name="Прямая соединительная линия 114"/>
            <p:cNvSpPr/>
            <p:nvPr/>
          </p:nvSpPr>
          <p:spPr>
            <a:xfrm>
              <a:off x="6034" y="3214"/>
              <a:ext cx="955" cy="0"/>
            </a:xfrm>
            <a:prstGeom prst="line">
              <a:avLst/>
            </a:prstGeom>
            <a:noFill/>
            <a:ln w="12700">
              <a:solidFill>
                <a:schemeClr val="tx1"/>
              </a:solidFill>
            </a:ln>
          </p:spPr>
        </p:sp>
        <p:sp>
          <p:nvSpPr>
            <p:cNvPr id="116" name="Прямая соединительная линия 115"/>
            <p:cNvSpPr/>
            <p:nvPr/>
          </p:nvSpPr>
          <p:spPr>
            <a:xfrm>
              <a:off x="6989" y="3214"/>
              <a:ext cx="0" cy="263"/>
            </a:xfrm>
            <a:prstGeom prst="line">
              <a:avLst/>
            </a:prstGeom>
            <a:noFill/>
            <a:ln w="12700">
              <a:solidFill>
                <a:schemeClr val="tx1"/>
              </a:solidFill>
            </a:ln>
          </p:spPr>
        </p:sp>
        <p:sp>
          <p:nvSpPr>
            <p:cNvPr id="117" name="Прямая соединительная линия 116"/>
            <p:cNvSpPr/>
            <p:nvPr/>
          </p:nvSpPr>
          <p:spPr>
            <a:xfrm>
              <a:off x="6034" y="3477"/>
              <a:ext cx="955" cy="0"/>
            </a:xfrm>
            <a:prstGeom prst="line">
              <a:avLst/>
            </a:prstGeom>
            <a:noFill/>
            <a:ln w="12700">
              <a:solidFill>
                <a:schemeClr val="tx1"/>
              </a:solidFill>
            </a:ln>
          </p:spPr>
        </p:sp>
        <p:sp>
          <p:nvSpPr>
            <p:cNvPr id="118" name="Прямая соединительная линия 117"/>
            <p:cNvSpPr/>
            <p:nvPr/>
          </p:nvSpPr>
          <p:spPr>
            <a:xfrm>
              <a:off x="6034" y="3214"/>
              <a:ext cx="0" cy="263"/>
            </a:xfrm>
            <a:prstGeom prst="line">
              <a:avLst/>
            </a:prstGeom>
            <a:noFill/>
            <a:ln w="12700">
              <a:solidFill>
                <a:schemeClr val="tx1"/>
              </a:solidFill>
            </a:ln>
          </p:spPr>
        </p:sp>
        <p:sp>
          <p:nvSpPr>
            <p:cNvPr id="119" name="TextBox 118"/>
            <p:cNvSpPr txBox="1"/>
            <p:nvPr/>
          </p:nvSpPr>
          <p:spPr>
            <a:xfrm>
              <a:off x="6989" y="3214"/>
              <a:ext cx="1223" cy="263"/>
            </a:xfrm>
            <a:prstGeom prst="rect">
              <a:avLst/>
            </a:prstGeom>
            <a:solidFill>
              <a:schemeClr val="bg1"/>
            </a:solidFill>
          </p:spPr>
          <p:txBody>
            <a:bodyPr wrap="square" lIns="0" tIns="0" rIns="0" bIns="0"/>
            <a:lstStyle>
              <a:lvl1pPr lvl="0">
                <a:defRPr/>
              </a:lvl1pPr>
            </a:lstStyle>
            <a:p>
              <a:pPr lvl="0" algn="ctr"/>
              <a:r>
                <a:rPr lang="ru-RU" sz="2800">
                  <a:latin typeface="Times New Roman"/>
                </a:rPr>
                <a:t>0,6</a:t>
              </a:r>
            </a:p>
          </p:txBody>
        </p:sp>
        <p:sp>
          <p:nvSpPr>
            <p:cNvPr id="120" name="Прямая соединительная линия 119"/>
            <p:cNvSpPr/>
            <p:nvPr/>
          </p:nvSpPr>
          <p:spPr>
            <a:xfrm>
              <a:off x="6989" y="3214"/>
              <a:ext cx="1223" cy="0"/>
            </a:xfrm>
            <a:prstGeom prst="line">
              <a:avLst/>
            </a:prstGeom>
            <a:noFill/>
            <a:ln w="12700">
              <a:solidFill>
                <a:schemeClr val="tx1"/>
              </a:solidFill>
            </a:ln>
          </p:spPr>
        </p:sp>
        <p:sp>
          <p:nvSpPr>
            <p:cNvPr id="121" name="Прямая соединительная линия 120"/>
            <p:cNvSpPr/>
            <p:nvPr/>
          </p:nvSpPr>
          <p:spPr>
            <a:xfrm>
              <a:off x="8212" y="3214"/>
              <a:ext cx="0" cy="263"/>
            </a:xfrm>
            <a:prstGeom prst="line">
              <a:avLst/>
            </a:prstGeom>
            <a:noFill/>
            <a:ln w="12700">
              <a:solidFill>
                <a:schemeClr val="tx1"/>
              </a:solidFill>
            </a:ln>
          </p:spPr>
        </p:sp>
        <p:sp>
          <p:nvSpPr>
            <p:cNvPr id="122" name="Прямая соединительная линия 121"/>
            <p:cNvSpPr/>
            <p:nvPr/>
          </p:nvSpPr>
          <p:spPr>
            <a:xfrm>
              <a:off x="6989" y="3477"/>
              <a:ext cx="1223" cy="0"/>
            </a:xfrm>
            <a:prstGeom prst="line">
              <a:avLst/>
            </a:prstGeom>
            <a:noFill/>
            <a:ln w="12700">
              <a:solidFill>
                <a:schemeClr val="tx1"/>
              </a:solidFill>
            </a:ln>
          </p:spPr>
        </p:sp>
        <p:sp>
          <p:nvSpPr>
            <p:cNvPr id="123" name="Прямая соединительная линия 122"/>
            <p:cNvSpPr/>
            <p:nvPr/>
          </p:nvSpPr>
          <p:spPr>
            <a:xfrm>
              <a:off x="6989" y="3214"/>
              <a:ext cx="0" cy="263"/>
            </a:xfrm>
            <a:prstGeom prst="line">
              <a:avLst/>
            </a:prstGeom>
            <a:noFill/>
            <a:ln w="12700">
              <a:solidFill>
                <a:schemeClr val="tx1"/>
              </a:solidFill>
            </a:ln>
          </p:spPr>
        </p:sp>
      </p:grpSp>
      <p:sp>
        <p:nvSpPr>
          <p:cNvPr id="124" name="Прямоугольник 123"/>
          <p:cNvSpPr/>
          <p:nvPr/>
        </p:nvSpPr>
        <p:spPr>
          <a:xfrm>
            <a:off x="2514802" y="5912650"/>
            <a:ext cx="8680194" cy="45243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25" name="Стрелка вправо 124"/>
          <p:cNvSpPr/>
          <p:nvPr/>
        </p:nvSpPr>
        <p:spPr>
          <a:xfrm>
            <a:off x="12631662" y="5381625"/>
            <a:ext cx="679471"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26" name="Стрелка вправо 125"/>
          <p:cNvSpPr/>
          <p:nvPr/>
        </p:nvSpPr>
        <p:spPr>
          <a:xfrm>
            <a:off x="14940869" y="5419725"/>
            <a:ext cx="679473"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27" name="Стрелка вправо 126"/>
          <p:cNvSpPr/>
          <p:nvPr/>
        </p:nvSpPr>
        <p:spPr>
          <a:xfrm>
            <a:off x="12699363" y="6024563"/>
            <a:ext cx="679473"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28" name="Стрелка вправо 127"/>
          <p:cNvSpPr/>
          <p:nvPr/>
        </p:nvSpPr>
        <p:spPr>
          <a:xfrm>
            <a:off x="12699363" y="7931945"/>
            <a:ext cx="679473" cy="226220"/>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29" name="Стрелка вправо 128"/>
          <p:cNvSpPr/>
          <p:nvPr/>
        </p:nvSpPr>
        <p:spPr>
          <a:xfrm>
            <a:off x="17545927" y="7972425"/>
            <a:ext cx="679471"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30" name="Стрелка вправо 129"/>
          <p:cNvSpPr/>
          <p:nvPr/>
        </p:nvSpPr>
        <p:spPr>
          <a:xfrm>
            <a:off x="17555956" y="6024563"/>
            <a:ext cx="679471"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31" name="Прямоугольник 130"/>
          <p:cNvSpPr/>
          <p:nvPr/>
        </p:nvSpPr>
        <p:spPr>
          <a:xfrm>
            <a:off x="2499758" y="5269712"/>
            <a:ext cx="8680194" cy="52863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32" name="Прямоугольник 131"/>
          <p:cNvSpPr/>
          <p:nvPr/>
        </p:nvSpPr>
        <p:spPr>
          <a:xfrm>
            <a:off x="2499758" y="7748593"/>
            <a:ext cx="8680194" cy="60483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33" name="Прямоугольник 132"/>
          <p:cNvSpPr/>
          <p:nvPr/>
        </p:nvSpPr>
        <p:spPr>
          <a:xfrm>
            <a:off x="1944367" y="10225236"/>
            <a:ext cx="6336704" cy="850106"/>
          </a:xfrm>
          <a:prstGeom prst="rect">
            <a:avLst/>
          </a:prstGeom>
          <a:noFill/>
        </p:spPr>
        <p:txBody>
          <a:bodyPr wrap="square" lIns="135576" tIns="67788" rIns="135576" bIns="67788"/>
          <a:lstStyle>
            <a:lvl1pPr lvl="0">
              <a:defRPr/>
            </a:lvl1pPr>
          </a:lstStyle>
          <a:p>
            <a:pPr lvl="0"/>
            <a:r>
              <a:rPr sz="2800" dirty="0">
                <a:latin typeface="Times New Roman"/>
              </a:rPr>
              <a:t>*IN 8°BRIX RECONSTITUTED JUICE.</a:t>
            </a:r>
          </a:p>
        </p:txBody>
      </p:sp>
      <p:sp>
        <p:nvSpPr>
          <p:cNvPr id="134" name="Прямоугольник 133"/>
          <p:cNvSpPr/>
          <p:nvPr/>
        </p:nvSpPr>
        <p:spPr>
          <a:xfrm>
            <a:off x="1944366" y="3643318"/>
            <a:ext cx="2735440" cy="783431"/>
          </a:xfrm>
          <a:prstGeom prst="rect">
            <a:avLst/>
          </a:prstGeom>
          <a:noFill/>
        </p:spPr>
        <p:txBody>
          <a:bodyPr wrap="none" lIns="91425" tIns="45713" rIns="91425" bIns="45713"/>
          <a:lstStyle>
            <a:lvl1pPr lvl="0">
              <a:defRPr/>
            </a:lvl1pPr>
          </a:lstStyle>
          <a:p>
            <a:pPr lvl="0"/>
            <a:r>
              <a:rPr sz="2800" b="1" dirty="0">
                <a:latin typeface="Times New Roman"/>
              </a:rPr>
              <a:t>TABLE 2.</a:t>
            </a:r>
          </a:p>
        </p:txBody>
      </p:sp>
      <p:sp>
        <p:nvSpPr>
          <p:cNvPr id="135" name="Номер слайда 134"/>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10</a:t>
            </a:fld>
            <a:endParaRPr/>
          </a:p>
        </p:txBody>
      </p:sp>
      <p:pic>
        <p:nvPicPr>
          <p:cNvPr id="136" name="Рисунок 135"/>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wipe(down)">
                                      <p:cBhvr>
                                        <p:cTn id="7" dur="500"/>
                                        <p:tgtEl>
                                          <p:spTgt spid="1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wipe(down)">
                                      <p:cBhvr>
                                        <p:cTn id="19" dur="500"/>
                                        <p:tgtEl>
                                          <p:spTgt spid="13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wipe(left)">
                                      <p:cBhvr>
                                        <p:cTn id="24" dur="500"/>
                                        <p:tgtEl>
                                          <p:spTgt spid="1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25"/>
                                        </p:tgtEl>
                                        <p:attrNameLst>
                                          <p:attrName>style.visibility</p:attrName>
                                        </p:attrNameLst>
                                      </p:cBhvr>
                                      <p:to>
                                        <p:strVal val="visible"/>
                                      </p:to>
                                    </p:set>
                                    <p:animEffect transition="in" filter="wipe(left)">
                                      <p:cBhvr>
                                        <p:cTn id="29" dur="500"/>
                                        <p:tgtEl>
                                          <p:spTgt spid="12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down)">
                                      <p:cBhvr>
                                        <p:cTn id="34" dur="500"/>
                                        <p:tgtEl>
                                          <p:spTgt spid="124"/>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33"/>
                                        </p:tgtEl>
                                        <p:attrNameLst>
                                          <p:attrName>style.visibility</p:attrName>
                                        </p:attrNameLst>
                                      </p:cBhvr>
                                      <p:to>
                                        <p:strVal val="visible"/>
                                      </p:to>
                                    </p:set>
                                    <p:animEffect transition="in" filter="fade">
                                      <p:cBhvr>
                                        <p:cTn id="39" dur="1000"/>
                                        <p:tgtEl>
                                          <p:spTgt spid="133"/>
                                        </p:tgtEl>
                                      </p:cBhvr>
                                    </p:animEffect>
                                    <p:anim calcmode="lin" valueType="num">
                                      <p:cBhvr>
                                        <p:cTn id="40" dur="1000" fill="hold"/>
                                        <p:tgtEl>
                                          <p:spTgt spid="133"/>
                                        </p:tgtEl>
                                        <p:attrNameLst>
                                          <p:attrName>ppt_x</p:attrName>
                                        </p:attrNameLst>
                                      </p:cBhvr>
                                      <p:tavLst>
                                        <p:tav tm="0">
                                          <p:val>
                                            <p:strVal val="#ppt_x"/>
                                          </p:val>
                                        </p:tav>
                                        <p:tav tm="100000">
                                          <p:val>
                                            <p:strVal val="#ppt_x"/>
                                          </p:val>
                                        </p:tav>
                                      </p:tavLst>
                                    </p:anim>
                                    <p:anim calcmode="lin" valueType="num">
                                      <p:cBhvr>
                                        <p:cTn id="41" dur="1000" fill="hold"/>
                                        <p:tgtEl>
                                          <p:spTgt spid="13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27"/>
                                        </p:tgtEl>
                                        <p:attrNameLst>
                                          <p:attrName>style.visibility</p:attrName>
                                        </p:attrNameLst>
                                      </p:cBhvr>
                                      <p:to>
                                        <p:strVal val="visible"/>
                                      </p:to>
                                    </p:set>
                                    <p:animEffect transition="in" filter="wipe(left)">
                                      <p:cBhvr>
                                        <p:cTn id="46" dur="500"/>
                                        <p:tgtEl>
                                          <p:spTgt spid="1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30"/>
                                        </p:tgtEl>
                                        <p:attrNameLst>
                                          <p:attrName>style.visibility</p:attrName>
                                        </p:attrNameLst>
                                      </p:cBhvr>
                                      <p:to>
                                        <p:strVal val="visible"/>
                                      </p:to>
                                    </p:set>
                                    <p:animEffect transition="in" filter="wipe(left)">
                                      <p:cBhvr>
                                        <p:cTn id="51" dur="500"/>
                                        <p:tgtEl>
                                          <p:spTgt spid="13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32"/>
                                        </p:tgtEl>
                                        <p:attrNameLst>
                                          <p:attrName>style.visibility</p:attrName>
                                        </p:attrNameLst>
                                      </p:cBhvr>
                                      <p:to>
                                        <p:strVal val="visible"/>
                                      </p:to>
                                    </p:set>
                                    <p:animEffect transition="in" filter="wipe(down)">
                                      <p:cBhvr>
                                        <p:cTn id="56" dur="500"/>
                                        <p:tgtEl>
                                          <p:spTgt spid="13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28"/>
                                        </p:tgtEl>
                                        <p:attrNameLst>
                                          <p:attrName>style.visibility</p:attrName>
                                        </p:attrNameLst>
                                      </p:cBhvr>
                                      <p:to>
                                        <p:strVal val="visible"/>
                                      </p:to>
                                    </p:set>
                                    <p:animEffect transition="in" filter="wipe(left)">
                                      <p:cBhvr>
                                        <p:cTn id="61" dur="500"/>
                                        <p:tgtEl>
                                          <p:spTgt spid="12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29"/>
                                        </p:tgtEl>
                                        <p:attrNameLst>
                                          <p:attrName>style.visibility</p:attrName>
                                        </p:attrNameLst>
                                      </p:cBhvr>
                                      <p:to>
                                        <p:strVal val="visible"/>
                                      </p:to>
                                    </p:set>
                                    <p:animEffect transition="in" filter="wipe(left)">
                                      <p:cBhvr>
                                        <p:cTn id="66"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3" cstate="print"/>
          <a:srcRect/>
          <a:stretch>
            <a:fillRect/>
          </a:stretch>
        </p:blipFill>
        <p:spPr>
          <a:xfrm>
            <a:off x="11649885" y="2520380"/>
            <a:ext cx="7973495" cy="439248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Прямоугольник 3"/>
          <p:cNvSpPr/>
          <p:nvPr/>
        </p:nvSpPr>
        <p:spPr>
          <a:xfrm>
            <a:off x="1926542" y="1512268"/>
            <a:ext cx="9018824" cy="726951"/>
          </a:xfrm>
          <a:prstGeom prst="rect">
            <a:avLst/>
          </a:prstGeom>
          <a:noFill/>
        </p:spPr>
        <p:txBody>
          <a:bodyPr wrap="square" lIns="135576" tIns="67788" rIns="135576" bIns="67788"/>
          <a:lstStyle>
            <a:lvl1pPr lvl="0">
              <a:defRPr/>
            </a:lvl1pPr>
          </a:lstStyle>
          <a:p>
            <a:pPr lvl="0" algn="just"/>
            <a:r>
              <a:rPr sz="3200" b="1" dirty="0">
                <a:latin typeface="Times New Roman"/>
              </a:rPr>
              <a:t>CLOUDIFIER ORANGE CONCENTRATES :</a:t>
            </a:r>
          </a:p>
        </p:txBody>
      </p:sp>
      <p:grpSp>
        <p:nvGrpSpPr>
          <p:cNvPr id="5" name="Группа 4"/>
          <p:cNvGrpSpPr/>
          <p:nvPr/>
        </p:nvGrpSpPr>
        <p:grpSpPr>
          <a:xfrm>
            <a:off x="1914315" y="7961411"/>
            <a:ext cx="17579127" cy="3457575"/>
            <a:chOff x="347" y="1056"/>
            <a:chExt cx="7854" cy="1452"/>
          </a:xfrm>
        </p:grpSpPr>
        <p:sp>
          <p:nvSpPr>
            <p:cNvPr id="6" name="TextBox 5"/>
            <p:cNvSpPr txBox="1"/>
            <p:nvPr/>
          </p:nvSpPr>
          <p:spPr>
            <a:xfrm>
              <a:off x="347" y="1056"/>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lang="es-ES" sz="2800">
                  <a:latin typeface="Times New Roman"/>
                </a:rPr>
                <a:t>ºBRIX (20ºC)</a:t>
              </a:r>
            </a:p>
          </p:txBody>
        </p:sp>
        <p:sp>
          <p:nvSpPr>
            <p:cNvPr id="7" name="Прямая соединительная линия 6"/>
            <p:cNvSpPr/>
            <p:nvPr/>
          </p:nvSpPr>
          <p:spPr>
            <a:xfrm>
              <a:off x="347" y="1056"/>
              <a:ext cx="4243" cy="0"/>
            </a:xfrm>
            <a:prstGeom prst="line">
              <a:avLst/>
            </a:prstGeom>
            <a:noFill/>
            <a:ln w="3175">
              <a:solidFill>
                <a:schemeClr val="tx1"/>
              </a:solidFill>
            </a:ln>
          </p:spPr>
        </p:sp>
        <p:sp>
          <p:nvSpPr>
            <p:cNvPr id="8" name="Прямая соединительная линия 7"/>
            <p:cNvSpPr/>
            <p:nvPr/>
          </p:nvSpPr>
          <p:spPr>
            <a:xfrm>
              <a:off x="4590" y="1056"/>
              <a:ext cx="0" cy="242"/>
            </a:xfrm>
            <a:prstGeom prst="line">
              <a:avLst/>
            </a:prstGeom>
            <a:noFill/>
            <a:ln w="3175">
              <a:solidFill>
                <a:schemeClr val="tx1"/>
              </a:solidFill>
            </a:ln>
          </p:spPr>
        </p:sp>
        <p:sp>
          <p:nvSpPr>
            <p:cNvPr id="9" name="Прямая соединительная линия 8"/>
            <p:cNvSpPr/>
            <p:nvPr/>
          </p:nvSpPr>
          <p:spPr>
            <a:xfrm>
              <a:off x="347" y="1298"/>
              <a:ext cx="4243" cy="0"/>
            </a:xfrm>
            <a:prstGeom prst="line">
              <a:avLst/>
            </a:prstGeom>
            <a:noFill/>
            <a:ln w="3175">
              <a:solidFill>
                <a:schemeClr val="tx1"/>
              </a:solidFill>
            </a:ln>
          </p:spPr>
        </p:sp>
        <p:sp>
          <p:nvSpPr>
            <p:cNvPr id="10" name="Прямая соединительная линия 9"/>
            <p:cNvSpPr/>
            <p:nvPr/>
          </p:nvSpPr>
          <p:spPr>
            <a:xfrm>
              <a:off x="347" y="1056"/>
              <a:ext cx="0" cy="242"/>
            </a:xfrm>
            <a:prstGeom prst="line">
              <a:avLst/>
            </a:prstGeom>
            <a:noFill/>
            <a:ln w="3175">
              <a:solidFill>
                <a:schemeClr val="tx1"/>
              </a:solidFill>
            </a:ln>
          </p:spPr>
        </p:sp>
        <p:sp>
          <p:nvSpPr>
            <p:cNvPr id="11" name="TextBox 10"/>
            <p:cNvSpPr txBox="1"/>
            <p:nvPr/>
          </p:nvSpPr>
          <p:spPr>
            <a:xfrm>
              <a:off x="4590" y="105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44,35</a:t>
              </a:r>
            </a:p>
          </p:txBody>
        </p:sp>
        <p:sp>
          <p:nvSpPr>
            <p:cNvPr id="12" name="Прямая соединительная линия 11"/>
            <p:cNvSpPr/>
            <p:nvPr/>
          </p:nvSpPr>
          <p:spPr>
            <a:xfrm>
              <a:off x="4590" y="1056"/>
              <a:ext cx="872" cy="0"/>
            </a:xfrm>
            <a:prstGeom prst="line">
              <a:avLst/>
            </a:prstGeom>
            <a:noFill/>
            <a:ln w="3175">
              <a:solidFill>
                <a:schemeClr val="tx1"/>
              </a:solidFill>
            </a:ln>
          </p:spPr>
        </p:sp>
        <p:sp>
          <p:nvSpPr>
            <p:cNvPr id="13" name="Прямая соединительная линия 12"/>
            <p:cNvSpPr/>
            <p:nvPr/>
          </p:nvSpPr>
          <p:spPr>
            <a:xfrm>
              <a:off x="5462" y="1056"/>
              <a:ext cx="0" cy="242"/>
            </a:xfrm>
            <a:prstGeom prst="line">
              <a:avLst/>
            </a:prstGeom>
            <a:noFill/>
            <a:ln w="3175">
              <a:solidFill>
                <a:schemeClr val="tx1"/>
              </a:solidFill>
            </a:ln>
          </p:spPr>
        </p:sp>
        <p:sp>
          <p:nvSpPr>
            <p:cNvPr id="14" name="Прямая соединительная линия 13"/>
            <p:cNvSpPr/>
            <p:nvPr/>
          </p:nvSpPr>
          <p:spPr>
            <a:xfrm>
              <a:off x="4590" y="1298"/>
              <a:ext cx="872" cy="0"/>
            </a:xfrm>
            <a:prstGeom prst="line">
              <a:avLst/>
            </a:prstGeom>
            <a:noFill/>
            <a:ln w="3175">
              <a:solidFill>
                <a:schemeClr val="tx1"/>
              </a:solidFill>
            </a:ln>
          </p:spPr>
        </p:sp>
        <p:sp>
          <p:nvSpPr>
            <p:cNvPr id="15" name="Прямая соединительная линия 14"/>
            <p:cNvSpPr/>
            <p:nvPr/>
          </p:nvSpPr>
          <p:spPr>
            <a:xfrm>
              <a:off x="4590" y="1056"/>
              <a:ext cx="0" cy="242"/>
            </a:xfrm>
            <a:prstGeom prst="line">
              <a:avLst/>
            </a:prstGeom>
            <a:noFill/>
            <a:ln w="3175">
              <a:solidFill>
                <a:schemeClr val="tx1"/>
              </a:solidFill>
            </a:ln>
          </p:spPr>
        </p:sp>
        <p:sp>
          <p:nvSpPr>
            <p:cNvPr id="16" name="TextBox 15"/>
            <p:cNvSpPr txBox="1"/>
            <p:nvPr/>
          </p:nvSpPr>
          <p:spPr>
            <a:xfrm>
              <a:off x="5462" y="105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41,93</a:t>
              </a:r>
            </a:p>
          </p:txBody>
        </p:sp>
        <p:sp>
          <p:nvSpPr>
            <p:cNvPr id="17" name="Прямая соединительная линия 16"/>
            <p:cNvSpPr/>
            <p:nvPr/>
          </p:nvSpPr>
          <p:spPr>
            <a:xfrm>
              <a:off x="5462" y="1056"/>
              <a:ext cx="872" cy="0"/>
            </a:xfrm>
            <a:prstGeom prst="line">
              <a:avLst/>
            </a:prstGeom>
            <a:noFill/>
            <a:ln w="3175">
              <a:solidFill>
                <a:schemeClr val="tx1"/>
              </a:solidFill>
            </a:ln>
          </p:spPr>
        </p:sp>
        <p:sp>
          <p:nvSpPr>
            <p:cNvPr id="18" name="Прямая соединительная линия 17"/>
            <p:cNvSpPr/>
            <p:nvPr/>
          </p:nvSpPr>
          <p:spPr>
            <a:xfrm>
              <a:off x="6334" y="1056"/>
              <a:ext cx="0" cy="242"/>
            </a:xfrm>
            <a:prstGeom prst="line">
              <a:avLst/>
            </a:prstGeom>
            <a:noFill/>
            <a:ln w="3175">
              <a:solidFill>
                <a:schemeClr val="tx1"/>
              </a:solidFill>
            </a:ln>
          </p:spPr>
        </p:sp>
        <p:sp>
          <p:nvSpPr>
            <p:cNvPr id="19" name="Прямая соединительная линия 18"/>
            <p:cNvSpPr/>
            <p:nvPr/>
          </p:nvSpPr>
          <p:spPr>
            <a:xfrm>
              <a:off x="5462" y="1298"/>
              <a:ext cx="872" cy="0"/>
            </a:xfrm>
            <a:prstGeom prst="line">
              <a:avLst/>
            </a:prstGeom>
            <a:noFill/>
            <a:ln w="3175">
              <a:solidFill>
                <a:schemeClr val="tx1"/>
              </a:solidFill>
            </a:ln>
          </p:spPr>
        </p:sp>
        <p:sp>
          <p:nvSpPr>
            <p:cNvPr id="20" name="Прямая соединительная линия 19"/>
            <p:cNvSpPr/>
            <p:nvPr/>
          </p:nvSpPr>
          <p:spPr>
            <a:xfrm>
              <a:off x="5462" y="1056"/>
              <a:ext cx="0" cy="242"/>
            </a:xfrm>
            <a:prstGeom prst="line">
              <a:avLst/>
            </a:prstGeom>
            <a:noFill/>
            <a:ln w="3175">
              <a:solidFill>
                <a:schemeClr val="tx1"/>
              </a:solidFill>
            </a:ln>
          </p:spPr>
        </p:sp>
        <p:sp>
          <p:nvSpPr>
            <p:cNvPr id="21" name="TextBox 20"/>
            <p:cNvSpPr txBox="1"/>
            <p:nvPr/>
          </p:nvSpPr>
          <p:spPr>
            <a:xfrm>
              <a:off x="6334" y="1056"/>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41,61</a:t>
              </a:r>
            </a:p>
          </p:txBody>
        </p:sp>
        <p:sp>
          <p:nvSpPr>
            <p:cNvPr id="22" name="Прямая соединительная линия 21"/>
            <p:cNvSpPr/>
            <p:nvPr/>
          </p:nvSpPr>
          <p:spPr>
            <a:xfrm>
              <a:off x="6334" y="1056"/>
              <a:ext cx="992" cy="0"/>
            </a:xfrm>
            <a:prstGeom prst="line">
              <a:avLst/>
            </a:prstGeom>
            <a:noFill/>
            <a:ln w="3175">
              <a:solidFill>
                <a:schemeClr val="tx1"/>
              </a:solidFill>
            </a:ln>
          </p:spPr>
        </p:sp>
        <p:sp>
          <p:nvSpPr>
            <p:cNvPr id="23" name="Прямая соединительная линия 22"/>
            <p:cNvSpPr/>
            <p:nvPr/>
          </p:nvSpPr>
          <p:spPr>
            <a:xfrm>
              <a:off x="7326" y="1056"/>
              <a:ext cx="0" cy="242"/>
            </a:xfrm>
            <a:prstGeom prst="line">
              <a:avLst/>
            </a:prstGeom>
            <a:noFill/>
            <a:ln w="3175">
              <a:solidFill>
                <a:schemeClr val="tx1"/>
              </a:solidFill>
            </a:ln>
          </p:spPr>
        </p:sp>
        <p:sp>
          <p:nvSpPr>
            <p:cNvPr id="24" name="Прямая соединительная линия 23"/>
            <p:cNvSpPr/>
            <p:nvPr/>
          </p:nvSpPr>
          <p:spPr>
            <a:xfrm>
              <a:off x="6334" y="1298"/>
              <a:ext cx="992" cy="0"/>
            </a:xfrm>
            <a:prstGeom prst="line">
              <a:avLst/>
            </a:prstGeom>
            <a:noFill/>
            <a:ln w="3175">
              <a:solidFill>
                <a:schemeClr val="tx1"/>
              </a:solidFill>
            </a:ln>
          </p:spPr>
        </p:sp>
        <p:sp>
          <p:nvSpPr>
            <p:cNvPr id="25" name="Прямая соединительная линия 24"/>
            <p:cNvSpPr/>
            <p:nvPr/>
          </p:nvSpPr>
          <p:spPr>
            <a:xfrm>
              <a:off x="6334" y="1056"/>
              <a:ext cx="0" cy="242"/>
            </a:xfrm>
            <a:prstGeom prst="line">
              <a:avLst/>
            </a:prstGeom>
            <a:noFill/>
            <a:ln w="3175">
              <a:solidFill>
                <a:schemeClr val="tx1"/>
              </a:solidFill>
            </a:ln>
          </p:spPr>
        </p:sp>
        <p:sp>
          <p:nvSpPr>
            <p:cNvPr id="26" name="TextBox 25"/>
            <p:cNvSpPr txBox="1"/>
            <p:nvPr/>
          </p:nvSpPr>
          <p:spPr>
            <a:xfrm>
              <a:off x="7326" y="105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40,78</a:t>
              </a:r>
            </a:p>
          </p:txBody>
        </p:sp>
        <p:sp>
          <p:nvSpPr>
            <p:cNvPr id="27" name="Прямая соединительная линия 26"/>
            <p:cNvSpPr/>
            <p:nvPr/>
          </p:nvSpPr>
          <p:spPr>
            <a:xfrm>
              <a:off x="7326" y="1056"/>
              <a:ext cx="872" cy="0"/>
            </a:xfrm>
            <a:prstGeom prst="line">
              <a:avLst/>
            </a:prstGeom>
            <a:noFill/>
            <a:ln w="3175">
              <a:solidFill>
                <a:schemeClr val="tx1"/>
              </a:solidFill>
            </a:ln>
          </p:spPr>
        </p:sp>
        <p:sp>
          <p:nvSpPr>
            <p:cNvPr id="28" name="Прямая соединительная линия 27"/>
            <p:cNvSpPr/>
            <p:nvPr/>
          </p:nvSpPr>
          <p:spPr>
            <a:xfrm>
              <a:off x="8198" y="1056"/>
              <a:ext cx="0" cy="242"/>
            </a:xfrm>
            <a:prstGeom prst="line">
              <a:avLst/>
            </a:prstGeom>
            <a:noFill/>
            <a:ln w="3175">
              <a:solidFill>
                <a:schemeClr val="tx1"/>
              </a:solidFill>
            </a:ln>
          </p:spPr>
        </p:sp>
        <p:sp>
          <p:nvSpPr>
            <p:cNvPr id="29" name="Прямая соединительная линия 28"/>
            <p:cNvSpPr/>
            <p:nvPr/>
          </p:nvSpPr>
          <p:spPr>
            <a:xfrm>
              <a:off x="7326" y="1298"/>
              <a:ext cx="872" cy="0"/>
            </a:xfrm>
            <a:prstGeom prst="line">
              <a:avLst/>
            </a:prstGeom>
            <a:noFill/>
            <a:ln w="3175">
              <a:solidFill>
                <a:schemeClr val="tx1"/>
              </a:solidFill>
            </a:ln>
          </p:spPr>
        </p:sp>
        <p:sp>
          <p:nvSpPr>
            <p:cNvPr id="30" name="Прямая соединительная линия 29"/>
            <p:cNvSpPr/>
            <p:nvPr/>
          </p:nvSpPr>
          <p:spPr>
            <a:xfrm>
              <a:off x="7326" y="1056"/>
              <a:ext cx="0" cy="242"/>
            </a:xfrm>
            <a:prstGeom prst="line">
              <a:avLst/>
            </a:prstGeom>
            <a:noFill/>
            <a:ln w="3175">
              <a:solidFill>
                <a:schemeClr val="tx1"/>
              </a:solidFill>
            </a:ln>
          </p:spPr>
        </p:sp>
        <p:sp>
          <p:nvSpPr>
            <p:cNvPr id="31" name="TextBox 30"/>
            <p:cNvSpPr txBox="1"/>
            <p:nvPr/>
          </p:nvSpPr>
          <p:spPr>
            <a:xfrm>
              <a:off x="347" y="1298"/>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lang="pt-BR" sz="2800">
                  <a:latin typeface="Times New Roman"/>
                </a:rPr>
                <a:t>ACID (%, w/w)</a:t>
              </a:r>
            </a:p>
          </p:txBody>
        </p:sp>
        <p:sp>
          <p:nvSpPr>
            <p:cNvPr id="32" name="Прямая соединительная линия 31"/>
            <p:cNvSpPr/>
            <p:nvPr/>
          </p:nvSpPr>
          <p:spPr>
            <a:xfrm>
              <a:off x="347" y="1298"/>
              <a:ext cx="4243" cy="0"/>
            </a:xfrm>
            <a:prstGeom prst="line">
              <a:avLst/>
            </a:prstGeom>
            <a:noFill/>
            <a:ln w="3175">
              <a:solidFill>
                <a:schemeClr val="tx1"/>
              </a:solidFill>
            </a:ln>
          </p:spPr>
        </p:sp>
        <p:sp>
          <p:nvSpPr>
            <p:cNvPr id="33" name="Прямая соединительная линия 32"/>
            <p:cNvSpPr/>
            <p:nvPr/>
          </p:nvSpPr>
          <p:spPr>
            <a:xfrm>
              <a:off x="4590" y="1298"/>
              <a:ext cx="0" cy="242"/>
            </a:xfrm>
            <a:prstGeom prst="line">
              <a:avLst/>
            </a:prstGeom>
            <a:noFill/>
            <a:ln w="3175">
              <a:solidFill>
                <a:schemeClr val="tx1"/>
              </a:solidFill>
            </a:ln>
          </p:spPr>
        </p:sp>
        <p:sp>
          <p:nvSpPr>
            <p:cNvPr id="34" name="Прямая соединительная линия 33"/>
            <p:cNvSpPr/>
            <p:nvPr/>
          </p:nvSpPr>
          <p:spPr>
            <a:xfrm>
              <a:off x="347" y="1540"/>
              <a:ext cx="4243" cy="0"/>
            </a:xfrm>
            <a:prstGeom prst="line">
              <a:avLst/>
            </a:prstGeom>
            <a:noFill/>
            <a:ln w="3175">
              <a:solidFill>
                <a:schemeClr val="tx1"/>
              </a:solidFill>
            </a:ln>
          </p:spPr>
        </p:sp>
        <p:sp>
          <p:nvSpPr>
            <p:cNvPr id="35" name="Прямая соединительная линия 34"/>
            <p:cNvSpPr/>
            <p:nvPr/>
          </p:nvSpPr>
          <p:spPr>
            <a:xfrm>
              <a:off x="347" y="1298"/>
              <a:ext cx="0" cy="242"/>
            </a:xfrm>
            <a:prstGeom prst="line">
              <a:avLst/>
            </a:prstGeom>
            <a:noFill/>
            <a:ln w="3175">
              <a:solidFill>
                <a:schemeClr val="tx1"/>
              </a:solidFill>
            </a:ln>
          </p:spPr>
        </p:sp>
        <p:sp>
          <p:nvSpPr>
            <p:cNvPr id="36" name="TextBox 35"/>
            <p:cNvSpPr txBox="1"/>
            <p:nvPr/>
          </p:nvSpPr>
          <p:spPr>
            <a:xfrm>
              <a:off x="4590" y="1298"/>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2,75</a:t>
              </a:r>
            </a:p>
          </p:txBody>
        </p:sp>
        <p:sp>
          <p:nvSpPr>
            <p:cNvPr id="37" name="Прямая соединительная линия 36"/>
            <p:cNvSpPr/>
            <p:nvPr/>
          </p:nvSpPr>
          <p:spPr>
            <a:xfrm>
              <a:off x="4590" y="1298"/>
              <a:ext cx="872" cy="0"/>
            </a:xfrm>
            <a:prstGeom prst="line">
              <a:avLst/>
            </a:prstGeom>
            <a:noFill/>
            <a:ln w="3175">
              <a:solidFill>
                <a:schemeClr val="tx1"/>
              </a:solidFill>
            </a:ln>
          </p:spPr>
        </p:sp>
        <p:sp>
          <p:nvSpPr>
            <p:cNvPr id="38" name="Прямая соединительная линия 37"/>
            <p:cNvSpPr/>
            <p:nvPr/>
          </p:nvSpPr>
          <p:spPr>
            <a:xfrm>
              <a:off x="5462" y="1298"/>
              <a:ext cx="0" cy="242"/>
            </a:xfrm>
            <a:prstGeom prst="line">
              <a:avLst/>
            </a:prstGeom>
            <a:noFill/>
            <a:ln w="3175">
              <a:solidFill>
                <a:schemeClr val="tx1"/>
              </a:solidFill>
            </a:ln>
          </p:spPr>
        </p:sp>
        <p:sp>
          <p:nvSpPr>
            <p:cNvPr id="39" name="Прямая соединительная линия 38"/>
            <p:cNvSpPr/>
            <p:nvPr/>
          </p:nvSpPr>
          <p:spPr>
            <a:xfrm>
              <a:off x="4590" y="1540"/>
              <a:ext cx="872" cy="0"/>
            </a:xfrm>
            <a:prstGeom prst="line">
              <a:avLst/>
            </a:prstGeom>
            <a:noFill/>
            <a:ln w="3175">
              <a:solidFill>
                <a:schemeClr val="tx1"/>
              </a:solidFill>
            </a:ln>
          </p:spPr>
        </p:sp>
        <p:sp>
          <p:nvSpPr>
            <p:cNvPr id="40" name="Прямая соединительная линия 39"/>
            <p:cNvSpPr/>
            <p:nvPr/>
          </p:nvSpPr>
          <p:spPr>
            <a:xfrm>
              <a:off x="4590" y="1298"/>
              <a:ext cx="0" cy="242"/>
            </a:xfrm>
            <a:prstGeom prst="line">
              <a:avLst/>
            </a:prstGeom>
            <a:noFill/>
            <a:ln w="3175">
              <a:solidFill>
                <a:schemeClr val="tx1"/>
              </a:solidFill>
            </a:ln>
          </p:spPr>
        </p:sp>
        <p:sp>
          <p:nvSpPr>
            <p:cNvPr id="41" name="TextBox 40"/>
            <p:cNvSpPr txBox="1"/>
            <p:nvPr/>
          </p:nvSpPr>
          <p:spPr>
            <a:xfrm>
              <a:off x="5462" y="1298"/>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1,73</a:t>
              </a:r>
            </a:p>
          </p:txBody>
        </p:sp>
        <p:sp>
          <p:nvSpPr>
            <p:cNvPr id="42" name="Прямая соединительная линия 41"/>
            <p:cNvSpPr/>
            <p:nvPr/>
          </p:nvSpPr>
          <p:spPr>
            <a:xfrm>
              <a:off x="5462" y="1298"/>
              <a:ext cx="872" cy="0"/>
            </a:xfrm>
            <a:prstGeom prst="line">
              <a:avLst/>
            </a:prstGeom>
            <a:noFill/>
            <a:ln w="3175">
              <a:solidFill>
                <a:schemeClr val="tx1"/>
              </a:solidFill>
            </a:ln>
          </p:spPr>
        </p:sp>
        <p:sp>
          <p:nvSpPr>
            <p:cNvPr id="43" name="Прямая соединительная линия 42"/>
            <p:cNvSpPr/>
            <p:nvPr/>
          </p:nvSpPr>
          <p:spPr>
            <a:xfrm>
              <a:off x="6334" y="1298"/>
              <a:ext cx="0" cy="242"/>
            </a:xfrm>
            <a:prstGeom prst="line">
              <a:avLst/>
            </a:prstGeom>
            <a:noFill/>
            <a:ln w="3175">
              <a:solidFill>
                <a:schemeClr val="tx1"/>
              </a:solidFill>
            </a:ln>
          </p:spPr>
        </p:sp>
        <p:sp>
          <p:nvSpPr>
            <p:cNvPr id="44" name="Прямая соединительная линия 43"/>
            <p:cNvSpPr/>
            <p:nvPr/>
          </p:nvSpPr>
          <p:spPr>
            <a:xfrm>
              <a:off x="5462" y="1540"/>
              <a:ext cx="872" cy="0"/>
            </a:xfrm>
            <a:prstGeom prst="line">
              <a:avLst/>
            </a:prstGeom>
            <a:noFill/>
            <a:ln w="3175">
              <a:solidFill>
                <a:schemeClr val="tx1"/>
              </a:solidFill>
            </a:ln>
          </p:spPr>
        </p:sp>
        <p:sp>
          <p:nvSpPr>
            <p:cNvPr id="45" name="Прямая соединительная линия 44"/>
            <p:cNvSpPr/>
            <p:nvPr/>
          </p:nvSpPr>
          <p:spPr>
            <a:xfrm>
              <a:off x="5462" y="1298"/>
              <a:ext cx="0" cy="242"/>
            </a:xfrm>
            <a:prstGeom prst="line">
              <a:avLst/>
            </a:prstGeom>
            <a:noFill/>
            <a:ln w="3175">
              <a:solidFill>
                <a:schemeClr val="tx1"/>
              </a:solidFill>
            </a:ln>
          </p:spPr>
        </p:sp>
        <p:sp>
          <p:nvSpPr>
            <p:cNvPr id="46" name="TextBox 45"/>
            <p:cNvSpPr txBox="1"/>
            <p:nvPr/>
          </p:nvSpPr>
          <p:spPr>
            <a:xfrm>
              <a:off x="6334" y="1298"/>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0,71</a:t>
              </a:r>
            </a:p>
          </p:txBody>
        </p:sp>
        <p:sp>
          <p:nvSpPr>
            <p:cNvPr id="47" name="Прямая соединительная линия 46"/>
            <p:cNvSpPr/>
            <p:nvPr/>
          </p:nvSpPr>
          <p:spPr>
            <a:xfrm>
              <a:off x="6334" y="1298"/>
              <a:ext cx="992" cy="0"/>
            </a:xfrm>
            <a:prstGeom prst="line">
              <a:avLst/>
            </a:prstGeom>
            <a:noFill/>
            <a:ln w="3175">
              <a:solidFill>
                <a:schemeClr val="tx1"/>
              </a:solidFill>
            </a:ln>
          </p:spPr>
        </p:sp>
        <p:sp>
          <p:nvSpPr>
            <p:cNvPr id="48" name="Прямая соединительная линия 47"/>
            <p:cNvSpPr/>
            <p:nvPr/>
          </p:nvSpPr>
          <p:spPr>
            <a:xfrm>
              <a:off x="7326" y="1298"/>
              <a:ext cx="0" cy="242"/>
            </a:xfrm>
            <a:prstGeom prst="line">
              <a:avLst/>
            </a:prstGeom>
            <a:noFill/>
            <a:ln w="3175">
              <a:solidFill>
                <a:schemeClr val="tx1"/>
              </a:solidFill>
            </a:ln>
          </p:spPr>
        </p:sp>
        <p:sp>
          <p:nvSpPr>
            <p:cNvPr id="49" name="Прямая соединительная линия 48"/>
            <p:cNvSpPr/>
            <p:nvPr/>
          </p:nvSpPr>
          <p:spPr>
            <a:xfrm>
              <a:off x="6334" y="1540"/>
              <a:ext cx="992" cy="0"/>
            </a:xfrm>
            <a:prstGeom prst="line">
              <a:avLst/>
            </a:prstGeom>
            <a:noFill/>
            <a:ln w="3175">
              <a:solidFill>
                <a:schemeClr val="tx1"/>
              </a:solidFill>
            </a:ln>
          </p:spPr>
        </p:sp>
        <p:sp>
          <p:nvSpPr>
            <p:cNvPr id="50" name="Прямая соединительная линия 49"/>
            <p:cNvSpPr/>
            <p:nvPr/>
          </p:nvSpPr>
          <p:spPr>
            <a:xfrm>
              <a:off x="6334" y="1298"/>
              <a:ext cx="0" cy="242"/>
            </a:xfrm>
            <a:prstGeom prst="line">
              <a:avLst/>
            </a:prstGeom>
            <a:noFill/>
            <a:ln w="3175">
              <a:solidFill>
                <a:schemeClr val="tx1"/>
              </a:solidFill>
            </a:ln>
          </p:spPr>
        </p:sp>
        <p:sp>
          <p:nvSpPr>
            <p:cNvPr id="51" name="TextBox 50"/>
            <p:cNvSpPr txBox="1"/>
            <p:nvPr/>
          </p:nvSpPr>
          <p:spPr>
            <a:xfrm>
              <a:off x="7326" y="1298"/>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2,48</a:t>
              </a:r>
            </a:p>
          </p:txBody>
        </p:sp>
        <p:sp>
          <p:nvSpPr>
            <p:cNvPr id="52" name="Прямая соединительная линия 51"/>
            <p:cNvSpPr/>
            <p:nvPr/>
          </p:nvSpPr>
          <p:spPr>
            <a:xfrm>
              <a:off x="7326" y="1298"/>
              <a:ext cx="872" cy="0"/>
            </a:xfrm>
            <a:prstGeom prst="line">
              <a:avLst/>
            </a:prstGeom>
            <a:noFill/>
            <a:ln w="3175">
              <a:solidFill>
                <a:schemeClr val="tx1"/>
              </a:solidFill>
            </a:ln>
          </p:spPr>
        </p:sp>
        <p:sp>
          <p:nvSpPr>
            <p:cNvPr id="53" name="Прямая соединительная линия 52"/>
            <p:cNvSpPr/>
            <p:nvPr/>
          </p:nvSpPr>
          <p:spPr>
            <a:xfrm>
              <a:off x="8198" y="1298"/>
              <a:ext cx="0" cy="242"/>
            </a:xfrm>
            <a:prstGeom prst="line">
              <a:avLst/>
            </a:prstGeom>
            <a:noFill/>
            <a:ln w="3175">
              <a:solidFill>
                <a:schemeClr val="tx1"/>
              </a:solidFill>
            </a:ln>
          </p:spPr>
        </p:sp>
        <p:sp>
          <p:nvSpPr>
            <p:cNvPr id="54" name="Прямая соединительная линия 53"/>
            <p:cNvSpPr/>
            <p:nvPr/>
          </p:nvSpPr>
          <p:spPr>
            <a:xfrm>
              <a:off x="7326" y="1540"/>
              <a:ext cx="872" cy="0"/>
            </a:xfrm>
            <a:prstGeom prst="line">
              <a:avLst/>
            </a:prstGeom>
            <a:noFill/>
            <a:ln w="3175">
              <a:solidFill>
                <a:schemeClr val="tx1"/>
              </a:solidFill>
            </a:ln>
          </p:spPr>
        </p:sp>
        <p:sp>
          <p:nvSpPr>
            <p:cNvPr id="55" name="Прямая соединительная линия 54"/>
            <p:cNvSpPr/>
            <p:nvPr/>
          </p:nvSpPr>
          <p:spPr>
            <a:xfrm>
              <a:off x="7326" y="1298"/>
              <a:ext cx="0" cy="242"/>
            </a:xfrm>
            <a:prstGeom prst="line">
              <a:avLst/>
            </a:prstGeom>
            <a:noFill/>
            <a:ln w="3175">
              <a:solidFill>
                <a:schemeClr val="tx1"/>
              </a:solidFill>
            </a:ln>
          </p:spPr>
        </p:sp>
        <p:sp>
          <p:nvSpPr>
            <p:cNvPr id="56" name="TextBox 55"/>
            <p:cNvSpPr txBox="1"/>
            <p:nvPr/>
          </p:nvSpPr>
          <p:spPr>
            <a:xfrm>
              <a:off x="347" y="1540"/>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lang="es-ES" sz="2800">
                  <a:latin typeface="Times New Roman"/>
                </a:rPr>
                <a:t>PULP (%, v/v)**</a:t>
              </a:r>
            </a:p>
          </p:txBody>
        </p:sp>
        <p:sp>
          <p:nvSpPr>
            <p:cNvPr id="57" name="Прямая соединительная линия 56"/>
            <p:cNvSpPr/>
            <p:nvPr/>
          </p:nvSpPr>
          <p:spPr>
            <a:xfrm>
              <a:off x="347" y="1540"/>
              <a:ext cx="4243" cy="0"/>
            </a:xfrm>
            <a:prstGeom prst="line">
              <a:avLst/>
            </a:prstGeom>
            <a:noFill/>
            <a:ln w="3175">
              <a:solidFill>
                <a:schemeClr val="tx1"/>
              </a:solidFill>
            </a:ln>
          </p:spPr>
        </p:sp>
        <p:sp>
          <p:nvSpPr>
            <p:cNvPr id="58" name="Прямая соединительная линия 57"/>
            <p:cNvSpPr/>
            <p:nvPr/>
          </p:nvSpPr>
          <p:spPr>
            <a:xfrm>
              <a:off x="4590" y="1540"/>
              <a:ext cx="0" cy="242"/>
            </a:xfrm>
            <a:prstGeom prst="line">
              <a:avLst/>
            </a:prstGeom>
            <a:noFill/>
            <a:ln w="3175">
              <a:solidFill>
                <a:schemeClr val="tx1"/>
              </a:solidFill>
            </a:ln>
          </p:spPr>
        </p:sp>
        <p:sp>
          <p:nvSpPr>
            <p:cNvPr id="59" name="Прямая соединительная линия 58"/>
            <p:cNvSpPr/>
            <p:nvPr/>
          </p:nvSpPr>
          <p:spPr>
            <a:xfrm>
              <a:off x="347" y="1782"/>
              <a:ext cx="4243" cy="0"/>
            </a:xfrm>
            <a:prstGeom prst="line">
              <a:avLst/>
            </a:prstGeom>
            <a:noFill/>
            <a:ln w="3175">
              <a:solidFill>
                <a:schemeClr val="tx1"/>
              </a:solidFill>
            </a:ln>
          </p:spPr>
        </p:sp>
        <p:sp>
          <p:nvSpPr>
            <p:cNvPr id="60" name="Прямая соединительная линия 59"/>
            <p:cNvSpPr/>
            <p:nvPr/>
          </p:nvSpPr>
          <p:spPr>
            <a:xfrm>
              <a:off x="347" y="1540"/>
              <a:ext cx="0" cy="242"/>
            </a:xfrm>
            <a:prstGeom prst="line">
              <a:avLst/>
            </a:prstGeom>
            <a:noFill/>
            <a:ln w="3175">
              <a:solidFill>
                <a:schemeClr val="tx1"/>
              </a:solidFill>
            </a:ln>
          </p:spPr>
        </p:sp>
        <p:sp>
          <p:nvSpPr>
            <p:cNvPr id="61" name="TextBox 60"/>
            <p:cNvSpPr txBox="1"/>
            <p:nvPr/>
          </p:nvSpPr>
          <p:spPr>
            <a:xfrm>
              <a:off x="4590" y="1540"/>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0,9</a:t>
              </a:r>
            </a:p>
          </p:txBody>
        </p:sp>
        <p:sp>
          <p:nvSpPr>
            <p:cNvPr id="62" name="Прямая соединительная линия 61"/>
            <p:cNvSpPr/>
            <p:nvPr/>
          </p:nvSpPr>
          <p:spPr>
            <a:xfrm>
              <a:off x="4590" y="1540"/>
              <a:ext cx="872" cy="0"/>
            </a:xfrm>
            <a:prstGeom prst="line">
              <a:avLst/>
            </a:prstGeom>
            <a:noFill/>
            <a:ln w="3175">
              <a:solidFill>
                <a:schemeClr val="tx1"/>
              </a:solidFill>
            </a:ln>
          </p:spPr>
        </p:sp>
        <p:sp>
          <p:nvSpPr>
            <p:cNvPr id="63" name="Прямая соединительная линия 62"/>
            <p:cNvSpPr/>
            <p:nvPr/>
          </p:nvSpPr>
          <p:spPr>
            <a:xfrm>
              <a:off x="5462" y="1540"/>
              <a:ext cx="0" cy="242"/>
            </a:xfrm>
            <a:prstGeom prst="line">
              <a:avLst/>
            </a:prstGeom>
            <a:noFill/>
            <a:ln w="3175">
              <a:solidFill>
                <a:schemeClr val="tx1"/>
              </a:solidFill>
            </a:ln>
          </p:spPr>
        </p:sp>
        <p:sp>
          <p:nvSpPr>
            <p:cNvPr id="64" name="Прямая соединительная линия 63"/>
            <p:cNvSpPr/>
            <p:nvPr/>
          </p:nvSpPr>
          <p:spPr>
            <a:xfrm>
              <a:off x="4590" y="1782"/>
              <a:ext cx="872" cy="0"/>
            </a:xfrm>
            <a:prstGeom prst="line">
              <a:avLst/>
            </a:prstGeom>
            <a:noFill/>
            <a:ln w="3175">
              <a:solidFill>
                <a:schemeClr val="tx1"/>
              </a:solidFill>
            </a:ln>
          </p:spPr>
        </p:sp>
        <p:sp>
          <p:nvSpPr>
            <p:cNvPr id="65" name="Прямая соединительная линия 64"/>
            <p:cNvSpPr/>
            <p:nvPr/>
          </p:nvSpPr>
          <p:spPr>
            <a:xfrm>
              <a:off x="4590" y="1540"/>
              <a:ext cx="0" cy="242"/>
            </a:xfrm>
            <a:prstGeom prst="line">
              <a:avLst/>
            </a:prstGeom>
            <a:noFill/>
            <a:ln w="3175">
              <a:solidFill>
                <a:schemeClr val="tx1"/>
              </a:solidFill>
            </a:ln>
          </p:spPr>
        </p:sp>
        <p:sp>
          <p:nvSpPr>
            <p:cNvPr id="66" name="TextBox 65"/>
            <p:cNvSpPr txBox="1"/>
            <p:nvPr/>
          </p:nvSpPr>
          <p:spPr>
            <a:xfrm>
              <a:off x="5462" y="1540"/>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0,6</a:t>
              </a:r>
            </a:p>
          </p:txBody>
        </p:sp>
        <p:sp>
          <p:nvSpPr>
            <p:cNvPr id="67" name="Прямая соединительная линия 66"/>
            <p:cNvSpPr/>
            <p:nvPr/>
          </p:nvSpPr>
          <p:spPr>
            <a:xfrm>
              <a:off x="5462" y="1540"/>
              <a:ext cx="872" cy="0"/>
            </a:xfrm>
            <a:prstGeom prst="line">
              <a:avLst/>
            </a:prstGeom>
            <a:noFill/>
            <a:ln w="3175">
              <a:solidFill>
                <a:schemeClr val="tx1"/>
              </a:solidFill>
            </a:ln>
          </p:spPr>
        </p:sp>
        <p:sp>
          <p:nvSpPr>
            <p:cNvPr id="68" name="Прямая соединительная линия 67"/>
            <p:cNvSpPr/>
            <p:nvPr/>
          </p:nvSpPr>
          <p:spPr>
            <a:xfrm>
              <a:off x="6334" y="1540"/>
              <a:ext cx="0" cy="242"/>
            </a:xfrm>
            <a:prstGeom prst="line">
              <a:avLst/>
            </a:prstGeom>
            <a:noFill/>
            <a:ln w="3175">
              <a:solidFill>
                <a:schemeClr val="tx1"/>
              </a:solidFill>
            </a:ln>
          </p:spPr>
        </p:sp>
        <p:sp>
          <p:nvSpPr>
            <p:cNvPr id="69" name="Прямая соединительная линия 68"/>
            <p:cNvSpPr/>
            <p:nvPr/>
          </p:nvSpPr>
          <p:spPr>
            <a:xfrm>
              <a:off x="5462" y="1782"/>
              <a:ext cx="872" cy="0"/>
            </a:xfrm>
            <a:prstGeom prst="line">
              <a:avLst/>
            </a:prstGeom>
            <a:noFill/>
            <a:ln w="3175">
              <a:solidFill>
                <a:schemeClr val="tx1"/>
              </a:solidFill>
            </a:ln>
          </p:spPr>
        </p:sp>
        <p:sp>
          <p:nvSpPr>
            <p:cNvPr id="70" name="Прямая соединительная линия 69"/>
            <p:cNvSpPr/>
            <p:nvPr/>
          </p:nvSpPr>
          <p:spPr>
            <a:xfrm>
              <a:off x="5462" y="1540"/>
              <a:ext cx="0" cy="242"/>
            </a:xfrm>
            <a:prstGeom prst="line">
              <a:avLst/>
            </a:prstGeom>
            <a:noFill/>
            <a:ln w="3175">
              <a:solidFill>
                <a:schemeClr val="tx1"/>
              </a:solidFill>
            </a:ln>
          </p:spPr>
        </p:sp>
        <p:sp>
          <p:nvSpPr>
            <p:cNvPr id="71" name="TextBox 70"/>
            <p:cNvSpPr txBox="1"/>
            <p:nvPr/>
          </p:nvSpPr>
          <p:spPr>
            <a:xfrm>
              <a:off x="6334" y="1540"/>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0,4</a:t>
              </a:r>
            </a:p>
          </p:txBody>
        </p:sp>
        <p:sp>
          <p:nvSpPr>
            <p:cNvPr id="72" name="Прямая соединительная линия 71"/>
            <p:cNvSpPr/>
            <p:nvPr/>
          </p:nvSpPr>
          <p:spPr>
            <a:xfrm>
              <a:off x="6334" y="1540"/>
              <a:ext cx="992" cy="0"/>
            </a:xfrm>
            <a:prstGeom prst="line">
              <a:avLst/>
            </a:prstGeom>
            <a:noFill/>
            <a:ln w="3175">
              <a:solidFill>
                <a:schemeClr val="tx1"/>
              </a:solidFill>
            </a:ln>
          </p:spPr>
        </p:sp>
        <p:sp>
          <p:nvSpPr>
            <p:cNvPr id="73" name="Прямая соединительная линия 72"/>
            <p:cNvSpPr/>
            <p:nvPr/>
          </p:nvSpPr>
          <p:spPr>
            <a:xfrm>
              <a:off x="7326" y="1540"/>
              <a:ext cx="0" cy="242"/>
            </a:xfrm>
            <a:prstGeom prst="line">
              <a:avLst/>
            </a:prstGeom>
            <a:noFill/>
            <a:ln w="3175">
              <a:solidFill>
                <a:schemeClr val="tx1"/>
              </a:solidFill>
            </a:ln>
          </p:spPr>
        </p:sp>
        <p:sp>
          <p:nvSpPr>
            <p:cNvPr id="74" name="Прямая соединительная линия 73"/>
            <p:cNvSpPr/>
            <p:nvPr/>
          </p:nvSpPr>
          <p:spPr>
            <a:xfrm>
              <a:off x="6334" y="1782"/>
              <a:ext cx="992" cy="0"/>
            </a:xfrm>
            <a:prstGeom prst="line">
              <a:avLst/>
            </a:prstGeom>
            <a:noFill/>
            <a:ln w="3175">
              <a:solidFill>
                <a:schemeClr val="tx1"/>
              </a:solidFill>
            </a:ln>
          </p:spPr>
        </p:sp>
        <p:sp>
          <p:nvSpPr>
            <p:cNvPr id="75" name="Прямая соединительная линия 74"/>
            <p:cNvSpPr/>
            <p:nvPr/>
          </p:nvSpPr>
          <p:spPr>
            <a:xfrm>
              <a:off x="6334" y="1540"/>
              <a:ext cx="0" cy="242"/>
            </a:xfrm>
            <a:prstGeom prst="line">
              <a:avLst/>
            </a:prstGeom>
            <a:noFill/>
            <a:ln w="3175">
              <a:solidFill>
                <a:schemeClr val="tx1"/>
              </a:solidFill>
            </a:ln>
          </p:spPr>
        </p:sp>
        <p:sp>
          <p:nvSpPr>
            <p:cNvPr id="76" name="TextBox 75"/>
            <p:cNvSpPr txBox="1"/>
            <p:nvPr/>
          </p:nvSpPr>
          <p:spPr>
            <a:xfrm>
              <a:off x="7326" y="1540"/>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0,4</a:t>
              </a:r>
            </a:p>
          </p:txBody>
        </p:sp>
        <p:sp>
          <p:nvSpPr>
            <p:cNvPr id="77" name="Прямая соединительная линия 76"/>
            <p:cNvSpPr/>
            <p:nvPr/>
          </p:nvSpPr>
          <p:spPr>
            <a:xfrm>
              <a:off x="7326" y="1540"/>
              <a:ext cx="872" cy="0"/>
            </a:xfrm>
            <a:prstGeom prst="line">
              <a:avLst/>
            </a:prstGeom>
            <a:noFill/>
            <a:ln w="3175">
              <a:solidFill>
                <a:schemeClr val="tx1"/>
              </a:solidFill>
            </a:ln>
          </p:spPr>
        </p:sp>
        <p:sp>
          <p:nvSpPr>
            <p:cNvPr id="78" name="Прямая соединительная линия 77"/>
            <p:cNvSpPr/>
            <p:nvPr/>
          </p:nvSpPr>
          <p:spPr>
            <a:xfrm>
              <a:off x="8198" y="1540"/>
              <a:ext cx="0" cy="242"/>
            </a:xfrm>
            <a:prstGeom prst="line">
              <a:avLst/>
            </a:prstGeom>
            <a:noFill/>
            <a:ln w="3175">
              <a:solidFill>
                <a:schemeClr val="tx1"/>
              </a:solidFill>
            </a:ln>
          </p:spPr>
        </p:sp>
        <p:sp>
          <p:nvSpPr>
            <p:cNvPr id="79" name="Прямая соединительная линия 78"/>
            <p:cNvSpPr/>
            <p:nvPr/>
          </p:nvSpPr>
          <p:spPr>
            <a:xfrm>
              <a:off x="7326" y="1782"/>
              <a:ext cx="872" cy="0"/>
            </a:xfrm>
            <a:prstGeom prst="line">
              <a:avLst/>
            </a:prstGeom>
            <a:noFill/>
            <a:ln w="3175">
              <a:solidFill>
                <a:schemeClr val="tx1"/>
              </a:solidFill>
            </a:ln>
          </p:spPr>
        </p:sp>
        <p:sp>
          <p:nvSpPr>
            <p:cNvPr id="80" name="Прямая соединительная линия 79"/>
            <p:cNvSpPr/>
            <p:nvPr/>
          </p:nvSpPr>
          <p:spPr>
            <a:xfrm>
              <a:off x="7326" y="1540"/>
              <a:ext cx="0" cy="242"/>
            </a:xfrm>
            <a:prstGeom prst="line">
              <a:avLst/>
            </a:prstGeom>
            <a:noFill/>
            <a:ln w="3175">
              <a:solidFill>
                <a:schemeClr val="tx1"/>
              </a:solidFill>
            </a:ln>
          </p:spPr>
        </p:sp>
        <p:sp>
          <p:nvSpPr>
            <p:cNvPr id="81" name="TextBox 80"/>
            <p:cNvSpPr txBox="1"/>
            <p:nvPr/>
          </p:nvSpPr>
          <p:spPr>
            <a:xfrm>
              <a:off x="347" y="1782"/>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lang="es-ES" sz="2800">
                  <a:latin typeface="Times New Roman"/>
                </a:rPr>
                <a:t>pH</a:t>
              </a:r>
            </a:p>
          </p:txBody>
        </p:sp>
        <p:sp>
          <p:nvSpPr>
            <p:cNvPr id="82" name="Прямая соединительная линия 81"/>
            <p:cNvSpPr/>
            <p:nvPr/>
          </p:nvSpPr>
          <p:spPr>
            <a:xfrm>
              <a:off x="347" y="1782"/>
              <a:ext cx="4243" cy="0"/>
            </a:xfrm>
            <a:prstGeom prst="line">
              <a:avLst/>
            </a:prstGeom>
            <a:noFill/>
            <a:ln w="3175">
              <a:solidFill>
                <a:schemeClr val="tx1"/>
              </a:solidFill>
            </a:ln>
          </p:spPr>
        </p:sp>
        <p:sp>
          <p:nvSpPr>
            <p:cNvPr id="83" name="Прямая соединительная линия 82"/>
            <p:cNvSpPr/>
            <p:nvPr/>
          </p:nvSpPr>
          <p:spPr>
            <a:xfrm>
              <a:off x="4590" y="1782"/>
              <a:ext cx="0" cy="242"/>
            </a:xfrm>
            <a:prstGeom prst="line">
              <a:avLst/>
            </a:prstGeom>
            <a:noFill/>
            <a:ln w="3175">
              <a:solidFill>
                <a:schemeClr val="tx1"/>
              </a:solidFill>
            </a:ln>
          </p:spPr>
        </p:sp>
        <p:sp>
          <p:nvSpPr>
            <p:cNvPr id="84" name="Прямая соединительная линия 83"/>
            <p:cNvSpPr/>
            <p:nvPr/>
          </p:nvSpPr>
          <p:spPr>
            <a:xfrm>
              <a:off x="347" y="2024"/>
              <a:ext cx="4243" cy="0"/>
            </a:xfrm>
            <a:prstGeom prst="line">
              <a:avLst/>
            </a:prstGeom>
            <a:noFill/>
            <a:ln w="3175">
              <a:solidFill>
                <a:schemeClr val="tx1"/>
              </a:solidFill>
            </a:ln>
          </p:spPr>
        </p:sp>
        <p:sp>
          <p:nvSpPr>
            <p:cNvPr id="85" name="Прямая соединительная линия 84"/>
            <p:cNvSpPr/>
            <p:nvPr/>
          </p:nvSpPr>
          <p:spPr>
            <a:xfrm>
              <a:off x="347" y="1782"/>
              <a:ext cx="0" cy="242"/>
            </a:xfrm>
            <a:prstGeom prst="line">
              <a:avLst/>
            </a:prstGeom>
            <a:noFill/>
            <a:ln w="3175">
              <a:solidFill>
                <a:schemeClr val="tx1"/>
              </a:solidFill>
            </a:ln>
          </p:spPr>
        </p:sp>
        <p:sp>
          <p:nvSpPr>
            <p:cNvPr id="86" name="TextBox 85"/>
            <p:cNvSpPr txBox="1"/>
            <p:nvPr/>
          </p:nvSpPr>
          <p:spPr>
            <a:xfrm>
              <a:off x="4590" y="1782"/>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3,86</a:t>
              </a:r>
            </a:p>
          </p:txBody>
        </p:sp>
        <p:sp>
          <p:nvSpPr>
            <p:cNvPr id="87" name="Прямая соединительная линия 86"/>
            <p:cNvSpPr/>
            <p:nvPr/>
          </p:nvSpPr>
          <p:spPr>
            <a:xfrm>
              <a:off x="4590" y="1782"/>
              <a:ext cx="872" cy="0"/>
            </a:xfrm>
            <a:prstGeom prst="line">
              <a:avLst/>
            </a:prstGeom>
            <a:noFill/>
            <a:ln w="3175">
              <a:solidFill>
                <a:schemeClr val="tx1"/>
              </a:solidFill>
            </a:ln>
          </p:spPr>
        </p:sp>
        <p:sp>
          <p:nvSpPr>
            <p:cNvPr id="88" name="Прямая соединительная линия 87"/>
            <p:cNvSpPr/>
            <p:nvPr/>
          </p:nvSpPr>
          <p:spPr>
            <a:xfrm>
              <a:off x="5462" y="1782"/>
              <a:ext cx="0" cy="242"/>
            </a:xfrm>
            <a:prstGeom prst="line">
              <a:avLst/>
            </a:prstGeom>
            <a:noFill/>
            <a:ln w="3175">
              <a:solidFill>
                <a:schemeClr val="tx1"/>
              </a:solidFill>
            </a:ln>
          </p:spPr>
        </p:sp>
        <p:sp>
          <p:nvSpPr>
            <p:cNvPr id="89" name="Прямая соединительная линия 88"/>
            <p:cNvSpPr/>
            <p:nvPr/>
          </p:nvSpPr>
          <p:spPr>
            <a:xfrm>
              <a:off x="4590" y="2024"/>
              <a:ext cx="872" cy="0"/>
            </a:xfrm>
            <a:prstGeom prst="line">
              <a:avLst/>
            </a:prstGeom>
            <a:noFill/>
            <a:ln w="3175">
              <a:solidFill>
                <a:schemeClr val="tx1"/>
              </a:solidFill>
            </a:ln>
          </p:spPr>
        </p:sp>
        <p:sp>
          <p:nvSpPr>
            <p:cNvPr id="90" name="Прямая соединительная линия 89"/>
            <p:cNvSpPr/>
            <p:nvPr/>
          </p:nvSpPr>
          <p:spPr>
            <a:xfrm>
              <a:off x="4590" y="1782"/>
              <a:ext cx="0" cy="242"/>
            </a:xfrm>
            <a:prstGeom prst="line">
              <a:avLst/>
            </a:prstGeom>
            <a:noFill/>
            <a:ln w="3175">
              <a:solidFill>
                <a:schemeClr val="tx1"/>
              </a:solidFill>
            </a:ln>
          </p:spPr>
        </p:sp>
        <p:sp>
          <p:nvSpPr>
            <p:cNvPr id="91" name="TextBox 90"/>
            <p:cNvSpPr txBox="1"/>
            <p:nvPr/>
          </p:nvSpPr>
          <p:spPr>
            <a:xfrm>
              <a:off x="5462" y="1782"/>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4,14</a:t>
              </a:r>
            </a:p>
          </p:txBody>
        </p:sp>
        <p:sp>
          <p:nvSpPr>
            <p:cNvPr id="92" name="Прямая соединительная линия 91"/>
            <p:cNvSpPr/>
            <p:nvPr/>
          </p:nvSpPr>
          <p:spPr>
            <a:xfrm>
              <a:off x="5462" y="1782"/>
              <a:ext cx="872" cy="0"/>
            </a:xfrm>
            <a:prstGeom prst="line">
              <a:avLst/>
            </a:prstGeom>
            <a:noFill/>
            <a:ln w="3175">
              <a:solidFill>
                <a:schemeClr val="tx1"/>
              </a:solidFill>
            </a:ln>
          </p:spPr>
        </p:sp>
        <p:sp>
          <p:nvSpPr>
            <p:cNvPr id="93" name="Прямая соединительная линия 92"/>
            <p:cNvSpPr/>
            <p:nvPr/>
          </p:nvSpPr>
          <p:spPr>
            <a:xfrm>
              <a:off x="6334" y="1782"/>
              <a:ext cx="0" cy="242"/>
            </a:xfrm>
            <a:prstGeom prst="line">
              <a:avLst/>
            </a:prstGeom>
            <a:noFill/>
            <a:ln w="3175">
              <a:solidFill>
                <a:schemeClr val="tx1"/>
              </a:solidFill>
            </a:ln>
          </p:spPr>
        </p:sp>
        <p:sp>
          <p:nvSpPr>
            <p:cNvPr id="94" name="Прямая соединительная линия 93"/>
            <p:cNvSpPr/>
            <p:nvPr/>
          </p:nvSpPr>
          <p:spPr>
            <a:xfrm>
              <a:off x="5462" y="2024"/>
              <a:ext cx="872" cy="0"/>
            </a:xfrm>
            <a:prstGeom prst="line">
              <a:avLst/>
            </a:prstGeom>
            <a:noFill/>
            <a:ln w="3175">
              <a:solidFill>
                <a:schemeClr val="tx1"/>
              </a:solidFill>
            </a:ln>
          </p:spPr>
        </p:sp>
        <p:sp>
          <p:nvSpPr>
            <p:cNvPr id="95" name="Прямая соединительная линия 94"/>
            <p:cNvSpPr/>
            <p:nvPr/>
          </p:nvSpPr>
          <p:spPr>
            <a:xfrm>
              <a:off x="5462" y="1782"/>
              <a:ext cx="0" cy="242"/>
            </a:xfrm>
            <a:prstGeom prst="line">
              <a:avLst/>
            </a:prstGeom>
            <a:noFill/>
            <a:ln w="3175">
              <a:solidFill>
                <a:schemeClr val="tx1"/>
              </a:solidFill>
            </a:ln>
          </p:spPr>
        </p:sp>
        <p:sp>
          <p:nvSpPr>
            <p:cNvPr id="96" name="TextBox 95"/>
            <p:cNvSpPr txBox="1"/>
            <p:nvPr/>
          </p:nvSpPr>
          <p:spPr>
            <a:xfrm>
              <a:off x="6334" y="1782"/>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4,54</a:t>
              </a:r>
            </a:p>
          </p:txBody>
        </p:sp>
        <p:sp>
          <p:nvSpPr>
            <p:cNvPr id="97" name="Прямая соединительная линия 96"/>
            <p:cNvSpPr/>
            <p:nvPr/>
          </p:nvSpPr>
          <p:spPr>
            <a:xfrm>
              <a:off x="6334" y="1782"/>
              <a:ext cx="992" cy="0"/>
            </a:xfrm>
            <a:prstGeom prst="line">
              <a:avLst/>
            </a:prstGeom>
            <a:noFill/>
            <a:ln w="3175">
              <a:solidFill>
                <a:schemeClr val="tx1"/>
              </a:solidFill>
            </a:ln>
          </p:spPr>
        </p:sp>
        <p:sp>
          <p:nvSpPr>
            <p:cNvPr id="98" name="Прямая соединительная линия 97"/>
            <p:cNvSpPr/>
            <p:nvPr/>
          </p:nvSpPr>
          <p:spPr>
            <a:xfrm>
              <a:off x="7326" y="1782"/>
              <a:ext cx="0" cy="242"/>
            </a:xfrm>
            <a:prstGeom prst="line">
              <a:avLst/>
            </a:prstGeom>
            <a:noFill/>
            <a:ln w="3175">
              <a:solidFill>
                <a:schemeClr val="tx1"/>
              </a:solidFill>
            </a:ln>
          </p:spPr>
        </p:sp>
        <p:sp>
          <p:nvSpPr>
            <p:cNvPr id="99" name="Прямая соединительная линия 98"/>
            <p:cNvSpPr/>
            <p:nvPr/>
          </p:nvSpPr>
          <p:spPr>
            <a:xfrm>
              <a:off x="6334" y="2024"/>
              <a:ext cx="992" cy="0"/>
            </a:xfrm>
            <a:prstGeom prst="line">
              <a:avLst/>
            </a:prstGeom>
            <a:noFill/>
            <a:ln w="3175">
              <a:solidFill>
                <a:schemeClr val="tx1"/>
              </a:solidFill>
            </a:ln>
          </p:spPr>
        </p:sp>
        <p:sp>
          <p:nvSpPr>
            <p:cNvPr id="100" name="Прямая соединительная линия 99"/>
            <p:cNvSpPr/>
            <p:nvPr/>
          </p:nvSpPr>
          <p:spPr>
            <a:xfrm>
              <a:off x="6334" y="1782"/>
              <a:ext cx="0" cy="242"/>
            </a:xfrm>
            <a:prstGeom prst="line">
              <a:avLst/>
            </a:prstGeom>
            <a:noFill/>
            <a:ln w="3175">
              <a:solidFill>
                <a:schemeClr val="tx1"/>
              </a:solidFill>
            </a:ln>
          </p:spPr>
        </p:sp>
        <p:sp>
          <p:nvSpPr>
            <p:cNvPr id="101" name="TextBox 100"/>
            <p:cNvSpPr txBox="1"/>
            <p:nvPr/>
          </p:nvSpPr>
          <p:spPr>
            <a:xfrm>
              <a:off x="7326" y="1782"/>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3,65</a:t>
              </a:r>
            </a:p>
          </p:txBody>
        </p:sp>
        <p:sp>
          <p:nvSpPr>
            <p:cNvPr id="102" name="Прямая соединительная линия 101"/>
            <p:cNvSpPr/>
            <p:nvPr/>
          </p:nvSpPr>
          <p:spPr>
            <a:xfrm>
              <a:off x="7326" y="1782"/>
              <a:ext cx="872" cy="0"/>
            </a:xfrm>
            <a:prstGeom prst="line">
              <a:avLst/>
            </a:prstGeom>
            <a:noFill/>
            <a:ln w="3175">
              <a:solidFill>
                <a:schemeClr val="tx1"/>
              </a:solidFill>
            </a:ln>
          </p:spPr>
        </p:sp>
        <p:sp>
          <p:nvSpPr>
            <p:cNvPr id="103" name="Прямая соединительная линия 102"/>
            <p:cNvSpPr/>
            <p:nvPr/>
          </p:nvSpPr>
          <p:spPr>
            <a:xfrm>
              <a:off x="8198" y="1782"/>
              <a:ext cx="0" cy="242"/>
            </a:xfrm>
            <a:prstGeom prst="line">
              <a:avLst/>
            </a:prstGeom>
            <a:noFill/>
            <a:ln w="3175">
              <a:solidFill>
                <a:schemeClr val="tx1"/>
              </a:solidFill>
            </a:ln>
          </p:spPr>
        </p:sp>
        <p:sp>
          <p:nvSpPr>
            <p:cNvPr id="104" name="Прямая соединительная линия 103"/>
            <p:cNvSpPr/>
            <p:nvPr/>
          </p:nvSpPr>
          <p:spPr>
            <a:xfrm>
              <a:off x="7326" y="2024"/>
              <a:ext cx="872" cy="0"/>
            </a:xfrm>
            <a:prstGeom prst="line">
              <a:avLst/>
            </a:prstGeom>
            <a:noFill/>
            <a:ln w="3175">
              <a:solidFill>
                <a:schemeClr val="tx1"/>
              </a:solidFill>
            </a:ln>
          </p:spPr>
        </p:sp>
        <p:sp>
          <p:nvSpPr>
            <p:cNvPr id="105" name="Прямая соединительная линия 104"/>
            <p:cNvSpPr/>
            <p:nvPr/>
          </p:nvSpPr>
          <p:spPr>
            <a:xfrm>
              <a:off x="7326" y="1782"/>
              <a:ext cx="0" cy="242"/>
            </a:xfrm>
            <a:prstGeom prst="line">
              <a:avLst/>
            </a:prstGeom>
            <a:noFill/>
            <a:ln w="3175">
              <a:solidFill>
                <a:schemeClr val="tx1"/>
              </a:solidFill>
            </a:ln>
          </p:spPr>
        </p:sp>
        <p:sp>
          <p:nvSpPr>
            <p:cNvPr id="106" name="TextBox 105"/>
            <p:cNvSpPr txBox="1"/>
            <p:nvPr/>
          </p:nvSpPr>
          <p:spPr>
            <a:xfrm>
              <a:off x="347" y="2024"/>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lang="es-ES" sz="2800">
                  <a:latin typeface="Times New Roman"/>
                </a:rPr>
                <a:t>OIL (%</a:t>
              </a:r>
              <a:r>
                <a:rPr sz="2800">
                  <a:latin typeface="Times New Roman"/>
                </a:rPr>
                <a:t>, w/w</a:t>
              </a:r>
              <a:r>
                <a:rPr lang="es-ES" sz="2800">
                  <a:latin typeface="Times New Roman"/>
                </a:rPr>
                <a:t> ),**</a:t>
              </a:r>
            </a:p>
          </p:txBody>
        </p:sp>
        <p:sp>
          <p:nvSpPr>
            <p:cNvPr id="107" name="Прямая соединительная линия 106"/>
            <p:cNvSpPr/>
            <p:nvPr/>
          </p:nvSpPr>
          <p:spPr>
            <a:xfrm>
              <a:off x="347" y="2024"/>
              <a:ext cx="4243" cy="0"/>
            </a:xfrm>
            <a:prstGeom prst="line">
              <a:avLst/>
            </a:prstGeom>
            <a:noFill/>
            <a:ln w="3175">
              <a:solidFill>
                <a:schemeClr val="tx1"/>
              </a:solidFill>
            </a:ln>
          </p:spPr>
        </p:sp>
        <p:sp>
          <p:nvSpPr>
            <p:cNvPr id="108" name="Прямая соединительная линия 107"/>
            <p:cNvSpPr/>
            <p:nvPr/>
          </p:nvSpPr>
          <p:spPr>
            <a:xfrm>
              <a:off x="4590" y="2024"/>
              <a:ext cx="0" cy="242"/>
            </a:xfrm>
            <a:prstGeom prst="line">
              <a:avLst/>
            </a:prstGeom>
            <a:noFill/>
            <a:ln w="3175">
              <a:solidFill>
                <a:schemeClr val="tx1"/>
              </a:solidFill>
            </a:ln>
          </p:spPr>
        </p:sp>
        <p:sp>
          <p:nvSpPr>
            <p:cNvPr id="109" name="Прямая соединительная линия 108"/>
            <p:cNvSpPr/>
            <p:nvPr/>
          </p:nvSpPr>
          <p:spPr>
            <a:xfrm>
              <a:off x="347" y="2266"/>
              <a:ext cx="4243" cy="0"/>
            </a:xfrm>
            <a:prstGeom prst="line">
              <a:avLst/>
            </a:prstGeom>
            <a:noFill/>
            <a:ln w="3175">
              <a:solidFill>
                <a:schemeClr val="tx1"/>
              </a:solidFill>
            </a:ln>
          </p:spPr>
        </p:sp>
        <p:sp>
          <p:nvSpPr>
            <p:cNvPr id="110" name="Прямая соединительная линия 109"/>
            <p:cNvSpPr/>
            <p:nvPr/>
          </p:nvSpPr>
          <p:spPr>
            <a:xfrm>
              <a:off x="347" y="2024"/>
              <a:ext cx="0" cy="242"/>
            </a:xfrm>
            <a:prstGeom prst="line">
              <a:avLst/>
            </a:prstGeom>
            <a:noFill/>
            <a:ln w="3175">
              <a:solidFill>
                <a:schemeClr val="tx1"/>
              </a:solidFill>
            </a:ln>
          </p:spPr>
        </p:sp>
        <p:sp>
          <p:nvSpPr>
            <p:cNvPr id="111" name="TextBox 110"/>
            <p:cNvSpPr txBox="1"/>
            <p:nvPr/>
          </p:nvSpPr>
          <p:spPr>
            <a:xfrm>
              <a:off x="4590" y="2024"/>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0,0081</a:t>
              </a:r>
            </a:p>
          </p:txBody>
        </p:sp>
        <p:sp>
          <p:nvSpPr>
            <p:cNvPr id="112" name="Прямая соединительная линия 111"/>
            <p:cNvSpPr/>
            <p:nvPr/>
          </p:nvSpPr>
          <p:spPr>
            <a:xfrm>
              <a:off x="4590" y="2024"/>
              <a:ext cx="872" cy="0"/>
            </a:xfrm>
            <a:prstGeom prst="line">
              <a:avLst/>
            </a:prstGeom>
            <a:noFill/>
            <a:ln w="3175">
              <a:solidFill>
                <a:schemeClr val="tx1"/>
              </a:solidFill>
            </a:ln>
          </p:spPr>
        </p:sp>
        <p:sp>
          <p:nvSpPr>
            <p:cNvPr id="113" name="Прямая соединительная линия 112"/>
            <p:cNvSpPr/>
            <p:nvPr/>
          </p:nvSpPr>
          <p:spPr>
            <a:xfrm>
              <a:off x="5462" y="2024"/>
              <a:ext cx="0" cy="242"/>
            </a:xfrm>
            <a:prstGeom prst="line">
              <a:avLst/>
            </a:prstGeom>
            <a:noFill/>
            <a:ln w="3175">
              <a:solidFill>
                <a:schemeClr val="tx1"/>
              </a:solidFill>
            </a:ln>
          </p:spPr>
        </p:sp>
        <p:sp>
          <p:nvSpPr>
            <p:cNvPr id="114" name="Прямая соединительная линия 113"/>
            <p:cNvSpPr/>
            <p:nvPr/>
          </p:nvSpPr>
          <p:spPr>
            <a:xfrm>
              <a:off x="4590" y="2266"/>
              <a:ext cx="872" cy="0"/>
            </a:xfrm>
            <a:prstGeom prst="line">
              <a:avLst/>
            </a:prstGeom>
            <a:noFill/>
            <a:ln w="3175">
              <a:solidFill>
                <a:schemeClr val="tx1"/>
              </a:solidFill>
            </a:ln>
          </p:spPr>
        </p:sp>
        <p:sp>
          <p:nvSpPr>
            <p:cNvPr id="115" name="Прямая соединительная линия 114"/>
            <p:cNvSpPr/>
            <p:nvPr/>
          </p:nvSpPr>
          <p:spPr>
            <a:xfrm>
              <a:off x="4590" y="2024"/>
              <a:ext cx="0" cy="242"/>
            </a:xfrm>
            <a:prstGeom prst="line">
              <a:avLst/>
            </a:prstGeom>
            <a:noFill/>
            <a:ln w="3175">
              <a:solidFill>
                <a:schemeClr val="tx1"/>
              </a:solidFill>
            </a:ln>
          </p:spPr>
        </p:sp>
        <p:sp>
          <p:nvSpPr>
            <p:cNvPr id="116" name="TextBox 115"/>
            <p:cNvSpPr txBox="1"/>
            <p:nvPr/>
          </p:nvSpPr>
          <p:spPr>
            <a:xfrm>
              <a:off x="5462" y="2024"/>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0,0024</a:t>
              </a:r>
            </a:p>
          </p:txBody>
        </p:sp>
        <p:sp>
          <p:nvSpPr>
            <p:cNvPr id="117" name="Прямая соединительная линия 116"/>
            <p:cNvSpPr/>
            <p:nvPr/>
          </p:nvSpPr>
          <p:spPr>
            <a:xfrm>
              <a:off x="5462" y="2024"/>
              <a:ext cx="872" cy="0"/>
            </a:xfrm>
            <a:prstGeom prst="line">
              <a:avLst/>
            </a:prstGeom>
            <a:noFill/>
            <a:ln w="3175">
              <a:solidFill>
                <a:schemeClr val="tx1"/>
              </a:solidFill>
            </a:ln>
          </p:spPr>
        </p:sp>
        <p:sp>
          <p:nvSpPr>
            <p:cNvPr id="118" name="Прямая соединительная линия 117"/>
            <p:cNvSpPr/>
            <p:nvPr/>
          </p:nvSpPr>
          <p:spPr>
            <a:xfrm>
              <a:off x="6334" y="2024"/>
              <a:ext cx="0" cy="242"/>
            </a:xfrm>
            <a:prstGeom prst="line">
              <a:avLst/>
            </a:prstGeom>
            <a:noFill/>
            <a:ln w="3175">
              <a:solidFill>
                <a:schemeClr val="tx1"/>
              </a:solidFill>
            </a:ln>
          </p:spPr>
        </p:sp>
        <p:sp>
          <p:nvSpPr>
            <p:cNvPr id="119" name="Прямая соединительная линия 118"/>
            <p:cNvSpPr/>
            <p:nvPr/>
          </p:nvSpPr>
          <p:spPr>
            <a:xfrm>
              <a:off x="5462" y="2266"/>
              <a:ext cx="872" cy="0"/>
            </a:xfrm>
            <a:prstGeom prst="line">
              <a:avLst/>
            </a:prstGeom>
            <a:noFill/>
            <a:ln w="3175">
              <a:solidFill>
                <a:schemeClr val="tx1"/>
              </a:solidFill>
            </a:ln>
          </p:spPr>
        </p:sp>
        <p:sp>
          <p:nvSpPr>
            <p:cNvPr id="120" name="Прямая соединительная линия 119"/>
            <p:cNvSpPr/>
            <p:nvPr/>
          </p:nvSpPr>
          <p:spPr>
            <a:xfrm>
              <a:off x="5462" y="2024"/>
              <a:ext cx="0" cy="242"/>
            </a:xfrm>
            <a:prstGeom prst="line">
              <a:avLst/>
            </a:prstGeom>
            <a:noFill/>
            <a:ln w="3175">
              <a:solidFill>
                <a:schemeClr val="tx1"/>
              </a:solidFill>
            </a:ln>
          </p:spPr>
        </p:sp>
        <p:sp>
          <p:nvSpPr>
            <p:cNvPr id="121" name="TextBox 120"/>
            <p:cNvSpPr txBox="1"/>
            <p:nvPr/>
          </p:nvSpPr>
          <p:spPr>
            <a:xfrm>
              <a:off x="6334" y="2024"/>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0,0016</a:t>
              </a:r>
            </a:p>
          </p:txBody>
        </p:sp>
        <p:sp>
          <p:nvSpPr>
            <p:cNvPr id="122" name="Прямая соединительная линия 121"/>
            <p:cNvSpPr/>
            <p:nvPr/>
          </p:nvSpPr>
          <p:spPr>
            <a:xfrm>
              <a:off x="6334" y="2024"/>
              <a:ext cx="992" cy="0"/>
            </a:xfrm>
            <a:prstGeom prst="line">
              <a:avLst/>
            </a:prstGeom>
            <a:noFill/>
            <a:ln w="3175">
              <a:solidFill>
                <a:schemeClr val="tx1"/>
              </a:solidFill>
            </a:ln>
          </p:spPr>
        </p:sp>
        <p:sp>
          <p:nvSpPr>
            <p:cNvPr id="123" name="Прямая соединительная линия 122"/>
            <p:cNvSpPr/>
            <p:nvPr/>
          </p:nvSpPr>
          <p:spPr>
            <a:xfrm>
              <a:off x="7326" y="2024"/>
              <a:ext cx="0" cy="242"/>
            </a:xfrm>
            <a:prstGeom prst="line">
              <a:avLst/>
            </a:prstGeom>
            <a:noFill/>
            <a:ln w="3175">
              <a:solidFill>
                <a:schemeClr val="tx1"/>
              </a:solidFill>
            </a:ln>
          </p:spPr>
        </p:sp>
        <p:sp>
          <p:nvSpPr>
            <p:cNvPr id="124" name="Прямая соединительная линия 123"/>
            <p:cNvSpPr/>
            <p:nvPr/>
          </p:nvSpPr>
          <p:spPr>
            <a:xfrm>
              <a:off x="6334" y="2266"/>
              <a:ext cx="992" cy="0"/>
            </a:xfrm>
            <a:prstGeom prst="line">
              <a:avLst/>
            </a:prstGeom>
            <a:noFill/>
            <a:ln w="3175">
              <a:solidFill>
                <a:schemeClr val="tx1"/>
              </a:solidFill>
            </a:ln>
          </p:spPr>
        </p:sp>
        <p:sp>
          <p:nvSpPr>
            <p:cNvPr id="125" name="Прямая соединительная линия 124"/>
            <p:cNvSpPr/>
            <p:nvPr/>
          </p:nvSpPr>
          <p:spPr>
            <a:xfrm>
              <a:off x="6334" y="2024"/>
              <a:ext cx="0" cy="242"/>
            </a:xfrm>
            <a:prstGeom prst="line">
              <a:avLst/>
            </a:prstGeom>
            <a:noFill/>
            <a:ln w="3175">
              <a:solidFill>
                <a:schemeClr val="tx1"/>
              </a:solidFill>
            </a:ln>
          </p:spPr>
        </p:sp>
        <p:sp>
          <p:nvSpPr>
            <p:cNvPr id="126" name="TextBox 125"/>
            <p:cNvSpPr txBox="1"/>
            <p:nvPr/>
          </p:nvSpPr>
          <p:spPr>
            <a:xfrm>
              <a:off x="7326" y="2024"/>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0,0098</a:t>
              </a:r>
            </a:p>
          </p:txBody>
        </p:sp>
        <p:sp>
          <p:nvSpPr>
            <p:cNvPr id="127" name="Прямая соединительная линия 126"/>
            <p:cNvSpPr/>
            <p:nvPr/>
          </p:nvSpPr>
          <p:spPr>
            <a:xfrm>
              <a:off x="7326" y="2024"/>
              <a:ext cx="872" cy="0"/>
            </a:xfrm>
            <a:prstGeom prst="line">
              <a:avLst/>
            </a:prstGeom>
            <a:noFill/>
            <a:ln w="3175">
              <a:solidFill>
                <a:schemeClr val="tx1"/>
              </a:solidFill>
            </a:ln>
          </p:spPr>
        </p:sp>
        <p:sp>
          <p:nvSpPr>
            <p:cNvPr id="128" name="Прямая соединительная линия 127"/>
            <p:cNvSpPr/>
            <p:nvPr/>
          </p:nvSpPr>
          <p:spPr>
            <a:xfrm>
              <a:off x="8198" y="2024"/>
              <a:ext cx="0" cy="242"/>
            </a:xfrm>
            <a:prstGeom prst="line">
              <a:avLst/>
            </a:prstGeom>
            <a:noFill/>
            <a:ln w="3175">
              <a:solidFill>
                <a:schemeClr val="tx1"/>
              </a:solidFill>
            </a:ln>
          </p:spPr>
        </p:sp>
        <p:sp>
          <p:nvSpPr>
            <p:cNvPr id="129" name="Прямая соединительная линия 128"/>
            <p:cNvSpPr/>
            <p:nvPr/>
          </p:nvSpPr>
          <p:spPr>
            <a:xfrm>
              <a:off x="7326" y="2266"/>
              <a:ext cx="872" cy="0"/>
            </a:xfrm>
            <a:prstGeom prst="line">
              <a:avLst/>
            </a:prstGeom>
            <a:noFill/>
            <a:ln w="3175">
              <a:solidFill>
                <a:schemeClr val="tx1"/>
              </a:solidFill>
            </a:ln>
          </p:spPr>
        </p:sp>
        <p:sp>
          <p:nvSpPr>
            <p:cNvPr id="130" name="Прямая соединительная линия 129"/>
            <p:cNvSpPr/>
            <p:nvPr/>
          </p:nvSpPr>
          <p:spPr>
            <a:xfrm>
              <a:off x="7326" y="2024"/>
              <a:ext cx="0" cy="242"/>
            </a:xfrm>
            <a:prstGeom prst="line">
              <a:avLst/>
            </a:prstGeom>
            <a:noFill/>
            <a:ln w="3175">
              <a:solidFill>
                <a:schemeClr val="tx1"/>
              </a:solidFill>
            </a:ln>
          </p:spPr>
        </p:sp>
        <p:sp>
          <p:nvSpPr>
            <p:cNvPr id="131" name="TextBox 130"/>
            <p:cNvSpPr txBox="1"/>
            <p:nvPr/>
          </p:nvSpPr>
          <p:spPr>
            <a:xfrm>
              <a:off x="347" y="2266"/>
              <a:ext cx="4243" cy="242"/>
            </a:xfrm>
            <a:prstGeom prst="rect">
              <a:avLst/>
            </a:prstGeom>
            <a:solidFill>
              <a:schemeClr val="bg1"/>
            </a:solidFill>
            <a:ln>
              <a:solidFill>
                <a:schemeClr val="tx1"/>
              </a:solidFill>
            </a:ln>
          </p:spPr>
          <p:txBody>
            <a:bodyPr wrap="square" lIns="0" tIns="0" rIns="0" bIns="0"/>
            <a:lstStyle>
              <a:lvl1pPr lvl="0">
                <a:defRPr/>
              </a:lvl1pPr>
            </a:lstStyle>
            <a:p>
              <a:pPr lvl="0" algn="ctr"/>
              <a:r>
                <a:rPr sz="2800">
                  <a:latin typeface="Times New Roman"/>
                </a:rPr>
                <a:t>TURBIDITY,</a:t>
              </a:r>
              <a:r>
                <a:rPr lang="es-ES" sz="2800">
                  <a:latin typeface="Times New Roman"/>
                </a:rPr>
                <a:t> FNU,**</a:t>
              </a:r>
            </a:p>
          </p:txBody>
        </p:sp>
        <p:sp>
          <p:nvSpPr>
            <p:cNvPr id="132" name="Прямая соединительная линия 131"/>
            <p:cNvSpPr/>
            <p:nvPr/>
          </p:nvSpPr>
          <p:spPr>
            <a:xfrm>
              <a:off x="347" y="2266"/>
              <a:ext cx="4243" cy="0"/>
            </a:xfrm>
            <a:prstGeom prst="line">
              <a:avLst/>
            </a:prstGeom>
            <a:noFill/>
            <a:ln w="3175">
              <a:solidFill>
                <a:schemeClr val="tx1"/>
              </a:solidFill>
            </a:ln>
          </p:spPr>
        </p:sp>
        <p:sp>
          <p:nvSpPr>
            <p:cNvPr id="133" name="Прямая соединительная линия 132"/>
            <p:cNvSpPr/>
            <p:nvPr/>
          </p:nvSpPr>
          <p:spPr>
            <a:xfrm>
              <a:off x="4590" y="2266"/>
              <a:ext cx="0" cy="242"/>
            </a:xfrm>
            <a:prstGeom prst="line">
              <a:avLst/>
            </a:prstGeom>
            <a:noFill/>
            <a:ln w="3175">
              <a:solidFill>
                <a:schemeClr val="tx1"/>
              </a:solidFill>
            </a:ln>
          </p:spPr>
        </p:sp>
        <p:sp>
          <p:nvSpPr>
            <p:cNvPr id="134" name="Прямая соединительная линия 133"/>
            <p:cNvSpPr/>
            <p:nvPr/>
          </p:nvSpPr>
          <p:spPr>
            <a:xfrm>
              <a:off x="347" y="2508"/>
              <a:ext cx="4243" cy="0"/>
            </a:xfrm>
            <a:prstGeom prst="line">
              <a:avLst/>
            </a:prstGeom>
            <a:noFill/>
            <a:ln w="3175">
              <a:solidFill>
                <a:schemeClr val="tx1"/>
              </a:solidFill>
            </a:ln>
          </p:spPr>
        </p:sp>
        <p:sp>
          <p:nvSpPr>
            <p:cNvPr id="135" name="Прямая соединительная линия 134"/>
            <p:cNvSpPr/>
            <p:nvPr/>
          </p:nvSpPr>
          <p:spPr>
            <a:xfrm>
              <a:off x="347" y="2266"/>
              <a:ext cx="0" cy="242"/>
            </a:xfrm>
            <a:prstGeom prst="line">
              <a:avLst/>
            </a:prstGeom>
            <a:noFill/>
            <a:ln w="3175">
              <a:solidFill>
                <a:schemeClr val="tx1"/>
              </a:solidFill>
            </a:ln>
          </p:spPr>
        </p:sp>
        <p:sp>
          <p:nvSpPr>
            <p:cNvPr id="136" name="TextBox 135"/>
            <p:cNvSpPr txBox="1"/>
            <p:nvPr/>
          </p:nvSpPr>
          <p:spPr>
            <a:xfrm>
              <a:off x="4590" y="226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7550</a:t>
              </a:r>
            </a:p>
          </p:txBody>
        </p:sp>
        <p:sp>
          <p:nvSpPr>
            <p:cNvPr id="137" name="Прямая соединительная линия 136"/>
            <p:cNvSpPr/>
            <p:nvPr/>
          </p:nvSpPr>
          <p:spPr>
            <a:xfrm>
              <a:off x="4590" y="2266"/>
              <a:ext cx="872" cy="0"/>
            </a:xfrm>
            <a:prstGeom prst="line">
              <a:avLst/>
            </a:prstGeom>
            <a:noFill/>
            <a:ln w="3175">
              <a:solidFill>
                <a:schemeClr val="tx1"/>
              </a:solidFill>
            </a:ln>
          </p:spPr>
        </p:sp>
        <p:sp>
          <p:nvSpPr>
            <p:cNvPr id="138" name="Прямая соединительная линия 137"/>
            <p:cNvSpPr/>
            <p:nvPr/>
          </p:nvSpPr>
          <p:spPr>
            <a:xfrm>
              <a:off x="5462" y="2266"/>
              <a:ext cx="0" cy="242"/>
            </a:xfrm>
            <a:prstGeom prst="line">
              <a:avLst/>
            </a:prstGeom>
            <a:noFill/>
            <a:ln w="3175">
              <a:solidFill>
                <a:schemeClr val="tx1"/>
              </a:solidFill>
            </a:ln>
          </p:spPr>
        </p:sp>
        <p:sp>
          <p:nvSpPr>
            <p:cNvPr id="139" name="Прямая соединительная линия 138"/>
            <p:cNvSpPr/>
            <p:nvPr/>
          </p:nvSpPr>
          <p:spPr>
            <a:xfrm>
              <a:off x="4590" y="2508"/>
              <a:ext cx="872" cy="0"/>
            </a:xfrm>
            <a:prstGeom prst="line">
              <a:avLst/>
            </a:prstGeom>
            <a:noFill/>
            <a:ln w="3175">
              <a:solidFill>
                <a:schemeClr val="tx1"/>
              </a:solidFill>
            </a:ln>
          </p:spPr>
        </p:sp>
        <p:sp>
          <p:nvSpPr>
            <p:cNvPr id="140" name="Прямая соединительная линия 139"/>
            <p:cNvSpPr/>
            <p:nvPr/>
          </p:nvSpPr>
          <p:spPr>
            <a:xfrm>
              <a:off x="4590" y="2266"/>
              <a:ext cx="0" cy="242"/>
            </a:xfrm>
            <a:prstGeom prst="line">
              <a:avLst/>
            </a:prstGeom>
            <a:noFill/>
            <a:ln w="3175">
              <a:solidFill>
                <a:schemeClr val="tx1"/>
              </a:solidFill>
            </a:ln>
          </p:spPr>
        </p:sp>
        <p:sp>
          <p:nvSpPr>
            <p:cNvPr id="141" name="TextBox 140"/>
            <p:cNvSpPr txBox="1"/>
            <p:nvPr/>
          </p:nvSpPr>
          <p:spPr>
            <a:xfrm>
              <a:off x="5462" y="226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5182</a:t>
              </a:r>
            </a:p>
          </p:txBody>
        </p:sp>
        <p:sp>
          <p:nvSpPr>
            <p:cNvPr id="142" name="Прямая соединительная линия 141"/>
            <p:cNvSpPr/>
            <p:nvPr/>
          </p:nvSpPr>
          <p:spPr>
            <a:xfrm>
              <a:off x="5462" y="2266"/>
              <a:ext cx="872" cy="0"/>
            </a:xfrm>
            <a:prstGeom prst="line">
              <a:avLst/>
            </a:prstGeom>
            <a:noFill/>
            <a:ln w="3175">
              <a:solidFill>
                <a:schemeClr val="tx1"/>
              </a:solidFill>
            </a:ln>
          </p:spPr>
        </p:sp>
        <p:sp>
          <p:nvSpPr>
            <p:cNvPr id="143" name="Прямая соединительная линия 142"/>
            <p:cNvSpPr/>
            <p:nvPr/>
          </p:nvSpPr>
          <p:spPr>
            <a:xfrm>
              <a:off x="6334" y="2266"/>
              <a:ext cx="0" cy="242"/>
            </a:xfrm>
            <a:prstGeom prst="line">
              <a:avLst/>
            </a:prstGeom>
            <a:noFill/>
            <a:ln w="3175">
              <a:solidFill>
                <a:schemeClr val="tx1"/>
              </a:solidFill>
            </a:ln>
          </p:spPr>
        </p:sp>
        <p:sp>
          <p:nvSpPr>
            <p:cNvPr id="144" name="Прямая соединительная линия 143"/>
            <p:cNvSpPr/>
            <p:nvPr/>
          </p:nvSpPr>
          <p:spPr>
            <a:xfrm>
              <a:off x="5462" y="2508"/>
              <a:ext cx="872" cy="0"/>
            </a:xfrm>
            <a:prstGeom prst="line">
              <a:avLst/>
            </a:prstGeom>
            <a:noFill/>
            <a:ln w="3175">
              <a:solidFill>
                <a:schemeClr val="tx1"/>
              </a:solidFill>
            </a:ln>
          </p:spPr>
        </p:sp>
        <p:sp>
          <p:nvSpPr>
            <p:cNvPr id="145" name="Прямая соединительная линия 144"/>
            <p:cNvSpPr/>
            <p:nvPr/>
          </p:nvSpPr>
          <p:spPr>
            <a:xfrm>
              <a:off x="5462" y="2266"/>
              <a:ext cx="0" cy="242"/>
            </a:xfrm>
            <a:prstGeom prst="line">
              <a:avLst/>
            </a:prstGeom>
            <a:noFill/>
            <a:ln w="3175">
              <a:solidFill>
                <a:schemeClr val="tx1"/>
              </a:solidFill>
            </a:ln>
          </p:spPr>
        </p:sp>
        <p:sp>
          <p:nvSpPr>
            <p:cNvPr id="146" name="TextBox 145"/>
            <p:cNvSpPr txBox="1"/>
            <p:nvPr/>
          </p:nvSpPr>
          <p:spPr>
            <a:xfrm>
              <a:off x="6334" y="2266"/>
              <a:ext cx="99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3283</a:t>
              </a:r>
            </a:p>
          </p:txBody>
        </p:sp>
        <p:sp>
          <p:nvSpPr>
            <p:cNvPr id="147" name="Прямая соединительная линия 146"/>
            <p:cNvSpPr/>
            <p:nvPr/>
          </p:nvSpPr>
          <p:spPr>
            <a:xfrm>
              <a:off x="6334" y="2266"/>
              <a:ext cx="992" cy="0"/>
            </a:xfrm>
            <a:prstGeom prst="line">
              <a:avLst/>
            </a:prstGeom>
            <a:noFill/>
            <a:ln w="3175">
              <a:solidFill>
                <a:schemeClr val="tx1"/>
              </a:solidFill>
            </a:ln>
          </p:spPr>
        </p:sp>
        <p:sp>
          <p:nvSpPr>
            <p:cNvPr id="148" name="Прямая соединительная линия 147"/>
            <p:cNvSpPr/>
            <p:nvPr/>
          </p:nvSpPr>
          <p:spPr>
            <a:xfrm>
              <a:off x="7326" y="2266"/>
              <a:ext cx="0" cy="242"/>
            </a:xfrm>
            <a:prstGeom prst="line">
              <a:avLst/>
            </a:prstGeom>
            <a:noFill/>
            <a:ln w="3175">
              <a:solidFill>
                <a:schemeClr val="tx1"/>
              </a:solidFill>
            </a:ln>
          </p:spPr>
        </p:sp>
        <p:sp>
          <p:nvSpPr>
            <p:cNvPr id="149" name="Прямая соединительная линия 148"/>
            <p:cNvSpPr/>
            <p:nvPr/>
          </p:nvSpPr>
          <p:spPr>
            <a:xfrm>
              <a:off x="6334" y="2508"/>
              <a:ext cx="992" cy="0"/>
            </a:xfrm>
            <a:prstGeom prst="line">
              <a:avLst/>
            </a:prstGeom>
            <a:noFill/>
            <a:ln w="3175">
              <a:solidFill>
                <a:schemeClr val="tx1"/>
              </a:solidFill>
            </a:ln>
          </p:spPr>
        </p:sp>
        <p:sp>
          <p:nvSpPr>
            <p:cNvPr id="150" name="Прямая соединительная линия 149"/>
            <p:cNvSpPr/>
            <p:nvPr/>
          </p:nvSpPr>
          <p:spPr>
            <a:xfrm>
              <a:off x="6334" y="2266"/>
              <a:ext cx="0" cy="242"/>
            </a:xfrm>
            <a:prstGeom prst="line">
              <a:avLst/>
            </a:prstGeom>
            <a:noFill/>
            <a:ln w="3175">
              <a:solidFill>
                <a:schemeClr val="tx1"/>
              </a:solidFill>
            </a:ln>
          </p:spPr>
        </p:sp>
        <p:sp>
          <p:nvSpPr>
            <p:cNvPr id="151" name="TextBox 150"/>
            <p:cNvSpPr txBox="1"/>
            <p:nvPr/>
          </p:nvSpPr>
          <p:spPr>
            <a:xfrm>
              <a:off x="7326" y="2266"/>
              <a:ext cx="872" cy="242"/>
            </a:xfrm>
            <a:prstGeom prst="rect">
              <a:avLst/>
            </a:prstGeom>
            <a:solidFill>
              <a:schemeClr val="bg1"/>
            </a:solidFill>
            <a:ln>
              <a:solidFill>
                <a:schemeClr val="tx1"/>
              </a:solidFill>
            </a:ln>
          </p:spPr>
          <p:txBody>
            <a:bodyPr wrap="square" lIns="0" tIns="0" rIns="0" bIns="0"/>
            <a:lstStyle>
              <a:lvl1pPr lvl="0">
                <a:defRPr/>
              </a:lvl1pPr>
            </a:lstStyle>
            <a:p>
              <a:pPr lvl="0" algn="ctr"/>
              <a:r>
                <a:rPr lang="ru-RU" sz="2800">
                  <a:latin typeface="Times New Roman"/>
                </a:rPr>
                <a:t>7250</a:t>
              </a:r>
            </a:p>
          </p:txBody>
        </p:sp>
        <p:sp>
          <p:nvSpPr>
            <p:cNvPr id="152" name="Прямая соединительная линия 151"/>
            <p:cNvSpPr/>
            <p:nvPr/>
          </p:nvSpPr>
          <p:spPr>
            <a:xfrm>
              <a:off x="7326" y="2266"/>
              <a:ext cx="872" cy="0"/>
            </a:xfrm>
            <a:prstGeom prst="line">
              <a:avLst/>
            </a:prstGeom>
            <a:noFill/>
            <a:ln w="3175">
              <a:solidFill>
                <a:schemeClr val="tx1"/>
              </a:solidFill>
            </a:ln>
          </p:spPr>
        </p:sp>
        <p:sp>
          <p:nvSpPr>
            <p:cNvPr id="153" name="Прямая соединительная линия 152"/>
            <p:cNvSpPr/>
            <p:nvPr/>
          </p:nvSpPr>
          <p:spPr>
            <a:xfrm>
              <a:off x="8198" y="2266"/>
              <a:ext cx="0" cy="242"/>
            </a:xfrm>
            <a:prstGeom prst="line">
              <a:avLst/>
            </a:prstGeom>
            <a:noFill/>
            <a:ln w="3175">
              <a:solidFill>
                <a:schemeClr val="tx1"/>
              </a:solidFill>
            </a:ln>
          </p:spPr>
        </p:sp>
        <p:sp>
          <p:nvSpPr>
            <p:cNvPr id="154" name="Прямая соединительная линия 153"/>
            <p:cNvSpPr/>
            <p:nvPr/>
          </p:nvSpPr>
          <p:spPr>
            <a:xfrm>
              <a:off x="7326" y="2508"/>
              <a:ext cx="872" cy="0"/>
            </a:xfrm>
            <a:prstGeom prst="line">
              <a:avLst/>
            </a:prstGeom>
            <a:noFill/>
            <a:ln w="3175">
              <a:solidFill>
                <a:schemeClr val="tx1"/>
              </a:solidFill>
            </a:ln>
          </p:spPr>
        </p:sp>
        <p:sp>
          <p:nvSpPr>
            <p:cNvPr id="155" name="Прямая соединительная линия 154"/>
            <p:cNvSpPr/>
            <p:nvPr/>
          </p:nvSpPr>
          <p:spPr>
            <a:xfrm>
              <a:off x="7326" y="2266"/>
              <a:ext cx="0" cy="242"/>
            </a:xfrm>
            <a:prstGeom prst="line">
              <a:avLst/>
            </a:prstGeom>
            <a:noFill/>
            <a:ln w="3175">
              <a:solidFill>
                <a:schemeClr val="tx1"/>
              </a:solidFill>
            </a:ln>
          </p:spPr>
        </p:sp>
      </p:grpSp>
      <p:pic>
        <p:nvPicPr>
          <p:cNvPr id="156" name="Рисунок 155"/>
          <p:cNvPicPr/>
          <p:nvPr/>
        </p:nvPicPr>
        <p:blipFill>
          <a:blip r:embed="rId4" cstate="print"/>
          <a:srcRect/>
          <a:stretch>
            <a:fillRect/>
          </a:stretch>
        </p:blipFill>
        <p:spPr>
          <a:xfrm>
            <a:off x="2012138" y="2520380"/>
            <a:ext cx="7884092" cy="426169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57" name="Прямоугольник 156"/>
          <p:cNvSpPr/>
          <p:nvPr/>
        </p:nvSpPr>
        <p:spPr>
          <a:xfrm>
            <a:off x="2012138" y="8461155"/>
            <a:ext cx="8680194" cy="619125"/>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58" name="Прямоугольник 157"/>
          <p:cNvSpPr/>
          <p:nvPr/>
        </p:nvSpPr>
        <p:spPr>
          <a:xfrm>
            <a:off x="1937170" y="9217520"/>
            <a:ext cx="8680194" cy="369093"/>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59" name="Прямоугольник 158"/>
          <p:cNvSpPr/>
          <p:nvPr/>
        </p:nvSpPr>
        <p:spPr>
          <a:xfrm>
            <a:off x="2012138" y="10849868"/>
            <a:ext cx="8680194" cy="569118"/>
          </a:xfrm>
          <a:prstGeom prst="rect">
            <a:avLst/>
          </a:prstGeom>
          <a:noFill/>
          <a:ln w="25400">
            <a:solidFill>
              <a:srgbClr val="FF0000"/>
            </a:solidFill>
          </a:ln>
        </p:spPr>
        <p:txBody>
          <a:bodyPr wrap="square" lIns="135576" tIns="67788" rIns="135576" bIns="67788" anchor="ctr"/>
          <a:lstStyle>
            <a:lvl1pPr lvl="0">
              <a:defRPr/>
            </a:lvl1pPr>
          </a:lstStyle>
          <a:p>
            <a:endParaRPr/>
          </a:p>
        </p:txBody>
      </p:sp>
      <p:sp>
        <p:nvSpPr>
          <p:cNvPr id="160" name="Стрелка вправо 159"/>
          <p:cNvSpPr/>
          <p:nvPr/>
        </p:nvSpPr>
        <p:spPr>
          <a:xfrm>
            <a:off x="11384507" y="8770717"/>
            <a:ext cx="679471" cy="226220"/>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1" name="Стрелка вправо 160"/>
          <p:cNvSpPr/>
          <p:nvPr/>
        </p:nvSpPr>
        <p:spPr>
          <a:xfrm>
            <a:off x="15397351" y="8854062"/>
            <a:ext cx="679473"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2" name="Стрелка вправо 161"/>
          <p:cNvSpPr/>
          <p:nvPr/>
        </p:nvSpPr>
        <p:spPr>
          <a:xfrm>
            <a:off x="11310149" y="10989514"/>
            <a:ext cx="679471"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3" name="Стрелка вправо 162"/>
          <p:cNvSpPr/>
          <p:nvPr/>
        </p:nvSpPr>
        <p:spPr>
          <a:xfrm>
            <a:off x="15414150" y="11021318"/>
            <a:ext cx="679473"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4" name="Стрелка вправо 163"/>
          <p:cNvSpPr/>
          <p:nvPr/>
        </p:nvSpPr>
        <p:spPr>
          <a:xfrm>
            <a:off x="11412214" y="9288957"/>
            <a:ext cx="679471" cy="226220"/>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5" name="Стрелка вправо 164"/>
          <p:cNvSpPr/>
          <p:nvPr/>
        </p:nvSpPr>
        <p:spPr>
          <a:xfrm>
            <a:off x="17534983" y="9288959"/>
            <a:ext cx="679471" cy="2262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a:p>
        </p:txBody>
      </p:sp>
      <p:sp>
        <p:nvSpPr>
          <p:cNvPr id="166" name="Прямоугольник 165"/>
          <p:cNvSpPr/>
          <p:nvPr/>
        </p:nvSpPr>
        <p:spPr>
          <a:xfrm>
            <a:off x="2044255" y="12061447"/>
            <a:ext cx="7028904" cy="850106"/>
          </a:xfrm>
          <a:prstGeom prst="rect">
            <a:avLst/>
          </a:prstGeom>
          <a:noFill/>
        </p:spPr>
        <p:txBody>
          <a:bodyPr wrap="square" lIns="135576" tIns="67788" rIns="135576" bIns="67788"/>
          <a:lstStyle>
            <a:lvl1pPr lvl="0">
              <a:defRPr/>
            </a:lvl1pPr>
          </a:lstStyle>
          <a:p>
            <a:pPr lvl="0"/>
            <a:r>
              <a:rPr sz="2800" dirty="0">
                <a:latin typeface="Times New Roman"/>
              </a:rPr>
              <a:t>**IN 11,2°BRIX RECONSTITUTED JUICE.</a:t>
            </a:r>
          </a:p>
        </p:txBody>
      </p:sp>
      <p:sp>
        <p:nvSpPr>
          <p:cNvPr id="167" name="Прямоугольник 166"/>
          <p:cNvSpPr/>
          <p:nvPr/>
        </p:nvSpPr>
        <p:spPr>
          <a:xfrm>
            <a:off x="2044254" y="6939245"/>
            <a:ext cx="1844328" cy="783431"/>
          </a:xfrm>
          <a:prstGeom prst="rect">
            <a:avLst/>
          </a:prstGeom>
          <a:noFill/>
        </p:spPr>
        <p:txBody>
          <a:bodyPr wrap="none" lIns="91425" tIns="45713" rIns="91425" bIns="45713"/>
          <a:lstStyle>
            <a:lvl1pPr lvl="0">
              <a:defRPr/>
            </a:lvl1pPr>
          </a:lstStyle>
          <a:p>
            <a:pPr lvl="0"/>
            <a:r>
              <a:rPr sz="2800" b="1" dirty="0">
                <a:latin typeface="Times New Roman"/>
              </a:rPr>
              <a:t>TABLE 3.</a:t>
            </a:r>
          </a:p>
        </p:txBody>
      </p:sp>
      <p:sp>
        <p:nvSpPr>
          <p:cNvPr id="168" name="Номер слайда 167"/>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11</a:t>
            </a:fld>
            <a:endParaRPr/>
          </a:p>
        </p:txBody>
      </p:sp>
      <p:pic>
        <p:nvPicPr>
          <p:cNvPr id="169" name="Рисунок 168"/>
          <p:cNvPicPr/>
          <p:nvPr/>
        </p:nvPicPr>
        <p:blipFill>
          <a:blip r:embed="rId5"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1000"/>
                                        <p:tgtEl>
                                          <p:spTgt spid="156"/>
                                        </p:tgtEl>
                                      </p:cBhvr>
                                    </p:animEffect>
                                    <p:anim calcmode="lin" valueType="num">
                                      <p:cBhvr>
                                        <p:cTn id="8" dur="1000" fill="hold"/>
                                        <p:tgtEl>
                                          <p:spTgt spid="156"/>
                                        </p:tgtEl>
                                        <p:attrNameLst>
                                          <p:attrName>ppt_x</p:attrName>
                                        </p:attrNameLst>
                                      </p:cBhvr>
                                      <p:tavLst>
                                        <p:tav tm="0">
                                          <p:val>
                                            <p:strVal val="#ppt_x"/>
                                          </p:val>
                                        </p:tav>
                                        <p:tav tm="100000">
                                          <p:val>
                                            <p:strVal val="#ppt_x"/>
                                          </p:val>
                                        </p:tav>
                                      </p:tavLst>
                                    </p:anim>
                                    <p:anim calcmode="lin" valueType="num">
                                      <p:cBhvr>
                                        <p:cTn id="9" dur="1000" fill="hold"/>
                                        <p:tgtEl>
                                          <p:spTgt spid="15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67"/>
                                        </p:tgtEl>
                                        <p:attrNameLst>
                                          <p:attrName>style.visibility</p:attrName>
                                        </p:attrNameLst>
                                      </p:cBhvr>
                                      <p:to>
                                        <p:strVal val="visible"/>
                                      </p:to>
                                    </p:set>
                                    <p:animEffect transition="in" filter="wipe(down)">
                                      <p:cBhvr>
                                        <p:cTn id="21" dur="500"/>
                                        <p:tgtEl>
                                          <p:spTgt spid="16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57"/>
                                        </p:tgtEl>
                                        <p:attrNameLst>
                                          <p:attrName>style.visibility</p:attrName>
                                        </p:attrNameLst>
                                      </p:cBhvr>
                                      <p:to>
                                        <p:strVal val="visible"/>
                                      </p:to>
                                    </p:set>
                                    <p:animEffect transition="in" filter="wipe(down)">
                                      <p:cBhvr>
                                        <p:cTn id="33" dur="500"/>
                                        <p:tgtEl>
                                          <p:spTgt spid="15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wipe(left)">
                                      <p:cBhvr>
                                        <p:cTn id="38" dur="500"/>
                                        <p:tgtEl>
                                          <p:spTgt spid="16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60"/>
                                        </p:tgtEl>
                                        <p:attrNameLst>
                                          <p:attrName>style.visibility</p:attrName>
                                        </p:attrNameLst>
                                      </p:cBhvr>
                                      <p:to>
                                        <p:strVal val="visible"/>
                                      </p:to>
                                    </p:set>
                                    <p:animEffect transition="in" filter="wipe(left)">
                                      <p:cBhvr>
                                        <p:cTn id="43" dur="500"/>
                                        <p:tgtEl>
                                          <p:spTgt spid="16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58"/>
                                        </p:tgtEl>
                                        <p:attrNameLst>
                                          <p:attrName>style.visibility</p:attrName>
                                        </p:attrNameLst>
                                      </p:cBhvr>
                                      <p:to>
                                        <p:strVal val="visible"/>
                                      </p:to>
                                    </p:set>
                                    <p:animEffect transition="in" filter="wipe(down)">
                                      <p:cBhvr>
                                        <p:cTn id="48" dur="500"/>
                                        <p:tgtEl>
                                          <p:spTgt spid="158"/>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fade">
                                      <p:cBhvr>
                                        <p:cTn id="53" dur="1000"/>
                                        <p:tgtEl>
                                          <p:spTgt spid="166"/>
                                        </p:tgtEl>
                                      </p:cBhvr>
                                    </p:animEffect>
                                    <p:anim calcmode="lin" valueType="num">
                                      <p:cBhvr>
                                        <p:cTn id="54" dur="1000" fill="hold"/>
                                        <p:tgtEl>
                                          <p:spTgt spid="166"/>
                                        </p:tgtEl>
                                        <p:attrNameLst>
                                          <p:attrName>ppt_x</p:attrName>
                                        </p:attrNameLst>
                                      </p:cBhvr>
                                      <p:tavLst>
                                        <p:tav tm="0">
                                          <p:val>
                                            <p:strVal val="#ppt_x"/>
                                          </p:val>
                                        </p:tav>
                                        <p:tav tm="100000">
                                          <p:val>
                                            <p:strVal val="#ppt_x"/>
                                          </p:val>
                                        </p:tav>
                                      </p:tavLst>
                                    </p:anim>
                                    <p:anim calcmode="lin" valueType="num">
                                      <p:cBhvr>
                                        <p:cTn id="55"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wipe(left)">
                                      <p:cBhvr>
                                        <p:cTn id="60" dur="500"/>
                                        <p:tgtEl>
                                          <p:spTgt spid="16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4"/>
                                        </p:tgtEl>
                                        <p:attrNameLst>
                                          <p:attrName>style.visibility</p:attrName>
                                        </p:attrNameLst>
                                      </p:cBhvr>
                                      <p:to>
                                        <p:strVal val="visible"/>
                                      </p:to>
                                    </p:set>
                                    <p:animEffect transition="in" filter="wipe(left)">
                                      <p:cBhvr>
                                        <p:cTn id="65" dur="500"/>
                                        <p:tgtEl>
                                          <p:spTgt spid="16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59"/>
                                        </p:tgtEl>
                                        <p:attrNameLst>
                                          <p:attrName>style.visibility</p:attrName>
                                        </p:attrNameLst>
                                      </p:cBhvr>
                                      <p:to>
                                        <p:strVal val="visible"/>
                                      </p:to>
                                    </p:set>
                                    <p:animEffect transition="in" filter="wipe(down)">
                                      <p:cBhvr>
                                        <p:cTn id="70" dur="500"/>
                                        <p:tgtEl>
                                          <p:spTgt spid="15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63"/>
                                        </p:tgtEl>
                                        <p:attrNameLst>
                                          <p:attrName>style.visibility</p:attrName>
                                        </p:attrNameLst>
                                      </p:cBhvr>
                                      <p:to>
                                        <p:strVal val="visible"/>
                                      </p:to>
                                    </p:set>
                                    <p:animEffect transition="in" filter="wipe(left)">
                                      <p:cBhvr>
                                        <p:cTn id="75" dur="500"/>
                                        <p:tgtEl>
                                          <p:spTgt spid="16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162"/>
                                        </p:tgtEl>
                                        <p:attrNameLst>
                                          <p:attrName>style.visibility</p:attrName>
                                        </p:attrNameLst>
                                      </p:cBhvr>
                                      <p:to>
                                        <p:strVal val="visible"/>
                                      </p:to>
                                    </p:set>
                                    <p:animEffect transition="in" filter="wipe(left)">
                                      <p:cBhvr>
                                        <p:cTn id="80"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cstate="print"/>
          <a:srcRect/>
          <a:stretch>
            <a:fillRect/>
          </a:stretch>
        </p:blipFill>
        <p:spPr>
          <a:xfrm>
            <a:off x="1747520" y="1296245"/>
            <a:ext cx="18126838" cy="12025335"/>
          </a:xfrm>
          <a:prstGeom prst="rect">
            <a:avLst/>
          </a:prstGeom>
          <a:solidFill>
            <a:srgbClr val="EDEDED">
              <a:shade val="85000"/>
            </a:srgbClr>
          </a:solidFill>
          <a:ln>
            <a:noFill/>
          </a:ln>
        </p:spPr>
      </p:pic>
      <p:pic>
        <p:nvPicPr>
          <p:cNvPr id="3" name="Рисунок 2"/>
          <p:cNvPicPr/>
          <p:nvPr/>
        </p:nvPicPr>
        <p:blipFill>
          <a:blip r:embed="rId4" cstate="print"/>
          <a:srcRect/>
          <a:stretch>
            <a:fillRect/>
          </a:stretch>
        </p:blipFill>
        <p:spPr>
          <a:xfrm>
            <a:off x="1944365" y="4174935"/>
            <a:ext cx="17713969" cy="7610475"/>
          </a:xfrm>
          <a:prstGeom prst="rect">
            <a:avLst/>
          </a:prstGeom>
          <a:noFill/>
          <a:ln>
            <a:noFill/>
          </a:ln>
        </p:spPr>
      </p:pic>
      <p:sp>
        <p:nvSpPr>
          <p:cNvPr id="4" name="Прямоугольник 3"/>
          <p:cNvSpPr/>
          <p:nvPr/>
        </p:nvSpPr>
        <p:spPr>
          <a:xfrm>
            <a:off x="1944364" y="12072939"/>
            <a:ext cx="17713970" cy="1032617"/>
          </a:xfrm>
          <a:prstGeom prst="rect">
            <a:avLst/>
          </a:prstGeom>
          <a:solidFill>
            <a:schemeClr val="bg1"/>
          </a:solidFill>
        </p:spPr>
        <p:txBody>
          <a:bodyPr wrap="square" lIns="135576" tIns="67788" rIns="135576" bIns="67788"/>
          <a:lstStyle>
            <a:lvl1pPr lvl="0">
              <a:defRPr/>
            </a:lvl1pPr>
          </a:lstStyle>
          <a:p>
            <a:pPr lvl="0"/>
            <a:r>
              <a:rPr sz="2800" dirty="0">
                <a:latin typeface="Times New Roman"/>
              </a:rPr>
              <a:t>FIGURE 1. VARIATION OF PULP CONTENT IN THE CLOUDIFIER INDUSTRIAL JUICE</a:t>
            </a:r>
            <a:r>
              <a:rPr sz="3500" dirty="0">
                <a:latin typeface="Times New Roman"/>
              </a:rPr>
              <a:t>.</a:t>
            </a:r>
          </a:p>
        </p:txBody>
      </p:sp>
      <p:cxnSp>
        <p:nvCxnSpPr>
          <p:cNvPr id="5" name="Прямая со стрелкой 4"/>
          <p:cNvCxnSpPr/>
          <p:nvPr/>
        </p:nvCxnSpPr>
        <p:spPr>
          <a:xfrm flipV="1">
            <a:off x="10274822" y="8936831"/>
            <a:ext cx="0" cy="1066800"/>
          </a:xfrm>
          <a:prstGeom prst="straightConnector1">
            <a:avLst/>
          </a:prstGeom>
          <a:solidFill>
            <a:schemeClr val="accent1"/>
          </a:solidFill>
          <a:ln w="57150">
            <a:solidFill>
              <a:srgbClr val="FF0000"/>
            </a:solidFill>
          </a:ln>
        </p:spPr>
      </p:cxnSp>
      <p:sp>
        <p:nvSpPr>
          <p:cNvPr id="6" name="Овал 5"/>
          <p:cNvSpPr/>
          <p:nvPr/>
        </p:nvSpPr>
        <p:spPr>
          <a:xfrm>
            <a:off x="4104606" y="10244144"/>
            <a:ext cx="1190957" cy="604838"/>
          </a:xfrm>
          <a:prstGeom prst="ellipse">
            <a:avLst/>
          </a:prstGeom>
          <a:noFill/>
          <a:ln w="25400">
            <a:solidFill>
              <a:srgbClr val="FF0000"/>
            </a:solidFill>
          </a:ln>
        </p:spPr>
        <p:txBody>
          <a:bodyPr wrap="square" lIns="135576" tIns="67788" rIns="135576" bIns="67788" anchor="ctr"/>
          <a:lstStyle>
            <a:lvl1pPr lvl="0">
              <a:defRPr/>
            </a:lvl1pPr>
          </a:lstStyle>
          <a:p>
            <a:endParaRPr/>
          </a:p>
        </p:txBody>
      </p:sp>
      <p:cxnSp>
        <p:nvCxnSpPr>
          <p:cNvPr id="7" name="Прямая со стрелкой 6"/>
          <p:cNvCxnSpPr/>
          <p:nvPr/>
        </p:nvCxnSpPr>
        <p:spPr>
          <a:xfrm>
            <a:off x="3777216" y="8926036"/>
            <a:ext cx="6804750" cy="0"/>
          </a:xfrm>
          <a:prstGeom prst="straightConnector1">
            <a:avLst/>
          </a:prstGeom>
          <a:solidFill>
            <a:schemeClr val="accent1"/>
          </a:solidFill>
          <a:ln w="57150">
            <a:solidFill>
              <a:srgbClr val="FF0000"/>
            </a:solidFill>
          </a:ln>
        </p:spPr>
      </p:cxnSp>
      <p:cxnSp>
        <p:nvCxnSpPr>
          <p:cNvPr id="8" name="Прямая со стрелкой 7"/>
          <p:cNvCxnSpPr/>
          <p:nvPr/>
        </p:nvCxnSpPr>
        <p:spPr>
          <a:xfrm>
            <a:off x="11953478" y="4896644"/>
            <a:ext cx="2381913" cy="2647950"/>
          </a:xfrm>
          <a:prstGeom prst="straightConnector1">
            <a:avLst/>
          </a:prstGeom>
          <a:solidFill>
            <a:schemeClr val="accent1"/>
          </a:solidFill>
          <a:ln w="57150">
            <a:solidFill>
              <a:srgbClr val="FF0000"/>
            </a:solidFill>
          </a:ln>
        </p:spPr>
      </p:cxnSp>
      <p:sp>
        <p:nvSpPr>
          <p:cNvPr id="9" name="Прямоугольник 8"/>
          <p:cNvSpPr/>
          <p:nvPr/>
        </p:nvSpPr>
        <p:spPr>
          <a:xfrm>
            <a:off x="1944364" y="1584275"/>
            <a:ext cx="17713969" cy="2194767"/>
          </a:xfrm>
          <a:prstGeom prst="rect">
            <a:avLst/>
          </a:prstGeom>
          <a:solidFill>
            <a:schemeClr val="bg1"/>
          </a:solidFill>
        </p:spPr>
        <p:txBody>
          <a:bodyPr wrap="square" lIns="135576" tIns="67788" rIns="135576" bIns="67788"/>
          <a:lstStyle>
            <a:lvl1pPr lvl="0">
              <a:defRPr/>
            </a:lvl1pPr>
          </a:lstStyle>
          <a:p>
            <a:pPr lvl="0" algn="just"/>
            <a:r>
              <a:rPr sz="3200" b="1" dirty="0">
                <a:latin typeface="Times New Roman"/>
              </a:rPr>
              <a:t>STUDIES OF BRIX, ELECTRICAL CONDUCTIVITY, TURBIDITY, RHEOLOGY, AND SEDIMENTATION OF JUICES WERE USED IN ORDER TO DETERMINE THE CLOUD STABILITY OF INDUSTRIAL CLOUDIFIER JUICE AND CONCENTRATE.</a:t>
            </a:r>
          </a:p>
        </p:txBody>
      </p:sp>
      <p:sp>
        <p:nvSpPr>
          <p:cNvPr id="10" name="Номер слайда 9"/>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12</a:t>
            </a:fld>
            <a:endParaRPr/>
          </a:p>
        </p:txBody>
      </p:sp>
      <p:pic>
        <p:nvPicPr>
          <p:cNvPr id="11" name="Рисунок 10"/>
          <p:cNvPicPr/>
          <p:nvPr/>
        </p:nvPicPr>
        <p:blipFill>
          <a:blip r:embed="rId5" cstate="print"/>
          <a:srcRect/>
          <a:stretch>
            <a:fillRect/>
          </a:stretch>
        </p:blipFill>
        <p:spPr>
          <a:xfrm>
            <a:off x="17126" y="216124"/>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3" cstate="print"/>
          <a:srcRect/>
          <a:stretch>
            <a:fillRect/>
          </a:stretch>
        </p:blipFill>
        <p:spPr>
          <a:xfrm>
            <a:off x="1800350" y="1260240"/>
            <a:ext cx="18074007" cy="11974970"/>
          </a:xfrm>
          <a:prstGeom prst="rect">
            <a:avLst/>
          </a:prstGeom>
          <a:solidFill>
            <a:srgbClr val="EDEDED">
              <a:shade val="85000"/>
            </a:srgbClr>
          </a:solidFill>
          <a:ln>
            <a:noFill/>
          </a:ln>
        </p:spPr>
      </p:pic>
      <p:pic>
        <p:nvPicPr>
          <p:cNvPr id="3" name="Рисунок 2"/>
          <p:cNvPicPr/>
          <p:nvPr/>
        </p:nvPicPr>
        <p:blipFill>
          <a:blip r:embed="rId4" cstate="print"/>
          <a:srcRect l="-1537" t="-3537" r="-2930" b="-2602"/>
          <a:stretch>
            <a:fillRect/>
          </a:stretch>
        </p:blipFill>
        <p:spPr>
          <a:xfrm>
            <a:off x="1656334" y="3528492"/>
            <a:ext cx="18578064" cy="7915801"/>
          </a:xfrm>
          <a:prstGeom prst="rect">
            <a:avLst/>
          </a:prstGeom>
          <a:noFill/>
          <a:ln>
            <a:noFill/>
          </a:ln>
        </p:spPr>
      </p:pic>
      <p:sp>
        <p:nvSpPr>
          <p:cNvPr id="4" name="Прямоугольник 3"/>
          <p:cNvSpPr/>
          <p:nvPr/>
        </p:nvSpPr>
        <p:spPr>
          <a:xfrm>
            <a:off x="2013202" y="11444293"/>
            <a:ext cx="17641962" cy="1497806"/>
          </a:xfrm>
          <a:prstGeom prst="rect">
            <a:avLst/>
          </a:prstGeom>
          <a:solidFill>
            <a:schemeClr val="bg1"/>
          </a:solidFill>
          <a:ln>
            <a:noFill/>
          </a:ln>
        </p:spPr>
        <p:txBody>
          <a:bodyPr wrap="square" lIns="135576" tIns="67788" rIns="135576" bIns="67788" anchor="ctr"/>
          <a:lstStyle>
            <a:lvl1pPr lvl="0">
              <a:defRPr/>
            </a:lvl1pPr>
          </a:lstStyle>
          <a:p>
            <a:pPr lvl="0" algn="just"/>
            <a:r>
              <a:rPr sz="2800" dirty="0">
                <a:latin typeface="Times New Roman"/>
              </a:rPr>
              <a:t>FIGURE 2. EFFECT OF SOLUBLE SOLIDS (°BRIX) ON THE ELECTRICAL CONDUCTIVITY OF THE CLOUDIFIER INDUSTRIAL JUICE.</a:t>
            </a:r>
          </a:p>
        </p:txBody>
      </p:sp>
      <p:cxnSp>
        <p:nvCxnSpPr>
          <p:cNvPr id="5" name="Прямая со стрелкой 4"/>
          <p:cNvCxnSpPr/>
          <p:nvPr/>
        </p:nvCxnSpPr>
        <p:spPr>
          <a:xfrm>
            <a:off x="4547725" y="6912868"/>
            <a:ext cx="4763827" cy="0"/>
          </a:xfrm>
          <a:prstGeom prst="straightConnector1">
            <a:avLst/>
          </a:prstGeom>
          <a:solidFill>
            <a:schemeClr val="accent1"/>
          </a:solidFill>
          <a:ln w="57150">
            <a:solidFill>
              <a:srgbClr val="FF0000"/>
            </a:solidFill>
          </a:ln>
        </p:spPr>
      </p:cxnSp>
      <p:cxnSp>
        <p:nvCxnSpPr>
          <p:cNvPr id="6" name="Прямая со стрелкой 5"/>
          <p:cNvCxnSpPr/>
          <p:nvPr/>
        </p:nvCxnSpPr>
        <p:spPr>
          <a:xfrm>
            <a:off x="9001150" y="6912868"/>
            <a:ext cx="0" cy="2990850"/>
          </a:xfrm>
          <a:prstGeom prst="straightConnector1">
            <a:avLst/>
          </a:prstGeom>
          <a:solidFill>
            <a:schemeClr val="accent1"/>
          </a:solidFill>
          <a:ln w="57150">
            <a:solidFill>
              <a:srgbClr val="FF0000"/>
            </a:solidFill>
          </a:ln>
        </p:spPr>
      </p:cxnSp>
      <p:cxnSp>
        <p:nvCxnSpPr>
          <p:cNvPr id="7" name="Прямая со стрелкой 6"/>
          <p:cNvCxnSpPr/>
          <p:nvPr/>
        </p:nvCxnSpPr>
        <p:spPr>
          <a:xfrm>
            <a:off x="4392638" y="7467182"/>
            <a:ext cx="1699934" cy="1362075"/>
          </a:xfrm>
          <a:prstGeom prst="straightConnector1">
            <a:avLst/>
          </a:prstGeom>
          <a:solidFill>
            <a:schemeClr val="accent1"/>
          </a:solidFill>
          <a:ln w="57150">
            <a:solidFill>
              <a:srgbClr val="FF0000"/>
            </a:solidFill>
          </a:ln>
        </p:spPr>
      </p:cxnSp>
      <p:sp>
        <p:nvSpPr>
          <p:cNvPr id="8" name="Прямоугольник 7"/>
          <p:cNvSpPr/>
          <p:nvPr/>
        </p:nvSpPr>
        <p:spPr>
          <a:xfrm>
            <a:off x="2016374" y="1668073"/>
            <a:ext cx="17641960" cy="1598265"/>
          </a:xfrm>
          <a:prstGeom prst="rect">
            <a:avLst/>
          </a:prstGeom>
          <a:solidFill>
            <a:schemeClr val="bg1"/>
          </a:solidFill>
        </p:spPr>
        <p:txBody>
          <a:bodyPr wrap="square" lIns="135576" tIns="67788" rIns="135576" bIns="67788"/>
          <a:lstStyle>
            <a:lvl1pPr lvl="0">
              <a:defRPr/>
            </a:lvl1pPr>
          </a:lstStyle>
          <a:p>
            <a:pPr lvl="0" algn="just"/>
            <a:r>
              <a:rPr sz="3200" b="1" dirty="0">
                <a:latin typeface="Times New Roman"/>
              </a:rPr>
              <a:t>THE RELATIONSHIP BETWEEN BRIX AND CONDUCTIVITY IN CLOUDIFIER JUICES FROM CITRUS, MELON, PERSIMMON FRUIT WAS USED FOR AUTOMATION IN PROCESSING.</a:t>
            </a:r>
          </a:p>
        </p:txBody>
      </p:sp>
      <p:sp>
        <p:nvSpPr>
          <p:cNvPr id="9" name="Номер слайда 8"/>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13</a:t>
            </a:fld>
            <a:endParaRPr/>
          </a:p>
        </p:txBody>
      </p:sp>
      <p:pic>
        <p:nvPicPr>
          <p:cNvPr id="11" name="Рисунок 10"/>
          <p:cNvPicPr/>
          <p:nvPr/>
        </p:nvPicPr>
        <p:blipFill>
          <a:blip r:embed="rId5" cstate="print"/>
          <a:srcRect/>
          <a:stretch>
            <a:fillRect/>
          </a:stretch>
        </p:blipFill>
        <p:spPr>
          <a:xfrm>
            <a:off x="17126" y="216124"/>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up)">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p:nvPr/>
        </p:nvPicPr>
        <p:blipFill>
          <a:blip r:embed="rId2" cstate="print"/>
          <a:srcRect/>
          <a:stretch>
            <a:fillRect/>
          </a:stretch>
        </p:blipFill>
        <p:spPr>
          <a:xfrm>
            <a:off x="1800350" y="1296245"/>
            <a:ext cx="17929992" cy="12025335"/>
          </a:xfrm>
          <a:prstGeom prst="rect">
            <a:avLst/>
          </a:prstGeom>
          <a:solidFill>
            <a:srgbClr val="EDEDED">
              <a:shade val="85000"/>
            </a:srgbClr>
          </a:solidFill>
          <a:ln>
            <a:noFill/>
          </a:ln>
        </p:spPr>
      </p:pic>
      <p:sp>
        <p:nvSpPr>
          <p:cNvPr id="4" name="TextBox 3"/>
          <p:cNvSpPr txBox="1"/>
          <p:nvPr/>
        </p:nvSpPr>
        <p:spPr>
          <a:xfrm>
            <a:off x="1800350" y="3024436"/>
            <a:ext cx="17929992" cy="1077204"/>
          </a:xfrm>
          <a:prstGeom prst="rect">
            <a:avLst/>
          </a:prstGeom>
          <a:solidFill>
            <a:schemeClr val="bg1"/>
          </a:solidFill>
        </p:spPr>
        <p:txBody>
          <a:bodyPr wrap="square" lIns="91425" tIns="45713" rIns="91425" bIns="45713" rtlCol="0">
            <a:spAutoFit/>
          </a:bodyPr>
          <a:lstStyle/>
          <a:p>
            <a:pPr algn="ctr"/>
            <a:r>
              <a:rPr lang="en-US" sz="3200" b="1" dirty="0">
                <a:latin typeface="Times New Roman" pitchFamily="18" charset="0"/>
                <a:cs typeface="Times New Roman" pitchFamily="18" charset="0"/>
              </a:rPr>
              <a:t>THIS AUTOMATION PROTOCOL</a:t>
            </a:r>
            <a:r>
              <a:rPr lang="en-US" sz="3200" b="1" dirty="0">
                <a:latin typeface="Times New Roman"/>
              </a:rPr>
              <a:t> FOR CLOUDIFIER JUICE PRODUCTION FROM LEMON </a:t>
            </a:r>
            <a:r>
              <a:rPr lang="en-US" sz="3200" b="1" dirty="0">
                <a:latin typeface="Times New Roman" pitchFamily="18" charset="0"/>
                <a:cs typeface="Times New Roman" pitchFamily="18" charset="0"/>
              </a:rPr>
              <a:t>IS USED AS FOLLOWS:</a:t>
            </a:r>
            <a:endParaRPr lang="ru-RU" sz="3200" b="1" dirty="0">
              <a:latin typeface="Times New Roman" pitchFamily="18" charset="0"/>
              <a:cs typeface="Times New Roman" pitchFamily="18" charset="0"/>
            </a:endParaRPr>
          </a:p>
        </p:txBody>
      </p:sp>
      <p:sp>
        <p:nvSpPr>
          <p:cNvPr id="5" name="TextBox 4"/>
          <p:cNvSpPr txBox="1"/>
          <p:nvPr/>
        </p:nvSpPr>
        <p:spPr>
          <a:xfrm>
            <a:off x="1832790" y="6359136"/>
            <a:ext cx="17929992" cy="4832078"/>
          </a:xfrm>
          <a:prstGeom prst="rect">
            <a:avLst/>
          </a:prstGeom>
          <a:solidFill>
            <a:schemeClr val="bg1"/>
          </a:solidFill>
        </p:spPr>
        <p:txBody>
          <a:bodyPr wrap="square" lIns="91425" tIns="45713" rIns="91425" bIns="45713" rtlCol="0">
            <a:spAutoFit/>
          </a:bodyPr>
          <a:lstStyle/>
          <a:p>
            <a:pPr lvl="0" algn="just"/>
            <a:r>
              <a:rPr lang="en-US" sz="2800" dirty="0">
                <a:latin typeface="Times New Roman" pitchFamily="18" charset="0"/>
                <a:cs typeface="Times New Roman" pitchFamily="18" charset="0"/>
              </a:rPr>
              <a:t>TRIGGER - SERVER THE  ELECTRICAL CONDUCTIVITY, BRIX, PULP CONTENT, TURBIDITY;</a:t>
            </a:r>
          </a:p>
          <a:p>
            <a:pPr lvl="0" algn="just"/>
            <a:endParaRPr lang="ru-RU" sz="2800" dirty="0">
              <a:latin typeface="Times New Roman" pitchFamily="18" charset="0"/>
              <a:cs typeface="Times New Roman" pitchFamily="18" charset="0"/>
            </a:endParaRPr>
          </a:p>
          <a:p>
            <a:pPr lvl="0" algn="just"/>
            <a:r>
              <a:rPr lang="en-US" sz="2800" dirty="0">
                <a:latin typeface="Times New Roman" pitchFamily="18" charset="0"/>
                <a:cs typeface="Times New Roman" pitchFamily="18" charset="0"/>
              </a:rPr>
              <a:t>RUNBOOK – ACTIVATES A SERIES OF SCRIPTS, IN A SPECIFIC ORDER, TO PERFORM BY THE</a:t>
            </a:r>
            <a:r>
              <a:rPr lang="en-US"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POLYNOMIAL EQUATIONS AND LINEAL EQUATIONS IN THE INTERVAL OF THE ELECTRICAL CONDUCTIVITY (4,2-4,8MS); BRIX (6,4-8,0), PULP CONTENT (0,6-0,9%);</a:t>
            </a:r>
          </a:p>
          <a:p>
            <a:pPr lvl="0" algn="just"/>
            <a:endParaRPr lang="ru-RU" sz="2800" dirty="0">
              <a:latin typeface="Times New Roman" pitchFamily="18" charset="0"/>
              <a:cs typeface="Times New Roman" pitchFamily="18" charset="0"/>
            </a:endParaRPr>
          </a:p>
          <a:p>
            <a:pPr lvl="0" algn="just"/>
            <a:r>
              <a:rPr lang="en-US" sz="2800" dirty="0">
                <a:latin typeface="Times New Roman" pitchFamily="18" charset="0"/>
                <a:cs typeface="Times New Roman" pitchFamily="18" charset="0"/>
              </a:rPr>
              <a:t>SCRIPTS- MANIPULATE OF THE ACTIVITY OF ENZYMES, SUCH AS PECTINLYASE, ENDO-1,4-BETA-GLUCANASE, </a:t>
            </a:r>
            <a:r>
              <a:rPr lang="en-US" sz="2800" dirty="0" smtClean="0">
                <a:latin typeface="Times New Roman" pitchFamily="18" charset="0"/>
                <a:cs typeface="Times New Roman" pitchFamily="18" charset="0"/>
              </a:rPr>
              <a:t>CELLULASE</a:t>
            </a:r>
            <a:r>
              <a:rPr lang="en-US" sz="2800" dirty="0">
                <a:latin typeface="Times New Roman" pitchFamily="18" charset="0"/>
                <a:cs typeface="Times New Roman" pitchFamily="18" charset="0"/>
              </a:rPr>
              <a:t>;  </a:t>
            </a:r>
          </a:p>
          <a:p>
            <a:pPr lvl="0" algn="just"/>
            <a:endParaRPr lang="ru-RU" sz="2800" dirty="0">
              <a:latin typeface="Times New Roman" pitchFamily="18" charset="0"/>
              <a:cs typeface="Times New Roman" pitchFamily="18" charset="0"/>
            </a:endParaRPr>
          </a:p>
          <a:p>
            <a:pPr lvl="0" algn="just"/>
            <a:r>
              <a:rPr lang="en-US" sz="2800" dirty="0">
                <a:latin typeface="Times New Roman" pitchFamily="18" charset="0"/>
                <a:cs typeface="Times New Roman" pitchFamily="18" charset="0"/>
              </a:rPr>
              <a:t>REPORT THE RESULT OF THE RUNBOOKS IS THE ELECTRICAL CONDUCTIVITY AND A MEANS OF THE MICELLE SIZE.</a:t>
            </a:r>
            <a:endParaRPr lang="ru-RU" sz="2800" dirty="0">
              <a:latin typeface="Times New Roman" pitchFamily="18" charset="0"/>
              <a:cs typeface="Times New Roman" pitchFamily="18" charset="0"/>
            </a:endParaRPr>
          </a:p>
        </p:txBody>
      </p:sp>
      <p:sp>
        <p:nvSpPr>
          <p:cNvPr id="6" name="5-конечная звезда 5"/>
          <p:cNvSpPr/>
          <p:nvPr/>
        </p:nvSpPr>
        <p:spPr>
          <a:xfrm>
            <a:off x="1139286" y="6228324"/>
            <a:ext cx="568643" cy="648072"/>
          </a:xfrm>
          <a:prstGeom prst="star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r>
              <a:rPr lang="en-US" dirty="0" smtClean="0"/>
              <a:t>c</a:t>
            </a:r>
            <a:endParaRPr lang="ru-RU" dirty="0"/>
          </a:p>
        </p:txBody>
      </p:sp>
      <p:sp>
        <p:nvSpPr>
          <p:cNvPr id="7" name="5-конечная звезда 6"/>
          <p:cNvSpPr/>
          <p:nvPr/>
        </p:nvSpPr>
        <p:spPr>
          <a:xfrm>
            <a:off x="1058427" y="7308912"/>
            <a:ext cx="682371" cy="648072"/>
          </a:xfrm>
          <a:prstGeom prst="star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r>
              <a:rPr lang="en-US" dirty="0" smtClean="0"/>
              <a:t>c</a:t>
            </a:r>
            <a:endParaRPr lang="ru-RU" dirty="0"/>
          </a:p>
        </p:txBody>
      </p:sp>
      <p:sp>
        <p:nvSpPr>
          <p:cNvPr id="8" name="5-конечная звезда 7"/>
          <p:cNvSpPr/>
          <p:nvPr/>
        </p:nvSpPr>
        <p:spPr>
          <a:xfrm>
            <a:off x="1025558" y="8775175"/>
            <a:ext cx="682371" cy="648072"/>
          </a:xfrm>
          <a:prstGeom prst="star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r>
              <a:rPr lang="en-US" dirty="0" smtClean="0"/>
              <a:t>c</a:t>
            </a:r>
            <a:endParaRPr lang="ru-RU" dirty="0"/>
          </a:p>
        </p:txBody>
      </p:sp>
      <p:sp>
        <p:nvSpPr>
          <p:cNvPr id="9" name="5-конечная звезда 8"/>
          <p:cNvSpPr/>
          <p:nvPr/>
        </p:nvSpPr>
        <p:spPr>
          <a:xfrm>
            <a:off x="941551" y="10081220"/>
            <a:ext cx="682371" cy="756084"/>
          </a:xfrm>
          <a:prstGeom prst="star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r>
              <a:rPr lang="en-US" dirty="0" smtClean="0"/>
              <a:t>c</a:t>
            </a:r>
            <a:endParaRPr lang="ru-RU" dirty="0"/>
          </a:p>
        </p:txBody>
      </p:sp>
      <p:pic>
        <p:nvPicPr>
          <p:cNvPr id="11" name="Рисунок 10"/>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mph" presetSubtype="0" fill="hold" grpId="1" nodeType="clickEffect">
                                  <p:stCondLst>
                                    <p:cond delay="0"/>
                                  </p:stCondLst>
                                  <p:childTnLst>
                                    <p:animRot by="21600000">
                                      <p:cBhvr>
                                        <p:cTn id="21" dur="2000" fill="hold"/>
                                        <p:tgtEl>
                                          <p:spTgt spid="6"/>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grpId="1" nodeType="clickEffect">
                                  <p:stCondLst>
                                    <p:cond delay="0"/>
                                  </p:stCondLst>
                                  <p:childTnLst>
                                    <p:animRot by="21600000">
                                      <p:cBhvr>
                                        <p:cTn id="30" dur="2000" fill="hold"/>
                                        <p:tgtEl>
                                          <p:spTgt spid="7"/>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mph" presetSubtype="0" fill="hold" grpId="1" nodeType="clickEffect">
                                  <p:stCondLst>
                                    <p:cond delay="0"/>
                                  </p:stCondLst>
                                  <p:childTnLst>
                                    <p:animRot by="21600000">
                                      <p:cBhvr>
                                        <p:cTn id="39" dur="2000" fill="hold"/>
                                        <p:tgtEl>
                                          <p:spTgt spid="8"/>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8" presetClass="emph" presetSubtype="0" fill="hold" grpId="1" nodeType="clickEffect">
                                  <p:stCondLst>
                                    <p:cond delay="0"/>
                                  </p:stCondLst>
                                  <p:childTnLst>
                                    <p:animRot by="21600000">
                                      <p:cBhvr>
                                        <p:cTn id="48"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7" grpId="1" animBg="1"/>
      <p:bldP spid="8" grpId="0" animBg="1"/>
      <p:bldP spid="8" grpId="1" animBg="1"/>
      <p:bldP spid="9" grpId="0" animBg="1"/>
      <p:bldP spid="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a:xfrm>
            <a:off x="1800350" y="1296244"/>
            <a:ext cx="18002000" cy="11938746"/>
          </a:xfrm>
          <a:prstGeom prst="rect">
            <a:avLst/>
          </a:prstGeom>
          <a:solidFill>
            <a:srgbClr val="EDEDED">
              <a:shade val="85000"/>
            </a:srgbClr>
          </a:solidFill>
          <a:ln>
            <a:noFill/>
          </a:ln>
        </p:spPr>
      </p:pic>
      <p:sp>
        <p:nvSpPr>
          <p:cNvPr id="3" name="Прямоугольник 2"/>
          <p:cNvSpPr/>
          <p:nvPr/>
        </p:nvSpPr>
        <p:spPr>
          <a:xfrm>
            <a:off x="1800349" y="1584276"/>
            <a:ext cx="18002001" cy="1494680"/>
          </a:xfrm>
          <a:prstGeom prst="rect">
            <a:avLst/>
          </a:prstGeom>
          <a:solidFill>
            <a:schemeClr val="bg1"/>
          </a:solidFill>
        </p:spPr>
        <p:txBody>
          <a:bodyPr wrap="square" lIns="91425" tIns="45713" rIns="91425" bIns="45713"/>
          <a:lstStyle>
            <a:lvl1pPr lvl="0">
              <a:defRPr/>
            </a:lvl1pPr>
          </a:lstStyle>
          <a:p>
            <a:pPr lvl="0" algn="just"/>
            <a:r>
              <a:rPr sz="3200" b="1" dirty="0">
                <a:latin typeface="Times New Roman"/>
              </a:rPr>
              <a:t>IN INDUSTRY  THE TECHNOLOGY OF PRODUCTION OF CLOUDIFIER JUICES FROM PERSIMMONS WAS APPLIED COMPRISING THE FOLLOWING STEPS (FIGURE 3): </a:t>
            </a:r>
          </a:p>
        </p:txBody>
      </p:sp>
      <p:sp>
        <p:nvSpPr>
          <p:cNvPr id="4" name="TextBox 3"/>
          <p:cNvSpPr txBox="1"/>
          <p:nvPr/>
        </p:nvSpPr>
        <p:spPr>
          <a:xfrm>
            <a:off x="12907463" y="8641556"/>
            <a:ext cx="6894887" cy="842963"/>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sz="2800">
                <a:latin typeface="Times New Roman"/>
              </a:rPr>
              <a:t>ENZYMATIC TREATMENT </a:t>
            </a:r>
          </a:p>
        </p:txBody>
      </p:sp>
      <p:sp>
        <p:nvSpPr>
          <p:cNvPr id="5" name="TextBox 4"/>
          <p:cNvSpPr txBox="1"/>
          <p:nvPr/>
        </p:nvSpPr>
        <p:spPr>
          <a:xfrm>
            <a:off x="12907463" y="11437143"/>
            <a:ext cx="6894887" cy="754857"/>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lang="es-ES" sz="2800">
                <a:latin typeface="Times New Roman"/>
              </a:rPr>
              <a:t>PASTEURIZATION</a:t>
            </a:r>
          </a:p>
        </p:txBody>
      </p:sp>
      <p:sp>
        <p:nvSpPr>
          <p:cNvPr id="6" name="TextBox 5"/>
          <p:cNvSpPr txBox="1"/>
          <p:nvPr/>
        </p:nvSpPr>
        <p:spPr>
          <a:xfrm>
            <a:off x="12907463" y="10122698"/>
            <a:ext cx="6894887" cy="842963"/>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sz="2800" dirty="0">
                <a:latin typeface="Times New Roman"/>
              </a:rPr>
              <a:t>SUDDEN EXPANSION </a:t>
            </a:r>
          </a:p>
        </p:txBody>
      </p:sp>
      <p:sp>
        <p:nvSpPr>
          <p:cNvPr id="7" name="TextBox 6"/>
          <p:cNvSpPr txBox="1"/>
          <p:nvPr/>
        </p:nvSpPr>
        <p:spPr>
          <a:xfrm>
            <a:off x="6040030" y="7403306"/>
            <a:ext cx="8527250" cy="859632"/>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sz="2800">
                <a:latin typeface="Times New Roman"/>
              </a:rPr>
              <a:t>SEPARATION</a:t>
            </a:r>
          </a:p>
        </p:txBody>
      </p:sp>
      <p:sp>
        <p:nvSpPr>
          <p:cNvPr id="8" name="TextBox 7"/>
          <p:cNvSpPr txBox="1"/>
          <p:nvPr/>
        </p:nvSpPr>
        <p:spPr>
          <a:xfrm>
            <a:off x="1800350" y="12520614"/>
            <a:ext cx="6466144" cy="714375"/>
          </a:xfrm>
          <a:prstGeom prst="rect">
            <a:avLst/>
          </a:prstGeom>
          <a:solidFill>
            <a:schemeClr val="bg1"/>
          </a:solidFill>
          <a:ln w="9525">
            <a:solidFill>
              <a:schemeClr val="tx1"/>
            </a:solidFill>
          </a:ln>
        </p:spPr>
        <p:txBody>
          <a:bodyPr wrap="square" lIns="91425" tIns="45713" rIns="91425" bIns="45713" anchor="t"/>
          <a:lstStyle>
            <a:lvl1pPr lvl="0">
              <a:defRPr/>
            </a:lvl1pPr>
          </a:lstStyle>
          <a:p>
            <a:pPr lvl="0" algn="ctr"/>
            <a:r>
              <a:rPr sz="2800">
                <a:latin typeface="Times New Roman"/>
              </a:rPr>
              <a:t>CLOUDIFIER JUICES</a:t>
            </a:r>
          </a:p>
        </p:txBody>
      </p:sp>
      <p:sp>
        <p:nvSpPr>
          <p:cNvPr id="9" name="TextBox 8"/>
          <p:cNvSpPr txBox="1"/>
          <p:nvPr/>
        </p:nvSpPr>
        <p:spPr>
          <a:xfrm>
            <a:off x="1800350" y="8696330"/>
            <a:ext cx="6571450" cy="842963"/>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sz="2800" dirty="0">
                <a:latin typeface="Times New Roman"/>
              </a:rPr>
              <a:t>ENZYMATIC TREATMENT </a:t>
            </a:r>
          </a:p>
        </p:txBody>
      </p:sp>
      <p:sp>
        <p:nvSpPr>
          <p:cNvPr id="10" name="TextBox 9"/>
          <p:cNvSpPr txBox="1"/>
          <p:nvPr/>
        </p:nvSpPr>
        <p:spPr>
          <a:xfrm>
            <a:off x="6822303" y="3426625"/>
            <a:ext cx="6935129" cy="700088"/>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lang="es-ES" sz="2800" dirty="0">
                <a:latin typeface="Times New Roman"/>
              </a:rPr>
              <a:t>FRUITS</a:t>
            </a:r>
          </a:p>
        </p:txBody>
      </p:sp>
      <p:sp>
        <p:nvSpPr>
          <p:cNvPr id="11" name="TextBox 10"/>
          <p:cNvSpPr txBox="1"/>
          <p:nvPr/>
        </p:nvSpPr>
        <p:spPr>
          <a:xfrm>
            <a:off x="6040030" y="4641056"/>
            <a:ext cx="8527250" cy="838200"/>
          </a:xfrm>
          <a:prstGeom prst="rect">
            <a:avLst/>
          </a:prstGeom>
          <a:solidFill>
            <a:schemeClr val="bg1"/>
          </a:solidFill>
          <a:ln w="25400">
            <a:solidFill>
              <a:schemeClr val="dk1"/>
            </a:solidFill>
          </a:ln>
        </p:spPr>
        <p:txBody>
          <a:bodyPr wrap="square" lIns="91425" tIns="45713" rIns="91425" bIns="45713" anchor="t"/>
          <a:lstStyle>
            <a:lvl1pPr lvl="0">
              <a:defRPr/>
            </a:lvl1pPr>
          </a:lstStyle>
          <a:p>
            <a:pPr algn="ctr">
              <a:spcAft>
                <a:spcPts val="1000"/>
              </a:spcAft>
            </a:pPr>
            <a:r>
              <a:rPr lang="es-ES" sz="2800">
                <a:latin typeface="Times New Roman"/>
              </a:rPr>
              <a:t>CRUSH</a:t>
            </a:r>
          </a:p>
        </p:txBody>
      </p:sp>
      <p:sp>
        <p:nvSpPr>
          <p:cNvPr id="12" name="TextBox 11"/>
          <p:cNvSpPr txBox="1"/>
          <p:nvPr/>
        </p:nvSpPr>
        <p:spPr>
          <a:xfrm>
            <a:off x="6040030" y="6003131"/>
            <a:ext cx="8527250" cy="828675"/>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sz="2800" dirty="0">
                <a:latin typeface="Times New Roman"/>
              </a:rPr>
              <a:t>CAVITATION TREATMENT</a:t>
            </a:r>
          </a:p>
        </p:txBody>
      </p:sp>
      <p:sp>
        <p:nvSpPr>
          <p:cNvPr id="13" name="TextBox 12"/>
          <p:cNvSpPr txBox="1"/>
          <p:nvPr/>
        </p:nvSpPr>
        <p:spPr>
          <a:xfrm>
            <a:off x="12270619" y="12588244"/>
            <a:ext cx="7531732" cy="646746"/>
          </a:xfrm>
          <a:prstGeom prst="rect">
            <a:avLst/>
          </a:prstGeom>
          <a:solidFill>
            <a:schemeClr val="bg1"/>
          </a:solidFill>
          <a:ln w="9525">
            <a:solidFill>
              <a:schemeClr val="tx1"/>
            </a:solidFill>
          </a:ln>
        </p:spPr>
        <p:txBody>
          <a:bodyPr wrap="square" lIns="91425" tIns="45713" rIns="91425" bIns="45713" anchor="t"/>
          <a:lstStyle>
            <a:lvl1pPr lvl="0">
              <a:defRPr/>
            </a:lvl1pPr>
          </a:lstStyle>
          <a:p>
            <a:pPr lvl="0" algn="ctr"/>
            <a:r>
              <a:rPr sz="2800" dirty="0">
                <a:latin typeface="Times New Roman"/>
              </a:rPr>
              <a:t>PREMIUM  CLOUDIFIER JUICES</a:t>
            </a:r>
          </a:p>
        </p:txBody>
      </p:sp>
      <p:sp>
        <p:nvSpPr>
          <p:cNvPr id="14" name="TextBox 13"/>
          <p:cNvSpPr txBox="1"/>
          <p:nvPr/>
        </p:nvSpPr>
        <p:spPr>
          <a:xfrm>
            <a:off x="1800349" y="10946606"/>
            <a:ext cx="6423521" cy="716757"/>
          </a:xfrm>
          <a:prstGeom prst="rect">
            <a:avLst/>
          </a:prstGeom>
          <a:solidFill>
            <a:schemeClr val="bg1"/>
          </a:solidFill>
          <a:ln w="9525">
            <a:solidFill>
              <a:schemeClr val="tx1"/>
            </a:solidFill>
          </a:ln>
        </p:spPr>
        <p:txBody>
          <a:bodyPr wrap="square" lIns="91425" tIns="45713" rIns="91425" bIns="45713" anchor="t"/>
          <a:lstStyle>
            <a:lvl1pPr lvl="0">
              <a:defRPr/>
            </a:lvl1pPr>
          </a:lstStyle>
          <a:p>
            <a:pPr algn="ctr">
              <a:spcAft>
                <a:spcPts val="1000"/>
              </a:spcAft>
            </a:pPr>
            <a:r>
              <a:rPr lang="es-ES" sz="2800" dirty="0">
                <a:latin typeface="Times New Roman"/>
              </a:rPr>
              <a:t>PASTEURIZATION</a:t>
            </a:r>
          </a:p>
        </p:txBody>
      </p:sp>
      <p:sp>
        <p:nvSpPr>
          <p:cNvPr id="15" name="Стрелка вниз 14"/>
          <p:cNvSpPr/>
          <p:nvPr/>
        </p:nvSpPr>
        <p:spPr>
          <a:xfrm>
            <a:off x="9726262" y="4157198"/>
            <a:ext cx="739646" cy="509588"/>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16" name="Стрелка вниз 15"/>
          <p:cNvSpPr/>
          <p:nvPr/>
        </p:nvSpPr>
        <p:spPr>
          <a:xfrm>
            <a:off x="9659943" y="5481636"/>
            <a:ext cx="837431" cy="521495"/>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17" name="Стрелка вниз 16"/>
          <p:cNvSpPr/>
          <p:nvPr/>
        </p:nvSpPr>
        <p:spPr>
          <a:xfrm>
            <a:off x="9807214" y="6831806"/>
            <a:ext cx="709559" cy="483393"/>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18" name="Стрелка вниз 17"/>
          <p:cNvSpPr/>
          <p:nvPr/>
        </p:nvSpPr>
        <p:spPr>
          <a:xfrm>
            <a:off x="3964004" y="11755041"/>
            <a:ext cx="471368" cy="873918"/>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19" name="Стрелка вниз 18"/>
          <p:cNvSpPr/>
          <p:nvPr/>
        </p:nvSpPr>
        <p:spPr>
          <a:xfrm>
            <a:off x="3841152" y="9486900"/>
            <a:ext cx="717081" cy="1457325"/>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0" name="Стрелка вниз 19"/>
          <p:cNvSpPr/>
          <p:nvPr/>
        </p:nvSpPr>
        <p:spPr>
          <a:xfrm flipH="1">
            <a:off x="16101739" y="12234865"/>
            <a:ext cx="624311" cy="345281"/>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1" name="Стрелка вниз 20"/>
          <p:cNvSpPr/>
          <p:nvPr/>
        </p:nvSpPr>
        <p:spPr>
          <a:xfrm>
            <a:off x="16084184" y="11034715"/>
            <a:ext cx="739648" cy="538163"/>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2" name="Стрелка вниз 21"/>
          <p:cNvSpPr/>
          <p:nvPr/>
        </p:nvSpPr>
        <p:spPr>
          <a:xfrm>
            <a:off x="16212058" y="9432137"/>
            <a:ext cx="644369" cy="585788"/>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3" name="Двойная стрелка влево/вправо 22"/>
          <p:cNvSpPr/>
          <p:nvPr/>
        </p:nvSpPr>
        <p:spPr>
          <a:xfrm>
            <a:off x="8457049" y="8858252"/>
            <a:ext cx="4447910" cy="714375"/>
          </a:xfrm>
          <a:prstGeom prst="leftRight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4" name="Стрелка вниз 23"/>
          <p:cNvSpPr/>
          <p:nvPr/>
        </p:nvSpPr>
        <p:spPr>
          <a:xfrm>
            <a:off x="9793427" y="8177213"/>
            <a:ext cx="887576" cy="1038225"/>
          </a:xfrm>
          <a:prstGeom prst="downArrow">
            <a:avLst/>
          </a:prstGeom>
          <a:solidFill>
            <a:schemeClr val="bg1"/>
          </a:solidFill>
          <a:ln w="25400">
            <a:solidFill>
              <a:schemeClr val="tx1"/>
            </a:solidFill>
          </a:ln>
        </p:spPr>
        <p:txBody>
          <a:bodyPr wrap="square" lIns="91425" tIns="45713" rIns="91425" bIns="45713" anchor="ctr"/>
          <a:lstStyle>
            <a:lvl1pPr lvl="0">
              <a:defRPr/>
            </a:lvl1pPr>
          </a:lstStyle>
          <a:p>
            <a:endParaRPr/>
          </a:p>
        </p:txBody>
      </p:sp>
      <p:sp>
        <p:nvSpPr>
          <p:cNvPr id="26" name="Номер слайда 25"/>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15</a:t>
            </a:fld>
            <a:endParaRPr/>
          </a:p>
        </p:txBody>
      </p:sp>
      <p:pic>
        <p:nvPicPr>
          <p:cNvPr id="27" name="Рисунок 26"/>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down)">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up)">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up)">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down)">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4"/>
                                        </p:tgtEl>
                                        <p:attrNameLst>
                                          <p:attrName>style.visibility</p:attrName>
                                        </p:attrNameLst>
                                      </p:cBhvr>
                                      <p:to>
                                        <p:strVal val="visible"/>
                                      </p:to>
                                    </p:set>
                                    <p:animEffect transition="in" filter="wipe(down)">
                                      <p:cBhvr>
                                        <p:cTn id="81" dur="500"/>
                                        <p:tgtEl>
                                          <p:spTgt spid="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nodeType="click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down)">
                                      <p:cBhvr>
                                        <p:cTn id="91" dur="500"/>
                                        <p:tgtEl>
                                          <p:spTgt spid="6"/>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1"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up)">
                                      <p:cBhvr>
                                        <p:cTn id="96" dur="500"/>
                                        <p:tgtEl>
                                          <p:spTgt spid="21"/>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5"/>
                                        </p:tgtEl>
                                        <p:attrNameLst>
                                          <p:attrName>style.visibility</p:attrName>
                                        </p:attrNameLst>
                                      </p:cBhvr>
                                      <p:to>
                                        <p:strVal val="visible"/>
                                      </p:to>
                                    </p:set>
                                    <p:animEffect transition="in" filter="wipe(down)">
                                      <p:cBhvr>
                                        <p:cTn id="101" dur="500"/>
                                        <p:tgtEl>
                                          <p:spTgt spid="5"/>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wipe(up)">
                                      <p:cBhvr>
                                        <p:cTn id="106" dur="500"/>
                                        <p:tgtEl>
                                          <p:spTgt spid="20"/>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nodeType="click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wipe(down)">
                                      <p:cBhvr>
                                        <p:cTn id="1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3" cstate="print"/>
          <a:srcRect/>
          <a:stretch>
            <a:fillRect/>
          </a:stretch>
        </p:blipFill>
        <p:spPr>
          <a:xfrm>
            <a:off x="1800350" y="1368253"/>
            <a:ext cx="18290032" cy="11737303"/>
          </a:xfrm>
          <a:prstGeom prst="rect">
            <a:avLst/>
          </a:prstGeom>
          <a:solidFill>
            <a:srgbClr val="EDEDED">
              <a:shade val="85000"/>
            </a:srgbClr>
          </a:solidFill>
          <a:ln>
            <a:noFill/>
          </a:ln>
        </p:spPr>
      </p:pic>
      <p:sp>
        <p:nvSpPr>
          <p:cNvPr id="2" name="TextBox 1"/>
          <p:cNvSpPr txBox="1"/>
          <p:nvPr/>
        </p:nvSpPr>
        <p:spPr>
          <a:xfrm>
            <a:off x="1800350" y="1944316"/>
            <a:ext cx="18074008" cy="1077204"/>
          </a:xfrm>
          <a:prstGeom prst="rect">
            <a:avLst/>
          </a:prstGeom>
          <a:solidFill>
            <a:schemeClr val="bg1"/>
          </a:solidFill>
        </p:spPr>
        <p:txBody>
          <a:bodyPr wrap="square" lIns="91425" tIns="45713" rIns="91425" bIns="45713" rtlCol="0">
            <a:spAutoFit/>
          </a:bodyPr>
          <a:lstStyle/>
          <a:p>
            <a:pPr algn="just"/>
            <a:r>
              <a:rPr lang="en-US" sz="3200" b="1" dirty="0">
                <a:latin typeface="Times New Roman" pitchFamily="18" charset="0"/>
                <a:cs typeface="Times New Roman" pitchFamily="18" charset="0"/>
              </a:rPr>
              <a:t>THE ENZYME TREATMENT WAS APPLIED BOTH FOR ASTRINGENT AND NON-ASTRINGENT PERSIMMON FRUITS.</a:t>
            </a:r>
            <a:endParaRPr lang="ru-RU" sz="3200" b="1" dirty="0">
              <a:latin typeface="Times New Roman" pitchFamily="18" charset="0"/>
              <a:cs typeface="Times New Roman" pitchFamily="18" charset="0"/>
            </a:endParaRPr>
          </a:p>
        </p:txBody>
      </p:sp>
      <p:sp>
        <p:nvSpPr>
          <p:cNvPr id="5" name="TextBox 4"/>
          <p:cNvSpPr txBox="1"/>
          <p:nvPr/>
        </p:nvSpPr>
        <p:spPr>
          <a:xfrm>
            <a:off x="2016374" y="3636509"/>
            <a:ext cx="17857984" cy="7694400"/>
          </a:xfrm>
          <a:prstGeom prst="rect">
            <a:avLst/>
          </a:prstGeom>
          <a:solidFill>
            <a:schemeClr val="bg1"/>
          </a:solidFill>
        </p:spPr>
        <p:txBody>
          <a:bodyPr wrap="square" lIns="91425" tIns="45713" rIns="91425" bIns="45713" rtlCol="0">
            <a:spAutoFit/>
          </a:bodyPr>
          <a:lstStyle/>
          <a:p>
            <a:pPr marL="514350" indent="-514350" algn="just">
              <a:buAutoNum type="arabicPeriod"/>
            </a:pPr>
            <a:r>
              <a:rPr lang="en-US" sz="2800" dirty="0" smtClean="0">
                <a:latin typeface="Times New Roman" panose="02020603050405020304" pitchFamily="18" charset="0"/>
                <a:cs typeface="Times New Roman" panose="02020603050405020304" pitchFamily="18" charset="0"/>
              </a:rPr>
              <a:t>ENZYME </a:t>
            </a:r>
            <a:r>
              <a:rPr lang="en-US" sz="2800" dirty="0">
                <a:latin typeface="Times New Roman" panose="02020603050405020304" pitchFamily="18" charset="0"/>
                <a:cs typeface="Times New Roman" panose="02020603050405020304" pitchFamily="18" charset="0"/>
              </a:rPr>
              <a:t>APPLICATION CONDITIONS SUCH AS THE TIME AND THE </a:t>
            </a:r>
            <a:r>
              <a:rPr lang="en-US" sz="2800" dirty="0" smtClean="0"/>
              <a:t>TEMPERATURE </a:t>
            </a:r>
            <a:r>
              <a:rPr lang="en-US" sz="2800" dirty="0" smtClean="0">
                <a:latin typeface="Times New Roman" panose="02020603050405020304" pitchFamily="18" charset="0"/>
                <a:cs typeface="Times New Roman" panose="02020603050405020304" pitchFamily="18" charset="0"/>
              </a:rPr>
              <a:t>LARGELY </a:t>
            </a:r>
            <a:r>
              <a:rPr lang="en-US" sz="2800" dirty="0">
                <a:latin typeface="Times New Roman" panose="02020603050405020304" pitchFamily="18" charset="0"/>
                <a:cs typeface="Times New Roman" panose="02020603050405020304" pitchFamily="18" charset="0"/>
              </a:rPr>
              <a:t>DEPEND ON THE </a:t>
            </a:r>
            <a:r>
              <a:rPr lang="en-US" sz="2800" dirty="0" smtClean="0">
                <a:latin typeface="Times New Roman" panose="02020603050405020304" pitchFamily="18" charset="0"/>
                <a:cs typeface="Times New Roman" panose="02020603050405020304" pitchFamily="18" charset="0"/>
              </a:rPr>
              <a:t>ENZYME </a:t>
            </a:r>
            <a:r>
              <a:rPr lang="en-US" sz="2800" dirty="0">
                <a:latin typeface="Times New Roman" panose="02020603050405020304" pitchFamily="18" charset="0"/>
                <a:cs typeface="Times New Roman" panose="02020603050405020304" pitchFamily="18" charset="0"/>
              </a:rPr>
              <a:t>USED, AND THE CONTENT OF TANNINS.  </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TIME (20-40MIN)  REDUCED THE CONTENT OF PHENOLIC COMPOUNDS IN THE JUICE, OR PULP </a:t>
            </a:r>
            <a:r>
              <a:rPr lang="en-US" sz="2800" dirty="0" smtClean="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FROM    BETWEEN </a:t>
            </a:r>
            <a:r>
              <a:rPr lang="en-US" sz="2800" dirty="0">
                <a:latin typeface="Times New Roman" panose="02020603050405020304" pitchFamily="18" charset="0"/>
                <a:cs typeface="Times New Roman" panose="02020603050405020304" pitchFamily="18" charset="0"/>
              </a:rPr>
              <a:t>0,18-0,2% TO 0,08</a:t>
            </a:r>
            <a:r>
              <a:rPr lang="en-US" sz="2800" dirty="0" smtClean="0">
                <a:latin typeface="Times New Roman" panose="02020603050405020304" pitchFamily="18" charset="0"/>
                <a:cs typeface="Times New Roman" panose="02020603050405020304" pitchFamily="18" charset="0"/>
              </a:rPr>
              <a:t>%.</a:t>
            </a:r>
          </a:p>
          <a:p>
            <a:pPr algn="just"/>
            <a:endParaRPr lang="en-US" sz="2800" dirty="0">
              <a:latin typeface="Times New Roman" panose="02020603050405020304" pitchFamily="18" charset="0"/>
              <a:cs typeface="Times New Roman" panose="02020603050405020304" pitchFamily="18" charset="0"/>
            </a:endParaRP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2. THE SUDDEN EXPANSION (VACUUM FLASH) OCCURS IMMEDIATELY AFTER AN ENZYME TREATMENT.</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THE SUDDEN EXPANSION TREATMENT OF PERSIMMON JUICE   (AFTER THE ENZYME TREATMENT)  </a:t>
            </a:r>
          </a:p>
          <a:p>
            <a:pPr algn="just"/>
            <a:r>
              <a:rPr lang="en-US" sz="2800" dirty="0" smtClean="0">
                <a:latin typeface="Times New Roman" panose="02020603050405020304" pitchFamily="18" charset="0"/>
                <a:cs typeface="Times New Roman" panose="02020603050405020304" pitchFamily="18" charset="0"/>
              </a:rPr>
              <a:t>    DURING 30    MIN REDUCES THE AMOUNT OF PHENOLIC COMPOUNDS IN THE JUICE, OR PULP FROM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0,08% TO 0,04%.</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IF WE    INCREASED THE TIME OF THE SUDDEN EXPANSION TREATMENT FROM 30 MIN TO 135 MIN THE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AMOUNT OF   PHENOLIC COMPOUNDS IN THE JUICE, OR PULP HAS INCREASED FROM 0,05% TO 0,12%.</a:t>
            </a:r>
          </a:p>
          <a:p>
            <a:pPr algn="just"/>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THE MINIMUM CONCENTRATION OF POLYPHENOLS IS ACHIEVED BY USING 0,03BAR OF VACUUM. </a:t>
            </a:r>
            <a:endParaRPr lang="ru-RU" sz="2800" dirty="0">
              <a:latin typeface="Times New Roman" panose="02020603050405020304" pitchFamily="18" charset="0"/>
              <a:cs typeface="Times New Roman" panose="02020603050405020304" pitchFamily="18" charset="0"/>
            </a:endParaRPr>
          </a:p>
          <a:p>
            <a:endParaRPr lang="ru-RU" dirty="0"/>
          </a:p>
        </p:txBody>
      </p:sp>
      <p:sp>
        <p:nvSpPr>
          <p:cNvPr id="3" name="5-конечная звезда 2"/>
          <p:cNvSpPr/>
          <p:nvPr/>
        </p:nvSpPr>
        <p:spPr>
          <a:xfrm>
            <a:off x="2016374" y="3636509"/>
            <a:ext cx="504056" cy="684071"/>
          </a:xfrm>
          <a:prstGeom prst="star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5-конечная звезда 5"/>
          <p:cNvSpPr/>
          <p:nvPr/>
        </p:nvSpPr>
        <p:spPr>
          <a:xfrm>
            <a:off x="2016374" y="6552828"/>
            <a:ext cx="504056" cy="930881"/>
          </a:xfrm>
          <a:prstGeom prst="star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5-конечная звезда 6"/>
          <p:cNvSpPr/>
          <p:nvPr/>
        </p:nvSpPr>
        <p:spPr>
          <a:xfrm>
            <a:off x="1800350" y="10297244"/>
            <a:ext cx="720080" cy="864096"/>
          </a:xfrm>
          <a:prstGeom prst="star5">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p:cNvPicPr/>
          <p:nvPr/>
        </p:nvPicPr>
        <p:blipFill>
          <a:blip r:embed="rId4" cstate="print"/>
          <a:srcRect/>
          <a:stretch>
            <a:fillRect/>
          </a:stretch>
        </p:blipFill>
        <p:spPr>
          <a:xfrm>
            <a:off x="17126" y="86808"/>
            <a:ext cx="1486242" cy="1296144"/>
          </a:xfrm>
          <a:prstGeom prst="rect">
            <a:avLst/>
          </a:prstGeom>
          <a:noFill/>
          <a:ln>
            <a:noFill/>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mph" presetSubtype="0" fill="hold" grpId="1" nodeType="clickEffect">
                                  <p:stCondLst>
                                    <p:cond delay="0"/>
                                  </p:stCondLst>
                                  <p:childTnLst>
                                    <p:animRot by="21600000">
                                      <p:cBhvr>
                                        <p:cTn id="25" dur="2000" fill="hold"/>
                                        <p:tgtEl>
                                          <p:spTgt spid="3"/>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grpId="1" nodeType="clickEffect">
                                  <p:stCondLst>
                                    <p:cond delay="0"/>
                                  </p:stCondLst>
                                  <p:childTnLst>
                                    <p:animRot by="21600000">
                                      <p:cBhvr>
                                        <p:cTn id="34" dur="2000" fill="hold"/>
                                        <p:tgtEl>
                                          <p:spTgt spid="6"/>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mph" presetSubtype="0" fill="hold" grpId="1" nodeType="clickEffect">
                                  <p:stCondLst>
                                    <p:cond delay="0"/>
                                  </p:stCondLst>
                                  <p:childTnLst>
                                    <p:animRot by="21600000">
                                      <p:cBhvr>
                                        <p:cTn id="43"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P spid="3" grpId="1" animBg="1"/>
      <p:bldP spid="6" grpId="0" animBg="1"/>
      <p:bldP spid="6" grpId="1" animBg="1"/>
      <p:bldP spid="7" grpId="0" animBg="1"/>
      <p:bldP spid="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p:cNvPicPr/>
          <p:nvPr/>
        </p:nvPicPr>
        <p:blipFill>
          <a:blip r:embed="rId3" cstate="print"/>
          <a:srcRect/>
          <a:stretch>
            <a:fillRect/>
          </a:stretch>
        </p:blipFill>
        <p:spPr>
          <a:xfrm>
            <a:off x="1872358" y="1368253"/>
            <a:ext cx="17929992" cy="11809311"/>
          </a:xfrm>
          <a:prstGeom prst="rect">
            <a:avLst/>
          </a:prstGeom>
          <a:solidFill>
            <a:srgbClr val="EDEDED">
              <a:shade val="85000"/>
            </a:srgbClr>
          </a:solidFill>
          <a:ln>
            <a:noFill/>
          </a:ln>
        </p:spPr>
      </p:pic>
      <p:sp>
        <p:nvSpPr>
          <p:cNvPr id="3" name="Прямоугольник 2"/>
          <p:cNvSpPr/>
          <p:nvPr/>
        </p:nvSpPr>
        <p:spPr>
          <a:xfrm>
            <a:off x="1887732" y="2520380"/>
            <a:ext cx="17713968" cy="1681163"/>
          </a:xfrm>
          <a:prstGeom prst="rect">
            <a:avLst/>
          </a:prstGeom>
          <a:solidFill>
            <a:schemeClr val="bg1"/>
          </a:solidFill>
        </p:spPr>
        <p:txBody>
          <a:bodyPr wrap="square" lIns="135576" tIns="67788" rIns="135576" bIns="67788"/>
          <a:lstStyle>
            <a:lvl1pPr lvl="0">
              <a:defRPr/>
            </a:lvl1pPr>
          </a:lstStyle>
          <a:p>
            <a:pPr lvl="0" algn="just"/>
            <a:r>
              <a:rPr sz="3200" b="1" dirty="0">
                <a:latin typeface="Times New Roman"/>
              </a:rPr>
              <a:t>THE SUDDEN EXPANSION OPENS THE POSSIBILITY OF PRODUCING THE CLOUD STABILITY JUICES.</a:t>
            </a:r>
          </a:p>
        </p:txBody>
      </p:sp>
      <p:sp>
        <p:nvSpPr>
          <p:cNvPr id="4" name="Прямоугольник 3"/>
          <p:cNvSpPr/>
          <p:nvPr/>
        </p:nvSpPr>
        <p:spPr>
          <a:xfrm>
            <a:off x="1980370" y="5112668"/>
            <a:ext cx="17713968" cy="7632848"/>
          </a:xfrm>
          <a:prstGeom prst="rect">
            <a:avLst/>
          </a:prstGeom>
          <a:solidFill>
            <a:schemeClr val="bg1"/>
          </a:solidFill>
        </p:spPr>
        <p:txBody>
          <a:bodyPr wrap="square" lIns="135576" tIns="67788" rIns="135576" bIns="67788"/>
          <a:lstStyle>
            <a:lvl1pPr lvl="0">
              <a:defRPr/>
            </a:lvl1pPr>
          </a:lstStyle>
          <a:p>
            <a:pPr lvl="0" algn="just"/>
            <a:r>
              <a:rPr sz="2800" dirty="0">
                <a:latin typeface="Times New Roman"/>
              </a:rPr>
              <a:t>THE SUDDEN EXPANSION TREATMENT  OF PREMIUM</a:t>
            </a:r>
            <a:r>
              <a:rPr lang="en-US" sz="2800" dirty="0">
                <a:latin typeface="Times New Roman"/>
              </a:rPr>
              <a:t> </a:t>
            </a:r>
            <a:r>
              <a:rPr sz="2800" dirty="0">
                <a:latin typeface="Times New Roman"/>
              </a:rPr>
              <a:t> JUICE </a:t>
            </a:r>
            <a:r>
              <a:rPr lang="en-US" sz="2800" dirty="0">
                <a:latin typeface="Times New Roman"/>
              </a:rPr>
              <a:t>CHANGE</a:t>
            </a:r>
            <a:r>
              <a:rPr sz="2800" dirty="0">
                <a:latin typeface="Times New Roman"/>
              </a:rPr>
              <a:t>S:</a:t>
            </a:r>
          </a:p>
          <a:p>
            <a:pPr lvl="0" algn="just"/>
            <a:endParaRPr lang="en-US" sz="2800" dirty="0" smtClean="0">
              <a:latin typeface="Times New Roman"/>
            </a:endParaRPr>
          </a:p>
          <a:p>
            <a:pPr lvl="0" algn="just"/>
            <a:r>
              <a:rPr sz="2800" dirty="0" smtClean="0">
                <a:latin typeface="Times New Roman"/>
              </a:rPr>
              <a:t>THE VISCOSITY</a:t>
            </a:r>
            <a:r>
              <a:rPr lang="en-US" sz="2800" dirty="0" smtClean="0">
                <a:latin typeface="Times New Roman"/>
              </a:rPr>
              <a:t>,</a:t>
            </a:r>
            <a:endParaRPr sz="2800" dirty="0" smtClean="0">
              <a:latin typeface="Times New Roman"/>
            </a:endParaRPr>
          </a:p>
          <a:p>
            <a:pPr lvl="0" algn="just"/>
            <a:endParaRPr lang="en-US" sz="2800" dirty="0" smtClean="0">
              <a:latin typeface="Times New Roman"/>
            </a:endParaRPr>
          </a:p>
          <a:p>
            <a:pPr lvl="0" algn="just"/>
            <a:r>
              <a:rPr sz="2800" dirty="0" smtClean="0">
                <a:latin typeface="Times New Roman"/>
              </a:rPr>
              <a:t>THE </a:t>
            </a:r>
            <a:r>
              <a:rPr lang="en-US" sz="2800" dirty="0" smtClean="0">
                <a:latin typeface="Times New Roman"/>
              </a:rPr>
              <a:t>p</a:t>
            </a:r>
            <a:r>
              <a:rPr sz="2800" dirty="0" smtClean="0">
                <a:latin typeface="Times New Roman"/>
              </a:rPr>
              <a:t>H</a:t>
            </a:r>
            <a:r>
              <a:rPr lang="en-US" sz="2800" dirty="0" smtClean="0">
                <a:latin typeface="Times New Roman"/>
              </a:rPr>
              <a:t>,</a:t>
            </a:r>
          </a:p>
          <a:p>
            <a:pPr lvl="0" algn="just"/>
            <a:endParaRPr sz="2800" dirty="0">
              <a:latin typeface="Times New Roman"/>
            </a:endParaRPr>
          </a:p>
          <a:p>
            <a:pPr lvl="0" algn="just"/>
            <a:r>
              <a:rPr sz="2800" dirty="0">
                <a:latin typeface="Times New Roman"/>
              </a:rPr>
              <a:t>BRIX</a:t>
            </a:r>
            <a:r>
              <a:rPr sz="2800" dirty="0" smtClean="0">
                <a:latin typeface="Times New Roman"/>
              </a:rPr>
              <a:t>,</a:t>
            </a:r>
            <a:endParaRPr lang="en-US" sz="2800" dirty="0" smtClean="0">
              <a:latin typeface="Times New Roman"/>
            </a:endParaRPr>
          </a:p>
          <a:p>
            <a:pPr lvl="0" algn="just"/>
            <a:endParaRPr sz="2800" dirty="0">
              <a:latin typeface="Times New Roman"/>
            </a:endParaRPr>
          </a:p>
          <a:p>
            <a:pPr lvl="0" algn="just"/>
            <a:r>
              <a:rPr sz="2800" dirty="0">
                <a:latin typeface="Times New Roman"/>
              </a:rPr>
              <a:t>THE CONCENTRATION OF TOTAL POLYPHENOLS</a:t>
            </a:r>
            <a:r>
              <a:rPr sz="2800" dirty="0" smtClean="0">
                <a:latin typeface="Times New Roman"/>
              </a:rPr>
              <a:t>,</a:t>
            </a:r>
            <a:endParaRPr lang="en-US" sz="2800" dirty="0" smtClean="0">
              <a:latin typeface="Times New Roman"/>
            </a:endParaRPr>
          </a:p>
          <a:p>
            <a:pPr lvl="0" algn="just"/>
            <a:endParaRPr sz="2800" dirty="0">
              <a:latin typeface="Times New Roman"/>
            </a:endParaRPr>
          </a:p>
          <a:p>
            <a:pPr lvl="0" algn="just"/>
            <a:r>
              <a:rPr sz="2800" dirty="0">
                <a:latin typeface="Times New Roman"/>
              </a:rPr>
              <a:t>THE CONTENT OF SETTLED PULP</a:t>
            </a:r>
            <a:r>
              <a:rPr sz="2800" dirty="0" smtClean="0">
                <a:latin typeface="Times New Roman"/>
              </a:rPr>
              <a:t>,</a:t>
            </a:r>
            <a:endParaRPr lang="en-US" sz="2800" dirty="0" smtClean="0">
              <a:latin typeface="Times New Roman"/>
            </a:endParaRPr>
          </a:p>
          <a:p>
            <a:pPr lvl="0" algn="just"/>
            <a:endParaRPr sz="2800" dirty="0">
              <a:latin typeface="Times New Roman"/>
            </a:endParaRPr>
          </a:p>
          <a:p>
            <a:pPr lvl="0" algn="just"/>
            <a:r>
              <a:rPr sz="2800" dirty="0">
                <a:latin typeface="Times New Roman"/>
              </a:rPr>
              <a:t>THE PECTIN METHYLESTERASE  </a:t>
            </a:r>
            <a:r>
              <a:rPr sz="2800" dirty="0" smtClean="0">
                <a:latin typeface="Times New Roman"/>
              </a:rPr>
              <a:t>ACTIVITY</a:t>
            </a:r>
            <a:r>
              <a:rPr lang="en-US" sz="2800" dirty="0" smtClean="0">
                <a:latin typeface="Times New Roman"/>
              </a:rPr>
              <a:t>,</a:t>
            </a:r>
          </a:p>
          <a:p>
            <a:pPr lvl="0" algn="just"/>
            <a:endParaRPr sz="2800" dirty="0">
              <a:latin typeface="Times New Roman"/>
            </a:endParaRPr>
          </a:p>
          <a:p>
            <a:pPr lvl="0" algn="just"/>
            <a:r>
              <a:rPr sz="2800" dirty="0">
                <a:latin typeface="Times New Roman"/>
              </a:rPr>
              <a:t>THE PARTICLE CHARGE</a:t>
            </a:r>
            <a:r>
              <a:rPr sz="2800" dirty="0" smtClean="0">
                <a:latin typeface="Times New Roman"/>
              </a:rPr>
              <a:t>,</a:t>
            </a:r>
            <a:endParaRPr lang="en-US" sz="2800" dirty="0" smtClean="0">
              <a:latin typeface="Times New Roman"/>
            </a:endParaRPr>
          </a:p>
          <a:p>
            <a:pPr lvl="0" algn="just"/>
            <a:endParaRPr sz="2800" dirty="0">
              <a:latin typeface="Times New Roman"/>
            </a:endParaRPr>
          </a:p>
          <a:p>
            <a:pPr lvl="0" algn="just"/>
            <a:r>
              <a:rPr sz="2800" dirty="0">
                <a:latin typeface="Times New Roman"/>
              </a:rPr>
              <a:t>THE PRECIPITATION FORMATION.</a:t>
            </a:r>
          </a:p>
        </p:txBody>
      </p:sp>
      <p:sp>
        <p:nvSpPr>
          <p:cNvPr id="5" name="Умножение 4"/>
          <p:cNvSpPr/>
          <p:nvPr/>
        </p:nvSpPr>
        <p:spPr>
          <a:xfrm>
            <a:off x="1106879" y="5904756"/>
            <a:ext cx="679471" cy="550070"/>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6" name="Умножение 5"/>
          <p:cNvSpPr/>
          <p:nvPr/>
        </p:nvSpPr>
        <p:spPr>
          <a:xfrm>
            <a:off x="1075926" y="7749464"/>
            <a:ext cx="679471"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7" name="Умножение 6"/>
          <p:cNvSpPr/>
          <p:nvPr/>
        </p:nvSpPr>
        <p:spPr>
          <a:xfrm>
            <a:off x="1076877" y="8436253"/>
            <a:ext cx="679473"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8" name="Умножение 7"/>
          <p:cNvSpPr/>
          <p:nvPr/>
        </p:nvSpPr>
        <p:spPr>
          <a:xfrm>
            <a:off x="1137052" y="9202341"/>
            <a:ext cx="679471"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9" name="Умножение 8"/>
          <p:cNvSpPr/>
          <p:nvPr/>
        </p:nvSpPr>
        <p:spPr>
          <a:xfrm>
            <a:off x="1176396" y="10252154"/>
            <a:ext cx="679471"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0" name="Умножение 9"/>
          <p:cNvSpPr/>
          <p:nvPr/>
        </p:nvSpPr>
        <p:spPr>
          <a:xfrm>
            <a:off x="1163632" y="11145441"/>
            <a:ext cx="679471"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1" name="Умножение 10"/>
          <p:cNvSpPr/>
          <p:nvPr/>
        </p:nvSpPr>
        <p:spPr>
          <a:xfrm>
            <a:off x="1208259" y="11941412"/>
            <a:ext cx="679473"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2" name="Умножение 11"/>
          <p:cNvSpPr/>
          <p:nvPr/>
        </p:nvSpPr>
        <p:spPr>
          <a:xfrm>
            <a:off x="1076794" y="6722840"/>
            <a:ext cx="679473"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3" name="Номер слайда 12"/>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17</a:t>
            </a:fld>
            <a:endParaRPr dirty="0"/>
          </a:p>
        </p:txBody>
      </p:sp>
      <p:pic>
        <p:nvPicPr>
          <p:cNvPr id="15" name="Рисунок 14"/>
          <p:cNvPicPr/>
          <p:nvPr/>
        </p:nvPicPr>
        <p:blipFill>
          <a:blip r:embed="rId4" cstate="print"/>
          <a:srcRect/>
          <a:stretch>
            <a:fillRect/>
          </a:stretch>
        </p:blipFill>
        <p:spPr>
          <a:xfrm>
            <a:off x="17126" y="86808"/>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barn(inVertical)">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p:nvPr/>
        </p:nvPicPr>
        <p:blipFill>
          <a:blip r:embed="rId2" cstate="print"/>
          <a:srcRect/>
          <a:stretch>
            <a:fillRect/>
          </a:stretch>
        </p:blipFill>
        <p:spPr>
          <a:xfrm>
            <a:off x="1872358" y="1368253"/>
            <a:ext cx="17857984" cy="11728625"/>
          </a:xfrm>
          <a:prstGeom prst="rect">
            <a:avLst/>
          </a:prstGeom>
          <a:solidFill>
            <a:srgbClr val="EDEDED">
              <a:shade val="85000"/>
            </a:srgbClr>
          </a:solidFill>
          <a:ln>
            <a:noFill/>
          </a:ln>
        </p:spPr>
      </p:pic>
      <p:sp>
        <p:nvSpPr>
          <p:cNvPr id="3" name="Прямоугольник 2"/>
          <p:cNvSpPr/>
          <p:nvPr/>
        </p:nvSpPr>
        <p:spPr>
          <a:xfrm>
            <a:off x="1944366" y="5257669"/>
            <a:ext cx="17281920" cy="6526284"/>
          </a:xfrm>
          <a:prstGeom prst="rect">
            <a:avLst/>
          </a:prstGeom>
          <a:solidFill>
            <a:schemeClr val="bg1"/>
          </a:solidFill>
        </p:spPr>
        <p:txBody>
          <a:bodyPr wrap="square" lIns="135576" tIns="67788" rIns="135576" bIns="67788"/>
          <a:lstStyle>
            <a:lvl1pPr lvl="0">
              <a:defRPr/>
            </a:lvl1pPr>
          </a:lstStyle>
          <a:p>
            <a:pPr lvl="0" algn="just"/>
            <a:r>
              <a:rPr sz="2800" dirty="0">
                <a:latin typeface="Times New Roman"/>
              </a:rPr>
              <a:t>A SIGNIFICANT ALTERATION OF JUICE PARTICLE SIZE DISTRIBUTION PATTERN; </a:t>
            </a:r>
            <a:endParaRPr lang="en-US" sz="2800" dirty="0" smtClean="0">
              <a:latin typeface="Times New Roman"/>
            </a:endParaRPr>
          </a:p>
          <a:p>
            <a:pPr lvl="0" algn="just"/>
            <a:endParaRPr sz="2800" dirty="0">
              <a:latin typeface="Times New Roman"/>
            </a:endParaRPr>
          </a:p>
          <a:p>
            <a:pPr lvl="0" algn="just"/>
            <a:endParaRPr dirty="0"/>
          </a:p>
          <a:p>
            <a:pPr lvl="0" algn="just"/>
            <a:r>
              <a:rPr sz="2800" dirty="0">
                <a:latin typeface="Times New Roman"/>
              </a:rPr>
              <a:t>THE FORMATION OF THE PARTICLE SIZE LESS THAN OR EQUAL TO   0.1 MM</a:t>
            </a:r>
            <a:r>
              <a:rPr sz="2800" dirty="0" smtClean="0">
                <a:latin typeface="Times New Roman"/>
              </a:rPr>
              <a:t>;</a:t>
            </a:r>
            <a:endParaRPr lang="en-US" sz="2800" dirty="0" smtClean="0">
              <a:latin typeface="Times New Roman"/>
            </a:endParaRPr>
          </a:p>
          <a:p>
            <a:pPr lvl="0" algn="just"/>
            <a:endParaRPr sz="2800" dirty="0">
              <a:latin typeface="Times New Roman"/>
            </a:endParaRPr>
          </a:p>
          <a:p>
            <a:pPr lvl="0" algn="just"/>
            <a:endParaRPr dirty="0"/>
          </a:p>
          <a:p>
            <a:pPr lvl="0" algn="just"/>
            <a:r>
              <a:rPr sz="2800" dirty="0">
                <a:latin typeface="Times New Roman"/>
              </a:rPr>
              <a:t>THE INCREASE OF THE CONDUCTIVITY </a:t>
            </a:r>
            <a:r>
              <a:rPr lang="en-US" sz="2800" dirty="0">
                <a:latin typeface="Times New Roman"/>
              </a:rPr>
              <a:t> (FOR</a:t>
            </a:r>
            <a:r>
              <a:rPr sz="2800" dirty="0">
                <a:latin typeface="Times New Roman"/>
              </a:rPr>
              <a:t> </a:t>
            </a:r>
            <a:r>
              <a:rPr lang="en-US" sz="2800" dirty="0">
                <a:latin typeface="Times New Roman"/>
              </a:rPr>
              <a:t>LEMON JUICE - </a:t>
            </a:r>
            <a:r>
              <a:rPr sz="2800" dirty="0">
                <a:latin typeface="Times New Roman"/>
              </a:rPr>
              <a:t>5,38-5,62MS</a:t>
            </a:r>
            <a:r>
              <a:rPr lang="en-US" sz="2800" dirty="0" smtClean="0">
                <a:latin typeface="Times New Roman"/>
              </a:rPr>
              <a:t>);</a:t>
            </a:r>
          </a:p>
          <a:p>
            <a:pPr lvl="0" algn="just"/>
            <a:endParaRPr sz="2800" dirty="0">
              <a:latin typeface="Times New Roman"/>
            </a:endParaRPr>
          </a:p>
          <a:p>
            <a:pPr lvl="0" algn="just"/>
            <a:endParaRPr dirty="0"/>
          </a:p>
          <a:p>
            <a:pPr lvl="0" algn="just"/>
            <a:r>
              <a:rPr sz="2800" dirty="0">
                <a:latin typeface="Times New Roman"/>
              </a:rPr>
              <a:t>A SIGNIFICANT INCREASE OF THE </a:t>
            </a:r>
            <a:r>
              <a:rPr sz="2800" dirty="0" smtClean="0">
                <a:latin typeface="Times New Roman"/>
              </a:rPr>
              <a:t>TURBIDITY</a:t>
            </a:r>
            <a:r>
              <a:rPr lang="en-US" sz="2800" dirty="0" smtClean="0">
                <a:latin typeface="Times New Roman"/>
              </a:rPr>
              <a:t>; </a:t>
            </a:r>
            <a:r>
              <a:rPr lang="en-US" sz="2800" dirty="0">
                <a:latin typeface="Times New Roman"/>
              </a:rPr>
              <a:t>(FOR LEMON CONCENTRATE - </a:t>
            </a:r>
            <a:r>
              <a:rPr sz="2800" dirty="0">
                <a:latin typeface="Times New Roman"/>
              </a:rPr>
              <a:t>THE TURBIDITY   RANGED FROM 445-1420FNU FOR A SOLUTION OF 0,8 BRIX</a:t>
            </a:r>
            <a:r>
              <a:rPr lang="en-US" sz="2800" dirty="0">
                <a:latin typeface="Times New Roman"/>
              </a:rPr>
              <a:t>)</a:t>
            </a:r>
            <a:r>
              <a:rPr sz="2800" dirty="0">
                <a:latin typeface="Times New Roman"/>
              </a:rPr>
              <a:t>; </a:t>
            </a:r>
            <a:endParaRPr lang="en-US" sz="2800" dirty="0" smtClean="0">
              <a:latin typeface="Times New Roman"/>
            </a:endParaRPr>
          </a:p>
          <a:p>
            <a:pPr lvl="0" algn="just"/>
            <a:endParaRPr lang="en-US" sz="2800" dirty="0">
              <a:latin typeface="Times New Roman"/>
            </a:endParaRPr>
          </a:p>
          <a:p>
            <a:pPr lvl="0" algn="just"/>
            <a:endParaRPr sz="2800" dirty="0">
              <a:latin typeface="Times New Roman"/>
            </a:endParaRPr>
          </a:p>
          <a:p>
            <a:pPr lvl="0" algn="just"/>
            <a:r>
              <a:rPr sz="2800" dirty="0">
                <a:latin typeface="Times New Roman"/>
              </a:rPr>
              <a:t>THE INCREASE CLOUD STABILITY.</a:t>
            </a:r>
          </a:p>
        </p:txBody>
      </p:sp>
      <p:sp>
        <p:nvSpPr>
          <p:cNvPr id="4" name="Прямоугольник 3"/>
          <p:cNvSpPr/>
          <p:nvPr/>
        </p:nvSpPr>
        <p:spPr>
          <a:xfrm>
            <a:off x="1944366" y="2343795"/>
            <a:ext cx="17425936" cy="942975"/>
          </a:xfrm>
          <a:prstGeom prst="rect">
            <a:avLst/>
          </a:prstGeom>
          <a:solidFill>
            <a:schemeClr val="bg1"/>
          </a:solidFill>
        </p:spPr>
        <p:txBody>
          <a:bodyPr wrap="square" lIns="135576" tIns="67788" rIns="135576" bIns="67788"/>
          <a:lstStyle>
            <a:lvl1pPr lvl="0">
              <a:defRPr/>
            </a:lvl1pPr>
          </a:lstStyle>
          <a:p>
            <a:pPr lvl="0" algn="ctr"/>
            <a:r>
              <a:rPr sz="3200" b="1" dirty="0">
                <a:latin typeface="Times New Roman"/>
              </a:rPr>
              <a:t>THE SUDDEN EXPANSION RESULTED IN :</a:t>
            </a:r>
          </a:p>
        </p:txBody>
      </p:sp>
      <p:sp>
        <p:nvSpPr>
          <p:cNvPr id="5" name="Умножение 4"/>
          <p:cNvSpPr/>
          <p:nvPr/>
        </p:nvSpPr>
        <p:spPr>
          <a:xfrm>
            <a:off x="1074254" y="6239364"/>
            <a:ext cx="679471" cy="550070"/>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6" name="Умножение 5"/>
          <p:cNvSpPr/>
          <p:nvPr/>
        </p:nvSpPr>
        <p:spPr>
          <a:xfrm>
            <a:off x="1033926" y="7619117"/>
            <a:ext cx="679471" cy="550070"/>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7" name="Умножение 6"/>
          <p:cNvSpPr/>
          <p:nvPr/>
        </p:nvSpPr>
        <p:spPr>
          <a:xfrm>
            <a:off x="1049529" y="8693604"/>
            <a:ext cx="679471" cy="550068"/>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9" name="Умножение 8"/>
          <p:cNvSpPr/>
          <p:nvPr/>
        </p:nvSpPr>
        <p:spPr>
          <a:xfrm>
            <a:off x="1033927" y="10374376"/>
            <a:ext cx="679471" cy="550070"/>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0" name="Умножение 9"/>
          <p:cNvSpPr/>
          <p:nvPr/>
        </p:nvSpPr>
        <p:spPr>
          <a:xfrm>
            <a:off x="1049529" y="5470007"/>
            <a:ext cx="679471" cy="550070"/>
          </a:xfrm>
          <a:prstGeom prst="mathMultiply">
            <a:avLst/>
          </a:prstGeom>
          <a:solidFill>
            <a:schemeClr val="bg1"/>
          </a:solidFill>
          <a:ln w="25400">
            <a:solidFill>
              <a:srgbClr val="FF0000"/>
            </a:solidFill>
          </a:ln>
        </p:spPr>
        <p:txBody>
          <a:bodyPr wrap="square" lIns="135576" tIns="67788" rIns="135576" bIns="67788" anchor="ctr"/>
          <a:lstStyle>
            <a:lvl1pPr lvl="0">
              <a:defRPr/>
            </a:lvl1pPr>
          </a:lstStyle>
          <a:p>
            <a:endParaRPr dirty="0"/>
          </a:p>
        </p:txBody>
      </p:sp>
      <p:sp>
        <p:nvSpPr>
          <p:cNvPr id="11" name="Номер слайда 10"/>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18</a:t>
            </a:fld>
            <a:endParaRPr dirty="0"/>
          </a:p>
        </p:txBody>
      </p:sp>
      <p:pic>
        <p:nvPicPr>
          <p:cNvPr id="12" name="Рисунок 11"/>
          <p:cNvPicPr/>
          <p:nvPr/>
        </p:nvPicPr>
        <p:blipFill>
          <a:blip r:embed="rId3" cstate="print"/>
          <a:srcRect/>
          <a:stretch>
            <a:fillRect/>
          </a:stretch>
        </p:blipFill>
        <p:spPr>
          <a:xfrm>
            <a:off x="66173" y="147768"/>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p:nvPr/>
        </p:nvPicPr>
        <p:blipFill>
          <a:blip r:embed="rId3" cstate="print"/>
          <a:srcRect/>
          <a:stretch>
            <a:fillRect/>
          </a:stretch>
        </p:blipFill>
        <p:spPr>
          <a:xfrm>
            <a:off x="1728343" y="1512268"/>
            <a:ext cx="18074008" cy="11593288"/>
          </a:xfrm>
          <a:prstGeom prst="rect">
            <a:avLst/>
          </a:prstGeom>
          <a:solidFill>
            <a:srgbClr val="EDEDED">
              <a:shade val="85000"/>
            </a:srgbClr>
          </a:solidFill>
          <a:ln>
            <a:noFill/>
          </a:ln>
        </p:spPr>
      </p:pic>
      <p:sp>
        <p:nvSpPr>
          <p:cNvPr id="2" name="TextBox 1"/>
          <p:cNvSpPr txBox="1"/>
          <p:nvPr/>
        </p:nvSpPr>
        <p:spPr>
          <a:xfrm>
            <a:off x="1728343" y="2413778"/>
            <a:ext cx="18074007" cy="1077204"/>
          </a:xfrm>
          <a:prstGeom prst="rect">
            <a:avLst/>
          </a:prstGeom>
          <a:solidFill>
            <a:schemeClr val="bg1"/>
          </a:solidFill>
        </p:spPr>
        <p:txBody>
          <a:bodyPr wrap="square" lIns="91425" tIns="45713" rIns="91425" bIns="45713" rtlCol="0">
            <a:spAutoFit/>
          </a:bodyPr>
          <a:lstStyle/>
          <a:p>
            <a:pPr algn="just"/>
            <a:r>
              <a:rPr lang="en-US" sz="3200" b="1" dirty="0">
                <a:latin typeface="Times New Roman" pitchFamily="18" charset="0"/>
                <a:cs typeface="Times New Roman" pitchFamily="18" charset="0"/>
              </a:rPr>
              <a:t>THE  SUDDEN EXPANSION TREATMENT  OF CLOUDIFIER JUICES FROM PERSIMMON FRUIT MODIFIED THE PECTIN SUBSTANCES.</a:t>
            </a:r>
            <a:endParaRPr lang="ru-RU" sz="3200" b="1" dirty="0">
              <a:latin typeface="Times New Roman" pitchFamily="18" charset="0"/>
              <a:cs typeface="Times New Roman" pitchFamily="18" charset="0"/>
            </a:endParaRPr>
          </a:p>
        </p:txBody>
      </p:sp>
      <p:sp>
        <p:nvSpPr>
          <p:cNvPr id="4" name="TextBox 3"/>
          <p:cNvSpPr txBox="1"/>
          <p:nvPr/>
        </p:nvSpPr>
        <p:spPr>
          <a:xfrm>
            <a:off x="1650619" y="11953428"/>
            <a:ext cx="18074008" cy="954093"/>
          </a:xfrm>
          <a:prstGeom prst="rect">
            <a:avLst/>
          </a:prstGeom>
          <a:solidFill>
            <a:schemeClr val="bg1"/>
          </a:solidFill>
        </p:spPr>
        <p:txBody>
          <a:bodyPr wrap="square" lIns="91425" tIns="45713" rIns="91425" bIns="45713" rtlCol="0">
            <a:spAutoFit/>
          </a:bodyPr>
          <a:lstStyle/>
          <a:p>
            <a:pPr algn="just"/>
            <a:r>
              <a:rPr lang="en-US" sz="2800" dirty="0">
                <a:latin typeface="Times New Roman" pitchFamily="18" charset="0"/>
                <a:cs typeface="Times New Roman" pitchFamily="18" charset="0"/>
              </a:rPr>
              <a:t>FIGURE  4. VARIATION OF DEGREE OF ETHERIFICATION IN THE PREMIUM CLOUDIFIER PERSIMMON FRUIT JUICES</a:t>
            </a:r>
            <a:endParaRPr lang="ru-RU" sz="2800" dirty="0">
              <a:latin typeface="Times New Roman" pitchFamily="18" charset="0"/>
              <a:cs typeface="Times New Roman" pitchFamily="18"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2011881270"/>
              </p:ext>
            </p:extLst>
          </p:nvPr>
        </p:nvGraphicFramePr>
        <p:xfrm>
          <a:off x="1728344" y="3960546"/>
          <a:ext cx="17996284" cy="7500479"/>
        </p:xfrm>
        <a:graphic>
          <a:graphicData uri="http://schemas.openxmlformats.org/drawingml/2006/chart">
            <c:chart xmlns:c="http://schemas.openxmlformats.org/drawingml/2006/chart" xmlns:r="http://schemas.openxmlformats.org/officeDocument/2006/relationships" r:id="rId4"/>
          </a:graphicData>
        </a:graphic>
      </p:graphicFrame>
      <p:sp>
        <p:nvSpPr>
          <p:cNvPr id="9" name="Овал 8"/>
          <p:cNvSpPr/>
          <p:nvPr/>
        </p:nvSpPr>
        <p:spPr>
          <a:xfrm>
            <a:off x="8211026" y="10279242"/>
            <a:ext cx="1364742"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ru-RU"/>
          </a:p>
        </p:txBody>
      </p:sp>
      <p:cxnSp>
        <p:nvCxnSpPr>
          <p:cNvPr id="13" name="Прямая со стрелкой 12"/>
          <p:cNvCxnSpPr/>
          <p:nvPr/>
        </p:nvCxnSpPr>
        <p:spPr>
          <a:xfrm flipV="1">
            <a:off x="9095422" y="5202678"/>
            <a:ext cx="0" cy="507656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2840355" y="5116286"/>
            <a:ext cx="682371"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ru-RU"/>
          </a:p>
        </p:txBody>
      </p:sp>
      <p:cxnSp>
        <p:nvCxnSpPr>
          <p:cNvPr id="16" name="Прямая со стрелкой 15"/>
          <p:cNvCxnSpPr/>
          <p:nvPr/>
        </p:nvCxnSpPr>
        <p:spPr>
          <a:xfrm flipH="1">
            <a:off x="2840355" y="6912868"/>
            <a:ext cx="15214948" cy="10801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 name="Рисунок 9"/>
          <p:cNvPicPr/>
          <p:nvPr/>
        </p:nvPicPr>
        <p:blipFill>
          <a:blip r:embed="rId5" cstate="print"/>
          <a:srcRect/>
          <a:stretch>
            <a:fillRect/>
          </a:stretch>
        </p:blipFill>
        <p:spPr>
          <a:xfrm>
            <a:off x="51804" y="147768"/>
            <a:ext cx="1486242" cy="1296144"/>
          </a:xfrm>
          <a:prstGeom prst="rect">
            <a:avLst/>
          </a:prstGeom>
          <a:noFill/>
          <a:ln>
            <a:noFill/>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mph" presetSubtype="0" fill="hold" grpId="2" nodeType="clickEffect">
                                  <p:stCondLst>
                                    <p:cond delay="0"/>
                                  </p:stCondLst>
                                  <p:childTnLst>
                                    <p:animScale>
                                      <p:cBhvr>
                                        <p:cTn id="37" dur="2000" fill="hold"/>
                                        <p:tgtEl>
                                          <p:spTgt spid="9"/>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mph" presetSubtype="0" fill="hold" grpId="1" nodeType="clickEffect">
                                  <p:stCondLst>
                                    <p:cond delay="0"/>
                                  </p:stCondLst>
                                  <p:childTnLst>
                                    <p:animScale>
                                      <p:cBhvr>
                                        <p:cTn id="51" dur="20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Graphic spid="7" grpId="0">
        <p:bldAsOne/>
      </p:bldGraphic>
      <p:bldP spid="9" grpId="0" animBg="1"/>
      <p:bldP spid="9" grpId="2" animBg="1"/>
      <p:bldP spid="14" grpId="0" animBg="1"/>
      <p:bldP spid="1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Рисунок 119"/>
          <p:cNvPicPr/>
          <p:nvPr/>
        </p:nvPicPr>
        <p:blipFill>
          <a:blip r:embed="rId2" cstate="print"/>
          <a:srcRect/>
          <a:stretch>
            <a:fillRect/>
          </a:stretch>
        </p:blipFill>
        <p:spPr>
          <a:xfrm>
            <a:off x="10705555" y="5472708"/>
            <a:ext cx="9168803" cy="7672279"/>
          </a:xfrm>
          <a:prstGeom prst="rect">
            <a:avLst/>
          </a:prstGeom>
          <a:solidFill>
            <a:srgbClr val="EDEDED">
              <a:shade val="85000"/>
            </a:srgbClr>
          </a:solidFill>
          <a:ln>
            <a:noFill/>
          </a:ln>
        </p:spPr>
      </p:pic>
      <p:pic>
        <p:nvPicPr>
          <p:cNvPr id="119" name="Рисунок 118"/>
          <p:cNvPicPr/>
          <p:nvPr/>
        </p:nvPicPr>
        <p:blipFill>
          <a:blip r:embed="rId3" cstate="print"/>
          <a:srcRect/>
          <a:stretch>
            <a:fillRect/>
          </a:stretch>
        </p:blipFill>
        <p:spPr>
          <a:xfrm>
            <a:off x="1848088" y="1282961"/>
            <a:ext cx="9479191" cy="6148214"/>
          </a:xfrm>
          <a:prstGeom prst="rect">
            <a:avLst/>
          </a:prstGeom>
          <a:solidFill>
            <a:srgbClr val="EDEDED">
              <a:shade val="85000"/>
            </a:srgbClr>
          </a:solidFill>
          <a:ln>
            <a:noFill/>
          </a:ln>
        </p:spPr>
      </p:pic>
      <p:sp>
        <p:nvSpPr>
          <p:cNvPr id="2" name="Заголовок 119"/>
          <p:cNvSpPr txBox="1">
            <a:spLocks/>
          </p:cNvSpPr>
          <p:nvPr/>
        </p:nvSpPr>
        <p:spPr>
          <a:xfrm>
            <a:off x="1935351" y="1944316"/>
            <a:ext cx="17496661" cy="1306058"/>
          </a:xfrm>
          <a:prstGeom prst="rect">
            <a:avLst/>
          </a:prstGeom>
          <a:solidFill>
            <a:schemeClr val="bg1"/>
          </a:solidFill>
        </p:spPr>
        <p:txBody>
          <a:bodyPr wrap="square">
            <a:normAutofit/>
          </a:bodyPr>
          <a:lstStyle>
            <a:lvl1pPr lvl="0" algn="ctr" defTabSz="1329957" rtl="0" eaLnBrk="1" latinLnBrk="0" hangingPunct="1">
              <a:spcBef>
                <a:spcPct val="0"/>
              </a:spcBef>
              <a:buNone/>
              <a:defRPr sz="6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200" smtClean="0">
                <a:latin typeface="Times New Roman"/>
              </a:rPr>
              <a:t>THE INCREASE OF TIME FACTOR DURING CONCENTRATION OF THE CLOUDIFIER JUICE FROM MELON LED TO THE ALTERATION OF THE COLOUR PARAMETERS. </a:t>
            </a:r>
            <a:endParaRPr lang="en-US" sz="3200" dirty="0">
              <a:latin typeface="Times New Roman"/>
            </a:endParaRPr>
          </a:p>
        </p:txBody>
      </p:sp>
      <p:grpSp>
        <p:nvGrpSpPr>
          <p:cNvPr id="3" name="Группа 2"/>
          <p:cNvGrpSpPr/>
          <p:nvPr/>
        </p:nvGrpSpPr>
        <p:grpSpPr>
          <a:xfrm>
            <a:off x="1880067" y="4981801"/>
            <a:ext cx="17650976" cy="8163185"/>
            <a:chOff x="304" y="2137"/>
            <a:chExt cx="8007" cy="3467"/>
          </a:xfrm>
        </p:grpSpPr>
        <p:sp>
          <p:nvSpPr>
            <p:cNvPr id="4" name="TextBox 3"/>
            <p:cNvSpPr txBox="1"/>
            <p:nvPr/>
          </p:nvSpPr>
          <p:spPr>
            <a:xfrm>
              <a:off x="304" y="2137"/>
              <a:ext cx="3393" cy="1028"/>
            </a:xfrm>
            <a:prstGeom prst="rect">
              <a:avLst/>
            </a:prstGeom>
            <a:solidFill>
              <a:schemeClr val="bg1"/>
            </a:solidFill>
          </p:spPr>
          <p:txBody>
            <a:bodyPr wrap="square" lIns="0" tIns="0" rIns="0" bIns="0" anchor="ctr"/>
            <a:lstStyle>
              <a:lvl1pPr lvl="0">
                <a:defRPr/>
              </a:lvl1pPr>
            </a:lstStyle>
            <a:p>
              <a:pPr lvl="0" algn="ctr"/>
              <a:r>
                <a:rPr lang="es-ES" sz="2800" b="1">
                  <a:latin typeface="Times New Roman"/>
                </a:rPr>
                <a:t>SOLUBLE SOLIDS, °BRIX</a:t>
              </a:r>
            </a:p>
          </p:txBody>
        </p:sp>
        <p:sp>
          <p:nvSpPr>
            <p:cNvPr id="5" name="Прямая соединительная линия 4"/>
            <p:cNvSpPr/>
            <p:nvPr/>
          </p:nvSpPr>
          <p:spPr>
            <a:xfrm>
              <a:off x="3697" y="2137"/>
              <a:ext cx="0" cy="1028"/>
            </a:xfrm>
            <a:prstGeom prst="line">
              <a:avLst/>
            </a:prstGeom>
            <a:noFill/>
            <a:ln w="12700">
              <a:solidFill>
                <a:schemeClr val="tx1"/>
              </a:solidFill>
            </a:ln>
          </p:spPr>
        </p:sp>
        <p:sp>
          <p:nvSpPr>
            <p:cNvPr id="6" name="Прямая соединительная линия 5"/>
            <p:cNvSpPr/>
            <p:nvPr/>
          </p:nvSpPr>
          <p:spPr>
            <a:xfrm>
              <a:off x="304" y="3165"/>
              <a:ext cx="3393" cy="0"/>
            </a:xfrm>
            <a:prstGeom prst="line">
              <a:avLst/>
            </a:prstGeom>
            <a:noFill/>
            <a:ln w="12700">
              <a:solidFill>
                <a:schemeClr val="tx1"/>
              </a:solidFill>
            </a:ln>
          </p:spPr>
        </p:sp>
        <p:sp>
          <p:nvSpPr>
            <p:cNvPr id="7" name="Прямая соединительная линия 6"/>
            <p:cNvSpPr/>
            <p:nvPr/>
          </p:nvSpPr>
          <p:spPr>
            <a:xfrm>
              <a:off x="304" y="2137"/>
              <a:ext cx="0" cy="1028"/>
            </a:xfrm>
            <a:prstGeom prst="line">
              <a:avLst/>
            </a:prstGeom>
            <a:noFill/>
            <a:ln w="12700">
              <a:solidFill>
                <a:schemeClr val="tx1"/>
              </a:solidFill>
            </a:ln>
          </p:spPr>
        </p:sp>
        <p:sp>
          <p:nvSpPr>
            <p:cNvPr id="8" name="TextBox 7"/>
            <p:cNvSpPr txBox="1"/>
            <p:nvPr/>
          </p:nvSpPr>
          <p:spPr>
            <a:xfrm>
              <a:off x="3697" y="2137"/>
              <a:ext cx="4614" cy="1028"/>
            </a:xfrm>
            <a:prstGeom prst="rect">
              <a:avLst/>
            </a:prstGeom>
            <a:solidFill>
              <a:schemeClr val="bg1"/>
            </a:solidFill>
          </p:spPr>
          <p:txBody>
            <a:bodyPr wrap="square" lIns="0" tIns="0" rIns="0" bIns="0" anchor="ctr"/>
            <a:lstStyle>
              <a:lvl1pPr lvl="0">
                <a:defRPr/>
              </a:lvl1pPr>
            </a:lstStyle>
            <a:p>
              <a:pPr lvl="0" algn="ctr"/>
              <a:r>
                <a:rPr lang="es-ES" sz="2800" b="1">
                  <a:latin typeface="Times New Roman"/>
                </a:rPr>
                <a:t>COLOUR PARAMETERS</a:t>
              </a:r>
            </a:p>
          </p:txBody>
        </p:sp>
        <p:sp>
          <p:nvSpPr>
            <p:cNvPr id="9" name="Прямая соединительная линия 8"/>
            <p:cNvSpPr/>
            <p:nvPr/>
          </p:nvSpPr>
          <p:spPr>
            <a:xfrm>
              <a:off x="3697" y="2137"/>
              <a:ext cx="4614" cy="0"/>
            </a:xfrm>
            <a:prstGeom prst="line">
              <a:avLst/>
            </a:prstGeom>
            <a:noFill/>
            <a:ln w="12700">
              <a:solidFill>
                <a:schemeClr val="tx1"/>
              </a:solidFill>
            </a:ln>
          </p:spPr>
        </p:sp>
        <p:sp>
          <p:nvSpPr>
            <p:cNvPr id="10" name="Прямая соединительная линия 9"/>
            <p:cNvSpPr/>
            <p:nvPr/>
          </p:nvSpPr>
          <p:spPr>
            <a:xfrm>
              <a:off x="8311" y="2137"/>
              <a:ext cx="0" cy="1028"/>
            </a:xfrm>
            <a:prstGeom prst="line">
              <a:avLst/>
            </a:prstGeom>
            <a:noFill/>
            <a:ln w="12700">
              <a:solidFill>
                <a:schemeClr val="tx1"/>
              </a:solidFill>
            </a:ln>
          </p:spPr>
        </p:sp>
        <p:sp>
          <p:nvSpPr>
            <p:cNvPr id="11" name="Прямая соединительная линия 10"/>
            <p:cNvSpPr/>
            <p:nvPr/>
          </p:nvSpPr>
          <p:spPr>
            <a:xfrm>
              <a:off x="3697" y="3165"/>
              <a:ext cx="4614" cy="0"/>
            </a:xfrm>
            <a:prstGeom prst="line">
              <a:avLst/>
            </a:prstGeom>
            <a:noFill/>
            <a:ln w="12700">
              <a:solidFill>
                <a:schemeClr val="tx1"/>
              </a:solidFill>
            </a:ln>
          </p:spPr>
        </p:sp>
        <p:sp>
          <p:nvSpPr>
            <p:cNvPr id="12" name="Прямая соединительная линия 11"/>
            <p:cNvSpPr/>
            <p:nvPr/>
          </p:nvSpPr>
          <p:spPr>
            <a:xfrm>
              <a:off x="3697" y="2137"/>
              <a:ext cx="0" cy="1028"/>
            </a:xfrm>
            <a:prstGeom prst="line">
              <a:avLst/>
            </a:prstGeom>
            <a:noFill/>
            <a:ln w="12700">
              <a:solidFill>
                <a:schemeClr val="tx1"/>
              </a:solidFill>
            </a:ln>
          </p:spPr>
        </p:sp>
        <p:sp>
          <p:nvSpPr>
            <p:cNvPr id="13" name="TextBox 12"/>
            <p:cNvSpPr txBox="1"/>
            <p:nvPr/>
          </p:nvSpPr>
          <p:spPr>
            <a:xfrm>
              <a:off x="304" y="3165"/>
              <a:ext cx="3393" cy="369"/>
            </a:xfrm>
            <a:prstGeom prst="rect">
              <a:avLst/>
            </a:prstGeom>
            <a:solidFill>
              <a:schemeClr val="bg1"/>
            </a:solidFill>
          </p:spPr>
          <p:txBody>
            <a:bodyPr wrap="square" lIns="0" tIns="0" rIns="0" bIns="0" anchor="b"/>
            <a:lstStyle>
              <a:lvl1pPr lvl="0">
                <a:defRPr/>
              </a:lvl1pPr>
            </a:lstStyle>
            <a:p>
              <a:endParaRPr dirty="0"/>
            </a:p>
          </p:txBody>
        </p:sp>
        <p:sp>
          <p:nvSpPr>
            <p:cNvPr id="14" name="Прямая соединительная линия 13"/>
            <p:cNvSpPr/>
            <p:nvPr/>
          </p:nvSpPr>
          <p:spPr>
            <a:xfrm>
              <a:off x="304" y="3165"/>
              <a:ext cx="3393" cy="0"/>
            </a:xfrm>
            <a:prstGeom prst="line">
              <a:avLst/>
            </a:prstGeom>
            <a:noFill/>
            <a:ln w="12700">
              <a:solidFill>
                <a:schemeClr val="tx1"/>
              </a:solidFill>
            </a:ln>
          </p:spPr>
        </p:sp>
        <p:sp>
          <p:nvSpPr>
            <p:cNvPr id="15" name="Прямая соединительная линия 14"/>
            <p:cNvSpPr/>
            <p:nvPr/>
          </p:nvSpPr>
          <p:spPr>
            <a:xfrm>
              <a:off x="3697" y="3165"/>
              <a:ext cx="0" cy="369"/>
            </a:xfrm>
            <a:prstGeom prst="line">
              <a:avLst/>
            </a:prstGeom>
            <a:noFill/>
            <a:ln w="12700">
              <a:solidFill>
                <a:schemeClr val="tx1"/>
              </a:solidFill>
            </a:ln>
          </p:spPr>
        </p:sp>
        <p:sp>
          <p:nvSpPr>
            <p:cNvPr id="16" name="Прямая соединительная линия 15"/>
            <p:cNvSpPr/>
            <p:nvPr/>
          </p:nvSpPr>
          <p:spPr>
            <a:xfrm>
              <a:off x="304" y="3534"/>
              <a:ext cx="3393" cy="0"/>
            </a:xfrm>
            <a:prstGeom prst="line">
              <a:avLst/>
            </a:prstGeom>
            <a:noFill/>
            <a:ln w="12700">
              <a:solidFill>
                <a:schemeClr val="tx1"/>
              </a:solidFill>
            </a:ln>
          </p:spPr>
        </p:sp>
        <p:sp>
          <p:nvSpPr>
            <p:cNvPr id="17" name="Прямая соединительная линия 16"/>
            <p:cNvSpPr/>
            <p:nvPr/>
          </p:nvSpPr>
          <p:spPr>
            <a:xfrm>
              <a:off x="304" y="3165"/>
              <a:ext cx="0" cy="369"/>
            </a:xfrm>
            <a:prstGeom prst="line">
              <a:avLst/>
            </a:prstGeom>
            <a:noFill/>
            <a:ln w="12700">
              <a:solidFill>
                <a:schemeClr val="tx1"/>
              </a:solidFill>
            </a:ln>
          </p:spPr>
        </p:sp>
        <p:sp>
          <p:nvSpPr>
            <p:cNvPr id="18" name="TextBox 17"/>
            <p:cNvSpPr txBox="1"/>
            <p:nvPr/>
          </p:nvSpPr>
          <p:spPr>
            <a:xfrm>
              <a:off x="3697" y="3165"/>
              <a:ext cx="2239" cy="369"/>
            </a:xfrm>
            <a:prstGeom prst="rect">
              <a:avLst/>
            </a:prstGeom>
            <a:solidFill>
              <a:schemeClr val="bg1"/>
            </a:solidFill>
          </p:spPr>
          <p:txBody>
            <a:bodyPr wrap="square" lIns="0" tIns="0" rIns="0" bIns="0" anchor="b"/>
            <a:lstStyle>
              <a:lvl1pPr lvl="0">
                <a:defRPr/>
              </a:lvl1pPr>
            </a:lstStyle>
            <a:p>
              <a:pPr lvl="0" algn="ctr"/>
              <a:r>
                <a:rPr sz="3400" dirty="0">
                  <a:latin typeface="Times New Roman"/>
                </a:rPr>
                <a:t>Hue</a:t>
              </a:r>
            </a:p>
          </p:txBody>
        </p:sp>
        <p:sp>
          <p:nvSpPr>
            <p:cNvPr id="19" name="Прямая соединительная линия 18"/>
            <p:cNvSpPr/>
            <p:nvPr/>
          </p:nvSpPr>
          <p:spPr>
            <a:xfrm>
              <a:off x="3697" y="3165"/>
              <a:ext cx="2239" cy="0"/>
            </a:xfrm>
            <a:prstGeom prst="line">
              <a:avLst/>
            </a:prstGeom>
            <a:noFill/>
            <a:ln w="12700">
              <a:solidFill>
                <a:schemeClr val="tx1"/>
              </a:solidFill>
            </a:ln>
          </p:spPr>
        </p:sp>
        <p:sp>
          <p:nvSpPr>
            <p:cNvPr id="20" name="Прямая соединительная линия 19"/>
            <p:cNvSpPr/>
            <p:nvPr/>
          </p:nvSpPr>
          <p:spPr>
            <a:xfrm>
              <a:off x="5936" y="3165"/>
              <a:ext cx="0" cy="369"/>
            </a:xfrm>
            <a:prstGeom prst="line">
              <a:avLst/>
            </a:prstGeom>
            <a:noFill/>
            <a:ln w="12700">
              <a:solidFill>
                <a:schemeClr val="tx1"/>
              </a:solidFill>
            </a:ln>
          </p:spPr>
        </p:sp>
        <p:sp>
          <p:nvSpPr>
            <p:cNvPr id="21" name="Прямая соединительная линия 20"/>
            <p:cNvSpPr/>
            <p:nvPr/>
          </p:nvSpPr>
          <p:spPr>
            <a:xfrm>
              <a:off x="3697" y="3534"/>
              <a:ext cx="2239" cy="0"/>
            </a:xfrm>
            <a:prstGeom prst="line">
              <a:avLst/>
            </a:prstGeom>
            <a:noFill/>
            <a:ln w="12700">
              <a:solidFill>
                <a:schemeClr val="tx1"/>
              </a:solidFill>
            </a:ln>
          </p:spPr>
        </p:sp>
        <p:sp>
          <p:nvSpPr>
            <p:cNvPr id="22" name="Прямая соединительная линия 21"/>
            <p:cNvSpPr/>
            <p:nvPr/>
          </p:nvSpPr>
          <p:spPr>
            <a:xfrm>
              <a:off x="3697" y="3165"/>
              <a:ext cx="0" cy="369"/>
            </a:xfrm>
            <a:prstGeom prst="line">
              <a:avLst/>
            </a:prstGeom>
            <a:noFill/>
            <a:ln w="12700">
              <a:solidFill>
                <a:schemeClr val="tx1"/>
              </a:solidFill>
            </a:ln>
          </p:spPr>
        </p:sp>
        <p:sp>
          <p:nvSpPr>
            <p:cNvPr id="23" name="TextBox 22"/>
            <p:cNvSpPr txBox="1"/>
            <p:nvPr/>
          </p:nvSpPr>
          <p:spPr>
            <a:xfrm>
              <a:off x="5936" y="3165"/>
              <a:ext cx="2375" cy="369"/>
            </a:xfrm>
            <a:prstGeom prst="rect">
              <a:avLst/>
            </a:prstGeom>
            <a:solidFill>
              <a:schemeClr val="bg1"/>
            </a:solidFill>
          </p:spPr>
          <p:txBody>
            <a:bodyPr wrap="square" lIns="0" tIns="0" rIns="0" bIns="0" anchor="b"/>
            <a:lstStyle>
              <a:lvl1pPr lvl="0">
                <a:defRPr/>
              </a:lvl1pPr>
            </a:lstStyle>
            <a:p>
              <a:pPr lvl="0" algn="ctr"/>
              <a:r>
                <a:rPr lang="es-ES" sz="3400">
                  <a:latin typeface="Times New Roman"/>
                </a:rPr>
                <a:t>Brightness</a:t>
              </a:r>
            </a:p>
          </p:txBody>
        </p:sp>
        <p:sp>
          <p:nvSpPr>
            <p:cNvPr id="24" name="Прямая соединительная линия 23"/>
            <p:cNvSpPr/>
            <p:nvPr/>
          </p:nvSpPr>
          <p:spPr>
            <a:xfrm>
              <a:off x="5936" y="3165"/>
              <a:ext cx="2375" cy="0"/>
            </a:xfrm>
            <a:prstGeom prst="line">
              <a:avLst/>
            </a:prstGeom>
            <a:noFill/>
            <a:ln w="12700">
              <a:solidFill>
                <a:schemeClr val="tx1"/>
              </a:solidFill>
            </a:ln>
          </p:spPr>
        </p:sp>
        <p:sp>
          <p:nvSpPr>
            <p:cNvPr id="25" name="Прямая соединительная линия 24"/>
            <p:cNvSpPr/>
            <p:nvPr/>
          </p:nvSpPr>
          <p:spPr>
            <a:xfrm>
              <a:off x="8311" y="3165"/>
              <a:ext cx="0" cy="369"/>
            </a:xfrm>
            <a:prstGeom prst="line">
              <a:avLst/>
            </a:prstGeom>
            <a:noFill/>
            <a:ln w="12700">
              <a:solidFill>
                <a:schemeClr val="tx1"/>
              </a:solidFill>
            </a:ln>
          </p:spPr>
        </p:sp>
        <p:sp>
          <p:nvSpPr>
            <p:cNvPr id="26" name="Прямая соединительная линия 25"/>
            <p:cNvSpPr/>
            <p:nvPr/>
          </p:nvSpPr>
          <p:spPr>
            <a:xfrm>
              <a:off x="5936" y="3534"/>
              <a:ext cx="2375" cy="0"/>
            </a:xfrm>
            <a:prstGeom prst="line">
              <a:avLst/>
            </a:prstGeom>
            <a:noFill/>
            <a:ln w="12700">
              <a:solidFill>
                <a:schemeClr val="tx1"/>
              </a:solidFill>
            </a:ln>
          </p:spPr>
        </p:sp>
        <p:sp>
          <p:nvSpPr>
            <p:cNvPr id="27" name="Прямая соединительная линия 26"/>
            <p:cNvSpPr/>
            <p:nvPr/>
          </p:nvSpPr>
          <p:spPr>
            <a:xfrm>
              <a:off x="5936" y="3165"/>
              <a:ext cx="0" cy="369"/>
            </a:xfrm>
            <a:prstGeom prst="line">
              <a:avLst/>
            </a:prstGeom>
            <a:noFill/>
            <a:ln w="12700">
              <a:solidFill>
                <a:schemeClr val="tx1"/>
              </a:solidFill>
            </a:ln>
          </p:spPr>
        </p:sp>
        <p:sp>
          <p:nvSpPr>
            <p:cNvPr id="28" name="TextBox 27"/>
            <p:cNvSpPr txBox="1"/>
            <p:nvPr/>
          </p:nvSpPr>
          <p:spPr>
            <a:xfrm>
              <a:off x="304" y="3534"/>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11</a:t>
              </a:r>
            </a:p>
          </p:txBody>
        </p:sp>
        <p:sp>
          <p:nvSpPr>
            <p:cNvPr id="29" name="Прямая соединительная линия 28"/>
            <p:cNvSpPr/>
            <p:nvPr/>
          </p:nvSpPr>
          <p:spPr>
            <a:xfrm>
              <a:off x="304" y="3534"/>
              <a:ext cx="3393" cy="0"/>
            </a:xfrm>
            <a:prstGeom prst="line">
              <a:avLst/>
            </a:prstGeom>
            <a:noFill/>
            <a:ln w="12700">
              <a:solidFill>
                <a:schemeClr val="tx1"/>
              </a:solidFill>
            </a:ln>
          </p:spPr>
        </p:sp>
        <p:sp>
          <p:nvSpPr>
            <p:cNvPr id="30" name="Прямая соединительная линия 29"/>
            <p:cNvSpPr/>
            <p:nvPr/>
          </p:nvSpPr>
          <p:spPr>
            <a:xfrm>
              <a:off x="3697" y="3534"/>
              <a:ext cx="0" cy="345"/>
            </a:xfrm>
            <a:prstGeom prst="line">
              <a:avLst/>
            </a:prstGeom>
            <a:noFill/>
            <a:ln w="12700">
              <a:solidFill>
                <a:schemeClr val="tx1"/>
              </a:solidFill>
            </a:ln>
          </p:spPr>
        </p:sp>
        <p:sp>
          <p:nvSpPr>
            <p:cNvPr id="31" name="Прямая соединительная линия 30"/>
            <p:cNvSpPr/>
            <p:nvPr/>
          </p:nvSpPr>
          <p:spPr>
            <a:xfrm>
              <a:off x="304" y="3879"/>
              <a:ext cx="3393" cy="0"/>
            </a:xfrm>
            <a:prstGeom prst="line">
              <a:avLst/>
            </a:prstGeom>
            <a:noFill/>
            <a:ln w="12700">
              <a:solidFill>
                <a:schemeClr val="tx1"/>
              </a:solidFill>
            </a:ln>
          </p:spPr>
        </p:sp>
        <p:sp>
          <p:nvSpPr>
            <p:cNvPr id="32" name="Прямая соединительная линия 31"/>
            <p:cNvSpPr/>
            <p:nvPr/>
          </p:nvSpPr>
          <p:spPr>
            <a:xfrm>
              <a:off x="304" y="3534"/>
              <a:ext cx="0" cy="345"/>
            </a:xfrm>
            <a:prstGeom prst="line">
              <a:avLst/>
            </a:prstGeom>
            <a:noFill/>
            <a:ln w="12700">
              <a:solidFill>
                <a:schemeClr val="tx1"/>
              </a:solidFill>
            </a:ln>
          </p:spPr>
        </p:sp>
        <p:sp>
          <p:nvSpPr>
            <p:cNvPr id="33" name="TextBox 32"/>
            <p:cNvSpPr txBox="1"/>
            <p:nvPr/>
          </p:nvSpPr>
          <p:spPr>
            <a:xfrm>
              <a:off x="3697" y="3534"/>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149</a:t>
              </a:r>
            </a:p>
          </p:txBody>
        </p:sp>
        <p:sp>
          <p:nvSpPr>
            <p:cNvPr id="34" name="Прямая соединительная линия 33"/>
            <p:cNvSpPr/>
            <p:nvPr/>
          </p:nvSpPr>
          <p:spPr>
            <a:xfrm>
              <a:off x="3697" y="3534"/>
              <a:ext cx="2239" cy="0"/>
            </a:xfrm>
            <a:prstGeom prst="line">
              <a:avLst/>
            </a:prstGeom>
            <a:noFill/>
            <a:ln w="12700">
              <a:solidFill>
                <a:schemeClr val="tx1"/>
              </a:solidFill>
            </a:ln>
          </p:spPr>
        </p:sp>
        <p:sp>
          <p:nvSpPr>
            <p:cNvPr id="35" name="Прямая соединительная линия 34"/>
            <p:cNvSpPr/>
            <p:nvPr/>
          </p:nvSpPr>
          <p:spPr>
            <a:xfrm>
              <a:off x="5936" y="3534"/>
              <a:ext cx="0" cy="345"/>
            </a:xfrm>
            <a:prstGeom prst="line">
              <a:avLst/>
            </a:prstGeom>
            <a:noFill/>
            <a:ln w="12700">
              <a:solidFill>
                <a:schemeClr val="tx1"/>
              </a:solidFill>
            </a:ln>
          </p:spPr>
        </p:sp>
        <p:sp>
          <p:nvSpPr>
            <p:cNvPr id="36" name="Прямая соединительная линия 35"/>
            <p:cNvSpPr/>
            <p:nvPr/>
          </p:nvSpPr>
          <p:spPr>
            <a:xfrm>
              <a:off x="3697" y="3879"/>
              <a:ext cx="2239" cy="0"/>
            </a:xfrm>
            <a:prstGeom prst="line">
              <a:avLst/>
            </a:prstGeom>
            <a:noFill/>
            <a:ln w="12700">
              <a:solidFill>
                <a:schemeClr val="tx1"/>
              </a:solidFill>
            </a:ln>
          </p:spPr>
        </p:sp>
        <p:sp>
          <p:nvSpPr>
            <p:cNvPr id="37" name="Прямая соединительная линия 36"/>
            <p:cNvSpPr/>
            <p:nvPr/>
          </p:nvSpPr>
          <p:spPr>
            <a:xfrm>
              <a:off x="3697" y="3534"/>
              <a:ext cx="0" cy="345"/>
            </a:xfrm>
            <a:prstGeom prst="line">
              <a:avLst/>
            </a:prstGeom>
            <a:noFill/>
            <a:ln w="12700">
              <a:solidFill>
                <a:schemeClr val="tx1"/>
              </a:solidFill>
            </a:ln>
          </p:spPr>
        </p:sp>
        <p:sp>
          <p:nvSpPr>
            <p:cNvPr id="38" name="TextBox 37"/>
            <p:cNvSpPr txBox="1"/>
            <p:nvPr/>
          </p:nvSpPr>
          <p:spPr>
            <a:xfrm>
              <a:off x="5936" y="3534"/>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4,21</a:t>
              </a:r>
            </a:p>
          </p:txBody>
        </p:sp>
        <p:sp>
          <p:nvSpPr>
            <p:cNvPr id="39" name="Прямая соединительная линия 38"/>
            <p:cNvSpPr/>
            <p:nvPr/>
          </p:nvSpPr>
          <p:spPr>
            <a:xfrm>
              <a:off x="5936" y="3534"/>
              <a:ext cx="2375" cy="0"/>
            </a:xfrm>
            <a:prstGeom prst="line">
              <a:avLst/>
            </a:prstGeom>
            <a:noFill/>
            <a:ln w="12700">
              <a:solidFill>
                <a:schemeClr val="tx1"/>
              </a:solidFill>
            </a:ln>
          </p:spPr>
        </p:sp>
        <p:sp>
          <p:nvSpPr>
            <p:cNvPr id="40" name="Прямая соединительная линия 39"/>
            <p:cNvSpPr/>
            <p:nvPr/>
          </p:nvSpPr>
          <p:spPr>
            <a:xfrm>
              <a:off x="8311" y="3534"/>
              <a:ext cx="0" cy="345"/>
            </a:xfrm>
            <a:prstGeom prst="line">
              <a:avLst/>
            </a:prstGeom>
            <a:noFill/>
            <a:ln w="12700">
              <a:solidFill>
                <a:schemeClr val="tx1"/>
              </a:solidFill>
            </a:ln>
          </p:spPr>
        </p:sp>
        <p:sp>
          <p:nvSpPr>
            <p:cNvPr id="41" name="Прямая соединительная линия 40"/>
            <p:cNvSpPr/>
            <p:nvPr/>
          </p:nvSpPr>
          <p:spPr>
            <a:xfrm>
              <a:off x="5936" y="3879"/>
              <a:ext cx="2375" cy="0"/>
            </a:xfrm>
            <a:prstGeom prst="line">
              <a:avLst/>
            </a:prstGeom>
            <a:noFill/>
            <a:ln w="12700">
              <a:solidFill>
                <a:schemeClr val="tx1"/>
              </a:solidFill>
            </a:ln>
          </p:spPr>
        </p:sp>
        <p:sp>
          <p:nvSpPr>
            <p:cNvPr id="42" name="Прямая соединительная линия 41"/>
            <p:cNvSpPr/>
            <p:nvPr/>
          </p:nvSpPr>
          <p:spPr>
            <a:xfrm>
              <a:off x="5936" y="3534"/>
              <a:ext cx="0" cy="345"/>
            </a:xfrm>
            <a:prstGeom prst="line">
              <a:avLst/>
            </a:prstGeom>
            <a:noFill/>
            <a:ln w="12700">
              <a:solidFill>
                <a:schemeClr val="tx1"/>
              </a:solidFill>
            </a:ln>
          </p:spPr>
        </p:sp>
        <p:sp>
          <p:nvSpPr>
            <p:cNvPr id="43" name="TextBox 42"/>
            <p:cNvSpPr txBox="1"/>
            <p:nvPr/>
          </p:nvSpPr>
          <p:spPr>
            <a:xfrm>
              <a:off x="304" y="3879"/>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31</a:t>
              </a:r>
            </a:p>
          </p:txBody>
        </p:sp>
        <p:sp>
          <p:nvSpPr>
            <p:cNvPr id="44" name="Прямая соединительная линия 43"/>
            <p:cNvSpPr/>
            <p:nvPr/>
          </p:nvSpPr>
          <p:spPr>
            <a:xfrm>
              <a:off x="304" y="3879"/>
              <a:ext cx="3393" cy="0"/>
            </a:xfrm>
            <a:prstGeom prst="line">
              <a:avLst/>
            </a:prstGeom>
            <a:noFill/>
            <a:ln w="12700">
              <a:solidFill>
                <a:schemeClr val="tx1"/>
              </a:solidFill>
            </a:ln>
          </p:spPr>
        </p:sp>
        <p:sp>
          <p:nvSpPr>
            <p:cNvPr id="45" name="Прямая соединительная линия 44"/>
            <p:cNvSpPr/>
            <p:nvPr/>
          </p:nvSpPr>
          <p:spPr>
            <a:xfrm>
              <a:off x="3697" y="3879"/>
              <a:ext cx="0" cy="345"/>
            </a:xfrm>
            <a:prstGeom prst="line">
              <a:avLst/>
            </a:prstGeom>
            <a:noFill/>
            <a:ln w="12700">
              <a:solidFill>
                <a:schemeClr val="tx1"/>
              </a:solidFill>
            </a:ln>
          </p:spPr>
        </p:sp>
        <p:sp>
          <p:nvSpPr>
            <p:cNvPr id="46" name="Прямая соединительная линия 45"/>
            <p:cNvSpPr/>
            <p:nvPr/>
          </p:nvSpPr>
          <p:spPr>
            <a:xfrm>
              <a:off x="304" y="4224"/>
              <a:ext cx="3393" cy="0"/>
            </a:xfrm>
            <a:prstGeom prst="line">
              <a:avLst/>
            </a:prstGeom>
            <a:noFill/>
            <a:ln w="12700">
              <a:solidFill>
                <a:schemeClr val="tx1"/>
              </a:solidFill>
            </a:ln>
          </p:spPr>
        </p:sp>
        <p:sp>
          <p:nvSpPr>
            <p:cNvPr id="47" name="Прямая соединительная линия 46"/>
            <p:cNvSpPr/>
            <p:nvPr/>
          </p:nvSpPr>
          <p:spPr>
            <a:xfrm>
              <a:off x="304" y="3879"/>
              <a:ext cx="0" cy="345"/>
            </a:xfrm>
            <a:prstGeom prst="line">
              <a:avLst/>
            </a:prstGeom>
            <a:noFill/>
            <a:ln w="12700">
              <a:solidFill>
                <a:schemeClr val="tx1"/>
              </a:solidFill>
            </a:ln>
          </p:spPr>
        </p:sp>
        <p:sp>
          <p:nvSpPr>
            <p:cNvPr id="48" name="TextBox 47"/>
            <p:cNvSpPr txBox="1"/>
            <p:nvPr/>
          </p:nvSpPr>
          <p:spPr>
            <a:xfrm>
              <a:off x="3697" y="3879"/>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190</a:t>
              </a:r>
            </a:p>
          </p:txBody>
        </p:sp>
        <p:sp>
          <p:nvSpPr>
            <p:cNvPr id="49" name="Прямая соединительная линия 48"/>
            <p:cNvSpPr/>
            <p:nvPr/>
          </p:nvSpPr>
          <p:spPr>
            <a:xfrm>
              <a:off x="3697" y="3879"/>
              <a:ext cx="2239" cy="0"/>
            </a:xfrm>
            <a:prstGeom prst="line">
              <a:avLst/>
            </a:prstGeom>
            <a:noFill/>
            <a:ln w="12700">
              <a:solidFill>
                <a:schemeClr val="tx1"/>
              </a:solidFill>
            </a:ln>
          </p:spPr>
        </p:sp>
        <p:sp>
          <p:nvSpPr>
            <p:cNvPr id="50" name="Прямая соединительная линия 49"/>
            <p:cNvSpPr/>
            <p:nvPr/>
          </p:nvSpPr>
          <p:spPr>
            <a:xfrm>
              <a:off x="5936" y="3879"/>
              <a:ext cx="0" cy="345"/>
            </a:xfrm>
            <a:prstGeom prst="line">
              <a:avLst/>
            </a:prstGeom>
            <a:noFill/>
            <a:ln w="12700">
              <a:solidFill>
                <a:schemeClr val="tx1"/>
              </a:solidFill>
            </a:ln>
          </p:spPr>
        </p:sp>
        <p:sp>
          <p:nvSpPr>
            <p:cNvPr id="51" name="Прямая соединительная линия 50"/>
            <p:cNvSpPr/>
            <p:nvPr/>
          </p:nvSpPr>
          <p:spPr>
            <a:xfrm>
              <a:off x="3697" y="4224"/>
              <a:ext cx="2239" cy="0"/>
            </a:xfrm>
            <a:prstGeom prst="line">
              <a:avLst/>
            </a:prstGeom>
            <a:noFill/>
            <a:ln w="12700">
              <a:solidFill>
                <a:schemeClr val="tx1"/>
              </a:solidFill>
            </a:ln>
          </p:spPr>
        </p:sp>
        <p:sp>
          <p:nvSpPr>
            <p:cNvPr id="52" name="Прямая соединительная линия 51"/>
            <p:cNvSpPr/>
            <p:nvPr/>
          </p:nvSpPr>
          <p:spPr>
            <a:xfrm>
              <a:off x="3697" y="3879"/>
              <a:ext cx="0" cy="345"/>
            </a:xfrm>
            <a:prstGeom prst="line">
              <a:avLst/>
            </a:prstGeom>
            <a:noFill/>
            <a:ln w="12700">
              <a:solidFill>
                <a:schemeClr val="tx1"/>
              </a:solidFill>
            </a:ln>
          </p:spPr>
        </p:sp>
        <p:sp>
          <p:nvSpPr>
            <p:cNvPr id="53" name="TextBox 52"/>
            <p:cNvSpPr txBox="1"/>
            <p:nvPr/>
          </p:nvSpPr>
          <p:spPr>
            <a:xfrm>
              <a:off x="5936" y="3879"/>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4,06</a:t>
              </a:r>
            </a:p>
          </p:txBody>
        </p:sp>
        <p:sp>
          <p:nvSpPr>
            <p:cNvPr id="54" name="Прямая соединительная линия 53"/>
            <p:cNvSpPr/>
            <p:nvPr/>
          </p:nvSpPr>
          <p:spPr>
            <a:xfrm>
              <a:off x="5936" y="3879"/>
              <a:ext cx="2375" cy="0"/>
            </a:xfrm>
            <a:prstGeom prst="line">
              <a:avLst/>
            </a:prstGeom>
            <a:noFill/>
            <a:ln w="12700">
              <a:solidFill>
                <a:schemeClr val="tx1"/>
              </a:solidFill>
            </a:ln>
          </p:spPr>
        </p:sp>
        <p:sp>
          <p:nvSpPr>
            <p:cNvPr id="55" name="Прямая соединительная линия 54"/>
            <p:cNvSpPr/>
            <p:nvPr/>
          </p:nvSpPr>
          <p:spPr>
            <a:xfrm>
              <a:off x="8311" y="3879"/>
              <a:ext cx="0" cy="345"/>
            </a:xfrm>
            <a:prstGeom prst="line">
              <a:avLst/>
            </a:prstGeom>
            <a:noFill/>
            <a:ln w="12700">
              <a:solidFill>
                <a:schemeClr val="tx1"/>
              </a:solidFill>
            </a:ln>
          </p:spPr>
        </p:sp>
        <p:sp>
          <p:nvSpPr>
            <p:cNvPr id="56" name="Прямая соединительная линия 55"/>
            <p:cNvSpPr/>
            <p:nvPr/>
          </p:nvSpPr>
          <p:spPr>
            <a:xfrm>
              <a:off x="5936" y="4224"/>
              <a:ext cx="2375" cy="0"/>
            </a:xfrm>
            <a:prstGeom prst="line">
              <a:avLst/>
            </a:prstGeom>
            <a:noFill/>
            <a:ln w="12700">
              <a:solidFill>
                <a:schemeClr val="tx1"/>
              </a:solidFill>
            </a:ln>
          </p:spPr>
        </p:sp>
        <p:sp>
          <p:nvSpPr>
            <p:cNvPr id="57" name="Прямая соединительная линия 56"/>
            <p:cNvSpPr/>
            <p:nvPr/>
          </p:nvSpPr>
          <p:spPr>
            <a:xfrm>
              <a:off x="5936" y="3879"/>
              <a:ext cx="0" cy="345"/>
            </a:xfrm>
            <a:prstGeom prst="line">
              <a:avLst/>
            </a:prstGeom>
            <a:noFill/>
            <a:ln w="12700">
              <a:solidFill>
                <a:schemeClr val="tx1"/>
              </a:solidFill>
            </a:ln>
          </p:spPr>
        </p:sp>
        <p:sp>
          <p:nvSpPr>
            <p:cNvPr id="58" name="TextBox 57"/>
            <p:cNvSpPr txBox="1"/>
            <p:nvPr/>
          </p:nvSpPr>
          <p:spPr>
            <a:xfrm>
              <a:off x="304" y="4224"/>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36</a:t>
              </a:r>
            </a:p>
          </p:txBody>
        </p:sp>
        <p:sp>
          <p:nvSpPr>
            <p:cNvPr id="59" name="Прямая соединительная линия 58"/>
            <p:cNvSpPr/>
            <p:nvPr/>
          </p:nvSpPr>
          <p:spPr>
            <a:xfrm>
              <a:off x="304" y="4224"/>
              <a:ext cx="3393" cy="0"/>
            </a:xfrm>
            <a:prstGeom prst="line">
              <a:avLst/>
            </a:prstGeom>
            <a:noFill/>
            <a:ln w="12700">
              <a:solidFill>
                <a:schemeClr val="tx1"/>
              </a:solidFill>
            </a:ln>
          </p:spPr>
        </p:sp>
        <p:sp>
          <p:nvSpPr>
            <p:cNvPr id="60" name="Прямая соединительная линия 59"/>
            <p:cNvSpPr/>
            <p:nvPr/>
          </p:nvSpPr>
          <p:spPr>
            <a:xfrm>
              <a:off x="3697" y="4224"/>
              <a:ext cx="0" cy="345"/>
            </a:xfrm>
            <a:prstGeom prst="line">
              <a:avLst/>
            </a:prstGeom>
            <a:noFill/>
            <a:ln w="12700">
              <a:solidFill>
                <a:schemeClr val="tx1"/>
              </a:solidFill>
            </a:ln>
          </p:spPr>
        </p:sp>
        <p:sp>
          <p:nvSpPr>
            <p:cNvPr id="61" name="Прямая соединительная линия 60"/>
            <p:cNvSpPr/>
            <p:nvPr/>
          </p:nvSpPr>
          <p:spPr>
            <a:xfrm>
              <a:off x="304" y="4569"/>
              <a:ext cx="3393" cy="0"/>
            </a:xfrm>
            <a:prstGeom prst="line">
              <a:avLst/>
            </a:prstGeom>
            <a:noFill/>
            <a:ln w="12700">
              <a:solidFill>
                <a:schemeClr val="tx1"/>
              </a:solidFill>
            </a:ln>
          </p:spPr>
        </p:sp>
        <p:sp>
          <p:nvSpPr>
            <p:cNvPr id="62" name="Прямая соединительная линия 61"/>
            <p:cNvSpPr/>
            <p:nvPr/>
          </p:nvSpPr>
          <p:spPr>
            <a:xfrm>
              <a:off x="304" y="4224"/>
              <a:ext cx="0" cy="345"/>
            </a:xfrm>
            <a:prstGeom prst="line">
              <a:avLst/>
            </a:prstGeom>
            <a:noFill/>
            <a:ln w="12700">
              <a:solidFill>
                <a:schemeClr val="tx1"/>
              </a:solidFill>
            </a:ln>
          </p:spPr>
        </p:sp>
        <p:sp>
          <p:nvSpPr>
            <p:cNvPr id="63" name="TextBox 62"/>
            <p:cNvSpPr txBox="1"/>
            <p:nvPr/>
          </p:nvSpPr>
          <p:spPr>
            <a:xfrm>
              <a:off x="3697" y="4224"/>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183</a:t>
              </a:r>
            </a:p>
          </p:txBody>
        </p:sp>
        <p:sp>
          <p:nvSpPr>
            <p:cNvPr id="64" name="Прямая соединительная линия 63"/>
            <p:cNvSpPr/>
            <p:nvPr/>
          </p:nvSpPr>
          <p:spPr>
            <a:xfrm>
              <a:off x="3697" y="4224"/>
              <a:ext cx="2239" cy="0"/>
            </a:xfrm>
            <a:prstGeom prst="line">
              <a:avLst/>
            </a:prstGeom>
            <a:noFill/>
            <a:ln w="12700">
              <a:solidFill>
                <a:schemeClr val="tx1"/>
              </a:solidFill>
            </a:ln>
          </p:spPr>
        </p:sp>
        <p:sp>
          <p:nvSpPr>
            <p:cNvPr id="65" name="Прямая соединительная линия 64"/>
            <p:cNvSpPr/>
            <p:nvPr/>
          </p:nvSpPr>
          <p:spPr>
            <a:xfrm>
              <a:off x="5936" y="4224"/>
              <a:ext cx="0" cy="345"/>
            </a:xfrm>
            <a:prstGeom prst="line">
              <a:avLst/>
            </a:prstGeom>
            <a:noFill/>
            <a:ln w="12700">
              <a:solidFill>
                <a:schemeClr val="tx1"/>
              </a:solidFill>
            </a:ln>
          </p:spPr>
        </p:sp>
        <p:sp>
          <p:nvSpPr>
            <p:cNvPr id="66" name="Прямая соединительная линия 65"/>
            <p:cNvSpPr/>
            <p:nvPr/>
          </p:nvSpPr>
          <p:spPr>
            <a:xfrm>
              <a:off x="3697" y="4569"/>
              <a:ext cx="2239" cy="0"/>
            </a:xfrm>
            <a:prstGeom prst="line">
              <a:avLst/>
            </a:prstGeom>
            <a:noFill/>
            <a:ln w="12700">
              <a:solidFill>
                <a:schemeClr val="tx1"/>
              </a:solidFill>
            </a:ln>
          </p:spPr>
        </p:sp>
        <p:sp>
          <p:nvSpPr>
            <p:cNvPr id="67" name="Прямая соединительная линия 66"/>
            <p:cNvSpPr/>
            <p:nvPr/>
          </p:nvSpPr>
          <p:spPr>
            <a:xfrm>
              <a:off x="3697" y="4224"/>
              <a:ext cx="0" cy="345"/>
            </a:xfrm>
            <a:prstGeom prst="line">
              <a:avLst/>
            </a:prstGeom>
            <a:noFill/>
            <a:ln w="12700">
              <a:solidFill>
                <a:schemeClr val="tx1"/>
              </a:solidFill>
            </a:ln>
          </p:spPr>
        </p:sp>
        <p:sp>
          <p:nvSpPr>
            <p:cNvPr id="68" name="TextBox 67"/>
            <p:cNvSpPr txBox="1"/>
            <p:nvPr/>
          </p:nvSpPr>
          <p:spPr>
            <a:xfrm>
              <a:off x="5936" y="4224"/>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3,53</a:t>
              </a:r>
            </a:p>
          </p:txBody>
        </p:sp>
        <p:sp>
          <p:nvSpPr>
            <p:cNvPr id="69" name="Прямая соединительная линия 68"/>
            <p:cNvSpPr/>
            <p:nvPr/>
          </p:nvSpPr>
          <p:spPr>
            <a:xfrm>
              <a:off x="5936" y="4224"/>
              <a:ext cx="2375" cy="0"/>
            </a:xfrm>
            <a:prstGeom prst="line">
              <a:avLst/>
            </a:prstGeom>
            <a:noFill/>
            <a:ln w="12700">
              <a:solidFill>
                <a:schemeClr val="tx1"/>
              </a:solidFill>
            </a:ln>
          </p:spPr>
        </p:sp>
        <p:sp>
          <p:nvSpPr>
            <p:cNvPr id="70" name="Прямая соединительная линия 69"/>
            <p:cNvSpPr/>
            <p:nvPr/>
          </p:nvSpPr>
          <p:spPr>
            <a:xfrm>
              <a:off x="8311" y="4224"/>
              <a:ext cx="0" cy="345"/>
            </a:xfrm>
            <a:prstGeom prst="line">
              <a:avLst/>
            </a:prstGeom>
            <a:noFill/>
            <a:ln w="12700">
              <a:solidFill>
                <a:schemeClr val="tx1"/>
              </a:solidFill>
            </a:ln>
          </p:spPr>
        </p:sp>
        <p:sp>
          <p:nvSpPr>
            <p:cNvPr id="71" name="Прямая соединительная линия 70"/>
            <p:cNvSpPr/>
            <p:nvPr/>
          </p:nvSpPr>
          <p:spPr>
            <a:xfrm>
              <a:off x="5936" y="4569"/>
              <a:ext cx="2375" cy="0"/>
            </a:xfrm>
            <a:prstGeom prst="line">
              <a:avLst/>
            </a:prstGeom>
            <a:noFill/>
            <a:ln w="12700">
              <a:solidFill>
                <a:schemeClr val="tx1"/>
              </a:solidFill>
            </a:ln>
          </p:spPr>
        </p:sp>
        <p:sp>
          <p:nvSpPr>
            <p:cNvPr id="72" name="Прямая соединительная линия 71"/>
            <p:cNvSpPr/>
            <p:nvPr/>
          </p:nvSpPr>
          <p:spPr>
            <a:xfrm>
              <a:off x="5936" y="4224"/>
              <a:ext cx="0" cy="345"/>
            </a:xfrm>
            <a:prstGeom prst="line">
              <a:avLst/>
            </a:prstGeom>
            <a:noFill/>
            <a:ln w="12700">
              <a:solidFill>
                <a:schemeClr val="tx1"/>
              </a:solidFill>
            </a:ln>
          </p:spPr>
        </p:sp>
        <p:sp>
          <p:nvSpPr>
            <p:cNvPr id="73" name="TextBox 72"/>
            <p:cNvSpPr txBox="1"/>
            <p:nvPr/>
          </p:nvSpPr>
          <p:spPr>
            <a:xfrm>
              <a:off x="304" y="4569"/>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40</a:t>
              </a:r>
            </a:p>
          </p:txBody>
        </p:sp>
        <p:sp>
          <p:nvSpPr>
            <p:cNvPr id="74" name="Прямая соединительная линия 73"/>
            <p:cNvSpPr/>
            <p:nvPr/>
          </p:nvSpPr>
          <p:spPr>
            <a:xfrm>
              <a:off x="304" y="4569"/>
              <a:ext cx="3393" cy="0"/>
            </a:xfrm>
            <a:prstGeom prst="line">
              <a:avLst/>
            </a:prstGeom>
            <a:noFill/>
            <a:ln w="12700">
              <a:solidFill>
                <a:schemeClr val="tx1"/>
              </a:solidFill>
            </a:ln>
          </p:spPr>
        </p:sp>
        <p:sp>
          <p:nvSpPr>
            <p:cNvPr id="75" name="Прямая соединительная линия 74"/>
            <p:cNvSpPr/>
            <p:nvPr/>
          </p:nvSpPr>
          <p:spPr>
            <a:xfrm>
              <a:off x="3697" y="4569"/>
              <a:ext cx="0" cy="345"/>
            </a:xfrm>
            <a:prstGeom prst="line">
              <a:avLst/>
            </a:prstGeom>
            <a:noFill/>
            <a:ln w="12700">
              <a:solidFill>
                <a:schemeClr val="tx1"/>
              </a:solidFill>
            </a:ln>
          </p:spPr>
        </p:sp>
        <p:sp>
          <p:nvSpPr>
            <p:cNvPr id="76" name="Прямая соединительная линия 75"/>
            <p:cNvSpPr/>
            <p:nvPr/>
          </p:nvSpPr>
          <p:spPr>
            <a:xfrm>
              <a:off x="304" y="4914"/>
              <a:ext cx="3393" cy="0"/>
            </a:xfrm>
            <a:prstGeom prst="line">
              <a:avLst/>
            </a:prstGeom>
            <a:noFill/>
            <a:ln w="12700">
              <a:solidFill>
                <a:schemeClr val="tx1"/>
              </a:solidFill>
            </a:ln>
          </p:spPr>
        </p:sp>
        <p:sp>
          <p:nvSpPr>
            <p:cNvPr id="77" name="Прямая соединительная линия 76"/>
            <p:cNvSpPr/>
            <p:nvPr/>
          </p:nvSpPr>
          <p:spPr>
            <a:xfrm>
              <a:off x="304" y="4569"/>
              <a:ext cx="0" cy="345"/>
            </a:xfrm>
            <a:prstGeom prst="line">
              <a:avLst/>
            </a:prstGeom>
            <a:noFill/>
            <a:ln w="12700">
              <a:solidFill>
                <a:schemeClr val="tx1"/>
              </a:solidFill>
            </a:ln>
          </p:spPr>
        </p:sp>
        <p:sp>
          <p:nvSpPr>
            <p:cNvPr id="78" name="TextBox 77"/>
            <p:cNvSpPr txBox="1"/>
            <p:nvPr/>
          </p:nvSpPr>
          <p:spPr>
            <a:xfrm>
              <a:off x="3697" y="4569"/>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163</a:t>
              </a:r>
            </a:p>
          </p:txBody>
        </p:sp>
        <p:sp>
          <p:nvSpPr>
            <p:cNvPr id="79" name="Прямая соединительная линия 78"/>
            <p:cNvSpPr/>
            <p:nvPr/>
          </p:nvSpPr>
          <p:spPr>
            <a:xfrm>
              <a:off x="3697" y="4569"/>
              <a:ext cx="2239" cy="0"/>
            </a:xfrm>
            <a:prstGeom prst="line">
              <a:avLst/>
            </a:prstGeom>
            <a:noFill/>
            <a:ln w="12700">
              <a:solidFill>
                <a:schemeClr val="tx1"/>
              </a:solidFill>
            </a:ln>
          </p:spPr>
        </p:sp>
        <p:sp>
          <p:nvSpPr>
            <p:cNvPr id="80" name="Прямая соединительная линия 79"/>
            <p:cNvSpPr/>
            <p:nvPr/>
          </p:nvSpPr>
          <p:spPr>
            <a:xfrm>
              <a:off x="5936" y="4569"/>
              <a:ext cx="0" cy="345"/>
            </a:xfrm>
            <a:prstGeom prst="line">
              <a:avLst/>
            </a:prstGeom>
            <a:noFill/>
            <a:ln w="12700">
              <a:solidFill>
                <a:schemeClr val="tx1"/>
              </a:solidFill>
            </a:ln>
          </p:spPr>
        </p:sp>
        <p:sp>
          <p:nvSpPr>
            <p:cNvPr id="81" name="Прямая соединительная линия 80"/>
            <p:cNvSpPr/>
            <p:nvPr/>
          </p:nvSpPr>
          <p:spPr>
            <a:xfrm>
              <a:off x="3697" y="4914"/>
              <a:ext cx="2239" cy="0"/>
            </a:xfrm>
            <a:prstGeom prst="line">
              <a:avLst/>
            </a:prstGeom>
            <a:noFill/>
            <a:ln w="12700">
              <a:solidFill>
                <a:schemeClr val="tx1"/>
              </a:solidFill>
            </a:ln>
          </p:spPr>
        </p:sp>
        <p:sp>
          <p:nvSpPr>
            <p:cNvPr id="82" name="Прямая соединительная линия 81"/>
            <p:cNvSpPr/>
            <p:nvPr/>
          </p:nvSpPr>
          <p:spPr>
            <a:xfrm>
              <a:off x="3697" y="4569"/>
              <a:ext cx="0" cy="345"/>
            </a:xfrm>
            <a:prstGeom prst="line">
              <a:avLst/>
            </a:prstGeom>
            <a:noFill/>
            <a:ln w="12700">
              <a:solidFill>
                <a:schemeClr val="tx1"/>
              </a:solidFill>
            </a:ln>
          </p:spPr>
        </p:sp>
        <p:sp>
          <p:nvSpPr>
            <p:cNvPr id="83" name="TextBox 82"/>
            <p:cNvSpPr txBox="1"/>
            <p:nvPr/>
          </p:nvSpPr>
          <p:spPr>
            <a:xfrm>
              <a:off x="5936" y="4569"/>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4,42</a:t>
              </a:r>
            </a:p>
          </p:txBody>
        </p:sp>
        <p:sp>
          <p:nvSpPr>
            <p:cNvPr id="84" name="Прямая соединительная линия 83"/>
            <p:cNvSpPr/>
            <p:nvPr/>
          </p:nvSpPr>
          <p:spPr>
            <a:xfrm>
              <a:off x="5936" y="4569"/>
              <a:ext cx="2375" cy="0"/>
            </a:xfrm>
            <a:prstGeom prst="line">
              <a:avLst/>
            </a:prstGeom>
            <a:noFill/>
            <a:ln w="12700">
              <a:solidFill>
                <a:schemeClr val="tx1"/>
              </a:solidFill>
            </a:ln>
          </p:spPr>
        </p:sp>
        <p:sp>
          <p:nvSpPr>
            <p:cNvPr id="85" name="Прямая соединительная линия 84"/>
            <p:cNvSpPr/>
            <p:nvPr/>
          </p:nvSpPr>
          <p:spPr>
            <a:xfrm>
              <a:off x="8311" y="4569"/>
              <a:ext cx="0" cy="345"/>
            </a:xfrm>
            <a:prstGeom prst="line">
              <a:avLst/>
            </a:prstGeom>
            <a:noFill/>
            <a:ln w="12700">
              <a:solidFill>
                <a:schemeClr val="tx1"/>
              </a:solidFill>
            </a:ln>
          </p:spPr>
        </p:sp>
        <p:sp>
          <p:nvSpPr>
            <p:cNvPr id="86" name="Прямая соединительная линия 85"/>
            <p:cNvSpPr/>
            <p:nvPr/>
          </p:nvSpPr>
          <p:spPr>
            <a:xfrm>
              <a:off x="5936" y="4914"/>
              <a:ext cx="2375" cy="0"/>
            </a:xfrm>
            <a:prstGeom prst="line">
              <a:avLst/>
            </a:prstGeom>
            <a:noFill/>
            <a:ln w="12700">
              <a:solidFill>
                <a:schemeClr val="tx1"/>
              </a:solidFill>
            </a:ln>
          </p:spPr>
        </p:sp>
        <p:sp>
          <p:nvSpPr>
            <p:cNvPr id="87" name="Прямая соединительная линия 86"/>
            <p:cNvSpPr/>
            <p:nvPr/>
          </p:nvSpPr>
          <p:spPr>
            <a:xfrm>
              <a:off x="5936" y="4569"/>
              <a:ext cx="0" cy="345"/>
            </a:xfrm>
            <a:prstGeom prst="line">
              <a:avLst/>
            </a:prstGeom>
            <a:noFill/>
            <a:ln w="12700">
              <a:solidFill>
                <a:schemeClr val="tx1"/>
              </a:solidFill>
            </a:ln>
          </p:spPr>
        </p:sp>
        <p:sp>
          <p:nvSpPr>
            <p:cNvPr id="88" name="TextBox 87"/>
            <p:cNvSpPr txBox="1"/>
            <p:nvPr/>
          </p:nvSpPr>
          <p:spPr>
            <a:xfrm>
              <a:off x="304" y="4914"/>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45</a:t>
              </a:r>
            </a:p>
          </p:txBody>
        </p:sp>
        <p:sp>
          <p:nvSpPr>
            <p:cNvPr id="89" name="Прямая соединительная линия 88"/>
            <p:cNvSpPr/>
            <p:nvPr/>
          </p:nvSpPr>
          <p:spPr>
            <a:xfrm>
              <a:off x="304" y="4914"/>
              <a:ext cx="3393" cy="0"/>
            </a:xfrm>
            <a:prstGeom prst="line">
              <a:avLst/>
            </a:prstGeom>
            <a:noFill/>
            <a:ln w="12700">
              <a:solidFill>
                <a:schemeClr val="tx1"/>
              </a:solidFill>
            </a:ln>
          </p:spPr>
        </p:sp>
        <p:sp>
          <p:nvSpPr>
            <p:cNvPr id="90" name="Прямая соединительная линия 89"/>
            <p:cNvSpPr/>
            <p:nvPr/>
          </p:nvSpPr>
          <p:spPr>
            <a:xfrm>
              <a:off x="3697" y="4914"/>
              <a:ext cx="0" cy="345"/>
            </a:xfrm>
            <a:prstGeom prst="line">
              <a:avLst/>
            </a:prstGeom>
            <a:noFill/>
            <a:ln w="12700">
              <a:solidFill>
                <a:schemeClr val="tx1"/>
              </a:solidFill>
            </a:ln>
          </p:spPr>
        </p:sp>
        <p:sp>
          <p:nvSpPr>
            <p:cNvPr id="91" name="Прямая соединительная линия 90"/>
            <p:cNvSpPr/>
            <p:nvPr/>
          </p:nvSpPr>
          <p:spPr>
            <a:xfrm>
              <a:off x="304" y="5259"/>
              <a:ext cx="3393" cy="0"/>
            </a:xfrm>
            <a:prstGeom prst="line">
              <a:avLst/>
            </a:prstGeom>
            <a:noFill/>
            <a:ln w="12700">
              <a:solidFill>
                <a:schemeClr val="tx1"/>
              </a:solidFill>
            </a:ln>
          </p:spPr>
        </p:sp>
        <p:sp>
          <p:nvSpPr>
            <p:cNvPr id="92" name="Прямая соединительная линия 91"/>
            <p:cNvSpPr/>
            <p:nvPr/>
          </p:nvSpPr>
          <p:spPr>
            <a:xfrm>
              <a:off x="304" y="4914"/>
              <a:ext cx="0" cy="345"/>
            </a:xfrm>
            <a:prstGeom prst="line">
              <a:avLst/>
            </a:prstGeom>
            <a:noFill/>
            <a:ln w="12700">
              <a:solidFill>
                <a:schemeClr val="tx1"/>
              </a:solidFill>
            </a:ln>
          </p:spPr>
        </p:sp>
        <p:sp>
          <p:nvSpPr>
            <p:cNvPr id="93" name="TextBox 92"/>
            <p:cNvSpPr txBox="1"/>
            <p:nvPr/>
          </p:nvSpPr>
          <p:spPr>
            <a:xfrm>
              <a:off x="3697" y="4914"/>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150</a:t>
              </a:r>
            </a:p>
          </p:txBody>
        </p:sp>
        <p:sp>
          <p:nvSpPr>
            <p:cNvPr id="94" name="Прямая соединительная линия 93"/>
            <p:cNvSpPr/>
            <p:nvPr/>
          </p:nvSpPr>
          <p:spPr>
            <a:xfrm>
              <a:off x="3697" y="4914"/>
              <a:ext cx="2239" cy="0"/>
            </a:xfrm>
            <a:prstGeom prst="line">
              <a:avLst/>
            </a:prstGeom>
            <a:noFill/>
            <a:ln w="12700">
              <a:solidFill>
                <a:schemeClr val="tx1"/>
              </a:solidFill>
            </a:ln>
          </p:spPr>
        </p:sp>
        <p:sp>
          <p:nvSpPr>
            <p:cNvPr id="95" name="Прямая соединительная линия 94"/>
            <p:cNvSpPr/>
            <p:nvPr/>
          </p:nvSpPr>
          <p:spPr>
            <a:xfrm>
              <a:off x="5936" y="4914"/>
              <a:ext cx="0" cy="345"/>
            </a:xfrm>
            <a:prstGeom prst="line">
              <a:avLst/>
            </a:prstGeom>
            <a:noFill/>
            <a:ln w="12700">
              <a:solidFill>
                <a:schemeClr val="tx1"/>
              </a:solidFill>
            </a:ln>
          </p:spPr>
        </p:sp>
        <p:sp>
          <p:nvSpPr>
            <p:cNvPr id="96" name="Прямая соединительная линия 95"/>
            <p:cNvSpPr/>
            <p:nvPr/>
          </p:nvSpPr>
          <p:spPr>
            <a:xfrm>
              <a:off x="3697" y="5259"/>
              <a:ext cx="2239" cy="0"/>
            </a:xfrm>
            <a:prstGeom prst="line">
              <a:avLst/>
            </a:prstGeom>
            <a:noFill/>
            <a:ln w="12700">
              <a:solidFill>
                <a:schemeClr val="tx1"/>
              </a:solidFill>
            </a:ln>
          </p:spPr>
        </p:sp>
        <p:sp>
          <p:nvSpPr>
            <p:cNvPr id="97" name="Прямая соединительная линия 96"/>
            <p:cNvSpPr/>
            <p:nvPr/>
          </p:nvSpPr>
          <p:spPr>
            <a:xfrm>
              <a:off x="3697" y="4914"/>
              <a:ext cx="0" cy="345"/>
            </a:xfrm>
            <a:prstGeom prst="line">
              <a:avLst/>
            </a:prstGeom>
            <a:noFill/>
            <a:ln w="12700">
              <a:solidFill>
                <a:schemeClr val="tx1"/>
              </a:solidFill>
            </a:ln>
          </p:spPr>
        </p:sp>
        <p:sp>
          <p:nvSpPr>
            <p:cNvPr id="98" name="TextBox 97"/>
            <p:cNvSpPr txBox="1"/>
            <p:nvPr/>
          </p:nvSpPr>
          <p:spPr>
            <a:xfrm>
              <a:off x="5936" y="4914"/>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4,8</a:t>
              </a:r>
            </a:p>
          </p:txBody>
        </p:sp>
        <p:sp>
          <p:nvSpPr>
            <p:cNvPr id="99" name="Прямая соединительная линия 98"/>
            <p:cNvSpPr/>
            <p:nvPr/>
          </p:nvSpPr>
          <p:spPr>
            <a:xfrm>
              <a:off x="5936" y="4914"/>
              <a:ext cx="2375" cy="0"/>
            </a:xfrm>
            <a:prstGeom prst="line">
              <a:avLst/>
            </a:prstGeom>
            <a:noFill/>
            <a:ln w="12700">
              <a:solidFill>
                <a:schemeClr val="tx1"/>
              </a:solidFill>
            </a:ln>
          </p:spPr>
        </p:sp>
        <p:sp>
          <p:nvSpPr>
            <p:cNvPr id="100" name="Прямая соединительная линия 99"/>
            <p:cNvSpPr/>
            <p:nvPr/>
          </p:nvSpPr>
          <p:spPr>
            <a:xfrm>
              <a:off x="8311" y="4914"/>
              <a:ext cx="0" cy="345"/>
            </a:xfrm>
            <a:prstGeom prst="line">
              <a:avLst/>
            </a:prstGeom>
            <a:noFill/>
            <a:ln w="12700">
              <a:solidFill>
                <a:schemeClr val="tx1"/>
              </a:solidFill>
            </a:ln>
          </p:spPr>
        </p:sp>
        <p:sp>
          <p:nvSpPr>
            <p:cNvPr id="101" name="Прямая соединительная линия 100"/>
            <p:cNvSpPr/>
            <p:nvPr/>
          </p:nvSpPr>
          <p:spPr>
            <a:xfrm>
              <a:off x="5936" y="5259"/>
              <a:ext cx="2375" cy="0"/>
            </a:xfrm>
            <a:prstGeom prst="line">
              <a:avLst/>
            </a:prstGeom>
            <a:noFill/>
            <a:ln w="12700">
              <a:solidFill>
                <a:schemeClr val="tx1"/>
              </a:solidFill>
            </a:ln>
          </p:spPr>
        </p:sp>
        <p:sp>
          <p:nvSpPr>
            <p:cNvPr id="102" name="Прямая соединительная линия 101"/>
            <p:cNvSpPr/>
            <p:nvPr/>
          </p:nvSpPr>
          <p:spPr>
            <a:xfrm>
              <a:off x="5936" y="4914"/>
              <a:ext cx="0" cy="345"/>
            </a:xfrm>
            <a:prstGeom prst="line">
              <a:avLst/>
            </a:prstGeom>
            <a:noFill/>
            <a:ln w="12700">
              <a:solidFill>
                <a:schemeClr val="tx1"/>
              </a:solidFill>
            </a:ln>
          </p:spPr>
        </p:sp>
        <p:sp>
          <p:nvSpPr>
            <p:cNvPr id="103" name="TextBox 102"/>
            <p:cNvSpPr txBox="1"/>
            <p:nvPr/>
          </p:nvSpPr>
          <p:spPr>
            <a:xfrm>
              <a:off x="304" y="5259"/>
              <a:ext cx="3393"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55</a:t>
              </a:r>
            </a:p>
          </p:txBody>
        </p:sp>
        <p:sp>
          <p:nvSpPr>
            <p:cNvPr id="104" name="Прямая соединительная линия 103"/>
            <p:cNvSpPr/>
            <p:nvPr/>
          </p:nvSpPr>
          <p:spPr>
            <a:xfrm>
              <a:off x="304" y="5259"/>
              <a:ext cx="3393" cy="0"/>
            </a:xfrm>
            <a:prstGeom prst="line">
              <a:avLst/>
            </a:prstGeom>
            <a:noFill/>
            <a:ln w="12700">
              <a:solidFill>
                <a:schemeClr val="tx1"/>
              </a:solidFill>
            </a:ln>
          </p:spPr>
        </p:sp>
        <p:sp>
          <p:nvSpPr>
            <p:cNvPr id="105" name="Прямая соединительная линия 104"/>
            <p:cNvSpPr/>
            <p:nvPr/>
          </p:nvSpPr>
          <p:spPr>
            <a:xfrm>
              <a:off x="3697" y="5259"/>
              <a:ext cx="0" cy="345"/>
            </a:xfrm>
            <a:prstGeom prst="line">
              <a:avLst/>
            </a:prstGeom>
            <a:noFill/>
            <a:ln w="12700">
              <a:solidFill>
                <a:schemeClr val="tx1"/>
              </a:solidFill>
            </a:ln>
          </p:spPr>
        </p:sp>
        <p:sp>
          <p:nvSpPr>
            <p:cNvPr id="106" name="Прямая соединительная линия 105"/>
            <p:cNvSpPr/>
            <p:nvPr/>
          </p:nvSpPr>
          <p:spPr>
            <a:xfrm>
              <a:off x="304" y="5604"/>
              <a:ext cx="3393" cy="0"/>
            </a:xfrm>
            <a:prstGeom prst="line">
              <a:avLst/>
            </a:prstGeom>
            <a:noFill/>
            <a:ln w="12700">
              <a:solidFill>
                <a:schemeClr val="tx1"/>
              </a:solidFill>
            </a:ln>
          </p:spPr>
        </p:sp>
        <p:sp>
          <p:nvSpPr>
            <p:cNvPr id="107" name="Прямая соединительная линия 106"/>
            <p:cNvSpPr/>
            <p:nvPr/>
          </p:nvSpPr>
          <p:spPr>
            <a:xfrm>
              <a:off x="304" y="5259"/>
              <a:ext cx="0" cy="345"/>
            </a:xfrm>
            <a:prstGeom prst="line">
              <a:avLst/>
            </a:prstGeom>
            <a:noFill/>
            <a:ln w="12700">
              <a:solidFill>
                <a:schemeClr val="tx1"/>
              </a:solidFill>
            </a:ln>
          </p:spPr>
        </p:sp>
        <p:sp>
          <p:nvSpPr>
            <p:cNvPr id="108" name="TextBox 107"/>
            <p:cNvSpPr txBox="1"/>
            <p:nvPr/>
          </p:nvSpPr>
          <p:spPr>
            <a:xfrm>
              <a:off x="3697" y="5259"/>
              <a:ext cx="2239"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145</a:t>
              </a:r>
            </a:p>
          </p:txBody>
        </p:sp>
        <p:sp>
          <p:nvSpPr>
            <p:cNvPr id="109" name="Прямая соединительная линия 108"/>
            <p:cNvSpPr/>
            <p:nvPr/>
          </p:nvSpPr>
          <p:spPr>
            <a:xfrm>
              <a:off x="3697" y="5259"/>
              <a:ext cx="2239" cy="0"/>
            </a:xfrm>
            <a:prstGeom prst="line">
              <a:avLst/>
            </a:prstGeom>
            <a:noFill/>
            <a:ln w="12700">
              <a:solidFill>
                <a:schemeClr val="tx1"/>
              </a:solidFill>
            </a:ln>
          </p:spPr>
        </p:sp>
        <p:sp>
          <p:nvSpPr>
            <p:cNvPr id="110" name="Прямая соединительная линия 109"/>
            <p:cNvSpPr/>
            <p:nvPr/>
          </p:nvSpPr>
          <p:spPr>
            <a:xfrm>
              <a:off x="5936" y="5259"/>
              <a:ext cx="0" cy="345"/>
            </a:xfrm>
            <a:prstGeom prst="line">
              <a:avLst/>
            </a:prstGeom>
            <a:noFill/>
            <a:ln w="12700">
              <a:solidFill>
                <a:schemeClr val="tx1"/>
              </a:solidFill>
            </a:ln>
          </p:spPr>
        </p:sp>
        <p:sp>
          <p:nvSpPr>
            <p:cNvPr id="111" name="Прямая соединительная линия 110"/>
            <p:cNvSpPr/>
            <p:nvPr/>
          </p:nvSpPr>
          <p:spPr>
            <a:xfrm>
              <a:off x="3697" y="5604"/>
              <a:ext cx="2239" cy="0"/>
            </a:xfrm>
            <a:prstGeom prst="line">
              <a:avLst/>
            </a:prstGeom>
            <a:noFill/>
            <a:ln w="12700">
              <a:solidFill>
                <a:schemeClr val="tx1"/>
              </a:solidFill>
            </a:ln>
          </p:spPr>
        </p:sp>
        <p:sp>
          <p:nvSpPr>
            <p:cNvPr id="112" name="Прямая соединительная линия 111"/>
            <p:cNvSpPr/>
            <p:nvPr/>
          </p:nvSpPr>
          <p:spPr>
            <a:xfrm>
              <a:off x="3697" y="5259"/>
              <a:ext cx="0" cy="345"/>
            </a:xfrm>
            <a:prstGeom prst="line">
              <a:avLst/>
            </a:prstGeom>
            <a:noFill/>
            <a:ln w="12700">
              <a:solidFill>
                <a:schemeClr val="tx1"/>
              </a:solidFill>
            </a:ln>
          </p:spPr>
        </p:sp>
        <p:sp>
          <p:nvSpPr>
            <p:cNvPr id="113" name="TextBox 112"/>
            <p:cNvSpPr txBox="1"/>
            <p:nvPr/>
          </p:nvSpPr>
          <p:spPr>
            <a:xfrm>
              <a:off x="5936" y="5259"/>
              <a:ext cx="2375" cy="345"/>
            </a:xfrm>
            <a:prstGeom prst="rect">
              <a:avLst/>
            </a:prstGeom>
            <a:solidFill>
              <a:schemeClr val="bg1"/>
            </a:solidFill>
          </p:spPr>
          <p:txBody>
            <a:bodyPr wrap="square" lIns="0" tIns="0" rIns="0" bIns="0" anchor="b"/>
            <a:lstStyle>
              <a:lvl1pPr lvl="0">
                <a:defRPr/>
              </a:lvl1pPr>
            </a:lstStyle>
            <a:p>
              <a:pPr lvl="0" algn="ctr"/>
              <a:r>
                <a:rPr lang="ru-RU" sz="3400" dirty="0">
                  <a:latin typeface="Times New Roman"/>
                </a:rPr>
                <a:t>5,69</a:t>
              </a:r>
            </a:p>
          </p:txBody>
        </p:sp>
        <p:sp>
          <p:nvSpPr>
            <p:cNvPr id="114" name="Прямая соединительная линия 113"/>
            <p:cNvSpPr/>
            <p:nvPr/>
          </p:nvSpPr>
          <p:spPr>
            <a:xfrm>
              <a:off x="5936" y="5259"/>
              <a:ext cx="2375" cy="0"/>
            </a:xfrm>
            <a:prstGeom prst="line">
              <a:avLst/>
            </a:prstGeom>
            <a:noFill/>
            <a:ln w="12700">
              <a:solidFill>
                <a:schemeClr val="tx1"/>
              </a:solidFill>
            </a:ln>
          </p:spPr>
        </p:sp>
        <p:sp>
          <p:nvSpPr>
            <p:cNvPr id="115" name="Прямая соединительная линия 114"/>
            <p:cNvSpPr/>
            <p:nvPr/>
          </p:nvSpPr>
          <p:spPr>
            <a:xfrm>
              <a:off x="8311" y="5259"/>
              <a:ext cx="0" cy="345"/>
            </a:xfrm>
            <a:prstGeom prst="line">
              <a:avLst/>
            </a:prstGeom>
            <a:noFill/>
            <a:ln w="12700">
              <a:solidFill>
                <a:schemeClr val="tx1"/>
              </a:solidFill>
            </a:ln>
          </p:spPr>
        </p:sp>
        <p:sp>
          <p:nvSpPr>
            <p:cNvPr id="116" name="Прямая соединительная линия 115"/>
            <p:cNvSpPr/>
            <p:nvPr/>
          </p:nvSpPr>
          <p:spPr>
            <a:xfrm>
              <a:off x="5936" y="5604"/>
              <a:ext cx="2375" cy="0"/>
            </a:xfrm>
            <a:prstGeom prst="line">
              <a:avLst/>
            </a:prstGeom>
            <a:noFill/>
            <a:ln w="12700">
              <a:solidFill>
                <a:schemeClr val="tx1"/>
              </a:solidFill>
            </a:ln>
          </p:spPr>
        </p:sp>
        <p:sp>
          <p:nvSpPr>
            <p:cNvPr id="117" name="Прямая соединительная линия 116"/>
            <p:cNvSpPr/>
            <p:nvPr/>
          </p:nvSpPr>
          <p:spPr>
            <a:xfrm>
              <a:off x="5936" y="5259"/>
              <a:ext cx="0" cy="345"/>
            </a:xfrm>
            <a:prstGeom prst="line">
              <a:avLst/>
            </a:prstGeom>
            <a:noFill/>
            <a:ln w="12700">
              <a:solidFill>
                <a:schemeClr val="tx1"/>
              </a:solidFill>
            </a:ln>
          </p:spPr>
        </p:sp>
      </p:grpSp>
      <p:sp>
        <p:nvSpPr>
          <p:cNvPr id="118" name="Прямоугольник 117"/>
          <p:cNvSpPr/>
          <p:nvPr/>
        </p:nvSpPr>
        <p:spPr>
          <a:xfrm>
            <a:off x="1935351" y="3952882"/>
            <a:ext cx="2301680" cy="690563"/>
          </a:xfrm>
          <a:prstGeom prst="rect">
            <a:avLst/>
          </a:prstGeom>
          <a:solidFill>
            <a:schemeClr val="bg1"/>
          </a:solidFill>
        </p:spPr>
        <p:txBody>
          <a:bodyPr wrap="none" lIns="91425" tIns="45713" rIns="91425" bIns="45713"/>
          <a:lstStyle>
            <a:lvl1pPr lvl="0">
              <a:defRPr/>
            </a:lvl1pPr>
          </a:lstStyle>
          <a:p>
            <a:pPr lvl="0"/>
            <a:r>
              <a:rPr sz="2400" dirty="0">
                <a:latin typeface="Times New Roman"/>
              </a:rPr>
              <a:t>TABLE 4.</a:t>
            </a:r>
          </a:p>
        </p:txBody>
      </p:sp>
      <p:sp>
        <p:nvSpPr>
          <p:cNvPr id="121" name="Стрелка вправо 120"/>
          <p:cNvSpPr/>
          <p:nvPr/>
        </p:nvSpPr>
        <p:spPr>
          <a:xfrm>
            <a:off x="14133782" y="9574652"/>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sp>
        <p:nvSpPr>
          <p:cNvPr id="122" name="Стрелка вправо 121"/>
          <p:cNvSpPr/>
          <p:nvPr/>
        </p:nvSpPr>
        <p:spPr>
          <a:xfrm>
            <a:off x="14098999" y="11241057"/>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sp>
        <p:nvSpPr>
          <p:cNvPr id="123" name="Стрелка вправо 122"/>
          <p:cNvSpPr/>
          <p:nvPr/>
        </p:nvSpPr>
        <p:spPr>
          <a:xfrm>
            <a:off x="14065549" y="12797679"/>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sp>
        <p:nvSpPr>
          <p:cNvPr id="124" name="Стрелка вправо 123"/>
          <p:cNvSpPr/>
          <p:nvPr/>
        </p:nvSpPr>
        <p:spPr>
          <a:xfrm>
            <a:off x="9119963" y="9593305"/>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sp>
        <p:nvSpPr>
          <p:cNvPr id="125" name="Стрелка вправо 124"/>
          <p:cNvSpPr/>
          <p:nvPr/>
        </p:nvSpPr>
        <p:spPr>
          <a:xfrm>
            <a:off x="9119962" y="11187614"/>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pic>
        <p:nvPicPr>
          <p:cNvPr id="126" name="Рисунок 125"/>
          <p:cNvPicPr/>
          <p:nvPr/>
        </p:nvPicPr>
        <p:blipFill>
          <a:blip r:embed="rId4" cstate="print"/>
          <a:srcRect/>
          <a:stretch>
            <a:fillRect/>
          </a:stretch>
        </p:blipFill>
        <p:spPr>
          <a:xfrm>
            <a:off x="17126" y="216124"/>
            <a:ext cx="1486242" cy="1296144"/>
          </a:xfrm>
          <a:prstGeom prst="rect">
            <a:avLst/>
          </a:prstGeom>
          <a:noFill/>
          <a:ln>
            <a:noFill/>
          </a:ln>
        </p:spPr>
      </p:pic>
      <p:sp>
        <p:nvSpPr>
          <p:cNvPr id="127" name="Стрелка вправо 126"/>
          <p:cNvSpPr/>
          <p:nvPr/>
        </p:nvSpPr>
        <p:spPr>
          <a:xfrm>
            <a:off x="9092325" y="12738828"/>
            <a:ext cx="2381913" cy="302418"/>
          </a:xfrm>
          <a:prstGeom prst="rightArrow">
            <a:avLst/>
          </a:prstGeom>
          <a:solidFill>
            <a:srgbClr val="FF0000"/>
          </a:solidFill>
          <a:ln w="25400">
            <a:solidFill>
              <a:srgbClr val="FF0000"/>
            </a:solidFill>
          </a:ln>
        </p:spPr>
        <p:txBody>
          <a:bodyPr wrap="square" lIns="135576" tIns="67788" rIns="135576" bIns="67788" anchor="ctr"/>
          <a:lstStyle>
            <a:lvl1pPr lvl="0">
              <a:defRPr/>
            </a:lvl1pPr>
          </a:lstStyle>
          <a:p>
            <a:endParaRPr dirty="0"/>
          </a:p>
        </p:txBody>
      </p:sp>
    </p:spTree>
    <p:extLst>
      <p:ext uri="{BB962C8B-B14F-4D97-AF65-F5344CB8AC3E}">
        <p14:creationId xmlns:p14="http://schemas.microsoft.com/office/powerpoint/2010/main" val="315905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8"/>
                                        </p:tgtEl>
                                        <p:attrNameLst>
                                          <p:attrName>style.visibility</p:attrName>
                                        </p:attrNameLst>
                                      </p:cBhvr>
                                      <p:to>
                                        <p:strVal val="visible"/>
                                      </p:to>
                                    </p:set>
                                    <p:animEffect transition="in" filter="wipe(down)">
                                      <p:cBhvr>
                                        <p:cTn id="19" dur="500"/>
                                        <p:tgtEl>
                                          <p:spTgt spid="1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wipe(left)">
                                      <p:cBhvr>
                                        <p:cTn id="24" dur="500"/>
                                        <p:tgtEl>
                                          <p:spTgt spid="1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22"/>
                                        </p:tgtEl>
                                        <p:attrNameLst>
                                          <p:attrName>style.visibility</p:attrName>
                                        </p:attrNameLst>
                                      </p:cBhvr>
                                      <p:to>
                                        <p:strVal val="visible"/>
                                      </p:to>
                                    </p:set>
                                    <p:animEffect transition="in" filter="wipe(left)">
                                      <p:cBhvr>
                                        <p:cTn id="29" dur="500"/>
                                        <p:tgtEl>
                                          <p:spTgt spid="12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3"/>
                                        </p:tgtEl>
                                        <p:attrNameLst>
                                          <p:attrName>style.visibility</p:attrName>
                                        </p:attrNameLst>
                                      </p:cBhvr>
                                      <p:to>
                                        <p:strVal val="visible"/>
                                      </p:to>
                                    </p:set>
                                    <p:animEffect transition="in" filter="wipe(left)">
                                      <p:cBhvr>
                                        <p:cTn id="34" dur="500"/>
                                        <p:tgtEl>
                                          <p:spTgt spid="1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wipe(left)">
                                      <p:cBhvr>
                                        <p:cTn id="39" dur="500"/>
                                        <p:tgtEl>
                                          <p:spTgt spid="1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25"/>
                                        </p:tgtEl>
                                        <p:attrNameLst>
                                          <p:attrName>style.visibility</p:attrName>
                                        </p:attrNameLst>
                                      </p:cBhvr>
                                      <p:to>
                                        <p:strVal val="visible"/>
                                      </p:to>
                                    </p:set>
                                    <p:animEffect transition="in" filter="wipe(left)">
                                      <p:cBhvr>
                                        <p:cTn id="44" dur="500"/>
                                        <p:tgtEl>
                                          <p:spTgt spid="12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ipe(left)">
                                      <p:cBhvr>
                                        <p:cTn id="49"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p:nvPr/>
        </p:nvPicPr>
        <p:blipFill>
          <a:blip r:embed="rId3" cstate="print"/>
          <a:srcRect/>
          <a:stretch>
            <a:fillRect/>
          </a:stretch>
        </p:blipFill>
        <p:spPr>
          <a:xfrm>
            <a:off x="8380378" y="5053015"/>
            <a:ext cx="11565988" cy="8124549"/>
          </a:xfrm>
          <a:prstGeom prst="rect">
            <a:avLst/>
          </a:prstGeom>
          <a:solidFill>
            <a:srgbClr val="EDEDED">
              <a:shade val="85000"/>
            </a:srgbClr>
          </a:solidFill>
          <a:ln>
            <a:noFill/>
          </a:ln>
        </p:spPr>
      </p:pic>
      <p:pic>
        <p:nvPicPr>
          <p:cNvPr id="8" name="Рисунок 7"/>
          <p:cNvPicPr/>
          <p:nvPr/>
        </p:nvPicPr>
        <p:blipFill>
          <a:blip r:embed="rId4" cstate="print"/>
          <a:srcRect/>
          <a:stretch>
            <a:fillRect/>
          </a:stretch>
        </p:blipFill>
        <p:spPr>
          <a:xfrm>
            <a:off x="1830508" y="1224236"/>
            <a:ext cx="10088120" cy="7820944"/>
          </a:xfrm>
          <a:prstGeom prst="rect">
            <a:avLst/>
          </a:prstGeom>
          <a:solidFill>
            <a:srgbClr val="EDEDED">
              <a:shade val="85000"/>
            </a:srgbClr>
          </a:solidFill>
          <a:ln>
            <a:noFill/>
          </a:ln>
        </p:spPr>
      </p:pic>
      <p:sp>
        <p:nvSpPr>
          <p:cNvPr id="2" name="Прямоугольник 1"/>
          <p:cNvSpPr/>
          <p:nvPr/>
        </p:nvSpPr>
        <p:spPr>
          <a:xfrm>
            <a:off x="2043757" y="1717825"/>
            <a:ext cx="17683811" cy="1314450"/>
          </a:xfrm>
          <a:prstGeom prst="rect">
            <a:avLst/>
          </a:prstGeom>
          <a:solidFill>
            <a:schemeClr val="bg1"/>
          </a:solidFill>
        </p:spPr>
        <p:txBody>
          <a:bodyPr wrap="square" lIns="135576" tIns="67788" rIns="135576" bIns="67788"/>
          <a:lstStyle>
            <a:lvl1pPr lvl="0">
              <a:defRPr/>
            </a:lvl1pPr>
          </a:lstStyle>
          <a:p>
            <a:pPr lvl="0" algn="just"/>
            <a:r>
              <a:rPr sz="3500" b="1" dirty="0">
                <a:latin typeface="Times New Roman"/>
              </a:rPr>
              <a:t>THE INCREASE OF TIME FACTOR DURING CONCENTRATION OF THE CLOUDIFIER JUICE FROM MELON LED TO THE INCREASE OF CLOUD LOSS. </a:t>
            </a:r>
          </a:p>
        </p:txBody>
      </p:sp>
      <p:graphicFrame>
        <p:nvGraphicFramePr>
          <p:cNvPr id="3" name="Диаграмма 2"/>
          <p:cNvGraphicFramePr/>
          <p:nvPr>
            <p:extLst>
              <p:ext uri="{D42A27DB-BD31-4B8C-83A1-F6EECF244321}">
                <p14:modId xmlns:p14="http://schemas.microsoft.com/office/powerpoint/2010/main" val="2462499416"/>
              </p:ext>
            </p:extLst>
          </p:nvPr>
        </p:nvGraphicFramePr>
        <p:xfrm>
          <a:off x="1830508" y="4248572"/>
          <a:ext cx="18115858" cy="6657975"/>
        </p:xfrm>
        <a:graphic>
          <a:graphicData uri="http://schemas.openxmlformats.org/drawingml/2006/chart">
            <c:chart xmlns:c="http://schemas.openxmlformats.org/drawingml/2006/chart" xmlns:r="http://schemas.openxmlformats.org/officeDocument/2006/relationships" r:id="rId5"/>
          </a:graphicData>
        </a:graphic>
      </p:graphicFrame>
      <p:sp>
        <p:nvSpPr>
          <p:cNvPr id="4" name="Прямоугольник 3"/>
          <p:cNvSpPr/>
          <p:nvPr/>
        </p:nvSpPr>
        <p:spPr>
          <a:xfrm>
            <a:off x="1824960" y="11521380"/>
            <a:ext cx="18121406" cy="1068431"/>
          </a:xfrm>
          <a:prstGeom prst="rect">
            <a:avLst/>
          </a:prstGeom>
          <a:solidFill>
            <a:schemeClr val="bg1"/>
          </a:solidFill>
        </p:spPr>
        <p:txBody>
          <a:bodyPr wrap="square" lIns="135576" tIns="67788" rIns="135576" bIns="67788"/>
          <a:lstStyle>
            <a:lvl1pPr lvl="0">
              <a:defRPr/>
            </a:lvl1pPr>
          </a:lstStyle>
          <a:p>
            <a:pPr lvl="0" algn="just"/>
            <a:r>
              <a:rPr sz="2800" dirty="0">
                <a:latin typeface="Times New Roman" panose="02020603050405020304" pitchFamily="18" charset="0"/>
                <a:cs typeface="Times New Roman" panose="02020603050405020304" pitchFamily="18" charset="0"/>
              </a:rPr>
              <a:t>FIGURE 5. VARIATION OF PULP CONTENT IN THE CLOUDIFIER INDUSTRIAL MELON CONCENTRATE FROM 0,2÷0,4 TO 3÷4%.</a:t>
            </a:r>
          </a:p>
        </p:txBody>
      </p:sp>
      <p:sp>
        <p:nvSpPr>
          <p:cNvPr id="5" name="Овал 4"/>
          <p:cNvSpPr/>
          <p:nvPr/>
        </p:nvSpPr>
        <p:spPr>
          <a:xfrm>
            <a:off x="2741702" y="8569052"/>
            <a:ext cx="10889105" cy="1512095"/>
          </a:xfrm>
          <a:prstGeom prst="ellipse">
            <a:avLst/>
          </a:prstGeom>
          <a:noFill/>
          <a:ln w="25400">
            <a:solidFill>
              <a:srgbClr val="FF0000"/>
            </a:solidFill>
          </a:ln>
        </p:spPr>
        <p:txBody>
          <a:bodyPr wrap="square" lIns="135576" tIns="67788" rIns="135576" bIns="67788" anchor="ctr"/>
          <a:lstStyle>
            <a:lvl1pPr lvl="0">
              <a:defRPr/>
            </a:lvl1pPr>
          </a:lstStyle>
          <a:p>
            <a:endParaRPr/>
          </a:p>
        </p:txBody>
      </p:sp>
      <p:sp>
        <p:nvSpPr>
          <p:cNvPr id="6" name="Овал 5"/>
          <p:cNvSpPr/>
          <p:nvPr/>
        </p:nvSpPr>
        <p:spPr>
          <a:xfrm>
            <a:off x="2991307" y="5400700"/>
            <a:ext cx="1190957" cy="1295400"/>
          </a:xfrm>
          <a:prstGeom prst="ellipse">
            <a:avLst/>
          </a:prstGeom>
          <a:noFill/>
          <a:ln w="25400">
            <a:solidFill>
              <a:srgbClr val="FF0000"/>
            </a:solidFill>
          </a:ln>
        </p:spPr>
        <p:txBody>
          <a:bodyPr wrap="square" lIns="135576" tIns="67788" rIns="135576" bIns="67788" anchor="ctr"/>
          <a:lstStyle>
            <a:lvl1pPr lvl="0">
              <a:defRPr/>
            </a:lvl1pPr>
          </a:lstStyle>
          <a:p>
            <a:endParaRPr/>
          </a:p>
        </p:txBody>
      </p:sp>
      <p:pic>
        <p:nvPicPr>
          <p:cNvPr id="10" name="Рисунок 9"/>
          <p:cNvPicPr/>
          <p:nvPr/>
        </p:nvPicPr>
        <p:blipFill>
          <a:blip r:embed="rId6" cstate="print"/>
          <a:srcRect/>
          <a:stretch>
            <a:fillRect/>
          </a:stretch>
        </p:blipFill>
        <p:spPr>
          <a:xfrm>
            <a:off x="51804" y="0"/>
            <a:ext cx="1486242" cy="1296144"/>
          </a:xfrm>
          <a:prstGeom prst="rect">
            <a:avLst/>
          </a:prstGeom>
          <a:noFill/>
          <a:ln>
            <a:noFill/>
          </a:ln>
        </p:spPr>
      </p:pic>
    </p:spTree>
    <p:extLst>
      <p:ext uri="{BB962C8B-B14F-4D97-AF65-F5344CB8AC3E}">
        <p14:creationId xmlns:p14="http://schemas.microsoft.com/office/powerpoint/2010/main" val="43833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7" presetClass="emph" presetSubtype="2" fill="hold" nodeType="clickEffect">
                                  <p:stCondLst>
                                    <p:cond delay="0"/>
                                  </p:stCondLst>
                                  <p:childTnLst>
                                    <p:animClr clrSpc="rgb" dir="cw">
                                      <p:cBhvr override="normal">
                                        <p:cTn id="32" dur="2000" fill="hold"/>
                                        <p:tgtEl>
                                          <p:spTgt spid="5"/>
                                        </p:tgtEl>
                                        <p:attrNameLst>
                                          <p:attrName>stroke.color</p:attrName>
                                        </p:attrNameLst>
                                      </p:cBhvr>
                                      <p:to>
                                        <a:srgbClr val="7598D9"/>
                                      </p:to>
                                    </p:animClr>
                                    <p:set>
                                      <p:cBhvr>
                                        <p:cTn id="33" dur="2000" fill="hold"/>
                                        <p:tgtEl>
                                          <p:spTgt spid="5"/>
                                        </p:tgtEl>
                                        <p:attrNameLst>
                                          <p:attrName>stroke.on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7" presetClass="emph" presetSubtype="2" fill="hold" nodeType="clickEffect">
                                  <p:stCondLst>
                                    <p:cond delay="0"/>
                                  </p:stCondLst>
                                  <p:childTnLst>
                                    <p:animClr clrSpc="rgb" dir="cw">
                                      <p:cBhvr override="normal">
                                        <p:cTn id="42" dur="2000" fill="hold"/>
                                        <p:tgtEl>
                                          <p:spTgt spid="6"/>
                                        </p:tgtEl>
                                        <p:attrNameLst>
                                          <p:attrName>stroke.color</p:attrName>
                                        </p:attrNameLst>
                                      </p:cBhvr>
                                      <p:to>
                                        <a:srgbClr val="7598D9"/>
                                      </p:to>
                                    </p:animClr>
                                    <p:set>
                                      <p:cBhvr>
                                        <p:cTn id="43" dur="2000" fill="hold"/>
                                        <p:tgtEl>
                                          <p:spTgt spid="6"/>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3" cstate="print"/>
          <a:srcRect/>
          <a:stretch>
            <a:fillRect/>
          </a:stretch>
        </p:blipFill>
        <p:spPr>
          <a:xfrm>
            <a:off x="1684556" y="1224237"/>
            <a:ext cx="18045787" cy="12025336"/>
          </a:xfrm>
          <a:prstGeom prst="rect">
            <a:avLst/>
          </a:prstGeom>
          <a:solidFill>
            <a:srgbClr val="EDEDED">
              <a:shade val="85000"/>
            </a:srgbClr>
          </a:solidFill>
          <a:ln>
            <a:noFill/>
          </a:ln>
        </p:spPr>
      </p:pic>
      <p:sp>
        <p:nvSpPr>
          <p:cNvPr id="3" name="Прямоугольник 2"/>
          <p:cNvSpPr/>
          <p:nvPr/>
        </p:nvSpPr>
        <p:spPr>
          <a:xfrm>
            <a:off x="1656334" y="1512268"/>
            <a:ext cx="18074009" cy="1476082"/>
          </a:xfrm>
          <a:prstGeom prst="rect">
            <a:avLst/>
          </a:prstGeom>
          <a:solidFill>
            <a:schemeClr val="bg1"/>
          </a:solidFill>
        </p:spPr>
        <p:txBody>
          <a:bodyPr wrap="square" lIns="135576" tIns="67788" rIns="135576" bIns="67788"/>
          <a:lstStyle>
            <a:lvl1pPr lvl="0">
              <a:defRPr/>
            </a:lvl1pPr>
          </a:lstStyle>
          <a:p>
            <a:pPr lvl="0" algn="just"/>
            <a:r>
              <a:rPr sz="3200" b="1" dirty="0">
                <a:latin typeface="Times New Roman"/>
              </a:rPr>
              <a:t>ANALYSIS THE STABILI</a:t>
            </a:r>
            <a:r>
              <a:rPr lang="en-US" sz="3200" b="1" dirty="0">
                <a:latin typeface="Times New Roman"/>
              </a:rPr>
              <a:t>TY</a:t>
            </a:r>
            <a:r>
              <a:rPr sz="3200" b="1" dirty="0">
                <a:latin typeface="Times New Roman"/>
              </a:rPr>
              <a:t>  OF COLOUR PARAMETERS FOR A SOLUTION OF 10</a:t>
            </a:r>
            <a:r>
              <a:rPr sz="3200" dirty="0">
                <a:latin typeface="Times New Roman"/>
              </a:rPr>
              <a:t>°</a:t>
            </a:r>
            <a:r>
              <a:rPr sz="3200" b="1" dirty="0">
                <a:latin typeface="Times New Roman"/>
              </a:rPr>
              <a:t>BRIX HAD TO BE DETERMINED DURING 14 DAYS AT ROOM TEMPRETURE.</a:t>
            </a:r>
          </a:p>
        </p:txBody>
      </p:sp>
      <p:sp>
        <p:nvSpPr>
          <p:cNvPr id="4" name="Прямоугольник 3"/>
          <p:cNvSpPr/>
          <p:nvPr/>
        </p:nvSpPr>
        <p:spPr>
          <a:xfrm>
            <a:off x="1748494" y="11851480"/>
            <a:ext cx="17981849" cy="1071563"/>
          </a:xfrm>
          <a:prstGeom prst="rect">
            <a:avLst/>
          </a:prstGeom>
          <a:solidFill>
            <a:schemeClr val="bg1"/>
          </a:solidFill>
        </p:spPr>
        <p:txBody>
          <a:bodyPr wrap="square" lIns="135576" tIns="67788" rIns="135576" bIns="67788"/>
          <a:lstStyle>
            <a:lvl1pPr lvl="0">
              <a:defRPr/>
            </a:lvl1pPr>
          </a:lstStyle>
          <a:p>
            <a:pPr lvl="0" algn="just"/>
            <a:r>
              <a:rPr sz="2800" dirty="0">
                <a:latin typeface="Times New Roman"/>
              </a:rPr>
              <a:t>FIGURE 6. THE HUE OF CLOUDIFIER CONCENTRATE (30-5</a:t>
            </a:r>
            <a:r>
              <a:rPr lang="en-US" sz="2800" dirty="0">
                <a:latin typeface="Times New Roman"/>
              </a:rPr>
              <a:t>5</a:t>
            </a:r>
            <a:r>
              <a:rPr lang="ru-RU" sz="2800" dirty="0">
                <a:latin typeface="Times New Roman"/>
              </a:rPr>
              <a:t>°</a:t>
            </a:r>
            <a:r>
              <a:rPr sz="2800" dirty="0">
                <a:latin typeface="Times New Roman"/>
              </a:rPr>
              <a:t>BRIX) FROM MELON DURING 14DAYS </a:t>
            </a:r>
            <a:r>
              <a:rPr lang="en-US" sz="2800" dirty="0">
                <a:latin typeface="Times New Roman"/>
              </a:rPr>
              <a:t> </a:t>
            </a:r>
            <a:r>
              <a:rPr sz="2800" dirty="0">
                <a:latin typeface="Times New Roman"/>
              </a:rPr>
              <a:t>(IN 10°BRIX RECONSTITUTED JUICE).</a:t>
            </a:r>
          </a:p>
        </p:txBody>
      </p:sp>
      <p:graphicFrame>
        <p:nvGraphicFramePr>
          <p:cNvPr id="5" name="Диаграмма 4"/>
          <p:cNvGraphicFramePr/>
          <p:nvPr>
            <p:extLst>
              <p:ext uri="{D42A27DB-BD31-4B8C-83A1-F6EECF244321}">
                <p14:modId xmlns:p14="http://schemas.microsoft.com/office/powerpoint/2010/main" val="1930495455"/>
              </p:ext>
            </p:extLst>
          </p:nvPr>
        </p:nvGraphicFramePr>
        <p:xfrm>
          <a:off x="1748494" y="3744516"/>
          <a:ext cx="18099912" cy="7343775"/>
        </p:xfrm>
        <a:graphic>
          <a:graphicData uri="http://schemas.openxmlformats.org/drawingml/2006/chart">
            <c:chart xmlns:c="http://schemas.openxmlformats.org/drawingml/2006/chart" xmlns:r="http://schemas.openxmlformats.org/officeDocument/2006/relationships" r:id="rId4"/>
          </a:graphicData>
        </a:graphic>
      </p:graphicFrame>
      <p:sp>
        <p:nvSpPr>
          <p:cNvPr id="6" name="Овал 5"/>
          <p:cNvSpPr/>
          <p:nvPr/>
        </p:nvSpPr>
        <p:spPr>
          <a:xfrm rot="425000">
            <a:off x="8750399" y="6677027"/>
            <a:ext cx="3530246" cy="1166813"/>
          </a:xfrm>
          <a:prstGeom prst="ellipse">
            <a:avLst/>
          </a:prstGeom>
          <a:noFill/>
          <a:ln w="25400">
            <a:solidFill>
              <a:srgbClr val="FF0000"/>
            </a:solidFill>
          </a:ln>
        </p:spPr>
        <p:txBody>
          <a:bodyPr wrap="square" lIns="135576" tIns="67788" rIns="135576" bIns="67788" anchor="ctr"/>
          <a:lstStyle>
            <a:lvl1pPr lvl="0">
              <a:defRPr/>
            </a:lvl1pPr>
          </a:lstStyle>
          <a:p>
            <a:endParaRPr/>
          </a:p>
        </p:txBody>
      </p:sp>
      <p:sp>
        <p:nvSpPr>
          <p:cNvPr id="7" name="5-конечная звезда 6"/>
          <p:cNvSpPr/>
          <p:nvPr/>
        </p:nvSpPr>
        <p:spPr>
          <a:xfrm>
            <a:off x="8929142" y="9215676"/>
            <a:ext cx="1105708" cy="1066800"/>
          </a:xfrm>
          <a:prstGeom prst="star5">
            <a:avLst/>
          </a:prstGeom>
          <a:noFill/>
          <a:ln w="25400">
            <a:solidFill>
              <a:srgbClr val="FF0000"/>
            </a:solidFill>
          </a:ln>
        </p:spPr>
        <p:txBody>
          <a:bodyPr wrap="square" lIns="135576" tIns="67788" rIns="135576" bIns="67788" anchor="ctr"/>
          <a:lstStyle>
            <a:lvl1pPr lvl="0">
              <a:defRPr/>
            </a:lvl1pPr>
          </a:lstStyle>
          <a:p>
            <a:endParaRPr/>
          </a:p>
        </p:txBody>
      </p:sp>
      <p:sp>
        <p:nvSpPr>
          <p:cNvPr id="8" name="Номер слайда 7"/>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22</a:t>
            </a:fld>
            <a:endParaRPr/>
          </a:p>
        </p:txBody>
      </p:sp>
      <p:cxnSp>
        <p:nvCxnSpPr>
          <p:cNvPr id="9" name="Прямая со стрелкой 8"/>
          <p:cNvCxnSpPr/>
          <p:nvPr/>
        </p:nvCxnSpPr>
        <p:spPr>
          <a:xfrm>
            <a:off x="12280644" y="7262813"/>
            <a:ext cx="0" cy="2159793"/>
          </a:xfrm>
          <a:prstGeom prst="straightConnector1">
            <a:avLst/>
          </a:prstGeom>
          <a:solidFill>
            <a:schemeClr val="accent1"/>
          </a:solidFill>
          <a:ln w="38100">
            <a:solidFill>
              <a:srgbClr val="FF0000"/>
            </a:solidFill>
          </a:ln>
        </p:spPr>
      </p:cxnSp>
      <p:sp>
        <p:nvSpPr>
          <p:cNvPr id="11" name="Прямая соединительная линия 10"/>
          <p:cNvSpPr/>
          <p:nvPr/>
        </p:nvSpPr>
        <p:spPr>
          <a:xfrm>
            <a:off x="17456243" y="8342709"/>
            <a:ext cx="2274100" cy="0"/>
          </a:xfrm>
          <a:prstGeom prst="line">
            <a:avLst/>
          </a:prstGeom>
          <a:solidFill>
            <a:schemeClr val="accent1"/>
          </a:solidFill>
          <a:ln w="57150">
            <a:solidFill>
              <a:srgbClr val="FF0000"/>
            </a:solidFill>
          </a:ln>
        </p:spPr>
        <p:txBody>
          <a:bodyPr wrap="square" lIns="91425" tIns="45713" rIns="91425" bIns="45713"/>
          <a:lstStyle>
            <a:lvl1pPr lvl="0">
              <a:defRPr/>
            </a:lvl1pPr>
          </a:lstStyle>
          <a:p>
            <a:endParaRPr/>
          </a:p>
        </p:txBody>
      </p:sp>
      <p:cxnSp>
        <p:nvCxnSpPr>
          <p:cNvPr id="12" name="Прямая соединительная линия 11"/>
          <p:cNvCxnSpPr/>
          <p:nvPr/>
        </p:nvCxnSpPr>
        <p:spPr>
          <a:xfrm>
            <a:off x="17456242" y="7059163"/>
            <a:ext cx="22741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Рисунок 12"/>
          <p:cNvPicPr/>
          <p:nvPr/>
        </p:nvPicPr>
        <p:blipFill>
          <a:blip r:embed="rId5" cstate="print"/>
          <a:srcRect/>
          <a:stretch>
            <a:fillRect/>
          </a:stretch>
        </p:blipFill>
        <p:spPr>
          <a:xfrm>
            <a:off x="17126" y="107128"/>
            <a:ext cx="1486242" cy="1296144"/>
          </a:xfrm>
          <a:prstGeom prst="rect">
            <a:avLst/>
          </a:prstGeom>
          <a:noFill/>
          <a:ln>
            <a:noFill/>
          </a:ln>
        </p:spPr>
      </p:pic>
    </p:spTree>
  </p:cSld>
  <p:clrMapOvr>
    <a:masterClrMapping/>
  </p:clrMapOvr>
  <p:transition spd="slow" advClick="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grpId="1" nodeType="clickEffect">
                                  <p:stCondLst>
                                    <p:cond delay="0"/>
                                  </p:stCondLst>
                                  <p:childTnLst>
                                    <p:animRot by="21600000">
                                      <p:cBhvr>
                                        <p:cTn id="28" dur="2000" fill="hold"/>
                                        <p:tgtEl>
                                          <p:spTgt spid="7"/>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p:nvPr/>
        </p:nvPicPr>
        <p:blipFill>
          <a:blip r:embed="rId4" cstate="print"/>
          <a:srcRect/>
          <a:stretch>
            <a:fillRect/>
          </a:stretch>
        </p:blipFill>
        <p:spPr>
          <a:xfrm>
            <a:off x="1800350" y="1296245"/>
            <a:ext cx="18074008" cy="12097344"/>
          </a:xfrm>
          <a:prstGeom prst="rect">
            <a:avLst/>
          </a:prstGeom>
          <a:solidFill>
            <a:srgbClr val="EDEDED">
              <a:shade val="85000"/>
            </a:srgbClr>
          </a:solidFill>
          <a:ln>
            <a:noFill/>
          </a:ln>
        </p:spPr>
      </p:pic>
      <p:sp>
        <p:nvSpPr>
          <p:cNvPr id="4" name="TextBox 3"/>
          <p:cNvSpPr txBox="1"/>
          <p:nvPr/>
        </p:nvSpPr>
        <p:spPr>
          <a:xfrm>
            <a:off x="1930528" y="10441260"/>
            <a:ext cx="16490634" cy="369318"/>
          </a:xfrm>
          <a:prstGeom prst="rect">
            <a:avLst/>
          </a:prstGeom>
          <a:noFill/>
        </p:spPr>
        <p:txBody>
          <a:bodyPr wrap="square" lIns="91425" tIns="45713" rIns="91425" bIns="45713" rtlCol="0">
            <a:spAutoFit/>
          </a:bodyPr>
          <a:lstStyle/>
          <a:p>
            <a:endParaRPr lang="ru-RU" dirty="0"/>
          </a:p>
        </p:txBody>
      </p:sp>
      <p:sp>
        <p:nvSpPr>
          <p:cNvPr id="5" name="TextBox 4"/>
          <p:cNvSpPr txBox="1"/>
          <p:nvPr/>
        </p:nvSpPr>
        <p:spPr>
          <a:xfrm>
            <a:off x="1930528" y="12169452"/>
            <a:ext cx="17799814" cy="954093"/>
          </a:xfrm>
          <a:prstGeom prst="rect">
            <a:avLst/>
          </a:prstGeom>
          <a:solidFill>
            <a:schemeClr val="bg1"/>
          </a:solidFill>
        </p:spPr>
        <p:txBody>
          <a:bodyPr wrap="square" lIns="91425" tIns="45713" rIns="91425" bIns="45713" rtlCol="0">
            <a:spAutoFit/>
          </a:bodyPr>
          <a:lstStyle/>
          <a:p>
            <a:pPr algn="just"/>
            <a:r>
              <a:rPr lang="en-US" sz="2800" dirty="0">
                <a:latin typeface="Times New Roman" pitchFamily="18" charset="0"/>
                <a:cs typeface="Times New Roman" pitchFamily="18" charset="0"/>
              </a:rPr>
              <a:t>FIGURE 7. THE BRIGHTNESS OF CLOUDIFIER CONCENTRATE (30-55</a:t>
            </a:r>
            <a:r>
              <a:rPr lang="ru-RU" sz="2800" dirty="0">
                <a:latin typeface="Times New Roman"/>
              </a:rPr>
              <a:t>°</a:t>
            </a:r>
            <a:r>
              <a:rPr lang="en-US" sz="2800" dirty="0">
                <a:latin typeface="Times New Roman" pitchFamily="18" charset="0"/>
                <a:cs typeface="Times New Roman" pitchFamily="18" charset="0"/>
              </a:rPr>
              <a:t> BRIX) FROM MELON DURING 14 DAYS  (IN 10</a:t>
            </a:r>
            <a:r>
              <a:rPr lang="ru-RU" sz="2800" dirty="0">
                <a:latin typeface="Times New Roman"/>
              </a:rPr>
              <a:t>°</a:t>
            </a:r>
            <a:r>
              <a:rPr lang="en-US" sz="2800" dirty="0">
                <a:latin typeface="Times New Roman" pitchFamily="18" charset="0"/>
                <a:cs typeface="Times New Roman" pitchFamily="18" charset="0"/>
              </a:rPr>
              <a:t>BRIX RECONSTITUTED JUICE).</a:t>
            </a:r>
            <a:endParaRPr lang="ru-RU" sz="2800" dirty="0">
              <a:latin typeface="Times New Roman" pitchFamily="18" charset="0"/>
              <a:cs typeface="Times New Roman" pitchFamily="18" charset="0"/>
            </a:endParaRPr>
          </a:p>
        </p:txBody>
      </p:sp>
      <p:sp>
        <p:nvSpPr>
          <p:cNvPr id="6" name="TextBox 5"/>
          <p:cNvSpPr txBox="1"/>
          <p:nvPr/>
        </p:nvSpPr>
        <p:spPr>
          <a:xfrm>
            <a:off x="1960502" y="1534886"/>
            <a:ext cx="17799814" cy="1077204"/>
          </a:xfrm>
          <a:prstGeom prst="rect">
            <a:avLst/>
          </a:prstGeom>
          <a:solidFill>
            <a:schemeClr val="bg1"/>
          </a:solidFill>
        </p:spPr>
        <p:txBody>
          <a:bodyPr wrap="square" lIns="91425" tIns="45713" rIns="91425" bIns="45713" rtlCol="0">
            <a:spAutoFit/>
          </a:bodyPr>
          <a:lstStyle/>
          <a:p>
            <a:r>
              <a:rPr lang="en-US" sz="3200" b="1" dirty="0">
                <a:latin typeface="Times New Roman" pitchFamily="18" charset="0"/>
                <a:cs typeface="Times New Roman" pitchFamily="18" charset="0"/>
              </a:rPr>
              <a:t>THE INDUSTRY PREMIUM CLOUDIFIER CONCENTRATE OF 55</a:t>
            </a:r>
            <a:r>
              <a:rPr lang="ru-RU" sz="3200" dirty="0">
                <a:latin typeface="Times New Roman"/>
              </a:rPr>
              <a:t>°</a:t>
            </a:r>
            <a:r>
              <a:rPr lang="en-US" sz="3200" b="1" dirty="0">
                <a:latin typeface="Times New Roman" pitchFamily="18" charset="0"/>
                <a:cs typeface="Times New Roman" pitchFamily="18" charset="0"/>
              </a:rPr>
              <a:t>BRIX SHOWED A HIGHER CHANGE OF COLOUR PARAMETERS AT ROOM TEMPRETURE</a:t>
            </a:r>
            <a:endParaRPr lang="ru-RU" sz="3200" b="1" dirty="0">
              <a:latin typeface="Times New Roman" pitchFamily="18" charset="0"/>
              <a:cs typeface="Times New Roman" pitchFamily="18" charset="0"/>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3059208765"/>
              </p:ext>
            </p:extLst>
          </p:nvPr>
        </p:nvGraphicFramePr>
        <p:xfrm>
          <a:off x="1753715" y="3294411"/>
          <a:ext cx="18213388" cy="8101012"/>
        </p:xfrm>
        <a:graphic>
          <a:graphicData uri="http://schemas.openxmlformats.org/presentationml/2006/ole">
            <mc:AlternateContent xmlns:mc="http://schemas.openxmlformats.org/markup-compatibility/2006">
              <mc:Choice xmlns:v="urn:schemas-microsoft-com:vml" Requires="v">
                <p:oleObj spid="_x0000_s1127" name="Лист" r:id="rId6" imgW="5696102" imgH="2543251" progId="Excel.Sheet.8">
                  <p:embed/>
                </p:oleObj>
              </mc:Choice>
              <mc:Fallback>
                <p:oleObj name="Лист" r:id="rId6" imgW="5696102" imgH="2543251" progId="Excel.Sheet.8">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3715" y="3294411"/>
                        <a:ext cx="18213388" cy="8101012"/>
                      </a:xfrm>
                      <a:prstGeom prst="rect">
                        <a:avLst/>
                      </a:prstGeom>
                      <a:noFill/>
                      <a:ln>
                        <a:noFill/>
                      </a:ln>
                      <a:effectLst/>
                      <a:extLst/>
                    </p:spPr>
                  </p:pic>
                </p:oleObj>
              </mc:Fallback>
            </mc:AlternateContent>
          </a:graphicData>
        </a:graphic>
      </p:graphicFrame>
      <p:sp>
        <p:nvSpPr>
          <p:cNvPr id="8" name="Овал 7"/>
          <p:cNvSpPr/>
          <p:nvPr/>
        </p:nvSpPr>
        <p:spPr>
          <a:xfrm>
            <a:off x="15577630" y="3867176"/>
            <a:ext cx="568643" cy="7560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ru-RU"/>
          </a:p>
        </p:txBody>
      </p:sp>
      <p:sp>
        <p:nvSpPr>
          <p:cNvPr id="9" name="Овал 8"/>
          <p:cNvSpPr/>
          <p:nvPr/>
        </p:nvSpPr>
        <p:spPr>
          <a:xfrm>
            <a:off x="15236445" y="5671246"/>
            <a:ext cx="909828" cy="9721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a:endParaRPr lang="ru-RU"/>
          </a:p>
        </p:txBody>
      </p:sp>
      <p:cxnSp>
        <p:nvCxnSpPr>
          <p:cNvPr id="11" name="Прямая соединительная линия 10"/>
          <p:cNvCxnSpPr/>
          <p:nvPr/>
        </p:nvCxnSpPr>
        <p:spPr>
          <a:xfrm>
            <a:off x="17079314" y="7992988"/>
            <a:ext cx="23882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Рисунок 9"/>
          <p:cNvPicPr/>
          <p:nvPr/>
        </p:nvPicPr>
        <p:blipFill>
          <a:blip r:embed="rId8" cstate="print"/>
          <a:srcRect/>
          <a:stretch>
            <a:fillRect/>
          </a:stretch>
        </p:blipFill>
        <p:spPr>
          <a:xfrm>
            <a:off x="17126" y="188408"/>
            <a:ext cx="1486242" cy="1296144"/>
          </a:xfrm>
          <a:prstGeom prst="rect">
            <a:avLst/>
          </a:prstGeom>
          <a:noFill/>
          <a:ln>
            <a:noFill/>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grpId="1" nodeType="clickEffect">
                                  <p:stCondLst>
                                    <p:cond delay="0"/>
                                  </p:stCondLst>
                                  <p:childTnLst>
                                    <p:animRot by="21600000">
                                      <p:cBhvr>
                                        <p:cTn id="26" dur="2000" fill="hold"/>
                                        <p:tgtEl>
                                          <p:spTgt spid="8"/>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mph" presetSubtype="0" fill="hold" grpId="1" nodeType="clickEffect">
                                  <p:stCondLst>
                                    <p:cond delay="0"/>
                                  </p:stCondLst>
                                  <p:childTnLst>
                                    <p:animRot by="21600000">
                                      <p:cBhvr>
                                        <p:cTn id="35" dur="2000" fill="hold"/>
                                        <p:tgtEl>
                                          <p:spTgt spid="9"/>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OleChart spid="1026" grpId="0"/>
      <p:bldP spid="8" grpId="0" animBg="1"/>
      <p:bldP spid="8" grpId="1" animBg="1"/>
      <p:bldP spid="9" grpId="0" animBg="1"/>
      <p:bldP spid="9"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0351" y="3350421"/>
            <a:ext cx="18002000" cy="1042168"/>
          </a:xfrm>
          <a:prstGeom prst="rect">
            <a:avLst/>
          </a:prstGeom>
          <a:noFill/>
        </p:spPr>
        <p:txBody>
          <a:bodyPr wrap="square" lIns="135576" tIns="67788" rIns="135576" bIns="67788"/>
          <a:lstStyle>
            <a:lvl1pPr lvl="0">
              <a:defRPr/>
            </a:lvl1pPr>
          </a:lstStyle>
          <a:p>
            <a:pPr lvl="0" algn="just"/>
            <a:r>
              <a:rPr sz="2800" dirty="0">
                <a:latin typeface="Times New Roman"/>
              </a:rPr>
              <a:t>TABLE 5. </a:t>
            </a:r>
            <a:r>
              <a:rPr lang="en-US" sz="2800" dirty="0">
                <a:latin typeface="Times New Roman"/>
              </a:rPr>
              <a:t> VISUAL  JUDGMENT  OF  RELATIVE  TURBIDITY  AFTER 4, 14 DAYS. THE MORE TURBID THE SAMPLE IS THE MORE + SIGNS IT GETS.</a:t>
            </a:r>
          </a:p>
        </p:txBody>
      </p:sp>
      <p:grpSp>
        <p:nvGrpSpPr>
          <p:cNvPr id="3" name="Группа 2"/>
          <p:cNvGrpSpPr/>
          <p:nvPr/>
        </p:nvGrpSpPr>
        <p:grpSpPr>
          <a:xfrm>
            <a:off x="1800351" y="5764530"/>
            <a:ext cx="18002000" cy="6477000"/>
            <a:chOff x="362" y="2156"/>
            <a:chExt cx="7801" cy="2720"/>
          </a:xfrm>
        </p:grpSpPr>
        <p:sp>
          <p:nvSpPr>
            <p:cNvPr id="4" name="TextBox 3"/>
            <p:cNvSpPr txBox="1"/>
            <p:nvPr/>
          </p:nvSpPr>
          <p:spPr>
            <a:xfrm>
              <a:off x="362" y="2156"/>
              <a:ext cx="5083" cy="272"/>
            </a:xfrm>
            <a:prstGeom prst="rect">
              <a:avLst/>
            </a:prstGeom>
            <a:noFill/>
          </p:spPr>
          <p:txBody>
            <a:bodyPr wrap="square" lIns="102608" tIns="0" rIns="102608" bIns="0"/>
            <a:lstStyle>
              <a:lvl1pPr lvl="0">
                <a:defRPr/>
              </a:lvl1pPr>
            </a:lstStyle>
            <a:p>
              <a:pPr lvl="0">
                <a:lnSpc>
                  <a:spcPct val="115000"/>
                </a:lnSpc>
              </a:pPr>
              <a:r>
                <a:rPr sz="2800" b="1" dirty="0">
                  <a:latin typeface="Times New Roman"/>
                </a:rPr>
                <a:t>SAMPLE</a:t>
              </a:r>
            </a:p>
          </p:txBody>
        </p:sp>
        <p:sp>
          <p:nvSpPr>
            <p:cNvPr id="5" name="Прямая соединительная линия 4"/>
            <p:cNvSpPr/>
            <p:nvPr/>
          </p:nvSpPr>
          <p:spPr>
            <a:xfrm>
              <a:off x="362" y="2156"/>
              <a:ext cx="5083" cy="0"/>
            </a:xfrm>
            <a:prstGeom prst="line">
              <a:avLst/>
            </a:prstGeom>
            <a:noFill/>
            <a:ln w="12700">
              <a:solidFill>
                <a:schemeClr val="tx1"/>
              </a:solidFill>
            </a:ln>
          </p:spPr>
        </p:sp>
        <p:sp>
          <p:nvSpPr>
            <p:cNvPr id="6" name="Прямая соединительная линия 5"/>
            <p:cNvSpPr/>
            <p:nvPr/>
          </p:nvSpPr>
          <p:spPr>
            <a:xfrm>
              <a:off x="5445" y="2156"/>
              <a:ext cx="0" cy="272"/>
            </a:xfrm>
            <a:prstGeom prst="line">
              <a:avLst/>
            </a:prstGeom>
            <a:noFill/>
            <a:ln w="12700">
              <a:solidFill>
                <a:schemeClr val="tx1"/>
              </a:solidFill>
            </a:ln>
          </p:spPr>
        </p:sp>
        <p:sp>
          <p:nvSpPr>
            <p:cNvPr id="7" name="Прямая соединительная линия 6"/>
            <p:cNvSpPr/>
            <p:nvPr/>
          </p:nvSpPr>
          <p:spPr>
            <a:xfrm>
              <a:off x="362" y="2428"/>
              <a:ext cx="5083" cy="0"/>
            </a:xfrm>
            <a:prstGeom prst="line">
              <a:avLst/>
            </a:prstGeom>
            <a:noFill/>
            <a:ln w="12700">
              <a:solidFill>
                <a:schemeClr val="tx1"/>
              </a:solidFill>
            </a:ln>
          </p:spPr>
        </p:sp>
        <p:sp>
          <p:nvSpPr>
            <p:cNvPr id="8" name="Прямая соединительная линия 7"/>
            <p:cNvSpPr/>
            <p:nvPr/>
          </p:nvSpPr>
          <p:spPr>
            <a:xfrm>
              <a:off x="362" y="2156"/>
              <a:ext cx="0" cy="272"/>
            </a:xfrm>
            <a:prstGeom prst="line">
              <a:avLst/>
            </a:prstGeom>
            <a:noFill/>
            <a:ln w="12700">
              <a:solidFill>
                <a:schemeClr val="tx1"/>
              </a:solidFill>
            </a:ln>
          </p:spPr>
        </p:sp>
        <p:sp>
          <p:nvSpPr>
            <p:cNvPr id="9" name="TextBox 8"/>
            <p:cNvSpPr txBox="1"/>
            <p:nvPr/>
          </p:nvSpPr>
          <p:spPr>
            <a:xfrm>
              <a:off x="5445" y="2156"/>
              <a:ext cx="1374" cy="272"/>
            </a:xfrm>
            <a:prstGeom prst="rect">
              <a:avLst/>
            </a:prstGeom>
            <a:noFill/>
          </p:spPr>
          <p:txBody>
            <a:bodyPr wrap="square" lIns="102608" tIns="0" rIns="102608" bIns="0"/>
            <a:lstStyle>
              <a:lvl1pPr lvl="0">
                <a:defRPr/>
              </a:lvl1pPr>
            </a:lstStyle>
            <a:p>
              <a:pPr lvl="0">
                <a:lnSpc>
                  <a:spcPct val="115000"/>
                </a:lnSpc>
              </a:pPr>
              <a:r>
                <a:rPr sz="2800" b="1" dirty="0">
                  <a:latin typeface="Times New Roman"/>
                </a:rPr>
                <a:t>4 DAYS</a:t>
              </a:r>
            </a:p>
          </p:txBody>
        </p:sp>
        <p:sp>
          <p:nvSpPr>
            <p:cNvPr id="10" name="Прямая соединительная линия 9"/>
            <p:cNvSpPr/>
            <p:nvPr/>
          </p:nvSpPr>
          <p:spPr>
            <a:xfrm>
              <a:off x="5445" y="2156"/>
              <a:ext cx="1374" cy="0"/>
            </a:xfrm>
            <a:prstGeom prst="line">
              <a:avLst/>
            </a:prstGeom>
            <a:noFill/>
            <a:ln w="12700">
              <a:solidFill>
                <a:schemeClr val="tx1"/>
              </a:solidFill>
            </a:ln>
          </p:spPr>
        </p:sp>
        <p:sp>
          <p:nvSpPr>
            <p:cNvPr id="11" name="Прямая соединительная линия 10"/>
            <p:cNvSpPr/>
            <p:nvPr/>
          </p:nvSpPr>
          <p:spPr>
            <a:xfrm>
              <a:off x="6819" y="2156"/>
              <a:ext cx="0" cy="272"/>
            </a:xfrm>
            <a:prstGeom prst="line">
              <a:avLst/>
            </a:prstGeom>
            <a:noFill/>
            <a:ln w="12700">
              <a:solidFill>
                <a:schemeClr val="tx1"/>
              </a:solidFill>
            </a:ln>
          </p:spPr>
        </p:sp>
        <p:sp>
          <p:nvSpPr>
            <p:cNvPr id="12" name="Прямая соединительная линия 11"/>
            <p:cNvSpPr/>
            <p:nvPr/>
          </p:nvSpPr>
          <p:spPr>
            <a:xfrm>
              <a:off x="5445" y="2428"/>
              <a:ext cx="1374" cy="0"/>
            </a:xfrm>
            <a:prstGeom prst="line">
              <a:avLst/>
            </a:prstGeom>
            <a:noFill/>
            <a:ln w="12700">
              <a:solidFill>
                <a:schemeClr val="tx1"/>
              </a:solidFill>
            </a:ln>
          </p:spPr>
        </p:sp>
        <p:sp>
          <p:nvSpPr>
            <p:cNvPr id="13" name="Прямая соединительная линия 12"/>
            <p:cNvSpPr/>
            <p:nvPr/>
          </p:nvSpPr>
          <p:spPr>
            <a:xfrm>
              <a:off x="5445" y="2156"/>
              <a:ext cx="0" cy="272"/>
            </a:xfrm>
            <a:prstGeom prst="line">
              <a:avLst/>
            </a:prstGeom>
            <a:noFill/>
            <a:ln w="12700">
              <a:solidFill>
                <a:schemeClr val="tx1"/>
              </a:solidFill>
            </a:ln>
          </p:spPr>
        </p:sp>
        <p:sp>
          <p:nvSpPr>
            <p:cNvPr id="14" name="TextBox 13"/>
            <p:cNvSpPr txBox="1"/>
            <p:nvPr/>
          </p:nvSpPr>
          <p:spPr>
            <a:xfrm>
              <a:off x="6819" y="2156"/>
              <a:ext cx="1344" cy="272"/>
            </a:xfrm>
            <a:prstGeom prst="rect">
              <a:avLst/>
            </a:prstGeom>
            <a:noFill/>
          </p:spPr>
          <p:txBody>
            <a:bodyPr wrap="square" lIns="102608" tIns="0" rIns="102608" bIns="0"/>
            <a:lstStyle>
              <a:lvl1pPr lvl="0">
                <a:defRPr/>
              </a:lvl1pPr>
            </a:lstStyle>
            <a:p>
              <a:pPr lvl="0">
                <a:lnSpc>
                  <a:spcPct val="115000"/>
                </a:lnSpc>
              </a:pPr>
              <a:r>
                <a:rPr sz="2800" b="1" dirty="0">
                  <a:latin typeface="Times New Roman"/>
                </a:rPr>
                <a:t>14 DAYS</a:t>
              </a:r>
            </a:p>
          </p:txBody>
        </p:sp>
        <p:sp>
          <p:nvSpPr>
            <p:cNvPr id="15" name="Прямая соединительная линия 14"/>
            <p:cNvSpPr/>
            <p:nvPr/>
          </p:nvSpPr>
          <p:spPr>
            <a:xfrm>
              <a:off x="6819" y="2156"/>
              <a:ext cx="1344" cy="0"/>
            </a:xfrm>
            <a:prstGeom prst="line">
              <a:avLst/>
            </a:prstGeom>
            <a:noFill/>
            <a:ln w="12700">
              <a:solidFill>
                <a:schemeClr val="tx1"/>
              </a:solidFill>
            </a:ln>
          </p:spPr>
        </p:sp>
        <p:sp>
          <p:nvSpPr>
            <p:cNvPr id="16" name="Прямая соединительная линия 15"/>
            <p:cNvSpPr/>
            <p:nvPr/>
          </p:nvSpPr>
          <p:spPr>
            <a:xfrm>
              <a:off x="8163" y="2156"/>
              <a:ext cx="0" cy="272"/>
            </a:xfrm>
            <a:prstGeom prst="line">
              <a:avLst/>
            </a:prstGeom>
            <a:noFill/>
            <a:ln w="12700">
              <a:solidFill>
                <a:schemeClr val="tx1"/>
              </a:solidFill>
            </a:ln>
          </p:spPr>
        </p:sp>
        <p:sp>
          <p:nvSpPr>
            <p:cNvPr id="17" name="Прямая соединительная линия 16"/>
            <p:cNvSpPr/>
            <p:nvPr/>
          </p:nvSpPr>
          <p:spPr>
            <a:xfrm>
              <a:off x="6819" y="2428"/>
              <a:ext cx="1344" cy="0"/>
            </a:xfrm>
            <a:prstGeom prst="line">
              <a:avLst/>
            </a:prstGeom>
            <a:noFill/>
            <a:ln w="12700">
              <a:solidFill>
                <a:schemeClr val="tx1"/>
              </a:solidFill>
            </a:ln>
          </p:spPr>
        </p:sp>
        <p:sp>
          <p:nvSpPr>
            <p:cNvPr id="18" name="Прямая соединительная линия 17"/>
            <p:cNvSpPr/>
            <p:nvPr/>
          </p:nvSpPr>
          <p:spPr>
            <a:xfrm>
              <a:off x="6819" y="2156"/>
              <a:ext cx="0" cy="272"/>
            </a:xfrm>
            <a:prstGeom prst="line">
              <a:avLst/>
            </a:prstGeom>
            <a:noFill/>
            <a:ln w="12700">
              <a:solidFill>
                <a:schemeClr val="tx1"/>
              </a:solidFill>
            </a:ln>
          </p:spPr>
        </p:sp>
        <p:sp>
          <p:nvSpPr>
            <p:cNvPr id="19" name="TextBox 18"/>
            <p:cNvSpPr txBox="1"/>
            <p:nvPr/>
          </p:nvSpPr>
          <p:spPr>
            <a:xfrm>
              <a:off x="362" y="2428"/>
              <a:ext cx="5083" cy="272"/>
            </a:xfrm>
            <a:prstGeom prst="rect">
              <a:avLst/>
            </a:prstGeom>
            <a:noFill/>
          </p:spPr>
          <p:txBody>
            <a:bodyPr wrap="square" lIns="102608" tIns="0" rIns="102608" bIns="0"/>
            <a:lstStyle>
              <a:lvl1pPr lvl="0">
                <a:defRPr/>
              </a:lvl1pPr>
            </a:lstStyle>
            <a:p>
              <a:pPr lvl="0">
                <a:lnSpc>
                  <a:spcPct val="115000"/>
                </a:lnSpc>
              </a:pPr>
              <a:r>
                <a:rPr sz="2800" dirty="0" err="1">
                  <a:latin typeface="Times New Roman"/>
                </a:rPr>
                <a:t>Cloudifier</a:t>
              </a:r>
              <a:r>
                <a:rPr sz="2800" dirty="0">
                  <a:latin typeface="Times New Roman"/>
                </a:rPr>
                <a:t> lemon juice</a:t>
              </a:r>
            </a:p>
          </p:txBody>
        </p:sp>
        <p:sp>
          <p:nvSpPr>
            <p:cNvPr id="20" name="Прямая соединительная линия 19"/>
            <p:cNvSpPr/>
            <p:nvPr/>
          </p:nvSpPr>
          <p:spPr>
            <a:xfrm>
              <a:off x="362" y="2428"/>
              <a:ext cx="5083" cy="0"/>
            </a:xfrm>
            <a:prstGeom prst="line">
              <a:avLst/>
            </a:prstGeom>
            <a:noFill/>
            <a:ln w="12700">
              <a:solidFill>
                <a:schemeClr val="tx1"/>
              </a:solidFill>
            </a:ln>
          </p:spPr>
        </p:sp>
        <p:sp>
          <p:nvSpPr>
            <p:cNvPr id="21" name="Прямая соединительная линия 20"/>
            <p:cNvSpPr/>
            <p:nvPr/>
          </p:nvSpPr>
          <p:spPr>
            <a:xfrm>
              <a:off x="5445" y="2428"/>
              <a:ext cx="0" cy="272"/>
            </a:xfrm>
            <a:prstGeom prst="line">
              <a:avLst/>
            </a:prstGeom>
            <a:noFill/>
            <a:ln w="12700">
              <a:solidFill>
                <a:schemeClr val="tx1"/>
              </a:solidFill>
            </a:ln>
          </p:spPr>
        </p:sp>
        <p:sp>
          <p:nvSpPr>
            <p:cNvPr id="22" name="Прямая соединительная линия 21"/>
            <p:cNvSpPr/>
            <p:nvPr/>
          </p:nvSpPr>
          <p:spPr>
            <a:xfrm>
              <a:off x="362" y="2700"/>
              <a:ext cx="5083" cy="0"/>
            </a:xfrm>
            <a:prstGeom prst="line">
              <a:avLst/>
            </a:prstGeom>
            <a:noFill/>
            <a:ln w="12700">
              <a:solidFill>
                <a:schemeClr val="tx1"/>
              </a:solidFill>
            </a:ln>
          </p:spPr>
        </p:sp>
        <p:sp>
          <p:nvSpPr>
            <p:cNvPr id="23" name="Прямая соединительная линия 22"/>
            <p:cNvSpPr/>
            <p:nvPr/>
          </p:nvSpPr>
          <p:spPr>
            <a:xfrm>
              <a:off x="362" y="2428"/>
              <a:ext cx="0" cy="272"/>
            </a:xfrm>
            <a:prstGeom prst="line">
              <a:avLst/>
            </a:prstGeom>
            <a:noFill/>
            <a:ln w="12700">
              <a:solidFill>
                <a:schemeClr val="tx1"/>
              </a:solidFill>
            </a:ln>
          </p:spPr>
        </p:sp>
        <p:sp>
          <p:nvSpPr>
            <p:cNvPr id="24" name="TextBox 23"/>
            <p:cNvSpPr txBox="1"/>
            <p:nvPr/>
          </p:nvSpPr>
          <p:spPr>
            <a:xfrm>
              <a:off x="5445" y="2428"/>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25" name="Прямая соединительная линия 24"/>
            <p:cNvSpPr/>
            <p:nvPr/>
          </p:nvSpPr>
          <p:spPr>
            <a:xfrm>
              <a:off x="5445" y="2428"/>
              <a:ext cx="1374" cy="0"/>
            </a:xfrm>
            <a:prstGeom prst="line">
              <a:avLst/>
            </a:prstGeom>
            <a:noFill/>
            <a:ln w="12700">
              <a:solidFill>
                <a:schemeClr val="tx1"/>
              </a:solidFill>
            </a:ln>
          </p:spPr>
        </p:sp>
        <p:sp>
          <p:nvSpPr>
            <p:cNvPr id="26" name="Прямая соединительная линия 25"/>
            <p:cNvSpPr/>
            <p:nvPr/>
          </p:nvSpPr>
          <p:spPr>
            <a:xfrm>
              <a:off x="6819" y="2428"/>
              <a:ext cx="0" cy="272"/>
            </a:xfrm>
            <a:prstGeom prst="line">
              <a:avLst/>
            </a:prstGeom>
            <a:noFill/>
            <a:ln w="12700">
              <a:solidFill>
                <a:schemeClr val="tx1"/>
              </a:solidFill>
            </a:ln>
          </p:spPr>
        </p:sp>
        <p:sp>
          <p:nvSpPr>
            <p:cNvPr id="27" name="Прямая соединительная линия 26"/>
            <p:cNvSpPr/>
            <p:nvPr/>
          </p:nvSpPr>
          <p:spPr>
            <a:xfrm>
              <a:off x="5445" y="2700"/>
              <a:ext cx="1374" cy="0"/>
            </a:xfrm>
            <a:prstGeom prst="line">
              <a:avLst/>
            </a:prstGeom>
            <a:noFill/>
            <a:ln w="12700">
              <a:solidFill>
                <a:schemeClr val="tx1"/>
              </a:solidFill>
            </a:ln>
          </p:spPr>
        </p:sp>
        <p:sp>
          <p:nvSpPr>
            <p:cNvPr id="28" name="Прямая соединительная линия 27"/>
            <p:cNvSpPr/>
            <p:nvPr/>
          </p:nvSpPr>
          <p:spPr>
            <a:xfrm>
              <a:off x="5445" y="2428"/>
              <a:ext cx="0" cy="272"/>
            </a:xfrm>
            <a:prstGeom prst="line">
              <a:avLst/>
            </a:prstGeom>
            <a:noFill/>
            <a:ln w="12700">
              <a:solidFill>
                <a:schemeClr val="tx1"/>
              </a:solidFill>
            </a:ln>
          </p:spPr>
        </p:sp>
        <p:sp>
          <p:nvSpPr>
            <p:cNvPr id="29" name="TextBox 28"/>
            <p:cNvSpPr txBox="1"/>
            <p:nvPr/>
          </p:nvSpPr>
          <p:spPr>
            <a:xfrm>
              <a:off x="6819" y="2428"/>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30" name="Прямая соединительная линия 29"/>
            <p:cNvSpPr/>
            <p:nvPr/>
          </p:nvSpPr>
          <p:spPr>
            <a:xfrm>
              <a:off x="6819" y="2428"/>
              <a:ext cx="1344" cy="0"/>
            </a:xfrm>
            <a:prstGeom prst="line">
              <a:avLst/>
            </a:prstGeom>
            <a:noFill/>
            <a:ln w="12700">
              <a:solidFill>
                <a:schemeClr val="tx1"/>
              </a:solidFill>
            </a:ln>
          </p:spPr>
        </p:sp>
        <p:sp>
          <p:nvSpPr>
            <p:cNvPr id="31" name="Прямая соединительная линия 30"/>
            <p:cNvSpPr/>
            <p:nvPr/>
          </p:nvSpPr>
          <p:spPr>
            <a:xfrm>
              <a:off x="8163" y="2428"/>
              <a:ext cx="0" cy="272"/>
            </a:xfrm>
            <a:prstGeom prst="line">
              <a:avLst/>
            </a:prstGeom>
            <a:noFill/>
            <a:ln w="12700">
              <a:solidFill>
                <a:schemeClr val="tx1"/>
              </a:solidFill>
            </a:ln>
          </p:spPr>
        </p:sp>
        <p:sp>
          <p:nvSpPr>
            <p:cNvPr id="32" name="Прямая соединительная линия 31"/>
            <p:cNvSpPr/>
            <p:nvPr/>
          </p:nvSpPr>
          <p:spPr>
            <a:xfrm>
              <a:off x="6819" y="2700"/>
              <a:ext cx="1344" cy="0"/>
            </a:xfrm>
            <a:prstGeom prst="line">
              <a:avLst/>
            </a:prstGeom>
            <a:noFill/>
            <a:ln w="12700">
              <a:solidFill>
                <a:schemeClr val="tx1"/>
              </a:solidFill>
            </a:ln>
          </p:spPr>
        </p:sp>
        <p:sp>
          <p:nvSpPr>
            <p:cNvPr id="33" name="Прямая соединительная линия 32"/>
            <p:cNvSpPr/>
            <p:nvPr/>
          </p:nvSpPr>
          <p:spPr>
            <a:xfrm>
              <a:off x="6819" y="2428"/>
              <a:ext cx="0" cy="272"/>
            </a:xfrm>
            <a:prstGeom prst="line">
              <a:avLst/>
            </a:prstGeom>
            <a:noFill/>
            <a:ln w="12700">
              <a:solidFill>
                <a:schemeClr val="tx1"/>
              </a:solidFill>
            </a:ln>
          </p:spPr>
        </p:sp>
        <p:sp>
          <p:nvSpPr>
            <p:cNvPr id="34" name="TextBox 33"/>
            <p:cNvSpPr txBox="1"/>
            <p:nvPr/>
          </p:nvSpPr>
          <p:spPr>
            <a:xfrm>
              <a:off x="362" y="2700"/>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Premium cloudifier  lemon juice</a:t>
              </a:r>
            </a:p>
          </p:txBody>
        </p:sp>
        <p:sp>
          <p:nvSpPr>
            <p:cNvPr id="35" name="Прямая соединительная линия 34"/>
            <p:cNvSpPr/>
            <p:nvPr/>
          </p:nvSpPr>
          <p:spPr>
            <a:xfrm>
              <a:off x="362" y="2700"/>
              <a:ext cx="5083" cy="0"/>
            </a:xfrm>
            <a:prstGeom prst="line">
              <a:avLst/>
            </a:prstGeom>
            <a:noFill/>
            <a:ln w="12700">
              <a:solidFill>
                <a:schemeClr val="tx1"/>
              </a:solidFill>
            </a:ln>
          </p:spPr>
        </p:sp>
        <p:sp>
          <p:nvSpPr>
            <p:cNvPr id="36" name="Прямая соединительная линия 35"/>
            <p:cNvSpPr/>
            <p:nvPr/>
          </p:nvSpPr>
          <p:spPr>
            <a:xfrm>
              <a:off x="5445" y="2700"/>
              <a:ext cx="0" cy="272"/>
            </a:xfrm>
            <a:prstGeom prst="line">
              <a:avLst/>
            </a:prstGeom>
            <a:noFill/>
            <a:ln w="12700">
              <a:solidFill>
                <a:schemeClr val="tx1"/>
              </a:solidFill>
            </a:ln>
          </p:spPr>
        </p:sp>
        <p:sp>
          <p:nvSpPr>
            <p:cNvPr id="37" name="Прямая соединительная линия 36"/>
            <p:cNvSpPr/>
            <p:nvPr/>
          </p:nvSpPr>
          <p:spPr>
            <a:xfrm>
              <a:off x="362" y="2972"/>
              <a:ext cx="5083" cy="0"/>
            </a:xfrm>
            <a:prstGeom prst="line">
              <a:avLst/>
            </a:prstGeom>
            <a:noFill/>
            <a:ln w="12700">
              <a:solidFill>
                <a:schemeClr val="tx1"/>
              </a:solidFill>
            </a:ln>
          </p:spPr>
        </p:sp>
        <p:sp>
          <p:nvSpPr>
            <p:cNvPr id="38" name="Прямая соединительная линия 37"/>
            <p:cNvSpPr/>
            <p:nvPr/>
          </p:nvSpPr>
          <p:spPr>
            <a:xfrm>
              <a:off x="362" y="2700"/>
              <a:ext cx="0" cy="272"/>
            </a:xfrm>
            <a:prstGeom prst="line">
              <a:avLst/>
            </a:prstGeom>
            <a:noFill/>
            <a:ln w="12700">
              <a:solidFill>
                <a:schemeClr val="tx1"/>
              </a:solidFill>
            </a:ln>
          </p:spPr>
        </p:sp>
        <p:sp>
          <p:nvSpPr>
            <p:cNvPr id="39" name="TextBox 38"/>
            <p:cNvSpPr txBox="1"/>
            <p:nvPr/>
          </p:nvSpPr>
          <p:spPr>
            <a:xfrm>
              <a:off x="5445" y="2700"/>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40" name="Прямая соединительная линия 39"/>
            <p:cNvSpPr/>
            <p:nvPr/>
          </p:nvSpPr>
          <p:spPr>
            <a:xfrm>
              <a:off x="5445" y="2700"/>
              <a:ext cx="1374" cy="0"/>
            </a:xfrm>
            <a:prstGeom prst="line">
              <a:avLst/>
            </a:prstGeom>
            <a:noFill/>
            <a:ln w="12700">
              <a:solidFill>
                <a:schemeClr val="tx1"/>
              </a:solidFill>
            </a:ln>
          </p:spPr>
        </p:sp>
        <p:sp>
          <p:nvSpPr>
            <p:cNvPr id="41" name="Прямая соединительная линия 40"/>
            <p:cNvSpPr/>
            <p:nvPr/>
          </p:nvSpPr>
          <p:spPr>
            <a:xfrm>
              <a:off x="6819" y="2700"/>
              <a:ext cx="0" cy="272"/>
            </a:xfrm>
            <a:prstGeom prst="line">
              <a:avLst/>
            </a:prstGeom>
            <a:noFill/>
            <a:ln w="12700">
              <a:solidFill>
                <a:schemeClr val="tx1"/>
              </a:solidFill>
            </a:ln>
          </p:spPr>
        </p:sp>
        <p:sp>
          <p:nvSpPr>
            <p:cNvPr id="42" name="Прямая соединительная линия 41"/>
            <p:cNvSpPr/>
            <p:nvPr/>
          </p:nvSpPr>
          <p:spPr>
            <a:xfrm>
              <a:off x="5445" y="2972"/>
              <a:ext cx="1374" cy="0"/>
            </a:xfrm>
            <a:prstGeom prst="line">
              <a:avLst/>
            </a:prstGeom>
            <a:noFill/>
            <a:ln w="12700">
              <a:solidFill>
                <a:schemeClr val="tx1"/>
              </a:solidFill>
            </a:ln>
          </p:spPr>
        </p:sp>
        <p:sp>
          <p:nvSpPr>
            <p:cNvPr id="43" name="Прямая соединительная линия 42"/>
            <p:cNvSpPr/>
            <p:nvPr/>
          </p:nvSpPr>
          <p:spPr>
            <a:xfrm>
              <a:off x="5445" y="2700"/>
              <a:ext cx="0" cy="272"/>
            </a:xfrm>
            <a:prstGeom prst="line">
              <a:avLst/>
            </a:prstGeom>
            <a:noFill/>
            <a:ln w="12700">
              <a:solidFill>
                <a:schemeClr val="tx1"/>
              </a:solidFill>
            </a:ln>
          </p:spPr>
        </p:sp>
        <p:sp>
          <p:nvSpPr>
            <p:cNvPr id="44" name="TextBox 43"/>
            <p:cNvSpPr txBox="1"/>
            <p:nvPr/>
          </p:nvSpPr>
          <p:spPr>
            <a:xfrm>
              <a:off x="6819" y="2700"/>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45" name="Прямая соединительная линия 44"/>
            <p:cNvSpPr/>
            <p:nvPr/>
          </p:nvSpPr>
          <p:spPr>
            <a:xfrm>
              <a:off x="6819" y="2700"/>
              <a:ext cx="1344" cy="0"/>
            </a:xfrm>
            <a:prstGeom prst="line">
              <a:avLst/>
            </a:prstGeom>
            <a:noFill/>
            <a:ln w="12700">
              <a:solidFill>
                <a:schemeClr val="tx1"/>
              </a:solidFill>
            </a:ln>
          </p:spPr>
        </p:sp>
        <p:sp>
          <p:nvSpPr>
            <p:cNvPr id="46" name="Прямая соединительная линия 45"/>
            <p:cNvSpPr/>
            <p:nvPr/>
          </p:nvSpPr>
          <p:spPr>
            <a:xfrm>
              <a:off x="8163" y="2700"/>
              <a:ext cx="0" cy="272"/>
            </a:xfrm>
            <a:prstGeom prst="line">
              <a:avLst/>
            </a:prstGeom>
            <a:noFill/>
            <a:ln w="12700">
              <a:solidFill>
                <a:schemeClr val="tx1"/>
              </a:solidFill>
            </a:ln>
          </p:spPr>
        </p:sp>
        <p:sp>
          <p:nvSpPr>
            <p:cNvPr id="47" name="Прямая соединительная линия 46"/>
            <p:cNvSpPr/>
            <p:nvPr/>
          </p:nvSpPr>
          <p:spPr>
            <a:xfrm>
              <a:off x="6819" y="2972"/>
              <a:ext cx="1344" cy="0"/>
            </a:xfrm>
            <a:prstGeom prst="line">
              <a:avLst/>
            </a:prstGeom>
            <a:noFill/>
            <a:ln w="12700">
              <a:solidFill>
                <a:schemeClr val="tx1"/>
              </a:solidFill>
            </a:ln>
          </p:spPr>
        </p:sp>
        <p:sp>
          <p:nvSpPr>
            <p:cNvPr id="48" name="Прямая соединительная линия 47"/>
            <p:cNvSpPr/>
            <p:nvPr/>
          </p:nvSpPr>
          <p:spPr>
            <a:xfrm>
              <a:off x="6819" y="2700"/>
              <a:ext cx="0" cy="272"/>
            </a:xfrm>
            <a:prstGeom prst="line">
              <a:avLst/>
            </a:prstGeom>
            <a:noFill/>
            <a:ln w="12700">
              <a:solidFill>
                <a:schemeClr val="tx1"/>
              </a:solidFill>
            </a:ln>
          </p:spPr>
        </p:sp>
        <p:sp>
          <p:nvSpPr>
            <p:cNvPr id="49" name="TextBox 48"/>
            <p:cNvSpPr txBox="1"/>
            <p:nvPr/>
          </p:nvSpPr>
          <p:spPr>
            <a:xfrm>
              <a:off x="362" y="2972"/>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Cloudifier lemon concentrate</a:t>
              </a:r>
            </a:p>
          </p:txBody>
        </p:sp>
        <p:sp>
          <p:nvSpPr>
            <p:cNvPr id="50" name="Прямая соединительная линия 49"/>
            <p:cNvSpPr/>
            <p:nvPr/>
          </p:nvSpPr>
          <p:spPr>
            <a:xfrm>
              <a:off x="362" y="2972"/>
              <a:ext cx="5083" cy="0"/>
            </a:xfrm>
            <a:prstGeom prst="line">
              <a:avLst/>
            </a:prstGeom>
            <a:noFill/>
            <a:ln w="12700">
              <a:solidFill>
                <a:schemeClr val="tx1"/>
              </a:solidFill>
            </a:ln>
          </p:spPr>
        </p:sp>
        <p:sp>
          <p:nvSpPr>
            <p:cNvPr id="51" name="Прямая соединительная линия 50"/>
            <p:cNvSpPr/>
            <p:nvPr/>
          </p:nvSpPr>
          <p:spPr>
            <a:xfrm>
              <a:off x="5445" y="2972"/>
              <a:ext cx="0" cy="272"/>
            </a:xfrm>
            <a:prstGeom prst="line">
              <a:avLst/>
            </a:prstGeom>
            <a:noFill/>
            <a:ln w="12700">
              <a:solidFill>
                <a:schemeClr val="tx1"/>
              </a:solidFill>
            </a:ln>
          </p:spPr>
        </p:sp>
        <p:sp>
          <p:nvSpPr>
            <p:cNvPr id="52" name="Прямая соединительная линия 51"/>
            <p:cNvSpPr/>
            <p:nvPr/>
          </p:nvSpPr>
          <p:spPr>
            <a:xfrm>
              <a:off x="362" y="3244"/>
              <a:ext cx="5083" cy="0"/>
            </a:xfrm>
            <a:prstGeom prst="line">
              <a:avLst/>
            </a:prstGeom>
            <a:noFill/>
            <a:ln w="12700">
              <a:solidFill>
                <a:schemeClr val="tx1"/>
              </a:solidFill>
            </a:ln>
          </p:spPr>
        </p:sp>
        <p:sp>
          <p:nvSpPr>
            <p:cNvPr id="53" name="Прямая соединительная линия 52"/>
            <p:cNvSpPr/>
            <p:nvPr/>
          </p:nvSpPr>
          <p:spPr>
            <a:xfrm>
              <a:off x="362" y="2972"/>
              <a:ext cx="0" cy="272"/>
            </a:xfrm>
            <a:prstGeom prst="line">
              <a:avLst/>
            </a:prstGeom>
            <a:noFill/>
            <a:ln w="12700">
              <a:solidFill>
                <a:schemeClr val="tx1"/>
              </a:solidFill>
            </a:ln>
          </p:spPr>
        </p:sp>
        <p:sp>
          <p:nvSpPr>
            <p:cNvPr id="54" name="TextBox 53"/>
            <p:cNvSpPr txBox="1"/>
            <p:nvPr/>
          </p:nvSpPr>
          <p:spPr>
            <a:xfrm>
              <a:off x="5445" y="2972"/>
              <a:ext cx="1374" cy="272"/>
            </a:xfrm>
            <a:prstGeom prst="rect">
              <a:avLst/>
            </a:prstGeom>
            <a:noFill/>
          </p:spPr>
          <p:txBody>
            <a:bodyPr wrap="square" lIns="102608" tIns="0" rIns="102608" bIns="0"/>
            <a:lstStyle>
              <a:lvl1pPr lvl="0">
                <a:defRPr/>
              </a:lvl1pPr>
            </a:lstStyle>
            <a:p>
              <a:pPr lvl="0">
                <a:lnSpc>
                  <a:spcPct val="115000"/>
                </a:lnSpc>
              </a:pPr>
              <a:r>
                <a:rPr sz="2800" dirty="0">
                  <a:latin typeface="Times New Roman"/>
                </a:rPr>
                <a:t>++++++++</a:t>
              </a:r>
            </a:p>
          </p:txBody>
        </p:sp>
        <p:sp>
          <p:nvSpPr>
            <p:cNvPr id="55" name="Прямая соединительная линия 54"/>
            <p:cNvSpPr/>
            <p:nvPr/>
          </p:nvSpPr>
          <p:spPr>
            <a:xfrm>
              <a:off x="5445" y="2972"/>
              <a:ext cx="1374" cy="0"/>
            </a:xfrm>
            <a:prstGeom prst="line">
              <a:avLst/>
            </a:prstGeom>
            <a:noFill/>
            <a:ln w="12700">
              <a:solidFill>
                <a:schemeClr val="tx1"/>
              </a:solidFill>
            </a:ln>
          </p:spPr>
        </p:sp>
        <p:sp>
          <p:nvSpPr>
            <p:cNvPr id="56" name="Прямая соединительная линия 55"/>
            <p:cNvSpPr/>
            <p:nvPr/>
          </p:nvSpPr>
          <p:spPr>
            <a:xfrm>
              <a:off x="6819" y="2972"/>
              <a:ext cx="0" cy="272"/>
            </a:xfrm>
            <a:prstGeom prst="line">
              <a:avLst/>
            </a:prstGeom>
            <a:noFill/>
            <a:ln w="12700">
              <a:solidFill>
                <a:schemeClr val="tx1"/>
              </a:solidFill>
            </a:ln>
          </p:spPr>
        </p:sp>
        <p:sp>
          <p:nvSpPr>
            <p:cNvPr id="57" name="Прямая соединительная линия 56"/>
            <p:cNvSpPr/>
            <p:nvPr/>
          </p:nvSpPr>
          <p:spPr>
            <a:xfrm>
              <a:off x="5445" y="3244"/>
              <a:ext cx="1374" cy="0"/>
            </a:xfrm>
            <a:prstGeom prst="line">
              <a:avLst/>
            </a:prstGeom>
            <a:noFill/>
            <a:ln w="12700">
              <a:solidFill>
                <a:schemeClr val="tx1"/>
              </a:solidFill>
            </a:ln>
          </p:spPr>
        </p:sp>
        <p:sp>
          <p:nvSpPr>
            <p:cNvPr id="58" name="Прямая соединительная линия 57"/>
            <p:cNvSpPr/>
            <p:nvPr/>
          </p:nvSpPr>
          <p:spPr>
            <a:xfrm>
              <a:off x="5445" y="2972"/>
              <a:ext cx="0" cy="272"/>
            </a:xfrm>
            <a:prstGeom prst="line">
              <a:avLst/>
            </a:prstGeom>
            <a:noFill/>
            <a:ln w="12700">
              <a:solidFill>
                <a:schemeClr val="tx1"/>
              </a:solidFill>
            </a:ln>
          </p:spPr>
        </p:sp>
        <p:sp>
          <p:nvSpPr>
            <p:cNvPr id="59" name="TextBox 58"/>
            <p:cNvSpPr txBox="1"/>
            <p:nvPr/>
          </p:nvSpPr>
          <p:spPr>
            <a:xfrm>
              <a:off x="6819" y="2972"/>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60" name="Прямая соединительная линия 59"/>
            <p:cNvSpPr/>
            <p:nvPr/>
          </p:nvSpPr>
          <p:spPr>
            <a:xfrm>
              <a:off x="6819" y="2972"/>
              <a:ext cx="1344" cy="0"/>
            </a:xfrm>
            <a:prstGeom prst="line">
              <a:avLst/>
            </a:prstGeom>
            <a:noFill/>
            <a:ln w="12700">
              <a:solidFill>
                <a:schemeClr val="tx1"/>
              </a:solidFill>
            </a:ln>
          </p:spPr>
        </p:sp>
        <p:sp>
          <p:nvSpPr>
            <p:cNvPr id="61" name="Прямая соединительная линия 60"/>
            <p:cNvSpPr/>
            <p:nvPr/>
          </p:nvSpPr>
          <p:spPr>
            <a:xfrm>
              <a:off x="8163" y="2972"/>
              <a:ext cx="0" cy="272"/>
            </a:xfrm>
            <a:prstGeom prst="line">
              <a:avLst/>
            </a:prstGeom>
            <a:noFill/>
            <a:ln w="12700">
              <a:solidFill>
                <a:schemeClr val="tx1"/>
              </a:solidFill>
            </a:ln>
          </p:spPr>
        </p:sp>
        <p:sp>
          <p:nvSpPr>
            <p:cNvPr id="62" name="Прямая соединительная линия 61"/>
            <p:cNvSpPr/>
            <p:nvPr/>
          </p:nvSpPr>
          <p:spPr>
            <a:xfrm>
              <a:off x="6819" y="3244"/>
              <a:ext cx="1344" cy="0"/>
            </a:xfrm>
            <a:prstGeom prst="line">
              <a:avLst/>
            </a:prstGeom>
            <a:noFill/>
            <a:ln w="12700">
              <a:solidFill>
                <a:schemeClr val="tx1"/>
              </a:solidFill>
            </a:ln>
          </p:spPr>
        </p:sp>
        <p:sp>
          <p:nvSpPr>
            <p:cNvPr id="63" name="Прямая соединительная линия 62"/>
            <p:cNvSpPr/>
            <p:nvPr/>
          </p:nvSpPr>
          <p:spPr>
            <a:xfrm>
              <a:off x="6819" y="2972"/>
              <a:ext cx="0" cy="272"/>
            </a:xfrm>
            <a:prstGeom prst="line">
              <a:avLst/>
            </a:prstGeom>
            <a:noFill/>
            <a:ln w="12700">
              <a:solidFill>
                <a:schemeClr val="tx1"/>
              </a:solidFill>
            </a:ln>
          </p:spPr>
        </p:sp>
        <p:sp>
          <p:nvSpPr>
            <p:cNvPr id="64" name="TextBox 63"/>
            <p:cNvSpPr txBox="1"/>
            <p:nvPr/>
          </p:nvSpPr>
          <p:spPr>
            <a:xfrm>
              <a:off x="362" y="3244"/>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Cloudifier  orange concentrate</a:t>
              </a:r>
            </a:p>
          </p:txBody>
        </p:sp>
        <p:sp>
          <p:nvSpPr>
            <p:cNvPr id="65" name="Прямая соединительная линия 64"/>
            <p:cNvSpPr/>
            <p:nvPr/>
          </p:nvSpPr>
          <p:spPr>
            <a:xfrm>
              <a:off x="362" y="3244"/>
              <a:ext cx="5083" cy="0"/>
            </a:xfrm>
            <a:prstGeom prst="line">
              <a:avLst/>
            </a:prstGeom>
            <a:noFill/>
            <a:ln w="12700">
              <a:solidFill>
                <a:schemeClr val="tx1"/>
              </a:solidFill>
            </a:ln>
          </p:spPr>
        </p:sp>
        <p:sp>
          <p:nvSpPr>
            <p:cNvPr id="66" name="Прямая соединительная линия 65"/>
            <p:cNvSpPr/>
            <p:nvPr/>
          </p:nvSpPr>
          <p:spPr>
            <a:xfrm>
              <a:off x="5445" y="3244"/>
              <a:ext cx="0" cy="272"/>
            </a:xfrm>
            <a:prstGeom prst="line">
              <a:avLst/>
            </a:prstGeom>
            <a:noFill/>
            <a:ln w="12700">
              <a:solidFill>
                <a:schemeClr val="tx1"/>
              </a:solidFill>
            </a:ln>
          </p:spPr>
        </p:sp>
        <p:sp>
          <p:nvSpPr>
            <p:cNvPr id="67" name="Прямая соединительная линия 66"/>
            <p:cNvSpPr/>
            <p:nvPr/>
          </p:nvSpPr>
          <p:spPr>
            <a:xfrm>
              <a:off x="362" y="3516"/>
              <a:ext cx="5083" cy="0"/>
            </a:xfrm>
            <a:prstGeom prst="line">
              <a:avLst/>
            </a:prstGeom>
            <a:noFill/>
            <a:ln w="12700">
              <a:solidFill>
                <a:schemeClr val="tx1"/>
              </a:solidFill>
            </a:ln>
          </p:spPr>
        </p:sp>
        <p:sp>
          <p:nvSpPr>
            <p:cNvPr id="68" name="Прямая соединительная линия 67"/>
            <p:cNvSpPr/>
            <p:nvPr/>
          </p:nvSpPr>
          <p:spPr>
            <a:xfrm>
              <a:off x="362" y="3244"/>
              <a:ext cx="0" cy="272"/>
            </a:xfrm>
            <a:prstGeom prst="line">
              <a:avLst/>
            </a:prstGeom>
            <a:noFill/>
            <a:ln w="12700">
              <a:solidFill>
                <a:schemeClr val="tx1"/>
              </a:solidFill>
            </a:ln>
          </p:spPr>
        </p:sp>
        <p:sp>
          <p:nvSpPr>
            <p:cNvPr id="69" name="TextBox 68"/>
            <p:cNvSpPr txBox="1"/>
            <p:nvPr/>
          </p:nvSpPr>
          <p:spPr>
            <a:xfrm>
              <a:off x="5445" y="3244"/>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70" name="Прямая соединительная линия 69"/>
            <p:cNvSpPr/>
            <p:nvPr/>
          </p:nvSpPr>
          <p:spPr>
            <a:xfrm>
              <a:off x="5445" y="3244"/>
              <a:ext cx="1374" cy="0"/>
            </a:xfrm>
            <a:prstGeom prst="line">
              <a:avLst/>
            </a:prstGeom>
            <a:noFill/>
            <a:ln w="12700">
              <a:solidFill>
                <a:schemeClr val="tx1"/>
              </a:solidFill>
            </a:ln>
          </p:spPr>
        </p:sp>
        <p:sp>
          <p:nvSpPr>
            <p:cNvPr id="71" name="Прямая соединительная линия 70"/>
            <p:cNvSpPr/>
            <p:nvPr/>
          </p:nvSpPr>
          <p:spPr>
            <a:xfrm>
              <a:off x="6819" y="3244"/>
              <a:ext cx="0" cy="272"/>
            </a:xfrm>
            <a:prstGeom prst="line">
              <a:avLst/>
            </a:prstGeom>
            <a:noFill/>
            <a:ln w="12700">
              <a:solidFill>
                <a:schemeClr val="tx1"/>
              </a:solidFill>
            </a:ln>
          </p:spPr>
        </p:sp>
        <p:sp>
          <p:nvSpPr>
            <p:cNvPr id="72" name="Прямая соединительная линия 71"/>
            <p:cNvSpPr/>
            <p:nvPr/>
          </p:nvSpPr>
          <p:spPr>
            <a:xfrm>
              <a:off x="5445" y="3516"/>
              <a:ext cx="1374" cy="0"/>
            </a:xfrm>
            <a:prstGeom prst="line">
              <a:avLst/>
            </a:prstGeom>
            <a:noFill/>
            <a:ln w="12700">
              <a:solidFill>
                <a:schemeClr val="tx1"/>
              </a:solidFill>
            </a:ln>
          </p:spPr>
        </p:sp>
        <p:sp>
          <p:nvSpPr>
            <p:cNvPr id="73" name="Прямая соединительная линия 72"/>
            <p:cNvSpPr/>
            <p:nvPr/>
          </p:nvSpPr>
          <p:spPr>
            <a:xfrm>
              <a:off x="5445" y="3244"/>
              <a:ext cx="0" cy="272"/>
            </a:xfrm>
            <a:prstGeom prst="line">
              <a:avLst/>
            </a:prstGeom>
            <a:noFill/>
            <a:ln w="12700">
              <a:solidFill>
                <a:schemeClr val="tx1"/>
              </a:solidFill>
            </a:ln>
          </p:spPr>
        </p:sp>
        <p:sp>
          <p:nvSpPr>
            <p:cNvPr id="74" name="TextBox 73"/>
            <p:cNvSpPr txBox="1"/>
            <p:nvPr/>
          </p:nvSpPr>
          <p:spPr>
            <a:xfrm>
              <a:off x="6819" y="3244"/>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75" name="Прямая соединительная линия 74"/>
            <p:cNvSpPr/>
            <p:nvPr/>
          </p:nvSpPr>
          <p:spPr>
            <a:xfrm>
              <a:off x="6819" y="3244"/>
              <a:ext cx="1344" cy="0"/>
            </a:xfrm>
            <a:prstGeom prst="line">
              <a:avLst/>
            </a:prstGeom>
            <a:noFill/>
            <a:ln w="12700">
              <a:solidFill>
                <a:schemeClr val="tx1"/>
              </a:solidFill>
            </a:ln>
          </p:spPr>
        </p:sp>
        <p:sp>
          <p:nvSpPr>
            <p:cNvPr id="76" name="Прямая соединительная линия 75"/>
            <p:cNvSpPr/>
            <p:nvPr/>
          </p:nvSpPr>
          <p:spPr>
            <a:xfrm>
              <a:off x="8163" y="3244"/>
              <a:ext cx="0" cy="272"/>
            </a:xfrm>
            <a:prstGeom prst="line">
              <a:avLst/>
            </a:prstGeom>
            <a:noFill/>
            <a:ln w="12700">
              <a:solidFill>
                <a:schemeClr val="tx1"/>
              </a:solidFill>
            </a:ln>
          </p:spPr>
        </p:sp>
        <p:sp>
          <p:nvSpPr>
            <p:cNvPr id="77" name="Прямая соединительная линия 76"/>
            <p:cNvSpPr/>
            <p:nvPr/>
          </p:nvSpPr>
          <p:spPr>
            <a:xfrm>
              <a:off x="6819" y="3516"/>
              <a:ext cx="1344" cy="0"/>
            </a:xfrm>
            <a:prstGeom prst="line">
              <a:avLst/>
            </a:prstGeom>
            <a:noFill/>
            <a:ln w="12700">
              <a:solidFill>
                <a:schemeClr val="tx1"/>
              </a:solidFill>
            </a:ln>
          </p:spPr>
        </p:sp>
        <p:sp>
          <p:nvSpPr>
            <p:cNvPr id="78" name="Прямая соединительная линия 77"/>
            <p:cNvSpPr/>
            <p:nvPr/>
          </p:nvSpPr>
          <p:spPr>
            <a:xfrm>
              <a:off x="6819" y="3244"/>
              <a:ext cx="0" cy="272"/>
            </a:xfrm>
            <a:prstGeom prst="line">
              <a:avLst/>
            </a:prstGeom>
            <a:noFill/>
            <a:ln w="12700">
              <a:solidFill>
                <a:schemeClr val="tx1"/>
              </a:solidFill>
            </a:ln>
          </p:spPr>
        </p:sp>
        <p:sp>
          <p:nvSpPr>
            <p:cNvPr id="79" name="TextBox 78"/>
            <p:cNvSpPr txBox="1"/>
            <p:nvPr/>
          </p:nvSpPr>
          <p:spPr>
            <a:xfrm>
              <a:off x="362" y="3516"/>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Cloudifier persimmon fruit juice</a:t>
              </a:r>
            </a:p>
          </p:txBody>
        </p:sp>
        <p:sp>
          <p:nvSpPr>
            <p:cNvPr id="80" name="Прямая соединительная линия 79"/>
            <p:cNvSpPr/>
            <p:nvPr/>
          </p:nvSpPr>
          <p:spPr>
            <a:xfrm>
              <a:off x="362" y="3516"/>
              <a:ext cx="5083" cy="0"/>
            </a:xfrm>
            <a:prstGeom prst="line">
              <a:avLst/>
            </a:prstGeom>
            <a:noFill/>
            <a:ln w="12700">
              <a:solidFill>
                <a:schemeClr val="tx1"/>
              </a:solidFill>
            </a:ln>
          </p:spPr>
        </p:sp>
        <p:sp>
          <p:nvSpPr>
            <p:cNvPr id="81" name="Прямая соединительная линия 80"/>
            <p:cNvSpPr/>
            <p:nvPr/>
          </p:nvSpPr>
          <p:spPr>
            <a:xfrm>
              <a:off x="5445" y="3516"/>
              <a:ext cx="0" cy="272"/>
            </a:xfrm>
            <a:prstGeom prst="line">
              <a:avLst/>
            </a:prstGeom>
            <a:noFill/>
            <a:ln w="12700">
              <a:solidFill>
                <a:schemeClr val="tx1"/>
              </a:solidFill>
            </a:ln>
          </p:spPr>
        </p:sp>
        <p:sp>
          <p:nvSpPr>
            <p:cNvPr id="82" name="Прямая соединительная линия 81"/>
            <p:cNvSpPr/>
            <p:nvPr/>
          </p:nvSpPr>
          <p:spPr>
            <a:xfrm>
              <a:off x="362" y="3788"/>
              <a:ext cx="5083" cy="0"/>
            </a:xfrm>
            <a:prstGeom prst="line">
              <a:avLst/>
            </a:prstGeom>
            <a:noFill/>
            <a:ln w="12700">
              <a:solidFill>
                <a:schemeClr val="tx1"/>
              </a:solidFill>
            </a:ln>
          </p:spPr>
        </p:sp>
        <p:sp>
          <p:nvSpPr>
            <p:cNvPr id="83" name="Прямая соединительная линия 82"/>
            <p:cNvSpPr/>
            <p:nvPr/>
          </p:nvSpPr>
          <p:spPr>
            <a:xfrm>
              <a:off x="362" y="3516"/>
              <a:ext cx="0" cy="272"/>
            </a:xfrm>
            <a:prstGeom prst="line">
              <a:avLst/>
            </a:prstGeom>
            <a:noFill/>
            <a:ln w="12700">
              <a:solidFill>
                <a:schemeClr val="tx1"/>
              </a:solidFill>
            </a:ln>
          </p:spPr>
        </p:sp>
        <p:sp>
          <p:nvSpPr>
            <p:cNvPr id="84" name="TextBox 83"/>
            <p:cNvSpPr txBox="1"/>
            <p:nvPr/>
          </p:nvSpPr>
          <p:spPr>
            <a:xfrm>
              <a:off x="5445" y="3516"/>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85" name="Прямая соединительная линия 84"/>
            <p:cNvSpPr/>
            <p:nvPr/>
          </p:nvSpPr>
          <p:spPr>
            <a:xfrm>
              <a:off x="5445" y="3516"/>
              <a:ext cx="1374" cy="0"/>
            </a:xfrm>
            <a:prstGeom prst="line">
              <a:avLst/>
            </a:prstGeom>
            <a:noFill/>
            <a:ln w="12700">
              <a:solidFill>
                <a:schemeClr val="tx1"/>
              </a:solidFill>
            </a:ln>
          </p:spPr>
        </p:sp>
        <p:sp>
          <p:nvSpPr>
            <p:cNvPr id="86" name="Прямая соединительная линия 85"/>
            <p:cNvSpPr/>
            <p:nvPr/>
          </p:nvSpPr>
          <p:spPr>
            <a:xfrm>
              <a:off x="6819" y="3516"/>
              <a:ext cx="0" cy="272"/>
            </a:xfrm>
            <a:prstGeom prst="line">
              <a:avLst/>
            </a:prstGeom>
            <a:noFill/>
            <a:ln w="12700">
              <a:solidFill>
                <a:schemeClr val="tx1"/>
              </a:solidFill>
            </a:ln>
          </p:spPr>
        </p:sp>
        <p:sp>
          <p:nvSpPr>
            <p:cNvPr id="87" name="Прямая соединительная линия 86"/>
            <p:cNvSpPr/>
            <p:nvPr/>
          </p:nvSpPr>
          <p:spPr>
            <a:xfrm>
              <a:off x="5445" y="3788"/>
              <a:ext cx="1374" cy="0"/>
            </a:xfrm>
            <a:prstGeom prst="line">
              <a:avLst/>
            </a:prstGeom>
            <a:noFill/>
            <a:ln w="12700">
              <a:solidFill>
                <a:schemeClr val="tx1"/>
              </a:solidFill>
            </a:ln>
          </p:spPr>
        </p:sp>
        <p:sp>
          <p:nvSpPr>
            <p:cNvPr id="88" name="Прямая соединительная линия 87"/>
            <p:cNvSpPr/>
            <p:nvPr/>
          </p:nvSpPr>
          <p:spPr>
            <a:xfrm>
              <a:off x="5445" y="3516"/>
              <a:ext cx="0" cy="272"/>
            </a:xfrm>
            <a:prstGeom prst="line">
              <a:avLst/>
            </a:prstGeom>
            <a:noFill/>
            <a:ln w="12700">
              <a:solidFill>
                <a:schemeClr val="tx1"/>
              </a:solidFill>
            </a:ln>
          </p:spPr>
        </p:sp>
        <p:sp>
          <p:nvSpPr>
            <p:cNvPr id="89" name="TextBox 88"/>
            <p:cNvSpPr txBox="1"/>
            <p:nvPr/>
          </p:nvSpPr>
          <p:spPr>
            <a:xfrm>
              <a:off x="6819" y="3516"/>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90" name="Прямая соединительная линия 89"/>
            <p:cNvSpPr/>
            <p:nvPr/>
          </p:nvSpPr>
          <p:spPr>
            <a:xfrm>
              <a:off x="6819" y="3516"/>
              <a:ext cx="1344" cy="0"/>
            </a:xfrm>
            <a:prstGeom prst="line">
              <a:avLst/>
            </a:prstGeom>
            <a:noFill/>
            <a:ln w="12700">
              <a:solidFill>
                <a:schemeClr val="tx1"/>
              </a:solidFill>
            </a:ln>
          </p:spPr>
        </p:sp>
        <p:sp>
          <p:nvSpPr>
            <p:cNvPr id="91" name="Прямая соединительная линия 90"/>
            <p:cNvSpPr/>
            <p:nvPr/>
          </p:nvSpPr>
          <p:spPr>
            <a:xfrm>
              <a:off x="8163" y="3516"/>
              <a:ext cx="0" cy="272"/>
            </a:xfrm>
            <a:prstGeom prst="line">
              <a:avLst/>
            </a:prstGeom>
            <a:noFill/>
            <a:ln w="12700">
              <a:solidFill>
                <a:schemeClr val="tx1"/>
              </a:solidFill>
            </a:ln>
          </p:spPr>
        </p:sp>
        <p:sp>
          <p:nvSpPr>
            <p:cNvPr id="92" name="Прямая соединительная линия 91"/>
            <p:cNvSpPr/>
            <p:nvPr/>
          </p:nvSpPr>
          <p:spPr>
            <a:xfrm>
              <a:off x="6819" y="3788"/>
              <a:ext cx="1344" cy="0"/>
            </a:xfrm>
            <a:prstGeom prst="line">
              <a:avLst/>
            </a:prstGeom>
            <a:noFill/>
            <a:ln w="12700">
              <a:solidFill>
                <a:schemeClr val="tx1"/>
              </a:solidFill>
            </a:ln>
          </p:spPr>
        </p:sp>
        <p:sp>
          <p:nvSpPr>
            <p:cNvPr id="93" name="Прямая соединительная линия 92"/>
            <p:cNvSpPr/>
            <p:nvPr/>
          </p:nvSpPr>
          <p:spPr>
            <a:xfrm>
              <a:off x="6819" y="3516"/>
              <a:ext cx="0" cy="272"/>
            </a:xfrm>
            <a:prstGeom prst="line">
              <a:avLst/>
            </a:prstGeom>
            <a:noFill/>
            <a:ln w="12700">
              <a:solidFill>
                <a:schemeClr val="tx1"/>
              </a:solidFill>
            </a:ln>
          </p:spPr>
        </p:sp>
        <p:sp>
          <p:nvSpPr>
            <p:cNvPr id="94" name="TextBox 93"/>
            <p:cNvSpPr txBox="1"/>
            <p:nvPr/>
          </p:nvSpPr>
          <p:spPr>
            <a:xfrm>
              <a:off x="362" y="3788"/>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Premium cloudifier persimmon fruit juice</a:t>
              </a:r>
            </a:p>
          </p:txBody>
        </p:sp>
        <p:sp>
          <p:nvSpPr>
            <p:cNvPr id="95" name="Прямая соединительная линия 94"/>
            <p:cNvSpPr/>
            <p:nvPr/>
          </p:nvSpPr>
          <p:spPr>
            <a:xfrm>
              <a:off x="362" y="3788"/>
              <a:ext cx="5083" cy="0"/>
            </a:xfrm>
            <a:prstGeom prst="line">
              <a:avLst/>
            </a:prstGeom>
            <a:noFill/>
            <a:ln w="12700">
              <a:solidFill>
                <a:schemeClr val="tx1"/>
              </a:solidFill>
            </a:ln>
          </p:spPr>
        </p:sp>
        <p:sp>
          <p:nvSpPr>
            <p:cNvPr id="96" name="Прямая соединительная линия 95"/>
            <p:cNvSpPr/>
            <p:nvPr/>
          </p:nvSpPr>
          <p:spPr>
            <a:xfrm>
              <a:off x="5445" y="3788"/>
              <a:ext cx="0" cy="272"/>
            </a:xfrm>
            <a:prstGeom prst="line">
              <a:avLst/>
            </a:prstGeom>
            <a:noFill/>
            <a:ln w="12700">
              <a:solidFill>
                <a:schemeClr val="tx1"/>
              </a:solidFill>
            </a:ln>
          </p:spPr>
        </p:sp>
        <p:sp>
          <p:nvSpPr>
            <p:cNvPr id="97" name="Прямая соединительная линия 96"/>
            <p:cNvSpPr/>
            <p:nvPr/>
          </p:nvSpPr>
          <p:spPr>
            <a:xfrm>
              <a:off x="362" y="4060"/>
              <a:ext cx="5083" cy="0"/>
            </a:xfrm>
            <a:prstGeom prst="line">
              <a:avLst/>
            </a:prstGeom>
            <a:noFill/>
            <a:ln w="12700">
              <a:solidFill>
                <a:schemeClr val="tx1"/>
              </a:solidFill>
            </a:ln>
          </p:spPr>
        </p:sp>
        <p:sp>
          <p:nvSpPr>
            <p:cNvPr id="98" name="Прямая соединительная линия 97"/>
            <p:cNvSpPr/>
            <p:nvPr/>
          </p:nvSpPr>
          <p:spPr>
            <a:xfrm>
              <a:off x="362" y="3788"/>
              <a:ext cx="0" cy="272"/>
            </a:xfrm>
            <a:prstGeom prst="line">
              <a:avLst/>
            </a:prstGeom>
            <a:noFill/>
            <a:ln w="12700">
              <a:solidFill>
                <a:schemeClr val="tx1"/>
              </a:solidFill>
            </a:ln>
          </p:spPr>
        </p:sp>
        <p:sp>
          <p:nvSpPr>
            <p:cNvPr id="99" name="TextBox 98"/>
            <p:cNvSpPr txBox="1"/>
            <p:nvPr/>
          </p:nvSpPr>
          <p:spPr>
            <a:xfrm>
              <a:off x="5445" y="3788"/>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00" name="Прямая соединительная линия 99"/>
            <p:cNvSpPr/>
            <p:nvPr/>
          </p:nvSpPr>
          <p:spPr>
            <a:xfrm>
              <a:off x="5445" y="3788"/>
              <a:ext cx="1374" cy="0"/>
            </a:xfrm>
            <a:prstGeom prst="line">
              <a:avLst/>
            </a:prstGeom>
            <a:noFill/>
            <a:ln w="12700">
              <a:solidFill>
                <a:schemeClr val="tx1"/>
              </a:solidFill>
            </a:ln>
          </p:spPr>
        </p:sp>
        <p:sp>
          <p:nvSpPr>
            <p:cNvPr id="101" name="Прямая соединительная линия 100"/>
            <p:cNvSpPr/>
            <p:nvPr/>
          </p:nvSpPr>
          <p:spPr>
            <a:xfrm>
              <a:off x="6819" y="3788"/>
              <a:ext cx="0" cy="272"/>
            </a:xfrm>
            <a:prstGeom prst="line">
              <a:avLst/>
            </a:prstGeom>
            <a:noFill/>
            <a:ln w="12700">
              <a:solidFill>
                <a:schemeClr val="tx1"/>
              </a:solidFill>
            </a:ln>
          </p:spPr>
        </p:sp>
        <p:sp>
          <p:nvSpPr>
            <p:cNvPr id="102" name="Прямая соединительная линия 101"/>
            <p:cNvSpPr/>
            <p:nvPr/>
          </p:nvSpPr>
          <p:spPr>
            <a:xfrm>
              <a:off x="5445" y="4060"/>
              <a:ext cx="1374" cy="0"/>
            </a:xfrm>
            <a:prstGeom prst="line">
              <a:avLst/>
            </a:prstGeom>
            <a:noFill/>
            <a:ln w="12700">
              <a:solidFill>
                <a:schemeClr val="tx1"/>
              </a:solidFill>
            </a:ln>
          </p:spPr>
        </p:sp>
        <p:sp>
          <p:nvSpPr>
            <p:cNvPr id="103" name="Прямая соединительная линия 102"/>
            <p:cNvSpPr/>
            <p:nvPr/>
          </p:nvSpPr>
          <p:spPr>
            <a:xfrm>
              <a:off x="5445" y="3788"/>
              <a:ext cx="0" cy="272"/>
            </a:xfrm>
            <a:prstGeom prst="line">
              <a:avLst/>
            </a:prstGeom>
            <a:noFill/>
            <a:ln w="12700">
              <a:solidFill>
                <a:schemeClr val="tx1"/>
              </a:solidFill>
            </a:ln>
          </p:spPr>
        </p:sp>
        <p:sp>
          <p:nvSpPr>
            <p:cNvPr id="104" name="TextBox 103"/>
            <p:cNvSpPr txBox="1"/>
            <p:nvPr/>
          </p:nvSpPr>
          <p:spPr>
            <a:xfrm>
              <a:off x="6819" y="3788"/>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05" name="Прямая соединительная линия 104"/>
            <p:cNvSpPr/>
            <p:nvPr/>
          </p:nvSpPr>
          <p:spPr>
            <a:xfrm>
              <a:off x="6819" y="3788"/>
              <a:ext cx="1344" cy="0"/>
            </a:xfrm>
            <a:prstGeom prst="line">
              <a:avLst/>
            </a:prstGeom>
            <a:noFill/>
            <a:ln w="12700">
              <a:solidFill>
                <a:schemeClr val="tx1"/>
              </a:solidFill>
            </a:ln>
          </p:spPr>
        </p:sp>
        <p:sp>
          <p:nvSpPr>
            <p:cNvPr id="106" name="Прямая соединительная линия 105"/>
            <p:cNvSpPr/>
            <p:nvPr/>
          </p:nvSpPr>
          <p:spPr>
            <a:xfrm>
              <a:off x="8163" y="3788"/>
              <a:ext cx="0" cy="272"/>
            </a:xfrm>
            <a:prstGeom prst="line">
              <a:avLst/>
            </a:prstGeom>
            <a:noFill/>
            <a:ln w="12700">
              <a:solidFill>
                <a:schemeClr val="tx1"/>
              </a:solidFill>
            </a:ln>
          </p:spPr>
        </p:sp>
        <p:sp>
          <p:nvSpPr>
            <p:cNvPr id="107" name="Прямая соединительная линия 106"/>
            <p:cNvSpPr/>
            <p:nvPr/>
          </p:nvSpPr>
          <p:spPr>
            <a:xfrm>
              <a:off x="6819" y="4060"/>
              <a:ext cx="1344" cy="0"/>
            </a:xfrm>
            <a:prstGeom prst="line">
              <a:avLst/>
            </a:prstGeom>
            <a:noFill/>
            <a:ln w="12700">
              <a:solidFill>
                <a:schemeClr val="tx1"/>
              </a:solidFill>
            </a:ln>
          </p:spPr>
        </p:sp>
        <p:sp>
          <p:nvSpPr>
            <p:cNvPr id="108" name="Прямая соединительная линия 107"/>
            <p:cNvSpPr/>
            <p:nvPr/>
          </p:nvSpPr>
          <p:spPr>
            <a:xfrm>
              <a:off x="6819" y="3788"/>
              <a:ext cx="0" cy="272"/>
            </a:xfrm>
            <a:prstGeom prst="line">
              <a:avLst/>
            </a:prstGeom>
            <a:noFill/>
            <a:ln w="12700">
              <a:solidFill>
                <a:schemeClr val="tx1"/>
              </a:solidFill>
            </a:ln>
          </p:spPr>
        </p:sp>
        <p:sp>
          <p:nvSpPr>
            <p:cNvPr id="109" name="TextBox 108"/>
            <p:cNvSpPr txBox="1"/>
            <p:nvPr/>
          </p:nvSpPr>
          <p:spPr>
            <a:xfrm>
              <a:off x="362" y="4060"/>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Cloudifier melon juice</a:t>
              </a:r>
            </a:p>
          </p:txBody>
        </p:sp>
        <p:sp>
          <p:nvSpPr>
            <p:cNvPr id="110" name="Прямая соединительная линия 109"/>
            <p:cNvSpPr/>
            <p:nvPr/>
          </p:nvSpPr>
          <p:spPr>
            <a:xfrm>
              <a:off x="362" y="4060"/>
              <a:ext cx="5083" cy="0"/>
            </a:xfrm>
            <a:prstGeom prst="line">
              <a:avLst/>
            </a:prstGeom>
            <a:noFill/>
            <a:ln w="12700">
              <a:solidFill>
                <a:schemeClr val="tx1"/>
              </a:solidFill>
            </a:ln>
          </p:spPr>
        </p:sp>
        <p:sp>
          <p:nvSpPr>
            <p:cNvPr id="111" name="Прямая соединительная линия 110"/>
            <p:cNvSpPr/>
            <p:nvPr/>
          </p:nvSpPr>
          <p:spPr>
            <a:xfrm>
              <a:off x="5445" y="4060"/>
              <a:ext cx="0" cy="272"/>
            </a:xfrm>
            <a:prstGeom prst="line">
              <a:avLst/>
            </a:prstGeom>
            <a:noFill/>
            <a:ln w="12700">
              <a:solidFill>
                <a:schemeClr val="tx1"/>
              </a:solidFill>
            </a:ln>
          </p:spPr>
        </p:sp>
        <p:sp>
          <p:nvSpPr>
            <p:cNvPr id="112" name="Прямая соединительная линия 111"/>
            <p:cNvSpPr/>
            <p:nvPr/>
          </p:nvSpPr>
          <p:spPr>
            <a:xfrm>
              <a:off x="362" y="4332"/>
              <a:ext cx="5083" cy="0"/>
            </a:xfrm>
            <a:prstGeom prst="line">
              <a:avLst/>
            </a:prstGeom>
            <a:noFill/>
            <a:ln w="12700">
              <a:solidFill>
                <a:schemeClr val="tx1"/>
              </a:solidFill>
            </a:ln>
          </p:spPr>
        </p:sp>
        <p:sp>
          <p:nvSpPr>
            <p:cNvPr id="113" name="Прямая соединительная линия 112"/>
            <p:cNvSpPr/>
            <p:nvPr/>
          </p:nvSpPr>
          <p:spPr>
            <a:xfrm>
              <a:off x="362" y="4060"/>
              <a:ext cx="0" cy="272"/>
            </a:xfrm>
            <a:prstGeom prst="line">
              <a:avLst/>
            </a:prstGeom>
            <a:noFill/>
            <a:ln w="12700">
              <a:solidFill>
                <a:schemeClr val="tx1"/>
              </a:solidFill>
            </a:ln>
          </p:spPr>
        </p:sp>
        <p:sp>
          <p:nvSpPr>
            <p:cNvPr id="114" name="TextBox 113"/>
            <p:cNvSpPr txBox="1"/>
            <p:nvPr/>
          </p:nvSpPr>
          <p:spPr>
            <a:xfrm>
              <a:off x="5445" y="4060"/>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15" name="Прямая соединительная линия 114"/>
            <p:cNvSpPr/>
            <p:nvPr/>
          </p:nvSpPr>
          <p:spPr>
            <a:xfrm>
              <a:off x="5445" y="4060"/>
              <a:ext cx="1374" cy="0"/>
            </a:xfrm>
            <a:prstGeom prst="line">
              <a:avLst/>
            </a:prstGeom>
            <a:noFill/>
            <a:ln w="12700">
              <a:solidFill>
                <a:schemeClr val="tx1"/>
              </a:solidFill>
            </a:ln>
          </p:spPr>
        </p:sp>
        <p:sp>
          <p:nvSpPr>
            <p:cNvPr id="116" name="Прямая соединительная линия 115"/>
            <p:cNvSpPr/>
            <p:nvPr/>
          </p:nvSpPr>
          <p:spPr>
            <a:xfrm>
              <a:off x="6819" y="4060"/>
              <a:ext cx="0" cy="272"/>
            </a:xfrm>
            <a:prstGeom prst="line">
              <a:avLst/>
            </a:prstGeom>
            <a:noFill/>
            <a:ln w="12700">
              <a:solidFill>
                <a:schemeClr val="tx1"/>
              </a:solidFill>
            </a:ln>
          </p:spPr>
        </p:sp>
        <p:sp>
          <p:nvSpPr>
            <p:cNvPr id="117" name="Прямая соединительная линия 116"/>
            <p:cNvSpPr/>
            <p:nvPr/>
          </p:nvSpPr>
          <p:spPr>
            <a:xfrm>
              <a:off x="5445" y="4332"/>
              <a:ext cx="1374" cy="0"/>
            </a:xfrm>
            <a:prstGeom prst="line">
              <a:avLst/>
            </a:prstGeom>
            <a:noFill/>
            <a:ln w="12700">
              <a:solidFill>
                <a:schemeClr val="tx1"/>
              </a:solidFill>
            </a:ln>
          </p:spPr>
        </p:sp>
        <p:sp>
          <p:nvSpPr>
            <p:cNvPr id="118" name="Прямая соединительная линия 117"/>
            <p:cNvSpPr/>
            <p:nvPr/>
          </p:nvSpPr>
          <p:spPr>
            <a:xfrm>
              <a:off x="5445" y="4060"/>
              <a:ext cx="0" cy="272"/>
            </a:xfrm>
            <a:prstGeom prst="line">
              <a:avLst/>
            </a:prstGeom>
            <a:noFill/>
            <a:ln w="12700">
              <a:solidFill>
                <a:schemeClr val="tx1"/>
              </a:solidFill>
            </a:ln>
          </p:spPr>
        </p:sp>
        <p:sp>
          <p:nvSpPr>
            <p:cNvPr id="119" name="TextBox 118"/>
            <p:cNvSpPr txBox="1"/>
            <p:nvPr/>
          </p:nvSpPr>
          <p:spPr>
            <a:xfrm>
              <a:off x="6819" y="4060"/>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20" name="Прямая соединительная линия 119"/>
            <p:cNvSpPr/>
            <p:nvPr/>
          </p:nvSpPr>
          <p:spPr>
            <a:xfrm>
              <a:off x="6819" y="4060"/>
              <a:ext cx="1344" cy="0"/>
            </a:xfrm>
            <a:prstGeom prst="line">
              <a:avLst/>
            </a:prstGeom>
            <a:noFill/>
            <a:ln w="12700">
              <a:solidFill>
                <a:schemeClr val="tx1"/>
              </a:solidFill>
            </a:ln>
          </p:spPr>
        </p:sp>
        <p:sp>
          <p:nvSpPr>
            <p:cNvPr id="121" name="Прямая соединительная линия 120"/>
            <p:cNvSpPr/>
            <p:nvPr/>
          </p:nvSpPr>
          <p:spPr>
            <a:xfrm>
              <a:off x="8163" y="4060"/>
              <a:ext cx="0" cy="272"/>
            </a:xfrm>
            <a:prstGeom prst="line">
              <a:avLst/>
            </a:prstGeom>
            <a:noFill/>
            <a:ln w="12700">
              <a:solidFill>
                <a:schemeClr val="tx1"/>
              </a:solidFill>
            </a:ln>
          </p:spPr>
        </p:sp>
        <p:sp>
          <p:nvSpPr>
            <p:cNvPr id="122" name="Прямая соединительная линия 121"/>
            <p:cNvSpPr/>
            <p:nvPr/>
          </p:nvSpPr>
          <p:spPr>
            <a:xfrm>
              <a:off x="6819" y="4332"/>
              <a:ext cx="1344" cy="0"/>
            </a:xfrm>
            <a:prstGeom prst="line">
              <a:avLst/>
            </a:prstGeom>
            <a:noFill/>
            <a:ln w="12700">
              <a:solidFill>
                <a:schemeClr val="tx1"/>
              </a:solidFill>
            </a:ln>
          </p:spPr>
        </p:sp>
        <p:sp>
          <p:nvSpPr>
            <p:cNvPr id="123" name="Прямая соединительная линия 122"/>
            <p:cNvSpPr/>
            <p:nvPr/>
          </p:nvSpPr>
          <p:spPr>
            <a:xfrm>
              <a:off x="6819" y="4060"/>
              <a:ext cx="0" cy="272"/>
            </a:xfrm>
            <a:prstGeom prst="line">
              <a:avLst/>
            </a:prstGeom>
            <a:noFill/>
            <a:ln w="12700">
              <a:solidFill>
                <a:schemeClr val="tx1"/>
              </a:solidFill>
            </a:ln>
          </p:spPr>
        </p:sp>
        <p:sp>
          <p:nvSpPr>
            <p:cNvPr id="124" name="TextBox 123"/>
            <p:cNvSpPr txBox="1"/>
            <p:nvPr/>
          </p:nvSpPr>
          <p:spPr>
            <a:xfrm>
              <a:off x="362" y="4332"/>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Premium cloudifier melon juice</a:t>
              </a:r>
            </a:p>
          </p:txBody>
        </p:sp>
        <p:sp>
          <p:nvSpPr>
            <p:cNvPr id="125" name="Прямая соединительная линия 124"/>
            <p:cNvSpPr/>
            <p:nvPr/>
          </p:nvSpPr>
          <p:spPr>
            <a:xfrm>
              <a:off x="362" y="4332"/>
              <a:ext cx="5083" cy="0"/>
            </a:xfrm>
            <a:prstGeom prst="line">
              <a:avLst/>
            </a:prstGeom>
            <a:noFill/>
            <a:ln w="12700">
              <a:solidFill>
                <a:schemeClr val="tx1"/>
              </a:solidFill>
            </a:ln>
          </p:spPr>
        </p:sp>
        <p:sp>
          <p:nvSpPr>
            <p:cNvPr id="126" name="Прямая соединительная линия 125"/>
            <p:cNvSpPr/>
            <p:nvPr/>
          </p:nvSpPr>
          <p:spPr>
            <a:xfrm>
              <a:off x="5445" y="4332"/>
              <a:ext cx="0" cy="272"/>
            </a:xfrm>
            <a:prstGeom prst="line">
              <a:avLst/>
            </a:prstGeom>
            <a:noFill/>
            <a:ln w="12700">
              <a:solidFill>
                <a:schemeClr val="tx1"/>
              </a:solidFill>
            </a:ln>
          </p:spPr>
        </p:sp>
        <p:sp>
          <p:nvSpPr>
            <p:cNvPr id="127" name="Прямая соединительная линия 126"/>
            <p:cNvSpPr/>
            <p:nvPr/>
          </p:nvSpPr>
          <p:spPr>
            <a:xfrm>
              <a:off x="362" y="4604"/>
              <a:ext cx="5083" cy="0"/>
            </a:xfrm>
            <a:prstGeom prst="line">
              <a:avLst/>
            </a:prstGeom>
            <a:noFill/>
            <a:ln w="12700">
              <a:solidFill>
                <a:schemeClr val="tx1"/>
              </a:solidFill>
            </a:ln>
          </p:spPr>
        </p:sp>
        <p:sp>
          <p:nvSpPr>
            <p:cNvPr id="128" name="Прямая соединительная линия 127"/>
            <p:cNvSpPr/>
            <p:nvPr/>
          </p:nvSpPr>
          <p:spPr>
            <a:xfrm>
              <a:off x="362" y="4332"/>
              <a:ext cx="0" cy="272"/>
            </a:xfrm>
            <a:prstGeom prst="line">
              <a:avLst/>
            </a:prstGeom>
            <a:noFill/>
            <a:ln w="12700">
              <a:solidFill>
                <a:schemeClr val="tx1"/>
              </a:solidFill>
            </a:ln>
          </p:spPr>
        </p:sp>
        <p:sp>
          <p:nvSpPr>
            <p:cNvPr id="129" name="TextBox 128"/>
            <p:cNvSpPr txBox="1"/>
            <p:nvPr/>
          </p:nvSpPr>
          <p:spPr>
            <a:xfrm>
              <a:off x="5445" y="4332"/>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30" name="Прямая соединительная линия 129"/>
            <p:cNvSpPr/>
            <p:nvPr/>
          </p:nvSpPr>
          <p:spPr>
            <a:xfrm>
              <a:off x="5445" y="4332"/>
              <a:ext cx="1374" cy="0"/>
            </a:xfrm>
            <a:prstGeom prst="line">
              <a:avLst/>
            </a:prstGeom>
            <a:noFill/>
            <a:ln w="12700">
              <a:solidFill>
                <a:schemeClr val="tx1"/>
              </a:solidFill>
            </a:ln>
          </p:spPr>
        </p:sp>
        <p:sp>
          <p:nvSpPr>
            <p:cNvPr id="131" name="Прямая соединительная линия 130"/>
            <p:cNvSpPr/>
            <p:nvPr/>
          </p:nvSpPr>
          <p:spPr>
            <a:xfrm>
              <a:off x="6819" y="4332"/>
              <a:ext cx="0" cy="272"/>
            </a:xfrm>
            <a:prstGeom prst="line">
              <a:avLst/>
            </a:prstGeom>
            <a:noFill/>
            <a:ln w="12700">
              <a:solidFill>
                <a:schemeClr val="tx1"/>
              </a:solidFill>
            </a:ln>
          </p:spPr>
        </p:sp>
        <p:sp>
          <p:nvSpPr>
            <p:cNvPr id="132" name="Прямая соединительная линия 131"/>
            <p:cNvSpPr/>
            <p:nvPr/>
          </p:nvSpPr>
          <p:spPr>
            <a:xfrm>
              <a:off x="5445" y="4604"/>
              <a:ext cx="1374" cy="0"/>
            </a:xfrm>
            <a:prstGeom prst="line">
              <a:avLst/>
            </a:prstGeom>
            <a:noFill/>
            <a:ln w="12700">
              <a:solidFill>
                <a:schemeClr val="tx1"/>
              </a:solidFill>
            </a:ln>
          </p:spPr>
        </p:sp>
        <p:sp>
          <p:nvSpPr>
            <p:cNvPr id="133" name="Прямая соединительная линия 132"/>
            <p:cNvSpPr/>
            <p:nvPr/>
          </p:nvSpPr>
          <p:spPr>
            <a:xfrm>
              <a:off x="5445" y="4332"/>
              <a:ext cx="0" cy="272"/>
            </a:xfrm>
            <a:prstGeom prst="line">
              <a:avLst/>
            </a:prstGeom>
            <a:noFill/>
            <a:ln w="12700">
              <a:solidFill>
                <a:schemeClr val="tx1"/>
              </a:solidFill>
            </a:ln>
          </p:spPr>
        </p:sp>
        <p:sp>
          <p:nvSpPr>
            <p:cNvPr id="134" name="TextBox 133"/>
            <p:cNvSpPr txBox="1"/>
            <p:nvPr/>
          </p:nvSpPr>
          <p:spPr>
            <a:xfrm>
              <a:off x="6819" y="4332"/>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35" name="Прямая соединительная линия 134"/>
            <p:cNvSpPr/>
            <p:nvPr/>
          </p:nvSpPr>
          <p:spPr>
            <a:xfrm>
              <a:off x="6819" y="4332"/>
              <a:ext cx="1344" cy="0"/>
            </a:xfrm>
            <a:prstGeom prst="line">
              <a:avLst/>
            </a:prstGeom>
            <a:noFill/>
            <a:ln w="12700">
              <a:solidFill>
                <a:schemeClr val="tx1"/>
              </a:solidFill>
            </a:ln>
          </p:spPr>
        </p:sp>
        <p:sp>
          <p:nvSpPr>
            <p:cNvPr id="136" name="Прямая соединительная линия 135"/>
            <p:cNvSpPr/>
            <p:nvPr/>
          </p:nvSpPr>
          <p:spPr>
            <a:xfrm>
              <a:off x="8163" y="4332"/>
              <a:ext cx="0" cy="272"/>
            </a:xfrm>
            <a:prstGeom prst="line">
              <a:avLst/>
            </a:prstGeom>
            <a:noFill/>
            <a:ln w="12700">
              <a:solidFill>
                <a:schemeClr val="tx1"/>
              </a:solidFill>
            </a:ln>
          </p:spPr>
        </p:sp>
        <p:sp>
          <p:nvSpPr>
            <p:cNvPr id="137" name="Прямая соединительная линия 136"/>
            <p:cNvSpPr/>
            <p:nvPr/>
          </p:nvSpPr>
          <p:spPr>
            <a:xfrm>
              <a:off x="6819" y="4604"/>
              <a:ext cx="1344" cy="0"/>
            </a:xfrm>
            <a:prstGeom prst="line">
              <a:avLst/>
            </a:prstGeom>
            <a:noFill/>
            <a:ln w="12700">
              <a:solidFill>
                <a:schemeClr val="tx1"/>
              </a:solidFill>
            </a:ln>
          </p:spPr>
        </p:sp>
        <p:sp>
          <p:nvSpPr>
            <p:cNvPr id="138" name="Прямая соединительная линия 137"/>
            <p:cNvSpPr/>
            <p:nvPr/>
          </p:nvSpPr>
          <p:spPr>
            <a:xfrm>
              <a:off x="6819" y="4332"/>
              <a:ext cx="0" cy="272"/>
            </a:xfrm>
            <a:prstGeom prst="line">
              <a:avLst/>
            </a:prstGeom>
            <a:noFill/>
            <a:ln w="12700">
              <a:solidFill>
                <a:schemeClr val="tx1"/>
              </a:solidFill>
            </a:ln>
          </p:spPr>
        </p:sp>
        <p:sp>
          <p:nvSpPr>
            <p:cNvPr id="139" name="TextBox 138"/>
            <p:cNvSpPr txBox="1"/>
            <p:nvPr/>
          </p:nvSpPr>
          <p:spPr>
            <a:xfrm>
              <a:off x="362" y="4604"/>
              <a:ext cx="5083" cy="272"/>
            </a:xfrm>
            <a:prstGeom prst="rect">
              <a:avLst/>
            </a:prstGeom>
            <a:noFill/>
          </p:spPr>
          <p:txBody>
            <a:bodyPr wrap="square" lIns="102608" tIns="0" rIns="102608" bIns="0"/>
            <a:lstStyle>
              <a:lvl1pPr lvl="0">
                <a:defRPr/>
              </a:lvl1pPr>
            </a:lstStyle>
            <a:p>
              <a:pPr lvl="0">
                <a:lnSpc>
                  <a:spcPct val="115000"/>
                </a:lnSpc>
              </a:pPr>
              <a:r>
                <a:rPr sz="2800">
                  <a:latin typeface="Times New Roman"/>
                </a:rPr>
                <a:t>Premium cloudifier melon concentrate</a:t>
              </a:r>
            </a:p>
          </p:txBody>
        </p:sp>
        <p:sp>
          <p:nvSpPr>
            <p:cNvPr id="140" name="Прямая соединительная линия 139"/>
            <p:cNvSpPr/>
            <p:nvPr/>
          </p:nvSpPr>
          <p:spPr>
            <a:xfrm>
              <a:off x="362" y="4604"/>
              <a:ext cx="5083" cy="0"/>
            </a:xfrm>
            <a:prstGeom prst="line">
              <a:avLst/>
            </a:prstGeom>
            <a:noFill/>
            <a:ln w="12700">
              <a:solidFill>
                <a:schemeClr val="tx1"/>
              </a:solidFill>
            </a:ln>
          </p:spPr>
        </p:sp>
        <p:sp>
          <p:nvSpPr>
            <p:cNvPr id="141" name="Прямая соединительная линия 140"/>
            <p:cNvSpPr/>
            <p:nvPr/>
          </p:nvSpPr>
          <p:spPr>
            <a:xfrm>
              <a:off x="5445" y="4604"/>
              <a:ext cx="0" cy="272"/>
            </a:xfrm>
            <a:prstGeom prst="line">
              <a:avLst/>
            </a:prstGeom>
            <a:noFill/>
            <a:ln w="12700">
              <a:solidFill>
                <a:schemeClr val="tx1"/>
              </a:solidFill>
            </a:ln>
          </p:spPr>
        </p:sp>
        <p:sp>
          <p:nvSpPr>
            <p:cNvPr id="142" name="Прямая соединительная линия 141"/>
            <p:cNvSpPr/>
            <p:nvPr/>
          </p:nvSpPr>
          <p:spPr>
            <a:xfrm>
              <a:off x="362" y="4876"/>
              <a:ext cx="5083" cy="0"/>
            </a:xfrm>
            <a:prstGeom prst="line">
              <a:avLst/>
            </a:prstGeom>
            <a:noFill/>
            <a:ln w="12700">
              <a:solidFill>
                <a:schemeClr val="tx1"/>
              </a:solidFill>
            </a:ln>
          </p:spPr>
        </p:sp>
        <p:sp>
          <p:nvSpPr>
            <p:cNvPr id="143" name="Прямая соединительная линия 142"/>
            <p:cNvSpPr/>
            <p:nvPr/>
          </p:nvSpPr>
          <p:spPr>
            <a:xfrm>
              <a:off x="362" y="4604"/>
              <a:ext cx="0" cy="272"/>
            </a:xfrm>
            <a:prstGeom prst="line">
              <a:avLst/>
            </a:prstGeom>
            <a:noFill/>
            <a:ln w="12700">
              <a:solidFill>
                <a:schemeClr val="tx1"/>
              </a:solidFill>
            </a:ln>
          </p:spPr>
        </p:sp>
        <p:sp>
          <p:nvSpPr>
            <p:cNvPr id="144" name="TextBox 143"/>
            <p:cNvSpPr txBox="1"/>
            <p:nvPr/>
          </p:nvSpPr>
          <p:spPr>
            <a:xfrm>
              <a:off x="5445" y="4604"/>
              <a:ext cx="137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45" name="Прямая соединительная линия 144"/>
            <p:cNvSpPr/>
            <p:nvPr/>
          </p:nvSpPr>
          <p:spPr>
            <a:xfrm>
              <a:off x="5445" y="4604"/>
              <a:ext cx="1374" cy="0"/>
            </a:xfrm>
            <a:prstGeom prst="line">
              <a:avLst/>
            </a:prstGeom>
            <a:noFill/>
            <a:ln w="12700">
              <a:solidFill>
                <a:schemeClr val="tx1"/>
              </a:solidFill>
            </a:ln>
          </p:spPr>
        </p:sp>
        <p:sp>
          <p:nvSpPr>
            <p:cNvPr id="146" name="Прямая соединительная линия 145"/>
            <p:cNvSpPr/>
            <p:nvPr/>
          </p:nvSpPr>
          <p:spPr>
            <a:xfrm>
              <a:off x="6819" y="4604"/>
              <a:ext cx="0" cy="272"/>
            </a:xfrm>
            <a:prstGeom prst="line">
              <a:avLst/>
            </a:prstGeom>
            <a:noFill/>
            <a:ln w="12700">
              <a:solidFill>
                <a:schemeClr val="tx1"/>
              </a:solidFill>
            </a:ln>
          </p:spPr>
        </p:sp>
        <p:sp>
          <p:nvSpPr>
            <p:cNvPr id="147" name="Прямая соединительная линия 146"/>
            <p:cNvSpPr/>
            <p:nvPr/>
          </p:nvSpPr>
          <p:spPr>
            <a:xfrm>
              <a:off x="5445" y="4876"/>
              <a:ext cx="1374" cy="0"/>
            </a:xfrm>
            <a:prstGeom prst="line">
              <a:avLst/>
            </a:prstGeom>
            <a:noFill/>
            <a:ln w="12700">
              <a:solidFill>
                <a:schemeClr val="tx1"/>
              </a:solidFill>
            </a:ln>
          </p:spPr>
        </p:sp>
        <p:sp>
          <p:nvSpPr>
            <p:cNvPr id="148" name="Прямая соединительная линия 147"/>
            <p:cNvSpPr/>
            <p:nvPr/>
          </p:nvSpPr>
          <p:spPr>
            <a:xfrm>
              <a:off x="5445" y="4604"/>
              <a:ext cx="0" cy="272"/>
            </a:xfrm>
            <a:prstGeom prst="line">
              <a:avLst/>
            </a:prstGeom>
            <a:noFill/>
            <a:ln w="12700">
              <a:solidFill>
                <a:schemeClr val="tx1"/>
              </a:solidFill>
            </a:ln>
          </p:spPr>
        </p:sp>
        <p:sp>
          <p:nvSpPr>
            <p:cNvPr id="149" name="TextBox 148"/>
            <p:cNvSpPr txBox="1"/>
            <p:nvPr/>
          </p:nvSpPr>
          <p:spPr>
            <a:xfrm>
              <a:off x="6819" y="4604"/>
              <a:ext cx="1344" cy="272"/>
            </a:xfrm>
            <a:prstGeom prst="rect">
              <a:avLst/>
            </a:prstGeom>
            <a:noFill/>
          </p:spPr>
          <p:txBody>
            <a:bodyPr wrap="square" lIns="102608" tIns="0" rIns="102608" bIns="0"/>
            <a:lstStyle>
              <a:lvl1pPr lvl="0">
                <a:defRPr/>
              </a:lvl1pPr>
            </a:lstStyle>
            <a:p>
              <a:pPr lvl="0">
                <a:lnSpc>
                  <a:spcPct val="115000"/>
                </a:lnSpc>
              </a:pPr>
              <a:r>
                <a:rPr sz="2800">
                  <a:latin typeface="Times New Roman"/>
                </a:rPr>
                <a:t>++++++</a:t>
              </a:r>
            </a:p>
          </p:txBody>
        </p:sp>
        <p:sp>
          <p:nvSpPr>
            <p:cNvPr id="150" name="Прямая соединительная линия 149"/>
            <p:cNvSpPr/>
            <p:nvPr/>
          </p:nvSpPr>
          <p:spPr>
            <a:xfrm>
              <a:off x="6819" y="4604"/>
              <a:ext cx="1344" cy="0"/>
            </a:xfrm>
            <a:prstGeom prst="line">
              <a:avLst/>
            </a:prstGeom>
            <a:noFill/>
            <a:ln w="12700">
              <a:solidFill>
                <a:schemeClr val="tx1"/>
              </a:solidFill>
            </a:ln>
          </p:spPr>
        </p:sp>
        <p:sp>
          <p:nvSpPr>
            <p:cNvPr id="151" name="Прямая соединительная линия 150"/>
            <p:cNvSpPr/>
            <p:nvPr/>
          </p:nvSpPr>
          <p:spPr>
            <a:xfrm>
              <a:off x="8163" y="4604"/>
              <a:ext cx="0" cy="272"/>
            </a:xfrm>
            <a:prstGeom prst="line">
              <a:avLst/>
            </a:prstGeom>
            <a:noFill/>
            <a:ln w="12700">
              <a:solidFill>
                <a:schemeClr val="tx1"/>
              </a:solidFill>
            </a:ln>
          </p:spPr>
        </p:sp>
        <p:sp>
          <p:nvSpPr>
            <p:cNvPr id="152" name="Прямая соединительная линия 151"/>
            <p:cNvSpPr/>
            <p:nvPr/>
          </p:nvSpPr>
          <p:spPr>
            <a:xfrm>
              <a:off x="6819" y="4876"/>
              <a:ext cx="1344" cy="0"/>
            </a:xfrm>
            <a:prstGeom prst="line">
              <a:avLst/>
            </a:prstGeom>
            <a:noFill/>
            <a:ln w="12700">
              <a:solidFill>
                <a:schemeClr val="tx1"/>
              </a:solidFill>
            </a:ln>
          </p:spPr>
        </p:sp>
        <p:sp>
          <p:nvSpPr>
            <p:cNvPr id="153" name="Прямая соединительная линия 152"/>
            <p:cNvSpPr/>
            <p:nvPr/>
          </p:nvSpPr>
          <p:spPr>
            <a:xfrm>
              <a:off x="6819" y="4604"/>
              <a:ext cx="0" cy="272"/>
            </a:xfrm>
            <a:prstGeom prst="line">
              <a:avLst/>
            </a:prstGeom>
            <a:noFill/>
            <a:ln w="12700">
              <a:solidFill>
                <a:schemeClr val="tx1"/>
              </a:solidFill>
            </a:ln>
          </p:spPr>
        </p:sp>
      </p:grpSp>
      <p:cxnSp>
        <p:nvCxnSpPr>
          <p:cNvPr id="154" name="Прямая со стрелкой 153"/>
          <p:cNvCxnSpPr/>
          <p:nvPr/>
        </p:nvCxnSpPr>
        <p:spPr>
          <a:xfrm>
            <a:off x="1896798" y="7661786"/>
            <a:ext cx="14461975" cy="0"/>
          </a:xfrm>
          <a:prstGeom prst="straightConnector1">
            <a:avLst/>
          </a:prstGeom>
          <a:solidFill>
            <a:schemeClr val="accent1"/>
          </a:solidFill>
          <a:ln w="38100">
            <a:solidFill>
              <a:srgbClr val="FF0000"/>
            </a:solidFill>
          </a:ln>
        </p:spPr>
      </p:cxnSp>
      <p:sp>
        <p:nvSpPr>
          <p:cNvPr id="155" name="Прямая соединительная линия 154"/>
          <p:cNvSpPr/>
          <p:nvPr/>
        </p:nvSpPr>
        <p:spPr>
          <a:xfrm>
            <a:off x="1896798" y="12149455"/>
            <a:ext cx="13950490"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156" name="Прямая соединительная линия 155"/>
          <p:cNvSpPr/>
          <p:nvPr/>
        </p:nvSpPr>
        <p:spPr>
          <a:xfrm>
            <a:off x="1896798" y="11519485"/>
            <a:ext cx="13612007"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157" name="Овал 156"/>
          <p:cNvSpPr/>
          <p:nvPr/>
        </p:nvSpPr>
        <p:spPr>
          <a:xfrm>
            <a:off x="14652762" y="11519485"/>
            <a:ext cx="925186" cy="538163"/>
          </a:xfrm>
          <a:prstGeom prst="ellipse">
            <a:avLst/>
          </a:prstGeom>
          <a:noFill/>
          <a:ln w="38100">
            <a:solidFill>
              <a:srgbClr val="FF0000"/>
            </a:solidFill>
          </a:ln>
        </p:spPr>
        <p:txBody>
          <a:bodyPr wrap="square" lIns="135576" tIns="67788" rIns="135576" bIns="67788" anchor="ctr"/>
          <a:lstStyle>
            <a:lvl1pPr lvl="0">
              <a:defRPr/>
            </a:lvl1pPr>
          </a:lstStyle>
          <a:p>
            <a:endParaRPr/>
          </a:p>
        </p:txBody>
      </p:sp>
      <p:sp>
        <p:nvSpPr>
          <p:cNvPr id="158" name="Овал 157"/>
          <p:cNvSpPr/>
          <p:nvPr/>
        </p:nvSpPr>
        <p:spPr>
          <a:xfrm>
            <a:off x="14566206" y="10922535"/>
            <a:ext cx="1221045" cy="442913"/>
          </a:xfrm>
          <a:prstGeom prst="ellipse">
            <a:avLst/>
          </a:prstGeom>
          <a:noFill/>
          <a:ln w="38100">
            <a:solidFill>
              <a:srgbClr val="FF0000"/>
            </a:solidFill>
          </a:ln>
        </p:spPr>
        <p:txBody>
          <a:bodyPr wrap="square" lIns="135576" tIns="67788" rIns="135576" bIns="67788" anchor="ctr"/>
          <a:lstStyle>
            <a:lvl1pPr lvl="0">
              <a:defRPr/>
            </a:lvl1pPr>
          </a:lstStyle>
          <a:p>
            <a:endParaRPr/>
          </a:p>
        </p:txBody>
      </p:sp>
      <p:sp>
        <p:nvSpPr>
          <p:cNvPr id="159" name="Прямоугольник 158"/>
          <p:cNvSpPr/>
          <p:nvPr/>
        </p:nvSpPr>
        <p:spPr>
          <a:xfrm>
            <a:off x="1800351" y="1728291"/>
            <a:ext cx="18002000" cy="1388765"/>
          </a:xfrm>
          <a:prstGeom prst="rect">
            <a:avLst/>
          </a:prstGeom>
          <a:noFill/>
        </p:spPr>
        <p:txBody>
          <a:bodyPr wrap="square" lIns="135576" tIns="67788" rIns="135576" bIns="67788"/>
          <a:lstStyle>
            <a:lvl1pPr lvl="0">
              <a:defRPr/>
            </a:lvl1pPr>
          </a:lstStyle>
          <a:p>
            <a:pPr lvl="0" algn="just"/>
            <a:r>
              <a:rPr sz="3200" b="1" dirty="0">
                <a:latin typeface="Times New Roman"/>
              </a:rPr>
              <a:t>THE CLOUD LOSS IN INDUSTRY CLOUDIFIER CONCENTRATES WAS NO MORE THAN   21-38,4% DURING STORAGE AT ROOM TEMPRETURE. </a:t>
            </a:r>
          </a:p>
        </p:txBody>
      </p:sp>
      <p:sp>
        <p:nvSpPr>
          <p:cNvPr id="160" name="Прямая соединительная линия 159"/>
          <p:cNvSpPr/>
          <p:nvPr/>
        </p:nvSpPr>
        <p:spPr>
          <a:xfrm>
            <a:off x="1896797" y="8319135"/>
            <a:ext cx="13612007"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162" name="Прямая соединительная линия 161"/>
          <p:cNvSpPr/>
          <p:nvPr/>
        </p:nvSpPr>
        <p:spPr>
          <a:xfrm>
            <a:off x="1896797" y="10001344"/>
            <a:ext cx="13612008" cy="0"/>
          </a:xfrm>
          <a:prstGeom prst="line">
            <a:avLst/>
          </a:prstGeom>
          <a:solidFill>
            <a:schemeClr val="accent1"/>
          </a:solidFill>
          <a:ln w="38100">
            <a:solidFill>
              <a:srgbClr val="FF0000"/>
            </a:solidFill>
          </a:ln>
        </p:spPr>
        <p:txBody>
          <a:bodyPr wrap="square" lIns="91425" tIns="45713" rIns="91425" bIns="45713"/>
          <a:lstStyle>
            <a:lvl1pPr lvl="0">
              <a:defRPr/>
            </a:lvl1pPr>
          </a:lstStyle>
          <a:p>
            <a:endParaRPr/>
          </a:p>
        </p:txBody>
      </p:sp>
      <p:sp>
        <p:nvSpPr>
          <p:cNvPr id="164" name="Овал 163"/>
          <p:cNvSpPr/>
          <p:nvPr/>
        </p:nvSpPr>
        <p:spPr>
          <a:xfrm>
            <a:off x="14987838" y="7707630"/>
            <a:ext cx="381106" cy="538163"/>
          </a:xfrm>
          <a:prstGeom prst="ellipse">
            <a:avLst/>
          </a:prstGeom>
          <a:noFill/>
          <a:ln w="38100">
            <a:solidFill>
              <a:srgbClr val="FF0000"/>
            </a:solidFill>
          </a:ln>
        </p:spPr>
        <p:txBody>
          <a:bodyPr wrap="square" lIns="135576" tIns="67788" rIns="135576" bIns="67788" anchor="ctr"/>
          <a:lstStyle>
            <a:lvl1pPr lvl="0">
              <a:defRPr/>
            </a:lvl1pPr>
          </a:lstStyle>
          <a:p>
            <a:endParaRPr/>
          </a:p>
        </p:txBody>
      </p:sp>
      <p:sp>
        <p:nvSpPr>
          <p:cNvPr id="165" name="Номер слайда 164"/>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24</a:t>
            </a:fld>
            <a:endParaRPr/>
          </a:p>
        </p:txBody>
      </p:sp>
      <p:pic>
        <p:nvPicPr>
          <p:cNvPr id="166" name="Рисунок 165"/>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4"/>
                                        </p:tgtEl>
                                        <p:attrNameLst>
                                          <p:attrName>style.visibility</p:attrName>
                                        </p:attrNameLst>
                                      </p:cBhvr>
                                      <p:to>
                                        <p:strVal val="visible"/>
                                      </p:to>
                                    </p:set>
                                    <p:animEffect transition="in" filter="wipe(left)">
                                      <p:cBhvr>
                                        <p:cTn id="17" dur="500"/>
                                        <p:tgtEl>
                                          <p:spTgt spid="1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2"/>
                                        </p:tgtEl>
                                        <p:attrNameLst>
                                          <p:attrName>style.visibility</p:attrName>
                                        </p:attrNameLst>
                                      </p:cBhvr>
                                      <p:to>
                                        <p:strVal val="visible"/>
                                      </p:to>
                                    </p:set>
                                    <p:animEffect transition="in" filter="wipe(left)">
                                      <p:cBhvr>
                                        <p:cTn id="22" dur="500"/>
                                        <p:tgtEl>
                                          <p:spTgt spid="16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0"/>
                                        </p:tgtEl>
                                        <p:attrNameLst>
                                          <p:attrName>style.visibility</p:attrName>
                                        </p:attrNameLst>
                                      </p:cBhvr>
                                      <p:to>
                                        <p:strVal val="visible"/>
                                      </p:to>
                                    </p:set>
                                    <p:animEffect transition="in" filter="wipe(left)">
                                      <p:cBhvr>
                                        <p:cTn id="27" dur="500"/>
                                        <p:tgtEl>
                                          <p:spTgt spid="16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64"/>
                                        </p:tgtEl>
                                        <p:attrNameLst>
                                          <p:attrName>style.visibility</p:attrName>
                                        </p:attrNameLst>
                                      </p:cBhvr>
                                      <p:to>
                                        <p:strVal val="visible"/>
                                      </p:to>
                                    </p:set>
                                    <p:animEffect transition="in" filter="wipe(down)">
                                      <p:cBhvr>
                                        <p:cTn id="32" dur="500"/>
                                        <p:tgtEl>
                                          <p:spTgt spid="16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55"/>
                                        </p:tgtEl>
                                        <p:attrNameLst>
                                          <p:attrName>style.visibility</p:attrName>
                                        </p:attrNameLst>
                                      </p:cBhvr>
                                      <p:to>
                                        <p:strVal val="visible"/>
                                      </p:to>
                                    </p:set>
                                    <p:animEffect transition="in" filter="wipe(left)">
                                      <p:cBhvr>
                                        <p:cTn id="37" dur="500"/>
                                        <p:tgtEl>
                                          <p:spTgt spid="15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7"/>
                                        </p:tgtEl>
                                        <p:attrNameLst>
                                          <p:attrName>style.visibility</p:attrName>
                                        </p:attrNameLst>
                                      </p:cBhvr>
                                      <p:to>
                                        <p:strVal val="visible"/>
                                      </p:to>
                                    </p:set>
                                    <p:animEffect transition="in" filter="wipe(down)">
                                      <p:cBhvr>
                                        <p:cTn id="42" dur="500"/>
                                        <p:tgtEl>
                                          <p:spTgt spid="15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56"/>
                                        </p:tgtEl>
                                        <p:attrNameLst>
                                          <p:attrName>style.visibility</p:attrName>
                                        </p:attrNameLst>
                                      </p:cBhvr>
                                      <p:to>
                                        <p:strVal val="visible"/>
                                      </p:to>
                                    </p:set>
                                    <p:animEffect transition="in" filter="wipe(left)">
                                      <p:cBhvr>
                                        <p:cTn id="47" dur="500"/>
                                        <p:tgtEl>
                                          <p:spTgt spid="15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58"/>
                                        </p:tgtEl>
                                        <p:attrNameLst>
                                          <p:attrName>style.visibility</p:attrName>
                                        </p:attrNameLst>
                                      </p:cBhvr>
                                      <p:to>
                                        <p:strVal val="visible"/>
                                      </p:to>
                                    </p:set>
                                    <p:animEffect transition="in" filter="wipe(down)">
                                      <p:cBhvr>
                                        <p:cTn id="52"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0349" y="1289683"/>
            <a:ext cx="17929993" cy="1302705"/>
          </a:xfrm>
          <a:prstGeom prst="rect">
            <a:avLst/>
          </a:prstGeom>
          <a:noFill/>
        </p:spPr>
        <p:txBody>
          <a:bodyPr wrap="square" lIns="91425" tIns="45713" rIns="91425" bIns="45713"/>
          <a:lstStyle>
            <a:lvl1pPr lvl="0">
              <a:defRPr/>
            </a:lvl1pPr>
          </a:lstStyle>
          <a:p>
            <a:pPr lvl="0" algn="just"/>
            <a:r>
              <a:rPr sz="3200" b="1" dirty="0">
                <a:latin typeface="Times New Roman"/>
              </a:rPr>
              <a:t>THE FREEZING EFFECT AND THE STORAGE TIME ON STABILITY OF THE CLOUDIFIER CONCENTRATE FROM CITRUS, MELON, PERSIMMONS WAS STUDIED.</a:t>
            </a:r>
            <a:r>
              <a:rPr dirty="0"/>
              <a:t> </a:t>
            </a:r>
          </a:p>
        </p:txBody>
      </p:sp>
      <p:grpSp>
        <p:nvGrpSpPr>
          <p:cNvPr id="3" name="Группа 2"/>
          <p:cNvGrpSpPr/>
          <p:nvPr/>
        </p:nvGrpSpPr>
        <p:grpSpPr>
          <a:xfrm>
            <a:off x="1800349" y="7680967"/>
            <a:ext cx="16029346" cy="4157663"/>
            <a:chOff x="498" y="3707"/>
            <a:chExt cx="6621" cy="1746"/>
          </a:xfrm>
        </p:grpSpPr>
        <p:sp>
          <p:nvSpPr>
            <p:cNvPr id="4" name="TextBox 3"/>
            <p:cNvSpPr txBox="1"/>
            <p:nvPr/>
          </p:nvSpPr>
          <p:spPr>
            <a:xfrm>
              <a:off x="498" y="3707"/>
              <a:ext cx="2131" cy="240"/>
            </a:xfrm>
            <a:prstGeom prst="rect">
              <a:avLst/>
            </a:prstGeom>
            <a:noFill/>
          </p:spPr>
          <p:txBody>
            <a:bodyPr wrap="square" lIns="68580" tIns="0" rIns="68580" bIns="0"/>
            <a:lstStyle>
              <a:lvl1pPr lvl="0">
                <a:defRPr/>
              </a:lvl1pPr>
            </a:lstStyle>
            <a:p>
              <a:pPr lvl="0" algn="just"/>
              <a:r>
                <a:rPr sz="2800" b="1" dirty="0">
                  <a:latin typeface="Times New Roman"/>
                </a:rPr>
                <a:t>PARAMETER***</a:t>
              </a:r>
            </a:p>
          </p:txBody>
        </p:sp>
        <p:sp>
          <p:nvSpPr>
            <p:cNvPr id="5" name="Прямая соединительная линия 4"/>
            <p:cNvSpPr/>
            <p:nvPr/>
          </p:nvSpPr>
          <p:spPr>
            <a:xfrm>
              <a:off x="498" y="3707"/>
              <a:ext cx="2131" cy="0"/>
            </a:xfrm>
            <a:prstGeom prst="line">
              <a:avLst/>
            </a:prstGeom>
            <a:noFill/>
            <a:ln w="12700">
              <a:solidFill>
                <a:schemeClr val="tx1"/>
              </a:solidFill>
            </a:ln>
          </p:spPr>
        </p:sp>
        <p:sp>
          <p:nvSpPr>
            <p:cNvPr id="6" name="Прямая соединительная линия 5"/>
            <p:cNvSpPr/>
            <p:nvPr/>
          </p:nvSpPr>
          <p:spPr>
            <a:xfrm>
              <a:off x="2629" y="3707"/>
              <a:ext cx="0" cy="240"/>
            </a:xfrm>
            <a:prstGeom prst="line">
              <a:avLst/>
            </a:prstGeom>
            <a:noFill/>
            <a:ln w="12700">
              <a:solidFill>
                <a:schemeClr val="tx1"/>
              </a:solidFill>
            </a:ln>
          </p:spPr>
        </p:sp>
        <p:sp>
          <p:nvSpPr>
            <p:cNvPr id="7" name="Прямая соединительная линия 6"/>
            <p:cNvSpPr/>
            <p:nvPr/>
          </p:nvSpPr>
          <p:spPr>
            <a:xfrm>
              <a:off x="498" y="3947"/>
              <a:ext cx="2131" cy="0"/>
            </a:xfrm>
            <a:prstGeom prst="line">
              <a:avLst/>
            </a:prstGeom>
            <a:noFill/>
            <a:ln w="12700">
              <a:solidFill>
                <a:schemeClr val="tx1"/>
              </a:solidFill>
            </a:ln>
          </p:spPr>
        </p:sp>
        <p:sp>
          <p:nvSpPr>
            <p:cNvPr id="8" name="Прямая соединительная линия 7"/>
            <p:cNvSpPr/>
            <p:nvPr/>
          </p:nvSpPr>
          <p:spPr>
            <a:xfrm>
              <a:off x="498" y="3707"/>
              <a:ext cx="0" cy="240"/>
            </a:xfrm>
            <a:prstGeom prst="line">
              <a:avLst/>
            </a:prstGeom>
            <a:noFill/>
            <a:ln w="12700">
              <a:solidFill>
                <a:schemeClr val="tx1"/>
              </a:solidFill>
            </a:ln>
          </p:spPr>
        </p:sp>
        <p:sp>
          <p:nvSpPr>
            <p:cNvPr id="9" name="TextBox 8"/>
            <p:cNvSpPr txBox="1"/>
            <p:nvPr/>
          </p:nvSpPr>
          <p:spPr>
            <a:xfrm>
              <a:off x="2629" y="3707"/>
              <a:ext cx="4490" cy="240"/>
            </a:xfrm>
            <a:prstGeom prst="rect">
              <a:avLst/>
            </a:prstGeom>
            <a:noFill/>
          </p:spPr>
          <p:txBody>
            <a:bodyPr wrap="square" lIns="68580" tIns="0" rIns="68580" bIns="0"/>
            <a:lstStyle>
              <a:lvl1pPr lvl="0">
                <a:defRPr/>
              </a:lvl1pPr>
            </a:lstStyle>
            <a:p>
              <a:pPr algn="ctr"/>
              <a:r>
                <a:rPr sz="2800" b="1">
                  <a:latin typeface="Times New Roman"/>
                </a:rPr>
                <a:t>STORAGE TIME </a:t>
              </a:r>
              <a:r>
                <a:rPr sz="2800">
                  <a:latin typeface="Times New Roman"/>
                </a:rPr>
                <a:t>AT -20°C , </a:t>
              </a:r>
              <a:r>
                <a:rPr sz="2800" b="1">
                  <a:latin typeface="Times New Roman"/>
                </a:rPr>
                <a:t>MONTH</a:t>
              </a:r>
            </a:p>
          </p:txBody>
        </p:sp>
        <p:sp>
          <p:nvSpPr>
            <p:cNvPr id="10" name="Прямая соединительная линия 9"/>
            <p:cNvSpPr/>
            <p:nvPr/>
          </p:nvSpPr>
          <p:spPr>
            <a:xfrm>
              <a:off x="2629" y="3707"/>
              <a:ext cx="4490" cy="0"/>
            </a:xfrm>
            <a:prstGeom prst="line">
              <a:avLst/>
            </a:prstGeom>
            <a:noFill/>
            <a:ln w="12700">
              <a:solidFill>
                <a:schemeClr val="tx1"/>
              </a:solidFill>
            </a:ln>
          </p:spPr>
        </p:sp>
        <p:sp>
          <p:nvSpPr>
            <p:cNvPr id="11" name="Прямая соединительная линия 10"/>
            <p:cNvSpPr/>
            <p:nvPr/>
          </p:nvSpPr>
          <p:spPr>
            <a:xfrm>
              <a:off x="7119" y="3707"/>
              <a:ext cx="0" cy="240"/>
            </a:xfrm>
            <a:prstGeom prst="line">
              <a:avLst/>
            </a:prstGeom>
            <a:noFill/>
            <a:ln w="12700">
              <a:solidFill>
                <a:schemeClr val="tx1"/>
              </a:solidFill>
            </a:ln>
          </p:spPr>
        </p:sp>
        <p:sp>
          <p:nvSpPr>
            <p:cNvPr id="12" name="Прямая соединительная линия 11"/>
            <p:cNvSpPr/>
            <p:nvPr/>
          </p:nvSpPr>
          <p:spPr>
            <a:xfrm>
              <a:off x="2629" y="3947"/>
              <a:ext cx="4490" cy="0"/>
            </a:xfrm>
            <a:prstGeom prst="line">
              <a:avLst/>
            </a:prstGeom>
            <a:noFill/>
            <a:ln w="12700">
              <a:solidFill>
                <a:schemeClr val="tx1"/>
              </a:solidFill>
            </a:ln>
          </p:spPr>
        </p:sp>
        <p:sp>
          <p:nvSpPr>
            <p:cNvPr id="13" name="Прямая соединительная линия 12"/>
            <p:cNvSpPr/>
            <p:nvPr/>
          </p:nvSpPr>
          <p:spPr>
            <a:xfrm>
              <a:off x="2629" y="3707"/>
              <a:ext cx="0" cy="240"/>
            </a:xfrm>
            <a:prstGeom prst="line">
              <a:avLst/>
            </a:prstGeom>
            <a:noFill/>
            <a:ln w="12700">
              <a:solidFill>
                <a:schemeClr val="tx1"/>
              </a:solidFill>
            </a:ln>
          </p:spPr>
        </p:sp>
        <p:sp>
          <p:nvSpPr>
            <p:cNvPr id="14" name="TextBox 13"/>
            <p:cNvSpPr txBox="1"/>
            <p:nvPr/>
          </p:nvSpPr>
          <p:spPr>
            <a:xfrm>
              <a:off x="498" y="3947"/>
              <a:ext cx="2131" cy="240"/>
            </a:xfrm>
            <a:prstGeom prst="rect">
              <a:avLst/>
            </a:prstGeom>
            <a:noFill/>
          </p:spPr>
          <p:txBody>
            <a:bodyPr wrap="square"/>
            <a:lstStyle>
              <a:lvl1pPr lvl="0">
                <a:defRPr/>
              </a:lvl1pPr>
            </a:lstStyle>
            <a:p>
              <a:endParaRPr/>
            </a:p>
          </p:txBody>
        </p:sp>
        <p:sp>
          <p:nvSpPr>
            <p:cNvPr id="15" name="Прямая соединительная линия 14"/>
            <p:cNvSpPr/>
            <p:nvPr/>
          </p:nvSpPr>
          <p:spPr>
            <a:xfrm>
              <a:off x="498" y="3947"/>
              <a:ext cx="2131" cy="0"/>
            </a:xfrm>
            <a:prstGeom prst="line">
              <a:avLst/>
            </a:prstGeom>
            <a:noFill/>
            <a:ln w="12700">
              <a:solidFill>
                <a:schemeClr val="lt1"/>
              </a:solidFill>
            </a:ln>
          </p:spPr>
        </p:sp>
        <p:sp>
          <p:nvSpPr>
            <p:cNvPr id="16" name="Прямая соединительная линия 15"/>
            <p:cNvSpPr/>
            <p:nvPr/>
          </p:nvSpPr>
          <p:spPr>
            <a:xfrm>
              <a:off x="2629" y="3947"/>
              <a:ext cx="0" cy="240"/>
            </a:xfrm>
            <a:prstGeom prst="line">
              <a:avLst/>
            </a:prstGeom>
            <a:noFill/>
            <a:ln w="12700">
              <a:solidFill>
                <a:schemeClr val="lt1"/>
              </a:solidFill>
            </a:ln>
          </p:spPr>
        </p:sp>
        <p:sp>
          <p:nvSpPr>
            <p:cNvPr id="17" name="Прямая соединительная линия 16"/>
            <p:cNvSpPr/>
            <p:nvPr/>
          </p:nvSpPr>
          <p:spPr>
            <a:xfrm>
              <a:off x="498" y="4187"/>
              <a:ext cx="2131" cy="0"/>
            </a:xfrm>
            <a:prstGeom prst="line">
              <a:avLst/>
            </a:prstGeom>
            <a:noFill/>
            <a:ln w="12700">
              <a:solidFill>
                <a:schemeClr val="lt1"/>
              </a:solidFill>
            </a:ln>
          </p:spPr>
        </p:sp>
        <p:sp>
          <p:nvSpPr>
            <p:cNvPr id="18" name="Прямая соединительная линия 17"/>
            <p:cNvSpPr/>
            <p:nvPr/>
          </p:nvSpPr>
          <p:spPr>
            <a:xfrm>
              <a:off x="498" y="3947"/>
              <a:ext cx="0" cy="240"/>
            </a:xfrm>
            <a:prstGeom prst="line">
              <a:avLst/>
            </a:prstGeom>
            <a:noFill/>
            <a:ln w="12700">
              <a:solidFill>
                <a:schemeClr val="lt1"/>
              </a:solidFill>
            </a:ln>
          </p:spPr>
        </p:sp>
        <p:sp>
          <p:nvSpPr>
            <p:cNvPr id="19" name="TextBox 18"/>
            <p:cNvSpPr txBox="1"/>
            <p:nvPr/>
          </p:nvSpPr>
          <p:spPr>
            <a:xfrm>
              <a:off x="2629" y="3947"/>
              <a:ext cx="2086" cy="240"/>
            </a:xfrm>
            <a:prstGeom prst="rect">
              <a:avLst/>
            </a:prstGeom>
            <a:noFill/>
          </p:spPr>
          <p:txBody>
            <a:bodyPr wrap="square" lIns="68580" tIns="0" rIns="68580" bIns="0"/>
            <a:lstStyle>
              <a:lvl1pPr lvl="0">
                <a:defRPr/>
              </a:lvl1pPr>
            </a:lstStyle>
            <a:p>
              <a:pPr algn="ctr"/>
              <a:r>
                <a:rPr sz="2800" b="1">
                  <a:latin typeface="Times New Roman"/>
                </a:rPr>
                <a:t>0</a:t>
              </a:r>
            </a:p>
          </p:txBody>
        </p:sp>
        <p:sp>
          <p:nvSpPr>
            <p:cNvPr id="20" name="Прямая соединительная линия 19"/>
            <p:cNvSpPr/>
            <p:nvPr/>
          </p:nvSpPr>
          <p:spPr>
            <a:xfrm>
              <a:off x="2629" y="3947"/>
              <a:ext cx="2086" cy="0"/>
            </a:xfrm>
            <a:prstGeom prst="line">
              <a:avLst/>
            </a:prstGeom>
            <a:noFill/>
            <a:ln w="12700">
              <a:solidFill>
                <a:schemeClr val="tx1"/>
              </a:solidFill>
            </a:ln>
          </p:spPr>
        </p:sp>
        <p:sp>
          <p:nvSpPr>
            <p:cNvPr id="21" name="Прямая соединительная линия 20"/>
            <p:cNvSpPr/>
            <p:nvPr/>
          </p:nvSpPr>
          <p:spPr>
            <a:xfrm>
              <a:off x="4715" y="3947"/>
              <a:ext cx="0" cy="240"/>
            </a:xfrm>
            <a:prstGeom prst="line">
              <a:avLst/>
            </a:prstGeom>
            <a:noFill/>
            <a:ln w="12700">
              <a:solidFill>
                <a:schemeClr val="tx1"/>
              </a:solidFill>
            </a:ln>
          </p:spPr>
        </p:sp>
        <p:sp>
          <p:nvSpPr>
            <p:cNvPr id="22" name="Прямая соединительная линия 21"/>
            <p:cNvSpPr/>
            <p:nvPr/>
          </p:nvSpPr>
          <p:spPr>
            <a:xfrm>
              <a:off x="2629" y="4187"/>
              <a:ext cx="2086" cy="0"/>
            </a:xfrm>
            <a:prstGeom prst="line">
              <a:avLst/>
            </a:prstGeom>
            <a:noFill/>
            <a:ln w="12700">
              <a:solidFill>
                <a:schemeClr val="tx1"/>
              </a:solidFill>
            </a:ln>
          </p:spPr>
        </p:sp>
        <p:sp>
          <p:nvSpPr>
            <p:cNvPr id="23" name="Прямая соединительная линия 22"/>
            <p:cNvSpPr/>
            <p:nvPr/>
          </p:nvSpPr>
          <p:spPr>
            <a:xfrm>
              <a:off x="2629" y="3947"/>
              <a:ext cx="0" cy="240"/>
            </a:xfrm>
            <a:prstGeom prst="line">
              <a:avLst/>
            </a:prstGeom>
            <a:noFill/>
            <a:ln w="12700">
              <a:solidFill>
                <a:schemeClr val="tx1"/>
              </a:solidFill>
            </a:ln>
          </p:spPr>
        </p:sp>
        <p:sp>
          <p:nvSpPr>
            <p:cNvPr id="24" name="TextBox 23"/>
            <p:cNvSpPr txBox="1"/>
            <p:nvPr/>
          </p:nvSpPr>
          <p:spPr>
            <a:xfrm>
              <a:off x="4715" y="3947"/>
              <a:ext cx="2404" cy="240"/>
            </a:xfrm>
            <a:prstGeom prst="rect">
              <a:avLst/>
            </a:prstGeom>
            <a:noFill/>
          </p:spPr>
          <p:txBody>
            <a:bodyPr wrap="square" lIns="68580" tIns="0" rIns="68580" bIns="0"/>
            <a:lstStyle>
              <a:lvl1pPr lvl="0">
                <a:defRPr/>
              </a:lvl1pPr>
            </a:lstStyle>
            <a:p>
              <a:pPr lvl="0" algn="ctr"/>
              <a:r>
                <a:rPr sz="2400" b="1">
                  <a:latin typeface="Times New Roman"/>
                </a:rPr>
                <a:t>36</a:t>
              </a:r>
            </a:p>
          </p:txBody>
        </p:sp>
        <p:sp>
          <p:nvSpPr>
            <p:cNvPr id="25" name="Прямая соединительная линия 24"/>
            <p:cNvSpPr/>
            <p:nvPr/>
          </p:nvSpPr>
          <p:spPr>
            <a:xfrm>
              <a:off x="4715" y="3947"/>
              <a:ext cx="2404" cy="0"/>
            </a:xfrm>
            <a:prstGeom prst="line">
              <a:avLst/>
            </a:prstGeom>
            <a:noFill/>
            <a:ln w="12700">
              <a:solidFill>
                <a:schemeClr val="tx1"/>
              </a:solidFill>
            </a:ln>
          </p:spPr>
        </p:sp>
        <p:sp>
          <p:nvSpPr>
            <p:cNvPr id="26" name="Прямая соединительная линия 25"/>
            <p:cNvSpPr/>
            <p:nvPr/>
          </p:nvSpPr>
          <p:spPr>
            <a:xfrm>
              <a:off x="7119" y="3947"/>
              <a:ext cx="0" cy="240"/>
            </a:xfrm>
            <a:prstGeom prst="line">
              <a:avLst/>
            </a:prstGeom>
            <a:noFill/>
            <a:ln w="12700">
              <a:solidFill>
                <a:schemeClr val="tx1"/>
              </a:solidFill>
            </a:ln>
          </p:spPr>
        </p:sp>
        <p:sp>
          <p:nvSpPr>
            <p:cNvPr id="27" name="Прямая соединительная линия 26"/>
            <p:cNvSpPr/>
            <p:nvPr/>
          </p:nvSpPr>
          <p:spPr>
            <a:xfrm>
              <a:off x="4715" y="4187"/>
              <a:ext cx="2404" cy="0"/>
            </a:xfrm>
            <a:prstGeom prst="line">
              <a:avLst/>
            </a:prstGeom>
            <a:noFill/>
            <a:ln w="12700">
              <a:solidFill>
                <a:schemeClr val="tx1"/>
              </a:solidFill>
            </a:ln>
          </p:spPr>
        </p:sp>
        <p:sp>
          <p:nvSpPr>
            <p:cNvPr id="28" name="Прямая соединительная линия 27"/>
            <p:cNvSpPr/>
            <p:nvPr/>
          </p:nvSpPr>
          <p:spPr>
            <a:xfrm>
              <a:off x="4715" y="3947"/>
              <a:ext cx="0" cy="240"/>
            </a:xfrm>
            <a:prstGeom prst="line">
              <a:avLst/>
            </a:prstGeom>
            <a:noFill/>
            <a:ln w="12700">
              <a:solidFill>
                <a:schemeClr val="tx1"/>
              </a:solidFill>
            </a:ln>
          </p:spPr>
        </p:sp>
        <p:sp>
          <p:nvSpPr>
            <p:cNvPr id="29" name="TextBox 28"/>
            <p:cNvSpPr txBox="1"/>
            <p:nvPr/>
          </p:nvSpPr>
          <p:spPr>
            <a:xfrm>
              <a:off x="498" y="4187"/>
              <a:ext cx="2131" cy="262"/>
            </a:xfrm>
            <a:prstGeom prst="rect">
              <a:avLst/>
            </a:prstGeom>
            <a:noFill/>
          </p:spPr>
          <p:txBody>
            <a:bodyPr wrap="square" lIns="68580" tIns="0" rIns="68580" bIns="0"/>
            <a:lstStyle>
              <a:lvl1pPr lvl="0">
                <a:defRPr/>
              </a:lvl1pPr>
            </a:lstStyle>
            <a:p>
              <a:pPr lvl="0" algn="just"/>
              <a:r>
                <a:rPr sz="2800" dirty="0">
                  <a:latin typeface="Times New Roman"/>
                </a:rPr>
                <a:t>BRIGHTNESS</a:t>
              </a:r>
            </a:p>
          </p:txBody>
        </p:sp>
        <p:sp>
          <p:nvSpPr>
            <p:cNvPr id="30" name="Прямая соединительная линия 29"/>
            <p:cNvSpPr/>
            <p:nvPr/>
          </p:nvSpPr>
          <p:spPr>
            <a:xfrm>
              <a:off x="498" y="4187"/>
              <a:ext cx="2131" cy="0"/>
            </a:xfrm>
            <a:prstGeom prst="line">
              <a:avLst/>
            </a:prstGeom>
            <a:noFill/>
            <a:ln w="12700">
              <a:solidFill>
                <a:schemeClr val="tx1"/>
              </a:solidFill>
            </a:ln>
          </p:spPr>
        </p:sp>
        <p:sp>
          <p:nvSpPr>
            <p:cNvPr id="31" name="Прямая соединительная линия 30"/>
            <p:cNvSpPr/>
            <p:nvPr/>
          </p:nvSpPr>
          <p:spPr>
            <a:xfrm>
              <a:off x="2629" y="4187"/>
              <a:ext cx="0" cy="262"/>
            </a:xfrm>
            <a:prstGeom prst="line">
              <a:avLst/>
            </a:prstGeom>
            <a:noFill/>
            <a:ln w="12700">
              <a:solidFill>
                <a:schemeClr val="tx1"/>
              </a:solidFill>
            </a:ln>
          </p:spPr>
        </p:sp>
        <p:sp>
          <p:nvSpPr>
            <p:cNvPr id="32" name="Прямая соединительная линия 31"/>
            <p:cNvSpPr/>
            <p:nvPr/>
          </p:nvSpPr>
          <p:spPr>
            <a:xfrm>
              <a:off x="498" y="4449"/>
              <a:ext cx="2131" cy="0"/>
            </a:xfrm>
            <a:prstGeom prst="line">
              <a:avLst/>
            </a:prstGeom>
            <a:noFill/>
            <a:ln w="12700">
              <a:solidFill>
                <a:schemeClr val="tx1"/>
              </a:solidFill>
            </a:ln>
          </p:spPr>
        </p:sp>
        <p:sp>
          <p:nvSpPr>
            <p:cNvPr id="33" name="Прямая соединительная линия 32"/>
            <p:cNvSpPr/>
            <p:nvPr/>
          </p:nvSpPr>
          <p:spPr>
            <a:xfrm>
              <a:off x="498" y="4187"/>
              <a:ext cx="0" cy="262"/>
            </a:xfrm>
            <a:prstGeom prst="line">
              <a:avLst/>
            </a:prstGeom>
            <a:noFill/>
            <a:ln w="12700">
              <a:solidFill>
                <a:schemeClr val="tx1"/>
              </a:solidFill>
            </a:ln>
          </p:spPr>
        </p:sp>
        <p:sp>
          <p:nvSpPr>
            <p:cNvPr id="34" name="TextBox 33"/>
            <p:cNvSpPr txBox="1"/>
            <p:nvPr/>
          </p:nvSpPr>
          <p:spPr>
            <a:xfrm>
              <a:off x="2629" y="4187"/>
              <a:ext cx="2086" cy="262"/>
            </a:xfrm>
            <a:prstGeom prst="rect">
              <a:avLst/>
            </a:prstGeom>
            <a:noFill/>
          </p:spPr>
          <p:txBody>
            <a:bodyPr wrap="square" lIns="68580" tIns="0" rIns="68580" bIns="0"/>
            <a:lstStyle>
              <a:lvl1pPr lvl="0">
                <a:defRPr/>
              </a:lvl1pPr>
            </a:lstStyle>
            <a:p>
              <a:pPr lvl="0" algn="ctr"/>
              <a:r>
                <a:rPr lang="es-ES" sz="2800">
                  <a:latin typeface="Times New Roman"/>
                </a:rPr>
                <a:t>5,69</a:t>
              </a:r>
            </a:p>
          </p:txBody>
        </p:sp>
        <p:sp>
          <p:nvSpPr>
            <p:cNvPr id="35" name="Прямая соединительная линия 34"/>
            <p:cNvSpPr/>
            <p:nvPr/>
          </p:nvSpPr>
          <p:spPr>
            <a:xfrm>
              <a:off x="2629" y="4187"/>
              <a:ext cx="2086" cy="0"/>
            </a:xfrm>
            <a:prstGeom prst="line">
              <a:avLst/>
            </a:prstGeom>
            <a:noFill/>
            <a:ln w="12700">
              <a:solidFill>
                <a:schemeClr val="tx1"/>
              </a:solidFill>
            </a:ln>
          </p:spPr>
        </p:sp>
        <p:sp>
          <p:nvSpPr>
            <p:cNvPr id="36" name="Прямая соединительная линия 35"/>
            <p:cNvSpPr/>
            <p:nvPr/>
          </p:nvSpPr>
          <p:spPr>
            <a:xfrm>
              <a:off x="4715" y="4187"/>
              <a:ext cx="0" cy="262"/>
            </a:xfrm>
            <a:prstGeom prst="line">
              <a:avLst/>
            </a:prstGeom>
            <a:noFill/>
            <a:ln w="12700">
              <a:solidFill>
                <a:schemeClr val="tx1"/>
              </a:solidFill>
            </a:ln>
          </p:spPr>
        </p:sp>
        <p:sp>
          <p:nvSpPr>
            <p:cNvPr id="37" name="Прямая соединительная линия 36"/>
            <p:cNvSpPr/>
            <p:nvPr/>
          </p:nvSpPr>
          <p:spPr>
            <a:xfrm>
              <a:off x="2629" y="4449"/>
              <a:ext cx="2086" cy="0"/>
            </a:xfrm>
            <a:prstGeom prst="line">
              <a:avLst/>
            </a:prstGeom>
            <a:noFill/>
            <a:ln w="12700">
              <a:solidFill>
                <a:schemeClr val="tx1"/>
              </a:solidFill>
            </a:ln>
          </p:spPr>
        </p:sp>
        <p:sp>
          <p:nvSpPr>
            <p:cNvPr id="38" name="Прямая соединительная линия 37"/>
            <p:cNvSpPr/>
            <p:nvPr/>
          </p:nvSpPr>
          <p:spPr>
            <a:xfrm>
              <a:off x="2629" y="4187"/>
              <a:ext cx="0" cy="262"/>
            </a:xfrm>
            <a:prstGeom prst="line">
              <a:avLst/>
            </a:prstGeom>
            <a:noFill/>
            <a:ln w="12700">
              <a:solidFill>
                <a:schemeClr val="tx1"/>
              </a:solidFill>
            </a:ln>
          </p:spPr>
        </p:sp>
        <p:sp>
          <p:nvSpPr>
            <p:cNvPr id="39" name="TextBox 38"/>
            <p:cNvSpPr txBox="1"/>
            <p:nvPr/>
          </p:nvSpPr>
          <p:spPr>
            <a:xfrm>
              <a:off x="4715" y="4187"/>
              <a:ext cx="2404" cy="262"/>
            </a:xfrm>
            <a:prstGeom prst="rect">
              <a:avLst/>
            </a:prstGeom>
            <a:noFill/>
          </p:spPr>
          <p:txBody>
            <a:bodyPr wrap="square" lIns="68580" tIns="0" rIns="68580" bIns="0"/>
            <a:lstStyle>
              <a:lvl1pPr lvl="0">
                <a:defRPr/>
              </a:lvl1pPr>
            </a:lstStyle>
            <a:p>
              <a:pPr lvl="0" algn="ctr"/>
              <a:r>
                <a:rPr lang="es-ES" sz="2800">
                  <a:latin typeface="Times New Roman"/>
                </a:rPr>
                <a:t>8,39</a:t>
              </a:r>
            </a:p>
          </p:txBody>
        </p:sp>
        <p:sp>
          <p:nvSpPr>
            <p:cNvPr id="40" name="Прямая соединительная линия 39"/>
            <p:cNvSpPr/>
            <p:nvPr/>
          </p:nvSpPr>
          <p:spPr>
            <a:xfrm>
              <a:off x="4715" y="4187"/>
              <a:ext cx="2404" cy="0"/>
            </a:xfrm>
            <a:prstGeom prst="line">
              <a:avLst/>
            </a:prstGeom>
            <a:noFill/>
            <a:ln w="12700">
              <a:solidFill>
                <a:schemeClr val="tx1"/>
              </a:solidFill>
            </a:ln>
          </p:spPr>
        </p:sp>
        <p:sp>
          <p:nvSpPr>
            <p:cNvPr id="41" name="Прямая соединительная линия 40"/>
            <p:cNvSpPr/>
            <p:nvPr/>
          </p:nvSpPr>
          <p:spPr>
            <a:xfrm>
              <a:off x="7119" y="4187"/>
              <a:ext cx="0" cy="262"/>
            </a:xfrm>
            <a:prstGeom prst="line">
              <a:avLst/>
            </a:prstGeom>
            <a:noFill/>
            <a:ln w="12700">
              <a:solidFill>
                <a:schemeClr val="tx1"/>
              </a:solidFill>
            </a:ln>
          </p:spPr>
        </p:sp>
        <p:sp>
          <p:nvSpPr>
            <p:cNvPr id="42" name="Прямая соединительная линия 41"/>
            <p:cNvSpPr/>
            <p:nvPr/>
          </p:nvSpPr>
          <p:spPr>
            <a:xfrm>
              <a:off x="4715" y="4449"/>
              <a:ext cx="2404" cy="0"/>
            </a:xfrm>
            <a:prstGeom prst="line">
              <a:avLst/>
            </a:prstGeom>
            <a:noFill/>
            <a:ln w="12700">
              <a:solidFill>
                <a:schemeClr val="tx1"/>
              </a:solidFill>
            </a:ln>
          </p:spPr>
        </p:sp>
        <p:sp>
          <p:nvSpPr>
            <p:cNvPr id="43" name="Прямая соединительная линия 42"/>
            <p:cNvSpPr/>
            <p:nvPr/>
          </p:nvSpPr>
          <p:spPr>
            <a:xfrm>
              <a:off x="4715" y="4187"/>
              <a:ext cx="0" cy="262"/>
            </a:xfrm>
            <a:prstGeom prst="line">
              <a:avLst/>
            </a:prstGeom>
            <a:noFill/>
            <a:ln w="12700">
              <a:solidFill>
                <a:schemeClr val="tx1"/>
              </a:solidFill>
            </a:ln>
          </p:spPr>
        </p:sp>
        <p:sp>
          <p:nvSpPr>
            <p:cNvPr id="44" name="TextBox 43"/>
            <p:cNvSpPr txBox="1"/>
            <p:nvPr/>
          </p:nvSpPr>
          <p:spPr>
            <a:xfrm>
              <a:off x="498" y="4449"/>
              <a:ext cx="2131" cy="262"/>
            </a:xfrm>
            <a:prstGeom prst="rect">
              <a:avLst/>
            </a:prstGeom>
            <a:noFill/>
          </p:spPr>
          <p:txBody>
            <a:bodyPr wrap="square" lIns="68580" tIns="0" rIns="68580" bIns="0"/>
            <a:lstStyle>
              <a:lvl1pPr lvl="0">
                <a:defRPr/>
              </a:lvl1pPr>
            </a:lstStyle>
            <a:p>
              <a:pPr lvl="0" algn="just"/>
              <a:r>
                <a:rPr sz="2800">
                  <a:latin typeface="Times New Roman"/>
                </a:rPr>
                <a:t>HUE</a:t>
              </a:r>
            </a:p>
          </p:txBody>
        </p:sp>
        <p:sp>
          <p:nvSpPr>
            <p:cNvPr id="45" name="Прямая соединительная линия 44"/>
            <p:cNvSpPr/>
            <p:nvPr/>
          </p:nvSpPr>
          <p:spPr>
            <a:xfrm>
              <a:off x="498" y="4449"/>
              <a:ext cx="2131" cy="0"/>
            </a:xfrm>
            <a:prstGeom prst="line">
              <a:avLst/>
            </a:prstGeom>
            <a:noFill/>
            <a:ln w="12700">
              <a:solidFill>
                <a:schemeClr val="tx1"/>
              </a:solidFill>
            </a:ln>
          </p:spPr>
        </p:sp>
        <p:sp>
          <p:nvSpPr>
            <p:cNvPr id="46" name="Прямая соединительная линия 45"/>
            <p:cNvSpPr/>
            <p:nvPr/>
          </p:nvSpPr>
          <p:spPr>
            <a:xfrm>
              <a:off x="2629" y="4449"/>
              <a:ext cx="0" cy="262"/>
            </a:xfrm>
            <a:prstGeom prst="line">
              <a:avLst/>
            </a:prstGeom>
            <a:noFill/>
            <a:ln w="12700">
              <a:solidFill>
                <a:schemeClr val="tx1"/>
              </a:solidFill>
            </a:ln>
          </p:spPr>
        </p:sp>
        <p:sp>
          <p:nvSpPr>
            <p:cNvPr id="47" name="Прямая соединительная линия 46"/>
            <p:cNvSpPr/>
            <p:nvPr/>
          </p:nvSpPr>
          <p:spPr>
            <a:xfrm>
              <a:off x="498" y="4711"/>
              <a:ext cx="2131" cy="0"/>
            </a:xfrm>
            <a:prstGeom prst="line">
              <a:avLst/>
            </a:prstGeom>
            <a:noFill/>
            <a:ln w="12700">
              <a:solidFill>
                <a:schemeClr val="tx1"/>
              </a:solidFill>
            </a:ln>
          </p:spPr>
        </p:sp>
        <p:sp>
          <p:nvSpPr>
            <p:cNvPr id="48" name="Прямая соединительная линия 47"/>
            <p:cNvSpPr/>
            <p:nvPr/>
          </p:nvSpPr>
          <p:spPr>
            <a:xfrm>
              <a:off x="498" y="4449"/>
              <a:ext cx="0" cy="262"/>
            </a:xfrm>
            <a:prstGeom prst="line">
              <a:avLst/>
            </a:prstGeom>
            <a:noFill/>
            <a:ln w="12700">
              <a:solidFill>
                <a:schemeClr val="tx1"/>
              </a:solidFill>
            </a:ln>
          </p:spPr>
        </p:sp>
        <p:sp>
          <p:nvSpPr>
            <p:cNvPr id="49" name="TextBox 48"/>
            <p:cNvSpPr txBox="1"/>
            <p:nvPr/>
          </p:nvSpPr>
          <p:spPr>
            <a:xfrm>
              <a:off x="2629" y="4449"/>
              <a:ext cx="2086" cy="262"/>
            </a:xfrm>
            <a:prstGeom prst="rect">
              <a:avLst/>
            </a:prstGeom>
            <a:noFill/>
          </p:spPr>
          <p:txBody>
            <a:bodyPr wrap="square" lIns="68580" tIns="0" rIns="68580" bIns="0"/>
            <a:lstStyle>
              <a:lvl1pPr lvl="0">
                <a:defRPr/>
              </a:lvl1pPr>
            </a:lstStyle>
            <a:p>
              <a:pPr lvl="0" algn="ctr"/>
              <a:r>
                <a:rPr lang="es-ES" sz="2800">
                  <a:latin typeface="Times New Roman"/>
                </a:rPr>
                <a:t>145</a:t>
              </a:r>
            </a:p>
          </p:txBody>
        </p:sp>
        <p:sp>
          <p:nvSpPr>
            <p:cNvPr id="50" name="Прямая соединительная линия 49"/>
            <p:cNvSpPr/>
            <p:nvPr/>
          </p:nvSpPr>
          <p:spPr>
            <a:xfrm>
              <a:off x="2629" y="4449"/>
              <a:ext cx="2086" cy="0"/>
            </a:xfrm>
            <a:prstGeom prst="line">
              <a:avLst/>
            </a:prstGeom>
            <a:noFill/>
            <a:ln w="12700">
              <a:solidFill>
                <a:schemeClr val="tx1"/>
              </a:solidFill>
            </a:ln>
          </p:spPr>
        </p:sp>
        <p:sp>
          <p:nvSpPr>
            <p:cNvPr id="51" name="Прямая соединительная линия 50"/>
            <p:cNvSpPr/>
            <p:nvPr/>
          </p:nvSpPr>
          <p:spPr>
            <a:xfrm>
              <a:off x="4715" y="4449"/>
              <a:ext cx="0" cy="262"/>
            </a:xfrm>
            <a:prstGeom prst="line">
              <a:avLst/>
            </a:prstGeom>
            <a:noFill/>
            <a:ln w="12700">
              <a:solidFill>
                <a:schemeClr val="tx1"/>
              </a:solidFill>
            </a:ln>
          </p:spPr>
        </p:sp>
        <p:sp>
          <p:nvSpPr>
            <p:cNvPr id="52" name="Прямая соединительная линия 51"/>
            <p:cNvSpPr/>
            <p:nvPr/>
          </p:nvSpPr>
          <p:spPr>
            <a:xfrm>
              <a:off x="2629" y="4711"/>
              <a:ext cx="2086" cy="0"/>
            </a:xfrm>
            <a:prstGeom prst="line">
              <a:avLst/>
            </a:prstGeom>
            <a:noFill/>
            <a:ln w="12700">
              <a:solidFill>
                <a:schemeClr val="tx1"/>
              </a:solidFill>
            </a:ln>
          </p:spPr>
        </p:sp>
        <p:sp>
          <p:nvSpPr>
            <p:cNvPr id="53" name="Прямая соединительная линия 52"/>
            <p:cNvSpPr/>
            <p:nvPr/>
          </p:nvSpPr>
          <p:spPr>
            <a:xfrm>
              <a:off x="2629" y="4449"/>
              <a:ext cx="0" cy="262"/>
            </a:xfrm>
            <a:prstGeom prst="line">
              <a:avLst/>
            </a:prstGeom>
            <a:noFill/>
            <a:ln w="12700">
              <a:solidFill>
                <a:schemeClr val="tx1"/>
              </a:solidFill>
            </a:ln>
          </p:spPr>
        </p:sp>
        <p:sp>
          <p:nvSpPr>
            <p:cNvPr id="54" name="TextBox 53"/>
            <p:cNvSpPr txBox="1"/>
            <p:nvPr/>
          </p:nvSpPr>
          <p:spPr>
            <a:xfrm>
              <a:off x="4679" y="4449"/>
              <a:ext cx="2404" cy="262"/>
            </a:xfrm>
            <a:prstGeom prst="rect">
              <a:avLst/>
            </a:prstGeom>
            <a:noFill/>
          </p:spPr>
          <p:txBody>
            <a:bodyPr wrap="square" lIns="68580" tIns="0" rIns="68580" bIns="0"/>
            <a:lstStyle>
              <a:lvl1pPr lvl="0">
                <a:defRPr/>
              </a:lvl1pPr>
            </a:lstStyle>
            <a:p>
              <a:pPr lvl="0" algn="ctr"/>
              <a:r>
                <a:rPr lang="es-ES" sz="2800" dirty="0">
                  <a:latin typeface="Times New Roman"/>
                </a:rPr>
                <a:t>163</a:t>
              </a:r>
            </a:p>
          </p:txBody>
        </p:sp>
        <p:sp>
          <p:nvSpPr>
            <p:cNvPr id="55" name="Прямая соединительная линия 54"/>
            <p:cNvSpPr/>
            <p:nvPr/>
          </p:nvSpPr>
          <p:spPr>
            <a:xfrm>
              <a:off x="4715" y="4449"/>
              <a:ext cx="2404" cy="0"/>
            </a:xfrm>
            <a:prstGeom prst="line">
              <a:avLst/>
            </a:prstGeom>
            <a:noFill/>
            <a:ln w="12700">
              <a:solidFill>
                <a:schemeClr val="tx1"/>
              </a:solidFill>
            </a:ln>
          </p:spPr>
        </p:sp>
        <p:sp>
          <p:nvSpPr>
            <p:cNvPr id="56" name="Прямая соединительная линия 55"/>
            <p:cNvSpPr/>
            <p:nvPr/>
          </p:nvSpPr>
          <p:spPr>
            <a:xfrm>
              <a:off x="7119" y="4449"/>
              <a:ext cx="0" cy="262"/>
            </a:xfrm>
            <a:prstGeom prst="line">
              <a:avLst/>
            </a:prstGeom>
            <a:noFill/>
            <a:ln w="12700">
              <a:solidFill>
                <a:schemeClr val="tx1"/>
              </a:solidFill>
            </a:ln>
          </p:spPr>
        </p:sp>
        <p:sp>
          <p:nvSpPr>
            <p:cNvPr id="57" name="Прямая соединительная линия 56"/>
            <p:cNvSpPr/>
            <p:nvPr/>
          </p:nvSpPr>
          <p:spPr>
            <a:xfrm>
              <a:off x="4715" y="4711"/>
              <a:ext cx="2404" cy="0"/>
            </a:xfrm>
            <a:prstGeom prst="line">
              <a:avLst/>
            </a:prstGeom>
            <a:noFill/>
            <a:ln w="12700">
              <a:solidFill>
                <a:schemeClr val="tx1"/>
              </a:solidFill>
            </a:ln>
          </p:spPr>
        </p:sp>
        <p:sp>
          <p:nvSpPr>
            <p:cNvPr id="58" name="Прямая соединительная линия 57"/>
            <p:cNvSpPr/>
            <p:nvPr/>
          </p:nvSpPr>
          <p:spPr>
            <a:xfrm>
              <a:off x="4715" y="4449"/>
              <a:ext cx="0" cy="262"/>
            </a:xfrm>
            <a:prstGeom prst="line">
              <a:avLst/>
            </a:prstGeom>
            <a:noFill/>
            <a:ln w="12700">
              <a:solidFill>
                <a:schemeClr val="tx1"/>
              </a:solidFill>
            </a:ln>
          </p:spPr>
        </p:sp>
        <p:sp>
          <p:nvSpPr>
            <p:cNvPr id="59" name="TextBox 58"/>
            <p:cNvSpPr txBox="1"/>
            <p:nvPr/>
          </p:nvSpPr>
          <p:spPr>
            <a:xfrm>
              <a:off x="498" y="4711"/>
              <a:ext cx="2131" cy="480"/>
            </a:xfrm>
            <a:prstGeom prst="rect">
              <a:avLst/>
            </a:prstGeom>
            <a:noFill/>
          </p:spPr>
          <p:txBody>
            <a:bodyPr wrap="square" lIns="68580" tIns="0" rIns="68580" bIns="0"/>
            <a:lstStyle>
              <a:lvl1pPr lvl="0">
                <a:defRPr/>
              </a:lvl1pPr>
            </a:lstStyle>
            <a:p>
              <a:pPr lvl="0" algn="just"/>
              <a:r>
                <a:rPr sz="2800" dirty="0">
                  <a:latin typeface="Times New Roman"/>
                </a:rPr>
                <a:t>SENSORY CHARACTERISTICS </a:t>
              </a:r>
            </a:p>
          </p:txBody>
        </p:sp>
        <p:sp>
          <p:nvSpPr>
            <p:cNvPr id="60" name="Прямая соединительная линия 59"/>
            <p:cNvSpPr/>
            <p:nvPr/>
          </p:nvSpPr>
          <p:spPr>
            <a:xfrm>
              <a:off x="498" y="4711"/>
              <a:ext cx="2131" cy="0"/>
            </a:xfrm>
            <a:prstGeom prst="line">
              <a:avLst/>
            </a:prstGeom>
            <a:noFill/>
            <a:ln w="12700">
              <a:solidFill>
                <a:schemeClr val="tx1"/>
              </a:solidFill>
            </a:ln>
          </p:spPr>
        </p:sp>
        <p:sp>
          <p:nvSpPr>
            <p:cNvPr id="61" name="Прямая соединительная линия 60"/>
            <p:cNvSpPr/>
            <p:nvPr/>
          </p:nvSpPr>
          <p:spPr>
            <a:xfrm>
              <a:off x="2629" y="4711"/>
              <a:ext cx="0" cy="480"/>
            </a:xfrm>
            <a:prstGeom prst="line">
              <a:avLst/>
            </a:prstGeom>
            <a:noFill/>
            <a:ln w="12700">
              <a:solidFill>
                <a:schemeClr val="tx1"/>
              </a:solidFill>
            </a:ln>
          </p:spPr>
        </p:sp>
        <p:sp>
          <p:nvSpPr>
            <p:cNvPr id="62" name="Прямая соединительная линия 61"/>
            <p:cNvSpPr/>
            <p:nvPr/>
          </p:nvSpPr>
          <p:spPr>
            <a:xfrm>
              <a:off x="498" y="5191"/>
              <a:ext cx="2131" cy="0"/>
            </a:xfrm>
            <a:prstGeom prst="line">
              <a:avLst/>
            </a:prstGeom>
            <a:noFill/>
            <a:ln w="12700">
              <a:solidFill>
                <a:schemeClr val="tx1"/>
              </a:solidFill>
            </a:ln>
          </p:spPr>
        </p:sp>
        <p:sp>
          <p:nvSpPr>
            <p:cNvPr id="63" name="Прямая соединительная линия 62"/>
            <p:cNvSpPr/>
            <p:nvPr/>
          </p:nvSpPr>
          <p:spPr>
            <a:xfrm>
              <a:off x="498" y="4711"/>
              <a:ext cx="0" cy="480"/>
            </a:xfrm>
            <a:prstGeom prst="line">
              <a:avLst/>
            </a:prstGeom>
            <a:noFill/>
            <a:ln w="12700">
              <a:solidFill>
                <a:schemeClr val="tx1"/>
              </a:solidFill>
            </a:ln>
          </p:spPr>
        </p:sp>
        <p:sp>
          <p:nvSpPr>
            <p:cNvPr id="64" name="TextBox 63"/>
            <p:cNvSpPr txBox="1"/>
            <p:nvPr/>
          </p:nvSpPr>
          <p:spPr>
            <a:xfrm>
              <a:off x="2629" y="4711"/>
              <a:ext cx="2086" cy="480"/>
            </a:xfrm>
            <a:prstGeom prst="rect">
              <a:avLst/>
            </a:prstGeom>
            <a:noFill/>
          </p:spPr>
          <p:txBody>
            <a:bodyPr wrap="square" lIns="68580" tIns="0" rIns="68580" bIns="0"/>
            <a:lstStyle>
              <a:lvl1pPr lvl="0">
                <a:defRPr/>
              </a:lvl1pPr>
            </a:lstStyle>
            <a:p>
              <a:pPr lvl="0" algn="ctr"/>
              <a:r>
                <a:rPr lang="es-ES" sz="2800" dirty="0">
                  <a:latin typeface="Times New Roman"/>
                </a:rPr>
                <a:t>MELON</a:t>
              </a:r>
            </a:p>
          </p:txBody>
        </p:sp>
        <p:sp>
          <p:nvSpPr>
            <p:cNvPr id="65" name="Прямая соединительная линия 64"/>
            <p:cNvSpPr/>
            <p:nvPr/>
          </p:nvSpPr>
          <p:spPr>
            <a:xfrm>
              <a:off x="2629" y="4711"/>
              <a:ext cx="2086" cy="0"/>
            </a:xfrm>
            <a:prstGeom prst="line">
              <a:avLst/>
            </a:prstGeom>
            <a:noFill/>
            <a:ln w="12700">
              <a:solidFill>
                <a:schemeClr val="tx1"/>
              </a:solidFill>
            </a:ln>
          </p:spPr>
        </p:sp>
        <p:sp>
          <p:nvSpPr>
            <p:cNvPr id="66" name="Прямая соединительная линия 65"/>
            <p:cNvSpPr/>
            <p:nvPr/>
          </p:nvSpPr>
          <p:spPr>
            <a:xfrm>
              <a:off x="4715" y="4711"/>
              <a:ext cx="0" cy="480"/>
            </a:xfrm>
            <a:prstGeom prst="line">
              <a:avLst/>
            </a:prstGeom>
            <a:noFill/>
            <a:ln w="12700">
              <a:solidFill>
                <a:schemeClr val="tx1"/>
              </a:solidFill>
            </a:ln>
          </p:spPr>
        </p:sp>
        <p:sp>
          <p:nvSpPr>
            <p:cNvPr id="67" name="Прямая соединительная линия 66"/>
            <p:cNvSpPr/>
            <p:nvPr/>
          </p:nvSpPr>
          <p:spPr>
            <a:xfrm>
              <a:off x="2629" y="5191"/>
              <a:ext cx="2086" cy="0"/>
            </a:xfrm>
            <a:prstGeom prst="line">
              <a:avLst/>
            </a:prstGeom>
            <a:noFill/>
            <a:ln w="12700">
              <a:solidFill>
                <a:schemeClr val="tx1"/>
              </a:solidFill>
            </a:ln>
          </p:spPr>
        </p:sp>
        <p:sp>
          <p:nvSpPr>
            <p:cNvPr id="68" name="Прямая соединительная линия 67"/>
            <p:cNvSpPr/>
            <p:nvPr/>
          </p:nvSpPr>
          <p:spPr>
            <a:xfrm>
              <a:off x="2629" y="4711"/>
              <a:ext cx="0" cy="480"/>
            </a:xfrm>
            <a:prstGeom prst="line">
              <a:avLst/>
            </a:prstGeom>
            <a:noFill/>
            <a:ln w="12700">
              <a:solidFill>
                <a:schemeClr val="tx1"/>
              </a:solidFill>
            </a:ln>
          </p:spPr>
        </p:sp>
        <p:sp>
          <p:nvSpPr>
            <p:cNvPr id="69" name="TextBox 68"/>
            <p:cNvSpPr txBox="1"/>
            <p:nvPr/>
          </p:nvSpPr>
          <p:spPr>
            <a:xfrm>
              <a:off x="4715" y="4711"/>
              <a:ext cx="2404" cy="480"/>
            </a:xfrm>
            <a:prstGeom prst="rect">
              <a:avLst/>
            </a:prstGeom>
            <a:noFill/>
          </p:spPr>
          <p:txBody>
            <a:bodyPr wrap="square" lIns="68580" tIns="0" rIns="68580" bIns="0"/>
            <a:lstStyle>
              <a:lvl1pPr lvl="0">
                <a:defRPr/>
              </a:lvl1pPr>
            </a:lstStyle>
            <a:p>
              <a:pPr lvl="0" algn="ctr"/>
              <a:r>
                <a:rPr lang="es-ES" sz="2800">
                  <a:latin typeface="Times New Roman"/>
                </a:rPr>
                <a:t>MELON</a:t>
              </a:r>
            </a:p>
          </p:txBody>
        </p:sp>
        <p:sp>
          <p:nvSpPr>
            <p:cNvPr id="70" name="Прямая соединительная линия 69"/>
            <p:cNvSpPr/>
            <p:nvPr/>
          </p:nvSpPr>
          <p:spPr>
            <a:xfrm>
              <a:off x="4715" y="4711"/>
              <a:ext cx="2404" cy="0"/>
            </a:xfrm>
            <a:prstGeom prst="line">
              <a:avLst/>
            </a:prstGeom>
            <a:noFill/>
            <a:ln w="12700">
              <a:solidFill>
                <a:schemeClr val="tx1"/>
              </a:solidFill>
            </a:ln>
          </p:spPr>
        </p:sp>
        <p:sp>
          <p:nvSpPr>
            <p:cNvPr id="71" name="Прямая соединительная линия 70"/>
            <p:cNvSpPr/>
            <p:nvPr/>
          </p:nvSpPr>
          <p:spPr>
            <a:xfrm>
              <a:off x="7119" y="4711"/>
              <a:ext cx="0" cy="480"/>
            </a:xfrm>
            <a:prstGeom prst="line">
              <a:avLst/>
            </a:prstGeom>
            <a:noFill/>
            <a:ln w="12700">
              <a:solidFill>
                <a:schemeClr val="tx1"/>
              </a:solidFill>
            </a:ln>
          </p:spPr>
        </p:sp>
        <p:sp>
          <p:nvSpPr>
            <p:cNvPr id="72" name="Прямая соединительная линия 71"/>
            <p:cNvSpPr/>
            <p:nvPr/>
          </p:nvSpPr>
          <p:spPr>
            <a:xfrm>
              <a:off x="4715" y="5191"/>
              <a:ext cx="2404" cy="0"/>
            </a:xfrm>
            <a:prstGeom prst="line">
              <a:avLst/>
            </a:prstGeom>
            <a:noFill/>
            <a:ln w="12700">
              <a:solidFill>
                <a:schemeClr val="tx1"/>
              </a:solidFill>
            </a:ln>
          </p:spPr>
        </p:sp>
        <p:sp>
          <p:nvSpPr>
            <p:cNvPr id="73" name="Прямая соединительная линия 72"/>
            <p:cNvSpPr/>
            <p:nvPr/>
          </p:nvSpPr>
          <p:spPr>
            <a:xfrm>
              <a:off x="4715" y="4711"/>
              <a:ext cx="0" cy="480"/>
            </a:xfrm>
            <a:prstGeom prst="line">
              <a:avLst/>
            </a:prstGeom>
            <a:noFill/>
            <a:ln w="12700">
              <a:solidFill>
                <a:schemeClr val="tx1"/>
              </a:solidFill>
            </a:ln>
          </p:spPr>
        </p:sp>
        <p:sp>
          <p:nvSpPr>
            <p:cNvPr id="74" name="TextBox 73"/>
            <p:cNvSpPr txBox="1"/>
            <p:nvPr/>
          </p:nvSpPr>
          <p:spPr>
            <a:xfrm>
              <a:off x="498" y="5191"/>
              <a:ext cx="2131" cy="262"/>
            </a:xfrm>
            <a:prstGeom prst="rect">
              <a:avLst/>
            </a:prstGeom>
            <a:noFill/>
          </p:spPr>
          <p:txBody>
            <a:bodyPr wrap="square" lIns="68580" tIns="0" rIns="68580" bIns="0"/>
            <a:lstStyle>
              <a:lvl1pPr lvl="0">
                <a:defRPr/>
              </a:lvl1pPr>
            </a:lstStyle>
            <a:p>
              <a:pPr lvl="0" algn="just"/>
              <a:r>
                <a:rPr sz="2800">
                  <a:latin typeface="Times New Roman"/>
                </a:rPr>
                <a:t>COLOUR</a:t>
              </a:r>
            </a:p>
          </p:txBody>
        </p:sp>
        <p:sp>
          <p:nvSpPr>
            <p:cNvPr id="75" name="Прямая соединительная линия 74"/>
            <p:cNvSpPr/>
            <p:nvPr/>
          </p:nvSpPr>
          <p:spPr>
            <a:xfrm>
              <a:off x="498" y="5191"/>
              <a:ext cx="2131" cy="0"/>
            </a:xfrm>
            <a:prstGeom prst="line">
              <a:avLst/>
            </a:prstGeom>
            <a:noFill/>
            <a:ln w="12700">
              <a:solidFill>
                <a:schemeClr val="tx1"/>
              </a:solidFill>
            </a:ln>
          </p:spPr>
        </p:sp>
        <p:sp>
          <p:nvSpPr>
            <p:cNvPr id="76" name="Прямая соединительная линия 75"/>
            <p:cNvSpPr/>
            <p:nvPr/>
          </p:nvSpPr>
          <p:spPr>
            <a:xfrm>
              <a:off x="2629" y="5191"/>
              <a:ext cx="0" cy="262"/>
            </a:xfrm>
            <a:prstGeom prst="line">
              <a:avLst/>
            </a:prstGeom>
            <a:noFill/>
            <a:ln w="12700">
              <a:solidFill>
                <a:schemeClr val="tx1"/>
              </a:solidFill>
            </a:ln>
          </p:spPr>
        </p:sp>
        <p:sp>
          <p:nvSpPr>
            <p:cNvPr id="77" name="Прямая соединительная линия 76"/>
            <p:cNvSpPr/>
            <p:nvPr/>
          </p:nvSpPr>
          <p:spPr>
            <a:xfrm>
              <a:off x="498" y="5453"/>
              <a:ext cx="2131" cy="0"/>
            </a:xfrm>
            <a:prstGeom prst="line">
              <a:avLst/>
            </a:prstGeom>
            <a:noFill/>
            <a:ln w="12700">
              <a:solidFill>
                <a:schemeClr val="tx1"/>
              </a:solidFill>
            </a:ln>
          </p:spPr>
        </p:sp>
        <p:sp>
          <p:nvSpPr>
            <p:cNvPr id="78" name="Прямая соединительная линия 77"/>
            <p:cNvSpPr/>
            <p:nvPr/>
          </p:nvSpPr>
          <p:spPr>
            <a:xfrm>
              <a:off x="498" y="5191"/>
              <a:ext cx="0" cy="262"/>
            </a:xfrm>
            <a:prstGeom prst="line">
              <a:avLst/>
            </a:prstGeom>
            <a:noFill/>
            <a:ln w="12700">
              <a:solidFill>
                <a:schemeClr val="tx1"/>
              </a:solidFill>
            </a:ln>
          </p:spPr>
        </p:sp>
        <p:sp>
          <p:nvSpPr>
            <p:cNvPr id="79" name="TextBox 78"/>
            <p:cNvSpPr txBox="1"/>
            <p:nvPr/>
          </p:nvSpPr>
          <p:spPr>
            <a:xfrm>
              <a:off x="2629" y="5191"/>
              <a:ext cx="2086" cy="262"/>
            </a:xfrm>
            <a:prstGeom prst="rect">
              <a:avLst/>
            </a:prstGeom>
            <a:noFill/>
          </p:spPr>
          <p:txBody>
            <a:bodyPr wrap="square" lIns="68580" tIns="0" rIns="68580" bIns="0"/>
            <a:lstStyle>
              <a:lvl1pPr lvl="0">
                <a:defRPr/>
              </a:lvl1pPr>
            </a:lstStyle>
            <a:p>
              <a:pPr lvl="0" algn="ctr"/>
              <a:r>
                <a:rPr lang="es-ES" sz="2800">
                  <a:latin typeface="Times New Roman"/>
                </a:rPr>
                <a:t>GREEN -YELLOW</a:t>
              </a:r>
            </a:p>
          </p:txBody>
        </p:sp>
        <p:sp>
          <p:nvSpPr>
            <p:cNvPr id="80" name="Прямая соединительная линия 79"/>
            <p:cNvSpPr/>
            <p:nvPr/>
          </p:nvSpPr>
          <p:spPr>
            <a:xfrm>
              <a:off x="2629" y="5191"/>
              <a:ext cx="2086" cy="0"/>
            </a:xfrm>
            <a:prstGeom prst="line">
              <a:avLst/>
            </a:prstGeom>
            <a:noFill/>
            <a:ln w="12700">
              <a:solidFill>
                <a:schemeClr val="tx1"/>
              </a:solidFill>
            </a:ln>
          </p:spPr>
        </p:sp>
        <p:sp>
          <p:nvSpPr>
            <p:cNvPr id="81" name="Прямая соединительная линия 80"/>
            <p:cNvSpPr/>
            <p:nvPr/>
          </p:nvSpPr>
          <p:spPr>
            <a:xfrm>
              <a:off x="4715" y="5191"/>
              <a:ext cx="0" cy="262"/>
            </a:xfrm>
            <a:prstGeom prst="line">
              <a:avLst/>
            </a:prstGeom>
            <a:noFill/>
            <a:ln w="12700">
              <a:solidFill>
                <a:schemeClr val="tx1"/>
              </a:solidFill>
            </a:ln>
          </p:spPr>
        </p:sp>
        <p:sp>
          <p:nvSpPr>
            <p:cNvPr id="82" name="Прямая соединительная линия 81"/>
            <p:cNvSpPr/>
            <p:nvPr/>
          </p:nvSpPr>
          <p:spPr>
            <a:xfrm>
              <a:off x="2629" y="5453"/>
              <a:ext cx="2086" cy="0"/>
            </a:xfrm>
            <a:prstGeom prst="line">
              <a:avLst/>
            </a:prstGeom>
            <a:noFill/>
            <a:ln w="12700">
              <a:solidFill>
                <a:schemeClr val="tx1"/>
              </a:solidFill>
            </a:ln>
          </p:spPr>
        </p:sp>
        <p:sp>
          <p:nvSpPr>
            <p:cNvPr id="83" name="Прямая соединительная линия 82"/>
            <p:cNvSpPr/>
            <p:nvPr/>
          </p:nvSpPr>
          <p:spPr>
            <a:xfrm>
              <a:off x="2629" y="5191"/>
              <a:ext cx="0" cy="262"/>
            </a:xfrm>
            <a:prstGeom prst="line">
              <a:avLst/>
            </a:prstGeom>
            <a:noFill/>
            <a:ln w="12700">
              <a:solidFill>
                <a:schemeClr val="tx1"/>
              </a:solidFill>
            </a:ln>
          </p:spPr>
        </p:sp>
        <p:sp>
          <p:nvSpPr>
            <p:cNvPr id="84" name="TextBox 83"/>
            <p:cNvSpPr txBox="1"/>
            <p:nvPr/>
          </p:nvSpPr>
          <p:spPr>
            <a:xfrm>
              <a:off x="4715" y="5191"/>
              <a:ext cx="2404" cy="262"/>
            </a:xfrm>
            <a:prstGeom prst="rect">
              <a:avLst/>
            </a:prstGeom>
            <a:noFill/>
          </p:spPr>
          <p:txBody>
            <a:bodyPr wrap="square" lIns="68580" tIns="0" rIns="68580" bIns="0"/>
            <a:lstStyle>
              <a:lvl1pPr lvl="0">
                <a:defRPr/>
              </a:lvl1pPr>
            </a:lstStyle>
            <a:p>
              <a:pPr lvl="0" algn="ctr"/>
              <a:r>
                <a:rPr lang="es-ES" sz="2800">
                  <a:latin typeface="Times New Roman"/>
                </a:rPr>
                <a:t>GREEN -</a:t>
              </a:r>
              <a:r>
                <a:rPr lang="es-ES" sz="2800">
                  <a:solidFill>
                    <a:srgbClr val="FF0000"/>
                  </a:solidFill>
                  <a:latin typeface="Times New Roman"/>
                </a:rPr>
                <a:t> </a:t>
              </a:r>
              <a:r>
                <a:rPr lang="es-ES" sz="2800">
                  <a:latin typeface="Times New Roman"/>
                </a:rPr>
                <a:t>YELLOW</a:t>
              </a:r>
            </a:p>
          </p:txBody>
        </p:sp>
        <p:sp>
          <p:nvSpPr>
            <p:cNvPr id="85" name="Прямая соединительная линия 84"/>
            <p:cNvSpPr/>
            <p:nvPr/>
          </p:nvSpPr>
          <p:spPr>
            <a:xfrm>
              <a:off x="4715" y="5191"/>
              <a:ext cx="2404" cy="0"/>
            </a:xfrm>
            <a:prstGeom prst="line">
              <a:avLst/>
            </a:prstGeom>
            <a:noFill/>
            <a:ln w="12700">
              <a:solidFill>
                <a:schemeClr val="tx1"/>
              </a:solidFill>
            </a:ln>
          </p:spPr>
        </p:sp>
        <p:sp>
          <p:nvSpPr>
            <p:cNvPr id="86" name="Прямая соединительная линия 85"/>
            <p:cNvSpPr/>
            <p:nvPr/>
          </p:nvSpPr>
          <p:spPr>
            <a:xfrm>
              <a:off x="7119" y="5191"/>
              <a:ext cx="0" cy="262"/>
            </a:xfrm>
            <a:prstGeom prst="line">
              <a:avLst/>
            </a:prstGeom>
            <a:noFill/>
            <a:ln w="12700">
              <a:solidFill>
                <a:schemeClr val="tx1"/>
              </a:solidFill>
            </a:ln>
          </p:spPr>
        </p:sp>
        <p:sp>
          <p:nvSpPr>
            <p:cNvPr id="87" name="Прямая соединительная линия 86"/>
            <p:cNvSpPr/>
            <p:nvPr/>
          </p:nvSpPr>
          <p:spPr>
            <a:xfrm>
              <a:off x="4715" y="5453"/>
              <a:ext cx="2404" cy="0"/>
            </a:xfrm>
            <a:prstGeom prst="line">
              <a:avLst/>
            </a:prstGeom>
            <a:noFill/>
            <a:ln w="12700">
              <a:solidFill>
                <a:schemeClr val="tx1"/>
              </a:solidFill>
            </a:ln>
          </p:spPr>
        </p:sp>
        <p:sp>
          <p:nvSpPr>
            <p:cNvPr id="88" name="Прямая соединительная линия 87"/>
            <p:cNvSpPr/>
            <p:nvPr/>
          </p:nvSpPr>
          <p:spPr>
            <a:xfrm>
              <a:off x="4715" y="5191"/>
              <a:ext cx="0" cy="262"/>
            </a:xfrm>
            <a:prstGeom prst="line">
              <a:avLst/>
            </a:prstGeom>
            <a:noFill/>
            <a:ln w="12700">
              <a:solidFill>
                <a:schemeClr val="tx1"/>
              </a:solidFill>
            </a:ln>
          </p:spPr>
        </p:sp>
      </p:grpSp>
      <p:sp>
        <p:nvSpPr>
          <p:cNvPr id="89" name="Прямоугольник 88"/>
          <p:cNvSpPr/>
          <p:nvPr/>
        </p:nvSpPr>
        <p:spPr>
          <a:xfrm>
            <a:off x="1806036" y="12324255"/>
            <a:ext cx="9036227" cy="690563"/>
          </a:xfrm>
          <a:prstGeom prst="rect">
            <a:avLst/>
          </a:prstGeom>
          <a:noFill/>
        </p:spPr>
        <p:txBody>
          <a:bodyPr wrap="none" lIns="91425" tIns="45713" rIns="91425" bIns="45713"/>
          <a:lstStyle>
            <a:lvl1pPr lvl="0">
              <a:defRPr/>
            </a:lvl1pPr>
          </a:lstStyle>
          <a:p>
            <a:pPr lvl="0"/>
            <a:r>
              <a:rPr sz="2400" dirty="0">
                <a:latin typeface="Times New Roman"/>
              </a:rPr>
              <a:t>***IN 10°BRIX RECONSTITUTED JUICE</a:t>
            </a:r>
          </a:p>
        </p:txBody>
      </p:sp>
      <p:pic>
        <p:nvPicPr>
          <p:cNvPr id="90" name="Рисунок 89"/>
          <p:cNvPicPr/>
          <p:nvPr/>
        </p:nvPicPr>
        <p:blipFill>
          <a:blip r:embed="rId3" cstate="print"/>
          <a:srcRect/>
          <a:stretch>
            <a:fillRect/>
          </a:stretch>
        </p:blipFill>
        <p:spPr>
          <a:xfrm>
            <a:off x="17829696" y="7737325"/>
            <a:ext cx="2116670" cy="4548188"/>
          </a:xfrm>
          <a:prstGeom prst="rect">
            <a:avLst/>
          </a:prstGeom>
          <a:noFill/>
          <a:ln>
            <a:noFill/>
          </a:ln>
        </p:spPr>
      </p:pic>
      <p:sp>
        <p:nvSpPr>
          <p:cNvPr id="91" name="Прямоугольник 90"/>
          <p:cNvSpPr/>
          <p:nvPr/>
        </p:nvSpPr>
        <p:spPr>
          <a:xfrm>
            <a:off x="1800350" y="2931318"/>
            <a:ext cx="18146016" cy="783432"/>
          </a:xfrm>
          <a:prstGeom prst="rect">
            <a:avLst/>
          </a:prstGeom>
          <a:noFill/>
        </p:spPr>
        <p:txBody>
          <a:bodyPr wrap="square" lIns="91425" tIns="45713" rIns="91425" bIns="45713"/>
          <a:lstStyle>
            <a:lvl1pPr lvl="0">
              <a:defRPr/>
            </a:lvl1pPr>
          </a:lstStyle>
          <a:p>
            <a:pPr marL="514265" indent="-514265" algn="just">
              <a:buFont typeface="Calibri"/>
              <a:buAutoNum type="arabicPeriod"/>
            </a:pPr>
            <a:r>
              <a:rPr sz="2800" dirty="0">
                <a:latin typeface="Times New Roman"/>
              </a:rPr>
              <a:t>SAMPLES WERE STORED AT -20°C DURING 2- 36 MONTHS.</a:t>
            </a:r>
          </a:p>
        </p:txBody>
      </p:sp>
      <p:sp>
        <p:nvSpPr>
          <p:cNvPr id="92" name="Прямоугольник 91"/>
          <p:cNvSpPr/>
          <p:nvPr/>
        </p:nvSpPr>
        <p:spPr>
          <a:xfrm>
            <a:off x="1806036" y="4032548"/>
            <a:ext cx="18146016" cy="1174181"/>
          </a:xfrm>
          <a:prstGeom prst="rect">
            <a:avLst/>
          </a:prstGeom>
          <a:noFill/>
        </p:spPr>
        <p:txBody>
          <a:bodyPr wrap="square" lIns="91425" tIns="45713" rIns="91425" bIns="45713"/>
          <a:lstStyle>
            <a:lvl1pPr lvl="0">
              <a:defRPr/>
            </a:lvl1pPr>
          </a:lstStyle>
          <a:p>
            <a:pPr lvl="0" algn="just"/>
            <a:r>
              <a:rPr sz="2800" dirty="0">
                <a:latin typeface="Times New Roman"/>
              </a:rPr>
              <a:t>2. THE TURBIDITY, CLOUD STABILITY, PULP CONTENT,   </a:t>
            </a:r>
            <a:r>
              <a:rPr sz="2800" dirty="0" smtClean="0">
                <a:latin typeface="Times New Roman"/>
              </a:rPr>
              <a:t>SEDIMENTATION </a:t>
            </a:r>
            <a:r>
              <a:rPr sz="2800" dirty="0">
                <a:latin typeface="Times New Roman"/>
              </a:rPr>
              <a:t>IN IMHOFF CONE DIDN'T SHOW </a:t>
            </a:r>
            <a:r>
              <a:rPr lang="en-US" sz="2800" dirty="0" smtClean="0">
                <a:latin typeface="Times New Roman"/>
              </a:rPr>
              <a:t> </a:t>
            </a:r>
          </a:p>
          <a:p>
            <a:pPr lvl="0" algn="just"/>
            <a:r>
              <a:rPr lang="en-US" sz="2800" dirty="0">
                <a:latin typeface="Times New Roman"/>
              </a:rPr>
              <a:t> </a:t>
            </a:r>
            <a:r>
              <a:rPr lang="en-US" sz="2800" dirty="0" smtClean="0">
                <a:latin typeface="Times New Roman"/>
              </a:rPr>
              <a:t>   </a:t>
            </a:r>
            <a:r>
              <a:rPr sz="2800" dirty="0" smtClean="0">
                <a:latin typeface="Times New Roman"/>
              </a:rPr>
              <a:t>DIFFERENCES  BETWEEN </a:t>
            </a:r>
            <a:r>
              <a:rPr sz="2800" dirty="0">
                <a:latin typeface="Times New Roman"/>
              </a:rPr>
              <a:t>THE CONTROL SAMPLE AND FROZEN SAMPLES. </a:t>
            </a:r>
          </a:p>
        </p:txBody>
      </p:sp>
      <p:sp>
        <p:nvSpPr>
          <p:cNvPr id="93" name="Прямоугольник 92"/>
          <p:cNvSpPr/>
          <p:nvPr/>
        </p:nvSpPr>
        <p:spPr>
          <a:xfrm>
            <a:off x="1800349" y="5669756"/>
            <a:ext cx="17929993" cy="1243112"/>
          </a:xfrm>
          <a:prstGeom prst="rect">
            <a:avLst/>
          </a:prstGeom>
          <a:noFill/>
        </p:spPr>
        <p:txBody>
          <a:bodyPr wrap="square" lIns="91425" tIns="45713" rIns="91425" bIns="45713"/>
          <a:lstStyle>
            <a:lvl1pPr lvl="0">
              <a:defRPr/>
            </a:lvl1pPr>
          </a:lstStyle>
          <a:p>
            <a:pPr lvl="0" algn="just"/>
            <a:r>
              <a:rPr sz="2400" dirty="0">
                <a:latin typeface="Times New Roman"/>
              </a:rPr>
              <a:t>3. </a:t>
            </a:r>
            <a:r>
              <a:rPr sz="2800" dirty="0">
                <a:latin typeface="Times New Roman"/>
              </a:rPr>
              <a:t>THE SIGNIFICANT CHANGE IN COLOUR PARAMETERS WAS </a:t>
            </a:r>
            <a:r>
              <a:rPr sz="2800" dirty="0" smtClean="0">
                <a:latin typeface="Times New Roman"/>
              </a:rPr>
              <a:t> </a:t>
            </a:r>
            <a:r>
              <a:rPr sz="2800" dirty="0">
                <a:latin typeface="Times New Roman"/>
              </a:rPr>
              <a:t>OBSERVED IN INDUSTRY PREMIUM </a:t>
            </a:r>
            <a:r>
              <a:rPr lang="en-US" sz="2800" dirty="0" smtClean="0">
                <a:latin typeface="Times New Roman"/>
              </a:rPr>
              <a:t>    </a:t>
            </a:r>
          </a:p>
          <a:p>
            <a:pPr lvl="0" algn="just"/>
            <a:r>
              <a:rPr lang="en-US" sz="2800" dirty="0">
                <a:latin typeface="Times New Roman"/>
              </a:rPr>
              <a:t> </a:t>
            </a:r>
            <a:r>
              <a:rPr lang="en-US" sz="2800" dirty="0" smtClean="0">
                <a:latin typeface="Times New Roman"/>
              </a:rPr>
              <a:t>  </a:t>
            </a:r>
            <a:r>
              <a:rPr sz="2800" dirty="0" smtClean="0">
                <a:latin typeface="Times New Roman"/>
              </a:rPr>
              <a:t>CLOUDIFIER</a:t>
            </a:r>
            <a:r>
              <a:rPr lang="en-US" sz="2800" dirty="0" smtClean="0">
                <a:latin typeface="Times New Roman"/>
              </a:rPr>
              <a:t> </a:t>
            </a:r>
            <a:r>
              <a:rPr lang="en-US" sz="2800" dirty="0">
                <a:latin typeface="Times New Roman"/>
              </a:rPr>
              <a:t>MELON     </a:t>
            </a:r>
            <a:r>
              <a:rPr sz="2800" dirty="0" smtClean="0">
                <a:latin typeface="Times New Roman"/>
              </a:rPr>
              <a:t>CONCENTRATE </a:t>
            </a:r>
            <a:r>
              <a:rPr sz="2800" dirty="0">
                <a:latin typeface="Times New Roman"/>
              </a:rPr>
              <a:t>OF   55 BRIX (TABLE 6).</a:t>
            </a:r>
          </a:p>
        </p:txBody>
      </p:sp>
      <p:sp>
        <p:nvSpPr>
          <p:cNvPr id="94" name="Прямая соединительная линия 93"/>
          <p:cNvSpPr/>
          <p:nvPr/>
        </p:nvSpPr>
        <p:spPr>
          <a:xfrm>
            <a:off x="1800350" y="11820326"/>
            <a:ext cx="2136200" cy="0"/>
          </a:xfrm>
          <a:prstGeom prst="line">
            <a:avLst/>
          </a:prstGeom>
          <a:solidFill>
            <a:schemeClr val="accent1"/>
          </a:solidFill>
          <a:ln w="57150">
            <a:solidFill>
              <a:srgbClr val="FF0000"/>
            </a:solidFill>
          </a:ln>
        </p:spPr>
        <p:txBody>
          <a:bodyPr wrap="square" lIns="91425" tIns="45713" rIns="91425" bIns="45713"/>
          <a:lstStyle>
            <a:lvl1pPr lvl="0">
              <a:defRPr/>
            </a:lvl1pPr>
          </a:lstStyle>
          <a:p>
            <a:endParaRPr/>
          </a:p>
        </p:txBody>
      </p:sp>
      <p:sp>
        <p:nvSpPr>
          <p:cNvPr id="95" name="Прямая соединительная линия 94"/>
          <p:cNvSpPr/>
          <p:nvPr/>
        </p:nvSpPr>
        <p:spPr>
          <a:xfrm flipV="1">
            <a:off x="12079451" y="11798895"/>
            <a:ext cx="5127383" cy="21431"/>
          </a:xfrm>
          <a:prstGeom prst="line">
            <a:avLst/>
          </a:prstGeom>
          <a:solidFill>
            <a:schemeClr val="accent1"/>
          </a:solidFill>
          <a:ln w="57150">
            <a:solidFill>
              <a:srgbClr val="FF0000"/>
            </a:solidFill>
          </a:ln>
        </p:spPr>
        <p:txBody>
          <a:bodyPr wrap="square" lIns="91425" tIns="45713" rIns="91425" bIns="45713"/>
          <a:lstStyle>
            <a:lvl1pPr lvl="0">
              <a:defRPr/>
            </a:lvl1pPr>
          </a:lstStyle>
          <a:p>
            <a:endParaRPr/>
          </a:p>
        </p:txBody>
      </p:sp>
      <p:sp>
        <p:nvSpPr>
          <p:cNvPr id="96" name="Стрелка вправо 95"/>
          <p:cNvSpPr/>
          <p:nvPr/>
        </p:nvSpPr>
        <p:spPr>
          <a:xfrm>
            <a:off x="16884006" y="10960895"/>
            <a:ext cx="1592120" cy="297657"/>
          </a:xfrm>
          <a:prstGeom prst="rightArrow">
            <a:avLst/>
          </a:prstGeom>
          <a:solidFill>
            <a:srgbClr val="FF0000"/>
          </a:solidFill>
          <a:ln w="25400">
            <a:solidFill>
              <a:srgbClr val="FF0000"/>
            </a:solidFill>
          </a:ln>
        </p:spPr>
        <p:txBody>
          <a:bodyPr wrap="square" lIns="91425" tIns="45713" rIns="91425" bIns="45713" anchor="ctr"/>
          <a:lstStyle>
            <a:lvl1pPr lvl="0">
              <a:defRPr/>
            </a:lvl1pPr>
          </a:lstStyle>
          <a:p>
            <a:endParaRPr/>
          </a:p>
        </p:txBody>
      </p:sp>
      <p:sp>
        <p:nvSpPr>
          <p:cNvPr id="97" name="Прямая соединительная линия 96"/>
          <p:cNvSpPr/>
          <p:nvPr/>
        </p:nvSpPr>
        <p:spPr>
          <a:xfrm>
            <a:off x="1806036" y="9267038"/>
            <a:ext cx="3409897" cy="0"/>
          </a:xfrm>
          <a:prstGeom prst="line">
            <a:avLst/>
          </a:prstGeom>
          <a:solidFill>
            <a:schemeClr val="accent1"/>
          </a:solidFill>
          <a:ln w="57150">
            <a:solidFill>
              <a:srgbClr val="FF0000"/>
            </a:solidFill>
          </a:ln>
        </p:spPr>
        <p:txBody>
          <a:bodyPr wrap="square" lIns="91425" tIns="45713" rIns="91425" bIns="45713"/>
          <a:lstStyle>
            <a:lvl1pPr lvl="0">
              <a:defRPr/>
            </a:lvl1pPr>
          </a:lstStyle>
          <a:p>
            <a:endParaRPr/>
          </a:p>
        </p:txBody>
      </p:sp>
      <p:sp>
        <p:nvSpPr>
          <p:cNvPr id="98" name="Стрелка вправо 97"/>
          <p:cNvSpPr/>
          <p:nvPr/>
        </p:nvSpPr>
        <p:spPr>
          <a:xfrm>
            <a:off x="6966747" y="9009704"/>
            <a:ext cx="1509381" cy="214313"/>
          </a:xfrm>
          <a:prstGeom prst="rightArrow">
            <a:avLst/>
          </a:prstGeom>
          <a:solidFill>
            <a:srgbClr val="FF0000"/>
          </a:solidFill>
          <a:ln w="25400">
            <a:solidFill>
              <a:srgbClr val="FF0000"/>
            </a:solidFill>
          </a:ln>
        </p:spPr>
        <p:txBody>
          <a:bodyPr wrap="square" lIns="91425" tIns="45713" rIns="91425" bIns="45713" anchor="ctr"/>
          <a:lstStyle>
            <a:lvl1pPr lvl="0">
              <a:defRPr/>
            </a:lvl1pPr>
          </a:lstStyle>
          <a:p>
            <a:endParaRPr/>
          </a:p>
        </p:txBody>
      </p:sp>
      <p:sp>
        <p:nvSpPr>
          <p:cNvPr id="99" name="Стрелка вправо 98"/>
          <p:cNvSpPr/>
          <p:nvPr/>
        </p:nvSpPr>
        <p:spPr>
          <a:xfrm>
            <a:off x="12186340" y="9009704"/>
            <a:ext cx="1379002" cy="233363"/>
          </a:xfrm>
          <a:prstGeom prst="rightArrow">
            <a:avLst/>
          </a:prstGeom>
          <a:solidFill>
            <a:srgbClr val="FF0000"/>
          </a:solidFill>
          <a:ln w="25400">
            <a:solidFill>
              <a:srgbClr val="FF0000"/>
            </a:solidFill>
          </a:ln>
        </p:spPr>
        <p:txBody>
          <a:bodyPr wrap="square" lIns="91425" tIns="45713" rIns="91425" bIns="45713" anchor="ctr"/>
          <a:lstStyle>
            <a:lvl1pPr lvl="0">
              <a:defRPr/>
            </a:lvl1pPr>
          </a:lstStyle>
          <a:p>
            <a:endParaRPr/>
          </a:p>
        </p:txBody>
      </p:sp>
      <p:sp>
        <p:nvSpPr>
          <p:cNvPr id="100" name="Прямая соединительная линия 99"/>
          <p:cNvSpPr/>
          <p:nvPr/>
        </p:nvSpPr>
        <p:spPr>
          <a:xfrm>
            <a:off x="1806036" y="9893776"/>
            <a:ext cx="3409897" cy="0"/>
          </a:xfrm>
          <a:prstGeom prst="line">
            <a:avLst/>
          </a:prstGeom>
          <a:solidFill>
            <a:schemeClr val="accent1"/>
          </a:solidFill>
          <a:ln w="57150">
            <a:solidFill>
              <a:srgbClr val="FF0000"/>
            </a:solidFill>
          </a:ln>
        </p:spPr>
        <p:txBody>
          <a:bodyPr wrap="square" lIns="91425" tIns="45713" rIns="91425" bIns="45713"/>
          <a:lstStyle>
            <a:lvl1pPr lvl="0">
              <a:defRPr/>
            </a:lvl1pPr>
          </a:lstStyle>
          <a:p>
            <a:endParaRPr/>
          </a:p>
        </p:txBody>
      </p:sp>
      <p:sp>
        <p:nvSpPr>
          <p:cNvPr id="101" name="Стрелка вправо 100"/>
          <p:cNvSpPr/>
          <p:nvPr/>
        </p:nvSpPr>
        <p:spPr>
          <a:xfrm>
            <a:off x="6980483" y="9679463"/>
            <a:ext cx="1509381" cy="214313"/>
          </a:xfrm>
          <a:prstGeom prst="rightArrow">
            <a:avLst/>
          </a:prstGeom>
          <a:solidFill>
            <a:srgbClr val="FF0000"/>
          </a:solidFill>
          <a:ln w="25400">
            <a:solidFill>
              <a:srgbClr val="FF0000"/>
            </a:solidFill>
          </a:ln>
        </p:spPr>
        <p:txBody>
          <a:bodyPr wrap="square" lIns="91425" tIns="45713" rIns="91425" bIns="45713" anchor="ctr"/>
          <a:lstStyle>
            <a:lvl1pPr lvl="0">
              <a:defRPr/>
            </a:lvl1pPr>
          </a:lstStyle>
          <a:p>
            <a:endParaRPr/>
          </a:p>
        </p:txBody>
      </p:sp>
      <p:sp>
        <p:nvSpPr>
          <p:cNvPr id="102" name="Стрелка вправо 101"/>
          <p:cNvSpPr/>
          <p:nvPr/>
        </p:nvSpPr>
        <p:spPr>
          <a:xfrm>
            <a:off x="12186339" y="9652642"/>
            <a:ext cx="1509381" cy="214313"/>
          </a:xfrm>
          <a:prstGeom prst="rightArrow">
            <a:avLst/>
          </a:prstGeom>
          <a:solidFill>
            <a:srgbClr val="FF0000"/>
          </a:solidFill>
          <a:ln w="25400">
            <a:solidFill>
              <a:srgbClr val="FF0000"/>
            </a:solidFill>
          </a:ln>
        </p:spPr>
        <p:txBody>
          <a:bodyPr wrap="square" lIns="91425" tIns="45713" rIns="91425" bIns="45713" anchor="ctr"/>
          <a:lstStyle>
            <a:lvl1pPr lvl="0">
              <a:defRPr/>
            </a:lvl1pPr>
          </a:lstStyle>
          <a:p>
            <a:endParaRPr/>
          </a:p>
        </p:txBody>
      </p:sp>
      <p:sp>
        <p:nvSpPr>
          <p:cNvPr id="103" name="Овал 102"/>
          <p:cNvSpPr/>
          <p:nvPr/>
        </p:nvSpPr>
        <p:spPr>
          <a:xfrm>
            <a:off x="14074716" y="8285804"/>
            <a:ext cx="1689905" cy="538163"/>
          </a:xfrm>
          <a:prstGeom prst="ellipse">
            <a:avLst/>
          </a:prstGeom>
          <a:noFill/>
          <a:ln w="25400">
            <a:solidFill>
              <a:srgbClr val="FF0000"/>
            </a:solidFill>
          </a:ln>
        </p:spPr>
        <p:txBody>
          <a:bodyPr wrap="square" lIns="91425" tIns="45713" rIns="91425" bIns="45713" anchor="ctr"/>
          <a:lstStyle>
            <a:lvl1pPr lvl="0">
              <a:defRPr/>
            </a:lvl1pPr>
          </a:lstStyle>
          <a:p>
            <a:endParaRPr/>
          </a:p>
        </p:txBody>
      </p:sp>
      <p:sp>
        <p:nvSpPr>
          <p:cNvPr id="104" name="Прямоугольник 103"/>
          <p:cNvSpPr/>
          <p:nvPr/>
        </p:nvSpPr>
        <p:spPr>
          <a:xfrm>
            <a:off x="1800349" y="7004110"/>
            <a:ext cx="2554916" cy="759618"/>
          </a:xfrm>
          <a:prstGeom prst="rect">
            <a:avLst/>
          </a:prstGeom>
          <a:noFill/>
        </p:spPr>
        <p:txBody>
          <a:bodyPr wrap="none" lIns="91425" tIns="45713" rIns="91425" bIns="45713"/>
          <a:lstStyle>
            <a:lvl1pPr lvl="0">
              <a:defRPr/>
            </a:lvl1pPr>
          </a:lstStyle>
          <a:p>
            <a:pPr lvl="0"/>
            <a:r>
              <a:rPr sz="2800" dirty="0">
                <a:latin typeface="Times New Roman"/>
              </a:rPr>
              <a:t>TABLE 6.</a:t>
            </a:r>
          </a:p>
        </p:txBody>
      </p:sp>
      <p:sp>
        <p:nvSpPr>
          <p:cNvPr id="105" name="Номер слайда 104"/>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25</a:t>
            </a:fld>
            <a:endParaRPr/>
          </a:p>
        </p:txBody>
      </p:sp>
      <p:pic>
        <p:nvPicPr>
          <p:cNvPr id="106" name="Рисунок 105"/>
          <p:cNvPicPr/>
          <p:nvPr/>
        </p:nvPicPr>
        <p:blipFill>
          <a:blip r:embed="rId4"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down)">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down)">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wipe(down)">
                                      <p:cBhvr>
                                        <p:cTn id="17" dur="500"/>
                                        <p:tgtEl>
                                          <p:spTgt spid="9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wipe(down)">
                                      <p:cBhvr>
                                        <p:cTn id="22" dur="500"/>
                                        <p:tgtEl>
                                          <p:spTgt spid="10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wipe(left)">
                                      <p:cBhvr>
                                        <p:cTn id="32" dur="500"/>
                                        <p:tgtEl>
                                          <p:spTgt spid="9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down)">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left)">
                                      <p:cBhvr>
                                        <p:cTn id="42" dur="500"/>
                                        <p:tgtEl>
                                          <p:spTgt spid="9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wipe(down)">
                                      <p:cBhvr>
                                        <p:cTn id="47" dur="500"/>
                                        <p:tgtEl>
                                          <p:spTgt spid="9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wipe(left)">
                                      <p:cBhvr>
                                        <p:cTn id="52" dur="500"/>
                                        <p:tgtEl>
                                          <p:spTgt spid="9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ipe(down)">
                                      <p:cBhvr>
                                        <p:cTn id="57" dur="500"/>
                                        <p:tgtEl>
                                          <p:spTgt spid="10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wipe(left)">
                                      <p:cBhvr>
                                        <p:cTn id="62" dur="500"/>
                                        <p:tgtEl>
                                          <p:spTgt spid="9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wipe(left)">
                                      <p:cBhvr>
                                        <p:cTn id="67" dur="500"/>
                                        <p:tgtEl>
                                          <p:spTgt spid="10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left)">
                                      <p:cBhvr>
                                        <p:cTn id="72" dur="500"/>
                                        <p:tgtEl>
                                          <p:spTgt spid="9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99"/>
                                        </p:tgtEl>
                                        <p:attrNameLst>
                                          <p:attrName>style.visibility</p:attrName>
                                        </p:attrNameLst>
                                      </p:cBhvr>
                                      <p:to>
                                        <p:strVal val="visible"/>
                                      </p:to>
                                    </p:set>
                                    <p:animEffect transition="in" filter="wipe(left)">
                                      <p:cBhvr>
                                        <p:cTn id="77" dur="500"/>
                                        <p:tgtEl>
                                          <p:spTgt spid="9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01"/>
                                        </p:tgtEl>
                                        <p:attrNameLst>
                                          <p:attrName>style.visibility</p:attrName>
                                        </p:attrNameLst>
                                      </p:cBhvr>
                                      <p:to>
                                        <p:strVal val="visible"/>
                                      </p:to>
                                    </p:set>
                                    <p:animEffect transition="in" filter="wipe(left)">
                                      <p:cBhvr>
                                        <p:cTn id="82" dur="500"/>
                                        <p:tgtEl>
                                          <p:spTgt spid="101"/>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02"/>
                                        </p:tgtEl>
                                        <p:attrNameLst>
                                          <p:attrName>style.visibility</p:attrName>
                                        </p:attrNameLst>
                                      </p:cBhvr>
                                      <p:to>
                                        <p:strVal val="visible"/>
                                      </p:to>
                                    </p:set>
                                    <p:animEffect transition="in" filter="wipe(left)">
                                      <p:cBhvr>
                                        <p:cTn id="8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0350" y="4463293"/>
            <a:ext cx="18002000" cy="1581570"/>
          </a:xfrm>
          <a:prstGeom prst="rect">
            <a:avLst/>
          </a:prstGeom>
          <a:noFill/>
        </p:spPr>
        <p:txBody>
          <a:bodyPr wrap="square" lIns="135576" tIns="67788" rIns="135576" bIns="67788"/>
          <a:lstStyle>
            <a:lvl1pPr lvl="0">
              <a:defRPr/>
            </a:lvl1pPr>
          </a:lstStyle>
          <a:p>
            <a:pPr marL="514265" indent="-514265" algn="just">
              <a:buAutoNum type="arabicPeriod"/>
            </a:pPr>
            <a:r>
              <a:rPr sz="2800" dirty="0">
                <a:latin typeface="Times New Roman"/>
              </a:rPr>
              <a:t>THE INCREASE OF CLOUD LEVEL OF CLOUDIFIER JUICES, CONCENTRATES OF CITRUS, MELON AND PERSIMMON FRUIT CONSIDERABLY INCREASED THEIR BENEFICIAL HEALTH PROPERTIES. </a:t>
            </a:r>
            <a:endParaRPr lang="en-US" sz="2800" dirty="0">
              <a:latin typeface="Times New Roman"/>
            </a:endParaRPr>
          </a:p>
          <a:p>
            <a:pPr marL="514265" indent="-514265" algn="just">
              <a:buAutoNum type="arabicPeriod"/>
            </a:pPr>
            <a:endParaRPr lang="en-US" sz="2800" dirty="0">
              <a:latin typeface="Times New Roman"/>
            </a:endParaRPr>
          </a:p>
          <a:p>
            <a:pPr marL="514265" indent="-514265" algn="just">
              <a:buAutoNum type="arabicPeriod"/>
            </a:pPr>
            <a:endParaRPr lang="en-US" sz="2800" dirty="0">
              <a:latin typeface="Times New Roman"/>
            </a:endParaRPr>
          </a:p>
          <a:p>
            <a:pPr lvl="0" algn="just"/>
            <a:endParaRPr lang="en-US" sz="2800" dirty="0">
              <a:latin typeface="Times New Roman"/>
            </a:endParaRPr>
          </a:p>
          <a:p>
            <a:pPr marL="514265" indent="-514265" algn="just">
              <a:buAutoNum type="arabicPeriod"/>
            </a:pPr>
            <a:endParaRPr lang="en-US" sz="2800" dirty="0">
              <a:latin typeface="Times New Roman"/>
            </a:endParaRPr>
          </a:p>
          <a:p>
            <a:pPr marL="514265" indent="-514265" algn="just"/>
            <a:endParaRPr sz="2800" dirty="0">
              <a:latin typeface="Times New Roman"/>
            </a:endParaRPr>
          </a:p>
        </p:txBody>
      </p:sp>
      <p:sp>
        <p:nvSpPr>
          <p:cNvPr id="3" name="Прямоугольник 2"/>
          <p:cNvSpPr/>
          <p:nvPr/>
        </p:nvSpPr>
        <p:spPr>
          <a:xfrm>
            <a:off x="7777014" y="2443481"/>
            <a:ext cx="4826508" cy="942975"/>
          </a:xfrm>
          <a:prstGeom prst="rect">
            <a:avLst/>
          </a:prstGeom>
          <a:noFill/>
        </p:spPr>
        <p:txBody>
          <a:bodyPr wrap="none" lIns="135576" tIns="67788" rIns="135576" bIns="67788"/>
          <a:lstStyle>
            <a:lvl1pPr lvl="0">
              <a:defRPr/>
            </a:lvl1pPr>
          </a:lstStyle>
          <a:p>
            <a:pPr lvl="0"/>
            <a:r>
              <a:rPr sz="3200" b="1" dirty="0">
                <a:latin typeface="Times New Roman"/>
              </a:rPr>
              <a:t>CONCLUSION</a:t>
            </a:r>
          </a:p>
        </p:txBody>
      </p:sp>
      <p:sp>
        <p:nvSpPr>
          <p:cNvPr id="4" name="Номер слайда 3"/>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26</a:t>
            </a:fld>
            <a:endParaRPr/>
          </a:p>
        </p:txBody>
      </p:sp>
      <p:sp>
        <p:nvSpPr>
          <p:cNvPr id="5" name="TextBox 4"/>
          <p:cNvSpPr txBox="1"/>
          <p:nvPr/>
        </p:nvSpPr>
        <p:spPr>
          <a:xfrm>
            <a:off x="1794411" y="6840860"/>
            <a:ext cx="18002001" cy="1231092"/>
          </a:xfrm>
          <a:prstGeom prst="rect">
            <a:avLst/>
          </a:prstGeom>
          <a:noFill/>
        </p:spPr>
        <p:txBody>
          <a:bodyPr wrap="square" lIns="91425" tIns="45713" rIns="91425" bIns="45713" rtlCol="0">
            <a:spAutoFit/>
          </a:bodyPr>
          <a:lstStyle/>
          <a:p>
            <a:pPr marL="514265" indent="-514265" algn="just">
              <a:buAutoNum type="arabicPlain" startAt="2"/>
            </a:pPr>
            <a:r>
              <a:rPr lang="en-US" sz="2800" dirty="0">
                <a:latin typeface="Times New Roman" panose="02020603050405020304" pitchFamily="18" charset="0"/>
                <a:cs typeface="Times New Roman" panose="02020603050405020304" pitchFamily="18" charset="0"/>
              </a:rPr>
              <a:t>ENZYMES IN THE RANGE TO MAINTAIN CLOUD STABILITY WERE USED  FOR MICELLE FORMATION AND INACTIVATION OF PECTIN ESTERASE. </a:t>
            </a:r>
          </a:p>
          <a:p>
            <a:endParaRPr lang="ru-RU" dirty="0"/>
          </a:p>
        </p:txBody>
      </p:sp>
      <p:sp>
        <p:nvSpPr>
          <p:cNvPr id="6" name="TextBox 5"/>
          <p:cNvSpPr txBox="1"/>
          <p:nvPr/>
        </p:nvSpPr>
        <p:spPr>
          <a:xfrm>
            <a:off x="1794410" y="8900937"/>
            <a:ext cx="18002001" cy="954093"/>
          </a:xfrm>
          <a:prstGeom prst="rect">
            <a:avLst/>
          </a:prstGeom>
          <a:noFill/>
        </p:spPr>
        <p:txBody>
          <a:bodyPr wrap="square" lIns="91425" tIns="45713" rIns="91425" bIns="45713" rtlCol="0">
            <a:spAutoFit/>
          </a:bodyPr>
          <a:lstStyle/>
          <a:p>
            <a:pPr marL="514350" indent="-514350" algn="just">
              <a:buAutoNum type="arabicPeriod" startAt="3"/>
            </a:pPr>
            <a:r>
              <a:rPr lang="en-US" sz="2800" dirty="0" smtClean="0">
                <a:latin typeface="Times New Roman"/>
              </a:rPr>
              <a:t>THE </a:t>
            </a:r>
            <a:r>
              <a:rPr lang="en-US" sz="2800" dirty="0">
                <a:latin typeface="Times New Roman"/>
              </a:rPr>
              <a:t>APPLICATION OF PROPOSED PROCEDURE CONSIDERABLY  </a:t>
            </a:r>
            <a:r>
              <a:rPr lang="en-US" sz="2800" dirty="0" smtClean="0">
                <a:latin typeface="Times New Roman"/>
              </a:rPr>
              <a:t>INCREASED </a:t>
            </a:r>
            <a:r>
              <a:rPr lang="en-US" sz="2800" dirty="0">
                <a:latin typeface="Times New Roman"/>
              </a:rPr>
              <a:t>THE TURBIDITY TO </a:t>
            </a:r>
            <a:r>
              <a:rPr lang="en-US" sz="2800" dirty="0" smtClean="0">
                <a:latin typeface="Times New Roman"/>
              </a:rPr>
              <a:t> </a:t>
            </a:r>
          </a:p>
          <a:p>
            <a:pPr algn="just"/>
            <a:r>
              <a:rPr lang="en-US" sz="2800" dirty="0" smtClean="0">
                <a:latin typeface="Times New Roman"/>
              </a:rPr>
              <a:t>       350÷1420FNU </a:t>
            </a:r>
            <a:r>
              <a:rPr lang="en-US" sz="2800" dirty="0">
                <a:latin typeface="Times New Roman"/>
              </a:rPr>
              <a:t>IN 0,4÷0,8°BRIX   </a:t>
            </a:r>
            <a:r>
              <a:rPr lang="en-US" sz="2800" dirty="0" smtClean="0">
                <a:latin typeface="Times New Roman"/>
              </a:rPr>
              <a:t>RECONSTITUTED </a:t>
            </a:r>
            <a:r>
              <a:rPr lang="en-US" sz="2800" dirty="0">
                <a:latin typeface="Times New Roman"/>
              </a:rPr>
              <a:t>JUICE</a:t>
            </a:r>
          </a:p>
        </p:txBody>
      </p:sp>
      <p:pic>
        <p:nvPicPr>
          <p:cNvPr id="7" name="Рисунок 6"/>
          <p:cNvPicPr/>
          <p:nvPr/>
        </p:nvPicPr>
        <p:blipFill>
          <a:blip r:embed="rId3"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6277" y="1728292"/>
            <a:ext cx="17713968" cy="1231092"/>
          </a:xfrm>
          <a:prstGeom prst="rect">
            <a:avLst/>
          </a:prstGeom>
          <a:noFill/>
        </p:spPr>
        <p:txBody>
          <a:bodyPr wrap="square" lIns="91425" tIns="45713" rIns="91425" bIns="45713" rtlCol="0">
            <a:spAutoFit/>
          </a:bodyPr>
          <a:lstStyle/>
          <a:p>
            <a:pPr algn="just"/>
            <a:r>
              <a:rPr lang="en-US" sz="2800" dirty="0">
                <a:latin typeface="Times New Roman" panose="02020603050405020304" pitchFamily="18" charset="0"/>
                <a:cs typeface="Times New Roman" panose="02020603050405020304" pitchFamily="18" charset="0"/>
              </a:rPr>
              <a:t>4. THE PRESSURE TREATMENT OF CLOUDIFIER JUICES FROM PERSIMMON </a:t>
            </a:r>
            <a:r>
              <a:rPr lang="en-US" sz="2800" dirty="0" smtClean="0">
                <a:latin typeface="Times New Roman" panose="02020603050405020304" pitchFamily="18" charset="0"/>
                <a:cs typeface="Times New Roman" panose="02020603050405020304" pitchFamily="18" charset="0"/>
              </a:rPr>
              <a:t>FRUIT </a:t>
            </a:r>
            <a:r>
              <a:rPr lang="en-US" sz="2800" dirty="0">
                <a:latin typeface="Times New Roman" panose="02020603050405020304" pitchFamily="18" charset="0"/>
                <a:cs typeface="Times New Roman" panose="02020603050405020304" pitchFamily="18" charset="0"/>
              </a:rPr>
              <a:t>MODIFIED THE PECTIN SUBSTANCES AND FORMED THE </a:t>
            </a:r>
            <a:r>
              <a:rPr lang="en-US" sz="2800" dirty="0" smtClean="0">
                <a:latin typeface="Times New Roman" panose="02020603050405020304" pitchFamily="18" charset="0"/>
                <a:cs typeface="Times New Roman" panose="02020603050405020304" pitchFamily="18" charset="0"/>
              </a:rPr>
              <a:t> MOLECULES </a:t>
            </a:r>
            <a:r>
              <a:rPr lang="en-US" sz="2800" dirty="0">
                <a:latin typeface="Times New Roman" panose="02020603050405020304" pitchFamily="18" charset="0"/>
                <a:cs typeface="Times New Roman" panose="02020603050405020304" pitchFamily="18" charset="0"/>
              </a:rPr>
              <a:t>WITH 60% DEGREE OF ESTERIFICATION.</a:t>
            </a:r>
            <a:endParaRPr lang="ru-RU" sz="2800" dirty="0">
              <a:latin typeface="Times New Roman" panose="02020603050405020304" pitchFamily="18" charset="0"/>
              <a:cs typeface="Times New Roman" panose="02020603050405020304" pitchFamily="18" charset="0"/>
            </a:endParaRPr>
          </a:p>
          <a:p>
            <a:endParaRPr lang="ru-RU" dirty="0"/>
          </a:p>
        </p:txBody>
      </p:sp>
      <p:sp>
        <p:nvSpPr>
          <p:cNvPr id="3" name="TextBox 2"/>
          <p:cNvSpPr txBox="1"/>
          <p:nvPr/>
        </p:nvSpPr>
        <p:spPr>
          <a:xfrm>
            <a:off x="1906277" y="4284578"/>
            <a:ext cx="17896073" cy="954093"/>
          </a:xfrm>
          <a:prstGeom prst="rect">
            <a:avLst/>
          </a:prstGeom>
          <a:noFill/>
        </p:spPr>
        <p:txBody>
          <a:bodyPr wrap="square" lIns="91425" tIns="45713" rIns="91425" bIns="45713" rtlCol="0">
            <a:spAutoFit/>
          </a:bodyPr>
          <a:lstStyle/>
          <a:p>
            <a:r>
              <a:rPr lang="en-US" sz="2800" dirty="0">
                <a:latin typeface="Times New Roman" panose="02020603050405020304" pitchFamily="18" charset="0"/>
                <a:cs typeface="Times New Roman" panose="02020603050405020304" pitchFamily="18" charset="0"/>
              </a:rPr>
              <a:t>5. THE INCREASE OF OLIGOMER PECTIN CONTENT WITH 60% DEGREE OF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ESTERIFICATION LED TO THE CLOUD STABILITY OF SAMPLES. </a:t>
            </a:r>
            <a:endParaRPr lang="ru-RU"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906277" y="6660842"/>
            <a:ext cx="17896073" cy="954093"/>
          </a:xfrm>
          <a:prstGeom prst="rect">
            <a:avLst/>
          </a:prstGeom>
          <a:noFill/>
        </p:spPr>
        <p:txBody>
          <a:bodyPr wrap="square" lIns="91425" tIns="45713" rIns="91425" bIns="45713" rtlCol="0">
            <a:spAutoFit/>
          </a:bodyPr>
          <a:lstStyle/>
          <a:p>
            <a:r>
              <a:rPr lang="en-US" sz="2800" dirty="0">
                <a:latin typeface="Times New Roman" panose="02020603050405020304" pitchFamily="18" charset="0"/>
                <a:cs typeface="Times New Roman" panose="02020603050405020304" pitchFamily="18" charset="0"/>
              </a:rPr>
              <a:t>6. THE SAMPLES WERE STABLE DUE TO FORMATION OF MICELLE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(1,0÷1,3ΜM) NETWORK AND MODIFICATION OF CONTINUOUS PHASE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VISCOSITY BY MEANS OF PECTIN OLIGOMERS.</a:t>
            </a:r>
            <a:endParaRPr lang="ru-RU"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906277" y="9793190"/>
            <a:ext cx="17896073" cy="954093"/>
          </a:xfrm>
          <a:prstGeom prst="rect">
            <a:avLst/>
          </a:prstGeom>
          <a:noFill/>
        </p:spPr>
        <p:txBody>
          <a:bodyPr wrap="square" lIns="91425" tIns="45713" rIns="91425" bIns="45713" rtlCol="0">
            <a:spAutoFit/>
          </a:bodyPr>
          <a:lstStyle/>
          <a:p>
            <a:pPr algn="just"/>
            <a:r>
              <a:rPr lang="en-US" sz="2800" dirty="0">
                <a:latin typeface="Times New Roman" panose="02020603050405020304" pitchFamily="18" charset="0"/>
                <a:cs typeface="Times New Roman" panose="02020603050405020304" pitchFamily="18" charset="0"/>
              </a:rPr>
              <a:t>7.   THE THERMAL TREATMENT OF CLOUDIFIER SAMPLES AT 85÷95°C  </a:t>
            </a:r>
            <a:r>
              <a:rPr lang="en-US" sz="2800" dirty="0" smtClean="0">
                <a:latin typeface="Times New Roman" panose="02020603050405020304" pitchFamily="18" charset="0"/>
                <a:cs typeface="Times New Roman" panose="02020603050405020304" pitchFamily="18" charset="0"/>
              </a:rPr>
              <a:t>NOT </a:t>
            </a:r>
            <a:r>
              <a:rPr lang="en-US" sz="2800" dirty="0">
                <a:latin typeface="Times New Roman" panose="02020603050405020304" pitchFamily="18" charset="0"/>
                <a:cs typeface="Times New Roman" panose="02020603050405020304" pitchFamily="18" charset="0"/>
              </a:rPr>
              <a:t>ACCELERATED THE SEDIMENTATION PROCESS.</a:t>
            </a:r>
            <a:endParaRPr lang="ru-RU" sz="28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906277" y="12061442"/>
            <a:ext cx="17713968" cy="954093"/>
          </a:xfrm>
          <a:prstGeom prst="rect">
            <a:avLst/>
          </a:prstGeom>
          <a:noFill/>
        </p:spPr>
        <p:txBody>
          <a:bodyPr wrap="square" lIns="91425" tIns="45713" rIns="91425" bIns="45713" rtlCol="0">
            <a:spAutoFit/>
          </a:bodyPr>
          <a:lstStyle/>
          <a:p>
            <a:pPr lvl="0" algn="just"/>
            <a:r>
              <a:rPr lang="en-US" sz="2800" dirty="0">
                <a:latin typeface="Times New Roman"/>
              </a:rPr>
              <a:t>8.   AS EXPECTED CLOUDIFIER INDUSTRY CONCENTRATES AFTER     </a:t>
            </a:r>
            <a:r>
              <a:rPr lang="en-US" sz="2800" dirty="0" smtClean="0">
                <a:latin typeface="Times New Roman"/>
              </a:rPr>
              <a:t>COOLED </a:t>
            </a:r>
            <a:r>
              <a:rPr lang="en-US" sz="2800" dirty="0">
                <a:latin typeface="Times New Roman"/>
              </a:rPr>
              <a:t>WERE STABLE FOR LONGER TOO.</a:t>
            </a:r>
          </a:p>
        </p:txBody>
      </p:sp>
      <p:pic>
        <p:nvPicPr>
          <p:cNvPr id="8" name="Рисунок 7"/>
          <p:cNvPicPr/>
          <p:nvPr/>
        </p:nvPicPr>
        <p:blipFill>
          <a:blip r:embed="rId3" cstate="print"/>
          <a:srcRect/>
          <a:stretch>
            <a:fillRect/>
          </a:stretch>
        </p:blipFill>
        <p:spPr>
          <a:xfrm>
            <a:off x="17126" y="216124"/>
            <a:ext cx="1486242" cy="1296144"/>
          </a:xfrm>
          <a:prstGeom prst="rect">
            <a:avLst/>
          </a:prstGeom>
          <a:noFill/>
          <a:ln>
            <a:noFill/>
          </a:ln>
        </p:spPr>
      </p:pic>
    </p:spTree>
    <p:extLst>
      <p:ext uri="{BB962C8B-B14F-4D97-AF65-F5344CB8AC3E}">
        <p14:creationId xmlns:p14="http://schemas.microsoft.com/office/powerpoint/2010/main" val="392102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04406" y="1667699"/>
            <a:ext cx="16951700" cy="996697"/>
          </a:xfrm>
          <a:prstGeom prst="rect">
            <a:avLst/>
          </a:prstGeom>
          <a:noFill/>
        </p:spPr>
        <p:txBody>
          <a:bodyPr wrap="none" lIns="135576" tIns="67788" rIns="135576" bIns="67788"/>
          <a:lstStyle>
            <a:lvl1pPr lvl="0">
              <a:defRPr/>
            </a:lvl1pPr>
          </a:lstStyle>
          <a:p>
            <a:pPr lvl="0"/>
            <a:r>
              <a:rPr lang="es-ES" sz="5300" b="1" dirty="0">
                <a:latin typeface="Times New Roman"/>
              </a:rPr>
              <a:t>THANK  YOUR  FOR  ATENTION</a:t>
            </a:r>
          </a:p>
        </p:txBody>
      </p:sp>
      <p:pic>
        <p:nvPicPr>
          <p:cNvPr id="3" name="Рисунок 2">
            <a:hlinkClick r:id="rId2"/>
          </p:cNvPr>
          <p:cNvPicPr/>
          <p:nvPr/>
        </p:nvPicPr>
        <p:blipFill>
          <a:blip r:embed="rId3" cstate="print"/>
          <a:srcRect/>
          <a:stretch>
            <a:fillRect/>
          </a:stretch>
        </p:blipFill>
        <p:spPr>
          <a:xfrm>
            <a:off x="12279822" y="7956991"/>
            <a:ext cx="5927298" cy="456154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 name="Прямоугольник 3"/>
          <p:cNvSpPr/>
          <p:nvPr/>
        </p:nvSpPr>
        <p:spPr>
          <a:xfrm>
            <a:off x="1" y="-411955"/>
            <a:ext cx="431252" cy="826295"/>
          </a:xfrm>
          <a:prstGeom prst="rect">
            <a:avLst/>
          </a:prstGeom>
          <a:noFill/>
          <a:ln>
            <a:noFill/>
          </a:ln>
        </p:spPr>
        <p:txBody>
          <a:bodyPr wrap="none" lIns="135576" tIns="67788" rIns="135576" bIns="67788" anchor="ctr"/>
          <a:lstStyle>
            <a:lvl1pPr lvl="0">
              <a:defRPr/>
            </a:lvl1pPr>
          </a:lstStyle>
          <a:p>
            <a:endParaRPr/>
          </a:p>
        </p:txBody>
      </p:sp>
      <p:pic>
        <p:nvPicPr>
          <p:cNvPr id="5" name="Рисунок 4">
            <a:hlinkClick r:id="rId2"/>
          </p:cNvPr>
          <p:cNvPicPr/>
          <p:nvPr/>
        </p:nvPicPr>
        <p:blipFill>
          <a:blip r:embed="rId4" cstate="print"/>
          <a:srcRect/>
          <a:stretch>
            <a:fillRect/>
          </a:stretch>
        </p:blipFill>
        <p:spPr>
          <a:xfrm>
            <a:off x="3621693" y="8065001"/>
            <a:ext cx="5969806" cy="46371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Рисунок 5">
            <a:hlinkClick r:id="rId2"/>
          </p:cNvPr>
          <p:cNvPicPr/>
          <p:nvPr/>
        </p:nvPicPr>
        <p:blipFill>
          <a:blip r:embed="rId5" cstate="print"/>
          <a:srcRect/>
          <a:stretch>
            <a:fillRect/>
          </a:stretch>
        </p:blipFill>
        <p:spPr>
          <a:xfrm>
            <a:off x="3799053" y="2971053"/>
            <a:ext cx="5627799" cy="391345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Рисунок 6">
            <a:hlinkClick r:id="rId2"/>
          </p:cNvPr>
          <p:cNvPicPr/>
          <p:nvPr/>
        </p:nvPicPr>
        <p:blipFill>
          <a:blip r:embed="rId6" cstate="print"/>
          <a:srcRect/>
          <a:stretch>
            <a:fillRect/>
          </a:stretch>
        </p:blipFill>
        <p:spPr>
          <a:xfrm>
            <a:off x="11938636" y="3096449"/>
            <a:ext cx="6368797" cy="423970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 name="Номер слайда 7"/>
          <p:cNvSpPr txBox="1">
            <a:spLocks noGrp="1"/>
          </p:cNvSpPr>
          <p:nvPr>
            <p:ph type="sldNum" sz="quarter" idx="12"/>
          </p:nvPr>
        </p:nvSpPr>
        <p:spPr>
          <a:prstGeom prst="rect">
            <a:avLst/>
          </a:prstGeom>
          <a:noFill/>
        </p:spPr>
        <p:txBody>
          <a:bodyPr wrap="square"/>
          <a:lstStyle>
            <a:lvl1pPr lvl="0">
              <a:defRPr/>
            </a:lvl1pPr>
          </a:lstStyle>
          <a:p>
            <a:fld id="{8B38DBA3-52F9-4AF4-A6A4-FA4D7DB2F99C}" type="slidenum">
              <a:rPr/>
              <a:pPr/>
              <a:t>28</a:t>
            </a:fld>
            <a:endParaRPr/>
          </a:p>
        </p:txBody>
      </p:sp>
      <p:pic>
        <p:nvPicPr>
          <p:cNvPr id="9" name="Рисунок 8"/>
          <p:cNvPicPr/>
          <p:nvPr/>
        </p:nvPicPr>
        <p:blipFill>
          <a:blip r:embed="rId7" cstate="print"/>
          <a:srcRect/>
          <a:stretch>
            <a:fillRect/>
          </a:stretch>
        </p:blipFill>
        <p:spPr>
          <a:xfrm>
            <a:off x="17126" y="216124"/>
            <a:ext cx="1486242" cy="12961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2725</TotalTime>
  <Words>1774</Words>
  <Application>Microsoft Office PowerPoint</Application>
  <PresentationFormat>Произвольный</PresentationFormat>
  <Paragraphs>409</Paragraphs>
  <Slides>28</Slides>
  <Notes>23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28</vt:i4>
      </vt:variant>
    </vt:vector>
  </HeadingPairs>
  <TitlesOfParts>
    <vt:vector size="30" baseType="lpstr">
      <vt:lpstr>Кнопка</vt:lpstr>
      <vt:lpstr>Лист</vt:lpstr>
      <vt:lpstr>PRODUCTION OF CLOUDIFIER PRODUCTS FROM LEMON, ORANGE, MELON, PERSIMMON FRUIT AND ITS AUTOMATION </vt:lpstr>
      <vt:lpstr>    AUTHORS GREATLY ACKNOWLEDGES ALL CO-WORKERS, “CITROMIL”, MURCIA, SPAIN   AND GRATEFUL TO  HELENA SOLER CARLOS NICOLAS MARIO DIAZ BALLESTER JOSE A. GIL JUAN A. CUELLO  PASCUAL MOROTE  FOR THEIR STUDIES.</vt:lpstr>
      <vt:lpstr>     AUTHORS IS ALSO GRATEFUL TO THE UNIVERSITY UMH  OF ELCHE, SPAIN.</vt:lpstr>
      <vt:lpstr>Презентация PowerPoint</vt:lpstr>
      <vt:lpstr>IT IS KNOWN THAT THERE IS A RELATIONSHIP BETWEEN OUR HEALTH AND FOOD.</vt:lpstr>
      <vt:lpstr>THESE CLOUDIFIER JUICE  AND CLOUDIFIER CONCENTRATE ARE THE NATURAL PRODUCT WITH BENEFICIAL HEALTH PROPERTIES.</vt:lpstr>
      <vt:lpstr>THE MODIFIED  PECTIN WILL BE EFFECTIVE AGAINST CANCERS OF THE BREAST, COLON AND PANCREATIC CANCER, AND MELANOMA.</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 OF CLOUD PRODUCTS FROM LEMON, ORANGE, MELON, PERSIMMON FRUIT AND ITS AUTOMATION</dc:title>
  <dc:creator>Galina</dc:creator>
  <cp:lastModifiedBy>Galina</cp:lastModifiedBy>
  <cp:revision>263</cp:revision>
  <dcterms:modified xsi:type="dcterms:W3CDTF">2015-08-10T06:27:10Z</dcterms:modified>
</cp:coreProperties>
</file>