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2" r:id="rId1"/>
  </p:sldMasterIdLst>
  <p:notesMasterIdLst>
    <p:notesMasterId r:id="rId23"/>
  </p:notesMasterIdLst>
  <p:sldIdLst>
    <p:sldId id="256" r:id="rId2"/>
    <p:sldId id="263" r:id="rId3"/>
    <p:sldId id="264" r:id="rId4"/>
    <p:sldId id="278" r:id="rId5"/>
    <p:sldId id="265" r:id="rId6"/>
    <p:sldId id="257" r:id="rId7"/>
    <p:sldId id="258" r:id="rId8"/>
    <p:sldId id="274" r:id="rId9"/>
    <p:sldId id="279" r:id="rId10"/>
    <p:sldId id="259" r:id="rId11"/>
    <p:sldId id="268" r:id="rId12"/>
    <p:sldId id="269" r:id="rId13"/>
    <p:sldId id="270" r:id="rId14"/>
    <p:sldId id="271" r:id="rId15"/>
    <p:sldId id="272" r:id="rId16"/>
    <p:sldId id="276" r:id="rId17"/>
    <p:sldId id="275" r:id="rId18"/>
    <p:sldId id="260" r:id="rId19"/>
    <p:sldId id="261" r:id="rId20"/>
    <p:sldId id="262" r:id="rId21"/>
    <p:sldId id="277" r:id="rId2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214" autoAdjust="0"/>
  </p:normalViewPr>
  <p:slideViewPr>
    <p:cSldViewPr>
      <p:cViewPr>
        <p:scale>
          <a:sx n="76" d="100"/>
          <a:sy n="76" d="100"/>
        </p:scale>
        <p:origin x="-1206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4B0A4-1BA0-47A5-B626-88B6FBB33E93}" type="datetimeFigureOut">
              <a:rPr lang="tr-TR" smtClean="0"/>
              <a:pPr/>
              <a:t>21.04.2016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889BF6-B7C7-4E5A-9BB4-DD7320DB5D8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352799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89BF6-B7C7-4E5A-9BB4-DD7320DB5D8B}" type="slidenum">
              <a:rPr lang="tr-TR" smtClean="0"/>
              <a:pPr/>
              <a:t>2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E2785-7A6F-4AD4-BFB8-BB0981C0C953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052895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10C1F-94B7-4B38-9AE6-F9F99B4C2C41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941794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F1595-B0E6-4052-9254-5F7D49084032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742421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7212-800A-4203-B1F8-FE5C24100F66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305775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A0752-DF12-4839-8A60-BBFF5A0C7F2E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4112085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AA881-C2CA-4786-8073-B65D2A9A1739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646509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C8B11-8B99-402E-B704-25B1E8873B54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122734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D3D2B-B36E-4B37-8183-92CD4D8C89B5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437312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EB6A6-B6E8-477F-9A48-E600D9EB14E3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332822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48332-BF4F-452B-918E-6D6C4CDD0C66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215007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B8912-7AE9-4128-88D1-1BC897D33CF7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532417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D7411-4EFD-4EEC-A8FC-F0D4A368FF08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 smtClean="0"/>
              <a:t>Gürarslan Baş N, Karatay G, Arıkan D. 2016 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694361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r/url?sa=i&amp;rct=j&amp;q=&amp;esrc=s&amp;source=images&amp;cd=&amp;cad=rja&amp;uact=8&amp;ved=0ahUKEwjR7K7t_pzMAhXIPRQKHR_FC_AQjRwIAw&amp;url=http://www.tunceli.edu.tr/idari/personeldb/index.html&amp;psig=AFQjCNGWtCqNLuH0o3jASsMEbVOhF0GrLw&amp;ust=1461233966625531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.tr/url?sa=i&amp;rct=j&amp;q=&amp;esrc=s&amp;source=images&amp;cd=&amp;ved=0ahUKEwi3luOi1Z_MAhWC6RQKHUG7C-gQjRwIBw&amp;url=https://twitter.com/reprod_health&amp;bvm=bv.119745492,d.bGs&amp;psig=AFQjCNFMDUpOaJTv8PA0t6Pyz7MfLVOCEw&amp;ust=146132581325043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323528" y="2276872"/>
            <a:ext cx="8424936" cy="1440160"/>
          </a:xfr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>
            <a:normAutofit fontScale="90000"/>
          </a:bodyPr>
          <a:lstStyle/>
          <a:p>
            <a:r>
              <a:rPr lang="tr-TR" sz="3100" b="1" dirty="0" smtClean="0"/>
              <a:t/>
            </a:r>
            <a:br>
              <a:rPr lang="tr-TR" sz="3100" b="1" dirty="0" smtClean="0"/>
            </a:br>
            <a:r>
              <a:rPr lang="tr-TR" sz="3100" b="1" dirty="0" smtClean="0"/>
              <a:t/>
            </a:r>
            <a:br>
              <a:rPr lang="tr-TR" sz="3100" b="1" dirty="0" smtClean="0"/>
            </a:br>
            <a:r>
              <a:rPr lang="tr-TR" sz="3100" b="1" dirty="0" smtClean="0"/>
              <a:t>GENITAL HEALTH STATUS AND INFLUENCING FACTORS OF FEMALE STUDENT WHO STAYING A DORMITORY OF CREDIT AND DORMITORIES AGENCY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395536" y="4437112"/>
            <a:ext cx="8136904" cy="1728192"/>
          </a:xfr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6200000" scaled="1"/>
            <a:tileRect/>
          </a:gradFill>
          <a:scene3d>
            <a:camera prst="orthographicFront"/>
            <a:lightRig rig="threePt" dir="t"/>
          </a:scene3d>
          <a:sp3d>
            <a:bevelT prst="slope"/>
          </a:sp3d>
        </p:spPr>
        <p:txBody>
          <a:bodyPr>
            <a:normAutofit fontScale="77500" lnSpcReduction="20000"/>
          </a:bodyPr>
          <a:lstStyle/>
          <a:p>
            <a:endParaRPr lang="tr-TR" sz="3000" b="1" dirty="0" smtClean="0">
              <a:solidFill>
                <a:schemeClr val="tx1"/>
              </a:solidFill>
            </a:endParaRPr>
          </a:p>
          <a:p>
            <a:r>
              <a:rPr lang="tr-TR" sz="3000" b="1" dirty="0" smtClean="0">
                <a:solidFill>
                  <a:schemeClr val="tx1"/>
                </a:solidFill>
              </a:rPr>
              <a:t>Nazan GÜRARSLAN BAŞ</a:t>
            </a:r>
            <a:r>
              <a:rPr lang="tr-TR" sz="3000" b="1" baseline="30000" dirty="0" smtClean="0">
                <a:solidFill>
                  <a:schemeClr val="tx1"/>
                </a:solidFill>
              </a:rPr>
              <a:t>1*	</a:t>
            </a:r>
            <a:r>
              <a:rPr lang="tr-TR" sz="3000" b="1" u="sng" dirty="0" err="1" smtClean="0">
                <a:solidFill>
                  <a:schemeClr val="tx1"/>
                </a:solidFill>
              </a:rPr>
              <a:t>Gülnaz</a:t>
            </a:r>
            <a:r>
              <a:rPr lang="tr-TR" sz="3000" b="1" u="sng" dirty="0" smtClean="0">
                <a:solidFill>
                  <a:schemeClr val="tx1"/>
                </a:solidFill>
              </a:rPr>
              <a:t> KARATAY</a:t>
            </a:r>
            <a:r>
              <a:rPr lang="tr-TR" sz="3000" b="1" u="sng" baseline="30000" dirty="0" smtClean="0">
                <a:solidFill>
                  <a:schemeClr val="tx1"/>
                </a:solidFill>
              </a:rPr>
              <a:t>2</a:t>
            </a:r>
            <a:r>
              <a:rPr lang="tr-TR" sz="3000" b="1" baseline="30000" dirty="0" smtClean="0">
                <a:solidFill>
                  <a:schemeClr val="tx1"/>
                </a:solidFill>
              </a:rPr>
              <a:t>*</a:t>
            </a:r>
            <a:endParaRPr lang="tr-TR" sz="3000" b="1" dirty="0" smtClean="0">
              <a:solidFill>
                <a:schemeClr val="tx1"/>
              </a:solidFill>
            </a:endParaRPr>
          </a:p>
          <a:p>
            <a:r>
              <a:rPr lang="tr-TR" sz="3000" b="1" dirty="0" smtClean="0">
                <a:solidFill>
                  <a:schemeClr val="tx1"/>
                </a:solidFill>
              </a:rPr>
              <a:t>Duygu ARIKAN</a:t>
            </a:r>
            <a:r>
              <a:rPr lang="tr-TR" sz="3000" b="1" baseline="30000" dirty="0" smtClean="0">
                <a:solidFill>
                  <a:schemeClr val="tx1"/>
                </a:solidFill>
              </a:rPr>
              <a:t>3**</a:t>
            </a:r>
          </a:p>
          <a:p>
            <a:pPr lvl="0" defTabSz="3291335" fontAlgn="base">
              <a:spcBef>
                <a:spcPct val="0"/>
              </a:spcBef>
            </a:pPr>
            <a:endParaRPr lang="tr-TR" b="1" baseline="30000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lvl="0" defTabSz="3291335" fontAlgn="base">
              <a:spcBef>
                <a:spcPct val="0"/>
              </a:spcBef>
            </a:pPr>
            <a:r>
              <a:rPr lang="tr-TR" sz="14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*</a:t>
            </a:r>
            <a:r>
              <a:rPr lang="tr-TR" sz="1800" b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Health</a:t>
            </a:r>
            <a:r>
              <a:rPr lang="tr-TR" sz="18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tr-TR" sz="1800" b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Sciences</a:t>
            </a:r>
            <a:r>
              <a:rPr lang="tr-TR" sz="18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School  Tunceli </a:t>
            </a:r>
            <a:r>
              <a:rPr lang="tr-TR" sz="1800" b="1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Üniversity</a:t>
            </a:r>
            <a:r>
              <a:rPr lang="tr-TR" sz="18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in </a:t>
            </a:r>
            <a:r>
              <a:rPr lang="tr-TR" sz="1800" b="1" dirty="0" err="1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Turkey</a:t>
            </a:r>
            <a:endParaRPr lang="tr-TR" sz="1800" b="1" dirty="0" smtClean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pPr lvl="0" defTabSz="3291335" fontAlgn="base">
              <a:spcBef>
                <a:spcPct val="0"/>
              </a:spcBef>
            </a:pPr>
            <a:r>
              <a:rPr lang="tr-TR" sz="18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**Erzurum Atatürk </a:t>
            </a:r>
            <a:r>
              <a:rPr lang="tr-TR" sz="1800" b="1" dirty="0" err="1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University</a:t>
            </a:r>
            <a:r>
              <a:rPr lang="tr-TR" sz="18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tr-TR" sz="1800" b="1" dirty="0" err="1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Nursing</a:t>
            </a:r>
            <a:r>
              <a:rPr lang="tr-TR" sz="18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tr-TR" sz="1800" b="1" dirty="0" err="1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Faculity</a:t>
            </a:r>
            <a:r>
              <a:rPr lang="tr-TR" sz="18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in </a:t>
            </a:r>
            <a:r>
              <a:rPr lang="tr-TR" sz="1800" b="1" dirty="0" err="1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Turkey</a:t>
            </a:r>
            <a:endParaRPr lang="tr-TR" sz="1800" b="1" dirty="0">
              <a:solidFill>
                <a:prstClr val="black"/>
              </a:solidFill>
              <a:latin typeface="Times New Roman"/>
              <a:ea typeface="Calibri"/>
              <a:cs typeface="Times New Roman"/>
            </a:endParaRPr>
          </a:p>
          <a:p>
            <a:endParaRPr lang="tr-TR" baseline="30000" dirty="0" smtClean="0"/>
          </a:p>
          <a:p>
            <a:endParaRPr lang="tr-TR" dirty="0"/>
          </a:p>
        </p:txBody>
      </p:sp>
      <p:pic>
        <p:nvPicPr>
          <p:cNvPr id="6" name="Picture 8" descr="erzurum-ataturk-universites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60648"/>
            <a:ext cx="2160240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https://encrypted-tbn2.gstatic.com/images?q=tbn:ANd9GcR7EIM_hZlG_b_r1sf7dMWpNDGK1hzwPMdClYox8a3IqNcEBHGKgvOTtc0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16631"/>
            <a:ext cx="2088231" cy="16561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allery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69210"/>
            <a:ext cx="2952328" cy="13681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r>
              <a:rPr lang="tr-TR" b="1" dirty="0" smtClean="0"/>
              <a:t>INTRODUCTION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3968" y="2132856"/>
            <a:ext cx="4464496" cy="3888431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 smtClean="0"/>
          </a:p>
          <a:p>
            <a:pPr algn="just">
              <a:buNone/>
            </a:pPr>
            <a:r>
              <a:rPr lang="tr-TR" dirty="0" smtClean="0"/>
              <a:t>	</a:t>
            </a:r>
            <a:r>
              <a:rPr lang="tr-TR" sz="2800" dirty="0" err="1" smtClean="0"/>
              <a:t>Todays</a:t>
            </a:r>
            <a:r>
              <a:rPr lang="tr-TR" sz="2800" dirty="0" smtClean="0"/>
              <a:t>, in </a:t>
            </a:r>
            <a:r>
              <a:rPr lang="tr-TR" sz="2800" dirty="0" err="1" smtClean="0"/>
              <a:t>the</a:t>
            </a:r>
            <a:r>
              <a:rPr lang="tr-TR" sz="2800" dirty="0" smtClean="0"/>
              <a:t> </a:t>
            </a:r>
            <a:r>
              <a:rPr lang="tr-TR" sz="2800" dirty="0" err="1" smtClean="0"/>
              <a:t>first</a:t>
            </a:r>
            <a:r>
              <a:rPr lang="tr-TR" sz="2800" dirty="0" smtClean="0"/>
              <a:t> </a:t>
            </a:r>
            <a:r>
              <a:rPr lang="tr-TR" sz="2800" dirty="0" err="1" smtClean="0"/>
              <a:t>place</a:t>
            </a:r>
            <a:r>
              <a:rPr lang="tr-TR" sz="2800" dirty="0" smtClean="0"/>
              <a:t> of </a:t>
            </a:r>
            <a:r>
              <a:rPr lang="tr-TR" sz="2800" dirty="0" err="1" smtClean="0"/>
              <a:t>factors</a:t>
            </a:r>
            <a:r>
              <a:rPr lang="tr-TR" sz="2800" dirty="0" smtClean="0"/>
              <a:t> </a:t>
            </a:r>
            <a:r>
              <a:rPr lang="tr-TR" sz="2800" dirty="0" err="1" smtClean="0"/>
              <a:t>that</a:t>
            </a:r>
            <a:r>
              <a:rPr lang="tr-TR" sz="2800" dirty="0" smtClean="0"/>
              <a:t> </a:t>
            </a:r>
            <a:r>
              <a:rPr lang="tr-TR" sz="2800" dirty="0" err="1" smtClean="0"/>
              <a:t>threating</a:t>
            </a:r>
            <a:r>
              <a:rPr lang="tr-TR" sz="2800" dirty="0" smtClean="0"/>
              <a:t>  </a:t>
            </a:r>
            <a:r>
              <a:rPr lang="tr-TR" sz="2800" dirty="0" err="1" smtClean="0"/>
              <a:t>women’s</a:t>
            </a:r>
            <a:r>
              <a:rPr lang="tr-TR" sz="2800" dirty="0" smtClean="0"/>
              <a:t> </a:t>
            </a:r>
            <a:r>
              <a:rPr lang="tr-TR" sz="2800" dirty="0" err="1" smtClean="0"/>
              <a:t>health</a:t>
            </a:r>
            <a:r>
              <a:rPr lang="tr-TR" sz="2800" dirty="0" smtClean="0"/>
              <a:t> </a:t>
            </a:r>
            <a:r>
              <a:rPr lang="tr-TR" sz="2800" dirty="0" err="1" smtClean="0"/>
              <a:t>are</a:t>
            </a:r>
            <a:r>
              <a:rPr lang="tr-TR" sz="2800" dirty="0" smtClean="0"/>
              <a:t> </a:t>
            </a:r>
            <a:r>
              <a:rPr lang="tr-TR" sz="2800" dirty="0" err="1" smtClean="0"/>
              <a:t>related</a:t>
            </a:r>
            <a:r>
              <a:rPr lang="tr-TR" sz="2800" dirty="0" smtClean="0"/>
              <a:t> </a:t>
            </a:r>
            <a:r>
              <a:rPr lang="tr-TR" sz="2800" dirty="0" err="1" smtClean="0"/>
              <a:t>to</a:t>
            </a:r>
            <a:r>
              <a:rPr lang="tr-TR" sz="2800" dirty="0" smtClean="0"/>
              <a:t> </a:t>
            </a:r>
            <a:r>
              <a:rPr lang="tr-TR" sz="2800" dirty="0" err="1" smtClean="0"/>
              <a:t>reproductive</a:t>
            </a:r>
            <a:r>
              <a:rPr lang="tr-TR" sz="2800" dirty="0" smtClean="0"/>
              <a:t> </a:t>
            </a:r>
            <a:r>
              <a:rPr lang="tr-TR" sz="2800" dirty="0" err="1" smtClean="0"/>
              <a:t>health</a:t>
            </a:r>
            <a:r>
              <a:rPr lang="tr-TR" sz="2800" dirty="0" smtClean="0"/>
              <a:t> </a:t>
            </a:r>
            <a:r>
              <a:rPr lang="tr-TR" sz="2800" dirty="0" err="1" smtClean="0"/>
              <a:t>with</a:t>
            </a:r>
            <a:r>
              <a:rPr lang="tr-TR" sz="2800" dirty="0" smtClean="0"/>
              <a:t>  </a:t>
            </a:r>
            <a:r>
              <a:rPr lang="tr-TR" sz="2800" dirty="0" err="1" smtClean="0"/>
              <a:t>preventable</a:t>
            </a:r>
            <a:r>
              <a:rPr lang="tr-TR" sz="2800" dirty="0" smtClean="0"/>
              <a:t> </a:t>
            </a:r>
            <a:r>
              <a:rPr lang="tr-TR" sz="2800" dirty="0" err="1" smtClean="0"/>
              <a:t>nature</a:t>
            </a:r>
            <a:r>
              <a:rPr lang="tr-TR" sz="2800" dirty="0" smtClean="0"/>
              <a:t> (1).</a:t>
            </a:r>
            <a:endParaRPr lang="tr-TR" sz="2800" dirty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2AF36-6079-439E-8957-6CCEC637CC6E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  <p:sp>
        <p:nvSpPr>
          <p:cNvPr id="21506" name="AutoShape 2" descr="reproductive health ile ilgili görsel sonucu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508" name="AutoShape 4" descr="reproductive health ile ilgili görsel sonucu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510" name="AutoShape 6" descr="reproductive health ile ilgili görsel sonucu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1512" name="AutoShape 8" descr="reproductive health ile ilgili görsel sonucu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1514" name="Picture 10" descr="https://pbs.twimg.com/profile_images/2025102408/Reprod_Health_twitter_400x400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988840"/>
            <a:ext cx="3599309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531440"/>
            <a:ext cx="8229600" cy="144016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139952" y="1052736"/>
            <a:ext cx="4608512" cy="4641379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  <a:softEdge rad="31750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	</a:t>
            </a:r>
          </a:p>
          <a:p>
            <a:pPr algn="just">
              <a:buNone/>
            </a:pPr>
            <a:r>
              <a:rPr lang="tr-TR" dirty="0" smtClean="0"/>
              <a:t>		</a:t>
            </a:r>
            <a:r>
              <a:rPr lang="tr-TR" sz="2800" dirty="0" err="1" smtClean="0"/>
              <a:t>According</a:t>
            </a:r>
            <a:r>
              <a:rPr lang="tr-TR" sz="2800" dirty="0" smtClean="0"/>
              <a:t> </a:t>
            </a:r>
            <a:r>
              <a:rPr lang="tr-TR" sz="2800" dirty="0" err="1" smtClean="0"/>
              <a:t>to</a:t>
            </a:r>
            <a:r>
              <a:rPr lang="tr-TR" sz="2800" dirty="0" smtClean="0"/>
              <a:t> </a:t>
            </a:r>
            <a:r>
              <a:rPr lang="tr-TR" sz="2800" dirty="0" err="1" smtClean="0"/>
              <a:t>li</a:t>
            </a:r>
            <a:r>
              <a:rPr lang="tr-TR" sz="2800" dirty="0" err="1" smtClean="0">
                <a:solidFill>
                  <a:srgbClr val="FFC000"/>
                </a:solidFill>
              </a:rPr>
              <a:t>terature</a:t>
            </a:r>
            <a:r>
              <a:rPr lang="tr-TR" sz="2800" dirty="0" smtClean="0"/>
              <a:t>, in </a:t>
            </a:r>
            <a:r>
              <a:rPr lang="tr-TR" sz="2800" dirty="0" err="1" smtClean="0"/>
              <a:t>the</a:t>
            </a:r>
            <a:r>
              <a:rPr lang="tr-TR" sz="2800" dirty="0" smtClean="0"/>
              <a:t>  </a:t>
            </a:r>
            <a:r>
              <a:rPr lang="tr-TR" sz="2800" dirty="0" err="1" smtClean="0"/>
              <a:t>reproductive</a:t>
            </a:r>
            <a:r>
              <a:rPr lang="tr-TR" sz="2800" dirty="0" smtClean="0"/>
              <a:t> </a:t>
            </a:r>
            <a:r>
              <a:rPr lang="tr-TR" sz="2800" dirty="0" err="1" smtClean="0"/>
              <a:t>health</a:t>
            </a:r>
            <a:r>
              <a:rPr lang="tr-TR" sz="2800" dirty="0" smtClean="0"/>
              <a:t>, </a:t>
            </a:r>
            <a:r>
              <a:rPr lang="tr-TR" sz="2800" dirty="0" err="1" smtClean="0"/>
              <a:t>most</a:t>
            </a:r>
            <a:r>
              <a:rPr lang="tr-TR" sz="2800" dirty="0" smtClean="0"/>
              <a:t> </a:t>
            </a:r>
            <a:r>
              <a:rPr lang="tr-TR" sz="2800" dirty="0" err="1" smtClean="0"/>
              <a:t>common</a:t>
            </a:r>
            <a:r>
              <a:rPr lang="tr-TR" sz="2800" dirty="0" smtClean="0"/>
              <a:t> </a:t>
            </a:r>
            <a:r>
              <a:rPr lang="tr-TR" sz="2800" dirty="0" err="1" smtClean="0"/>
              <a:t>experinced</a:t>
            </a:r>
            <a:r>
              <a:rPr lang="tr-TR" sz="2800" dirty="0" smtClean="0"/>
              <a:t>  </a:t>
            </a:r>
            <a:r>
              <a:rPr lang="tr-TR" sz="2800" dirty="0" err="1" smtClean="0"/>
              <a:t>problems</a:t>
            </a:r>
            <a:r>
              <a:rPr lang="tr-TR" sz="2800" dirty="0" smtClean="0"/>
              <a:t> </a:t>
            </a:r>
            <a:r>
              <a:rPr lang="tr-TR" sz="2800" dirty="0" err="1" smtClean="0"/>
              <a:t>are</a:t>
            </a:r>
            <a:r>
              <a:rPr lang="tr-TR" sz="2800" dirty="0" smtClean="0"/>
              <a:t> </a:t>
            </a:r>
            <a:r>
              <a:rPr lang="tr-TR" sz="2800" dirty="0" err="1" smtClean="0"/>
              <a:t>genital</a:t>
            </a:r>
            <a:r>
              <a:rPr lang="tr-TR" sz="2800" dirty="0" smtClean="0"/>
              <a:t> </a:t>
            </a:r>
            <a:r>
              <a:rPr lang="tr-TR" sz="2800" dirty="0" err="1" smtClean="0"/>
              <a:t>infections</a:t>
            </a:r>
            <a:r>
              <a:rPr lang="tr-TR" sz="2800" dirty="0" smtClean="0"/>
              <a:t> (4). </a:t>
            </a:r>
          </a:p>
          <a:p>
            <a:endParaRPr lang="tr-TR" dirty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2B648-A13B-4AF0-8F52-AEEABC1CC782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2664296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flipV="1">
            <a:off x="457200" y="-675456"/>
            <a:ext cx="8229600" cy="432048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836713"/>
            <a:ext cx="5472608" cy="4752528"/>
          </a:xfrm>
          <a:solidFill>
            <a:schemeClr val="accent3">
              <a:lumMod val="20000"/>
              <a:lumOff val="80000"/>
            </a:schemeClr>
          </a:solidFill>
          <a:ln w="6350">
            <a:solidFill>
              <a:schemeClr val="tx1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innerShdw blurRad="63500" dist="50800">
              <a:prstClr val="black">
                <a:alpha val="50000"/>
              </a:prstClr>
            </a:innerShdw>
            <a:softEdge rad="635000"/>
          </a:effectLst>
        </p:spPr>
        <p:txBody>
          <a:bodyPr/>
          <a:lstStyle/>
          <a:p>
            <a:pPr marL="457200" lvl="1" indent="0" algn="just">
              <a:buNone/>
            </a:pPr>
            <a:endParaRPr lang="tr-TR" dirty="0" smtClean="0"/>
          </a:p>
          <a:p>
            <a:pPr marL="457200" lvl="1" indent="0" algn="just">
              <a:buNone/>
            </a:pPr>
            <a:r>
              <a:rPr lang="tr-TR" dirty="0"/>
              <a:t>	</a:t>
            </a:r>
            <a:r>
              <a:rPr lang="en-US" dirty="0" smtClean="0"/>
              <a:t>Reproductive health problems</a:t>
            </a:r>
            <a:r>
              <a:rPr lang="tr-TR" dirty="0" smtClean="0"/>
              <a:t> </a:t>
            </a:r>
            <a:r>
              <a:rPr lang="tr-TR" dirty="0" err="1" smtClean="0"/>
              <a:t>begin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increase</a:t>
            </a:r>
            <a:r>
              <a:rPr lang="tr-TR" dirty="0" smtClean="0"/>
              <a:t> in </a:t>
            </a:r>
            <a:r>
              <a:rPr lang="en-US" dirty="0" smtClean="0"/>
              <a:t>adolescence</a:t>
            </a:r>
            <a:r>
              <a:rPr lang="tr-TR" dirty="0" smtClean="0"/>
              <a:t> </a:t>
            </a:r>
            <a:r>
              <a:rPr lang="tr-TR" dirty="0" err="1" smtClean="0"/>
              <a:t>period</a:t>
            </a:r>
            <a:r>
              <a:rPr lang="en-US" dirty="0" smtClean="0"/>
              <a:t>.</a:t>
            </a:r>
            <a:endParaRPr lang="tr-TR" dirty="0" smtClean="0"/>
          </a:p>
          <a:p>
            <a:pPr algn="just"/>
            <a:endParaRPr lang="tr-TR" dirty="0" smtClean="0"/>
          </a:p>
          <a:p>
            <a:pPr algn="just">
              <a:buNone/>
            </a:pPr>
            <a:r>
              <a:rPr lang="tr-TR" dirty="0" smtClean="0"/>
              <a:t>	</a:t>
            </a:r>
            <a:r>
              <a:rPr lang="tr-TR" dirty="0" err="1" smtClean="0"/>
              <a:t>Especially</a:t>
            </a:r>
            <a:r>
              <a:rPr lang="tr-TR" dirty="0" smtClean="0"/>
              <a:t>  </a:t>
            </a:r>
            <a:r>
              <a:rPr lang="tr-TR" dirty="0" err="1" smtClean="0"/>
              <a:t>these</a:t>
            </a:r>
            <a:r>
              <a:rPr lang="tr-TR" dirty="0" smtClean="0"/>
              <a:t> </a:t>
            </a:r>
            <a:r>
              <a:rPr lang="tr-TR" dirty="0" err="1" smtClean="0"/>
              <a:t>problems</a:t>
            </a:r>
            <a:r>
              <a:rPr lang="tr-TR" dirty="0" smtClean="0"/>
              <a:t>  </a:t>
            </a:r>
            <a:r>
              <a:rPr lang="tr-TR" dirty="0" err="1" smtClean="0"/>
              <a:t>increase</a:t>
            </a:r>
            <a:r>
              <a:rPr lang="tr-TR" dirty="0" smtClean="0"/>
              <a:t>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common</a:t>
            </a:r>
            <a:r>
              <a:rPr lang="tr-TR" dirty="0" smtClean="0"/>
              <a:t> </a:t>
            </a:r>
            <a:r>
              <a:rPr lang="tr-TR" dirty="0" err="1" smtClean="0"/>
              <a:t>living</a:t>
            </a:r>
            <a:r>
              <a:rPr lang="tr-TR" dirty="0" smtClean="0"/>
              <a:t> </a:t>
            </a:r>
            <a:r>
              <a:rPr lang="tr-TR" dirty="0" err="1" smtClean="0"/>
              <a:t>areas</a:t>
            </a:r>
            <a:r>
              <a:rPr lang="tr-TR" dirty="0" smtClean="0"/>
              <a:t> </a:t>
            </a:r>
            <a:r>
              <a:rPr lang="tr-TR" dirty="0" err="1" smtClean="0"/>
              <a:t>like</a:t>
            </a:r>
            <a:r>
              <a:rPr lang="tr-TR" dirty="0" smtClean="0"/>
              <a:t> </a:t>
            </a:r>
            <a:r>
              <a:rPr lang="tr-TR" dirty="0" err="1" smtClean="0"/>
              <a:t>dormitories</a:t>
            </a:r>
            <a:r>
              <a:rPr lang="tr-TR" dirty="0" smtClean="0"/>
              <a:t>.</a:t>
            </a:r>
          </a:p>
          <a:p>
            <a:pPr algn="just">
              <a:buNone/>
            </a:pPr>
            <a:endParaRPr lang="tr-TR" dirty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35E95-4C34-4013-9904-7C065143AF49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789040"/>
            <a:ext cx="1840048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124744"/>
            <a:ext cx="2488120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flipV="1">
            <a:off x="457200" y="-891480"/>
            <a:ext cx="8229600" cy="89148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63888" y="1052736"/>
            <a:ext cx="5256584" cy="5102027"/>
          </a:xfrm>
          <a:ln w="76200">
            <a:solidFill>
              <a:schemeClr val="accent6">
                <a:lumMod val="20000"/>
                <a:lumOff val="80000"/>
              </a:schemeClr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just">
              <a:buNone/>
            </a:pPr>
            <a:r>
              <a:rPr lang="tr-TR" dirty="0" smtClean="0"/>
              <a:t>	 	</a:t>
            </a:r>
          </a:p>
          <a:p>
            <a:pPr algn="just">
              <a:buNone/>
            </a:pPr>
            <a:r>
              <a:rPr lang="tr-TR" sz="2800" dirty="0"/>
              <a:t>	</a:t>
            </a:r>
            <a:r>
              <a:rPr lang="tr-TR" sz="2800" dirty="0" smtClean="0"/>
              <a:t>But </a:t>
            </a:r>
            <a:r>
              <a:rPr lang="tr-TR" sz="2800" dirty="0" err="1" smtClean="0"/>
              <a:t>young</a:t>
            </a:r>
            <a:r>
              <a:rPr lang="tr-TR" sz="2800" dirty="0" smtClean="0"/>
              <a:t> </a:t>
            </a:r>
            <a:r>
              <a:rPr lang="tr-TR" sz="2800" dirty="0" err="1" smtClean="0"/>
              <a:t>womens</a:t>
            </a:r>
            <a:r>
              <a:rPr lang="tr-TR" sz="2800" dirty="0" smtClean="0"/>
              <a:t> </a:t>
            </a:r>
            <a:r>
              <a:rPr lang="tr-TR" sz="2800" dirty="0" err="1" smtClean="0"/>
              <a:t>couldn’t</a:t>
            </a:r>
            <a:r>
              <a:rPr lang="tr-TR" sz="2800" dirty="0" smtClean="0"/>
              <a:t> </a:t>
            </a:r>
            <a:r>
              <a:rPr lang="tr-TR" sz="2800" dirty="0" err="1" smtClean="0"/>
              <a:t>get</a:t>
            </a:r>
            <a:r>
              <a:rPr lang="tr-TR" sz="2800" dirty="0" smtClean="0"/>
              <a:t> </a:t>
            </a:r>
            <a:r>
              <a:rPr lang="tr-TR" sz="2800" dirty="0" err="1" smtClean="0"/>
              <a:t>medical</a:t>
            </a:r>
            <a:r>
              <a:rPr lang="tr-TR" sz="2800" dirty="0" smtClean="0"/>
              <a:t> </a:t>
            </a:r>
            <a:r>
              <a:rPr lang="tr-TR" sz="2800" dirty="0" err="1" smtClean="0"/>
              <a:t>support</a:t>
            </a:r>
            <a:r>
              <a:rPr lang="tr-TR" sz="2800" dirty="0" smtClean="0"/>
              <a:t> </a:t>
            </a:r>
            <a:r>
              <a:rPr lang="tr-TR" sz="2800" dirty="0" err="1" smtClean="0"/>
              <a:t>due</a:t>
            </a:r>
            <a:r>
              <a:rPr lang="tr-TR" sz="2800" dirty="0" smtClean="0"/>
              <a:t> </a:t>
            </a:r>
            <a:r>
              <a:rPr lang="tr-TR" sz="2800" dirty="0" err="1" smtClean="0"/>
              <a:t>to</a:t>
            </a:r>
            <a:r>
              <a:rPr lang="tr-TR" sz="2800" dirty="0" smtClean="0"/>
              <a:t> </a:t>
            </a:r>
            <a:r>
              <a:rPr lang="tr-TR" sz="2800" dirty="0" err="1" smtClean="0"/>
              <a:t>some</a:t>
            </a:r>
            <a:r>
              <a:rPr lang="tr-TR" sz="2800" dirty="0" smtClean="0"/>
              <a:t> </a:t>
            </a:r>
            <a:r>
              <a:rPr lang="tr-TR" sz="2800" dirty="0" err="1" smtClean="0"/>
              <a:t>precudies</a:t>
            </a:r>
            <a:r>
              <a:rPr lang="tr-TR" sz="2800" dirty="0" smtClean="0"/>
              <a:t> </a:t>
            </a:r>
            <a:r>
              <a:rPr lang="tr-TR" sz="2800" dirty="0" err="1" smtClean="0"/>
              <a:t>related</a:t>
            </a:r>
            <a:r>
              <a:rPr lang="tr-TR" sz="2800" dirty="0" smtClean="0"/>
              <a:t> </a:t>
            </a:r>
            <a:r>
              <a:rPr lang="tr-TR" sz="2800" dirty="0" err="1" smtClean="0"/>
              <a:t>to</a:t>
            </a:r>
            <a:r>
              <a:rPr lang="tr-TR" sz="2800" dirty="0" smtClean="0"/>
              <a:t> </a:t>
            </a:r>
            <a:r>
              <a:rPr lang="tr-TR" sz="2800" dirty="0" err="1" smtClean="0"/>
              <a:t>genital</a:t>
            </a:r>
            <a:r>
              <a:rPr lang="tr-TR" sz="2800" dirty="0" smtClean="0"/>
              <a:t> </a:t>
            </a:r>
            <a:r>
              <a:rPr lang="tr-TR" sz="2800" dirty="0" err="1" smtClean="0"/>
              <a:t>examination</a:t>
            </a:r>
            <a:r>
              <a:rPr lang="tr-TR" sz="2800" dirty="0" smtClean="0"/>
              <a:t>, </a:t>
            </a:r>
            <a:r>
              <a:rPr lang="tr-TR" sz="2800" dirty="0" err="1" smtClean="0"/>
              <a:t>fear</a:t>
            </a:r>
            <a:r>
              <a:rPr lang="tr-TR" sz="2800" dirty="0" smtClean="0"/>
              <a:t> of </a:t>
            </a:r>
            <a:r>
              <a:rPr lang="tr-TR" sz="2800" dirty="0" err="1" smtClean="0"/>
              <a:t>stigma</a:t>
            </a:r>
            <a:r>
              <a:rPr lang="tr-TR" sz="2800" dirty="0" smtClean="0"/>
              <a:t>, not </a:t>
            </a:r>
            <a:r>
              <a:rPr lang="tr-TR" sz="2800" dirty="0" err="1" smtClean="0"/>
              <a:t>having</a:t>
            </a:r>
            <a:r>
              <a:rPr lang="tr-TR" sz="2800" dirty="0" smtClean="0"/>
              <a:t> </a:t>
            </a:r>
            <a:r>
              <a:rPr lang="tr-TR" sz="2800" dirty="0" err="1" smtClean="0"/>
              <a:t>social</a:t>
            </a:r>
            <a:r>
              <a:rPr lang="tr-TR" sz="2800" dirty="0" smtClean="0"/>
              <a:t> </a:t>
            </a:r>
            <a:r>
              <a:rPr lang="tr-TR" sz="2800" dirty="0" err="1" smtClean="0"/>
              <a:t>securty</a:t>
            </a:r>
            <a:r>
              <a:rPr lang="tr-TR" sz="2800" dirty="0" smtClean="0"/>
              <a:t>, </a:t>
            </a:r>
            <a:r>
              <a:rPr lang="tr-TR" sz="2800" dirty="0" err="1" smtClean="0">
                <a:solidFill>
                  <a:srgbClr val="FF0000"/>
                </a:solidFill>
              </a:rPr>
              <a:t>low</a:t>
            </a:r>
            <a:r>
              <a:rPr lang="tr-TR" sz="2800" dirty="0" smtClean="0">
                <a:solidFill>
                  <a:srgbClr val="FF0000"/>
                </a:solidFill>
              </a:rPr>
              <a:t> risk </a:t>
            </a:r>
            <a:r>
              <a:rPr lang="tr-TR" sz="2800" dirty="0" err="1" smtClean="0">
                <a:solidFill>
                  <a:srgbClr val="FF0000"/>
                </a:solidFill>
              </a:rPr>
              <a:t>perception</a:t>
            </a:r>
            <a:r>
              <a:rPr lang="tr-TR" sz="2800" dirty="0" smtClean="0">
                <a:solidFill>
                  <a:srgbClr val="FF0000"/>
                </a:solidFill>
              </a:rPr>
              <a:t>,  </a:t>
            </a:r>
            <a:r>
              <a:rPr lang="tr-TR" sz="2800" dirty="0" err="1" smtClean="0"/>
              <a:t>and</a:t>
            </a:r>
            <a:r>
              <a:rPr lang="tr-TR" sz="2800" dirty="0" smtClean="0"/>
              <a:t> </a:t>
            </a:r>
            <a:r>
              <a:rPr lang="tr-TR" sz="2800" dirty="0" err="1" smtClean="0"/>
              <a:t>some</a:t>
            </a:r>
            <a:r>
              <a:rPr lang="tr-TR" sz="2800" dirty="0" smtClean="0"/>
              <a:t> </a:t>
            </a:r>
            <a:r>
              <a:rPr lang="tr-TR" sz="2800" dirty="0" err="1" smtClean="0"/>
              <a:t>other</a:t>
            </a:r>
            <a:r>
              <a:rPr lang="tr-TR" sz="2800" dirty="0" smtClean="0"/>
              <a:t> </a:t>
            </a:r>
            <a:r>
              <a:rPr lang="tr-TR" sz="2800" dirty="0" err="1" smtClean="0"/>
              <a:t>reasons</a:t>
            </a:r>
            <a:r>
              <a:rPr lang="tr-TR" sz="2800" dirty="0" smtClean="0"/>
              <a:t>.</a:t>
            </a:r>
            <a:endParaRPr lang="tr-TR" sz="2800" dirty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D5B34-1A3C-4506-896B-757B38EE72EA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  <p:pic>
        <p:nvPicPr>
          <p:cNvPr id="18434" name="Picture 2" descr="shame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4"/>
            <a:ext cx="2619375" cy="28952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  <a:solidFill>
            <a:schemeClr val="accent1">
              <a:lumMod val="40000"/>
              <a:lumOff val="60000"/>
            </a:schemeClr>
          </a:solidFill>
          <a:effectLst>
            <a:reflection blurRad="6350" stA="52000" endA="300" endPos="35000" dir="5400000" sy="-100000" algn="bl" rotWithShape="0"/>
            <a:softEdge rad="317500"/>
          </a:effectLst>
        </p:spPr>
        <p:txBody>
          <a:bodyPr>
            <a:normAutofit fontScale="90000"/>
          </a:bodyPr>
          <a:lstStyle/>
          <a:p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err="1" smtClean="0"/>
              <a:t>Objective</a:t>
            </a:r>
            <a:r>
              <a:rPr lang="tr-TR" dirty="0" smtClean="0"/>
              <a:t> 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11559" y="1340769"/>
            <a:ext cx="7488833" cy="24482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	</a:t>
            </a:r>
          </a:p>
          <a:p>
            <a:pPr algn="just">
              <a:buNone/>
            </a:pPr>
            <a:r>
              <a:rPr lang="tr-TR" dirty="0" smtClean="0"/>
              <a:t>		</a:t>
            </a:r>
            <a:r>
              <a:rPr lang="tr-TR" sz="2800" dirty="0" err="1" smtClean="0"/>
              <a:t>To</a:t>
            </a:r>
            <a:r>
              <a:rPr lang="tr-TR" sz="2800" dirty="0" smtClean="0"/>
              <a:t> </a:t>
            </a:r>
            <a:r>
              <a:rPr lang="tr-TR" sz="2800" dirty="0" err="1" smtClean="0"/>
              <a:t>evaluate</a:t>
            </a:r>
            <a:r>
              <a:rPr lang="tr-TR" sz="2800" dirty="0" smtClean="0"/>
              <a:t> </a:t>
            </a:r>
            <a:r>
              <a:rPr lang="tr-TR" sz="2800" dirty="0" err="1" smtClean="0"/>
              <a:t>genital</a:t>
            </a:r>
            <a:r>
              <a:rPr lang="tr-TR" sz="2800" dirty="0" smtClean="0"/>
              <a:t> </a:t>
            </a:r>
            <a:r>
              <a:rPr lang="tr-TR" sz="2800" dirty="0" err="1" smtClean="0"/>
              <a:t>health</a:t>
            </a:r>
            <a:r>
              <a:rPr lang="tr-TR" sz="2800" dirty="0" smtClean="0"/>
              <a:t> </a:t>
            </a:r>
            <a:r>
              <a:rPr lang="tr-TR" sz="2800" dirty="0" err="1" smtClean="0"/>
              <a:t>status</a:t>
            </a:r>
            <a:r>
              <a:rPr lang="tr-TR" sz="2800" dirty="0" smtClean="0"/>
              <a:t> </a:t>
            </a:r>
            <a:r>
              <a:rPr lang="tr-TR" sz="2800" dirty="0" err="1" smtClean="0"/>
              <a:t>and</a:t>
            </a:r>
            <a:r>
              <a:rPr lang="tr-TR" sz="2800" dirty="0" smtClean="0"/>
              <a:t> </a:t>
            </a:r>
            <a:r>
              <a:rPr lang="tr-TR" sz="2800" dirty="0" err="1" smtClean="0"/>
              <a:t>influencing</a:t>
            </a:r>
            <a:r>
              <a:rPr lang="tr-TR" sz="2800" dirty="0" smtClean="0"/>
              <a:t> </a:t>
            </a:r>
            <a:r>
              <a:rPr lang="tr-TR" sz="2800" dirty="0" err="1" smtClean="0"/>
              <a:t>factors</a:t>
            </a:r>
            <a:r>
              <a:rPr lang="tr-TR" sz="2800" dirty="0" smtClean="0"/>
              <a:t> of </a:t>
            </a:r>
            <a:r>
              <a:rPr lang="tr-TR" sz="2800" dirty="0" err="1" smtClean="0"/>
              <a:t>female</a:t>
            </a:r>
            <a:r>
              <a:rPr lang="tr-TR" sz="2800" dirty="0" smtClean="0"/>
              <a:t> </a:t>
            </a:r>
            <a:r>
              <a:rPr lang="tr-TR" sz="2800" dirty="0" err="1" smtClean="0"/>
              <a:t>students</a:t>
            </a:r>
            <a:r>
              <a:rPr lang="tr-TR" sz="2800" dirty="0" smtClean="0"/>
              <a:t> </a:t>
            </a:r>
            <a:r>
              <a:rPr lang="tr-TR" sz="2800" dirty="0" err="1" smtClean="0"/>
              <a:t>who</a:t>
            </a:r>
            <a:r>
              <a:rPr lang="tr-TR" sz="2800" dirty="0" smtClean="0"/>
              <a:t> </a:t>
            </a:r>
            <a:r>
              <a:rPr lang="tr-TR" sz="2800" dirty="0" err="1" smtClean="0"/>
              <a:t>staying</a:t>
            </a:r>
            <a:r>
              <a:rPr lang="tr-TR" sz="2800" dirty="0" smtClean="0"/>
              <a:t> a </a:t>
            </a:r>
            <a:r>
              <a:rPr lang="tr-TR" sz="2800" dirty="0" err="1" smtClean="0"/>
              <a:t>dormitory</a:t>
            </a:r>
            <a:r>
              <a:rPr lang="tr-TR" sz="2800" dirty="0" smtClean="0"/>
              <a:t> of </a:t>
            </a:r>
            <a:r>
              <a:rPr lang="tr-TR" sz="2800" dirty="0" err="1" smtClean="0"/>
              <a:t>Credit</a:t>
            </a:r>
            <a:r>
              <a:rPr lang="tr-TR" sz="2800" dirty="0" smtClean="0"/>
              <a:t> </a:t>
            </a:r>
            <a:r>
              <a:rPr lang="tr-TR" sz="2800" dirty="0" err="1" smtClean="0"/>
              <a:t>and</a:t>
            </a:r>
            <a:r>
              <a:rPr lang="tr-TR" sz="2800" dirty="0" smtClean="0"/>
              <a:t> </a:t>
            </a:r>
            <a:r>
              <a:rPr lang="tr-TR" sz="2800" dirty="0" err="1" smtClean="0"/>
              <a:t>Dormitories</a:t>
            </a:r>
            <a:r>
              <a:rPr lang="tr-TR" sz="2800" dirty="0" smtClean="0"/>
              <a:t> </a:t>
            </a:r>
            <a:r>
              <a:rPr lang="tr-TR" sz="2800" dirty="0" err="1" smtClean="0"/>
              <a:t>Agency</a:t>
            </a:r>
            <a:r>
              <a:rPr lang="tr-TR" sz="2800" dirty="0" smtClean="0"/>
              <a:t>. 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12343-40E3-444D-8322-0FE878A51BC9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3568" y="260648"/>
            <a:ext cx="7704856" cy="1008112"/>
          </a:xfr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softEdge rad="31750"/>
          </a:effectLst>
        </p:spPr>
        <p:txBody>
          <a:bodyPr>
            <a:normAutofit/>
          </a:bodyPr>
          <a:lstStyle/>
          <a:p>
            <a:r>
              <a:rPr lang="tr-TR" b="1" dirty="0" err="1" smtClean="0"/>
              <a:t>Method</a:t>
            </a:r>
            <a:r>
              <a:rPr lang="tr-TR" b="1" dirty="0" smtClean="0"/>
              <a:t> -I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11560" y="1484784"/>
            <a:ext cx="7920880" cy="2304256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tr-TR" b="1" dirty="0" smtClean="0"/>
              <a:t>	</a:t>
            </a:r>
          </a:p>
          <a:p>
            <a:pPr algn="just">
              <a:buNone/>
            </a:pPr>
            <a:r>
              <a:rPr lang="tr-TR" sz="9600" b="1" dirty="0"/>
              <a:t>	</a:t>
            </a:r>
            <a:r>
              <a:rPr lang="tr-TR" sz="9600" b="1" dirty="0" smtClean="0"/>
              <a:t>Design: </a:t>
            </a:r>
            <a:r>
              <a:rPr lang="tr-TR" sz="9600" dirty="0" err="1" smtClean="0"/>
              <a:t>This</a:t>
            </a:r>
            <a:r>
              <a:rPr lang="tr-TR" sz="9600" dirty="0" smtClean="0"/>
              <a:t> </a:t>
            </a:r>
            <a:r>
              <a:rPr lang="tr-TR" sz="9600" dirty="0" err="1" smtClean="0"/>
              <a:t>was</a:t>
            </a:r>
            <a:r>
              <a:rPr lang="tr-TR" sz="9600" dirty="0" smtClean="0"/>
              <a:t> a </a:t>
            </a:r>
            <a:r>
              <a:rPr lang="tr-TR" sz="9600" dirty="0" err="1" smtClean="0"/>
              <a:t>descriptive</a:t>
            </a:r>
            <a:r>
              <a:rPr lang="tr-TR" sz="9600" dirty="0" smtClean="0"/>
              <a:t> </a:t>
            </a:r>
            <a:r>
              <a:rPr lang="tr-TR" sz="9600" dirty="0" err="1" smtClean="0"/>
              <a:t>study</a:t>
            </a:r>
            <a:r>
              <a:rPr lang="tr-TR" sz="9600" dirty="0" smtClean="0"/>
              <a:t>. </a:t>
            </a:r>
          </a:p>
          <a:p>
            <a:pPr algn="just">
              <a:buNone/>
            </a:pPr>
            <a:endParaRPr lang="tr-TR" sz="9600" dirty="0" smtClean="0"/>
          </a:p>
          <a:p>
            <a:pPr algn="just">
              <a:buNone/>
            </a:pPr>
            <a:endParaRPr lang="tr-TR" sz="9600" dirty="0" smtClean="0"/>
          </a:p>
          <a:p>
            <a:pPr algn="just">
              <a:buNone/>
            </a:pPr>
            <a:endParaRPr lang="tr-TR" sz="9600" dirty="0" smtClean="0"/>
          </a:p>
          <a:p>
            <a:pPr algn="just">
              <a:buNone/>
            </a:pPr>
            <a:r>
              <a:rPr lang="tr-TR" sz="9600" dirty="0" smtClean="0"/>
              <a:t>	</a:t>
            </a:r>
            <a:r>
              <a:rPr lang="tr-TR" sz="9600" b="1" dirty="0" err="1" smtClean="0"/>
              <a:t>Sample</a:t>
            </a:r>
            <a:endParaRPr lang="tr-TR" sz="9600" b="1" dirty="0" smtClean="0"/>
          </a:p>
          <a:p>
            <a:pPr algn="just">
              <a:buNone/>
            </a:pPr>
            <a:r>
              <a:rPr lang="tr-TR" sz="9600" b="1" dirty="0" smtClean="0"/>
              <a:t>	</a:t>
            </a:r>
            <a:r>
              <a:rPr lang="tr-TR" sz="9600" dirty="0" smtClean="0"/>
              <a:t> 465 </a:t>
            </a:r>
            <a:r>
              <a:rPr lang="tr-TR" sz="9600" dirty="0" err="1" smtClean="0"/>
              <a:t>female</a:t>
            </a:r>
            <a:r>
              <a:rPr lang="tr-TR" sz="9600" dirty="0" smtClean="0"/>
              <a:t> </a:t>
            </a:r>
            <a:r>
              <a:rPr lang="tr-TR" sz="9600" dirty="0" err="1" smtClean="0"/>
              <a:t>students</a:t>
            </a:r>
            <a:r>
              <a:rPr lang="tr-TR" sz="9600" dirty="0" smtClean="0"/>
              <a:t> </a:t>
            </a:r>
            <a:r>
              <a:rPr lang="tr-TR" sz="9600" dirty="0" err="1" smtClean="0"/>
              <a:t>who</a:t>
            </a:r>
            <a:r>
              <a:rPr lang="tr-TR" sz="9600" dirty="0" smtClean="0"/>
              <a:t> </a:t>
            </a:r>
            <a:r>
              <a:rPr lang="tr-TR" sz="9600" dirty="0" err="1" smtClean="0"/>
              <a:t>staying</a:t>
            </a:r>
            <a:r>
              <a:rPr lang="tr-TR" sz="9600" dirty="0" smtClean="0"/>
              <a:t> a </a:t>
            </a:r>
            <a:r>
              <a:rPr lang="tr-TR" sz="9600" dirty="0" err="1" smtClean="0"/>
              <a:t>Dormitory</a:t>
            </a:r>
            <a:r>
              <a:rPr lang="tr-TR" sz="9600" dirty="0" smtClean="0"/>
              <a:t> of </a:t>
            </a:r>
            <a:r>
              <a:rPr lang="tr-TR" sz="9600" dirty="0" err="1" smtClean="0"/>
              <a:t>Credit</a:t>
            </a:r>
            <a:r>
              <a:rPr lang="tr-TR" sz="9600" dirty="0" smtClean="0"/>
              <a:t> </a:t>
            </a:r>
            <a:r>
              <a:rPr lang="tr-TR" sz="9600" dirty="0" err="1" smtClean="0"/>
              <a:t>and</a:t>
            </a:r>
            <a:r>
              <a:rPr lang="tr-TR" sz="9600" dirty="0" smtClean="0"/>
              <a:t> </a:t>
            </a:r>
            <a:r>
              <a:rPr lang="tr-TR" sz="9600" dirty="0" err="1" smtClean="0"/>
              <a:t>Dormitories</a:t>
            </a:r>
            <a:r>
              <a:rPr lang="tr-TR" sz="9600" dirty="0" smtClean="0"/>
              <a:t> </a:t>
            </a:r>
            <a:r>
              <a:rPr lang="tr-TR" sz="9600" dirty="0" err="1" smtClean="0"/>
              <a:t>Agency</a:t>
            </a:r>
            <a:r>
              <a:rPr lang="tr-TR" sz="9600" dirty="0" smtClean="0"/>
              <a:t> in </a:t>
            </a:r>
            <a:r>
              <a:rPr lang="tr-TR" sz="9600" dirty="0" err="1" smtClean="0"/>
              <a:t>Eastern</a:t>
            </a:r>
            <a:r>
              <a:rPr lang="tr-TR" sz="9600" dirty="0" smtClean="0"/>
              <a:t>  </a:t>
            </a:r>
            <a:r>
              <a:rPr lang="tr-TR" sz="9600" dirty="0" err="1" smtClean="0"/>
              <a:t>Turkey</a:t>
            </a:r>
            <a:r>
              <a:rPr lang="tr-TR" sz="9600" dirty="0" smtClean="0"/>
              <a:t>,  </a:t>
            </a:r>
            <a:r>
              <a:rPr lang="tr-TR" sz="9600" dirty="0" err="1" smtClean="0"/>
              <a:t>between</a:t>
            </a:r>
            <a:r>
              <a:rPr lang="tr-TR" sz="9600" dirty="0" smtClean="0"/>
              <a:t> </a:t>
            </a:r>
            <a:r>
              <a:rPr lang="tr-TR" sz="9600" dirty="0" err="1" smtClean="0"/>
              <a:t>June</a:t>
            </a:r>
            <a:r>
              <a:rPr lang="tr-TR" sz="9600" dirty="0" smtClean="0"/>
              <a:t> 20 </a:t>
            </a:r>
            <a:r>
              <a:rPr lang="tr-TR" sz="9600" dirty="0" err="1" smtClean="0"/>
              <a:t>to</a:t>
            </a:r>
            <a:r>
              <a:rPr lang="tr-TR" sz="9600" dirty="0" smtClean="0"/>
              <a:t> 25, 2015.</a:t>
            </a:r>
          </a:p>
          <a:p>
            <a:pPr algn="just">
              <a:buNone/>
            </a:pPr>
            <a:endParaRPr lang="tr-TR" sz="5900" b="1" dirty="0" smtClean="0"/>
          </a:p>
          <a:p>
            <a:pPr algn="just">
              <a:buNone/>
            </a:pPr>
            <a:r>
              <a:rPr lang="tr-TR" sz="5900" dirty="0" smtClean="0"/>
              <a:t>	</a:t>
            </a:r>
          </a:p>
          <a:p>
            <a:pPr algn="just">
              <a:buNone/>
            </a:pPr>
            <a:r>
              <a:rPr lang="tr-TR" dirty="0" smtClean="0"/>
              <a:t> </a:t>
            </a:r>
          </a:p>
          <a:p>
            <a:pPr algn="just">
              <a:buNone/>
            </a:pPr>
            <a:endParaRPr lang="tr-TR" dirty="0" smtClean="0"/>
          </a:p>
          <a:p>
            <a:endParaRPr lang="tr-TR" dirty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54DE1-B025-489F-881A-138E5BE5671A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55576" y="274638"/>
            <a:ext cx="7416824" cy="1143000"/>
          </a:xfrm>
          <a:solidFill>
            <a:schemeClr val="accent6">
              <a:lumMod val="40000"/>
              <a:lumOff val="60000"/>
            </a:schemeClr>
          </a:solidFill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r>
              <a:rPr lang="tr-TR" b="1" dirty="0" err="1" smtClean="0"/>
              <a:t>Method</a:t>
            </a:r>
            <a:r>
              <a:rPr lang="tr-TR" b="1" dirty="0" smtClean="0"/>
              <a:t> -II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1268760"/>
            <a:ext cx="8208912" cy="2808311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tr-TR" dirty="0" smtClean="0"/>
              <a:t>		 </a:t>
            </a:r>
          </a:p>
          <a:p>
            <a:pPr algn="just">
              <a:buNone/>
            </a:pPr>
            <a:r>
              <a:rPr lang="tr-TR" b="1" dirty="0"/>
              <a:t>	</a:t>
            </a:r>
            <a:r>
              <a:rPr lang="tr-TR" b="1" dirty="0" smtClean="0"/>
              <a:t>	Data Collection</a:t>
            </a:r>
          </a:p>
          <a:p>
            <a:pPr algn="just">
              <a:buNone/>
            </a:pPr>
            <a:endParaRPr lang="tr-TR" b="1" dirty="0" smtClean="0"/>
          </a:p>
          <a:p>
            <a:pPr algn="just">
              <a:buNone/>
            </a:pPr>
            <a:r>
              <a:rPr lang="tr-TR" dirty="0" smtClean="0"/>
              <a:t>	Data </a:t>
            </a:r>
            <a:r>
              <a:rPr lang="tr-TR" dirty="0" err="1" smtClean="0"/>
              <a:t>were</a:t>
            </a:r>
            <a:r>
              <a:rPr lang="tr-TR" dirty="0" smtClean="0"/>
              <a:t> </a:t>
            </a:r>
            <a:r>
              <a:rPr lang="tr-TR" dirty="0" err="1" smtClean="0"/>
              <a:t>collected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</a:t>
            </a:r>
            <a:r>
              <a:rPr lang="tr-TR" dirty="0" err="1" smtClean="0"/>
              <a:t>face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face</a:t>
            </a:r>
            <a:r>
              <a:rPr lang="tr-TR" dirty="0" smtClean="0"/>
              <a:t> </a:t>
            </a:r>
            <a:r>
              <a:rPr lang="tr-TR" dirty="0" err="1" smtClean="0"/>
              <a:t>interview</a:t>
            </a:r>
            <a:r>
              <a:rPr lang="tr-TR" dirty="0" smtClean="0"/>
              <a:t> </a:t>
            </a:r>
            <a:r>
              <a:rPr lang="tr-TR" dirty="0" err="1" smtClean="0"/>
              <a:t>technique</a:t>
            </a:r>
            <a:r>
              <a:rPr lang="tr-TR" dirty="0" smtClean="0"/>
              <a:t>,</a:t>
            </a:r>
          </a:p>
          <a:p>
            <a:pPr>
              <a:buNone/>
            </a:pPr>
            <a:r>
              <a:rPr lang="tr-TR" dirty="0" smtClean="0"/>
              <a:t>			</a:t>
            </a:r>
            <a:r>
              <a:rPr lang="tr-TR" b="1" dirty="0" err="1" smtClean="0"/>
              <a:t>using</a:t>
            </a:r>
            <a:r>
              <a:rPr lang="tr-TR" b="1" dirty="0" smtClean="0"/>
              <a:t>;</a:t>
            </a:r>
          </a:p>
          <a:p>
            <a:endParaRPr lang="tr-TR" dirty="0" smtClean="0"/>
          </a:p>
          <a:p>
            <a:pPr>
              <a:buNone/>
            </a:pPr>
            <a:r>
              <a:rPr lang="tr-TR" dirty="0" smtClean="0"/>
              <a:t> 	</a:t>
            </a:r>
            <a:r>
              <a:rPr lang="tr-TR" dirty="0" err="1" smtClean="0"/>
              <a:t>Questionnaire</a:t>
            </a:r>
            <a:r>
              <a:rPr lang="tr-TR" dirty="0" smtClean="0"/>
              <a:t> </a:t>
            </a:r>
            <a:r>
              <a:rPr lang="tr-TR" dirty="0" err="1" smtClean="0"/>
              <a:t>about</a:t>
            </a:r>
            <a:r>
              <a:rPr lang="tr-TR" dirty="0" smtClean="0"/>
              <a:t> </a:t>
            </a:r>
            <a:r>
              <a:rPr lang="tr-TR" dirty="0" err="1" smtClean="0"/>
              <a:t>Genital</a:t>
            </a:r>
            <a:r>
              <a:rPr lang="tr-TR" dirty="0" smtClean="0"/>
              <a:t> </a:t>
            </a:r>
            <a:r>
              <a:rPr lang="tr-TR" dirty="0" err="1" smtClean="0"/>
              <a:t>Health</a:t>
            </a:r>
            <a:r>
              <a:rPr lang="tr-TR" dirty="0" smtClean="0"/>
              <a:t> </a:t>
            </a:r>
            <a:r>
              <a:rPr lang="tr-TR" dirty="0" err="1" smtClean="0"/>
              <a:t>Status</a:t>
            </a:r>
            <a:r>
              <a:rPr lang="tr-TR" dirty="0" smtClean="0"/>
              <a:t> of </a:t>
            </a:r>
            <a:r>
              <a:rPr lang="tr-TR" dirty="0" err="1" smtClean="0"/>
              <a:t>Female</a:t>
            </a:r>
            <a:r>
              <a:rPr lang="tr-TR" dirty="0" smtClean="0"/>
              <a:t> </a:t>
            </a:r>
            <a:r>
              <a:rPr lang="tr-TR" dirty="0" err="1" smtClean="0"/>
              <a:t>Students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Influencing</a:t>
            </a:r>
            <a:r>
              <a:rPr lang="tr-TR" dirty="0" smtClean="0"/>
              <a:t> </a:t>
            </a:r>
            <a:r>
              <a:rPr lang="tr-TR" dirty="0" err="1" smtClean="0"/>
              <a:t>Factor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A95EA-F857-4E27-8046-C7679ACB73FC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b="1" dirty="0" err="1" smtClean="0"/>
              <a:t>Method</a:t>
            </a:r>
            <a:r>
              <a:rPr lang="tr-TR" b="1" dirty="0" smtClean="0"/>
              <a:t> -III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7" name="6 İçerik Yer Tutucusu"/>
          <p:cNvSpPr>
            <a:spLocks noGrp="1"/>
          </p:cNvSpPr>
          <p:nvPr>
            <p:ph sz="half" idx="2"/>
          </p:nvPr>
        </p:nvSpPr>
        <p:spPr>
          <a:xfrm>
            <a:off x="3563888" y="1600200"/>
            <a:ext cx="5122912" cy="4205064"/>
          </a:xfrm>
          <a:gradFill>
            <a:gsLst>
              <a:gs pos="0">
                <a:srgbClr val="8488C4">
                  <a:alpha val="45000"/>
                </a:srgb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tr-TR" b="1" dirty="0" smtClean="0"/>
              <a:t>Data </a:t>
            </a:r>
            <a:r>
              <a:rPr lang="tr-TR" b="1" dirty="0" err="1" smtClean="0"/>
              <a:t>Analysis</a:t>
            </a:r>
            <a:r>
              <a:rPr lang="tr-TR" b="1" dirty="0" smtClean="0"/>
              <a:t>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	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obtained</a:t>
            </a:r>
            <a:r>
              <a:rPr lang="tr-TR" dirty="0" smtClean="0"/>
              <a:t> data </a:t>
            </a:r>
            <a:r>
              <a:rPr lang="tr-TR" dirty="0" err="1" smtClean="0"/>
              <a:t>were</a:t>
            </a:r>
            <a:r>
              <a:rPr lang="tr-TR" dirty="0" smtClean="0"/>
              <a:t> </a:t>
            </a:r>
            <a:r>
              <a:rPr lang="tr-TR" dirty="0" err="1" smtClean="0"/>
              <a:t>analyzed</a:t>
            </a:r>
            <a:r>
              <a:rPr lang="tr-TR" dirty="0" smtClean="0"/>
              <a:t> on SPSS </a:t>
            </a:r>
            <a:r>
              <a:rPr lang="tr-TR" dirty="0" err="1" smtClean="0"/>
              <a:t>database</a:t>
            </a:r>
            <a:r>
              <a:rPr lang="tr-TR" dirty="0" smtClean="0"/>
              <a:t> </a:t>
            </a:r>
            <a:r>
              <a:rPr lang="tr-TR" dirty="0" err="1" smtClean="0"/>
              <a:t>using</a:t>
            </a:r>
            <a:r>
              <a:rPr lang="tr-TR" dirty="0" smtClean="0"/>
              <a:t> </a:t>
            </a:r>
            <a:r>
              <a:rPr lang="tr-TR" dirty="0" err="1" smtClean="0"/>
              <a:t>number</a:t>
            </a:r>
            <a:r>
              <a:rPr lang="tr-TR" dirty="0" smtClean="0"/>
              <a:t>, </a:t>
            </a:r>
            <a:r>
              <a:rPr lang="tr-TR" dirty="0" err="1" smtClean="0"/>
              <a:t>percentages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chi</a:t>
            </a:r>
            <a:r>
              <a:rPr lang="tr-TR" dirty="0" smtClean="0"/>
              <a:t>-</a:t>
            </a:r>
            <a:r>
              <a:rPr lang="tr-TR" dirty="0" err="1" smtClean="0"/>
              <a:t>square</a:t>
            </a:r>
            <a:r>
              <a:rPr lang="tr-TR" dirty="0" smtClean="0"/>
              <a:t> </a:t>
            </a:r>
            <a:r>
              <a:rPr lang="tr-TR" dirty="0" err="1" smtClean="0"/>
              <a:t>significance</a:t>
            </a:r>
            <a:r>
              <a:rPr lang="tr-TR" dirty="0" smtClean="0"/>
              <a:t> test.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b="1" dirty="0" smtClean="0"/>
              <a:t>	</a:t>
            </a:r>
            <a:r>
              <a:rPr lang="tr-TR" b="1" dirty="0" err="1" smtClean="0"/>
              <a:t>Ethic</a:t>
            </a:r>
            <a:r>
              <a:rPr lang="tr-TR" b="1" dirty="0" smtClean="0"/>
              <a:t> </a:t>
            </a:r>
            <a:r>
              <a:rPr lang="tr-TR" b="1" dirty="0" err="1" smtClean="0"/>
              <a:t>Dimention</a:t>
            </a:r>
            <a:r>
              <a:rPr lang="tr-TR" b="1" dirty="0" smtClean="0"/>
              <a:t> </a:t>
            </a:r>
          </a:p>
          <a:p>
            <a:pPr>
              <a:buNone/>
            </a:pPr>
            <a:endParaRPr lang="tr-TR" b="1" dirty="0" smtClean="0"/>
          </a:p>
          <a:p>
            <a:pPr>
              <a:buNone/>
            </a:pPr>
            <a:r>
              <a:rPr lang="tr-TR" dirty="0" smtClean="0"/>
              <a:t>	</a:t>
            </a:r>
            <a:r>
              <a:rPr lang="tr-TR" dirty="0" err="1" smtClean="0"/>
              <a:t>The</a:t>
            </a:r>
            <a:r>
              <a:rPr lang="tr-TR" dirty="0" smtClean="0"/>
              <a:t> w</a:t>
            </a:r>
            <a:r>
              <a:rPr lang="en-US" dirty="0" err="1" smtClean="0"/>
              <a:t>ritten</a:t>
            </a:r>
            <a:r>
              <a:rPr lang="en-US" dirty="0" smtClean="0"/>
              <a:t> permission </a:t>
            </a:r>
            <a:r>
              <a:rPr lang="tr-TR" dirty="0" err="1" smtClean="0"/>
              <a:t>was</a:t>
            </a:r>
            <a:r>
              <a:rPr lang="tr-TR" dirty="0" smtClean="0"/>
              <a:t> </a:t>
            </a:r>
            <a:r>
              <a:rPr lang="tr-TR" dirty="0" err="1" smtClean="0"/>
              <a:t>taken</a:t>
            </a:r>
            <a:r>
              <a:rPr lang="tr-TR" dirty="0" smtClean="0"/>
              <a:t> </a:t>
            </a:r>
            <a:r>
              <a:rPr lang="tr-TR" dirty="0" err="1" smtClean="0"/>
              <a:t>from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Dormitory</a:t>
            </a:r>
            <a:r>
              <a:rPr lang="tr-TR" dirty="0" smtClean="0"/>
              <a:t> of </a:t>
            </a:r>
            <a:r>
              <a:rPr lang="tr-TR" dirty="0" err="1" smtClean="0"/>
              <a:t>Credit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Dormitories</a:t>
            </a:r>
            <a:r>
              <a:rPr lang="tr-TR" dirty="0" smtClean="0"/>
              <a:t> </a:t>
            </a:r>
            <a:r>
              <a:rPr lang="tr-TR" dirty="0" err="1" smtClean="0"/>
              <a:t>Agency</a:t>
            </a:r>
            <a:r>
              <a:rPr lang="tr-TR" dirty="0" smtClean="0"/>
              <a:t>. D</a:t>
            </a:r>
            <a:r>
              <a:rPr lang="en-US" dirty="0" err="1" smtClean="0"/>
              <a:t>ata</a:t>
            </a:r>
            <a:r>
              <a:rPr lang="en-US" dirty="0" smtClean="0"/>
              <a:t> collection was on a voluntary basis in accordance with the Declaration of Helsinki.</a:t>
            </a:r>
            <a:endParaRPr lang="tr-TR" dirty="0" smtClean="0"/>
          </a:p>
          <a:p>
            <a:pPr>
              <a:buNone/>
            </a:pPr>
            <a:endParaRPr lang="tr-TR" b="1" dirty="0" smtClean="0"/>
          </a:p>
          <a:p>
            <a:endParaRPr lang="tr-TR" dirty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10C1F-94B7-4B38-9AE6-F9F99B4C2C41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  <p:pic>
        <p:nvPicPr>
          <p:cNvPr id="8" name="Resim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132856"/>
            <a:ext cx="2880320" cy="3600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chemeClr val="bg2">
              <a:lumMod val="75000"/>
            </a:schemeClr>
          </a:solidFill>
          <a:effectLst>
            <a:reflection blurRad="6350" stA="50000" endA="300" endPos="55000" dir="5400000" sy="-100000" algn="bl" rotWithShape="0"/>
            <a:softEdge rad="127000"/>
          </a:effectLst>
        </p:spPr>
        <p:txBody>
          <a:bodyPr/>
          <a:lstStyle/>
          <a:p>
            <a:r>
              <a:rPr lang="tr-TR" b="1" dirty="0" err="1" smtClean="0"/>
              <a:t>Results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23928" y="1340768"/>
            <a:ext cx="4896544" cy="4680520"/>
          </a:xfrm>
        </p:spPr>
        <p:txBody>
          <a:bodyPr>
            <a:normAutofit/>
          </a:bodyPr>
          <a:lstStyle/>
          <a:p>
            <a:pPr>
              <a:buNone/>
            </a:pPr>
            <a:endParaRPr lang="tr-TR" dirty="0" smtClean="0"/>
          </a:p>
          <a:p>
            <a:pPr>
              <a:buFont typeface="Wingdings" pitchFamily="2" charset="2"/>
              <a:buChar char="v"/>
            </a:pPr>
            <a:r>
              <a:rPr lang="tr-TR" sz="2600" dirty="0" err="1" smtClean="0"/>
              <a:t>The</a:t>
            </a:r>
            <a:r>
              <a:rPr lang="tr-TR" sz="2600" dirty="0" smtClean="0"/>
              <a:t> </a:t>
            </a:r>
            <a:r>
              <a:rPr lang="tr-TR" sz="2600" dirty="0" err="1" smtClean="0"/>
              <a:t>students</a:t>
            </a:r>
            <a:r>
              <a:rPr lang="tr-TR" sz="2600" dirty="0" smtClean="0"/>
              <a:t> </a:t>
            </a:r>
            <a:r>
              <a:rPr lang="tr-TR" sz="2600" dirty="0" err="1" smtClean="0"/>
              <a:t>mean</a:t>
            </a:r>
            <a:r>
              <a:rPr lang="tr-TR" sz="2600" dirty="0" smtClean="0"/>
              <a:t> </a:t>
            </a:r>
            <a:r>
              <a:rPr lang="tr-TR" sz="2600" dirty="0" err="1" smtClean="0"/>
              <a:t>age</a:t>
            </a:r>
            <a:r>
              <a:rPr lang="tr-TR" sz="2600" dirty="0" smtClean="0"/>
              <a:t> </a:t>
            </a:r>
            <a:r>
              <a:rPr lang="tr-TR" sz="2600" dirty="0" err="1" smtClean="0"/>
              <a:t>was</a:t>
            </a:r>
            <a:r>
              <a:rPr lang="tr-TR" sz="2600" dirty="0" smtClean="0"/>
              <a:t> 21.42±1.74.</a:t>
            </a:r>
          </a:p>
          <a:p>
            <a:pPr>
              <a:buFont typeface="Wingdings" pitchFamily="2" charset="2"/>
              <a:buChar char="v"/>
            </a:pPr>
            <a:r>
              <a:rPr lang="tr-TR" sz="2600" dirty="0" smtClean="0"/>
              <a:t>13,5% of  </a:t>
            </a:r>
            <a:r>
              <a:rPr lang="tr-TR" sz="2600" dirty="0" err="1" smtClean="0"/>
              <a:t>vocational</a:t>
            </a:r>
            <a:r>
              <a:rPr lang="tr-TR" sz="2600" dirty="0" smtClean="0"/>
              <a:t> </a:t>
            </a:r>
            <a:r>
              <a:rPr lang="tr-TR" sz="2600" dirty="0" err="1" smtClean="0"/>
              <a:t>school</a:t>
            </a:r>
            <a:r>
              <a:rPr lang="tr-TR" sz="2600" dirty="0" smtClean="0"/>
              <a:t> </a:t>
            </a:r>
            <a:r>
              <a:rPr lang="tr-TR" sz="2600" dirty="0" err="1" smtClean="0"/>
              <a:t>students</a:t>
            </a:r>
            <a:r>
              <a:rPr lang="tr-TR" sz="2600" dirty="0" smtClean="0"/>
              <a:t>,</a:t>
            </a:r>
          </a:p>
          <a:p>
            <a:pPr>
              <a:buFont typeface="Wingdings" pitchFamily="2" charset="2"/>
              <a:buChar char="v"/>
            </a:pPr>
            <a:r>
              <a:rPr lang="tr-TR" sz="2600" dirty="0" smtClean="0"/>
              <a:t> </a:t>
            </a:r>
            <a:r>
              <a:rPr lang="en-GB" sz="2600" dirty="0" smtClean="0"/>
              <a:t>86,5</a:t>
            </a:r>
            <a:r>
              <a:rPr lang="tr-TR" sz="2600" dirty="0" smtClean="0"/>
              <a:t>% of </a:t>
            </a:r>
            <a:r>
              <a:rPr lang="tr-TR" sz="2600" dirty="0" err="1" smtClean="0"/>
              <a:t>them</a:t>
            </a:r>
            <a:r>
              <a:rPr lang="tr-TR" sz="2600" dirty="0" smtClean="0"/>
              <a:t> </a:t>
            </a:r>
            <a:r>
              <a:rPr lang="tr-TR" sz="2600" dirty="0" err="1" smtClean="0"/>
              <a:t>undergraduate</a:t>
            </a:r>
            <a:r>
              <a:rPr lang="tr-TR" sz="2600" dirty="0" smtClean="0"/>
              <a:t> </a:t>
            </a:r>
            <a:r>
              <a:rPr lang="tr-TR" sz="2600" dirty="0" err="1" smtClean="0"/>
              <a:t>student</a:t>
            </a:r>
            <a:r>
              <a:rPr lang="tr-TR" sz="2600" dirty="0" smtClean="0"/>
              <a:t>.</a:t>
            </a:r>
          </a:p>
          <a:p>
            <a:pPr>
              <a:buFont typeface="Wingdings" pitchFamily="2" charset="2"/>
              <a:buChar char="v"/>
            </a:pPr>
            <a:r>
              <a:rPr lang="tr-TR" sz="2600" dirty="0" smtClean="0"/>
              <a:t>33.3% of </a:t>
            </a:r>
            <a:r>
              <a:rPr lang="tr-TR" sz="2600" dirty="0" err="1" smtClean="0"/>
              <a:t>them</a:t>
            </a:r>
            <a:r>
              <a:rPr lang="tr-TR" sz="2600" dirty="0" smtClean="0"/>
              <a:t> </a:t>
            </a:r>
            <a:r>
              <a:rPr lang="tr-TR" sz="2600" dirty="0" err="1" smtClean="0"/>
              <a:t>have</a:t>
            </a:r>
            <a:r>
              <a:rPr lang="tr-TR" sz="2600" dirty="0" smtClean="0"/>
              <a:t> no </a:t>
            </a:r>
            <a:r>
              <a:rPr lang="tr-TR" sz="2600" dirty="0" err="1" smtClean="0"/>
              <a:t>social</a:t>
            </a:r>
            <a:r>
              <a:rPr lang="tr-TR" sz="2600" dirty="0" smtClean="0"/>
              <a:t> </a:t>
            </a:r>
            <a:r>
              <a:rPr lang="tr-TR" sz="2600" dirty="0" err="1" smtClean="0"/>
              <a:t>security</a:t>
            </a:r>
            <a:r>
              <a:rPr lang="tr-TR" sz="2600" dirty="0" smtClean="0"/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GB" sz="2600" dirty="0" smtClean="0"/>
              <a:t>38,9%</a:t>
            </a:r>
            <a:r>
              <a:rPr lang="tr-TR" sz="2600" dirty="0" smtClean="0"/>
              <a:t> </a:t>
            </a:r>
            <a:r>
              <a:rPr lang="tr-TR" sz="2600" dirty="0" err="1" smtClean="0"/>
              <a:t>have</a:t>
            </a:r>
            <a:r>
              <a:rPr lang="tr-TR" sz="2600" dirty="0" smtClean="0"/>
              <a:t> </a:t>
            </a:r>
            <a:r>
              <a:rPr lang="tr-TR" sz="2600" dirty="0" err="1" smtClean="0"/>
              <a:t>unsufficient</a:t>
            </a:r>
            <a:r>
              <a:rPr lang="tr-TR" sz="2600" dirty="0" smtClean="0"/>
              <a:t> </a:t>
            </a:r>
            <a:r>
              <a:rPr lang="tr-TR" sz="2600" dirty="0" err="1" smtClean="0"/>
              <a:t>income</a:t>
            </a:r>
            <a:r>
              <a:rPr lang="tr-TR" sz="2600" dirty="0" smtClean="0"/>
              <a:t>.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5EA2-57BE-4CBA-96B7-755797667FEF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1556792"/>
            <a:ext cx="3960439" cy="4320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23528" y="476672"/>
            <a:ext cx="8363272" cy="648072"/>
          </a:xfrm>
        </p:spPr>
        <p:txBody>
          <a:bodyPr>
            <a:normAutofit fontScale="90000"/>
          </a:bodyPr>
          <a:lstStyle/>
          <a:p>
            <a:r>
              <a:rPr lang="tr-TR" sz="2800" b="1" dirty="0" smtClean="0"/>
              <a:t/>
            </a:r>
            <a:br>
              <a:rPr lang="tr-TR" sz="2800" b="1" dirty="0" smtClean="0"/>
            </a:br>
            <a:r>
              <a:rPr lang="tr-TR" sz="2800" b="1" dirty="0" err="1" smtClean="0"/>
              <a:t>Table</a:t>
            </a:r>
            <a:r>
              <a:rPr lang="tr-TR" sz="2800" b="1" dirty="0" smtClean="0"/>
              <a:t> 1. </a:t>
            </a:r>
            <a:r>
              <a:rPr lang="tr-TR" sz="2800" b="1" dirty="0" err="1" smtClean="0"/>
              <a:t>Some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Hygienic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Habits</a:t>
            </a:r>
            <a:r>
              <a:rPr lang="tr-TR" sz="2800" b="1" dirty="0" smtClean="0"/>
              <a:t>  of </a:t>
            </a:r>
            <a:r>
              <a:rPr lang="tr-TR" sz="2800" b="1" dirty="0" err="1" smtClean="0"/>
              <a:t>Students</a:t>
            </a:r>
            <a:r>
              <a:rPr lang="tr-TR" sz="2800" b="1" dirty="0" smtClean="0"/>
              <a:t> I </a:t>
            </a:r>
            <a:r>
              <a:rPr lang="en-GB" sz="2800" b="1" dirty="0" smtClean="0"/>
              <a:t>(n=465)</a:t>
            </a:r>
            <a:r>
              <a:rPr lang="tr-TR" sz="2800" b="1" dirty="0" smtClean="0"/>
              <a:t> </a:t>
            </a:r>
            <a:br>
              <a:rPr lang="tr-TR" sz="2800" b="1" dirty="0" smtClean="0"/>
            </a:br>
            <a:endParaRPr lang="tr-TR" sz="2800" b="1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506127602"/>
              </p:ext>
            </p:extLst>
          </p:nvPr>
        </p:nvGraphicFramePr>
        <p:xfrm>
          <a:off x="251520" y="1412776"/>
          <a:ext cx="8496942" cy="47967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08"/>
                <a:gridCol w="1992220"/>
                <a:gridCol w="2832314"/>
              </a:tblGrid>
              <a:tr h="4340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Number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Percentage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3746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Frequency</a:t>
                      </a:r>
                      <a:r>
                        <a:rPr lang="tr-TR" sz="16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of </a:t>
                      </a:r>
                      <a:r>
                        <a:rPr lang="tr-TR" sz="1600" b="1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bath</a:t>
                      </a:r>
                      <a:r>
                        <a:rPr lang="tr-TR" sz="1600" b="1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tr-TR" sz="1600" b="1" baseline="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weekly</a:t>
                      </a:r>
                      <a:r>
                        <a:rPr lang="tr-TR" sz="1600" b="1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tr-TR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Once</a:t>
                      </a:r>
                      <a:endParaRPr lang="tr-TR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Twice</a:t>
                      </a:r>
                      <a:endParaRPr lang="tr-TR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Three</a:t>
                      </a:r>
                      <a:r>
                        <a:rPr lang="tr-TR" sz="16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aseline="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times</a:t>
                      </a:r>
                      <a:endParaRPr lang="tr-TR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Every</a:t>
                      </a:r>
                      <a:r>
                        <a:rPr lang="tr-TR" sz="16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600" baseline="0" dirty="0" err="1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day</a:t>
                      </a:r>
                      <a:endParaRPr lang="tr-TR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tr-TR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84</a:t>
                      </a:r>
                      <a:endParaRPr lang="tr-TR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282</a:t>
                      </a:r>
                      <a:endParaRPr lang="tr-TR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85</a:t>
                      </a:r>
                      <a:endParaRPr lang="tr-TR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tr-TR" sz="16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3,0</a:t>
                      </a:r>
                      <a:endParaRPr lang="tr-TR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18,1</a:t>
                      </a:r>
                      <a:endParaRPr lang="tr-TR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60,6</a:t>
                      </a:r>
                      <a:endParaRPr lang="tr-TR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18,3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334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Cleaning</a:t>
                      </a:r>
                      <a:r>
                        <a:rPr lang="tr-TR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metod</a:t>
                      </a:r>
                      <a:r>
                        <a:rPr lang="tr-TR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of </a:t>
                      </a:r>
                      <a:r>
                        <a:rPr lang="tr-TR" sz="16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genital</a:t>
                      </a:r>
                      <a:r>
                        <a:rPr lang="tr-TR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area</a:t>
                      </a:r>
                      <a:r>
                        <a:rPr lang="tr-TR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(n=462</a:t>
                      </a:r>
                      <a:r>
                        <a:rPr lang="tr-TR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)*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Water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Soap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Losion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301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112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49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64,7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24,0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11,3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209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Drying</a:t>
                      </a:r>
                      <a:r>
                        <a:rPr lang="tr-TR" sz="16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="1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condition</a:t>
                      </a:r>
                      <a:r>
                        <a:rPr lang="tr-TR" sz="16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of </a:t>
                      </a:r>
                      <a:r>
                        <a:rPr lang="tr-TR" sz="1600" b="1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genital</a:t>
                      </a:r>
                      <a:r>
                        <a:rPr lang="tr-TR" sz="16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="1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area</a:t>
                      </a:r>
                      <a:endParaRPr lang="tr-TR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Drying</a:t>
                      </a:r>
                      <a:endParaRPr lang="tr-TR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Not </a:t>
                      </a: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drying</a:t>
                      </a:r>
                      <a:endParaRPr lang="tr-TR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383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82,2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17,8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32C2C-6905-42C8-9591-3CA2A5A1E4B4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sz="2400" b="1" dirty="0" smtClean="0"/>
              <a:t/>
            </a:r>
            <a:br>
              <a:rPr lang="tr-TR" sz="2400" b="1" dirty="0" smtClean="0"/>
            </a:br>
            <a:r>
              <a:rPr lang="tr-TR" sz="2400" b="1" dirty="0" err="1" smtClean="0"/>
              <a:t>Table</a:t>
            </a:r>
            <a:r>
              <a:rPr lang="tr-TR" sz="2400" b="1" dirty="0" smtClean="0"/>
              <a:t> 1. </a:t>
            </a:r>
            <a:r>
              <a:rPr lang="tr-TR" sz="2400" b="1" dirty="0" err="1" smtClean="0"/>
              <a:t>Some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Hygienic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Habits</a:t>
            </a:r>
            <a:r>
              <a:rPr lang="tr-TR" sz="2400" b="1" dirty="0" smtClean="0"/>
              <a:t>  of </a:t>
            </a:r>
            <a:r>
              <a:rPr lang="tr-TR" sz="2400" b="1" dirty="0" err="1" smtClean="0"/>
              <a:t>Students</a:t>
            </a:r>
            <a:r>
              <a:rPr lang="tr-TR" sz="2400" b="1" dirty="0" smtClean="0"/>
              <a:t> II </a:t>
            </a:r>
            <a:r>
              <a:rPr lang="en-GB" sz="2400" b="1" dirty="0" smtClean="0"/>
              <a:t>(n=465)</a:t>
            </a:r>
            <a:r>
              <a:rPr lang="tr-TR" sz="2400" b="1" dirty="0" smtClean="0"/>
              <a:t> </a:t>
            </a:r>
            <a:br>
              <a:rPr lang="tr-TR" sz="2400" b="1" dirty="0" smtClean="0"/>
            </a:br>
            <a:r>
              <a:rPr lang="tr-TR" sz="2400" b="1" dirty="0" smtClean="0"/>
              <a:t>- </a:t>
            </a:r>
            <a:endParaRPr lang="tr-TR" sz="2400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181792744"/>
              </p:ext>
            </p:extLst>
          </p:nvPr>
        </p:nvGraphicFramePr>
        <p:xfrm>
          <a:off x="179513" y="908720"/>
          <a:ext cx="8712970" cy="58543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4576"/>
                <a:gridCol w="624071"/>
                <a:gridCol w="1032113"/>
                <a:gridCol w="1872210"/>
              </a:tblGrid>
              <a:tr h="720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b="1" kern="12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Number</a:t>
                      </a:r>
                      <a:r>
                        <a:rPr lang="tr-TR" sz="16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tr-TR" sz="1600" b="1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b="1" kern="12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Percentage</a:t>
                      </a:r>
                      <a:endParaRPr lang="tr-TR" sz="1600" b="1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58417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b="1" kern="12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The</a:t>
                      </a:r>
                      <a:r>
                        <a:rPr lang="tr-TR" sz="16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frequency</a:t>
                      </a:r>
                      <a:r>
                        <a:rPr lang="tr-TR" sz="16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of </a:t>
                      </a:r>
                      <a:r>
                        <a:rPr lang="tr-TR" sz="16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changing</a:t>
                      </a:r>
                      <a:r>
                        <a:rPr lang="tr-TR" sz="16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underwear</a:t>
                      </a:r>
                      <a:r>
                        <a:rPr lang="tr-TR" sz="16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tr-TR" sz="16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weekly</a:t>
                      </a:r>
                      <a:r>
                        <a:rPr lang="tr-TR" sz="16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Once</a:t>
                      </a:r>
                      <a:endParaRPr lang="tr-TR" sz="1600" b="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Twice</a:t>
                      </a:r>
                      <a:endParaRPr lang="tr-TR" sz="1600" b="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Three</a:t>
                      </a:r>
                      <a:r>
                        <a:rPr lang="tr-TR" sz="1600" b="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="0" baseline="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times</a:t>
                      </a:r>
                      <a:endParaRPr lang="tr-TR" sz="1600" b="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0" dirty="0" err="1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Every</a:t>
                      </a:r>
                      <a:r>
                        <a:rPr lang="tr-TR" sz="1600" b="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600" b="0" baseline="0" dirty="0" err="1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day</a:t>
                      </a:r>
                      <a:endParaRPr lang="tr-TR" sz="16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b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b="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tr-TR" sz="16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46</a:t>
                      </a:r>
                      <a:endParaRPr lang="tr-TR" sz="16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192</a:t>
                      </a:r>
                      <a:endParaRPr lang="tr-TR" sz="16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208</a:t>
                      </a:r>
                      <a:endParaRPr lang="tr-TR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b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b="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4,2</a:t>
                      </a:r>
                      <a:endParaRPr lang="tr-TR" sz="16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9,9</a:t>
                      </a:r>
                      <a:endParaRPr lang="tr-TR" sz="16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41,2</a:t>
                      </a:r>
                      <a:endParaRPr lang="tr-TR" sz="16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44,7</a:t>
                      </a:r>
                      <a:endParaRPr lang="tr-TR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b="1" kern="12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Washing</a:t>
                      </a:r>
                      <a:r>
                        <a:rPr lang="tr-TR" sz="16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tool</a:t>
                      </a:r>
                      <a:r>
                        <a:rPr lang="tr-TR" sz="16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of </a:t>
                      </a:r>
                      <a:r>
                        <a:rPr lang="tr-TR" sz="16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underwear</a:t>
                      </a:r>
                      <a:endParaRPr lang="tr-TR" sz="1600" b="1" kern="12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With</a:t>
                      </a:r>
                      <a:r>
                        <a:rPr lang="tr-TR" sz="16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600" baseline="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hand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With</a:t>
                      </a: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washing</a:t>
                      </a:r>
                      <a:r>
                        <a:rPr lang="tr-TR" sz="16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aseline="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machine</a:t>
                      </a:r>
                      <a:endParaRPr lang="tr-TR" sz="1600" baseline="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210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255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45,2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54,8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0130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b="1" kern="12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Washing</a:t>
                      </a:r>
                      <a:r>
                        <a:rPr lang="tr-TR" sz="16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temperature</a:t>
                      </a:r>
                      <a:r>
                        <a:rPr lang="tr-TR" sz="16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of  </a:t>
                      </a:r>
                      <a:r>
                        <a:rPr lang="tr-TR" sz="16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under</a:t>
                      </a:r>
                      <a:r>
                        <a:rPr lang="tr-TR" sz="16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wear</a:t>
                      </a:r>
                      <a:r>
                        <a:rPr lang="tr-TR" sz="16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in </a:t>
                      </a:r>
                      <a:r>
                        <a:rPr lang="tr-TR" sz="16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washing</a:t>
                      </a:r>
                      <a:r>
                        <a:rPr lang="tr-TR" sz="16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machine</a:t>
                      </a:r>
                      <a:r>
                        <a:rPr lang="tr-TR" sz="16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(0C</a:t>
                      </a:r>
                      <a:r>
                        <a:rPr lang="tr-TR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endParaRPr lang="tr-TR" sz="16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tr-TR" sz="16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tr-TR" sz="1600" b="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Mean±SD</a:t>
                      </a:r>
                      <a:r>
                        <a:rPr lang="tr-TR" sz="16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  </a:t>
                      </a:r>
                      <a:endParaRPr lang="tr-TR" sz="16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61,11</a:t>
                      </a:r>
                      <a:r>
                        <a:rPr lang="en-GB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±18,11 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11116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Daily </a:t>
                      </a:r>
                      <a:r>
                        <a:rPr lang="tr-TR" sz="16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pad</a:t>
                      </a:r>
                      <a:r>
                        <a:rPr lang="tr-TR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usage</a:t>
                      </a:r>
                      <a:r>
                        <a:rPr lang="tr-TR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Using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Not </a:t>
                      </a: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using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221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244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47,5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52,5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7847E-DA3F-46AB-B90D-475FFC4865DB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76672"/>
          </a:xfrm>
        </p:spPr>
        <p:txBody>
          <a:bodyPr>
            <a:normAutofit fontScale="90000"/>
          </a:bodyPr>
          <a:lstStyle/>
          <a:p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sz="2700" b="1" dirty="0" err="1" smtClean="0"/>
              <a:t>Table</a:t>
            </a:r>
            <a:r>
              <a:rPr lang="tr-TR" sz="2700" b="1" dirty="0" smtClean="0"/>
              <a:t> 1. </a:t>
            </a:r>
            <a:r>
              <a:rPr lang="tr-TR" sz="2700" b="1" dirty="0" err="1" smtClean="0"/>
              <a:t>Some</a:t>
            </a:r>
            <a:r>
              <a:rPr lang="tr-TR" sz="2700" b="1" dirty="0" smtClean="0"/>
              <a:t> </a:t>
            </a:r>
            <a:r>
              <a:rPr lang="tr-TR" sz="2700" b="1" dirty="0" err="1" smtClean="0"/>
              <a:t>Hygienic</a:t>
            </a:r>
            <a:r>
              <a:rPr lang="tr-TR" sz="2700" b="1" dirty="0" smtClean="0"/>
              <a:t> </a:t>
            </a:r>
            <a:r>
              <a:rPr lang="tr-TR" sz="2700" b="1" dirty="0" err="1" smtClean="0"/>
              <a:t>Habits</a:t>
            </a:r>
            <a:r>
              <a:rPr lang="tr-TR" sz="2700" b="1" dirty="0" smtClean="0"/>
              <a:t>  of </a:t>
            </a:r>
            <a:r>
              <a:rPr lang="tr-TR" sz="2700" b="1" dirty="0" err="1" smtClean="0"/>
              <a:t>Students</a:t>
            </a:r>
            <a:r>
              <a:rPr lang="tr-TR" sz="2700" b="1" dirty="0" smtClean="0"/>
              <a:t> III </a:t>
            </a:r>
            <a:r>
              <a:rPr lang="en-GB" sz="2700" b="1" dirty="0" smtClean="0"/>
              <a:t>(n=465)</a:t>
            </a:r>
            <a:r>
              <a:rPr lang="tr-TR" sz="2700" b="1" dirty="0" smtClean="0"/>
              <a:t> </a:t>
            </a:r>
            <a:br>
              <a:rPr lang="tr-TR" sz="2700" b="1" dirty="0" smtClean="0"/>
            </a:br>
            <a:endParaRPr lang="tr-TR" sz="2700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74961629"/>
              </p:ext>
            </p:extLst>
          </p:nvPr>
        </p:nvGraphicFramePr>
        <p:xfrm>
          <a:off x="251520" y="692696"/>
          <a:ext cx="8496944" cy="5573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/>
                <a:gridCol w="1944216"/>
                <a:gridCol w="2520280"/>
              </a:tblGrid>
              <a:tr h="2079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Number</a:t>
                      </a:r>
                      <a:endParaRPr lang="tr-TR" sz="18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Percentage</a:t>
                      </a:r>
                      <a:endParaRPr lang="tr-TR" sz="18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681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The</a:t>
                      </a:r>
                      <a:r>
                        <a:rPr lang="tr-TR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frequency</a:t>
                      </a:r>
                      <a:r>
                        <a:rPr lang="tr-TR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of </a:t>
                      </a:r>
                      <a:r>
                        <a:rPr lang="tr-TR" sz="18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changing</a:t>
                      </a:r>
                      <a:r>
                        <a:rPr lang="tr-TR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pad</a:t>
                      </a:r>
                      <a:r>
                        <a:rPr lang="tr-TR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during</a:t>
                      </a:r>
                      <a:r>
                        <a:rPr lang="tr-TR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the</a:t>
                      </a:r>
                      <a:r>
                        <a:rPr lang="tr-TR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menstruation</a:t>
                      </a:r>
                      <a:r>
                        <a:rPr lang="tr-TR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period</a:t>
                      </a:r>
                      <a:r>
                        <a:rPr lang="tr-TR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(n=417)*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For</a:t>
                      </a:r>
                      <a:r>
                        <a:rPr lang="tr-TR" sz="18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less</a:t>
                      </a:r>
                      <a:r>
                        <a:rPr lang="tr-TR" sz="18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than</a:t>
                      </a:r>
                      <a:r>
                        <a:rPr lang="tr-TR" sz="18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4 </a:t>
                      </a:r>
                      <a:r>
                        <a:rPr lang="tr-TR" sz="1800" b="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hours</a:t>
                      </a:r>
                      <a:endParaRPr lang="tr-TR" sz="18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</a:t>
                      </a:r>
                      <a:r>
                        <a:rPr lang="tr-TR" sz="1800" b="0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hour</a:t>
                      </a:r>
                      <a:r>
                        <a:rPr lang="tr-TR" sz="18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0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intervals</a:t>
                      </a:r>
                      <a:endParaRPr lang="tr-TR" sz="1800" b="0" kern="12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Change</a:t>
                      </a:r>
                      <a:r>
                        <a:rPr lang="tr-TR" sz="18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pads</a:t>
                      </a:r>
                      <a:r>
                        <a:rPr lang="tr-TR" sz="18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needed</a:t>
                      </a:r>
                      <a:endParaRPr lang="tr-TR" sz="1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228</a:t>
                      </a:r>
                      <a:endParaRPr lang="tr-TR" sz="18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88</a:t>
                      </a:r>
                      <a:endParaRPr lang="tr-TR" sz="18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</a:t>
                      </a:r>
                      <a:endParaRPr lang="tr-TR" sz="1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59,3</a:t>
                      </a:r>
                      <a:endParaRPr lang="tr-TR" sz="18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18,9</a:t>
                      </a:r>
                      <a:endParaRPr lang="tr-TR" sz="18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21,7</a:t>
                      </a:r>
                      <a:endParaRPr lang="tr-TR" sz="1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428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Taking</a:t>
                      </a:r>
                      <a:r>
                        <a:rPr lang="tr-TR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a </a:t>
                      </a:r>
                      <a:r>
                        <a:rPr lang="tr-TR" sz="18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shower</a:t>
                      </a:r>
                      <a:r>
                        <a:rPr lang="tr-TR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status</a:t>
                      </a:r>
                      <a:r>
                        <a:rPr lang="tr-TR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during</a:t>
                      </a:r>
                      <a:r>
                        <a:rPr lang="tr-TR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mensturation</a:t>
                      </a:r>
                      <a:r>
                        <a:rPr lang="tr-TR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period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Taking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Not </a:t>
                      </a:r>
                      <a:r>
                        <a:rPr lang="tr-TR" sz="18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taking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378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87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81,3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18,7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434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Shpwer</a:t>
                      </a:r>
                      <a:r>
                        <a:rPr lang="tr-TR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type</a:t>
                      </a:r>
                      <a:r>
                        <a:rPr lang="tr-TR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(n=378</a:t>
                      </a:r>
                      <a:r>
                        <a:rPr lang="tr-TR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)*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Standing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Sitting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355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23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93,9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6,1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9475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Washing</a:t>
                      </a:r>
                      <a:r>
                        <a:rPr lang="tr-TR" sz="18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hands</a:t>
                      </a:r>
                      <a:r>
                        <a:rPr lang="tr-TR" sz="18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before</a:t>
                      </a:r>
                      <a:r>
                        <a:rPr lang="tr-TR" sz="18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toilet</a:t>
                      </a:r>
                      <a:r>
                        <a:rPr lang="tr-TR" sz="18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Washing</a:t>
                      </a:r>
                      <a:endParaRPr lang="tr-TR" sz="1800" b="0" kern="12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Not </a:t>
                      </a:r>
                      <a:r>
                        <a:rPr lang="tr-TR" sz="1800" b="0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washing</a:t>
                      </a:r>
                      <a:endParaRPr lang="tr-TR" sz="1800" b="0" kern="12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127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338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27,3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72,7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9218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Cleaning</a:t>
                      </a:r>
                      <a:r>
                        <a:rPr lang="tr-TR" sz="18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direction</a:t>
                      </a:r>
                      <a:r>
                        <a:rPr lang="tr-TR" sz="18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of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genital</a:t>
                      </a:r>
                      <a:r>
                        <a:rPr lang="tr-TR" sz="18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area</a:t>
                      </a:r>
                      <a:endParaRPr lang="tr-TR" sz="1800" b="1" kern="12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Front</a:t>
                      </a:r>
                      <a:r>
                        <a:rPr lang="tr-TR" sz="18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0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</a:t>
                      </a:r>
                      <a:r>
                        <a:rPr lang="tr-TR" sz="18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0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back</a:t>
                      </a:r>
                      <a:endParaRPr lang="tr-TR" sz="1800" b="0" kern="12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Back</a:t>
                      </a:r>
                      <a:r>
                        <a:rPr lang="tr-TR" sz="18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0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</a:t>
                      </a:r>
                      <a:r>
                        <a:rPr lang="tr-TR" sz="1800" b="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0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front</a:t>
                      </a:r>
                      <a:endParaRPr lang="tr-TR" sz="1800" b="0" kern="12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286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179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61,5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38,5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31882-BDB7-473D-A031-4B5CD3C9C735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260648"/>
            <a:ext cx="8892480" cy="648072"/>
          </a:xfrm>
        </p:spPr>
        <p:txBody>
          <a:bodyPr>
            <a:normAutofit fontScale="90000"/>
          </a:bodyPr>
          <a:lstStyle/>
          <a:p>
            <a:r>
              <a:rPr lang="tr-TR" sz="2700" b="1" dirty="0" smtClean="0"/>
              <a:t/>
            </a:r>
            <a:br>
              <a:rPr lang="tr-TR" sz="2700" b="1" dirty="0" smtClean="0"/>
            </a:br>
            <a:r>
              <a:rPr lang="tr-TR" sz="2700" b="1" dirty="0" smtClean="0"/>
              <a:t/>
            </a:r>
            <a:br>
              <a:rPr lang="tr-TR" sz="2700" b="1" dirty="0" smtClean="0"/>
            </a:br>
            <a:r>
              <a:rPr lang="tr-TR" sz="2700" b="1" dirty="0" err="1" smtClean="0"/>
              <a:t>Table</a:t>
            </a:r>
            <a:r>
              <a:rPr lang="tr-TR" sz="2700" b="1" dirty="0" smtClean="0"/>
              <a:t> 2. </a:t>
            </a:r>
            <a:r>
              <a:rPr lang="tr-TR" sz="2700" b="1" dirty="0" err="1" smtClean="0"/>
              <a:t>Some</a:t>
            </a:r>
            <a:r>
              <a:rPr lang="tr-TR" sz="2700" b="1" dirty="0" smtClean="0"/>
              <a:t> </a:t>
            </a:r>
            <a:r>
              <a:rPr lang="tr-TR" sz="2700" b="1" dirty="0" err="1" smtClean="0"/>
              <a:t>common</a:t>
            </a:r>
            <a:r>
              <a:rPr lang="tr-TR" sz="2700" b="1" dirty="0" smtClean="0"/>
              <a:t> </a:t>
            </a:r>
            <a:r>
              <a:rPr lang="tr-TR" sz="2700" b="1" dirty="0" err="1" smtClean="0"/>
              <a:t>genital</a:t>
            </a:r>
            <a:r>
              <a:rPr lang="tr-TR" sz="2700" b="1" dirty="0" smtClean="0"/>
              <a:t> </a:t>
            </a:r>
            <a:r>
              <a:rPr lang="tr-TR" sz="2700" b="1" dirty="0" err="1" smtClean="0"/>
              <a:t>problems</a:t>
            </a:r>
            <a:r>
              <a:rPr lang="tr-TR" sz="2700" b="1" dirty="0" smtClean="0"/>
              <a:t> of </a:t>
            </a:r>
            <a:r>
              <a:rPr lang="tr-TR" sz="2700" b="1" dirty="0" err="1" smtClean="0"/>
              <a:t>students</a:t>
            </a:r>
            <a:r>
              <a:rPr lang="tr-TR" sz="2700" b="1" dirty="0" smtClean="0"/>
              <a:t> </a:t>
            </a:r>
            <a:r>
              <a:rPr lang="tr-TR" sz="2700" b="1" dirty="0" err="1" smtClean="0"/>
              <a:t>and</a:t>
            </a:r>
            <a:r>
              <a:rPr lang="tr-TR" sz="2700" b="1" dirty="0" smtClean="0"/>
              <a:t> </a:t>
            </a:r>
            <a:r>
              <a:rPr lang="tr-TR" sz="2700" b="1" dirty="0" err="1" smtClean="0"/>
              <a:t>copying</a:t>
            </a:r>
            <a:r>
              <a:rPr lang="tr-TR" sz="2700" b="1" dirty="0" smtClean="0"/>
              <a:t> </a:t>
            </a:r>
            <a:r>
              <a:rPr lang="tr-TR" sz="2700" b="1" dirty="0" err="1" smtClean="0"/>
              <a:t>strategies</a:t>
            </a:r>
            <a:r>
              <a:rPr lang="tr-TR" sz="2700" b="1" dirty="0" smtClean="0"/>
              <a:t> in </a:t>
            </a:r>
            <a:r>
              <a:rPr lang="tr-TR" sz="2700" b="1" dirty="0" err="1" smtClean="0"/>
              <a:t>last</a:t>
            </a:r>
            <a:r>
              <a:rPr lang="tr-TR" sz="2700" b="1" dirty="0" smtClean="0"/>
              <a:t> </a:t>
            </a:r>
            <a:r>
              <a:rPr lang="tr-TR" sz="2700" b="1" dirty="0" err="1" smtClean="0"/>
              <a:t>year</a:t>
            </a:r>
            <a:r>
              <a:rPr lang="tr-TR" sz="2700" b="1" dirty="0"/>
              <a:t> </a:t>
            </a:r>
            <a:r>
              <a:rPr lang="tr-TR" sz="2700" b="1" dirty="0" smtClean="0"/>
              <a:t>I (n=465)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98062851"/>
              </p:ext>
            </p:extLst>
          </p:nvPr>
        </p:nvGraphicFramePr>
        <p:xfrm>
          <a:off x="179513" y="1124744"/>
          <a:ext cx="8784975" cy="5493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7"/>
                <a:gridCol w="2232248"/>
                <a:gridCol w="2160240"/>
              </a:tblGrid>
              <a:tr h="58750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b="1" dirty="0" smtClean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Number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Percentage</a:t>
                      </a:r>
                      <a:endParaRPr lang="tr-TR" sz="16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5265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Pain</a:t>
                      </a:r>
                      <a:r>
                        <a:rPr lang="tr-TR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tr-TR" sz="16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burning</a:t>
                      </a:r>
                      <a:r>
                        <a:rPr lang="tr-TR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during</a:t>
                      </a:r>
                      <a:r>
                        <a:rPr lang="tr-TR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urination</a:t>
                      </a:r>
                      <a:r>
                        <a:rPr lang="tr-TR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tr-TR" sz="16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Having</a:t>
                      </a:r>
                      <a:endParaRPr lang="tr-TR" sz="16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Not </a:t>
                      </a: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having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324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141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69,7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30,3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5212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Copying</a:t>
                      </a:r>
                      <a:r>
                        <a:rPr lang="tr-TR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strategies</a:t>
                      </a:r>
                      <a:r>
                        <a:rPr lang="tr-TR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(n=324)*</a:t>
                      </a:r>
                      <a:endParaRPr lang="tr-TR" sz="16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Expect</a:t>
                      </a: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</a:t>
                      </a: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recover</a:t>
                      </a:r>
                      <a:r>
                        <a:rPr lang="tr-TR" sz="16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aseline="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spontenuosly</a:t>
                      </a:r>
                      <a:endParaRPr lang="tr-TR" sz="16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Pay </a:t>
                      </a: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attention</a:t>
                      </a: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</a:t>
                      </a: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hygenic</a:t>
                      </a: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rules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Going</a:t>
                      </a: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doctor</a:t>
                      </a: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Using</a:t>
                      </a: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medication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4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234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86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1,1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72,2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26,6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29614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Itchy</a:t>
                      </a:r>
                      <a:r>
                        <a:rPr lang="tr-TR" sz="16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vaginal</a:t>
                      </a:r>
                      <a:r>
                        <a:rPr lang="tr-TR" sz="16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discharge</a:t>
                      </a:r>
                      <a:r>
                        <a:rPr lang="tr-TR" sz="16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like</a:t>
                      </a:r>
                      <a:r>
                        <a:rPr lang="tr-TR" sz="16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white</a:t>
                      </a:r>
                      <a:r>
                        <a:rPr lang="tr-TR" sz="16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cheese</a:t>
                      </a:r>
                      <a:r>
                        <a:rPr lang="tr-TR" sz="16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="1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cut</a:t>
                      </a:r>
                      <a:r>
                        <a:rPr lang="tr-TR" sz="1600" b="1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Having</a:t>
                      </a:r>
                      <a:endParaRPr lang="tr-TR" sz="1600" kern="12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Not </a:t>
                      </a: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having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339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126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72,9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27,1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6107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Copying</a:t>
                      </a:r>
                      <a:r>
                        <a:rPr lang="tr-TR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strategies</a:t>
                      </a:r>
                      <a:r>
                        <a:rPr lang="tr-TR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(n=185)**</a:t>
                      </a:r>
                      <a:endParaRPr lang="tr-TR" sz="16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Expect</a:t>
                      </a: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</a:t>
                      </a: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recover</a:t>
                      </a:r>
                      <a:r>
                        <a:rPr lang="tr-TR" sz="16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baseline="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spontenuosly</a:t>
                      </a:r>
                      <a:endParaRPr lang="tr-TR" sz="16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Pay </a:t>
                      </a: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attention</a:t>
                      </a: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</a:t>
                      </a: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hygenic</a:t>
                      </a: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rules</a:t>
                      </a:r>
                      <a:endParaRPr lang="tr-TR" sz="16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Going</a:t>
                      </a: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doctor</a:t>
                      </a: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Using</a:t>
                      </a: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6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medication</a:t>
                      </a:r>
                      <a:endParaRPr lang="tr-TR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77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41,6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34,6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23,8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6698F-1785-4865-A063-A2F529DC8351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Autofit/>
          </a:bodyPr>
          <a:lstStyle/>
          <a:p>
            <a:r>
              <a:rPr lang="tr-TR" sz="2400" b="1" dirty="0" err="1" smtClean="0"/>
              <a:t>Table</a:t>
            </a:r>
            <a:r>
              <a:rPr lang="tr-TR" sz="2400" b="1" dirty="0" smtClean="0"/>
              <a:t> 2. </a:t>
            </a:r>
            <a:r>
              <a:rPr lang="tr-TR" sz="2400" b="1" dirty="0" err="1" smtClean="0"/>
              <a:t>Some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common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genital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problems</a:t>
            </a:r>
            <a:r>
              <a:rPr lang="tr-TR" sz="2400" b="1" dirty="0" smtClean="0"/>
              <a:t> of </a:t>
            </a:r>
            <a:r>
              <a:rPr lang="tr-TR" sz="2400" b="1" dirty="0" err="1" smtClean="0"/>
              <a:t>students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and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copying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strategies</a:t>
            </a:r>
            <a:r>
              <a:rPr lang="tr-TR" sz="2400" b="1" dirty="0" smtClean="0"/>
              <a:t> in </a:t>
            </a:r>
            <a:r>
              <a:rPr lang="tr-TR" sz="2400" b="1" dirty="0" err="1" smtClean="0"/>
              <a:t>last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year</a:t>
            </a:r>
            <a:r>
              <a:rPr lang="tr-TR" sz="2400" b="1" dirty="0"/>
              <a:t> </a:t>
            </a:r>
            <a:r>
              <a:rPr lang="tr-TR" sz="2400" b="1" dirty="0" smtClean="0"/>
              <a:t>II (n=465)</a:t>
            </a:r>
            <a:endParaRPr lang="tr-TR" sz="2400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179511" y="1628800"/>
          <a:ext cx="8784978" cy="4867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9"/>
                <a:gridCol w="2160240"/>
                <a:gridCol w="2592289"/>
              </a:tblGrid>
              <a:tr h="68840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800" baseline="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b="1" dirty="0" smtClean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Number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Percentage</a:t>
                      </a:r>
                      <a:endParaRPr lang="tr-TR" sz="16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6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615572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800" b="1" kern="1200" baseline="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800" b="1" kern="1200" baseline="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="1" kern="1200" baseline="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Green</a:t>
                      </a:r>
                      <a:r>
                        <a:rPr lang="tr-TR" sz="1800" b="1" kern="12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/ </a:t>
                      </a:r>
                      <a:r>
                        <a:rPr lang="tr-TR" sz="1800" b="1" kern="1200" baseline="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yellow</a:t>
                      </a:r>
                      <a:r>
                        <a:rPr lang="tr-TR" sz="1800" b="1" kern="12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kern="1200" baseline="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foul</a:t>
                      </a:r>
                      <a:r>
                        <a:rPr lang="tr-TR" sz="1800" b="1" kern="12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tr-TR" sz="1800" b="1" kern="1200" baseline="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smelling</a:t>
                      </a:r>
                      <a:r>
                        <a:rPr lang="tr-TR" sz="1800" b="1" kern="12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kern="1200" baseline="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discharge</a:t>
                      </a:r>
                      <a:endParaRPr lang="tr-TR" sz="1800" b="1" kern="1200" baseline="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aseline="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Having</a:t>
                      </a:r>
                      <a:r>
                        <a:rPr lang="tr-TR" sz="18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Not </a:t>
                      </a:r>
                      <a:r>
                        <a:rPr lang="tr-TR" sz="1800" baseline="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Having</a:t>
                      </a:r>
                      <a:endParaRPr lang="tr-TR" sz="1800" baseline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800" baseline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tr-TR" sz="1800" baseline="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</a:t>
                      </a:r>
                      <a:endParaRPr lang="tr-TR" sz="1800" baseline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368</a:t>
                      </a:r>
                      <a:endParaRPr lang="tr-TR" sz="1800" baseline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800" baseline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800" baseline="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800" baseline="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20,9</a:t>
                      </a:r>
                      <a:endParaRPr lang="tr-TR" sz="1800" baseline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79,1</a:t>
                      </a:r>
                      <a:endParaRPr lang="tr-TR" sz="1800" baseline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52055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Copying</a:t>
                      </a:r>
                      <a:r>
                        <a:rPr lang="tr-TR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strategies</a:t>
                      </a:r>
                      <a:r>
                        <a:rPr lang="tr-TR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(n=97)*</a:t>
                      </a:r>
                      <a:endParaRPr lang="tr-TR" sz="1800" baseline="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Expect</a:t>
                      </a:r>
                      <a:r>
                        <a:rPr lang="tr-T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</a:t>
                      </a:r>
                      <a:r>
                        <a:rPr lang="tr-T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recover</a:t>
                      </a:r>
                      <a:r>
                        <a:rPr lang="tr-TR" sz="18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aseline="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spontenuosly</a:t>
                      </a:r>
                      <a:endParaRPr lang="tr-TR" sz="18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Pay </a:t>
                      </a:r>
                      <a:r>
                        <a:rPr lang="tr-TR" sz="18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attention</a:t>
                      </a:r>
                      <a:r>
                        <a:rPr lang="tr-T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</a:t>
                      </a:r>
                      <a:r>
                        <a:rPr lang="tr-T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hygenic</a:t>
                      </a:r>
                      <a:r>
                        <a:rPr lang="tr-T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rules</a:t>
                      </a:r>
                      <a:endParaRPr lang="tr-TR" sz="18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Going</a:t>
                      </a:r>
                      <a:r>
                        <a:rPr lang="tr-T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doctor</a:t>
                      </a:r>
                      <a:r>
                        <a:rPr lang="tr-T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tr-TR" sz="18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Using</a:t>
                      </a:r>
                      <a:r>
                        <a:rPr lang="tr-TR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medication</a:t>
                      </a:r>
                      <a:endParaRPr lang="tr-TR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800" baseline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</a:t>
                      </a:r>
                      <a:endParaRPr lang="tr-TR" sz="1800" baseline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</a:t>
                      </a:r>
                      <a:endParaRPr lang="tr-TR" sz="1800" baseline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tr-TR" sz="1800" baseline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tr-TR" sz="1800" baseline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32,0</a:t>
                      </a:r>
                      <a:endParaRPr lang="tr-TR" sz="1800" baseline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32,0</a:t>
                      </a:r>
                      <a:endParaRPr lang="tr-TR" sz="1800" baseline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tr-TR" sz="18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36,0</a:t>
                      </a:r>
                      <a:endParaRPr lang="tr-TR" sz="1800" baseline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2F3D5-7FCB-498F-9CFA-4945EDEE3021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773832"/>
            <a:ext cx="5482952" cy="1143000"/>
          </a:xfrm>
        </p:spPr>
        <p:txBody>
          <a:bodyPr/>
          <a:lstStyle/>
          <a:p>
            <a:r>
              <a:rPr lang="tr-TR" b="1" dirty="0" err="1" smtClean="0"/>
              <a:t>Conclusion</a:t>
            </a:r>
            <a:r>
              <a:rPr lang="tr-TR" b="1" dirty="0" smtClean="0"/>
              <a:t> I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endParaRPr lang="tr-TR" dirty="0" smtClean="0"/>
          </a:p>
          <a:p>
            <a:pPr>
              <a:buFont typeface="Wingdings" pitchFamily="2" charset="2"/>
              <a:buChar char="q"/>
            </a:pPr>
            <a:r>
              <a:rPr lang="tr-TR" dirty="0" smtClean="0"/>
              <a:t> </a:t>
            </a:r>
            <a:r>
              <a:rPr lang="tr-TR" dirty="0" err="1" smtClean="0"/>
              <a:t>It</a:t>
            </a:r>
            <a:r>
              <a:rPr lang="tr-TR" dirty="0" smtClean="0"/>
              <a:t> </a:t>
            </a:r>
            <a:r>
              <a:rPr lang="tr-TR" dirty="0" err="1" smtClean="0"/>
              <a:t>was</a:t>
            </a:r>
            <a:r>
              <a:rPr lang="tr-TR" dirty="0" smtClean="0"/>
              <a:t> </a:t>
            </a:r>
            <a:r>
              <a:rPr lang="tr-TR" dirty="0" err="1" smtClean="0"/>
              <a:t>seen</a:t>
            </a:r>
            <a:r>
              <a:rPr lang="tr-TR" dirty="0" smtClean="0"/>
              <a:t> </a:t>
            </a:r>
            <a:r>
              <a:rPr lang="tr-TR" dirty="0" err="1" smtClean="0"/>
              <a:t>that</a:t>
            </a:r>
            <a:r>
              <a:rPr lang="tr-TR" dirty="0" smtClean="0"/>
              <a:t> </a:t>
            </a:r>
            <a:r>
              <a:rPr lang="tr-TR" dirty="0" err="1" smtClean="0"/>
              <a:t>most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students</a:t>
            </a:r>
            <a:r>
              <a:rPr lang="tr-TR" dirty="0" smtClean="0"/>
              <a:t> </a:t>
            </a:r>
            <a:r>
              <a:rPr lang="tr-TR" dirty="0" err="1" smtClean="0"/>
              <a:t>didn</a:t>
            </a:r>
            <a:r>
              <a:rPr lang="tr-TR" dirty="0" smtClean="0"/>
              <a:t>’ t </a:t>
            </a:r>
            <a:r>
              <a:rPr lang="tr-TR" dirty="0" err="1" smtClean="0"/>
              <a:t>wash</a:t>
            </a:r>
            <a:r>
              <a:rPr lang="tr-TR" dirty="0" smtClean="0"/>
              <a:t> </a:t>
            </a:r>
            <a:r>
              <a:rPr lang="tr-TR" dirty="0" err="1" smtClean="0"/>
              <a:t>their</a:t>
            </a:r>
            <a:r>
              <a:rPr lang="tr-TR" dirty="0" smtClean="0"/>
              <a:t> </a:t>
            </a:r>
            <a:r>
              <a:rPr lang="tr-TR" dirty="0" err="1" smtClean="0"/>
              <a:t>hands</a:t>
            </a:r>
            <a:r>
              <a:rPr lang="tr-TR" dirty="0" smtClean="0"/>
              <a:t> </a:t>
            </a:r>
            <a:r>
              <a:rPr lang="tr-TR" dirty="0" err="1" smtClean="0"/>
              <a:t>before</a:t>
            </a:r>
            <a:r>
              <a:rPr lang="tr-TR" dirty="0" smtClean="0"/>
              <a:t> </a:t>
            </a:r>
            <a:r>
              <a:rPr lang="tr-TR" dirty="0" err="1" smtClean="0"/>
              <a:t>entering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toilet</a:t>
            </a:r>
            <a:r>
              <a:rPr lang="tr-TR" dirty="0" smtClean="0"/>
              <a:t>.</a:t>
            </a:r>
          </a:p>
          <a:p>
            <a:pPr>
              <a:buNone/>
            </a:pPr>
            <a:endParaRPr lang="tr-TR" dirty="0" smtClean="0"/>
          </a:p>
          <a:p>
            <a:pPr>
              <a:buFont typeface="Wingdings" pitchFamily="2" charset="2"/>
              <a:buChar char="q"/>
            </a:pPr>
            <a:r>
              <a:rPr lang="tr-TR" dirty="0" smtClean="0"/>
              <a:t> </a:t>
            </a:r>
            <a:r>
              <a:rPr lang="tr-TR" dirty="0" err="1" smtClean="0"/>
              <a:t>Important</a:t>
            </a:r>
            <a:r>
              <a:rPr lang="tr-TR" dirty="0" smtClean="0"/>
              <a:t> </a:t>
            </a:r>
            <a:r>
              <a:rPr lang="tr-TR" dirty="0" err="1" smtClean="0"/>
              <a:t>percentage</a:t>
            </a:r>
            <a:r>
              <a:rPr lang="tr-TR" dirty="0" smtClean="0"/>
              <a:t> </a:t>
            </a:r>
            <a:r>
              <a:rPr lang="tr-TR" dirty="0" err="1" smtClean="0"/>
              <a:t>couldn’t</a:t>
            </a:r>
            <a:r>
              <a:rPr lang="tr-TR" dirty="0" smtClean="0"/>
              <a:t> </a:t>
            </a:r>
            <a:r>
              <a:rPr lang="tr-TR" dirty="0" err="1" smtClean="0"/>
              <a:t>perform</a:t>
            </a:r>
            <a:r>
              <a:rPr lang="tr-TR" dirty="0" smtClean="0"/>
              <a:t> </a:t>
            </a:r>
            <a:r>
              <a:rPr lang="tr-TR" dirty="0" err="1" smtClean="0"/>
              <a:t>their</a:t>
            </a:r>
            <a:r>
              <a:rPr lang="tr-TR" dirty="0" smtClean="0"/>
              <a:t> </a:t>
            </a:r>
            <a:r>
              <a:rPr lang="tr-TR" dirty="0" err="1" smtClean="0"/>
              <a:t>hygenic</a:t>
            </a:r>
            <a:r>
              <a:rPr lang="tr-TR" dirty="0" smtClean="0"/>
              <a:t> </a:t>
            </a:r>
            <a:r>
              <a:rPr lang="tr-TR" dirty="0" err="1" smtClean="0"/>
              <a:t>habits</a:t>
            </a:r>
            <a:r>
              <a:rPr lang="tr-TR" dirty="0" smtClean="0"/>
              <a:t> in </a:t>
            </a:r>
            <a:r>
              <a:rPr lang="tr-TR" dirty="0" err="1" smtClean="0"/>
              <a:t>dormitary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DA37E-C636-4F49-8C49-7F1D0F2E63C8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11560" y="620688"/>
            <a:ext cx="4330824" cy="1080120"/>
          </a:xfrm>
        </p:spPr>
        <p:txBody>
          <a:bodyPr/>
          <a:lstStyle/>
          <a:p>
            <a:r>
              <a:rPr lang="tr-TR" b="1" dirty="0" err="1" smtClean="0"/>
              <a:t>Conclusion</a:t>
            </a:r>
            <a:r>
              <a:rPr lang="tr-TR" b="1" dirty="0" smtClean="0"/>
              <a:t> II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tr-TR" dirty="0" smtClean="0"/>
              <a:t>60.6 % of </a:t>
            </a:r>
            <a:r>
              <a:rPr lang="tr-TR" dirty="0" err="1" smtClean="0"/>
              <a:t>them</a:t>
            </a:r>
            <a:r>
              <a:rPr lang="tr-TR" dirty="0" smtClean="0"/>
              <a:t> </a:t>
            </a:r>
            <a:r>
              <a:rPr lang="tr-TR" dirty="0" err="1" smtClean="0"/>
              <a:t>take</a:t>
            </a:r>
            <a:r>
              <a:rPr lang="tr-TR" dirty="0" smtClean="0"/>
              <a:t> a </a:t>
            </a:r>
            <a:r>
              <a:rPr lang="tr-TR" dirty="0" err="1" smtClean="0"/>
              <a:t>bath</a:t>
            </a:r>
            <a:r>
              <a:rPr lang="tr-TR" dirty="0" smtClean="0"/>
              <a:t> </a:t>
            </a:r>
            <a:r>
              <a:rPr lang="tr-TR" dirty="0" err="1" smtClean="0"/>
              <a:t>three</a:t>
            </a:r>
            <a:r>
              <a:rPr lang="tr-TR" dirty="0" smtClean="0"/>
              <a:t> </a:t>
            </a:r>
            <a:r>
              <a:rPr lang="tr-TR" dirty="0" err="1" smtClean="0"/>
              <a:t>times</a:t>
            </a:r>
            <a:r>
              <a:rPr lang="tr-TR" dirty="0" smtClean="0"/>
              <a:t> a </a:t>
            </a:r>
            <a:r>
              <a:rPr lang="tr-TR" dirty="0" err="1" smtClean="0"/>
              <a:t>week</a:t>
            </a:r>
            <a:r>
              <a:rPr lang="tr-TR" dirty="0" smtClean="0"/>
              <a:t>, </a:t>
            </a:r>
          </a:p>
          <a:p>
            <a:pPr>
              <a:buFont typeface="Wingdings" pitchFamily="2" charset="2"/>
              <a:buChar char="q"/>
            </a:pPr>
            <a:r>
              <a:rPr lang="tr-TR" dirty="0" smtClean="0"/>
              <a:t>41.2% of </a:t>
            </a:r>
            <a:r>
              <a:rPr lang="tr-TR" dirty="0" err="1" smtClean="0"/>
              <a:t>them</a:t>
            </a:r>
            <a:r>
              <a:rPr lang="tr-TR" dirty="0" smtClean="0"/>
              <a:t> </a:t>
            </a:r>
            <a:r>
              <a:rPr lang="tr-TR" dirty="0" err="1" smtClean="0"/>
              <a:t>change</a:t>
            </a:r>
            <a:r>
              <a:rPr lang="tr-TR" dirty="0" smtClean="0"/>
              <a:t> </a:t>
            </a:r>
            <a:r>
              <a:rPr lang="tr-TR" dirty="0" err="1" smtClean="0"/>
              <a:t>their</a:t>
            </a:r>
            <a:r>
              <a:rPr lang="tr-TR" dirty="0" smtClean="0"/>
              <a:t> </a:t>
            </a:r>
            <a:r>
              <a:rPr lang="tr-TR" dirty="0" err="1" smtClean="0"/>
              <a:t>underwear</a:t>
            </a:r>
            <a:r>
              <a:rPr lang="tr-TR" dirty="0" smtClean="0"/>
              <a:t> </a:t>
            </a:r>
            <a:r>
              <a:rPr lang="tr-TR" dirty="0" err="1" smtClean="0"/>
              <a:t>twice</a:t>
            </a:r>
            <a:r>
              <a:rPr lang="tr-TR" dirty="0" smtClean="0"/>
              <a:t> a </a:t>
            </a:r>
            <a:r>
              <a:rPr lang="tr-TR" dirty="0" err="1" smtClean="0"/>
              <a:t>week</a:t>
            </a:r>
            <a:r>
              <a:rPr lang="tr-TR" dirty="0" smtClean="0"/>
              <a:t>, </a:t>
            </a:r>
          </a:p>
          <a:p>
            <a:pPr>
              <a:buFont typeface="Wingdings" pitchFamily="2" charset="2"/>
              <a:buChar char="q"/>
            </a:pPr>
            <a:r>
              <a:rPr lang="tr-TR" dirty="0" smtClean="0"/>
              <a:t>18.7 % of </a:t>
            </a:r>
            <a:r>
              <a:rPr lang="tr-TR" dirty="0" err="1" smtClean="0"/>
              <a:t>them</a:t>
            </a:r>
            <a:r>
              <a:rPr lang="tr-TR" dirty="0" smtClean="0"/>
              <a:t> </a:t>
            </a:r>
            <a:r>
              <a:rPr lang="tr-TR" dirty="0" err="1" smtClean="0"/>
              <a:t>don’t</a:t>
            </a:r>
            <a:r>
              <a:rPr lang="tr-TR" dirty="0" smtClean="0"/>
              <a:t> </a:t>
            </a:r>
            <a:r>
              <a:rPr lang="tr-TR" dirty="0" err="1" smtClean="0"/>
              <a:t>take</a:t>
            </a:r>
            <a:r>
              <a:rPr lang="tr-TR" dirty="0" smtClean="0"/>
              <a:t> </a:t>
            </a:r>
            <a:r>
              <a:rPr lang="tr-TR" dirty="0" err="1" smtClean="0"/>
              <a:t>bath</a:t>
            </a:r>
            <a:r>
              <a:rPr lang="tr-TR" dirty="0" smtClean="0"/>
              <a:t> </a:t>
            </a:r>
            <a:r>
              <a:rPr lang="tr-TR" dirty="0" err="1" smtClean="0"/>
              <a:t>during</a:t>
            </a:r>
            <a:r>
              <a:rPr lang="tr-TR" dirty="0" smtClean="0"/>
              <a:t> </a:t>
            </a:r>
            <a:r>
              <a:rPr lang="tr-TR" dirty="0" err="1" smtClean="0"/>
              <a:t>menstruation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 47.5% of </a:t>
            </a:r>
            <a:r>
              <a:rPr lang="tr-TR" dirty="0" err="1" smtClean="0"/>
              <a:t>them</a:t>
            </a:r>
            <a:r>
              <a:rPr lang="tr-TR" dirty="0" smtClean="0"/>
              <a:t> </a:t>
            </a:r>
            <a:r>
              <a:rPr lang="tr-TR" dirty="0" err="1" smtClean="0"/>
              <a:t>use</a:t>
            </a:r>
            <a:r>
              <a:rPr lang="tr-TR" dirty="0" smtClean="0"/>
              <a:t> </a:t>
            </a:r>
            <a:r>
              <a:rPr lang="tr-TR" dirty="0" err="1" smtClean="0"/>
              <a:t>daily</a:t>
            </a:r>
            <a:r>
              <a:rPr lang="tr-TR" dirty="0" smtClean="0"/>
              <a:t> </a:t>
            </a:r>
            <a:r>
              <a:rPr lang="tr-TR" dirty="0" err="1" smtClean="0"/>
              <a:t>pad</a:t>
            </a:r>
            <a:r>
              <a:rPr lang="tr-TR" dirty="0" smtClean="0"/>
              <a:t>.</a:t>
            </a:r>
          </a:p>
          <a:p>
            <a:pPr>
              <a:buNone/>
            </a:pPr>
            <a:endParaRPr lang="tr-TR" dirty="0" smtClean="0"/>
          </a:p>
          <a:p>
            <a:endParaRPr lang="tr-TR" dirty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990D9-90BD-40E8-A05E-A1C461C2BE65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76672"/>
            <a:ext cx="3237731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548680"/>
            <a:ext cx="4536504" cy="1426170"/>
          </a:xfrm>
        </p:spPr>
        <p:txBody>
          <a:bodyPr/>
          <a:lstStyle/>
          <a:p>
            <a:r>
              <a:rPr lang="tr-TR" b="1" dirty="0" err="1" smtClean="0"/>
              <a:t>Conclusion</a:t>
            </a:r>
            <a:r>
              <a:rPr lang="tr-TR" b="1" dirty="0" smtClean="0"/>
              <a:t> III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>
            <a:normAutofit lnSpcReduction="10000"/>
          </a:bodyPr>
          <a:lstStyle/>
          <a:p>
            <a:endParaRPr lang="tr-TR" dirty="0" smtClean="0"/>
          </a:p>
          <a:p>
            <a:pPr algn="just">
              <a:buFont typeface="Wingdings" pitchFamily="2" charset="2"/>
              <a:buChar char="q"/>
            </a:pPr>
            <a:r>
              <a:rPr lang="tr-TR" dirty="0" err="1" smtClean="0"/>
              <a:t>In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last</a:t>
            </a:r>
            <a:r>
              <a:rPr lang="tr-TR" dirty="0" smtClean="0"/>
              <a:t> </a:t>
            </a:r>
            <a:r>
              <a:rPr lang="tr-TR" dirty="0" err="1" smtClean="0"/>
              <a:t>one</a:t>
            </a:r>
            <a:r>
              <a:rPr lang="tr-TR" dirty="0" smtClean="0"/>
              <a:t> </a:t>
            </a:r>
            <a:r>
              <a:rPr lang="tr-TR" dirty="0" err="1" smtClean="0"/>
              <a:t>year</a:t>
            </a:r>
            <a:r>
              <a:rPr lang="tr-TR" dirty="0" smtClean="0"/>
              <a:t> </a:t>
            </a:r>
            <a:r>
              <a:rPr lang="tr-TR" dirty="0" err="1" smtClean="0"/>
              <a:t>period</a:t>
            </a:r>
            <a:r>
              <a:rPr lang="tr-TR" dirty="0" smtClean="0"/>
              <a:t>, </a:t>
            </a:r>
            <a:r>
              <a:rPr lang="tr-TR" dirty="0" err="1" smtClean="0"/>
              <a:t>more</a:t>
            </a:r>
            <a:r>
              <a:rPr lang="tr-TR" dirty="0" smtClean="0"/>
              <a:t> </a:t>
            </a:r>
            <a:r>
              <a:rPr lang="tr-TR" dirty="0" err="1" smtClean="0"/>
              <a:t>than</a:t>
            </a:r>
            <a:r>
              <a:rPr lang="tr-TR" dirty="0" smtClean="0"/>
              <a:t> </a:t>
            </a:r>
            <a:r>
              <a:rPr lang="tr-TR" dirty="0" err="1" smtClean="0"/>
              <a:t>half</a:t>
            </a:r>
            <a:r>
              <a:rPr lang="tr-TR" dirty="0" smtClean="0"/>
              <a:t> of </a:t>
            </a:r>
            <a:r>
              <a:rPr lang="tr-TR" dirty="0" err="1" smtClean="0"/>
              <a:t>students</a:t>
            </a:r>
            <a:r>
              <a:rPr lang="tr-TR" dirty="0" smtClean="0"/>
              <a:t> had </a:t>
            </a:r>
            <a:r>
              <a:rPr lang="tr-TR" dirty="0" err="1" smtClean="0"/>
              <a:t>experienced</a:t>
            </a:r>
            <a:r>
              <a:rPr lang="tr-TR" dirty="0" smtClean="0"/>
              <a:t>  </a:t>
            </a:r>
            <a:r>
              <a:rPr lang="tr-TR" dirty="0" err="1" smtClean="0"/>
              <a:t>burning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pain</a:t>
            </a:r>
            <a:r>
              <a:rPr lang="tr-TR" dirty="0" smtClean="0"/>
              <a:t> problem  </a:t>
            </a:r>
            <a:r>
              <a:rPr lang="tr-TR" dirty="0" err="1" smtClean="0"/>
              <a:t>while</a:t>
            </a:r>
            <a:r>
              <a:rPr lang="tr-TR" dirty="0" smtClean="0"/>
              <a:t> </a:t>
            </a:r>
            <a:r>
              <a:rPr lang="tr-TR" dirty="0" err="1" smtClean="0"/>
              <a:t>urinating</a:t>
            </a:r>
            <a:r>
              <a:rPr lang="tr-TR" dirty="0" smtClean="0"/>
              <a:t>, </a:t>
            </a:r>
          </a:p>
          <a:p>
            <a:pPr algn="just">
              <a:buNone/>
            </a:pPr>
            <a:endParaRPr lang="tr-TR" dirty="0" smtClean="0"/>
          </a:p>
          <a:p>
            <a:pPr algn="just">
              <a:buFont typeface="Wingdings" pitchFamily="2" charset="2"/>
              <a:buChar char="q"/>
            </a:pPr>
            <a:r>
              <a:rPr lang="tr-TR" dirty="0" smtClean="0"/>
              <a:t> </a:t>
            </a:r>
            <a:r>
              <a:rPr lang="tr-TR" dirty="0" err="1" smtClean="0"/>
              <a:t>Approxemately</a:t>
            </a:r>
            <a:r>
              <a:rPr lang="tr-TR" dirty="0" smtClean="0"/>
              <a:t> ¾ of </a:t>
            </a:r>
            <a:r>
              <a:rPr lang="tr-TR" dirty="0" err="1" smtClean="0"/>
              <a:t>student</a:t>
            </a:r>
            <a:r>
              <a:rPr lang="tr-TR" dirty="0" smtClean="0"/>
              <a:t> had </a:t>
            </a:r>
            <a:r>
              <a:rPr lang="tr-TR" dirty="0" err="1" smtClean="0"/>
              <a:t>experienced</a:t>
            </a:r>
            <a:r>
              <a:rPr lang="tr-TR" dirty="0" smtClean="0"/>
              <a:t> problem of  </a:t>
            </a:r>
            <a:r>
              <a:rPr lang="tr-TR" dirty="0" err="1" smtClean="0"/>
              <a:t>itchy</a:t>
            </a:r>
            <a:r>
              <a:rPr lang="tr-TR" dirty="0" smtClean="0"/>
              <a:t> </a:t>
            </a:r>
            <a:r>
              <a:rPr lang="tr-TR" dirty="0" err="1" smtClean="0"/>
              <a:t>vaginal</a:t>
            </a:r>
            <a:r>
              <a:rPr lang="tr-TR" dirty="0" smtClean="0"/>
              <a:t> </a:t>
            </a:r>
            <a:r>
              <a:rPr lang="tr-TR" dirty="0" err="1" smtClean="0"/>
              <a:t>discharge</a:t>
            </a:r>
            <a:r>
              <a:rPr lang="tr-TR" dirty="0" smtClean="0"/>
              <a:t> </a:t>
            </a:r>
            <a:r>
              <a:rPr lang="tr-TR" dirty="0" err="1" smtClean="0"/>
              <a:t>like</a:t>
            </a:r>
            <a:r>
              <a:rPr lang="tr-TR" dirty="0" smtClean="0"/>
              <a:t> </a:t>
            </a:r>
            <a:r>
              <a:rPr lang="tr-TR" dirty="0" err="1" smtClean="0"/>
              <a:t>white</a:t>
            </a:r>
            <a:r>
              <a:rPr lang="tr-TR" dirty="0" smtClean="0"/>
              <a:t> </a:t>
            </a:r>
            <a:r>
              <a:rPr lang="tr-TR" dirty="0" err="1" smtClean="0"/>
              <a:t>cheese</a:t>
            </a:r>
            <a:r>
              <a:rPr lang="tr-TR" dirty="0" smtClean="0"/>
              <a:t> </a:t>
            </a:r>
            <a:r>
              <a:rPr lang="tr-TR" dirty="0" err="1" smtClean="0"/>
              <a:t>cut</a:t>
            </a:r>
            <a:r>
              <a:rPr lang="tr-TR" dirty="0" smtClean="0"/>
              <a:t>, </a:t>
            </a:r>
          </a:p>
          <a:p>
            <a:pPr>
              <a:buNone/>
            </a:pPr>
            <a:endParaRPr lang="tr-TR" dirty="0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7D4E2-44A7-4DFA-AFAA-24434E1B1193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48680"/>
            <a:ext cx="4834880" cy="1368152"/>
          </a:xfrm>
        </p:spPr>
        <p:txBody>
          <a:bodyPr/>
          <a:lstStyle/>
          <a:p>
            <a:r>
              <a:rPr lang="tr-TR" b="1" dirty="0" err="1" smtClean="0"/>
              <a:t>Conclusion</a:t>
            </a:r>
            <a:r>
              <a:rPr lang="tr-TR" b="1" dirty="0" smtClean="0"/>
              <a:t> IV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1600200"/>
            <a:ext cx="8363272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tr-TR" dirty="0" smtClean="0"/>
          </a:p>
          <a:p>
            <a:pPr>
              <a:buFont typeface="Wingdings" pitchFamily="2" charset="2"/>
              <a:buChar char="q"/>
            </a:pPr>
            <a:r>
              <a:rPr lang="tr-TR" dirty="0" smtClean="0"/>
              <a:t>1/5 of </a:t>
            </a:r>
            <a:r>
              <a:rPr lang="tr-TR" dirty="0" err="1" smtClean="0"/>
              <a:t>students</a:t>
            </a:r>
            <a:r>
              <a:rPr lang="tr-TR" dirty="0" smtClean="0"/>
              <a:t> </a:t>
            </a:r>
            <a:r>
              <a:rPr lang="tr-TR" dirty="0" err="1" smtClean="0"/>
              <a:t>experinced</a:t>
            </a:r>
            <a:r>
              <a:rPr lang="tr-TR" dirty="0" smtClean="0"/>
              <a:t> problem of </a:t>
            </a:r>
            <a:r>
              <a:rPr lang="tr-TR" dirty="0" err="1" smtClean="0"/>
              <a:t>foul</a:t>
            </a:r>
            <a:r>
              <a:rPr lang="tr-TR" dirty="0" smtClean="0"/>
              <a:t>-</a:t>
            </a:r>
            <a:r>
              <a:rPr lang="tr-TR" dirty="0" err="1" smtClean="0"/>
              <a:t>smelling</a:t>
            </a:r>
            <a:r>
              <a:rPr lang="tr-TR" dirty="0" smtClean="0"/>
              <a:t> </a:t>
            </a:r>
            <a:r>
              <a:rPr lang="tr-TR" dirty="0" err="1" smtClean="0"/>
              <a:t>discharge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</a:t>
            </a:r>
            <a:r>
              <a:rPr lang="tr-TR" dirty="0" err="1" smtClean="0"/>
              <a:t>green</a:t>
            </a:r>
            <a:r>
              <a:rPr lang="tr-TR" dirty="0" smtClean="0"/>
              <a:t>- </a:t>
            </a:r>
            <a:r>
              <a:rPr lang="tr-TR" dirty="0" err="1" smtClean="0"/>
              <a:t>yellow</a:t>
            </a:r>
            <a:r>
              <a:rPr lang="tr-TR" dirty="0" smtClean="0"/>
              <a:t> </a:t>
            </a:r>
            <a:r>
              <a:rPr lang="tr-TR" dirty="0" err="1" smtClean="0"/>
              <a:t>colour</a:t>
            </a:r>
            <a:r>
              <a:rPr lang="tr-TR" dirty="0" smtClean="0"/>
              <a:t>. </a:t>
            </a:r>
          </a:p>
          <a:p>
            <a:pPr>
              <a:buNone/>
            </a:pPr>
            <a:endParaRPr lang="tr-TR" dirty="0" smtClean="0"/>
          </a:p>
          <a:p>
            <a:pPr>
              <a:buFont typeface="Wingdings" pitchFamily="2" charset="2"/>
              <a:buChar char="q"/>
            </a:pP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majority</a:t>
            </a:r>
            <a:r>
              <a:rPr lang="tr-TR" dirty="0" smtClean="0"/>
              <a:t> of </a:t>
            </a:r>
            <a:r>
              <a:rPr lang="tr-TR" dirty="0" err="1" smtClean="0"/>
              <a:t>students</a:t>
            </a:r>
            <a:r>
              <a:rPr lang="tr-TR" dirty="0" smtClean="0"/>
              <a:t> </a:t>
            </a:r>
            <a:r>
              <a:rPr lang="tr-TR" dirty="0" err="1" smtClean="0"/>
              <a:t>who</a:t>
            </a:r>
            <a:r>
              <a:rPr lang="tr-TR" dirty="0" smtClean="0"/>
              <a:t> </a:t>
            </a:r>
            <a:r>
              <a:rPr lang="tr-TR" dirty="0" err="1" smtClean="0"/>
              <a:t>have</a:t>
            </a:r>
            <a:r>
              <a:rPr lang="tr-TR" dirty="0" smtClean="0"/>
              <a:t> </a:t>
            </a:r>
            <a:r>
              <a:rPr lang="tr-TR" dirty="0" err="1" smtClean="0"/>
              <a:t>vaginal</a:t>
            </a:r>
            <a:r>
              <a:rPr lang="tr-TR" dirty="0" smtClean="0"/>
              <a:t> </a:t>
            </a:r>
            <a:r>
              <a:rPr lang="tr-TR" dirty="0" err="1" smtClean="0"/>
              <a:t>discharge</a:t>
            </a:r>
            <a:r>
              <a:rPr lang="tr-TR" dirty="0" smtClean="0"/>
              <a:t> </a:t>
            </a:r>
            <a:r>
              <a:rPr lang="tr-TR" dirty="0" err="1" smtClean="0"/>
              <a:t>expressed</a:t>
            </a:r>
            <a:r>
              <a:rPr lang="tr-TR" dirty="0" smtClean="0"/>
              <a:t> </a:t>
            </a:r>
            <a:r>
              <a:rPr lang="tr-TR" dirty="0" err="1" smtClean="0"/>
              <a:t>that</a:t>
            </a:r>
            <a:r>
              <a:rPr lang="tr-TR" dirty="0" smtClean="0"/>
              <a:t> </a:t>
            </a:r>
            <a:r>
              <a:rPr lang="tr-TR" dirty="0" err="1" smtClean="0"/>
              <a:t>they</a:t>
            </a:r>
            <a:r>
              <a:rPr lang="tr-TR" dirty="0" smtClean="0"/>
              <a:t> </a:t>
            </a:r>
            <a:r>
              <a:rPr lang="tr-TR" dirty="0" err="1" smtClean="0"/>
              <a:t>didn’t</a:t>
            </a:r>
            <a:r>
              <a:rPr lang="tr-TR" dirty="0" smtClean="0"/>
              <a:t> </a:t>
            </a:r>
            <a:r>
              <a:rPr lang="tr-TR" dirty="0" err="1" smtClean="0"/>
              <a:t>go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doctor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A5A1F-4529-46DE-984B-D864FB324F9B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Conclusion</a:t>
            </a:r>
            <a:r>
              <a:rPr lang="tr-TR" dirty="0" smtClean="0"/>
              <a:t> </a:t>
            </a:r>
            <a:r>
              <a:rPr lang="tr-TR" b="1" dirty="0" smtClean="0"/>
              <a:t>V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tr-TR" dirty="0" smtClean="0"/>
              <a:t>	 	</a:t>
            </a:r>
            <a:r>
              <a:rPr lang="tr-TR" dirty="0" err="1" smtClean="0"/>
              <a:t>It</a:t>
            </a:r>
            <a:r>
              <a:rPr lang="tr-TR" dirty="0" smtClean="0"/>
              <a:t> </a:t>
            </a:r>
            <a:r>
              <a:rPr lang="tr-TR" dirty="0" err="1" smtClean="0"/>
              <a:t>was</a:t>
            </a:r>
            <a:r>
              <a:rPr lang="tr-TR" dirty="0" smtClean="0"/>
              <a:t> </a:t>
            </a:r>
            <a:r>
              <a:rPr lang="tr-TR" dirty="0" err="1" smtClean="0"/>
              <a:t>seen</a:t>
            </a:r>
            <a:r>
              <a:rPr lang="tr-TR" dirty="0" smtClean="0"/>
              <a:t> </a:t>
            </a:r>
            <a:r>
              <a:rPr lang="tr-TR" dirty="0" err="1" smtClean="0"/>
              <a:t>that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girls</a:t>
            </a:r>
            <a:r>
              <a:rPr lang="tr-TR" dirty="0" smtClean="0"/>
              <a:t> </a:t>
            </a:r>
            <a:r>
              <a:rPr lang="tr-TR" dirty="0" err="1" smtClean="0"/>
              <a:t>remaining</a:t>
            </a:r>
            <a:r>
              <a:rPr lang="tr-TR" dirty="0" smtClean="0"/>
              <a:t>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dormitory</a:t>
            </a:r>
            <a:r>
              <a:rPr lang="tr-TR" dirty="0" smtClean="0"/>
              <a:t> had </a:t>
            </a:r>
            <a:r>
              <a:rPr lang="tr-TR" dirty="0" err="1" smtClean="0"/>
              <a:t>some</a:t>
            </a:r>
            <a:r>
              <a:rPr lang="tr-TR" dirty="0" smtClean="0"/>
              <a:t> </a:t>
            </a:r>
            <a:r>
              <a:rPr lang="tr-TR" dirty="0" err="1" smtClean="0"/>
              <a:t>problems</a:t>
            </a:r>
            <a:r>
              <a:rPr lang="tr-TR" dirty="0" smtClean="0"/>
              <a:t> </a:t>
            </a:r>
            <a:r>
              <a:rPr lang="tr-TR" dirty="0" err="1" smtClean="0"/>
              <a:t>related</a:t>
            </a:r>
            <a:r>
              <a:rPr lang="tr-TR" dirty="0" smtClean="0"/>
              <a:t> </a:t>
            </a:r>
            <a:r>
              <a:rPr lang="tr-TR" dirty="0" err="1" smtClean="0"/>
              <a:t>genital</a:t>
            </a:r>
            <a:r>
              <a:rPr lang="tr-TR" dirty="0" smtClean="0"/>
              <a:t> </a:t>
            </a:r>
            <a:r>
              <a:rPr lang="tr-TR" dirty="0" err="1" smtClean="0"/>
              <a:t>health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hygiene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4600B-2532-4E88-8942-180475831354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501008"/>
            <a:ext cx="4968552" cy="2079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İçerik Yer Tutucusu 5"/>
          <p:cNvSpPr>
            <a:spLocks noGrp="1"/>
          </p:cNvSpPr>
          <p:nvPr>
            <p:ph idx="1"/>
          </p:nvPr>
        </p:nvSpPr>
        <p:spPr>
          <a:xfrm rot="21051359">
            <a:off x="1730304" y="1550027"/>
            <a:ext cx="5628248" cy="3647340"/>
          </a:xfrm>
          <a:prstGeom prst="flowChartPunchedTape">
            <a:avLst/>
          </a:prstGeom>
          <a:solidFill>
            <a:srgbClr val="ED7D31">
              <a:lumMod val="60000"/>
              <a:lumOff val="4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5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tr-TR" sz="4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THANK YOU…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71EC-63FC-4B7D-A89D-1F6F42551257}" type="datetime1">
              <a:rPr lang="tr-TR" smtClean="0"/>
              <a:pPr/>
              <a:t>21.04.2016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Gürarslan Baş N, Karatay G, Arıkan D. 2016 </a:t>
            </a:r>
            <a:endParaRPr lang="tr-TR"/>
          </a:p>
        </p:txBody>
      </p:sp>
      <p:sp>
        <p:nvSpPr>
          <p:cNvPr id="7" name="Gülen Yüz 6"/>
          <p:cNvSpPr/>
          <p:nvPr/>
        </p:nvSpPr>
        <p:spPr>
          <a:xfrm>
            <a:off x="179512" y="4221088"/>
            <a:ext cx="1656184" cy="2304256"/>
          </a:xfrm>
          <a:prstGeom prst="smileyFace">
            <a:avLst/>
          </a:prstGeom>
          <a:solidFill>
            <a:srgbClr val="FFFF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08304" y="116632"/>
            <a:ext cx="1512168" cy="281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</TotalTime>
  <Words>794</Words>
  <Application>Microsoft Office PowerPoint</Application>
  <PresentationFormat>Ekran Gösterisi (4:3)</PresentationFormat>
  <Paragraphs>352</Paragraphs>
  <Slides>21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2" baseType="lpstr">
      <vt:lpstr>Ofis Teması</vt:lpstr>
      <vt:lpstr>  GENITAL HEALTH STATUS AND INFLUENCING FACTORS OF FEMALE STUDENT WHO STAYING A DORMITORY OF CREDIT AND DORMITORIES AGENCY </vt:lpstr>
      <vt:lpstr>INTRODUCTION</vt:lpstr>
      <vt:lpstr>Slayt 3</vt:lpstr>
      <vt:lpstr>Slayt 4</vt:lpstr>
      <vt:lpstr>Slayt 5</vt:lpstr>
      <vt:lpstr> Objective  </vt:lpstr>
      <vt:lpstr>Method -I </vt:lpstr>
      <vt:lpstr>Method -II</vt:lpstr>
      <vt:lpstr>Method -III </vt:lpstr>
      <vt:lpstr>Results </vt:lpstr>
      <vt:lpstr> Table 1. Some Hygienic Habits  of Students I (n=465)  </vt:lpstr>
      <vt:lpstr> Table 1. Some Hygienic Habits  of Students II (n=465)  - </vt:lpstr>
      <vt:lpstr> Table 1. Some Hygienic Habits  of Students III (n=465)  </vt:lpstr>
      <vt:lpstr>  Table 2. Some common genital problems of students and copying strategies in last year I (n=465) </vt:lpstr>
      <vt:lpstr>Table 2. Some common genital problems of students and copying strategies in last year II (n=465)</vt:lpstr>
      <vt:lpstr>Conclusion I</vt:lpstr>
      <vt:lpstr>Conclusion II</vt:lpstr>
      <vt:lpstr>Conclusion III</vt:lpstr>
      <vt:lpstr>Conclusion IV</vt:lpstr>
      <vt:lpstr>Conclusion V</vt:lpstr>
      <vt:lpstr>Slayt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GENITAL HEALTH STATUS AND INFLUENCING FACTORS OF FEMALE STUDENT WHO STAYING A DORMITORY OF CREDIT AND DORMITORIES AGENCY</dc:title>
  <dc:creator>Veysi</dc:creator>
  <cp:lastModifiedBy>Veysi</cp:lastModifiedBy>
  <cp:revision>57</cp:revision>
  <dcterms:created xsi:type="dcterms:W3CDTF">2016-04-19T10:25:54Z</dcterms:created>
  <dcterms:modified xsi:type="dcterms:W3CDTF">2016-04-21T13:23:00Z</dcterms:modified>
</cp:coreProperties>
</file>