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6"/>
  </p:handoutMasterIdLst>
  <p:sldIdLst>
    <p:sldId id="256" r:id="rId2"/>
    <p:sldId id="275" r:id="rId3"/>
    <p:sldId id="257" r:id="rId4"/>
    <p:sldId id="258" r:id="rId5"/>
    <p:sldId id="267" r:id="rId6"/>
    <p:sldId id="268" r:id="rId7"/>
    <p:sldId id="269" r:id="rId8"/>
    <p:sldId id="274" r:id="rId9"/>
    <p:sldId id="259" r:id="rId10"/>
    <p:sldId id="276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66FF"/>
    <a:srgbClr val="000099"/>
    <a:srgbClr val="CC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B14760-E572-435A-ADDE-700368D1E094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F2BE3-2F88-4F87-BE6A-7AD4547225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8382000" cy="2438401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CLINICAL MANAGEMENT OF </a:t>
            </a:r>
            <a:b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SOYA BEAN ASSOCIATED </a:t>
            </a:r>
            <a:b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ALKALINE INDIGESTION </a:t>
            </a: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IN A BULLOCK – A CASE REPORT</a:t>
            </a:r>
            <a:endParaRPr lang="en-US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11606"/>
            <a:ext cx="7772400" cy="1646194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DR. G. AMBICA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</a:rPr>
              <a:t>ASSISTANT PROFESSOR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</a:rPr>
              <a:t>DEPT. OF VETERINARY MEDICINE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</a:rPr>
              <a:t>COLLEGE OF VETERINARY SCIENCE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</a:rPr>
              <a:t>KORUTLA-505 326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</a:rPr>
              <a:t>KARIMNAGAR DISTRICT, TELANGANA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 fontScale="92500" lnSpcReduction="20000"/>
          </a:bodyPr>
          <a:lstStyle/>
          <a:p>
            <a:r>
              <a:rPr lang="en-US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Soybean</a:t>
            </a:r>
            <a:r>
              <a:rPr 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(US) or </a:t>
            </a:r>
            <a:r>
              <a:rPr lang="en-US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soya bean</a:t>
            </a:r>
            <a:r>
              <a:rPr lang="en-US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(UK) is a species of legume native to East Asia, widely grown for its edible bean  which has numerous uses. </a:t>
            </a:r>
            <a:endParaRPr lang="en-US" sz="280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plant is classed as an oilseed rather than a pulse by the UN Food and Agricultural Organization (FAO</a:t>
            </a:r>
            <a:r>
              <a:rPr lang="en-US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None/>
            </a:pPr>
            <a:endParaRPr lang="en-US" sz="2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Soybean Scientific classification:</a:t>
            </a:r>
          </a:p>
          <a:p>
            <a:pPr>
              <a:buNone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Kingdom	: </a:t>
            </a:r>
            <a:r>
              <a:rPr lang="en-US" sz="2800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Plantae</a:t>
            </a: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Order		: </a:t>
            </a:r>
            <a:r>
              <a:rPr lang="en-US" sz="2800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Fabales</a:t>
            </a: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Family	: </a:t>
            </a:r>
            <a:r>
              <a:rPr lang="en-US" sz="2800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Fabaceae</a:t>
            </a: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Subfamily	: </a:t>
            </a:r>
            <a:r>
              <a:rPr lang="en-US" sz="2800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Faboideae</a:t>
            </a: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Genus		: </a:t>
            </a:r>
            <a:r>
              <a:rPr lang="en-US" sz="2800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Glycine</a:t>
            </a: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Species	: </a:t>
            </a:r>
            <a:r>
              <a:rPr lang="en-US" sz="2800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u="sng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max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Case No. 77			Date: 12-07-2014</a:t>
            </a:r>
          </a:p>
          <a:p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Owner Particulars: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Linganna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Ragavpet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Villaga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Korutla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Mandal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	Karimnagar district,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Telangana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Animal Particulars: 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Species	: Bovine		Breed	: ND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Sex		: Male (Bullock)	Age	: 10 years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Colour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: White	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5344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PARTICULARS OF OWNER &amp; ANIMAL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dirty="0" smtClean="0">
                <a:solidFill>
                  <a:srgbClr val="7030A0"/>
                </a:solidFill>
                <a:latin typeface="Comic Sans MS" pitchFamily="66" charset="0"/>
              </a:rPr>
              <a:t>Bullock has brought to the Teaching Veterinary Clinical Complex, College of Veterinary Science, Korutla with the history of adlib soya bean intake 4 days back</a:t>
            </a:r>
            <a:r>
              <a:rPr lang="en-US" sz="2400" dirty="0" smtClean="0">
                <a:solidFill>
                  <a:srgbClr val="7030A0"/>
                </a:solidFill>
                <a:latin typeface="Comic Sans MS" pitchFamily="66" charset="0"/>
              </a:rPr>
              <a:t>.</a:t>
            </a:r>
          </a:p>
          <a:p>
            <a:pPr algn="just">
              <a:buNone/>
            </a:pPr>
            <a:endParaRPr lang="en-US" sz="2400" dirty="0" smtClean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Owner has reported that it has taken more than 5 </a:t>
            </a:r>
            <a:r>
              <a:rPr lang="en-US" sz="2400" dirty="0" err="1" smtClean="0">
                <a:solidFill>
                  <a:srgbClr val="FF0000"/>
                </a:solidFill>
                <a:latin typeface="Comic Sans MS" pitchFamily="66" charset="0"/>
              </a:rPr>
              <a:t>k.g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 of soya bean seeds. Then onwards it is dull, not taking feed and not voiding </a:t>
            </a:r>
            <a:r>
              <a:rPr lang="en-US" sz="2400" dirty="0" err="1" smtClean="0">
                <a:solidFill>
                  <a:srgbClr val="FF0000"/>
                </a:solidFill>
                <a:latin typeface="Comic Sans MS" pitchFamily="66" charset="0"/>
              </a:rPr>
              <a:t>faeces</a:t>
            </a: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</a:p>
          <a:p>
            <a:pPr algn="just">
              <a:buNone/>
            </a:pPr>
            <a:endParaRPr lang="en-US" sz="2400" dirty="0" smtClean="0">
              <a:latin typeface="Comic Sans MS" pitchFamily="66" charset="0"/>
            </a:endParaRPr>
          </a:p>
          <a:p>
            <a:pPr algn="just"/>
            <a:r>
              <a:rPr lang="en-US" sz="2400" dirty="0" smtClean="0">
                <a:solidFill>
                  <a:srgbClr val="008000"/>
                </a:solidFill>
                <a:latin typeface="Comic Sans MS" pitchFamily="66" charset="0"/>
              </a:rPr>
              <a:t>Owner has taken the bullock to near by Veterinary hospital for 2 days but there was no improvement. There bullock was treated with </a:t>
            </a:r>
            <a:r>
              <a:rPr lang="en-US" sz="2400" dirty="0" err="1" smtClean="0">
                <a:solidFill>
                  <a:srgbClr val="008000"/>
                </a:solidFill>
                <a:latin typeface="Comic Sans MS" pitchFamily="66" charset="0"/>
              </a:rPr>
              <a:t>rumentorics</a:t>
            </a:r>
            <a:r>
              <a:rPr lang="en-US" sz="2400" dirty="0" smtClean="0">
                <a:solidFill>
                  <a:srgbClr val="008000"/>
                </a:solidFill>
                <a:latin typeface="Comic Sans MS" pitchFamily="66" charset="0"/>
              </a:rPr>
              <a:t> and B-complex injections.  </a:t>
            </a:r>
            <a:endParaRPr lang="en-US" sz="2400" dirty="0" smtClean="0">
              <a:solidFill>
                <a:srgbClr val="008000"/>
              </a:solidFill>
              <a:latin typeface="Comic Sans MS" pitchFamily="6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</a:rPr>
              <a:t>HISTORY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D:\ANIL FILES\OMICS- ANIL\TVCC pics\DSC_00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19007"/>
            <a:ext cx="7848600" cy="56293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ANIL FILES\OMICS- ANIL\TVCC pics\20140714_1025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33400"/>
            <a:ext cx="6400800" cy="601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ANIL FILES\OMICS- ANIL\TVCC pics\20140714_1026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1" y="838200"/>
            <a:ext cx="6522508" cy="5287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pPr lvl="1" algn="just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 algn="just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 algn="just">
              <a:buNone/>
            </a:pPr>
            <a:r>
              <a:rPr lang="en-US" sz="2400" dirty="0" smtClean="0">
                <a:latin typeface="Comic Sans MS" pitchFamily="66" charset="0"/>
                <a:cs typeface="Arial" pitchFamily="34" charset="0"/>
              </a:rPr>
              <a:t>Physical examination: </a:t>
            </a:r>
          </a:p>
          <a:p>
            <a:pPr lvl="2" algn="just"/>
            <a:r>
              <a:rPr lang="en-US" sz="2200" dirty="0" smtClean="0">
                <a:solidFill>
                  <a:srgbClr val="C00000"/>
                </a:solidFill>
                <a:latin typeface="Comic Sans MS" pitchFamily="66" charset="0"/>
                <a:cs typeface="Arial" pitchFamily="34" charset="0"/>
              </a:rPr>
              <a:t>General body condition	: </a:t>
            </a:r>
            <a:r>
              <a:rPr lang="en-US" sz="2200" dirty="0" smtClean="0">
                <a:solidFill>
                  <a:srgbClr val="C00000"/>
                </a:solidFill>
                <a:latin typeface="Comic Sans MS" pitchFamily="66" charset="0"/>
                <a:cs typeface="Arial" pitchFamily="34" charset="0"/>
              </a:rPr>
              <a:t>Lean</a:t>
            </a:r>
            <a:endParaRPr lang="en-US" sz="2200" dirty="0" smtClean="0">
              <a:solidFill>
                <a:srgbClr val="C00000"/>
              </a:solidFill>
              <a:latin typeface="Comic Sans MS" pitchFamily="66" charset="0"/>
              <a:cs typeface="Arial" pitchFamily="34" charset="0"/>
            </a:endParaRPr>
          </a:p>
          <a:p>
            <a:pPr lvl="2" algn="just"/>
            <a:r>
              <a:rPr lang="en-US" sz="2200" dirty="0" smtClean="0">
                <a:solidFill>
                  <a:srgbClr val="C00000"/>
                </a:solidFill>
                <a:latin typeface="Comic Sans MS" pitchFamily="66" charset="0"/>
                <a:cs typeface="Arial" pitchFamily="34" charset="0"/>
              </a:rPr>
              <a:t>Demeanor		</a:t>
            </a:r>
            <a:r>
              <a:rPr lang="en-US" sz="2200" dirty="0" smtClean="0">
                <a:solidFill>
                  <a:srgbClr val="C00000"/>
                </a:solidFill>
                <a:latin typeface="Comic Sans MS" pitchFamily="66" charset="0"/>
                <a:cs typeface="Arial" pitchFamily="34" charset="0"/>
              </a:rPr>
              <a:t>	: </a:t>
            </a:r>
            <a:r>
              <a:rPr lang="en-US" sz="2200" dirty="0" smtClean="0">
                <a:solidFill>
                  <a:srgbClr val="C00000"/>
                </a:solidFill>
                <a:latin typeface="Comic Sans MS" pitchFamily="66" charset="0"/>
                <a:cs typeface="Arial" pitchFamily="34" charset="0"/>
              </a:rPr>
              <a:t>Dull, Depressed and very 				</a:t>
            </a:r>
            <a:r>
              <a:rPr lang="en-US" sz="2200" dirty="0" smtClean="0">
                <a:solidFill>
                  <a:srgbClr val="C00000"/>
                </a:solidFill>
                <a:latin typeface="Comic Sans MS" pitchFamily="66" charset="0"/>
                <a:cs typeface="Arial" pitchFamily="34" charset="0"/>
              </a:rPr>
              <a:t>             weak</a:t>
            </a:r>
            <a:endParaRPr lang="en-US" sz="2200" dirty="0" smtClean="0">
              <a:solidFill>
                <a:srgbClr val="C00000"/>
              </a:solidFill>
              <a:latin typeface="Comic Sans MS" pitchFamily="66" charset="0"/>
              <a:cs typeface="Arial" pitchFamily="34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7030A0"/>
                </a:solidFill>
                <a:latin typeface="Comic Sans MS" pitchFamily="66" charset="0"/>
                <a:cs typeface="Arial" pitchFamily="34" charset="0"/>
              </a:rPr>
              <a:t>Fetid mouth odor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7030A0"/>
                </a:solidFill>
                <a:latin typeface="Comic Sans MS" pitchFamily="66" charset="0"/>
                <a:cs typeface="Arial" pitchFamily="34" charset="0"/>
              </a:rPr>
              <a:t>Profuse frothy salivation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7030A0"/>
                </a:solidFill>
                <a:latin typeface="Comic Sans MS" pitchFamily="66" charset="0"/>
                <a:cs typeface="Arial" pitchFamily="34" charset="0"/>
              </a:rPr>
              <a:t>Mild </a:t>
            </a:r>
            <a:r>
              <a:rPr lang="en-US" sz="2400" dirty="0" err="1" smtClean="0">
                <a:solidFill>
                  <a:srgbClr val="7030A0"/>
                </a:solidFill>
                <a:latin typeface="Comic Sans MS" pitchFamily="66" charset="0"/>
                <a:cs typeface="Arial" pitchFamily="34" charset="0"/>
              </a:rPr>
              <a:t>dyspnea</a:t>
            </a:r>
            <a:endParaRPr lang="en-US" sz="2400" dirty="0" smtClean="0">
              <a:solidFill>
                <a:srgbClr val="7030A0"/>
              </a:solidFill>
              <a:latin typeface="Comic Sans MS" pitchFamily="66" charset="0"/>
              <a:cs typeface="Arial" pitchFamily="34" charset="0"/>
            </a:endParaRPr>
          </a:p>
          <a:p>
            <a:pPr lvl="1" algn="just">
              <a:buFont typeface="Arial" pitchFamily="34" charset="0"/>
              <a:buChar char="•"/>
            </a:pPr>
            <a:endParaRPr lang="en-US" sz="2400" dirty="0" smtClean="0">
              <a:solidFill>
                <a:srgbClr val="008000"/>
              </a:solidFill>
              <a:latin typeface="Comic Sans MS" pitchFamily="66" charset="0"/>
              <a:cs typeface="Arial" pitchFamily="34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8000"/>
                </a:solidFill>
                <a:latin typeface="Comic Sans MS" pitchFamily="66" charset="0"/>
                <a:cs typeface="Arial" pitchFamily="34" charset="0"/>
              </a:rPr>
              <a:t>Animal </a:t>
            </a:r>
            <a:r>
              <a:rPr lang="en-US" sz="2400" dirty="0" smtClean="0">
                <a:solidFill>
                  <a:srgbClr val="008000"/>
                </a:solidFill>
                <a:latin typeface="Comic Sans MS" pitchFamily="66" charset="0"/>
                <a:cs typeface="Arial" pitchFamily="34" charset="0"/>
              </a:rPr>
              <a:t>is severely dehydrated with prominent sunken eye balls and with skin tenting time more than 10 seconds at upper lid region.</a:t>
            </a:r>
          </a:p>
          <a:p>
            <a:pPr lvl="1" algn="just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2200" dirty="0" smtClean="0">
                <a:latin typeface="Comic Sans MS" pitchFamily="66" charset="0"/>
                <a:cs typeface="Times New Roman" pitchFamily="18" charset="0"/>
              </a:rPr>
              <a:t>Detailed clinical examination has revealed,</a:t>
            </a:r>
          </a:p>
          <a:p>
            <a:pPr algn="just">
              <a:buNone/>
            </a:pPr>
            <a:r>
              <a:rPr lang="en-US" sz="2200" dirty="0" smtClean="0">
                <a:latin typeface="Comic Sans MS" pitchFamily="66" charset="0"/>
                <a:cs typeface="Times New Roman" pitchFamily="18" charset="0"/>
              </a:rPr>
              <a:t>			</a:t>
            </a:r>
            <a:r>
              <a:rPr lang="en-US" sz="2200" dirty="0" smtClean="0">
                <a:solidFill>
                  <a:srgbClr val="7030A0"/>
                </a:solidFill>
                <a:latin typeface="Comic Sans MS" pitchFamily="66" charset="0"/>
                <a:cs typeface="Times New Roman" pitchFamily="18" charset="0"/>
              </a:rPr>
              <a:t>Temp		: 96.6 </a:t>
            </a:r>
            <a:r>
              <a:rPr lang="en-US" sz="2200" baseline="30000" dirty="0" smtClean="0">
                <a:solidFill>
                  <a:srgbClr val="7030A0"/>
                </a:solidFill>
                <a:latin typeface="Comic Sans MS" pitchFamily="66" charset="0"/>
                <a:cs typeface="Times New Roman" pitchFamily="18" charset="0"/>
              </a:rPr>
              <a:t>0</a:t>
            </a:r>
            <a:r>
              <a:rPr lang="en-US" sz="2200" dirty="0" smtClean="0">
                <a:solidFill>
                  <a:srgbClr val="7030A0"/>
                </a:solidFill>
                <a:latin typeface="Comic Sans MS" pitchFamily="66" charset="0"/>
                <a:cs typeface="Times New Roman" pitchFamily="18" charset="0"/>
              </a:rPr>
              <a:t>F</a:t>
            </a:r>
          </a:p>
          <a:p>
            <a:pPr algn="just">
              <a:buNone/>
            </a:pPr>
            <a:r>
              <a:rPr lang="en-US" sz="2200" dirty="0" smtClean="0">
                <a:solidFill>
                  <a:srgbClr val="7030A0"/>
                </a:solidFill>
                <a:latin typeface="Comic Sans MS" pitchFamily="66" charset="0"/>
                <a:cs typeface="Times New Roman" pitchFamily="18" charset="0"/>
              </a:rPr>
              <a:t>			Pulse		: 93/ minute</a:t>
            </a:r>
          </a:p>
          <a:p>
            <a:pPr algn="just">
              <a:buNone/>
            </a:pPr>
            <a:r>
              <a:rPr lang="en-US" sz="2200" dirty="0" smtClean="0">
                <a:latin typeface="Comic Sans MS" pitchFamily="66" charset="0"/>
                <a:cs typeface="Times New Roman" pitchFamily="18" charset="0"/>
              </a:rPr>
              <a:t>			</a:t>
            </a:r>
            <a:r>
              <a:rPr lang="en-US" sz="22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Heart rate	: 58 beats/ minute</a:t>
            </a:r>
          </a:p>
          <a:p>
            <a:pPr algn="just">
              <a:buNone/>
            </a:pPr>
            <a:r>
              <a:rPr lang="en-US" sz="22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			Resp. rate	: 35/ minute</a:t>
            </a:r>
          </a:p>
          <a:p>
            <a:pPr algn="just">
              <a:buNone/>
            </a:pPr>
            <a:r>
              <a:rPr lang="en-US" sz="2200" dirty="0" smtClean="0">
                <a:latin typeface="Comic Sans MS" pitchFamily="66" charset="0"/>
                <a:cs typeface="Times New Roman" pitchFamily="18" charset="0"/>
              </a:rPr>
              <a:t>			</a:t>
            </a:r>
            <a:r>
              <a:rPr lang="en-US" sz="2200" dirty="0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C.M.M.		: Slight pale &amp; dry</a:t>
            </a:r>
          </a:p>
          <a:p>
            <a:pPr algn="just">
              <a:buNone/>
            </a:pPr>
            <a:r>
              <a:rPr lang="en-US" sz="2200" dirty="0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			B.M.M.		: Normal but dry</a:t>
            </a:r>
          </a:p>
          <a:p>
            <a:pPr marL="342900" lvl="2" indent="-342900" algn="just">
              <a:buNone/>
            </a:pPr>
            <a:r>
              <a:rPr lang="en-US" sz="2200" dirty="0" smtClean="0">
                <a:latin typeface="Comic Sans MS" pitchFamily="66" charset="0"/>
                <a:cs typeface="Times New Roman" pitchFamily="18" charset="0"/>
              </a:rPr>
              <a:t>			</a:t>
            </a:r>
            <a:r>
              <a:rPr lang="en-US" sz="2200" dirty="0" smtClean="0">
                <a:solidFill>
                  <a:srgbClr val="0066FF"/>
                </a:solidFill>
                <a:latin typeface="Comic Sans MS" pitchFamily="66" charset="0"/>
                <a:cs typeface="Times New Roman" pitchFamily="18" charset="0"/>
              </a:rPr>
              <a:t>Rumen motility: Complete </a:t>
            </a:r>
            <a:r>
              <a:rPr lang="en-US" sz="2200" dirty="0" err="1" smtClean="0">
                <a:solidFill>
                  <a:srgbClr val="0066FF"/>
                </a:solidFill>
                <a:latin typeface="Comic Sans MS" pitchFamily="66" charset="0"/>
                <a:cs typeface="Times New Roman" pitchFamily="18" charset="0"/>
              </a:rPr>
              <a:t>atony</a:t>
            </a:r>
            <a:r>
              <a:rPr lang="en-US" sz="2200" dirty="0" smtClean="0">
                <a:solidFill>
                  <a:srgbClr val="0066FF"/>
                </a:solidFill>
                <a:latin typeface="Comic Sans MS" pitchFamily="66" charset="0"/>
                <a:cs typeface="Times New Roman" pitchFamily="18" charset="0"/>
              </a:rPr>
              <a:t> of the rumen 					  with mild </a:t>
            </a:r>
            <a:r>
              <a:rPr lang="en-US" sz="2200" dirty="0" err="1" smtClean="0">
                <a:solidFill>
                  <a:srgbClr val="0066FF"/>
                </a:solidFill>
                <a:latin typeface="Comic Sans MS" pitchFamily="66" charset="0"/>
                <a:cs typeface="Times New Roman" pitchFamily="18" charset="0"/>
              </a:rPr>
              <a:t>tympany</a:t>
            </a:r>
            <a:r>
              <a:rPr lang="en-US" sz="2200" dirty="0" smtClean="0">
                <a:solidFill>
                  <a:srgbClr val="0066FF"/>
                </a:solidFill>
                <a:latin typeface="Comic Sans MS" pitchFamily="66" charset="0"/>
                <a:cs typeface="Times New Roman" pitchFamily="18" charset="0"/>
              </a:rPr>
              <a:t>, </a:t>
            </a:r>
          </a:p>
          <a:p>
            <a:pPr marL="342900" lvl="2" indent="-342900" algn="just">
              <a:buNone/>
            </a:pPr>
            <a:r>
              <a:rPr lang="en-US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CLINCAL </a:t>
            </a:r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EXAMINATION</a:t>
            </a:r>
            <a:endParaRPr lang="en-US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169091"/>
          </a:xfrm>
        </p:spPr>
        <p:txBody>
          <a:bodyPr/>
          <a:lstStyle/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We have collected dung, urine, </a:t>
            </a:r>
            <a:r>
              <a:rPr lang="en-US" sz="2400" dirty="0" smtClean="0">
                <a:latin typeface="Comic Sans MS" pitchFamily="66" charset="0"/>
                <a:cs typeface="Times New Roman" pitchFamily="18" charset="0"/>
              </a:rPr>
              <a:t>blood</a:t>
            </a:r>
          </a:p>
          <a:p>
            <a:pPr lvl="1" algn="just">
              <a:buNone/>
            </a:pPr>
            <a:endParaRPr lang="en-US" sz="2400" dirty="0" smtClean="0">
              <a:latin typeface="Comic Sans MS" pitchFamily="66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Faecal</a:t>
            </a:r>
            <a:r>
              <a:rPr lang="en-US" sz="2400" dirty="0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 sample is negative for parasitic </a:t>
            </a:r>
            <a:r>
              <a:rPr lang="en-US" sz="2400" dirty="0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ova</a:t>
            </a:r>
          </a:p>
          <a:p>
            <a:pPr lvl="1" algn="just">
              <a:buNone/>
            </a:pPr>
            <a:endParaRPr lang="en-US" sz="2400" dirty="0" smtClean="0">
              <a:solidFill>
                <a:srgbClr val="00B050"/>
              </a:solidFill>
              <a:latin typeface="Comic Sans MS" pitchFamily="66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  <a:latin typeface="Comic Sans MS" pitchFamily="66" charset="0"/>
              </a:rPr>
              <a:t>Peripheral blood smear is negative for </a:t>
            </a:r>
            <a:r>
              <a:rPr lang="en-US" sz="2400" dirty="0" err="1" smtClean="0">
                <a:solidFill>
                  <a:srgbClr val="FF0000"/>
                </a:solidFill>
                <a:latin typeface="Comic Sans MS" pitchFamily="66" charset="0"/>
              </a:rPr>
              <a:t>haemoprotozoans</a:t>
            </a:r>
            <a:endParaRPr lang="en-US" sz="24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lvl="1" algn="just">
              <a:buNone/>
            </a:pPr>
            <a:endParaRPr lang="en-US" sz="24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In serum increased BUN levels was 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</a:rPr>
              <a:t>noticed</a:t>
            </a:r>
          </a:p>
          <a:p>
            <a:pPr lvl="1" algn="just">
              <a:buNone/>
            </a:pPr>
            <a:endParaRPr lang="en-US" sz="2400" dirty="0" smtClean="0">
              <a:solidFill>
                <a:srgbClr val="0070C0"/>
              </a:solidFill>
              <a:latin typeface="Comic Sans MS" pitchFamily="66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Urine examination:</a:t>
            </a:r>
          </a:p>
          <a:p>
            <a:pPr lvl="2" algn="just"/>
            <a:r>
              <a:rPr lang="en-US" sz="2400" dirty="0" err="1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Colour</a:t>
            </a:r>
            <a:r>
              <a:rPr lang="en-US" sz="2400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	: Normal</a:t>
            </a:r>
          </a:p>
          <a:p>
            <a:pPr lvl="2" algn="just"/>
            <a:r>
              <a:rPr lang="en-US" sz="2400" dirty="0" err="1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Odour</a:t>
            </a:r>
            <a:r>
              <a:rPr lang="en-US" sz="2400" dirty="0" smtClean="0">
                <a:solidFill>
                  <a:srgbClr val="C00000"/>
                </a:solidFill>
                <a:latin typeface="Comic Sans MS" pitchFamily="66" charset="0"/>
                <a:cs typeface="Times New Roman" pitchFamily="18" charset="0"/>
              </a:rPr>
              <a:t>	: Slight pungent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 algn="just"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CC0099"/>
                </a:solidFill>
                <a:latin typeface="Comic Sans MS" pitchFamily="66" charset="0"/>
              </a:rPr>
              <a:t>We could able to aspirate 1 ml of rumen fluid with 16 G needle fitted to 20 ml syringe, after proper sterilization of the collecting site(mid Left </a:t>
            </a:r>
            <a:r>
              <a:rPr lang="en-US" sz="2000" dirty="0" err="1" smtClean="0">
                <a:solidFill>
                  <a:srgbClr val="CC0099"/>
                </a:solidFill>
                <a:latin typeface="Comic Sans MS" pitchFamily="66" charset="0"/>
              </a:rPr>
              <a:t>paralumbar</a:t>
            </a:r>
            <a:r>
              <a:rPr lang="en-US" sz="2000" dirty="0" smtClean="0">
                <a:solidFill>
                  <a:srgbClr val="CC0099"/>
                </a:solidFill>
                <a:latin typeface="Comic Sans MS" pitchFamily="66" charset="0"/>
              </a:rPr>
              <a:t> fossa) and did rumen fluid examination. While poking the needle itself there was pungent odour.</a:t>
            </a:r>
            <a:endParaRPr lang="en-US" sz="2000" dirty="0" smtClean="0">
              <a:solidFill>
                <a:srgbClr val="CC0099"/>
              </a:solidFill>
              <a:latin typeface="Comic Sans MS" pitchFamily="66" charset="0"/>
              <a:cs typeface="Times New Roman" pitchFamily="18" charset="0"/>
            </a:endParaRPr>
          </a:p>
          <a:p>
            <a:pPr algn="just">
              <a:buNone/>
            </a:pPr>
            <a:endParaRPr lang="en-US" sz="2000" dirty="0" smtClean="0">
              <a:solidFill>
                <a:srgbClr val="0070C0"/>
              </a:solidFill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RUMEN </a:t>
            </a:r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FLUID OBSERVATIONS:</a:t>
            </a:r>
          </a:p>
          <a:p>
            <a:pPr algn="just">
              <a:buNone/>
            </a:pPr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			</a:t>
            </a:r>
            <a:r>
              <a:rPr lang="en-US" sz="2000" dirty="0" err="1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Colour</a:t>
            </a:r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		: dark brown</a:t>
            </a:r>
          </a:p>
          <a:p>
            <a:pPr algn="just">
              <a:buNone/>
            </a:pPr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			Consistency	: Watery</a:t>
            </a:r>
          </a:p>
          <a:p>
            <a:pPr algn="just">
              <a:buNone/>
            </a:pPr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			Odour		: foul and putrid</a:t>
            </a:r>
          </a:p>
          <a:p>
            <a:pPr algn="just">
              <a:buNone/>
            </a:pPr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			pH 		: 8.5</a:t>
            </a:r>
          </a:p>
          <a:p>
            <a:pPr algn="just">
              <a:buNone/>
            </a:pPr>
            <a:endParaRPr lang="en-US" sz="2000" dirty="0" smtClean="0">
              <a:solidFill>
                <a:srgbClr val="00B050"/>
              </a:solidFill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Microscopic</a:t>
            </a:r>
            <a:r>
              <a:rPr lang="en-US" sz="2400" dirty="0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examination has reveled all dead protozoa</a:t>
            </a:r>
          </a:p>
          <a:p>
            <a:pPr algn="just">
              <a:buNone/>
            </a:pP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Rumen fluid examination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4953000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We have removed the dung manually as much as possible.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Comic Sans MS" pitchFamily="66" charset="0"/>
                <a:cs typeface="Times New Roman" pitchFamily="18" charset="0"/>
              </a:rPr>
              <a:t>Animal </a:t>
            </a:r>
            <a:r>
              <a:rPr lang="en-US" sz="2000" dirty="0" smtClean="0">
                <a:latin typeface="Comic Sans MS" pitchFamily="66" charset="0"/>
                <a:cs typeface="Times New Roman" pitchFamily="18" charset="0"/>
              </a:rPr>
              <a:t>was treated with the following medication</a:t>
            </a:r>
          </a:p>
          <a:p>
            <a:pPr lvl="1" algn="just"/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Inj. DNS 900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mL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i.v</a:t>
            </a:r>
            <a:endParaRPr lang="en-US" sz="2000" dirty="0" smtClean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lvl="1" algn="just"/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Inj. RL 450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mL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i.v</a:t>
            </a:r>
            <a:endParaRPr lang="en-US" sz="2000" dirty="0" smtClean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lvl="1" algn="just"/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Inj.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Histanil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20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mL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i.m</a:t>
            </a:r>
            <a:endParaRPr lang="en-US" sz="2000" dirty="0" smtClean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lvl="1" algn="just"/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Inj.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Intamox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3375 mg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i.v</a:t>
            </a:r>
            <a:endParaRPr lang="en-US" sz="2000" dirty="0" smtClean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lvl="1" algn="just"/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Inj.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Belamyl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20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mL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i.m</a:t>
            </a:r>
            <a:endParaRPr lang="en-US" sz="2000" dirty="0" smtClean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lvl="1" algn="just"/>
            <a:endParaRPr lang="en-US" sz="2000" dirty="0" smtClean="0"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Drenched </a:t>
            </a:r>
            <a:r>
              <a:rPr lang="en-US" sz="2000" dirty="0" err="1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Magsulf</a:t>
            </a:r>
            <a:r>
              <a:rPr lang="en-US" sz="2000" dirty="0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 orally by mixing 50 g of </a:t>
            </a:r>
            <a:r>
              <a:rPr lang="en-US" sz="2000" dirty="0" err="1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magsulf</a:t>
            </a:r>
            <a:r>
              <a:rPr lang="en-US" sz="2000" dirty="0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 powder in 2L of water</a:t>
            </a:r>
            <a:r>
              <a:rPr lang="en-US" sz="2000" dirty="0" smtClean="0">
                <a:solidFill>
                  <a:srgbClr val="008000"/>
                </a:solidFill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pPr algn="just"/>
            <a:endParaRPr lang="en-US" sz="2000" dirty="0" smtClean="0"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solidFill>
                  <a:srgbClr val="CC0099"/>
                </a:solidFill>
                <a:latin typeface="Comic Sans MS" pitchFamily="66" charset="0"/>
                <a:cs typeface="Times New Roman" pitchFamily="18" charset="0"/>
              </a:rPr>
              <a:t>Advised owner to drench tamarind water (around 1/4</a:t>
            </a:r>
            <a:r>
              <a:rPr lang="en-US" sz="2000" baseline="30000" dirty="0" smtClean="0">
                <a:solidFill>
                  <a:srgbClr val="CC0099"/>
                </a:solidFill>
                <a:latin typeface="Comic Sans MS" pitchFamily="66" charset="0"/>
                <a:cs typeface="Times New Roman" pitchFamily="18" charset="0"/>
              </a:rPr>
              <a:t>th</a:t>
            </a:r>
            <a:r>
              <a:rPr lang="en-US" sz="2000" dirty="0" smtClean="0">
                <a:solidFill>
                  <a:srgbClr val="CC0099"/>
                </a:solidFill>
                <a:latin typeface="Comic Sans MS" pitchFamily="66" charset="0"/>
                <a:cs typeface="Times New Roman" pitchFamily="18" charset="0"/>
              </a:rPr>
              <a:t> kg of tamarind mixed in 2L of water which act as acidifier).</a:t>
            </a:r>
            <a:endParaRPr lang="en-US" sz="2000" dirty="0">
              <a:solidFill>
                <a:srgbClr val="CC0099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7030A0"/>
                </a:solidFill>
              </a:rPr>
              <a:t>TREATMENT</a:t>
            </a:r>
            <a:endParaRPr lang="en-US" sz="32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7924800" cy="51816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solidFill>
                  <a:srgbClr val="CC0099"/>
                </a:solidFill>
                <a:latin typeface="Comic Sans MS" pitchFamily="66" charset="0"/>
                <a:cs typeface="Times New Roman" pitchFamily="18" charset="0"/>
              </a:rPr>
              <a:t>Treatment with </a:t>
            </a:r>
            <a:r>
              <a:rPr lang="en-US" sz="2400" dirty="0" err="1" smtClean="0">
                <a:solidFill>
                  <a:srgbClr val="CC0099"/>
                </a:solidFill>
                <a:latin typeface="Comic Sans MS" pitchFamily="66" charset="0"/>
                <a:cs typeface="Times New Roman" pitchFamily="18" charset="0"/>
              </a:rPr>
              <a:t>i.v</a:t>
            </a:r>
            <a:r>
              <a:rPr lang="en-US" sz="2400" dirty="0" smtClean="0">
                <a:solidFill>
                  <a:srgbClr val="CC0099"/>
                </a:solidFill>
                <a:latin typeface="Comic Sans MS" pitchFamily="66" charset="0"/>
                <a:cs typeface="Times New Roman" pitchFamily="18" charset="0"/>
              </a:rPr>
              <a:t> fluids and antibiotics was repeated for two more days, where as antihistamines and supportive treatment with </a:t>
            </a:r>
            <a:r>
              <a:rPr lang="en-US" sz="2400" dirty="0" err="1" smtClean="0">
                <a:solidFill>
                  <a:srgbClr val="CC0099"/>
                </a:solidFill>
                <a:latin typeface="Comic Sans MS" pitchFamily="66" charset="0"/>
                <a:cs typeface="Times New Roman" pitchFamily="18" charset="0"/>
              </a:rPr>
              <a:t>Belamyl</a:t>
            </a:r>
            <a:r>
              <a:rPr lang="en-US" sz="2400" dirty="0" smtClean="0">
                <a:solidFill>
                  <a:srgbClr val="CC0099"/>
                </a:solidFill>
                <a:latin typeface="Comic Sans MS" pitchFamily="66" charset="0"/>
                <a:cs typeface="Times New Roman" pitchFamily="18" charset="0"/>
              </a:rPr>
              <a:t> was continued for 5 days</a:t>
            </a:r>
            <a:r>
              <a:rPr lang="en-US" sz="2400" dirty="0" smtClean="0">
                <a:solidFill>
                  <a:srgbClr val="CC0099"/>
                </a:solidFill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en-US" sz="2400" dirty="0" smtClean="0"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n-US" sz="2400" dirty="0" err="1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Rumentas</a:t>
            </a:r>
            <a:r>
              <a:rPr lang="en-US" sz="24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 bolus @ 4 daily for 3 days were advised for 5 days after voiding the dung.</a:t>
            </a:r>
          </a:p>
          <a:p>
            <a:pPr algn="just"/>
            <a:endParaRPr lang="en-US" sz="2400" dirty="0" smtClean="0"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solidFill>
                  <a:srgbClr val="00B050"/>
                </a:solidFill>
                <a:latin typeface="Comic Sans MS" pitchFamily="66" charset="0"/>
                <a:cs typeface="Times New Roman" pitchFamily="18" charset="0"/>
              </a:rPr>
              <a:t>Bullock </a:t>
            </a:r>
            <a:r>
              <a:rPr lang="en-US" sz="2400" dirty="0" smtClean="0">
                <a:solidFill>
                  <a:srgbClr val="00B050"/>
                </a:solidFill>
                <a:latin typeface="Comic Sans MS" pitchFamily="66" charset="0"/>
                <a:cs typeface="Times New Roman" pitchFamily="18" charset="0"/>
              </a:rPr>
              <a:t>started </a:t>
            </a:r>
            <a:r>
              <a:rPr lang="en-US" sz="2400" dirty="0" err="1" smtClean="0">
                <a:solidFill>
                  <a:srgbClr val="00B050"/>
                </a:solidFill>
                <a:latin typeface="Comic Sans MS" pitchFamily="66" charset="0"/>
                <a:cs typeface="Times New Roman" pitchFamily="18" charset="0"/>
              </a:rPr>
              <a:t>started</a:t>
            </a:r>
            <a:r>
              <a:rPr lang="en-US" sz="2400" dirty="0" smtClean="0">
                <a:solidFill>
                  <a:srgbClr val="00B050"/>
                </a:solidFill>
                <a:latin typeface="Comic Sans MS" pitchFamily="66" charset="0"/>
                <a:cs typeface="Times New Roman" pitchFamily="18" charset="0"/>
              </a:rPr>
              <a:t> taking green grass from 4</a:t>
            </a:r>
            <a:r>
              <a:rPr lang="en-US" sz="2400" baseline="30000" dirty="0" smtClean="0">
                <a:solidFill>
                  <a:srgbClr val="00B050"/>
                </a:solidFill>
                <a:latin typeface="Comic Sans MS" pitchFamily="66" charset="0"/>
                <a:cs typeface="Times New Roman" pitchFamily="18" charset="0"/>
              </a:rPr>
              <a:t>th</a:t>
            </a:r>
            <a:r>
              <a:rPr lang="en-US" sz="2400" dirty="0" smtClean="0">
                <a:solidFill>
                  <a:srgbClr val="00B050"/>
                </a:solidFill>
                <a:latin typeface="Comic Sans MS" pitchFamily="66" charset="0"/>
                <a:cs typeface="Times New Roman" pitchFamily="18" charset="0"/>
              </a:rPr>
              <a:t> day onwards and was recovered fully in 10 days.</a:t>
            </a:r>
            <a:endParaRPr lang="en-US" sz="2400" dirty="0">
              <a:solidFill>
                <a:srgbClr val="00B050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286000"/>
            <a:ext cx="6934200" cy="2438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9600" b="1" dirty="0" smtClean="0">
                <a:solidFill>
                  <a:srgbClr val="92D050"/>
                </a:solidFill>
                <a:latin typeface="Algerian" pitchFamily="82" charset="0"/>
              </a:rPr>
              <a:t>THANK YOU</a:t>
            </a:r>
            <a:endParaRPr lang="en-US" sz="9600" b="1" dirty="0">
              <a:solidFill>
                <a:srgbClr val="92D05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382</TotalTime>
  <Words>431</Words>
  <Application>Microsoft Office PowerPoint</Application>
  <PresentationFormat>On-screen Show (4:3)</PresentationFormat>
  <Paragraphs>95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CLINICAL MANAGEMENT OF  SOYA BEAN ASSOCIATED  ALKALINE INDIGESTION  IN A BULLOCK – A CASE REPORT</vt:lpstr>
      <vt:lpstr>Slide 2</vt:lpstr>
      <vt:lpstr>PARTICULARS OF OWNER &amp; ANIMAL</vt:lpstr>
      <vt:lpstr>HISTORY</vt:lpstr>
      <vt:lpstr>Slide 5</vt:lpstr>
      <vt:lpstr>Slide 6</vt:lpstr>
      <vt:lpstr>Slide 7</vt:lpstr>
      <vt:lpstr>Slide 8</vt:lpstr>
      <vt:lpstr>CLINCAL EXAMINATION</vt:lpstr>
      <vt:lpstr>Slide 10</vt:lpstr>
      <vt:lpstr>Rumen fluid examination</vt:lpstr>
      <vt:lpstr>TREATMENT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MANAGEMENT OF ALKALINE INDIGESTION  IN A BULLOCK – A CASE REPORT</dc:title>
  <dc:creator>MEDICINE</dc:creator>
  <cp:lastModifiedBy>DR ANIL RATHOD</cp:lastModifiedBy>
  <cp:revision>57</cp:revision>
  <dcterms:created xsi:type="dcterms:W3CDTF">2006-08-16T00:00:00Z</dcterms:created>
  <dcterms:modified xsi:type="dcterms:W3CDTF">2014-09-17T03:45:14Z</dcterms:modified>
</cp:coreProperties>
</file>