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jpeg" ContentType="image/jpeg"/>
  <Default Extension="xlsx" ContentType="application/vnd.openxmlformats-officedocument.spreadsheetml.sheet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4" r:id="rId2"/>
  </p:sldMasterIdLst>
  <p:notesMasterIdLst>
    <p:notesMasterId r:id="rId80"/>
  </p:notesMasterIdLst>
  <p:sldIdLst>
    <p:sldId id="256" r:id="rId3"/>
    <p:sldId id="479" r:id="rId4"/>
    <p:sldId id="258" r:id="rId5"/>
    <p:sldId id="450" r:id="rId6"/>
    <p:sldId id="419" r:id="rId7"/>
    <p:sldId id="481" r:id="rId8"/>
    <p:sldId id="458" r:id="rId9"/>
    <p:sldId id="453" r:id="rId10"/>
    <p:sldId id="420" r:id="rId11"/>
    <p:sldId id="462" r:id="rId12"/>
    <p:sldId id="459" r:id="rId13"/>
    <p:sldId id="476" r:id="rId14"/>
    <p:sldId id="375" r:id="rId15"/>
    <p:sldId id="379" r:id="rId16"/>
    <p:sldId id="376" r:id="rId17"/>
    <p:sldId id="344" r:id="rId18"/>
    <p:sldId id="346" r:id="rId19"/>
    <p:sldId id="417" r:id="rId20"/>
    <p:sldId id="412" r:id="rId21"/>
    <p:sldId id="413" r:id="rId22"/>
    <p:sldId id="414" r:id="rId23"/>
    <p:sldId id="415" r:id="rId24"/>
    <p:sldId id="357" r:id="rId25"/>
    <p:sldId id="370" r:id="rId26"/>
    <p:sldId id="380" r:id="rId27"/>
    <p:sldId id="381" r:id="rId28"/>
    <p:sldId id="383" r:id="rId29"/>
    <p:sldId id="447" r:id="rId30"/>
    <p:sldId id="464" r:id="rId31"/>
    <p:sldId id="465" r:id="rId32"/>
    <p:sldId id="455" r:id="rId33"/>
    <p:sldId id="457" r:id="rId34"/>
    <p:sldId id="460" r:id="rId35"/>
    <p:sldId id="385" r:id="rId36"/>
    <p:sldId id="384" r:id="rId37"/>
    <p:sldId id="386" r:id="rId38"/>
    <p:sldId id="388" r:id="rId39"/>
    <p:sldId id="389" r:id="rId40"/>
    <p:sldId id="353" r:id="rId41"/>
    <p:sldId id="348" r:id="rId42"/>
    <p:sldId id="390" r:id="rId43"/>
    <p:sldId id="477" r:id="rId44"/>
    <p:sldId id="396" r:id="rId45"/>
    <p:sldId id="393" r:id="rId46"/>
    <p:sldId id="395" r:id="rId47"/>
    <p:sldId id="397" r:id="rId48"/>
    <p:sldId id="399" r:id="rId49"/>
    <p:sldId id="400" r:id="rId50"/>
    <p:sldId id="478" r:id="rId51"/>
    <p:sldId id="421" r:id="rId52"/>
    <p:sldId id="425" r:id="rId53"/>
    <p:sldId id="427" r:id="rId54"/>
    <p:sldId id="445" r:id="rId55"/>
    <p:sldId id="433" r:id="rId56"/>
    <p:sldId id="435" r:id="rId57"/>
    <p:sldId id="437" r:id="rId58"/>
    <p:sldId id="441" r:id="rId59"/>
    <p:sldId id="371" r:id="rId60"/>
    <p:sldId id="373" r:id="rId61"/>
    <p:sldId id="403" r:id="rId62"/>
    <p:sldId id="406" r:id="rId63"/>
    <p:sldId id="411" r:id="rId64"/>
    <p:sldId id="407" r:id="rId65"/>
    <p:sldId id="408" r:id="rId66"/>
    <p:sldId id="410" r:id="rId67"/>
    <p:sldId id="446" r:id="rId68"/>
    <p:sldId id="469" r:id="rId69"/>
    <p:sldId id="466" r:id="rId70"/>
    <p:sldId id="470" r:id="rId71"/>
    <p:sldId id="467" r:id="rId72"/>
    <p:sldId id="468" r:id="rId73"/>
    <p:sldId id="471" r:id="rId74"/>
    <p:sldId id="472" r:id="rId75"/>
    <p:sldId id="482" r:id="rId76"/>
    <p:sldId id="331" r:id="rId77"/>
    <p:sldId id="387" r:id="rId78"/>
    <p:sldId id="474" r:id="rId7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 autoAdjust="0"/>
    <p:restoredTop sz="94646" autoAdjust="0"/>
  </p:normalViewPr>
  <p:slideViewPr>
    <p:cSldViewPr snapToGrid="0" snapToObjects="1">
      <p:cViewPr>
        <p:scale>
          <a:sx n="100" d="100"/>
          <a:sy n="100" d="100"/>
        </p:scale>
        <p:origin x="-155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notesMaster" Target="notesMasters/notesMaster1.xml"/><Relationship Id="rId81" Type="http://schemas.openxmlformats.org/officeDocument/2006/relationships/printerSettings" Target="printerSettings/printerSettings1.bin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slide" Target="slides/slide75.xml"/><Relationship Id="rId78" Type="http://schemas.openxmlformats.org/officeDocument/2006/relationships/slide" Target="slides/slide76.xml"/><Relationship Id="rId79" Type="http://schemas.openxmlformats.org/officeDocument/2006/relationships/slide" Target="slides/slide7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A.  Really like it  (133)</c:v>
                </c:pt>
                <c:pt idx="1">
                  <c:v>B.  Like it  (55)</c:v>
                </c:pt>
                <c:pt idx="2">
                  <c:v>C.  Neutral  (4)</c:v>
                </c:pt>
                <c:pt idx="3">
                  <c:v>D.  Don't like it  (2)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0.686</c:v>
                </c:pt>
                <c:pt idx="1">
                  <c:v>0.284</c:v>
                </c:pt>
                <c:pt idx="2">
                  <c:v>0.021</c:v>
                </c:pt>
                <c:pt idx="3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154125140585"/>
          <c:y val="0.3805244337422"/>
          <c:w val="0.368410600558819"/>
          <c:h val="0.395872792513561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A.  Not at all  (81)</c:v>
                </c:pt>
                <c:pt idx="1">
                  <c:v>B.  Back up  (75)</c:v>
                </c:pt>
                <c:pt idx="2">
                  <c:v>C.  Sometimes, still less often than before surgery  (35)</c:v>
                </c:pt>
                <c:pt idx="3">
                  <c:v>D.  All the time  (3)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0.418</c:v>
                </c:pt>
                <c:pt idx="1">
                  <c:v>0.387</c:v>
                </c:pt>
                <c:pt idx="2">
                  <c:v>0.18</c:v>
                </c:pt>
                <c:pt idx="3">
                  <c:v>0.015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0575170762474"/>
          <c:y val="0.285190816694836"/>
          <c:w val="0.386027298523753"/>
          <c:h val="0.511096806601365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A.  Not a problem at all  (139)</c:v>
                </c:pt>
                <c:pt idx="1">
                  <c:v>B.  Pretty much problem free  (44)</c:v>
                </c:pt>
                <c:pt idx="2">
                  <c:v>C.  It doesn't bother me  (10)</c:v>
                </c:pt>
                <c:pt idx="3">
                  <c:v>D.  A big problem.  I have to wear glasses to avoid it  (1)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0.716</c:v>
                </c:pt>
                <c:pt idx="1">
                  <c:v>0.227</c:v>
                </c:pt>
                <c:pt idx="2">
                  <c:v>0.052</c:v>
                </c:pt>
                <c:pt idx="3">
                  <c:v>0.005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42884730995121"/>
          <c:y val="0.306314918296775"/>
          <c:w val="0.355440577665657"/>
          <c:h val="0.405476298591671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rgbClr val="FFFF00"/>
              </a:solidFill>
            </c:spPr>
          </c:dPt>
          <c:dPt>
            <c:idx val="3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A.  No need to wear glasses and I have no problem  (104)</c:v>
                </c:pt>
                <c:pt idx="1">
                  <c:v>B.  Need glasses only if heavy traffic or bad weather  (28)</c:v>
                </c:pt>
                <c:pt idx="2">
                  <c:v>C.  Need glasses for all night time driving  (26)</c:v>
                </c:pt>
                <c:pt idx="3">
                  <c:v>D.  Don't drive at night time due to vision problems  (3)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0.646</c:v>
                </c:pt>
                <c:pt idx="1">
                  <c:v>0.174</c:v>
                </c:pt>
                <c:pt idx="2">
                  <c:v>0.161</c:v>
                </c:pt>
                <c:pt idx="3">
                  <c:v>0.019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8ED46-A21A-4FBC-BDBF-4C2B4D3F9E26}" type="datetimeFigureOut">
              <a:rPr lang="en-US" smtClean="0"/>
              <a:t>8/7/17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A652B-CF62-4C98-B79D-630CE5CC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76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did about a</a:t>
            </a:r>
            <a:r>
              <a:rPr lang="en-US" baseline="0" dirty="0" smtClean="0"/>
              <a:t> few hundreds of Staar Toric.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423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It was a survey of 97 participating ophthalmologists in </a:t>
            </a:r>
            <a:r>
              <a:rPr lang="en-US" sz="1200" dirty="0" err="1" smtClean="0"/>
              <a:t>eyeCONNECTIONS</a:t>
            </a:r>
            <a:r>
              <a:rPr lang="en-US" sz="1200" dirty="0" smtClean="0"/>
              <a:t> online, North American anonymous to encourage candor and cost is not a factor in the survey description. </a:t>
            </a:r>
          </a:p>
          <a:p>
            <a:r>
              <a:rPr lang="en-US" sz="1200" dirty="0" smtClean="0"/>
              <a:t>So monofocal and multifocal as two groups is 84% and 16%.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3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Among all the</a:t>
            </a:r>
            <a:r>
              <a:rPr lang="en-US" baseline="0" dirty="0" smtClean="0"/>
              <a:t> slides today, this is my favorite one. It is unbiased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05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FDA 1998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30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42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March</a:t>
            </a:r>
            <a:r>
              <a:rPr lang="en-US" baseline="0" dirty="0" smtClean="0"/>
              <a:t> 2011. It triggered a national debate, which one is better, monovision or Restor?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FA4A2-A6F1-7C4A-A50A-AD910ABD912D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753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Hinges and grooves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81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536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Tecnis Symfony induces -.27 microns of SA.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47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85% is a very good high</a:t>
            </a:r>
            <a:r>
              <a:rPr lang="en-US" baseline="0" smtClean="0"/>
              <a:t> number. It is not a multifocal IOL and glare/halo reported much lower than MF.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20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52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A652B-CF62-4C98-B79D-630CE5CCA8B4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9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52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5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70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88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588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96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100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95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53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21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3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7710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9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9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26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09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image6.png" descr="Background 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Shape 60"/>
          <p:cNvSpPr>
            <a:spLocks noGrp="1"/>
          </p:cNvSpPr>
          <p:nvPr>
            <p:ph type="title"/>
          </p:nvPr>
        </p:nvSpPr>
        <p:spPr>
          <a:xfrm>
            <a:off x="457200" y="661989"/>
            <a:ext cx="8229600" cy="633221"/>
          </a:xfrm>
          <a:prstGeom prst="rect">
            <a:avLst/>
          </a:prstGeom>
        </p:spPr>
        <p:txBody>
          <a:bodyPr anchor="t"/>
          <a:lstStyle>
            <a:lvl1pPr algn="l">
              <a:defRPr sz="3200" b="1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61" name="Shape 61"/>
          <p:cNvSpPr>
            <a:spLocks noGrp="1"/>
          </p:cNvSpPr>
          <p:nvPr>
            <p:ph type="body" sz="quarter" idx="1"/>
          </p:nvPr>
        </p:nvSpPr>
        <p:spPr>
          <a:xfrm>
            <a:off x="457200" y="1461875"/>
            <a:ext cx="8229600" cy="737026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500"/>
              </a:spcBef>
              <a:buSzTx/>
              <a:buFontTx/>
              <a:buNone/>
              <a:defRPr sz="2400" b="1">
                <a:solidFill>
                  <a:srgbClr val="9F742A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742950" indent="-285750" algn="ctr">
              <a:spcBef>
                <a:spcPts val="500"/>
              </a:spcBef>
              <a:buFontTx/>
              <a:defRPr sz="2400" b="1">
                <a:solidFill>
                  <a:srgbClr val="9F742A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143000" indent="-228600" algn="ctr">
              <a:spcBef>
                <a:spcPts val="500"/>
              </a:spcBef>
              <a:buFontTx/>
              <a:defRPr sz="2400" b="1">
                <a:solidFill>
                  <a:srgbClr val="9F742A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600200" indent="-228600" algn="ctr">
              <a:spcBef>
                <a:spcPts val="500"/>
              </a:spcBef>
              <a:buFontTx/>
              <a:defRPr sz="2400" b="1">
                <a:solidFill>
                  <a:srgbClr val="9F742A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057400" indent="-228600" algn="ctr">
              <a:spcBef>
                <a:spcPts val="500"/>
              </a:spcBef>
              <a:buFontTx/>
              <a:defRPr sz="2400" b="1">
                <a:solidFill>
                  <a:srgbClr val="9F742A"/>
                </a:solidFill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" name="Shape 63"/>
          <p:cNvSpPr>
            <a:spLocks noGrp="1"/>
          </p:cNvSpPr>
          <p:nvPr>
            <p:ph type="sldNum" sz="quarter" idx="2"/>
          </p:nvPr>
        </p:nvSpPr>
        <p:spPr>
          <a:xfrm>
            <a:off x="457200" y="2389217"/>
            <a:ext cx="263163" cy="269241"/>
          </a:xfrm>
          <a:prstGeom prst="rect">
            <a:avLst/>
          </a:prstGeom>
        </p:spPr>
        <p:txBody>
          <a:bodyPr anchor="t"/>
          <a:lstStyle>
            <a:lvl1pPr algn="l">
              <a:defRPr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7" name="Rectangle 27"/>
          <p:cNvSpPr>
            <a:spLocks noChangeArrowheads="1"/>
          </p:cNvSpPr>
          <p:nvPr userDrawn="1"/>
        </p:nvSpPr>
        <p:spPr bwMode="auto">
          <a:xfrm>
            <a:off x="50800" y="6636107"/>
            <a:ext cx="2622504" cy="123111"/>
          </a:xfrm>
          <a:prstGeom prst="rect">
            <a:avLst/>
          </a:prstGeom>
          <a:noFill/>
          <a:ln>
            <a:noFill/>
          </a:ln>
          <a:effectLst>
            <a:prstShdw prst="shdw17" dist="17961" dir="13500000">
              <a:srgbClr val="737373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4283" tIns="0" rIns="14283" bIns="0" anchor="ctr">
            <a:spAutoFit/>
          </a:bodyPr>
          <a:lstStyle>
            <a:lvl1pPr algn="l" defTabSz="457200" ea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1pPr>
            <a:lvl2pPr marL="742950" indent="-285750" algn="l" defTabSz="457200" ea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6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2pPr>
            <a:lvl3pPr marL="1143000" indent="-228600" algn="l" defTabSz="457200" ea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3pPr>
            <a:lvl4pPr marL="1600200" indent="-228600" algn="l" defTabSz="457200" ea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4pPr>
            <a:lvl5pPr marL="2057400" indent="-228600" algn="l" defTabSz="457200" eaLnBrk="0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Helvetica"/>
                <a:ea typeface="Helvetica"/>
                <a:cs typeface="Helvetica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80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©2016 </a:t>
            </a:r>
            <a:r>
              <a:rPr lang="en-US" altLang="en-US" sz="80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Abbott Medical Optics Inc., Santa Ana, CA 92705</a:t>
            </a:r>
          </a:p>
        </p:txBody>
      </p:sp>
    </p:spTree>
    <p:extLst>
      <p:ext uri="{BB962C8B-B14F-4D97-AF65-F5344CB8AC3E}">
        <p14:creationId xmlns:p14="http://schemas.microsoft.com/office/powerpoint/2010/main" val="310966006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3.xml"/><Relationship Id="rId18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/>
              <a:t>8/7/17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140825E-4A15-4D39-8176-1F07E904CB30}" type="datetimeFigureOut">
              <a:rPr lang="en-US" smtClean="0">
                <a:solidFill>
                  <a:srgbClr val="38ABED"/>
                </a:solidFill>
              </a:rPr>
              <a:pPr/>
              <a:t>8/7/17</a:t>
            </a:fld>
            <a:endParaRPr lang="en-US">
              <a:solidFill>
                <a:srgbClr val="38ABED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>
              <a:solidFill>
                <a:srgbClr val="38ABED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>
                <a:solidFill>
                  <a:srgbClr val="1B3861"/>
                </a:solidFill>
              </a:rPr>
              <a:pPr/>
              <a:t>‹#›</a:t>
            </a:fld>
            <a:endParaRPr lang="en-US">
              <a:solidFill>
                <a:srgbClr val="1B38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83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</p:sldLayoutIdLst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tif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oogle.com/url?sa=i&amp;rct=j&amp;q=&amp;esrc=s&amp;source=images&amp;cd=&amp;cad=rja&amp;uact=8&amp;ved=0ahUKEwjsr7S3_rzRAhXJ1IMKHZgeC0QQjRwIBw&amp;url=http://www.cataractphiladelphia.com/restor/&amp;bvm=bv.143423383,d.amc&amp;psig=AFQjCNFaHYPwTgHnbEkcCwOx82o1au53XA&amp;ust=1484323583732936" TargetMode="External"/><Relationship Id="rId3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iXmMaX_rzRAhUR24MKHelbB0gQjRwIBw&amp;url=http://www.vision-surgery.com/cataracts/crystalens.html&amp;psig=AFQjCNGFxLCW1jVwYh2JBHNmMtjuj-5Tpw&amp;ust=1484323525867762" TargetMode="External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5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jpe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8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png"/><Relationship Id="rId6" Type="http://schemas.openxmlformats.org/officeDocument/2006/relationships/image" Target="../media/image46.jpeg"/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9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9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3.tif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4.tif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5.tif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4738" y="850901"/>
            <a:ext cx="7828212" cy="1460499"/>
          </a:xfrm>
        </p:spPr>
        <p:txBody>
          <a:bodyPr/>
          <a:lstStyle/>
          <a:p>
            <a:pPr algn="ctr"/>
            <a:r>
              <a:rPr lang="en-US" sz="3600" b="1" dirty="0" smtClean="0">
                <a:cs typeface="Cambria"/>
              </a:rPr>
              <a:t>REFRACTIVE CATARACT SURGERY</a:t>
            </a:r>
            <a:br>
              <a:rPr lang="en-US" sz="3600" b="1" dirty="0" smtClean="0">
                <a:cs typeface="Cambria"/>
              </a:rPr>
            </a:br>
            <a:r>
              <a:rPr lang="en-US" sz="2800" b="1" dirty="0" smtClean="0">
                <a:cs typeface="Cambria"/>
              </a:rPr>
              <a:t>FOUNDATION AND OPTIONS</a:t>
            </a:r>
            <a:endParaRPr lang="en-US" sz="2800" b="1" dirty="0">
              <a:cs typeface="Cambria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4739" y="3060700"/>
            <a:ext cx="8194840" cy="304800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cs typeface="Cambria"/>
              </a:rPr>
              <a:t>Fuxiang Zhang, MD</a:t>
            </a:r>
            <a:endParaRPr lang="en-US" sz="2000" dirty="0"/>
          </a:p>
          <a:p>
            <a:pPr algn="ctr"/>
            <a:r>
              <a:rPr lang="en-US" sz="2000" dirty="0" smtClean="0">
                <a:cs typeface="Cambria"/>
              </a:rPr>
              <a:t>Henry Ford Health System</a:t>
            </a:r>
          </a:p>
          <a:p>
            <a:pPr algn="ctr"/>
            <a:r>
              <a:rPr lang="en-US" sz="2000" dirty="0" smtClean="0">
                <a:cs typeface="Cambria"/>
              </a:rPr>
              <a:t>USA</a:t>
            </a:r>
          </a:p>
          <a:p>
            <a:pPr algn="ctr"/>
            <a:endParaRPr lang="en-US" sz="2000" dirty="0" smtClean="0">
              <a:cs typeface="Cambria"/>
            </a:endParaRPr>
          </a:p>
          <a:p>
            <a:pPr algn="ctr"/>
            <a:r>
              <a:rPr lang="en-US" sz="2000" dirty="0" smtClean="0">
                <a:cs typeface="Cambria"/>
              </a:rPr>
              <a:t>August 11, 2017</a:t>
            </a:r>
          </a:p>
          <a:p>
            <a:pPr algn="ctr"/>
            <a:r>
              <a:rPr lang="en-US" sz="2000" dirty="0" smtClean="0">
                <a:cs typeface="Cambria"/>
              </a:rPr>
              <a:t>Beijing</a:t>
            </a:r>
          </a:p>
          <a:p>
            <a:pPr algn="ctr"/>
            <a:endParaRPr lang="en-US" sz="3200" dirty="0" smtClean="0">
              <a:cs typeface="Cambria"/>
            </a:endParaRPr>
          </a:p>
          <a:p>
            <a:pPr algn="ctr"/>
            <a:endParaRPr lang="en-US" sz="3200" dirty="0" smtClean="0">
              <a:cs typeface="Cambria"/>
            </a:endParaRPr>
          </a:p>
          <a:p>
            <a:pPr algn="ctr"/>
            <a:endParaRPr lang="en-US" sz="3600" dirty="0" smtClean="0">
              <a:latin typeface="Cambria"/>
              <a:cs typeface="Cambria"/>
            </a:endParaRPr>
          </a:p>
          <a:p>
            <a:pPr algn="ctr"/>
            <a:endParaRPr lang="en-US" sz="3600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61133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5956300"/>
            <a:ext cx="7583487" cy="609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dirty="0"/>
              <a:t>HENRY FORD HEALTH SYSTEM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" y="177800"/>
            <a:ext cx="8775699" cy="577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91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9463" y="2499894"/>
            <a:ext cx="7583487" cy="3537835"/>
          </a:xfrm>
        </p:spPr>
        <p:txBody>
          <a:bodyPr/>
          <a:lstStyle/>
          <a:p>
            <a:r>
              <a:rPr lang="en-US" sz="2400" dirty="0" smtClean="0"/>
              <a:t>No financial </a:t>
            </a:r>
            <a:r>
              <a:rPr lang="en-US" sz="2400" dirty="0"/>
              <a:t>or proprietary </a:t>
            </a:r>
            <a:r>
              <a:rPr lang="en-US" sz="2400" dirty="0" smtClean="0"/>
              <a:t>interest in </a:t>
            </a:r>
            <a:r>
              <a:rPr lang="en-US" sz="2400" dirty="0"/>
              <a:t>any material or method </a:t>
            </a:r>
            <a:r>
              <a:rPr lang="en-US" sz="2400" dirty="0" smtClean="0"/>
              <a:t>mentioned in this presentation.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410368"/>
          </a:xfrm>
        </p:spPr>
        <p:txBody>
          <a:bodyPr/>
          <a:lstStyle/>
          <a:p>
            <a:pPr algn="ctr"/>
            <a:r>
              <a:rPr lang="en-US" sz="3200" dirty="0" smtClean="0"/>
              <a:t>FINANCIAL DISCLOSURE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266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954962" cy="1044388"/>
          </a:xfrm>
        </p:spPr>
        <p:txBody>
          <a:bodyPr/>
          <a:lstStyle/>
          <a:p>
            <a:pPr algn="ctr"/>
            <a:r>
              <a:rPr lang="en-US" sz="3200" dirty="0" smtClean="0"/>
              <a:t>WHAT IS REFRACTIVE CATARACT SURGERY?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743200"/>
            <a:ext cx="7583487" cy="3294530"/>
          </a:xfrm>
        </p:spPr>
        <p:txBody>
          <a:bodyPr/>
          <a:lstStyle/>
          <a:p>
            <a:r>
              <a:rPr lang="en-US" dirty="0" smtClean="0"/>
              <a:t>Traditional cataract surgery </a:t>
            </a:r>
          </a:p>
          <a:p>
            <a:r>
              <a:rPr lang="en-US" dirty="0" smtClean="0"/>
              <a:t>Refractive cataract surgery: </a:t>
            </a:r>
          </a:p>
          <a:p>
            <a:pPr marL="0" indent="0">
              <a:buNone/>
            </a:pPr>
            <a:r>
              <a:rPr lang="en-US" dirty="0" smtClean="0"/>
              <a:t>	decreased dependence on glasses or contact 	lenses. </a:t>
            </a:r>
          </a:p>
        </p:txBody>
      </p:sp>
    </p:spTree>
    <p:extLst>
      <p:ext uri="{BB962C8B-B14F-4D97-AF65-F5344CB8AC3E}">
        <p14:creationId xmlns:p14="http://schemas.microsoft.com/office/powerpoint/2010/main" val="404054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346200"/>
          </a:xfrm>
        </p:spPr>
        <p:txBody>
          <a:bodyPr/>
          <a:lstStyle/>
          <a:p>
            <a:pPr algn="ctr"/>
            <a:r>
              <a:rPr lang="en-US" sz="3200" dirty="0" smtClean="0"/>
              <a:t>PERCENTAGE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24100"/>
            <a:ext cx="7583487" cy="371363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My own clinical survey </a:t>
            </a:r>
          </a:p>
          <a:p>
            <a:pPr lvl="1"/>
            <a:r>
              <a:rPr lang="en-US" dirty="0" smtClean="0"/>
              <a:t>50% partial </a:t>
            </a:r>
          </a:p>
          <a:p>
            <a:pPr lvl="1"/>
            <a:r>
              <a:rPr lang="en-US" dirty="0" smtClean="0"/>
              <a:t>25% total.</a:t>
            </a:r>
          </a:p>
          <a:p>
            <a:r>
              <a:rPr lang="en-US" dirty="0" smtClean="0"/>
              <a:t>If cost factor is eliminated, the percentage will be much higher.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114842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sosceles Triangle 47"/>
          <p:cNvSpPr/>
          <p:nvPr/>
        </p:nvSpPr>
        <p:spPr>
          <a:xfrm>
            <a:off x="3124419" y="4070745"/>
            <a:ext cx="1101497" cy="1638381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>
            <a:off x="4179171" y="4353320"/>
            <a:ext cx="1049570" cy="135580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Isosceles Triangle 49"/>
          <p:cNvSpPr/>
          <p:nvPr/>
        </p:nvSpPr>
        <p:spPr>
          <a:xfrm>
            <a:off x="5228741" y="4092516"/>
            <a:ext cx="979716" cy="161823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124419" y="2600723"/>
            <a:ext cx="2996892" cy="2400299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3636564" y="3030809"/>
            <a:ext cx="1908654" cy="1540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 rot="2954888">
            <a:off x="6342315" y="1340490"/>
            <a:ext cx="685800" cy="2209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rot="20590511">
            <a:off x="3445535" y="521280"/>
            <a:ext cx="685800" cy="2209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 rot="5400000">
            <a:off x="6880194" y="2765972"/>
            <a:ext cx="685800" cy="2209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 rot="18474208">
            <a:off x="2163730" y="1352248"/>
            <a:ext cx="685800" cy="220980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 rot="16200000">
            <a:off x="1698390" y="2733653"/>
            <a:ext cx="685800" cy="2209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195572" y="5697531"/>
            <a:ext cx="4748415" cy="52322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126437" y="2600723"/>
            <a:ext cx="1279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TORIC</a:t>
            </a:r>
            <a:endParaRPr lang="en-US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4308123" y="4477802"/>
            <a:ext cx="1097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LRI</a:t>
            </a:r>
            <a:endParaRPr lang="en-US" sz="2800" dirty="0"/>
          </a:p>
        </p:txBody>
      </p:sp>
      <p:sp>
        <p:nvSpPr>
          <p:cNvPr id="61" name="TextBox 60"/>
          <p:cNvSpPr txBox="1"/>
          <p:nvPr/>
        </p:nvSpPr>
        <p:spPr>
          <a:xfrm>
            <a:off x="3732277" y="3270707"/>
            <a:ext cx="1781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REFRACTIVE CATARACT SURGERY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 rot="19197617">
            <a:off x="5569251" y="2245334"/>
            <a:ext cx="2191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ACCOMMODATIVE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6385476" y="3691894"/>
            <a:ext cx="1922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MULTIFOCAL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 rot="2355241">
            <a:off x="1988772" y="2328636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FLACS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 rot="4302405">
            <a:off x="2694707" y="1648914"/>
            <a:ext cx="2323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LIGHT ADJUSTED</a:t>
            </a:r>
            <a:endParaRPr lang="en-US" sz="2000" dirty="0"/>
          </a:p>
        </p:txBody>
      </p:sp>
      <p:sp>
        <p:nvSpPr>
          <p:cNvPr id="67" name="TextBox 66"/>
          <p:cNvSpPr txBox="1"/>
          <p:nvPr/>
        </p:nvSpPr>
        <p:spPr>
          <a:xfrm rot="16200000">
            <a:off x="2900580" y="4792407"/>
            <a:ext cx="1572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CONSULT</a:t>
            </a:r>
            <a:endParaRPr lang="en-US" sz="1600" dirty="0"/>
          </a:p>
        </p:txBody>
      </p:sp>
      <p:sp>
        <p:nvSpPr>
          <p:cNvPr id="68" name="TextBox 67"/>
          <p:cNvSpPr txBox="1"/>
          <p:nvPr/>
        </p:nvSpPr>
        <p:spPr>
          <a:xfrm rot="16200000">
            <a:off x="4344996" y="5072256"/>
            <a:ext cx="7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AVOID</a:t>
            </a:r>
          </a:p>
          <a:p>
            <a:pPr algn="ctr"/>
            <a:r>
              <a:rPr lang="en-US" sz="1600" dirty="0" smtClean="0"/>
              <a:t>C/I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 rot="16200000">
            <a:off x="5136657" y="4959161"/>
            <a:ext cx="1186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BIOMETRY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3124419" y="5697530"/>
            <a:ext cx="3864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IOL MONOVISION</a:t>
            </a:r>
            <a:endParaRPr lang="en-US" sz="2800" dirty="0"/>
          </a:p>
        </p:txBody>
      </p:sp>
      <p:sp>
        <p:nvSpPr>
          <p:cNvPr id="71" name="Rectangle 70"/>
          <p:cNvSpPr/>
          <p:nvPr/>
        </p:nvSpPr>
        <p:spPr>
          <a:xfrm rot="780449">
            <a:off x="5012758" y="518153"/>
            <a:ext cx="685800" cy="22098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838200" y="3455843"/>
            <a:ext cx="22862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REAL</a:t>
            </a:r>
            <a:r>
              <a:rPr lang="en-US" sz="2200" dirty="0" smtClean="0"/>
              <a:t> </a:t>
            </a:r>
            <a:r>
              <a:rPr lang="en-US" sz="2000" dirty="0" smtClean="0"/>
              <a:t>ACCOMODATIVE</a:t>
            </a:r>
            <a:endParaRPr lang="en-US" sz="2200" dirty="0"/>
          </a:p>
        </p:txBody>
      </p:sp>
      <p:sp>
        <p:nvSpPr>
          <p:cNvPr id="3" name="TextBox 2"/>
          <p:cNvSpPr txBox="1"/>
          <p:nvPr/>
        </p:nvSpPr>
        <p:spPr>
          <a:xfrm rot="17022006">
            <a:off x="4700133" y="1450015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EDOF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733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WHEN WE DID NOT HAVE IOL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12706" b="-127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07050165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-1168400"/>
            <a:ext cx="7583487" cy="104438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17566" r="-17566"/>
          <a:stretch>
            <a:fillRect/>
          </a:stretch>
        </p:blipFill>
        <p:spPr>
          <a:xfrm>
            <a:off x="-330199" y="596900"/>
            <a:ext cx="9715500" cy="5440830"/>
          </a:xfrm>
        </p:spPr>
      </p:pic>
    </p:spTree>
    <p:extLst>
      <p:ext uri="{BB962C8B-B14F-4D97-AF65-F5344CB8AC3E}">
        <p14:creationId xmlns:p14="http://schemas.microsoft.com/office/powerpoint/2010/main" val="2374548995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HISTORY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Harold Ridley invented and performed first IOL 11/29/1949 in England.</a:t>
            </a:r>
          </a:p>
          <a:p>
            <a:r>
              <a:rPr lang="en-US" b="1" dirty="0" smtClean="0"/>
              <a:t>He noticed no inflammation from the injured eye Royal Air Force pilot of World War II, Gordon Cleaver, a splinter of acrylic plastic in the eye.</a:t>
            </a:r>
          </a:p>
          <a:p>
            <a:r>
              <a:rPr lang="en-US" b="1" dirty="0" smtClean="0"/>
              <a:t>First IOL surgery in USA in 1952 at Wills Eye.</a:t>
            </a:r>
          </a:p>
          <a:p>
            <a:r>
              <a:rPr lang="en-US" b="1" dirty="0" smtClean="0"/>
              <a:t>FDA approval in 1981.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70782361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HISTORY OF REFRACTIVE CATARACT SURGERY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first known pseudophakic </a:t>
            </a:r>
            <a:r>
              <a:rPr lang="en-US" dirty="0">
                <a:solidFill>
                  <a:srgbClr val="FF0000"/>
                </a:solidFill>
              </a:rPr>
              <a:t>monovision</a:t>
            </a:r>
            <a:r>
              <a:rPr lang="en-US" dirty="0"/>
              <a:t> paper was published by Boerner and </a:t>
            </a:r>
            <a:r>
              <a:rPr lang="en-US" dirty="0" smtClean="0"/>
              <a:t>Thrasher</a:t>
            </a:r>
            <a:r>
              <a:rPr lang="en-US" baseline="30000" dirty="0"/>
              <a:t>1</a:t>
            </a:r>
            <a:r>
              <a:rPr lang="en-US" dirty="0" smtClean="0"/>
              <a:t> </a:t>
            </a:r>
            <a:r>
              <a:rPr lang="en-US" dirty="0"/>
              <a:t>in 1984. </a:t>
            </a:r>
          </a:p>
          <a:p>
            <a:r>
              <a:rPr lang="en-US" dirty="0"/>
              <a:t>The first </a:t>
            </a:r>
            <a:r>
              <a:rPr lang="en-US" dirty="0">
                <a:solidFill>
                  <a:srgbClr val="FF0000"/>
                </a:solidFill>
              </a:rPr>
              <a:t>toric </a:t>
            </a:r>
            <a:r>
              <a:rPr lang="en-US" dirty="0" smtClean="0">
                <a:solidFill>
                  <a:srgbClr val="FF0000"/>
                </a:solidFill>
              </a:rPr>
              <a:t>IOL </a:t>
            </a:r>
            <a:r>
              <a:rPr lang="en-US" dirty="0" smtClean="0"/>
              <a:t>study </a:t>
            </a:r>
            <a:r>
              <a:rPr lang="en-US" dirty="0"/>
              <a:t>was </a:t>
            </a:r>
            <a:r>
              <a:rPr lang="en-US" dirty="0" smtClean="0"/>
              <a:t>from Japan published in JCRS </a:t>
            </a:r>
            <a:r>
              <a:rPr lang="en-US" dirty="0"/>
              <a:t>in </a:t>
            </a:r>
            <a:r>
              <a:rPr lang="en-US" dirty="0" smtClean="0"/>
              <a:t>1994.</a:t>
            </a:r>
            <a:r>
              <a:rPr lang="en-US" baseline="30000" dirty="0"/>
              <a:t>2</a:t>
            </a:r>
            <a:r>
              <a:rPr lang="en-US" dirty="0" smtClean="0"/>
              <a:t>  It was a PMMA IOL. Big incision.</a:t>
            </a:r>
          </a:p>
          <a:p>
            <a:r>
              <a:rPr lang="en-US" dirty="0" smtClean="0"/>
              <a:t>The first </a:t>
            </a:r>
            <a:r>
              <a:rPr lang="en-US" dirty="0" smtClean="0">
                <a:solidFill>
                  <a:srgbClr val="FF0000"/>
                </a:solidFill>
              </a:rPr>
              <a:t>foldable</a:t>
            </a:r>
            <a:r>
              <a:rPr lang="en-US" dirty="0" smtClean="0"/>
              <a:t> toric IOL was Staar Toric. Approval by FDA in November 1998. </a:t>
            </a:r>
          </a:p>
          <a:p>
            <a:r>
              <a:rPr lang="en-US" dirty="0" smtClean="0"/>
              <a:t>First </a:t>
            </a:r>
            <a:r>
              <a:rPr lang="en-US" dirty="0" smtClean="0">
                <a:solidFill>
                  <a:srgbClr val="FF0000"/>
                </a:solidFill>
              </a:rPr>
              <a:t>multifocal IOL </a:t>
            </a:r>
            <a:r>
              <a:rPr lang="en-US" dirty="0" smtClean="0"/>
              <a:t>Array IOL of AMO.</a:t>
            </a:r>
            <a:br>
              <a:rPr lang="en-US" dirty="0" smtClean="0"/>
            </a:br>
            <a:r>
              <a:rPr lang="en-US" dirty="0" smtClean="0"/>
              <a:t>FDA approval in 1997.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52376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ONLY &lt;10% GLASSES FREE IF AIMING AT EMMETROPIA OU 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034" b="10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1824419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WHY START FROM IOL MONOVISION?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743200"/>
            <a:ext cx="7583487" cy="3294530"/>
          </a:xfrm>
        </p:spPr>
        <p:txBody>
          <a:bodyPr/>
          <a:lstStyle/>
          <a:p>
            <a:r>
              <a:rPr lang="en-US" dirty="0" smtClean="0"/>
              <a:t>If one does not know how to do a good IOL monovision, one can not be a great refractive cataract surgeon.</a:t>
            </a:r>
          </a:p>
          <a:p>
            <a:r>
              <a:rPr lang="en-US" dirty="0" smtClean="0"/>
              <a:t>What is monovision?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9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247900"/>
            <a:ext cx="7583487" cy="2667000"/>
          </a:xfrm>
        </p:spPr>
        <p:txBody>
          <a:bodyPr/>
          <a:lstStyle/>
          <a:p>
            <a:pPr algn="ctr"/>
            <a:r>
              <a:rPr lang="en-US" sz="4000" dirty="0"/>
              <a:t>WHY DO WE STILL </a:t>
            </a:r>
            <a:r>
              <a:rPr lang="en-US" sz="4000" dirty="0" smtClean="0"/>
              <a:t>USE </a:t>
            </a:r>
            <a:r>
              <a:rPr lang="en-US" sz="4000" dirty="0"/>
              <a:t>IOL </a:t>
            </a:r>
            <a:r>
              <a:rPr lang="en-US" sz="4000" dirty="0" smtClean="0"/>
              <a:t>MONOVISION</a:t>
            </a:r>
            <a:r>
              <a:rPr lang="en-US" sz="4000" dirty="0"/>
              <a:t>?</a:t>
            </a:r>
            <a:r>
              <a:rPr lang="en-US" sz="4400" dirty="0"/>
              <a:t/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6705599"/>
            <a:ext cx="7583487" cy="241299"/>
          </a:xfrm>
        </p:spPr>
        <p:txBody>
          <a:bodyPr>
            <a:normAutofit fontScale="5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309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8762" y="6139934"/>
            <a:ext cx="6338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Courtesy of Alcon Laboratories, </a:t>
            </a:r>
            <a:r>
              <a:rPr lang="en-US" b="1" dirty="0" smtClean="0">
                <a:solidFill>
                  <a:schemeClr val="bg1"/>
                </a:solidFill>
              </a:rPr>
              <a:t>Inc. </a:t>
            </a:r>
            <a:r>
              <a:rPr lang="en-US" b="1" dirty="0">
                <a:solidFill>
                  <a:schemeClr val="bg1"/>
                </a:solidFill>
              </a:rPr>
              <a:t>Fort Worth, </a:t>
            </a:r>
            <a:r>
              <a:rPr lang="en-US" b="1" dirty="0" smtClean="0">
                <a:solidFill>
                  <a:schemeClr val="bg1"/>
                </a:solidFill>
              </a:rPr>
              <a:t>TX </a:t>
            </a:r>
            <a:r>
              <a:rPr lang="en-US" b="1" dirty="0">
                <a:solidFill>
                  <a:schemeClr val="bg1"/>
                </a:solidFill>
              </a:rPr>
              <a:t>USA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88" b="98028" l="4322" r="95612">
                        <a14:foregroundMark x1="49867" y1="2959" x2="70279" y2="49310"/>
                        <a14:foregroundMark x1="51064" y1="52268" x2="75332" y2="52071"/>
                        <a14:foregroundMark x1="75332" y1="52268" x2="94082" y2="94576"/>
                        <a14:foregroundMark x1="41755" y1="38264" x2="42686" y2="38659"/>
                        <a14:foregroundMark x1="61130" y1="68960" x2="61582" y2="69966"/>
                        <a14:foregroundMark x1="49718" y1="3859" x2="29492" y2="49329"/>
                        <a14:foregroundMark x1="29718" y1="49161" x2="69831" y2="49329"/>
                        <a14:foregroundMark x1="50056" y1="3356" x2="29831" y2="48658"/>
                        <a14:foregroundMark x1="49944" y1="3523" x2="69831" y2="48658"/>
                        <a14:foregroundMark x1="53559" y1="67114" x2="54011" y2="68792"/>
                        <a14:foregroundMark x1="52768" y1="70470" x2="54350" y2="70302"/>
                        <a14:foregroundMark x1="49944" y1="4195" x2="30395" y2="48490"/>
                        <a14:backgroundMark x1="49831" y1="2685" x2="70847" y2="49497"/>
                        <a14:backgroundMark x1="49831" y1="3020" x2="29492" y2="49664"/>
                        <a14:backgroundMark x1="49944" y1="3188" x2="29831" y2="48826"/>
                        <a14:backgroundMark x1="29379" y1="49329" x2="39661" y2="261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6" y="264232"/>
            <a:ext cx="8429625" cy="5680280"/>
          </a:xfrm>
          <a:effectLst>
            <a:glow rad="1905000">
              <a:srgbClr val="002060">
                <a:alpha val="36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82814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850900"/>
            <a:ext cx="7583487" cy="3886200"/>
          </a:xfrm>
        </p:spPr>
        <p:txBody>
          <a:bodyPr/>
          <a:lstStyle/>
          <a:p>
            <a:pPr algn="ctr"/>
            <a:r>
              <a:rPr lang="en-US" sz="3200" dirty="0" smtClean="0"/>
              <a:t>THE FOUNDATION OF REFRACTIVE CATARACT SURGERY</a:t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6756400"/>
            <a:ext cx="7583487" cy="190499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164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66999"/>
            <a:ext cx="7408333" cy="313690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Still the most common surgical option for presbyopia. Almost twice as common when compared to premium IOLs per 2013 ASCRS survey</a:t>
            </a:r>
            <a:r>
              <a:rPr lang="en-US" baseline="30000" dirty="0"/>
              <a:t>3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trend is more now, about 25% of all IOLs implanted in 2014 in USA. 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42900"/>
            <a:ext cx="8229600" cy="1879600"/>
          </a:xfrm>
        </p:spPr>
        <p:txBody>
          <a:bodyPr>
            <a:normAutofit/>
          </a:bodyPr>
          <a:lstStyle/>
          <a:p>
            <a:pPr lvl="0" algn="ctr"/>
            <a:r>
              <a:rPr lang="en-US" sz="3200" dirty="0" smtClean="0"/>
              <a:t>WHY DO WE STILL USE IOL MONOVISION?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005686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768600"/>
            <a:ext cx="7408333" cy="3490913"/>
          </a:xfrm>
        </p:spPr>
        <p:txBody>
          <a:bodyPr>
            <a:normAutofit/>
          </a:bodyPr>
          <a:lstStyle/>
          <a:p>
            <a:r>
              <a:rPr lang="en-US" dirty="0" smtClean="0"/>
              <a:t>Good vision quality.</a:t>
            </a:r>
          </a:p>
          <a:p>
            <a:r>
              <a:rPr lang="en-US" dirty="0"/>
              <a:t>H</a:t>
            </a:r>
            <a:r>
              <a:rPr lang="en-US" dirty="0" smtClean="0"/>
              <a:t>igh satisfaction rate.</a:t>
            </a:r>
          </a:p>
          <a:p>
            <a:r>
              <a:rPr lang="en-US" dirty="0" smtClean="0"/>
              <a:t>IOL exchange is rare. </a:t>
            </a:r>
          </a:p>
          <a:p>
            <a:r>
              <a:rPr lang="en-US" dirty="0" smtClean="0"/>
              <a:t>Unique beauty is back up glasses can fully reverse bilateral visual function if needed.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52638"/>
            <a:ext cx="8229600" cy="178725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WHY DO WE STILL </a:t>
            </a:r>
            <a:r>
              <a:rPr lang="en-US" sz="3200" dirty="0" smtClean="0"/>
              <a:t>USE </a:t>
            </a:r>
            <a:r>
              <a:rPr lang="en-US" sz="3200" dirty="0"/>
              <a:t>IOL </a:t>
            </a:r>
            <a:r>
              <a:rPr lang="en-US" sz="3200" dirty="0" smtClean="0"/>
              <a:t>MONOVISION</a:t>
            </a:r>
            <a:r>
              <a:rPr lang="en-US" sz="3200" dirty="0"/>
              <a:t>?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284888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705100"/>
            <a:ext cx="7408333" cy="4257675"/>
          </a:xfrm>
        </p:spPr>
        <p:txBody>
          <a:bodyPr>
            <a:normAutofit/>
          </a:bodyPr>
          <a:lstStyle/>
          <a:p>
            <a:r>
              <a:rPr lang="en-US" dirty="0" smtClean="0"/>
              <a:t>All of my 5660 cataract patient charts </a:t>
            </a:r>
            <a:r>
              <a:rPr lang="en-US" dirty="0"/>
              <a:t>from 2004 to 2014 </a:t>
            </a:r>
            <a:r>
              <a:rPr lang="en-US" dirty="0" smtClean="0"/>
              <a:t>were reviewed</a:t>
            </a:r>
            <a:r>
              <a:rPr lang="en-US" dirty="0"/>
              <a:t>. 359 qualified, 194 </a:t>
            </a:r>
            <a:r>
              <a:rPr lang="en-US" dirty="0" smtClean="0"/>
              <a:t>enrolled. Average follow up 35 months.</a:t>
            </a:r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De-identified </a:t>
            </a:r>
            <a:r>
              <a:rPr lang="en-US" dirty="0" smtClean="0"/>
              <a:t>survey sent out for each patient to improve accountability and reliability. </a:t>
            </a:r>
          </a:p>
          <a:p>
            <a:r>
              <a:rPr lang="en-US" dirty="0" smtClean="0"/>
              <a:t>I did not have direct access for the original data.</a:t>
            </a:r>
            <a:endParaRPr lang="en-US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9463" y="1003300"/>
            <a:ext cx="7583487" cy="8128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TEN-YEAR IOL MONOVISION REVIEW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731423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PATIENT SATISFACTION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130643"/>
              </p:ext>
            </p:extLst>
          </p:nvPr>
        </p:nvGraphicFramePr>
        <p:xfrm>
          <a:off x="779463" y="1828800"/>
          <a:ext cx="7583487" cy="420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08336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eelOff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GLASSES INDEPENDENCE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2130643"/>
              </p:ext>
            </p:extLst>
          </p:nvPr>
        </p:nvGraphicFramePr>
        <p:xfrm>
          <a:off x="779463" y="1828800"/>
          <a:ext cx="7583487" cy="420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41929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eelOff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DEPTH PERCEPTION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268666"/>
              </p:ext>
            </p:extLst>
          </p:nvPr>
        </p:nvGraphicFramePr>
        <p:xfrm>
          <a:off x="779463" y="1828800"/>
          <a:ext cx="7583487" cy="420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31452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eelOff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NIGHTTIME DRIVING</a:t>
            </a:r>
            <a:endParaRPr lang="en-US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727378"/>
              </p:ext>
            </p:extLst>
          </p:nvPr>
        </p:nvGraphicFramePr>
        <p:xfrm>
          <a:off x="779463" y="1828800"/>
          <a:ext cx="7583487" cy="4208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7031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eelOff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79463" y="2247900"/>
            <a:ext cx="7583487" cy="378983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Monovision</a:t>
            </a:r>
            <a:r>
              <a:rPr lang="en-US" sz="2400" dirty="0" smtClean="0"/>
              <a:t> 45%  (37% regular IOL+8% Crystalens)</a:t>
            </a:r>
          </a:p>
          <a:p>
            <a:r>
              <a:rPr lang="en-US" sz="2400" dirty="0" smtClean="0"/>
              <a:t>Emmetropia OU monofocal IOL with reading glasses 37%</a:t>
            </a:r>
          </a:p>
          <a:p>
            <a:r>
              <a:rPr lang="en-US" sz="2400" dirty="0" smtClean="0"/>
              <a:t>Multifocal 16%</a:t>
            </a:r>
          </a:p>
          <a:p>
            <a:r>
              <a:rPr lang="en-US" sz="2400" dirty="0" smtClean="0"/>
              <a:t>Emmetropia OU with Crystalens 2%</a:t>
            </a:r>
          </a:p>
          <a:p>
            <a:pPr marL="0" indent="0">
              <a:buNone/>
            </a:pPr>
            <a:endParaRPr lang="en-US" sz="1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IT IS OPHTHALMOLOGIST CHOICE</a:t>
            </a:r>
            <a:r>
              <a:rPr lang="en-US" sz="2700" baseline="30000" dirty="0"/>
              <a:t>4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3210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432"/>
            <a:ext cx="9144000" cy="6317137"/>
          </a:xfrm>
        </p:spPr>
      </p:pic>
    </p:spTree>
    <p:extLst>
      <p:ext uri="{BB962C8B-B14F-4D97-AF65-F5344CB8AC3E}">
        <p14:creationId xmlns:p14="http://schemas.microsoft.com/office/powerpoint/2010/main" val="10010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WHY DO WE SAY FOUNDATION?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641600"/>
            <a:ext cx="7583487" cy="3396130"/>
          </a:xfrm>
        </p:spPr>
        <p:txBody>
          <a:bodyPr/>
          <a:lstStyle/>
          <a:p>
            <a:r>
              <a:rPr lang="en-US" dirty="0" smtClean="0"/>
              <a:t>Easier to make patients happy because:</a:t>
            </a:r>
          </a:p>
          <a:p>
            <a:pPr lvl="1"/>
            <a:r>
              <a:rPr lang="en-US" dirty="0" smtClean="0"/>
              <a:t>Cost less than other modalities.</a:t>
            </a:r>
          </a:p>
          <a:p>
            <a:pPr lvl="1"/>
            <a:r>
              <a:rPr lang="en-US" dirty="0" smtClean="0"/>
              <a:t>Downsides are negligible. </a:t>
            </a:r>
          </a:p>
          <a:p>
            <a:pPr lvl="1"/>
            <a:r>
              <a:rPr lang="en-US" dirty="0" smtClean="0"/>
              <a:t>Good vision quality.</a:t>
            </a:r>
          </a:p>
          <a:p>
            <a:pPr lvl="1"/>
            <a:r>
              <a:rPr lang="en-US" dirty="0" smtClean="0"/>
              <a:t>More predictable and reliable.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3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WHY DO WE SAY FOUNDATION?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730500"/>
            <a:ext cx="7583487" cy="3307230"/>
          </a:xfrm>
        </p:spPr>
        <p:txBody>
          <a:bodyPr/>
          <a:lstStyle/>
          <a:p>
            <a:r>
              <a:rPr lang="en-US" dirty="0" smtClean="0"/>
              <a:t>You are ready for premium IOL if you are good at:</a:t>
            </a:r>
          </a:p>
          <a:p>
            <a:pPr lvl="1"/>
            <a:r>
              <a:rPr lang="en-US" dirty="0" smtClean="0"/>
              <a:t>Preoperative consultation.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ear perfect biometry and surgical skills.</a:t>
            </a:r>
          </a:p>
          <a:p>
            <a:pPr lvl="1"/>
            <a:r>
              <a:rPr lang="en-US" dirty="0" smtClean="0"/>
              <a:t>Skills for astigmatism correction.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182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NEW TECHNOLOGIES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IOL monovision is not perfect and is not the summit.</a:t>
            </a:r>
          </a:p>
          <a:p>
            <a:r>
              <a:rPr lang="en-US" dirty="0" smtClean="0"/>
              <a:t>Surgeons should keep an open mind and keep trying new things.</a:t>
            </a:r>
          </a:p>
          <a:p>
            <a:r>
              <a:rPr lang="en-US" dirty="0" smtClean="0"/>
              <a:t>I started Toric IOL, Multifocal IOL and EDOF IOL at the same year when they were first approved by FDA.</a:t>
            </a:r>
          </a:p>
          <a:p>
            <a:r>
              <a:rPr lang="en-US" dirty="0" smtClean="0"/>
              <a:t>I have used all FDA approved premium IOLs in USA.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2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ASTIGMATISM CORRECTION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768600"/>
            <a:ext cx="7583487" cy="3269130"/>
          </a:xfrm>
        </p:spPr>
        <p:txBody>
          <a:bodyPr/>
          <a:lstStyle/>
          <a:p>
            <a:r>
              <a:rPr lang="en-US" dirty="0" smtClean="0"/>
              <a:t>Limbal relaxing incision</a:t>
            </a:r>
          </a:p>
          <a:p>
            <a:r>
              <a:rPr lang="en-US" dirty="0" smtClean="0"/>
              <a:t>Toric IOL</a:t>
            </a:r>
          </a:p>
        </p:txBody>
      </p:sp>
    </p:spTree>
    <p:extLst>
      <p:ext uri="{BB962C8B-B14F-4D97-AF65-F5344CB8AC3E}">
        <p14:creationId xmlns:p14="http://schemas.microsoft.com/office/powerpoint/2010/main" val="97642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63" y="381000"/>
            <a:ext cx="7583487" cy="5656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3457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ACRYLIC TORIC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l="-41885" r="-418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719018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MANUAL LRI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4136" b="41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8122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LASER CREATED LRI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479" b="54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77971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FIRST MF IOL ARRAY 1997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7865" r="-678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50740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MULTIFOCAL IOL, ReStor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Image result for restor lens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794385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6436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MULTIFOCAL IOL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Array lens from Advanced Medical Optics (AMO) was approved by FDA in 1997. </a:t>
            </a:r>
            <a:endParaRPr lang="en-US" dirty="0"/>
          </a:p>
          <a:p>
            <a:pPr lvl="1"/>
            <a:r>
              <a:rPr lang="en-US" sz="2200" dirty="0" smtClean="0"/>
              <a:t>Five zones. 1 3 5 for far and 2 4 for near</a:t>
            </a:r>
          </a:p>
          <a:p>
            <a:pPr lvl="1"/>
            <a:r>
              <a:rPr lang="en-US" sz="2200" dirty="0" smtClean="0"/>
              <a:t>I myself Implanted a few in 1998</a:t>
            </a:r>
          </a:p>
          <a:p>
            <a:pPr lvl="1"/>
            <a:r>
              <a:rPr lang="en-US" sz="2200" dirty="0" smtClean="0"/>
              <a:t>Good thing: No extra cost to patients at that time.</a:t>
            </a:r>
          </a:p>
          <a:p>
            <a:r>
              <a:rPr lang="en-US" dirty="0" smtClean="0"/>
              <a:t>ReZoom</a:t>
            </a:r>
            <a:r>
              <a:rPr lang="en-US" dirty="0"/>
              <a:t> </a:t>
            </a:r>
            <a:r>
              <a:rPr lang="en-US" dirty="0" smtClean="0"/>
              <a:t>also from AMO was approved by FDA in 2005. It was the second generation of Array lens, also refractive MF IOL. </a:t>
            </a:r>
          </a:p>
          <a:p>
            <a:r>
              <a:rPr lang="en-US" dirty="0" smtClean="0"/>
              <a:t>ReStor from Alcon was approved by FDA in 2005.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8313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ageCurlDouble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ReStor IOL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62150"/>
            <a:ext cx="7583487" cy="4208930"/>
          </a:xfrm>
        </p:spPr>
        <p:txBody>
          <a:bodyPr/>
          <a:lstStyle/>
          <a:p>
            <a:r>
              <a:rPr lang="en-US" dirty="0" smtClean="0"/>
              <a:t>It is a diffractive IOL.</a:t>
            </a:r>
          </a:p>
          <a:p>
            <a:r>
              <a:rPr lang="en-US" dirty="0" smtClean="0"/>
              <a:t>Splits incoming light into far and near</a:t>
            </a:r>
          </a:p>
          <a:p>
            <a:r>
              <a:rPr lang="en-US" dirty="0"/>
              <a:t>I</a:t>
            </a:r>
            <a:r>
              <a:rPr lang="en-US" dirty="0" smtClean="0"/>
              <a:t>ncoming </a:t>
            </a:r>
            <a:r>
              <a:rPr lang="en-US" dirty="0"/>
              <a:t>light </a:t>
            </a:r>
            <a:r>
              <a:rPr lang="en-US" dirty="0" smtClean="0"/>
              <a:t>was designed to </a:t>
            </a:r>
            <a:r>
              <a:rPr lang="en-US" dirty="0"/>
              <a:t>split to create separate distance and near focal </a:t>
            </a:r>
            <a:r>
              <a:rPr lang="en-US" dirty="0" smtClean="0"/>
              <a:t>points to see </a:t>
            </a:r>
            <a:r>
              <a:rPr lang="en-US" dirty="0"/>
              <a:t>both far and near with high spectacle independence.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8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ADVANTAGES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11400"/>
            <a:ext cx="7583487" cy="3726330"/>
          </a:xfrm>
        </p:spPr>
        <p:txBody>
          <a:bodyPr/>
          <a:lstStyle/>
          <a:p>
            <a:r>
              <a:rPr lang="en-US" dirty="0" smtClean="0"/>
              <a:t>High percentage of glasses freedom.</a:t>
            </a:r>
          </a:p>
          <a:p>
            <a:r>
              <a:rPr lang="en-US" dirty="0" smtClean="0"/>
              <a:t>Generally speaking, patient satisfaction is high.</a:t>
            </a:r>
          </a:p>
          <a:p>
            <a:r>
              <a:rPr lang="en-US" dirty="0" smtClean="0"/>
              <a:t>Newer generations better quality than old ones.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0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DISADVANTAGES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654300"/>
            <a:ext cx="7583487" cy="3383430"/>
          </a:xfrm>
        </p:spPr>
        <p:txBody>
          <a:bodyPr>
            <a:normAutofit/>
          </a:bodyPr>
          <a:lstStyle/>
          <a:p>
            <a:r>
              <a:rPr lang="en-US" dirty="0"/>
              <a:t>D</a:t>
            </a:r>
            <a:r>
              <a:rPr lang="en-US" dirty="0" smtClean="0"/>
              <a:t>ecreased contrast sensitivity.</a:t>
            </a:r>
          </a:p>
          <a:p>
            <a:r>
              <a:rPr lang="en-US" dirty="0"/>
              <a:t>H</a:t>
            </a:r>
            <a:r>
              <a:rPr lang="en-US" dirty="0" smtClean="0"/>
              <a:t>alo and glare.</a:t>
            </a:r>
            <a:r>
              <a:rPr lang="en-US" sz="1600" baseline="30000" dirty="0" smtClean="0"/>
              <a:t>5Zhang6Wilkin7Packer</a:t>
            </a:r>
          </a:p>
          <a:p>
            <a:r>
              <a:rPr lang="en-US" sz="2000" dirty="0" smtClean="0"/>
              <a:t>Much higher rate of IOL exchange.</a:t>
            </a:r>
            <a:r>
              <a:rPr lang="en-US" sz="1600" baseline="30000" dirty="0"/>
              <a:t>8</a:t>
            </a:r>
            <a:r>
              <a:rPr lang="en-US" sz="1600" baseline="30000" dirty="0" smtClean="0"/>
              <a:t>Chang</a:t>
            </a:r>
            <a:r>
              <a:rPr lang="en-US" sz="20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91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March 2011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027" r="-7002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435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rcRect t="32532" b="32532"/>
          <a:stretch>
            <a:fillRect/>
          </a:stretch>
        </p:blipFill>
        <p:spPr>
          <a:xfrm>
            <a:off x="872067" y="2311400"/>
            <a:ext cx="7408333" cy="3644901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460500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/>
              <a:t>JOURNAL OF CATARACT &amp; REFRACTIVE SURGERY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3218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IF YOU STILL USE MF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Try to avoid those patients who drive at night.</a:t>
            </a:r>
          </a:p>
          <a:p>
            <a:r>
              <a:rPr lang="en-US" dirty="0" smtClean="0"/>
              <a:t>Consider </a:t>
            </a:r>
            <a:r>
              <a:rPr lang="en-US" dirty="0"/>
              <a:t>patient height and arm length and reading posture habit when you choose add power. </a:t>
            </a:r>
            <a:endParaRPr lang="en-US" dirty="0" smtClean="0"/>
          </a:p>
          <a:p>
            <a:r>
              <a:rPr lang="en-US" dirty="0"/>
              <a:t>Do the nondominant eye first and then give the patient at least a few weeks to test the tolerance. This is to decrease IOL exchange rate.</a:t>
            </a:r>
          </a:p>
          <a:p>
            <a:r>
              <a:rPr lang="en-US" dirty="0" smtClean="0"/>
              <a:t>Better CCC with laser.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7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/>
              <a:t>ACCOMMODATIVE IOL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832100"/>
            <a:ext cx="7583487" cy="3205630"/>
          </a:xfrm>
        </p:spPr>
        <p:txBody>
          <a:bodyPr/>
          <a:lstStyle/>
          <a:p>
            <a:r>
              <a:rPr lang="en-US" dirty="0" smtClean="0"/>
              <a:t>The ideal IOL.</a:t>
            </a:r>
          </a:p>
          <a:p>
            <a:r>
              <a:rPr lang="en-US" dirty="0" smtClean="0"/>
              <a:t>New products are in the pipeline now.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3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ACCOMMODATIVE IOL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Crystalens from Bausch &amp; Lomb is the only accommodative IOL approved by FDA in USA since 2003.</a:t>
            </a:r>
          </a:p>
          <a:p>
            <a:r>
              <a:rPr lang="en-US" dirty="0" smtClean="0"/>
              <a:t> Trulign Lens from the same company is the combination of </a:t>
            </a:r>
            <a:r>
              <a:rPr lang="en-US" dirty="0"/>
              <a:t>C</a:t>
            </a:r>
            <a:r>
              <a:rPr lang="en-US" dirty="0" smtClean="0"/>
              <a:t>rystalens and toric addition to correct astigmatism.</a:t>
            </a:r>
          </a:p>
          <a:p>
            <a:r>
              <a:rPr lang="en-US" dirty="0" smtClean="0"/>
              <a:t> </a:t>
            </a:r>
            <a:r>
              <a:rPr lang="en-US" dirty="0"/>
              <a:t>1CU accommodative IOL of HumanOptics, Erlangen, Germany is available in Europe and the rest of the world, but not FDA approved in </a:t>
            </a:r>
            <a:r>
              <a:rPr lang="en-US" dirty="0" smtClean="0"/>
              <a:t>the USA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55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ACCOMMODATIVE </a:t>
            </a:r>
            <a:r>
              <a:rPr lang="en-US" sz="3200" dirty="0" smtClean="0"/>
              <a:t>IOL, CRYSTALENS</a:t>
            </a:r>
            <a:endParaRPr lang="en-US" sz="3200" dirty="0"/>
          </a:p>
        </p:txBody>
      </p:sp>
      <p:pic>
        <p:nvPicPr>
          <p:cNvPr id="1026" name="Picture 2" descr="Image result for crystalen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733470"/>
            <a:ext cx="7172325" cy="4470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482946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ADVANTAGES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933700"/>
            <a:ext cx="7583487" cy="3104030"/>
          </a:xfrm>
        </p:spPr>
        <p:txBody>
          <a:bodyPr>
            <a:normAutofit/>
          </a:bodyPr>
          <a:lstStyle/>
          <a:p>
            <a:r>
              <a:rPr lang="en-US" dirty="0" smtClean="0"/>
              <a:t>Monofocal, no increased halo or glare.</a:t>
            </a:r>
          </a:p>
          <a:p>
            <a:r>
              <a:rPr lang="en-US" dirty="0" smtClean="0"/>
              <a:t>Successful patients can be very happy with good glasses independence.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537088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DISADVANTAGES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Glasses independence is not as good as MF IOL.</a:t>
            </a:r>
          </a:p>
          <a:p>
            <a:r>
              <a:rPr lang="en-US" dirty="0" smtClean="0"/>
              <a:t>The forward movement can become an issue when the joints are covered by fibrotic scar tissue.</a:t>
            </a:r>
          </a:p>
          <a:p>
            <a:r>
              <a:rPr lang="en-US" dirty="0" smtClean="0"/>
              <a:t>Not as predictable and durable.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89031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DISADVANTAGES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P</a:t>
            </a:r>
            <a:r>
              <a:rPr lang="en-US" dirty="0" smtClean="0"/>
              <a:t>seudo accommodative.</a:t>
            </a:r>
            <a:r>
              <a:rPr lang="en-US" baseline="30000" dirty="0"/>
              <a:t>9</a:t>
            </a:r>
            <a:r>
              <a:rPr lang="en-US" baseline="30000" dirty="0" smtClean="0"/>
              <a:t>Pepose</a:t>
            </a:r>
          </a:p>
          <a:p>
            <a:r>
              <a:rPr lang="en-US" dirty="0" smtClean="0"/>
              <a:t>significant </a:t>
            </a:r>
            <a:r>
              <a:rPr lang="en-US" dirty="0"/>
              <a:t>percentage of </a:t>
            </a:r>
            <a:r>
              <a:rPr lang="en-US" dirty="0">
                <a:solidFill>
                  <a:srgbClr val="FF0000"/>
                </a:solidFill>
              </a:rPr>
              <a:t>paradoxical</a:t>
            </a:r>
            <a:r>
              <a:rPr lang="en-US" dirty="0"/>
              <a:t> posterior optic movement during accommodative </a:t>
            </a:r>
            <a:r>
              <a:rPr lang="en-US" dirty="0" smtClean="0"/>
              <a:t>effort.</a:t>
            </a:r>
            <a:r>
              <a:rPr lang="en-US" baseline="30000" dirty="0"/>
              <a:t>9</a:t>
            </a:r>
            <a:r>
              <a:rPr lang="en-US" baseline="30000" dirty="0" smtClean="0"/>
              <a:t>Pepose</a:t>
            </a:r>
            <a:r>
              <a:rPr lang="en-US" dirty="0" smtClean="0"/>
              <a:t> </a:t>
            </a:r>
          </a:p>
          <a:p>
            <a:r>
              <a:rPr lang="en-US" dirty="0" smtClean="0"/>
              <a:t>Higher YAG capsulotomy rate</a:t>
            </a:r>
            <a:r>
              <a:rPr lang="en-US" baseline="30000" dirty="0" smtClean="0"/>
              <a:t>10ong</a:t>
            </a:r>
            <a:endParaRPr lang="en-US" dirty="0" smtClean="0"/>
          </a:p>
          <a:p>
            <a:r>
              <a:rPr lang="en-US" dirty="0" smtClean="0"/>
              <a:t>Z-syndrome often needs IOL exchange.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677913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PEARLS	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mini-monovision to enhance near vision.</a:t>
            </a:r>
          </a:p>
          <a:p>
            <a:r>
              <a:rPr lang="en-US" dirty="0" smtClean="0"/>
              <a:t>Crossed IOL monovision works.</a:t>
            </a:r>
            <a:r>
              <a:rPr lang="en-US" sz="1600" baseline="30000" dirty="0" smtClean="0"/>
              <a:t>11Zhang</a:t>
            </a:r>
            <a:endParaRPr lang="en-US" dirty="0" smtClean="0"/>
          </a:p>
          <a:p>
            <a:r>
              <a:rPr lang="en-US" dirty="0" smtClean="0"/>
              <a:t>Good centration of CCC with FLACS provides extra value</a:t>
            </a:r>
          </a:p>
          <a:p>
            <a:r>
              <a:rPr lang="en-US" dirty="0" smtClean="0"/>
              <a:t>Complete cortex removal and bag polishing prior to the insertion.</a:t>
            </a:r>
          </a:p>
          <a:p>
            <a:r>
              <a:rPr lang="en-US" dirty="0" smtClean="0"/>
              <a:t>Rotate the IOL 180 or 360 is advisable.</a:t>
            </a:r>
          </a:p>
          <a:p>
            <a:r>
              <a:rPr lang="en-US" dirty="0" smtClean="0"/>
              <a:t>Good wound structure without leaking is a must.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998114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511300"/>
          </a:xfrm>
        </p:spPr>
        <p:txBody>
          <a:bodyPr/>
          <a:lstStyle/>
          <a:p>
            <a:pPr algn="ctr"/>
            <a:r>
              <a:rPr lang="en-US" sz="3600" dirty="0"/>
              <a:t>EXTENDED DEPTH OF </a:t>
            </a:r>
            <a:r>
              <a:rPr lang="en-US" sz="3600" dirty="0" smtClean="0"/>
              <a:t>FOCUS</a:t>
            </a:r>
            <a:br>
              <a:rPr lang="en-US" sz="3600" dirty="0" smtClean="0"/>
            </a:br>
            <a:r>
              <a:rPr lang="en-US" sz="3600" dirty="0" smtClean="0"/>
              <a:t>(EDOF)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3022600"/>
            <a:ext cx="7583487" cy="3015130"/>
          </a:xfrm>
        </p:spPr>
        <p:txBody>
          <a:bodyPr/>
          <a:lstStyle/>
          <a:p>
            <a:r>
              <a:rPr lang="en-US" dirty="0" smtClean="0"/>
              <a:t>Currently it seems to be the most favored premium IOL.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28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ZXROO and ZXT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0" y="1828800"/>
            <a:ext cx="6515100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83954"/>
      </p:ext>
    </p:extLst>
  </p:cSld>
  <p:clrMapOvr>
    <a:masterClrMapping/>
  </p:clrMapOvr>
  <p:transition xmlns:p14="http://schemas.microsoft.com/office/powerpoint/2010/main" spd="slow" advClick="0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838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F742A"/>
                </a:solidFill>
              </a:defRPr>
            </a:lvl1pPr>
          </a:lstStyle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WHAT IS CHROMATIC</a:t>
            </a:r>
            <a:r>
              <a:rPr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ABERRATION?</a:t>
            </a:r>
            <a:endParaRPr sz="3600" dirty="0">
              <a:solidFill>
                <a:schemeClr val="tx1"/>
              </a:solidFill>
            </a:endParaRPr>
          </a:p>
        </p:txBody>
      </p:sp>
      <p:sp>
        <p:nvSpPr>
          <p:cNvPr id="269" name="Shape 269"/>
          <p:cNvSpPr/>
          <p:nvPr/>
        </p:nvSpPr>
        <p:spPr>
          <a:xfrm>
            <a:off x="4932604" y="1509602"/>
            <a:ext cx="4013135" cy="4637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</a:pPr>
            <a:r>
              <a:rPr sz="2000" dirty="0"/>
              <a:t>The power of the eye is wavelength dependent. Colors that are out-of-focus cause blur and reduce contrast.</a:t>
            </a:r>
          </a:p>
          <a:p>
            <a:pPr marL="342900" indent="-342900">
              <a:spcBef>
                <a:spcPts val="600"/>
              </a:spcBef>
              <a:buSzPct val="100000"/>
              <a:buFont typeface="Arial"/>
              <a:buChar char="•"/>
            </a:pPr>
            <a:endParaRPr sz="2000" dirty="0"/>
          </a:p>
          <a:p>
            <a:pPr marL="342900" indent="-342900">
              <a:spcBef>
                <a:spcPts val="400"/>
              </a:spcBef>
              <a:buSzPct val="100000"/>
              <a:buFont typeface="Arial"/>
              <a:buChar char="•"/>
            </a:pPr>
            <a:r>
              <a:rPr sz="2000" dirty="0"/>
              <a:t>The phakic eye has approximately </a:t>
            </a:r>
            <a:r>
              <a:rPr sz="2000" dirty="0" smtClean="0"/>
              <a:t>1.</a:t>
            </a:r>
            <a:r>
              <a:rPr lang="en-US" sz="2000" dirty="0" smtClean="0"/>
              <a:t>38 </a:t>
            </a:r>
            <a:r>
              <a:rPr sz="2000" dirty="0" smtClean="0"/>
              <a:t>D </a:t>
            </a:r>
            <a:r>
              <a:rPr sz="2000" dirty="0"/>
              <a:t>of chromatic aberration between </a:t>
            </a:r>
            <a:r>
              <a:rPr sz="2000" dirty="0" smtClean="0"/>
              <a:t>4</a:t>
            </a:r>
            <a:r>
              <a:rPr lang="en-US" sz="2000" dirty="0" smtClean="0"/>
              <a:t>5</a:t>
            </a:r>
            <a:r>
              <a:rPr sz="2000" dirty="0" smtClean="0"/>
              <a:t>0 </a:t>
            </a:r>
            <a:r>
              <a:rPr sz="2000" dirty="0"/>
              <a:t>and </a:t>
            </a:r>
            <a:r>
              <a:rPr lang="en-US" sz="2000" dirty="0" smtClean="0"/>
              <a:t>70</a:t>
            </a:r>
            <a:r>
              <a:rPr sz="2000" dirty="0" smtClean="0"/>
              <a:t>0 nm.  </a:t>
            </a:r>
            <a:r>
              <a:rPr sz="2000" dirty="0"/>
              <a:t>Pseudophakic eyes have between  </a:t>
            </a:r>
            <a:r>
              <a:rPr sz="2000" dirty="0" smtClean="0"/>
              <a:t>1.</a:t>
            </a:r>
            <a:r>
              <a:rPr lang="en-US" sz="2000" dirty="0" smtClean="0"/>
              <a:t>45</a:t>
            </a:r>
            <a:r>
              <a:rPr sz="2000" dirty="0" smtClean="0"/>
              <a:t> </a:t>
            </a:r>
            <a:r>
              <a:rPr sz="2000" dirty="0"/>
              <a:t>and </a:t>
            </a:r>
            <a:r>
              <a:rPr lang="en-US" sz="2000" dirty="0" smtClean="0"/>
              <a:t>2</a:t>
            </a:r>
            <a:r>
              <a:rPr sz="2000" dirty="0" smtClean="0"/>
              <a:t> </a:t>
            </a:r>
            <a:r>
              <a:rPr sz="2000" dirty="0"/>
              <a:t>D of chromatic aberration, depending on the dispersion of the IOL </a:t>
            </a:r>
            <a:r>
              <a:rPr sz="2000" dirty="0" smtClean="0"/>
              <a:t>material</a:t>
            </a:r>
            <a:endParaRPr sz="3200" dirty="0">
              <a:latin typeface="+mj-lt"/>
              <a:ea typeface="+mj-ea"/>
              <a:cs typeface="+mj-cs"/>
              <a:sym typeface="Helvetica"/>
            </a:endParaRPr>
          </a:p>
          <a:p>
            <a:pPr marL="342900" indent="-342900">
              <a:spcBef>
                <a:spcPts val="600"/>
              </a:spcBef>
              <a:buSzPct val="100000"/>
              <a:buFont typeface="Arial"/>
              <a:buChar char="•"/>
            </a:pPr>
            <a:endParaRPr sz="2800" dirty="0"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70" name="image22.png"/>
          <p:cNvPicPr>
            <a:picLocks noChangeAspect="1"/>
          </p:cNvPicPr>
          <p:nvPr/>
        </p:nvPicPr>
        <p:blipFill>
          <a:blip r:embed="rId2">
            <a:extLst/>
          </a:blip>
          <a:srcRect t="3156" r="11655" b="13129"/>
          <a:stretch>
            <a:fillRect/>
          </a:stretch>
        </p:blipFill>
        <p:spPr>
          <a:xfrm>
            <a:off x="273743" y="1365882"/>
            <a:ext cx="4427045" cy="3597821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Shape 271"/>
          <p:cNvSpPr/>
          <p:nvPr/>
        </p:nvSpPr>
        <p:spPr>
          <a:xfrm>
            <a:off x="273743" y="5939020"/>
            <a:ext cx="4433092" cy="41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800">
                <a:latin typeface="Corbel"/>
                <a:ea typeface="Corbel"/>
                <a:cs typeface="Corbel"/>
                <a:sym typeface="Corbel"/>
              </a:defRPr>
            </a:pPr>
            <a:r>
              <a:rPr sz="1000" dirty="0" smtClean="0"/>
              <a:t>2</a:t>
            </a:r>
            <a:r>
              <a:rPr sz="1000" dirty="0"/>
              <a:t>. DOF2015OTH0004. </a:t>
            </a:r>
            <a:r>
              <a:rPr lang="en-US" sz="1000" dirty="0" smtClean="0"/>
              <a:t>2</a:t>
            </a:r>
            <a:r>
              <a:rPr sz="1000" dirty="0" smtClean="0"/>
              <a:t>. </a:t>
            </a:r>
            <a:r>
              <a:rPr sz="1000" dirty="0"/>
              <a:t>Data on file. Longitudinal Chromatic aberration of a monofocal TECNIS Achromat IOL. </a:t>
            </a:r>
            <a:r>
              <a:rPr lang="en-US" sz="1000" dirty="0" smtClean="0"/>
              <a:t>3.Weeber et al. Differences in Chromatic Aberration of IOLs, ESCRS 2016. </a:t>
            </a:r>
            <a:endParaRPr sz="1000" dirty="0"/>
          </a:p>
        </p:txBody>
      </p:sp>
      <p:sp>
        <p:nvSpPr>
          <p:cNvPr id="9" name="Rectangle 8"/>
          <p:cNvSpPr/>
          <p:nvPr/>
        </p:nvSpPr>
        <p:spPr>
          <a:xfrm>
            <a:off x="6476999" y="6371510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PP2016CT1448</a:t>
            </a:r>
          </a:p>
        </p:txBody>
      </p:sp>
    </p:spTree>
    <p:extLst>
      <p:ext uri="{BB962C8B-B14F-4D97-AF65-F5344CB8AC3E}">
        <p14:creationId xmlns:p14="http://schemas.microsoft.com/office/powerpoint/2010/main" val="3392729411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image23.png"/>
          <p:cNvPicPr>
            <a:picLocks noChangeAspect="1"/>
          </p:cNvPicPr>
          <p:nvPr/>
        </p:nvPicPr>
        <p:blipFill>
          <a:blip r:embed="rId3">
            <a:extLst/>
          </a:blip>
          <a:srcRect r="16778"/>
          <a:stretch>
            <a:fillRect/>
          </a:stretch>
        </p:blipFill>
        <p:spPr>
          <a:xfrm>
            <a:off x="214264" y="1778931"/>
            <a:ext cx="2325735" cy="1608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" name="image24.png"/>
          <p:cNvPicPr>
            <a:picLocks noChangeAspect="1"/>
          </p:cNvPicPr>
          <p:nvPr/>
        </p:nvPicPr>
        <p:blipFill>
          <a:blip r:embed="rId4">
            <a:extLst/>
          </a:blip>
          <a:srcRect l="9903"/>
          <a:stretch>
            <a:fillRect/>
          </a:stretch>
        </p:blipFill>
        <p:spPr>
          <a:xfrm>
            <a:off x="3247309" y="4055318"/>
            <a:ext cx="2228500" cy="1608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" name="image25.png"/>
          <p:cNvPicPr>
            <a:picLocks noChangeAspect="1"/>
          </p:cNvPicPr>
          <p:nvPr/>
        </p:nvPicPr>
        <p:blipFill>
          <a:blip r:embed="rId5">
            <a:extLst/>
          </a:blip>
          <a:srcRect l="5829"/>
          <a:stretch>
            <a:fillRect/>
          </a:stretch>
        </p:blipFill>
        <p:spPr>
          <a:xfrm>
            <a:off x="3214302" y="1770995"/>
            <a:ext cx="2204221" cy="1616075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Shape 279"/>
          <p:cNvSpPr/>
          <p:nvPr/>
        </p:nvSpPr>
        <p:spPr>
          <a:xfrm>
            <a:off x="3692618" y="1327291"/>
            <a:ext cx="1247588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Typical IOL</a:t>
            </a:r>
          </a:p>
        </p:txBody>
      </p:sp>
      <p:sp>
        <p:nvSpPr>
          <p:cNvPr id="280" name="Shape 280"/>
          <p:cNvSpPr/>
          <p:nvPr/>
        </p:nvSpPr>
        <p:spPr>
          <a:xfrm>
            <a:off x="3247308" y="5707237"/>
            <a:ext cx="2231154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/>
              <a:t>TECNIS </a:t>
            </a:r>
            <a:r>
              <a:rPr dirty="0" smtClean="0"/>
              <a:t>Sym</a:t>
            </a:r>
            <a:r>
              <a:rPr i="1" dirty="0" smtClean="0">
                <a:solidFill>
                  <a:srgbClr val="C00000"/>
                </a:solidFill>
              </a:rPr>
              <a:t>f</a:t>
            </a:r>
            <a:r>
              <a:rPr dirty="0" smtClean="0"/>
              <a:t>ony</a:t>
            </a:r>
            <a:r>
              <a:rPr lang="en-US" baseline="30000" dirty="0" smtClean="0"/>
              <a:t>®</a:t>
            </a:r>
            <a:r>
              <a:rPr dirty="0" smtClean="0"/>
              <a:t> </a:t>
            </a:r>
            <a:r>
              <a:rPr dirty="0"/>
              <a:t>Diffractive Technology</a:t>
            </a:r>
          </a:p>
        </p:txBody>
      </p:sp>
      <p:sp>
        <p:nvSpPr>
          <p:cNvPr id="281" name="Shape 281"/>
          <p:cNvSpPr/>
          <p:nvPr/>
        </p:nvSpPr>
        <p:spPr>
          <a:xfrm>
            <a:off x="950183" y="1341183"/>
            <a:ext cx="853899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Cornea</a:t>
            </a:r>
          </a:p>
        </p:txBody>
      </p:sp>
      <p:pic>
        <p:nvPicPr>
          <p:cNvPr id="282" name="image26.png"/>
          <p:cNvPicPr>
            <a:picLocks noChangeAspect="1"/>
          </p:cNvPicPr>
          <p:nvPr/>
        </p:nvPicPr>
        <p:blipFill>
          <a:blip r:embed="rId6">
            <a:extLst/>
          </a:blip>
          <a:srcRect t="7169" r="11655" b="13128"/>
          <a:stretch>
            <a:fillRect/>
          </a:stretch>
        </p:blipFill>
        <p:spPr>
          <a:xfrm>
            <a:off x="5875339" y="1198848"/>
            <a:ext cx="2925762" cy="2189165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Shape 283"/>
          <p:cNvSpPr/>
          <p:nvPr/>
        </p:nvSpPr>
        <p:spPr>
          <a:xfrm>
            <a:off x="2659063" y="2076196"/>
            <a:ext cx="461963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400"/>
              </a:spcBef>
              <a:defRPr sz="4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+</a:t>
            </a:r>
          </a:p>
        </p:txBody>
      </p:sp>
      <p:sp>
        <p:nvSpPr>
          <p:cNvPr id="284" name="Shape 284"/>
          <p:cNvSpPr/>
          <p:nvPr/>
        </p:nvSpPr>
        <p:spPr>
          <a:xfrm>
            <a:off x="5394325" y="2057146"/>
            <a:ext cx="460375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400"/>
              </a:spcBef>
              <a:defRPr sz="4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=</a:t>
            </a:r>
          </a:p>
        </p:txBody>
      </p:sp>
      <p:pic>
        <p:nvPicPr>
          <p:cNvPr id="285" name="image23.png"/>
          <p:cNvPicPr>
            <a:picLocks noChangeAspect="1"/>
          </p:cNvPicPr>
          <p:nvPr/>
        </p:nvPicPr>
        <p:blipFill>
          <a:blip r:embed="rId3">
            <a:extLst/>
          </a:blip>
          <a:srcRect r="16778"/>
          <a:stretch>
            <a:fillRect/>
          </a:stretch>
        </p:blipFill>
        <p:spPr>
          <a:xfrm>
            <a:off x="214266" y="4055318"/>
            <a:ext cx="2325734" cy="1608139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Shape 286"/>
          <p:cNvSpPr/>
          <p:nvPr/>
        </p:nvSpPr>
        <p:spPr>
          <a:xfrm>
            <a:off x="960985" y="5674594"/>
            <a:ext cx="85390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Cornea</a:t>
            </a:r>
          </a:p>
        </p:txBody>
      </p:sp>
      <p:pic>
        <p:nvPicPr>
          <p:cNvPr id="287" name="image27.png"/>
          <p:cNvPicPr>
            <a:picLocks noChangeAspect="1"/>
          </p:cNvPicPr>
          <p:nvPr/>
        </p:nvPicPr>
        <p:blipFill>
          <a:blip r:embed="rId7">
            <a:extLst/>
          </a:blip>
          <a:srcRect t="2380" r="17345" b="16663"/>
          <a:stretch>
            <a:fillRect/>
          </a:stretch>
        </p:blipFill>
        <p:spPr>
          <a:xfrm>
            <a:off x="5910262" y="3599555"/>
            <a:ext cx="2890838" cy="2425701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Shape 288"/>
          <p:cNvSpPr/>
          <p:nvPr/>
        </p:nvSpPr>
        <p:spPr>
          <a:xfrm>
            <a:off x="2662238" y="4507756"/>
            <a:ext cx="460376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400"/>
              </a:spcBef>
              <a:defRPr sz="4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+</a:t>
            </a:r>
          </a:p>
        </p:txBody>
      </p:sp>
      <p:sp>
        <p:nvSpPr>
          <p:cNvPr id="289" name="Shape 289"/>
          <p:cNvSpPr/>
          <p:nvPr/>
        </p:nvSpPr>
        <p:spPr>
          <a:xfrm>
            <a:off x="5486400" y="4509343"/>
            <a:ext cx="460375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400"/>
              </a:spcBef>
              <a:defRPr sz="4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=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56667"/>
            <a:ext cx="8229600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b="1" i="1" dirty="0" smtClean="0">
                <a:solidFill>
                  <a:srgbClr val="C00000"/>
                </a:solidFill>
              </a:rPr>
              <a:t>ACHROMATIC TECHNOLOGY</a:t>
            </a:r>
          </a:p>
          <a:p>
            <a: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b="1" dirty="0" smtClean="0"/>
              <a:t>A DIFFRACTIVE IOL WITH ACHROMATIC TECHNOLOGY CAN CORRECT CHROMATIC ABERRATION OF THE EYE</a:t>
            </a:r>
            <a:endParaRPr kumimoji="0" lang="en-US" sz="2400" b="1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476999" y="6371510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PP2016CT1448</a:t>
            </a:r>
          </a:p>
        </p:txBody>
      </p:sp>
    </p:spTree>
    <p:extLst>
      <p:ext uri="{BB962C8B-B14F-4D97-AF65-F5344CB8AC3E}">
        <p14:creationId xmlns:p14="http://schemas.microsoft.com/office/powerpoint/2010/main" val="3389766404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482600"/>
            <a:ext cx="7583487" cy="1130300"/>
          </a:xfrm>
        </p:spPr>
        <p:txBody>
          <a:bodyPr/>
          <a:lstStyle/>
          <a:p>
            <a:pPr algn="ctr"/>
            <a:r>
              <a:rPr lang="en-US" sz="3600" dirty="0" smtClean="0"/>
              <a:t>SYMFONY IOL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222500"/>
            <a:ext cx="7583487" cy="38152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induces -0.27 microns of spherical aberration</a:t>
            </a:r>
            <a:r>
              <a:rPr lang="en-US" dirty="0"/>
              <a:t> </a:t>
            </a:r>
            <a:r>
              <a:rPr lang="en-US" dirty="0" smtClean="0"/>
              <a:t>to compensate positive spherical aberration from cornea.</a:t>
            </a:r>
            <a:r>
              <a:rPr lang="en-US" sz="1600" baseline="30000" dirty="0" smtClean="0"/>
              <a:t>12Yuan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Together with diffractive technology, Symfony implant elongates the focus and increases the contrast.</a:t>
            </a:r>
            <a:r>
              <a:rPr lang="en-US" sz="1600" baseline="30000" dirty="0" smtClean="0"/>
              <a:t>13Cochener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580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eelOff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7239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ctr" defTabSz="406908">
              <a:defRPr sz="1602" b="0" i="1">
                <a:solidFill>
                  <a:srgbClr val="C00000"/>
                </a:solidFill>
                <a:latin typeface="Corbel"/>
                <a:ea typeface="Corbel"/>
                <a:cs typeface="Corbel"/>
                <a:sym typeface="Corbel"/>
              </a:defRPr>
            </a:pPr>
            <a:r>
              <a:rPr lang="en-US" sz="1800" b="1" i="1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rPr>
              <a:t>Achromatic Technology </a:t>
            </a:r>
            <a:r>
              <a:rPr lang="en-US" sz="2492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/>
            </a:r>
            <a:br>
              <a:rPr lang="en-US" sz="2492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</a:br>
            <a:r>
              <a:rPr lang="en-US" sz="2492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		</a:t>
            </a:r>
            <a:r>
              <a:rPr lang="en-US" sz="31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DRIVES </a:t>
            </a:r>
            <a:r>
              <a:rPr sz="31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C</a:t>
            </a:r>
            <a:r>
              <a:rPr lang="en-US" sz="31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ONTRAST</a:t>
            </a:r>
            <a:r>
              <a:rPr sz="31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 </a:t>
            </a:r>
            <a:r>
              <a:rPr lang="en-US" sz="3100" b="1" i="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Calibri"/>
              </a:rPr>
              <a:t>ENHANCEMENT</a:t>
            </a:r>
            <a:endParaRPr sz="3100" b="1" i="0" dirty="0">
              <a:solidFill>
                <a:schemeClr val="tx1"/>
              </a:solidFill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94" name="image30.png"/>
          <p:cNvPicPr>
            <a:picLocks noChangeAspect="1"/>
          </p:cNvPicPr>
          <p:nvPr/>
        </p:nvPicPr>
        <p:blipFill>
          <a:blip r:embed="rId3">
            <a:extLst/>
          </a:blip>
          <a:srcRect t="7169" r="11655" b="13129"/>
          <a:stretch>
            <a:fillRect/>
          </a:stretch>
        </p:blipFill>
        <p:spPr>
          <a:xfrm>
            <a:off x="4178167" y="1290434"/>
            <a:ext cx="2011364" cy="1554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image31.png"/>
          <p:cNvPicPr>
            <a:picLocks noChangeAspect="1"/>
          </p:cNvPicPr>
          <p:nvPr/>
        </p:nvPicPr>
        <p:blipFill>
          <a:blip r:embed="rId4">
            <a:extLst/>
          </a:blip>
          <a:srcRect t="2380" r="17346" b="16662"/>
          <a:stretch>
            <a:fillRect/>
          </a:stretch>
        </p:blipFill>
        <p:spPr>
          <a:xfrm>
            <a:off x="6884855" y="1290435"/>
            <a:ext cx="1911351" cy="1554164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Shape 296"/>
          <p:cNvSpPr/>
          <p:nvPr/>
        </p:nvSpPr>
        <p:spPr>
          <a:xfrm>
            <a:off x="4505192" y="2968423"/>
            <a:ext cx="2103439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ctr">
              <a:spcBef>
                <a:spcPts val="700"/>
              </a:spcBef>
              <a:defRPr sz="1200">
                <a:latin typeface="Corbel"/>
                <a:ea typeface="Corbel"/>
                <a:cs typeface="Corbel"/>
                <a:sym typeface="Corbel"/>
              </a:defRPr>
            </a:pPr>
            <a:r>
              <a:rPr dirty="0"/>
              <a:t>LCA = 1.20 Diopters</a:t>
            </a:r>
            <a:r>
              <a:rPr baseline="30000" dirty="0"/>
              <a:t>3</a:t>
            </a:r>
          </a:p>
        </p:txBody>
      </p:sp>
      <p:sp>
        <p:nvSpPr>
          <p:cNvPr id="297" name="Shape 297"/>
          <p:cNvSpPr/>
          <p:nvPr/>
        </p:nvSpPr>
        <p:spPr>
          <a:xfrm>
            <a:off x="7120497" y="2972784"/>
            <a:ext cx="2025651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700"/>
              </a:spcBef>
              <a:defRPr sz="12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rPr dirty="0"/>
              <a:t>LCA = 0.14 Diopters</a:t>
            </a:r>
          </a:p>
        </p:txBody>
      </p:sp>
      <p:sp>
        <p:nvSpPr>
          <p:cNvPr id="298" name="Shape 298"/>
          <p:cNvSpPr>
            <a:spLocks noGrp="1"/>
          </p:cNvSpPr>
          <p:nvPr>
            <p:ph type="sldNum" sz="quarter" idx="4294967295"/>
          </p:nvPr>
        </p:nvSpPr>
        <p:spPr>
          <a:xfrm>
            <a:off x="8914618" y="6610350"/>
            <a:ext cx="153964" cy="13554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t"/>
          <a:lstStyle>
            <a:lvl1pPr algn="ctr">
              <a:spcBef>
                <a:spcPts val="600"/>
              </a:spcBef>
              <a:defRPr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rPr/>
              <a:t>54</a:t>
            </a:fld>
            <a:endParaRPr dirty="0"/>
          </a:p>
        </p:txBody>
      </p:sp>
      <p:sp>
        <p:nvSpPr>
          <p:cNvPr id="299" name="Shape 299"/>
          <p:cNvSpPr/>
          <p:nvPr/>
        </p:nvSpPr>
        <p:spPr>
          <a:xfrm>
            <a:off x="5884731" y="3434300"/>
            <a:ext cx="125412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200"/>
              </a:spcBef>
              <a:defRPr sz="20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rPr dirty="0"/>
              <a:t>Photopic Pupil</a:t>
            </a:r>
          </a:p>
        </p:txBody>
      </p:sp>
      <p:sp>
        <p:nvSpPr>
          <p:cNvPr id="300" name="Shape 300"/>
          <p:cNvSpPr/>
          <p:nvPr/>
        </p:nvSpPr>
        <p:spPr>
          <a:xfrm>
            <a:off x="5884731" y="4518919"/>
            <a:ext cx="1254126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1200"/>
              </a:spcBef>
              <a:defRPr sz="20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rPr dirty="0"/>
              <a:t>Mesopic Pupil</a:t>
            </a:r>
          </a:p>
        </p:txBody>
      </p:sp>
      <p:pic>
        <p:nvPicPr>
          <p:cNvPr id="301" name="image3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481381" y="3227184"/>
            <a:ext cx="1403351" cy="1050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33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482967" y="4325735"/>
            <a:ext cx="1401764" cy="1050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34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38855" y="3228773"/>
            <a:ext cx="1401763" cy="1050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image35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138855" y="4325735"/>
            <a:ext cx="1401763" cy="1050926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Shape 305"/>
          <p:cNvSpPr/>
          <p:nvPr/>
        </p:nvSpPr>
        <p:spPr>
          <a:xfrm>
            <a:off x="228599" y="5902235"/>
            <a:ext cx="8574090" cy="332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800"/>
            </a:lvl1pPr>
          </a:lstStyle>
          <a:p>
            <a:r>
              <a:rPr dirty="0"/>
              <a:t>1. Weeber, H.A., &amp; Piers, P.A. (2012). Theoretical Performance of Intraocular Lenses correcting both Spherical and Chromatic Aberration. J </a:t>
            </a:r>
            <a:r>
              <a:rPr dirty="0" err="1"/>
              <a:t>Refr</a:t>
            </a:r>
            <a:r>
              <a:rPr dirty="0"/>
              <a:t> </a:t>
            </a:r>
            <a:r>
              <a:rPr dirty="0" err="1"/>
              <a:t>Surg</a:t>
            </a:r>
            <a:r>
              <a:rPr dirty="0"/>
              <a:t>, 28 (1), 48-52.; 2. </a:t>
            </a:r>
            <a:r>
              <a:rPr dirty="0" err="1"/>
              <a:t>Artal</a:t>
            </a:r>
            <a:r>
              <a:rPr dirty="0"/>
              <a:t>, P., </a:t>
            </a:r>
            <a:r>
              <a:rPr dirty="0" err="1"/>
              <a:t>Manzanera</a:t>
            </a:r>
            <a:r>
              <a:rPr dirty="0"/>
              <a:t>, S., Piers, P., &amp; </a:t>
            </a:r>
            <a:r>
              <a:rPr dirty="0" err="1"/>
              <a:t>Weeber</a:t>
            </a:r>
            <a:r>
              <a:rPr dirty="0"/>
              <a:t>, H. (2010). Visual effect of the combined correction of spherical and longitudinal chromatic aberrations. Opt Express, 18 (2), 1637-1648.; 3. Chromatic aberration between 500nm and 640nm, Nagata et al, 1999; ; 4. Piers et al, “IOLs for the Combined Correction of Chromatic and Spherical Aberration” ASCRS 2008 </a:t>
            </a:r>
          </a:p>
        </p:txBody>
      </p:sp>
      <p:sp>
        <p:nvSpPr>
          <p:cNvPr id="306" name="Shape 306"/>
          <p:cNvSpPr/>
          <p:nvPr/>
        </p:nvSpPr>
        <p:spPr>
          <a:xfrm>
            <a:off x="5852239" y="3185909"/>
            <a:ext cx="1634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800"/>
              </a:spcBef>
              <a:defRPr sz="1400" baseline="300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rPr/>
              <a:t>4</a:t>
            </a:r>
          </a:p>
        </p:txBody>
      </p:sp>
      <p:sp>
        <p:nvSpPr>
          <p:cNvPr id="307" name="Shape 307"/>
          <p:cNvSpPr/>
          <p:nvPr/>
        </p:nvSpPr>
        <p:spPr>
          <a:xfrm>
            <a:off x="8511302" y="3195434"/>
            <a:ext cx="16340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800"/>
              </a:spcBef>
              <a:defRPr sz="1400" baseline="30000">
                <a:latin typeface="Corbel"/>
                <a:ea typeface="Corbel"/>
                <a:cs typeface="Corbel"/>
                <a:sym typeface="Corbel"/>
              </a:defRPr>
            </a:lvl1pPr>
          </a:lstStyle>
          <a:p>
            <a:r>
              <a:rPr/>
              <a:t>4</a:t>
            </a:r>
          </a:p>
        </p:txBody>
      </p:sp>
      <p:sp>
        <p:nvSpPr>
          <p:cNvPr id="308" name="Shape 308"/>
          <p:cNvSpPr/>
          <p:nvPr/>
        </p:nvSpPr>
        <p:spPr>
          <a:xfrm>
            <a:off x="228599" y="1305229"/>
            <a:ext cx="3730625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2900" indent="-342900">
              <a:buSzPct val="100000"/>
              <a:buFont typeface="Arial"/>
              <a:buChar char="•"/>
            </a:pPr>
            <a:r>
              <a:rPr lang="en-US" dirty="0"/>
              <a:t>C</a:t>
            </a:r>
            <a:r>
              <a:rPr dirty="0" smtClean="0"/>
              <a:t>orrection </a:t>
            </a:r>
            <a:r>
              <a:rPr dirty="0"/>
              <a:t>of longitudinal chromatic aberration (LCA) enhances </a:t>
            </a:r>
            <a:r>
              <a:rPr dirty="0" smtClean="0"/>
              <a:t>contrast.</a:t>
            </a:r>
            <a:endParaRPr dirty="0"/>
          </a:p>
          <a:p>
            <a:pPr marL="171450" indent="-171450">
              <a:buSzPct val="100000"/>
              <a:buFont typeface="Arial"/>
              <a:buChar char="•"/>
              <a:defRPr sz="900"/>
            </a:pPr>
            <a:endParaRPr dirty="0"/>
          </a:p>
          <a:p>
            <a:pPr marL="342900" indent="-342900">
              <a:buSzPct val="100000"/>
              <a:buFont typeface="Arial"/>
              <a:buChar char="•"/>
            </a:pPr>
            <a:r>
              <a:rPr dirty="0" smtClean="0"/>
              <a:t>Correcti</a:t>
            </a:r>
            <a:r>
              <a:rPr lang="en-US" dirty="0" smtClean="0"/>
              <a:t>on of</a:t>
            </a:r>
            <a:r>
              <a:rPr dirty="0" smtClean="0"/>
              <a:t> </a:t>
            </a:r>
            <a:r>
              <a:rPr dirty="0"/>
              <a:t>corneal chromatic aberration results in a sharper focus of </a:t>
            </a:r>
            <a:r>
              <a:rPr dirty="0" smtClean="0"/>
              <a:t>light.</a:t>
            </a:r>
            <a:endParaRPr lang="en-US" dirty="0" smtClean="0"/>
          </a:p>
          <a:p>
            <a:pPr>
              <a:buSzPct val="100000"/>
            </a:pPr>
            <a:endParaRPr sz="900" dirty="0"/>
          </a:p>
          <a:p>
            <a:pPr marL="342900" indent="-342900">
              <a:buSzPct val="100000"/>
              <a:buFont typeface="Arial"/>
              <a:buChar char="•"/>
            </a:pPr>
            <a:r>
              <a:rPr dirty="0"/>
              <a:t>Combined with spherical aberration correction, retinal image quality increases, without negatively affecting depth of </a:t>
            </a:r>
            <a:r>
              <a:rPr dirty="0" smtClean="0"/>
              <a:t>focus</a:t>
            </a:r>
            <a:r>
              <a:rPr sz="1600" dirty="0" smtClean="0"/>
              <a:t>.   </a:t>
            </a:r>
            <a:endParaRPr sz="1600" dirty="0"/>
          </a:p>
          <a:p>
            <a:pPr marL="171450" indent="-171450">
              <a:buSzPct val="100000"/>
              <a:buFont typeface="Arial"/>
              <a:buChar char="•"/>
              <a:defRPr sz="900"/>
            </a:pPr>
            <a:endParaRPr sz="1600" dirty="0"/>
          </a:p>
          <a:p>
            <a:pPr marL="342900" indent="-342900">
              <a:buSzPct val="100000"/>
              <a:buFont typeface="Arial"/>
              <a:buChar char="•"/>
            </a:pPr>
            <a:r>
              <a:rPr dirty="0">
                <a:solidFill>
                  <a:schemeClr val="tx1"/>
                </a:solidFill>
              </a:rPr>
              <a:t>The benefits of chromatic aberration correction </a:t>
            </a:r>
            <a:r>
              <a:rPr lang="en-US" dirty="0" smtClean="0">
                <a:solidFill>
                  <a:schemeClr val="tx1"/>
                </a:solidFill>
              </a:rPr>
              <a:t>occur for all</a:t>
            </a:r>
            <a:r>
              <a:rPr dirty="0" smtClean="0">
                <a:solidFill>
                  <a:schemeClr val="tx1"/>
                </a:solidFill>
              </a:rPr>
              <a:t> pupil-size</a:t>
            </a:r>
            <a:r>
              <a:rPr lang="en-US" dirty="0" smtClean="0">
                <a:solidFill>
                  <a:schemeClr val="tx1"/>
                </a:solidFill>
              </a:rPr>
              <a:t>s.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76999" y="6371510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PP2016CT1448</a:t>
            </a:r>
          </a:p>
        </p:txBody>
      </p:sp>
    </p:spTree>
    <p:extLst>
      <p:ext uri="{BB962C8B-B14F-4D97-AF65-F5344CB8AC3E}">
        <p14:creationId xmlns:p14="http://schemas.microsoft.com/office/powerpoint/2010/main" val="13332802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fill="hold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680" y="738379"/>
            <a:ext cx="8331045" cy="116662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1800" i="1" dirty="0" smtClean="0">
                <a:solidFill>
                  <a:srgbClr val="C00000"/>
                </a:solidFill>
              </a:rPr>
              <a:t>Visual Symptoms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>
                <a:solidFill>
                  <a:schemeClr val="tx1"/>
                </a:solidFill>
              </a:rPr>
              <a:t>TECNIS </a:t>
            </a:r>
            <a:r>
              <a:rPr lang="en-US" sz="3100" dirty="0" err="1" smtClean="0">
                <a:solidFill>
                  <a:schemeClr val="tx1"/>
                </a:solidFill>
              </a:rPr>
              <a:t>Sym</a:t>
            </a:r>
            <a:r>
              <a:rPr lang="en-US" sz="3100" i="1" dirty="0" err="1" smtClean="0">
                <a:solidFill>
                  <a:srgbClr val="C00000"/>
                </a:solidFill>
              </a:rPr>
              <a:t>f</a:t>
            </a:r>
            <a:r>
              <a:rPr lang="en-US" sz="3100" dirty="0" err="1" smtClean="0">
                <a:solidFill>
                  <a:schemeClr val="tx1"/>
                </a:solidFill>
              </a:rPr>
              <a:t>ony</a:t>
            </a:r>
            <a:r>
              <a:rPr lang="en-US" sz="3100" dirty="0" smtClean="0">
                <a:solidFill>
                  <a:schemeClr val="tx1"/>
                </a:solidFill>
              </a:rPr>
              <a:t>® IOL MINIMIZES NIGHT VISION SYMPTOMS</a:t>
            </a:r>
            <a:endParaRPr lang="en-US" sz="3100" dirty="0">
              <a:solidFill>
                <a:schemeClr val="tx1"/>
              </a:solidFill>
            </a:endParaRPr>
          </a:p>
        </p:txBody>
      </p:sp>
      <p:sp>
        <p:nvSpPr>
          <p:cNvPr id="9" name="Shape 523"/>
          <p:cNvSpPr/>
          <p:nvPr/>
        </p:nvSpPr>
        <p:spPr>
          <a:xfrm>
            <a:off x="7062106" y="2209800"/>
            <a:ext cx="1071564" cy="333996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561975">
              <a:defRPr sz="1600">
                <a:solidFill>
                  <a:srgbClr val="FFFFFF"/>
                </a:solidFill>
                <a:effectLst>
                  <a:outerShdw blurRad="25400" dist="23998" dir="2700000" rotWithShape="0">
                    <a:srgbClr val="000000">
                      <a:alpha val="31034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1" name="Shape 526"/>
          <p:cNvSpPr/>
          <p:nvPr/>
        </p:nvSpPr>
        <p:spPr>
          <a:xfrm>
            <a:off x="206765" y="5867400"/>
            <a:ext cx="4791334" cy="704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575" tIns="28575" rIns="28575" bIns="28575" anchor="ctr">
            <a:spAutoFit/>
          </a:bodyPr>
          <a:lstStyle>
            <a:lvl1pPr defTabSz="342900">
              <a:defRPr sz="14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i="1" dirty="0">
                <a:solidFill>
                  <a:schemeClr val="tx1"/>
                </a:solidFill>
                <a:latin typeface="Trebuchet MS" panose="020B0603020202020204" pitchFamily="34" charset="0"/>
              </a:rPr>
              <a:t>Simulated </a:t>
            </a:r>
            <a:r>
              <a:rPr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photopsia</a:t>
            </a:r>
            <a:r>
              <a:rPr i="1" dirty="0">
                <a:solidFill>
                  <a:schemeClr val="tx1"/>
                </a:solidFill>
                <a:latin typeface="Trebuchet MS" panose="020B0603020202020204" pitchFamily="34" charset="0"/>
              </a:rPr>
              <a:t> images for conceptualization only</a:t>
            </a:r>
            <a:r>
              <a:rPr i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.</a:t>
            </a:r>
            <a:r>
              <a:rPr lang="en-US" i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</a:p>
          <a:p>
            <a:r>
              <a:rPr lang="en-US" i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Defocus curves originate from different studies and methods vary between studies. </a:t>
            </a:r>
            <a:endParaRPr i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12" name="ZXR sim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62106" y="3344001"/>
            <a:ext cx="1071564" cy="1071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ZCB sim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62106" y="4505941"/>
            <a:ext cx="1071564" cy="107156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529"/>
          <p:cNvSpPr/>
          <p:nvPr/>
        </p:nvSpPr>
        <p:spPr>
          <a:xfrm>
            <a:off x="6172200" y="4887582"/>
            <a:ext cx="802514" cy="342620"/>
          </a:xfrm>
          <a:prstGeom prst="rect">
            <a:avLst/>
          </a:prstGeom>
          <a:solidFill>
            <a:srgbClr val="D9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 defTabSz="342900"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/>
              <a:t>ZCB00</a:t>
            </a:r>
          </a:p>
        </p:txBody>
      </p:sp>
      <p:sp>
        <p:nvSpPr>
          <p:cNvPr id="15" name="Shape 530"/>
          <p:cNvSpPr/>
          <p:nvPr/>
        </p:nvSpPr>
        <p:spPr>
          <a:xfrm>
            <a:off x="6185002" y="3708472"/>
            <a:ext cx="789712" cy="342620"/>
          </a:xfrm>
          <a:prstGeom prst="rect">
            <a:avLst/>
          </a:prstGeom>
          <a:solidFill>
            <a:srgbClr val="A0730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 defTabSz="342900"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/>
              <a:t>ZXR00</a:t>
            </a:r>
          </a:p>
        </p:txBody>
      </p:sp>
      <p:sp>
        <p:nvSpPr>
          <p:cNvPr id="17" name="Shape 532"/>
          <p:cNvSpPr/>
          <p:nvPr/>
        </p:nvSpPr>
        <p:spPr>
          <a:xfrm>
            <a:off x="6185002" y="2403887"/>
            <a:ext cx="794513" cy="550151"/>
          </a:xfrm>
          <a:prstGeom prst="rect">
            <a:avLst/>
          </a:prstGeom>
          <a:solidFill>
            <a:srgbClr val="0070B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575" tIns="28575" rIns="28575" bIns="28575" anchor="ctr">
            <a:spAutoFit/>
          </a:bodyPr>
          <a:lstStyle/>
          <a:p>
            <a:pPr defTabSz="342900">
              <a:defRPr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/>
              <a:t>ZLB00</a:t>
            </a:r>
          </a:p>
          <a:p>
            <a:pPr defTabSz="342900">
              <a:defRPr sz="14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/>
              <a:t>3.25 add</a:t>
            </a:r>
          </a:p>
        </p:txBody>
      </p:sp>
      <p:pic>
        <p:nvPicPr>
          <p:cNvPr id="18" name="ZLB sim.jpg"/>
          <p:cNvPicPr>
            <a:picLocks noChangeAspect="1"/>
          </p:cNvPicPr>
          <p:nvPr/>
        </p:nvPicPr>
        <p:blipFill>
          <a:blip r:embed="rId4">
            <a:extLst/>
          </a:blip>
          <a:srcRect l="20000" t="21902" r="19999" b="18097"/>
          <a:stretch>
            <a:fillRect/>
          </a:stretch>
        </p:blipFill>
        <p:spPr>
          <a:xfrm>
            <a:off x="7240700" y="2313731"/>
            <a:ext cx="714272" cy="714272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Rectangle 19"/>
          <p:cNvSpPr/>
          <p:nvPr/>
        </p:nvSpPr>
        <p:spPr>
          <a:xfrm>
            <a:off x="6019800" y="1905000"/>
            <a:ext cx="2286000" cy="3886200"/>
          </a:xfrm>
          <a:prstGeom prst="rect">
            <a:avLst/>
          </a:prstGeom>
          <a:noFill/>
          <a:ln w="28575" cap="flat">
            <a:solidFill>
              <a:srgbClr val="A0730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26" name="Group 522"/>
          <p:cNvGrpSpPr/>
          <p:nvPr/>
        </p:nvGrpSpPr>
        <p:grpSpPr>
          <a:xfrm>
            <a:off x="517680" y="2496838"/>
            <a:ext cx="4286251" cy="2571751"/>
            <a:chOff x="0" y="0"/>
            <a:chExt cx="4286250" cy="2571750"/>
          </a:xfrm>
        </p:grpSpPr>
        <p:pic>
          <p:nvPicPr>
            <p:cNvPr id="27" name="Defocus Curve (FDA scale)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286250" cy="25717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" name="Shape 519"/>
            <p:cNvSpPr/>
            <p:nvPr/>
          </p:nvSpPr>
          <p:spPr>
            <a:xfrm>
              <a:off x="704520" y="528928"/>
              <a:ext cx="3102577" cy="1651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748"/>
                  </a:moveTo>
                  <a:cubicBezTo>
                    <a:pt x="680" y="6793"/>
                    <a:pt x="1485" y="5001"/>
                    <a:pt x="2396" y="3412"/>
                  </a:cubicBezTo>
                  <a:cubicBezTo>
                    <a:pt x="3131" y="2130"/>
                    <a:pt x="3930" y="988"/>
                    <a:pt x="4784" y="0"/>
                  </a:cubicBezTo>
                  <a:lnTo>
                    <a:pt x="7167" y="2728"/>
                  </a:lnTo>
                  <a:lnTo>
                    <a:pt x="9560" y="7186"/>
                  </a:lnTo>
                  <a:lnTo>
                    <a:pt x="11990" y="10772"/>
                  </a:lnTo>
                  <a:lnTo>
                    <a:pt x="14389" y="13744"/>
                  </a:lnTo>
                  <a:lnTo>
                    <a:pt x="16795" y="16566"/>
                  </a:lnTo>
                  <a:lnTo>
                    <a:pt x="19235" y="20152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E6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 defTabSz="561975">
                <a:defRPr sz="160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29" name="Shape 520"/>
            <p:cNvSpPr/>
            <p:nvPr/>
          </p:nvSpPr>
          <p:spPr>
            <a:xfrm>
              <a:off x="704718" y="561551"/>
              <a:ext cx="3445100" cy="8419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603"/>
                  </a:moveTo>
                  <a:lnTo>
                    <a:pt x="2153" y="6579"/>
                  </a:lnTo>
                  <a:lnTo>
                    <a:pt x="4270" y="0"/>
                  </a:lnTo>
                  <a:lnTo>
                    <a:pt x="6441" y="2890"/>
                  </a:lnTo>
                  <a:lnTo>
                    <a:pt x="8604" y="9797"/>
                  </a:lnTo>
                  <a:lnTo>
                    <a:pt x="10774" y="11882"/>
                  </a:lnTo>
                  <a:lnTo>
                    <a:pt x="12937" y="7029"/>
                  </a:lnTo>
                  <a:lnTo>
                    <a:pt x="15108" y="5388"/>
                  </a:lnTo>
                  <a:lnTo>
                    <a:pt x="17267" y="8628"/>
                  </a:lnTo>
                  <a:lnTo>
                    <a:pt x="19427" y="15309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0070B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 defTabSz="561975">
                <a:defRPr sz="160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30" name="Shape 521"/>
            <p:cNvSpPr/>
            <p:nvPr/>
          </p:nvSpPr>
          <p:spPr>
            <a:xfrm>
              <a:off x="704520" y="559299"/>
              <a:ext cx="3446524" cy="1374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080"/>
                  </a:moveTo>
                  <a:cubicBezTo>
                    <a:pt x="671" y="7241"/>
                    <a:pt x="1392" y="5521"/>
                    <a:pt x="2157" y="3931"/>
                  </a:cubicBezTo>
                  <a:cubicBezTo>
                    <a:pt x="2841" y="2511"/>
                    <a:pt x="3558" y="1198"/>
                    <a:pt x="4307" y="0"/>
                  </a:cubicBezTo>
                  <a:lnTo>
                    <a:pt x="6452" y="2098"/>
                  </a:lnTo>
                  <a:lnTo>
                    <a:pt x="8606" y="3077"/>
                  </a:lnTo>
                  <a:lnTo>
                    <a:pt x="10795" y="4212"/>
                  </a:lnTo>
                  <a:lnTo>
                    <a:pt x="12953" y="8178"/>
                  </a:lnTo>
                  <a:lnTo>
                    <a:pt x="15127" y="11594"/>
                  </a:lnTo>
                  <a:lnTo>
                    <a:pt x="17290" y="15493"/>
                  </a:lnTo>
                  <a:lnTo>
                    <a:pt x="19444" y="19639"/>
                  </a:lnTo>
                  <a:lnTo>
                    <a:pt x="21600" y="21600"/>
                  </a:lnTo>
                </a:path>
              </a:pathLst>
            </a:custGeom>
            <a:noFill/>
            <a:ln w="25400" cap="flat">
              <a:solidFill>
                <a:srgbClr val="C2822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 defTabSz="561975">
                <a:defRPr sz="1600">
                  <a:solidFill>
                    <a:srgbClr val="FFFFFF"/>
                  </a:solidFill>
                  <a:effectLst>
                    <a:outerShdw blurRad="25400" dist="23998" dir="2700000" rotWithShape="0">
                      <a:srgbClr val="000000">
                        <a:alpha val="31034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sp>
        <p:nvSpPr>
          <p:cNvPr id="32" name="Rectangle 31"/>
          <p:cNvSpPr/>
          <p:nvPr/>
        </p:nvSpPr>
        <p:spPr>
          <a:xfrm>
            <a:off x="6476999" y="6371510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2">
                    <a:lumMod val="60000"/>
                    <a:lumOff val="40000"/>
                  </a:schemeClr>
                </a:solidFill>
              </a:rPr>
              <a:t>PP2016CT1448</a:t>
            </a:r>
          </a:p>
        </p:txBody>
      </p:sp>
    </p:spTree>
    <p:extLst>
      <p:ext uri="{BB962C8B-B14F-4D97-AF65-F5344CB8AC3E}">
        <p14:creationId xmlns:p14="http://schemas.microsoft.com/office/powerpoint/2010/main" val="20866493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dvAuto="0"/>
      <p:bldP spid="13" grpId="0" animBg="1" advAuto="0"/>
      <p:bldP spid="18" grpId="0" animBg="1" advAuto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/>
          <p:nvPr/>
        </p:nvSpPr>
        <p:spPr>
          <a:xfrm>
            <a:off x="180974" y="1326523"/>
            <a:ext cx="4661484" cy="5434887"/>
          </a:xfrm>
          <a:prstGeom prst="rect">
            <a:avLst/>
          </a:prstGeom>
          <a:solidFill>
            <a:srgbClr val="FFFFFF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Shape 547"/>
          <p:cNvSpPr/>
          <p:nvPr/>
        </p:nvSpPr>
        <p:spPr>
          <a:xfrm>
            <a:off x="336663" y="556265"/>
            <a:ext cx="8537755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70000" lnSpcReduction="20000"/>
          </a:bodyPr>
          <a:lstStyle/>
          <a:p>
            <a:pPr algn="ctr">
              <a:defRPr sz="1700" b="1">
                <a:solidFill>
                  <a:srgbClr val="C00000"/>
                </a:solidFill>
              </a:defRPr>
            </a:pPr>
            <a:r>
              <a:rPr lang="en-US" sz="2300" i="1" dirty="0" smtClean="0"/>
              <a:t>Forgiveness</a:t>
            </a:r>
            <a:r>
              <a:rPr lang="en-US" sz="1900" i="1" dirty="0" smtClean="0"/>
              <a:t/>
            </a:r>
            <a:br>
              <a:rPr lang="en-US" sz="1900" i="1" dirty="0" smtClean="0"/>
            </a:br>
            <a:endParaRPr sz="1900" i="1" dirty="0"/>
          </a:p>
          <a:p>
            <a:pPr>
              <a:defRPr sz="2800" b="1"/>
            </a:pPr>
            <a:r>
              <a:rPr lang="en-US" dirty="0" smtClean="0"/>
              <a:t>TECNIS </a:t>
            </a:r>
            <a:r>
              <a:rPr dirty="0" err="1" smtClean="0"/>
              <a:t>Sym</a:t>
            </a:r>
            <a:r>
              <a:rPr i="1" dirty="0" err="1" smtClean="0">
                <a:solidFill>
                  <a:srgbClr val="C00000"/>
                </a:solidFill>
              </a:rPr>
              <a:t>f</a:t>
            </a:r>
            <a:r>
              <a:rPr dirty="0" err="1" smtClean="0"/>
              <a:t>ony</a:t>
            </a:r>
            <a:r>
              <a:rPr lang="en-US" dirty="0"/>
              <a:t> ® </a:t>
            </a:r>
            <a:r>
              <a:rPr lang="en-US" dirty="0" smtClean="0"/>
              <a:t>IOL's</a:t>
            </a:r>
            <a:r>
              <a:rPr dirty="0" smtClean="0"/>
              <a:t> </a:t>
            </a:r>
            <a:r>
              <a:rPr lang="en-US" dirty="0" smtClean="0"/>
              <a:t>DESIGN DELIVERS TOLERANCE TO ASTIGMATISM</a:t>
            </a:r>
            <a:r>
              <a:rPr dirty="0" smtClean="0"/>
              <a:t> </a:t>
            </a:r>
            <a:endParaRPr dirty="0"/>
          </a:p>
        </p:txBody>
      </p:sp>
      <p:sp>
        <p:nvSpPr>
          <p:cNvPr id="548" name="Shape 548"/>
          <p:cNvSpPr/>
          <p:nvPr/>
        </p:nvSpPr>
        <p:spPr>
          <a:xfrm>
            <a:off x="5105400" y="1752600"/>
            <a:ext cx="3716629" cy="411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85750" indent="-285750"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Trebuchet MS" panose="020B0603020202020204" pitchFamily="34" charset="0"/>
              </a:rPr>
              <a:t>An eye with astigmatism </a:t>
            </a:r>
            <a:r>
              <a:rPr dirty="0" smtClean="0">
                <a:latin typeface="Trebuchet MS" panose="020B0603020202020204" pitchFamily="34" charset="0"/>
              </a:rPr>
              <a:t>has </a:t>
            </a:r>
            <a:r>
              <a:rPr dirty="0">
                <a:latin typeface="Trebuchet MS" panose="020B0603020202020204" pitchFamily="34" charset="0"/>
              </a:rPr>
              <a:t>greater power in one axis and lower in the other. </a:t>
            </a:r>
            <a:endParaRPr lang="en-US" dirty="0" smtClean="0">
              <a:latin typeface="Trebuchet MS" panose="020B0603020202020204" pitchFamily="34" charset="0"/>
            </a:endParaRPr>
          </a:p>
          <a:p>
            <a:pPr marL="548640" lvl="7" indent="-274320">
              <a:spcBef>
                <a:spcPts val="1000"/>
              </a:spcBef>
              <a:buSzPct val="100000"/>
              <a:buFont typeface="Wingdings" panose="05000000000000000000" pitchFamily="2" charset="2"/>
              <a:buChar char="Ø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600" dirty="0" smtClean="0">
                <a:latin typeface="Trebuchet MS" panose="020B0603020202020204" pitchFamily="34" charset="0"/>
              </a:rPr>
              <a:t>This </a:t>
            </a:r>
            <a:r>
              <a:rPr sz="1600" dirty="0">
                <a:latin typeface="Trebuchet MS" panose="020B0603020202020204" pitchFamily="34" charset="0"/>
              </a:rPr>
              <a:t>generates multiple focal “points</a:t>
            </a:r>
            <a:r>
              <a:rPr sz="1600" dirty="0" smtClean="0">
                <a:latin typeface="Trebuchet MS" panose="020B0603020202020204" pitchFamily="34" charset="0"/>
              </a:rPr>
              <a:t>/</a:t>
            </a:r>
            <a:r>
              <a:rPr lang="en-US" sz="1600" dirty="0" smtClean="0">
                <a:latin typeface="Trebuchet MS" panose="020B0603020202020204" pitchFamily="34" charset="0"/>
              </a:rPr>
              <a:t> </a:t>
            </a:r>
            <a:r>
              <a:rPr sz="1600" dirty="0" smtClean="0">
                <a:latin typeface="Trebuchet MS" panose="020B0603020202020204" pitchFamily="34" charset="0"/>
              </a:rPr>
              <a:t>lines</a:t>
            </a:r>
            <a:r>
              <a:rPr sz="1600" dirty="0">
                <a:latin typeface="Trebuchet MS" panose="020B0603020202020204" pitchFamily="34" charset="0"/>
              </a:rPr>
              <a:t>” in the </a:t>
            </a:r>
            <a:r>
              <a:rPr sz="1600" dirty="0" smtClean="0">
                <a:latin typeface="Trebuchet MS" panose="020B0603020202020204" pitchFamily="34" charset="0"/>
              </a:rPr>
              <a:t>eye.</a:t>
            </a:r>
            <a:endParaRPr lang="en-US" sz="1600" dirty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endParaRPr lang="en-US" sz="500" dirty="0" smtClean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>
                <a:latin typeface="Trebuchet MS" panose="020B0603020202020204" pitchFamily="34" charset="0"/>
              </a:rPr>
              <a:t>The </a:t>
            </a:r>
            <a:r>
              <a:rPr lang="en-US" dirty="0">
                <a:latin typeface="Trebuchet MS" panose="020B0603020202020204" pitchFamily="34" charset="0"/>
              </a:rPr>
              <a:t>TECNIS </a:t>
            </a:r>
            <a:r>
              <a:rPr lang="en-US" dirty="0" err="1" smtClean="0">
                <a:latin typeface="Trebuchet MS" panose="020B0603020202020204" pitchFamily="34" charset="0"/>
              </a:rPr>
              <a:t>Symfony</a:t>
            </a:r>
            <a:r>
              <a:rPr lang="en-US" baseline="30000" dirty="0" smtClean="0">
                <a:latin typeface="Trebuchet MS" panose="020B0603020202020204" pitchFamily="34" charset="0"/>
              </a:rPr>
              <a:t>®</a:t>
            </a:r>
            <a:r>
              <a:rPr lang="en-US" dirty="0" smtClean="0">
                <a:latin typeface="Trebuchet MS" panose="020B0603020202020204" pitchFamily="34" charset="0"/>
              </a:rPr>
              <a:t> </a:t>
            </a:r>
            <a:r>
              <a:rPr lang="en-US" dirty="0">
                <a:latin typeface="Trebuchet MS" panose="020B0603020202020204" pitchFamily="34" charset="0"/>
              </a:rPr>
              <a:t>IOL design elongates depth of focus, resulting in an extended range of vision. </a:t>
            </a:r>
            <a:endParaRPr lang="en-US" dirty="0" smtClean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endParaRPr lang="en-US" sz="500" dirty="0" smtClean="0">
              <a:latin typeface="Trebuchet MS" panose="020B0603020202020204" pitchFamily="34" charset="0"/>
            </a:endParaRPr>
          </a:p>
          <a:p>
            <a:pPr marL="285750" indent="-285750">
              <a:spcBef>
                <a:spcPts val="1000"/>
              </a:spcBef>
              <a:buSzPct val="1000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dirty="0" smtClean="0">
                <a:latin typeface="Trebuchet MS" panose="020B0603020202020204" pitchFamily="34" charset="0"/>
              </a:rPr>
              <a:t>This </a:t>
            </a:r>
            <a:r>
              <a:rPr lang="en-US" dirty="0">
                <a:latin typeface="Trebuchet MS" panose="020B0603020202020204" pitchFamily="34" charset="0"/>
              </a:rPr>
              <a:t>tubular zone of good focus creates both depth of focus and tolerance to </a:t>
            </a:r>
            <a:r>
              <a:rPr lang="en-US" dirty="0" smtClean="0">
                <a:latin typeface="Trebuchet MS" panose="020B0603020202020204" pitchFamily="34" charset="0"/>
              </a:rPr>
              <a:t>astigmatism.</a:t>
            </a:r>
            <a:endParaRPr lang="en-US" dirty="0">
              <a:latin typeface="Trebuchet MS" panose="020B0603020202020204" pitchFamily="34" charset="0"/>
            </a:endParaRPr>
          </a:p>
        </p:txBody>
      </p:sp>
      <p:grpSp>
        <p:nvGrpSpPr>
          <p:cNvPr id="552" name="Group 552"/>
          <p:cNvGrpSpPr/>
          <p:nvPr/>
        </p:nvGrpSpPr>
        <p:grpSpPr>
          <a:xfrm>
            <a:off x="180975" y="1647895"/>
            <a:ext cx="4474408" cy="2311401"/>
            <a:chOff x="0" y="0"/>
            <a:chExt cx="4474407" cy="2311400"/>
          </a:xfrm>
        </p:grpSpPr>
        <p:pic>
          <p:nvPicPr>
            <p:cNvPr id="549" name="image56.png" descr="Picture4"/>
            <p:cNvPicPr>
              <a:picLocks noChangeAspect="1"/>
            </p:cNvPicPr>
            <p:nvPr/>
          </p:nvPicPr>
          <p:blipFill>
            <a:blip r:embed="rId2">
              <a:extLst/>
            </a:blip>
            <a:srcRect r="11901"/>
            <a:stretch>
              <a:fillRect/>
            </a:stretch>
          </p:blipFill>
          <p:spPr>
            <a:xfrm>
              <a:off x="0" y="0"/>
              <a:ext cx="4474408" cy="19475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0" name="image57.jpg" descr="90+C%C3%ADrculo+horario-++astigmata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4020" t="17599" r="17675" b="12480"/>
            <a:stretch>
              <a:fillRect/>
            </a:stretch>
          </p:blipFill>
          <p:spPr>
            <a:xfrm>
              <a:off x="1981297" y="1539595"/>
              <a:ext cx="850153" cy="7718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1" name="image58.jpg" descr="90+C%C3%ADrculo+horario-++astigmata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2480" t="14020" r="17598" b="17676"/>
            <a:stretch>
              <a:fillRect/>
            </a:stretch>
          </p:blipFill>
          <p:spPr>
            <a:xfrm>
              <a:off x="3055098" y="1518193"/>
              <a:ext cx="827214" cy="7932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553" name="image59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38200" y="4174480"/>
            <a:ext cx="2735264" cy="2011362"/>
          </a:xfrm>
          <a:prstGeom prst="rect">
            <a:avLst/>
          </a:prstGeom>
          <a:ln w="12700">
            <a:miter lim="400000"/>
          </a:ln>
        </p:spPr>
      </p:pic>
      <p:pic>
        <p:nvPicPr>
          <p:cNvPr id="554" name="image60.jpg" descr="[90+Círculo+horario-+emétrope.jpg]"/>
          <p:cNvPicPr>
            <a:picLocks noChangeAspect="1"/>
          </p:cNvPicPr>
          <p:nvPr/>
        </p:nvPicPr>
        <p:blipFill>
          <a:blip r:embed="rId6">
            <a:extLst/>
          </a:blip>
          <a:srcRect l="15533" t="12673" r="16155" b="14574"/>
          <a:stretch>
            <a:fillRect/>
          </a:stretch>
        </p:blipFill>
        <p:spPr>
          <a:xfrm>
            <a:off x="3168650" y="5630217"/>
            <a:ext cx="808039" cy="866776"/>
          </a:xfrm>
          <a:prstGeom prst="rect">
            <a:avLst/>
          </a:prstGeom>
          <a:ln w="12700">
            <a:miter lim="400000"/>
          </a:ln>
        </p:spPr>
      </p:pic>
      <p:sp>
        <p:nvSpPr>
          <p:cNvPr id="555" name="Shape 555"/>
          <p:cNvSpPr/>
          <p:nvPr/>
        </p:nvSpPr>
        <p:spPr>
          <a:xfrm>
            <a:off x="2795588" y="5280967"/>
            <a:ext cx="590551" cy="1"/>
          </a:xfrm>
          <a:prstGeom prst="line">
            <a:avLst/>
          </a:prstGeom>
          <a:ln w="19050">
            <a:solidFill>
              <a:srgbClr val="000000"/>
            </a:solidFill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56" name="Shape 556"/>
          <p:cNvSpPr/>
          <p:nvPr/>
        </p:nvSpPr>
        <p:spPr>
          <a:xfrm>
            <a:off x="2462656" y="4898380"/>
            <a:ext cx="1260476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spcBef>
                <a:spcPts val="700"/>
              </a:spcBef>
              <a:defRPr sz="1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/>
              <a:t>Elongated focus</a:t>
            </a:r>
          </a:p>
        </p:txBody>
      </p:sp>
      <p:sp>
        <p:nvSpPr>
          <p:cNvPr id="558" name="Shape 558"/>
          <p:cNvSpPr/>
          <p:nvPr/>
        </p:nvSpPr>
        <p:spPr>
          <a:xfrm>
            <a:off x="2129925" y="37494"/>
            <a:ext cx="303843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/>
              <a:t>ENHANCED FUNCTIONALITY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76999" y="6371510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2">
                    <a:lumMod val="60000"/>
                    <a:lumOff val="40000"/>
                  </a:schemeClr>
                </a:solidFill>
              </a:rPr>
              <a:t>PP2016CT1448</a:t>
            </a:r>
          </a:p>
        </p:txBody>
      </p:sp>
    </p:spTree>
    <p:extLst>
      <p:ext uri="{BB962C8B-B14F-4D97-AF65-F5344CB8AC3E}">
        <p14:creationId xmlns:p14="http://schemas.microsoft.com/office/powerpoint/2010/main" val="1701068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/>
          <p:nvPr/>
        </p:nvSpPr>
        <p:spPr>
          <a:xfrm>
            <a:off x="2129925" y="37494"/>
            <a:ext cx="303843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r>
              <a:rPr/>
              <a:t>ENHANCED FUNCTIONALITY</a:t>
            </a:r>
          </a:p>
        </p:txBody>
      </p:sp>
      <p:sp>
        <p:nvSpPr>
          <p:cNvPr id="568" name="Shape 568"/>
          <p:cNvSpPr/>
          <p:nvPr/>
        </p:nvSpPr>
        <p:spPr>
          <a:xfrm>
            <a:off x="444320" y="533400"/>
            <a:ext cx="8394880" cy="1028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>
              <a:defRPr sz="3200" b="1"/>
            </a:lvl1pPr>
          </a:lstStyle>
          <a:p>
            <a:pPr algn="ctr"/>
            <a:r>
              <a:rPr lang="en-US" sz="1600" i="1" dirty="0" smtClean="0">
                <a:solidFill>
                  <a:srgbClr val="C00000"/>
                </a:solidFill>
              </a:rPr>
              <a:t>Forgiveness</a:t>
            </a:r>
          </a:p>
          <a:p>
            <a:pPr algn="ctr"/>
            <a:r>
              <a:rPr lang="en-US" sz="2600" dirty="0"/>
              <a:t>TECNIS </a:t>
            </a:r>
            <a:r>
              <a:rPr lang="en-US" sz="2600" dirty="0" err="1" smtClean="0"/>
              <a:t>Sym</a:t>
            </a:r>
            <a:r>
              <a:rPr lang="en-US" sz="2600" i="1" dirty="0" err="1" smtClean="0">
                <a:solidFill>
                  <a:srgbClr val="FF0000"/>
                </a:solidFill>
              </a:rPr>
              <a:t>f</a:t>
            </a:r>
            <a:r>
              <a:rPr lang="en-US" sz="2600" dirty="0" err="1" smtClean="0"/>
              <a:t>ony</a:t>
            </a:r>
            <a:r>
              <a:rPr lang="en-US" sz="2600" dirty="0" smtClean="0"/>
              <a:t>® IOL’s DESIGN DELIVERS TOLERANCE TO DECENTRATION</a:t>
            </a:r>
            <a:endParaRPr sz="2600" dirty="0"/>
          </a:p>
        </p:txBody>
      </p:sp>
      <p:pic>
        <p:nvPicPr>
          <p:cNvPr id="569" name="image6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96975" y="1714499"/>
            <a:ext cx="4711700" cy="2819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" name="image6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30143" y="2864642"/>
            <a:ext cx="1784351" cy="519113"/>
          </a:xfrm>
          <a:prstGeom prst="rect">
            <a:avLst/>
          </a:prstGeom>
          <a:ln w="12700">
            <a:miter lim="400000"/>
          </a:ln>
        </p:spPr>
      </p:pic>
      <p:sp>
        <p:nvSpPr>
          <p:cNvPr id="571" name="Shape 571"/>
          <p:cNvSpPr/>
          <p:nvPr/>
        </p:nvSpPr>
        <p:spPr>
          <a:xfrm>
            <a:off x="444320" y="4686299"/>
            <a:ext cx="8394880" cy="1369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342900" indent="-342900">
              <a:spcBef>
                <a:spcPts val="1000"/>
              </a:spcBef>
              <a:buSzPct val="100000"/>
              <a:buFont typeface="Arial"/>
              <a:buChar char="•"/>
            </a:pPr>
            <a:r>
              <a:rPr dirty="0"/>
              <a:t>Tolerance to decentration was assessed in physiological raytracing models and shows similar tolerance to decentration as the </a:t>
            </a:r>
            <a:r>
              <a:rPr dirty="0" smtClean="0"/>
              <a:t>TECNIS</a:t>
            </a:r>
            <a:r>
              <a:rPr lang="en-US" altLang="en-US" baseline="30000" dirty="0" smtClean="0">
                <a:solidFill>
                  <a:schemeClr val="tx1"/>
                </a:solidFill>
              </a:rPr>
              <a:t>®</a:t>
            </a:r>
            <a:r>
              <a:rPr dirty="0" smtClean="0"/>
              <a:t> </a:t>
            </a:r>
            <a:r>
              <a:rPr dirty="0"/>
              <a:t>monofocal IOL. </a:t>
            </a:r>
            <a:endParaRPr sz="2800" dirty="0">
              <a:latin typeface="+mj-lt"/>
              <a:ea typeface="+mj-ea"/>
              <a:cs typeface="+mj-cs"/>
              <a:sym typeface="Helvetica"/>
            </a:endParaRPr>
          </a:p>
          <a:p>
            <a:pPr marL="342900" indent="-342900">
              <a:spcBef>
                <a:spcPts val="1000"/>
              </a:spcBef>
              <a:buSzPct val="100000"/>
              <a:buFont typeface="Arial"/>
              <a:buChar char="•"/>
            </a:pPr>
            <a:r>
              <a:rPr dirty="0"/>
              <a:t>The </a:t>
            </a:r>
            <a:r>
              <a:rPr dirty="0" smtClean="0"/>
              <a:t>TECNIS</a:t>
            </a:r>
            <a:r>
              <a:rPr baseline="30000" dirty="0" smtClean="0"/>
              <a:t> </a:t>
            </a:r>
            <a:r>
              <a:rPr dirty="0" smtClean="0"/>
              <a:t>Symfony</a:t>
            </a:r>
            <a:r>
              <a:rPr lang="en-US" baseline="30000" dirty="0" smtClean="0"/>
              <a:t>®</a:t>
            </a:r>
            <a:r>
              <a:rPr dirty="0" smtClean="0"/>
              <a:t> </a:t>
            </a:r>
            <a:r>
              <a:rPr dirty="0"/>
              <a:t>IOL </a:t>
            </a:r>
            <a:r>
              <a:rPr lang="en-US" dirty="0" smtClean="0"/>
              <a:t>is</a:t>
            </a:r>
            <a:r>
              <a:rPr dirty="0" smtClean="0"/>
              <a:t> </a:t>
            </a:r>
            <a:r>
              <a:rPr dirty="0"/>
              <a:t>tolerant to </a:t>
            </a:r>
            <a:r>
              <a:rPr dirty="0" smtClean="0"/>
              <a:t>decentration</a:t>
            </a:r>
            <a:r>
              <a:rPr lang="en-US" dirty="0" smtClean="0"/>
              <a:t> </a:t>
            </a:r>
            <a:r>
              <a:rPr lang="en-US" dirty="0"/>
              <a:t>throughout 0.75mm of </a:t>
            </a:r>
            <a:r>
              <a:rPr lang="en-US" dirty="0" smtClean="0"/>
              <a:t>decentration</a:t>
            </a:r>
            <a:r>
              <a:rPr lang="en-US" baseline="30000" dirty="0" smtClean="0"/>
              <a:t>1</a:t>
            </a:r>
            <a:r>
              <a:rPr dirty="0" smtClean="0"/>
              <a:t>.</a:t>
            </a:r>
            <a:endParaRPr dirty="0"/>
          </a:p>
        </p:txBody>
      </p:sp>
      <p:sp>
        <p:nvSpPr>
          <p:cNvPr id="572" name="Shape 572"/>
          <p:cNvSpPr/>
          <p:nvPr/>
        </p:nvSpPr>
        <p:spPr>
          <a:xfrm>
            <a:off x="76200" y="6384950"/>
            <a:ext cx="3357648" cy="215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spcBef>
                <a:spcPts val="600"/>
              </a:spcBef>
              <a:defRPr sz="1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/>
            <a:r>
              <a:rPr lang="en-US" sz="800" smtClean="0"/>
              <a:t>1. DOF2016CT0023 TECNIS Symfony® IOL Tolerance to </a:t>
            </a:r>
            <a:r>
              <a:rPr lang="en-US" sz="800" err="1" smtClean="0"/>
              <a:t>decentration</a:t>
            </a:r>
            <a:r>
              <a:rPr lang="en-US" sz="800" smtClean="0"/>
              <a:t> </a:t>
            </a:r>
            <a:endParaRPr sz="800"/>
          </a:p>
        </p:txBody>
      </p:sp>
      <p:sp>
        <p:nvSpPr>
          <p:cNvPr id="8" name="Rectangle 7"/>
          <p:cNvSpPr/>
          <p:nvPr/>
        </p:nvSpPr>
        <p:spPr>
          <a:xfrm>
            <a:off x="6476999" y="6371510"/>
            <a:ext cx="9733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2">
                    <a:lumMod val="60000"/>
                    <a:lumOff val="40000"/>
                  </a:schemeClr>
                </a:solidFill>
              </a:rPr>
              <a:t>PP2016CT1448</a:t>
            </a:r>
          </a:p>
        </p:txBody>
      </p:sp>
    </p:spTree>
    <p:extLst>
      <p:ext uri="{BB962C8B-B14F-4D97-AF65-F5344CB8AC3E}">
        <p14:creationId xmlns:p14="http://schemas.microsoft.com/office/powerpoint/2010/main" val="33468505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36338"/>
            <a:ext cx="8858250" cy="664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Up Arrow 3"/>
          <p:cNvSpPr/>
          <p:nvPr/>
        </p:nvSpPr>
        <p:spPr>
          <a:xfrm>
            <a:off x="452438" y="1949704"/>
            <a:ext cx="654050" cy="1181608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1533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Click="0">
        <p15:prstTrans prst="peelOff"/>
      </p:transition>
    </mc:Choice>
    <mc:Fallback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SYMFONY LENS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311400"/>
            <a:ext cx="7583487" cy="3726330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85% is a very good number.</a:t>
            </a:r>
          </a:p>
          <a:p>
            <a:r>
              <a:rPr lang="en-US" sz="2400" dirty="0" smtClean="0"/>
              <a:t>Doing well in Europe in the last few years according to published papers. </a:t>
            </a:r>
          </a:p>
          <a:p>
            <a:r>
              <a:rPr lang="en-US" sz="2400" dirty="0" smtClean="0"/>
              <a:t>My limited experience has been good so far, but still need minimonovision to enhance near vision and </a:t>
            </a:r>
            <a:r>
              <a:rPr lang="en-US" sz="2400" dirty="0"/>
              <a:t>most patients still have some mild glare and halo at nighttime driving.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9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PEARLS AND PITFALLS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590800"/>
            <a:ext cx="7583487" cy="3446930"/>
          </a:xfrm>
        </p:spPr>
        <p:txBody>
          <a:bodyPr/>
          <a:lstStyle/>
          <a:p>
            <a:r>
              <a:rPr lang="en-US" dirty="0" smtClean="0"/>
              <a:t>Near vision is limited, so minimonovision is still recommended at -0.50 D level to enhance near vision.</a:t>
            </a:r>
          </a:p>
          <a:p>
            <a:r>
              <a:rPr lang="en-US" dirty="0" smtClean="0"/>
              <a:t>Preoperative consultation still important for halo and glare.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40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571500"/>
            <a:ext cx="7583487" cy="1155700"/>
          </a:xfrm>
        </p:spPr>
        <p:txBody>
          <a:bodyPr/>
          <a:lstStyle/>
          <a:p>
            <a:pPr algn="ctr"/>
            <a:r>
              <a:rPr lang="en-US" sz="3200" dirty="0" smtClean="0"/>
              <a:t>FEMTOSECOND LASER ASSISTED CATARACT SURGERY (FLACS)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2159000"/>
            <a:ext cx="7583487" cy="3878730"/>
          </a:xfrm>
        </p:spPr>
        <p:txBody>
          <a:bodyPr/>
          <a:lstStyle/>
          <a:p>
            <a:r>
              <a:rPr lang="en-US" dirty="0" smtClean="0"/>
              <a:t>Invented in the 90s by Ron Kurtz, MD</a:t>
            </a:r>
          </a:p>
          <a:p>
            <a:r>
              <a:rPr lang="en-US" dirty="0" smtClean="0"/>
              <a:t>LenSx from Alcon (California USA) was approved for cataract surgery by FDA in September 2009.</a:t>
            </a:r>
          </a:p>
          <a:p>
            <a:r>
              <a:rPr lang="en-US" dirty="0" smtClean="0"/>
              <a:t>LRI and CCC size and centration are the main advantages. </a:t>
            </a:r>
          </a:p>
          <a:p>
            <a:r>
              <a:rPr lang="en-US" dirty="0" smtClean="0"/>
              <a:t>More accurate and precise.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154071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err="1" smtClean="0"/>
              <a:t>LenSx</a:t>
            </a:r>
            <a:r>
              <a:rPr lang="en-US" sz="3600" dirty="0" smtClean="0"/>
              <a:t> Laser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5350" b="153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73682756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CCC SIZE AND CENTRATION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252" b="2225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50687053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CORNEAL THICKNESS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003" b="130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1442183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LRI AND FRAGMENTATION 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479" b="54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5140140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COMPARISON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463" y="2276922"/>
            <a:ext cx="8361508" cy="339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COMPARISON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Germany, JCRS 2015</a:t>
            </a:r>
            <a:r>
              <a:rPr lang="en-US" sz="1600" baseline="30000" dirty="0" smtClean="0"/>
              <a:t>14Conrad-Hengerer</a:t>
            </a:r>
            <a:r>
              <a:rPr lang="en-US" baseline="30000" dirty="0" smtClean="0"/>
              <a:t> </a:t>
            </a:r>
          </a:p>
          <a:p>
            <a:r>
              <a:rPr lang="en-US" dirty="0" smtClean="0"/>
              <a:t>100 patients, intraindividually randomized, 100 eyes each method. Follow up up to 6 months.</a:t>
            </a:r>
          </a:p>
          <a:p>
            <a:r>
              <a:rPr lang="en-US" dirty="0" smtClean="0"/>
              <a:t>92% in FLACS 71% in MCS within ±</a:t>
            </a:r>
            <a:r>
              <a:rPr lang="en-US" dirty="0"/>
              <a:t> </a:t>
            </a:r>
            <a:r>
              <a:rPr lang="en-US" dirty="0" smtClean="0"/>
              <a:t>0.50 D of target. P&lt;0.05. No LRI in either group.</a:t>
            </a:r>
          </a:p>
          <a:p>
            <a:r>
              <a:rPr lang="en-US" dirty="0" smtClean="0"/>
              <a:t>FLACS had faster visual recovery and earlier stabilization of refraction.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5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COMPARISON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238" y="2370023"/>
            <a:ext cx="8183989" cy="33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7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COMPARISON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Austria, JCRS 2017</a:t>
            </a:r>
            <a:r>
              <a:rPr lang="en-US" sz="1600" baseline="30000" dirty="0" smtClean="0"/>
              <a:t>15Mursch-Edlmayr</a:t>
            </a:r>
            <a:endParaRPr lang="en-US" baseline="30000" dirty="0" smtClean="0"/>
          </a:p>
          <a:p>
            <a:r>
              <a:rPr lang="en-US" dirty="0"/>
              <a:t>5</a:t>
            </a:r>
            <a:r>
              <a:rPr lang="en-US" dirty="0" smtClean="0"/>
              <a:t>0 </a:t>
            </a:r>
            <a:r>
              <a:rPr lang="en-US" dirty="0"/>
              <a:t>patients, intraindividually randomized, </a:t>
            </a:r>
            <a:r>
              <a:rPr lang="en-US" dirty="0" smtClean="0"/>
              <a:t>50 </a:t>
            </a:r>
            <a:r>
              <a:rPr lang="en-US" dirty="0"/>
              <a:t>eyes each method</a:t>
            </a:r>
            <a:r>
              <a:rPr lang="en-US" dirty="0" smtClean="0"/>
              <a:t>. Follow up up to 6 months.</a:t>
            </a:r>
          </a:p>
          <a:p>
            <a:r>
              <a:rPr lang="en-US" dirty="0" smtClean="0"/>
              <a:t>No statistically significant differences in all major outcomes including: </a:t>
            </a:r>
          </a:p>
          <a:p>
            <a:pPr lvl="1"/>
            <a:r>
              <a:rPr lang="en-US" dirty="0" smtClean="0"/>
              <a:t>endothelial cell density, </a:t>
            </a:r>
          </a:p>
          <a:p>
            <a:pPr lvl="1"/>
            <a:r>
              <a:rPr lang="en-US" dirty="0" smtClean="0"/>
              <a:t>central corneal thickness, </a:t>
            </a:r>
          </a:p>
          <a:p>
            <a:pPr lvl="1"/>
            <a:r>
              <a:rPr lang="en-US" dirty="0" smtClean="0"/>
              <a:t>central retinal thickness,</a:t>
            </a:r>
          </a:p>
          <a:p>
            <a:pPr lvl="1"/>
            <a:r>
              <a:rPr lang="en-US" dirty="0" smtClean="0"/>
              <a:t>Effective phaco time,</a:t>
            </a:r>
          </a:p>
          <a:p>
            <a:pPr lvl="1"/>
            <a:r>
              <a:rPr lang="en-US" dirty="0" smtClean="0"/>
              <a:t>IOL centration.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39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COMPARISON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5138" y="2415319"/>
            <a:ext cx="8267482" cy="330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75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COMPARISON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Ophthalmology 2016</a:t>
            </a:r>
            <a:r>
              <a:rPr lang="en-US" sz="1600" baseline="30000" dirty="0" smtClean="0"/>
              <a:t>16Popovic</a:t>
            </a:r>
            <a:endParaRPr lang="en-US" dirty="0" smtClean="0"/>
          </a:p>
          <a:p>
            <a:r>
              <a:rPr lang="en-US" dirty="0" smtClean="0"/>
              <a:t>15 randomized trials in 10 years from 2007 to 2016. </a:t>
            </a:r>
          </a:p>
          <a:p>
            <a:r>
              <a:rPr lang="en-US" dirty="0" smtClean="0"/>
              <a:t>14,567 eyes</a:t>
            </a:r>
          </a:p>
          <a:p>
            <a:r>
              <a:rPr lang="en-US" dirty="0" smtClean="0"/>
              <a:t>Primary outcomes of UCDVA and CDVA, refractive endpoint, there were no statistically significant difference.</a:t>
            </a:r>
          </a:p>
          <a:p>
            <a:r>
              <a:rPr lang="en-US" dirty="0" smtClean="0"/>
              <a:t>Effective phaco time, postop corneal thickness favor FLACS with statistically significant difference.</a:t>
            </a:r>
          </a:p>
          <a:p>
            <a:r>
              <a:rPr lang="en-US" dirty="0" smtClean="0"/>
              <a:t>PC rent more in FLACS with statistically significant difference.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20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PERSONAL EXPERIENCE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 fantastic technology.</a:t>
            </a:r>
          </a:p>
          <a:p>
            <a:r>
              <a:rPr lang="en-US" dirty="0" smtClean="0"/>
              <a:t>Does have indications for certain patients, mainly for more precise LRI and CCC size and centration.</a:t>
            </a:r>
          </a:p>
          <a:p>
            <a:r>
              <a:rPr lang="en-US" dirty="0" smtClean="0"/>
              <a:t>Not impressed with main incision and cut ability in very dense cataract. Main incision variation.</a:t>
            </a:r>
          </a:p>
          <a:p>
            <a:r>
              <a:rPr lang="en-US" dirty="0" smtClean="0"/>
              <a:t>The cost is the major disadvantage.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5923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/>
              <a:t>SUMMARY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Refractive cataract surgery is the future trend.</a:t>
            </a:r>
          </a:p>
          <a:p>
            <a:r>
              <a:rPr lang="en-US" dirty="0" smtClean="0"/>
              <a:t>IOL monovision is a premium practice; it requires accurate biometry, seamless surgical skills and detailed preoperative consultation.</a:t>
            </a:r>
          </a:p>
          <a:p>
            <a:r>
              <a:rPr lang="en-US" dirty="0" smtClean="0"/>
              <a:t>Surgeons </a:t>
            </a:r>
            <a:r>
              <a:rPr lang="en-US" dirty="0" smtClean="0"/>
              <a:t>should keep mind open and try new </a:t>
            </a:r>
            <a:r>
              <a:rPr lang="en-US" dirty="0" smtClean="0"/>
              <a:t>technologies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ollow </a:t>
            </a:r>
            <a:r>
              <a:rPr lang="en-US" dirty="0" smtClean="0"/>
              <a:t>evidence based principle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Be ethical and professional. 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041014"/>
      </p:ext>
    </p:extLst>
  </p:cSld>
  <p:clrMapOvr>
    <a:masterClrMapping/>
  </p:clrMapOvr>
  <p:transition xmlns:p14="http://schemas.microsoft.com/office/powerpoint/2010/main" spd="slow" advClick="0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Isosceles Triangle 47"/>
          <p:cNvSpPr/>
          <p:nvPr/>
        </p:nvSpPr>
        <p:spPr>
          <a:xfrm>
            <a:off x="3124419" y="4070745"/>
            <a:ext cx="1101497" cy="1638381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48"/>
          <p:cNvSpPr/>
          <p:nvPr/>
        </p:nvSpPr>
        <p:spPr>
          <a:xfrm>
            <a:off x="4179171" y="4353320"/>
            <a:ext cx="1049570" cy="1355806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Isosceles Triangle 49"/>
          <p:cNvSpPr/>
          <p:nvPr/>
        </p:nvSpPr>
        <p:spPr>
          <a:xfrm>
            <a:off x="5228741" y="4092516"/>
            <a:ext cx="979716" cy="1618230"/>
          </a:xfrm>
          <a:prstGeom prst="triangl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124419" y="2600723"/>
            <a:ext cx="2996892" cy="2400299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/>
          <p:cNvSpPr/>
          <p:nvPr/>
        </p:nvSpPr>
        <p:spPr>
          <a:xfrm>
            <a:off x="3636564" y="3030809"/>
            <a:ext cx="1908654" cy="1540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 rot="2954888">
            <a:off x="6342315" y="1340490"/>
            <a:ext cx="685800" cy="2209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 rot="20590511">
            <a:off x="3445535" y="521280"/>
            <a:ext cx="685800" cy="220980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 rot="5400000">
            <a:off x="6880194" y="2765972"/>
            <a:ext cx="685800" cy="220980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 rot="18474208">
            <a:off x="2163730" y="1352248"/>
            <a:ext cx="685800" cy="220980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 rot="16200000">
            <a:off x="1698390" y="2733653"/>
            <a:ext cx="685800" cy="220980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2195572" y="5697531"/>
            <a:ext cx="4748415" cy="523220"/>
          </a:xfrm>
          <a:prstGeom prst="rect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4126437" y="2600723"/>
            <a:ext cx="12794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TORIC</a:t>
            </a:r>
            <a:endParaRPr lang="en-US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4308123" y="4477802"/>
            <a:ext cx="1097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LRI</a:t>
            </a:r>
            <a:endParaRPr lang="en-US" sz="2800" dirty="0"/>
          </a:p>
        </p:txBody>
      </p:sp>
      <p:sp>
        <p:nvSpPr>
          <p:cNvPr id="61" name="TextBox 60"/>
          <p:cNvSpPr txBox="1"/>
          <p:nvPr/>
        </p:nvSpPr>
        <p:spPr>
          <a:xfrm>
            <a:off x="3732277" y="3270707"/>
            <a:ext cx="1781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REFRACTIVE CATARACT SURGERY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 rot="19197617">
            <a:off x="5569251" y="2245334"/>
            <a:ext cx="2191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ACCOMMODATIVE</a:t>
            </a:r>
            <a:endParaRPr lang="en-US" sz="2000" dirty="0"/>
          </a:p>
        </p:txBody>
      </p:sp>
      <p:sp>
        <p:nvSpPr>
          <p:cNvPr id="63" name="TextBox 62"/>
          <p:cNvSpPr txBox="1"/>
          <p:nvPr/>
        </p:nvSpPr>
        <p:spPr>
          <a:xfrm>
            <a:off x="6385476" y="3691894"/>
            <a:ext cx="1922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MULTIFOCAL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 rot="2355241">
            <a:off x="1988772" y="2328636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FLACS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 rot="4302405">
            <a:off x="2694707" y="1648914"/>
            <a:ext cx="2323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LIGHT ADJUSTED</a:t>
            </a:r>
            <a:endParaRPr lang="en-US" sz="2000" dirty="0"/>
          </a:p>
        </p:txBody>
      </p:sp>
      <p:sp>
        <p:nvSpPr>
          <p:cNvPr id="67" name="TextBox 66"/>
          <p:cNvSpPr txBox="1"/>
          <p:nvPr/>
        </p:nvSpPr>
        <p:spPr>
          <a:xfrm rot="16200000">
            <a:off x="2900580" y="4792407"/>
            <a:ext cx="15728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CONSULT</a:t>
            </a:r>
            <a:endParaRPr lang="en-US" sz="1600" dirty="0"/>
          </a:p>
        </p:txBody>
      </p:sp>
      <p:sp>
        <p:nvSpPr>
          <p:cNvPr id="68" name="TextBox 67"/>
          <p:cNvSpPr txBox="1"/>
          <p:nvPr/>
        </p:nvSpPr>
        <p:spPr>
          <a:xfrm rot="16200000">
            <a:off x="4344996" y="5072256"/>
            <a:ext cx="745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AVOID</a:t>
            </a:r>
          </a:p>
          <a:p>
            <a:pPr algn="ctr"/>
            <a:r>
              <a:rPr lang="en-US" sz="1600" dirty="0" smtClean="0"/>
              <a:t>C/I</a:t>
            </a:r>
            <a:endParaRPr lang="en-US" sz="1600" dirty="0"/>
          </a:p>
        </p:txBody>
      </p:sp>
      <p:sp>
        <p:nvSpPr>
          <p:cNvPr id="69" name="TextBox 68"/>
          <p:cNvSpPr txBox="1"/>
          <p:nvPr/>
        </p:nvSpPr>
        <p:spPr>
          <a:xfrm rot="16200000">
            <a:off x="5136657" y="4959161"/>
            <a:ext cx="1186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BIOMETRY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3124419" y="5697530"/>
            <a:ext cx="3864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IOL MONOVISION</a:t>
            </a:r>
            <a:endParaRPr lang="en-US" sz="2800" dirty="0"/>
          </a:p>
        </p:txBody>
      </p:sp>
      <p:sp>
        <p:nvSpPr>
          <p:cNvPr id="71" name="Rectangle 70"/>
          <p:cNvSpPr/>
          <p:nvPr/>
        </p:nvSpPr>
        <p:spPr>
          <a:xfrm rot="780449">
            <a:off x="5012758" y="518153"/>
            <a:ext cx="685800" cy="2209800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838200" y="3455843"/>
            <a:ext cx="22862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REAL</a:t>
            </a:r>
            <a:r>
              <a:rPr lang="en-US" sz="2200" dirty="0" smtClean="0"/>
              <a:t> </a:t>
            </a:r>
            <a:r>
              <a:rPr lang="en-US" sz="2000" dirty="0" smtClean="0"/>
              <a:t>ACCOMODATIVE</a:t>
            </a:r>
            <a:endParaRPr lang="en-US" sz="2200" dirty="0"/>
          </a:p>
        </p:txBody>
      </p:sp>
      <p:sp>
        <p:nvSpPr>
          <p:cNvPr id="3" name="TextBox 2"/>
          <p:cNvSpPr txBox="1"/>
          <p:nvPr/>
        </p:nvSpPr>
        <p:spPr>
          <a:xfrm rot="17022006">
            <a:off x="4700133" y="1450015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EDOF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7339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xmlns:p14="http://schemas.microsoft.com/office/powerpoint/2010/main" spd="slow" advClick="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5" grpId="0"/>
      <p:bldP spid="66" grpId="0"/>
      <p:bldP spid="67" grpId="0"/>
      <p:bldP spid="68" grpId="0"/>
      <p:bldP spid="69" grpId="0"/>
      <p:bldP spid="70" grpId="0"/>
      <p:bldP spid="71" grpId="0" animBg="1"/>
      <p:bldP spid="72" grpId="0"/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428624"/>
            <a:ext cx="7583487" cy="663575"/>
          </a:xfrm>
        </p:spPr>
        <p:txBody>
          <a:bodyPr/>
          <a:lstStyle/>
          <a:p>
            <a:pPr algn="ctr"/>
            <a:r>
              <a:rPr lang="en-US" sz="3200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5" y="1400175"/>
            <a:ext cx="7877175" cy="5010150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1100" dirty="0" err="1" smtClean="0"/>
              <a:t>Boerner</a:t>
            </a:r>
            <a:r>
              <a:rPr lang="en-US" sz="1100" dirty="0" smtClean="0"/>
              <a:t> </a:t>
            </a:r>
            <a:r>
              <a:rPr lang="en-US" sz="1100" dirty="0"/>
              <a:t>CF, Thrasher BH.  Results of monovision correction in bilateral </a:t>
            </a:r>
            <a:r>
              <a:rPr lang="en-US" sz="1100" dirty="0" err="1" smtClean="0"/>
              <a:t>pseudophakes</a:t>
            </a:r>
            <a:r>
              <a:rPr lang="en-US" sz="1100" dirty="0"/>
              <a:t>.  J Am Intraocul Implant Soc. 1984 Winter;10(1):49-50</a:t>
            </a:r>
            <a:r>
              <a:rPr lang="en-US" sz="1100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sz="1100" dirty="0" smtClean="0"/>
              <a:t>Shimizu </a:t>
            </a:r>
            <a:r>
              <a:rPr lang="en-US" sz="1100" dirty="0"/>
              <a:t>K et al. Toric intraocular lenses: correcting astigmatism while controlling axis shift. JCRS 1994;20 (5) : </a:t>
            </a:r>
            <a:r>
              <a:rPr lang="en-US" sz="1100" dirty="0" smtClean="0"/>
              <a:t>523-526</a:t>
            </a:r>
          </a:p>
          <a:p>
            <a:pPr lvl="0">
              <a:buFont typeface="+mj-lt"/>
              <a:buAutoNum type="arabicPeriod"/>
            </a:pPr>
            <a:r>
              <a:rPr lang="en-US" sz="1100" dirty="0" smtClean="0"/>
              <a:t>ASCRS </a:t>
            </a:r>
            <a:r>
              <a:rPr lang="en-US" sz="1100" dirty="0"/>
              <a:t>Clinical Survey 2013. </a:t>
            </a:r>
            <a:r>
              <a:rPr lang="en-US" sz="1100" dirty="0" err="1"/>
              <a:t>EyeWorld</a:t>
            </a:r>
            <a:r>
              <a:rPr lang="en-US" sz="1100" dirty="0"/>
              <a:t> Vol.18, Number 11. November 20 2013</a:t>
            </a:r>
          </a:p>
          <a:p>
            <a:pPr>
              <a:buFont typeface="+mj-lt"/>
              <a:buAutoNum type="arabicPeriod"/>
            </a:pPr>
            <a:r>
              <a:rPr lang="en-US" sz="1100" dirty="0" err="1" smtClean="0"/>
              <a:t>Gossman</a:t>
            </a:r>
            <a:r>
              <a:rPr lang="en-US" sz="1100" dirty="0" smtClean="0"/>
              <a:t> </a:t>
            </a:r>
            <a:r>
              <a:rPr lang="en-US" sz="1100" dirty="0"/>
              <a:t>M. What intraocular lens would you want in your eyes. </a:t>
            </a:r>
            <a:r>
              <a:rPr lang="en-US" sz="1100" dirty="0" err="1"/>
              <a:t>EyeWorld</a:t>
            </a:r>
            <a:r>
              <a:rPr lang="en-US" sz="1100" dirty="0"/>
              <a:t> July 2016 page </a:t>
            </a:r>
            <a:r>
              <a:rPr lang="en-US" sz="1100" dirty="0" smtClean="0"/>
              <a:t>34</a:t>
            </a:r>
          </a:p>
          <a:p>
            <a:pPr>
              <a:buFont typeface="+mj-lt"/>
              <a:buAutoNum type="arabicPeriod"/>
            </a:pPr>
            <a:r>
              <a:rPr lang="en-US" sz="1100" dirty="0" smtClean="0"/>
              <a:t>Zhang </a:t>
            </a:r>
            <a:r>
              <a:rPr lang="en-US" sz="1100" dirty="0"/>
              <a:t>F, Sugar A, Jacobsen G, Collins M. Visual function and patient satisfaction: Comparison between bilateral diffractive multifocal intraocular lenses </a:t>
            </a:r>
            <a:r>
              <a:rPr lang="en-US" sz="1100" dirty="0" smtClean="0"/>
              <a:t>and monovision</a:t>
            </a:r>
            <a:r>
              <a:rPr lang="en-US" sz="1100" dirty="0"/>
              <a:t> </a:t>
            </a:r>
            <a:r>
              <a:rPr lang="en-US" sz="1100" dirty="0" err="1"/>
              <a:t>pseudophakia</a:t>
            </a:r>
            <a:r>
              <a:rPr lang="en-US" sz="1100" dirty="0"/>
              <a:t>. J Cataract Refract Surg. 2011 Mar;37(3):446-53. </a:t>
            </a:r>
          </a:p>
          <a:p>
            <a:pPr>
              <a:buFont typeface="+mj-lt"/>
              <a:buAutoNum type="arabicPeriod"/>
            </a:pPr>
            <a:r>
              <a:rPr lang="en-US" sz="1100" dirty="0" smtClean="0"/>
              <a:t>Wilkins</a:t>
            </a:r>
            <a:r>
              <a:rPr lang="en-US" sz="1100" dirty="0"/>
              <a:t>, MR. MD, </a:t>
            </a:r>
            <a:r>
              <a:rPr lang="en-US" sz="1100" dirty="0" err="1"/>
              <a:t>FRCOphth</a:t>
            </a:r>
            <a:r>
              <a:rPr lang="en-US" sz="1100" dirty="0"/>
              <a:t>, et al, Randomized Trial of Multifocal Intraocular Lenses versus Monovision after Bilateral Cataract Surgery, Ophthalmology, 2013-12-01Z, Volume 120, Issue 12, Pages 2449-2455</a:t>
            </a:r>
            <a:r>
              <a:rPr lang="en-US" sz="1100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sz="1100" dirty="0" smtClean="0"/>
              <a:t>Packer </a:t>
            </a:r>
            <a:r>
              <a:rPr lang="en-US" sz="1100" dirty="0"/>
              <a:t>M, Chu YR, Waltz KL, </a:t>
            </a:r>
            <a:r>
              <a:rPr lang="en-US" sz="1100" dirty="0" err="1"/>
              <a:t>Donnenfeld</a:t>
            </a:r>
            <a:r>
              <a:rPr lang="en-US" sz="1100" dirty="0"/>
              <a:t> ED, Wallace RB, Featherstone K, Smith P, </a:t>
            </a:r>
            <a:r>
              <a:rPr lang="en-US" sz="1100" dirty="0" err="1"/>
              <a:t>Bentow</a:t>
            </a:r>
            <a:r>
              <a:rPr lang="en-US" sz="1100" dirty="0"/>
              <a:t> SS, Tarantino N. Evaluation of the Aspheric </a:t>
            </a:r>
            <a:r>
              <a:rPr lang="en-US" sz="1100" dirty="0" err="1"/>
              <a:t>Tecnis</a:t>
            </a:r>
            <a:r>
              <a:rPr lang="en-US" sz="1100" dirty="0"/>
              <a:t> Multifocal Intraocular Lens: One-Year Results from the First Cohort of the Food and Drug Administration Clinical Trial. Am J Ophthalmol 2010;149: 577-584. </a:t>
            </a:r>
            <a:endParaRPr lang="en-US" sz="1100" dirty="0" smtClean="0"/>
          </a:p>
          <a:p>
            <a:pPr>
              <a:buFont typeface="+mj-lt"/>
              <a:buAutoNum type="arabicPeriod"/>
            </a:pPr>
            <a:r>
              <a:rPr lang="en-US" sz="1100" dirty="0" smtClean="0"/>
              <a:t>Chang DH Interview. Low-Add multifocal and extended-depth-of-focus IOLs. Cataract 360. Volume 1 Number 4. November 2016.</a:t>
            </a:r>
            <a:endParaRPr lang="en-US" sz="1100" dirty="0"/>
          </a:p>
          <a:p>
            <a:endParaRPr lang="en-US" sz="1000" dirty="0"/>
          </a:p>
          <a:p>
            <a:endParaRPr lang="en-US" sz="1000" dirty="0" smtClean="0"/>
          </a:p>
          <a:p>
            <a:endParaRPr lang="en-US" sz="1000" dirty="0"/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2575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xmlns:p14="http://schemas.microsoft.com/office/powerpoint/2010/main"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466725"/>
            <a:ext cx="7583487" cy="701488"/>
          </a:xfrm>
        </p:spPr>
        <p:txBody>
          <a:bodyPr/>
          <a:lstStyle/>
          <a:p>
            <a:pPr algn="ctr"/>
            <a:r>
              <a:rPr lang="en-US" sz="3200" dirty="0" smtClean="0"/>
              <a:t>REFERENCES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485900"/>
            <a:ext cx="8058150" cy="4943475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9"/>
            </a:pPr>
            <a:r>
              <a:rPr lang="en-US" sz="1100" dirty="0" err="1" smtClean="0"/>
              <a:t>Pepose</a:t>
            </a:r>
            <a:r>
              <a:rPr lang="en-US" sz="1100" dirty="0" smtClean="0"/>
              <a:t> </a:t>
            </a:r>
            <a:r>
              <a:rPr lang="en-US" sz="1100" dirty="0"/>
              <a:t>JS, Burke J, </a:t>
            </a:r>
            <a:r>
              <a:rPr lang="en-US" sz="1100" dirty="0" err="1"/>
              <a:t>Qazi</a:t>
            </a:r>
            <a:r>
              <a:rPr lang="en-US" sz="1100" dirty="0"/>
              <a:t> MA. Benefits and barriers of accommodating intraocular lenses. </a:t>
            </a:r>
            <a:r>
              <a:rPr lang="en-US" sz="1100" dirty="0" err="1"/>
              <a:t>Curr</a:t>
            </a:r>
            <a:r>
              <a:rPr lang="en-US" sz="1100" dirty="0"/>
              <a:t> </a:t>
            </a:r>
            <a:r>
              <a:rPr lang="en-US" sz="1100" dirty="0" err="1"/>
              <a:t>Opin</a:t>
            </a:r>
            <a:r>
              <a:rPr lang="en-US" sz="1100" dirty="0"/>
              <a:t> </a:t>
            </a:r>
            <a:r>
              <a:rPr lang="en-US" sz="1100" dirty="0" err="1"/>
              <a:t>Ophthalmol</a:t>
            </a:r>
            <a:r>
              <a:rPr lang="en-US" sz="1100" dirty="0"/>
              <a:t>. 2016 Sep 20</a:t>
            </a:r>
            <a:r>
              <a:rPr lang="en-US" sz="1100" dirty="0" smtClean="0"/>
              <a:t>.</a:t>
            </a:r>
          </a:p>
          <a:p>
            <a:pPr>
              <a:buFont typeface="+mj-lt"/>
              <a:buAutoNum type="arabicPeriod" startAt="10"/>
            </a:pPr>
            <a:r>
              <a:rPr lang="en-US" sz="1100" dirty="0" smtClean="0"/>
              <a:t>Ong </a:t>
            </a:r>
            <a:r>
              <a:rPr lang="en-US" sz="1100" dirty="0"/>
              <a:t>HS, Evans JR, Allan BD. Accommodative intraocular lens versus standard monofocal intraocular lens implantation in cataract surgery. Cochrane Database </a:t>
            </a:r>
            <a:r>
              <a:rPr lang="en-US" sz="1100" dirty="0" err="1"/>
              <a:t>Syst</a:t>
            </a:r>
            <a:r>
              <a:rPr lang="en-US" sz="1100" dirty="0"/>
              <a:t> Rev. 2014 May 1;(5):CD009667. </a:t>
            </a:r>
            <a:r>
              <a:rPr lang="en-US" sz="1100" dirty="0" err="1"/>
              <a:t>doi</a:t>
            </a:r>
            <a:r>
              <a:rPr lang="en-US" sz="1100" dirty="0"/>
              <a:t>: 10.1002/14651858.CD009667.pub2</a:t>
            </a:r>
            <a:r>
              <a:rPr lang="en-US" sz="1100" dirty="0" smtClean="0"/>
              <a:t>.</a:t>
            </a:r>
          </a:p>
          <a:p>
            <a:pPr lvl="0">
              <a:buFont typeface="+mj-lt"/>
              <a:buAutoNum type="arabicPeriod" startAt="11"/>
            </a:pPr>
            <a:r>
              <a:rPr lang="en-US" sz="1100" dirty="0" smtClean="0"/>
              <a:t>Zhang </a:t>
            </a:r>
            <a:r>
              <a:rPr lang="en-US" sz="1100" dirty="0"/>
              <a:t>F, Sugar A, </a:t>
            </a:r>
            <a:r>
              <a:rPr lang="en-US" sz="1100" dirty="0" err="1"/>
              <a:t>Arbisser</a:t>
            </a:r>
            <a:r>
              <a:rPr lang="en-US" sz="1100" dirty="0"/>
              <a:t> L, Jacobsen G, </a:t>
            </a:r>
            <a:r>
              <a:rPr lang="en-US" sz="1100" dirty="0" err="1"/>
              <a:t>Artico</a:t>
            </a:r>
            <a:r>
              <a:rPr lang="en-US" sz="1100" dirty="0"/>
              <a:t> J  Crossed versus conventional pseudophakic monovision, J Cataract Refractive Surg. 2015;41:1845-1854.</a:t>
            </a:r>
          </a:p>
          <a:p>
            <a:pPr>
              <a:buFont typeface="+mj-lt"/>
              <a:buAutoNum type="arabicPeriod" startAt="12"/>
            </a:pPr>
            <a:r>
              <a:rPr lang="en-US" sz="1100" dirty="0" smtClean="0"/>
              <a:t>Yuan </a:t>
            </a:r>
            <a:r>
              <a:rPr lang="en-US" sz="1100" dirty="0"/>
              <a:t>L, </a:t>
            </a:r>
            <a:r>
              <a:rPr lang="en-US" sz="1100" dirty="0" err="1"/>
              <a:t>Bao</a:t>
            </a:r>
            <a:r>
              <a:rPr lang="en-US" sz="1100" dirty="0"/>
              <a:t> Y. Analysis of the cornea spherical aberration in people with senile cataract. </a:t>
            </a:r>
            <a:r>
              <a:rPr lang="en-US" sz="1100" dirty="0" err="1"/>
              <a:t>Zhonhua</a:t>
            </a:r>
            <a:r>
              <a:rPr lang="en-US" sz="1100" dirty="0"/>
              <a:t> Yan </a:t>
            </a:r>
            <a:r>
              <a:rPr lang="en-US" sz="1100" dirty="0" err="1"/>
              <a:t>Ke</a:t>
            </a:r>
            <a:r>
              <a:rPr lang="en-US" sz="1100" dirty="0"/>
              <a:t> </a:t>
            </a:r>
            <a:r>
              <a:rPr lang="en-US" sz="1100" dirty="0" err="1"/>
              <a:t>Za</a:t>
            </a:r>
            <a:r>
              <a:rPr lang="en-US" sz="1100" dirty="0"/>
              <a:t> </a:t>
            </a:r>
            <a:r>
              <a:rPr lang="en-US" sz="1100" dirty="0" err="1"/>
              <a:t>Zhi</a:t>
            </a:r>
            <a:r>
              <a:rPr lang="en-US" sz="1100" dirty="0"/>
              <a:t>. 2014 Feb; 50(2): 100-4</a:t>
            </a:r>
          </a:p>
          <a:p>
            <a:pPr>
              <a:buFont typeface="+mj-lt"/>
              <a:buAutoNum type="arabicPeriod" startAt="13"/>
            </a:pPr>
            <a:r>
              <a:rPr lang="en-US" sz="1100" dirty="0" err="1" smtClean="0"/>
              <a:t>Cochener</a:t>
            </a:r>
            <a:r>
              <a:rPr lang="en-US" sz="1100" dirty="0" smtClean="0"/>
              <a:t> </a:t>
            </a:r>
            <a:r>
              <a:rPr lang="en-US" sz="1100" dirty="0"/>
              <a:t>B. Clinical outcomes of a new extended range of vision intraocular lens: international multicenter concerto study. J Cataract Refract </a:t>
            </a:r>
            <a:r>
              <a:rPr lang="en-US" sz="1100" dirty="0" err="1"/>
              <a:t>Surg</a:t>
            </a:r>
            <a:r>
              <a:rPr lang="en-US" sz="1100" dirty="0"/>
              <a:t> 2016; 42: 1268-1275 </a:t>
            </a:r>
            <a:endParaRPr lang="en-US" sz="1100" dirty="0" smtClean="0"/>
          </a:p>
          <a:p>
            <a:pPr lvl="0">
              <a:buFont typeface="+mj-lt"/>
              <a:buAutoNum type="arabicPeriod" startAt="14"/>
            </a:pPr>
            <a:r>
              <a:rPr lang="en-US" sz="1100" dirty="0" smtClean="0"/>
              <a:t>Conrad-</a:t>
            </a:r>
            <a:r>
              <a:rPr lang="en-US" sz="1100" dirty="0" err="1" smtClean="0"/>
              <a:t>Hengerer</a:t>
            </a:r>
            <a:r>
              <a:rPr lang="en-US" sz="1100" dirty="0" smtClean="0"/>
              <a:t> </a:t>
            </a:r>
            <a:r>
              <a:rPr lang="en-US" sz="1100" dirty="0"/>
              <a:t>A, Sheikh MA, </a:t>
            </a:r>
            <a:r>
              <a:rPr lang="en-US" sz="1100" dirty="0" err="1"/>
              <a:t>Hengerer</a:t>
            </a:r>
            <a:r>
              <a:rPr lang="en-US" sz="1100" dirty="0"/>
              <a:t> FH, et al. Comparison of visual recovery and refractive stability between femtosecond laser-assisted cataract surgery and standard phacoemulsification: six-month follow-up. J Cataract Refract </a:t>
            </a:r>
            <a:r>
              <a:rPr lang="en-US" sz="1100" dirty="0" err="1"/>
              <a:t>Surg</a:t>
            </a:r>
            <a:r>
              <a:rPr lang="en-US" sz="1100" dirty="0"/>
              <a:t> 2015; 41:1356-1364</a:t>
            </a:r>
          </a:p>
          <a:p>
            <a:pPr lvl="0">
              <a:buFont typeface="+mj-lt"/>
              <a:buAutoNum type="arabicPeriod" startAt="15"/>
            </a:pPr>
            <a:r>
              <a:rPr lang="en-US" sz="1100" dirty="0" err="1" smtClean="0"/>
              <a:t>Mursch-Edlmayr</a:t>
            </a:r>
            <a:r>
              <a:rPr lang="en-US" sz="1100" dirty="0" smtClean="0"/>
              <a:t> </a:t>
            </a:r>
            <a:r>
              <a:rPr lang="en-US" sz="1100" dirty="0"/>
              <a:t>A, </a:t>
            </a:r>
            <a:r>
              <a:rPr lang="en-US" sz="1100" dirty="0" err="1"/>
              <a:t>Bolz</a:t>
            </a:r>
            <a:r>
              <a:rPr lang="en-US" sz="1100" dirty="0"/>
              <a:t> M, </a:t>
            </a:r>
            <a:r>
              <a:rPr lang="en-US" sz="1100" dirty="0" err="1"/>
              <a:t>Luft</a:t>
            </a:r>
            <a:r>
              <a:rPr lang="en-US" sz="1100" dirty="0"/>
              <a:t> N et al. Comparison between femtosecond laser-assisted and conventional cataract surgery. J Cataract Refract Surg. 2017;43:215-222</a:t>
            </a:r>
          </a:p>
          <a:p>
            <a:pPr lvl="0">
              <a:buFont typeface="+mj-lt"/>
              <a:buAutoNum type="arabicPeriod" startAt="16"/>
            </a:pPr>
            <a:r>
              <a:rPr lang="en-US" sz="1100" smtClean="0"/>
              <a:t>Popovic</a:t>
            </a:r>
            <a:r>
              <a:rPr lang="en-US" sz="1100" dirty="0" smtClean="0"/>
              <a:t> </a:t>
            </a:r>
            <a:r>
              <a:rPr lang="en-US" sz="1100" dirty="0"/>
              <a:t>M, Campos-Moller X, </a:t>
            </a:r>
            <a:r>
              <a:rPr lang="en-US" sz="1100" dirty="0" err="1"/>
              <a:t>Schlenker</a:t>
            </a:r>
            <a:r>
              <a:rPr lang="en-US" sz="1100" dirty="0"/>
              <a:t> MB, Ahmed IK. Efficacy and safety of femtosecond laser-assisted cataract surgery compared with manual cataract surgery. Ophthalmology 2016;123:2113-2126</a:t>
            </a:r>
          </a:p>
          <a:p>
            <a:endParaRPr lang="en-US" sz="1200" b="1" dirty="0" smtClean="0"/>
          </a:p>
          <a:p>
            <a:endParaRPr lang="en-US" sz="1200" b="1" dirty="0"/>
          </a:p>
          <a:p>
            <a:endParaRPr lang="en-US" sz="1100" dirty="0"/>
          </a:p>
          <a:p>
            <a:pPr lvl="0"/>
            <a:endParaRPr lang="en-US" sz="1100" dirty="0"/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29467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33680"/>
            <a:ext cx="7583487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400" dirty="0" smtClean="0"/>
          </a:p>
          <a:p>
            <a:pPr marL="0" indent="0" algn="ctr">
              <a:buNone/>
            </a:pPr>
            <a:r>
              <a:rPr lang="en-US" sz="4400" dirty="0" smtClean="0"/>
              <a:t>THANK YOU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540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8353</TotalTime>
  <Words>2223</Words>
  <Application>Microsoft Macintosh PowerPoint</Application>
  <PresentationFormat>On-screen Show (4:3)</PresentationFormat>
  <Paragraphs>338</Paragraphs>
  <Slides>77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79" baseType="lpstr">
      <vt:lpstr>Revolution</vt:lpstr>
      <vt:lpstr>2_Revolution</vt:lpstr>
      <vt:lpstr>REFRACTIVE CATARACT SURGERY FOUNDATION AND OPTIONS</vt:lpstr>
      <vt:lpstr>PowerPoint Presentation</vt:lpstr>
      <vt:lpstr>FINANCIAL DISCLOSURE</vt:lpstr>
      <vt:lpstr>WHAT IS REFRACTIVE CATARACT SURGERY?</vt:lpstr>
      <vt:lpstr>PERCENTAGE</vt:lpstr>
      <vt:lpstr>PowerPoint Presentation</vt:lpstr>
      <vt:lpstr>WHEN WE DID NOT HAVE IOL</vt:lpstr>
      <vt:lpstr>PowerPoint Presentation</vt:lpstr>
      <vt:lpstr>HISTORY</vt:lpstr>
      <vt:lpstr>HISTORY OF REFRACTIVE CATARACT SURGERY</vt:lpstr>
      <vt:lpstr>ONLY &lt;10% GLASSES FREE IF AIMING AT EMMETROPIA OU </vt:lpstr>
      <vt:lpstr>WHY START FROM IOL MONOVISION?</vt:lpstr>
      <vt:lpstr>WHY DO WE STILL USE IOL MONOVISION? </vt:lpstr>
      <vt:lpstr>PowerPoint Presentation</vt:lpstr>
      <vt:lpstr>THE FOUNDATION OF REFRACTIVE CATARACT SURGERY  </vt:lpstr>
      <vt:lpstr>WHY DO WE STILL USE IOL MONOVISION? </vt:lpstr>
      <vt:lpstr>WHY DO WE STILL USE IOL MONOVISION? </vt:lpstr>
      <vt:lpstr>TEN-YEAR IOL MONOVISION REVIEW</vt:lpstr>
      <vt:lpstr>PATIENT SATISFACTION</vt:lpstr>
      <vt:lpstr>GLASSES INDEPENDENCE</vt:lpstr>
      <vt:lpstr>DEPTH PERCEPTION</vt:lpstr>
      <vt:lpstr>NIGHTTIME DRIVING</vt:lpstr>
      <vt:lpstr>IT IS OPHTHALMOLOGIST CHOICE4</vt:lpstr>
      <vt:lpstr>PowerPoint Presentation</vt:lpstr>
      <vt:lpstr>WHY DO WE SAY FOUNDATION?</vt:lpstr>
      <vt:lpstr>WHY DO WE SAY FOUNDATION?</vt:lpstr>
      <vt:lpstr>NEW TECHNOLOGIES</vt:lpstr>
      <vt:lpstr>ASTIGMATISM CORRECTION</vt:lpstr>
      <vt:lpstr>PowerPoint Presentation</vt:lpstr>
      <vt:lpstr>ACRYLIC TORIC</vt:lpstr>
      <vt:lpstr>MANUAL LRI</vt:lpstr>
      <vt:lpstr>LASER CREATED LRI</vt:lpstr>
      <vt:lpstr>FIRST MF IOL ARRAY 1997</vt:lpstr>
      <vt:lpstr>MULTIFOCAL IOL, ReStor</vt:lpstr>
      <vt:lpstr>MULTIFOCAL IOL</vt:lpstr>
      <vt:lpstr>ReStor IOL</vt:lpstr>
      <vt:lpstr>ADVANTAGES</vt:lpstr>
      <vt:lpstr>DISADVANTAGES</vt:lpstr>
      <vt:lpstr>March 2011</vt:lpstr>
      <vt:lpstr>JOURNAL OF CATARACT &amp; REFRACTIVE SURGERY</vt:lpstr>
      <vt:lpstr>IF YOU STILL USE MF</vt:lpstr>
      <vt:lpstr>ACCOMMODATIVE IOL</vt:lpstr>
      <vt:lpstr>ACCOMMODATIVE IOL</vt:lpstr>
      <vt:lpstr>ACCOMMODATIVE IOL, CRYSTALENS</vt:lpstr>
      <vt:lpstr>ADVANTAGES </vt:lpstr>
      <vt:lpstr>DISADVANTAGES</vt:lpstr>
      <vt:lpstr>DISADVANTAGES</vt:lpstr>
      <vt:lpstr>PEARLS </vt:lpstr>
      <vt:lpstr>EXTENDED DEPTH OF FOCUS (EDOF)</vt:lpstr>
      <vt:lpstr>ZXROO and ZXT</vt:lpstr>
      <vt:lpstr>WHAT IS CHROMATIC ABERRATION?</vt:lpstr>
      <vt:lpstr>PowerPoint Presentation</vt:lpstr>
      <vt:lpstr>SYMFONY IOL</vt:lpstr>
      <vt:lpstr>Achromatic Technology    DRIVES CONTRAST ENHANCEMENT</vt:lpstr>
      <vt:lpstr>Visual Symptoms TECNIS Symfony® IOL MINIMIZES NIGHT VISION SYMPTOMS</vt:lpstr>
      <vt:lpstr>PowerPoint Presentation</vt:lpstr>
      <vt:lpstr>PowerPoint Presentation</vt:lpstr>
      <vt:lpstr>PowerPoint Presentation</vt:lpstr>
      <vt:lpstr>SYMFONY LENS</vt:lpstr>
      <vt:lpstr>PEARLS AND PITFALLS</vt:lpstr>
      <vt:lpstr>FEMTOSECOND LASER ASSISTED CATARACT SURGERY (FLACS)</vt:lpstr>
      <vt:lpstr>LenSx Laser</vt:lpstr>
      <vt:lpstr>CCC SIZE AND CENTRATION</vt:lpstr>
      <vt:lpstr>CORNEAL THICKNESS</vt:lpstr>
      <vt:lpstr>LRI AND FRAGMENTATION </vt:lpstr>
      <vt:lpstr>COMPARISON </vt:lpstr>
      <vt:lpstr>COMPARISON</vt:lpstr>
      <vt:lpstr>COMPARISON</vt:lpstr>
      <vt:lpstr>COMPARISON</vt:lpstr>
      <vt:lpstr>COMPARISON</vt:lpstr>
      <vt:lpstr>COMPARISON </vt:lpstr>
      <vt:lpstr>PERSONAL EXPERIENCE </vt:lpstr>
      <vt:lpstr>SUMMARY</vt:lpstr>
      <vt:lpstr>PowerPoint Presentation</vt:lpstr>
      <vt:lpstr>REFERENCES</vt:lpstr>
      <vt:lpstr>REFERENCES</vt:lpstr>
      <vt:lpstr>PowerPoint Presentation</vt:lpstr>
    </vt:vector>
  </TitlesOfParts>
  <Company>Henry Ford Health System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Crossed versus Conventional IOL Monovision</dc:title>
  <dc:creator>Fuxiang Zhang</dc:creator>
  <cp:lastModifiedBy>Fuxiang Zhang</cp:lastModifiedBy>
  <cp:revision>418</cp:revision>
  <cp:lastPrinted>2015-05-05T14:21:53Z</cp:lastPrinted>
  <dcterms:created xsi:type="dcterms:W3CDTF">2015-05-03T02:10:04Z</dcterms:created>
  <dcterms:modified xsi:type="dcterms:W3CDTF">2017-08-08T01:17:55Z</dcterms:modified>
</cp:coreProperties>
</file>