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notesSlides/notesSlide6.xml" ContentType="application/vnd.openxmlformats-officedocument.presentationml.notesSlide+xml"/>
  <Override PartName="/ppt/charts/chart4.xml" ContentType="application/vnd.openxmlformats-officedocument.drawingml.chart+xml"/>
  <Override PartName="/ppt/drawings/drawing4.xml" ContentType="application/vnd.openxmlformats-officedocument.drawingml.chartshapes+xml"/>
  <Override PartName="/ppt/charts/chart5.xml" ContentType="application/vnd.openxmlformats-officedocument.drawingml.chart+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67" r:id="rId1"/>
    <p:sldMasterId id="2147484079" r:id="rId2"/>
  </p:sldMasterIdLst>
  <p:notesMasterIdLst>
    <p:notesMasterId r:id="rId31"/>
  </p:notesMasterIdLst>
  <p:handoutMasterIdLst>
    <p:handoutMasterId r:id="rId32"/>
  </p:handoutMasterIdLst>
  <p:sldIdLst>
    <p:sldId id="704" r:id="rId3"/>
    <p:sldId id="705" r:id="rId4"/>
    <p:sldId id="695" r:id="rId5"/>
    <p:sldId id="665" r:id="rId6"/>
    <p:sldId id="702" r:id="rId7"/>
    <p:sldId id="560" r:id="rId8"/>
    <p:sldId id="666" r:id="rId9"/>
    <p:sldId id="667" r:id="rId10"/>
    <p:sldId id="703" r:id="rId11"/>
    <p:sldId id="670" r:id="rId12"/>
    <p:sldId id="671" r:id="rId13"/>
    <p:sldId id="672" r:id="rId14"/>
    <p:sldId id="673" r:id="rId15"/>
    <p:sldId id="686" r:id="rId16"/>
    <p:sldId id="685" r:id="rId17"/>
    <p:sldId id="687" r:id="rId18"/>
    <p:sldId id="688" r:id="rId19"/>
    <p:sldId id="689" r:id="rId20"/>
    <p:sldId id="674" r:id="rId21"/>
    <p:sldId id="676" r:id="rId22"/>
    <p:sldId id="690" r:id="rId23"/>
    <p:sldId id="691" r:id="rId24"/>
    <p:sldId id="692" r:id="rId25"/>
    <p:sldId id="675" r:id="rId26"/>
    <p:sldId id="693" r:id="rId27"/>
    <p:sldId id="677" r:id="rId28"/>
    <p:sldId id="683" r:id="rId29"/>
    <p:sldId id="684" r:id="rId30"/>
  </p:sldIdLst>
  <p:sldSz cx="9144000" cy="6858000" type="screen4x3"/>
  <p:notesSz cx="6794500" cy="9931400"/>
  <p:defaultTextStyle>
    <a:defPPr>
      <a:defRPr lang="tr-TR"/>
    </a:defPPr>
    <a:lvl1pPr algn="l" rtl="0" fontAlgn="base">
      <a:spcBef>
        <a:spcPct val="0"/>
      </a:spcBef>
      <a:spcAft>
        <a:spcPct val="0"/>
      </a:spcAft>
      <a:defRPr b="1" kern="1200">
        <a:solidFill>
          <a:schemeClr val="tx1"/>
        </a:solidFill>
        <a:latin typeface="Garamond" pitchFamily="18" charset="0"/>
        <a:ea typeface="+mn-ea"/>
        <a:cs typeface="+mn-cs"/>
      </a:defRPr>
    </a:lvl1pPr>
    <a:lvl2pPr marL="457200" algn="l" rtl="0" fontAlgn="base">
      <a:spcBef>
        <a:spcPct val="0"/>
      </a:spcBef>
      <a:spcAft>
        <a:spcPct val="0"/>
      </a:spcAft>
      <a:defRPr b="1" kern="1200">
        <a:solidFill>
          <a:schemeClr val="tx1"/>
        </a:solidFill>
        <a:latin typeface="Garamond" pitchFamily="18" charset="0"/>
        <a:ea typeface="+mn-ea"/>
        <a:cs typeface="+mn-cs"/>
      </a:defRPr>
    </a:lvl2pPr>
    <a:lvl3pPr marL="914400" algn="l" rtl="0" fontAlgn="base">
      <a:spcBef>
        <a:spcPct val="0"/>
      </a:spcBef>
      <a:spcAft>
        <a:spcPct val="0"/>
      </a:spcAft>
      <a:defRPr b="1" kern="1200">
        <a:solidFill>
          <a:schemeClr val="tx1"/>
        </a:solidFill>
        <a:latin typeface="Garamond" pitchFamily="18" charset="0"/>
        <a:ea typeface="+mn-ea"/>
        <a:cs typeface="+mn-cs"/>
      </a:defRPr>
    </a:lvl3pPr>
    <a:lvl4pPr marL="1371600" algn="l" rtl="0" fontAlgn="base">
      <a:spcBef>
        <a:spcPct val="0"/>
      </a:spcBef>
      <a:spcAft>
        <a:spcPct val="0"/>
      </a:spcAft>
      <a:defRPr b="1" kern="1200">
        <a:solidFill>
          <a:schemeClr val="tx1"/>
        </a:solidFill>
        <a:latin typeface="Garamond" pitchFamily="18" charset="0"/>
        <a:ea typeface="+mn-ea"/>
        <a:cs typeface="+mn-cs"/>
      </a:defRPr>
    </a:lvl4pPr>
    <a:lvl5pPr marL="1828800" algn="l" rtl="0" fontAlgn="base">
      <a:spcBef>
        <a:spcPct val="0"/>
      </a:spcBef>
      <a:spcAft>
        <a:spcPct val="0"/>
      </a:spcAft>
      <a:defRPr b="1" kern="1200">
        <a:solidFill>
          <a:schemeClr val="tx1"/>
        </a:solidFill>
        <a:latin typeface="Garamond" pitchFamily="18" charset="0"/>
        <a:ea typeface="+mn-ea"/>
        <a:cs typeface="+mn-cs"/>
      </a:defRPr>
    </a:lvl5pPr>
    <a:lvl6pPr marL="2286000" algn="l" defTabSz="914400" rtl="0" eaLnBrk="1" latinLnBrk="0" hangingPunct="1">
      <a:defRPr b="1" kern="1200">
        <a:solidFill>
          <a:schemeClr val="tx1"/>
        </a:solidFill>
        <a:latin typeface="Garamond" pitchFamily="18" charset="0"/>
        <a:ea typeface="+mn-ea"/>
        <a:cs typeface="+mn-cs"/>
      </a:defRPr>
    </a:lvl6pPr>
    <a:lvl7pPr marL="2743200" algn="l" defTabSz="914400" rtl="0" eaLnBrk="1" latinLnBrk="0" hangingPunct="1">
      <a:defRPr b="1" kern="1200">
        <a:solidFill>
          <a:schemeClr val="tx1"/>
        </a:solidFill>
        <a:latin typeface="Garamond" pitchFamily="18" charset="0"/>
        <a:ea typeface="+mn-ea"/>
        <a:cs typeface="+mn-cs"/>
      </a:defRPr>
    </a:lvl7pPr>
    <a:lvl8pPr marL="3200400" algn="l" defTabSz="914400" rtl="0" eaLnBrk="1" latinLnBrk="0" hangingPunct="1">
      <a:defRPr b="1" kern="1200">
        <a:solidFill>
          <a:schemeClr val="tx1"/>
        </a:solidFill>
        <a:latin typeface="Garamond" pitchFamily="18" charset="0"/>
        <a:ea typeface="+mn-ea"/>
        <a:cs typeface="+mn-cs"/>
      </a:defRPr>
    </a:lvl8pPr>
    <a:lvl9pPr marL="3657600" algn="l" defTabSz="914400" rtl="0" eaLnBrk="1" latinLnBrk="0" hangingPunct="1">
      <a:defRPr b="1"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354"/>
    <a:srgbClr val="FBD137"/>
    <a:srgbClr val="FFFF00"/>
    <a:srgbClr val="CC00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11" autoAdjust="0"/>
    <p:restoredTop sz="94660"/>
  </p:normalViewPr>
  <p:slideViewPr>
    <p:cSldViewPr>
      <p:cViewPr>
        <p:scale>
          <a:sx n="75" d="100"/>
          <a:sy n="75" d="100"/>
        </p:scale>
        <p:origin x="-1164" y="-36"/>
      </p:cViewPr>
      <p:guideLst>
        <p:guide orient="horz" pos="220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lperen\Downloads\grafikler.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alperen\Desktop\grafikler.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alperen\Desktop\grafikler.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alperen\Downloads\grafikler.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alperen\Desktop\california.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alperen\Downloads\grafikle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41281087408277"/>
          <c:y val="5.8743490397033707E-2"/>
          <c:w val="0.8191336004413986"/>
          <c:h val="0.69230595374232784"/>
        </c:manualLayout>
      </c:layout>
      <c:scatterChart>
        <c:scatterStyle val="lineMarker"/>
        <c:varyColors val="0"/>
        <c:ser>
          <c:idx val="0"/>
          <c:order val="0"/>
          <c:tx>
            <c:v>fig.1</c:v>
          </c:tx>
          <c:spPr>
            <a:ln w="28575">
              <a:noFill/>
            </a:ln>
          </c:spPr>
          <c:marker>
            <c:symbol val="square"/>
            <c:size val="4"/>
            <c:spPr>
              <a:ln cap="rnd">
                <a:solidFill>
                  <a:schemeClr val="tx1"/>
                </a:solidFill>
              </a:ln>
            </c:spPr>
          </c:marker>
          <c:dPt>
            <c:idx val="4"/>
            <c:bubble3D val="0"/>
          </c:dPt>
          <c:xVal>
            <c:numRef>
              <c:f>[grafikler.xlsx]Sayfa1!$A$2:$A$7</c:f>
              <c:numCache>
                <c:formatCode>General</c:formatCode>
                <c:ptCount val="6"/>
                <c:pt idx="0">
                  <c:v>5</c:v>
                </c:pt>
                <c:pt idx="1">
                  <c:v>10</c:v>
                </c:pt>
                <c:pt idx="2">
                  <c:v>15</c:v>
                </c:pt>
                <c:pt idx="3">
                  <c:v>20</c:v>
                </c:pt>
                <c:pt idx="4">
                  <c:v>25</c:v>
                </c:pt>
                <c:pt idx="5">
                  <c:v>30</c:v>
                </c:pt>
              </c:numCache>
            </c:numRef>
          </c:xVal>
          <c:yVal>
            <c:numRef>
              <c:f>[grafikler.xlsx]Sayfa1!$B$2:$B$7</c:f>
              <c:numCache>
                <c:formatCode>General</c:formatCode>
                <c:ptCount val="6"/>
                <c:pt idx="0">
                  <c:v>2100</c:v>
                </c:pt>
                <c:pt idx="1">
                  <c:v>2600</c:v>
                </c:pt>
                <c:pt idx="2">
                  <c:v>2950</c:v>
                </c:pt>
                <c:pt idx="3">
                  <c:v>3200</c:v>
                </c:pt>
                <c:pt idx="4">
                  <c:v>3600</c:v>
                </c:pt>
                <c:pt idx="5">
                  <c:v>4200</c:v>
                </c:pt>
              </c:numCache>
            </c:numRef>
          </c:yVal>
          <c:smooth val="0"/>
        </c:ser>
        <c:dLbls>
          <c:showLegendKey val="0"/>
          <c:showVal val="0"/>
          <c:showCatName val="0"/>
          <c:showSerName val="0"/>
          <c:showPercent val="0"/>
          <c:showBubbleSize val="0"/>
        </c:dLbls>
        <c:axId val="32814144"/>
        <c:axId val="32814720"/>
      </c:scatterChart>
      <c:valAx>
        <c:axId val="32814144"/>
        <c:scaling>
          <c:orientation val="minMax"/>
          <c:max val="38"/>
          <c:min val="0"/>
        </c:scaling>
        <c:delete val="0"/>
        <c:axPos val="b"/>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000" b="1" i="0" u="none" strike="noStrike" kern="1200" baseline="0">
                    <a:solidFill>
                      <a:sysClr val="windowText" lastClr="000000"/>
                    </a:solidFill>
                    <a:latin typeface="+mn-lt"/>
                    <a:ea typeface="+mn-ea"/>
                    <a:cs typeface="+mn-cs"/>
                  </a:defRPr>
                </a:pPr>
                <a:r>
                  <a:rPr lang="tr-TR" sz="1100" b="0" i="0" baseline="0">
                    <a:effectLst/>
                    <a:latin typeface="+mn-lt"/>
                    <a:cs typeface="Times New Roman" panose="02020603050405020304" pitchFamily="18" charset="0"/>
                  </a:rPr>
                  <a:t>Concentration of TiO</a:t>
                </a:r>
                <a:r>
                  <a:rPr lang="tr-TR" sz="1100" b="0" i="0" baseline="-25000">
                    <a:effectLst/>
                    <a:latin typeface="+mn-lt"/>
                    <a:cs typeface="Times New Roman" panose="02020603050405020304" pitchFamily="18" charset="0"/>
                  </a:rPr>
                  <a:t>2</a:t>
                </a:r>
                <a:r>
                  <a:rPr lang="tr-TR" sz="1100" b="0" i="0" baseline="0">
                    <a:effectLst/>
                    <a:latin typeface="+mn-lt"/>
                    <a:cs typeface="Times New Roman" panose="02020603050405020304" pitchFamily="18" charset="0"/>
                  </a:rPr>
                  <a:t>(% weight)    </a:t>
                </a:r>
                <a:endParaRPr lang="tr-TR" sz="1100">
                  <a:effectLst/>
                  <a:latin typeface="+mn-lt"/>
                  <a:cs typeface="Times New Roman" panose="02020603050405020304" pitchFamily="18" charset="0"/>
                </a:endParaRPr>
              </a:p>
            </c:rich>
          </c:tx>
          <c:layout>
            <c:manualLayout>
              <c:xMode val="edge"/>
              <c:yMode val="edge"/>
              <c:x val="0.46436800813523804"/>
              <c:y val="0.84000926140310261"/>
            </c:manualLayout>
          </c:layout>
          <c:overlay val="0"/>
        </c:title>
        <c:numFmt formatCode="General" sourceLinked="1"/>
        <c:majorTickMark val="out"/>
        <c:minorTickMark val="none"/>
        <c:tickLblPos val="nextTo"/>
        <c:spPr>
          <a:ln>
            <a:solidFill>
              <a:schemeClr val="tx1"/>
            </a:solidFill>
            <a:headEnd type="none" w="med" len="med"/>
            <a:tailEnd type="triangle" w="med" len="med"/>
          </a:ln>
        </c:spPr>
        <c:crossAx val="32814720"/>
        <c:crossesAt val="0"/>
        <c:crossBetween val="midCat"/>
        <c:majorUnit val="5"/>
      </c:valAx>
      <c:valAx>
        <c:axId val="32814720"/>
        <c:scaling>
          <c:orientation val="minMax"/>
          <c:max val="4700"/>
          <c:min val="2000"/>
        </c:scaling>
        <c:delete val="0"/>
        <c:axPos val="l"/>
        <c:title>
          <c:tx>
            <c:rich>
              <a:bodyPr rot="-5400000" vert="horz"/>
              <a:lstStyle/>
              <a:p>
                <a:pPr>
                  <a:defRPr/>
                </a:pPr>
                <a:r>
                  <a:rPr lang="tr-TR" sz="1100" b="0" i="0" u="none" strike="noStrike" baseline="0">
                    <a:effectLst/>
                  </a:rPr>
                  <a:t>Bending Modulus (MPa)</a:t>
                </a:r>
                <a:endParaRPr lang="en-US" sz="1100">
                  <a:latin typeface="+mn-lt"/>
                  <a:cs typeface="Times New Roman" panose="02020603050405020304" pitchFamily="18" charset="0"/>
                </a:endParaRPr>
              </a:p>
            </c:rich>
          </c:tx>
          <c:layout>
            <c:manualLayout>
              <c:xMode val="edge"/>
              <c:yMode val="edge"/>
              <c:x val="1.2018246530302422E-2"/>
              <c:y val="0.14614530558072461"/>
            </c:manualLayout>
          </c:layout>
          <c:overlay val="0"/>
        </c:title>
        <c:numFmt formatCode="General" sourceLinked="1"/>
        <c:majorTickMark val="out"/>
        <c:minorTickMark val="none"/>
        <c:tickLblPos val="nextTo"/>
        <c:spPr>
          <a:ln w="9525">
            <a:solidFill>
              <a:sysClr val="windowText" lastClr="000000"/>
            </a:solidFill>
            <a:headEnd type="none" w="med" len="med"/>
            <a:tailEnd type="triangle" w="med" len="med"/>
          </a:ln>
        </c:spPr>
        <c:crossAx val="32814144"/>
        <c:crosses val="autoZero"/>
        <c:crossBetween val="midCat"/>
        <c:majorUnit val="500"/>
      </c:valAx>
    </c:plotArea>
    <c:plotVisOnly val="1"/>
    <c:dispBlanksAs val="gap"/>
    <c:showDLblsOverMax val="0"/>
  </c:chart>
  <c:spPr>
    <a:noFill/>
    <a:ln>
      <a:no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272965879265"/>
          <c:y val="5.1400554097404488E-2"/>
          <c:w val="0.85262270341207347"/>
          <c:h val="0.7076195683872849"/>
        </c:manualLayout>
      </c:layout>
      <c:scatterChart>
        <c:scatterStyle val="lineMarker"/>
        <c:varyColors val="0"/>
        <c:ser>
          <c:idx val="0"/>
          <c:order val="0"/>
          <c:tx>
            <c:v>fig.2</c:v>
          </c:tx>
          <c:spPr>
            <a:ln w="28575">
              <a:noFill/>
            </a:ln>
            <a:effectLst>
              <a:outerShdw blurRad="50800" dist="50800" dir="5400000" algn="ctr" rotWithShape="0">
                <a:schemeClr val="bg1"/>
              </a:outerShdw>
            </a:effectLst>
          </c:spPr>
          <c:marker>
            <c:symbol val="star"/>
            <c:size val="5"/>
            <c:spPr>
              <a:noFill/>
              <a:ln w="15875">
                <a:solidFill>
                  <a:schemeClr val="tx2">
                    <a:lumMod val="75000"/>
                  </a:schemeClr>
                </a:solidFill>
              </a:ln>
            </c:spPr>
          </c:marker>
          <c:xVal>
            <c:numRef>
              <c:f>Sayfa1!$A$12:$A$17</c:f>
              <c:numCache>
                <c:formatCode>General</c:formatCode>
                <c:ptCount val="6"/>
                <c:pt idx="0">
                  <c:v>5</c:v>
                </c:pt>
                <c:pt idx="1">
                  <c:v>10</c:v>
                </c:pt>
                <c:pt idx="2">
                  <c:v>15</c:v>
                </c:pt>
                <c:pt idx="3">
                  <c:v>20</c:v>
                </c:pt>
                <c:pt idx="4">
                  <c:v>25</c:v>
                </c:pt>
                <c:pt idx="5">
                  <c:v>30</c:v>
                </c:pt>
              </c:numCache>
            </c:numRef>
          </c:xVal>
          <c:yVal>
            <c:numRef>
              <c:f>Sayfa1!$B$12:$B$17</c:f>
              <c:numCache>
                <c:formatCode>General</c:formatCode>
                <c:ptCount val="6"/>
                <c:pt idx="0">
                  <c:v>115</c:v>
                </c:pt>
                <c:pt idx="1">
                  <c:v>125</c:v>
                </c:pt>
                <c:pt idx="2">
                  <c:v>135</c:v>
                </c:pt>
                <c:pt idx="3">
                  <c:v>130</c:v>
                </c:pt>
                <c:pt idx="4">
                  <c:v>123</c:v>
                </c:pt>
                <c:pt idx="5">
                  <c:v>120</c:v>
                </c:pt>
              </c:numCache>
            </c:numRef>
          </c:yVal>
          <c:smooth val="0"/>
        </c:ser>
        <c:dLbls>
          <c:showLegendKey val="0"/>
          <c:showVal val="0"/>
          <c:showCatName val="0"/>
          <c:showSerName val="0"/>
          <c:showPercent val="0"/>
          <c:showBubbleSize val="0"/>
        </c:dLbls>
        <c:axId val="34480704"/>
        <c:axId val="34481280"/>
      </c:scatterChart>
      <c:valAx>
        <c:axId val="34480704"/>
        <c:scaling>
          <c:orientation val="minMax"/>
          <c:max val="38"/>
          <c:min val="0"/>
        </c:scaling>
        <c:delete val="0"/>
        <c:axPos val="b"/>
        <c:title>
          <c:tx>
            <c:rich>
              <a:bodyPr/>
              <a:lstStyle/>
              <a:p>
                <a:pPr>
                  <a:defRPr/>
                </a:pPr>
                <a:r>
                  <a:rPr lang="tr-TR" sz="1100" b="0" i="0" u="none" strike="noStrike" baseline="0">
                    <a:effectLst/>
                  </a:rPr>
                  <a:t>Concentration of TiO</a:t>
                </a:r>
                <a:r>
                  <a:rPr lang="tr-TR" sz="1100" b="0" i="0" u="none" strike="noStrike" baseline="-25000">
                    <a:effectLst/>
                  </a:rPr>
                  <a:t>2</a:t>
                </a:r>
                <a:r>
                  <a:rPr lang="tr-TR" sz="1100" b="0" i="0" u="none" strike="noStrike" baseline="0">
                    <a:effectLst/>
                  </a:rPr>
                  <a:t>(% weight)</a:t>
                </a:r>
                <a:endParaRPr lang="tr-TR" sz="1100"/>
              </a:p>
            </c:rich>
          </c:tx>
          <c:layout>
            <c:manualLayout>
              <c:xMode val="edge"/>
              <c:yMode val="edge"/>
              <c:x val="0.56957576419157552"/>
              <c:y val="0.83285826056991774"/>
            </c:manualLayout>
          </c:layout>
          <c:overlay val="0"/>
        </c:title>
        <c:numFmt formatCode="General" sourceLinked="1"/>
        <c:majorTickMark val="out"/>
        <c:minorTickMark val="none"/>
        <c:tickLblPos val="nextTo"/>
        <c:spPr>
          <a:ln>
            <a:solidFill>
              <a:sysClr val="windowText" lastClr="000000"/>
            </a:solidFill>
            <a:headEnd type="none" w="med" len="med"/>
            <a:tailEnd type="triangle" w="med" len="med"/>
          </a:ln>
        </c:spPr>
        <c:crossAx val="34481280"/>
        <c:crosses val="autoZero"/>
        <c:crossBetween val="midCat"/>
        <c:majorUnit val="5"/>
      </c:valAx>
      <c:valAx>
        <c:axId val="34481280"/>
        <c:scaling>
          <c:orientation val="minMax"/>
          <c:max val="155"/>
          <c:min val="100"/>
        </c:scaling>
        <c:delete val="0"/>
        <c:axPos val="l"/>
        <c:title>
          <c:tx>
            <c:rich>
              <a:bodyPr rot="-5400000" vert="horz"/>
              <a:lstStyle/>
              <a:p>
                <a:pPr>
                  <a:defRPr/>
                </a:pPr>
                <a:r>
                  <a:rPr lang="tr-TR" sz="1100" b="0"/>
                  <a:t>Fracture Strength (MPa)</a:t>
                </a:r>
              </a:p>
            </c:rich>
          </c:tx>
          <c:layout>
            <c:manualLayout>
              <c:xMode val="edge"/>
              <c:yMode val="edge"/>
              <c:x val="3.0605933965993443E-2"/>
              <c:y val="0.16281453661457582"/>
            </c:manualLayout>
          </c:layout>
          <c:overlay val="0"/>
        </c:title>
        <c:numFmt formatCode="General" sourceLinked="1"/>
        <c:majorTickMark val="out"/>
        <c:minorTickMark val="none"/>
        <c:tickLblPos val="nextTo"/>
        <c:spPr>
          <a:ln>
            <a:solidFill>
              <a:sysClr val="windowText" lastClr="000000"/>
            </a:solidFill>
            <a:headEnd type="none" w="med" len="med"/>
            <a:tailEnd type="triangle" w="med" len="med"/>
          </a:ln>
        </c:spPr>
        <c:crossAx val="34480704"/>
        <c:crosses val="autoZero"/>
        <c:crossBetween val="midCat"/>
        <c:majorUnit val="10"/>
      </c:valAx>
      <c:spPr>
        <a:noFill/>
        <a:effectLst/>
      </c:spPr>
    </c:plotArea>
    <c:plotVisOnly val="1"/>
    <c:dispBlanksAs val="gap"/>
    <c:showDLblsOverMax val="0"/>
  </c:chart>
  <c:spPr>
    <a:ln>
      <a:noFill/>
    </a:ln>
  </c:sp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23622047244094"/>
          <c:y val="4.6770924467774859E-2"/>
          <c:w val="0.62208898623667142"/>
          <c:h val="0.74340703437594824"/>
        </c:manualLayout>
      </c:layout>
      <c:scatterChart>
        <c:scatterStyle val="lineMarker"/>
        <c:varyColors val="0"/>
        <c:ser>
          <c:idx val="0"/>
          <c:order val="0"/>
          <c:tx>
            <c:v>impingement at 30°</c:v>
          </c:tx>
          <c:spPr>
            <a:ln w="28575">
              <a:noFill/>
            </a:ln>
          </c:spPr>
          <c:marker>
            <c:symbol val="diamond"/>
            <c:size val="5"/>
          </c:marker>
          <c:xVal>
            <c:numRef>
              <c:f>Sayfa1!$A$21:$A$26</c:f>
              <c:numCache>
                <c:formatCode>General</c:formatCode>
                <c:ptCount val="6"/>
                <c:pt idx="0">
                  <c:v>5</c:v>
                </c:pt>
                <c:pt idx="1">
                  <c:v>10</c:v>
                </c:pt>
                <c:pt idx="2">
                  <c:v>15</c:v>
                </c:pt>
                <c:pt idx="3">
                  <c:v>20</c:v>
                </c:pt>
                <c:pt idx="4">
                  <c:v>25</c:v>
                </c:pt>
                <c:pt idx="5">
                  <c:v>30</c:v>
                </c:pt>
              </c:numCache>
            </c:numRef>
          </c:xVal>
          <c:yVal>
            <c:numRef>
              <c:f>Sayfa1!$B$21:$B$26</c:f>
              <c:numCache>
                <c:formatCode>General</c:formatCode>
                <c:ptCount val="6"/>
                <c:pt idx="0">
                  <c:v>90</c:v>
                </c:pt>
                <c:pt idx="1">
                  <c:v>110</c:v>
                </c:pt>
                <c:pt idx="2">
                  <c:v>140</c:v>
                </c:pt>
                <c:pt idx="3">
                  <c:v>160</c:v>
                </c:pt>
                <c:pt idx="4">
                  <c:v>210</c:v>
                </c:pt>
                <c:pt idx="5">
                  <c:v>240</c:v>
                </c:pt>
              </c:numCache>
            </c:numRef>
          </c:yVal>
          <c:smooth val="0"/>
        </c:ser>
        <c:ser>
          <c:idx val="1"/>
          <c:order val="1"/>
          <c:tx>
            <c:v>impingement at 90°</c:v>
          </c:tx>
          <c:spPr>
            <a:ln w="28575">
              <a:noFill/>
            </a:ln>
          </c:spPr>
          <c:marker>
            <c:symbol val="triangle"/>
            <c:size val="5"/>
            <c:spPr>
              <a:solidFill>
                <a:srgbClr val="FF0000"/>
              </a:solidFill>
              <a:ln>
                <a:solidFill>
                  <a:srgbClr val="FF0000"/>
                </a:solidFill>
              </a:ln>
            </c:spPr>
          </c:marker>
          <c:xVal>
            <c:numRef>
              <c:f>Sayfa1!$A$21:$A$26</c:f>
              <c:numCache>
                <c:formatCode>General</c:formatCode>
                <c:ptCount val="6"/>
                <c:pt idx="0">
                  <c:v>5</c:v>
                </c:pt>
                <c:pt idx="1">
                  <c:v>10</c:v>
                </c:pt>
                <c:pt idx="2">
                  <c:v>15</c:v>
                </c:pt>
                <c:pt idx="3">
                  <c:v>20</c:v>
                </c:pt>
                <c:pt idx="4">
                  <c:v>25</c:v>
                </c:pt>
                <c:pt idx="5">
                  <c:v>30</c:v>
                </c:pt>
              </c:numCache>
            </c:numRef>
          </c:xVal>
          <c:yVal>
            <c:numRef>
              <c:f>Sayfa1!$C$21:$C$26</c:f>
              <c:numCache>
                <c:formatCode>General</c:formatCode>
                <c:ptCount val="6"/>
                <c:pt idx="0">
                  <c:v>7</c:v>
                </c:pt>
                <c:pt idx="1">
                  <c:v>13</c:v>
                </c:pt>
                <c:pt idx="2">
                  <c:v>23</c:v>
                </c:pt>
                <c:pt idx="3">
                  <c:v>34</c:v>
                </c:pt>
                <c:pt idx="4">
                  <c:v>47</c:v>
                </c:pt>
                <c:pt idx="5">
                  <c:v>58</c:v>
                </c:pt>
              </c:numCache>
            </c:numRef>
          </c:yVal>
          <c:smooth val="0"/>
        </c:ser>
        <c:dLbls>
          <c:showLegendKey val="0"/>
          <c:showVal val="0"/>
          <c:showCatName val="0"/>
          <c:showSerName val="0"/>
          <c:showPercent val="0"/>
          <c:showBubbleSize val="0"/>
        </c:dLbls>
        <c:axId val="34484160"/>
        <c:axId val="34484736"/>
      </c:scatterChart>
      <c:valAx>
        <c:axId val="34484160"/>
        <c:scaling>
          <c:orientation val="minMax"/>
          <c:max val="32"/>
          <c:min val="0"/>
        </c:scaling>
        <c:delete val="0"/>
        <c:axPos val="b"/>
        <c:title>
          <c:tx>
            <c:rich>
              <a:bodyPr/>
              <a:lstStyle/>
              <a:p>
                <a:pPr>
                  <a:defRPr/>
                </a:pPr>
                <a:r>
                  <a:rPr lang="tr-TR" sz="1100" b="0" i="0" baseline="0">
                    <a:effectLst/>
                    <a:latin typeface="+mn-lt"/>
                  </a:rPr>
                  <a:t>Concentration of TiO</a:t>
                </a:r>
                <a:r>
                  <a:rPr lang="tr-TR" sz="1100" b="0" i="0" baseline="-25000">
                    <a:effectLst/>
                    <a:latin typeface="+mn-lt"/>
                  </a:rPr>
                  <a:t>2</a:t>
                </a:r>
                <a:r>
                  <a:rPr lang="tr-TR" sz="1100" b="0" i="0" baseline="0">
                    <a:effectLst/>
                    <a:latin typeface="+mn-lt"/>
                  </a:rPr>
                  <a:t> (% weight)</a:t>
                </a:r>
                <a:endParaRPr lang="tr-TR" sz="1100">
                  <a:effectLst/>
                  <a:latin typeface="+mn-lt"/>
                </a:endParaRPr>
              </a:p>
            </c:rich>
          </c:tx>
          <c:layout>
            <c:manualLayout>
              <c:xMode val="edge"/>
              <c:yMode val="edge"/>
              <c:x val="0.35967967383469018"/>
              <c:y val="0.85196648962718913"/>
            </c:manualLayout>
          </c:layout>
          <c:overlay val="0"/>
        </c:title>
        <c:numFmt formatCode="General" sourceLinked="1"/>
        <c:majorTickMark val="out"/>
        <c:minorTickMark val="none"/>
        <c:tickLblPos val="nextTo"/>
        <c:spPr>
          <a:ln>
            <a:solidFill>
              <a:sysClr val="windowText" lastClr="000000"/>
            </a:solidFill>
            <a:headEnd type="none" w="med" len="med"/>
            <a:tailEnd type="triangle" w="med" len="med"/>
          </a:ln>
        </c:spPr>
        <c:crossAx val="34484736"/>
        <c:crosses val="autoZero"/>
        <c:crossBetween val="midCat"/>
        <c:majorUnit val="5"/>
      </c:valAx>
      <c:valAx>
        <c:axId val="34484736"/>
        <c:scaling>
          <c:orientation val="minMax"/>
          <c:max val="270"/>
          <c:min val="0"/>
        </c:scaling>
        <c:delete val="0"/>
        <c:axPos val="l"/>
        <c:title>
          <c:tx>
            <c:rich>
              <a:bodyPr rot="-5400000" vert="horz"/>
              <a:lstStyle/>
              <a:p>
                <a:pPr>
                  <a:defRPr/>
                </a:pPr>
                <a:r>
                  <a:rPr lang="tr-TR" sz="1100" b="0" i="0" baseline="0">
                    <a:effectLst/>
                  </a:rPr>
                  <a:t>Erosion rate (mg/g*1000)</a:t>
                </a:r>
                <a:endParaRPr lang="tr-TR" sz="1100">
                  <a:effectLst/>
                </a:endParaRPr>
              </a:p>
            </c:rich>
          </c:tx>
          <c:overlay val="0"/>
        </c:title>
        <c:numFmt formatCode="General" sourceLinked="1"/>
        <c:majorTickMark val="out"/>
        <c:minorTickMark val="none"/>
        <c:tickLblPos val="nextTo"/>
        <c:spPr>
          <a:ln>
            <a:solidFill>
              <a:sysClr val="windowText" lastClr="000000"/>
            </a:solidFill>
            <a:tailEnd type="triangle"/>
          </a:ln>
        </c:spPr>
        <c:crossAx val="34484160"/>
        <c:crosses val="autoZero"/>
        <c:crossBetween val="midCat"/>
        <c:majorUnit val="50"/>
      </c:valAx>
    </c:plotArea>
    <c:legend>
      <c:legendPos val="r"/>
      <c:overlay val="0"/>
      <c:spPr>
        <a:ln>
          <a:solidFill>
            <a:sysClr val="windowText" lastClr="000000"/>
          </a:solidFill>
        </a:ln>
      </c:spPr>
    </c:legend>
    <c:plotVisOnly val="1"/>
    <c:dispBlanksAs val="gap"/>
    <c:showDLblsOverMax val="0"/>
  </c:chart>
  <c:spPr>
    <a:ln>
      <a:noFill/>
    </a:ln>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v>eroded at 90°</c:v>
          </c:tx>
          <c:spPr>
            <a:ln w="28575">
              <a:noFill/>
            </a:ln>
          </c:spPr>
          <c:marker>
            <c:symbol val="star"/>
            <c:size val="5"/>
            <c:spPr>
              <a:pattFill prst="pct5">
                <a:fgClr>
                  <a:schemeClr val="accent1"/>
                </a:fgClr>
                <a:bgClr>
                  <a:schemeClr val="bg1"/>
                </a:bgClr>
              </a:pattFill>
              <a:ln w="12700"/>
            </c:spPr>
          </c:marker>
          <c:xVal>
            <c:numRef>
              <c:f>Sayfa1!$A$30:$A$35</c:f>
              <c:numCache>
                <c:formatCode>General</c:formatCode>
                <c:ptCount val="6"/>
                <c:pt idx="0">
                  <c:v>5</c:v>
                </c:pt>
                <c:pt idx="1">
                  <c:v>10</c:v>
                </c:pt>
                <c:pt idx="2">
                  <c:v>15</c:v>
                </c:pt>
                <c:pt idx="3">
                  <c:v>20</c:v>
                </c:pt>
                <c:pt idx="4">
                  <c:v>25</c:v>
                </c:pt>
                <c:pt idx="5">
                  <c:v>30</c:v>
                </c:pt>
              </c:numCache>
            </c:numRef>
          </c:xVal>
          <c:yVal>
            <c:numRef>
              <c:f>Sayfa1!$D$30:$D$35</c:f>
              <c:numCache>
                <c:formatCode>General</c:formatCode>
                <c:ptCount val="6"/>
                <c:pt idx="0">
                  <c:v>3050</c:v>
                </c:pt>
                <c:pt idx="1">
                  <c:v>3150</c:v>
                </c:pt>
                <c:pt idx="2">
                  <c:v>3250</c:v>
                </c:pt>
                <c:pt idx="3">
                  <c:v>3350</c:v>
                </c:pt>
                <c:pt idx="4">
                  <c:v>3450</c:v>
                </c:pt>
                <c:pt idx="5">
                  <c:v>3550</c:v>
                </c:pt>
              </c:numCache>
            </c:numRef>
          </c:yVal>
          <c:smooth val="0"/>
        </c:ser>
        <c:ser>
          <c:idx val="1"/>
          <c:order val="1"/>
          <c:tx>
            <c:v>uneroded</c:v>
          </c:tx>
          <c:spPr>
            <a:ln w="28575">
              <a:noFill/>
            </a:ln>
          </c:spPr>
          <c:marker>
            <c:symbol val="circle"/>
            <c:size val="5"/>
            <c:spPr>
              <a:ln w="12700">
                <a:solidFill>
                  <a:schemeClr val="tx1"/>
                </a:solidFill>
              </a:ln>
            </c:spPr>
          </c:marker>
          <c:xVal>
            <c:numRef>
              <c:f>Sayfa1!$A$30:$A$35</c:f>
              <c:numCache>
                <c:formatCode>General</c:formatCode>
                <c:ptCount val="6"/>
                <c:pt idx="0">
                  <c:v>5</c:v>
                </c:pt>
                <c:pt idx="1">
                  <c:v>10</c:v>
                </c:pt>
                <c:pt idx="2">
                  <c:v>15</c:v>
                </c:pt>
                <c:pt idx="3">
                  <c:v>20</c:v>
                </c:pt>
                <c:pt idx="4">
                  <c:v>25</c:v>
                </c:pt>
                <c:pt idx="5">
                  <c:v>30</c:v>
                </c:pt>
              </c:numCache>
            </c:numRef>
          </c:xVal>
          <c:yVal>
            <c:numRef>
              <c:f>Sayfa1!$C$30:$C$35</c:f>
              <c:numCache>
                <c:formatCode>General</c:formatCode>
                <c:ptCount val="6"/>
                <c:pt idx="0">
                  <c:v>2800</c:v>
                </c:pt>
                <c:pt idx="1">
                  <c:v>2980</c:v>
                </c:pt>
                <c:pt idx="2">
                  <c:v>3100</c:v>
                </c:pt>
                <c:pt idx="3">
                  <c:v>3170</c:v>
                </c:pt>
                <c:pt idx="4">
                  <c:v>3250</c:v>
                </c:pt>
                <c:pt idx="5">
                  <c:v>3400</c:v>
                </c:pt>
              </c:numCache>
            </c:numRef>
          </c:yVal>
          <c:smooth val="0"/>
        </c:ser>
        <c:ser>
          <c:idx val="2"/>
          <c:order val="2"/>
          <c:tx>
            <c:v>eroded at 30°</c:v>
          </c:tx>
          <c:spPr>
            <a:ln w="28575">
              <a:noFill/>
            </a:ln>
          </c:spPr>
          <c:marker>
            <c:symbol val="plus"/>
            <c:size val="4"/>
            <c:spPr>
              <a:solidFill>
                <a:schemeClr val="accent1"/>
              </a:solidFill>
            </c:spPr>
          </c:marker>
          <c:xVal>
            <c:numRef>
              <c:f>Sayfa1!$A$30:$A$35</c:f>
              <c:numCache>
                <c:formatCode>General</c:formatCode>
                <c:ptCount val="6"/>
                <c:pt idx="0">
                  <c:v>5</c:v>
                </c:pt>
                <c:pt idx="1">
                  <c:v>10</c:v>
                </c:pt>
                <c:pt idx="2">
                  <c:v>15</c:v>
                </c:pt>
                <c:pt idx="3">
                  <c:v>20</c:v>
                </c:pt>
                <c:pt idx="4">
                  <c:v>25</c:v>
                </c:pt>
                <c:pt idx="5">
                  <c:v>30</c:v>
                </c:pt>
              </c:numCache>
            </c:numRef>
          </c:xVal>
          <c:yVal>
            <c:numRef>
              <c:f>Sayfa1!$B$30:$B$35</c:f>
              <c:numCache>
                <c:formatCode>General</c:formatCode>
                <c:ptCount val="6"/>
                <c:pt idx="0">
                  <c:v>2730</c:v>
                </c:pt>
                <c:pt idx="1">
                  <c:v>2850</c:v>
                </c:pt>
                <c:pt idx="2">
                  <c:v>3000</c:v>
                </c:pt>
                <c:pt idx="3">
                  <c:v>3050</c:v>
                </c:pt>
                <c:pt idx="4">
                  <c:v>3100</c:v>
                </c:pt>
                <c:pt idx="5">
                  <c:v>3200</c:v>
                </c:pt>
              </c:numCache>
            </c:numRef>
          </c:yVal>
          <c:smooth val="0"/>
        </c:ser>
        <c:dLbls>
          <c:showLegendKey val="0"/>
          <c:showVal val="0"/>
          <c:showCatName val="0"/>
          <c:showSerName val="0"/>
          <c:showPercent val="0"/>
          <c:showBubbleSize val="0"/>
        </c:dLbls>
        <c:axId val="32555584"/>
        <c:axId val="32556160"/>
      </c:scatterChart>
      <c:valAx>
        <c:axId val="32555584"/>
        <c:scaling>
          <c:orientation val="minMax"/>
          <c:max val="38"/>
          <c:min val="0"/>
        </c:scaling>
        <c:delete val="0"/>
        <c:axPos val="b"/>
        <c:title>
          <c:tx>
            <c:rich>
              <a:bodyPr/>
              <a:lstStyle/>
              <a:p>
                <a:pPr>
                  <a:defRPr/>
                </a:pPr>
                <a:r>
                  <a:rPr lang="tr-TR" sz="1100" b="0" i="0" u="none" strike="noStrike" baseline="0">
                    <a:effectLst/>
                  </a:rPr>
                  <a:t>Concentration of TiO</a:t>
                </a:r>
                <a:r>
                  <a:rPr lang="tr-TR" sz="1100" b="0" i="0" u="none" strike="noStrike" baseline="-25000">
                    <a:effectLst/>
                  </a:rPr>
                  <a:t>2</a:t>
                </a:r>
                <a:r>
                  <a:rPr lang="tr-TR" sz="1100" b="0" i="0" u="none" strike="noStrike" baseline="0">
                    <a:effectLst/>
                  </a:rPr>
                  <a:t> (% weight)</a:t>
                </a:r>
                <a:endParaRPr lang="tr-TR" sz="1100"/>
              </a:p>
            </c:rich>
          </c:tx>
          <c:layout>
            <c:manualLayout>
              <c:xMode val="edge"/>
              <c:yMode val="edge"/>
              <c:x val="0.4126611270834406"/>
              <c:y val="0.92588188595543597"/>
            </c:manualLayout>
          </c:layout>
          <c:overlay val="0"/>
        </c:title>
        <c:numFmt formatCode="General" sourceLinked="1"/>
        <c:majorTickMark val="out"/>
        <c:minorTickMark val="none"/>
        <c:tickLblPos val="nextTo"/>
        <c:spPr>
          <a:ln>
            <a:solidFill>
              <a:schemeClr val="tx1"/>
            </a:solidFill>
            <a:headEnd type="none" w="med" len="med"/>
            <a:tailEnd type="triangle" w="med" len="med"/>
          </a:ln>
        </c:spPr>
        <c:crossAx val="32556160"/>
        <c:crosses val="autoZero"/>
        <c:crossBetween val="midCat"/>
        <c:majorUnit val="5"/>
      </c:valAx>
      <c:valAx>
        <c:axId val="32556160"/>
        <c:scaling>
          <c:orientation val="minMax"/>
          <c:max val="4200"/>
          <c:min val="2500"/>
        </c:scaling>
        <c:delete val="0"/>
        <c:axPos val="l"/>
        <c:majorGridlines>
          <c:spPr>
            <a:ln>
              <a:noFill/>
            </a:ln>
          </c:spPr>
        </c:majorGridlines>
        <c:title>
          <c:tx>
            <c:rich>
              <a:bodyPr rot="-5400000" vert="horz"/>
              <a:lstStyle/>
              <a:p>
                <a:pPr>
                  <a:defRPr/>
                </a:pPr>
                <a:r>
                  <a:rPr lang="tr-TR" sz="1100" b="0" i="0" baseline="0">
                    <a:effectLst/>
                    <a:latin typeface="+mn-lt"/>
                    <a:cs typeface="Times New Roman" panose="02020603050405020304" pitchFamily="18" charset="0"/>
                  </a:rPr>
                  <a:t>Bending Modulus (Mpa)</a:t>
                </a:r>
                <a:endParaRPr lang="tr-TR" sz="1100" b="0">
                  <a:effectLst/>
                  <a:latin typeface="+mn-lt"/>
                  <a:cs typeface="Times New Roman" panose="02020603050405020304" pitchFamily="18" charset="0"/>
                </a:endParaRPr>
              </a:p>
            </c:rich>
          </c:tx>
          <c:layout>
            <c:manualLayout>
              <c:xMode val="edge"/>
              <c:yMode val="edge"/>
              <c:x val="2.2222222222222223E-2"/>
              <c:y val="0.13008275007290757"/>
            </c:manualLayout>
          </c:layout>
          <c:overlay val="0"/>
        </c:title>
        <c:numFmt formatCode="General" sourceLinked="1"/>
        <c:majorTickMark val="out"/>
        <c:minorTickMark val="none"/>
        <c:tickLblPos val="nextTo"/>
        <c:spPr>
          <a:ln>
            <a:solidFill>
              <a:schemeClr val="tx1"/>
            </a:solidFill>
            <a:headEnd type="none" w="med" len="med"/>
            <a:tailEnd type="triangle" w="med" len="med"/>
          </a:ln>
        </c:spPr>
        <c:crossAx val="32555584"/>
        <c:crosses val="autoZero"/>
        <c:crossBetween val="midCat"/>
        <c:majorUnit val="250"/>
      </c:valAx>
    </c:plotArea>
    <c:legend>
      <c:legendPos val="r"/>
      <c:overlay val="0"/>
    </c:legend>
    <c:plotVisOnly val="1"/>
    <c:dispBlanksAs val="gap"/>
    <c:showDLblsOverMax val="0"/>
  </c:chart>
  <c:spPr>
    <a:ln>
      <a:noFill/>
    </a:ln>
  </c:sp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51280807558193"/>
          <c:y val="5.3441581568394007E-2"/>
          <c:w val="0.60775178256722018"/>
          <c:h val="0.79356525460584182"/>
        </c:manualLayout>
      </c:layout>
      <c:scatterChart>
        <c:scatterStyle val="lineMarker"/>
        <c:varyColors val="0"/>
        <c:ser>
          <c:idx val="0"/>
          <c:order val="0"/>
          <c:tx>
            <c:v>eroded TiO2 at 30°</c:v>
          </c:tx>
          <c:spPr>
            <a:ln w="28575">
              <a:noFill/>
            </a:ln>
          </c:spPr>
          <c:marker>
            <c:symbol val="diamond"/>
            <c:size val="5"/>
            <c:spPr>
              <a:solidFill>
                <a:schemeClr val="accent3">
                  <a:lumMod val="50000"/>
                </a:schemeClr>
              </a:solidFill>
              <a:ln>
                <a:solidFill>
                  <a:schemeClr val="accent3">
                    <a:lumMod val="50000"/>
                  </a:schemeClr>
                </a:solidFill>
              </a:ln>
            </c:spPr>
          </c:marker>
          <c:xVal>
            <c:numRef>
              <c:f>Sayfa1!$D$18:$D$23</c:f>
              <c:numCache>
                <c:formatCode>General</c:formatCode>
                <c:ptCount val="6"/>
                <c:pt idx="0">
                  <c:v>5</c:v>
                </c:pt>
                <c:pt idx="1">
                  <c:v>10</c:v>
                </c:pt>
                <c:pt idx="2">
                  <c:v>15</c:v>
                </c:pt>
                <c:pt idx="3">
                  <c:v>20</c:v>
                </c:pt>
                <c:pt idx="4">
                  <c:v>25</c:v>
                </c:pt>
                <c:pt idx="5">
                  <c:v>30</c:v>
                </c:pt>
              </c:numCache>
            </c:numRef>
          </c:xVal>
          <c:yVal>
            <c:numRef>
              <c:f>Sayfa1!$A$18:$A$23</c:f>
              <c:numCache>
                <c:formatCode>General</c:formatCode>
                <c:ptCount val="6"/>
                <c:pt idx="0">
                  <c:v>70</c:v>
                </c:pt>
                <c:pt idx="1">
                  <c:v>75</c:v>
                </c:pt>
                <c:pt idx="2">
                  <c:v>85</c:v>
                </c:pt>
                <c:pt idx="3">
                  <c:v>95</c:v>
                </c:pt>
                <c:pt idx="4">
                  <c:v>87</c:v>
                </c:pt>
                <c:pt idx="5">
                  <c:v>80</c:v>
                </c:pt>
              </c:numCache>
            </c:numRef>
          </c:yVal>
          <c:smooth val="0"/>
        </c:ser>
        <c:ser>
          <c:idx val="1"/>
          <c:order val="1"/>
          <c:tx>
            <c:v>eroded Tio2 at 90°</c:v>
          </c:tx>
          <c:spPr>
            <a:ln w="28575">
              <a:noFill/>
            </a:ln>
          </c:spPr>
          <c:marker>
            <c:symbol val="square"/>
            <c:size val="5"/>
            <c:spPr>
              <a:solidFill>
                <a:schemeClr val="accent1"/>
              </a:solidFill>
              <a:ln>
                <a:solidFill>
                  <a:schemeClr val="accent1"/>
                </a:solidFill>
              </a:ln>
            </c:spPr>
          </c:marker>
          <c:xVal>
            <c:numRef>
              <c:f>Sayfa1!$D$18:$D$23</c:f>
              <c:numCache>
                <c:formatCode>General</c:formatCode>
                <c:ptCount val="6"/>
                <c:pt idx="0">
                  <c:v>5</c:v>
                </c:pt>
                <c:pt idx="1">
                  <c:v>10</c:v>
                </c:pt>
                <c:pt idx="2">
                  <c:v>15</c:v>
                </c:pt>
                <c:pt idx="3">
                  <c:v>20</c:v>
                </c:pt>
                <c:pt idx="4">
                  <c:v>25</c:v>
                </c:pt>
                <c:pt idx="5">
                  <c:v>30</c:v>
                </c:pt>
              </c:numCache>
            </c:numRef>
          </c:xVal>
          <c:yVal>
            <c:numRef>
              <c:f>Sayfa1!$B$18:$B$23</c:f>
              <c:numCache>
                <c:formatCode>General</c:formatCode>
                <c:ptCount val="6"/>
                <c:pt idx="0">
                  <c:v>85</c:v>
                </c:pt>
                <c:pt idx="1">
                  <c:v>94</c:v>
                </c:pt>
                <c:pt idx="2">
                  <c:v>110</c:v>
                </c:pt>
                <c:pt idx="3">
                  <c:v>122</c:v>
                </c:pt>
                <c:pt idx="4">
                  <c:v>117</c:v>
                </c:pt>
                <c:pt idx="5">
                  <c:v>110</c:v>
                </c:pt>
              </c:numCache>
            </c:numRef>
          </c:yVal>
          <c:smooth val="0"/>
        </c:ser>
        <c:ser>
          <c:idx val="2"/>
          <c:order val="2"/>
          <c:tx>
            <c:v>uneroded</c:v>
          </c:tx>
          <c:spPr>
            <a:ln w="19050">
              <a:noFill/>
            </a:ln>
          </c:spPr>
          <c:marker>
            <c:symbol val="square"/>
            <c:size val="5"/>
            <c:spPr>
              <a:solidFill>
                <a:schemeClr val="bg1"/>
              </a:solidFill>
              <a:ln w="15875">
                <a:solidFill>
                  <a:schemeClr val="tx2">
                    <a:lumMod val="60000"/>
                    <a:lumOff val="40000"/>
                  </a:schemeClr>
                </a:solidFill>
              </a:ln>
            </c:spPr>
          </c:marker>
          <c:xVal>
            <c:numRef>
              <c:f>Sayfa1!$D$18:$D$23</c:f>
              <c:numCache>
                <c:formatCode>General</c:formatCode>
                <c:ptCount val="6"/>
                <c:pt idx="0">
                  <c:v>5</c:v>
                </c:pt>
                <c:pt idx="1">
                  <c:v>10</c:v>
                </c:pt>
                <c:pt idx="2">
                  <c:v>15</c:v>
                </c:pt>
                <c:pt idx="3">
                  <c:v>20</c:v>
                </c:pt>
                <c:pt idx="4">
                  <c:v>25</c:v>
                </c:pt>
                <c:pt idx="5">
                  <c:v>30</c:v>
                </c:pt>
              </c:numCache>
            </c:numRef>
          </c:xVal>
          <c:yVal>
            <c:numRef>
              <c:f>Sayfa1!$C$18:$C$23</c:f>
              <c:numCache>
                <c:formatCode>General</c:formatCode>
                <c:ptCount val="6"/>
                <c:pt idx="0">
                  <c:v>95</c:v>
                </c:pt>
                <c:pt idx="1">
                  <c:v>107</c:v>
                </c:pt>
                <c:pt idx="2">
                  <c:v>120</c:v>
                </c:pt>
                <c:pt idx="3">
                  <c:v>132</c:v>
                </c:pt>
                <c:pt idx="4">
                  <c:v>125</c:v>
                </c:pt>
                <c:pt idx="5">
                  <c:v>120</c:v>
                </c:pt>
              </c:numCache>
            </c:numRef>
          </c:yVal>
          <c:smooth val="0"/>
        </c:ser>
        <c:dLbls>
          <c:showLegendKey val="0"/>
          <c:showVal val="0"/>
          <c:showCatName val="0"/>
          <c:showSerName val="0"/>
          <c:showPercent val="0"/>
          <c:showBubbleSize val="0"/>
        </c:dLbls>
        <c:axId val="32559616"/>
        <c:axId val="32557312"/>
      </c:scatterChart>
      <c:valAx>
        <c:axId val="32559616"/>
        <c:scaling>
          <c:orientation val="minMax"/>
          <c:max val="38"/>
          <c:min val="0"/>
        </c:scaling>
        <c:delete val="0"/>
        <c:axPos val="b"/>
        <c:title>
          <c:tx>
            <c:rich>
              <a:bodyPr/>
              <a:lstStyle/>
              <a:p>
                <a:pPr>
                  <a:defRPr/>
                </a:pPr>
                <a:r>
                  <a:rPr lang="tr-TR" sz="1200" b="0" i="0" baseline="0">
                    <a:effectLst/>
                  </a:rPr>
                  <a:t>Concentration of TiO</a:t>
                </a:r>
                <a:r>
                  <a:rPr lang="tr-TR" sz="1200" b="0" i="0" baseline="-25000">
                    <a:effectLst/>
                  </a:rPr>
                  <a:t>2</a:t>
                </a:r>
                <a:r>
                  <a:rPr lang="tr-TR" sz="1200" b="0" i="0" baseline="0">
                    <a:effectLst/>
                  </a:rPr>
                  <a:t>(% weight)</a:t>
                </a:r>
                <a:endParaRPr lang="tr-TR" sz="1200">
                  <a:effectLst/>
                </a:endParaRPr>
              </a:p>
            </c:rich>
          </c:tx>
          <c:layout>
            <c:manualLayout>
              <c:xMode val="edge"/>
              <c:yMode val="edge"/>
              <c:x val="0.2706857022748953"/>
              <c:y val="0.91828706682448713"/>
            </c:manualLayout>
          </c:layout>
          <c:overlay val="0"/>
        </c:title>
        <c:numFmt formatCode="General" sourceLinked="1"/>
        <c:majorTickMark val="out"/>
        <c:minorTickMark val="none"/>
        <c:tickLblPos val="nextTo"/>
        <c:spPr>
          <a:ln>
            <a:solidFill>
              <a:schemeClr val="tx1"/>
            </a:solidFill>
            <a:tailEnd type="triangle"/>
          </a:ln>
        </c:spPr>
        <c:crossAx val="32557312"/>
        <c:crosses val="autoZero"/>
        <c:crossBetween val="midCat"/>
        <c:majorUnit val="5"/>
        <c:minorUnit val="5"/>
      </c:valAx>
      <c:valAx>
        <c:axId val="32557312"/>
        <c:scaling>
          <c:orientation val="minMax"/>
          <c:max val="220"/>
          <c:min val="50"/>
        </c:scaling>
        <c:delete val="0"/>
        <c:axPos val="l"/>
        <c:title>
          <c:tx>
            <c:rich>
              <a:bodyPr rot="-5400000" vert="horz"/>
              <a:lstStyle/>
              <a:p>
                <a:pPr>
                  <a:defRPr/>
                </a:pPr>
                <a:r>
                  <a:rPr lang="en-US" sz="1200" b="0"/>
                  <a:t>Fra</a:t>
                </a:r>
                <a:r>
                  <a:rPr lang="tr-TR" sz="1200" b="0"/>
                  <a:t>cture </a:t>
                </a:r>
                <a:r>
                  <a:rPr lang="tr-TR" sz="1200" b="0">
                    <a:latin typeface="+mn-lt"/>
                  </a:rPr>
                  <a:t>Strength(MPa</a:t>
                </a:r>
                <a:r>
                  <a:rPr lang="tr-TR" sz="1200" b="0"/>
                  <a:t>)</a:t>
                </a:r>
                <a:endParaRPr lang="en-US" sz="1200" b="0"/>
              </a:p>
            </c:rich>
          </c:tx>
          <c:layout>
            <c:manualLayout>
              <c:xMode val="edge"/>
              <c:yMode val="edge"/>
              <c:x val="0"/>
              <c:y val="7.9495086214972963E-2"/>
            </c:manualLayout>
          </c:layout>
          <c:overlay val="0"/>
        </c:title>
        <c:numFmt formatCode="General" sourceLinked="1"/>
        <c:majorTickMark val="out"/>
        <c:minorTickMark val="none"/>
        <c:tickLblPos val="nextTo"/>
        <c:spPr>
          <a:ln>
            <a:solidFill>
              <a:schemeClr val="tx1"/>
            </a:solidFill>
            <a:tailEnd type="triangle"/>
          </a:ln>
        </c:spPr>
        <c:crossAx val="32559616"/>
        <c:crosses val="autoZero"/>
        <c:crossBetween val="midCat"/>
        <c:minorUnit val="25"/>
      </c:valAx>
      <c:spPr>
        <a:noFill/>
        <a:ln w="0">
          <a:noFill/>
        </a:ln>
      </c:spPr>
    </c:plotArea>
    <c:legend>
      <c:legendPos val="r"/>
      <c:overlay val="0"/>
      <c:spPr>
        <a:ln>
          <a:solidFill>
            <a:schemeClr val="bg2">
              <a:lumMod val="25000"/>
            </a:schemeClr>
          </a:solidFill>
        </a:ln>
      </c:spPr>
    </c:legend>
    <c:plotVisOnly val="1"/>
    <c:dispBlanksAs val="gap"/>
    <c:showDLblsOverMax val="0"/>
  </c:chart>
  <c:spPr>
    <a:noFill/>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1"/>
          <c:order val="0"/>
          <c:spPr>
            <a:ln w="28575">
              <a:noFill/>
            </a:ln>
          </c:spPr>
          <c:marker>
            <c:symbol val="circle"/>
            <c:size val="5"/>
            <c:spPr>
              <a:noFill/>
              <a:ln w="22225">
                <a:solidFill>
                  <a:schemeClr val="accent2">
                    <a:lumMod val="50000"/>
                  </a:schemeClr>
                </a:solidFill>
              </a:ln>
            </c:spPr>
          </c:marker>
          <c:xVal>
            <c:numRef>
              <c:f>Sayfa1!$A$46:$A$51</c:f>
              <c:numCache>
                <c:formatCode>General</c:formatCode>
                <c:ptCount val="6"/>
                <c:pt idx="0">
                  <c:v>5</c:v>
                </c:pt>
                <c:pt idx="1">
                  <c:v>10</c:v>
                </c:pt>
                <c:pt idx="2">
                  <c:v>15</c:v>
                </c:pt>
                <c:pt idx="3">
                  <c:v>20</c:v>
                </c:pt>
                <c:pt idx="4">
                  <c:v>25</c:v>
                </c:pt>
                <c:pt idx="5">
                  <c:v>30</c:v>
                </c:pt>
              </c:numCache>
            </c:numRef>
          </c:xVal>
          <c:yVal>
            <c:numRef>
              <c:f>Sayfa1!$B$46:$B$51</c:f>
              <c:numCache>
                <c:formatCode>General</c:formatCode>
                <c:ptCount val="6"/>
                <c:pt idx="0">
                  <c:v>508</c:v>
                </c:pt>
                <c:pt idx="1">
                  <c:v>510</c:v>
                </c:pt>
                <c:pt idx="2">
                  <c:v>513</c:v>
                </c:pt>
                <c:pt idx="3">
                  <c:v>510</c:v>
                </c:pt>
                <c:pt idx="4">
                  <c:v>508</c:v>
                </c:pt>
                <c:pt idx="5">
                  <c:v>506</c:v>
                </c:pt>
              </c:numCache>
            </c:numRef>
          </c:yVal>
          <c:smooth val="0"/>
        </c:ser>
        <c:dLbls>
          <c:showLegendKey val="0"/>
          <c:showVal val="0"/>
          <c:showCatName val="0"/>
          <c:showSerName val="0"/>
          <c:showPercent val="0"/>
          <c:showBubbleSize val="0"/>
        </c:dLbls>
        <c:axId val="32562496"/>
        <c:axId val="44810240"/>
      </c:scatterChart>
      <c:valAx>
        <c:axId val="32562496"/>
        <c:scaling>
          <c:orientation val="minMax"/>
          <c:max val="33"/>
          <c:min val="0"/>
        </c:scaling>
        <c:delete val="0"/>
        <c:axPos val="b"/>
        <c:title>
          <c:tx>
            <c:rich>
              <a:bodyPr/>
              <a:lstStyle/>
              <a:p>
                <a:pPr>
                  <a:defRPr/>
                </a:pPr>
                <a:r>
                  <a:rPr lang="tr-TR" sz="1000" b="0" i="0" u="none" strike="noStrike" baseline="0">
                    <a:effectLst/>
                  </a:rPr>
                  <a:t>Concentration of TiO</a:t>
                </a:r>
                <a:r>
                  <a:rPr lang="tr-TR" sz="1000" b="0" i="0" u="none" strike="noStrike" baseline="-25000">
                    <a:effectLst/>
                  </a:rPr>
                  <a:t>2 </a:t>
                </a:r>
                <a:r>
                  <a:rPr lang="tr-TR" sz="1000" b="0" i="0" u="none" strike="noStrike" baseline="0">
                    <a:effectLst/>
                  </a:rPr>
                  <a:t> (% weight)</a:t>
                </a:r>
                <a:endParaRPr lang="en-US"/>
              </a:p>
            </c:rich>
          </c:tx>
          <c:layout>
            <c:manualLayout>
              <c:xMode val="edge"/>
              <c:yMode val="edge"/>
              <c:x val="0.49231364829396324"/>
              <c:y val="0.87405074365704283"/>
            </c:manualLayout>
          </c:layout>
          <c:overlay val="0"/>
        </c:title>
        <c:numFmt formatCode="General" sourceLinked="1"/>
        <c:majorTickMark val="out"/>
        <c:minorTickMark val="none"/>
        <c:tickLblPos val="nextTo"/>
        <c:spPr>
          <a:ln>
            <a:solidFill>
              <a:schemeClr val="tx1"/>
            </a:solidFill>
            <a:headEnd type="none" w="med" len="med"/>
            <a:tailEnd type="arrow" w="med" len="med"/>
          </a:ln>
        </c:spPr>
        <c:crossAx val="44810240"/>
        <c:crosses val="autoZero"/>
        <c:crossBetween val="midCat"/>
        <c:majorUnit val="5"/>
      </c:valAx>
      <c:valAx>
        <c:axId val="44810240"/>
        <c:scaling>
          <c:orientation val="minMax"/>
          <c:max val="528"/>
          <c:min val="500"/>
        </c:scaling>
        <c:delete val="0"/>
        <c:axPos val="l"/>
        <c:title>
          <c:tx>
            <c:rich>
              <a:bodyPr rot="-5400000" vert="horz"/>
              <a:lstStyle/>
              <a:p>
                <a:pPr>
                  <a:defRPr/>
                </a:pPr>
                <a:r>
                  <a:rPr lang="en-US" sz="1100" b="0">
                    <a:latin typeface="Times New Roman" panose="02020603050405020304" pitchFamily="18" charset="0"/>
                    <a:cs typeface="Times New Roman" panose="02020603050405020304" pitchFamily="18" charset="0"/>
                  </a:rPr>
                  <a:t>T</a:t>
                </a:r>
                <a:r>
                  <a:rPr lang="tr-TR" sz="1100" b="0" baseline="-25000">
                    <a:latin typeface="Times New Roman" panose="02020603050405020304" pitchFamily="18" charset="0"/>
                    <a:cs typeface="Times New Roman" panose="02020603050405020304" pitchFamily="18" charset="0"/>
                  </a:rPr>
                  <a:t>15</a:t>
                </a:r>
                <a:r>
                  <a:rPr lang="en-US" sz="1100" b="0">
                    <a:latin typeface="Times New Roman" panose="02020603050405020304" pitchFamily="18" charset="0"/>
                    <a:cs typeface="Times New Roman" panose="02020603050405020304" pitchFamily="18" charset="0"/>
                  </a:rPr>
                  <a:t> </a:t>
                </a:r>
                <a:r>
                  <a:rPr lang="tr-TR" sz="1100" b="0">
                    <a:latin typeface="Times New Roman" panose="02020603050405020304" pitchFamily="18" charset="0"/>
                    <a:cs typeface="Times New Roman" panose="02020603050405020304" pitchFamily="18" charset="0"/>
                  </a:rPr>
                  <a:t>(</a:t>
                </a:r>
                <a:r>
                  <a:rPr lang="en-US" sz="1100" b="0" i="0" u="none" strike="noStrike" baseline="30000">
                    <a:effectLst/>
                  </a:rPr>
                  <a:t>0</a:t>
                </a:r>
                <a:r>
                  <a:rPr lang="tr-TR" sz="1100" b="0">
                    <a:latin typeface="Times New Roman" panose="02020603050405020304" pitchFamily="18" charset="0"/>
                    <a:cs typeface="Times New Roman" panose="02020603050405020304" pitchFamily="18" charset="0"/>
                  </a:rPr>
                  <a:t>C)</a:t>
                </a:r>
                <a:endParaRPr lang="en-US" sz="1100" b="0">
                  <a:latin typeface="Times New Roman" panose="02020603050405020304" pitchFamily="18" charset="0"/>
                  <a:cs typeface="Times New Roman" panose="02020603050405020304" pitchFamily="18" charset="0"/>
                </a:endParaRPr>
              </a:p>
            </c:rich>
          </c:tx>
          <c:layout>
            <c:manualLayout>
              <c:xMode val="edge"/>
              <c:yMode val="edge"/>
              <c:x val="2.7777777777777776E-2"/>
              <c:y val="0.10183034412365123"/>
            </c:manualLayout>
          </c:layout>
          <c:overlay val="0"/>
        </c:title>
        <c:numFmt formatCode="General" sourceLinked="1"/>
        <c:majorTickMark val="out"/>
        <c:minorTickMark val="none"/>
        <c:tickLblPos val="nextTo"/>
        <c:spPr>
          <a:ln>
            <a:solidFill>
              <a:schemeClr val="tx1"/>
            </a:solidFill>
            <a:headEnd type="none" w="med" len="med"/>
            <a:tailEnd type="arrow" w="med" len="med"/>
          </a:ln>
        </c:spPr>
        <c:crossAx val="32562496"/>
        <c:crosses val="autoZero"/>
        <c:crossBetween val="midCat"/>
        <c:majorUnit val="5"/>
      </c:valAx>
      <c:spPr>
        <a:ln>
          <a:noFill/>
        </a:ln>
      </c:spPr>
    </c:plotArea>
    <c:plotVisOnly val="1"/>
    <c:dispBlanksAs val="gap"/>
    <c:showDLblsOverMax val="0"/>
  </c:chart>
  <c:spPr>
    <a:ln>
      <a:noFill/>
    </a:ln>
  </c:sp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0.17356</cdr:x>
      <cdr:y>0.89216</cdr:y>
    </cdr:from>
    <cdr:to>
      <cdr:x>0.87749</cdr:x>
      <cdr:y>0.99255</cdr:y>
    </cdr:to>
    <cdr:sp macro="" textlink="">
      <cdr:nvSpPr>
        <cdr:cNvPr id="2" name="Metin Kutusu 2"/>
        <cdr:cNvSpPr txBox="1">
          <a:spLocks xmlns:a="http://schemas.openxmlformats.org/drawingml/2006/main" noChangeArrowheads="1"/>
        </cdr:cNvSpPr>
      </cdr:nvSpPr>
      <cdr:spPr bwMode="auto">
        <a:xfrm xmlns:a="http://schemas.openxmlformats.org/drawingml/2006/main">
          <a:off x="1008112" y="3600400"/>
          <a:ext cx="4088765" cy="40513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rot="0" vert="horz" wrap="square" lIns="91440" tIns="45720" rIns="91440" bIns="45720" anchor="t" anchorCtr="0">
          <a:noAutofit/>
        </a:bodyPr>
        <a:lstStyle xmlns:a="http://schemas.openxmlformats.org/drawingml/2006/main"/>
        <a:p xmlns:a="http://schemas.openxmlformats.org/drawingml/2006/main">
          <a:pPr>
            <a:lnSpc>
              <a:spcPct val="115000"/>
            </a:lnSpc>
            <a:spcAft>
              <a:spcPts val="1000"/>
            </a:spcAft>
          </a:pPr>
          <a:r>
            <a:rPr lang="tr-TR" sz="1100">
              <a:effectLst/>
              <a:latin typeface="Calibri"/>
              <a:ea typeface="Calibri"/>
              <a:cs typeface="Times New Roman"/>
            </a:rPr>
            <a:t>Figure 1. Change of Bending Modulus for uneroded composite</a:t>
          </a:r>
        </a:p>
      </cdr:txBody>
    </cdr:sp>
  </cdr:relSizeAnchor>
</c:userShapes>
</file>

<file path=ppt/drawings/drawing2.xml><?xml version="1.0" encoding="utf-8"?>
<c:userShapes xmlns:c="http://schemas.openxmlformats.org/drawingml/2006/chart">
  <cdr:relSizeAnchor xmlns:cdr="http://schemas.openxmlformats.org/drawingml/2006/chartDrawing">
    <cdr:from>
      <cdr:x>0.0814</cdr:x>
      <cdr:y>0.89779</cdr:y>
    </cdr:from>
    <cdr:to>
      <cdr:x>0.77601</cdr:x>
      <cdr:y>1</cdr:y>
    </cdr:to>
    <cdr:sp macro="" textlink="">
      <cdr:nvSpPr>
        <cdr:cNvPr id="2" name="Metin Kutusu 2"/>
        <cdr:cNvSpPr txBox="1">
          <a:spLocks xmlns:a="http://schemas.openxmlformats.org/drawingml/2006/main" noChangeArrowheads="1"/>
        </cdr:cNvSpPr>
      </cdr:nvSpPr>
      <cdr:spPr bwMode="auto">
        <a:xfrm xmlns:a="http://schemas.openxmlformats.org/drawingml/2006/main">
          <a:off x="504056" y="3814236"/>
          <a:ext cx="4301503" cy="434236"/>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rot="0" vert="horz" wrap="square" lIns="91440" tIns="45720" rIns="91440" bIns="45720" anchor="t" anchorCtr="0">
          <a:noAutofit/>
        </a:bodyPr>
        <a:lstStyle xmlns:a="http://schemas.openxmlformats.org/drawingml/2006/main"/>
        <a:p xmlns:a="http://schemas.openxmlformats.org/drawingml/2006/main">
          <a:pPr algn="ctr">
            <a:lnSpc>
              <a:spcPct val="115000"/>
            </a:lnSpc>
            <a:spcAft>
              <a:spcPts val="1000"/>
            </a:spcAft>
          </a:pPr>
          <a:r>
            <a:rPr lang="tr-TR" sz="1100" dirty="0" err="1">
              <a:effectLst/>
              <a:latin typeface="Calibri"/>
              <a:ea typeface="Calibri"/>
              <a:cs typeface="Times New Roman"/>
            </a:rPr>
            <a:t>Figure</a:t>
          </a:r>
          <a:r>
            <a:rPr lang="tr-TR" sz="1100" dirty="0">
              <a:effectLst/>
              <a:latin typeface="Calibri"/>
              <a:ea typeface="Calibri"/>
              <a:cs typeface="Times New Roman"/>
            </a:rPr>
            <a:t> 2. </a:t>
          </a:r>
          <a:r>
            <a:rPr lang="tr-TR" sz="1100" dirty="0" err="1">
              <a:effectLst/>
              <a:latin typeface="Calibri"/>
              <a:ea typeface="Calibri"/>
              <a:cs typeface="Times New Roman"/>
            </a:rPr>
            <a:t>Change</a:t>
          </a:r>
          <a:r>
            <a:rPr lang="tr-TR" sz="1100" dirty="0">
              <a:effectLst/>
              <a:latin typeface="Calibri"/>
              <a:ea typeface="Calibri"/>
              <a:cs typeface="Times New Roman"/>
            </a:rPr>
            <a:t> of </a:t>
          </a:r>
          <a:r>
            <a:rPr lang="tr-TR" sz="1100" dirty="0" err="1">
              <a:effectLst/>
              <a:latin typeface="Calibri"/>
              <a:ea typeface="Calibri"/>
              <a:cs typeface="Times New Roman"/>
            </a:rPr>
            <a:t>Fracture</a:t>
          </a:r>
          <a:r>
            <a:rPr lang="tr-TR" sz="1100" dirty="0">
              <a:effectLst/>
              <a:latin typeface="Calibri"/>
              <a:ea typeface="Calibri"/>
              <a:cs typeface="Times New Roman"/>
            </a:rPr>
            <a:t> </a:t>
          </a:r>
          <a:r>
            <a:rPr lang="tr-TR" sz="1100" dirty="0" err="1">
              <a:effectLst/>
              <a:latin typeface="Calibri"/>
              <a:ea typeface="Calibri"/>
              <a:cs typeface="Times New Roman"/>
            </a:rPr>
            <a:t>Strength</a:t>
          </a:r>
          <a:r>
            <a:rPr lang="tr-TR" sz="1100" dirty="0">
              <a:effectLst/>
              <a:latin typeface="Calibri"/>
              <a:ea typeface="Calibri"/>
              <a:cs typeface="Times New Roman"/>
            </a:rPr>
            <a:t> </a:t>
          </a:r>
          <a:r>
            <a:rPr lang="tr-TR" sz="1100" dirty="0" err="1">
              <a:effectLst/>
              <a:latin typeface="Calibri"/>
              <a:ea typeface="Calibri"/>
              <a:cs typeface="Times New Roman"/>
            </a:rPr>
            <a:t>for</a:t>
          </a:r>
          <a:r>
            <a:rPr lang="tr-TR" sz="1100" dirty="0">
              <a:effectLst/>
              <a:latin typeface="Calibri"/>
              <a:ea typeface="Calibri"/>
              <a:cs typeface="Times New Roman"/>
            </a:rPr>
            <a:t> </a:t>
          </a:r>
          <a:r>
            <a:rPr lang="tr-TR" sz="1100" dirty="0" err="1">
              <a:effectLst/>
              <a:latin typeface="Calibri"/>
              <a:ea typeface="Calibri"/>
              <a:cs typeface="Times New Roman"/>
            </a:rPr>
            <a:t>uneroded</a:t>
          </a:r>
          <a:r>
            <a:rPr lang="tr-TR" sz="1100" dirty="0">
              <a:effectLst/>
              <a:latin typeface="Calibri"/>
              <a:ea typeface="Calibri"/>
              <a:cs typeface="Times New Roman"/>
            </a:rPr>
            <a:t> PEI </a:t>
          </a:r>
          <a:r>
            <a:rPr lang="tr-TR" sz="1100" dirty="0" err="1">
              <a:effectLst/>
              <a:latin typeface="Calibri"/>
              <a:ea typeface="Calibri"/>
              <a:cs typeface="Times New Roman"/>
            </a:rPr>
            <a:t>composite</a:t>
          </a:r>
          <a:endParaRPr lang="tr-TR" sz="1100" dirty="0">
            <a:effectLst/>
            <a:latin typeface="Calibri"/>
            <a:ea typeface="Calibri"/>
            <a:cs typeface="Times New Roman"/>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0.91045</cdr:y>
    </cdr:from>
    <cdr:to>
      <cdr:x>0.62947</cdr:x>
      <cdr:y>0.97015</cdr:y>
    </cdr:to>
    <cdr:sp macro="" textlink="">
      <cdr:nvSpPr>
        <cdr:cNvPr id="3" name="Metin Kutusu 2"/>
        <cdr:cNvSpPr txBox="1">
          <a:spLocks xmlns:a="http://schemas.openxmlformats.org/drawingml/2006/main" noChangeArrowheads="1"/>
        </cdr:cNvSpPr>
      </cdr:nvSpPr>
      <cdr:spPr bwMode="auto">
        <a:xfrm xmlns:a="http://schemas.openxmlformats.org/drawingml/2006/main">
          <a:off x="-1259632" y="4392488"/>
          <a:ext cx="3898107" cy="28804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rot="0" vert="horz" wrap="square" lIns="91440" tIns="45720" rIns="91440" bIns="4572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lnSpc>
              <a:spcPct val="115000"/>
            </a:lnSpc>
            <a:spcAft>
              <a:spcPts val="1000"/>
            </a:spcAft>
          </a:pPr>
          <a:r>
            <a:rPr lang="tr-TR" sz="1100" dirty="0" err="1">
              <a:effectLst/>
              <a:latin typeface="Calibri"/>
              <a:ea typeface="Calibri"/>
              <a:cs typeface="Times New Roman"/>
            </a:rPr>
            <a:t>Figure</a:t>
          </a:r>
          <a:r>
            <a:rPr lang="tr-TR" sz="1100" dirty="0">
              <a:effectLst/>
              <a:latin typeface="Calibri"/>
              <a:ea typeface="Calibri"/>
              <a:cs typeface="Times New Roman"/>
            </a:rPr>
            <a:t> 3. </a:t>
          </a:r>
          <a:r>
            <a:rPr lang="tr-TR" sz="1100" dirty="0" err="1">
              <a:effectLst/>
              <a:latin typeface="Calibri"/>
              <a:ea typeface="Calibri"/>
              <a:cs typeface="Times New Roman"/>
            </a:rPr>
            <a:t>Erosion</a:t>
          </a:r>
          <a:r>
            <a:rPr lang="tr-TR" sz="1100" dirty="0">
              <a:effectLst/>
              <a:latin typeface="Calibri"/>
              <a:ea typeface="Calibri"/>
              <a:cs typeface="Times New Roman"/>
            </a:rPr>
            <a:t> </a:t>
          </a:r>
          <a:r>
            <a:rPr lang="tr-TR" sz="1100" dirty="0" err="1">
              <a:effectLst/>
              <a:latin typeface="Calibri"/>
              <a:ea typeface="Calibri"/>
              <a:cs typeface="Times New Roman"/>
            </a:rPr>
            <a:t>rates</a:t>
          </a:r>
          <a:r>
            <a:rPr lang="tr-TR" sz="1100" dirty="0">
              <a:effectLst/>
              <a:latin typeface="Calibri"/>
              <a:ea typeface="Calibri"/>
              <a:cs typeface="Times New Roman"/>
            </a:rPr>
            <a:t> of </a:t>
          </a:r>
          <a:r>
            <a:rPr lang="tr-TR" sz="1100" dirty="0" err="1">
              <a:effectLst/>
              <a:latin typeface="Calibri"/>
              <a:ea typeface="Calibri"/>
              <a:cs typeface="Times New Roman"/>
            </a:rPr>
            <a:t>composite</a:t>
          </a:r>
          <a:r>
            <a:rPr lang="tr-TR" sz="1100" dirty="0">
              <a:effectLst/>
              <a:latin typeface="Calibri"/>
              <a:ea typeface="Calibri"/>
              <a:cs typeface="Times New Roman"/>
            </a:rPr>
            <a:t> </a:t>
          </a:r>
          <a:r>
            <a:rPr lang="tr-TR" sz="1100" dirty="0" err="1">
              <a:effectLst/>
              <a:latin typeface="Calibri"/>
              <a:ea typeface="Calibri"/>
              <a:cs typeface="Times New Roman"/>
            </a:rPr>
            <a:t>material</a:t>
          </a:r>
          <a:endParaRPr lang="tr-TR" sz="1100" dirty="0">
            <a:effectLst/>
            <a:latin typeface="Calibri"/>
            <a:ea typeface="Calibri"/>
            <a:cs typeface="Times New Roman"/>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0.76038</cdr:x>
      <cdr:y>0.34906</cdr:y>
    </cdr:from>
    <cdr:to>
      <cdr:x>1</cdr:x>
      <cdr:y>0.6789</cdr:y>
    </cdr:to>
    <cdr:sp macro="" textlink="">
      <cdr:nvSpPr>
        <cdr:cNvPr id="2" name="Dikdörtgen 1"/>
        <cdr:cNvSpPr/>
      </cdr:nvSpPr>
      <cdr:spPr>
        <a:xfrm xmlns:a="http://schemas.openxmlformats.org/drawingml/2006/main">
          <a:off x="3476446" y="957532"/>
          <a:ext cx="1095554" cy="904816"/>
        </a:xfrm>
        <a:prstGeom xmlns:a="http://schemas.openxmlformats.org/drawingml/2006/main" prst="rect">
          <a:avLst/>
        </a:prstGeom>
        <a:noFill xmlns:a="http://schemas.openxmlformats.org/drawingml/2006/main"/>
        <a:ln xmlns:a="http://schemas.openxmlformats.org/drawingml/2006/main" w="3175">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defTabSz="919163" eaLnBrk="0" hangingPunct="0">
              <a:defRPr sz="1200" b="0">
                <a:latin typeface="Arial" charset="0"/>
              </a:defRPr>
            </a:lvl1pPr>
          </a:lstStyle>
          <a:p>
            <a:pPr>
              <a:defRPr/>
            </a:pPr>
            <a:endParaRPr lang="tr-TR"/>
          </a:p>
        </p:txBody>
      </p:sp>
      <p:sp>
        <p:nvSpPr>
          <p:cNvPr id="4099" name="Rectangle 3"/>
          <p:cNvSpPr>
            <a:spLocks noGrp="1" noChangeArrowheads="1"/>
          </p:cNvSpPr>
          <p:nvPr>
            <p:ph type="dt" sz="quarter" idx="1"/>
          </p:nvPr>
        </p:nvSpPr>
        <p:spPr bwMode="auto">
          <a:xfrm>
            <a:off x="3849688" y="0"/>
            <a:ext cx="2944812" cy="496888"/>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defTabSz="919163" eaLnBrk="0" hangingPunct="0">
              <a:defRPr sz="1200" b="0">
                <a:latin typeface="Arial" charset="0"/>
              </a:defRPr>
            </a:lvl1pPr>
          </a:lstStyle>
          <a:p>
            <a:pPr>
              <a:defRPr/>
            </a:pPr>
            <a:endParaRPr lang="tr-TR"/>
          </a:p>
        </p:txBody>
      </p:sp>
      <p:sp>
        <p:nvSpPr>
          <p:cNvPr id="4100" name="Rectangle 4"/>
          <p:cNvSpPr>
            <a:spLocks noGrp="1" noChangeArrowheads="1"/>
          </p:cNvSpPr>
          <p:nvPr>
            <p:ph type="ftr" sz="quarter" idx="2"/>
          </p:nvPr>
        </p:nvSpPr>
        <p:spPr bwMode="auto">
          <a:xfrm>
            <a:off x="0" y="9434513"/>
            <a:ext cx="2944813" cy="49688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defTabSz="919163" eaLnBrk="0" hangingPunct="0">
              <a:defRPr sz="1200" b="0">
                <a:latin typeface="Arial" charset="0"/>
              </a:defRPr>
            </a:lvl1pPr>
          </a:lstStyle>
          <a:p>
            <a:pPr>
              <a:defRPr/>
            </a:pPr>
            <a:endParaRPr lang="tr-TR"/>
          </a:p>
        </p:txBody>
      </p:sp>
      <p:sp>
        <p:nvSpPr>
          <p:cNvPr id="4101" name="Rectangle 5"/>
          <p:cNvSpPr>
            <a:spLocks noGrp="1" noChangeArrowheads="1"/>
          </p:cNvSpPr>
          <p:nvPr>
            <p:ph type="sldNum" sz="quarter" idx="3"/>
          </p:nvPr>
        </p:nvSpPr>
        <p:spPr bwMode="auto">
          <a:xfrm>
            <a:off x="3849688" y="9434513"/>
            <a:ext cx="2944812" cy="49688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defTabSz="919163" eaLnBrk="0" hangingPunct="0">
              <a:defRPr sz="1200" b="0">
                <a:latin typeface="Arial" charset="0"/>
              </a:defRPr>
            </a:lvl1pPr>
          </a:lstStyle>
          <a:p>
            <a:pPr>
              <a:defRPr/>
            </a:pPr>
            <a:fld id="{02CBACC9-B985-47FB-9197-C6D716BA8298}" type="slidenum">
              <a:rPr lang="tr-TR"/>
              <a:pPr>
                <a:defRPr/>
              </a:pPr>
              <a:t>‹#›</a:t>
            </a:fld>
            <a:endParaRPr lang="tr-TR"/>
          </a:p>
        </p:txBody>
      </p:sp>
    </p:spTree>
    <p:extLst>
      <p:ext uri="{BB962C8B-B14F-4D97-AF65-F5344CB8AC3E}">
        <p14:creationId xmlns:p14="http://schemas.microsoft.com/office/powerpoint/2010/main" val="318245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defTabSz="919163">
              <a:defRPr sz="1200" b="0">
                <a:latin typeface="Arial" charset="0"/>
              </a:defRPr>
            </a:lvl1pPr>
          </a:lstStyle>
          <a:p>
            <a:pPr>
              <a:defRPr/>
            </a:pPr>
            <a:endParaRPr lang="tr-TR"/>
          </a:p>
        </p:txBody>
      </p:sp>
      <p:sp>
        <p:nvSpPr>
          <p:cNvPr id="3075" name="Rectangle 3"/>
          <p:cNvSpPr>
            <a:spLocks noGrp="1" noChangeArrowheads="1"/>
          </p:cNvSpPr>
          <p:nvPr>
            <p:ph type="dt" idx="1"/>
          </p:nvPr>
        </p:nvSpPr>
        <p:spPr bwMode="auto">
          <a:xfrm>
            <a:off x="3848100" y="0"/>
            <a:ext cx="2944813" cy="496888"/>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defTabSz="919163">
              <a:defRPr sz="1200" b="0">
                <a:latin typeface="Arial" charset="0"/>
              </a:defRPr>
            </a:lvl1pPr>
          </a:lstStyle>
          <a:p>
            <a:pPr>
              <a:defRPr/>
            </a:pPr>
            <a:endParaRPr lang="tr-TR"/>
          </a:p>
        </p:txBody>
      </p:sp>
      <p:sp>
        <p:nvSpPr>
          <p:cNvPr id="30724" name="Rectangle 4"/>
          <p:cNvSpPr>
            <a:spLocks noGrp="1" noRot="1" noChangeAspect="1" noChangeArrowheads="1" noTextEdit="1"/>
          </p:cNvSpPr>
          <p:nvPr>
            <p:ph type="sldImg" idx="2"/>
          </p:nvPr>
        </p:nvSpPr>
        <p:spPr bwMode="auto">
          <a:xfrm>
            <a:off x="915988" y="746125"/>
            <a:ext cx="4962525" cy="3721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79450" y="4718050"/>
            <a:ext cx="5435600" cy="4468813"/>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tr-TR" noProof="0" smtClean="0"/>
              <a:t>Click to edit Master text styles</a:t>
            </a:r>
          </a:p>
          <a:p>
            <a:pPr lvl="1"/>
            <a:r>
              <a:rPr lang="tr-TR" noProof="0" smtClean="0"/>
              <a:t>Second level</a:t>
            </a:r>
          </a:p>
          <a:p>
            <a:pPr lvl="2"/>
            <a:r>
              <a:rPr lang="tr-TR" noProof="0" smtClean="0"/>
              <a:t>Third level</a:t>
            </a:r>
          </a:p>
          <a:p>
            <a:pPr lvl="3"/>
            <a:r>
              <a:rPr lang="tr-TR" noProof="0" smtClean="0"/>
              <a:t>Fourth level</a:t>
            </a:r>
          </a:p>
          <a:p>
            <a:pPr lvl="4"/>
            <a:r>
              <a:rPr lang="tr-TR" noProof="0" smtClean="0"/>
              <a:t>Fifth level</a:t>
            </a:r>
          </a:p>
        </p:txBody>
      </p:sp>
      <p:sp>
        <p:nvSpPr>
          <p:cNvPr id="3078" name="Rectangle 6"/>
          <p:cNvSpPr>
            <a:spLocks noGrp="1" noChangeArrowheads="1"/>
          </p:cNvSpPr>
          <p:nvPr>
            <p:ph type="ftr" sz="quarter" idx="4"/>
          </p:nvPr>
        </p:nvSpPr>
        <p:spPr bwMode="auto">
          <a:xfrm>
            <a:off x="0" y="9432925"/>
            <a:ext cx="2944813" cy="496888"/>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defTabSz="919163">
              <a:defRPr sz="1200" b="0">
                <a:latin typeface="Arial" charset="0"/>
              </a:defRPr>
            </a:lvl1pPr>
          </a:lstStyle>
          <a:p>
            <a:pPr>
              <a:defRPr/>
            </a:pPr>
            <a:endParaRPr lang="tr-TR"/>
          </a:p>
        </p:txBody>
      </p:sp>
      <p:sp>
        <p:nvSpPr>
          <p:cNvPr id="3079" name="Rectangle 7"/>
          <p:cNvSpPr>
            <a:spLocks noGrp="1" noChangeArrowheads="1"/>
          </p:cNvSpPr>
          <p:nvPr>
            <p:ph type="sldNum" sz="quarter" idx="5"/>
          </p:nvPr>
        </p:nvSpPr>
        <p:spPr bwMode="auto">
          <a:xfrm>
            <a:off x="3848100" y="9432925"/>
            <a:ext cx="2944813" cy="496888"/>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defTabSz="919163">
              <a:defRPr sz="1200" b="0">
                <a:latin typeface="Arial" charset="0"/>
              </a:defRPr>
            </a:lvl1pPr>
          </a:lstStyle>
          <a:p>
            <a:pPr>
              <a:defRPr/>
            </a:pPr>
            <a:fld id="{69ED7FF6-CBEF-469A-84A7-661A70E1A487}" type="slidenum">
              <a:rPr lang="tr-TR"/>
              <a:pPr>
                <a:defRPr/>
              </a:pPr>
              <a:t>‹#›</a:t>
            </a:fld>
            <a:endParaRPr lang="tr-TR"/>
          </a:p>
        </p:txBody>
      </p:sp>
    </p:spTree>
    <p:extLst>
      <p:ext uri="{BB962C8B-B14F-4D97-AF65-F5344CB8AC3E}">
        <p14:creationId xmlns:p14="http://schemas.microsoft.com/office/powerpoint/2010/main" val="17395926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ayt Görüntüsü Yer Tutucusu 1"/>
          <p:cNvSpPr>
            <a:spLocks noGrp="1" noRot="1" noChangeAspect="1" noTextEdit="1"/>
          </p:cNvSpPr>
          <p:nvPr>
            <p:ph type="sldImg"/>
          </p:nvPr>
        </p:nvSpPr>
        <p:spPr>
          <a:ln/>
        </p:spPr>
      </p:sp>
      <p:sp>
        <p:nvSpPr>
          <p:cNvPr id="33795" name="Not Yer Tutucusu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
        <p:nvSpPr>
          <p:cNvPr id="33796" name="Slayt Numarası Yer Tutucus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spcBef>
                <a:spcPct val="30000"/>
              </a:spcBef>
              <a:defRPr sz="1200">
                <a:solidFill>
                  <a:schemeClr val="tx1"/>
                </a:solidFill>
                <a:latin typeface="Arial" charset="0"/>
              </a:defRPr>
            </a:lvl1pPr>
            <a:lvl2pPr marL="742950" indent="-285750" defTabSz="919163" eaLnBrk="0" hangingPunct="0">
              <a:spcBef>
                <a:spcPct val="30000"/>
              </a:spcBef>
              <a:defRPr sz="1200">
                <a:solidFill>
                  <a:schemeClr val="tx1"/>
                </a:solidFill>
                <a:latin typeface="Arial" charset="0"/>
              </a:defRPr>
            </a:lvl2pPr>
            <a:lvl3pPr marL="1143000" indent="-228600" defTabSz="919163" eaLnBrk="0" hangingPunct="0">
              <a:spcBef>
                <a:spcPct val="30000"/>
              </a:spcBef>
              <a:defRPr sz="1200">
                <a:solidFill>
                  <a:schemeClr val="tx1"/>
                </a:solidFill>
                <a:latin typeface="Arial" charset="0"/>
              </a:defRPr>
            </a:lvl3pPr>
            <a:lvl4pPr marL="1600200" indent="-228600" defTabSz="919163" eaLnBrk="0" hangingPunct="0">
              <a:spcBef>
                <a:spcPct val="30000"/>
              </a:spcBef>
              <a:defRPr sz="1200">
                <a:solidFill>
                  <a:schemeClr val="tx1"/>
                </a:solidFill>
                <a:latin typeface="Arial" charset="0"/>
              </a:defRPr>
            </a:lvl4pPr>
            <a:lvl5pPr marL="2057400" indent="-228600" defTabSz="919163" eaLnBrk="0" hangingPunct="0">
              <a:spcBef>
                <a:spcPct val="30000"/>
              </a:spcBef>
              <a:defRPr sz="1200">
                <a:solidFill>
                  <a:schemeClr val="tx1"/>
                </a:solidFill>
                <a:latin typeface="Arial" charset="0"/>
              </a:defRPr>
            </a:lvl5pPr>
            <a:lvl6pPr marL="2514600" indent="-228600" defTabSz="919163" eaLnBrk="0" fontAlgn="base" hangingPunct="0">
              <a:spcBef>
                <a:spcPct val="30000"/>
              </a:spcBef>
              <a:spcAft>
                <a:spcPct val="0"/>
              </a:spcAft>
              <a:defRPr sz="1200">
                <a:solidFill>
                  <a:schemeClr val="tx1"/>
                </a:solidFill>
                <a:latin typeface="Arial" charset="0"/>
              </a:defRPr>
            </a:lvl6pPr>
            <a:lvl7pPr marL="2971800" indent="-228600" defTabSz="919163" eaLnBrk="0" fontAlgn="base" hangingPunct="0">
              <a:spcBef>
                <a:spcPct val="30000"/>
              </a:spcBef>
              <a:spcAft>
                <a:spcPct val="0"/>
              </a:spcAft>
              <a:defRPr sz="1200">
                <a:solidFill>
                  <a:schemeClr val="tx1"/>
                </a:solidFill>
                <a:latin typeface="Arial" charset="0"/>
              </a:defRPr>
            </a:lvl7pPr>
            <a:lvl8pPr marL="3429000" indent="-228600" defTabSz="919163" eaLnBrk="0" fontAlgn="base" hangingPunct="0">
              <a:spcBef>
                <a:spcPct val="30000"/>
              </a:spcBef>
              <a:spcAft>
                <a:spcPct val="0"/>
              </a:spcAft>
              <a:defRPr sz="1200">
                <a:solidFill>
                  <a:schemeClr val="tx1"/>
                </a:solidFill>
                <a:latin typeface="Arial" charset="0"/>
              </a:defRPr>
            </a:lvl8pPr>
            <a:lvl9pPr marL="3886200" indent="-228600" defTabSz="9191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87290B5-F92D-4688-92A1-00D1740399C8}" type="slidenum">
              <a:rPr lang="tr-TR" altLang="tr-TR" smtClean="0"/>
              <a:pPr eaLnBrk="1" hangingPunct="1">
                <a:spcBef>
                  <a:spcPct val="0"/>
                </a:spcBef>
              </a:pPr>
              <a:t>6</a:t>
            </a:fld>
            <a:endParaRPr lang="tr-TR" alt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69ED7FF6-CBEF-469A-84A7-661A70E1A487}" type="slidenum">
              <a:rPr lang="tr-TR" smtClean="0"/>
              <a:pPr>
                <a:defRPr/>
              </a:pPr>
              <a:t>11</a:t>
            </a:fld>
            <a:endParaRPr lang="tr-TR"/>
          </a:p>
        </p:txBody>
      </p:sp>
    </p:spTree>
    <p:extLst>
      <p:ext uri="{BB962C8B-B14F-4D97-AF65-F5344CB8AC3E}">
        <p14:creationId xmlns:p14="http://schemas.microsoft.com/office/powerpoint/2010/main" val="1040662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3848100" y="9432925"/>
            <a:ext cx="2944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defTabSz="919163" eaLnBrk="0" hangingPunct="0">
              <a:spcBef>
                <a:spcPct val="30000"/>
              </a:spcBef>
              <a:defRPr sz="1200">
                <a:solidFill>
                  <a:schemeClr val="tx1"/>
                </a:solidFill>
                <a:latin typeface="Arial" charset="0"/>
              </a:defRPr>
            </a:lvl1pPr>
            <a:lvl2pPr marL="742950" indent="-285750" defTabSz="919163" eaLnBrk="0" hangingPunct="0">
              <a:spcBef>
                <a:spcPct val="30000"/>
              </a:spcBef>
              <a:defRPr sz="1200">
                <a:solidFill>
                  <a:schemeClr val="tx1"/>
                </a:solidFill>
                <a:latin typeface="Arial" charset="0"/>
              </a:defRPr>
            </a:lvl2pPr>
            <a:lvl3pPr marL="1143000" indent="-228600" defTabSz="919163" eaLnBrk="0" hangingPunct="0">
              <a:spcBef>
                <a:spcPct val="30000"/>
              </a:spcBef>
              <a:defRPr sz="1200">
                <a:solidFill>
                  <a:schemeClr val="tx1"/>
                </a:solidFill>
                <a:latin typeface="Arial" charset="0"/>
              </a:defRPr>
            </a:lvl3pPr>
            <a:lvl4pPr marL="1600200" indent="-228600" defTabSz="919163" eaLnBrk="0" hangingPunct="0">
              <a:spcBef>
                <a:spcPct val="30000"/>
              </a:spcBef>
              <a:defRPr sz="1200">
                <a:solidFill>
                  <a:schemeClr val="tx1"/>
                </a:solidFill>
                <a:latin typeface="Arial" charset="0"/>
              </a:defRPr>
            </a:lvl4pPr>
            <a:lvl5pPr marL="2057400" indent="-228600" defTabSz="919163" eaLnBrk="0" hangingPunct="0">
              <a:spcBef>
                <a:spcPct val="30000"/>
              </a:spcBef>
              <a:defRPr sz="1200">
                <a:solidFill>
                  <a:schemeClr val="tx1"/>
                </a:solidFill>
                <a:latin typeface="Arial" charset="0"/>
              </a:defRPr>
            </a:lvl5pPr>
            <a:lvl6pPr marL="2514600" indent="-228600" defTabSz="919163" eaLnBrk="0" fontAlgn="base" hangingPunct="0">
              <a:spcBef>
                <a:spcPct val="30000"/>
              </a:spcBef>
              <a:spcAft>
                <a:spcPct val="0"/>
              </a:spcAft>
              <a:defRPr sz="1200">
                <a:solidFill>
                  <a:schemeClr val="tx1"/>
                </a:solidFill>
                <a:latin typeface="Arial" charset="0"/>
              </a:defRPr>
            </a:lvl6pPr>
            <a:lvl7pPr marL="2971800" indent="-228600" defTabSz="919163" eaLnBrk="0" fontAlgn="base" hangingPunct="0">
              <a:spcBef>
                <a:spcPct val="30000"/>
              </a:spcBef>
              <a:spcAft>
                <a:spcPct val="0"/>
              </a:spcAft>
              <a:defRPr sz="1200">
                <a:solidFill>
                  <a:schemeClr val="tx1"/>
                </a:solidFill>
                <a:latin typeface="Arial" charset="0"/>
              </a:defRPr>
            </a:lvl7pPr>
            <a:lvl8pPr marL="3429000" indent="-228600" defTabSz="919163" eaLnBrk="0" fontAlgn="base" hangingPunct="0">
              <a:spcBef>
                <a:spcPct val="30000"/>
              </a:spcBef>
              <a:spcAft>
                <a:spcPct val="0"/>
              </a:spcAft>
              <a:defRPr sz="1200">
                <a:solidFill>
                  <a:schemeClr val="tx1"/>
                </a:solidFill>
                <a:latin typeface="Arial" charset="0"/>
              </a:defRPr>
            </a:lvl8pPr>
            <a:lvl9pPr marL="3886200" indent="-228600" defTabSz="919163" eaLnBrk="0" fontAlgn="base" hangingPunct="0">
              <a:spcBef>
                <a:spcPct val="30000"/>
              </a:spcBef>
              <a:spcAft>
                <a:spcPct val="0"/>
              </a:spcAft>
              <a:defRPr sz="1200">
                <a:solidFill>
                  <a:schemeClr val="tx1"/>
                </a:solidFill>
                <a:latin typeface="Arial" charset="0"/>
              </a:defRPr>
            </a:lvl9pPr>
          </a:lstStyle>
          <a:p>
            <a:pPr algn="r" eaLnBrk="1" hangingPunct="1">
              <a:spcBef>
                <a:spcPct val="0"/>
              </a:spcBef>
            </a:pPr>
            <a:fld id="{26FD1366-1B3C-4C8D-BF6B-1748C7902027}" type="slidenum">
              <a:rPr lang="en-US" altLang="tr-TR" b="0"/>
              <a:pPr algn="r" eaLnBrk="1" hangingPunct="1">
                <a:spcBef>
                  <a:spcPct val="0"/>
                </a:spcBef>
              </a:pPr>
              <a:t>13</a:t>
            </a:fld>
            <a:endParaRPr lang="en-US" altLang="tr-TR" b="0"/>
          </a:p>
        </p:txBody>
      </p:sp>
      <p:sp>
        <p:nvSpPr>
          <p:cNvPr id="35843" name="Rectangle 2"/>
          <p:cNvSpPr>
            <a:spLocks noGrp="1" noRot="1" noChangeAspect="1" noChangeArrowheads="1" noTextEdit="1"/>
          </p:cNvSpPr>
          <p:nvPr>
            <p:ph type="sldImg"/>
          </p:nvPr>
        </p:nvSpPr>
        <p:spPr>
          <a:solidFill>
            <a:srgbClr val="FFFFFF"/>
          </a:solidFill>
          <a:ln/>
        </p:spPr>
      </p:sp>
      <p:sp>
        <p:nvSpPr>
          <p:cNvPr id="35844" name="Rectangle 3"/>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endParaRPr lang="en-US" alt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ayt Görüntüsü Yer Tutucusu 1"/>
          <p:cNvSpPr>
            <a:spLocks noGrp="1" noRot="1" noChangeAspect="1" noTextEdit="1"/>
          </p:cNvSpPr>
          <p:nvPr>
            <p:ph type="sldImg"/>
          </p:nvPr>
        </p:nvSpPr>
        <p:spPr>
          <a:ln/>
        </p:spPr>
      </p:sp>
      <p:sp>
        <p:nvSpPr>
          <p:cNvPr id="36867" name="Not Yer Tutucusu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p>
        </p:txBody>
      </p:sp>
      <p:sp>
        <p:nvSpPr>
          <p:cNvPr id="36868" name="Slayt Numarası Yer Tutucus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spcBef>
                <a:spcPct val="30000"/>
              </a:spcBef>
              <a:defRPr sz="1200">
                <a:solidFill>
                  <a:schemeClr val="tx1"/>
                </a:solidFill>
                <a:latin typeface="Arial" charset="0"/>
              </a:defRPr>
            </a:lvl1pPr>
            <a:lvl2pPr marL="742950" indent="-285750" defTabSz="919163" eaLnBrk="0" hangingPunct="0">
              <a:spcBef>
                <a:spcPct val="30000"/>
              </a:spcBef>
              <a:defRPr sz="1200">
                <a:solidFill>
                  <a:schemeClr val="tx1"/>
                </a:solidFill>
                <a:latin typeface="Arial" charset="0"/>
              </a:defRPr>
            </a:lvl2pPr>
            <a:lvl3pPr marL="1143000" indent="-228600" defTabSz="919163" eaLnBrk="0" hangingPunct="0">
              <a:spcBef>
                <a:spcPct val="30000"/>
              </a:spcBef>
              <a:defRPr sz="1200">
                <a:solidFill>
                  <a:schemeClr val="tx1"/>
                </a:solidFill>
                <a:latin typeface="Arial" charset="0"/>
              </a:defRPr>
            </a:lvl3pPr>
            <a:lvl4pPr marL="1600200" indent="-228600" defTabSz="919163" eaLnBrk="0" hangingPunct="0">
              <a:spcBef>
                <a:spcPct val="30000"/>
              </a:spcBef>
              <a:defRPr sz="1200">
                <a:solidFill>
                  <a:schemeClr val="tx1"/>
                </a:solidFill>
                <a:latin typeface="Arial" charset="0"/>
              </a:defRPr>
            </a:lvl4pPr>
            <a:lvl5pPr marL="2057400" indent="-228600" defTabSz="919163" eaLnBrk="0" hangingPunct="0">
              <a:spcBef>
                <a:spcPct val="30000"/>
              </a:spcBef>
              <a:defRPr sz="1200">
                <a:solidFill>
                  <a:schemeClr val="tx1"/>
                </a:solidFill>
                <a:latin typeface="Arial" charset="0"/>
              </a:defRPr>
            </a:lvl5pPr>
            <a:lvl6pPr marL="2514600" indent="-228600" defTabSz="919163" eaLnBrk="0" fontAlgn="base" hangingPunct="0">
              <a:spcBef>
                <a:spcPct val="30000"/>
              </a:spcBef>
              <a:spcAft>
                <a:spcPct val="0"/>
              </a:spcAft>
              <a:defRPr sz="1200">
                <a:solidFill>
                  <a:schemeClr val="tx1"/>
                </a:solidFill>
                <a:latin typeface="Arial" charset="0"/>
              </a:defRPr>
            </a:lvl6pPr>
            <a:lvl7pPr marL="2971800" indent="-228600" defTabSz="919163" eaLnBrk="0" fontAlgn="base" hangingPunct="0">
              <a:spcBef>
                <a:spcPct val="30000"/>
              </a:spcBef>
              <a:spcAft>
                <a:spcPct val="0"/>
              </a:spcAft>
              <a:defRPr sz="1200">
                <a:solidFill>
                  <a:schemeClr val="tx1"/>
                </a:solidFill>
                <a:latin typeface="Arial" charset="0"/>
              </a:defRPr>
            </a:lvl7pPr>
            <a:lvl8pPr marL="3429000" indent="-228600" defTabSz="919163" eaLnBrk="0" fontAlgn="base" hangingPunct="0">
              <a:spcBef>
                <a:spcPct val="30000"/>
              </a:spcBef>
              <a:spcAft>
                <a:spcPct val="0"/>
              </a:spcAft>
              <a:defRPr sz="1200">
                <a:solidFill>
                  <a:schemeClr val="tx1"/>
                </a:solidFill>
                <a:latin typeface="Arial" charset="0"/>
              </a:defRPr>
            </a:lvl8pPr>
            <a:lvl9pPr marL="3886200" indent="-228600" defTabSz="91916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F87C97F-D0E2-4B02-A5F9-CA8EC4034309}" type="slidenum">
              <a:rPr lang="tr-TR" altLang="tr-TR" smtClean="0"/>
              <a:pPr eaLnBrk="1" hangingPunct="1">
                <a:spcBef>
                  <a:spcPct val="0"/>
                </a:spcBef>
              </a:pPr>
              <a:t>15</a:t>
            </a:fld>
            <a:endParaRPr lang="tr-TR" alt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48100" y="9432925"/>
            <a:ext cx="2944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defTabSz="919163" eaLnBrk="0" hangingPunct="0">
              <a:spcBef>
                <a:spcPct val="30000"/>
              </a:spcBef>
              <a:defRPr sz="1200">
                <a:solidFill>
                  <a:schemeClr val="tx1"/>
                </a:solidFill>
                <a:latin typeface="Arial" charset="0"/>
              </a:defRPr>
            </a:lvl1pPr>
            <a:lvl2pPr marL="742950" indent="-285750" defTabSz="919163" eaLnBrk="0" hangingPunct="0">
              <a:spcBef>
                <a:spcPct val="30000"/>
              </a:spcBef>
              <a:defRPr sz="1200">
                <a:solidFill>
                  <a:schemeClr val="tx1"/>
                </a:solidFill>
                <a:latin typeface="Arial" charset="0"/>
              </a:defRPr>
            </a:lvl2pPr>
            <a:lvl3pPr marL="1143000" indent="-228600" defTabSz="919163" eaLnBrk="0" hangingPunct="0">
              <a:spcBef>
                <a:spcPct val="30000"/>
              </a:spcBef>
              <a:defRPr sz="1200">
                <a:solidFill>
                  <a:schemeClr val="tx1"/>
                </a:solidFill>
                <a:latin typeface="Arial" charset="0"/>
              </a:defRPr>
            </a:lvl3pPr>
            <a:lvl4pPr marL="1600200" indent="-228600" defTabSz="919163" eaLnBrk="0" hangingPunct="0">
              <a:spcBef>
                <a:spcPct val="30000"/>
              </a:spcBef>
              <a:defRPr sz="1200">
                <a:solidFill>
                  <a:schemeClr val="tx1"/>
                </a:solidFill>
                <a:latin typeface="Arial" charset="0"/>
              </a:defRPr>
            </a:lvl4pPr>
            <a:lvl5pPr marL="2057400" indent="-228600" defTabSz="919163" eaLnBrk="0" hangingPunct="0">
              <a:spcBef>
                <a:spcPct val="30000"/>
              </a:spcBef>
              <a:defRPr sz="1200">
                <a:solidFill>
                  <a:schemeClr val="tx1"/>
                </a:solidFill>
                <a:latin typeface="Arial" charset="0"/>
              </a:defRPr>
            </a:lvl5pPr>
            <a:lvl6pPr marL="2514600" indent="-228600" defTabSz="919163" eaLnBrk="0" fontAlgn="base" hangingPunct="0">
              <a:spcBef>
                <a:spcPct val="30000"/>
              </a:spcBef>
              <a:spcAft>
                <a:spcPct val="0"/>
              </a:spcAft>
              <a:defRPr sz="1200">
                <a:solidFill>
                  <a:schemeClr val="tx1"/>
                </a:solidFill>
                <a:latin typeface="Arial" charset="0"/>
              </a:defRPr>
            </a:lvl6pPr>
            <a:lvl7pPr marL="2971800" indent="-228600" defTabSz="919163" eaLnBrk="0" fontAlgn="base" hangingPunct="0">
              <a:spcBef>
                <a:spcPct val="30000"/>
              </a:spcBef>
              <a:spcAft>
                <a:spcPct val="0"/>
              </a:spcAft>
              <a:defRPr sz="1200">
                <a:solidFill>
                  <a:schemeClr val="tx1"/>
                </a:solidFill>
                <a:latin typeface="Arial" charset="0"/>
              </a:defRPr>
            </a:lvl7pPr>
            <a:lvl8pPr marL="3429000" indent="-228600" defTabSz="919163" eaLnBrk="0" fontAlgn="base" hangingPunct="0">
              <a:spcBef>
                <a:spcPct val="30000"/>
              </a:spcBef>
              <a:spcAft>
                <a:spcPct val="0"/>
              </a:spcAft>
              <a:defRPr sz="1200">
                <a:solidFill>
                  <a:schemeClr val="tx1"/>
                </a:solidFill>
                <a:latin typeface="Arial" charset="0"/>
              </a:defRPr>
            </a:lvl8pPr>
            <a:lvl9pPr marL="3886200" indent="-228600" defTabSz="919163" eaLnBrk="0" fontAlgn="base" hangingPunct="0">
              <a:spcBef>
                <a:spcPct val="30000"/>
              </a:spcBef>
              <a:spcAft>
                <a:spcPct val="0"/>
              </a:spcAft>
              <a:defRPr sz="1200">
                <a:solidFill>
                  <a:schemeClr val="tx1"/>
                </a:solidFill>
                <a:latin typeface="Arial" charset="0"/>
              </a:defRPr>
            </a:lvl9pPr>
          </a:lstStyle>
          <a:p>
            <a:pPr algn="r" eaLnBrk="1" hangingPunct="1">
              <a:spcBef>
                <a:spcPct val="0"/>
              </a:spcBef>
            </a:pPr>
            <a:fld id="{DF1701AA-045A-4C53-8D99-0F3FCB51895A}" type="slidenum">
              <a:rPr lang="en-US" altLang="tr-TR" b="0"/>
              <a:pPr algn="r" eaLnBrk="1" hangingPunct="1">
                <a:spcBef>
                  <a:spcPct val="0"/>
                </a:spcBef>
              </a:pPr>
              <a:t>19</a:t>
            </a:fld>
            <a:endParaRPr lang="en-US" altLang="tr-TR" b="0"/>
          </a:p>
        </p:txBody>
      </p:sp>
      <p:sp>
        <p:nvSpPr>
          <p:cNvPr id="37891" name="Rectangle 2"/>
          <p:cNvSpPr>
            <a:spLocks noGrp="1" noRot="1" noChangeAspect="1" noChangeArrowheads="1" noTextEdit="1"/>
          </p:cNvSpPr>
          <p:nvPr>
            <p:ph type="sldImg"/>
          </p:nvPr>
        </p:nvSpPr>
        <p:spPr>
          <a:solidFill>
            <a:srgbClr val="FFFFFF"/>
          </a:solidFill>
          <a:ln/>
        </p:spPr>
      </p:sp>
      <p:sp>
        <p:nvSpPr>
          <p:cNvPr id="37892" name="Rectangle 3"/>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endParaRPr lang="en-US"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pPr>
              <a:defRPr/>
            </a:pPr>
            <a:fld id="{412086A7-B2AA-4008-8677-37BDE4CA214B}" type="datetime1">
              <a:rPr lang="en-US" smtClean="0"/>
              <a:pPr>
                <a:defRPr/>
              </a:pPr>
              <a:t>10/15/2015</a:t>
            </a:fld>
            <a:endParaRPr lang="en-US"/>
          </a:p>
        </p:txBody>
      </p:sp>
      <p:sp>
        <p:nvSpPr>
          <p:cNvPr id="5" name="Footer Placeholder 4"/>
          <p:cNvSpPr>
            <a:spLocks noGrp="1"/>
          </p:cNvSpPr>
          <p:nvPr>
            <p:ph type="ftr" sz="quarter" idx="11"/>
          </p:nvPr>
        </p:nvSpPr>
        <p:spPr/>
        <p:txBody>
          <a:bodyPr/>
          <a:lstStyle/>
          <a:p>
            <a:pPr>
              <a:defRPr/>
            </a:pPr>
            <a:r>
              <a:rPr lang="tr-TR" altLang="tr-TR" smtClean="0"/>
              <a:t>O. Güvenen XI</a:t>
            </a:r>
            <a:endParaRPr lang="tr-TR" altLang="tr-TR"/>
          </a:p>
        </p:txBody>
      </p:sp>
      <p:sp>
        <p:nvSpPr>
          <p:cNvPr id="6" name="Slide Number Placeholder 5"/>
          <p:cNvSpPr>
            <a:spLocks noGrp="1"/>
          </p:cNvSpPr>
          <p:nvPr>
            <p:ph type="sldNum" sz="quarter" idx="12"/>
          </p:nvPr>
        </p:nvSpPr>
        <p:spPr/>
        <p:txBody>
          <a:bodyPr/>
          <a:lstStyle/>
          <a:p>
            <a:pPr>
              <a:defRPr/>
            </a:pPr>
            <a:fld id="{DA24FC7C-10EF-4A00-B174-9C32202AE1FF}" type="slidenum">
              <a:rPr lang="tr-TR" smtClean="0"/>
              <a:pPr>
                <a:defRPr/>
              </a:pPr>
              <a:t>‹#›</a:t>
            </a:fld>
            <a:endParaRPr lang="tr-TR"/>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tr-TR" smtClean="0"/>
              <a:t>Asıl başlık stili için tıklatın</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67D23B34-2594-42CE-8B35-83B38AFC37CA}" type="datetime1">
              <a:rPr lang="en-US" smtClean="0"/>
              <a:pPr>
                <a:defRPr/>
              </a:pPr>
              <a:t>10/15/2015</a:t>
            </a:fld>
            <a:endParaRPr lang="en-US"/>
          </a:p>
        </p:txBody>
      </p:sp>
      <p:sp>
        <p:nvSpPr>
          <p:cNvPr id="5" name="Footer Placeholder 4"/>
          <p:cNvSpPr>
            <a:spLocks noGrp="1"/>
          </p:cNvSpPr>
          <p:nvPr>
            <p:ph type="ftr" sz="quarter" idx="11"/>
          </p:nvPr>
        </p:nvSpPr>
        <p:spPr/>
        <p:txBody>
          <a:bodyPr/>
          <a:lstStyle/>
          <a:p>
            <a:pPr>
              <a:defRPr/>
            </a:pPr>
            <a:r>
              <a:rPr lang="tr-TR" altLang="tr-TR" smtClean="0"/>
              <a:t>O. Güvenen XI</a:t>
            </a:r>
            <a:endParaRPr lang="tr-TR" altLang="tr-TR"/>
          </a:p>
        </p:txBody>
      </p:sp>
      <p:sp>
        <p:nvSpPr>
          <p:cNvPr id="6" name="Slide Number Placeholder 5"/>
          <p:cNvSpPr>
            <a:spLocks noGrp="1"/>
          </p:cNvSpPr>
          <p:nvPr>
            <p:ph type="sldNum" sz="quarter" idx="12"/>
          </p:nvPr>
        </p:nvSpPr>
        <p:spPr/>
        <p:txBody>
          <a:bodyPr/>
          <a:lstStyle/>
          <a:p>
            <a:pPr>
              <a:defRPr/>
            </a:pPr>
            <a:fld id="{19614925-99CA-4018-884A-2F89238C7DAD}" type="slidenum">
              <a:rPr lang="tr-TR" smtClean="0"/>
              <a:pPr>
                <a:defRPr/>
              </a:pPr>
              <a:t>‹#›</a:t>
            </a:fld>
            <a:endParaRPr lang="tr-TR"/>
          </a:p>
        </p:txBody>
      </p:sp>
      <p:sp>
        <p:nvSpPr>
          <p:cNvPr id="8" name="Title 7"/>
          <p:cNvSpPr>
            <a:spLocks noGrp="1"/>
          </p:cNvSpPr>
          <p:nvPr>
            <p:ph type="title"/>
          </p:nvPr>
        </p:nvSpPr>
        <p:spPr/>
        <p:txBody>
          <a:bodyPr/>
          <a:lstStyle/>
          <a:p>
            <a:r>
              <a:rPr lang="tr-TR" smtClean="0"/>
              <a:t>Asıl başlık stili için tıklatın</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tr-TR" smtClean="0"/>
              <a:t>Asıl başlık stili için tıklatın</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pPr>
              <a:defRPr/>
            </a:pPr>
            <a:fld id="{67D23B34-2594-42CE-8B35-83B38AFC37CA}" type="datetime1">
              <a:rPr lang="en-US" smtClean="0"/>
              <a:pPr>
                <a:defRPr/>
              </a:pPr>
              <a:t>10/15/2015</a:t>
            </a:fld>
            <a:endParaRPr lang="en-US"/>
          </a:p>
        </p:txBody>
      </p:sp>
      <p:sp>
        <p:nvSpPr>
          <p:cNvPr id="5" name="Footer Placeholder 4"/>
          <p:cNvSpPr>
            <a:spLocks noGrp="1"/>
          </p:cNvSpPr>
          <p:nvPr>
            <p:ph type="ftr" sz="quarter" idx="11"/>
          </p:nvPr>
        </p:nvSpPr>
        <p:spPr/>
        <p:txBody>
          <a:bodyPr/>
          <a:lstStyle/>
          <a:p>
            <a:pPr>
              <a:defRPr/>
            </a:pPr>
            <a:r>
              <a:rPr lang="tr-TR" altLang="tr-TR" smtClean="0"/>
              <a:t>O. Güvenen XI</a:t>
            </a:r>
            <a:endParaRPr lang="tr-TR" altLang="tr-TR"/>
          </a:p>
        </p:txBody>
      </p:sp>
      <p:sp>
        <p:nvSpPr>
          <p:cNvPr id="6" name="Slide Number Placeholder 5"/>
          <p:cNvSpPr>
            <a:spLocks noGrp="1"/>
          </p:cNvSpPr>
          <p:nvPr>
            <p:ph type="sldNum" sz="quarter" idx="12"/>
          </p:nvPr>
        </p:nvSpPr>
        <p:spPr/>
        <p:txBody>
          <a:bodyPr/>
          <a:lstStyle/>
          <a:p>
            <a:pPr>
              <a:defRPr/>
            </a:pPr>
            <a:fld id="{19614925-99CA-4018-884A-2F89238C7DAD}" type="slidenum">
              <a:rPr lang="tr-TR" smtClean="0"/>
              <a:pPr>
                <a:defRPr/>
              </a:pPr>
              <a:t>‹#›</a:t>
            </a:fld>
            <a:endParaRPr lang="tr-TR"/>
          </a:p>
        </p:txBody>
      </p:sp>
    </p:spTree>
  </p:cSld>
  <p:clrMapOvr>
    <a:masterClrMapping/>
  </p:clrMapOvr>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fld id="{67D23B34-2594-42CE-8B35-83B38AFC37CA}" type="datetime1">
              <a:rPr lang="en-US" smtClean="0"/>
              <a:pPr>
                <a:defRPr/>
              </a:pPr>
              <a:t>10/15/2015</a:t>
            </a:fld>
            <a:endParaRPr lang="en-US"/>
          </a:p>
        </p:txBody>
      </p:sp>
      <p:sp>
        <p:nvSpPr>
          <p:cNvPr id="6" name="Footer Placeholder 5"/>
          <p:cNvSpPr>
            <a:spLocks noGrp="1"/>
          </p:cNvSpPr>
          <p:nvPr>
            <p:ph type="ftr" sz="quarter" idx="11"/>
          </p:nvPr>
        </p:nvSpPr>
        <p:spPr/>
        <p:txBody>
          <a:bodyPr/>
          <a:lstStyle/>
          <a:p>
            <a:pPr>
              <a:defRPr/>
            </a:pPr>
            <a:r>
              <a:rPr lang="tr-TR" altLang="tr-TR" smtClean="0"/>
              <a:t>O. Güvenen XI</a:t>
            </a:r>
            <a:endParaRPr lang="tr-TR" altLang="tr-TR"/>
          </a:p>
        </p:txBody>
      </p:sp>
      <p:sp>
        <p:nvSpPr>
          <p:cNvPr id="7" name="Slide Number Placeholder 6"/>
          <p:cNvSpPr>
            <a:spLocks noGrp="1"/>
          </p:cNvSpPr>
          <p:nvPr>
            <p:ph type="sldNum" sz="quarter" idx="12"/>
          </p:nvPr>
        </p:nvSpPr>
        <p:spPr/>
        <p:txBody>
          <a:bodyPr/>
          <a:lstStyle/>
          <a:p>
            <a:pPr>
              <a:defRPr/>
            </a:pPr>
            <a:fld id="{19614925-99CA-4018-884A-2F89238C7DAD}" type="slidenum">
              <a:rPr lang="tr-TR" smtClean="0"/>
              <a:pPr>
                <a:defRPr/>
              </a:pPr>
              <a:t>‹#›</a:t>
            </a:fld>
            <a:endParaRPr lang="tr-TR"/>
          </a:p>
        </p:txBody>
      </p:sp>
      <p:sp>
        <p:nvSpPr>
          <p:cNvPr id="8" name="Title 7"/>
          <p:cNvSpPr>
            <a:spLocks noGrp="1"/>
          </p:cNvSpPr>
          <p:nvPr>
            <p:ph type="title"/>
          </p:nvPr>
        </p:nvSpPr>
        <p:spPr/>
        <p:txBody>
          <a:bodyPr/>
          <a:lstStyle/>
          <a:p>
            <a:r>
              <a:rPr lang="tr-TR" smtClean="0"/>
              <a:t>Asıl başlık stili için tıklatın</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timing>
    <p:tnLst>
      <p:par>
        <p:cTn id="1" dur="indefinite" restart="never" nodeType="tmRoot"/>
      </p:par>
    </p:tnLst>
  </p:timing>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tr-TR" smtClean="0"/>
              <a:t>Asıl metin stillerini düzenlemek için tıklatın</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pPr>
              <a:defRPr/>
            </a:pPr>
            <a:fld id="{67D23B34-2594-42CE-8B35-83B38AFC37CA}" type="datetime1">
              <a:rPr lang="en-US" smtClean="0"/>
              <a:pPr>
                <a:defRPr/>
              </a:pPr>
              <a:t>10/15/2015</a:t>
            </a:fld>
            <a:endParaRPr lang="en-US"/>
          </a:p>
        </p:txBody>
      </p:sp>
      <p:sp>
        <p:nvSpPr>
          <p:cNvPr id="8" name="Footer Placeholder 7"/>
          <p:cNvSpPr>
            <a:spLocks noGrp="1"/>
          </p:cNvSpPr>
          <p:nvPr>
            <p:ph type="ftr" sz="quarter" idx="11"/>
          </p:nvPr>
        </p:nvSpPr>
        <p:spPr/>
        <p:txBody>
          <a:bodyPr/>
          <a:lstStyle/>
          <a:p>
            <a:pPr>
              <a:defRPr/>
            </a:pPr>
            <a:r>
              <a:rPr lang="tr-TR" altLang="tr-TR" smtClean="0"/>
              <a:t>O. Güvenen XI</a:t>
            </a:r>
            <a:endParaRPr lang="tr-TR" altLang="tr-TR"/>
          </a:p>
        </p:txBody>
      </p:sp>
      <p:sp>
        <p:nvSpPr>
          <p:cNvPr id="9" name="Slide Number Placeholder 8"/>
          <p:cNvSpPr>
            <a:spLocks noGrp="1"/>
          </p:cNvSpPr>
          <p:nvPr>
            <p:ph type="sldNum" sz="quarter" idx="12"/>
          </p:nvPr>
        </p:nvSpPr>
        <p:spPr/>
        <p:txBody>
          <a:bodyPr/>
          <a:lstStyle/>
          <a:p>
            <a:pPr>
              <a:defRPr/>
            </a:pPr>
            <a:fld id="{19614925-99CA-4018-884A-2F89238C7DAD}" type="slidenum">
              <a:rPr lang="tr-TR" smtClean="0"/>
              <a:pPr>
                <a:defRPr/>
              </a:pPr>
              <a:t>‹#›</a:t>
            </a:fld>
            <a:endParaRPr lang="tr-TR"/>
          </a:p>
        </p:txBody>
      </p:sp>
      <p:sp>
        <p:nvSpPr>
          <p:cNvPr id="10" name="Title 9"/>
          <p:cNvSpPr>
            <a:spLocks noGrp="1"/>
          </p:cNvSpPr>
          <p:nvPr>
            <p:ph type="title"/>
          </p:nvPr>
        </p:nvSpPr>
        <p:spPr/>
        <p:txBody>
          <a:bodyPr/>
          <a:lstStyle/>
          <a:p>
            <a:r>
              <a:rPr lang="tr-TR" smtClean="0"/>
              <a:t>Asıl başlık stili için tıklatın</a:t>
            </a:r>
            <a:endParaRPr lang="en-US" dirty="0"/>
          </a:p>
        </p:txBody>
      </p:sp>
    </p:spTree>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pPr>
              <a:defRPr/>
            </a:pPr>
            <a:fld id="{67D23B34-2594-42CE-8B35-83B38AFC37CA}" type="datetime1">
              <a:rPr lang="en-US" smtClean="0"/>
              <a:pPr>
                <a:defRPr/>
              </a:pPr>
              <a:t>10/15/2015</a:t>
            </a:fld>
            <a:endParaRPr lang="en-US"/>
          </a:p>
        </p:txBody>
      </p:sp>
      <p:sp>
        <p:nvSpPr>
          <p:cNvPr id="4" name="Footer Placeholder 3"/>
          <p:cNvSpPr>
            <a:spLocks noGrp="1"/>
          </p:cNvSpPr>
          <p:nvPr>
            <p:ph type="ftr" sz="quarter" idx="11"/>
          </p:nvPr>
        </p:nvSpPr>
        <p:spPr/>
        <p:txBody>
          <a:bodyPr/>
          <a:lstStyle/>
          <a:p>
            <a:pPr>
              <a:defRPr/>
            </a:pPr>
            <a:r>
              <a:rPr lang="tr-TR" altLang="tr-TR" smtClean="0"/>
              <a:t>O. Güvenen XI</a:t>
            </a:r>
            <a:endParaRPr lang="tr-TR" altLang="tr-TR"/>
          </a:p>
        </p:txBody>
      </p:sp>
      <p:sp>
        <p:nvSpPr>
          <p:cNvPr id="5" name="Slide Number Placeholder 4"/>
          <p:cNvSpPr>
            <a:spLocks noGrp="1"/>
          </p:cNvSpPr>
          <p:nvPr>
            <p:ph type="sldNum" sz="quarter" idx="12"/>
          </p:nvPr>
        </p:nvSpPr>
        <p:spPr/>
        <p:txBody>
          <a:bodyPr/>
          <a:lstStyle/>
          <a:p>
            <a:pPr>
              <a:defRPr/>
            </a:pPr>
            <a:fld id="{19614925-99CA-4018-884A-2F89238C7DAD}" type="slidenum">
              <a:rPr lang="tr-TR" smtClean="0"/>
              <a:pPr>
                <a:defRPr/>
              </a:pPr>
              <a:t>‹#›</a:t>
            </a:fld>
            <a:endParaRPr lang="tr-TR"/>
          </a:p>
        </p:txBody>
      </p:sp>
    </p:spTree>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7D23B34-2594-42CE-8B35-83B38AFC37CA}" type="datetime1">
              <a:rPr lang="en-US" smtClean="0"/>
              <a:pPr>
                <a:defRPr/>
              </a:pPr>
              <a:t>10/15/2015</a:t>
            </a:fld>
            <a:endParaRPr lang="en-US"/>
          </a:p>
        </p:txBody>
      </p:sp>
      <p:sp>
        <p:nvSpPr>
          <p:cNvPr id="3" name="Footer Placeholder 2"/>
          <p:cNvSpPr>
            <a:spLocks noGrp="1"/>
          </p:cNvSpPr>
          <p:nvPr>
            <p:ph type="ftr" sz="quarter" idx="11"/>
          </p:nvPr>
        </p:nvSpPr>
        <p:spPr/>
        <p:txBody>
          <a:bodyPr/>
          <a:lstStyle/>
          <a:p>
            <a:pPr>
              <a:defRPr/>
            </a:pPr>
            <a:r>
              <a:rPr lang="tr-TR" altLang="tr-TR" smtClean="0"/>
              <a:t>O. Güvenen XI</a:t>
            </a:r>
            <a:endParaRPr lang="tr-TR" altLang="tr-TR"/>
          </a:p>
        </p:txBody>
      </p:sp>
      <p:sp>
        <p:nvSpPr>
          <p:cNvPr id="4" name="Slide Number Placeholder 3"/>
          <p:cNvSpPr>
            <a:spLocks noGrp="1"/>
          </p:cNvSpPr>
          <p:nvPr>
            <p:ph type="sldNum" sz="quarter" idx="12"/>
          </p:nvPr>
        </p:nvSpPr>
        <p:spPr/>
        <p:txBody>
          <a:bodyPr/>
          <a:lstStyle/>
          <a:p>
            <a:pPr>
              <a:defRPr/>
            </a:pPr>
            <a:fld id="{19614925-99CA-4018-884A-2F89238C7DAD}" type="slidenum">
              <a:rPr lang="tr-TR" smtClean="0"/>
              <a:pPr>
                <a:defRPr/>
              </a:pPr>
              <a:t>‹#›</a:t>
            </a:fld>
            <a:endParaRPr lang="tr-TR"/>
          </a:p>
        </p:txBody>
      </p:sp>
    </p:spTree>
  </p:cSld>
  <p:clrMapOvr>
    <a:masterClrMapping/>
  </p:clrMapOvr>
  <p:timing>
    <p:tnLst>
      <p:par>
        <p:cTn id="1" dur="indefinite" restart="never" nodeType="tmRoot"/>
      </p:par>
    </p:tnLst>
  </p:timing>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tr-TR" smtClean="0"/>
              <a:t>Asıl başlık stili için tıklatın</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pPr>
              <a:defRPr/>
            </a:pPr>
            <a:fld id="{67D23B34-2594-42CE-8B35-83B38AFC37CA}" type="datetime1">
              <a:rPr lang="en-US" smtClean="0"/>
              <a:pPr>
                <a:defRPr/>
              </a:pPr>
              <a:t>10/15/2015</a:t>
            </a:fld>
            <a:endParaRPr lang="en-US"/>
          </a:p>
        </p:txBody>
      </p:sp>
      <p:sp>
        <p:nvSpPr>
          <p:cNvPr id="6" name="Footer Placeholder 5"/>
          <p:cNvSpPr>
            <a:spLocks noGrp="1"/>
          </p:cNvSpPr>
          <p:nvPr>
            <p:ph type="ftr" sz="quarter" idx="11"/>
          </p:nvPr>
        </p:nvSpPr>
        <p:spPr/>
        <p:txBody>
          <a:bodyPr/>
          <a:lstStyle/>
          <a:p>
            <a:pPr>
              <a:defRPr/>
            </a:pPr>
            <a:r>
              <a:rPr lang="tr-TR" altLang="tr-TR" smtClean="0"/>
              <a:t>O. Güvenen XI</a:t>
            </a:r>
            <a:endParaRPr lang="tr-TR" altLang="tr-TR"/>
          </a:p>
        </p:txBody>
      </p:sp>
      <p:sp>
        <p:nvSpPr>
          <p:cNvPr id="7" name="Slide Number Placeholder 6"/>
          <p:cNvSpPr>
            <a:spLocks noGrp="1"/>
          </p:cNvSpPr>
          <p:nvPr>
            <p:ph type="sldNum" sz="quarter" idx="12"/>
          </p:nvPr>
        </p:nvSpPr>
        <p:spPr/>
        <p:txBody>
          <a:bodyPr/>
          <a:lstStyle/>
          <a:p>
            <a:pPr>
              <a:defRPr/>
            </a:pPr>
            <a:fld id="{19614925-99CA-4018-884A-2F89238C7DAD}" type="slidenum">
              <a:rPr lang="tr-TR" smtClean="0"/>
              <a:pPr>
                <a:defRPr/>
              </a:pPr>
              <a:t>‹#›</a:t>
            </a:fld>
            <a:endParaRPr lang="tr-TR"/>
          </a:p>
        </p:txBody>
      </p:sp>
    </p:spTree>
  </p:cSld>
  <p:clrMapOvr>
    <a:masterClrMapping/>
  </p:clrMapOvr>
  <p:timing>
    <p:tnLst>
      <p:par>
        <p:cTn id="1" dur="indefinite" restart="never" nodeType="tmRoot"/>
      </p:par>
    </p:tnLst>
  </p:timing>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pPr>
              <a:defRPr/>
            </a:pPr>
            <a:fld id="{67D23B34-2594-42CE-8B35-83B38AFC37CA}" type="datetime1">
              <a:rPr lang="en-US" smtClean="0"/>
              <a:pPr>
                <a:defRPr/>
              </a:pPr>
              <a:t>10/15/2015</a:t>
            </a:fld>
            <a:endParaRPr lang="en-US"/>
          </a:p>
        </p:txBody>
      </p:sp>
      <p:sp>
        <p:nvSpPr>
          <p:cNvPr id="6" name="Footer Placeholder 5"/>
          <p:cNvSpPr>
            <a:spLocks noGrp="1"/>
          </p:cNvSpPr>
          <p:nvPr>
            <p:ph type="ftr" sz="quarter" idx="11"/>
          </p:nvPr>
        </p:nvSpPr>
        <p:spPr/>
        <p:txBody>
          <a:bodyPr/>
          <a:lstStyle/>
          <a:p>
            <a:pPr>
              <a:defRPr/>
            </a:pPr>
            <a:r>
              <a:rPr lang="tr-TR" altLang="tr-TR" smtClean="0"/>
              <a:t>O. Güvenen XI</a:t>
            </a:r>
            <a:endParaRPr lang="tr-TR" altLang="tr-TR"/>
          </a:p>
        </p:txBody>
      </p:sp>
      <p:sp>
        <p:nvSpPr>
          <p:cNvPr id="7" name="Slide Number Placeholder 6"/>
          <p:cNvSpPr>
            <a:spLocks noGrp="1"/>
          </p:cNvSpPr>
          <p:nvPr>
            <p:ph type="sldNum" sz="quarter" idx="12"/>
          </p:nvPr>
        </p:nvSpPr>
        <p:spPr/>
        <p:txBody>
          <a:bodyPr/>
          <a:lstStyle/>
          <a:p>
            <a:pPr>
              <a:defRPr/>
            </a:pPr>
            <a:fld id="{19614925-99CA-4018-884A-2F89238C7DAD}" type="slidenum">
              <a:rPr lang="tr-TR" smtClean="0"/>
              <a:pPr>
                <a:defRPr/>
              </a:pPr>
              <a:t>‹#›</a:t>
            </a:fld>
            <a:endParaRPr lang="tr-T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tr-TR" smtClean="0"/>
              <a:t>Asıl başlık stili için tıklatın</a:t>
            </a:r>
            <a:endParaRPr lang="en-US" dirty="0"/>
          </a:p>
        </p:txBody>
      </p:sp>
    </p:spTree>
  </p:cSld>
  <p:clrMapOvr>
    <a:masterClrMapping/>
  </p:clrMapOvr>
  <p:timing>
    <p:tnLst>
      <p:par>
        <p:cTn id="1" dur="indefinite" restart="never" nodeType="tmRoot"/>
      </p:par>
    </p:tnLst>
  </p:timing>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pPr>
              <a:defRPr/>
            </a:pPr>
            <a:fld id="{67D23B34-2594-42CE-8B35-83B38AFC37CA}" type="datetime1">
              <a:rPr lang="en-US" smtClean="0"/>
              <a:pPr>
                <a:defRPr/>
              </a:pPr>
              <a:t>10/15/2015</a:t>
            </a:fld>
            <a:endParaRPr lang="en-US"/>
          </a:p>
        </p:txBody>
      </p:sp>
      <p:sp>
        <p:nvSpPr>
          <p:cNvPr id="5" name="Footer Placeholder 4"/>
          <p:cNvSpPr>
            <a:spLocks noGrp="1"/>
          </p:cNvSpPr>
          <p:nvPr>
            <p:ph type="ftr" sz="quarter" idx="11"/>
          </p:nvPr>
        </p:nvSpPr>
        <p:spPr/>
        <p:txBody>
          <a:bodyPr/>
          <a:lstStyle/>
          <a:p>
            <a:pPr>
              <a:defRPr/>
            </a:pPr>
            <a:r>
              <a:rPr lang="tr-TR" altLang="tr-TR" smtClean="0"/>
              <a:t>O. Güvenen XI</a:t>
            </a:r>
            <a:endParaRPr lang="tr-TR" altLang="tr-TR"/>
          </a:p>
        </p:txBody>
      </p:sp>
      <p:sp>
        <p:nvSpPr>
          <p:cNvPr id="6" name="Slide Number Placeholder 5"/>
          <p:cNvSpPr>
            <a:spLocks noGrp="1"/>
          </p:cNvSpPr>
          <p:nvPr>
            <p:ph type="sldNum" sz="quarter" idx="12"/>
          </p:nvPr>
        </p:nvSpPr>
        <p:spPr/>
        <p:txBody>
          <a:bodyPr/>
          <a:lstStyle/>
          <a:p>
            <a:pPr>
              <a:defRPr/>
            </a:pPr>
            <a:fld id="{19614925-99CA-4018-884A-2F89238C7DAD}" type="slidenum">
              <a:rPr lang="tr-TR" smtClean="0"/>
              <a:pPr>
                <a:defRPr/>
              </a:pPr>
              <a:t>‹#›</a:t>
            </a:fld>
            <a:endParaRPr lang="tr-TR"/>
          </a:p>
        </p:txBody>
      </p:sp>
    </p:spTree>
  </p:cSld>
  <p:clrMapOvr>
    <a:masterClrMapping/>
  </p:clrMapOvr>
  <p:timing>
    <p:tnLst>
      <p:par>
        <p:cTn id="1" dur="indefinite" restart="never" nodeType="tmRoot"/>
      </p:par>
    </p:tnLst>
  </p:timing>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tr-TR" smtClean="0"/>
              <a:t>Asıl başlık stili için tıklatın</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pPr>
              <a:defRPr/>
            </a:pPr>
            <a:fld id="{67D23B34-2594-42CE-8B35-83B38AFC37CA}" type="datetime1">
              <a:rPr lang="en-US" smtClean="0"/>
              <a:pPr>
                <a:defRPr/>
              </a:pPr>
              <a:t>10/15/2015</a:t>
            </a:fld>
            <a:endParaRPr lang="en-US"/>
          </a:p>
        </p:txBody>
      </p:sp>
      <p:sp>
        <p:nvSpPr>
          <p:cNvPr id="5" name="Footer Placeholder 4"/>
          <p:cNvSpPr>
            <a:spLocks noGrp="1"/>
          </p:cNvSpPr>
          <p:nvPr>
            <p:ph type="ftr" sz="quarter" idx="11"/>
          </p:nvPr>
        </p:nvSpPr>
        <p:spPr/>
        <p:txBody>
          <a:bodyPr/>
          <a:lstStyle/>
          <a:p>
            <a:pPr>
              <a:defRPr/>
            </a:pPr>
            <a:r>
              <a:rPr lang="tr-TR" altLang="tr-TR" smtClean="0"/>
              <a:t>O. Güvenen XI</a:t>
            </a:r>
            <a:endParaRPr lang="tr-TR" altLang="tr-TR"/>
          </a:p>
        </p:txBody>
      </p:sp>
      <p:sp>
        <p:nvSpPr>
          <p:cNvPr id="6" name="Slide Number Placeholder 5"/>
          <p:cNvSpPr>
            <a:spLocks noGrp="1"/>
          </p:cNvSpPr>
          <p:nvPr>
            <p:ph type="sldNum" sz="quarter" idx="12"/>
          </p:nvPr>
        </p:nvSpPr>
        <p:spPr/>
        <p:txBody>
          <a:bodyPr/>
          <a:lstStyle/>
          <a:p>
            <a:pPr>
              <a:defRPr/>
            </a:pPr>
            <a:fld id="{19614925-99CA-4018-884A-2F89238C7DAD}" type="slidenum">
              <a:rPr lang="tr-TR" smtClean="0"/>
              <a:pPr>
                <a:defRPr/>
              </a:pPr>
              <a:t>‹#›</a:t>
            </a:fld>
            <a:endParaRPr lang="tr-TR"/>
          </a:p>
        </p:txBody>
      </p:sp>
    </p:spTree>
  </p:cSld>
  <p:clrMapOvr>
    <a:masterClrMapping/>
  </p:clrMapOvr>
  <p:timing>
    <p:tnLst>
      <p:par>
        <p:cTn id="1" dur="indefinite" restart="never" nodeType="tmRoot"/>
      </p:par>
    </p:tnLst>
  </p:timing>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en-US" b="0" smtClean="0">
              <a:solidFill>
                <a:srgbClr val="FFFFFF"/>
              </a:solidFill>
              <a:latin typeface="Arial" charset="0"/>
            </a:endParaRPr>
          </a:p>
        </p:txBody>
      </p:sp>
      <p:sp>
        <p:nvSpPr>
          <p:cNvPr id="5" name="Arc 1027"/>
          <p:cNvSpPr>
            <a:spLocks/>
          </p:cNvSpPr>
          <p:nvPr/>
        </p:nvSpPr>
        <p:spPr bwMode="auto">
          <a:xfrm>
            <a:off x="0" y="842963"/>
            <a:ext cx="2897188" cy="6015037"/>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hangingPunct="0"/>
            <a:endParaRPr lang="en-US" b="0" smtClean="0">
              <a:solidFill>
                <a:srgbClr val="FFFFFF"/>
              </a:solidFill>
              <a:latin typeface="Arial" charset="0"/>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kumimoji="0">
                <a:latin typeface="Arial" pitchFamily="34" charset="0"/>
                <a:ea typeface="+mn-ea"/>
              </a:defRPr>
            </a:lvl1pPr>
          </a:lstStyle>
          <a:p>
            <a:pPr>
              <a:defRPr/>
            </a:pPr>
            <a:fld id="{6C173D50-E166-4435-9EEB-2B6ED71E984F}" type="datetime1">
              <a:rPr lang="ja-JP" altLang="en-US"/>
              <a:pPr>
                <a:defRPr/>
              </a:pPr>
              <a:t>2015/10/15</a:t>
            </a:fld>
            <a:endParaRPr lang="en-US" altLang="ja-JP"/>
          </a:p>
        </p:txBody>
      </p:sp>
      <p:sp>
        <p:nvSpPr>
          <p:cNvPr id="7" name="Rectangle 1031"/>
          <p:cNvSpPr>
            <a:spLocks noGrp="1" noChangeArrowheads="1"/>
          </p:cNvSpPr>
          <p:nvPr>
            <p:ph type="ftr" sz="quarter" idx="11"/>
          </p:nvPr>
        </p:nvSpPr>
        <p:spPr/>
        <p:txBody>
          <a:bodyPr/>
          <a:lstStyle>
            <a:lvl1pPr>
              <a:defRPr kumimoji="0">
                <a:latin typeface="Arial" pitchFamily="34" charset="0"/>
                <a:ea typeface="+mn-ea"/>
              </a:defRPr>
            </a:lvl1pPr>
          </a:lstStyle>
          <a:p>
            <a:pPr>
              <a:defRPr/>
            </a:pPr>
            <a:endParaRPr lang="en-US" altLang="ja-JP"/>
          </a:p>
        </p:txBody>
      </p:sp>
      <p:sp>
        <p:nvSpPr>
          <p:cNvPr id="8" name="Rectangle 1032"/>
          <p:cNvSpPr>
            <a:spLocks noGrp="1" noChangeArrowheads="1"/>
          </p:cNvSpPr>
          <p:nvPr>
            <p:ph type="sldNum" sz="quarter" idx="12"/>
          </p:nvPr>
        </p:nvSpPr>
        <p:spPr/>
        <p:txBody>
          <a:bodyPr/>
          <a:lstStyle>
            <a:lvl1pPr>
              <a:defRPr kumimoji="0">
                <a:latin typeface="Arial" pitchFamily="34" charset="0"/>
                <a:ea typeface="+mn-ea"/>
              </a:defRPr>
            </a:lvl1pPr>
          </a:lstStyle>
          <a:p>
            <a:pPr>
              <a:defRPr/>
            </a:pPr>
            <a:fld id="{C21524F9-2F56-4A05-813F-6738DD97C501}" type="slidenum">
              <a:rPr lang="en-US" altLang="ja-JP"/>
              <a:pPr>
                <a:defRPr/>
              </a:pPr>
              <a:t>‹#›</a:t>
            </a:fld>
            <a:endParaRPr lang="en-US" altLang="ja-JP"/>
          </a:p>
        </p:txBody>
      </p:sp>
    </p:spTree>
    <p:extLst>
      <p:ext uri="{BB962C8B-B14F-4D97-AF65-F5344CB8AC3E}">
        <p14:creationId xmlns:p14="http://schemas.microsoft.com/office/powerpoint/2010/main" val="3813598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p:txBody>
          <a:bodyPr/>
          <a:lstStyle>
            <a:lvl1pPr>
              <a:defRPr kumimoji="0">
                <a:latin typeface="Arial" pitchFamily="34" charset="0"/>
                <a:ea typeface="+mn-ea"/>
              </a:defRPr>
            </a:lvl1pPr>
          </a:lstStyle>
          <a:p>
            <a:pPr>
              <a:defRPr/>
            </a:pPr>
            <a:fld id="{C6EEC934-A16F-4FF9-B542-D26E38E44E81}" type="datetime1">
              <a:rPr lang="ja-JP" altLang="en-US"/>
              <a:pPr>
                <a:defRPr/>
              </a:pPr>
              <a:t>2015/10/15</a:t>
            </a:fld>
            <a:endParaRPr lang="en-US" altLang="ja-JP"/>
          </a:p>
        </p:txBody>
      </p:sp>
      <p:sp>
        <p:nvSpPr>
          <p:cNvPr id="5" name="Rectangle 6"/>
          <p:cNvSpPr>
            <a:spLocks noGrp="1" noChangeArrowheads="1"/>
          </p:cNvSpPr>
          <p:nvPr>
            <p:ph type="ftr" sz="quarter" idx="11"/>
          </p:nvPr>
        </p:nvSpPr>
        <p:spPr/>
        <p:txBody>
          <a:bodyPr/>
          <a:lstStyle>
            <a:lvl1pPr>
              <a:defRPr kumimoji="0">
                <a:latin typeface="Arial" pitchFamily="34" charset="0"/>
                <a:ea typeface="+mn-ea"/>
              </a:defRPr>
            </a:lvl1pPr>
          </a:lstStyle>
          <a:p>
            <a:pPr>
              <a:defRPr/>
            </a:pPr>
            <a:endParaRPr lang="en-US" altLang="ja-JP"/>
          </a:p>
        </p:txBody>
      </p:sp>
      <p:sp>
        <p:nvSpPr>
          <p:cNvPr id="6" name="Rectangle 7"/>
          <p:cNvSpPr>
            <a:spLocks noGrp="1" noChangeArrowheads="1"/>
          </p:cNvSpPr>
          <p:nvPr>
            <p:ph type="sldNum" sz="quarter" idx="12"/>
          </p:nvPr>
        </p:nvSpPr>
        <p:spPr/>
        <p:txBody>
          <a:bodyPr/>
          <a:lstStyle>
            <a:lvl1pPr>
              <a:defRPr kumimoji="0">
                <a:latin typeface="Arial" pitchFamily="34" charset="0"/>
                <a:ea typeface="+mn-ea"/>
              </a:defRPr>
            </a:lvl1pPr>
          </a:lstStyle>
          <a:p>
            <a:pPr>
              <a:defRPr/>
            </a:pPr>
            <a:fld id="{34FCE0AF-375D-4B7A-97D4-52436A49EE81}" type="slidenum">
              <a:rPr lang="en-US" altLang="ja-JP"/>
              <a:pPr>
                <a:defRPr/>
              </a:pPr>
              <a:t>‹#›</a:t>
            </a:fld>
            <a:endParaRPr lang="en-US" altLang="ja-JP"/>
          </a:p>
        </p:txBody>
      </p:sp>
    </p:spTree>
    <p:extLst>
      <p:ext uri="{BB962C8B-B14F-4D97-AF65-F5344CB8AC3E}">
        <p14:creationId xmlns:p14="http://schemas.microsoft.com/office/powerpoint/2010/main" val="1238601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p:txBody>
          <a:bodyPr/>
          <a:lstStyle>
            <a:lvl1pPr>
              <a:defRPr kumimoji="0">
                <a:latin typeface="Arial" pitchFamily="34" charset="0"/>
                <a:ea typeface="+mn-ea"/>
              </a:defRPr>
            </a:lvl1pPr>
          </a:lstStyle>
          <a:p>
            <a:pPr>
              <a:defRPr/>
            </a:pPr>
            <a:fld id="{2C25EBCC-11C8-4A9D-84C2-FFB6C014B292}" type="datetime1">
              <a:rPr lang="ja-JP" altLang="en-US"/>
              <a:pPr>
                <a:defRPr/>
              </a:pPr>
              <a:t>2015/10/15</a:t>
            </a:fld>
            <a:endParaRPr lang="en-US" altLang="ja-JP"/>
          </a:p>
        </p:txBody>
      </p:sp>
      <p:sp>
        <p:nvSpPr>
          <p:cNvPr id="3" name="Rectangle 6"/>
          <p:cNvSpPr>
            <a:spLocks noGrp="1" noChangeArrowheads="1"/>
          </p:cNvSpPr>
          <p:nvPr>
            <p:ph type="ftr" sz="quarter" idx="11"/>
          </p:nvPr>
        </p:nvSpPr>
        <p:spPr/>
        <p:txBody>
          <a:bodyPr/>
          <a:lstStyle>
            <a:lvl1pPr>
              <a:defRPr kumimoji="0">
                <a:latin typeface="Arial" pitchFamily="34" charset="0"/>
                <a:ea typeface="+mn-ea"/>
              </a:defRPr>
            </a:lvl1pPr>
          </a:lstStyle>
          <a:p>
            <a:pPr>
              <a:defRPr/>
            </a:pPr>
            <a:endParaRPr lang="en-US" altLang="ja-JP"/>
          </a:p>
        </p:txBody>
      </p:sp>
      <p:sp>
        <p:nvSpPr>
          <p:cNvPr id="4" name="Rectangle 7"/>
          <p:cNvSpPr>
            <a:spLocks noGrp="1" noChangeArrowheads="1"/>
          </p:cNvSpPr>
          <p:nvPr>
            <p:ph type="sldNum" sz="quarter" idx="12"/>
          </p:nvPr>
        </p:nvSpPr>
        <p:spPr/>
        <p:txBody>
          <a:bodyPr/>
          <a:lstStyle>
            <a:lvl1pPr>
              <a:defRPr kumimoji="0">
                <a:latin typeface="Arial" pitchFamily="34" charset="0"/>
                <a:ea typeface="+mn-ea"/>
              </a:defRPr>
            </a:lvl1pPr>
          </a:lstStyle>
          <a:p>
            <a:pPr>
              <a:defRPr/>
            </a:pPr>
            <a:fld id="{B1762370-ABDC-4838-94EF-E7F8FB1C1FBB}" type="slidenum">
              <a:rPr lang="en-US" altLang="ja-JP"/>
              <a:pPr>
                <a:defRPr/>
              </a:pPr>
              <a:t>‹#›</a:t>
            </a:fld>
            <a:endParaRPr lang="en-US" altLang="ja-JP"/>
          </a:p>
        </p:txBody>
      </p:sp>
    </p:spTree>
    <p:extLst>
      <p:ext uri="{BB962C8B-B14F-4D97-AF65-F5344CB8AC3E}">
        <p14:creationId xmlns:p14="http://schemas.microsoft.com/office/powerpoint/2010/main" val="3449513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p:txBody>
          <a:bodyPr/>
          <a:lstStyle>
            <a:lvl1pPr>
              <a:defRPr kumimoji="0">
                <a:latin typeface="Arial" pitchFamily="34" charset="0"/>
                <a:ea typeface="+mn-ea"/>
              </a:defRPr>
            </a:lvl1pPr>
          </a:lstStyle>
          <a:p>
            <a:pPr>
              <a:defRPr/>
            </a:pPr>
            <a:fld id="{8C37AD21-3DE5-47DB-BECF-A7AE85457FA1}" type="datetime1">
              <a:rPr lang="ja-JP" altLang="en-US"/>
              <a:pPr>
                <a:defRPr/>
              </a:pPr>
              <a:t>2015/10/15</a:t>
            </a:fld>
            <a:endParaRPr lang="en-US" altLang="ja-JP"/>
          </a:p>
        </p:txBody>
      </p:sp>
      <p:sp>
        <p:nvSpPr>
          <p:cNvPr id="5" name="Rectangle 6"/>
          <p:cNvSpPr>
            <a:spLocks noGrp="1" noChangeArrowheads="1"/>
          </p:cNvSpPr>
          <p:nvPr>
            <p:ph type="ftr" sz="quarter" idx="11"/>
          </p:nvPr>
        </p:nvSpPr>
        <p:spPr/>
        <p:txBody>
          <a:bodyPr/>
          <a:lstStyle>
            <a:lvl1pPr>
              <a:defRPr kumimoji="0">
                <a:latin typeface="Arial" pitchFamily="34" charset="0"/>
                <a:ea typeface="+mn-ea"/>
              </a:defRPr>
            </a:lvl1pPr>
          </a:lstStyle>
          <a:p>
            <a:pPr>
              <a:defRPr/>
            </a:pPr>
            <a:endParaRPr lang="en-US" altLang="ja-JP"/>
          </a:p>
        </p:txBody>
      </p:sp>
      <p:sp>
        <p:nvSpPr>
          <p:cNvPr id="6" name="Rectangle 7"/>
          <p:cNvSpPr>
            <a:spLocks noGrp="1" noChangeArrowheads="1"/>
          </p:cNvSpPr>
          <p:nvPr>
            <p:ph type="sldNum" sz="quarter" idx="12"/>
          </p:nvPr>
        </p:nvSpPr>
        <p:spPr/>
        <p:txBody>
          <a:bodyPr/>
          <a:lstStyle>
            <a:lvl1pPr>
              <a:defRPr kumimoji="0">
                <a:latin typeface="Arial" pitchFamily="34" charset="0"/>
                <a:ea typeface="+mn-ea"/>
              </a:defRPr>
            </a:lvl1pPr>
          </a:lstStyle>
          <a:p>
            <a:pPr>
              <a:defRPr/>
            </a:pPr>
            <a:fld id="{CC617393-50C9-4E23-91F4-9336DF7A0485}" type="slidenum">
              <a:rPr lang="en-US" altLang="ja-JP"/>
              <a:pPr>
                <a:defRPr/>
              </a:pPr>
              <a:t>‹#›</a:t>
            </a:fld>
            <a:endParaRPr lang="en-US" altLang="ja-JP"/>
          </a:p>
        </p:txBody>
      </p:sp>
    </p:spTree>
    <p:extLst>
      <p:ext uri="{BB962C8B-B14F-4D97-AF65-F5344CB8AC3E}">
        <p14:creationId xmlns:p14="http://schemas.microsoft.com/office/powerpoint/2010/main" val="2363335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fld id="{67D23B34-2594-42CE-8B35-83B38AFC37CA}" type="datetime1">
              <a:rPr lang="en-US" smtClean="0"/>
              <a:pPr>
                <a:defRPr/>
              </a:pPr>
              <a:t>10/15/2015</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r>
              <a:rPr lang="tr-TR" altLang="tr-TR" smtClean="0"/>
              <a:t>O. Güvenen XI</a:t>
            </a:r>
            <a:endParaRPr lang="tr-TR" altLang="tr-T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19614925-99CA-4018-884A-2F89238C7DAD}" type="slidenum">
              <a:rPr lang="tr-TR" smtClean="0"/>
              <a:pPr>
                <a:defRPr/>
              </a:pPr>
              <a:t>‹#›</a:t>
            </a:fld>
            <a:endParaRPr lang="tr-TR"/>
          </a:p>
        </p:txBody>
      </p:sp>
    </p:spTree>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Lst>
  <p:timing>
    <p:tnLst>
      <p:par>
        <p:cTn id="1" dur="indefinite" restart="never" nodeType="tmRoot"/>
      </p:par>
    </p:tnLst>
  </p:timing>
  <p:hf hd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2051"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kumimoji="1" sz="1400">
                <a:solidFill>
                  <a:srgbClr val="FFFFFF"/>
                </a:solidFill>
                <a:latin typeface="Times New Roman" pitchFamily="18" charset="0"/>
                <a:ea typeface="ＭＳ Ｐゴシック" pitchFamily="34" charset="-128"/>
              </a:defRPr>
            </a:lvl1pPr>
          </a:lstStyle>
          <a:p>
            <a:pPr>
              <a:defRPr/>
            </a:pPr>
            <a:fld id="{660B9A97-EAE3-4393-9844-3EC263B28109}" type="datetime1">
              <a:rPr lang="ja-JP" altLang="en-US" b="0"/>
              <a:pPr>
                <a:defRPr/>
              </a:pPr>
              <a:t>2015/10/15</a:t>
            </a:fld>
            <a:endParaRPr lang="en-US" altLang="ja-JP" b="0"/>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kumimoji="1" sz="1400">
                <a:solidFill>
                  <a:srgbClr val="FFFFFF"/>
                </a:solidFill>
                <a:latin typeface="Times New Roman" pitchFamily="18" charset="0"/>
                <a:ea typeface="ＭＳ Ｐゴシック" pitchFamily="34" charset="-128"/>
              </a:defRPr>
            </a:lvl1pPr>
          </a:lstStyle>
          <a:p>
            <a:pPr>
              <a:defRPr/>
            </a:pPr>
            <a:endParaRPr lang="en-US" altLang="ja-JP" b="0"/>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kumimoji="1" sz="1400">
                <a:solidFill>
                  <a:srgbClr val="FFFFFF"/>
                </a:solidFill>
                <a:latin typeface="Times New Roman" pitchFamily="18" charset="0"/>
                <a:ea typeface="ＭＳ Ｐゴシック" pitchFamily="34" charset="-128"/>
              </a:defRPr>
            </a:lvl1pPr>
          </a:lstStyle>
          <a:p>
            <a:pPr>
              <a:defRPr/>
            </a:pPr>
            <a:fld id="{6B96200D-F34D-439A-AE8E-22B8F5A7E203}" type="slidenum">
              <a:rPr lang="en-US" altLang="ja-JP" b="0"/>
              <a:pPr>
                <a:defRPr/>
              </a:pPr>
              <a:t>‹#›</a:t>
            </a:fld>
            <a:endParaRPr lang="en-US" altLang="ja-JP" b="0"/>
          </a:p>
        </p:txBody>
      </p:sp>
    </p:spTree>
    <p:extLst>
      <p:ext uri="{BB962C8B-B14F-4D97-AF65-F5344CB8AC3E}">
        <p14:creationId xmlns:p14="http://schemas.microsoft.com/office/powerpoint/2010/main" val="726495084"/>
      </p:ext>
    </p:extLst>
  </p:cSld>
  <p:clrMap bg1="dk2" tx1="lt1" bg2="dk1" tx2="lt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1.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hyperlink" Target="mailto:fokumus1953@hotmail.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7172"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1765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819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8152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214313" y="228600"/>
            <a:ext cx="8715375" cy="1128713"/>
          </a:xfrm>
          <a:prstGeom prst="rect">
            <a:avLst/>
          </a:prstGeom>
          <a:noFill/>
          <a:ln w="9525">
            <a:noFill/>
            <a:miter lim="800000"/>
            <a:headEnd/>
            <a:tailEnd/>
          </a:ln>
          <a:effectLst/>
        </p:spPr>
        <p:txBody>
          <a:bodyPr lIns="92075" tIns="46038" rIns="92075" bIns="46038"/>
          <a:lstStyle/>
          <a:p>
            <a:pPr algn="ctr">
              <a:lnSpc>
                <a:spcPct val="80000"/>
              </a:lnSpc>
              <a:spcBef>
                <a:spcPct val="20000"/>
              </a:spcBef>
              <a:defRPr/>
            </a:pPr>
            <a:endParaRPr lang="tr-TR" sz="2500" dirty="0">
              <a:effectLst>
                <a:outerShdw blurRad="38100" dist="38100" dir="2700000" algn="tl">
                  <a:srgbClr val="000000"/>
                </a:outerShdw>
              </a:effectLst>
            </a:endParaRPr>
          </a:p>
          <a:p>
            <a:pPr algn="ctr">
              <a:lnSpc>
                <a:spcPct val="80000"/>
              </a:lnSpc>
              <a:defRPr/>
            </a:pPr>
            <a:r>
              <a:rPr lang="tr-TR" sz="2000" dirty="0"/>
              <a:t>GEDİZ UNIVERSITY, ENGINEERING FACULTY,DEPARTMENT OF MECHANICAL ENGINEERING,TURKEY.</a:t>
            </a:r>
          </a:p>
        </p:txBody>
      </p:sp>
      <p:sp>
        <p:nvSpPr>
          <p:cNvPr id="8" name="Text Box 7"/>
          <p:cNvSpPr txBox="1">
            <a:spLocks noChangeArrowheads="1"/>
          </p:cNvSpPr>
          <p:nvPr/>
        </p:nvSpPr>
        <p:spPr bwMode="auto">
          <a:xfrm>
            <a:off x="1371600" y="1295400"/>
            <a:ext cx="67056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eaLnBrk="1" hangingPunct="1">
              <a:spcBef>
                <a:spcPct val="50000"/>
              </a:spcBef>
              <a:buClrTx/>
              <a:buSzTx/>
              <a:buFontTx/>
              <a:buNone/>
            </a:pPr>
            <a:r>
              <a:rPr lang="tr-TR" altLang="tr-TR" sz="1800" dirty="0"/>
              <a:t>3</a:t>
            </a:r>
            <a:r>
              <a:rPr lang="tr-TR" altLang="tr-TR" sz="1800" baseline="30000" dirty="0"/>
              <a:t>st</a:t>
            </a:r>
            <a:r>
              <a:rPr lang="tr-TR" altLang="tr-TR" sz="1800" dirty="0"/>
              <a:t> INTERNATIONAL  CONFERENCE AND EXHIBITION  ON  MECHANICAL &amp; AEROSPACE  ENGINEERING</a:t>
            </a:r>
          </a:p>
        </p:txBody>
      </p:sp>
      <p:sp>
        <p:nvSpPr>
          <p:cNvPr id="9" name="Rectangle 2"/>
          <p:cNvSpPr txBox="1">
            <a:spLocks noChangeArrowheads="1"/>
          </p:cNvSpPr>
          <p:nvPr/>
        </p:nvSpPr>
        <p:spPr>
          <a:xfrm>
            <a:off x="899592" y="2132856"/>
            <a:ext cx="6940352" cy="154838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None/>
            </a:pPr>
            <a:r>
              <a:rPr lang="en-US" altLang="tr-TR" sz="2000" dirty="0" smtClean="0">
                <a:solidFill>
                  <a:srgbClr val="FF0000"/>
                </a:solidFill>
                <a:effectLst/>
              </a:rPr>
              <a:t>INVESTIGATION OF THE EFFECT OF TIO</a:t>
            </a:r>
            <a:r>
              <a:rPr lang="en-US" altLang="tr-TR" sz="2000" baseline="-25000" dirty="0" smtClean="0">
                <a:solidFill>
                  <a:srgbClr val="FF0000"/>
                </a:solidFill>
                <a:effectLst/>
              </a:rPr>
              <a:t>2</a:t>
            </a:r>
            <a:r>
              <a:rPr lang="en-US" altLang="tr-TR" sz="2000" dirty="0" smtClean="0">
                <a:solidFill>
                  <a:srgbClr val="FF0000"/>
                </a:solidFill>
                <a:effectLst/>
              </a:rPr>
              <a:t> ON THE THERMAL,MECHANICAL AND EROSIVE PROPERTIES OF AVIATION THERMOPLASTIC COMPOSITES</a:t>
            </a:r>
            <a:endParaRPr lang="tr-TR" altLang="tr-TR" sz="2000" dirty="0" smtClean="0">
              <a:solidFill>
                <a:srgbClr val="FF0000"/>
              </a:solidFill>
              <a:effectLst/>
            </a:endParaRPr>
          </a:p>
        </p:txBody>
      </p:sp>
      <p:sp>
        <p:nvSpPr>
          <p:cNvPr id="10" name="Rectangle 3"/>
          <p:cNvSpPr txBox="1">
            <a:spLocks noChangeArrowheads="1"/>
          </p:cNvSpPr>
          <p:nvPr/>
        </p:nvSpPr>
        <p:spPr>
          <a:xfrm>
            <a:off x="2607668" y="3681238"/>
            <a:ext cx="3600400" cy="1152525"/>
          </a:xfrm>
          <a:prstGeom prst="rect">
            <a:avLst/>
          </a:prstGeom>
        </p:spPr>
        <p:txBody>
          <a:bodyPr>
            <a:normAutofit fontScale="92500" lnSpcReduction="20000"/>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fontAlgn="auto">
              <a:lnSpc>
                <a:spcPct val="80000"/>
              </a:lnSpc>
              <a:defRPr/>
            </a:pPr>
            <a:endParaRPr lang="tr-TR" altLang="tr-TR" sz="2400" b="0" dirty="0" smtClean="0"/>
          </a:p>
          <a:p>
            <a:pPr marL="45720" indent="0" fontAlgn="auto">
              <a:lnSpc>
                <a:spcPct val="80000"/>
              </a:lnSpc>
              <a:buNone/>
              <a:defRPr/>
            </a:pPr>
            <a:r>
              <a:rPr lang="tr-TR" altLang="tr-TR" sz="2400" b="0" dirty="0" smtClean="0"/>
              <a:t>Fuat OKUMUŞ</a:t>
            </a:r>
          </a:p>
          <a:p>
            <a:pPr fontAlgn="auto">
              <a:lnSpc>
                <a:spcPct val="80000"/>
              </a:lnSpc>
              <a:defRPr/>
            </a:pPr>
            <a:endParaRPr lang="tr-TR" altLang="tr-TR" sz="2400" b="0" baseline="30000" dirty="0" smtClean="0"/>
          </a:p>
          <a:p>
            <a:pPr marL="45720" indent="0" fontAlgn="auto">
              <a:lnSpc>
                <a:spcPct val="80000"/>
              </a:lnSpc>
              <a:buNone/>
              <a:defRPr/>
            </a:pPr>
            <a:r>
              <a:rPr lang="tr-TR" altLang="tr-TR" sz="2800" b="0" baseline="30000" dirty="0" smtClean="0">
                <a:hlinkClick r:id="rId2"/>
              </a:rPr>
              <a:t>fokumus1953@hotmail.com</a:t>
            </a:r>
            <a:endParaRPr lang="tr-TR" altLang="tr-TR" sz="2800" b="0" baseline="30000" dirty="0" smtClean="0"/>
          </a:p>
          <a:p>
            <a:pPr fontAlgn="auto">
              <a:lnSpc>
                <a:spcPct val="80000"/>
              </a:lnSpc>
              <a:defRPr/>
            </a:pPr>
            <a:endParaRPr lang="tr-TR" altLang="tr-TR" sz="2800" b="0" baseline="30000" dirty="0" smtClean="0"/>
          </a:p>
          <a:p>
            <a:pPr fontAlgn="auto">
              <a:lnSpc>
                <a:spcPct val="80000"/>
              </a:lnSpc>
              <a:defRPr/>
            </a:pPr>
            <a:endParaRPr lang="tr-TR" altLang="tr-TR" sz="2000" b="0" dirty="0" smtClean="0"/>
          </a:p>
        </p:txBody>
      </p:sp>
      <p:sp>
        <p:nvSpPr>
          <p:cNvPr id="11" name="Dikdörtgen 1"/>
          <p:cNvSpPr>
            <a:spLocks noChangeArrowheads="1"/>
          </p:cNvSpPr>
          <p:nvPr/>
        </p:nvSpPr>
        <p:spPr bwMode="auto">
          <a:xfrm>
            <a:off x="2240930" y="5516562"/>
            <a:ext cx="4257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eaLnBrk="1" hangingPunct="1">
              <a:spcBef>
                <a:spcPct val="50000"/>
              </a:spcBef>
              <a:buClrTx/>
              <a:buSzTx/>
              <a:buFontTx/>
              <a:buNone/>
            </a:pPr>
            <a:r>
              <a:rPr lang="tr-TR" altLang="tr-TR" sz="1800" dirty="0"/>
              <a:t>San </a:t>
            </a:r>
            <a:r>
              <a:rPr lang="tr-TR" altLang="tr-TR" sz="1800" dirty="0" err="1"/>
              <a:t>Francisco,USA</a:t>
            </a:r>
            <a:r>
              <a:rPr lang="tr-TR" altLang="tr-TR" sz="1800" dirty="0"/>
              <a:t>, </a:t>
            </a:r>
            <a:r>
              <a:rPr lang="tr-TR" altLang="tr-TR" sz="1800" dirty="0" err="1"/>
              <a:t>October</a:t>
            </a:r>
            <a:r>
              <a:rPr lang="tr-TR" altLang="tr-TR" sz="1800" dirty="0"/>
              <a:t> 05-07, 2015.  </a:t>
            </a:r>
            <a:endParaRPr lang="en-US" altLang="tr-TR" sz="1800" dirty="0"/>
          </a:p>
        </p:txBody>
      </p:sp>
      <p:sp>
        <p:nvSpPr>
          <p:cNvPr id="12"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3</a:t>
            </a:fld>
            <a:endParaRPr lang="en-US" altLang="tr-TR" sz="1200" b="0" dirty="0">
              <a:latin typeface="Arial" charset="0"/>
            </a:endParaRPr>
          </a:p>
        </p:txBody>
      </p:sp>
    </p:spTree>
    <p:extLst>
      <p:ext uri="{BB962C8B-B14F-4D97-AF65-F5344CB8AC3E}">
        <p14:creationId xmlns:p14="http://schemas.microsoft.com/office/powerpoint/2010/main" val="652225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627784" y="764704"/>
            <a:ext cx="3240360" cy="57606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82880" indent="0">
              <a:buNone/>
            </a:pPr>
            <a:r>
              <a:rPr lang="tr-TR" altLang="tr-TR" sz="3200" b="0" dirty="0" smtClean="0">
                <a:solidFill>
                  <a:schemeClr val="tx1"/>
                </a:solidFill>
                <a:effectLst/>
              </a:rPr>
              <a:t>CONTENTS</a:t>
            </a:r>
            <a:endParaRPr lang="en-US" altLang="tr-TR" sz="3200" b="0" dirty="0" smtClean="0">
              <a:solidFill>
                <a:schemeClr val="tx1"/>
              </a:solidFill>
              <a:effectLst/>
            </a:endParaRPr>
          </a:p>
        </p:txBody>
      </p:sp>
      <p:graphicFrame>
        <p:nvGraphicFramePr>
          <p:cNvPr id="18490" name="Group 58"/>
          <p:cNvGraphicFramePr>
            <a:graphicFrameLocks noGrp="1"/>
          </p:cNvGraphicFramePr>
          <p:nvPr>
            <p:ph sz="half" idx="4294967295"/>
            <p:extLst>
              <p:ext uri="{D42A27DB-BD31-4B8C-83A1-F6EECF244321}">
                <p14:modId xmlns:p14="http://schemas.microsoft.com/office/powerpoint/2010/main" val="3754665680"/>
              </p:ext>
            </p:extLst>
          </p:nvPr>
        </p:nvGraphicFramePr>
        <p:xfrm>
          <a:off x="467544" y="1484784"/>
          <a:ext cx="7416800" cy="4606924"/>
        </p:xfrm>
        <a:graphic>
          <a:graphicData uri="http://schemas.openxmlformats.org/drawingml/2006/table">
            <a:tbl>
              <a:tblPr/>
              <a:tblGrid>
                <a:gridCol w="7416800"/>
              </a:tblGrid>
              <a:tr h="892573">
                <a:tc>
                  <a:txBody>
                    <a:bodyPr/>
                    <a:lstStyle>
                      <a:lvl1pPr marL="711200" indent="-711200"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711200" marR="0" lvl="0" indent="-711200" algn="l" defTabSz="914400" rtl="0" eaLnBrk="0" fontAlgn="auto" latinLnBrk="0" hangingPunct="0">
                        <a:lnSpc>
                          <a:spcPct val="100000"/>
                        </a:lnSpc>
                        <a:spcBef>
                          <a:spcPct val="20000"/>
                        </a:spcBef>
                        <a:spcAft>
                          <a:spcPts val="0"/>
                        </a:spcAft>
                        <a:buClr>
                          <a:schemeClr val="hlink"/>
                        </a:buClr>
                        <a:buSzPct val="70000"/>
                        <a:buFont typeface="Wingdings" pitchFamily="2" charset="2"/>
                        <a:buNone/>
                        <a:tabLst/>
                        <a:defRPr/>
                      </a:pPr>
                      <a:r>
                        <a:rPr kumimoji="0" lang="tr-TR" altLang="tr-TR" sz="1800" b="1" i="0" u="none" strike="noStrike" cap="none" normalizeH="0" baseline="0" dirty="0" smtClean="0">
                          <a:ln>
                            <a:noFill/>
                          </a:ln>
                          <a:solidFill>
                            <a:schemeClr val="tx1"/>
                          </a:solidFill>
                          <a:effectLst/>
                          <a:latin typeface="Garamond" pitchFamily="18" charset="0"/>
                        </a:rPr>
                        <a:t>I.</a:t>
                      </a:r>
                      <a:r>
                        <a:rPr lang="tr-TR" sz="1800" b="1" dirty="0" smtClean="0"/>
                        <a:t> </a:t>
                      </a:r>
                      <a:r>
                        <a:rPr lang="tr-TR" sz="1800" b="1" dirty="0" smtClean="0">
                          <a:effectLst/>
                        </a:rPr>
                        <a:t>MAIN GOAL OF THE STUDY</a:t>
                      </a:r>
                      <a:endParaRPr kumimoji="0" lang="en-US" altLang="tr-TR" sz="1800" b="1" i="0" u="none" strike="noStrike" cap="none" normalizeH="0" baseline="0" dirty="0" smtClean="0">
                        <a:ln>
                          <a:noFill/>
                        </a:ln>
                        <a:solidFill>
                          <a:schemeClr val="tx1"/>
                        </a:solidFill>
                        <a:effectLst/>
                        <a:latin typeface="Garamond" pitchFamily="18" charset="0"/>
                      </a:endParaRPr>
                    </a:p>
                    <a:p>
                      <a:r>
                        <a:rPr lang="tr-TR" sz="1800" b="1" dirty="0" smtClean="0"/>
                        <a:t>  </a:t>
                      </a:r>
                      <a:endParaRPr lang="tr-TR" sz="1800" b="1" dirty="0"/>
                    </a:p>
                  </a:txBody>
                  <a:tcPr marT="45718" marB="45718"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07973">
                <a:tc>
                  <a:txBody>
                    <a:bodyPr/>
                    <a:lstStyle>
                      <a:lvl1pPr marL="711200" indent="-711200"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711200" marR="0" lvl="0" indent="-71120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r>
                        <a:rPr kumimoji="0" lang="tr-TR" altLang="tr-TR" sz="1800" b="1" i="0" u="none" strike="noStrike" cap="none" normalizeH="0" baseline="0" dirty="0" smtClean="0">
                          <a:ln>
                            <a:noFill/>
                          </a:ln>
                          <a:solidFill>
                            <a:schemeClr val="tx1"/>
                          </a:solidFill>
                          <a:effectLst/>
                          <a:latin typeface="Garamond" pitchFamily="18" charset="0"/>
                        </a:rPr>
                        <a:t> </a:t>
                      </a:r>
                      <a:r>
                        <a:rPr lang="tr-TR" sz="1800" b="1" dirty="0" smtClean="0">
                          <a:effectLst/>
                        </a:rPr>
                        <a:t>II. </a:t>
                      </a:r>
                      <a:r>
                        <a:rPr lang="tr-TR" sz="1800" b="1" dirty="0" smtClean="0"/>
                        <a:t>GENERAL</a:t>
                      </a:r>
                      <a:endParaRPr kumimoji="0" lang="en-US" altLang="tr-TR" sz="1800" b="1" i="0" u="none" strike="noStrike" cap="none" normalizeH="0" baseline="0" dirty="0" smtClean="0">
                        <a:ln>
                          <a:noFill/>
                        </a:ln>
                        <a:solidFill>
                          <a:schemeClr val="tx1"/>
                        </a:solidFill>
                        <a:effectLst/>
                        <a:latin typeface="Garamond" pitchFamily="18" charset="0"/>
                      </a:endParaRPr>
                    </a:p>
                  </a:txBody>
                  <a:tcPr marT="45718" marB="45718"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151969">
                <a:tc>
                  <a:txBody>
                    <a:bodyPr/>
                    <a:lstStyle>
                      <a:lvl1pPr marL="711200" indent="-711200"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711200" marR="0" lvl="0" indent="-71120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r>
                        <a:rPr kumimoji="0" lang="tr-TR" altLang="tr-TR" sz="1800" b="1" i="0" u="none" strike="noStrike" cap="none" normalizeH="0" baseline="0" dirty="0" smtClean="0">
                          <a:ln>
                            <a:noFill/>
                          </a:ln>
                          <a:solidFill>
                            <a:schemeClr val="tx1"/>
                          </a:solidFill>
                          <a:effectLst/>
                          <a:latin typeface="Garamond" pitchFamily="18" charset="0"/>
                        </a:rPr>
                        <a:t>III</a:t>
                      </a:r>
                      <a:r>
                        <a:rPr lang="en-US" sz="1800" b="1" dirty="0" smtClean="0">
                          <a:effectLst/>
                        </a:rPr>
                        <a:t>. MATERIAL AND METHOD</a:t>
                      </a:r>
                      <a:endParaRPr kumimoji="0" lang="en-US" altLang="tr-TR" sz="1800" b="1" i="0" u="none" strike="noStrike" cap="none" normalizeH="0" baseline="0" dirty="0" smtClean="0">
                        <a:ln>
                          <a:noFill/>
                        </a:ln>
                        <a:solidFill>
                          <a:schemeClr val="tx1"/>
                        </a:solidFill>
                        <a:effectLst/>
                        <a:latin typeface="Garamond" pitchFamily="18" charset="0"/>
                      </a:endParaRPr>
                    </a:p>
                  </a:txBody>
                  <a:tcPr marT="45718" marB="45718"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914358">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defRPr/>
                      </a:pPr>
                      <a:r>
                        <a:rPr kumimoji="0" lang="tr-TR" altLang="tr-TR" sz="1800" b="1" i="0" u="none" strike="noStrike" cap="none" normalizeH="0" baseline="0" dirty="0" smtClean="0">
                          <a:ln>
                            <a:noFill/>
                          </a:ln>
                          <a:solidFill>
                            <a:schemeClr val="tx1"/>
                          </a:solidFill>
                          <a:effectLst/>
                          <a:latin typeface="Garamond" pitchFamily="18" charset="0"/>
                        </a:rPr>
                        <a:t>IV.</a:t>
                      </a:r>
                      <a:r>
                        <a:rPr lang="tr-TR" sz="1800" b="1" dirty="0" smtClean="0">
                          <a:effectLst/>
                        </a:rPr>
                        <a:t>  </a:t>
                      </a:r>
                      <a:r>
                        <a:rPr lang="en-US" sz="1800" b="1" dirty="0" smtClean="0">
                          <a:effectLst/>
                        </a:rPr>
                        <a:t>CONCLUSIONS.</a:t>
                      </a:r>
                      <a:endParaRPr lang="tr-TR" sz="1800" dirty="0" smtClean="0">
                        <a:effectLst/>
                      </a:endParaRPr>
                    </a:p>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endParaRPr kumimoji="0" lang="en-US" altLang="tr-TR" sz="1800" b="0" i="0" u="none" strike="noStrike" cap="none" normalizeH="0" baseline="0" dirty="0" smtClean="0">
                        <a:ln>
                          <a:noFill/>
                        </a:ln>
                        <a:solidFill>
                          <a:schemeClr val="tx1"/>
                        </a:solidFill>
                        <a:effectLst/>
                        <a:latin typeface="Garamond" pitchFamily="18" charset="0"/>
                      </a:endParaRPr>
                    </a:p>
                  </a:txBody>
                  <a:tcPr marT="45718" marB="45718"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40051">
                <a:tc>
                  <a:txBody>
                    <a:bodyPr/>
                    <a:lstStyle>
                      <a:lvl1pPr eaLnBrk="0" hangingPunct="0">
                        <a:spcBef>
                          <a:spcPct val="20000"/>
                        </a:spcBef>
                        <a:buClr>
                          <a:schemeClr val="hlink"/>
                        </a:buClr>
                        <a:buSzPct val="70000"/>
                        <a:buFont typeface="Wingdings" pitchFamily="2" charset="2"/>
                        <a:defRPr sz="28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defRPr sz="24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defRPr sz="20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defRPr>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defRPr>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defRPr>
                          <a:solidFill>
                            <a:schemeClr val="tx1"/>
                          </a:solidFill>
                          <a:latin typeface="Garamond" pitchFamily="18" charset="0"/>
                        </a:defRPr>
                      </a:lvl9p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itchFamily="2" charset="2"/>
                        <a:buNone/>
                        <a:tabLst/>
                      </a:pPr>
                      <a:r>
                        <a:rPr kumimoji="0" lang="tr-TR" altLang="tr-TR" sz="1800" b="1" i="0" u="none" strike="noStrike" cap="none" normalizeH="0" baseline="0" dirty="0" smtClean="0">
                          <a:ln>
                            <a:noFill/>
                          </a:ln>
                          <a:solidFill>
                            <a:schemeClr val="tx1"/>
                          </a:solidFill>
                          <a:effectLst/>
                          <a:latin typeface="Garamond" pitchFamily="18" charset="0"/>
                        </a:rPr>
                        <a:t>V.</a:t>
                      </a:r>
                      <a:r>
                        <a:rPr lang="tr-TR" sz="2000" b="1" dirty="0" smtClean="0">
                          <a:effectLst/>
                        </a:rPr>
                        <a:t> </a:t>
                      </a:r>
                      <a:r>
                        <a:rPr lang="en-US" sz="1800" b="1" dirty="0" smtClean="0">
                          <a:effectLst/>
                        </a:rPr>
                        <a:t>REFER</a:t>
                      </a:r>
                      <a:r>
                        <a:rPr lang="tr-TR" sz="1800" b="1" dirty="0" smtClean="0">
                          <a:effectLst/>
                        </a:rPr>
                        <a:t>EN</a:t>
                      </a:r>
                      <a:r>
                        <a:rPr lang="en-US" sz="1800" b="1" dirty="0" smtClean="0">
                          <a:effectLst/>
                        </a:rPr>
                        <a:t>CES </a:t>
                      </a:r>
                      <a:endParaRPr kumimoji="0" lang="en-US" altLang="tr-TR" sz="1800" b="1" i="0" u="none" strike="noStrike" cap="none" normalizeH="0" baseline="0" dirty="0" smtClean="0">
                        <a:ln>
                          <a:noFill/>
                        </a:ln>
                        <a:solidFill>
                          <a:schemeClr val="tx1"/>
                        </a:solidFill>
                        <a:effectLst/>
                        <a:latin typeface="Garamond" pitchFamily="18" charset="0"/>
                      </a:endParaRPr>
                    </a:p>
                  </a:txBody>
                  <a:tcPr marT="45718" marB="45718"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5"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4</a:t>
            </a:fld>
            <a:endParaRPr lang="en-US" altLang="tr-TR" sz="1200" b="0" dirty="0">
              <a:latin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pPr>
              <a:defRPr/>
            </a:pPr>
            <a:fld id="{19614925-99CA-4018-884A-2F89238C7DAD}" type="slidenum">
              <a:rPr lang="tr-TR" smtClean="0"/>
              <a:pPr>
                <a:defRPr/>
              </a:pPr>
              <a:t>5</a:t>
            </a:fld>
            <a:endParaRPr lang="tr-TR"/>
          </a:p>
        </p:txBody>
      </p:sp>
      <p:sp>
        <p:nvSpPr>
          <p:cNvPr id="6" name="Başlık 1"/>
          <p:cNvSpPr>
            <a:spLocks noGrp="1"/>
          </p:cNvSpPr>
          <p:nvPr>
            <p:ph sz="quarter" idx="13"/>
          </p:nvPr>
        </p:nvSpPr>
        <p:spPr>
          <a:xfrm>
            <a:off x="1143000" y="731520"/>
            <a:ext cx="7677472" cy="4785712"/>
          </a:xfrm>
        </p:spPr>
        <p:txBody>
          <a:bodyPr>
            <a:noAutofit/>
          </a:bodyPr>
          <a:lstStyle/>
          <a:p>
            <a:pPr marL="182880" indent="0" algn="l">
              <a:buNone/>
            </a:pPr>
            <a:r>
              <a:rPr lang="tr-TR" altLang="tr-TR" sz="2400" b="1" dirty="0" smtClean="0">
                <a:solidFill>
                  <a:schemeClr val="tx1"/>
                </a:solidFill>
                <a:effectLst/>
                <a:latin typeface="Garamond" panose="02020404030301010803" pitchFamily="18" charset="0"/>
              </a:rPr>
              <a:t>I. MAIN GOAL OF THE STUDY</a:t>
            </a:r>
            <a:br>
              <a:rPr lang="tr-TR" altLang="tr-TR" sz="2400" b="1" dirty="0" smtClean="0">
                <a:solidFill>
                  <a:schemeClr val="tx1"/>
                </a:solidFill>
                <a:effectLst/>
                <a:latin typeface="Garamond" panose="02020404030301010803" pitchFamily="18" charset="0"/>
              </a:rPr>
            </a:br>
            <a:r>
              <a:rPr lang="tr-TR" altLang="tr-TR" sz="2400" b="1" dirty="0" smtClean="0">
                <a:solidFill>
                  <a:schemeClr val="tx1"/>
                </a:solidFill>
                <a:effectLst/>
                <a:latin typeface="Garamond" panose="02020404030301010803" pitchFamily="18" charset="0"/>
              </a:rPr>
              <a:t/>
            </a:r>
            <a:br>
              <a:rPr lang="tr-TR" altLang="tr-TR" sz="2400" b="1" dirty="0" smtClean="0">
                <a:solidFill>
                  <a:schemeClr val="tx1"/>
                </a:solidFill>
                <a:effectLst/>
                <a:latin typeface="Garamond" panose="02020404030301010803" pitchFamily="18" charset="0"/>
              </a:rPr>
            </a:br>
            <a:r>
              <a:rPr lang="en-US" altLang="tr-TR" sz="2400" b="1" dirty="0" smtClean="0">
                <a:solidFill>
                  <a:schemeClr val="tx1"/>
                </a:solidFill>
                <a:effectLst/>
                <a:latin typeface="Garamond" panose="02020404030301010803" pitchFamily="18" charset="0"/>
              </a:rPr>
              <a:t>In </a:t>
            </a:r>
            <a:r>
              <a:rPr lang="tr-TR" altLang="tr-TR" sz="2400" b="1" dirty="0" err="1" smtClean="0">
                <a:solidFill>
                  <a:schemeClr val="tx1"/>
                </a:solidFill>
                <a:effectLst/>
                <a:latin typeface="Garamond" panose="02020404030301010803" pitchFamily="18" charset="0"/>
              </a:rPr>
              <a:t>this</a:t>
            </a:r>
            <a:r>
              <a:rPr lang="tr-TR" altLang="tr-TR" sz="2400" b="1" dirty="0" smtClean="0">
                <a:solidFill>
                  <a:schemeClr val="tx1"/>
                </a:solidFill>
                <a:effectLst/>
                <a:latin typeface="Garamond" panose="02020404030301010803" pitchFamily="18" charset="0"/>
              </a:rPr>
              <a:t> </a:t>
            </a:r>
            <a:r>
              <a:rPr lang="tr-TR" altLang="tr-TR" sz="2400" b="1" dirty="0" err="1" smtClean="0">
                <a:solidFill>
                  <a:schemeClr val="tx1"/>
                </a:solidFill>
                <a:effectLst/>
                <a:latin typeface="Garamond" panose="02020404030301010803" pitchFamily="18" charset="0"/>
              </a:rPr>
              <a:t>study</a:t>
            </a:r>
            <a:r>
              <a:rPr lang="en-US" altLang="tr-TR" sz="2400" b="1" dirty="0" smtClean="0">
                <a:solidFill>
                  <a:schemeClr val="tx1"/>
                </a:solidFill>
                <a:effectLst/>
                <a:latin typeface="Garamond" panose="02020404030301010803" pitchFamily="18" charset="0"/>
              </a:rPr>
              <a:t>, we carried out  the flexural, thermal, and erosive wear performance of </a:t>
            </a:r>
            <a:r>
              <a:rPr lang="tr-TR" altLang="tr-TR" sz="2400" b="1" dirty="0" smtClean="0">
                <a:solidFill>
                  <a:schemeClr val="tx1"/>
                </a:solidFill>
                <a:effectLst/>
                <a:latin typeface="Garamond" panose="02020404030301010803" pitchFamily="18" charset="0"/>
              </a:rPr>
              <a:t>PEI  </a:t>
            </a:r>
            <a:r>
              <a:rPr lang="en-US" altLang="tr-TR" sz="2400" b="1" dirty="0" smtClean="0">
                <a:solidFill>
                  <a:schemeClr val="tx1"/>
                </a:solidFill>
                <a:effectLst/>
                <a:latin typeface="Garamond" panose="02020404030301010803" pitchFamily="18" charset="0"/>
              </a:rPr>
              <a:t>/TiO</a:t>
            </a:r>
            <a:r>
              <a:rPr lang="en-US" altLang="tr-TR" sz="2400" b="1" baseline="-25000" dirty="0" smtClean="0">
                <a:solidFill>
                  <a:schemeClr val="tx1"/>
                </a:solidFill>
                <a:effectLst/>
                <a:latin typeface="Garamond" panose="02020404030301010803" pitchFamily="18" charset="0"/>
              </a:rPr>
              <a:t>2</a:t>
            </a:r>
            <a:r>
              <a:rPr lang="en-US" altLang="tr-TR" sz="2400" b="1" dirty="0" smtClean="0">
                <a:solidFill>
                  <a:schemeClr val="tx1"/>
                </a:solidFill>
                <a:effectLst/>
                <a:latin typeface="Garamond" panose="02020404030301010803" pitchFamily="18" charset="0"/>
              </a:rPr>
              <a:t>  composites. we tested </a:t>
            </a:r>
            <a:r>
              <a:rPr lang="tr-TR" altLang="tr-TR" sz="2400" b="1" dirty="0" smtClean="0">
                <a:solidFill>
                  <a:schemeClr val="tx1"/>
                </a:solidFill>
                <a:effectLst/>
                <a:latin typeface="Garamond" panose="02020404030301010803" pitchFamily="18" charset="0"/>
              </a:rPr>
              <a:t>PEI</a:t>
            </a:r>
            <a:r>
              <a:rPr lang="en-US" altLang="tr-TR" sz="2400" b="1" dirty="0" smtClean="0">
                <a:solidFill>
                  <a:schemeClr val="tx1"/>
                </a:solidFill>
                <a:effectLst/>
                <a:latin typeface="Garamond" panose="02020404030301010803" pitchFamily="18" charset="0"/>
              </a:rPr>
              <a:t>/TiO</a:t>
            </a:r>
            <a:r>
              <a:rPr lang="en-US" altLang="tr-TR" sz="2400" b="1" baseline="-25000" dirty="0" smtClean="0">
                <a:solidFill>
                  <a:schemeClr val="tx1"/>
                </a:solidFill>
                <a:effectLst/>
                <a:latin typeface="Garamond" panose="02020404030301010803" pitchFamily="18" charset="0"/>
              </a:rPr>
              <a:t>2</a:t>
            </a:r>
            <a:r>
              <a:rPr lang="en-US" altLang="tr-TR" sz="2400" b="1" dirty="0" smtClean="0">
                <a:solidFill>
                  <a:schemeClr val="tx1"/>
                </a:solidFill>
                <a:effectLst/>
                <a:latin typeface="Garamond" panose="02020404030301010803" pitchFamily="18" charset="0"/>
              </a:rPr>
              <a:t> composites containing varying amounts—5,10,15,20,25, and 30 %</a:t>
            </a:r>
            <a:r>
              <a:rPr lang="tr-TR" altLang="tr-TR" sz="2400" b="1" dirty="0" smtClean="0">
                <a:solidFill>
                  <a:schemeClr val="tx1"/>
                </a:solidFill>
                <a:effectLst/>
                <a:latin typeface="Garamond" panose="02020404030301010803" pitchFamily="18" charset="0"/>
              </a:rPr>
              <a:t> </a:t>
            </a:r>
            <a:r>
              <a:rPr lang="en-US" altLang="tr-TR" sz="2400" b="1" dirty="0" smtClean="0">
                <a:solidFill>
                  <a:schemeClr val="tx1"/>
                </a:solidFill>
                <a:effectLst/>
                <a:latin typeface="Garamond" panose="02020404030301010803" pitchFamily="18" charset="0"/>
              </a:rPr>
              <a:t>by weight (</a:t>
            </a:r>
            <a:r>
              <a:rPr lang="en-US" altLang="tr-TR" sz="2400" b="1" dirty="0" err="1" smtClean="0">
                <a:solidFill>
                  <a:schemeClr val="tx1"/>
                </a:solidFill>
                <a:effectLst/>
                <a:latin typeface="Garamond" panose="02020404030301010803" pitchFamily="18" charset="0"/>
              </a:rPr>
              <a:t>wt</a:t>
            </a:r>
            <a:r>
              <a:rPr lang="en-US" altLang="tr-TR" sz="2400" b="1" dirty="0" smtClean="0">
                <a:solidFill>
                  <a:schemeClr val="tx1"/>
                </a:solidFill>
                <a:effectLst/>
                <a:latin typeface="Garamond" panose="02020404030301010803" pitchFamily="18" charset="0"/>
              </a:rPr>
              <a:t>%)—of a</a:t>
            </a:r>
            <a:r>
              <a:rPr lang="tr-TR" altLang="tr-TR" sz="2400" b="1" dirty="0" smtClean="0">
                <a:solidFill>
                  <a:schemeClr val="tx1"/>
                </a:solidFill>
                <a:effectLst/>
                <a:latin typeface="Garamond" panose="02020404030301010803" pitchFamily="18" charset="0"/>
              </a:rPr>
              <a:t> </a:t>
            </a:r>
            <a:r>
              <a:rPr lang="en-US" altLang="tr-TR" sz="2400" b="1" dirty="0" smtClean="0">
                <a:solidFill>
                  <a:schemeClr val="tx1"/>
                </a:solidFill>
                <a:effectLst/>
                <a:latin typeface="Garamond" panose="02020404030301010803" pitchFamily="18" charset="0"/>
              </a:rPr>
              <a:t>TiO</a:t>
            </a:r>
            <a:r>
              <a:rPr lang="en-US" altLang="tr-TR" sz="2400" b="1" baseline="-25000" dirty="0" smtClean="0">
                <a:solidFill>
                  <a:schemeClr val="tx1"/>
                </a:solidFill>
                <a:effectLst/>
                <a:latin typeface="Garamond" panose="02020404030301010803" pitchFamily="18" charset="0"/>
              </a:rPr>
              <a:t>2</a:t>
            </a:r>
            <a:r>
              <a:rPr lang="en-US" altLang="tr-TR" sz="2400" b="1" dirty="0" smtClean="0">
                <a:solidFill>
                  <a:schemeClr val="tx1"/>
                </a:solidFill>
                <a:effectLst/>
                <a:latin typeface="Garamond" panose="02020404030301010803" pitchFamily="18" charset="0"/>
              </a:rPr>
              <a:t> particle filler. We measured the erosive-wear resistance of these </a:t>
            </a:r>
            <a:r>
              <a:rPr lang="tr-TR" altLang="tr-TR" sz="2400" b="1" dirty="0" smtClean="0">
                <a:solidFill>
                  <a:schemeClr val="tx1"/>
                </a:solidFill>
                <a:effectLst/>
                <a:latin typeface="Garamond" panose="02020404030301010803" pitchFamily="18" charset="0"/>
              </a:rPr>
              <a:t>PEI </a:t>
            </a:r>
            <a:r>
              <a:rPr lang="en-US" altLang="tr-TR" sz="2400" b="1" dirty="0" smtClean="0">
                <a:solidFill>
                  <a:schemeClr val="tx1"/>
                </a:solidFill>
                <a:effectLst/>
                <a:latin typeface="Garamond" panose="02020404030301010803" pitchFamily="18" charset="0"/>
              </a:rPr>
              <a:t>/TiO</a:t>
            </a:r>
            <a:r>
              <a:rPr lang="en-US" altLang="tr-TR" sz="2400" b="1" baseline="-25000" dirty="0" smtClean="0">
                <a:solidFill>
                  <a:schemeClr val="tx1"/>
                </a:solidFill>
                <a:effectLst/>
                <a:latin typeface="Garamond" panose="02020404030301010803" pitchFamily="18" charset="0"/>
              </a:rPr>
              <a:t>2</a:t>
            </a:r>
            <a:r>
              <a:rPr lang="en-US" altLang="tr-TR" sz="2400" b="1" dirty="0" smtClean="0">
                <a:solidFill>
                  <a:schemeClr val="tx1"/>
                </a:solidFill>
                <a:effectLst/>
                <a:latin typeface="Garamond" panose="02020404030301010803" pitchFamily="18" charset="0"/>
              </a:rPr>
              <a:t> composites, and their flexural properties both before and after  undergoing erosion. We also determined the thermal stability of the composites using </a:t>
            </a:r>
            <a:r>
              <a:rPr lang="en-US" altLang="tr-TR" sz="2400" b="1" dirty="0" err="1" smtClean="0">
                <a:solidFill>
                  <a:schemeClr val="tx1"/>
                </a:solidFill>
                <a:effectLst/>
                <a:latin typeface="Garamond" panose="02020404030301010803" pitchFamily="18" charset="0"/>
              </a:rPr>
              <a:t>thermogravimetric</a:t>
            </a:r>
            <a:r>
              <a:rPr lang="en-US" altLang="tr-TR" sz="2400" b="1" dirty="0" smtClean="0">
                <a:solidFill>
                  <a:schemeClr val="tx1"/>
                </a:solidFill>
                <a:effectLst/>
                <a:latin typeface="Garamond" panose="02020404030301010803" pitchFamily="18" charset="0"/>
              </a:rPr>
              <a:t> analysis methods.</a:t>
            </a:r>
            <a:r>
              <a:rPr lang="tr-TR" altLang="tr-TR" sz="2400" b="1" dirty="0" smtClean="0">
                <a:solidFill>
                  <a:schemeClr val="tx1"/>
                </a:solidFill>
                <a:effectLst/>
                <a:latin typeface="Garamond" panose="02020404030301010803" pitchFamily="18" charset="0"/>
              </a:rPr>
              <a:t/>
            </a:r>
            <a:br>
              <a:rPr lang="tr-TR" altLang="tr-TR" sz="2400" b="1" dirty="0" smtClean="0">
                <a:solidFill>
                  <a:schemeClr val="tx1"/>
                </a:solidFill>
                <a:effectLst/>
                <a:latin typeface="Garamond" panose="02020404030301010803" pitchFamily="18" charset="0"/>
              </a:rPr>
            </a:br>
            <a:r>
              <a:rPr lang="en-US" altLang="tr-TR" sz="2400" b="1" dirty="0" smtClean="0">
                <a:solidFill>
                  <a:schemeClr val="tx1"/>
                </a:solidFill>
                <a:effectLst/>
                <a:latin typeface="Garamond" panose="02020404030301010803" pitchFamily="18" charset="0"/>
              </a:rPr>
              <a:t> </a:t>
            </a:r>
            <a:endParaRPr lang="tr-TR" altLang="tr-TR" sz="2400" b="1" dirty="0" smtClean="0">
              <a:solidFill>
                <a:schemeClr val="tx1"/>
              </a:solidFill>
              <a:effectLst/>
              <a:latin typeface="Garamond" panose="02020404030301010803" pitchFamily="18" charset="0"/>
            </a:endParaRPr>
          </a:p>
        </p:txBody>
      </p:sp>
    </p:spTree>
    <p:extLst>
      <p:ext uri="{BB962C8B-B14F-4D97-AF65-F5344CB8AC3E}">
        <p14:creationId xmlns:p14="http://schemas.microsoft.com/office/powerpoint/2010/main" val="2111685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Dikdörtgen 1"/>
          <p:cNvSpPr>
            <a:spLocks noChangeArrowheads="1"/>
          </p:cNvSpPr>
          <p:nvPr/>
        </p:nvSpPr>
        <p:spPr bwMode="auto">
          <a:xfrm>
            <a:off x="395288" y="2120900"/>
            <a:ext cx="7542212"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eaLnBrk="1" hangingPunct="1">
              <a:spcBef>
                <a:spcPct val="0"/>
              </a:spcBef>
              <a:buClrTx/>
              <a:buSzTx/>
              <a:buFontTx/>
              <a:buNone/>
            </a:pPr>
            <a:r>
              <a:rPr lang="tr-TR" altLang="tr-TR" sz="2400" dirty="0" err="1"/>
              <a:t>Polyetherimide</a:t>
            </a:r>
            <a:r>
              <a:rPr lang="tr-TR" altLang="tr-TR" sz="2400" dirty="0"/>
              <a:t> (PEI) is a </a:t>
            </a:r>
            <a:r>
              <a:rPr lang="tr-TR" altLang="tr-TR" sz="2400" dirty="0" err="1"/>
              <a:t>semicrystalline</a:t>
            </a:r>
            <a:r>
              <a:rPr lang="tr-TR" altLang="tr-TR" sz="2400" dirty="0"/>
              <a:t> </a:t>
            </a:r>
            <a:r>
              <a:rPr lang="tr-TR" altLang="tr-TR" sz="2400" dirty="0" err="1"/>
              <a:t>aromatic</a:t>
            </a:r>
            <a:r>
              <a:rPr lang="tr-TR" altLang="tr-TR" sz="2400" dirty="0"/>
              <a:t> </a:t>
            </a:r>
            <a:r>
              <a:rPr lang="tr-TR" altLang="tr-TR" sz="2400" dirty="0" err="1"/>
              <a:t>polymer</a:t>
            </a:r>
            <a:r>
              <a:rPr lang="tr-TR" altLang="tr-TR" sz="2400" dirty="0"/>
              <a:t> </a:t>
            </a:r>
            <a:r>
              <a:rPr lang="tr-TR" altLang="tr-TR" sz="2400" dirty="0" err="1"/>
              <a:t>which</a:t>
            </a:r>
            <a:r>
              <a:rPr lang="tr-TR" altLang="tr-TR" sz="2400" dirty="0"/>
              <a:t> </a:t>
            </a:r>
            <a:r>
              <a:rPr lang="tr-TR" altLang="tr-TR" sz="2400" dirty="0" err="1"/>
              <a:t>possesses</a:t>
            </a:r>
            <a:r>
              <a:rPr lang="tr-TR" altLang="tr-TR" sz="2400" dirty="0"/>
              <a:t> </a:t>
            </a:r>
            <a:r>
              <a:rPr lang="tr-TR" altLang="tr-TR" sz="2400" dirty="0" err="1"/>
              <a:t>excellent</a:t>
            </a:r>
            <a:r>
              <a:rPr lang="tr-TR" altLang="tr-TR" sz="2400" dirty="0"/>
              <a:t> </a:t>
            </a:r>
            <a:r>
              <a:rPr lang="tr-TR" altLang="tr-TR" sz="2400" dirty="0" err="1"/>
              <a:t>mechanical</a:t>
            </a:r>
            <a:r>
              <a:rPr lang="tr-TR" altLang="tr-TR" sz="2400" dirty="0"/>
              <a:t> </a:t>
            </a:r>
            <a:r>
              <a:rPr lang="tr-TR" altLang="tr-TR" sz="2400" dirty="0" err="1"/>
              <a:t>properties,good</a:t>
            </a:r>
            <a:r>
              <a:rPr lang="tr-TR" altLang="tr-TR" sz="2400" dirty="0"/>
              <a:t> </a:t>
            </a:r>
            <a:r>
              <a:rPr lang="tr-TR" altLang="tr-TR" sz="2400" dirty="0" err="1"/>
              <a:t>stability</a:t>
            </a:r>
            <a:r>
              <a:rPr lang="tr-TR" altLang="tr-TR" sz="2400" dirty="0"/>
              <a:t> at </a:t>
            </a:r>
            <a:r>
              <a:rPr lang="tr-TR" altLang="tr-TR" sz="2400" dirty="0" err="1"/>
              <a:t>eleveted</a:t>
            </a:r>
            <a:r>
              <a:rPr lang="tr-TR" altLang="tr-TR" sz="2400" dirty="0"/>
              <a:t> </a:t>
            </a:r>
            <a:r>
              <a:rPr lang="tr-TR" altLang="tr-TR" sz="2400" dirty="0" err="1"/>
              <a:t>temperature,outstanding</a:t>
            </a:r>
            <a:r>
              <a:rPr lang="tr-TR" altLang="tr-TR" sz="2400" dirty="0"/>
              <a:t> </a:t>
            </a:r>
            <a:r>
              <a:rPr lang="tr-TR" altLang="tr-TR" sz="2400" dirty="0" err="1"/>
              <a:t>chemical</a:t>
            </a:r>
            <a:r>
              <a:rPr lang="tr-TR" altLang="tr-TR" sz="2400" dirty="0"/>
              <a:t> </a:t>
            </a:r>
            <a:r>
              <a:rPr lang="tr-TR" altLang="tr-TR" sz="2400" dirty="0" err="1"/>
              <a:t>resistance,and</a:t>
            </a:r>
            <a:r>
              <a:rPr lang="tr-TR" altLang="tr-TR" sz="2400" dirty="0"/>
              <a:t> </a:t>
            </a:r>
            <a:r>
              <a:rPr lang="tr-TR" altLang="tr-TR" sz="2400" dirty="0" err="1"/>
              <a:t>inherent</a:t>
            </a:r>
            <a:r>
              <a:rPr lang="tr-TR" altLang="tr-TR" sz="2400" dirty="0"/>
              <a:t> </a:t>
            </a:r>
            <a:r>
              <a:rPr lang="tr-TR" altLang="tr-TR" sz="2400" dirty="0" err="1"/>
              <a:t>flame</a:t>
            </a:r>
            <a:r>
              <a:rPr lang="tr-TR" altLang="tr-TR" sz="2400" dirty="0"/>
              <a:t> </a:t>
            </a:r>
            <a:r>
              <a:rPr lang="tr-TR" altLang="tr-TR" sz="2400" dirty="0" err="1"/>
              <a:t>retardancy.In</a:t>
            </a:r>
            <a:r>
              <a:rPr lang="tr-TR" altLang="tr-TR" sz="2400" dirty="0"/>
              <a:t> </a:t>
            </a:r>
            <a:r>
              <a:rPr lang="tr-TR" altLang="tr-TR" sz="2400" dirty="0" err="1"/>
              <a:t>addition</a:t>
            </a:r>
            <a:r>
              <a:rPr lang="tr-TR" altLang="tr-TR" sz="2400" dirty="0"/>
              <a:t> </a:t>
            </a:r>
            <a:r>
              <a:rPr lang="tr-TR" altLang="tr-TR" sz="2400" dirty="0" err="1"/>
              <a:t>to</a:t>
            </a:r>
            <a:r>
              <a:rPr lang="tr-TR" altLang="tr-TR" sz="2400" dirty="0"/>
              <a:t> </a:t>
            </a:r>
            <a:r>
              <a:rPr lang="tr-TR" altLang="tr-TR" sz="2400" dirty="0" err="1"/>
              <a:t>these</a:t>
            </a:r>
            <a:r>
              <a:rPr lang="tr-TR" altLang="tr-TR" sz="2400" dirty="0"/>
              <a:t> </a:t>
            </a:r>
            <a:r>
              <a:rPr lang="tr-TR" altLang="tr-TR" sz="2400" dirty="0" err="1"/>
              <a:t>advantages,the</a:t>
            </a:r>
            <a:r>
              <a:rPr lang="tr-TR" altLang="tr-TR" sz="2400" dirty="0"/>
              <a:t> </a:t>
            </a:r>
            <a:r>
              <a:rPr lang="tr-TR" altLang="tr-TR" sz="2400" dirty="0" err="1"/>
              <a:t>relatively</a:t>
            </a:r>
            <a:r>
              <a:rPr lang="tr-TR" altLang="tr-TR" sz="2400" dirty="0"/>
              <a:t> </a:t>
            </a:r>
            <a:r>
              <a:rPr lang="tr-TR" altLang="tr-TR" sz="2400" dirty="0" err="1"/>
              <a:t>low</a:t>
            </a:r>
            <a:r>
              <a:rPr lang="tr-TR" altLang="tr-TR" sz="2400" dirty="0"/>
              <a:t> </a:t>
            </a:r>
            <a:r>
              <a:rPr lang="tr-TR" altLang="tr-TR" sz="2400" dirty="0" err="1"/>
              <a:t>material</a:t>
            </a:r>
            <a:r>
              <a:rPr lang="tr-TR" altLang="tr-TR" sz="2400" dirty="0"/>
              <a:t> </a:t>
            </a:r>
            <a:r>
              <a:rPr lang="tr-TR" altLang="tr-TR" sz="2400" dirty="0" err="1"/>
              <a:t>cost</a:t>
            </a:r>
            <a:r>
              <a:rPr lang="tr-TR" altLang="tr-TR" sz="2400" dirty="0"/>
              <a:t> </a:t>
            </a:r>
            <a:r>
              <a:rPr lang="tr-TR" altLang="tr-TR" sz="2400" dirty="0" err="1"/>
              <a:t>and</a:t>
            </a:r>
            <a:r>
              <a:rPr lang="tr-TR" altLang="tr-TR" sz="2400" dirty="0"/>
              <a:t> </a:t>
            </a:r>
            <a:r>
              <a:rPr lang="tr-TR" altLang="tr-TR" sz="2400" dirty="0" err="1"/>
              <a:t>good</a:t>
            </a:r>
            <a:r>
              <a:rPr lang="tr-TR" altLang="tr-TR" sz="2400" dirty="0"/>
              <a:t> </a:t>
            </a:r>
            <a:r>
              <a:rPr lang="tr-TR" altLang="tr-TR" sz="2400" dirty="0" err="1"/>
              <a:t>process</a:t>
            </a:r>
            <a:r>
              <a:rPr lang="tr-TR" altLang="tr-TR" sz="2400" dirty="0"/>
              <a:t> </a:t>
            </a:r>
            <a:r>
              <a:rPr lang="tr-TR" altLang="tr-TR" sz="2400" dirty="0" err="1"/>
              <a:t>ability</a:t>
            </a:r>
            <a:r>
              <a:rPr lang="tr-TR" altLang="tr-TR" sz="2400" dirty="0"/>
              <a:t> </a:t>
            </a:r>
            <a:r>
              <a:rPr lang="tr-TR" altLang="tr-TR" sz="2400" dirty="0" err="1"/>
              <a:t>make</a:t>
            </a:r>
            <a:r>
              <a:rPr lang="tr-TR" altLang="tr-TR" sz="2400" dirty="0"/>
              <a:t> PEI a </a:t>
            </a:r>
            <a:r>
              <a:rPr lang="tr-TR" altLang="tr-TR" sz="2400" dirty="0" err="1"/>
              <a:t>highly</a:t>
            </a:r>
            <a:r>
              <a:rPr lang="tr-TR" altLang="tr-TR" sz="2400" dirty="0"/>
              <a:t> </a:t>
            </a:r>
            <a:r>
              <a:rPr lang="tr-TR" altLang="tr-TR" sz="2400" dirty="0" err="1"/>
              <a:t>competative</a:t>
            </a:r>
            <a:r>
              <a:rPr lang="tr-TR" altLang="tr-TR" sz="2400" dirty="0"/>
              <a:t> </a:t>
            </a:r>
            <a:r>
              <a:rPr lang="tr-TR" altLang="tr-TR" sz="2400" dirty="0" err="1"/>
              <a:t>engineering</a:t>
            </a:r>
            <a:r>
              <a:rPr lang="tr-TR" altLang="tr-TR" sz="2400" dirty="0"/>
              <a:t> </a:t>
            </a:r>
            <a:r>
              <a:rPr lang="tr-TR" altLang="tr-TR" sz="2400" dirty="0" err="1"/>
              <a:t>material</a:t>
            </a:r>
            <a:r>
              <a:rPr lang="tr-TR" altLang="tr-TR" sz="2400" dirty="0"/>
              <a:t> </a:t>
            </a:r>
            <a:r>
              <a:rPr lang="tr-TR" altLang="tr-TR" sz="2400" dirty="0" err="1"/>
              <a:t>among</a:t>
            </a:r>
            <a:r>
              <a:rPr lang="tr-TR" altLang="tr-TR" sz="2400" dirty="0"/>
              <a:t> </a:t>
            </a:r>
            <a:r>
              <a:rPr lang="tr-TR" altLang="tr-TR" sz="2400" dirty="0" err="1"/>
              <a:t>current</a:t>
            </a:r>
            <a:r>
              <a:rPr lang="tr-TR" altLang="tr-TR" sz="2400" dirty="0"/>
              <a:t> </a:t>
            </a:r>
            <a:r>
              <a:rPr lang="tr-TR" altLang="tr-TR" sz="2400" dirty="0" err="1"/>
              <a:t>high-performance</a:t>
            </a:r>
            <a:r>
              <a:rPr lang="tr-TR" altLang="tr-TR" sz="2400" dirty="0"/>
              <a:t> </a:t>
            </a:r>
            <a:r>
              <a:rPr lang="tr-TR" altLang="tr-TR" sz="2400" dirty="0" err="1"/>
              <a:t>thermoplastics</a:t>
            </a:r>
            <a:r>
              <a:rPr lang="tr-TR" altLang="tr-TR" sz="2400" dirty="0"/>
              <a:t>.</a:t>
            </a:r>
          </a:p>
        </p:txBody>
      </p:sp>
      <p:sp>
        <p:nvSpPr>
          <p:cNvPr id="5126" name="Metin kutusu 2"/>
          <p:cNvSpPr txBox="1">
            <a:spLocks noChangeArrowheads="1"/>
          </p:cNvSpPr>
          <p:nvPr/>
        </p:nvSpPr>
        <p:spPr bwMode="auto">
          <a:xfrm>
            <a:off x="430213" y="1198563"/>
            <a:ext cx="3768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eaLnBrk="1" hangingPunct="1">
              <a:spcBef>
                <a:spcPct val="0"/>
              </a:spcBef>
              <a:buClrTx/>
              <a:buSzTx/>
              <a:buFontTx/>
              <a:buNone/>
            </a:pPr>
            <a:r>
              <a:rPr lang="tr-TR" altLang="tr-TR" sz="1800" dirty="0" smtClean="0"/>
              <a:t>II. </a:t>
            </a:r>
            <a:r>
              <a:rPr lang="tr-TR" altLang="tr-TR" sz="1800" dirty="0"/>
              <a:t>GENERAL  </a:t>
            </a:r>
          </a:p>
        </p:txBody>
      </p:sp>
      <p:sp>
        <p:nvSpPr>
          <p:cNvPr id="7"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6</a:t>
            </a:fld>
            <a:endParaRPr lang="en-US" altLang="tr-TR" sz="1200" b="0" dirty="0">
              <a:latin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Dikdörtgen 2"/>
          <p:cNvSpPr>
            <a:spLocks noChangeArrowheads="1"/>
          </p:cNvSpPr>
          <p:nvPr/>
        </p:nvSpPr>
        <p:spPr bwMode="auto">
          <a:xfrm>
            <a:off x="900113" y="750888"/>
            <a:ext cx="7488237"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eaLnBrk="1" hangingPunct="1">
              <a:spcBef>
                <a:spcPct val="0"/>
              </a:spcBef>
              <a:buClrTx/>
              <a:buSzTx/>
              <a:buFontTx/>
              <a:buNone/>
            </a:pPr>
            <a:endParaRPr lang="tr-TR" altLang="tr-TR" sz="2400" dirty="0"/>
          </a:p>
          <a:p>
            <a:pPr eaLnBrk="1" hangingPunct="1">
              <a:spcBef>
                <a:spcPct val="0"/>
              </a:spcBef>
              <a:buClrTx/>
              <a:buSzTx/>
              <a:buFontTx/>
              <a:buNone/>
            </a:pPr>
            <a:endParaRPr lang="tr-TR" altLang="tr-TR" sz="2400" dirty="0"/>
          </a:p>
          <a:p>
            <a:pPr eaLnBrk="1" hangingPunct="1">
              <a:spcBef>
                <a:spcPct val="0"/>
              </a:spcBef>
              <a:buClrTx/>
              <a:buSzTx/>
              <a:buFontTx/>
              <a:buNone/>
            </a:pPr>
            <a:endParaRPr lang="tr-TR" altLang="tr-TR" sz="2400" dirty="0"/>
          </a:p>
          <a:p>
            <a:pPr eaLnBrk="1" hangingPunct="1">
              <a:spcBef>
                <a:spcPct val="0"/>
              </a:spcBef>
              <a:buClrTx/>
              <a:buSzTx/>
              <a:buFontTx/>
              <a:buNone/>
            </a:pPr>
            <a:r>
              <a:rPr lang="en-US" altLang="tr-TR" sz="2400" dirty="0"/>
              <a:t>Generally,</a:t>
            </a:r>
            <a:r>
              <a:rPr lang="tr-TR" altLang="tr-TR" sz="2400" dirty="0"/>
              <a:t> </a:t>
            </a:r>
            <a:r>
              <a:rPr lang="en-US" altLang="tr-TR" sz="2400" dirty="0"/>
              <a:t>t</a:t>
            </a:r>
            <a:r>
              <a:rPr lang="tr-TR" altLang="tr-TR" sz="2400" dirty="0" err="1"/>
              <a:t>hermoplastıc</a:t>
            </a:r>
            <a:r>
              <a:rPr lang="tr-TR" altLang="tr-TR" sz="2400" dirty="0"/>
              <a:t> </a:t>
            </a:r>
            <a:r>
              <a:rPr lang="tr-TR" altLang="tr-TR" sz="2400" dirty="0" err="1"/>
              <a:t>composites</a:t>
            </a:r>
            <a:r>
              <a:rPr lang="tr-TR" altLang="tr-TR" sz="2400" dirty="0"/>
              <a:t>, </a:t>
            </a:r>
            <a:r>
              <a:rPr lang="tr-TR" altLang="tr-TR" sz="2400" dirty="0" err="1"/>
              <a:t>particularly</a:t>
            </a:r>
            <a:r>
              <a:rPr lang="tr-TR" altLang="tr-TR" sz="2400" dirty="0"/>
              <a:t> in </a:t>
            </a:r>
            <a:r>
              <a:rPr lang="tr-TR" altLang="tr-TR" sz="2400" dirty="0" err="1"/>
              <a:t>automotive</a:t>
            </a:r>
            <a:r>
              <a:rPr lang="tr-TR" altLang="tr-TR" sz="2400" dirty="0"/>
              <a:t>  </a:t>
            </a:r>
            <a:r>
              <a:rPr lang="tr-TR" altLang="tr-TR" sz="2400" dirty="0" err="1"/>
              <a:t>applications</a:t>
            </a:r>
            <a:r>
              <a:rPr lang="tr-TR" altLang="tr-TR" sz="2400" dirty="0"/>
              <a:t>, </a:t>
            </a:r>
            <a:r>
              <a:rPr lang="tr-TR" altLang="tr-TR" sz="2400" dirty="0" err="1"/>
              <a:t>high</a:t>
            </a:r>
            <a:r>
              <a:rPr lang="tr-TR" altLang="tr-TR" sz="2400" dirty="0"/>
              <a:t> </a:t>
            </a:r>
            <a:r>
              <a:rPr lang="tr-TR" altLang="tr-TR" sz="2400" dirty="0" err="1"/>
              <a:t>performance</a:t>
            </a:r>
            <a:r>
              <a:rPr lang="tr-TR" altLang="tr-TR" sz="2400" dirty="0"/>
              <a:t> </a:t>
            </a:r>
            <a:r>
              <a:rPr lang="tr-TR" altLang="tr-TR" sz="2400" dirty="0" err="1"/>
              <a:t>aircraft</a:t>
            </a:r>
            <a:r>
              <a:rPr lang="tr-TR" altLang="tr-TR" sz="2400" dirty="0"/>
              <a:t> </a:t>
            </a:r>
            <a:r>
              <a:rPr lang="tr-TR" altLang="tr-TR" sz="2400" dirty="0" err="1"/>
              <a:t>and</a:t>
            </a:r>
            <a:r>
              <a:rPr lang="tr-TR" altLang="tr-TR" sz="2400" dirty="0"/>
              <a:t> </a:t>
            </a:r>
            <a:r>
              <a:rPr lang="tr-TR" altLang="tr-TR" sz="2400" dirty="0" err="1"/>
              <a:t>aerospace</a:t>
            </a:r>
            <a:r>
              <a:rPr lang="tr-TR" altLang="tr-TR" sz="2400" dirty="0"/>
              <a:t> </a:t>
            </a:r>
            <a:r>
              <a:rPr lang="tr-TR" altLang="tr-TR" sz="2400" dirty="0" err="1"/>
              <a:t>structures</a:t>
            </a:r>
            <a:r>
              <a:rPr lang="tr-TR" altLang="tr-TR" sz="2400" dirty="0"/>
              <a:t> </a:t>
            </a:r>
            <a:r>
              <a:rPr lang="tr-TR" altLang="tr-TR" sz="2400" dirty="0" err="1"/>
              <a:t>have</a:t>
            </a:r>
            <a:r>
              <a:rPr lang="tr-TR" altLang="tr-TR" sz="2400" dirty="0"/>
              <a:t> </a:t>
            </a:r>
            <a:r>
              <a:rPr lang="tr-TR" altLang="tr-TR" sz="2400" dirty="0" err="1"/>
              <a:t>become</a:t>
            </a:r>
            <a:r>
              <a:rPr lang="tr-TR" altLang="tr-TR" sz="2400" dirty="0"/>
              <a:t> </a:t>
            </a:r>
            <a:r>
              <a:rPr lang="tr-TR" altLang="tr-TR" sz="2400" dirty="0" err="1"/>
              <a:t>increasingly</a:t>
            </a:r>
            <a:r>
              <a:rPr lang="tr-TR" altLang="tr-TR" sz="2400" dirty="0"/>
              <a:t> popular on </a:t>
            </a:r>
            <a:r>
              <a:rPr lang="tr-TR" altLang="tr-TR" sz="2400" dirty="0" err="1"/>
              <a:t>account</a:t>
            </a:r>
            <a:r>
              <a:rPr lang="tr-TR" altLang="tr-TR" sz="2400" dirty="0"/>
              <a:t> of </a:t>
            </a:r>
            <a:r>
              <a:rPr lang="tr-TR" altLang="tr-TR" sz="2400" dirty="0" err="1"/>
              <a:t>their</a:t>
            </a:r>
            <a:r>
              <a:rPr lang="tr-TR" altLang="tr-TR" sz="2400" dirty="0"/>
              <a:t> </a:t>
            </a:r>
            <a:r>
              <a:rPr lang="tr-TR" altLang="tr-TR" sz="2400" dirty="0" err="1"/>
              <a:t>many</a:t>
            </a:r>
            <a:r>
              <a:rPr lang="tr-TR" altLang="tr-TR" sz="2400" dirty="0"/>
              <a:t> </a:t>
            </a:r>
            <a:r>
              <a:rPr lang="tr-TR" altLang="tr-TR" sz="2400" dirty="0" err="1"/>
              <a:t>advantages</a:t>
            </a:r>
            <a:r>
              <a:rPr lang="tr-TR" altLang="tr-TR" sz="2400" dirty="0"/>
              <a:t>, </a:t>
            </a:r>
            <a:r>
              <a:rPr lang="tr-TR" altLang="tr-TR" sz="2400" dirty="0" err="1"/>
              <a:t>including</a:t>
            </a:r>
            <a:r>
              <a:rPr lang="tr-TR" altLang="tr-TR" sz="2400" dirty="0"/>
              <a:t> </a:t>
            </a:r>
            <a:r>
              <a:rPr lang="tr-TR" altLang="tr-TR" sz="2400" dirty="0" err="1" smtClean="0"/>
              <a:t>good</a:t>
            </a:r>
            <a:r>
              <a:rPr lang="tr-TR" altLang="tr-TR" sz="2400" dirty="0" smtClean="0"/>
              <a:t> </a:t>
            </a:r>
            <a:r>
              <a:rPr lang="tr-TR" altLang="tr-TR" sz="2400" dirty="0" err="1"/>
              <a:t>fracture</a:t>
            </a:r>
            <a:r>
              <a:rPr lang="tr-TR" altLang="tr-TR" sz="2400" dirty="0"/>
              <a:t> </a:t>
            </a:r>
            <a:r>
              <a:rPr lang="tr-TR" altLang="tr-TR" sz="2400" dirty="0" err="1"/>
              <a:t>toughness</a:t>
            </a:r>
            <a:r>
              <a:rPr lang="tr-TR" altLang="tr-TR" sz="2400" dirty="0"/>
              <a:t>, </a:t>
            </a:r>
            <a:r>
              <a:rPr lang="tr-TR" altLang="tr-TR" sz="2400" dirty="0" err="1"/>
              <a:t>increased</a:t>
            </a:r>
            <a:r>
              <a:rPr lang="tr-TR" altLang="tr-TR" sz="2400" dirty="0"/>
              <a:t> </a:t>
            </a:r>
            <a:r>
              <a:rPr lang="tr-TR" altLang="tr-TR" sz="2400" dirty="0" err="1"/>
              <a:t>impact</a:t>
            </a:r>
            <a:r>
              <a:rPr lang="tr-TR" altLang="tr-TR" sz="2400" dirty="0"/>
              <a:t> </a:t>
            </a:r>
            <a:r>
              <a:rPr lang="tr-TR" altLang="tr-TR" sz="2400" dirty="0" err="1"/>
              <a:t>resistance</a:t>
            </a:r>
            <a:r>
              <a:rPr lang="tr-TR" altLang="tr-TR" sz="2400" dirty="0"/>
              <a:t>, </a:t>
            </a:r>
            <a:r>
              <a:rPr lang="tr-TR" altLang="tr-TR" sz="2400" dirty="0" err="1"/>
              <a:t>higher</a:t>
            </a:r>
            <a:r>
              <a:rPr lang="tr-TR" altLang="tr-TR" sz="2400" dirty="0"/>
              <a:t> </a:t>
            </a:r>
            <a:r>
              <a:rPr lang="tr-TR" altLang="tr-TR" sz="2400" dirty="0" err="1"/>
              <a:t>solvent</a:t>
            </a:r>
            <a:r>
              <a:rPr lang="tr-TR" altLang="tr-TR" sz="2400" dirty="0"/>
              <a:t> </a:t>
            </a:r>
            <a:r>
              <a:rPr lang="tr-TR" altLang="tr-TR" sz="2400" dirty="0" err="1"/>
              <a:t>resistance</a:t>
            </a:r>
            <a:r>
              <a:rPr lang="tr-TR" altLang="tr-TR" sz="2400" dirty="0"/>
              <a:t>, </a:t>
            </a:r>
            <a:r>
              <a:rPr lang="tr-TR" altLang="tr-TR" sz="2400" dirty="0" err="1"/>
              <a:t>high</a:t>
            </a:r>
            <a:r>
              <a:rPr lang="tr-TR" altLang="tr-TR" sz="2400" dirty="0"/>
              <a:t> </a:t>
            </a:r>
            <a:r>
              <a:rPr lang="tr-TR" altLang="tr-TR" sz="2400" dirty="0" err="1"/>
              <a:t>specific</a:t>
            </a:r>
            <a:r>
              <a:rPr lang="tr-TR" altLang="tr-TR" sz="2400" dirty="0"/>
              <a:t> </a:t>
            </a:r>
            <a:r>
              <a:rPr lang="tr-TR" altLang="tr-TR" sz="2400" dirty="0" err="1"/>
              <a:t>stiffness</a:t>
            </a:r>
            <a:r>
              <a:rPr lang="tr-TR" altLang="tr-TR" sz="2400" dirty="0"/>
              <a:t> </a:t>
            </a:r>
            <a:r>
              <a:rPr lang="tr-TR" altLang="tr-TR" sz="2400" dirty="0" err="1"/>
              <a:t>and</a:t>
            </a:r>
            <a:r>
              <a:rPr lang="tr-TR" altLang="tr-TR" sz="2400" dirty="0"/>
              <a:t> </a:t>
            </a:r>
            <a:r>
              <a:rPr lang="tr-TR" altLang="tr-TR" sz="2400" dirty="0" err="1"/>
              <a:t>specific</a:t>
            </a:r>
            <a:r>
              <a:rPr lang="tr-TR" altLang="tr-TR" sz="2400" dirty="0"/>
              <a:t> </a:t>
            </a:r>
            <a:r>
              <a:rPr lang="tr-TR" altLang="tr-TR" sz="2400" dirty="0" err="1"/>
              <a:t>strength</a:t>
            </a:r>
            <a:r>
              <a:rPr lang="tr-TR" altLang="tr-TR" sz="2400" dirty="0" smtClean="0"/>
              <a:t>.</a:t>
            </a:r>
            <a:endParaRPr lang="tr-TR" altLang="tr-TR" sz="2400" dirty="0"/>
          </a:p>
        </p:txBody>
      </p:sp>
      <p:sp>
        <p:nvSpPr>
          <p:cNvPr id="5"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7</a:t>
            </a:fld>
            <a:endParaRPr lang="en-US" altLang="tr-TR" sz="1200" b="0" dirty="0">
              <a:latin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827584" y="1124744"/>
            <a:ext cx="7406640" cy="3528392"/>
          </a:xfrm>
        </p:spPr>
        <p:txBody>
          <a:bodyPr>
            <a:noAutofit/>
          </a:bodyPr>
          <a:lstStyle/>
          <a:p>
            <a:pPr marL="182880" indent="0">
              <a:buNone/>
              <a:defRPr/>
            </a:pPr>
            <a:r>
              <a:rPr lang="tr-TR" sz="2400" dirty="0" err="1" smtClean="0">
                <a:solidFill>
                  <a:schemeClr val="tx1"/>
                </a:solidFill>
                <a:latin typeface="Garamond" panose="02020404030301010803" pitchFamily="18" charset="0"/>
              </a:rPr>
              <a:t>Moreover</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thermoplastic</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composites</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possess</a:t>
            </a:r>
            <a:r>
              <a:rPr lang="tr-TR" sz="2400" dirty="0" smtClean="0">
                <a:solidFill>
                  <a:schemeClr val="tx1"/>
                </a:solidFill>
                <a:latin typeface="Garamond" panose="02020404030301010803" pitchFamily="18" charset="0"/>
              </a:rPr>
              <a:t> the </a:t>
            </a:r>
            <a:r>
              <a:rPr lang="tr-TR" sz="2400" dirty="0" err="1" smtClean="0">
                <a:solidFill>
                  <a:schemeClr val="tx1"/>
                </a:solidFill>
                <a:latin typeface="Garamond" panose="02020404030301010803" pitchFamily="18" charset="0"/>
              </a:rPr>
              <a:t>unique</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characteristic</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that</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they</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may</a:t>
            </a:r>
            <a:r>
              <a:rPr lang="tr-TR" sz="2400" dirty="0" smtClean="0">
                <a:solidFill>
                  <a:schemeClr val="tx1"/>
                </a:solidFill>
                <a:latin typeface="Garamond" panose="02020404030301010803" pitchFamily="18" charset="0"/>
              </a:rPr>
              <a:t> be </a:t>
            </a:r>
            <a:r>
              <a:rPr lang="tr-TR" sz="2400" dirty="0" err="1" smtClean="0">
                <a:solidFill>
                  <a:schemeClr val="tx1"/>
                </a:solidFill>
                <a:latin typeface="Garamond" panose="02020404030301010803" pitchFamily="18" charset="0"/>
              </a:rPr>
              <a:t>remelted</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and</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repaired</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they</a:t>
            </a:r>
            <a:r>
              <a:rPr lang="tr-TR" sz="2400" dirty="0" smtClean="0">
                <a:solidFill>
                  <a:schemeClr val="tx1"/>
                </a:solidFill>
                <a:latin typeface="Garamond" panose="02020404030301010803" pitchFamily="18" charset="0"/>
              </a:rPr>
              <a:t> can be </a:t>
            </a:r>
            <a:r>
              <a:rPr lang="tr-TR" sz="2400" dirty="0" err="1" smtClean="0">
                <a:solidFill>
                  <a:schemeClr val="tx1"/>
                </a:solidFill>
                <a:latin typeface="Garamond" panose="02020404030301010803" pitchFamily="18" charset="0"/>
              </a:rPr>
              <a:t>remelted</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for</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repairing</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local</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cracks</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and</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delaminations</a:t>
            </a:r>
            <a:r>
              <a:rPr lang="tr-TR" sz="2400" dirty="0" smtClean="0">
                <a:solidFill>
                  <a:schemeClr val="tx1"/>
                </a:solidFill>
                <a:latin typeface="Garamond" panose="02020404030301010803" pitchFamily="18" charset="0"/>
              </a:rPr>
              <a:t>. As a </a:t>
            </a:r>
            <a:r>
              <a:rPr lang="tr-TR" sz="2400" dirty="0" err="1" smtClean="0">
                <a:solidFill>
                  <a:schemeClr val="tx1"/>
                </a:solidFill>
                <a:latin typeface="Garamond" panose="02020404030301010803" pitchFamily="18" charset="0"/>
              </a:rPr>
              <a:t>result</a:t>
            </a:r>
            <a:r>
              <a:rPr lang="tr-TR" sz="2400" dirty="0" smtClean="0">
                <a:solidFill>
                  <a:schemeClr val="tx1"/>
                </a:solidFill>
                <a:latin typeface="Garamond" panose="02020404030301010803" pitchFamily="18" charset="0"/>
              </a:rPr>
              <a:t> of </a:t>
            </a:r>
            <a:r>
              <a:rPr lang="tr-TR" sz="2400" dirty="0" err="1" smtClean="0">
                <a:solidFill>
                  <a:schemeClr val="tx1"/>
                </a:solidFill>
                <a:latin typeface="Garamond" panose="02020404030301010803" pitchFamily="18" charset="0"/>
              </a:rPr>
              <a:t>their</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potential</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for</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high</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production</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rates</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and</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lowmaterial</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costs</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thermoplastic</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composites</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are</a:t>
            </a:r>
            <a:r>
              <a:rPr lang="tr-TR" sz="2400" dirty="0" smtClean="0">
                <a:solidFill>
                  <a:schemeClr val="tx1"/>
                </a:solidFill>
                <a:latin typeface="Garamond" panose="02020404030301010803" pitchFamily="18" charset="0"/>
              </a:rPr>
              <a:t> of </a:t>
            </a:r>
            <a:r>
              <a:rPr lang="tr-TR" sz="2400" dirty="0" err="1" smtClean="0">
                <a:solidFill>
                  <a:schemeClr val="tx1"/>
                </a:solidFill>
                <a:latin typeface="Garamond" panose="02020404030301010803" pitchFamily="18" charset="0"/>
              </a:rPr>
              <a:t>interest</a:t>
            </a:r>
            <a:r>
              <a:rPr lang="tr-TR" sz="2400" dirty="0" smtClean="0">
                <a:solidFill>
                  <a:schemeClr val="tx1"/>
                </a:solidFill>
                <a:latin typeface="Garamond" panose="02020404030301010803" pitchFamily="18" charset="0"/>
              </a:rPr>
              <a:t> in a </a:t>
            </a:r>
            <a:r>
              <a:rPr lang="tr-TR" sz="2400" dirty="0" err="1" smtClean="0">
                <a:solidFill>
                  <a:schemeClr val="tx1"/>
                </a:solidFill>
                <a:latin typeface="Garamond" panose="02020404030301010803" pitchFamily="18" charset="0"/>
              </a:rPr>
              <a:t>wide</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range</a:t>
            </a:r>
            <a:r>
              <a:rPr lang="tr-TR" sz="2400" dirty="0" smtClean="0">
                <a:solidFill>
                  <a:schemeClr val="tx1"/>
                </a:solidFill>
                <a:latin typeface="Garamond" panose="02020404030301010803" pitchFamily="18" charset="0"/>
              </a:rPr>
              <a:t> of </a:t>
            </a:r>
            <a:r>
              <a:rPr lang="tr-TR" sz="2400" dirty="0" err="1" smtClean="0">
                <a:solidFill>
                  <a:schemeClr val="tx1"/>
                </a:solidFill>
                <a:latin typeface="Garamond" panose="02020404030301010803" pitchFamily="18" charset="0"/>
              </a:rPr>
              <a:t>sectors</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including</a:t>
            </a:r>
            <a:r>
              <a:rPr lang="tr-TR" sz="2400" dirty="0" smtClean="0">
                <a:solidFill>
                  <a:schemeClr val="tx1"/>
                </a:solidFill>
                <a:latin typeface="Garamond" panose="02020404030301010803" pitchFamily="18" charset="0"/>
              </a:rPr>
              <a:t> the </a:t>
            </a:r>
            <a:r>
              <a:rPr lang="tr-TR" sz="2400" dirty="0" err="1" smtClean="0">
                <a:solidFill>
                  <a:schemeClr val="tx1"/>
                </a:solidFill>
                <a:latin typeface="Garamond" panose="02020404030301010803" pitchFamily="18" charset="0"/>
              </a:rPr>
              <a:t>automotive</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construction</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and</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aerospace</a:t>
            </a:r>
            <a:r>
              <a:rPr lang="tr-TR" sz="2400" dirty="0" smtClean="0">
                <a:solidFill>
                  <a:schemeClr val="tx1"/>
                </a:solidFill>
                <a:latin typeface="Garamond" panose="02020404030301010803" pitchFamily="18" charset="0"/>
              </a:rPr>
              <a:t> </a:t>
            </a:r>
            <a:r>
              <a:rPr lang="tr-TR" sz="2400" dirty="0" err="1" smtClean="0">
                <a:solidFill>
                  <a:schemeClr val="tx1"/>
                </a:solidFill>
                <a:latin typeface="Garamond" panose="02020404030301010803" pitchFamily="18" charset="0"/>
              </a:rPr>
              <a:t>industries</a:t>
            </a:r>
            <a:r>
              <a:rPr lang="tr-TR" altLang="tr-TR" sz="2400" dirty="0"/>
              <a:t/>
            </a:r>
            <a:br>
              <a:rPr lang="tr-TR" altLang="tr-TR" sz="2400" dirty="0"/>
            </a:br>
            <a:endParaRPr lang="tr-TR" sz="2400" dirty="0">
              <a:solidFill>
                <a:schemeClr val="tx1"/>
              </a:solidFill>
              <a:latin typeface="Garamond" panose="02020404030301010803" pitchFamily="18" charset="0"/>
            </a:endParaRPr>
          </a:p>
        </p:txBody>
      </p:sp>
      <p:sp>
        <p:nvSpPr>
          <p:cNvPr id="6"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8</a:t>
            </a:fld>
            <a:endParaRPr lang="en-US" altLang="tr-TR" sz="1200" b="0" dirty="0">
              <a:latin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pPr>
              <a:defRPr/>
            </a:pPr>
            <a:fld id="{19614925-99CA-4018-884A-2F89238C7DAD}" type="slidenum">
              <a:rPr lang="tr-TR" smtClean="0"/>
              <a:pPr>
                <a:defRPr/>
              </a:pPr>
              <a:t>9</a:t>
            </a:fld>
            <a:endParaRPr lang="tr-TR"/>
          </a:p>
        </p:txBody>
      </p:sp>
      <p:sp>
        <p:nvSpPr>
          <p:cNvPr id="4" name="Başlık 3"/>
          <p:cNvSpPr>
            <a:spLocks noGrp="1"/>
          </p:cNvSpPr>
          <p:nvPr>
            <p:ph type="title"/>
          </p:nvPr>
        </p:nvSpPr>
        <p:spPr>
          <a:xfrm>
            <a:off x="827584" y="332656"/>
            <a:ext cx="6512511" cy="1143000"/>
          </a:xfrm>
        </p:spPr>
        <p:txBody>
          <a:bodyPr/>
          <a:lstStyle/>
          <a:p>
            <a:pPr algn="l"/>
            <a:r>
              <a:rPr lang="tr-TR" sz="2400" dirty="0" smtClean="0">
                <a:latin typeface="Garamond" panose="02020404030301010803" pitchFamily="18" charset="0"/>
              </a:rPr>
              <a:t>III.MATERIAL AND METHODE</a:t>
            </a:r>
            <a:endParaRPr lang="tr-TR" sz="2400" dirty="0">
              <a:latin typeface="Garamond" panose="02020404030301010803" pitchFamily="18" charset="0"/>
            </a:endParaRPr>
          </a:p>
        </p:txBody>
      </p:sp>
      <p:sp>
        <p:nvSpPr>
          <p:cNvPr id="5" name="İçerik Yer Tutucusu 4"/>
          <p:cNvSpPr>
            <a:spLocks noGrp="1"/>
          </p:cNvSpPr>
          <p:nvPr>
            <p:ph sz="quarter" idx="13"/>
          </p:nvPr>
        </p:nvSpPr>
        <p:spPr>
          <a:xfrm>
            <a:off x="1043608" y="1196752"/>
            <a:ext cx="7344816" cy="4968552"/>
          </a:xfrm>
        </p:spPr>
        <p:txBody>
          <a:bodyPr>
            <a:normAutofit/>
          </a:bodyPr>
          <a:lstStyle/>
          <a:p>
            <a:r>
              <a:rPr lang="tr-TR" sz="2400" b="1" dirty="0" err="1" smtClean="0">
                <a:latin typeface="Garamond" panose="02020404030301010803" pitchFamily="18" charset="0"/>
              </a:rPr>
              <a:t>In</a:t>
            </a:r>
            <a:r>
              <a:rPr lang="tr-TR" sz="2400" b="1" dirty="0" smtClean="0">
                <a:latin typeface="Garamond" panose="02020404030301010803" pitchFamily="18" charset="0"/>
              </a:rPr>
              <a:t> </a:t>
            </a:r>
            <a:r>
              <a:rPr lang="tr-TR" sz="2400" b="1" dirty="0" err="1" smtClean="0">
                <a:latin typeface="Garamond" panose="02020404030301010803" pitchFamily="18" charset="0"/>
              </a:rPr>
              <a:t>this</a:t>
            </a:r>
            <a:r>
              <a:rPr lang="tr-TR" sz="2400" b="1" dirty="0" smtClean="0">
                <a:latin typeface="Garamond" panose="02020404030301010803" pitchFamily="18" charset="0"/>
              </a:rPr>
              <a:t> </a:t>
            </a:r>
            <a:r>
              <a:rPr lang="tr-TR" sz="2400" b="1" dirty="0" err="1" smtClean="0">
                <a:latin typeface="Garamond" panose="02020404030301010803" pitchFamily="18" charset="0"/>
              </a:rPr>
              <a:t>study,we</a:t>
            </a:r>
            <a:r>
              <a:rPr lang="tr-TR" sz="2400" b="1" dirty="0" smtClean="0">
                <a:latin typeface="Garamond" panose="02020404030301010803" pitchFamily="18" charset="0"/>
              </a:rPr>
              <a:t> </a:t>
            </a:r>
            <a:r>
              <a:rPr lang="tr-TR" sz="2400" b="1" dirty="0" err="1" smtClean="0">
                <a:latin typeface="Garamond" panose="02020404030301010803" pitchFamily="18" charset="0"/>
              </a:rPr>
              <a:t>prepared</a:t>
            </a:r>
            <a:r>
              <a:rPr lang="tr-TR" sz="2400" b="1" dirty="0" smtClean="0">
                <a:latin typeface="Garamond" panose="02020404030301010803" pitchFamily="18" charset="0"/>
              </a:rPr>
              <a:t> </a:t>
            </a:r>
            <a:r>
              <a:rPr lang="tr-TR" sz="2400" b="1" dirty="0" err="1" smtClean="0">
                <a:latin typeface="Garamond" panose="02020404030301010803" pitchFamily="18" charset="0"/>
              </a:rPr>
              <a:t>the</a:t>
            </a:r>
            <a:r>
              <a:rPr lang="tr-TR" sz="2400" b="1" dirty="0" smtClean="0">
                <a:latin typeface="Garamond" panose="02020404030301010803" pitchFamily="18" charset="0"/>
              </a:rPr>
              <a:t> </a:t>
            </a:r>
            <a:r>
              <a:rPr lang="tr-TR" sz="2400" b="1" dirty="0" err="1" smtClean="0">
                <a:latin typeface="Garamond" panose="02020404030301010803" pitchFamily="18" charset="0"/>
              </a:rPr>
              <a:t>Polyetherimide</a:t>
            </a:r>
            <a:r>
              <a:rPr lang="tr-TR" sz="2400" b="1" dirty="0" smtClean="0">
                <a:latin typeface="Garamond" panose="02020404030301010803" pitchFamily="18" charset="0"/>
              </a:rPr>
              <a:t>(PEI) </a:t>
            </a:r>
            <a:r>
              <a:rPr lang="tr-TR" sz="2400" b="1" dirty="0" err="1" smtClean="0">
                <a:latin typeface="Garamond" panose="02020404030301010803" pitchFamily="18" charset="0"/>
              </a:rPr>
              <a:t>thermoplastic</a:t>
            </a:r>
            <a:r>
              <a:rPr lang="tr-TR" sz="2400" b="1" dirty="0" smtClean="0">
                <a:latin typeface="Garamond" panose="02020404030301010803" pitchFamily="18" charset="0"/>
              </a:rPr>
              <a:t> </a:t>
            </a:r>
            <a:r>
              <a:rPr lang="tr-TR" sz="2400" b="1" dirty="0" err="1" smtClean="0">
                <a:latin typeface="Garamond" panose="02020404030301010803" pitchFamily="18" charset="0"/>
              </a:rPr>
              <a:t>composite</a:t>
            </a:r>
            <a:r>
              <a:rPr lang="tr-TR" sz="2400" b="1" dirty="0" smtClean="0">
                <a:latin typeface="Garamond" panose="02020404030301010803" pitchFamily="18" charset="0"/>
              </a:rPr>
              <a:t> </a:t>
            </a:r>
            <a:r>
              <a:rPr lang="tr-TR" sz="2400" b="1" dirty="0" err="1" smtClean="0">
                <a:latin typeface="Garamond" panose="02020404030301010803" pitchFamily="18" charset="0"/>
              </a:rPr>
              <a:t>samples</a:t>
            </a:r>
            <a:r>
              <a:rPr lang="tr-TR" sz="2400" b="1" dirty="0" smtClean="0">
                <a:latin typeface="Garamond" panose="02020404030301010803" pitchFamily="18" charset="0"/>
              </a:rPr>
              <a:t> </a:t>
            </a:r>
            <a:r>
              <a:rPr lang="tr-TR" sz="2400" b="1" dirty="0" err="1" smtClean="0">
                <a:latin typeface="Garamond" panose="02020404030301010803" pitchFamily="18" charset="0"/>
              </a:rPr>
              <a:t>with</a:t>
            </a:r>
            <a:r>
              <a:rPr lang="tr-TR" sz="2400" b="1" dirty="0" smtClean="0">
                <a:latin typeface="Garamond" panose="02020404030301010803" pitchFamily="18" charset="0"/>
              </a:rPr>
              <a:t> </a:t>
            </a:r>
            <a:r>
              <a:rPr lang="tr-TR" sz="2400" b="1" dirty="0" err="1" smtClean="0">
                <a:latin typeface="Garamond" panose="02020404030301010803" pitchFamily="18" charset="0"/>
              </a:rPr>
              <a:t>different</a:t>
            </a:r>
            <a:r>
              <a:rPr lang="tr-TR" sz="2400" b="1" dirty="0" smtClean="0">
                <a:latin typeface="Garamond" panose="02020404030301010803" pitchFamily="18" charset="0"/>
              </a:rPr>
              <a:t> TiO2 </a:t>
            </a:r>
            <a:r>
              <a:rPr lang="tr-TR" sz="2400" b="1" dirty="0" err="1" smtClean="0">
                <a:latin typeface="Garamond" panose="02020404030301010803" pitchFamily="18" charset="0"/>
              </a:rPr>
              <a:t>particle</a:t>
            </a:r>
            <a:r>
              <a:rPr lang="tr-TR" sz="2400" b="1" dirty="0" smtClean="0">
                <a:latin typeface="Garamond" panose="02020404030301010803" pitchFamily="18" charset="0"/>
              </a:rPr>
              <a:t> </a:t>
            </a:r>
            <a:r>
              <a:rPr lang="tr-TR" sz="2400" b="1" dirty="0" err="1" smtClean="0">
                <a:latin typeface="Garamond" panose="02020404030301010803" pitchFamily="18" charset="0"/>
              </a:rPr>
              <a:t>concentrations</a:t>
            </a:r>
            <a:r>
              <a:rPr lang="tr-TR" sz="2400" b="1" dirty="0" smtClean="0">
                <a:latin typeface="Garamond" panose="02020404030301010803" pitchFamily="18" charset="0"/>
              </a:rPr>
              <a:t> </a:t>
            </a:r>
            <a:r>
              <a:rPr lang="tr-TR" sz="2400" b="1" dirty="0" err="1" smtClean="0">
                <a:latin typeface="Garamond" panose="02020404030301010803" pitchFamily="18" charset="0"/>
              </a:rPr>
              <a:t>using</a:t>
            </a:r>
            <a:r>
              <a:rPr lang="tr-TR" sz="2400" b="1" dirty="0" smtClean="0">
                <a:latin typeface="Garamond" panose="02020404030301010803" pitchFamily="18" charset="0"/>
              </a:rPr>
              <a:t> </a:t>
            </a:r>
            <a:r>
              <a:rPr lang="tr-TR" sz="2400" b="1" dirty="0" err="1" smtClean="0">
                <a:latin typeface="Garamond" panose="02020404030301010803" pitchFamily="18" charset="0"/>
              </a:rPr>
              <a:t>twin-screw</a:t>
            </a:r>
            <a:r>
              <a:rPr lang="tr-TR" sz="2400" b="1" dirty="0" smtClean="0">
                <a:latin typeface="Garamond" panose="02020404030301010803" pitchFamily="18" charset="0"/>
              </a:rPr>
              <a:t> </a:t>
            </a:r>
            <a:r>
              <a:rPr lang="tr-TR" sz="2400" b="1" dirty="0" err="1" smtClean="0">
                <a:latin typeface="Garamond" panose="02020404030301010803" pitchFamily="18" charset="0"/>
              </a:rPr>
              <a:t>extruder</a:t>
            </a:r>
            <a:r>
              <a:rPr lang="tr-TR" sz="2400" b="1" dirty="0" smtClean="0">
                <a:latin typeface="Garamond" panose="02020404030301010803" pitchFamily="18" charset="0"/>
              </a:rPr>
              <a:t> </a:t>
            </a:r>
            <a:r>
              <a:rPr lang="tr-TR" sz="2400" b="1" dirty="0" err="1" smtClean="0">
                <a:latin typeface="Garamond" panose="02020404030301010803" pitchFamily="18" charset="0"/>
              </a:rPr>
              <a:t>and</a:t>
            </a:r>
            <a:r>
              <a:rPr lang="tr-TR" sz="2400" b="1" dirty="0" smtClean="0">
                <a:latin typeface="Garamond" panose="02020404030301010803" pitchFamily="18" charset="0"/>
              </a:rPr>
              <a:t> </a:t>
            </a:r>
            <a:r>
              <a:rPr lang="tr-TR" sz="2400" b="1" dirty="0" err="1" smtClean="0">
                <a:latin typeface="Garamond" panose="02020404030301010803" pitchFamily="18" charset="0"/>
              </a:rPr>
              <a:t>injection</a:t>
            </a:r>
            <a:r>
              <a:rPr lang="tr-TR" sz="2400" b="1" dirty="0" smtClean="0">
                <a:latin typeface="Garamond" panose="02020404030301010803" pitchFamily="18" charset="0"/>
              </a:rPr>
              <a:t> </a:t>
            </a:r>
            <a:r>
              <a:rPr lang="tr-TR" sz="2400" b="1" dirty="0" err="1" smtClean="0">
                <a:latin typeface="Garamond" panose="02020404030301010803" pitchFamily="18" charset="0"/>
              </a:rPr>
              <a:t>molding</a:t>
            </a:r>
            <a:r>
              <a:rPr lang="tr-TR" sz="2400" b="1" dirty="0" smtClean="0">
                <a:latin typeface="Garamond" panose="02020404030301010803" pitchFamily="18" charset="0"/>
              </a:rPr>
              <a:t> </a:t>
            </a:r>
            <a:r>
              <a:rPr lang="tr-TR" sz="2400" b="1" dirty="0" err="1" smtClean="0">
                <a:latin typeface="Garamond" panose="02020404030301010803" pitchFamily="18" charset="0"/>
              </a:rPr>
              <a:t>machines.The</a:t>
            </a:r>
            <a:r>
              <a:rPr lang="tr-TR" sz="2400" b="1" dirty="0" smtClean="0">
                <a:latin typeface="Garamond" panose="02020404030301010803" pitchFamily="18" charset="0"/>
              </a:rPr>
              <a:t> </a:t>
            </a:r>
            <a:r>
              <a:rPr lang="tr-TR" sz="2400" b="1" dirty="0" err="1" smtClean="0">
                <a:latin typeface="Garamond" panose="02020404030301010803" pitchFamily="18" charset="0"/>
              </a:rPr>
              <a:t>Polyetherimide</a:t>
            </a:r>
            <a:endParaRPr lang="tr-TR" sz="2400" b="1" dirty="0" smtClean="0">
              <a:latin typeface="Garamond" panose="02020404030301010803" pitchFamily="18" charset="0"/>
            </a:endParaRPr>
          </a:p>
          <a:p>
            <a:pPr marL="45720" indent="0">
              <a:buNone/>
            </a:pPr>
            <a:r>
              <a:rPr lang="tr-TR" sz="2400" b="1" dirty="0" err="1" smtClean="0">
                <a:latin typeface="Garamond" panose="02020404030301010803" pitchFamily="18" charset="0"/>
              </a:rPr>
              <a:t>used</a:t>
            </a:r>
            <a:r>
              <a:rPr lang="tr-TR" sz="2400" b="1" dirty="0" smtClean="0">
                <a:latin typeface="Garamond" panose="02020404030301010803" pitchFamily="18" charset="0"/>
              </a:rPr>
              <a:t> as </a:t>
            </a:r>
            <a:r>
              <a:rPr lang="tr-TR" sz="2400" b="1" dirty="0" err="1" smtClean="0">
                <a:latin typeface="Garamond" panose="02020404030301010803" pitchFamily="18" charset="0"/>
              </a:rPr>
              <a:t>the</a:t>
            </a:r>
            <a:r>
              <a:rPr lang="tr-TR" sz="2400" b="1" dirty="0" smtClean="0">
                <a:latin typeface="Garamond" panose="02020404030301010803" pitchFamily="18" charset="0"/>
              </a:rPr>
              <a:t> </a:t>
            </a:r>
            <a:r>
              <a:rPr lang="tr-TR" sz="2400" b="1" dirty="0" err="1" smtClean="0">
                <a:latin typeface="Garamond" panose="02020404030301010803" pitchFamily="18" charset="0"/>
              </a:rPr>
              <a:t>matrix</a:t>
            </a:r>
            <a:r>
              <a:rPr lang="tr-TR" sz="2400" b="1" dirty="0" smtClean="0">
                <a:latin typeface="Garamond" panose="02020404030301010803" pitchFamily="18" charset="0"/>
              </a:rPr>
              <a:t> </a:t>
            </a:r>
            <a:r>
              <a:rPr lang="tr-TR" sz="2400" b="1" dirty="0" err="1" smtClean="0">
                <a:latin typeface="Garamond" panose="02020404030301010803" pitchFamily="18" charset="0"/>
              </a:rPr>
              <a:t>resin</a:t>
            </a:r>
            <a:r>
              <a:rPr lang="tr-TR" sz="2400" b="1" dirty="0" smtClean="0">
                <a:latin typeface="Garamond" panose="02020404030301010803" pitchFamily="18" charset="0"/>
              </a:rPr>
              <a:t> </a:t>
            </a:r>
            <a:r>
              <a:rPr lang="tr-TR" sz="2400" b="1" dirty="0" err="1" smtClean="0">
                <a:latin typeface="Garamond" panose="02020404030301010803" pitchFamily="18" charset="0"/>
              </a:rPr>
              <a:t>material</a:t>
            </a:r>
            <a:r>
              <a:rPr lang="tr-TR" sz="2400" b="1" dirty="0" smtClean="0">
                <a:latin typeface="Garamond" panose="02020404030301010803" pitchFamily="18" charset="0"/>
              </a:rPr>
              <a:t> </a:t>
            </a:r>
            <a:r>
              <a:rPr lang="tr-TR" sz="2400" b="1" dirty="0" err="1" smtClean="0">
                <a:latin typeface="Garamond" panose="02020404030301010803" pitchFamily="18" charset="0"/>
              </a:rPr>
              <a:t>for</a:t>
            </a:r>
            <a:r>
              <a:rPr lang="tr-TR" sz="2400" b="1" dirty="0" smtClean="0">
                <a:latin typeface="Garamond" panose="02020404030301010803" pitchFamily="18" charset="0"/>
              </a:rPr>
              <a:t> </a:t>
            </a:r>
            <a:r>
              <a:rPr lang="tr-TR" sz="2400" b="1" dirty="0" err="1" smtClean="0">
                <a:latin typeface="Garamond" panose="02020404030301010803" pitchFamily="18" charset="0"/>
              </a:rPr>
              <a:t>the</a:t>
            </a:r>
            <a:r>
              <a:rPr lang="tr-TR" sz="2400" b="1" dirty="0" smtClean="0">
                <a:latin typeface="Garamond" panose="02020404030301010803" pitchFamily="18" charset="0"/>
              </a:rPr>
              <a:t> </a:t>
            </a:r>
            <a:r>
              <a:rPr lang="tr-TR" sz="2400" b="1" dirty="0" err="1" smtClean="0">
                <a:latin typeface="Garamond" panose="02020404030301010803" pitchFamily="18" charset="0"/>
              </a:rPr>
              <a:t>composite</a:t>
            </a:r>
            <a:r>
              <a:rPr lang="tr-TR" sz="2400" b="1" dirty="0" smtClean="0">
                <a:latin typeface="Garamond" panose="02020404030301010803" pitchFamily="18" charset="0"/>
              </a:rPr>
              <a:t> </a:t>
            </a:r>
            <a:r>
              <a:rPr lang="tr-TR" sz="2400" b="1" dirty="0" err="1" smtClean="0">
                <a:latin typeface="Garamond" panose="02020404030301010803" pitchFamily="18" charset="0"/>
              </a:rPr>
              <a:t>and</a:t>
            </a:r>
            <a:r>
              <a:rPr lang="tr-TR" sz="2400" b="1" dirty="0" smtClean="0">
                <a:latin typeface="Garamond" panose="02020404030301010803" pitchFamily="18" charset="0"/>
              </a:rPr>
              <a:t> as </a:t>
            </a:r>
            <a:r>
              <a:rPr lang="tr-TR" sz="2400" b="1" dirty="0" err="1" smtClean="0">
                <a:latin typeface="Garamond" panose="02020404030301010803" pitchFamily="18" charset="0"/>
              </a:rPr>
              <a:t>the</a:t>
            </a:r>
            <a:r>
              <a:rPr lang="tr-TR" sz="2400" b="1" dirty="0" smtClean="0">
                <a:latin typeface="Garamond" panose="02020404030301010803" pitchFamily="18" charset="0"/>
              </a:rPr>
              <a:t> filler </a:t>
            </a:r>
            <a:r>
              <a:rPr lang="tr-TR" sz="2400" b="1" dirty="0" err="1" smtClean="0">
                <a:latin typeface="Garamond" panose="02020404030301010803" pitchFamily="18" charset="0"/>
              </a:rPr>
              <a:t>material</a:t>
            </a:r>
            <a:r>
              <a:rPr lang="tr-TR" sz="2400" b="1" dirty="0" smtClean="0">
                <a:latin typeface="Garamond" panose="02020404030301010803" pitchFamily="18" charset="0"/>
              </a:rPr>
              <a:t> </a:t>
            </a:r>
            <a:r>
              <a:rPr lang="tr-TR" sz="2400" b="1" dirty="0" err="1" smtClean="0">
                <a:latin typeface="Garamond" panose="02020404030301010803" pitchFamily="18" charset="0"/>
              </a:rPr>
              <a:t>used</a:t>
            </a:r>
            <a:r>
              <a:rPr lang="tr-TR" sz="2400" b="1" dirty="0" smtClean="0">
                <a:latin typeface="Garamond" panose="02020404030301010803" pitchFamily="18" charset="0"/>
              </a:rPr>
              <a:t> </a:t>
            </a:r>
            <a:r>
              <a:rPr lang="tr-TR" sz="2400" b="1" dirty="0" err="1" smtClean="0">
                <a:latin typeface="Garamond" panose="02020404030301010803" pitchFamily="18" charset="0"/>
              </a:rPr>
              <a:t>technical</a:t>
            </a:r>
            <a:r>
              <a:rPr lang="tr-TR" sz="2400" b="1" dirty="0" smtClean="0">
                <a:latin typeface="Garamond" panose="02020404030301010803" pitchFamily="18" charset="0"/>
              </a:rPr>
              <a:t> 99% </a:t>
            </a:r>
            <a:r>
              <a:rPr lang="tr-TR" sz="2400" b="1" dirty="0" err="1" smtClean="0">
                <a:latin typeface="Garamond" panose="02020404030301010803" pitchFamily="18" charset="0"/>
              </a:rPr>
              <a:t>grade</a:t>
            </a:r>
            <a:r>
              <a:rPr lang="tr-TR" sz="2400" b="1" dirty="0" smtClean="0">
                <a:latin typeface="Garamond" panose="02020404030301010803" pitchFamily="18" charset="0"/>
              </a:rPr>
              <a:t> </a:t>
            </a:r>
            <a:r>
              <a:rPr lang="tr-TR" sz="2400" b="1" dirty="0" err="1" smtClean="0">
                <a:latin typeface="Garamond" panose="02020404030301010803" pitchFamily="18" charset="0"/>
              </a:rPr>
              <a:t>titanium</a:t>
            </a:r>
            <a:r>
              <a:rPr lang="tr-TR" sz="2400" b="1" dirty="0" smtClean="0">
                <a:latin typeface="Garamond" panose="02020404030301010803" pitchFamily="18" charset="0"/>
              </a:rPr>
              <a:t> </a:t>
            </a:r>
            <a:r>
              <a:rPr lang="tr-TR" sz="2400" b="1" dirty="0" err="1" smtClean="0">
                <a:latin typeface="Garamond" panose="02020404030301010803" pitchFamily="18" charset="0"/>
              </a:rPr>
              <a:t>two</a:t>
            </a:r>
            <a:r>
              <a:rPr lang="tr-TR" sz="2400" b="1" dirty="0" smtClean="0">
                <a:latin typeface="Garamond" panose="02020404030301010803" pitchFamily="18" charset="0"/>
              </a:rPr>
              <a:t> </a:t>
            </a:r>
            <a:r>
              <a:rPr lang="tr-TR" sz="2400" b="1" dirty="0" err="1" smtClean="0">
                <a:latin typeface="Garamond" panose="02020404030301010803" pitchFamily="18" charset="0"/>
              </a:rPr>
              <a:t>oxide</a:t>
            </a:r>
            <a:r>
              <a:rPr lang="tr-TR" sz="2400" b="1" dirty="0" smtClean="0">
                <a:latin typeface="Garamond" panose="02020404030301010803" pitchFamily="18" charset="0"/>
              </a:rPr>
              <a:t>(</a:t>
            </a:r>
            <a:r>
              <a:rPr lang="tr-TR" sz="2400" b="1" dirty="0" err="1" smtClean="0">
                <a:latin typeface="Garamond" panose="02020404030301010803" pitchFamily="18" charset="0"/>
              </a:rPr>
              <a:t>commercial</a:t>
            </a:r>
            <a:r>
              <a:rPr lang="tr-TR" sz="2400" b="1" dirty="0" smtClean="0">
                <a:latin typeface="Garamond" panose="02020404030301010803" pitchFamily="18" charset="0"/>
              </a:rPr>
              <a:t> </a:t>
            </a:r>
            <a:r>
              <a:rPr lang="tr-TR" sz="2400" b="1" dirty="0" err="1" smtClean="0">
                <a:latin typeface="Garamond" panose="02020404030301010803" pitchFamily="18" charset="0"/>
              </a:rPr>
              <a:t>code</a:t>
            </a:r>
            <a:r>
              <a:rPr lang="tr-TR" sz="2400" b="1" dirty="0" smtClean="0">
                <a:latin typeface="Garamond" panose="02020404030301010803" pitchFamily="18" charset="0"/>
              </a:rPr>
              <a:t> 13551) .</a:t>
            </a:r>
          </a:p>
          <a:p>
            <a:pPr marL="45720" indent="0">
              <a:buNone/>
            </a:pPr>
            <a:r>
              <a:rPr lang="tr-TR" sz="2400" b="1" dirty="0" err="1" smtClean="0">
                <a:latin typeface="Garamond" panose="02020404030301010803" pitchFamily="18" charset="0"/>
              </a:rPr>
              <a:t>The</a:t>
            </a:r>
            <a:r>
              <a:rPr lang="tr-TR" sz="2400" b="1" dirty="0" smtClean="0">
                <a:latin typeface="Garamond" panose="02020404030301010803" pitchFamily="18" charset="0"/>
              </a:rPr>
              <a:t> size  of </a:t>
            </a:r>
            <a:r>
              <a:rPr lang="tr-TR" sz="2400" b="1" dirty="0" err="1" smtClean="0">
                <a:latin typeface="Garamond" panose="02020404030301010803" pitchFamily="18" charset="0"/>
              </a:rPr>
              <a:t>the</a:t>
            </a:r>
            <a:r>
              <a:rPr lang="tr-TR" sz="2400" b="1" dirty="0" smtClean="0">
                <a:latin typeface="Garamond" panose="02020404030301010803" pitchFamily="18" charset="0"/>
              </a:rPr>
              <a:t> TiO2 </a:t>
            </a:r>
            <a:r>
              <a:rPr lang="tr-TR" sz="2400" b="1" dirty="0" err="1" smtClean="0">
                <a:latin typeface="Garamond" panose="02020404030301010803" pitchFamily="18" charset="0"/>
              </a:rPr>
              <a:t>particles</a:t>
            </a:r>
            <a:r>
              <a:rPr lang="tr-TR" sz="2400" b="1" dirty="0" smtClean="0">
                <a:latin typeface="Garamond" panose="02020404030301010803" pitchFamily="18" charset="0"/>
              </a:rPr>
              <a:t> </a:t>
            </a:r>
            <a:r>
              <a:rPr lang="tr-TR" sz="2400" b="1" dirty="0" err="1" smtClean="0">
                <a:latin typeface="Garamond" panose="02020404030301010803" pitchFamily="18" charset="0"/>
              </a:rPr>
              <a:t>was</a:t>
            </a:r>
            <a:r>
              <a:rPr lang="tr-TR" sz="2400" b="1" dirty="0" smtClean="0">
                <a:latin typeface="Garamond" panose="02020404030301010803" pitchFamily="18" charset="0"/>
              </a:rPr>
              <a:t> </a:t>
            </a:r>
            <a:r>
              <a:rPr lang="tr-TR" sz="2400" b="1" dirty="0" err="1" smtClean="0">
                <a:latin typeface="Garamond" panose="02020404030301010803" pitchFamily="18" charset="0"/>
              </a:rPr>
              <a:t>approximately</a:t>
            </a:r>
            <a:r>
              <a:rPr lang="tr-TR" sz="2400" b="1" dirty="0" smtClean="0">
                <a:latin typeface="Garamond" panose="02020404030301010803" pitchFamily="18" charset="0"/>
              </a:rPr>
              <a:t> 220nm.</a:t>
            </a:r>
          </a:p>
          <a:p>
            <a:pPr marL="45720" indent="0">
              <a:buNone/>
            </a:pPr>
            <a:r>
              <a:rPr lang="tr-TR" sz="2400" b="1" dirty="0" err="1" smtClean="0">
                <a:latin typeface="Garamond" panose="02020404030301010803" pitchFamily="18" charset="0"/>
              </a:rPr>
              <a:t>The</a:t>
            </a:r>
            <a:r>
              <a:rPr lang="tr-TR" sz="2400" b="1" dirty="0" smtClean="0">
                <a:latin typeface="Garamond" panose="02020404030301010803" pitchFamily="18" charset="0"/>
              </a:rPr>
              <a:t> </a:t>
            </a:r>
            <a:r>
              <a:rPr lang="tr-TR" sz="2400" b="1" dirty="0" err="1" smtClean="0">
                <a:latin typeface="Garamond" panose="02020404030301010803" pitchFamily="18" charset="0"/>
              </a:rPr>
              <a:t>proccessing</a:t>
            </a:r>
            <a:r>
              <a:rPr lang="tr-TR" sz="2400" b="1" dirty="0" smtClean="0">
                <a:latin typeface="Garamond" panose="02020404030301010803" pitchFamily="18" charset="0"/>
              </a:rPr>
              <a:t> </a:t>
            </a:r>
            <a:r>
              <a:rPr lang="tr-TR" sz="2400" b="1" dirty="0" err="1" smtClean="0">
                <a:latin typeface="Garamond" panose="02020404030301010803" pitchFamily="18" charset="0"/>
              </a:rPr>
              <a:t>parameters</a:t>
            </a:r>
            <a:r>
              <a:rPr lang="tr-TR" sz="2400" b="1" dirty="0" smtClean="0">
                <a:latin typeface="Garamond" panose="02020404030301010803" pitchFamily="18" charset="0"/>
              </a:rPr>
              <a:t> </a:t>
            </a:r>
            <a:r>
              <a:rPr lang="tr-TR" sz="2400" b="1" dirty="0" err="1" smtClean="0">
                <a:latin typeface="Garamond" panose="02020404030301010803" pitchFamily="18" charset="0"/>
              </a:rPr>
              <a:t>employed</a:t>
            </a:r>
            <a:r>
              <a:rPr lang="tr-TR" sz="2400" b="1" dirty="0" smtClean="0">
                <a:latin typeface="Garamond" panose="02020404030301010803" pitchFamily="18" charset="0"/>
              </a:rPr>
              <a:t> </a:t>
            </a:r>
            <a:r>
              <a:rPr lang="tr-TR" sz="2400" b="1" dirty="0" err="1" smtClean="0">
                <a:latin typeface="Garamond" panose="02020404030301010803" pitchFamily="18" charset="0"/>
              </a:rPr>
              <a:t>for</a:t>
            </a:r>
            <a:r>
              <a:rPr lang="tr-TR" sz="2400" b="1" dirty="0" smtClean="0">
                <a:latin typeface="Garamond" panose="02020404030301010803" pitchFamily="18" charset="0"/>
              </a:rPr>
              <a:t> </a:t>
            </a:r>
            <a:r>
              <a:rPr lang="tr-TR" sz="2400" b="1" dirty="0" err="1" smtClean="0">
                <a:latin typeface="Garamond" panose="02020404030301010803" pitchFamily="18" charset="0"/>
              </a:rPr>
              <a:t>the</a:t>
            </a:r>
            <a:r>
              <a:rPr lang="tr-TR" sz="2400" b="1" dirty="0" smtClean="0">
                <a:latin typeface="Garamond" panose="02020404030301010803" pitchFamily="18" charset="0"/>
              </a:rPr>
              <a:t> </a:t>
            </a:r>
            <a:r>
              <a:rPr lang="tr-TR" sz="2400" b="1" dirty="0" err="1" smtClean="0">
                <a:latin typeface="Garamond" panose="02020404030301010803" pitchFamily="18" charset="0"/>
              </a:rPr>
              <a:t>micro-compounder</a:t>
            </a:r>
            <a:r>
              <a:rPr lang="tr-TR" sz="2400" b="1" dirty="0" smtClean="0">
                <a:latin typeface="Garamond" panose="02020404030301010803" pitchFamily="18" charset="0"/>
              </a:rPr>
              <a:t> </a:t>
            </a:r>
            <a:r>
              <a:rPr lang="tr-TR" sz="2400" b="1" dirty="0" err="1" smtClean="0">
                <a:latin typeface="Garamond" panose="02020404030301010803" pitchFamily="18" charset="0"/>
              </a:rPr>
              <a:t>and</a:t>
            </a:r>
            <a:r>
              <a:rPr lang="tr-TR" sz="2400" b="1" dirty="0" smtClean="0">
                <a:latin typeface="Garamond" panose="02020404030301010803" pitchFamily="18" charset="0"/>
              </a:rPr>
              <a:t> </a:t>
            </a:r>
            <a:r>
              <a:rPr lang="tr-TR" sz="2400" b="1" dirty="0" err="1" smtClean="0">
                <a:latin typeface="Garamond" panose="02020404030301010803" pitchFamily="18" charset="0"/>
              </a:rPr>
              <a:t>for</a:t>
            </a:r>
            <a:r>
              <a:rPr lang="tr-TR" sz="2400" b="1" dirty="0" smtClean="0">
                <a:latin typeface="Garamond" panose="02020404030301010803" pitchFamily="18" charset="0"/>
              </a:rPr>
              <a:t> </a:t>
            </a:r>
            <a:r>
              <a:rPr lang="tr-TR" sz="2400" b="1" dirty="0" err="1" smtClean="0">
                <a:latin typeface="Garamond" panose="02020404030301010803" pitchFamily="18" charset="0"/>
              </a:rPr>
              <a:t>injection</a:t>
            </a:r>
            <a:r>
              <a:rPr lang="tr-TR" sz="2400" b="1" dirty="0" smtClean="0">
                <a:latin typeface="Garamond" panose="02020404030301010803" pitchFamily="18" charset="0"/>
              </a:rPr>
              <a:t> </a:t>
            </a:r>
            <a:r>
              <a:rPr lang="tr-TR" sz="2400" b="1" dirty="0" err="1" smtClean="0">
                <a:latin typeface="Garamond" panose="02020404030301010803" pitchFamily="18" charset="0"/>
              </a:rPr>
              <a:t>molding</a:t>
            </a:r>
            <a:r>
              <a:rPr lang="tr-TR" sz="2400" b="1" dirty="0" smtClean="0">
                <a:latin typeface="Garamond" panose="02020404030301010803" pitchFamily="18" charset="0"/>
              </a:rPr>
              <a:t> </a:t>
            </a:r>
            <a:r>
              <a:rPr lang="tr-TR" sz="2400" b="1" dirty="0" err="1" smtClean="0">
                <a:latin typeface="Garamond" panose="02020404030301010803" pitchFamily="18" charset="0"/>
              </a:rPr>
              <a:t>are</a:t>
            </a:r>
            <a:r>
              <a:rPr lang="tr-TR" sz="2400" b="1" dirty="0" smtClean="0">
                <a:latin typeface="Garamond" panose="02020404030301010803" pitchFamily="18" charset="0"/>
              </a:rPr>
              <a:t> </a:t>
            </a:r>
            <a:r>
              <a:rPr lang="tr-TR" sz="2400" b="1" dirty="0" err="1" smtClean="0">
                <a:latin typeface="Garamond" panose="02020404030301010803" pitchFamily="18" charset="0"/>
              </a:rPr>
              <a:t>given</a:t>
            </a:r>
            <a:r>
              <a:rPr lang="tr-TR" sz="2400" b="1" dirty="0" smtClean="0">
                <a:latin typeface="Garamond" panose="02020404030301010803" pitchFamily="18" charset="0"/>
              </a:rPr>
              <a:t> in </a:t>
            </a:r>
            <a:r>
              <a:rPr lang="tr-TR" sz="2400" b="1" dirty="0" err="1" smtClean="0">
                <a:latin typeface="Garamond" panose="02020404030301010803" pitchFamily="18" charset="0"/>
              </a:rPr>
              <a:t>the</a:t>
            </a:r>
            <a:r>
              <a:rPr lang="tr-TR" sz="2400" b="1" dirty="0" smtClean="0">
                <a:latin typeface="Garamond" panose="02020404030301010803" pitchFamily="18" charset="0"/>
              </a:rPr>
              <a:t> </a:t>
            </a:r>
            <a:r>
              <a:rPr lang="tr-TR" sz="2400" b="1" dirty="0" err="1" smtClean="0">
                <a:latin typeface="Garamond" panose="02020404030301010803" pitchFamily="18" charset="0"/>
              </a:rPr>
              <a:t>table</a:t>
            </a:r>
            <a:r>
              <a:rPr lang="tr-TR" sz="2400" b="1" dirty="0" smtClean="0">
                <a:latin typeface="Garamond" panose="02020404030301010803" pitchFamily="18" charset="0"/>
              </a:rPr>
              <a:t> 1.</a:t>
            </a:r>
            <a:endParaRPr lang="tr-TR" sz="2400" b="1" dirty="0">
              <a:latin typeface="Garamond" panose="02020404030301010803" pitchFamily="18" charset="0"/>
            </a:endParaRPr>
          </a:p>
        </p:txBody>
      </p:sp>
    </p:spTree>
    <p:extLst>
      <p:ext uri="{BB962C8B-B14F-4D97-AF65-F5344CB8AC3E}">
        <p14:creationId xmlns:p14="http://schemas.microsoft.com/office/powerpoint/2010/main" val="4284164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idx="4294967295"/>
          </p:nvPr>
        </p:nvSpPr>
        <p:spPr>
          <a:xfrm>
            <a:off x="683568" y="476672"/>
            <a:ext cx="7560196"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p>
            <a:pPr marL="0" indent="0">
              <a:buNone/>
            </a:pPr>
            <a:r>
              <a:rPr lang="tr-TR" altLang="tr-TR" sz="2200" dirty="0" smtClean="0">
                <a:effectLst/>
              </a:rPr>
              <a:t/>
            </a:r>
            <a:br>
              <a:rPr lang="tr-TR" altLang="tr-TR" sz="2200" dirty="0" smtClean="0">
                <a:effectLst/>
              </a:rPr>
            </a:br>
            <a:r>
              <a:rPr lang="en-US" altLang="tr-TR" sz="2400" dirty="0" smtClean="0">
                <a:solidFill>
                  <a:schemeClr val="tx1"/>
                </a:solidFill>
                <a:effectLst/>
                <a:latin typeface="Calibri" pitchFamily="34" charset="0"/>
                <a:cs typeface="Times New Roman" pitchFamily="18" charset="0"/>
              </a:rPr>
              <a:t>Table 1.The processing  parameters for the</a:t>
            </a:r>
            <a:r>
              <a:rPr lang="en-US" altLang="tr-TR" sz="2400" dirty="0" smtClean="0">
                <a:solidFill>
                  <a:schemeClr val="tx1"/>
                </a:solidFill>
                <a:effectLst/>
                <a:latin typeface="Times New Roman" pitchFamily="18" charset="0"/>
                <a:ea typeface="Calibri" pitchFamily="34" charset="0"/>
                <a:cs typeface="Times New Roman" pitchFamily="18" charset="0"/>
              </a:rPr>
              <a:t> </a:t>
            </a:r>
            <a:r>
              <a:rPr lang="tr-TR" altLang="tr-TR" sz="2400" dirty="0" err="1" smtClean="0">
                <a:solidFill>
                  <a:schemeClr val="tx1"/>
                </a:solidFill>
                <a:effectLst/>
                <a:latin typeface="Calibri" panose="020F0502020204030204" pitchFamily="34" charset="0"/>
                <a:ea typeface="Calibri" panose="020F0502020204030204" pitchFamily="34" charset="0"/>
                <a:cs typeface="Times New Roman" pitchFamily="18" charset="0"/>
              </a:rPr>
              <a:t>Polyetherimide</a:t>
            </a:r>
            <a:r>
              <a:rPr lang="tr-TR" altLang="tr-TR" sz="2400" dirty="0" smtClean="0">
                <a:solidFill>
                  <a:schemeClr val="tx1"/>
                </a:solidFill>
                <a:effectLst/>
                <a:latin typeface="Times New Roman" pitchFamily="18" charset="0"/>
                <a:ea typeface="Calibri" pitchFamily="34" charset="0"/>
                <a:cs typeface="Times New Roman" pitchFamily="18" charset="0"/>
              </a:rPr>
              <a:t>  </a:t>
            </a:r>
            <a:r>
              <a:rPr lang="en-US" altLang="tr-TR" sz="2400" dirty="0" smtClean="0">
                <a:solidFill>
                  <a:schemeClr val="tx1"/>
                </a:solidFill>
                <a:effectLst/>
                <a:latin typeface="Calibri" pitchFamily="34" charset="0"/>
                <a:cs typeface="Times New Roman" pitchFamily="18" charset="0"/>
              </a:rPr>
              <a:t> thermoplastic composites </a:t>
            </a:r>
            <a:endParaRPr lang="en-US" altLang="tr-TR" sz="2200" dirty="0" smtClean="0">
              <a:effectLst/>
            </a:endParaRPr>
          </a:p>
        </p:txBody>
      </p:sp>
      <p:graphicFrame>
        <p:nvGraphicFramePr>
          <p:cNvPr id="2" name="Tablo 1"/>
          <p:cNvGraphicFramePr>
            <a:graphicFrameLocks noGrp="1"/>
          </p:cNvGraphicFramePr>
          <p:nvPr/>
        </p:nvGraphicFramePr>
        <p:xfrm>
          <a:off x="1116013" y="2276475"/>
          <a:ext cx="7700961" cy="2871788"/>
        </p:xfrm>
        <a:graphic>
          <a:graphicData uri="http://schemas.openxmlformats.org/drawingml/2006/table">
            <a:tbl>
              <a:tblPr/>
              <a:tblGrid>
                <a:gridCol w="1211884"/>
                <a:gridCol w="969675"/>
                <a:gridCol w="1202420"/>
                <a:gridCol w="1207549"/>
                <a:gridCol w="1168715"/>
                <a:gridCol w="1008112"/>
                <a:gridCol w="932606"/>
              </a:tblGrid>
              <a:tr h="975324">
                <a:tc>
                  <a:txBody>
                    <a:bodyPr/>
                    <a:lstStyle/>
                    <a:p>
                      <a:pPr algn="ctr">
                        <a:lnSpc>
                          <a:spcPct val="115000"/>
                        </a:lnSpc>
                        <a:spcAft>
                          <a:spcPts val="0"/>
                        </a:spcAft>
                      </a:pPr>
                      <a:r>
                        <a:rPr lang="en-US" sz="1200" dirty="0">
                          <a:effectLst/>
                          <a:latin typeface="Arial"/>
                          <a:ea typeface="Times New Roman"/>
                          <a:cs typeface="Times New Roman"/>
                        </a:rPr>
                        <a:t> </a:t>
                      </a:r>
                      <a:r>
                        <a:rPr lang="tr-TR" sz="1200" dirty="0" smtClean="0">
                          <a:effectLst/>
                          <a:latin typeface="Arial"/>
                          <a:ea typeface="Times New Roman"/>
                          <a:cs typeface="Times New Roman"/>
                        </a:rPr>
                        <a:t> </a:t>
                      </a:r>
                      <a:endParaRPr lang="tr-TR" sz="1100" dirty="0">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effectLst/>
                          <a:latin typeface="Times New Roman"/>
                          <a:ea typeface="Times New Roman"/>
                          <a:cs typeface="Times New Roman"/>
                        </a:rPr>
                        <a:t>Barrel temperature (</a:t>
                      </a:r>
                      <a:r>
                        <a:rPr lang="en-US" sz="1200" b="1" baseline="30000" dirty="0">
                          <a:effectLst/>
                          <a:latin typeface="Times New Roman"/>
                          <a:ea typeface="Times New Roman"/>
                          <a:cs typeface="Times New Roman"/>
                        </a:rPr>
                        <a:t>0</a:t>
                      </a:r>
                      <a:r>
                        <a:rPr lang="en-US" sz="1200" b="1" dirty="0">
                          <a:effectLst/>
                          <a:latin typeface="Times New Roman"/>
                          <a:ea typeface="Times New Roman"/>
                          <a:cs typeface="Times New Roman"/>
                        </a:rPr>
                        <a:t>C)</a:t>
                      </a:r>
                      <a:endParaRPr lang="tr-TR" sz="1100" b="1" dirty="0">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200" b="1" dirty="0" smtClean="0">
                          <a:effectLst/>
                          <a:latin typeface="Times New Roman"/>
                          <a:ea typeface="Times New Roman"/>
                          <a:cs typeface="Times New Roman"/>
                        </a:rPr>
                        <a:t> </a:t>
                      </a:r>
                      <a:r>
                        <a:rPr lang="en-US" sz="1200" b="1" dirty="0" smtClean="0">
                          <a:effectLst/>
                          <a:latin typeface="Times New Roman"/>
                          <a:ea typeface="Times New Roman"/>
                          <a:cs typeface="Times New Roman"/>
                        </a:rPr>
                        <a:t>Compounding </a:t>
                      </a:r>
                      <a:r>
                        <a:rPr lang="tr-TR" sz="1200" b="1" dirty="0" smtClean="0">
                          <a:effectLst/>
                          <a:latin typeface="Times New Roman"/>
                          <a:ea typeface="Times New Roman"/>
                          <a:cs typeface="Times New Roman"/>
                        </a:rPr>
                        <a:t>   </a:t>
                      </a:r>
                    </a:p>
                    <a:p>
                      <a:pPr>
                        <a:lnSpc>
                          <a:spcPct val="115000"/>
                        </a:lnSpc>
                        <a:spcAft>
                          <a:spcPts val="0"/>
                        </a:spcAft>
                      </a:pPr>
                      <a:r>
                        <a:rPr lang="tr-TR" sz="1200" b="1" dirty="0" smtClean="0">
                          <a:effectLst/>
                          <a:latin typeface="Times New Roman"/>
                          <a:ea typeface="Times New Roman"/>
                          <a:cs typeface="Times New Roman"/>
                        </a:rPr>
                        <a:t>      </a:t>
                      </a:r>
                      <a:r>
                        <a:rPr lang="en-US" sz="1200" b="1" dirty="0" smtClean="0">
                          <a:effectLst/>
                          <a:latin typeface="Times New Roman"/>
                          <a:ea typeface="Times New Roman"/>
                          <a:cs typeface="Times New Roman"/>
                        </a:rPr>
                        <a:t>round</a:t>
                      </a:r>
                      <a:endParaRPr lang="tr-TR" sz="1100" b="1" dirty="0">
                        <a:effectLst/>
                        <a:latin typeface="Calibri"/>
                        <a:ea typeface="Calibri"/>
                        <a:cs typeface="Times New Roman"/>
                      </a:endParaRPr>
                    </a:p>
                    <a:p>
                      <a:pPr algn="ctr">
                        <a:lnSpc>
                          <a:spcPct val="115000"/>
                        </a:lnSpc>
                        <a:spcAft>
                          <a:spcPts val="0"/>
                        </a:spcAft>
                      </a:pPr>
                      <a:r>
                        <a:rPr lang="en-US" sz="1200" b="1" dirty="0">
                          <a:effectLst/>
                          <a:latin typeface="Times New Roman"/>
                          <a:ea typeface="Times New Roman"/>
                          <a:cs typeface="Times New Roman"/>
                        </a:rPr>
                        <a:t>(rpm)</a:t>
                      </a:r>
                      <a:endParaRPr lang="tr-TR" sz="1100" b="1" dirty="0">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effectLst/>
                          <a:latin typeface="Times New Roman"/>
                          <a:ea typeface="Times New Roman"/>
                          <a:cs typeface="Times New Roman"/>
                        </a:rPr>
                        <a:t>Compounding time</a:t>
                      </a:r>
                      <a:endParaRPr lang="tr-TR" sz="1100" b="1" dirty="0">
                        <a:effectLst/>
                        <a:latin typeface="Calibri"/>
                        <a:ea typeface="Calibri"/>
                        <a:cs typeface="Times New Roman"/>
                      </a:endParaRPr>
                    </a:p>
                    <a:p>
                      <a:pPr algn="ctr">
                        <a:lnSpc>
                          <a:spcPct val="115000"/>
                        </a:lnSpc>
                        <a:spcAft>
                          <a:spcPts val="0"/>
                        </a:spcAft>
                      </a:pPr>
                      <a:r>
                        <a:rPr lang="en-US" sz="1200" b="1" dirty="0">
                          <a:effectLst/>
                          <a:latin typeface="Times New Roman"/>
                          <a:ea typeface="Times New Roman"/>
                          <a:cs typeface="Times New Roman"/>
                        </a:rPr>
                        <a:t>(min.)</a:t>
                      </a:r>
                      <a:endParaRPr lang="tr-TR" sz="1100" b="1" dirty="0">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effectLst/>
                          <a:latin typeface="Times New Roman"/>
                          <a:ea typeface="Times New Roman"/>
                          <a:cs typeface="Times New Roman"/>
                        </a:rPr>
                        <a:t>Mold tempera</a:t>
                      </a:r>
                      <a:endParaRPr lang="tr-TR" sz="1100" b="1" dirty="0">
                        <a:effectLst/>
                        <a:latin typeface="Calibri"/>
                        <a:ea typeface="Calibri"/>
                        <a:cs typeface="Times New Roman"/>
                      </a:endParaRPr>
                    </a:p>
                    <a:p>
                      <a:pPr algn="ctr">
                        <a:lnSpc>
                          <a:spcPct val="115000"/>
                        </a:lnSpc>
                        <a:spcAft>
                          <a:spcPts val="0"/>
                        </a:spcAft>
                      </a:pPr>
                      <a:r>
                        <a:rPr lang="en-US" sz="1200" b="1" dirty="0" err="1">
                          <a:effectLst/>
                          <a:latin typeface="Times New Roman"/>
                          <a:ea typeface="Times New Roman"/>
                          <a:cs typeface="Times New Roman"/>
                        </a:rPr>
                        <a:t>ture</a:t>
                      </a:r>
                      <a:r>
                        <a:rPr lang="en-US" sz="1200" b="1" dirty="0">
                          <a:effectLst/>
                          <a:latin typeface="Times New Roman"/>
                          <a:ea typeface="Times New Roman"/>
                          <a:cs typeface="Times New Roman"/>
                        </a:rPr>
                        <a:t> (</a:t>
                      </a:r>
                      <a:r>
                        <a:rPr lang="en-US" sz="1200" b="1" baseline="30000" dirty="0">
                          <a:effectLst/>
                          <a:latin typeface="Times New Roman"/>
                          <a:ea typeface="Times New Roman"/>
                          <a:cs typeface="Times New Roman"/>
                        </a:rPr>
                        <a:t>0</a:t>
                      </a:r>
                      <a:r>
                        <a:rPr lang="en-US" sz="1200" b="1" dirty="0">
                          <a:effectLst/>
                          <a:latin typeface="Times New Roman"/>
                          <a:ea typeface="Times New Roman"/>
                          <a:cs typeface="Times New Roman"/>
                        </a:rPr>
                        <a:t>C)</a:t>
                      </a:r>
                      <a:endParaRPr lang="tr-TR" sz="1100" b="1" dirty="0">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b="1">
                          <a:effectLst/>
                          <a:latin typeface="Times New Roman"/>
                          <a:ea typeface="Times New Roman"/>
                          <a:cs typeface="Times New Roman"/>
                        </a:rPr>
                        <a:t>Injection pressure</a:t>
                      </a:r>
                      <a:endParaRPr lang="tr-TR" sz="1100" b="1">
                        <a:effectLst/>
                        <a:latin typeface="Calibri"/>
                        <a:ea typeface="Calibri"/>
                        <a:cs typeface="Times New Roman"/>
                      </a:endParaRPr>
                    </a:p>
                    <a:p>
                      <a:pPr>
                        <a:lnSpc>
                          <a:spcPct val="115000"/>
                        </a:lnSpc>
                        <a:spcAft>
                          <a:spcPts val="0"/>
                        </a:spcAft>
                      </a:pPr>
                      <a:r>
                        <a:rPr lang="en-US" sz="1200" b="1">
                          <a:effectLst/>
                          <a:latin typeface="Times New Roman"/>
                          <a:ea typeface="Times New Roman"/>
                          <a:cs typeface="Times New Roman"/>
                        </a:rPr>
                        <a:t>(bar)</a:t>
                      </a:r>
                      <a:endParaRPr lang="tr-TR" sz="1100" b="1">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b="1">
                          <a:effectLst/>
                          <a:latin typeface="Times New Roman"/>
                          <a:ea typeface="Times New Roman"/>
                          <a:cs typeface="Times New Roman"/>
                        </a:rPr>
                        <a:t>Holding pressure</a:t>
                      </a:r>
                      <a:endParaRPr lang="tr-TR" sz="1100" b="1">
                        <a:effectLst/>
                        <a:latin typeface="Calibri"/>
                        <a:ea typeface="Calibri"/>
                        <a:cs typeface="Times New Roman"/>
                      </a:endParaRPr>
                    </a:p>
                    <a:p>
                      <a:pPr>
                        <a:lnSpc>
                          <a:spcPct val="115000"/>
                        </a:lnSpc>
                        <a:spcAft>
                          <a:spcPts val="0"/>
                        </a:spcAft>
                      </a:pPr>
                      <a:r>
                        <a:rPr lang="en-US" sz="1200" b="1">
                          <a:effectLst/>
                          <a:latin typeface="Times New Roman"/>
                          <a:ea typeface="Times New Roman"/>
                          <a:cs typeface="Times New Roman"/>
                        </a:rPr>
                        <a:t>(bar)</a:t>
                      </a:r>
                      <a:endParaRPr lang="tr-TR" sz="1100" b="1">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20871">
                <a:tc>
                  <a:txBody>
                    <a:bodyPr/>
                    <a:lstStyle/>
                    <a:p>
                      <a:pPr>
                        <a:lnSpc>
                          <a:spcPct val="115000"/>
                        </a:lnSpc>
                        <a:spcAft>
                          <a:spcPts val="0"/>
                        </a:spcAft>
                      </a:pPr>
                      <a:r>
                        <a:rPr lang="en-US" sz="1200" b="1" dirty="0">
                          <a:effectLst/>
                          <a:latin typeface="Times New Roman"/>
                          <a:ea typeface="Times New Roman"/>
                          <a:cs typeface="Times New Roman"/>
                        </a:rPr>
                        <a:t>Micro-Compounder</a:t>
                      </a:r>
                      <a:endParaRPr lang="tr-TR" sz="1100" b="1" dirty="0">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a:effectLst/>
                          <a:latin typeface="Times New Roman"/>
                          <a:ea typeface="Times New Roman"/>
                          <a:cs typeface="Times New Roman"/>
                        </a:rPr>
                        <a:t>330</a:t>
                      </a:r>
                      <a:endParaRPr lang="tr-TR" sz="1100" b="1">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a:effectLst/>
                          <a:latin typeface="Times New Roman"/>
                          <a:ea typeface="Times New Roman"/>
                          <a:cs typeface="Times New Roman"/>
                        </a:rPr>
                        <a:t>120</a:t>
                      </a:r>
                      <a:endParaRPr lang="tr-TR" sz="1100" b="1">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a:effectLst/>
                          <a:latin typeface="Times New Roman"/>
                          <a:ea typeface="Times New Roman"/>
                          <a:cs typeface="Times New Roman"/>
                        </a:rPr>
                        <a:t>3</a:t>
                      </a:r>
                      <a:endParaRPr lang="tr-TR" sz="1100" b="1">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effectLst/>
                          <a:latin typeface="Times New Roman"/>
                          <a:ea typeface="Times New Roman"/>
                          <a:cs typeface="Times New Roman"/>
                        </a:rPr>
                        <a:t>-</a:t>
                      </a:r>
                      <a:endParaRPr lang="tr-TR" sz="1100" b="1" dirty="0">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effectLst/>
                          <a:latin typeface="Times New Roman"/>
                          <a:ea typeface="Times New Roman"/>
                          <a:cs typeface="Times New Roman"/>
                        </a:rPr>
                        <a:t>-</a:t>
                      </a:r>
                      <a:endParaRPr lang="tr-TR" sz="1100" b="1" dirty="0">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a:effectLst/>
                          <a:latin typeface="Times New Roman"/>
                          <a:ea typeface="Times New Roman"/>
                          <a:cs typeface="Times New Roman"/>
                        </a:rPr>
                        <a:t>-</a:t>
                      </a:r>
                      <a:endParaRPr lang="tr-TR" sz="1100" b="1">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5593">
                <a:tc>
                  <a:txBody>
                    <a:bodyPr/>
                    <a:lstStyle/>
                    <a:p>
                      <a:pPr>
                        <a:lnSpc>
                          <a:spcPct val="115000"/>
                        </a:lnSpc>
                        <a:spcAft>
                          <a:spcPts val="0"/>
                        </a:spcAft>
                      </a:pPr>
                      <a:r>
                        <a:rPr lang="en-US" sz="1200" b="1" dirty="0">
                          <a:effectLst/>
                          <a:latin typeface="Times New Roman"/>
                          <a:ea typeface="Times New Roman"/>
                          <a:cs typeface="Times New Roman"/>
                        </a:rPr>
                        <a:t>Injection molding</a:t>
                      </a:r>
                      <a:endParaRPr lang="tr-TR" sz="1100" b="1" dirty="0">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a:effectLst/>
                          <a:latin typeface="Times New Roman"/>
                          <a:ea typeface="Times New Roman"/>
                          <a:cs typeface="Times New Roman"/>
                        </a:rPr>
                        <a:t>-</a:t>
                      </a:r>
                      <a:endParaRPr lang="tr-TR" sz="1100" b="1">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a:effectLst/>
                          <a:latin typeface="Times New Roman"/>
                          <a:ea typeface="Times New Roman"/>
                          <a:cs typeface="Times New Roman"/>
                        </a:rPr>
                        <a:t>-</a:t>
                      </a:r>
                      <a:endParaRPr lang="tr-TR" sz="1100" b="1">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effectLst/>
                          <a:latin typeface="Times New Roman"/>
                          <a:ea typeface="Times New Roman"/>
                          <a:cs typeface="Times New Roman"/>
                        </a:rPr>
                        <a:t>-</a:t>
                      </a:r>
                      <a:endParaRPr lang="tr-TR" sz="1100" b="1" dirty="0">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a:effectLst/>
                          <a:latin typeface="Times New Roman"/>
                          <a:ea typeface="Times New Roman"/>
                          <a:cs typeface="Times New Roman"/>
                        </a:rPr>
                        <a:t>150</a:t>
                      </a:r>
                      <a:endParaRPr lang="tr-TR" sz="1100" b="1">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effectLst/>
                          <a:latin typeface="Times New Roman"/>
                          <a:ea typeface="Times New Roman"/>
                          <a:cs typeface="Times New Roman"/>
                        </a:rPr>
                        <a:t>12</a:t>
                      </a:r>
                      <a:endParaRPr lang="tr-TR" sz="1100" b="1" dirty="0">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effectLst/>
                          <a:latin typeface="Times New Roman"/>
                          <a:ea typeface="Times New Roman"/>
                          <a:cs typeface="Times New Roman"/>
                        </a:rPr>
                        <a:t>12</a:t>
                      </a:r>
                      <a:endParaRPr lang="tr-TR" sz="1100" b="1" dirty="0">
                        <a:effectLst/>
                        <a:latin typeface="Calibri"/>
                        <a:ea typeface="Calibri"/>
                        <a:cs typeface="Times New Roman"/>
                      </a:endParaRPr>
                    </a:p>
                  </a:txBody>
                  <a:tcPr marL="44447" marR="444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10</a:t>
            </a:fld>
            <a:endParaRPr lang="en-US" altLang="tr-TR" sz="1200" b="0" dirty="0">
              <a:latin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noChangeArrowheads="1"/>
          </p:cNvSpPr>
          <p:nvPr>
            <p:ph type="body" idx="4294967295"/>
          </p:nvPr>
        </p:nvSpPr>
        <p:spPr>
          <a:xfrm>
            <a:off x="0" y="476250"/>
            <a:ext cx="8435975" cy="6381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r>
              <a:rPr lang="en-US" altLang="tr-TR" sz="2400" b="1" dirty="0" smtClean="0">
                <a:solidFill>
                  <a:schemeClr val="tx1"/>
                </a:solidFill>
                <a:effectLst/>
                <a:latin typeface="Garamond" panose="02020404030301010803" pitchFamily="18" charset="0"/>
              </a:rPr>
              <a:t>The pure </a:t>
            </a:r>
            <a:r>
              <a:rPr lang="tr-TR" altLang="tr-TR" sz="2400" b="1" dirty="0" err="1" smtClean="0">
                <a:solidFill>
                  <a:schemeClr val="tx1"/>
                </a:solidFill>
                <a:effectLst/>
                <a:latin typeface="Garamond" panose="02020404030301010803" pitchFamily="18" charset="0"/>
              </a:rPr>
              <a:t>Polyetherimide</a:t>
            </a:r>
            <a:r>
              <a:rPr lang="tr-TR" altLang="tr-TR" sz="2400" b="1" dirty="0" smtClean="0">
                <a:solidFill>
                  <a:schemeClr val="tx1"/>
                </a:solidFill>
                <a:effectLst/>
                <a:latin typeface="Garamond" panose="02020404030301010803" pitchFamily="18" charset="0"/>
              </a:rPr>
              <a:t> (PEI) </a:t>
            </a:r>
            <a:r>
              <a:rPr lang="en-US" altLang="tr-TR" sz="2400" b="1" dirty="0" smtClean="0">
                <a:solidFill>
                  <a:schemeClr val="tx1"/>
                </a:solidFill>
                <a:effectLst/>
                <a:latin typeface="Garamond" panose="02020404030301010803" pitchFamily="18" charset="0"/>
              </a:rPr>
              <a:t>granules were dried in an electric oven at 80 C</a:t>
            </a:r>
            <a:r>
              <a:rPr lang="en-US" altLang="tr-TR" sz="2400" b="1" baseline="30000" dirty="0" smtClean="0">
                <a:solidFill>
                  <a:schemeClr val="tx1"/>
                </a:solidFill>
                <a:effectLst/>
                <a:latin typeface="Garamond" panose="02020404030301010803" pitchFamily="18" charset="0"/>
              </a:rPr>
              <a:t>0</a:t>
            </a:r>
            <a:r>
              <a:rPr lang="en-US" altLang="tr-TR" sz="2400" b="1" dirty="0" smtClean="0">
                <a:solidFill>
                  <a:schemeClr val="tx1"/>
                </a:solidFill>
                <a:effectLst/>
                <a:latin typeface="Garamond" panose="02020404030301010803" pitchFamily="18" charset="0"/>
              </a:rPr>
              <a:t> for 24</a:t>
            </a:r>
            <a:r>
              <a:rPr lang="tr-TR" altLang="tr-TR" sz="2400" b="1" dirty="0" smtClean="0">
                <a:solidFill>
                  <a:schemeClr val="tx1"/>
                </a:solidFill>
                <a:effectLst/>
                <a:latin typeface="Garamond" panose="02020404030301010803" pitchFamily="18" charset="0"/>
              </a:rPr>
              <a:t> </a:t>
            </a:r>
            <a:r>
              <a:rPr lang="en-US" altLang="tr-TR" sz="2400" b="1" dirty="0" smtClean="0">
                <a:solidFill>
                  <a:schemeClr val="tx1"/>
                </a:solidFill>
                <a:effectLst/>
                <a:latin typeface="Garamond" panose="02020404030301010803" pitchFamily="18" charset="0"/>
              </a:rPr>
              <a:t>h</a:t>
            </a:r>
            <a:r>
              <a:rPr lang="tr-TR" altLang="tr-TR" sz="2400" b="1" dirty="0" smtClean="0">
                <a:solidFill>
                  <a:schemeClr val="tx1"/>
                </a:solidFill>
                <a:effectLst/>
                <a:latin typeface="Garamond" panose="02020404030301010803" pitchFamily="18" charset="0"/>
              </a:rPr>
              <a:t>.</a:t>
            </a:r>
            <a:r>
              <a:rPr lang="en-US" altLang="tr-TR" sz="2400" b="1" dirty="0" smtClean="0">
                <a:solidFill>
                  <a:schemeClr val="tx1"/>
                </a:solidFill>
                <a:effectLst/>
                <a:latin typeface="Garamond" panose="02020404030301010803" pitchFamily="18" charset="0"/>
              </a:rPr>
              <a:t> before preparing the thermoplastic composites. </a:t>
            </a:r>
            <a:endParaRPr lang="tr-TR" altLang="tr-TR" sz="2400" b="1" dirty="0" smtClean="0">
              <a:solidFill>
                <a:schemeClr val="tx1"/>
              </a:solidFill>
              <a:effectLst/>
              <a:latin typeface="Garamond" panose="02020404030301010803" pitchFamily="18" charset="0"/>
            </a:endParaRPr>
          </a:p>
          <a:p>
            <a:r>
              <a:rPr lang="en-US" altLang="tr-TR" sz="2400" b="1" dirty="0" smtClean="0">
                <a:solidFill>
                  <a:schemeClr val="tx1"/>
                </a:solidFill>
                <a:effectLst/>
                <a:latin typeface="Garamond" panose="02020404030301010803" pitchFamily="18" charset="0"/>
              </a:rPr>
              <a:t>We then weighed the </a:t>
            </a:r>
            <a:r>
              <a:rPr lang="tr-TR" altLang="tr-TR" sz="2400" b="1" dirty="0" err="1" smtClean="0">
                <a:solidFill>
                  <a:schemeClr val="tx1"/>
                </a:solidFill>
                <a:effectLst/>
                <a:latin typeface="Garamond" panose="02020404030301010803" pitchFamily="18" charset="0"/>
              </a:rPr>
              <a:t>Polyetherimide</a:t>
            </a:r>
            <a:r>
              <a:rPr lang="tr-TR" altLang="tr-TR" sz="2400" b="1" dirty="0" smtClean="0">
                <a:solidFill>
                  <a:schemeClr val="tx1"/>
                </a:solidFill>
                <a:effectLst/>
                <a:latin typeface="Garamond" panose="02020404030301010803" pitchFamily="18" charset="0"/>
              </a:rPr>
              <a:t> </a:t>
            </a:r>
            <a:r>
              <a:rPr lang="en-US" altLang="tr-TR" sz="2400" b="1" dirty="0" smtClean="0">
                <a:solidFill>
                  <a:schemeClr val="tx1"/>
                </a:solidFill>
                <a:effectLst/>
                <a:latin typeface="Garamond" panose="02020404030301010803" pitchFamily="18" charset="0"/>
              </a:rPr>
              <a:t>granules and TiO</a:t>
            </a:r>
            <a:r>
              <a:rPr lang="en-US" altLang="tr-TR" sz="2400" b="1" baseline="-25000" dirty="0" smtClean="0">
                <a:solidFill>
                  <a:schemeClr val="tx1"/>
                </a:solidFill>
                <a:effectLst/>
                <a:latin typeface="Garamond" panose="02020404030301010803" pitchFamily="18" charset="0"/>
              </a:rPr>
              <a:t>2</a:t>
            </a:r>
            <a:r>
              <a:rPr lang="en-US" altLang="tr-TR" sz="2400" b="1" dirty="0" smtClean="0">
                <a:solidFill>
                  <a:schemeClr val="tx1"/>
                </a:solidFill>
                <a:effectLst/>
                <a:latin typeface="Garamond" panose="02020404030301010803" pitchFamily="18" charset="0"/>
              </a:rPr>
              <a:t> particles in the requisite proportions and compounded them in the micro-compounder to obtain the different samples.</a:t>
            </a:r>
            <a:endParaRPr lang="tr-TR" altLang="tr-TR" sz="2400" b="1" dirty="0" smtClean="0">
              <a:solidFill>
                <a:schemeClr val="tx1"/>
              </a:solidFill>
              <a:effectLst/>
              <a:latin typeface="Garamond" panose="02020404030301010803" pitchFamily="18" charset="0"/>
            </a:endParaRPr>
          </a:p>
          <a:p>
            <a:r>
              <a:rPr lang="en-US" altLang="tr-TR" sz="2400" b="1" dirty="0" smtClean="0">
                <a:solidFill>
                  <a:schemeClr val="tx1"/>
                </a:solidFill>
                <a:effectLst/>
                <a:latin typeface="Garamond" panose="02020404030301010803" pitchFamily="18" charset="0"/>
              </a:rPr>
              <a:t>To test the erosive wear properties, the thermoplastic  composite samples were eroded under 30</a:t>
            </a:r>
            <a:r>
              <a:rPr lang="en-US" altLang="tr-TR" sz="2400" b="1" baseline="30000" dirty="0" smtClean="0">
                <a:solidFill>
                  <a:schemeClr val="tx1"/>
                </a:solidFill>
                <a:effectLst/>
                <a:latin typeface="Garamond" panose="02020404030301010803" pitchFamily="18" charset="0"/>
              </a:rPr>
              <a:t>0</a:t>
            </a:r>
            <a:r>
              <a:rPr lang="en-US" altLang="tr-TR" sz="2400" b="1" dirty="0" smtClean="0">
                <a:solidFill>
                  <a:schemeClr val="tx1"/>
                </a:solidFill>
                <a:effectLst/>
                <a:latin typeface="Garamond" panose="02020404030301010803" pitchFamily="18" charset="0"/>
              </a:rPr>
              <a:t> and 90</a:t>
            </a:r>
            <a:r>
              <a:rPr lang="en-US" altLang="tr-TR" sz="2400" b="1" baseline="30000" dirty="0" smtClean="0">
                <a:solidFill>
                  <a:schemeClr val="tx1"/>
                </a:solidFill>
                <a:effectLst/>
                <a:latin typeface="Garamond" panose="02020404030301010803" pitchFamily="18" charset="0"/>
              </a:rPr>
              <a:t>0 </a:t>
            </a:r>
            <a:r>
              <a:rPr lang="en-US" altLang="tr-TR" sz="2400" b="1" dirty="0" smtClean="0">
                <a:solidFill>
                  <a:schemeClr val="tx1"/>
                </a:solidFill>
                <a:effectLst/>
                <a:latin typeface="Garamond" panose="02020404030301010803" pitchFamily="18" charset="0"/>
              </a:rPr>
              <a:t>impingement angles in an erosion test rig using 1</a:t>
            </a:r>
            <a:r>
              <a:rPr lang="tr-TR" altLang="tr-TR" sz="2400" b="1" dirty="0" smtClean="0">
                <a:solidFill>
                  <a:schemeClr val="tx1"/>
                </a:solidFill>
                <a:effectLst/>
                <a:latin typeface="Garamond" panose="02020404030301010803" pitchFamily="18" charset="0"/>
              </a:rPr>
              <a:t>75</a:t>
            </a:r>
            <a:r>
              <a:rPr lang="en-US" altLang="tr-TR" sz="2400" b="1" dirty="0" smtClean="0">
                <a:solidFill>
                  <a:schemeClr val="tx1"/>
                </a:solidFill>
                <a:effectLst/>
                <a:latin typeface="Garamond" panose="02020404030301010803" pitchFamily="18" charset="0"/>
              </a:rPr>
              <a:t>–2</a:t>
            </a:r>
            <a:r>
              <a:rPr lang="tr-TR" altLang="tr-TR" sz="2400" b="1" dirty="0" smtClean="0">
                <a:solidFill>
                  <a:schemeClr val="tx1"/>
                </a:solidFill>
                <a:effectLst/>
                <a:latin typeface="Garamond" panose="02020404030301010803" pitchFamily="18" charset="0"/>
              </a:rPr>
              <a:t>0</a:t>
            </a:r>
            <a:r>
              <a:rPr lang="en-US" altLang="tr-TR" sz="2400" b="1" dirty="0" smtClean="0">
                <a:solidFill>
                  <a:schemeClr val="tx1"/>
                </a:solidFill>
                <a:effectLst/>
                <a:latin typeface="Garamond" panose="02020404030301010803" pitchFamily="18" charset="0"/>
              </a:rPr>
              <a:t>0 </a:t>
            </a:r>
            <a:r>
              <a:rPr lang="tr-TR" altLang="tr-TR" sz="2400" b="1" dirty="0" smtClean="0">
                <a:solidFill>
                  <a:schemeClr val="tx1"/>
                </a:solidFill>
                <a:effectLst/>
                <a:latin typeface="Garamond" panose="02020404030301010803" pitchFamily="18" charset="0"/>
              </a:rPr>
              <a:t>µ</a:t>
            </a:r>
            <a:r>
              <a:rPr lang="en-US" altLang="tr-TR" sz="2400" b="1" dirty="0" smtClean="0">
                <a:solidFill>
                  <a:schemeClr val="tx1"/>
                </a:solidFill>
                <a:effectLst/>
                <a:latin typeface="Garamond" panose="02020404030301010803" pitchFamily="18" charset="0"/>
              </a:rPr>
              <a:t>m-sized silica particles as the erodent. Erodent particles were propelled by a statics pressure of  4 bar along a 5</a:t>
            </a:r>
            <a:r>
              <a:rPr lang="tr-TR" altLang="tr-TR" sz="2400" b="1" dirty="0" smtClean="0">
                <a:solidFill>
                  <a:schemeClr val="tx1"/>
                </a:solidFill>
                <a:effectLst/>
                <a:latin typeface="Garamond" panose="02020404030301010803" pitchFamily="18" charset="0"/>
              </a:rPr>
              <a:t>0</a:t>
            </a:r>
            <a:r>
              <a:rPr lang="en-US" altLang="tr-TR" sz="2400" b="1" dirty="0" smtClean="0">
                <a:solidFill>
                  <a:schemeClr val="tx1"/>
                </a:solidFill>
                <a:effectLst/>
                <a:latin typeface="Garamond" panose="02020404030301010803" pitchFamily="18" charset="0"/>
              </a:rPr>
              <a:t> mm nozzle 4 mm in diameter. The average speed of the silica erodent particles under the 4 bar pressure was measured to be 50m/s, and the mass flow of erodent particles was measured as 7.</a:t>
            </a:r>
            <a:r>
              <a:rPr lang="tr-TR" altLang="tr-TR" sz="2400" b="1" dirty="0" smtClean="0">
                <a:solidFill>
                  <a:schemeClr val="tx1"/>
                </a:solidFill>
                <a:effectLst/>
                <a:latin typeface="Garamond" panose="02020404030301010803" pitchFamily="18" charset="0"/>
              </a:rPr>
              <a:t>20</a:t>
            </a:r>
            <a:r>
              <a:rPr lang="en-US" altLang="tr-TR" sz="2400" b="1" dirty="0" smtClean="0">
                <a:solidFill>
                  <a:schemeClr val="tx1"/>
                </a:solidFill>
                <a:effectLst/>
                <a:latin typeface="Garamond" panose="02020404030301010803" pitchFamily="18" charset="0"/>
              </a:rPr>
              <a:t>g/s with respect to air pressure</a:t>
            </a:r>
            <a:r>
              <a:rPr lang="tr-TR" altLang="tr-TR" sz="2400" b="1" dirty="0">
                <a:solidFill>
                  <a:schemeClr val="tx1"/>
                </a:solidFill>
                <a:latin typeface="Garamond" panose="02020404030301010803" pitchFamily="18" charset="0"/>
              </a:rPr>
              <a:t>.</a:t>
            </a:r>
            <a:endParaRPr lang="tr-TR" altLang="tr-TR" sz="2400" b="1" dirty="0" smtClean="0">
              <a:solidFill>
                <a:schemeClr val="tx1"/>
              </a:solidFill>
              <a:effectLst/>
              <a:latin typeface="Garamond" panose="02020404030301010803" pitchFamily="18" charset="0"/>
            </a:endParaRPr>
          </a:p>
        </p:txBody>
      </p:sp>
      <p:sp>
        <p:nvSpPr>
          <p:cNvPr id="7"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11</a:t>
            </a:fld>
            <a:endParaRPr lang="en-US" altLang="tr-TR" sz="1200" b="0" dirty="0">
              <a:latin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body" idx="4294967295"/>
          </p:nvPr>
        </p:nvSpPr>
        <p:spPr>
          <a:xfrm>
            <a:off x="0" y="1600200"/>
            <a:ext cx="8229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tr-TR" altLang="tr-TR" sz="2400" b="1" dirty="0">
                <a:solidFill>
                  <a:schemeClr val="tx1"/>
                </a:solidFill>
                <a:latin typeface="Garamond" panose="02020404030301010803" pitchFamily="18" charset="0"/>
              </a:rPr>
              <a:t> </a:t>
            </a:r>
            <a:r>
              <a:rPr lang="en-US" altLang="tr-TR" sz="2400" b="1" dirty="0" smtClean="0">
                <a:solidFill>
                  <a:schemeClr val="tx1"/>
                </a:solidFill>
                <a:effectLst/>
                <a:latin typeface="Garamond" panose="02020404030301010803" pitchFamily="18" charset="0"/>
              </a:rPr>
              <a:t>We carried out flexural tests on both the eroded and </a:t>
            </a:r>
            <a:r>
              <a:rPr lang="en-US" altLang="tr-TR" sz="2400" b="1" dirty="0" err="1" smtClean="0">
                <a:solidFill>
                  <a:schemeClr val="tx1"/>
                </a:solidFill>
                <a:effectLst/>
                <a:latin typeface="Garamond" panose="02020404030301010803" pitchFamily="18" charset="0"/>
              </a:rPr>
              <a:t>uneroded</a:t>
            </a:r>
            <a:r>
              <a:rPr lang="en-US" altLang="tr-TR" sz="2400" b="1" dirty="0" smtClean="0">
                <a:solidFill>
                  <a:schemeClr val="tx1"/>
                </a:solidFill>
                <a:effectLst/>
                <a:latin typeface="Garamond" panose="02020404030301010803" pitchFamily="18" charset="0"/>
              </a:rPr>
              <a:t> samples having dimensions of 75x12x5 mm using three-point bending setups with span value of 6</a:t>
            </a:r>
            <a:r>
              <a:rPr lang="tr-TR" altLang="tr-TR" sz="2400" b="1" dirty="0" smtClean="0">
                <a:solidFill>
                  <a:schemeClr val="tx1"/>
                </a:solidFill>
                <a:effectLst/>
                <a:latin typeface="Garamond" panose="02020404030301010803" pitchFamily="18" charset="0"/>
              </a:rPr>
              <a:t>0 </a:t>
            </a:r>
            <a:r>
              <a:rPr lang="en-US" altLang="tr-TR" sz="2400" b="1" dirty="0" smtClean="0">
                <a:solidFill>
                  <a:schemeClr val="tx1"/>
                </a:solidFill>
                <a:effectLst/>
                <a:latin typeface="Garamond" panose="02020404030301010803" pitchFamily="18" charset="0"/>
              </a:rPr>
              <a:t>mm between the two supports.</a:t>
            </a:r>
            <a:endParaRPr lang="tr-TR" altLang="tr-TR" sz="2400" b="1" dirty="0" smtClean="0">
              <a:solidFill>
                <a:schemeClr val="tx1"/>
              </a:solidFill>
              <a:effectLst/>
              <a:latin typeface="Garamond" panose="02020404030301010803" pitchFamily="18" charset="0"/>
            </a:endParaRPr>
          </a:p>
          <a:p>
            <a:r>
              <a:rPr lang="en-US" altLang="tr-TR" sz="2400" b="1" dirty="0" smtClean="0">
                <a:solidFill>
                  <a:schemeClr val="tx1"/>
                </a:solidFill>
                <a:effectLst/>
                <a:latin typeface="Garamond" panose="02020404030301010803" pitchFamily="18" charset="0"/>
              </a:rPr>
              <a:t>  Quasi-static loading with crosshead velocity of 3mm/min was applied using a </a:t>
            </a:r>
            <a:r>
              <a:rPr lang="en-US" altLang="tr-TR" sz="2400" b="1" dirty="0" err="1" smtClean="0">
                <a:solidFill>
                  <a:schemeClr val="tx1"/>
                </a:solidFill>
                <a:effectLst/>
                <a:latin typeface="Garamond" panose="02020404030301010803" pitchFamily="18" charset="0"/>
              </a:rPr>
              <a:t>ShimadzuAG</a:t>
            </a:r>
            <a:r>
              <a:rPr lang="en-US" altLang="tr-TR" sz="2400" b="1" dirty="0" smtClean="0">
                <a:solidFill>
                  <a:schemeClr val="tx1"/>
                </a:solidFill>
                <a:effectLst/>
                <a:latin typeface="Garamond" panose="02020404030301010803" pitchFamily="18" charset="0"/>
              </a:rPr>
              <a:t>-X test machine with a load cell of</a:t>
            </a:r>
            <a:r>
              <a:rPr lang="tr-TR" altLang="tr-TR" sz="2400" b="1" dirty="0" smtClean="0">
                <a:solidFill>
                  <a:schemeClr val="tx1"/>
                </a:solidFill>
                <a:effectLst/>
                <a:latin typeface="Garamond" panose="02020404030301010803" pitchFamily="18" charset="0"/>
              </a:rPr>
              <a:t> </a:t>
            </a:r>
            <a:r>
              <a:rPr lang="en-US" altLang="tr-TR" sz="2400" b="1" dirty="0" smtClean="0">
                <a:solidFill>
                  <a:schemeClr val="tx1"/>
                </a:solidFill>
                <a:effectLst/>
                <a:latin typeface="Garamond" panose="02020404030301010803" pitchFamily="18" charset="0"/>
              </a:rPr>
              <a:t>13kN.</a:t>
            </a:r>
            <a:r>
              <a:rPr lang="tr-TR" altLang="tr-TR" sz="2400" b="1" dirty="0" smtClean="0">
                <a:solidFill>
                  <a:schemeClr val="tx1"/>
                </a:solidFill>
                <a:effectLst/>
                <a:latin typeface="Garamond" panose="02020404030301010803" pitchFamily="18" charset="0"/>
              </a:rPr>
              <a:t> </a:t>
            </a:r>
            <a:r>
              <a:rPr lang="en-US" altLang="tr-TR" sz="2400" b="1" dirty="0" smtClean="0">
                <a:solidFill>
                  <a:schemeClr val="tx1"/>
                </a:solidFill>
                <a:effectLst/>
                <a:latin typeface="Garamond" panose="02020404030301010803" pitchFamily="18" charset="0"/>
              </a:rPr>
              <a:t>We obtained measurements of both bending modulus (the material’s stiffness, or resistance to bending) and fracture strength (the amount of bending stress the material can withstand before breaking). </a:t>
            </a:r>
            <a:endParaRPr lang="tr-TR" altLang="tr-TR" sz="2400" b="1" dirty="0" smtClean="0">
              <a:solidFill>
                <a:schemeClr val="tx1"/>
              </a:solidFill>
              <a:effectLst/>
              <a:latin typeface="Garamond" panose="02020404030301010803" pitchFamily="18" charset="0"/>
            </a:endParaRPr>
          </a:p>
          <a:p>
            <a:r>
              <a:rPr lang="en-US" altLang="tr-TR" sz="2400" b="1" dirty="0" smtClean="0">
                <a:solidFill>
                  <a:schemeClr val="tx1"/>
                </a:solidFill>
                <a:effectLst/>
                <a:latin typeface="Garamond" panose="02020404030301010803" pitchFamily="18" charset="0"/>
              </a:rPr>
              <a:t> </a:t>
            </a:r>
            <a:endParaRPr lang="tr-TR" altLang="tr-TR" sz="2400" b="1" dirty="0" smtClean="0">
              <a:solidFill>
                <a:schemeClr val="tx1"/>
              </a:solidFill>
              <a:effectLst/>
              <a:latin typeface="Garamond" panose="02020404030301010803" pitchFamily="18" charset="0"/>
            </a:endParaRPr>
          </a:p>
          <a:p>
            <a:pPr>
              <a:lnSpc>
                <a:spcPct val="90000"/>
              </a:lnSpc>
            </a:pPr>
            <a:endParaRPr lang="en-US" altLang="tr-TR" sz="2400" b="1" dirty="0" smtClean="0">
              <a:solidFill>
                <a:schemeClr val="tx1"/>
              </a:solidFill>
              <a:effectLst/>
              <a:latin typeface="Garamond" panose="02020404030301010803" pitchFamily="18" charset="0"/>
            </a:endParaRPr>
          </a:p>
        </p:txBody>
      </p:sp>
      <p:sp>
        <p:nvSpPr>
          <p:cNvPr id="13315"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C471E26D-947E-49E1-853C-DA252AB24885}" type="slidenum">
              <a:rPr lang="tr-TR" altLang="tr-TR" sz="1200" b="0">
                <a:latin typeface="Arial" charset="0"/>
              </a:rPr>
              <a:pPr algn="r" eaLnBrk="1" hangingPunct="1">
                <a:spcBef>
                  <a:spcPct val="0"/>
                </a:spcBef>
                <a:buClrTx/>
                <a:buSzTx/>
                <a:buFontTx/>
                <a:buNone/>
              </a:pPr>
              <a:t>12</a:t>
            </a:fld>
            <a:endParaRPr lang="tr-TR" altLang="tr-TR" sz="1200" b="0">
              <a:latin typeface="Arial" charset="0"/>
            </a:endParaRPr>
          </a:p>
        </p:txBody>
      </p:sp>
      <p:sp>
        <p:nvSpPr>
          <p:cNvPr id="13316"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12</a:t>
            </a:fld>
            <a:endParaRPr lang="en-US" altLang="tr-TR" sz="1200" b="0" dirty="0">
              <a:latin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3"/>
          <p:cNvSpPr>
            <a:spLocks noGrp="1" noChangeArrowheads="1"/>
          </p:cNvSpPr>
          <p:nvPr>
            <p:ph type="body" idx="4294967295"/>
          </p:nvPr>
        </p:nvSpPr>
        <p:spPr>
          <a:xfrm>
            <a:off x="0" y="1484784"/>
            <a:ext cx="8305800" cy="31617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45720" indent="0">
              <a:buNone/>
            </a:pPr>
            <a:endParaRPr lang="tr-TR" altLang="tr-TR" sz="2400" b="1" dirty="0" smtClean="0">
              <a:solidFill>
                <a:schemeClr val="tx1"/>
              </a:solidFill>
              <a:effectLst/>
              <a:latin typeface="Garamond" panose="02020404030301010803" pitchFamily="18" charset="0"/>
            </a:endParaRPr>
          </a:p>
          <a:p>
            <a:r>
              <a:rPr lang="en-US" altLang="tr-TR" sz="2400" b="1" dirty="0" smtClean="0">
                <a:solidFill>
                  <a:schemeClr val="tx1"/>
                </a:solidFill>
                <a:effectLst/>
                <a:latin typeface="Garamond" panose="02020404030301010803" pitchFamily="18" charset="0"/>
              </a:rPr>
              <a:t>For the </a:t>
            </a:r>
            <a:r>
              <a:rPr lang="en-US" altLang="tr-TR" sz="2400" b="1" dirty="0" err="1" smtClean="0">
                <a:solidFill>
                  <a:schemeClr val="tx1"/>
                </a:solidFill>
                <a:effectLst/>
                <a:latin typeface="Garamond" panose="02020404030301010803" pitchFamily="18" charset="0"/>
              </a:rPr>
              <a:t>uneroded</a:t>
            </a:r>
            <a:r>
              <a:rPr lang="en-US" altLang="tr-TR" sz="2400" b="1" dirty="0" smtClean="0">
                <a:solidFill>
                  <a:schemeClr val="tx1"/>
                </a:solidFill>
                <a:effectLst/>
                <a:latin typeface="Garamond" panose="02020404030301010803" pitchFamily="18" charset="0"/>
              </a:rPr>
              <a:t> PEI composites, we found that flexural modulus showed a steady increase with increasingTiO</a:t>
            </a:r>
            <a:r>
              <a:rPr lang="en-US" altLang="tr-TR" sz="2400" b="1" baseline="-25000" dirty="0" smtClean="0">
                <a:solidFill>
                  <a:schemeClr val="tx1"/>
                </a:solidFill>
                <a:effectLst/>
                <a:latin typeface="Garamond" panose="02020404030301010803" pitchFamily="18" charset="0"/>
              </a:rPr>
              <a:t>2 </a:t>
            </a:r>
            <a:r>
              <a:rPr lang="en-US" altLang="tr-TR" sz="2400" b="1" dirty="0" smtClean="0">
                <a:solidFill>
                  <a:schemeClr val="tx1"/>
                </a:solidFill>
                <a:effectLst/>
                <a:latin typeface="Garamond" panose="02020404030301010803" pitchFamily="18" charset="0"/>
              </a:rPr>
              <a:t>particle concentration as shown in Figure 1.  </a:t>
            </a:r>
            <a:endParaRPr lang="tr-TR" altLang="tr-TR" sz="2400" b="1" dirty="0" smtClean="0">
              <a:solidFill>
                <a:schemeClr val="tx1"/>
              </a:solidFill>
              <a:effectLst/>
              <a:latin typeface="Garamond" panose="02020404030301010803" pitchFamily="18" charset="0"/>
            </a:endParaRPr>
          </a:p>
          <a:p>
            <a:endParaRPr lang="tr-TR" altLang="tr-TR" sz="2400" b="1" dirty="0" smtClean="0">
              <a:solidFill>
                <a:schemeClr val="tx1"/>
              </a:solidFill>
              <a:effectLst/>
              <a:latin typeface="Garamond" panose="02020404030301010803" pitchFamily="18" charset="0"/>
            </a:endParaRPr>
          </a:p>
          <a:p>
            <a:endParaRPr lang="tr-TR" altLang="tr-TR" sz="2400" b="1" dirty="0" smtClean="0">
              <a:solidFill>
                <a:schemeClr val="tx1"/>
              </a:solidFill>
              <a:effectLst/>
              <a:latin typeface="Garamond" panose="02020404030301010803" pitchFamily="18" charset="0"/>
            </a:endParaRPr>
          </a:p>
        </p:txBody>
      </p:sp>
      <p:sp>
        <p:nvSpPr>
          <p:cNvPr id="14339"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82BC1A67-D045-4723-923F-2DEBE55E483B}" type="slidenum">
              <a:rPr lang="tr-TR" altLang="tr-TR" sz="1200" b="0">
                <a:latin typeface="Arial" charset="0"/>
              </a:rPr>
              <a:pPr algn="r" eaLnBrk="1" hangingPunct="1">
                <a:spcBef>
                  <a:spcPct val="0"/>
                </a:spcBef>
                <a:buClrTx/>
                <a:buSzTx/>
                <a:buFontTx/>
                <a:buNone/>
              </a:pPr>
              <a:t>13</a:t>
            </a:fld>
            <a:endParaRPr lang="tr-TR" altLang="tr-TR" sz="1200" b="0">
              <a:latin typeface="Arial" charset="0"/>
            </a:endParaRPr>
          </a:p>
        </p:txBody>
      </p:sp>
      <p:sp>
        <p:nvSpPr>
          <p:cNvPr id="14340"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F63D0B1F-A99A-4594-825A-2DDC57633BCD}" type="slidenum">
              <a:rPr lang="tr-TR" altLang="tr-TR" sz="1200" b="0">
                <a:latin typeface="Arial" charset="0"/>
              </a:rPr>
              <a:pPr algn="r" eaLnBrk="1" hangingPunct="1">
                <a:spcBef>
                  <a:spcPct val="0"/>
                </a:spcBef>
                <a:buClrTx/>
                <a:buSzTx/>
                <a:buFontTx/>
                <a:buNone/>
              </a:pPr>
              <a:t>13</a:t>
            </a:fld>
            <a:endParaRPr lang="tr-TR" altLang="tr-TR" sz="1200" b="0">
              <a:latin typeface="Arial"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fik 4"/>
          <p:cNvGraphicFramePr/>
          <p:nvPr>
            <p:extLst>
              <p:ext uri="{D42A27DB-BD31-4B8C-83A1-F6EECF244321}">
                <p14:modId xmlns:p14="http://schemas.microsoft.com/office/powerpoint/2010/main" val="1082768715"/>
              </p:ext>
            </p:extLst>
          </p:nvPr>
        </p:nvGraphicFramePr>
        <p:xfrm>
          <a:off x="1043608" y="836712"/>
          <a:ext cx="6480720" cy="446449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14</a:t>
            </a:fld>
            <a:endParaRPr lang="en-US" altLang="tr-TR" sz="1200" b="0" dirty="0">
              <a:latin typeface="Arial"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Dikdörtgen 3"/>
          <p:cNvSpPr>
            <a:spLocks noChangeArrowheads="1"/>
          </p:cNvSpPr>
          <p:nvPr/>
        </p:nvSpPr>
        <p:spPr bwMode="auto">
          <a:xfrm>
            <a:off x="1116013" y="1844675"/>
            <a:ext cx="691197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eaLnBrk="1" hangingPunct="1">
              <a:spcBef>
                <a:spcPct val="0"/>
              </a:spcBef>
              <a:buClrTx/>
              <a:buSzTx/>
              <a:buFontTx/>
              <a:buNone/>
            </a:pPr>
            <a:r>
              <a:rPr lang="en-US" altLang="tr-TR" sz="2400" dirty="0"/>
              <a:t>On the other hand, the flexural strength of the </a:t>
            </a:r>
            <a:r>
              <a:rPr lang="en-US" altLang="tr-TR" sz="2400" dirty="0" err="1"/>
              <a:t>uneroded</a:t>
            </a:r>
            <a:r>
              <a:rPr lang="en-US" altLang="tr-TR" sz="2400" dirty="0"/>
              <a:t> composites showed a slight </a:t>
            </a:r>
            <a:r>
              <a:rPr lang="en-US" altLang="tr-TR" sz="2400" dirty="0" smtClean="0"/>
              <a:t>enhancement </a:t>
            </a:r>
            <a:r>
              <a:rPr lang="en-US" altLang="tr-TR" sz="2400" dirty="0"/>
              <a:t>only up to the</a:t>
            </a:r>
            <a:r>
              <a:rPr lang="tr-TR" altLang="tr-TR" sz="2400" dirty="0"/>
              <a:t> </a:t>
            </a:r>
            <a:r>
              <a:rPr lang="en-US" altLang="tr-TR" sz="2400" dirty="0" smtClean="0"/>
              <a:t>1</a:t>
            </a:r>
            <a:r>
              <a:rPr lang="tr-TR" altLang="tr-TR" sz="2400" dirty="0" smtClean="0"/>
              <a:t>5 </a:t>
            </a:r>
            <a:r>
              <a:rPr lang="en-US" altLang="tr-TR" sz="2400" dirty="0" err="1" smtClean="0"/>
              <a:t>wt</a:t>
            </a:r>
            <a:r>
              <a:rPr lang="en-US" altLang="tr-TR" sz="2400" dirty="0"/>
              <a:t>% </a:t>
            </a:r>
            <a:r>
              <a:rPr lang="tr-TR" altLang="tr-TR" sz="2400" dirty="0"/>
              <a:t> </a:t>
            </a:r>
            <a:r>
              <a:rPr lang="en-US" altLang="tr-TR" sz="2400" dirty="0"/>
              <a:t>particle concentration as shown in figure 2. </a:t>
            </a:r>
            <a:endParaRPr lang="tr-TR" altLang="tr-TR" sz="2400" dirty="0"/>
          </a:p>
          <a:p>
            <a:pPr eaLnBrk="1" hangingPunct="1">
              <a:spcBef>
                <a:spcPct val="0"/>
              </a:spcBef>
              <a:buClrTx/>
              <a:buSzTx/>
              <a:buFontTx/>
              <a:buNone/>
            </a:pPr>
            <a:endParaRPr lang="tr-TR" altLang="tr-TR" sz="2400" dirty="0"/>
          </a:p>
        </p:txBody>
      </p:sp>
      <p:sp>
        <p:nvSpPr>
          <p:cNvPr id="4"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15</a:t>
            </a:fld>
            <a:endParaRPr lang="en-US" altLang="tr-TR" sz="1200" b="0" dirty="0">
              <a:latin typeface="Arial"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fik 4"/>
          <p:cNvGraphicFramePr/>
          <p:nvPr>
            <p:extLst>
              <p:ext uri="{D42A27DB-BD31-4B8C-83A1-F6EECF244321}">
                <p14:modId xmlns:p14="http://schemas.microsoft.com/office/powerpoint/2010/main" val="2754642443"/>
              </p:ext>
            </p:extLst>
          </p:nvPr>
        </p:nvGraphicFramePr>
        <p:xfrm>
          <a:off x="1403648" y="1196752"/>
          <a:ext cx="6192688" cy="4248472"/>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16</a:t>
            </a:fld>
            <a:endParaRPr lang="en-US" altLang="tr-TR" sz="1200" b="0" dirty="0">
              <a:latin typeface="Arial"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Dikdörtgen 3"/>
          <p:cNvSpPr>
            <a:spLocks noChangeArrowheads="1"/>
          </p:cNvSpPr>
          <p:nvPr/>
        </p:nvSpPr>
        <p:spPr bwMode="auto">
          <a:xfrm>
            <a:off x="827584" y="1557337"/>
            <a:ext cx="705643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eaLnBrk="1" hangingPunct="1">
              <a:spcBef>
                <a:spcPct val="0"/>
              </a:spcBef>
              <a:buClrTx/>
              <a:buSzTx/>
              <a:buFontTx/>
              <a:buNone/>
            </a:pPr>
            <a:r>
              <a:rPr lang="en-US" altLang="tr-TR" sz="2400" dirty="0"/>
              <a:t>We measured the impact velocity of erodent particles by the double disc method.  Our results show that the erosion rates </a:t>
            </a:r>
            <a:r>
              <a:rPr lang="en-US" altLang="tr-TR" sz="2400" dirty="0" smtClean="0"/>
              <a:t>of</a:t>
            </a:r>
            <a:r>
              <a:rPr lang="tr-TR" altLang="tr-TR" sz="2400" dirty="0" smtClean="0"/>
              <a:t> </a:t>
            </a:r>
            <a:r>
              <a:rPr lang="en-US" altLang="tr-TR" sz="2400" dirty="0" smtClean="0"/>
              <a:t>TiO</a:t>
            </a:r>
            <a:r>
              <a:rPr lang="en-US" altLang="tr-TR" sz="2400" baseline="-25000" dirty="0" smtClean="0"/>
              <a:t>2</a:t>
            </a:r>
            <a:r>
              <a:rPr lang="en-US" altLang="tr-TR" sz="2400" dirty="0" smtClean="0"/>
              <a:t>-reinforced </a:t>
            </a:r>
            <a:r>
              <a:rPr lang="en-US" altLang="tr-TR" sz="2400" dirty="0"/>
              <a:t>PEI composite samples at both 30</a:t>
            </a:r>
            <a:r>
              <a:rPr lang="en-US" altLang="tr-TR" sz="2400" baseline="30000" dirty="0"/>
              <a:t>0</a:t>
            </a:r>
            <a:r>
              <a:rPr lang="en-US" altLang="tr-TR" sz="2400" dirty="0"/>
              <a:t> and </a:t>
            </a:r>
            <a:r>
              <a:rPr lang="en-US" altLang="tr-TR" sz="2400" dirty="0" smtClean="0"/>
              <a:t>90</a:t>
            </a:r>
            <a:r>
              <a:rPr lang="en-US" altLang="tr-TR" sz="2400" baseline="30000" dirty="0" smtClean="0"/>
              <a:t>0</a:t>
            </a:r>
            <a:r>
              <a:rPr lang="en-US" altLang="tr-TR" sz="2400" dirty="0" smtClean="0"/>
              <a:t> </a:t>
            </a:r>
            <a:r>
              <a:rPr lang="en-US" altLang="tr-TR" sz="2400" dirty="0"/>
              <a:t>impingement </a:t>
            </a:r>
            <a:r>
              <a:rPr lang="en-US" altLang="tr-TR" sz="2400" dirty="0" smtClean="0"/>
              <a:t>angles</a:t>
            </a:r>
            <a:r>
              <a:rPr lang="tr-TR" altLang="tr-TR" sz="2400" dirty="0" smtClean="0"/>
              <a:t>.</a:t>
            </a:r>
            <a:r>
              <a:rPr lang="en-US" altLang="tr-TR" sz="2400" dirty="0" smtClean="0"/>
              <a:t> </a:t>
            </a:r>
            <a:r>
              <a:rPr lang="tr-TR" altLang="tr-TR" sz="2400" dirty="0" err="1" smtClean="0"/>
              <a:t>Erosion</a:t>
            </a:r>
            <a:r>
              <a:rPr lang="tr-TR" altLang="tr-TR" sz="2400" dirty="0" smtClean="0"/>
              <a:t> </a:t>
            </a:r>
            <a:r>
              <a:rPr lang="tr-TR" altLang="tr-TR" sz="2400" dirty="0" err="1" smtClean="0"/>
              <a:t>rates</a:t>
            </a:r>
            <a:r>
              <a:rPr lang="tr-TR" altLang="tr-TR" sz="2400" dirty="0" smtClean="0"/>
              <a:t> </a:t>
            </a:r>
            <a:r>
              <a:rPr lang="en-US" altLang="tr-TR" sz="2400" dirty="0" smtClean="0"/>
              <a:t>increase </a:t>
            </a:r>
            <a:r>
              <a:rPr lang="en-US" altLang="tr-TR" sz="2400" dirty="0"/>
              <a:t>with increasing TiO</a:t>
            </a:r>
            <a:r>
              <a:rPr lang="en-US" altLang="tr-TR" sz="2400" baseline="-25000" dirty="0"/>
              <a:t>2</a:t>
            </a:r>
            <a:r>
              <a:rPr lang="en-US" altLang="tr-TR" sz="2400" dirty="0"/>
              <a:t> concentration .The results have been dotted </a:t>
            </a:r>
            <a:r>
              <a:rPr lang="en-US" altLang="tr-TR" sz="2400" dirty="0" smtClean="0"/>
              <a:t>in</a:t>
            </a:r>
            <a:endParaRPr lang="tr-TR" altLang="tr-TR" sz="2400" dirty="0" smtClean="0"/>
          </a:p>
          <a:p>
            <a:pPr eaLnBrk="1" hangingPunct="1">
              <a:spcBef>
                <a:spcPct val="0"/>
              </a:spcBef>
              <a:buClrTx/>
              <a:buSzTx/>
              <a:buFontTx/>
              <a:buNone/>
            </a:pPr>
            <a:r>
              <a:rPr lang="en-US" altLang="tr-TR" sz="2400" dirty="0" smtClean="0"/>
              <a:t> </a:t>
            </a:r>
            <a:r>
              <a:rPr lang="en-US" altLang="tr-TR" sz="2400" dirty="0"/>
              <a:t>figure 3.</a:t>
            </a:r>
            <a:endParaRPr lang="tr-TR" altLang="tr-TR" sz="2400" dirty="0"/>
          </a:p>
        </p:txBody>
      </p:sp>
      <p:sp>
        <p:nvSpPr>
          <p:cNvPr id="4"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17</a:t>
            </a:fld>
            <a:endParaRPr lang="en-US" altLang="tr-TR" sz="1200" b="0" dirty="0">
              <a:latin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k 3"/>
          <p:cNvGraphicFramePr/>
          <p:nvPr>
            <p:extLst>
              <p:ext uri="{D42A27DB-BD31-4B8C-83A1-F6EECF244321}">
                <p14:modId xmlns:p14="http://schemas.microsoft.com/office/powerpoint/2010/main" val="2928156187"/>
              </p:ext>
            </p:extLst>
          </p:nvPr>
        </p:nvGraphicFramePr>
        <p:xfrm>
          <a:off x="1259632" y="980728"/>
          <a:ext cx="6192688" cy="4824536"/>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18</a:t>
            </a:fld>
            <a:endParaRPr lang="en-US" altLang="tr-TR" sz="1200" b="0" dirty="0">
              <a:latin typeface="Arial"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1" name="Rectangle 3"/>
          <p:cNvSpPr>
            <a:spLocks noGrp="1" noChangeArrowheads="1"/>
          </p:cNvSpPr>
          <p:nvPr>
            <p:ph type="body" idx="4294967295"/>
          </p:nvPr>
        </p:nvSpPr>
        <p:spPr>
          <a:xfrm>
            <a:off x="0" y="1295400"/>
            <a:ext cx="8305800" cy="5105400"/>
          </a:xfrm>
        </p:spPr>
        <p:txBody>
          <a:bodyPr>
            <a:normAutofit/>
          </a:bodyPr>
          <a:lstStyle/>
          <a:p>
            <a:pPr>
              <a:defRPr/>
            </a:pPr>
            <a:r>
              <a:rPr lang="en-US" sz="2400" b="1" dirty="0" smtClean="0">
                <a:solidFill>
                  <a:schemeClr val="tx1"/>
                </a:solidFill>
                <a:latin typeface="Garamond" panose="02020404030301010803" pitchFamily="18" charset="0"/>
              </a:rPr>
              <a:t>	</a:t>
            </a:r>
            <a:r>
              <a:rPr lang="en-US" sz="2400" b="1" dirty="0">
                <a:solidFill>
                  <a:schemeClr val="tx1"/>
                </a:solidFill>
                <a:effectLst/>
                <a:latin typeface="Garamond" panose="02020404030301010803" pitchFamily="18" charset="0"/>
              </a:rPr>
              <a:t> We can therefore say that TiO</a:t>
            </a:r>
            <a:r>
              <a:rPr lang="en-US" sz="2400" b="1" baseline="-25000" dirty="0">
                <a:solidFill>
                  <a:schemeClr val="tx1"/>
                </a:solidFill>
                <a:effectLst/>
                <a:latin typeface="Garamond" panose="02020404030301010803" pitchFamily="18" charset="0"/>
              </a:rPr>
              <a:t>2</a:t>
            </a:r>
            <a:r>
              <a:rPr lang="en-US" sz="2400" b="1" dirty="0">
                <a:solidFill>
                  <a:schemeClr val="tx1"/>
                </a:solidFill>
                <a:effectLst/>
                <a:latin typeface="Garamond" panose="02020404030301010803" pitchFamily="18" charset="0"/>
              </a:rPr>
              <a:t> reinforcement causes a decrease in the erosion resistance of the composite.</a:t>
            </a:r>
            <a:endParaRPr lang="tr-TR" sz="2400" b="1" dirty="0">
              <a:solidFill>
                <a:schemeClr val="tx1"/>
              </a:solidFill>
              <a:effectLst/>
              <a:latin typeface="Garamond" panose="02020404030301010803" pitchFamily="18" charset="0"/>
            </a:endParaRPr>
          </a:p>
          <a:p>
            <a:pPr>
              <a:defRPr/>
            </a:pPr>
            <a:r>
              <a:rPr lang="en-US" sz="2400" b="1" dirty="0" smtClean="0">
                <a:solidFill>
                  <a:schemeClr val="tx1"/>
                </a:solidFill>
                <a:effectLst/>
                <a:latin typeface="Garamond" panose="02020404030301010803" pitchFamily="18" charset="0"/>
              </a:rPr>
              <a:t> </a:t>
            </a:r>
            <a:endParaRPr lang="tr-TR" sz="2400" b="1" dirty="0">
              <a:solidFill>
                <a:schemeClr val="tx1"/>
              </a:solidFill>
              <a:effectLst/>
              <a:latin typeface="Garamond" panose="02020404030301010803" pitchFamily="18" charset="0"/>
            </a:endParaRPr>
          </a:p>
          <a:p>
            <a:pPr>
              <a:defRPr/>
            </a:pPr>
            <a:r>
              <a:rPr lang="en-US" sz="2400" b="1" dirty="0" smtClean="0">
                <a:solidFill>
                  <a:schemeClr val="tx1"/>
                </a:solidFill>
                <a:effectLst/>
                <a:latin typeface="Garamond" panose="02020404030301010803" pitchFamily="18" charset="0"/>
              </a:rPr>
              <a:t>The flexural </a:t>
            </a:r>
            <a:r>
              <a:rPr lang="en-US" sz="2400" b="1" dirty="0">
                <a:solidFill>
                  <a:schemeClr val="tx1"/>
                </a:solidFill>
                <a:effectLst/>
                <a:latin typeface="Garamond" panose="02020404030301010803" pitchFamily="18" charset="0"/>
              </a:rPr>
              <a:t>properties of the PEI composites after undergoing erosion has been investigated .</a:t>
            </a:r>
            <a:endParaRPr lang="en-US" sz="2400" b="1" dirty="0" smtClean="0">
              <a:solidFill>
                <a:schemeClr val="tx1"/>
              </a:solidFill>
              <a:latin typeface="Garamond" panose="02020404030301010803" pitchFamily="18" charset="0"/>
            </a:endParaRPr>
          </a:p>
        </p:txBody>
      </p:sp>
      <p:sp>
        <p:nvSpPr>
          <p:cNvPr id="20483"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0070DC04-AC07-49AE-9264-82D39A2468D4}" type="slidenum">
              <a:rPr lang="tr-TR" altLang="tr-TR" sz="1200" b="0">
                <a:latin typeface="Arial" charset="0"/>
              </a:rPr>
              <a:pPr algn="r" eaLnBrk="1" hangingPunct="1">
                <a:spcBef>
                  <a:spcPct val="0"/>
                </a:spcBef>
                <a:buClrTx/>
                <a:buSzTx/>
                <a:buFontTx/>
                <a:buNone/>
              </a:pPr>
              <a:t>19</a:t>
            </a:fld>
            <a:endParaRPr lang="tr-TR" altLang="tr-TR" sz="1200" b="0">
              <a:latin typeface="Arial" charset="0"/>
            </a:endParaRPr>
          </a:p>
        </p:txBody>
      </p:sp>
      <p:sp>
        <p:nvSpPr>
          <p:cNvPr id="20484"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49798B34-28F2-4828-AC3F-DDB1DA3BC34E}" type="slidenum">
              <a:rPr lang="tr-TR" altLang="tr-TR" sz="1200" b="0">
                <a:latin typeface="Arial" charset="0"/>
              </a:rPr>
              <a:pPr algn="r" eaLnBrk="1" hangingPunct="1">
                <a:spcBef>
                  <a:spcPct val="0"/>
                </a:spcBef>
                <a:buClrTx/>
                <a:buSzTx/>
                <a:buFontTx/>
                <a:buNone/>
              </a:pPr>
              <a:t>19</a:t>
            </a:fld>
            <a:endParaRPr lang="tr-TR" altLang="tr-TR" sz="1200" b="0">
              <a:latin typeface="Arial"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sz="quarter" idx="13"/>
          </p:nvPr>
        </p:nvSpPr>
        <p:spPr>
          <a:xfrm>
            <a:off x="971600" y="1124744"/>
            <a:ext cx="6400800" cy="347472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r>
              <a:rPr lang="en-US" altLang="tr-TR" sz="2400" b="1" dirty="0" smtClean="0">
                <a:solidFill>
                  <a:schemeClr val="tx1"/>
                </a:solidFill>
                <a:effectLst/>
                <a:latin typeface="Garamond" panose="02020404030301010803" pitchFamily="18" charset="0"/>
              </a:rPr>
              <a:t>We can see that the flexural modulus of PEI composites eroded by solid particles at a 90</a:t>
            </a:r>
            <a:r>
              <a:rPr lang="en-US" altLang="tr-TR" sz="2400" b="1" baseline="30000" dirty="0" smtClean="0">
                <a:solidFill>
                  <a:schemeClr val="tx1"/>
                </a:solidFill>
                <a:effectLst/>
                <a:latin typeface="Garamond" panose="02020404030301010803" pitchFamily="18" charset="0"/>
              </a:rPr>
              <a:t>0</a:t>
            </a:r>
            <a:r>
              <a:rPr lang="en-US" altLang="tr-TR" sz="2400" b="1" dirty="0" smtClean="0">
                <a:solidFill>
                  <a:schemeClr val="tx1"/>
                </a:solidFill>
                <a:effectLst/>
                <a:latin typeface="Garamond" panose="02020404030301010803" pitchFamily="18" charset="0"/>
              </a:rPr>
              <a:t> impingement angle was higher than that of the composites eroded at a 30</a:t>
            </a:r>
            <a:r>
              <a:rPr lang="en-US" altLang="tr-TR" sz="2400" b="1" baseline="30000" dirty="0" smtClean="0">
                <a:solidFill>
                  <a:schemeClr val="tx1"/>
                </a:solidFill>
                <a:effectLst/>
                <a:latin typeface="Garamond" panose="02020404030301010803" pitchFamily="18" charset="0"/>
              </a:rPr>
              <a:t>0</a:t>
            </a:r>
            <a:r>
              <a:rPr lang="tr-TR" altLang="tr-TR" sz="2400" b="1" baseline="30000" dirty="0" smtClean="0">
                <a:solidFill>
                  <a:schemeClr val="tx1"/>
                </a:solidFill>
                <a:effectLst/>
                <a:latin typeface="Garamond" panose="02020404030301010803" pitchFamily="18" charset="0"/>
              </a:rPr>
              <a:t> </a:t>
            </a:r>
            <a:r>
              <a:rPr lang="en-US" altLang="tr-TR" sz="2400" b="1" dirty="0" smtClean="0">
                <a:solidFill>
                  <a:schemeClr val="tx1"/>
                </a:solidFill>
                <a:effectLst/>
                <a:latin typeface="Garamond" panose="02020404030301010803" pitchFamily="18" charset="0"/>
              </a:rPr>
              <a:t>impingement angle, but also higher than that of the </a:t>
            </a:r>
            <a:r>
              <a:rPr lang="en-US" altLang="tr-TR" sz="2400" b="1" dirty="0" err="1" smtClean="0">
                <a:solidFill>
                  <a:schemeClr val="tx1"/>
                </a:solidFill>
                <a:effectLst/>
                <a:latin typeface="Garamond" panose="02020404030301010803" pitchFamily="18" charset="0"/>
              </a:rPr>
              <a:t>uneroded</a:t>
            </a:r>
            <a:r>
              <a:rPr lang="en-US" altLang="tr-TR" sz="2400" b="1" dirty="0" smtClean="0">
                <a:solidFill>
                  <a:schemeClr val="tx1"/>
                </a:solidFill>
                <a:effectLst/>
                <a:latin typeface="Garamond" panose="02020404030301010803" pitchFamily="18" charset="0"/>
              </a:rPr>
              <a:t> ones.</a:t>
            </a:r>
            <a:endParaRPr lang="tr-TR" altLang="tr-TR" sz="2400" b="1" dirty="0" smtClean="0">
              <a:solidFill>
                <a:schemeClr val="tx1"/>
              </a:solidFill>
              <a:effectLst/>
              <a:latin typeface="Garamond" panose="02020404030301010803" pitchFamily="18" charset="0"/>
            </a:endParaRPr>
          </a:p>
          <a:p>
            <a:r>
              <a:rPr lang="en-US" altLang="tr-TR" sz="2400" b="1" dirty="0" smtClean="0">
                <a:solidFill>
                  <a:schemeClr val="tx1"/>
                </a:solidFill>
                <a:effectLst/>
                <a:latin typeface="Garamond" panose="02020404030301010803" pitchFamily="18" charset="0"/>
              </a:rPr>
              <a:t>This results have been shown in the figure 4. This confirms the observations reported in the literatures that solid particle </a:t>
            </a:r>
            <a:r>
              <a:rPr lang="en-US" altLang="tr-TR" sz="2400" b="1" dirty="0" err="1" smtClean="0">
                <a:solidFill>
                  <a:schemeClr val="tx1"/>
                </a:solidFill>
                <a:effectLst/>
                <a:latin typeface="Garamond" panose="02020404030301010803" pitchFamily="18" charset="0"/>
              </a:rPr>
              <a:t>erodents</a:t>
            </a:r>
            <a:r>
              <a:rPr lang="en-US" altLang="tr-TR" sz="2400" b="1" dirty="0" smtClean="0">
                <a:solidFill>
                  <a:schemeClr val="tx1"/>
                </a:solidFill>
                <a:effectLst/>
                <a:latin typeface="Garamond" panose="02020404030301010803" pitchFamily="18" charset="0"/>
              </a:rPr>
              <a:t> striking the surface at a 90</a:t>
            </a:r>
            <a:r>
              <a:rPr lang="en-US" altLang="tr-TR" sz="2400" b="1" baseline="30000" dirty="0" smtClean="0">
                <a:solidFill>
                  <a:schemeClr val="tx1"/>
                </a:solidFill>
                <a:effectLst/>
                <a:latin typeface="Garamond" panose="02020404030301010803" pitchFamily="18" charset="0"/>
              </a:rPr>
              <a:t>0</a:t>
            </a:r>
            <a:r>
              <a:rPr lang="en-US" altLang="tr-TR" sz="2400" b="1" dirty="0" smtClean="0">
                <a:solidFill>
                  <a:schemeClr val="tx1"/>
                </a:solidFill>
                <a:effectLst/>
                <a:latin typeface="Garamond" panose="02020404030301010803" pitchFamily="18" charset="0"/>
              </a:rPr>
              <a:t> impingement angle tend to harden the surface. </a:t>
            </a:r>
            <a:endParaRPr lang="tr-TR" altLang="tr-TR" sz="2400" b="1" dirty="0" smtClean="0">
              <a:solidFill>
                <a:schemeClr val="tx1"/>
              </a:solidFill>
              <a:effectLst/>
              <a:latin typeface="Garamond" panose="02020404030301010803" pitchFamily="18" charset="0"/>
            </a:endParaRPr>
          </a:p>
          <a:p>
            <a:pPr marL="45720" indent="0">
              <a:buNone/>
            </a:pPr>
            <a:r>
              <a:rPr lang="en-US" altLang="tr-TR" sz="2400" b="1" dirty="0" smtClean="0">
                <a:solidFill>
                  <a:schemeClr val="tx1"/>
                </a:solidFill>
                <a:effectLst/>
                <a:latin typeface="Garamond" panose="02020404030301010803" pitchFamily="18" charset="0"/>
              </a:rPr>
              <a:t> </a:t>
            </a:r>
            <a:endParaRPr lang="tr-TR" altLang="tr-TR" sz="2400" b="1" dirty="0" smtClean="0">
              <a:solidFill>
                <a:schemeClr val="tx1"/>
              </a:solidFill>
              <a:effectLst/>
              <a:latin typeface="Garamond" panose="02020404030301010803" pitchFamily="18" charset="0"/>
            </a:endParaRPr>
          </a:p>
          <a:p>
            <a:endParaRPr lang="en-US" altLang="tr-TR" sz="2400" b="1" dirty="0" smtClean="0">
              <a:solidFill>
                <a:schemeClr val="tx1"/>
              </a:solidFill>
              <a:effectLst/>
              <a:latin typeface="Garamond" panose="02020404030301010803" pitchFamily="18" charset="0"/>
            </a:endParaRPr>
          </a:p>
        </p:txBody>
      </p:sp>
      <p:sp>
        <p:nvSpPr>
          <p:cNvPr id="4"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20</a:t>
            </a:fld>
            <a:endParaRPr lang="en-US" altLang="tr-TR" sz="1200" b="0" dirty="0">
              <a:latin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21</a:t>
            </a:fld>
            <a:endParaRPr lang="en-US" altLang="tr-TR" sz="1200" b="0" dirty="0">
              <a:latin typeface="Arial" charset="0"/>
            </a:endParaRPr>
          </a:p>
        </p:txBody>
      </p:sp>
      <p:graphicFrame>
        <p:nvGraphicFramePr>
          <p:cNvPr id="6" name="Grafik 5"/>
          <p:cNvGraphicFramePr/>
          <p:nvPr>
            <p:extLst>
              <p:ext uri="{D42A27DB-BD31-4B8C-83A1-F6EECF244321}">
                <p14:modId xmlns:p14="http://schemas.microsoft.com/office/powerpoint/2010/main" val="1778504050"/>
              </p:ext>
            </p:extLst>
          </p:nvPr>
        </p:nvGraphicFramePr>
        <p:xfrm>
          <a:off x="1475656" y="764704"/>
          <a:ext cx="5904656" cy="4035896"/>
        </p:xfrm>
        <a:graphic>
          <a:graphicData uri="http://schemas.openxmlformats.org/drawingml/2006/chart">
            <c:chart xmlns:c="http://schemas.openxmlformats.org/drawingml/2006/chart" xmlns:r="http://schemas.openxmlformats.org/officeDocument/2006/relationships" r:id="rId2"/>
          </a:graphicData>
        </a:graphic>
      </p:graphicFrame>
      <p:sp>
        <p:nvSpPr>
          <p:cNvPr id="7" name="Metin Kutusu 2"/>
          <p:cNvSpPr txBox="1">
            <a:spLocks noChangeArrowheads="1"/>
          </p:cNvSpPr>
          <p:nvPr/>
        </p:nvSpPr>
        <p:spPr bwMode="auto">
          <a:xfrm>
            <a:off x="2267744" y="4653136"/>
            <a:ext cx="4088765" cy="405130"/>
          </a:xfrm>
          <a:prstGeom prst="rect">
            <a:avLst/>
          </a:prstGeom>
          <a:no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tr-TR" sz="1100" b="0" dirty="0" err="1">
                <a:effectLst/>
                <a:latin typeface="Calibri"/>
                <a:ea typeface="Calibri"/>
                <a:cs typeface="Times New Roman"/>
              </a:rPr>
              <a:t>Figure</a:t>
            </a:r>
            <a:r>
              <a:rPr lang="tr-TR" sz="1100" b="0" dirty="0">
                <a:effectLst/>
                <a:latin typeface="Calibri"/>
                <a:ea typeface="Calibri"/>
                <a:cs typeface="Times New Roman"/>
              </a:rPr>
              <a:t> 4. </a:t>
            </a:r>
            <a:r>
              <a:rPr lang="tr-TR" sz="1100" b="0" dirty="0" err="1">
                <a:effectLst/>
                <a:latin typeface="Calibri"/>
                <a:ea typeface="Calibri"/>
                <a:cs typeface="Times New Roman"/>
              </a:rPr>
              <a:t>Change</a:t>
            </a:r>
            <a:r>
              <a:rPr lang="tr-TR" sz="1100" b="0" dirty="0">
                <a:effectLst/>
                <a:latin typeface="Calibri"/>
                <a:ea typeface="Calibri"/>
                <a:cs typeface="Times New Roman"/>
              </a:rPr>
              <a:t> of </a:t>
            </a:r>
            <a:r>
              <a:rPr lang="tr-TR" sz="1100" b="0" dirty="0" err="1">
                <a:effectLst/>
                <a:latin typeface="Calibri"/>
                <a:ea typeface="Calibri"/>
                <a:cs typeface="Times New Roman"/>
              </a:rPr>
              <a:t>bending</a:t>
            </a:r>
            <a:r>
              <a:rPr lang="tr-TR" sz="1100" b="0" dirty="0">
                <a:effectLst/>
                <a:latin typeface="Calibri"/>
                <a:ea typeface="Calibri"/>
                <a:cs typeface="Times New Roman"/>
              </a:rPr>
              <a:t> </a:t>
            </a:r>
            <a:r>
              <a:rPr lang="tr-TR" sz="1100" b="0" dirty="0" err="1">
                <a:effectLst/>
                <a:latin typeface="Calibri"/>
                <a:ea typeface="Calibri"/>
                <a:cs typeface="Times New Roman"/>
              </a:rPr>
              <a:t>modulus</a:t>
            </a:r>
            <a:r>
              <a:rPr lang="tr-TR" sz="1100" b="0" dirty="0">
                <a:effectLst/>
                <a:latin typeface="Calibri"/>
                <a:ea typeface="Calibri"/>
                <a:cs typeface="Times New Roman"/>
              </a:rPr>
              <a:t> of </a:t>
            </a:r>
            <a:r>
              <a:rPr lang="tr-TR" sz="1100" b="0" dirty="0" err="1">
                <a:effectLst/>
                <a:latin typeface="Calibri"/>
                <a:ea typeface="Calibri"/>
                <a:cs typeface="Times New Roman"/>
              </a:rPr>
              <a:t>composite</a:t>
            </a:r>
            <a:r>
              <a:rPr lang="tr-TR" sz="1100" b="0" dirty="0">
                <a:effectLst/>
                <a:latin typeface="Calibri"/>
                <a:ea typeface="Calibri"/>
                <a:cs typeface="Times New Roman"/>
              </a:rPr>
              <a:t> </a:t>
            </a:r>
            <a:r>
              <a:rPr lang="tr-TR" sz="1100" b="0" dirty="0" err="1">
                <a:effectLst/>
                <a:latin typeface="Calibri"/>
                <a:ea typeface="Calibri"/>
                <a:cs typeface="Times New Roman"/>
              </a:rPr>
              <a:t>material</a:t>
            </a:r>
            <a:endParaRPr lang="tr-TR" sz="1100" b="0" dirty="0">
              <a:effectLst/>
              <a:latin typeface="Calibri"/>
              <a:ea typeface="Calibri"/>
              <a:cs typeface="Times New Roman"/>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3"/>
          </p:nvPr>
        </p:nvSpPr>
        <p:spPr>
          <a:xfrm>
            <a:off x="971600" y="1412776"/>
            <a:ext cx="6400800" cy="3474720"/>
          </a:xfrm>
        </p:spPr>
        <p:txBody>
          <a:bodyPr/>
          <a:lstStyle/>
          <a:p>
            <a:pPr>
              <a:defRPr/>
            </a:pPr>
            <a:r>
              <a:rPr lang="en-US" altLang="tr-TR" sz="2400" b="1" dirty="0" smtClean="0">
                <a:solidFill>
                  <a:schemeClr val="tx1"/>
                </a:solidFill>
                <a:effectLst/>
                <a:latin typeface="Garamond" panose="02020404030301010803" pitchFamily="18" charset="0"/>
              </a:rPr>
              <a:t>Also, as can be seen in Figure 5., the  flexural strength values for the eroded PEI composites follow a trend (peaking</a:t>
            </a:r>
            <a:r>
              <a:rPr lang="tr-TR" altLang="tr-TR" sz="2400" b="1" dirty="0" smtClean="0">
                <a:solidFill>
                  <a:schemeClr val="tx1"/>
                </a:solidFill>
                <a:effectLst/>
                <a:latin typeface="Garamond" panose="02020404030301010803" pitchFamily="18" charset="0"/>
              </a:rPr>
              <a:t> </a:t>
            </a:r>
            <a:r>
              <a:rPr lang="en-US" altLang="tr-TR" sz="2400" b="1" dirty="0" smtClean="0">
                <a:solidFill>
                  <a:schemeClr val="tx1"/>
                </a:solidFill>
                <a:effectLst/>
                <a:latin typeface="Garamond" panose="02020404030301010803" pitchFamily="18" charset="0"/>
              </a:rPr>
              <a:t>at </a:t>
            </a:r>
            <a:r>
              <a:rPr lang="tr-TR" altLang="tr-TR" sz="2400" b="1" dirty="0" smtClean="0">
                <a:solidFill>
                  <a:schemeClr val="tx1"/>
                </a:solidFill>
                <a:effectLst/>
                <a:latin typeface="Garamond" panose="02020404030301010803" pitchFamily="18" charset="0"/>
              </a:rPr>
              <a:t>2</a:t>
            </a:r>
            <a:r>
              <a:rPr lang="en-US" altLang="tr-TR" sz="2400" b="1" dirty="0" smtClean="0">
                <a:solidFill>
                  <a:schemeClr val="tx1"/>
                </a:solidFill>
                <a:effectLst/>
                <a:latin typeface="Garamond" panose="02020404030301010803" pitchFamily="18" charset="0"/>
              </a:rPr>
              <a:t>0wt%) similar to that of their </a:t>
            </a:r>
            <a:r>
              <a:rPr lang="en-US" altLang="tr-TR" sz="2400" b="1" dirty="0" err="1" smtClean="0">
                <a:solidFill>
                  <a:schemeClr val="tx1"/>
                </a:solidFill>
                <a:effectLst/>
                <a:latin typeface="Garamond" panose="02020404030301010803" pitchFamily="18" charset="0"/>
              </a:rPr>
              <a:t>uneroded</a:t>
            </a:r>
            <a:r>
              <a:rPr lang="en-US" altLang="tr-TR" sz="2400" b="1" dirty="0" smtClean="0">
                <a:solidFill>
                  <a:schemeClr val="tx1"/>
                </a:solidFill>
                <a:effectLst/>
                <a:latin typeface="Garamond" panose="02020404030301010803" pitchFamily="18" charset="0"/>
              </a:rPr>
              <a:t> counterparts. </a:t>
            </a:r>
            <a:endParaRPr lang="tr-TR" altLang="tr-TR" sz="2400" b="1" dirty="0" smtClean="0">
              <a:solidFill>
                <a:schemeClr val="tx1"/>
              </a:solidFill>
              <a:effectLst/>
              <a:latin typeface="Garamond" panose="02020404030301010803" pitchFamily="18" charset="0"/>
            </a:endParaRPr>
          </a:p>
          <a:p>
            <a:pPr>
              <a:defRPr/>
            </a:pPr>
            <a:r>
              <a:rPr lang="en-US" sz="2400" b="1" dirty="0">
                <a:solidFill>
                  <a:schemeClr val="tx1"/>
                </a:solidFill>
                <a:latin typeface="Garamond" panose="02020404030301010803" pitchFamily="18" charset="0"/>
              </a:rPr>
              <a:t>At higher loadings, in the range from</a:t>
            </a:r>
            <a:r>
              <a:rPr lang="tr-TR" sz="2400" b="1" dirty="0">
                <a:solidFill>
                  <a:schemeClr val="tx1"/>
                </a:solidFill>
                <a:latin typeface="Garamond" panose="02020404030301010803" pitchFamily="18" charset="0"/>
              </a:rPr>
              <a:t> </a:t>
            </a:r>
            <a:r>
              <a:rPr lang="en-US" sz="2400" b="1" dirty="0">
                <a:solidFill>
                  <a:schemeClr val="tx1"/>
                </a:solidFill>
                <a:latin typeface="Garamond" panose="02020404030301010803" pitchFamily="18" charset="0"/>
              </a:rPr>
              <a:t>1</a:t>
            </a:r>
            <a:r>
              <a:rPr lang="tr-TR" sz="2400" b="1" dirty="0">
                <a:solidFill>
                  <a:schemeClr val="tx1"/>
                </a:solidFill>
                <a:latin typeface="Garamond" panose="02020404030301010803" pitchFamily="18" charset="0"/>
              </a:rPr>
              <a:t>5</a:t>
            </a:r>
            <a:r>
              <a:rPr lang="en-US" sz="2400" b="1" dirty="0">
                <a:solidFill>
                  <a:schemeClr val="tx1"/>
                </a:solidFill>
                <a:latin typeface="Garamond" panose="02020404030301010803" pitchFamily="18" charset="0"/>
              </a:rPr>
              <a:t> to 30</a:t>
            </a:r>
            <a:r>
              <a:rPr lang="tr-TR" sz="2400" b="1" dirty="0">
                <a:solidFill>
                  <a:schemeClr val="tx1"/>
                </a:solidFill>
                <a:latin typeface="Garamond" panose="02020404030301010803" pitchFamily="18" charset="0"/>
              </a:rPr>
              <a:t> </a:t>
            </a:r>
            <a:r>
              <a:rPr lang="en-US" sz="2400" b="1" dirty="0" err="1">
                <a:solidFill>
                  <a:schemeClr val="tx1"/>
                </a:solidFill>
                <a:latin typeface="Garamond" panose="02020404030301010803" pitchFamily="18" charset="0"/>
              </a:rPr>
              <a:t>wt</a:t>
            </a:r>
            <a:r>
              <a:rPr lang="en-US" sz="2400" b="1" dirty="0">
                <a:solidFill>
                  <a:schemeClr val="tx1"/>
                </a:solidFill>
                <a:latin typeface="Garamond" panose="02020404030301010803" pitchFamily="18" charset="0"/>
              </a:rPr>
              <a:t>% TiO</a:t>
            </a:r>
            <a:r>
              <a:rPr lang="en-US" sz="2400" b="1" baseline="-25000" dirty="0">
                <a:solidFill>
                  <a:schemeClr val="tx1"/>
                </a:solidFill>
                <a:latin typeface="Garamond" panose="02020404030301010803" pitchFamily="18" charset="0"/>
              </a:rPr>
              <a:t>2</a:t>
            </a:r>
            <a:r>
              <a:rPr lang="en-US" sz="2400" b="1" dirty="0">
                <a:solidFill>
                  <a:schemeClr val="tx1"/>
                </a:solidFill>
                <a:latin typeface="Garamond" panose="02020404030301010803" pitchFamily="18" charset="0"/>
              </a:rPr>
              <a:t>, the </a:t>
            </a:r>
            <a:r>
              <a:rPr lang="tr-TR" sz="2400" b="1" dirty="0" err="1">
                <a:solidFill>
                  <a:schemeClr val="tx1"/>
                </a:solidFill>
                <a:latin typeface="Garamond" panose="02020404030301010803" pitchFamily="18" charset="0"/>
              </a:rPr>
              <a:t>composite</a:t>
            </a:r>
            <a:r>
              <a:rPr lang="tr-TR" sz="2400" b="1" dirty="0">
                <a:solidFill>
                  <a:schemeClr val="tx1"/>
                </a:solidFill>
                <a:latin typeface="Garamond" panose="02020404030301010803" pitchFamily="18" charset="0"/>
              </a:rPr>
              <a:t> </a:t>
            </a:r>
            <a:r>
              <a:rPr lang="tr-TR" sz="2400" b="1" dirty="0" err="1">
                <a:solidFill>
                  <a:schemeClr val="tx1"/>
                </a:solidFill>
                <a:latin typeface="Garamond" panose="02020404030301010803" pitchFamily="18" charset="0"/>
              </a:rPr>
              <a:t>material</a:t>
            </a:r>
            <a:r>
              <a:rPr lang="tr-TR" sz="2400" b="1" dirty="0">
                <a:solidFill>
                  <a:schemeClr val="tx1"/>
                </a:solidFill>
                <a:latin typeface="Garamond" panose="02020404030301010803" pitchFamily="18" charset="0"/>
              </a:rPr>
              <a:t>  </a:t>
            </a:r>
            <a:r>
              <a:rPr lang="tr-TR" sz="2400" b="1" dirty="0" err="1">
                <a:solidFill>
                  <a:schemeClr val="tx1"/>
                </a:solidFill>
                <a:latin typeface="Garamond" panose="02020404030301010803" pitchFamily="18" charset="0"/>
              </a:rPr>
              <a:t>showed</a:t>
            </a:r>
            <a:r>
              <a:rPr lang="tr-TR" sz="2400" b="1" dirty="0">
                <a:solidFill>
                  <a:schemeClr val="tx1"/>
                </a:solidFill>
                <a:latin typeface="Garamond" panose="02020404030301010803" pitchFamily="18" charset="0"/>
              </a:rPr>
              <a:t> </a:t>
            </a:r>
            <a:r>
              <a:rPr lang="tr-TR" sz="2400" b="1" dirty="0" err="1">
                <a:solidFill>
                  <a:schemeClr val="tx1"/>
                </a:solidFill>
                <a:latin typeface="Garamond" panose="02020404030301010803" pitchFamily="18" charset="0"/>
              </a:rPr>
              <a:t>to</a:t>
            </a:r>
            <a:r>
              <a:rPr lang="tr-TR" sz="2400" b="1" dirty="0">
                <a:solidFill>
                  <a:schemeClr val="tx1"/>
                </a:solidFill>
                <a:latin typeface="Garamond" panose="02020404030301010803" pitchFamily="18" charset="0"/>
              </a:rPr>
              <a:t> </a:t>
            </a:r>
            <a:r>
              <a:rPr lang="tr-TR" sz="2400" b="1" dirty="0" err="1">
                <a:solidFill>
                  <a:schemeClr val="tx1"/>
                </a:solidFill>
                <a:latin typeface="Garamond" panose="02020404030301010803" pitchFamily="18" charset="0"/>
              </a:rPr>
              <a:t>decrease</a:t>
            </a:r>
            <a:r>
              <a:rPr lang="tr-TR" sz="2400" b="1" dirty="0">
                <a:solidFill>
                  <a:schemeClr val="tx1"/>
                </a:solidFill>
                <a:latin typeface="Garamond" panose="02020404030301010803" pitchFamily="18" charset="0"/>
              </a:rPr>
              <a:t> of </a:t>
            </a:r>
            <a:r>
              <a:rPr lang="tr-TR" sz="2400" b="1" dirty="0" err="1">
                <a:solidFill>
                  <a:schemeClr val="tx1"/>
                </a:solidFill>
                <a:latin typeface="Garamond" panose="02020404030301010803" pitchFamily="18" charset="0"/>
              </a:rPr>
              <a:t>the</a:t>
            </a:r>
            <a:r>
              <a:rPr lang="tr-TR" sz="2400" b="1" dirty="0">
                <a:solidFill>
                  <a:schemeClr val="tx1"/>
                </a:solidFill>
                <a:latin typeface="Garamond" panose="02020404030301010803" pitchFamily="18" charset="0"/>
              </a:rPr>
              <a:t> </a:t>
            </a:r>
            <a:r>
              <a:rPr lang="tr-TR" sz="2400" b="1" dirty="0" err="1">
                <a:solidFill>
                  <a:schemeClr val="tx1"/>
                </a:solidFill>
                <a:latin typeface="Garamond" panose="02020404030301010803" pitchFamily="18" charset="0"/>
              </a:rPr>
              <a:t>fracture</a:t>
            </a:r>
            <a:r>
              <a:rPr lang="tr-TR" sz="2400" b="1" dirty="0">
                <a:solidFill>
                  <a:schemeClr val="tx1"/>
                </a:solidFill>
                <a:latin typeface="Garamond" panose="02020404030301010803" pitchFamily="18" charset="0"/>
              </a:rPr>
              <a:t> </a:t>
            </a:r>
            <a:r>
              <a:rPr lang="tr-TR" sz="2400" b="1" dirty="0" err="1">
                <a:solidFill>
                  <a:schemeClr val="tx1"/>
                </a:solidFill>
                <a:latin typeface="Garamond" panose="02020404030301010803" pitchFamily="18" charset="0"/>
              </a:rPr>
              <a:t>strength</a:t>
            </a:r>
            <a:r>
              <a:rPr lang="en-US" sz="2400" b="1" dirty="0">
                <a:solidFill>
                  <a:schemeClr val="tx1"/>
                </a:solidFill>
                <a:latin typeface="Garamond" panose="02020404030301010803" pitchFamily="18" charset="0"/>
              </a:rPr>
              <a:t> </a:t>
            </a:r>
            <a:r>
              <a:rPr lang="tr-TR" sz="2400" b="1" dirty="0">
                <a:solidFill>
                  <a:schemeClr val="tx1"/>
                </a:solidFill>
                <a:latin typeface="Garamond" panose="02020404030301010803" pitchFamily="18" charset="0"/>
              </a:rPr>
              <a:t>.</a:t>
            </a:r>
          </a:p>
          <a:p>
            <a:pPr>
              <a:defRPr/>
            </a:pPr>
            <a:endParaRPr lang="tr-TR" sz="2400" b="1" dirty="0">
              <a:solidFill>
                <a:schemeClr val="tx1"/>
              </a:solidFill>
              <a:latin typeface="Garamond" panose="02020404030301010803" pitchFamily="18" charset="0"/>
            </a:endParaRPr>
          </a:p>
        </p:txBody>
      </p:sp>
      <p:sp>
        <p:nvSpPr>
          <p:cNvPr id="4"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22</a:t>
            </a:fld>
            <a:endParaRPr lang="en-US" altLang="tr-TR" sz="1200" b="0" dirty="0">
              <a:latin typeface="Arial"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23</a:t>
            </a:fld>
            <a:endParaRPr lang="en-US" altLang="tr-TR" sz="1200" b="0" dirty="0">
              <a:latin typeface="Arial" charset="0"/>
            </a:endParaRPr>
          </a:p>
        </p:txBody>
      </p:sp>
      <p:sp>
        <p:nvSpPr>
          <p:cNvPr id="7" name="Metin Kutusu 2"/>
          <p:cNvSpPr txBox="1">
            <a:spLocks noChangeArrowheads="1"/>
          </p:cNvSpPr>
          <p:nvPr/>
        </p:nvSpPr>
        <p:spPr bwMode="auto">
          <a:xfrm>
            <a:off x="2527617" y="4797152"/>
            <a:ext cx="4088765" cy="405130"/>
          </a:xfrm>
          <a:prstGeom prst="rect">
            <a:avLst/>
          </a:prstGeom>
          <a:no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tr-TR" sz="1100" b="0" dirty="0" err="1">
                <a:effectLst/>
                <a:latin typeface="Calibri"/>
                <a:ea typeface="Calibri"/>
                <a:cs typeface="Times New Roman"/>
              </a:rPr>
              <a:t>Figure</a:t>
            </a:r>
            <a:r>
              <a:rPr lang="tr-TR" sz="1100" b="0" dirty="0">
                <a:effectLst/>
                <a:latin typeface="Calibri"/>
                <a:ea typeface="Calibri"/>
                <a:cs typeface="Times New Roman"/>
              </a:rPr>
              <a:t> 5. </a:t>
            </a:r>
            <a:r>
              <a:rPr lang="tr-TR" sz="1100" b="0" dirty="0" err="1">
                <a:effectLst/>
                <a:latin typeface="Calibri"/>
                <a:ea typeface="Calibri"/>
                <a:cs typeface="Times New Roman"/>
              </a:rPr>
              <a:t>Change</a:t>
            </a:r>
            <a:r>
              <a:rPr lang="tr-TR" sz="1100" b="0" dirty="0">
                <a:effectLst/>
                <a:latin typeface="Calibri"/>
                <a:ea typeface="Calibri"/>
                <a:cs typeface="Times New Roman"/>
              </a:rPr>
              <a:t> of </a:t>
            </a:r>
            <a:r>
              <a:rPr lang="tr-TR" sz="1100" b="0" dirty="0" err="1">
                <a:effectLst/>
                <a:latin typeface="Calibri"/>
                <a:ea typeface="Calibri"/>
                <a:cs typeface="Times New Roman"/>
              </a:rPr>
              <a:t>fracture</a:t>
            </a:r>
            <a:r>
              <a:rPr lang="tr-TR" sz="1100" b="0" dirty="0">
                <a:effectLst/>
                <a:latin typeface="Calibri"/>
                <a:ea typeface="Calibri"/>
                <a:cs typeface="Times New Roman"/>
              </a:rPr>
              <a:t> </a:t>
            </a:r>
            <a:r>
              <a:rPr lang="tr-TR" sz="1100" b="0" dirty="0" err="1">
                <a:effectLst/>
                <a:latin typeface="Calibri"/>
                <a:ea typeface="Calibri"/>
                <a:cs typeface="Times New Roman"/>
              </a:rPr>
              <a:t>strength</a:t>
            </a:r>
            <a:r>
              <a:rPr lang="tr-TR" sz="1100" b="0" dirty="0">
                <a:effectLst/>
                <a:latin typeface="Calibri"/>
                <a:ea typeface="Calibri"/>
                <a:cs typeface="Times New Roman"/>
              </a:rPr>
              <a:t> of the </a:t>
            </a:r>
            <a:r>
              <a:rPr lang="tr-TR" sz="1100" b="0" dirty="0" err="1">
                <a:effectLst/>
                <a:latin typeface="Calibri"/>
                <a:ea typeface="Calibri"/>
                <a:cs typeface="Times New Roman"/>
              </a:rPr>
              <a:t>composite</a:t>
            </a:r>
            <a:r>
              <a:rPr lang="tr-TR" sz="1100" b="0" dirty="0">
                <a:effectLst/>
                <a:latin typeface="Calibri"/>
                <a:ea typeface="Calibri"/>
                <a:cs typeface="Times New Roman"/>
              </a:rPr>
              <a:t> </a:t>
            </a:r>
            <a:r>
              <a:rPr lang="tr-TR" sz="1100" b="0" dirty="0" err="1">
                <a:effectLst/>
                <a:latin typeface="Calibri"/>
                <a:ea typeface="Calibri"/>
                <a:cs typeface="Times New Roman"/>
              </a:rPr>
              <a:t>material</a:t>
            </a:r>
            <a:endParaRPr lang="tr-TR" sz="1100" b="0" dirty="0">
              <a:effectLst/>
              <a:latin typeface="Calibri"/>
              <a:ea typeface="Calibri"/>
              <a:cs typeface="Times New Roman"/>
            </a:endParaRPr>
          </a:p>
        </p:txBody>
      </p:sp>
      <p:graphicFrame>
        <p:nvGraphicFramePr>
          <p:cNvPr id="5" name="Grafik 4"/>
          <p:cNvGraphicFramePr/>
          <p:nvPr>
            <p:extLst>
              <p:ext uri="{D42A27DB-BD31-4B8C-83A1-F6EECF244321}">
                <p14:modId xmlns:p14="http://schemas.microsoft.com/office/powerpoint/2010/main" val="3183530850"/>
              </p:ext>
            </p:extLst>
          </p:nvPr>
        </p:nvGraphicFramePr>
        <p:xfrm>
          <a:off x="1583667" y="620688"/>
          <a:ext cx="5976664" cy="403589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750" y="274638"/>
            <a:ext cx="8147050" cy="6754762"/>
          </a:xfrm>
        </p:spPr>
        <p:txBody>
          <a:bodyPr>
            <a:noAutofit/>
          </a:bodyPr>
          <a:lstStyle/>
          <a:p>
            <a:pPr marL="0" indent="0" algn="l">
              <a:buNone/>
              <a:defRPr/>
            </a:pPr>
            <a:r>
              <a:rPr lang="en-US" sz="2400" dirty="0" smtClean="0">
                <a:solidFill>
                  <a:schemeClr val="tx1"/>
                </a:solidFill>
                <a:effectLst/>
                <a:latin typeface="Garamond" panose="02020404030301010803" pitchFamily="18" charset="0"/>
              </a:rPr>
              <a:t>Finally, we determined the thermal stability of the thermoplastic composite  samples using Q50 TGA equipment supplied by TA Instruments. </a:t>
            </a:r>
            <a:r>
              <a:rPr lang="tr-TR" sz="2400" dirty="0" smtClean="0">
                <a:solidFill>
                  <a:schemeClr val="tx1"/>
                </a:solidFill>
                <a:effectLst/>
                <a:latin typeface="Garamond" panose="02020404030301010803" pitchFamily="18" charset="0"/>
              </a:rPr>
              <a:t/>
            </a:r>
            <a:br>
              <a:rPr lang="tr-TR" sz="2400" dirty="0" smtClean="0">
                <a:solidFill>
                  <a:schemeClr val="tx1"/>
                </a:solidFill>
                <a:effectLst/>
                <a:latin typeface="Garamond" panose="02020404030301010803" pitchFamily="18" charset="0"/>
              </a:rPr>
            </a:br>
            <a:r>
              <a:rPr lang="en-US" sz="2400" dirty="0" smtClean="0">
                <a:solidFill>
                  <a:schemeClr val="tx1"/>
                </a:solidFill>
                <a:effectLst/>
                <a:latin typeface="Garamond" panose="02020404030301010803" pitchFamily="18" charset="0"/>
              </a:rPr>
              <a:t>The samples (12mg) were heated from room temperature to 1000</a:t>
            </a:r>
            <a:r>
              <a:rPr lang="en-US" sz="2400" baseline="30000" dirty="0" smtClean="0">
                <a:solidFill>
                  <a:schemeClr val="tx1"/>
                </a:solidFill>
                <a:effectLst/>
                <a:latin typeface="Garamond" panose="02020404030301010803" pitchFamily="18" charset="0"/>
              </a:rPr>
              <a:t>0</a:t>
            </a:r>
            <a:r>
              <a:rPr lang="en-US" sz="2400" dirty="0" smtClean="0">
                <a:solidFill>
                  <a:schemeClr val="tx1"/>
                </a:solidFill>
                <a:effectLst/>
                <a:latin typeface="Garamond" panose="02020404030301010803" pitchFamily="18" charset="0"/>
              </a:rPr>
              <a:t> C at a rate of 25</a:t>
            </a:r>
            <a:r>
              <a:rPr lang="en-US" sz="2400" baseline="30000" dirty="0">
                <a:solidFill>
                  <a:schemeClr val="tx1"/>
                </a:solidFill>
                <a:effectLst/>
                <a:latin typeface="Garamond" panose="02020404030301010803" pitchFamily="18" charset="0"/>
              </a:rPr>
              <a:t>0</a:t>
            </a:r>
            <a:r>
              <a:rPr lang="tr-TR" sz="2400" dirty="0" smtClean="0">
                <a:solidFill>
                  <a:schemeClr val="tx1"/>
                </a:solidFill>
                <a:effectLst/>
                <a:latin typeface="Garamond" panose="02020404030301010803" pitchFamily="18" charset="0"/>
              </a:rPr>
              <a:t>C</a:t>
            </a:r>
            <a:r>
              <a:rPr lang="en-US" sz="2400" dirty="0" smtClean="0">
                <a:solidFill>
                  <a:schemeClr val="tx1"/>
                </a:solidFill>
                <a:effectLst/>
                <a:latin typeface="Garamond" panose="02020404030301010803" pitchFamily="18" charset="0"/>
              </a:rPr>
              <a:t> /min in nitrogen atmosphere. </a:t>
            </a:r>
            <a:r>
              <a:rPr lang="tr-TR" sz="2400" dirty="0" smtClean="0">
                <a:solidFill>
                  <a:schemeClr val="tx1"/>
                </a:solidFill>
                <a:effectLst/>
                <a:latin typeface="Garamond" panose="02020404030301010803" pitchFamily="18" charset="0"/>
              </a:rPr>
              <a:t/>
            </a:r>
            <a:br>
              <a:rPr lang="tr-TR" sz="2400" dirty="0" smtClean="0">
                <a:solidFill>
                  <a:schemeClr val="tx1"/>
                </a:solidFill>
                <a:effectLst/>
                <a:latin typeface="Garamond" panose="02020404030301010803" pitchFamily="18" charset="0"/>
              </a:rPr>
            </a:br>
            <a:r>
              <a:rPr lang="en-US" sz="2400" dirty="0" smtClean="0">
                <a:solidFill>
                  <a:schemeClr val="tx1"/>
                </a:solidFill>
                <a:effectLst/>
                <a:latin typeface="Garamond" panose="02020404030301010803" pitchFamily="18" charset="0"/>
              </a:rPr>
              <a:t>The temperature of 15</a:t>
            </a:r>
            <a:r>
              <a:rPr lang="tr-TR" sz="2400" dirty="0" smtClean="0">
                <a:solidFill>
                  <a:schemeClr val="tx1"/>
                </a:solidFill>
                <a:effectLst/>
                <a:latin typeface="Garamond" panose="02020404030301010803" pitchFamily="18" charset="0"/>
              </a:rPr>
              <a:t> </a:t>
            </a:r>
            <a:r>
              <a:rPr lang="en-US" sz="2400" dirty="0" err="1" smtClean="0">
                <a:solidFill>
                  <a:schemeClr val="tx1"/>
                </a:solidFill>
                <a:effectLst/>
                <a:latin typeface="Garamond" panose="02020404030301010803" pitchFamily="18" charset="0"/>
              </a:rPr>
              <a:t>wt</a:t>
            </a:r>
            <a:r>
              <a:rPr lang="en-US" sz="2400" dirty="0" smtClean="0">
                <a:solidFill>
                  <a:schemeClr val="tx1"/>
                </a:solidFill>
                <a:effectLst/>
                <a:latin typeface="Garamond" panose="02020404030301010803" pitchFamily="18" charset="0"/>
              </a:rPr>
              <a:t>% loss was taken as the onset degradation temperature (T</a:t>
            </a:r>
            <a:r>
              <a:rPr lang="en-US" sz="2400" baseline="-25000" dirty="0" smtClean="0">
                <a:solidFill>
                  <a:schemeClr val="tx1"/>
                </a:solidFill>
                <a:effectLst/>
                <a:latin typeface="Garamond" panose="02020404030301010803" pitchFamily="18" charset="0"/>
              </a:rPr>
              <a:t>15</a:t>
            </a:r>
            <a:r>
              <a:rPr lang="en-US" sz="2400" dirty="0" smtClean="0">
                <a:solidFill>
                  <a:schemeClr val="tx1"/>
                </a:solidFill>
                <a:effectLst/>
                <a:latin typeface="Garamond" panose="02020404030301010803" pitchFamily="18" charset="0"/>
              </a:rPr>
              <a:t>). </a:t>
            </a:r>
            <a:r>
              <a:rPr lang="tr-TR" sz="2400" dirty="0" smtClean="0">
                <a:solidFill>
                  <a:schemeClr val="tx1"/>
                </a:solidFill>
                <a:effectLst/>
                <a:latin typeface="Garamond" panose="02020404030301010803" pitchFamily="18" charset="0"/>
              </a:rPr>
              <a:t/>
            </a:r>
            <a:br>
              <a:rPr lang="tr-TR" sz="2400" dirty="0" smtClean="0">
                <a:solidFill>
                  <a:schemeClr val="tx1"/>
                </a:solidFill>
                <a:effectLst/>
                <a:latin typeface="Garamond" panose="02020404030301010803" pitchFamily="18" charset="0"/>
              </a:rPr>
            </a:br>
            <a:r>
              <a:rPr lang="tr-TR" sz="2400" dirty="0" smtClean="0">
                <a:solidFill>
                  <a:schemeClr val="tx1"/>
                </a:solidFill>
                <a:effectLst/>
                <a:latin typeface="Garamond" panose="02020404030301010803" pitchFamily="18" charset="0"/>
              </a:rPr>
              <a:t/>
            </a:r>
            <a:br>
              <a:rPr lang="tr-TR" sz="2400" dirty="0" smtClean="0">
                <a:solidFill>
                  <a:schemeClr val="tx1"/>
                </a:solidFill>
                <a:effectLst/>
                <a:latin typeface="Garamond" panose="02020404030301010803" pitchFamily="18" charset="0"/>
              </a:rPr>
            </a:br>
            <a:r>
              <a:rPr lang="en-US" sz="2400" dirty="0" smtClean="0">
                <a:solidFill>
                  <a:schemeClr val="tx1"/>
                </a:solidFill>
                <a:effectLst/>
                <a:latin typeface="Garamond" panose="02020404030301010803" pitchFamily="18" charset="0"/>
              </a:rPr>
              <a:t>Figure 6. shows the TGA results for neat </a:t>
            </a:r>
            <a:r>
              <a:rPr lang="tr-TR" sz="2400" dirty="0" err="1" smtClean="0">
                <a:solidFill>
                  <a:schemeClr val="tx1"/>
                </a:solidFill>
                <a:effectLst/>
                <a:latin typeface="Garamond" panose="02020404030301010803" pitchFamily="18" charset="0"/>
              </a:rPr>
              <a:t>Polyetherimide</a:t>
            </a:r>
            <a:r>
              <a:rPr lang="tr-TR" sz="2400" dirty="0" smtClean="0">
                <a:solidFill>
                  <a:schemeClr val="tx1"/>
                </a:solidFill>
                <a:effectLst/>
                <a:latin typeface="Garamond" panose="02020404030301010803" pitchFamily="18" charset="0"/>
              </a:rPr>
              <a:t>  </a:t>
            </a:r>
            <a:r>
              <a:rPr lang="en-US" sz="2400" dirty="0" smtClean="0">
                <a:solidFill>
                  <a:schemeClr val="tx1"/>
                </a:solidFill>
                <a:effectLst/>
                <a:latin typeface="Garamond" panose="02020404030301010803" pitchFamily="18" charset="0"/>
              </a:rPr>
              <a:t>and its TiO</a:t>
            </a:r>
            <a:r>
              <a:rPr lang="en-US" sz="2400" baseline="-25000" dirty="0" smtClean="0">
                <a:solidFill>
                  <a:schemeClr val="tx1"/>
                </a:solidFill>
                <a:effectLst/>
                <a:latin typeface="Garamond" panose="02020404030301010803" pitchFamily="18" charset="0"/>
              </a:rPr>
              <a:t>2</a:t>
            </a:r>
            <a:r>
              <a:rPr lang="en-US" sz="2400" dirty="0" smtClean="0">
                <a:solidFill>
                  <a:schemeClr val="tx1"/>
                </a:solidFill>
                <a:effectLst/>
                <a:latin typeface="Garamond" panose="02020404030301010803" pitchFamily="18" charset="0"/>
              </a:rPr>
              <a:t>-reinforced Thermoplastic </a:t>
            </a:r>
            <a:r>
              <a:rPr lang="en-US" sz="2400" dirty="0" err="1" smtClean="0">
                <a:solidFill>
                  <a:schemeClr val="tx1"/>
                </a:solidFill>
                <a:effectLst/>
                <a:latin typeface="Garamond" panose="02020404030301010803" pitchFamily="18" charset="0"/>
              </a:rPr>
              <a:t>composites.Up</a:t>
            </a:r>
            <a:r>
              <a:rPr lang="en-US" sz="2400" dirty="0" smtClean="0">
                <a:solidFill>
                  <a:schemeClr val="tx1"/>
                </a:solidFill>
                <a:effectLst/>
                <a:latin typeface="Garamond" panose="02020404030301010803" pitchFamily="18" charset="0"/>
              </a:rPr>
              <a:t> to 30</a:t>
            </a:r>
            <a:r>
              <a:rPr lang="tr-TR" sz="2400" dirty="0" smtClean="0">
                <a:solidFill>
                  <a:schemeClr val="tx1"/>
                </a:solidFill>
                <a:effectLst/>
                <a:latin typeface="Garamond" panose="02020404030301010803" pitchFamily="18" charset="0"/>
              </a:rPr>
              <a:t> </a:t>
            </a:r>
            <a:r>
              <a:rPr lang="en-US" sz="2400" dirty="0" err="1" smtClean="0">
                <a:solidFill>
                  <a:schemeClr val="tx1"/>
                </a:solidFill>
                <a:effectLst/>
                <a:latin typeface="Garamond" panose="02020404030301010803" pitchFamily="18" charset="0"/>
              </a:rPr>
              <a:t>wt</a:t>
            </a:r>
            <a:r>
              <a:rPr lang="en-US" sz="2400" dirty="0" smtClean="0">
                <a:solidFill>
                  <a:schemeClr val="tx1"/>
                </a:solidFill>
                <a:effectLst/>
                <a:latin typeface="Garamond" panose="02020404030301010803" pitchFamily="18" charset="0"/>
              </a:rPr>
              <a:t>% there is no remarkable change in the thermal stability of the PEI composites. However, we would expect increasing theTiO</a:t>
            </a:r>
            <a:r>
              <a:rPr lang="en-US" sz="2400" baseline="-25000" dirty="0" smtClean="0">
                <a:solidFill>
                  <a:schemeClr val="tx1"/>
                </a:solidFill>
                <a:effectLst/>
                <a:latin typeface="Garamond" panose="02020404030301010803" pitchFamily="18" charset="0"/>
              </a:rPr>
              <a:t>2</a:t>
            </a:r>
            <a:r>
              <a:rPr lang="en-US" sz="2400" dirty="0" smtClean="0">
                <a:solidFill>
                  <a:schemeClr val="tx1"/>
                </a:solidFill>
                <a:effectLst/>
                <a:latin typeface="Garamond" panose="02020404030301010803" pitchFamily="18" charset="0"/>
              </a:rPr>
              <a:t> loading beyond this point to produce a decrease in thermal stability. The 30</a:t>
            </a:r>
            <a:r>
              <a:rPr lang="tr-TR" sz="2400" dirty="0" smtClean="0">
                <a:solidFill>
                  <a:schemeClr val="tx1"/>
                </a:solidFill>
                <a:effectLst/>
                <a:latin typeface="Garamond" panose="02020404030301010803" pitchFamily="18" charset="0"/>
              </a:rPr>
              <a:t> </a:t>
            </a:r>
            <a:r>
              <a:rPr lang="en-US" sz="2400" dirty="0" err="1" smtClean="0">
                <a:solidFill>
                  <a:schemeClr val="tx1"/>
                </a:solidFill>
                <a:effectLst/>
                <a:latin typeface="Garamond" panose="02020404030301010803" pitchFamily="18" charset="0"/>
              </a:rPr>
              <a:t>wt</a:t>
            </a:r>
            <a:r>
              <a:rPr lang="en-US" sz="2400" dirty="0" smtClean="0">
                <a:solidFill>
                  <a:schemeClr val="tx1"/>
                </a:solidFill>
                <a:effectLst/>
                <a:latin typeface="Garamond" panose="02020404030301010803" pitchFamily="18" charset="0"/>
              </a:rPr>
              <a:t>% loading reduced the maximum decomposition temperature by 22</a:t>
            </a:r>
            <a:r>
              <a:rPr lang="en-US" sz="2400" baseline="30000" dirty="0" smtClean="0">
                <a:solidFill>
                  <a:schemeClr val="tx1"/>
                </a:solidFill>
                <a:effectLst/>
                <a:latin typeface="Garamond" panose="02020404030301010803" pitchFamily="18" charset="0"/>
              </a:rPr>
              <a:t>0</a:t>
            </a:r>
            <a:r>
              <a:rPr lang="en-US" sz="2400" dirty="0" smtClean="0">
                <a:solidFill>
                  <a:schemeClr val="tx1"/>
                </a:solidFill>
                <a:effectLst/>
                <a:latin typeface="Garamond" panose="02020404030301010803" pitchFamily="18" charset="0"/>
              </a:rPr>
              <a:t>C.</a:t>
            </a:r>
            <a:r>
              <a:rPr lang="tr-TR" sz="2400" dirty="0" smtClean="0">
                <a:solidFill>
                  <a:schemeClr val="tx1"/>
                </a:solidFill>
                <a:effectLst/>
                <a:latin typeface="Garamond" panose="02020404030301010803" pitchFamily="18" charset="0"/>
              </a:rPr>
              <a:t/>
            </a:r>
            <a:br>
              <a:rPr lang="tr-TR" sz="2400" dirty="0" smtClean="0">
                <a:solidFill>
                  <a:schemeClr val="tx1"/>
                </a:solidFill>
                <a:effectLst/>
                <a:latin typeface="Garamond" panose="02020404030301010803" pitchFamily="18" charset="0"/>
              </a:rPr>
            </a:br>
            <a:r>
              <a:rPr lang="en-US" sz="2400" dirty="0" smtClean="0">
                <a:solidFill>
                  <a:schemeClr val="tx1"/>
                </a:solidFill>
                <a:effectLst/>
                <a:latin typeface="Garamond" panose="02020404030301010803" pitchFamily="18" charset="0"/>
              </a:rPr>
              <a:t> </a:t>
            </a:r>
            <a:r>
              <a:rPr lang="tr-TR" sz="2400" dirty="0" smtClean="0">
                <a:solidFill>
                  <a:schemeClr val="tx1"/>
                </a:solidFill>
                <a:effectLst/>
                <a:latin typeface="Garamond" panose="02020404030301010803" pitchFamily="18" charset="0"/>
              </a:rPr>
              <a:t/>
            </a:r>
            <a:br>
              <a:rPr lang="tr-TR" sz="2400" dirty="0" smtClean="0">
                <a:solidFill>
                  <a:schemeClr val="tx1"/>
                </a:solidFill>
                <a:effectLst/>
                <a:latin typeface="Garamond" panose="02020404030301010803" pitchFamily="18" charset="0"/>
              </a:rPr>
            </a:br>
            <a:endParaRPr lang="tr-TR" sz="2400" dirty="0">
              <a:solidFill>
                <a:schemeClr val="tx1"/>
              </a:solidFill>
              <a:latin typeface="Garamond" panose="02020404030301010803" pitchFamily="18" charset="0"/>
            </a:endParaRPr>
          </a:p>
        </p:txBody>
      </p:sp>
      <p:sp>
        <p:nvSpPr>
          <p:cNvPr id="4"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24</a:t>
            </a:fld>
            <a:endParaRPr lang="en-US" altLang="tr-TR" sz="1200" b="0" dirty="0">
              <a:latin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25</a:t>
            </a:fld>
            <a:endParaRPr lang="en-US" altLang="tr-TR" sz="1200" b="0" dirty="0">
              <a:latin typeface="Arial" charset="0"/>
            </a:endParaRPr>
          </a:p>
        </p:txBody>
      </p:sp>
      <p:graphicFrame>
        <p:nvGraphicFramePr>
          <p:cNvPr id="4" name="Grafik 3"/>
          <p:cNvGraphicFramePr/>
          <p:nvPr>
            <p:extLst>
              <p:ext uri="{D42A27DB-BD31-4B8C-83A1-F6EECF244321}">
                <p14:modId xmlns:p14="http://schemas.microsoft.com/office/powerpoint/2010/main" val="2187204226"/>
              </p:ext>
            </p:extLst>
          </p:nvPr>
        </p:nvGraphicFramePr>
        <p:xfrm>
          <a:off x="1763688" y="980728"/>
          <a:ext cx="4801592" cy="3031232"/>
        </p:xfrm>
        <a:graphic>
          <a:graphicData uri="http://schemas.openxmlformats.org/drawingml/2006/chart">
            <c:chart xmlns:c="http://schemas.openxmlformats.org/drawingml/2006/chart" xmlns:r="http://schemas.openxmlformats.org/officeDocument/2006/relationships" r:id="rId2"/>
          </a:graphicData>
        </a:graphic>
      </p:graphicFrame>
      <p:sp>
        <p:nvSpPr>
          <p:cNvPr id="7" name="Metin Kutusu 2"/>
          <p:cNvSpPr txBox="1">
            <a:spLocks noChangeArrowheads="1"/>
          </p:cNvSpPr>
          <p:nvPr/>
        </p:nvSpPr>
        <p:spPr bwMode="auto">
          <a:xfrm>
            <a:off x="2326060" y="3933056"/>
            <a:ext cx="4088765" cy="405130"/>
          </a:xfrm>
          <a:prstGeom prst="rect">
            <a:avLst/>
          </a:prstGeom>
          <a:no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r>
              <a:rPr lang="tr-TR" sz="1100" b="0" dirty="0" err="1">
                <a:effectLst/>
                <a:latin typeface="Calibri"/>
                <a:ea typeface="Calibri"/>
                <a:cs typeface="Times New Roman"/>
              </a:rPr>
              <a:t>Figure</a:t>
            </a:r>
            <a:r>
              <a:rPr lang="tr-TR" sz="1100" b="0" dirty="0">
                <a:effectLst/>
                <a:latin typeface="Calibri"/>
                <a:ea typeface="Calibri"/>
                <a:cs typeface="Times New Roman"/>
              </a:rPr>
              <a:t> 6. </a:t>
            </a:r>
            <a:r>
              <a:rPr lang="tr-TR" sz="1100" b="0" dirty="0" err="1">
                <a:effectLst/>
                <a:latin typeface="Calibri"/>
                <a:ea typeface="Calibri"/>
                <a:cs typeface="Times New Roman"/>
              </a:rPr>
              <a:t>Thermal</a:t>
            </a:r>
            <a:r>
              <a:rPr lang="tr-TR" sz="1100" b="0" dirty="0">
                <a:effectLst/>
                <a:latin typeface="Calibri"/>
                <a:ea typeface="Calibri"/>
                <a:cs typeface="Times New Roman"/>
              </a:rPr>
              <a:t> </a:t>
            </a:r>
            <a:r>
              <a:rPr lang="tr-TR" sz="1100" b="0" dirty="0" err="1">
                <a:effectLst/>
                <a:latin typeface="Calibri"/>
                <a:ea typeface="Calibri"/>
                <a:cs typeface="Times New Roman"/>
              </a:rPr>
              <a:t>Stability</a:t>
            </a:r>
            <a:r>
              <a:rPr lang="tr-TR" sz="1100" b="0" dirty="0">
                <a:effectLst/>
                <a:latin typeface="Calibri"/>
                <a:ea typeface="Calibri"/>
                <a:cs typeface="Times New Roman"/>
              </a:rPr>
              <a:t> of the </a:t>
            </a:r>
            <a:r>
              <a:rPr lang="tr-TR" sz="1100" b="0" dirty="0" err="1">
                <a:effectLst/>
                <a:latin typeface="Calibri"/>
                <a:ea typeface="Calibri"/>
                <a:cs typeface="Times New Roman"/>
              </a:rPr>
              <a:t>composite</a:t>
            </a:r>
            <a:r>
              <a:rPr lang="tr-TR" sz="1100" b="0" dirty="0">
                <a:effectLst/>
                <a:latin typeface="Calibri"/>
                <a:ea typeface="Calibri"/>
                <a:cs typeface="Times New Roman"/>
              </a:rPr>
              <a:t> </a:t>
            </a:r>
            <a:r>
              <a:rPr lang="tr-TR" sz="1100" b="0" dirty="0" err="1">
                <a:effectLst/>
                <a:latin typeface="Calibri"/>
                <a:ea typeface="Calibri"/>
                <a:cs typeface="Times New Roman"/>
              </a:rPr>
              <a:t>material</a:t>
            </a:r>
            <a:endParaRPr lang="tr-TR" sz="1100" b="0" dirty="0">
              <a:effectLst/>
              <a:latin typeface="Calibri"/>
              <a:ea typeface="Calibri"/>
              <a:cs typeface="Times New Roman"/>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Rectangle 3"/>
          <p:cNvSpPr>
            <a:spLocks noGrp="1" noChangeArrowheads="1"/>
          </p:cNvSpPr>
          <p:nvPr>
            <p:ph type="body" sz="half" idx="4294967295"/>
          </p:nvPr>
        </p:nvSpPr>
        <p:spPr>
          <a:xfrm>
            <a:off x="107504" y="765175"/>
            <a:ext cx="8712968" cy="5832177"/>
          </a:xfrm>
        </p:spPr>
        <p:txBody>
          <a:bodyPr>
            <a:noAutofit/>
          </a:bodyPr>
          <a:lstStyle/>
          <a:p>
            <a:pPr>
              <a:defRPr/>
            </a:pPr>
            <a:r>
              <a:rPr lang="tr-TR" sz="2400" b="1" dirty="0" smtClean="0">
                <a:solidFill>
                  <a:schemeClr val="tx1"/>
                </a:solidFill>
                <a:effectLst/>
                <a:latin typeface="Garamond" panose="02020404030301010803" pitchFamily="18" charset="0"/>
              </a:rPr>
              <a:t>IV.   </a:t>
            </a:r>
            <a:r>
              <a:rPr lang="en-US" sz="2400" b="1" dirty="0" smtClean="0">
                <a:solidFill>
                  <a:schemeClr val="tx1"/>
                </a:solidFill>
                <a:effectLst/>
                <a:latin typeface="Garamond" panose="02020404030301010803" pitchFamily="18" charset="0"/>
              </a:rPr>
              <a:t>CONCLUSIONS.             </a:t>
            </a:r>
            <a:endParaRPr lang="tr-TR" sz="2400" b="1" dirty="0">
              <a:solidFill>
                <a:schemeClr val="tx1"/>
              </a:solidFill>
              <a:effectLst/>
              <a:latin typeface="Garamond" panose="02020404030301010803" pitchFamily="18" charset="0"/>
            </a:endParaRPr>
          </a:p>
          <a:p>
            <a:pPr>
              <a:defRPr/>
            </a:pPr>
            <a:r>
              <a:rPr lang="en-US" sz="2400" b="1" dirty="0">
                <a:solidFill>
                  <a:schemeClr val="tx1"/>
                </a:solidFill>
                <a:effectLst/>
                <a:latin typeface="Garamond" panose="02020404030301010803" pitchFamily="18" charset="0"/>
              </a:rPr>
              <a:t>In  this study, ıt has been  investigated, how the flexural, thermal, and solid-particle erosive wear properties of TiO</a:t>
            </a:r>
            <a:r>
              <a:rPr lang="en-US" sz="2400" b="1" baseline="-25000" dirty="0">
                <a:solidFill>
                  <a:schemeClr val="tx1"/>
                </a:solidFill>
                <a:effectLst/>
                <a:latin typeface="Garamond" panose="02020404030301010803" pitchFamily="18" charset="0"/>
              </a:rPr>
              <a:t>2</a:t>
            </a:r>
            <a:r>
              <a:rPr lang="en-US" sz="2400" b="1" dirty="0">
                <a:solidFill>
                  <a:schemeClr val="tx1"/>
                </a:solidFill>
                <a:effectLst/>
                <a:latin typeface="Garamond" panose="02020404030301010803" pitchFamily="18" charset="0"/>
              </a:rPr>
              <a:t>-reinforced PEI composites vary depending on the amount of TiO</a:t>
            </a:r>
            <a:r>
              <a:rPr lang="en-US" sz="2400" b="1" baseline="-25000" dirty="0">
                <a:solidFill>
                  <a:schemeClr val="tx1"/>
                </a:solidFill>
                <a:effectLst/>
                <a:latin typeface="Garamond" panose="02020404030301010803" pitchFamily="18" charset="0"/>
              </a:rPr>
              <a:t>2</a:t>
            </a:r>
            <a:r>
              <a:rPr lang="en-US" sz="2400" b="1" dirty="0">
                <a:solidFill>
                  <a:schemeClr val="tx1"/>
                </a:solidFill>
                <a:effectLst/>
                <a:latin typeface="Garamond" panose="02020404030301010803" pitchFamily="18" charset="0"/>
              </a:rPr>
              <a:t> filler</a:t>
            </a:r>
            <a:r>
              <a:rPr lang="en-US" sz="2400" b="1" dirty="0" smtClean="0">
                <a:solidFill>
                  <a:schemeClr val="tx1"/>
                </a:solidFill>
                <a:effectLst/>
                <a:latin typeface="Garamond" panose="02020404030301010803" pitchFamily="18" charset="0"/>
              </a:rPr>
              <a:t>.</a:t>
            </a:r>
            <a:r>
              <a:rPr lang="tr-TR" sz="2400" b="1" dirty="0" smtClean="0">
                <a:solidFill>
                  <a:schemeClr val="tx1"/>
                </a:solidFill>
                <a:effectLst/>
                <a:latin typeface="Garamond" panose="02020404030301010803" pitchFamily="18" charset="0"/>
              </a:rPr>
              <a:t> </a:t>
            </a:r>
            <a:r>
              <a:rPr lang="en-US" sz="2400" b="1" dirty="0" smtClean="0">
                <a:solidFill>
                  <a:schemeClr val="tx1"/>
                </a:solidFill>
                <a:effectLst/>
                <a:latin typeface="Garamond" panose="02020404030301010803" pitchFamily="18" charset="0"/>
              </a:rPr>
              <a:t>It </a:t>
            </a:r>
            <a:r>
              <a:rPr lang="en-US" sz="2400" b="1" dirty="0">
                <a:solidFill>
                  <a:schemeClr val="tx1"/>
                </a:solidFill>
                <a:effectLst/>
                <a:latin typeface="Garamond" panose="02020404030301010803" pitchFamily="18" charset="0"/>
              </a:rPr>
              <a:t>has been obtained that higher filler concentrations improved the flexural modulus—and also, for amounts up to </a:t>
            </a:r>
            <a:r>
              <a:rPr lang="en-US" sz="2400" b="1" dirty="0" smtClean="0">
                <a:solidFill>
                  <a:schemeClr val="tx1"/>
                </a:solidFill>
                <a:effectLst/>
                <a:latin typeface="Garamond" panose="02020404030301010803" pitchFamily="18" charset="0"/>
              </a:rPr>
              <a:t>15</a:t>
            </a:r>
            <a:r>
              <a:rPr lang="tr-TR" sz="2400" b="1" dirty="0" smtClean="0">
                <a:solidFill>
                  <a:schemeClr val="tx1"/>
                </a:solidFill>
                <a:effectLst/>
                <a:latin typeface="Garamond" panose="02020404030301010803" pitchFamily="18" charset="0"/>
              </a:rPr>
              <a:t> </a:t>
            </a:r>
            <a:r>
              <a:rPr lang="en-US" sz="2400" b="1" dirty="0" err="1" smtClean="0">
                <a:solidFill>
                  <a:schemeClr val="tx1"/>
                </a:solidFill>
                <a:effectLst/>
                <a:latin typeface="Garamond" panose="02020404030301010803" pitchFamily="18" charset="0"/>
              </a:rPr>
              <a:t>wt</a:t>
            </a:r>
            <a:r>
              <a:rPr lang="en-US" sz="2400" b="1" dirty="0">
                <a:solidFill>
                  <a:schemeClr val="tx1"/>
                </a:solidFill>
                <a:effectLst/>
                <a:latin typeface="Garamond" panose="02020404030301010803" pitchFamily="18" charset="0"/>
              </a:rPr>
              <a:t>%, the flexural strength—of the  thermoplastic composites, but also decreased their erosion </a:t>
            </a:r>
            <a:r>
              <a:rPr lang="en-US" sz="2400" b="1" dirty="0" smtClean="0">
                <a:solidFill>
                  <a:schemeClr val="tx1"/>
                </a:solidFill>
                <a:effectLst/>
                <a:latin typeface="Garamond" panose="02020404030301010803" pitchFamily="18" charset="0"/>
              </a:rPr>
              <a:t>resistance.</a:t>
            </a:r>
            <a:endParaRPr lang="tr-TR" sz="2400" b="1" dirty="0" smtClean="0">
              <a:solidFill>
                <a:schemeClr val="tx1"/>
              </a:solidFill>
              <a:effectLst/>
              <a:latin typeface="Garamond" panose="02020404030301010803" pitchFamily="18" charset="0"/>
            </a:endParaRPr>
          </a:p>
          <a:p>
            <a:pPr>
              <a:defRPr/>
            </a:pPr>
            <a:r>
              <a:rPr lang="en-US" sz="2400" b="1" dirty="0" smtClean="0">
                <a:solidFill>
                  <a:schemeClr val="tx1"/>
                </a:solidFill>
                <a:latin typeface="Garamond" panose="02020404030301010803" pitchFamily="18" charset="0"/>
              </a:rPr>
              <a:t>It </a:t>
            </a:r>
            <a:r>
              <a:rPr lang="en-US" sz="2400" b="1" dirty="0">
                <a:solidFill>
                  <a:schemeClr val="tx1"/>
                </a:solidFill>
                <a:latin typeface="Garamond" panose="02020404030301010803" pitchFamily="18" charset="0"/>
              </a:rPr>
              <a:t>has been also found that the flexural properties of the thermoplastic composite samples eroded at a 90</a:t>
            </a:r>
            <a:r>
              <a:rPr lang="en-US" sz="2400" b="1" baseline="30000" dirty="0">
                <a:solidFill>
                  <a:schemeClr val="tx1"/>
                </a:solidFill>
                <a:latin typeface="Garamond" panose="02020404030301010803" pitchFamily="18" charset="0"/>
              </a:rPr>
              <a:t>0  </a:t>
            </a:r>
            <a:r>
              <a:rPr lang="en-US" sz="2400" b="1" dirty="0">
                <a:solidFill>
                  <a:schemeClr val="tx1"/>
                </a:solidFill>
                <a:latin typeface="Garamond" panose="02020404030301010803" pitchFamily="18" charset="0"/>
              </a:rPr>
              <a:t>impingement angle remained nearly equal to those of the </a:t>
            </a:r>
            <a:r>
              <a:rPr lang="en-US" sz="2400" b="1" dirty="0" err="1">
                <a:solidFill>
                  <a:schemeClr val="tx1"/>
                </a:solidFill>
                <a:latin typeface="Garamond" panose="02020404030301010803" pitchFamily="18" charset="0"/>
              </a:rPr>
              <a:t>uneroded</a:t>
            </a:r>
            <a:r>
              <a:rPr lang="en-US" sz="2400" b="1" dirty="0">
                <a:solidFill>
                  <a:schemeClr val="tx1"/>
                </a:solidFill>
                <a:latin typeface="Garamond" panose="02020404030301010803" pitchFamily="18" charset="0"/>
              </a:rPr>
              <a:t> samples, whereas they were significantly reduced at a 30</a:t>
            </a:r>
            <a:r>
              <a:rPr lang="en-US" sz="2400" b="1" baseline="30000" dirty="0">
                <a:solidFill>
                  <a:schemeClr val="tx1"/>
                </a:solidFill>
                <a:latin typeface="Garamond" panose="02020404030301010803" pitchFamily="18" charset="0"/>
              </a:rPr>
              <a:t>0  </a:t>
            </a:r>
            <a:r>
              <a:rPr lang="en-US" sz="2400" b="1" dirty="0">
                <a:solidFill>
                  <a:schemeClr val="tx1"/>
                </a:solidFill>
                <a:latin typeface="Garamond" panose="02020404030301010803" pitchFamily="18" charset="0"/>
              </a:rPr>
              <a:t>impingement angle. </a:t>
            </a:r>
            <a:endParaRPr lang="tr-TR" sz="2400" b="1" dirty="0" smtClean="0">
              <a:solidFill>
                <a:schemeClr val="tx1"/>
              </a:solidFill>
              <a:latin typeface="Garamond" panose="02020404030301010803" pitchFamily="18" charset="0"/>
            </a:endParaRPr>
          </a:p>
          <a:p>
            <a:pPr>
              <a:defRPr/>
            </a:pPr>
            <a:r>
              <a:rPr lang="en-US" sz="2400" b="1" dirty="0" smtClean="0">
                <a:solidFill>
                  <a:schemeClr val="tx1"/>
                </a:solidFill>
                <a:latin typeface="Garamond" panose="02020404030301010803" pitchFamily="18" charset="0"/>
              </a:rPr>
              <a:t>Thermal </a:t>
            </a:r>
            <a:r>
              <a:rPr lang="en-US" sz="2400" b="1" dirty="0">
                <a:solidFill>
                  <a:schemeClr val="tx1"/>
                </a:solidFill>
                <a:latin typeface="Garamond" panose="02020404030301010803" pitchFamily="18" charset="0"/>
              </a:rPr>
              <a:t>stability was only slightly affected by filler concentration. </a:t>
            </a:r>
            <a:endParaRPr lang="tr-TR" sz="2400" b="1" dirty="0" smtClean="0">
              <a:solidFill>
                <a:schemeClr val="tx1"/>
              </a:solidFill>
              <a:latin typeface="Garamond" panose="02020404030301010803" pitchFamily="18" charset="0"/>
            </a:endParaRPr>
          </a:p>
          <a:p>
            <a:pPr>
              <a:defRPr/>
            </a:pPr>
            <a:endParaRPr lang="tr-TR" sz="2400" b="1" dirty="0">
              <a:solidFill>
                <a:schemeClr val="tx1"/>
              </a:solidFill>
              <a:latin typeface="Garamond" panose="02020404030301010803" pitchFamily="18" charset="0"/>
            </a:endParaRPr>
          </a:p>
          <a:p>
            <a:pPr>
              <a:defRPr/>
            </a:pPr>
            <a:endParaRPr lang="tr-TR" sz="2400" b="1" dirty="0">
              <a:solidFill>
                <a:schemeClr val="tx1"/>
              </a:solidFill>
              <a:latin typeface="Garamond" panose="02020404030301010803" pitchFamily="18" charset="0"/>
            </a:endParaRPr>
          </a:p>
          <a:p>
            <a:pPr>
              <a:defRPr/>
            </a:pPr>
            <a:endParaRPr lang="tr-TR" sz="2400" b="1" dirty="0">
              <a:solidFill>
                <a:schemeClr val="tx1"/>
              </a:solidFill>
              <a:effectLst/>
              <a:latin typeface="Garamond" panose="02020404030301010803" pitchFamily="18" charset="0"/>
            </a:endParaRPr>
          </a:p>
          <a:p>
            <a:pPr marL="45720" indent="0">
              <a:buNone/>
              <a:defRPr/>
            </a:pPr>
            <a:endParaRPr lang="tr-TR" sz="2400" b="1" dirty="0">
              <a:solidFill>
                <a:schemeClr val="tx1"/>
              </a:solidFill>
              <a:effectLst/>
              <a:latin typeface="Garamond" panose="02020404030301010803" pitchFamily="18" charset="0"/>
            </a:endParaRPr>
          </a:p>
          <a:p>
            <a:pPr marL="45720" indent="0">
              <a:buNone/>
              <a:defRPr/>
            </a:pPr>
            <a:r>
              <a:rPr lang="en-US" sz="2400" b="1" dirty="0">
                <a:solidFill>
                  <a:schemeClr val="tx1"/>
                </a:solidFill>
                <a:effectLst/>
                <a:latin typeface="Garamond" panose="02020404030301010803" pitchFamily="18" charset="0"/>
              </a:rPr>
              <a:t> </a:t>
            </a:r>
            <a:endParaRPr lang="tr-TR" sz="2400" b="1" dirty="0">
              <a:solidFill>
                <a:schemeClr val="tx1"/>
              </a:solidFill>
              <a:effectLst/>
              <a:latin typeface="Garamond" panose="02020404030301010803" pitchFamily="18" charset="0"/>
            </a:endParaRPr>
          </a:p>
          <a:p>
            <a:pPr eaLnBrk="1" hangingPunct="1">
              <a:lnSpc>
                <a:spcPct val="90000"/>
              </a:lnSpc>
              <a:defRPr/>
            </a:pPr>
            <a:endParaRPr lang="tr-TR" sz="2400" dirty="0" smtClean="0">
              <a:solidFill>
                <a:schemeClr val="tx1"/>
              </a:solidFill>
              <a:latin typeface="Garamond" panose="02020404030301010803" pitchFamily="18" charset="0"/>
            </a:endParaRPr>
          </a:p>
        </p:txBody>
      </p:sp>
      <p:sp>
        <p:nvSpPr>
          <p:cNvPr id="27651"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056B6246-D4F6-4CA8-A59B-803BB66A5E36}" type="slidenum">
              <a:rPr lang="tr-TR" altLang="tr-TR" sz="1200" b="0">
                <a:latin typeface="Arial" charset="0"/>
              </a:rPr>
              <a:pPr algn="r" eaLnBrk="1" hangingPunct="1">
                <a:spcBef>
                  <a:spcPct val="0"/>
                </a:spcBef>
                <a:buClrTx/>
                <a:buSzTx/>
                <a:buFontTx/>
                <a:buNone/>
              </a:pPr>
              <a:t>26</a:t>
            </a:fld>
            <a:endParaRPr lang="tr-TR" altLang="tr-TR" sz="1200" b="0">
              <a:latin typeface="Arial" charset="0"/>
            </a:endParaRPr>
          </a:p>
        </p:txBody>
      </p:sp>
      <p:sp>
        <p:nvSpPr>
          <p:cNvPr id="27652"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B26BC048-B28B-4EE2-83EB-3B9370BE0A13}" type="slidenum">
              <a:rPr lang="en-US" altLang="tr-TR" sz="1200" b="0">
                <a:latin typeface="Arial" charset="0"/>
              </a:rPr>
              <a:pPr algn="r" eaLnBrk="1" hangingPunct="1">
                <a:spcBef>
                  <a:spcPct val="0"/>
                </a:spcBef>
                <a:buClrTx/>
                <a:buSzTx/>
                <a:buFontTx/>
                <a:buNone/>
              </a:pPr>
              <a:t>26</a:t>
            </a:fld>
            <a:endParaRPr lang="en-US" altLang="tr-TR" sz="1200" b="0">
              <a:latin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251520" y="235371"/>
            <a:ext cx="8229600" cy="600985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lgn="l"/>
            <a:r>
              <a:rPr lang="tr-TR" altLang="tr-TR" sz="1600" dirty="0" smtClean="0">
                <a:solidFill>
                  <a:schemeClr val="tx1"/>
                </a:solidFill>
                <a:effectLst/>
                <a:latin typeface="Garamond" panose="02020404030301010803" pitchFamily="18" charset="0"/>
              </a:rPr>
              <a:t>V. </a:t>
            </a:r>
            <a:r>
              <a:rPr lang="en-US" altLang="tr-TR" sz="1600" dirty="0" smtClean="0">
                <a:solidFill>
                  <a:schemeClr val="tx1"/>
                </a:solidFill>
                <a:effectLst/>
                <a:latin typeface="Garamond" panose="02020404030301010803" pitchFamily="18" charset="0"/>
              </a:rPr>
              <a:t>REFERENCES : </a:t>
            </a:r>
            <a:r>
              <a:rPr lang="tr-TR" altLang="tr-TR" sz="1600" dirty="0" smtClean="0">
                <a:solidFill>
                  <a:schemeClr val="tx1"/>
                </a:solidFill>
                <a:effectLst/>
                <a:latin typeface="Garamond" panose="02020404030301010803" pitchFamily="18" charset="0"/>
              </a:rPr>
              <a:t/>
            </a:r>
            <a:br>
              <a:rPr lang="tr-TR" altLang="tr-TR" sz="1600" dirty="0" smtClean="0">
                <a:solidFill>
                  <a:schemeClr val="tx1"/>
                </a:solidFill>
                <a:effectLst/>
                <a:latin typeface="Garamond" panose="02020404030301010803" pitchFamily="18" charset="0"/>
              </a:rPr>
            </a:br>
            <a:r>
              <a:rPr lang="en-US" altLang="tr-TR" sz="1600" dirty="0" smtClean="0">
                <a:solidFill>
                  <a:schemeClr val="tx1"/>
                </a:solidFill>
                <a:effectLst/>
                <a:latin typeface="Garamond" panose="02020404030301010803" pitchFamily="18" charset="0"/>
              </a:rPr>
              <a:t> </a:t>
            </a:r>
            <a:r>
              <a:rPr lang="tr-TR" altLang="tr-TR" sz="1600" dirty="0" smtClean="0">
                <a:solidFill>
                  <a:schemeClr val="tx1"/>
                </a:solidFill>
                <a:effectLst/>
                <a:latin typeface="Garamond" panose="02020404030301010803" pitchFamily="18" charset="0"/>
              </a:rPr>
              <a:t/>
            </a:r>
            <a:br>
              <a:rPr lang="tr-TR" altLang="tr-TR" sz="1600" dirty="0" smtClean="0">
                <a:solidFill>
                  <a:schemeClr val="tx1"/>
                </a:solidFill>
                <a:effectLst/>
                <a:latin typeface="Garamond" panose="02020404030301010803" pitchFamily="18" charset="0"/>
              </a:rPr>
            </a:br>
            <a:r>
              <a:rPr lang="tr-TR" altLang="tr-TR" sz="1600" dirty="0" smtClean="0">
                <a:solidFill>
                  <a:schemeClr val="tx1"/>
                </a:solidFill>
                <a:effectLst/>
                <a:latin typeface="Garamond" panose="02020404030301010803" pitchFamily="18" charset="0"/>
              </a:rPr>
              <a:t>1. </a:t>
            </a:r>
            <a:r>
              <a:rPr lang="tr-TR" altLang="tr-TR" sz="1600" dirty="0" err="1" smtClean="0">
                <a:solidFill>
                  <a:schemeClr val="tx1"/>
                </a:solidFill>
                <a:effectLst/>
                <a:latin typeface="Garamond" panose="02020404030301010803" pitchFamily="18" charset="0"/>
              </a:rPr>
              <a:t>Jegley</a:t>
            </a:r>
            <a:r>
              <a:rPr lang="tr-TR" altLang="tr-TR" sz="1600" dirty="0" smtClean="0">
                <a:solidFill>
                  <a:schemeClr val="tx1"/>
                </a:solidFill>
                <a:effectLst/>
                <a:latin typeface="Garamond" panose="02020404030301010803" pitchFamily="18" charset="0"/>
              </a:rPr>
              <a:t>, D. (1993). </a:t>
            </a:r>
            <a:r>
              <a:rPr lang="tr-TR" altLang="tr-TR" sz="1600" dirty="0" err="1" smtClean="0">
                <a:solidFill>
                  <a:schemeClr val="tx1"/>
                </a:solidFill>
                <a:effectLst/>
                <a:latin typeface="Garamond" panose="02020404030301010803" pitchFamily="18" charset="0"/>
              </a:rPr>
              <a:t>Impact-Damaged</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Graphite-Thermoplastic</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Trapezoidal-Corrugation</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Sandwich</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and</a:t>
            </a:r>
            <a:r>
              <a:rPr lang="tr-TR" altLang="tr-TR" sz="1600" dirty="0" smtClean="0">
                <a:solidFill>
                  <a:schemeClr val="tx1"/>
                </a:solidFill>
                <a:effectLst/>
                <a:latin typeface="Garamond" panose="02020404030301010803" pitchFamily="18" charset="0"/>
              </a:rPr>
              <a:t> Semi-</a:t>
            </a:r>
            <a:r>
              <a:rPr lang="tr-TR" altLang="tr-TR" sz="1600" dirty="0" err="1" smtClean="0">
                <a:solidFill>
                  <a:schemeClr val="tx1"/>
                </a:solidFill>
                <a:effectLst/>
                <a:latin typeface="Garamond" panose="02020404030301010803" pitchFamily="18" charset="0"/>
              </a:rPr>
              <a:t>Sandwich</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Panels</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Journal</a:t>
            </a:r>
            <a:r>
              <a:rPr lang="tr-TR" altLang="tr-TR" sz="1600" dirty="0" smtClean="0">
                <a:solidFill>
                  <a:schemeClr val="tx1"/>
                </a:solidFill>
                <a:effectLst/>
                <a:latin typeface="Garamond" panose="02020404030301010803" pitchFamily="18" charset="0"/>
              </a:rPr>
              <a:t> of </a:t>
            </a:r>
            <a:r>
              <a:rPr lang="tr-TR" altLang="tr-TR" sz="1600" dirty="0" err="1" smtClean="0">
                <a:solidFill>
                  <a:schemeClr val="tx1"/>
                </a:solidFill>
                <a:effectLst/>
                <a:latin typeface="Garamond" panose="02020404030301010803" pitchFamily="18" charset="0"/>
              </a:rPr>
              <a:t>Composite</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Materials</a:t>
            </a:r>
            <a:r>
              <a:rPr lang="tr-TR" altLang="tr-TR" sz="1600" dirty="0" smtClean="0">
                <a:solidFill>
                  <a:schemeClr val="tx1"/>
                </a:solidFill>
                <a:effectLst/>
                <a:latin typeface="Garamond" panose="02020404030301010803" pitchFamily="18" charset="0"/>
              </a:rPr>
              <a:t>, 27(5): 526–538.</a:t>
            </a:r>
            <a:br>
              <a:rPr lang="tr-TR" altLang="tr-TR" sz="1600" dirty="0" smtClean="0">
                <a:solidFill>
                  <a:schemeClr val="tx1"/>
                </a:solidFill>
                <a:effectLst/>
                <a:latin typeface="Garamond" panose="02020404030301010803" pitchFamily="18" charset="0"/>
              </a:rPr>
            </a:br>
            <a:r>
              <a:rPr lang="tr-TR" altLang="tr-TR" sz="1600" dirty="0" smtClean="0">
                <a:solidFill>
                  <a:schemeClr val="tx1"/>
                </a:solidFill>
                <a:effectLst/>
                <a:latin typeface="Garamond" panose="02020404030301010803" pitchFamily="18" charset="0"/>
              </a:rPr>
              <a:t> </a:t>
            </a:r>
            <a:br>
              <a:rPr lang="tr-TR" altLang="tr-TR" sz="1600" dirty="0" smtClean="0">
                <a:solidFill>
                  <a:schemeClr val="tx1"/>
                </a:solidFill>
                <a:effectLst/>
                <a:latin typeface="Garamond" panose="02020404030301010803" pitchFamily="18" charset="0"/>
              </a:rPr>
            </a:br>
            <a:r>
              <a:rPr lang="tr-TR" altLang="tr-TR" sz="1600" dirty="0" smtClean="0">
                <a:solidFill>
                  <a:schemeClr val="tx1"/>
                </a:solidFill>
                <a:effectLst/>
                <a:latin typeface="Garamond" panose="02020404030301010803" pitchFamily="18" charset="0"/>
              </a:rPr>
              <a:t>2. </a:t>
            </a:r>
            <a:r>
              <a:rPr lang="tr-TR" altLang="tr-TR" sz="1600" dirty="0" err="1" smtClean="0">
                <a:solidFill>
                  <a:schemeClr val="tx1"/>
                </a:solidFill>
                <a:effectLst/>
                <a:latin typeface="Garamond" panose="02020404030301010803" pitchFamily="18" charset="0"/>
              </a:rPr>
              <a:t>Gascoigne</a:t>
            </a:r>
            <a:r>
              <a:rPr lang="tr-TR" altLang="tr-TR" sz="1600" dirty="0" smtClean="0">
                <a:solidFill>
                  <a:schemeClr val="tx1"/>
                </a:solidFill>
                <a:effectLst/>
                <a:latin typeface="Garamond" panose="02020404030301010803" pitchFamily="18" charset="0"/>
              </a:rPr>
              <a:t>, H. E. (1994). </a:t>
            </a:r>
            <a:r>
              <a:rPr lang="tr-TR" altLang="tr-TR" sz="1600" dirty="0" err="1" smtClean="0">
                <a:solidFill>
                  <a:schemeClr val="tx1"/>
                </a:solidFill>
                <a:effectLst/>
                <a:latin typeface="Garamond" panose="02020404030301010803" pitchFamily="18" charset="0"/>
              </a:rPr>
              <a:t>Residual</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Surface</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Stresses</a:t>
            </a:r>
            <a:r>
              <a:rPr lang="tr-TR" altLang="tr-TR" sz="1600" dirty="0" smtClean="0">
                <a:solidFill>
                  <a:schemeClr val="tx1"/>
                </a:solidFill>
                <a:effectLst/>
                <a:latin typeface="Garamond" panose="02020404030301010803" pitchFamily="18" charset="0"/>
              </a:rPr>
              <a:t> in </a:t>
            </a:r>
            <a:r>
              <a:rPr lang="tr-TR" altLang="tr-TR" sz="1600" dirty="0" err="1" smtClean="0">
                <a:solidFill>
                  <a:schemeClr val="tx1"/>
                </a:solidFill>
                <a:effectLst/>
                <a:latin typeface="Garamond" panose="02020404030301010803" pitchFamily="18" charset="0"/>
              </a:rPr>
              <a:t>Laminated</a:t>
            </a:r>
            <a:r>
              <a:rPr lang="tr-TR" altLang="tr-TR" sz="1600" dirty="0" smtClean="0">
                <a:solidFill>
                  <a:schemeClr val="tx1"/>
                </a:solidFill>
                <a:effectLst/>
                <a:latin typeface="Garamond" panose="02020404030301010803" pitchFamily="18" charset="0"/>
              </a:rPr>
              <a:t> Cross-</a:t>
            </a:r>
            <a:r>
              <a:rPr lang="tr-TR" altLang="tr-TR" sz="1600" dirty="0" err="1" smtClean="0">
                <a:solidFill>
                  <a:schemeClr val="tx1"/>
                </a:solidFill>
                <a:effectLst/>
                <a:latin typeface="Garamond" panose="02020404030301010803" pitchFamily="18" charset="0"/>
              </a:rPr>
              <a:t>Ply</a:t>
            </a:r>
            <a:r>
              <a:rPr lang="tr-TR" altLang="tr-TR" sz="1600" dirty="0" smtClean="0">
                <a:solidFill>
                  <a:schemeClr val="tx1"/>
                </a:solidFill>
                <a:effectLst/>
                <a:latin typeface="Garamond" panose="02020404030301010803" pitchFamily="18" charset="0"/>
              </a:rPr>
              <a:t> Fiber-</a:t>
            </a:r>
            <a:r>
              <a:rPr lang="tr-TR" altLang="tr-TR" sz="1600" dirty="0" err="1" smtClean="0">
                <a:solidFill>
                  <a:schemeClr val="tx1"/>
                </a:solidFill>
                <a:effectLst/>
                <a:latin typeface="Garamond" panose="02020404030301010803" pitchFamily="18" charset="0"/>
              </a:rPr>
              <a:t>Epoxy</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Composite</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Materials</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Experimental</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Mechanics</a:t>
            </a:r>
            <a:r>
              <a:rPr lang="tr-TR" altLang="tr-TR" sz="1600" dirty="0" smtClean="0">
                <a:solidFill>
                  <a:schemeClr val="tx1"/>
                </a:solidFill>
                <a:effectLst/>
                <a:latin typeface="Garamond" panose="02020404030301010803" pitchFamily="18" charset="0"/>
              </a:rPr>
              <a:t>, 34(1): 27–36.</a:t>
            </a:r>
            <a:br>
              <a:rPr lang="tr-TR" altLang="tr-TR" sz="1600" dirty="0" smtClean="0">
                <a:solidFill>
                  <a:schemeClr val="tx1"/>
                </a:solidFill>
                <a:effectLst/>
                <a:latin typeface="Garamond" panose="02020404030301010803" pitchFamily="18" charset="0"/>
              </a:rPr>
            </a:br>
            <a:r>
              <a:rPr lang="tr-TR" altLang="tr-TR" sz="1600" dirty="0" smtClean="0">
                <a:solidFill>
                  <a:schemeClr val="tx1"/>
                </a:solidFill>
                <a:effectLst/>
                <a:latin typeface="Garamond" panose="02020404030301010803" pitchFamily="18" charset="0"/>
              </a:rPr>
              <a:t>3. </a:t>
            </a:r>
            <a:r>
              <a:rPr lang="tr-TR" altLang="tr-TR" sz="1600" dirty="0" err="1" smtClean="0">
                <a:solidFill>
                  <a:schemeClr val="tx1"/>
                </a:solidFill>
                <a:effectLst/>
                <a:latin typeface="Garamond" panose="02020404030301010803" pitchFamily="18" charset="0"/>
              </a:rPr>
              <a:t>Cantwell</a:t>
            </a:r>
            <a:r>
              <a:rPr lang="tr-TR" altLang="tr-TR" sz="1600" dirty="0" smtClean="0">
                <a:solidFill>
                  <a:schemeClr val="tx1"/>
                </a:solidFill>
                <a:effectLst/>
                <a:latin typeface="Garamond" panose="02020404030301010803" pitchFamily="18" charset="0"/>
              </a:rPr>
              <a:t>, W. J. (1996). The </a:t>
            </a:r>
            <a:r>
              <a:rPr lang="tr-TR" altLang="tr-TR" sz="1600" dirty="0" err="1" smtClean="0">
                <a:solidFill>
                  <a:schemeClr val="tx1"/>
                </a:solidFill>
                <a:effectLst/>
                <a:latin typeface="Garamond" panose="02020404030301010803" pitchFamily="18" charset="0"/>
              </a:rPr>
              <a:t>Influence</a:t>
            </a:r>
            <a:r>
              <a:rPr lang="tr-TR" altLang="tr-TR" sz="1600" dirty="0" smtClean="0">
                <a:solidFill>
                  <a:schemeClr val="tx1"/>
                </a:solidFill>
                <a:effectLst/>
                <a:latin typeface="Garamond" panose="02020404030301010803" pitchFamily="18" charset="0"/>
              </a:rPr>
              <a:t> of </a:t>
            </a:r>
            <a:r>
              <a:rPr lang="tr-TR" altLang="tr-TR" sz="1600" dirty="0" err="1" smtClean="0">
                <a:solidFill>
                  <a:schemeClr val="tx1"/>
                </a:solidFill>
                <a:effectLst/>
                <a:latin typeface="Garamond" panose="02020404030301010803" pitchFamily="18" charset="0"/>
              </a:rPr>
              <a:t>Stamping</a:t>
            </a:r>
            <a:r>
              <a:rPr lang="tr-TR" altLang="tr-TR" sz="1600" dirty="0" smtClean="0">
                <a:solidFill>
                  <a:schemeClr val="tx1"/>
                </a:solidFill>
                <a:effectLst/>
                <a:latin typeface="Garamond" panose="02020404030301010803" pitchFamily="18" charset="0"/>
              </a:rPr>
              <a:t> </a:t>
            </a:r>
            <a:r>
              <a:rPr lang="tr-TR" altLang="tr-TR" sz="1600" dirty="0" err="1" smtClean="0">
                <a:solidFill>
                  <a:schemeClr val="tx1"/>
                </a:solidFill>
                <a:effectLst/>
                <a:latin typeface="Garamond" panose="02020404030301010803" pitchFamily="18" charset="0"/>
              </a:rPr>
              <a:t>Temperature</a:t>
            </a:r>
            <a:r>
              <a:rPr lang="tr-TR" altLang="tr-TR" sz="1600" dirty="0" smtClean="0">
                <a:solidFill>
                  <a:schemeClr val="tx1"/>
                </a:solidFill>
                <a:effectLst/>
                <a:latin typeface="Garamond" panose="02020404030301010803" pitchFamily="18" charset="0"/>
              </a:rPr>
              <a:t> on the </a:t>
            </a:r>
            <a:r>
              <a:rPr lang="tr-TR" altLang="tr-TR" sz="1600" dirty="0" err="1" smtClean="0">
                <a:solidFill>
                  <a:schemeClr val="tx1"/>
                </a:solidFill>
                <a:effectLst/>
                <a:latin typeface="Garamond" panose="02020404030301010803" pitchFamily="18" charset="0"/>
              </a:rPr>
              <a:t>Properties</a:t>
            </a:r>
            <a:r>
              <a:rPr lang="tr-TR" altLang="tr-TR" sz="1600" dirty="0" smtClean="0">
                <a:solidFill>
                  <a:schemeClr val="tx1"/>
                </a:solidFill>
                <a:effectLst/>
                <a:latin typeface="Garamond" panose="02020404030301010803" pitchFamily="18" charset="0"/>
              </a:rPr>
              <a:t> of </a:t>
            </a:r>
            <a:r>
              <a:rPr lang="tr-TR" altLang="tr-TR" sz="1600" dirty="0">
                <a:solidFill>
                  <a:schemeClr val="tx1"/>
                </a:solidFill>
                <a:effectLst/>
                <a:latin typeface="Garamond" panose="02020404030301010803" pitchFamily="18" charset="0"/>
              </a:rPr>
              <a:t>a</a:t>
            </a:r>
            <a:br>
              <a:rPr lang="tr-TR" altLang="tr-TR" sz="1600" dirty="0">
                <a:solidFill>
                  <a:schemeClr val="tx1"/>
                </a:solidFill>
                <a:effectLst/>
                <a:latin typeface="Garamond" panose="02020404030301010803" pitchFamily="18" charset="0"/>
              </a:rPr>
            </a:br>
            <a:r>
              <a:rPr lang="tr-TR" altLang="tr-TR" sz="1600" dirty="0" err="1">
                <a:solidFill>
                  <a:schemeClr val="tx1"/>
                </a:solidFill>
                <a:effectLst/>
                <a:latin typeface="Garamond" panose="02020404030301010803" pitchFamily="18" charset="0"/>
              </a:rPr>
              <a:t>Glass</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Matt</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Thermoplastic</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Composite</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Journal</a:t>
            </a:r>
            <a:r>
              <a:rPr lang="tr-TR" altLang="tr-TR" sz="1600" dirty="0">
                <a:solidFill>
                  <a:schemeClr val="tx1"/>
                </a:solidFill>
                <a:effectLst/>
                <a:latin typeface="Garamond" panose="02020404030301010803" pitchFamily="18" charset="0"/>
              </a:rPr>
              <a:t> of </a:t>
            </a:r>
            <a:r>
              <a:rPr lang="tr-TR" altLang="tr-TR" sz="1600" dirty="0" err="1">
                <a:solidFill>
                  <a:schemeClr val="tx1"/>
                </a:solidFill>
                <a:effectLst/>
                <a:latin typeface="Garamond" panose="02020404030301010803" pitchFamily="18" charset="0"/>
              </a:rPr>
              <a:t>Composite</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Materials</a:t>
            </a:r>
            <a:r>
              <a:rPr lang="tr-TR" altLang="tr-TR" sz="1600" dirty="0">
                <a:solidFill>
                  <a:schemeClr val="tx1"/>
                </a:solidFill>
                <a:effectLst/>
                <a:latin typeface="Garamond" panose="02020404030301010803" pitchFamily="18" charset="0"/>
              </a:rPr>
              <a:t>, 30(11): 1266–1281.</a:t>
            </a:r>
            <a:br>
              <a:rPr lang="tr-TR" altLang="tr-TR" sz="1600" dirty="0">
                <a:solidFill>
                  <a:schemeClr val="tx1"/>
                </a:solidFill>
                <a:effectLst/>
                <a:latin typeface="Garamond" panose="02020404030301010803" pitchFamily="18" charset="0"/>
              </a:rPr>
            </a:br>
            <a:r>
              <a:rPr lang="tr-TR" altLang="tr-TR" sz="1600" dirty="0">
                <a:solidFill>
                  <a:schemeClr val="tx1"/>
                </a:solidFill>
                <a:effectLst/>
                <a:latin typeface="Garamond" panose="02020404030301010803" pitchFamily="18" charset="0"/>
              </a:rPr>
              <a:t>4. </a:t>
            </a:r>
            <a:r>
              <a:rPr lang="tr-TR" altLang="tr-TR" sz="1600" dirty="0" err="1">
                <a:solidFill>
                  <a:schemeClr val="tx1"/>
                </a:solidFill>
                <a:effectLst/>
                <a:latin typeface="Garamond" panose="02020404030301010803" pitchFamily="18" charset="0"/>
              </a:rPr>
              <a:t>Shi</a:t>
            </a:r>
            <a:r>
              <a:rPr lang="tr-TR" altLang="tr-TR" sz="1600" dirty="0">
                <a:solidFill>
                  <a:schemeClr val="tx1"/>
                </a:solidFill>
                <a:effectLst/>
                <a:latin typeface="Garamond" panose="02020404030301010803" pitchFamily="18" charset="0"/>
              </a:rPr>
              <a:t>, F. F. (1996). The </a:t>
            </a:r>
            <a:r>
              <a:rPr lang="tr-TR" altLang="tr-TR" sz="1600" dirty="0" err="1">
                <a:solidFill>
                  <a:schemeClr val="tx1"/>
                </a:solidFill>
                <a:effectLst/>
                <a:latin typeface="Garamond" panose="02020404030301010803" pitchFamily="18" charset="0"/>
              </a:rPr>
              <a:t>Mechanical</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Properties</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and</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Deformation</a:t>
            </a:r>
            <a:r>
              <a:rPr lang="tr-TR" altLang="tr-TR" sz="1600" dirty="0">
                <a:solidFill>
                  <a:schemeClr val="tx1"/>
                </a:solidFill>
                <a:effectLst/>
                <a:latin typeface="Garamond" panose="02020404030301010803" pitchFamily="18" charset="0"/>
              </a:rPr>
              <a:t> of </a:t>
            </a:r>
            <a:r>
              <a:rPr lang="tr-TR" altLang="tr-TR" sz="1600" dirty="0" err="1">
                <a:solidFill>
                  <a:schemeClr val="tx1"/>
                </a:solidFill>
                <a:effectLst/>
                <a:latin typeface="Garamond" panose="02020404030301010803" pitchFamily="18" charset="0"/>
              </a:rPr>
              <a:t>Shear-Induced</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Polymer</a:t>
            </a:r>
            <a:r>
              <a:rPr lang="tr-TR" altLang="tr-TR" sz="1600" dirty="0">
                <a:solidFill>
                  <a:schemeClr val="tx1"/>
                </a:solidFill>
                <a:effectLst/>
                <a:latin typeface="Garamond" panose="02020404030301010803" pitchFamily="18" charset="0"/>
              </a:rPr>
              <a:t> Liquid </a:t>
            </a:r>
            <a:r>
              <a:rPr lang="tr-TR" altLang="tr-TR" sz="1600" dirty="0" err="1">
                <a:solidFill>
                  <a:schemeClr val="tx1"/>
                </a:solidFill>
                <a:effectLst/>
                <a:latin typeface="Garamond" panose="02020404030301010803" pitchFamily="18" charset="0"/>
              </a:rPr>
              <a:t>Crystalline</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Fibers</a:t>
            </a:r>
            <a:r>
              <a:rPr lang="tr-TR" altLang="tr-TR" sz="1600" dirty="0">
                <a:solidFill>
                  <a:schemeClr val="tx1"/>
                </a:solidFill>
                <a:effectLst/>
                <a:latin typeface="Garamond" panose="02020404030301010803" pitchFamily="18" charset="0"/>
              </a:rPr>
              <a:t> in an </a:t>
            </a:r>
            <a:r>
              <a:rPr lang="tr-TR" altLang="tr-TR" sz="1600" dirty="0" err="1">
                <a:solidFill>
                  <a:schemeClr val="tx1"/>
                </a:solidFill>
                <a:effectLst/>
                <a:latin typeface="Garamond" panose="02020404030301010803" pitchFamily="18" charset="0"/>
              </a:rPr>
              <a:t>Engineering</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Thermoplastic</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Journal</a:t>
            </a:r>
            <a:r>
              <a:rPr lang="tr-TR" altLang="tr-TR" sz="1600" dirty="0">
                <a:solidFill>
                  <a:schemeClr val="tx1"/>
                </a:solidFill>
                <a:effectLst/>
                <a:latin typeface="Garamond" panose="02020404030301010803" pitchFamily="18" charset="0"/>
              </a:rPr>
              <a:t> of </a:t>
            </a:r>
            <a:r>
              <a:rPr lang="tr-TR" altLang="tr-TR" sz="1600" dirty="0" err="1">
                <a:solidFill>
                  <a:schemeClr val="tx1"/>
                </a:solidFill>
                <a:effectLst/>
                <a:latin typeface="Garamond" panose="02020404030301010803" pitchFamily="18" charset="0"/>
              </a:rPr>
              <a:t>Composite</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Materials</a:t>
            </a:r>
            <a:r>
              <a:rPr lang="tr-TR" altLang="tr-TR" sz="1600" dirty="0">
                <a:solidFill>
                  <a:schemeClr val="tx1"/>
                </a:solidFill>
                <a:effectLst/>
                <a:latin typeface="Garamond" panose="02020404030301010803" pitchFamily="18" charset="0"/>
              </a:rPr>
              <a:t>, 30(14): 1613–1626.</a:t>
            </a:r>
            <a:br>
              <a:rPr lang="tr-TR" altLang="tr-TR" sz="1600" dirty="0">
                <a:solidFill>
                  <a:schemeClr val="tx1"/>
                </a:solidFill>
                <a:effectLst/>
                <a:latin typeface="Garamond" panose="02020404030301010803" pitchFamily="18" charset="0"/>
              </a:rPr>
            </a:br>
            <a:r>
              <a:rPr lang="tr-TR" altLang="tr-TR" sz="1600" dirty="0">
                <a:solidFill>
                  <a:schemeClr val="tx1"/>
                </a:solidFill>
                <a:effectLst/>
                <a:latin typeface="Garamond" panose="02020404030301010803" pitchFamily="18" charset="0"/>
              </a:rPr>
              <a:t>5. Akay, M. </a:t>
            </a:r>
            <a:r>
              <a:rPr lang="tr-TR" altLang="tr-TR" sz="1600" dirty="0" err="1">
                <a:solidFill>
                  <a:schemeClr val="tx1"/>
                </a:solidFill>
                <a:effectLst/>
                <a:latin typeface="Garamond" panose="02020404030301010803" pitchFamily="18" charset="0"/>
              </a:rPr>
              <a:t>and</a:t>
            </a:r>
            <a:r>
              <a:rPr lang="tr-TR" altLang="tr-TR" sz="1600" dirty="0">
                <a:solidFill>
                  <a:schemeClr val="tx1"/>
                </a:solidFill>
                <a:effectLst/>
                <a:latin typeface="Garamond" panose="02020404030301010803" pitchFamily="18" charset="0"/>
              </a:rPr>
              <a:t> O¨ </a:t>
            </a:r>
            <a:r>
              <a:rPr lang="tr-TR" altLang="tr-TR" sz="1600" dirty="0" err="1">
                <a:solidFill>
                  <a:schemeClr val="tx1"/>
                </a:solidFill>
                <a:effectLst/>
                <a:latin typeface="Garamond" panose="02020404030301010803" pitchFamily="18" charset="0"/>
              </a:rPr>
              <a:t>zden</a:t>
            </a:r>
            <a:r>
              <a:rPr lang="tr-TR" altLang="tr-TR" sz="1600" dirty="0">
                <a:solidFill>
                  <a:schemeClr val="tx1"/>
                </a:solidFill>
                <a:effectLst/>
                <a:latin typeface="Garamond" panose="02020404030301010803" pitchFamily="18" charset="0"/>
              </a:rPr>
              <a:t>, S. (1994). </a:t>
            </a:r>
            <a:r>
              <a:rPr lang="tr-TR" altLang="tr-TR" sz="1600" dirty="0" err="1">
                <a:solidFill>
                  <a:schemeClr val="tx1"/>
                </a:solidFill>
                <a:effectLst/>
                <a:latin typeface="Garamond" panose="02020404030301010803" pitchFamily="18" charset="0"/>
              </a:rPr>
              <a:t>Measurement</a:t>
            </a:r>
            <a:r>
              <a:rPr lang="tr-TR" altLang="tr-TR" sz="1600" dirty="0">
                <a:solidFill>
                  <a:schemeClr val="tx1"/>
                </a:solidFill>
                <a:effectLst/>
                <a:latin typeface="Garamond" panose="02020404030301010803" pitchFamily="18" charset="0"/>
              </a:rPr>
              <a:t> of </a:t>
            </a:r>
            <a:r>
              <a:rPr lang="tr-TR" altLang="tr-TR" sz="1600" dirty="0" err="1">
                <a:solidFill>
                  <a:schemeClr val="tx1"/>
                </a:solidFill>
                <a:effectLst/>
                <a:latin typeface="Garamond" panose="02020404030301010803" pitchFamily="18" charset="0"/>
              </a:rPr>
              <a:t>Residual</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Stresses</a:t>
            </a:r>
            <a:r>
              <a:rPr lang="tr-TR" altLang="tr-TR" sz="1600" dirty="0">
                <a:solidFill>
                  <a:schemeClr val="tx1"/>
                </a:solidFill>
                <a:effectLst/>
                <a:latin typeface="Garamond" panose="02020404030301010803" pitchFamily="18" charset="0"/>
              </a:rPr>
              <a:t> in </a:t>
            </a:r>
            <a:r>
              <a:rPr lang="tr-TR" altLang="tr-TR" sz="1600" dirty="0" err="1">
                <a:solidFill>
                  <a:schemeClr val="tx1"/>
                </a:solidFill>
                <a:effectLst/>
                <a:latin typeface="Garamond" panose="02020404030301010803" pitchFamily="18" charset="0"/>
              </a:rPr>
              <a:t>Injection</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Moulded</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Thermoplastics</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Polymer</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Testing</a:t>
            </a:r>
            <a:r>
              <a:rPr lang="tr-TR" altLang="tr-TR" sz="1600" dirty="0">
                <a:solidFill>
                  <a:schemeClr val="tx1"/>
                </a:solidFill>
                <a:effectLst/>
                <a:latin typeface="Garamond" panose="02020404030301010803" pitchFamily="18" charset="0"/>
              </a:rPr>
              <a:t>, 13: 323–354.</a:t>
            </a:r>
            <a:br>
              <a:rPr lang="tr-TR" altLang="tr-TR" sz="1600" dirty="0">
                <a:solidFill>
                  <a:schemeClr val="tx1"/>
                </a:solidFill>
                <a:effectLst/>
                <a:latin typeface="Garamond" panose="02020404030301010803" pitchFamily="18" charset="0"/>
              </a:rPr>
            </a:br>
            <a:r>
              <a:rPr lang="tr-TR" altLang="tr-TR" sz="1600" dirty="0">
                <a:solidFill>
                  <a:schemeClr val="tx1"/>
                </a:solidFill>
                <a:effectLst/>
                <a:latin typeface="Garamond" panose="02020404030301010803" pitchFamily="18" charset="0"/>
              </a:rPr>
              <a:t>6. Akay, M. </a:t>
            </a:r>
            <a:r>
              <a:rPr lang="tr-TR" altLang="tr-TR" sz="1600" dirty="0" err="1">
                <a:solidFill>
                  <a:schemeClr val="tx1"/>
                </a:solidFill>
                <a:effectLst/>
                <a:latin typeface="Garamond" panose="02020404030301010803" pitchFamily="18" charset="0"/>
              </a:rPr>
              <a:t>and</a:t>
            </a:r>
            <a:r>
              <a:rPr lang="tr-TR" altLang="tr-TR" sz="1600" dirty="0">
                <a:solidFill>
                  <a:schemeClr val="tx1"/>
                </a:solidFill>
                <a:effectLst/>
                <a:latin typeface="Garamond" panose="02020404030301010803" pitchFamily="18" charset="0"/>
              </a:rPr>
              <a:t> O¨ </a:t>
            </a:r>
            <a:r>
              <a:rPr lang="tr-TR" altLang="tr-TR" sz="1600" dirty="0" err="1">
                <a:solidFill>
                  <a:schemeClr val="tx1"/>
                </a:solidFill>
                <a:effectLst/>
                <a:latin typeface="Garamond" panose="02020404030301010803" pitchFamily="18" charset="0"/>
              </a:rPr>
              <a:t>zden</a:t>
            </a:r>
            <a:r>
              <a:rPr lang="tr-TR" altLang="tr-TR" sz="1600" dirty="0">
                <a:solidFill>
                  <a:schemeClr val="tx1"/>
                </a:solidFill>
                <a:effectLst/>
                <a:latin typeface="Garamond" panose="02020404030301010803" pitchFamily="18" charset="0"/>
              </a:rPr>
              <a:t>, S. (1996). </a:t>
            </a:r>
            <a:r>
              <a:rPr lang="tr-TR" altLang="tr-TR" sz="1600" dirty="0" err="1">
                <a:solidFill>
                  <a:schemeClr val="tx1"/>
                </a:solidFill>
                <a:effectLst/>
                <a:latin typeface="Garamond" panose="02020404030301010803" pitchFamily="18" charset="0"/>
              </a:rPr>
              <a:t>Influence</a:t>
            </a:r>
            <a:r>
              <a:rPr lang="tr-TR" altLang="tr-TR" sz="1600" dirty="0">
                <a:solidFill>
                  <a:schemeClr val="tx1"/>
                </a:solidFill>
                <a:effectLst/>
                <a:latin typeface="Garamond" panose="02020404030301010803" pitchFamily="18" charset="0"/>
              </a:rPr>
              <a:t> of </a:t>
            </a:r>
            <a:r>
              <a:rPr lang="tr-TR" altLang="tr-TR" sz="1600" dirty="0" err="1">
                <a:solidFill>
                  <a:schemeClr val="tx1"/>
                </a:solidFill>
                <a:effectLst/>
                <a:latin typeface="Garamond" panose="02020404030301010803" pitchFamily="18" charset="0"/>
              </a:rPr>
              <a:t>Residual</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Stresses</a:t>
            </a:r>
            <a:r>
              <a:rPr lang="tr-TR" altLang="tr-TR" sz="1600" dirty="0">
                <a:solidFill>
                  <a:schemeClr val="tx1"/>
                </a:solidFill>
                <a:effectLst/>
                <a:latin typeface="Garamond" panose="02020404030301010803" pitchFamily="18" charset="0"/>
              </a:rPr>
              <a:t> on </a:t>
            </a:r>
            <a:r>
              <a:rPr lang="tr-TR" altLang="tr-TR" sz="1600" dirty="0" err="1">
                <a:solidFill>
                  <a:schemeClr val="tx1"/>
                </a:solidFill>
                <a:effectLst/>
                <a:latin typeface="Garamond" panose="02020404030301010803" pitchFamily="18" charset="0"/>
              </a:rPr>
              <a:t>Mechanical</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and</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Thermal</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Properties</a:t>
            </a:r>
            <a:r>
              <a:rPr lang="tr-TR" altLang="tr-TR" sz="1600" dirty="0">
                <a:solidFill>
                  <a:schemeClr val="tx1"/>
                </a:solidFill>
                <a:effectLst/>
                <a:latin typeface="Garamond" panose="02020404030301010803" pitchFamily="18" charset="0"/>
              </a:rPr>
              <a:t> of </a:t>
            </a:r>
            <a:r>
              <a:rPr lang="tr-TR" altLang="tr-TR" sz="1600" dirty="0" err="1">
                <a:solidFill>
                  <a:schemeClr val="tx1"/>
                </a:solidFill>
                <a:effectLst/>
                <a:latin typeface="Garamond" panose="02020404030301010803" pitchFamily="18" charset="0"/>
              </a:rPr>
              <a:t>Injection</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Moulded</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Polycarbonate</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Plastics</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Rubber</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and</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Composites</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Processing</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and</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App</a:t>
            </a:r>
            <a:r>
              <a:rPr lang="tr-TR" altLang="tr-TR" sz="1600" dirty="0">
                <a:solidFill>
                  <a:schemeClr val="tx1"/>
                </a:solidFill>
                <a:effectLst/>
                <a:latin typeface="Garamond" panose="02020404030301010803" pitchFamily="18" charset="0"/>
              </a:rPr>
              <a:t>., 25(3): 138–144.</a:t>
            </a:r>
            <a:br>
              <a:rPr lang="tr-TR" altLang="tr-TR" sz="1600" dirty="0">
                <a:solidFill>
                  <a:schemeClr val="tx1"/>
                </a:solidFill>
                <a:effectLst/>
                <a:latin typeface="Garamond" panose="02020404030301010803" pitchFamily="18" charset="0"/>
              </a:rPr>
            </a:br>
            <a:r>
              <a:rPr lang="tr-TR" altLang="tr-TR" sz="1600" dirty="0">
                <a:solidFill>
                  <a:schemeClr val="tx1"/>
                </a:solidFill>
                <a:effectLst/>
                <a:latin typeface="Garamond" panose="02020404030301010803" pitchFamily="18" charset="0"/>
              </a:rPr>
              <a:t>7. </a:t>
            </a:r>
            <a:r>
              <a:rPr lang="tr-TR" altLang="tr-TR" sz="1600" dirty="0" err="1">
                <a:solidFill>
                  <a:schemeClr val="tx1"/>
                </a:solidFill>
                <a:effectLst/>
                <a:latin typeface="Garamond" panose="02020404030301010803" pitchFamily="18" charset="0"/>
              </a:rPr>
              <a:t>Jeronimidis</a:t>
            </a:r>
            <a:r>
              <a:rPr lang="tr-TR" altLang="tr-TR" sz="1600" dirty="0">
                <a:solidFill>
                  <a:schemeClr val="tx1"/>
                </a:solidFill>
                <a:effectLst/>
                <a:latin typeface="Garamond" panose="02020404030301010803" pitchFamily="18" charset="0"/>
              </a:rPr>
              <a:t>, G. </a:t>
            </a:r>
            <a:r>
              <a:rPr lang="tr-TR" altLang="tr-TR" sz="1600" dirty="0" err="1">
                <a:solidFill>
                  <a:schemeClr val="tx1"/>
                </a:solidFill>
                <a:effectLst/>
                <a:latin typeface="Garamond" panose="02020404030301010803" pitchFamily="18" charset="0"/>
              </a:rPr>
              <a:t>and</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Parkyn</a:t>
            </a:r>
            <a:r>
              <a:rPr lang="tr-TR" altLang="tr-TR" sz="1600" dirty="0">
                <a:solidFill>
                  <a:schemeClr val="tx1"/>
                </a:solidFill>
                <a:effectLst/>
                <a:latin typeface="Garamond" panose="02020404030301010803" pitchFamily="18" charset="0"/>
              </a:rPr>
              <a:t>, A. T. (1998). </a:t>
            </a:r>
            <a:r>
              <a:rPr lang="tr-TR" altLang="tr-TR" sz="1600" dirty="0" err="1">
                <a:solidFill>
                  <a:schemeClr val="tx1"/>
                </a:solidFill>
                <a:effectLst/>
                <a:latin typeface="Garamond" panose="02020404030301010803" pitchFamily="18" charset="0"/>
              </a:rPr>
              <a:t>Residual</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Stresses</a:t>
            </a:r>
            <a:r>
              <a:rPr lang="tr-TR" altLang="tr-TR" sz="1600" dirty="0">
                <a:solidFill>
                  <a:schemeClr val="tx1"/>
                </a:solidFill>
                <a:effectLst/>
                <a:latin typeface="Garamond" panose="02020404030301010803" pitchFamily="18" charset="0"/>
              </a:rPr>
              <a:t> in </a:t>
            </a:r>
            <a:r>
              <a:rPr lang="tr-TR" altLang="tr-TR" sz="1600" dirty="0" err="1">
                <a:solidFill>
                  <a:schemeClr val="tx1"/>
                </a:solidFill>
                <a:effectLst/>
                <a:latin typeface="Garamond" panose="02020404030301010803" pitchFamily="18" charset="0"/>
              </a:rPr>
              <a:t>Carbon</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Fibre-Thermoplastic</a:t>
            </a:r>
            <a:r>
              <a:rPr lang="tr-TR" altLang="tr-TR" sz="1600" dirty="0">
                <a:solidFill>
                  <a:schemeClr val="tx1"/>
                </a:solidFill>
                <a:effectLst/>
                <a:latin typeface="Garamond" panose="02020404030301010803" pitchFamily="18" charset="0"/>
              </a:rPr>
              <a:t> Matris </a:t>
            </a:r>
            <a:r>
              <a:rPr lang="tr-TR" altLang="tr-TR" sz="1600" dirty="0" err="1">
                <a:solidFill>
                  <a:schemeClr val="tx1"/>
                </a:solidFill>
                <a:effectLst/>
                <a:latin typeface="Garamond" panose="02020404030301010803" pitchFamily="18" charset="0"/>
              </a:rPr>
              <a:t>Laminates</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Journal</a:t>
            </a:r>
            <a:r>
              <a:rPr lang="tr-TR" altLang="tr-TR" sz="1600" dirty="0">
                <a:solidFill>
                  <a:schemeClr val="tx1"/>
                </a:solidFill>
                <a:effectLst/>
                <a:latin typeface="Garamond" panose="02020404030301010803" pitchFamily="18" charset="0"/>
              </a:rPr>
              <a:t> of </a:t>
            </a:r>
            <a:r>
              <a:rPr lang="tr-TR" altLang="tr-TR" sz="1600" dirty="0" err="1">
                <a:solidFill>
                  <a:schemeClr val="tx1"/>
                </a:solidFill>
                <a:effectLst/>
                <a:latin typeface="Garamond" panose="02020404030301010803" pitchFamily="18" charset="0"/>
              </a:rPr>
              <a:t>Composite</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Materials</a:t>
            </a:r>
            <a:r>
              <a:rPr lang="tr-TR" altLang="tr-TR" sz="1600" dirty="0">
                <a:solidFill>
                  <a:schemeClr val="tx1"/>
                </a:solidFill>
                <a:effectLst/>
                <a:latin typeface="Garamond" panose="02020404030301010803" pitchFamily="18" charset="0"/>
              </a:rPr>
              <a:t>, 22(5): 401–415.</a:t>
            </a:r>
            <a:br>
              <a:rPr lang="tr-TR" altLang="tr-TR" sz="1600" dirty="0">
                <a:solidFill>
                  <a:schemeClr val="tx1"/>
                </a:solidFill>
                <a:effectLst/>
                <a:latin typeface="Garamond" panose="02020404030301010803" pitchFamily="18" charset="0"/>
              </a:rPr>
            </a:br>
            <a:r>
              <a:rPr lang="tr-TR" altLang="tr-TR" sz="1600" dirty="0">
                <a:solidFill>
                  <a:schemeClr val="tx1"/>
                </a:solidFill>
                <a:effectLst/>
                <a:latin typeface="Garamond" panose="02020404030301010803" pitchFamily="18" charset="0"/>
              </a:rPr>
              <a:t>8. </a:t>
            </a:r>
            <a:r>
              <a:rPr lang="tr-TR" altLang="tr-TR" sz="1600" dirty="0" err="1">
                <a:solidFill>
                  <a:schemeClr val="tx1"/>
                </a:solidFill>
                <a:effectLst/>
                <a:latin typeface="Garamond" panose="02020404030301010803" pitchFamily="18" charset="0"/>
              </a:rPr>
              <a:t>Chung</a:t>
            </a:r>
            <a:r>
              <a:rPr lang="tr-TR" altLang="tr-TR" sz="1600" dirty="0">
                <a:solidFill>
                  <a:schemeClr val="tx1"/>
                </a:solidFill>
                <a:effectLst/>
                <a:latin typeface="Garamond" panose="02020404030301010803" pitchFamily="18" charset="0"/>
              </a:rPr>
              <a:t>, I., Sun, C. T., </a:t>
            </a:r>
            <a:r>
              <a:rPr lang="tr-TR" altLang="tr-TR" sz="1600" dirty="0" err="1">
                <a:solidFill>
                  <a:schemeClr val="tx1"/>
                </a:solidFill>
                <a:effectLst/>
                <a:latin typeface="Garamond" panose="02020404030301010803" pitchFamily="18" charset="0"/>
              </a:rPr>
              <a:t>and</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Chang</a:t>
            </a:r>
            <a:r>
              <a:rPr lang="tr-TR" altLang="tr-TR" sz="1600" dirty="0">
                <a:solidFill>
                  <a:schemeClr val="tx1"/>
                </a:solidFill>
                <a:effectLst/>
                <a:latin typeface="Garamond" panose="02020404030301010803" pitchFamily="18" charset="0"/>
              </a:rPr>
              <a:t>, I. Y. (1993). </a:t>
            </a:r>
            <a:r>
              <a:rPr lang="tr-TR" altLang="tr-TR" sz="1600" dirty="0" err="1">
                <a:solidFill>
                  <a:schemeClr val="tx1"/>
                </a:solidFill>
                <a:effectLst/>
                <a:latin typeface="Garamond" panose="02020404030301010803" pitchFamily="18" charset="0"/>
              </a:rPr>
              <a:t>Modeling</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Creep</a:t>
            </a:r>
            <a:r>
              <a:rPr lang="tr-TR" altLang="tr-TR" sz="1600" dirty="0">
                <a:solidFill>
                  <a:schemeClr val="tx1"/>
                </a:solidFill>
                <a:effectLst/>
                <a:latin typeface="Garamond" panose="02020404030301010803" pitchFamily="18" charset="0"/>
              </a:rPr>
              <a:t> in </a:t>
            </a:r>
            <a:r>
              <a:rPr lang="tr-TR" altLang="tr-TR" sz="1600" dirty="0" err="1">
                <a:solidFill>
                  <a:schemeClr val="tx1"/>
                </a:solidFill>
                <a:effectLst/>
                <a:latin typeface="Garamond" panose="02020404030301010803" pitchFamily="18" charset="0"/>
              </a:rPr>
              <a:t>Thermoplastic</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Composites</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Journal</a:t>
            </a:r>
            <a:r>
              <a:rPr lang="tr-TR" altLang="tr-TR" sz="1600" dirty="0">
                <a:solidFill>
                  <a:schemeClr val="tx1"/>
                </a:solidFill>
                <a:effectLst/>
                <a:latin typeface="Garamond" panose="02020404030301010803" pitchFamily="18" charset="0"/>
              </a:rPr>
              <a:t> of </a:t>
            </a:r>
            <a:r>
              <a:rPr lang="tr-TR" altLang="tr-TR" sz="1600" dirty="0" err="1">
                <a:solidFill>
                  <a:schemeClr val="tx1"/>
                </a:solidFill>
                <a:effectLst/>
                <a:latin typeface="Garamond" panose="02020404030301010803" pitchFamily="18" charset="0"/>
              </a:rPr>
              <a:t>Composite</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Materials</a:t>
            </a:r>
            <a:r>
              <a:rPr lang="tr-TR" altLang="tr-TR" sz="1600" dirty="0">
                <a:solidFill>
                  <a:schemeClr val="tx1"/>
                </a:solidFill>
                <a:effectLst/>
                <a:latin typeface="Garamond" panose="02020404030301010803" pitchFamily="18" charset="0"/>
              </a:rPr>
              <a:t>, 27(10): 1009–1029.</a:t>
            </a:r>
            <a:br>
              <a:rPr lang="tr-TR" altLang="tr-TR" sz="1600" dirty="0">
                <a:solidFill>
                  <a:schemeClr val="tx1"/>
                </a:solidFill>
                <a:effectLst/>
                <a:latin typeface="Garamond" panose="02020404030301010803" pitchFamily="18" charset="0"/>
              </a:rPr>
            </a:br>
            <a:r>
              <a:rPr lang="tr-TR" altLang="tr-TR" sz="1600" dirty="0">
                <a:solidFill>
                  <a:schemeClr val="tx1"/>
                </a:solidFill>
                <a:effectLst/>
                <a:latin typeface="Garamond" panose="02020404030301010803" pitchFamily="18" charset="0"/>
              </a:rPr>
              <a:t>9. </a:t>
            </a:r>
            <a:r>
              <a:rPr lang="tr-TR" altLang="tr-TR" sz="1600" dirty="0" err="1">
                <a:solidFill>
                  <a:schemeClr val="tx1"/>
                </a:solidFill>
                <a:effectLst/>
                <a:latin typeface="Garamond" panose="02020404030301010803" pitchFamily="18" charset="0"/>
              </a:rPr>
              <a:t>Domb</a:t>
            </a:r>
            <a:r>
              <a:rPr lang="tr-TR" altLang="tr-TR" sz="1600" dirty="0">
                <a:solidFill>
                  <a:schemeClr val="tx1"/>
                </a:solidFill>
                <a:effectLst/>
                <a:latin typeface="Garamond" panose="02020404030301010803" pitchFamily="18" charset="0"/>
              </a:rPr>
              <a:t>, M. M. </a:t>
            </a:r>
            <a:r>
              <a:rPr lang="tr-TR" altLang="tr-TR" sz="1600" dirty="0" err="1">
                <a:solidFill>
                  <a:schemeClr val="tx1"/>
                </a:solidFill>
                <a:effectLst/>
                <a:latin typeface="Garamond" panose="02020404030301010803" pitchFamily="18" charset="0"/>
              </a:rPr>
              <a:t>and</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Hansen</a:t>
            </a:r>
            <a:r>
              <a:rPr lang="tr-TR" altLang="tr-TR" sz="1600" dirty="0">
                <a:solidFill>
                  <a:schemeClr val="tx1"/>
                </a:solidFill>
                <a:effectLst/>
                <a:latin typeface="Garamond" panose="02020404030301010803" pitchFamily="18" charset="0"/>
              </a:rPr>
              <a:t>, J. S. (1998). The </a:t>
            </a:r>
            <a:r>
              <a:rPr lang="tr-TR" altLang="tr-TR" sz="1600" dirty="0" err="1">
                <a:solidFill>
                  <a:schemeClr val="tx1"/>
                </a:solidFill>
                <a:effectLst/>
                <a:latin typeface="Garamond" panose="02020404030301010803" pitchFamily="18" charset="0"/>
              </a:rPr>
              <a:t>Effect</a:t>
            </a:r>
            <a:r>
              <a:rPr lang="tr-TR" altLang="tr-TR" sz="1600" dirty="0">
                <a:solidFill>
                  <a:schemeClr val="tx1"/>
                </a:solidFill>
                <a:effectLst/>
                <a:latin typeface="Garamond" panose="02020404030301010803" pitchFamily="18" charset="0"/>
              </a:rPr>
              <a:t> of </a:t>
            </a:r>
            <a:r>
              <a:rPr lang="tr-TR" altLang="tr-TR" sz="1600" dirty="0" err="1">
                <a:solidFill>
                  <a:schemeClr val="tx1"/>
                </a:solidFill>
                <a:effectLst/>
                <a:latin typeface="Garamond" panose="02020404030301010803" pitchFamily="18" charset="0"/>
              </a:rPr>
              <a:t>Cooling</a:t>
            </a:r>
            <a:r>
              <a:rPr lang="tr-TR" altLang="tr-TR" sz="1600" dirty="0">
                <a:solidFill>
                  <a:schemeClr val="tx1"/>
                </a:solidFill>
                <a:effectLst/>
                <a:latin typeface="Garamond" panose="02020404030301010803" pitchFamily="18" charset="0"/>
              </a:rPr>
              <a:t> Rate on </a:t>
            </a:r>
            <a:r>
              <a:rPr lang="tr-TR" altLang="tr-TR" sz="1600" dirty="0" err="1">
                <a:solidFill>
                  <a:schemeClr val="tx1"/>
                </a:solidFill>
                <a:effectLst/>
                <a:latin typeface="Garamond" panose="02020404030301010803" pitchFamily="18" charset="0"/>
              </a:rPr>
              <a:t>Free-Edge</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Stress</a:t>
            </a:r>
            <a:r>
              <a:rPr lang="tr-TR" altLang="tr-TR" sz="1600" dirty="0">
                <a:solidFill>
                  <a:schemeClr val="tx1"/>
                </a:solidFill>
                <a:effectLst/>
                <a:latin typeface="Garamond" panose="02020404030301010803" pitchFamily="18" charset="0"/>
              </a:rPr>
              <a:t> Development in Semi-</a:t>
            </a:r>
            <a:r>
              <a:rPr lang="tr-TR" altLang="tr-TR" sz="1600" dirty="0" err="1">
                <a:solidFill>
                  <a:schemeClr val="tx1"/>
                </a:solidFill>
                <a:effectLst/>
                <a:latin typeface="Garamond" panose="02020404030301010803" pitchFamily="18" charset="0"/>
              </a:rPr>
              <a:t>Crystalline</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Thermoplastic</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Laminates</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Journal</a:t>
            </a:r>
            <a:r>
              <a:rPr lang="tr-TR" altLang="tr-TR" sz="1600" dirty="0">
                <a:solidFill>
                  <a:schemeClr val="tx1"/>
                </a:solidFill>
                <a:effectLst/>
                <a:latin typeface="Garamond" panose="02020404030301010803" pitchFamily="18" charset="0"/>
              </a:rPr>
              <a:t> of </a:t>
            </a:r>
            <a:r>
              <a:rPr lang="tr-TR" altLang="tr-TR" sz="1600" dirty="0" err="1">
                <a:solidFill>
                  <a:schemeClr val="tx1"/>
                </a:solidFill>
                <a:effectLst/>
                <a:latin typeface="Garamond" panose="02020404030301010803" pitchFamily="18" charset="0"/>
              </a:rPr>
              <a:t>Composite</a:t>
            </a:r>
            <a:r>
              <a:rPr lang="tr-TR" altLang="tr-TR" sz="1600" dirty="0">
                <a:solidFill>
                  <a:schemeClr val="tx1"/>
                </a:solidFill>
                <a:effectLst/>
                <a:latin typeface="Garamond" panose="02020404030301010803" pitchFamily="18" charset="0"/>
              </a:rPr>
              <a:t> </a:t>
            </a:r>
            <a:r>
              <a:rPr lang="tr-TR" altLang="tr-TR" sz="1600" dirty="0" err="1">
                <a:solidFill>
                  <a:schemeClr val="tx1"/>
                </a:solidFill>
                <a:effectLst/>
                <a:latin typeface="Garamond" panose="02020404030301010803" pitchFamily="18" charset="0"/>
              </a:rPr>
              <a:t>Materials</a:t>
            </a:r>
            <a:r>
              <a:rPr lang="tr-TR" altLang="tr-TR" sz="1600" dirty="0">
                <a:solidFill>
                  <a:schemeClr val="tx1"/>
                </a:solidFill>
                <a:effectLst/>
                <a:latin typeface="Garamond" panose="02020404030301010803" pitchFamily="18" charset="0"/>
              </a:rPr>
              <a:t>, 32(4): 361–385.</a:t>
            </a:r>
            <a:r>
              <a:rPr lang="tr-TR" altLang="tr-TR" sz="1600" dirty="0" smtClean="0">
                <a:solidFill>
                  <a:schemeClr val="tx1"/>
                </a:solidFill>
                <a:effectLst/>
                <a:latin typeface="Garamond" panose="02020404030301010803" pitchFamily="18" charset="0"/>
              </a:rPr>
              <a:t/>
            </a:r>
            <a:br>
              <a:rPr lang="tr-TR" altLang="tr-TR" sz="1600" dirty="0" smtClean="0">
                <a:solidFill>
                  <a:schemeClr val="tx1"/>
                </a:solidFill>
                <a:effectLst/>
                <a:latin typeface="Garamond" panose="02020404030301010803" pitchFamily="18" charset="0"/>
              </a:rPr>
            </a:br>
            <a:r>
              <a:rPr lang="en-US" altLang="tr-TR" sz="1600" dirty="0" smtClean="0">
                <a:solidFill>
                  <a:schemeClr val="tx1"/>
                </a:solidFill>
                <a:effectLst/>
                <a:latin typeface="Garamond" panose="02020404030301010803" pitchFamily="18" charset="0"/>
              </a:rPr>
              <a:t> </a:t>
            </a:r>
            <a:r>
              <a:rPr lang="tr-TR" altLang="tr-TR" sz="1600" dirty="0" smtClean="0">
                <a:solidFill>
                  <a:schemeClr val="tx1"/>
                </a:solidFill>
                <a:effectLst/>
                <a:latin typeface="Garamond" panose="02020404030301010803" pitchFamily="18" charset="0"/>
              </a:rPr>
              <a:t/>
            </a:r>
            <a:br>
              <a:rPr lang="tr-TR" altLang="tr-TR" sz="1600" dirty="0" smtClean="0">
                <a:solidFill>
                  <a:schemeClr val="tx1"/>
                </a:solidFill>
                <a:effectLst/>
                <a:latin typeface="Garamond" panose="02020404030301010803" pitchFamily="18" charset="0"/>
              </a:rPr>
            </a:br>
            <a:r>
              <a:rPr lang="en-US" altLang="tr-TR" sz="1600" dirty="0" smtClean="0">
                <a:solidFill>
                  <a:schemeClr val="tx1"/>
                </a:solidFill>
                <a:effectLst/>
                <a:latin typeface="Garamond" panose="02020404030301010803" pitchFamily="18" charset="0"/>
              </a:rPr>
              <a:t> </a:t>
            </a:r>
            <a:r>
              <a:rPr lang="tr-TR" altLang="tr-TR" sz="1600" dirty="0" smtClean="0">
                <a:solidFill>
                  <a:schemeClr val="tx1"/>
                </a:solidFill>
                <a:effectLst/>
                <a:latin typeface="Garamond" panose="02020404030301010803" pitchFamily="18" charset="0"/>
              </a:rPr>
              <a:t/>
            </a:r>
            <a:br>
              <a:rPr lang="tr-TR" altLang="tr-TR" sz="1600" dirty="0" smtClean="0">
                <a:solidFill>
                  <a:schemeClr val="tx1"/>
                </a:solidFill>
                <a:effectLst/>
                <a:latin typeface="Garamond" panose="02020404030301010803" pitchFamily="18" charset="0"/>
              </a:rPr>
            </a:br>
            <a:r>
              <a:rPr lang="en-US" altLang="tr-TR" sz="1600" dirty="0" smtClean="0">
                <a:solidFill>
                  <a:schemeClr val="tx1"/>
                </a:solidFill>
                <a:effectLst/>
                <a:latin typeface="Garamond" panose="02020404030301010803" pitchFamily="18" charset="0"/>
              </a:rPr>
              <a:t> </a:t>
            </a:r>
            <a:r>
              <a:rPr lang="tr-TR" altLang="tr-TR" sz="1600" dirty="0" smtClean="0">
                <a:solidFill>
                  <a:schemeClr val="tx1"/>
                </a:solidFill>
                <a:effectLst/>
                <a:latin typeface="Garamond" panose="02020404030301010803" pitchFamily="18" charset="0"/>
              </a:rPr>
              <a:t/>
            </a:r>
            <a:br>
              <a:rPr lang="tr-TR" altLang="tr-TR" sz="1600" dirty="0" smtClean="0">
                <a:solidFill>
                  <a:schemeClr val="tx1"/>
                </a:solidFill>
                <a:effectLst/>
                <a:latin typeface="Garamond" panose="02020404030301010803" pitchFamily="18" charset="0"/>
              </a:rPr>
            </a:br>
            <a:endParaRPr lang="en-US" altLang="tr-TR" sz="1600" dirty="0" smtClean="0">
              <a:solidFill>
                <a:schemeClr val="tx1"/>
              </a:solidFill>
              <a:effectLst/>
              <a:latin typeface="Garamond" panose="02020404030301010803" pitchFamily="18" charset="0"/>
            </a:endParaRPr>
          </a:p>
        </p:txBody>
      </p:sp>
      <p:sp>
        <p:nvSpPr>
          <p:cNvPr id="4"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27</a:t>
            </a:fld>
            <a:endParaRPr lang="en-US" altLang="tr-TR" sz="1200" b="0" dirty="0">
              <a:latin typeface="Arial"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3"/>
          </p:nvPr>
        </p:nvSpPr>
        <p:spPr>
          <a:xfrm>
            <a:off x="1187624" y="1628800"/>
            <a:ext cx="6400800" cy="2016224"/>
          </a:xfrm>
        </p:spPr>
        <p:txBody>
          <a:bodyPr>
            <a:noAutofit/>
          </a:bodyPr>
          <a:lstStyle/>
          <a:p>
            <a:pPr marL="0" indent="0" algn="ctr">
              <a:buFont typeface="Wingdings" pitchFamily="2" charset="2"/>
              <a:buNone/>
              <a:defRPr/>
            </a:pPr>
            <a:endParaRPr lang="tr-TR" sz="3600" b="1" dirty="0" smtClean="0">
              <a:latin typeface="Garamond" panose="02020404030301010803" pitchFamily="18" charset="0"/>
            </a:endParaRPr>
          </a:p>
          <a:p>
            <a:pPr marL="0" indent="0" algn="ctr">
              <a:buFont typeface="Wingdings" pitchFamily="2" charset="2"/>
              <a:buNone/>
              <a:defRPr/>
            </a:pPr>
            <a:endParaRPr lang="tr-TR" sz="3600" b="1" dirty="0">
              <a:latin typeface="Garamond" panose="02020404030301010803" pitchFamily="18" charset="0"/>
            </a:endParaRPr>
          </a:p>
          <a:p>
            <a:pPr marL="0" indent="0" algn="ctr">
              <a:buFont typeface="Wingdings" pitchFamily="2" charset="2"/>
              <a:buNone/>
              <a:defRPr/>
            </a:pPr>
            <a:r>
              <a:rPr lang="tr-TR" sz="3600" b="1" dirty="0" smtClean="0">
                <a:latin typeface="Garamond" panose="02020404030301010803" pitchFamily="18" charset="0"/>
              </a:rPr>
              <a:t>THANKS</a:t>
            </a:r>
            <a:endParaRPr lang="tr-TR" sz="3600" b="1" dirty="0">
              <a:latin typeface="Garamond" panose="02020404030301010803" pitchFamily="18" charset="0"/>
            </a:endParaRPr>
          </a:p>
        </p:txBody>
      </p:sp>
      <p:sp>
        <p:nvSpPr>
          <p:cNvPr id="4" name="Rectangle 3"/>
          <p:cNvSpPr txBox="1">
            <a:spLocks noGrp="1" noChangeArrowheads="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eaLnBrk="1" hangingPunct="1">
              <a:spcBef>
                <a:spcPct val="0"/>
              </a:spcBef>
              <a:buClrTx/>
              <a:buSzTx/>
              <a:buFontTx/>
              <a:buNone/>
            </a:pPr>
            <a:fld id="{354F94D2-DFA5-4913-8DE8-58A574C0F6B3}" type="slidenum">
              <a:rPr lang="en-US" altLang="tr-TR" sz="1200" b="0">
                <a:latin typeface="Arial" charset="0"/>
              </a:rPr>
              <a:pPr algn="r" eaLnBrk="1" hangingPunct="1">
                <a:spcBef>
                  <a:spcPct val="0"/>
                </a:spcBef>
                <a:buClrTx/>
                <a:buSzTx/>
                <a:buFontTx/>
                <a:buNone/>
              </a:pPr>
              <a:t>28</a:t>
            </a:fld>
            <a:endParaRPr lang="en-US" altLang="tr-TR" sz="1200" b="0" dirty="0">
              <a:latin typeface="Arial" charset="0"/>
            </a:endParaRPr>
          </a:p>
        </p:txBody>
      </p:sp>
    </p:spTree>
  </p:cSld>
  <p:clrMapOvr>
    <a:masterClrMapping/>
  </p:clrMapOvr>
</p:sld>
</file>

<file path=ppt/theme/theme1.xml><?xml version="1.0" encoding="utf-8"?>
<a:theme xmlns:a="http://schemas.openxmlformats.org/drawingml/2006/main" name="Hava Akımı">
  <a:themeElements>
    <a:clrScheme name="Hava Akımı">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Hava Akımı">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ava Akımı">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3768114</TotalTime>
  <Words>1141</Words>
  <Application>Microsoft Office PowerPoint</Application>
  <PresentationFormat>On-screen Show (4:3)</PresentationFormat>
  <Paragraphs>148</Paragraphs>
  <Slides>28</Slides>
  <Notes>6</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Hava Akımı</vt:lpstr>
      <vt:lpstr>13_一般</vt:lpstr>
      <vt:lpstr>About OMICS Group</vt:lpstr>
      <vt:lpstr>About OMICS Group Conferences</vt:lpstr>
      <vt:lpstr>PowerPoint Presentation</vt:lpstr>
      <vt:lpstr>CONTENTS</vt:lpstr>
      <vt:lpstr>PowerPoint Presentation</vt:lpstr>
      <vt:lpstr>PowerPoint Presentation</vt:lpstr>
      <vt:lpstr>PowerPoint Presentation</vt:lpstr>
      <vt:lpstr>Moreover, thermoplastic composites possess the unique characteristic that they may be remelted and repaired; they can be remelted for repairing local cracks and delaminations. As a result of their potential for high production rates and lowmaterial costs, thermoplastic composites are of interest in a wide range of sectors including the automotive, construction and aerospace industries </vt:lpstr>
      <vt:lpstr>III.MATERIAL AND METHODE</vt:lpstr>
      <vt:lpstr> Table 1.The processing  parameters for the Polyetherimide   thermoplastic composites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Finally, we determined the thermal stability of the thermoplastic composite  samples using Q50 TGA equipment supplied by TA Instruments.  The samples (12mg) were heated from room temperature to 10000 C at a rate of 250C /min in nitrogen atmosphere.  The temperature of 15 wt% loss was taken as the onset degradation temperature (T15).   Figure 6. shows the TGA results for neat Polyetherimide  and its TiO2-reinforced Thermoplastic composites.Up to 30 wt% there is no remarkable change in the thermal stability of the PEI composites. However, we would expect increasing theTiO2 loading beyond this point to produce a decrease in thermal stability. The 30 wt% loading reduced the maximum decomposition temperature by 220C.   </vt:lpstr>
      <vt:lpstr>PowerPoint Presentation</vt:lpstr>
      <vt:lpstr>PowerPoint Presentation</vt:lpstr>
      <vt:lpstr>V. REFERENCES :    1. Jegley, D. (1993). Impact-Damaged Graphite-Thermoplastic Trapezoidal-Corrugation Sandwich and Semi-Sandwich Panels, Journal of Composite Materials, 27(5): 526–538.   2. Gascoigne, H. E. (1994). Residual Surface Stresses in Laminated Cross-Ply Fiber-Epoxy Composite Materials, Experimental Mechanics, 34(1): 27–36. 3. Cantwell, W. J. (1996). The Influence of Stamping Temperature on the Properties of a Glass Matt Thermoplastic Composite, Journal of Composite Materials, 30(11): 1266–1281. 4. Shi, F. F. (1996). The Mechanical Properties and Deformation of Shear-Induced Polymer Liquid Crystalline Fibers in an Engineering Thermoplastic, Journal of Composite Materials, 30(14): 1613–1626. 5. Akay, M. and O¨ zden, S. (1994). Measurement of Residual Stresses in Injection Moulded Thermoplastics, Polymer Testing, 13: 323–354. 6. Akay, M. and O¨ zden, S. (1996). Influence of Residual Stresses on Mechanical and Thermal Properties of Injection Moulded Polycarbonate, Plastics, Rubber and Composites Processing and App., 25(3): 138–144. 7. Jeronimidis, G. and Parkyn, A. T. (1998). Residual Stresses in Carbon Fibre-Thermoplastic Matris Laminates, Journal of Composite Materials, 22(5): 401–415. 8. Chung, I., Sun, C. T., and Chang, I. Y. (1993). Modeling Creep in Thermoplastic Composites, Journal of Composite Materials, 27(10): 1009–1029. 9. Domb, M. M. and Hansen, J. S. (1998). The Effect of Cooling Rate on Free-Edge Stress Development in Semi-Crystalline Thermoplastic Laminates, Journal of Composite Materials, 32(4): 361–385.       </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Küreselleşme, Teknolojiler ve Bilişim Teknolojileri Etkileşimi</dc:title>
  <dc:creator>AlpKor</dc:creator>
  <cp:lastModifiedBy>valentina</cp:lastModifiedBy>
  <cp:revision>728</cp:revision>
  <dcterms:created xsi:type="dcterms:W3CDTF">2004-03-28T14:12:09Z</dcterms:created>
  <dcterms:modified xsi:type="dcterms:W3CDTF">2015-10-15T11:47:13Z</dcterms:modified>
</cp:coreProperties>
</file>