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49"/>
  </p:notesMasterIdLst>
  <p:sldIdLst>
    <p:sldId id="257" r:id="rId2"/>
    <p:sldId id="258" r:id="rId3"/>
    <p:sldId id="265" r:id="rId4"/>
    <p:sldId id="318" r:id="rId5"/>
    <p:sldId id="284" r:id="rId6"/>
    <p:sldId id="263" r:id="rId7"/>
    <p:sldId id="282" r:id="rId8"/>
    <p:sldId id="309" r:id="rId9"/>
    <p:sldId id="281" r:id="rId10"/>
    <p:sldId id="286" r:id="rId11"/>
    <p:sldId id="266" r:id="rId12"/>
    <p:sldId id="293" r:id="rId13"/>
    <p:sldId id="288" r:id="rId14"/>
    <p:sldId id="312" r:id="rId15"/>
    <p:sldId id="269" r:id="rId16"/>
    <p:sldId id="272" r:id="rId17"/>
    <p:sldId id="273" r:id="rId18"/>
    <p:sldId id="291" r:id="rId19"/>
    <p:sldId id="271" r:id="rId20"/>
    <p:sldId id="292" r:id="rId21"/>
    <p:sldId id="275" r:id="rId22"/>
    <p:sldId id="267" r:id="rId23"/>
    <p:sldId id="296" r:id="rId24"/>
    <p:sldId id="297" r:id="rId25"/>
    <p:sldId id="295" r:id="rId26"/>
    <p:sldId id="304" r:id="rId27"/>
    <p:sldId id="277" r:id="rId28"/>
    <p:sldId id="278" r:id="rId29"/>
    <p:sldId id="310" r:id="rId30"/>
    <p:sldId id="311" r:id="rId31"/>
    <p:sldId id="280" r:id="rId32"/>
    <p:sldId id="299" r:id="rId33"/>
    <p:sldId id="313" r:id="rId34"/>
    <p:sldId id="315" r:id="rId35"/>
    <p:sldId id="317" r:id="rId36"/>
    <p:sldId id="261" r:id="rId37"/>
    <p:sldId id="300" r:id="rId38"/>
    <p:sldId id="319" r:id="rId39"/>
    <p:sldId id="268" r:id="rId40"/>
    <p:sldId id="264" r:id="rId41"/>
    <p:sldId id="305" r:id="rId42"/>
    <p:sldId id="301" r:id="rId43"/>
    <p:sldId id="302" r:id="rId44"/>
    <p:sldId id="307" r:id="rId45"/>
    <p:sldId id="314" r:id="rId46"/>
    <p:sldId id="308" r:id="rId47"/>
    <p:sldId id="303" r:id="rId48"/>
  </p:sldIdLst>
  <p:sldSz cx="9144000" cy="6858000" type="screen4x3"/>
  <p:notesSz cx="6858000" cy="9144000"/>
  <p:custDataLst>
    <p:tags r:id="rId5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1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99F8B1-14DB-4FAC-8C42-53D52CA881CB}" type="datetimeFigureOut">
              <a:rPr lang="en-US" smtClean="0"/>
              <a:pPr/>
              <a:t>8/31/2015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45B1F-EA8F-418A-83C5-812BB70D8B9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72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http://forums.au.reachout.com/t5/image/serverpage/image-id/941i6385EB477719EC2A?v=mpbl-1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45B1F-EA8F-418A-83C5-812BB70D8B99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254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4CF8-9F99-4FA8-9DA1-11FA3D6232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FDB81-0DA5-41C1-BC61-54389BE102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C72676-6A0B-4B50-8311-C6502D9F2F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36F74-9E3B-42CA-9A3B-119114F1D1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E886-47CC-45B4-80FB-CF5D90AAED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B8278-6F2C-432A-9A3E-C9874FB5CB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B45D60-2E44-4572-A64E-3E4CD61579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8C522-9344-4F57-AFD3-9F7563A2C7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36E31-1009-43C8-8DC0-92C760536E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B458C-26E4-412A-99CE-68E55FD778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42D97-5852-4125-B7B3-09AB0CE248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903ADA0-AD14-443D-9A89-B0C250AF82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6" r:id="rId1"/>
    <p:sldLayoutId id="2147483728" r:id="rId2"/>
    <p:sldLayoutId id="2147483737" r:id="rId3"/>
    <p:sldLayoutId id="2147483729" r:id="rId4"/>
    <p:sldLayoutId id="2147483738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" y="3700463"/>
            <a:ext cx="8305800" cy="1143000"/>
          </a:xfrm>
        </p:spPr>
        <p:txBody>
          <a:bodyPr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Dr. Fred Williams III, DVM, DACVP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Assistant Professor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Veterinary Medical Diagnostic Laboratory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University of Missouri</a:t>
            </a:r>
            <a:endParaRPr lang="en-US" sz="2000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en-US" sz="2000" dirty="0" smtClean="0"/>
              <a:t>E-mail:  williamsfre@missouri.edu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endParaRPr lang="en-US" sz="2000" dirty="0" smtClean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6600" dirty="0" smtClean="0"/>
              <a:t>Abortion Pathology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Abortion:  Expulsion of the fetus before full development; may be alive or dead</a:t>
            </a:r>
          </a:p>
          <a:p>
            <a:pPr eaLnBrk="1" hangingPunct="1"/>
            <a:r>
              <a:rPr lang="en-US" dirty="0" smtClean="0"/>
              <a:t>Stillbirth:  Expulsion of a dead fetus at full gestational development</a:t>
            </a:r>
          </a:p>
          <a:p>
            <a:pPr lvl="1" eaLnBrk="1" hangingPunct="1"/>
            <a:r>
              <a:rPr lang="en-US" dirty="0" smtClean="0"/>
              <a:t>Determination of term in bovines</a:t>
            </a:r>
            <a:r>
              <a:rPr lang="en-US" dirty="0" smtClean="0"/>
              <a:t>?</a:t>
            </a:r>
          </a:p>
          <a:p>
            <a:pPr eaLnBrk="1" hangingPunct="1"/>
            <a:r>
              <a:rPr lang="en-US" dirty="0" smtClean="0"/>
              <a:t>Embryonic death vs. Fetal death: Occurs earlier in the gestational period</a:t>
            </a:r>
          </a:p>
          <a:p>
            <a:pPr lvl="1" eaLnBrk="1" hangingPunct="1"/>
            <a:r>
              <a:rPr lang="en-US" dirty="0" smtClean="0"/>
              <a:t>May appear as infertility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Defining Terms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Confounding factors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Loss of agent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In utero autolysis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Loss of placenta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Genetic causes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Toxic causes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Other non-infectious causes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In 814 abortions, a specific cause was identified in 29.5% 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dirty="0" smtClean="0"/>
              <a:t>Anderson, Blanchard, Barr.  A survey of causes of bovine abortion occurring in the San Joaquin Valley, CA.  Journal of Veterinary Diagnostic Investigation. 1990 Oct; 2(4):283-7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In 1,784 abortions, etiologic </a:t>
            </a:r>
            <a:r>
              <a:rPr lang="en-US" sz="2400" dirty="0" err="1" smtClean="0"/>
              <a:t>Dx</a:t>
            </a:r>
            <a:r>
              <a:rPr lang="en-US" sz="2400" dirty="0" smtClean="0"/>
              <a:t> was made in 44%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1200" dirty="0" err="1" smtClean="0"/>
              <a:t>Kirkbride</a:t>
            </a:r>
            <a:r>
              <a:rPr lang="en-US" sz="1200" dirty="0" smtClean="0"/>
              <a:t> CA.  Diagnoses in 1,784 ovine abortions and stillbirths. Journal of Veterinary Diagnostic Investigation. 1993 Jul; 5(3):398-402</a:t>
            </a:r>
            <a:endParaRPr lang="en-US" sz="2000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z="4000" smtClean="0"/>
              <a:t>Frequency of good Dx on abortion cases?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Sheep/goats no diagnosis in approximately 55%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Pigs 1/3 of cases have a diagnosis</a:t>
            </a:r>
          </a:p>
          <a:p>
            <a:r>
              <a:rPr lang="en-US" dirty="0" smtClean="0"/>
              <a:t>Equine occur 10-15%, with 16% idiopathic</a:t>
            </a:r>
          </a:p>
          <a:p>
            <a:pPr lvl="1"/>
            <a:r>
              <a:rPr lang="en-US" dirty="0" smtClean="0"/>
              <a:t>Typically in 1</a:t>
            </a:r>
            <a:r>
              <a:rPr lang="en-US" baseline="30000" dirty="0" smtClean="0"/>
              <a:t>st</a:t>
            </a:r>
            <a:r>
              <a:rPr lang="en-US" dirty="0" smtClean="0"/>
              <a:t> 40 days or late in term</a:t>
            </a:r>
          </a:p>
          <a:p>
            <a:pPr lvl="1"/>
            <a:r>
              <a:rPr lang="en-US" dirty="0" smtClean="0"/>
              <a:t>Shoulder joints of late term fetus for </a:t>
            </a:r>
            <a:r>
              <a:rPr lang="en-US" dirty="0" err="1" smtClean="0"/>
              <a:t>hemarthrosis</a:t>
            </a:r>
            <a:r>
              <a:rPr lang="en-US" dirty="0" smtClean="0"/>
              <a:t>/fractures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Species variation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75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8196" name="Picture 4" descr="F252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81600" cy="344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 descr="F2526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4495800" cy="307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 descr="F0013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2895600"/>
            <a:ext cx="3962400" cy="384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Maceration:  putrefactive destruction of the fetus; assoc’d with endometritis</a:t>
            </a:r>
          </a:p>
          <a:p>
            <a:pPr lvl="1" eaLnBrk="1" hangingPunct="1"/>
            <a:r>
              <a:rPr lang="en-US" smtClean="0"/>
              <a:t>Fetid odor</a:t>
            </a:r>
          </a:p>
          <a:p>
            <a:pPr lvl="1" eaLnBrk="1" hangingPunct="1"/>
            <a:r>
              <a:rPr lang="en-US" smtClean="0"/>
              <a:t>Bacterial etiologies</a:t>
            </a:r>
          </a:p>
          <a:p>
            <a:pPr lvl="1" eaLnBrk="1" hangingPunct="1"/>
            <a:r>
              <a:rPr lang="en-US" smtClean="0"/>
              <a:t>Emphysema </a:t>
            </a:r>
          </a:p>
          <a:p>
            <a:pPr eaLnBrk="1" hangingPunct="1"/>
            <a:r>
              <a:rPr lang="en-US" sz="2800" smtClean="0"/>
              <a:t>Mummification:  retained fetus, progressively dehydrated; virtually sterile =&gt; no lytic organisms</a:t>
            </a:r>
          </a:p>
          <a:p>
            <a:pPr lvl="1" eaLnBrk="1" hangingPunct="1"/>
            <a:r>
              <a:rPr lang="en-US" smtClean="0"/>
              <a:t>Viral or non-infectious etiologies</a:t>
            </a:r>
          </a:p>
          <a:p>
            <a:pPr lvl="1" eaLnBrk="1" hangingPunct="1"/>
            <a:r>
              <a:rPr lang="en-US" smtClean="0"/>
              <a:t>May be held indefinitely</a:t>
            </a:r>
          </a:p>
          <a:p>
            <a:pPr lvl="1" eaLnBrk="1" hangingPunct="1"/>
            <a:r>
              <a:rPr lang="en-US" smtClean="0"/>
              <a:t>Parvovirus (porcines) =&gt; vary among piglets</a:t>
            </a:r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Maceration vs. Mummification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F025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71800" y="2990850"/>
            <a:ext cx="5715000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Maceration =&gt; “Chewed up”</a:t>
            </a:r>
            <a:endParaRPr dirty="0" smtClean="0"/>
          </a:p>
        </p:txBody>
      </p:sp>
      <p:pic>
        <p:nvPicPr>
          <p:cNvPr id="10245" name="Picture 4" descr="F000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538287"/>
            <a:ext cx="4572000" cy="455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Mummification =&gt;  “Dried up”</a:t>
            </a:r>
            <a:endParaRPr dirty="0" smtClean="0"/>
          </a:p>
        </p:txBody>
      </p:sp>
      <p:pic>
        <p:nvPicPr>
          <p:cNvPr id="33796" name="Picture 4" descr="F0516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01737"/>
            <a:ext cx="8991600" cy="565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Twinning</a:t>
            </a:r>
          </a:p>
          <a:p>
            <a:pPr lvl="1" eaLnBrk="1" hangingPunct="1"/>
            <a:r>
              <a:rPr lang="en-US" smtClean="0"/>
              <a:t>MC a problem in the mare</a:t>
            </a:r>
          </a:p>
          <a:p>
            <a:pPr lvl="1" eaLnBrk="1" hangingPunct="1"/>
            <a:r>
              <a:rPr lang="en-US" smtClean="0"/>
              <a:t>Assoc’d with Freemartinism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13316" name="Picture 4" descr="F262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1463" y="-228600"/>
            <a:ext cx="9686926" cy="731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Can be nearly anything that infects the uterus and/or placenta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Salmonella, </a:t>
            </a:r>
            <a:r>
              <a:rPr lang="en-US" dirty="0" err="1" smtClean="0"/>
              <a:t>Pasteurella</a:t>
            </a:r>
            <a:r>
              <a:rPr lang="en-US" dirty="0" smtClean="0"/>
              <a:t>, Haemophilus, Streptococcus,  E. coli, T</a:t>
            </a:r>
            <a:r>
              <a:rPr lang="en-US" b="1" u="sng" dirty="0" smtClean="0"/>
              <a:t>. </a:t>
            </a:r>
            <a:r>
              <a:rPr lang="en-US" b="1" u="sng" dirty="0" err="1" smtClean="0"/>
              <a:t>pyogenes</a:t>
            </a:r>
            <a:r>
              <a:rPr lang="en-US" dirty="0" smtClean="0"/>
              <a:t>, etc.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Lesions are non-specific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 smtClean="0"/>
              <a:t>Suppurative</a:t>
            </a:r>
            <a:r>
              <a:rPr lang="en-US" dirty="0" smtClean="0"/>
              <a:t> </a:t>
            </a:r>
            <a:r>
              <a:rPr lang="en-US" dirty="0" err="1" smtClean="0"/>
              <a:t>placentitis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Suppurative bronchopneumonia, fetal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Septicemia, fetal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Fetal </a:t>
            </a:r>
            <a:r>
              <a:rPr lang="en-US" dirty="0" err="1" smtClean="0"/>
              <a:t>abomasal</a:t>
            </a:r>
            <a:r>
              <a:rPr lang="en-US" dirty="0" smtClean="0"/>
              <a:t> </a:t>
            </a:r>
            <a:r>
              <a:rPr lang="en-US" dirty="0" smtClean="0"/>
              <a:t>fluid is critical</a:t>
            </a:r>
            <a:endParaRPr lang="en-US" dirty="0" smtClean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Bacterial Causes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15364" name="Picture 4" descr="F0526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"/>
            <a:ext cx="9144000" cy="6189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Fibrinous Placentitis</a:t>
            </a:r>
          </a:p>
        </p:txBody>
      </p:sp>
      <p:pic>
        <p:nvPicPr>
          <p:cNvPr id="16388" name="Picture 4" descr="F019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41020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5" descr="F307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57600"/>
            <a:ext cx="4724400" cy="313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 descr="F019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4725" y="3819525"/>
            <a:ext cx="435927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Normal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Side by side comparison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smtClean="0"/>
              <a:t>Inflamed</a:t>
            </a:r>
            <a:endParaRPr lang="en-US" dirty="0"/>
          </a:p>
        </p:txBody>
      </p:sp>
      <p:pic>
        <p:nvPicPr>
          <p:cNvPr id="9" name="Picture 4" descr="F01901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3745" y="2743200"/>
            <a:ext cx="439025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F2526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6952" y="2743200"/>
            <a:ext cx="423504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Campylobacter fetus var. </a:t>
            </a:r>
            <a:r>
              <a:rPr lang="en-US" dirty="0" err="1" smtClean="0"/>
              <a:t>venerealis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Bovine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err="1" smtClean="0"/>
              <a:t>Venereally</a:t>
            </a:r>
            <a:r>
              <a:rPr lang="en-US" dirty="0" smtClean="0"/>
              <a:t> transmitted from prepuce/penis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ED or early fetal death =&gt; irregular estrus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Increased resistance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Campylobacter fetus subsp. fetus and </a:t>
            </a:r>
            <a:r>
              <a:rPr lang="en-US" dirty="0" err="1" smtClean="0"/>
              <a:t>jejuni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Ovine =&gt; develop metritis =&gt; death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Late term abortions =&gt; abortion storms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Hepatic necrosis, fetus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Campylobacter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Brucella</a:t>
            </a:r>
            <a:r>
              <a:rPr lang="en-US" sz="2800" dirty="0" smtClean="0"/>
              <a:t> </a:t>
            </a:r>
            <a:r>
              <a:rPr lang="en-US" sz="2800" dirty="0" err="1" smtClean="0"/>
              <a:t>abortus</a:t>
            </a:r>
            <a:endParaRPr lang="en-US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Bovine =&gt; ingestion =&gt; systemic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May infect trophoblast cells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Brucella</a:t>
            </a:r>
            <a:r>
              <a:rPr lang="en-US" sz="2800" dirty="0" smtClean="0"/>
              <a:t> </a:t>
            </a:r>
            <a:r>
              <a:rPr lang="en-US" sz="2800" dirty="0" err="1" smtClean="0"/>
              <a:t>canis</a:t>
            </a:r>
            <a:endParaRPr lang="en-US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Ingestion or venereal =&gt; head/neck lymphadenitis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Fetus:  endocarditis, pneumonia, hepatitis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Brucella</a:t>
            </a:r>
            <a:r>
              <a:rPr lang="en-US" sz="2800" dirty="0" smtClean="0"/>
              <a:t> </a:t>
            </a:r>
            <a:r>
              <a:rPr lang="en-US" sz="2800" dirty="0" err="1" smtClean="0"/>
              <a:t>ovis</a:t>
            </a:r>
            <a:r>
              <a:rPr lang="en-US" sz="2800" dirty="0" smtClean="0"/>
              <a:t> / </a:t>
            </a:r>
            <a:r>
              <a:rPr lang="en-US" sz="2800" dirty="0" err="1" smtClean="0"/>
              <a:t>melitensis</a:t>
            </a:r>
            <a:r>
              <a:rPr lang="en-US" sz="2800" dirty="0" smtClean="0"/>
              <a:t> (goats)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Venereal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Shed in milk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Brucella</a:t>
            </a:r>
            <a:r>
              <a:rPr lang="en-US" sz="2800" dirty="0" smtClean="0"/>
              <a:t> </a:t>
            </a:r>
            <a:r>
              <a:rPr lang="en-US" sz="2800" dirty="0" err="1" smtClean="0"/>
              <a:t>suis</a:t>
            </a:r>
            <a:endParaRPr lang="en-US" sz="2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Lesions in bone/joints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Does not require pregnancy =&gt; endometritis</a:t>
            </a: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Brucella =&gt; ZOONOTIC!!!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Coxiella</a:t>
            </a:r>
            <a:r>
              <a:rPr lang="en-US" sz="2800" dirty="0" smtClean="0"/>
              <a:t> </a:t>
            </a:r>
            <a:r>
              <a:rPr lang="en-US" sz="2800" dirty="0" err="1" smtClean="0"/>
              <a:t>burnetti</a:t>
            </a:r>
            <a:r>
              <a:rPr lang="en-US" sz="2800" dirty="0" smtClean="0"/>
              <a:t> =&gt; ZOONOTIC!!!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Q-fever in humans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err="1" smtClean="0"/>
              <a:t>Ovines</a:t>
            </a:r>
            <a:r>
              <a:rPr lang="en-US" dirty="0" smtClean="0"/>
              <a:t> and </a:t>
            </a:r>
            <a:r>
              <a:rPr lang="en-US" dirty="0" err="1" smtClean="0"/>
              <a:t>Caprines</a:t>
            </a:r>
            <a:r>
              <a:rPr lang="en-US" dirty="0" smtClean="0"/>
              <a:t>, goats MC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Ingestion or inhalation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Shed in vaginal discharge or milk, Giemsa stain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err="1" smtClean="0"/>
              <a:t>Intercotyledonary</a:t>
            </a:r>
            <a:r>
              <a:rPr lang="en-US" dirty="0" smtClean="0"/>
              <a:t> </a:t>
            </a:r>
            <a:r>
              <a:rPr lang="en-US" dirty="0" err="1" smtClean="0"/>
              <a:t>chorioallantois</a:t>
            </a:r>
            <a:r>
              <a:rPr lang="en-US" dirty="0" smtClean="0"/>
              <a:t>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2000" dirty="0" smtClean="0"/>
              <a:t>Thick yellow, covered with exudate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Chlamydophila</a:t>
            </a:r>
            <a:r>
              <a:rPr lang="en-US" sz="2800" dirty="0" smtClean="0"/>
              <a:t> </a:t>
            </a:r>
            <a:r>
              <a:rPr lang="en-US" sz="2800" dirty="0" err="1" smtClean="0"/>
              <a:t>abortus</a:t>
            </a:r>
            <a:r>
              <a:rPr lang="en-US" sz="2800" dirty="0" smtClean="0"/>
              <a:t> (ovine)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Late term abortion, fetal autolysis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Oral transmission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Immune to re-infection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err="1" smtClean="0"/>
              <a:t>Intercotyledonary</a:t>
            </a:r>
            <a:r>
              <a:rPr lang="en-US" dirty="0" smtClean="0"/>
              <a:t> </a:t>
            </a:r>
            <a:r>
              <a:rPr lang="en-US" dirty="0" err="1" smtClean="0"/>
              <a:t>chorioallantois</a:t>
            </a:r>
            <a:endParaRPr lang="en-US" dirty="0" smtClean="0"/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354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err="1" smtClean="0"/>
              <a:t>Intercotyledonary</a:t>
            </a:r>
            <a:r>
              <a:rPr lang="en-US" dirty="0" smtClean="0"/>
              <a:t> </a:t>
            </a:r>
            <a:r>
              <a:rPr lang="en-US" dirty="0" err="1" smtClean="0"/>
              <a:t>Chorioallantois</a:t>
            </a:r>
            <a:endParaRPr dirty="0" smtClean="0"/>
          </a:p>
        </p:txBody>
      </p:sp>
      <p:pic>
        <p:nvPicPr>
          <p:cNvPr id="22532" name="Picture 4" descr="F222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Leptospira</a:t>
            </a:r>
            <a:r>
              <a:rPr lang="en-US" sz="2400" dirty="0" smtClean="0"/>
              <a:t> =&gt;  ZOONOTIC!!!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Largely bovine and porcine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dirty="0" smtClean="0"/>
              <a:t>L. </a:t>
            </a:r>
            <a:r>
              <a:rPr lang="en-US" sz="1800" dirty="0" err="1" smtClean="0"/>
              <a:t>interrogans</a:t>
            </a:r>
            <a:r>
              <a:rPr lang="en-US" sz="1800" dirty="0" smtClean="0"/>
              <a:t> </a:t>
            </a:r>
            <a:r>
              <a:rPr lang="en-US" sz="1800" dirty="0" err="1" smtClean="0"/>
              <a:t>serovar</a:t>
            </a:r>
            <a:r>
              <a:rPr lang="en-US" sz="1800" dirty="0" smtClean="0"/>
              <a:t> </a:t>
            </a:r>
            <a:r>
              <a:rPr lang="en-US" sz="1800" dirty="0" err="1" smtClean="0"/>
              <a:t>hardjo</a:t>
            </a:r>
            <a:r>
              <a:rPr lang="en-US" sz="1800" dirty="0" smtClean="0"/>
              <a:t> and </a:t>
            </a:r>
            <a:r>
              <a:rPr lang="en-US" sz="1800" dirty="0" err="1" smtClean="0"/>
              <a:t>serovar</a:t>
            </a:r>
            <a:r>
              <a:rPr lang="en-US" sz="1800" dirty="0" smtClean="0"/>
              <a:t> </a:t>
            </a:r>
            <a:r>
              <a:rPr lang="en-US" sz="1800" dirty="0" err="1" smtClean="0"/>
              <a:t>pomona</a:t>
            </a:r>
            <a:endParaRPr 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Often no c/s =&gt; localize in the kidneys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Abortion weeks after septicemic phase, in last trimester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Placental edema with fetal ascites and peritonitis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Advanced fetal autolysis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 err="1" smtClean="0"/>
              <a:t>Flexispira</a:t>
            </a:r>
            <a:r>
              <a:rPr lang="en-US" sz="2200" dirty="0" smtClean="0"/>
              <a:t> </a:t>
            </a:r>
            <a:r>
              <a:rPr lang="en-US" sz="2200" dirty="0" err="1" smtClean="0"/>
              <a:t>rappini</a:t>
            </a:r>
            <a:endParaRPr lang="en-US" sz="22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Similar to Campylobacter, liver necrosis, Giemsa +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Foothill abortion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In CA and adjacent states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Cows new to the territory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Lesion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700" dirty="0" smtClean="0"/>
              <a:t>Petechiation of conjunctiva and tongue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24580" name="Picture 4" descr="F228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36575"/>
            <a:ext cx="9144000" cy="632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13063"/>
            <a:ext cx="8229600" cy="12192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Leptospirosis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Bovine, ovine, and caprine</a:t>
            </a:r>
          </a:p>
          <a:p>
            <a:pPr eaLnBrk="1" hangingPunct="1"/>
            <a:r>
              <a:rPr lang="en-US" dirty="0" smtClean="0"/>
              <a:t>Last trimester</a:t>
            </a:r>
          </a:p>
          <a:p>
            <a:pPr eaLnBrk="1" hangingPunct="1"/>
            <a:r>
              <a:rPr lang="en-US" dirty="0" smtClean="0"/>
              <a:t>Lesions</a:t>
            </a:r>
          </a:p>
          <a:p>
            <a:pPr lvl="1" eaLnBrk="1" hangingPunct="1"/>
            <a:r>
              <a:rPr lang="en-US" dirty="0" smtClean="0"/>
              <a:t>Suppurative hepatitis</a:t>
            </a:r>
          </a:p>
          <a:p>
            <a:pPr lvl="1" eaLnBrk="1" hangingPunct="1"/>
            <a:r>
              <a:rPr lang="en-US" dirty="0" smtClean="0"/>
              <a:t>Fibrin in body cavities</a:t>
            </a:r>
          </a:p>
          <a:p>
            <a:pPr lvl="1" eaLnBrk="1" hangingPunct="1"/>
            <a:r>
              <a:rPr lang="en-US" dirty="0" smtClean="0"/>
              <a:t>Suppurative placentitis</a:t>
            </a:r>
          </a:p>
          <a:p>
            <a:pPr eaLnBrk="1" hangingPunct="1"/>
            <a:r>
              <a:rPr lang="en-US" dirty="0" smtClean="0"/>
              <a:t>Lesion in the fetus/calf?</a:t>
            </a:r>
          </a:p>
        </p:txBody>
      </p:sp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Listeria </a:t>
            </a:r>
            <a:r>
              <a:rPr dirty="0" err="1" smtClean="0"/>
              <a:t>monocytogenes</a:t>
            </a:r>
            <a:r>
              <a:rPr dirty="0" smtClean="0"/>
              <a:t> =&gt; ZOONOTIC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63638"/>
            <a:ext cx="8686800" cy="53133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Multiple etiologies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“Herpesvirus hates babies!”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Fetal mummification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Developmental anomalies</a:t>
            </a:r>
          </a:p>
          <a:p>
            <a:pPr eaLnBrk="1" hangingPunct="1">
              <a:lnSpc>
                <a:spcPct val="80000"/>
              </a:lnSpc>
            </a:pPr>
            <a:r>
              <a:rPr lang="en-US" sz="2800" dirty="0" err="1" smtClean="0"/>
              <a:t>Akabane</a:t>
            </a:r>
            <a:r>
              <a:rPr lang="en-US" sz="2800" dirty="0" smtClean="0"/>
              <a:t> and Cache Valley (</a:t>
            </a:r>
            <a:r>
              <a:rPr lang="en-US" sz="2800" dirty="0" err="1" smtClean="0"/>
              <a:t>Bunyaviridae</a:t>
            </a:r>
            <a:r>
              <a:rPr lang="en-US" sz="2800" dirty="0" smtClean="0"/>
              <a:t>)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err="1" smtClean="0"/>
              <a:t>Ovines</a:t>
            </a:r>
            <a:r>
              <a:rPr lang="en-US" dirty="0" smtClean="0"/>
              <a:t> and other ruminants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Nervous malformation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err="1" smtClean="0"/>
              <a:t>Arthrogryposis</a:t>
            </a:r>
            <a:endParaRPr lang="en-US" dirty="0" smtClean="0"/>
          </a:p>
          <a:p>
            <a:pPr eaLnBrk="1" hangingPunct="1">
              <a:lnSpc>
                <a:spcPct val="80000"/>
              </a:lnSpc>
            </a:pPr>
            <a:r>
              <a:rPr lang="en-US" sz="2800" dirty="0" smtClean="0"/>
              <a:t>Bluetongue (</a:t>
            </a:r>
            <a:r>
              <a:rPr lang="en-US" sz="2800" dirty="0" err="1" smtClean="0"/>
              <a:t>orbiviridae</a:t>
            </a:r>
            <a:r>
              <a:rPr lang="en-US" sz="2800" dirty="0" smtClean="0"/>
              <a:t>) =&gt; Summer/Early Fall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MC in ovine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Nervous malformation: encephalitis and retinitis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Arthrogryposis</a:t>
            </a:r>
          </a:p>
          <a:p>
            <a:pPr lvl="1" eaLnBrk="1" hangingPunct="1">
              <a:lnSpc>
                <a:spcPct val="80000"/>
              </a:lnSpc>
            </a:pPr>
            <a:r>
              <a:rPr lang="en-US" dirty="0" smtClean="0"/>
              <a:t>Exposed prior to day 100, may clear the virus =&gt; </a:t>
            </a:r>
            <a:r>
              <a:rPr lang="en-US" dirty="0" err="1" smtClean="0"/>
              <a:t>neg</a:t>
            </a:r>
            <a:r>
              <a:rPr lang="en-US" dirty="0" smtClean="0"/>
              <a:t> PCR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Viral Causes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27652" name="Picture 5" descr="F265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4" y="-66675"/>
            <a:ext cx="9172575" cy="692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Equine</a:t>
            </a:r>
            <a:endParaRPr lang="en-US" dirty="0"/>
          </a:p>
        </p:txBody>
      </p:sp>
      <p:pic>
        <p:nvPicPr>
          <p:cNvPr id="9" name="Picture 4" descr="F0106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7391400" cy="50033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Feline</a:t>
            </a:r>
            <a:endParaRPr dirty="0" smtClean="0"/>
          </a:p>
        </p:txBody>
      </p:sp>
      <p:pic>
        <p:nvPicPr>
          <p:cNvPr id="29700" name="Picture 4" descr="F0276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144837"/>
            <a:ext cx="5486400" cy="371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5" descr="F012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04800"/>
            <a:ext cx="4876800" cy="3207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Arthrogryposis</a:t>
            </a:r>
          </a:p>
        </p:txBody>
      </p:sp>
      <p:pic>
        <p:nvPicPr>
          <p:cNvPr id="30724" name="Picture 4" descr="F2664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0062"/>
            <a:ext cx="5057775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5" descr="F271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29075" y="1447800"/>
            <a:ext cx="5114925" cy="386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err="1" smtClean="0"/>
              <a:t>Herpesvirus</a:t>
            </a:r>
            <a:endParaRPr lang="en-US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300" dirty="0" smtClean="0"/>
              <a:t>Lymphoid necrosis spleen/thymus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300" dirty="0" smtClean="0"/>
              <a:t>Hepatic necrosis, multifocal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300" dirty="0" smtClean="0"/>
              <a:t>Pulmonary necrosis, multifocal (equine)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 smtClean="0"/>
              <a:t>Fibrin plaques in lung &amp; trachea =&gt; characteristic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err="1" smtClean="0"/>
              <a:t>Pestivirus</a:t>
            </a:r>
            <a:r>
              <a:rPr lang="en-US" sz="2800" dirty="0" smtClean="0"/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BVD (</a:t>
            </a:r>
            <a:r>
              <a:rPr lang="en-US" dirty="0" err="1" smtClean="0"/>
              <a:t>bov</a:t>
            </a:r>
            <a:r>
              <a:rPr lang="en-US" dirty="0" smtClean="0"/>
              <a:t>); Border </a:t>
            </a:r>
            <a:r>
              <a:rPr lang="en-US" dirty="0" err="1" smtClean="0"/>
              <a:t>Dz</a:t>
            </a:r>
            <a:r>
              <a:rPr lang="en-US" dirty="0" smtClean="0"/>
              <a:t> (</a:t>
            </a:r>
            <a:r>
              <a:rPr lang="en-US" dirty="0" err="1" smtClean="0"/>
              <a:t>ovi</a:t>
            </a:r>
            <a:r>
              <a:rPr lang="en-US" dirty="0" smtClean="0"/>
              <a:t>); Hog Cholera (</a:t>
            </a:r>
            <a:r>
              <a:rPr lang="en-US" dirty="0" err="1" smtClean="0"/>
              <a:t>por</a:t>
            </a:r>
            <a:r>
              <a:rPr lang="en-US" dirty="0" smtClean="0"/>
              <a:t>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Fetal death or malformation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Persistently infected BVD calves, day 120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Persistently infected kids, </a:t>
            </a:r>
            <a:r>
              <a:rPr lang="en-US" dirty="0" err="1" smtClean="0"/>
              <a:t>b/f</a:t>
            </a:r>
            <a:r>
              <a:rPr lang="en-US" dirty="0" smtClean="0"/>
              <a:t> day 60-80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“Hairy Shakers” =&gt; sheep, thick </a:t>
            </a:r>
            <a:r>
              <a:rPr lang="en-US" dirty="0" err="1" smtClean="0"/>
              <a:t>haircoat</a:t>
            </a:r>
            <a:r>
              <a:rPr lang="en-US" dirty="0" smtClean="0"/>
              <a:t>, pigmented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Targets oligodendrocytes =&gt; </a:t>
            </a:r>
            <a:r>
              <a:rPr lang="en-US" dirty="0" err="1" smtClean="0"/>
              <a:t>hypomyelinogenesis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Porcine parvovirus (environmental)</a:t>
            </a:r>
          </a:p>
          <a:p>
            <a:pPr lvl="1" eaLnBrk="1" hangingPunct="1"/>
            <a:r>
              <a:rPr lang="en-US" dirty="0" smtClean="0"/>
              <a:t>Embryonic and early fetal loss</a:t>
            </a:r>
          </a:p>
          <a:p>
            <a:pPr lvl="1" eaLnBrk="1" hangingPunct="1"/>
            <a:r>
              <a:rPr lang="en-US" dirty="0" smtClean="0"/>
              <a:t>Mummification </a:t>
            </a:r>
          </a:p>
          <a:p>
            <a:pPr eaLnBrk="1" hangingPunct="1"/>
            <a:r>
              <a:rPr lang="en-US" dirty="0" smtClean="0"/>
              <a:t>PRRS  (</a:t>
            </a:r>
            <a:r>
              <a:rPr lang="en-US" dirty="0" err="1" smtClean="0"/>
              <a:t>Arteriveridae</a:t>
            </a:r>
            <a:r>
              <a:rPr lang="en-US" dirty="0" smtClean="0"/>
              <a:t>), 60% of porcine abortions</a:t>
            </a:r>
          </a:p>
          <a:p>
            <a:pPr lvl="1" eaLnBrk="1" hangingPunct="1"/>
            <a:r>
              <a:rPr lang="en-US" dirty="0" smtClean="0"/>
              <a:t>Hemorrhage in umbilical cords</a:t>
            </a:r>
          </a:p>
          <a:p>
            <a:pPr lvl="1" eaLnBrk="1" hangingPunct="1"/>
            <a:r>
              <a:rPr lang="en-US" dirty="0" smtClean="0"/>
              <a:t>Affects 50% of fetuses in litter</a:t>
            </a:r>
          </a:p>
          <a:p>
            <a:pPr lvl="2" eaLnBrk="1" hangingPunct="1"/>
            <a:r>
              <a:rPr lang="en-US" dirty="0"/>
              <a:t>Interstitial pneumonia in live </a:t>
            </a:r>
            <a:r>
              <a:rPr lang="en-US" dirty="0" smtClean="0"/>
              <a:t>littermates</a:t>
            </a:r>
          </a:p>
          <a:p>
            <a:pPr eaLnBrk="1" hangingPunct="1"/>
            <a:r>
              <a:rPr lang="en-US" dirty="0" smtClean="0"/>
              <a:t>Porcine Circovirus =&gt; myocardium and lymphoid</a:t>
            </a:r>
          </a:p>
          <a:p>
            <a:pPr eaLnBrk="1" hangingPunct="1"/>
            <a:r>
              <a:rPr lang="en-US" dirty="0" smtClean="0"/>
              <a:t>CSF/Pseudorabies =&gt; Feral pig reservoir</a:t>
            </a:r>
          </a:p>
          <a:p>
            <a:pPr eaLnBrk="1" hangingPunct="1"/>
            <a:r>
              <a:rPr lang="en-US" dirty="0" smtClean="0"/>
              <a:t>Sow Infertility Syndrome (Virus X)</a:t>
            </a:r>
            <a:endParaRPr lang="en-US" dirty="0"/>
          </a:p>
          <a:p>
            <a:pPr lvl="2" eaLnBrk="1" hangingPunct="1"/>
            <a:endParaRPr lang="en-US" dirty="0" smtClean="0"/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SMEDI (78% in pigs)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11268" name="Picture 4" descr="F0538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181600" cy="350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 descr="F2335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3581400"/>
            <a:ext cx="4572000" cy="3132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Porcine Maceration</a:t>
            </a:r>
            <a:endParaRPr lang="en-US" dirty="0"/>
          </a:p>
        </p:txBody>
      </p:sp>
      <p:pic>
        <p:nvPicPr>
          <p:cNvPr id="59394" name="Picture 2" descr="Click to browse next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447800"/>
            <a:ext cx="7820025" cy="512981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Toxoplasma</a:t>
            </a:r>
            <a:r>
              <a:rPr lang="en-US" sz="2400" dirty="0" smtClean="0"/>
              <a:t> </a:t>
            </a:r>
            <a:r>
              <a:rPr lang="en-US" sz="2400" dirty="0" err="1" smtClean="0"/>
              <a:t>gondii</a:t>
            </a:r>
            <a:r>
              <a:rPr lang="en-US" sz="2400" dirty="0" smtClean="0"/>
              <a:t> (ovine)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Ingestion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Necrotic, “rice grain” on cotyledons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Leukoencephalomalacia</a:t>
            </a:r>
            <a:r>
              <a:rPr lang="en-US" sz="2000" dirty="0" smtClean="0"/>
              <a:t>, fetus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err="1" smtClean="0"/>
              <a:t>Placentitis</a:t>
            </a: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Neospora</a:t>
            </a:r>
            <a:r>
              <a:rPr lang="en-US" sz="2400" dirty="0" smtClean="0"/>
              <a:t> </a:t>
            </a:r>
            <a:r>
              <a:rPr lang="en-US" sz="2400" dirty="0" err="1" smtClean="0"/>
              <a:t>caninum</a:t>
            </a:r>
            <a:r>
              <a:rPr lang="en-US" sz="2400" dirty="0" smtClean="0"/>
              <a:t> (bovine)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Abort in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trimester, few lesions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Necrosis in the brain and heart with cysts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Vertical transmission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Variable pathogenicity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err="1" smtClean="0"/>
              <a:t>Tritrichomonas</a:t>
            </a:r>
            <a:r>
              <a:rPr lang="en-US" sz="2400" dirty="0" smtClean="0"/>
              <a:t> </a:t>
            </a:r>
            <a:r>
              <a:rPr lang="en-US" sz="2400" dirty="0" err="1" smtClean="0"/>
              <a:t>foetus</a:t>
            </a:r>
            <a:r>
              <a:rPr lang="en-US" sz="2400" dirty="0" smtClean="0"/>
              <a:t> (bovine)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Mild </a:t>
            </a:r>
            <a:r>
              <a:rPr lang="en-US" sz="2000" dirty="0" err="1" smtClean="0"/>
              <a:t>placentitis</a:t>
            </a:r>
            <a:r>
              <a:rPr lang="en-US" sz="2000" dirty="0" smtClean="0"/>
              <a:t>, may have severe </a:t>
            </a:r>
            <a:r>
              <a:rPr lang="en-US" sz="2000" dirty="0" err="1" smtClean="0"/>
              <a:t>endometritis</a:t>
            </a:r>
            <a:r>
              <a:rPr lang="en-US" sz="2000" dirty="0" smtClean="0"/>
              <a:t> =&gt; </a:t>
            </a:r>
            <a:r>
              <a:rPr lang="en-US" sz="2000" dirty="0" err="1" smtClean="0"/>
              <a:t>pyometra</a:t>
            </a: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No fetal lesions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Protozoa within abomasal fluids, </a:t>
            </a:r>
            <a:r>
              <a:rPr lang="en-US" sz="2000" dirty="0" err="1" smtClean="0"/>
              <a:t>smegma</a:t>
            </a:r>
            <a:r>
              <a:rPr lang="en-US" sz="2000" dirty="0" smtClean="0"/>
              <a:t>, or vaginal swab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Giemsa highlights organism in placenta, lung, and abomasum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Protozoal Etiologies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 descr="F233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0" y="2362200"/>
            <a:ext cx="518160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Toxoplasmosis </a:t>
            </a:r>
            <a:r>
              <a:rPr err="1" smtClean="0"/>
              <a:t>gondii</a:t>
            </a:r>
            <a:endParaRPr smtClean="0"/>
          </a:p>
        </p:txBody>
      </p:sp>
      <p:pic>
        <p:nvPicPr>
          <p:cNvPr id="35845" name="Picture 4" descr="F090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676400"/>
            <a:ext cx="336073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Intercotyledonary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Chlamydophila</a:t>
            </a:r>
            <a:r>
              <a:rPr lang="en-US" dirty="0" smtClean="0"/>
              <a:t> vs. </a:t>
            </a:r>
            <a:r>
              <a:rPr lang="en-US" smtClean="0"/>
              <a:t>Toxoplasma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 err="1" smtClean="0"/>
              <a:t>Cotyledonary</a:t>
            </a:r>
            <a:endParaRPr lang="en-US" dirty="0"/>
          </a:p>
        </p:txBody>
      </p:sp>
      <p:pic>
        <p:nvPicPr>
          <p:cNvPr id="9" name="Picture 5" descr="F23355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590800"/>
            <a:ext cx="424104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 descr="F2223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590800"/>
            <a:ext cx="4513007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Neospora</a:t>
            </a:r>
            <a:endParaRPr lang="en-US" dirty="0"/>
          </a:p>
        </p:txBody>
      </p:sp>
      <p:pic>
        <p:nvPicPr>
          <p:cNvPr id="2050" name="Picture 2" descr="Click to browse next imag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63" y="1447800"/>
            <a:ext cx="7376537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3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Neospora</a:t>
            </a:r>
            <a:endParaRPr lang="en-US" dirty="0"/>
          </a:p>
        </p:txBody>
      </p:sp>
      <p:pic>
        <p:nvPicPr>
          <p:cNvPr id="4098" name="Picture 2" descr="Click to browse next image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5999"/>
            <a:ext cx="4419600" cy="2927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lick to browse next imag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277308"/>
            <a:ext cx="4059238" cy="3065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own Arrow 5"/>
          <p:cNvSpPr/>
          <p:nvPr/>
        </p:nvSpPr>
        <p:spPr>
          <a:xfrm rot="10105943">
            <a:off x="7822011" y="4071383"/>
            <a:ext cx="381000" cy="5334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233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MC </a:t>
            </a:r>
            <a:r>
              <a:rPr lang="en-US" dirty="0" err="1" smtClean="0"/>
              <a:t>assoc’d</a:t>
            </a:r>
            <a:r>
              <a:rPr lang="en-US" dirty="0" smtClean="0"/>
              <a:t> with plaques on the skin</a:t>
            </a:r>
          </a:p>
          <a:p>
            <a:pPr eaLnBrk="1" hangingPunct="1"/>
            <a:r>
              <a:rPr lang="en-US" dirty="0" smtClean="0"/>
              <a:t>MC cause of abortion </a:t>
            </a:r>
            <a:r>
              <a:rPr lang="en-US" dirty="0" err="1" smtClean="0"/>
              <a:t>Aspergillus</a:t>
            </a:r>
            <a:r>
              <a:rPr lang="en-US" dirty="0" smtClean="0"/>
              <a:t> sp. </a:t>
            </a:r>
          </a:p>
          <a:p>
            <a:pPr lvl="1" eaLnBrk="1" hangingPunct="1"/>
            <a:r>
              <a:rPr lang="en-US" dirty="0" smtClean="0"/>
              <a:t>Others:  </a:t>
            </a:r>
            <a:r>
              <a:rPr lang="en-US" dirty="0" err="1" smtClean="0"/>
              <a:t>Mucor</a:t>
            </a:r>
            <a:r>
              <a:rPr lang="en-US" dirty="0" smtClean="0"/>
              <a:t>, </a:t>
            </a:r>
            <a:r>
              <a:rPr lang="en-US" dirty="0" err="1" smtClean="0"/>
              <a:t>Rhizopus</a:t>
            </a:r>
            <a:r>
              <a:rPr lang="en-US" dirty="0" smtClean="0"/>
              <a:t>, </a:t>
            </a:r>
            <a:r>
              <a:rPr lang="en-US" dirty="0" err="1" smtClean="0"/>
              <a:t>Absidia</a:t>
            </a:r>
            <a:r>
              <a:rPr lang="en-US" dirty="0" smtClean="0"/>
              <a:t>, Candida</a:t>
            </a:r>
          </a:p>
          <a:p>
            <a:pPr eaLnBrk="1" hangingPunct="1"/>
            <a:r>
              <a:rPr lang="en-US" dirty="0" smtClean="0"/>
              <a:t>MC in bovine &amp; equine</a:t>
            </a:r>
          </a:p>
          <a:p>
            <a:pPr lvl="1" eaLnBrk="1" hangingPunct="1"/>
            <a:r>
              <a:rPr lang="en-US" dirty="0" smtClean="0"/>
              <a:t>Bovine =&gt; </a:t>
            </a:r>
            <a:r>
              <a:rPr lang="en-US" dirty="0" err="1" smtClean="0"/>
              <a:t>hematogenous</a:t>
            </a:r>
            <a:endParaRPr lang="en-US" dirty="0" smtClean="0"/>
          </a:p>
          <a:p>
            <a:pPr lvl="1" eaLnBrk="1" hangingPunct="1"/>
            <a:r>
              <a:rPr lang="en-US" dirty="0" smtClean="0"/>
              <a:t>Equine =&gt; cervix</a:t>
            </a:r>
          </a:p>
          <a:p>
            <a:pPr eaLnBrk="1" hangingPunct="1"/>
            <a:r>
              <a:rPr lang="en-US" dirty="0" smtClean="0"/>
              <a:t>RARE in porcine, approximately 0.3% fungal </a:t>
            </a:r>
          </a:p>
          <a:p>
            <a:pPr eaLnBrk="1" hangingPunct="1"/>
            <a:r>
              <a:rPr lang="en-US" dirty="0" smtClean="0"/>
              <a:t>Fibrinous </a:t>
            </a:r>
            <a:r>
              <a:rPr lang="en-US" dirty="0" err="1" smtClean="0"/>
              <a:t>placentitis</a:t>
            </a:r>
            <a:r>
              <a:rPr lang="en-US" dirty="0" smtClean="0"/>
              <a:t> =&gt; identical to bacterial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Fungal abortions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37892" name="Picture 4" descr="F025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303" y="152400"/>
            <a:ext cx="9296400" cy="636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Virus</a:t>
            </a:r>
          </a:p>
          <a:p>
            <a:pPr lvl="1"/>
            <a:r>
              <a:rPr lang="en-US" dirty="0" smtClean="0"/>
              <a:t>Herpesvirus</a:t>
            </a:r>
          </a:p>
          <a:p>
            <a:pPr lvl="1"/>
            <a:r>
              <a:rPr lang="en-US" dirty="0" smtClean="0"/>
              <a:t>Canine Parvovirus type 1 / </a:t>
            </a:r>
            <a:r>
              <a:rPr lang="en-US" dirty="0" err="1" smtClean="0"/>
              <a:t>Panleukopenia</a:t>
            </a:r>
            <a:endParaRPr lang="en-US" dirty="0" smtClean="0"/>
          </a:p>
          <a:p>
            <a:pPr lvl="2"/>
            <a:r>
              <a:rPr lang="en-US" dirty="0" smtClean="0"/>
              <a:t>Necrotizing enteritis w/ </a:t>
            </a:r>
            <a:r>
              <a:rPr lang="en-US" dirty="0" err="1" smtClean="0"/>
              <a:t>eos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/b, no crypt necrosis</a:t>
            </a:r>
          </a:p>
          <a:p>
            <a:pPr lvl="1"/>
            <a:r>
              <a:rPr lang="en-US" dirty="0" smtClean="0"/>
              <a:t>Adenovirus type 1</a:t>
            </a:r>
          </a:p>
          <a:p>
            <a:r>
              <a:rPr lang="en-US" dirty="0" smtClean="0"/>
              <a:t>Bacteria</a:t>
            </a:r>
          </a:p>
          <a:p>
            <a:pPr lvl="1"/>
            <a:r>
              <a:rPr lang="en-US" dirty="0" err="1" smtClean="0"/>
              <a:t>Brucella</a:t>
            </a:r>
            <a:r>
              <a:rPr lang="en-US" dirty="0" smtClean="0"/>
              <a:t>, E. coli, Staphylococcus aureus, Beta hemolytic Streptococcus spp.</a:t>
            </a:r>
          </a:p>
          <a:p>
            <a:r>
              <a:rPr lang="en-US" dirty="0" smtClean="0"/>
              <a:t>Other</a:t>
            </a:r>
          </a:p>
          <a:p>
            <a:pPr lvl="1"/>
            <a:r>
              <a:rPr lang="en-US" dirty="0" smtClean="0"/>
              <a:t>Feline: Antifungal drugs =&gt;teratogenic effects</a:t>
            </a:r>
          </a:p>
          <a:p>
            <a:pPr lvl="1"/>
            <a:r>
              <a:rPr lang="en-US" dirty="0" smtClean="0"/>
              <a:t>NSAIDS, glucocorticoids, </a:t>
            </a:r>
            <a:r>
              <a:rPr lang="en-US" dirty="0" err="1" smtClean="0"/>
              <a:t>tetracyclines</a:t>
            </a:r>
            <a:r>
              <a:rPr lang="en-US" dirty="0" smtClean="0"/>
              <a:t>, chloramphenicol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Canine &amp; Feline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04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14400"/>
            <a:ext cx="8229600" cy="4572000"/>
          </a:xfrm>
        </p:spPr>
        <p:txBody>
          <a:bodyPr/>
          <a:lstStyle/>
          <a:p>
            <a:pPr eaLnBrk="1" hangingPunct="1"/>
            <a:r>
              <a:rPr lang="en-US" dirty="0" smtClean="0"/>
              <a:t>Nitrate </a:t>
            </a:r>
            <a:r>
              <a:rPr lang="en-US" dirty="0" err="1" smtClean="0"/>
              <a:t>Toxicosis</a:t>
            </a:r>
            <a:endParaRPr lang="en-US" dirty="0" smtClean="0"/>
          </a:p>
          <a:p>
            <a:pPr lvl="1" eaLnBrk="1" hangingPunct="1"/>
            <a:r>
              <a:rPr lang="en-US" dirty="0" smtClean="0"/>
              <a:t>Consumption of plants high in nitrates or contaminated water (nitrogen fertilizers)</a:t>
            </a:r>
          </a:p>
          <a:p>
            <a:pPr lvl="1" eaLnBrk="1" hangingPunct="1"/>
            <a:r>
              <a:rPr lang="en-US" dirty="0" smtClean="0"/>
              <a:t>Chocolate brown blood, no lesions</a:t>
            </a:r>
          </a:p>
          <a:p>
            <a:pPr lvl="1" eaLnBrk="1" hangingPunct="1"/>
            <a:r>
              <a:rPr lang="en-US" dirty="0" smtClean="0"/>
              <a:t>Test levels of nitrate in aqueous humor</a:t>
            </a:r>
          </a:p>
          <a:p>
            <a:pPr eaLnBrk="1" hangingPunct="1"/>
            <a:r>
              <a:rPr lang="en-US" dirty="0" smtClean="0"/>
              <a:t>CO in porcine (b/t 120 and 260 </a:t>
            </a:r>
            <a:r>
              <a:rPr lang="en-US" dirty="0" err="1" smtClean="0"/>
              <a:t>pppm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dirty="0" err="1" smtClean="0"/>
              <a:t>Dx</a:t>
            </a:r>
            <a:r>
              <a:rPr lang="en-US" dirty="0" smtClean="0"/>
              <a:t> with 5-10 mL of thoracic fluid</a:t>
            </a:r>
          </a:p>
          <a:p>
            <a:pPr lvl="1" eaLnBrk="1" hangingPunct="1"/>
            <a:r>
              <a:rPr lang="en-US" dirty="0" err="1" smtClean="0"/>
              <a:t>Carboxyhemoglobin</a:t>
            </a:r>
            <a:r>
              <a:rPr lang="en-US" dirty="0" smtClean="0"/>
              <a:t> levels &gt;2% are diagnostic</a:t>
            </a:r>
          </a:p>
          <a:p>
            <a:pPr eaLnBrk="1" hangingPunct="1"/>
            <a:r>
              <a:rPr lang="en-US" dirty="0" smtClean="0"/>
              <a:t>Variable Toxicity Teratogens</a:t>
            </a:r>
          </a:p>
          <a:p>
            <a:pPr lvl="1" eaLnBrk="1" hangingPunct="1"/>
            <a:r>
              <a:rPr lang="en-US" dirty="0" smtClean="0"/>
              <a:t>Pine needles, </a:t>
            </a:r>
            <a:r>
              <a:rPr lang="en-US" dirty="0" err="1" smtClean="0"/>
              <a:t>broomweed</a:t>
            </a:r>
            <a:r>
              <a:rPr lang="en-US" dirty="0" smtClean="0"/>
              <a:t>, </a:t>
            </a:r>
            <a:r>
              <a:rPr lang="en-US" dirty="0" err="1" smtClean="0"/>
              <a:t>swainsonine</a:t>
            </a:r>
            <a:r>
              <a:rPr lang="en-US" dirty="0" smtClean="0"/>
              <a:t>, Sweet pea,</a:t>
            </a:r>
          </a:p>
          <a:p>
            <a:pPr lvl="1" eaLnBrk="1" hangingPunct="1"/>
            <a:r>
              <a:rPr lang="en-US" dirty="0" smtClean="0"/>
              <a:t>Arthrogryposis</a:t>
            </a:r>
          </a:p>
          <a:p>
            <a:pPr lvl="2" eaLnBrk="1" hangingPunct="1"/>
            <a:r>
              <a:rPr lang="en-US" dirty="0" smtClean="0"/>
              <a:t>Lupine, Tobacco, Poison Hemlock, Locoweed</a:t>
            </a:r>
          </a:p>
          <a:p>
            <a:pPr lvl="1" eaLnBrk="1" hangingPunct="1"/>
            <a:r>
              <a:rPr lang="en-US" dirty="0" smtClean="0"/>
              <a:t>Clover =&gt; Estrogen =&gt; Infertility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04800"/>
            <a:ext cx="8229600" cy="1219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dirty="0" smtClean="0"/>
              <a:t>Other causes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Synophthalmia (cyclopia) in ovines</a:t>
            </a:r>
          </a:p>
          <a:p>
            <a:pPr lvl="1" eaLnBrk="1" hangingPunct="1"/>
            <a:r>
              <a:rPr lang="en-US" smtClean="0"/>
              <a:t>Veratrum californicum, day 13-15</a:t>
            </a:r>
          </a:p>
          <a:p>
            <a:pPr eaLnBrk="1" hangingPunct="1"/>
            <a:r>
              <a:rPr lang="en-US" smtClean="0"/>
              <a:t>Schistosomas reflexus</a:t>
            </a:r>
          </a:p>
          <a:p>
            <a:pPr eaLnBrk="1" hangingPunct="1"/>
            <a:r>
              <a:rPr lang="en-US" smtClean="0"/>
              <a:t>Amorphous globosus</a:t>
            </a:r>
          </a:p>
          <a:p>
            <a:pPr eaLnBrk="1" hangingPunct="1"/>
            <a:r>
              <a:rPr lang="en-US" smtClean="0"/>
              <a:t>Spider Lamb Dz = &gt; Suffolk</a:t>
            </a:r>
          </a:p>
          <a:p>
            <a:pPr eaLnBrk="1" hangingPunct="1"/>
            <a:r>
              <a:rPr lang="en-US" smtClean="0"/>
              <a:t>Torsion of the umbilical cord</a:t>
            </a:r>
          </a:p>
          <a:p>
            <a:pPr lvl="1" eaLnBrk="1" hangingPunct="1"/>
            <a:r>
              <a:rPr lang="en-US" smtClean="0"/>
              <a:t>Equines</a:t>
            </a:r>
          </a:p>
          <a:p>
            <a:pPr lvl="1" eaLnBrk="1" hangingPunct="1"/>
            <a:r>
              <a:rPr lang="en-US" smtClean="0"/>
              <a:t>XS twisting compromises umbilical vessels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Fetal anomalies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41988" name="Picture 4" descr="F2479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602038"/>
            <a:ext cx="4495800" cy="325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9" name="Picture 5" descr="F0329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5257800" cy="355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43012" name="Picture 4" descr="F136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915400" cy="617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smtClean="0"/>
          </a:p>
        </p:txBody>
      </p:sp>
      <p:pic>
        <p:nvPicPr>
          <p:cNvPr id="44036" name="Picture 4" descr="F032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5588"/>
            <a:ext cx="4572000" cy="317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7" name="Picture 5" descr="F035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3429000"/>
            <a:ext cx="4935538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/>
          <a:lstStyle/>
          <a:p>
            <a:pPr eaLnBrk="1" hangingPunct="1"/>
            <a:r>
              <a:rPr lang="en-US" dirty="0" smtClean="0"/>
              <a:t>Determination of Fetal Age</a:t>
            </a:r>
          </a:p>
          <a:p>
            <a:pPr lvl="1" eaLnBrk="1" hangingPunct="1"/>
            <a:r>
              <a:rPr lang="en-US" dirty="0" smtClean="0"/>
              <a:t>CR length  AND body weight</a:t>
            </a:r>
          </a:p>
          <a:p>
            <a:pPr lvl="1" eaLnBrk="1" hangingPunct="1"/>
            <a:r>
              <a:rPr lang="en-US" dirty="0" smtClean="0"/>
              <a:t>Developmental features</a:t>
            </a:r>
          </a:p>
          <a:p>
            <a:pPr eaLnBrk="1" hangingPunct="1"/>
            <a:r>
              <a:rPr lang="en-US" dirty="0" smtClean="0"/>
              <a:t>Timing of Fetal Death</a:t>
            </a:r>
          </a:p>
          <a:p>
            <a:pPr lvl="1" eaLnBrk="1" hangingPunct="1"/>
            <a:r>
              <a:rPr lang="en-US" dirty="0" smtClean="0"/>
              <a:t>Lungs, eponychium, colostrum in the </a:t>
            </a:r>
            <a:r>
              <a:rPr lang="en-US" dirty="0"/>
              <a:t>stomach/abomasum, umbilical hematoma</a:t>
            </a:r>
            <a:endParaRPr lang="en-US" dirty="0" smtClean="0"/>
          </a:p>
          <a:p>
            <a:pPr eaLnBrk="1" hangingPunct="1"/>
            <a:r>
              <a:rPr lang="en-US" dirty="0" smtClean="0"/>
              <a:t>Tissue collection</a:t>
            </a:r>
          </a:p>
          <a:p>
            <a:pPr lvl="1" eaLnBrk="1" hangingPunct="1"/>
            <a:r>
              <a:rPr lang="en-US" dirty="0" smtClean="0"/>
              <a:t>Bacterial</a:t>
            </a:r>
          </a:p>
          <a:p>
            <a:pPr lvl="2" eaLnBrk="1" hangingPunct="1"/>
            <a:r>
              <a:rPr lang="en-US" dirty="0" smtClean="0"/>
              <a:t>Lungs, </a:t>
            </a:r>
            <a:r>
              <a:rPr lang="en-US" dirty="0" err="1" smtClean="0"/>
              <a:t>Abomasal</a:t>
            </a:r>
            <a:r>
              <a:rPr lang="en-US" dirty="0" smtClean="0"/>
              <a:t>/stomach fluid, brain, placenta, liver</a:t>
            </a:r>
          </a:p>
          <a:p>
            <a:pPr lvl="1" eaLnBrk="1" hangingPunct="1"/>
            <a:r>
              <a:rPr lang="en-US" dirty="0" smtClean="0"/>
              <a:t>Viral</a:t>
            </a:r>
          </a:p>
          <a:p>
            <a:pPr lvl="2" eaLnBrk="1" hangingPunct="1"/>
            <a:r>
              <a:rPr lang="en-US" dirty="0" smtClean="0"/>
              <a:t>Lymphoid tissues, placenta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  <a:p>
            <a:pPr lvl="1" eaLnBrk="1" hangingPunct="1"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Fetal Necropsy Protocol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Umbilical Hematoma</a:t>
            </a:r>
            <a:endParaRPr lang="en-US" dirty="0"/>
          </a:p>
        </p:txBody>
      </p:sp>
      <p:pic>
        <p:nvPicPr>
          <p:cNvPr id="4" name="Picture 13" descr="2-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981200"/>
            <a:ext cx="6934200" cy="4622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80672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/>
            <a:r>
              <a:rPr lang="en-US" smtClean="0"/>
              <a:t>Serology</a:t>
            </a:r>
          </a:p>
          <a:p>
            <a:pPr lvl="2" eaLnBrk="1" hangingPunct="1"/>
            <a:r>
              <a:rPr lang="en-US" smtClean="0"/>
              <a:t>Fetal fluids</a:t>
            </a:r>
          </a:p>
          <a:p>
            <a:pPr lvl="2" eaLnBrk="1" hangingPunct="1"/>
            <a:r>
              <a:rPr lang="en-US" smtClean="0"/>
              <a:t>Interpretation:  What is normal?</a:t>
            </a:r>
          </a:p>
          <a:p>
            <a:pPr lvl="1" eaLnBrk="1" hangingPunct="1"/>
            <a:r>
              <a:rPr lang="en-US" smtClean="0"/>
              <a:t>Toxicology</a:t>
            </a:r>
          </a:p>
          <a:p>
            <a:pPr lvl="2" eaLnBrk="1" hangingPunct="1"/>
            <a:r>
              <a:rPr lang="en-US" smtClean="0"/>
              <a:t>Ocular fluid/eyes in bovines =&gt; Nitrates</a:t>
            </a:r>
          </a:p>
          <a:p>
            <a:pPr lvl="1" eaLnBrk="1" hangingPunct="1"/>
            <a:r>
              <a:rPr lang="en-US" smtClean="0"/>
              <a:t>Cytology</a:t>
            </a:r>
          </a:p>
          <a:p>
            <a:pPr lvl="2" eaLnBrk="1" hangingPunct="1"/>
            <a:r>
              <a:rPr lang="en-US" smtClean="0"/>
              <a:t>Impression smears </a:t>
            </a:r>
          </a:p>
          <a:p>
            <a:pPr lvl="1" eaLnBrk="1" hangingPunct="1"/>
            <a:r>
              <a:rPr lang="en-US" smtClean="0"/>
              <a:t>Histopathology</a:t>
            </a:r>
          </a:p>
          <a:p>
            <a:pPr lvl="2" eaLnBrk="1" hangingPunct="1"/>
            <a:r>
              <a:rPr lang="en-US" smtClean="0"/>
              <a:t>GI tract can be largely ignored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smtClean="0"/>
              <a:t>Fetal </a:t>
            </a:r>
            <a:r>
              <a:rPr err="1" smtClean="0"/>
              <a:t>Nx</a:t>
            </a:r>
            <a:r>
              <a:rPr smtClean="0"/>
              <a:t> (cont’d)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forums.au.reachout.com/t5/image/serverpage/image-id/941i6385EB477719EC2A?v=mpbl-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54" y="0"/>
            <a:ext cx="9148354" cy="6861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dirty="0" smtClean="0"/>
              <a:t>Questions?</a:t>
            </a:r>
            <a:endParaRPr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VERSION" val="5"/>
  <p:tag name="TPFULLVERSION" val="5.3.1.3337"/>
  <p:tag name="PPTVERSION" val="15"/>
  <p:tag name="TPOS" val="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8688</TotalTime>
  <Words>1187</Words>
  <Application>Microsoft Office PowerPoint</Application>
  <PresentationFormat>On-screen Show (4:3)</PresentationFormat>
  <Paragraphs>246</Paragraphs>
  <Slides>47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Calibri</vt:lpstr>
      <vt:lpstr>Constantia</vt:lpstr>
      <vt:lpstr>Times New Roman</vt:lpstr>
      <vt:lpstr>Wingdings</vt:lpstr>
      <vt:lpstr>Wingdings 2</vt:lpstr>
      <vt:lpstr>Paper</vt:lpstr>
      <vt:lpstr>Abortion Pathology</vt:lpstr>
      <vt:lpstr>Defining Terms</vt:lpstr>
      <vt:lpstr>Frequency of good Dx on abortion cases?</vt:lpstr>
      <vt:lpstr>Species variation</vt:lpstr>
      <vt:lpstr>PowerPoint Presentation</vt:lpstr>
      <vt:lpstr>Maceration vs. Mummification</vt:lpstr>
      <vt:lpstr>Maceration =&gt; “Chewed up”</vt:lpstr>
      <vt:lpstr>Mummification =&gt;  “Dried up”</vt:lpstr>
      <vt:lpstr>PowerPoint Presentation</vt:lpstr>
      <vt:lpstr>PowerPoint Presentation</vt:lpstr>
      <vt:lpstr>Bacterial Causes</vt:lpstr>
      <vt:lpstr>PowerPoint Presentation</vt:lpstr>
      <vt:lpstr>Fibrinous Placentitis</vt:lpstr>
      <vt:lpstr>Side by side comparison</vt:lpstr>
      <vt:lpstr>Campylobacter</vt:lpstr>
      <vt:lpstr>Brucella =&gt; ZOONOTIC!!!</vt:lpstr>
      <vt:lpstr>PowerPoint Presentation</vt:lpstr>
      <vt:lpstr>Intercotyledonary Chorioallantois</vt:lpstr>
      <vt:lpstr>PowerPoint Presentation</vt:lpstr>
      <vt:lpstr>Leptospirosis</vt:lpstr>
      <vt:lpstr>Listeria monocytogenes =&gt; ZOONOTIC</vt:lpstr>
      <vt:lpstr>Viral Causes</vt:lpstr>
      <vt:lpstr>PowerPoint Presentation</vt:lpstr>
      <vt:lpstr>Equine</vt:lpstr>
      <vt:lpstr>Feline</vt:lpstr>
      <vt:lpstr>Arthrogryposis</vt:lpstr>
      <vt:lpstr>PowerPoint Presentation</vt:lpstr>
      <vt:lpstr>SMEDI (78% in pigs)</vt:lpstr>
      <vt:lpstr>PowerPoint Presentation</vt:lpstr>
      <vt:lpstr>Porcine Maceration</vt:lpstr>
      <vt:lpstr>Protozoal Etiologies</vt:lpstr>
      <vt:lpstr>Toxoplasmosis gondii</vt:lpstr>
      <vt:lpstr>Chlamydophila vs. Toxoplasma</vt:lpstr>
      <vt:lpstr>Neospora</vt:lpstr>
      <vt:lpstr>Neospora</vt:lpstr>
      <vt:lpstr>Fungal abortions</vt:lpstr>
      <vt:lpstr>PowerPoint Presentation</vt:lpstr>
      <vt:lpstr>Canine &amp; Feline</vt:lpstr>
      <vt:lpstr>Other causes</vt:lpstr>
      <vt:lpstr>Fetal anomalies</vt:lpstr>
      <vt:lpstr>PowerPoint Presentation</vt:lpstr>
      <vt:lpstr>PowerPoint Presentation</vt:lpstr>
      <vt:lpstr>PowerPoint Presentation</vt:lpstr>
      <vt:lpstr>Fetal Necropsy Protocol</vt:lpstr>
      <vt:lpstr>Umbilical Hematoma</vt:lpstr>
      <vt:lpstr>Fetal Nx (cont’d)</vt:lpstr>
      <vt:lpstr>Questions?</vt:lpstr>
    </vt:vector>
  </TitlesOfParts>
  <Company> 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VPB 5766 Reproductive Pathology</dc:title>
  <dc:creator>williamsfre</dc:creator>
  <cp:lastModifiedBy>vetlap</cp:lastModifiedBy>
  <cp:revision>39</cp:revision>
  <dcterms:created xsi:type="dcterms:W3CDTF">2006-11-01T19:54:59Z</dcterms:created>
  <dcterms:modified xsi:type="dcterms:W3CDTF">2015-08-31T06:04:11Z</dcterms:modified>
</cp:coreProperties>
</file>