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27" r:id="rId3"/>
    <p:sldId id="283" r:id="rId4"/>
    <p:sldId id="258" r:id="rId5"/>
    <p:sldId id="260" r:id="rId6"/>
    <p:sldId id="261" r:id="rId7"/>
    <p:sldId id="263" r:id="rId8"/>
    <p:sldId id="264" r:id="rId9"/>
    <p:sldId id="267" r:id="rId10"/>
    <p:sldId id="304" r:id="rId11"/>
    <p:sldId id="312" r:id="rId12"/>
    <p:sldId id="324" r:id="rId13"/>
    <p:sldId id="313" r:id="rId14"/>
    <p:sldId id="315" r:id="rId15"/>
    <p:sldId id="318" r:id="rId16"/>
    <p:sldId id="319" r:id="rId17"/>
    <p:sldId id="320" r:id="rId18"/>
    <p:sldId id="310" r:id="rId19"/>
    <p:sldId id="325" r:id="rId20"/>
    <p:sldId id="269" r:id="rId21"/>
    <p:sldId id="271" r:id="rId22"/>
    <p:sldId id="272" r:id="rId23"/>
    <p:sldId id="274" r:id="rId24"/>
    <p:sldId id="275" r:id="rId25"/>
    <p:sldId id="276" r:id="rId26"/>
    <p:sldId id="280" r:id="rId27"/>
    <p:sldId id="290" r:id="rId28"/>
    <p:sldId id="296" r:id="rId29"/>
    <p:sldId id="326" r:id="rId30"/>
    <p:sldId id="323" r:id="rId31"/>
    <p:sldId id="30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53" autoAdjust="0"/>
    <p:restoredTop sz="94660"/>
  </p:normalViewPr>
  <p:slideViewPr>
    <p:cSldViewPr snapToGrid="0">
      <p:cViewPr varScale="1">
        <p:scale>
          <a:sx n="74" d="100"/>
          <a:sy n="74" d="100"/>
        </p:scale>
        <p:origin x="58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66A9F4-402C-4BD7-A62C-AEFF333C9F90}" type="datetimeFigureOut">
              <a:rPr lang="en-GB" smtClean="0"/>
              <a:t>24/08/2015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B0A513-A463-45BE-8811-F6525FA1BDB8}" type="slidenum">
              <a:rPr lang="en-GB" smtClean="0"/>
              <a:t>‹#›</a:t>
            </a:fld>
            <a:endParaRPr lang="en-GB"/>
          </a:p>
        </p:txBody>
      </p:sp>
    </p:spTree>
    <p:extLst>
      <p:ext uri="{BB962C8B-B14F-4D97-AF65-F5344CB8AC3E}">
        <p14:creationId xmlns:p14="http://schemas.microsoft.com/office/powerpoint/2010/main" val="3695344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3B0A513-A463-45BE-8811-F6525FA1BDB8}" type="slidenum">
              <a:rPr lang="en-GB" smtClean="0"/>
              <a:t>1</a:t>
            </a:fld>
            <a:endParaRPr lang="en-GB"/>
          </a:p>
        </p:txBody>
      </p:sp>
    </p:spTree>
    <p:extLst>
      <p:ext uri="{BB962C8B-B14F-4D97-AF65-F5344CB8AC3E}">
        <p14:creationId xmlns:p14="http://schemas.microsoft.com/office/powerpoint/2010/main" val="2294716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02DDB27-8113-4EB1-806F-7884C7E060CC}" type="slidenum">
              <a:rPr lang="en-GB" altLang="en-US" smtClean="0"/>
              <a:pPr>
                <a:spcBef>
                  <a:spcPct val="0"/>
                </a:spcBef>
              </a:pPr>
              <a:t>17</a:t>
            </a:fld>
            <a:endParaRPr lang="en-GB" altLang="en-US" smtClean="0"/>
          </a:p>
        </p:txBody>
      </p:sp>
    </p:spTree>
    <p:extLst>
      <p:ext uri="{BB962C8B-B14F-4D97-AF65-F5344CB8AC3E}">
        <p14:creationId xmlns:p14="http://schemas.microsoft.com/office/powerpoint/2010/main" val="3563813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3B0A513-A463-45BE-8811-F6525FA1BDB8}" type="slidenum">
              <a:rPr lang="en-GB" smtClean="0"/>
              <a:t>21</a:t>
            </a:fld>
            <a:endParaRPr lang="en-GB"/>
          </a:p>
        </p:txBody>
      </p:sp>
    </p:spTree>
    <p:extLst>
      <p:ext uri="{BB962C8B-B14F-4D97-AF65-F5344CB8AC3E}">
        <p14:creationId xmlns:p14="http://schemas.microsoft.com/office/powerpoint/2010/main" val="1058410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t>CFS-HLPE</a:t>
            </a: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DEDED07-370D-4542-BAD4-8DAC5FAC431A}" type="slidenum">
              <a:rPr lang="en-GB" altLang="en-US"/>
              <a:pPr eaLnBrk="1" hangingPunct="1"/>
              <a:t>28</a:t>
            </a:fld>
            <a:endParaRPr lang="en-GB" altLang="en-US"/>
          </a:p>
        </p:txBody>
      </p:sp>
    </p:spTree>
    <p:extLst>
      <p:ext uri="{BB962C8B-B14F-4D97-AF65-F5344CB8AC3E}">
        <p14:creationId xmlns:p14="http://schemas.microsoft.com/office/powerpoint/2010/main" val="1996529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27EF473-27F3-485C-A8D7-D41D0A3978DC}" type="datetime1">
              <a:rPr lang="en-GB" smtClean="0"/>
              <a:t>24/08/2015</a:t>
            </a:fld>
            <a:endParaRPr lang="en-GB" dirty="0"/>
          </a:p>
        </p:txBody>
      </p:sp>
      <p:sp>
        <p:nvSpPr>
          <p:cNvPr id="5" name="Footer Placeholder 4"/>
          <p:cNvSpPr>
            <a:spLocks noGrp="1"/>
          </p:cNvSpPr>
          <p:nvPr>
            <p:ph type="ftr" sz="quarter" idx="11"/>
          </p:nvPr>
        </p:nvSpPr>
        <p:spPr/>
        <p:txBody>
          <a:bodyPr/>
          <a:lstStyle/>
          <a:p>
            <a:r>
              <a:rPr lang="en-GB" smtClean="0"/>
              <a:t>Frank Rosillo-Calle </a:t>
            </a:r>
            <a:endParaRPr lang="en-GB" dirty="0"/>
          </a:p>
        </p:txBody>
      </p:sp>
      <p:sp>
        <p:nvSpPr>
          <p:cNvPr id="6" name="Slide Number Placeholder 5"/>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4005932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6C874F5-22B7-4910-B074-119D629E1E8D}" type="datetime1">
              <a:rPr lang="en-GB" smtClean="0"/>
              <a:t>24/08/2015</a:t>
            </a:fld>
            <a:endParaRPr lang="en-GB" dirty="0"/>
          </a:p>
        </p:txBody>
      </p:sp>
      <p:sp>
        <p:nvSpPr>
          <p:cNvPr id="5" name="Footer Placeholder 4"/>
          <p:cNvSpPr>
            <a:spLocks noGrp="1"/>
          </p:cNvSpPr>
          <p:nvPr>
            <p:ph type="ftr" sz="quarter" idx="11"/>
          </p:nvPr>
        </p:nvSpPr>
        <p:spPr/>
        <p:txBody>
          <a:bodyPr/>
          <a:lstStyle/>
          <a:p>
            <a:r>
              <a:rPr lang="en-GB" smtClean="0"/>
              <a:t>Frank Rosillo-Calle </a:t>
            </a:r>
            <a:endParaRPr lang="en-GB" dirty="0"/>
          </a:p>
        </p:txBody>
      </p:sp>
      <p:sp>
        <p:nvSpPr>
          <p:cNvPr id="6" name="Slide Number Placeholder 5"/>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1342437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97DCF7-78C7-4D43-A4CD-7C505CCBCB1B}" type="datetime1">
              <a:rPr lang="en-GB" smtClean="0"/>
              <a:t>24/08/2015</a:t>
            </a:fld>
            <a:endParaRPr lang="en-GB" dirty="0"/>
          </a:p>
        </p:txBody>
      </p:sp>
      <p:sp>
        <p:nvSpPr>
          <p:cNvPr id="5" name="Footer Placeholder 4"/>
          <p:cNvSpPr>
            <a:spLocks noGrp="1"/>
          </p:cNvSpPr>
          <p:nvPr>
            <p:ph type="ftr" sz="quarter" idx="11"/>
          </p:nvPr>
        </p:nvSpPr>
        <p:spPr/>
        <p:txBody>
          <a:bodyPr/>
          <a:lstStyle/>
          <a:p>
            <a:r>
              <a:rPr lang="en-GB" smtClean="0"/>
              <a:t>Frank Rosillo-Calle </a:t>
            </a:r>
            <a:endParaRPr lang="en-GB" dirty="0"/>
          </a:p>
        </p:txBody>
      </p:sp>
      <p:sp>
        <p:nvSpPr>
          <p:cNvPr id="6" name="Slide Number Placeholder 5"/>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2232735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1400AF0-2A09-4A5D-8B04-B2A4453E5301}" type="datetime1">
              <a:rPr lang="en-GB" smtClean="0"/>
              <a:t>24/08/2015</a:t>
            </a:fld>
            <a:endParaRPr lang="en-GB" dirty="0"/>
          </a:p>
        </p:txBody>
      </p:sp>
      <p:sp>
        <p:nvSpPr>
          <p:cNvPr id="6" name="Footer Placeholder 5"/>
          <p:cNvSpPr>
            <a:spLocks noGrp="1"/>
          </p:cNvSpPr>
          <p:nvPr>
            <p:ph type="ftr" sz="quarter" idx="11"/>
          </p:nvPr>
        </p:nvSpPr>
        <p:spPr/>
        <p:txBody>
          <a:bodyPr/>
          <a:lstStyle/>
          <a:p>
            <a:r>
              <a:rPr lang="en-GB" smtClean="0"/>
              <a:t>Frank Rosillo-Calle </a:t>
            </a:r>
            <a:endParaRPr lang="en-GB" dirty="0"/>
          </a:p>
        </p:txBody>
      </p:sp>
      <p:sp>
        <p:nvSpPr>
          <p:cNvPr id="7" name="Slide Number Placeholder 6"/>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3469394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E24B982-8770-41FB-BD12-4DF9BD79E089}" type="datetime1">
              <a:rPr lang="en-GB" smtClean="0"/>
              <a:t>24/08/2015</a:t>
            </a:fld>
            <a:endParaRPr lang="en-GB" dirty="0"/>
          </a:p>
        </p:txBody>
      </p:sp>
      <p:sp>
        <p:nvSpPr>
          <p:cNvPr id="8" name="Footer Placeholder 7"/>
          <p:cNvSpPr>
            <a:spLocks noGrp="1"/>
          </p:cNvSpPr>
          <p:nvPr>
            <p:ph type="ftr" sz="quarter" idx="11"/>
          </p:nvPr>
        </p:nvSpPr>
        <p:spPr/>
        <p:txBody>
          <a:bodyPr/>
          <a:lstStyle/>
          <a:p>
            <a:r>
              <a:rPr lang="en-GB" smtClean="0"/>
              <a:t>Frank Rosillo-Calle </a:t>
            </a:r>
            <a:endParaRPr lang="en-GB" dirty="0"/>
          </a:p>
        </p:txBody>
      </p:sp>
      <p:sp>
        <p:nvSpPr>
          <p:cNvPr id="9" name="Slide Number Placeholder 8"/>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1671465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1F8A756-7EDC-4B24-95E3-59B35CC3DBE5}" type="datetime1">
              <a:rPr lang="en-GB" smtClean="0"/>
              <a:t>24/08/2015</a:t>
            </a:fld>
            <a:endParaRPr lang="en-GB" dirty="0"/>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
        <p:nvSpPr>
          <p:cNvPr id="5" name="Slide Number Placeholder 4"/>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2394303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56860C-EBDD-4C7C-B8F3-768C031D9032}" type="datetime1">
              <a:rPr lang="en-GB" smtClean="0"/>
              <a:t>24/08/2015</a:t>
            </a:fld>
            <a:endParaRPr lang="en-GB" dirty="0"/>
          </a:p>
        </p:txBody>
      </p:sp>
      <p:sp>
        <p:nvSpPr>
          <p:cNvPr id="3" name="Footer Placeholder 2"/>
          <p:cNvSpPr>
            <a:spLocks noGrp="1"/>
          </p:cNvSpPr>
          <p:nvPr>
            <p:ph type="ftr" sz="quarter" idx="11"/>
          </p:nvPr>
        </p:nvSpPr>
        <p:spPr/>
        <p:txBody>
          <a:bodyPr/>
          <a:lstStyle/>
          <a:p>
            <a:r>
              <a:rPr lang="en-GB" smtClean="0"/>
              <a:t>Frank Rosillo-Calle </a:t>
            </a:r>
            <a:endParaRPr lang="en-GB" dirty="0"/>
          </a:p>
        </p:txBody>
      </p:sp>
      <p:sp>
        <p:nvSpPr>
          <p:cNvPr id="4" name="Slide Number Placeholder 3"/>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2904706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971EF9-F57A-41B0-82AC-3148446DD9A2}" type="datetime1">
              <a:rPr lang="en-GB" smtClean="0"/>
              <a:t>24/08/2015</a:t>
            </a:fld>
            <a:endParaRPr lang="en-GB" dirty="0"/>
          </a:p>
        </p:txBody>
      </p:sp>
      <p:sp>
        <p:nvSpPr>
          <p:cNvPr id="6" name="Footer Placeholder 5"/>
          <p:cNvSpPr>
            <a:spLocks noGrp="1"/>
          </p:cNvSpPr>
          <p:nvPr>
            <p:ph type="ftr" sz="quarter" idx="11"/>
          </p:nvPr>
        </p:nvSpPr>
        <p:spPr/>
        <p:txBody>
          <a:bodyPr/>
          <a:lstStyle/>
          <a:p>
            <a:r>
              <a:rPr lang="en-GB" smtClean="0"/>
              <a:t>Frank Rosillo-Calle </a:t>
            </a:r>
            <a:endParaRPr lang="en-GB" dirty="0"/>
          </a:p>
        </p:txBody>
      </p:sp>
      <p:sp>
        <p:nvSpPr>
          <p:cNvPr id="7" name="Slide Number Placeholder 6"/>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379873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2AE335-0D68-401E-BFBC-12893220462E}" type="datetime1">
              <a:rPr lang="en-GB" smtClean="0"/>
              <a:t>24/08/2015</a:t>
            </a:fld>
            <a:endParaRPr lang="en-GB" dirty="0"/>
          </a:p>
        </p:txBody>
      </p:sp>
      <p:sp>
        <p:nvSpPr>
          <p:cNvPr id="6" name="Footer Placeholder 5"/>
          <p:cNvSpPr>
            <a:spLocks noGrp="1"/>
          </p:cNvSpPr>
          <p:nvPr>
            <p:ph type="ftr" sz="quarter" idx="11"/>
          </p:nvPr>
        </p:nvSpPr>
        <p:spPr/>
        <p:txBody>
          <a:bodyPr/>
          <a:lstStyle/>
          <a:p>
            <a:r>
              <a:rPr lang="en-GB" smtClean="0"/>
              <a:t>Frank Rosillo-Calle </a:t>
            </a:r>
            <a:endParaRPr lang="en-GB" dirty="0"/>
          </a:p>
        </p:txBody>
      </p:sp>
      <p:sp>
        <p:nvSpPr>
          <p:cNvPr id="7" name="Slide Number Placeholder 6"/>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395865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BC3C0B0-00DA-41BB-9D4D-D8646A008BDC}" type="datetime1">
              <a:rPr lang="en-GB" smtClean="0"/>
              <a:t>24/08/2015</a:t>
            </a:fld>
            <a:endParaRPr lang="en-GB" dirty="0"/>
          </a:p>
        </p:txBody>
      </p:sp>
      <p:sp>
        <p:nvSpPr>
          <p:cNvPr id="5" name="Footer Placeholder 4"/>
          <p:cNvSpPr>
            <a:spLocks noGrp="1"/>
          </p:cNvSpPr>
          <p:nvPr>
            <p:ph type="ftr" sz="quarter" idx="11"/>
          </p:nvPr>
        </p:nvSpPr>
        <p:spPr/>
        <p:txBody>
          <a:bodyPr/>
          <a:lstStyle/>
          <a:p>
            <a:r>
              <a:rPr lang="en-GB" smtClean="0"/>
              <a:t>Frank Rosillo-Calle </a:t>
            </a:r>
            <a:endParaRPr lang="en-GB" dirty="0"/>
          </a:p>
        </p:txBody>
      </p:sp>
      <p:sp>
        <p:nvSpPr>
          <p:cNvPr id="6" name="Slide Number Placeholder 5"/>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2261015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60AB335-3A3D-4970-B405-6729156DC70D}" type="datetime1">
              <a:rPr lang="en-GB" smtClean="0"/>
              <a:t>24/08/2015</a:t>
            </a:fld>
            <a:endParaRPr lang="en-GB" dirty="0"/>
          </a:p>
        </p:txBody>
      </p:sp>
      <p:sp>
        <p:nvSpPr>
          <p:cNvPr id="5" name="Footer Placeholder 4"/>
          <p:cNvSpPr>
            <a:spLocks noGrp="1"/>
          </p:cNvSpPr>
          <p:nvPr>
            <p:ph type="ftr" sz="quarter" idx="11"/>
          </p:nvPr>
        </p:nvSpPr>
        <p:spPr/>
        <p:txBody>
          <a:bodyPr/>
          <a:lstStyle/>
          <a:p>
            <a:r>
              <a:rPr lang="en-GB" smtClean="0"/>
              <a:t>Frank Rosillo-Calle </a:t>
            </a:r>
            <a:endParaRPr lang="en-GB" dirty="0"/>
          </a:p>
        </p:txBody>
      </p:sp>
      <p:sp>
        <p:nvSpPr>
          <p:cNvPr id="6" name="Slide Number Placeholder 5"/>
          <p:cNvSpPr>
            <a:spLocks noGrp="1"/>
          </p:cNvSpPr>
          <p:nvPr>
            <p:ph type="sldNum" sz="quarter" idx="12"/>
          </p:nvPr>
        </p:nvSpPr>
        <p:spPr/>
        <p:txBody>
          <a:bodyPr/>
          <a:lstStyle/>
          <a:p>
            <a:fld id="{A224E8C1-D813-4C2C-96AE-A7ABBC54ADC9}" type="slidenum">
              <a:rPr lang="en-GB" smtClean="0"/>
              <a:t>‹#›</a:t>
            </a:fld>
            <a:endParaRPr lang="en-GB" dirty="0"/>
          </a:p>
        </p:txBody>
      </p:sp>
    </p:spTree>
    <p:extLst>
      <p:ext uri="{BB962C8B-B14F-4D97-AF65-F5344CB8AC3E}">
        <p14:creationId xmlns:p14="http://schemas.microsoft.com/office/powerpoint/2010/main" val="4027553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3872D1-5229-4EE9-BBA8-2BC0C61F3FF5}" type="datetime1">
              <a:rPr lang="en-GB" smtClean="0"/>
              <a:t>24/08/2015</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Frank Rosillo-Calle </a:t>
            </a:r>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4E8C1-D813-4C2C-96AE-A7ABBC54ADC9}" type="slidenum">
              <a:rPr lang="en-GB" smtClean="0"/>
              <a:t>‹#›</a:t>
            </a:fld>
            <a:endParaRPr lang="en-GB" dirty="0"/>
          </a:p>
        </p:txBody>
      </p:sp>
    </p:spTree>
    <p:extLst>
      <p:ext uri="{BB962C8B-B14F-4D97-AF65-F5344CB8AC3E}">
        <p14:creationId xmlns:p14="http://schemas.microsoft.com/office/powerpoint/2010/main" val="2426350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www.ers.usda.gov/media/866543/cornusetable.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bioenergytrade.or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hindawi.com/isrn/re/content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www.bp.com/content/" TargetMode="External"/><Relationship Id="rId3" Type="http://schemas.openxmlformats.org/officeDocument/2006/relationships/hyperlink" Target="http://www.datagro.com/" TargetMode="External"/><Relationship Id="rId7" Type="http://schemas.openxmlformats.org/officeDocument/2006/relationships/hyperlink" Target="http://www.ethanolrfa.org/" TargetMode="External"/><Relationship Id="rId2" Type="http://schemas.openxmlformats.org/officeDocument/2006/relationships/hyperlink" Target="http://www.ieiglobal.org/vol10_issue1.html" TargetMode="External"/><Relationship Id="rId1" Type="http://schemas.openxmlformats.org/officeDocument/2006/relationships/slideLayout" Target="../slideLayouts/slideLayout7.xml"/><Relationship Id="rId6" Type="http://schemas.openxmlformats.org/officeDocument/2006/relationships/hyperlink" Target="http://www.unica.com.br/" TargetMode="External"/><Relationship Id="rId5" Type="http://schemas.openxmlformats.org/officeDocument/2006/relationships/hyperlink" Target="http://www.ren21.net/" TargetMode="External"/><Relationship Id="rId4" Type="http://schemas.openxmlformats.org/officeDocument/2006/relationships/hyperlink" Target="http://www.epure.org/statistic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3600" dirty="0" smtClean="0"/>
              <a:t>From Food versus Fuel Debate to Food and Fuel</a:t>
            </a:r>
            <a:br>
              <a:rPr lang="en-GB" sz="3600" dirty="0" smtClean="0"/>
            </a:br>
            <a:r>
              <a:rPr lang="en-GB" sz="3600" dirty="0" smtClean="0"/>
              <a:t> 25 August 2015, Valencia </a:t>
            </a:r>
            <a:endParaRPr lang="en-GB" sz="3600" dirty="0"/>
          </a:p>
        </p:txBody>
      </p:sp>
      <p:sp>
        <p:nvSpPr>
          <p:cNvPr id="3" name="Subtitle 2"/>
          <p:cNvSpPr>
            <a:spLocks noGrp="1"/>
          </p:cNvSpPr>
          <p:nvPr>
            <p:ph type="subTitle" idx="1"/>
          </p:nvPr>
        </p:nvSpPr>
        <p:spPr/>
        <p:txBody>
          <a:bodyPr/>
          <a:lstStyle/>
          <a:p>
            <a:r>
              <a:rPr lang="en-GB" dirty="0" smtClean="0"/>
              <a:t>Frank Rosillo-Calle, PhD</a:t>
            </a:r>
          </a:p>
          <a:p>
            <a:r>
              <a:rPr lang="en-GB" dirty="0" smtClean="0"/>
              <a:t>Honorary Senior Research Fellow</a:t>
            </a:r>
          </a:p>
          <a:p>
            <a:r>
              <a:rPr lang="en-GB" dirty="0" smtClean="0"/>
              <a:t>Imperial College London </a:t>
            </a:r>
            <a:endParaRPr lang="en-GB" dirty="0"/>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2196471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THREE KEY THEMES OF THIS SESSION</a:t>
            </a:r>
            <a:endParaRPr lang="en-GB" dirty="0"/>
          </a:p>
        </p:txBody>
      </p:sp>
      <p:sp>
        <p:nvSpPr>
          <p:cNvPr id="3" name="Content Placeholder 2"/>
          <p:cNvSpPr>
            <a:spLocks noGrp="1"/>
          </p:cNvSpPr>
          <p:nvPr>
            <p:ph idx="1"/>
          </p:nvPr>
        </p:nvSpPr>
        <p:spPr/>
        <p:txBody>
          <a:bodyPr>
            <a:normAutofit/>
          </a:bodyPr>
          <a:lstStyle/>
          <a:p>
            <a:r>
              <a:rPr lang="en-GB" dirty="0" smtClean="0"/>
              <a:t>Moving beyond the </a:t>
            </a:r>
            <a:r>
              <a:rPr lang="en-GB" b="1" dirty="0" smtClean="0"/>
              <a:t>fuel-food debate </a:t>
            </a:r>
            <a:r>
              <a:rPr lang="en-GB" dirty="0" smtClean="0"/>
              <a:t>to </a:t>
            </a:r>
            <a:r>
              <a:rPr lang="en-GB" b="1" dirty="0" smtClean="0"/>
              <a:t>food and fuel </a:t>
            </a:r>
          </a:p>
          <a:p>
            <a:pPr marL="0" indent="0">
              <a:buNone/>
            </a:pPr>
            <a:r>
              <a:rPr lang="en-GB" dirty="0" smtClean="0"/>
              <a:t>(Frank </a:t>
            </a:r>
            <a:r>
              <a:rPr lang="en-GB" dirty="0" err="1" smtClean="0"/>
              <a:t>Rosillo-Calle</a:t>
            </a:r>
            <a:r>
              <a:rPr lang="en-GB" dirty="0" smtClean="0"/>
              <a:t>)</a:t>
            </a:r>
          </a:p>
          <a:p>
            <a:pPr lvl="1"/>
            <a:r>
              <a:rPr lang="en-GB" dirty="0" smtClean="0"/>
              <a:t>Moving from a unscientific to a </a:t>
            </a:r>
            <a:r>
              <a:rPr lang="en-GB" smtClean="0"/>
              <a:t>science-based debate  </a:t>
            </a:r>
            <a:endParaRPr lang="en-GB" dirty="0" smtClean="0"/>
          </a:p>
          <a:p>
            <a:r>
              <a:rPr lang="en-GB" dirty="0" smtClean="0"/>
              <a:t>Water-energy-food nexus and sustainability issues affecting biofuel development (</a:t>
            </a:r>
            <a:r>
              <a:rPr lang="en-GB" dirty="0"/>
              <a:t>Rocio Diaz-Chavez) </a:t>
            </a:r>
            <a:endParaRPr lang="en-GB" dirty="0" smtClean="0"/>
          </a:p>
          <a:p>
            <a:pPr lvl="1"/>
            <a:r>
              <a:rPr lang="en-GB" dirty="0" smtClean="0"/>
              <a:t>Examine the major implications </a:t>
            </a:r>
            <a:endParaRPr lang="en-GB" dirty="0"/>
          </a:p>
          <a:p>
            <a:r>
              <a:rPr lang="en-GB" dirty="0" smtClean="0"/>
              <a:t>The role of 2G and 3G biofuel technologies and impact on food security (Sebastian Sanchez et al) </a:t>
            </a:r>
          </a:p>
          <a:p>
            <a:pPr lvl="1"/>
            <a:r>
              <a:rPr lang="en-GB" dirty="0" smtClean="0"/>
              <a:t>How G2 and G3 biofuels will enrich energy and food production while avoiding competition </a:t>
            </a:r>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1036419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
        <p:nvSpPr>
          <p:cNvPr id="794626" name="Rectangle 2"/>
          <p:cNvSpPr>
            <a:spLocks noGrp="1" noChangeArrowheads="1"/>
          </p:cNvSpPr>
          <p:nvPr>
            <p:ph type="title"/>
          </p:nvPr>
        </p:nvSpPr>
        <p:spPr/>
        <p:txBody>
          <a:bodyPr>
            <a:normAutofit/>
          </a:bodyPr>
          <a:lstStyle/>
          <a:p>
            <a:pPr eaLnBrk="1" hangingPunct="1">
              <a:defRPr/>
            </a:pPr>
            <a:r>
              <a:rPr lang="en-GB" sz="3600" dirty="0" smtClean="0"/>
              <a:t>Summary of debate </a:t>
            </a:r>
            <a:r>
              <a:rPr lang="en-GB" sz="3600" dirty="0" err="1" smtClean="0"/>
              <a:t>FvF</a:t>
            </a:r>
            <a:r>
              <a:rPr lang="en-GB" sz="3600" dirty="0" smtClean="0"/>
              <a:t>,  FRC </a:t>
            </a:r>
          </a:p>
        </p:txBody>
      </p:sp>
      <p:sp>
        <p:nvSpPr>
          <p:cNvPr id="794627" name="Rectangle 3"/>
          <p:cNvSpPr>
            <a:spLocks noGrp="1" noChangeArrowheads="1"/>
          </p:cNvSpPr>
          <p:nvPr>
            <p:ph type="body" idx="1"/>
          </p:nvPr>
        </p:nvSpPr>
        <p:spPr>
          <a:xfrm>
            <a:off x="1068946" y="1484314"/>
            <a:ext cx="10284854" cy="5237161"/>
          </a:xfrm>
        </p:spPr>
        <p:txBody>
          <a:bodyPr>
            <a:normAutofit/>
          </a:bodyPr>
          <a:lstStyle/>
          <a:p>
            <a:pPr marL="342900" lvl="1" indent="-342900">
              <a:buFont typeface="Wingdings" pitchFamily="2" charset="2"/>
              <a:buChar char="ü"/>
              <a:defRPr/>
            </a:pPr>
            <a:r>
              <a:rPr lang="en-GB" dirty="0" smtClean="0"/>
              <a:t>THE FOOD VERSUS BIOFUEL DEBATE </a:t>
            </a:r>
          </a:p>
          <a:p>
            <a:pPr marL="742950" lvl="2" indent="-342900">
              <a:buFont typeface="Wingdings" pitchFamily="2" charset="2"/>
              <a:buChar char="ü"/>
              <a:defRPr/>
            </a:pPr>
            <a:r>
              <a:rPr lang="en-GB" dirty="0" smtClean="0"/>
              <a:t>Key issues of the debate </a:t>
            </a:r>
          </a:p>
          <a:p>
            <a:pPr marL="742950" lvl="2" indent="-342900">
              <a:buFont typeface="Wingdings" pitchFamily="2" charset="2"/>
              <a:buChar char="ü"/>
              <a:defRPr/>
            </a:pPr>
            <a:r>
              <a:rPr lang="en-GB" dirty="0" smtClean="0"/>
              <a:t>Ethical dilemmas </a:t>
            </a:r>
          </a:p>
          <a:p>
            <a:pPr eaLnBrk="1" hangingPunct="1">
              <a:defRPr/>
            </a:pPr>
            <a:r>
              <a:rPr lang="en-GB" dirty="0" smtClean="0"/>
              <a:t>The hidden hunger </a:t>
            </a:r>
          </a:p>
          <a:p>
            <a:pPr eaLnBrk="1" hangingPunct="1">
              <a:defRPr/>
            </a:pPr>
            <a:r>
              <a:rPr lang="en-GB" dirty="0" smtClean="0"/>
              <a:t>The terrible huge food waste </a:t>
            </a:r>
          </a:p>
          <a:p>
            <a:pPr lvl="1" eaLnBrk="1" hangingPunct="1">
              <a:defRPr/>
            </a:pPr>
            <a:r>
              <a:rPr lang="en-GB" dirty="0" smtClean="0"/>
              <a:t>Population trends </a:t>
            </a:r>
          </a:p>
          <a:p>
            <a:pPr eaLnBrk="1" hangingPunct="1">
              <a:defRPr/>
            </a:pPr>
            <a:r>
              <a:rPr lang="en-GB" dirty="0" smtClean="0"/>
              <a:t>Biofuels and agriculture</a:t>
            </a:r>
          </a:p>
          <a:p>
            <a:pPr lvl="1">
              <a:defRPr/>
            </a:pPr>
            <a:r>
              <a:rPr lang="en-GB" dirty="0" smtClean="0"/>
              <a:t>International bioenergy trade </a:t>
            </a:r>
          </a:p>
          <a:p>
            <a:pPr eaLnBrk="1" hangingPunct="1">
              <a:defRPr/>
            </a:pPr>
            <a:r>
              <a:rPr lang="en-GB" dirty="0" smtClean="0"/>
              <a:t>By-way of summary </a:t>
            </a:r>
          </a:p>
          <a:p>
            <a:pPr marL="0" indent="0" eaLnBrk="1" hangingPunct="1">
              <a:buNone/>
              <a:defRPr/>
            </a:pPr>
            <a:endParaRPr lang="en-GB" dirty="0" smtClean="0"/>
          </a:p>
        </p:txBody>
      </p:sp>
    </p:spTree>
    <p:extLst>
      <p:ext uri="{BB962C8B-B14F-4D97-AF65-F5344CB8AC3E}">
        <p14:creationId xmlns:p14="http://schemas.microsoft.com/office/powerpoint/2010/main" val="1169293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pic>
        <p:nvPicPr>
          <p:cNvPr id="4100" name="Picture 2" descr="D:\ZeDB\Food vs Fuel visual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7914" y="-401638"/>
            <a:ext cx="4956175" cy="766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282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
        <p:nvSpPr>
          <p:cNvPr id="794627" name="Rectangle 3"/>
          <p:cNvSpPr>
            <a:spLocks noGrp="1" noChangeArrowheads="1"/>
          </p:cNvSpPr>
          <p:nvPr>
            <p:ph type="body" idx="1"/>
          </p:nvPr>
        </p:nvSpPr>
        <p:spPr>
          <a:xfrm>
            <a:off x="2243138" y="1449389"/>
            <a:ext cx="8229600" cy="4535487"/>
          </a:xfrm>
        </p:spPr>
        <p:txBody>
          <a:bodyPr>
            <a:normAutofit fontScale="92500"/>
          </a:bodyPr>
          <a:lstStyle/>
          <a:p>
            <a:pPr>
              <a:defRPr/>
            </a:pPr>
            <a:r>
              <a:rPr lang="en-GB" dirty="0" smtClean="0"/>
              <a:t>Rooted in the diversity of the feedstocks and potential impacts (positive and negative) in different parts of the world;</a:t>
            </a:r>
          </a:p>
          <a:p>
            <a:pPr>
              <a:defRPr/>
            </a:pPr>
            <a:r>
              <a:rPr lang="en-GB" dirty="0" smtClean="0"/>
              <a:t>Diversity of views, and assumptions taken by the different actors on issues related to biofuels, scale, know-how and availability of technology; impacts</a:t>
            </a:r>
          </a:p>
          <a:p>
            <a:pPr>
              <a:defRPr/>
            </a:pPr>
            <a:r>
              <a:rPr lang="en-GB" dirty="0" smtClean="0"/>
              <a:t>Attitudes to climate change, environmental objectives, economic development priorities, rural vs. urban poverty and many other factors. </a:t>
            </a:r>
          </a:p>
          <a:p>
            <a:pPr>
              <a:defRPr/>
            </a:pPr>
            <a:r>
              <a:rPr lang="en-GB" dirty="0" smtClean="0"/>
              <a:t> Poor understanding the issues involved (poor science)</a:t>
            </a:r>
          </a:p>
          <a:p>
            <a:pPr>
              <a:defRPr/>
            </a:pPr>
            <a:r>
              <a:rPr lang="en-GB" dirty="0" smtClean="0"/>
              <a:t>This new situation requires far more credible answers</a:t>
            </a:r>
          </a:p>
          <a:p>
            <a:pPr eaLnBrk="1" hangingPunct="1">
              <a:defRPr/>
            </a:pPr>
            <a:endParaRPr lang="en-GB" dirty="0" smtClean="0"/>
          </a:p>
        </p:txBody>
      </p:sp>
      <p:sp>
        <p:nvSpPr>
          <p:cNvPr id="6" name="Title 5"/>
          <p:cNvSpPr>
            <a:spLocks noGrp="1"/>
          </p:cNvSpPr>
          <p:nvPr>
            <p:ph type="title"/>
          </p:nvPr>
        </p:nvSpPr>
        <p:spPr>
          <a:xfrm>
            <a:off x="1100138" y="123826"/>
            <a:ext cx="10515600" cy="1325563"/>
          </a:xfrm>
        </p:spPr>
        <p:txBody>
          <a:bodyPr>
            <a:noAutofit/>
          </a:bodyPr>
          <a:lstStyle/>
          <a:p>
            <a:pPr>
              <a:defRPr/>
            </a:pPr>
            <a:r>
              <a:rPr lang="en-GB" sz="3600" dirty="0" smtClean="0"/>
              <a:t>Why such debate…</a:t>
            </a:r>
            <a:br>
              <a:rPr lang="en-GB" sz="3600" dirty="0" smtClean="0"/>
            </a:br>
            <a:r>
              <a:rPr lang="en-GB" sz="3600" dirty="0"/>
              <a:t/>
            </a:r>
            <a:br>
              <a:rPr lang="en-GB" sz="3600" dirty="0"/>
            </a:br>
            <a:endParaRPr lang="en-GB" sz="3600" dirty="0"/>
          </a:p>
        </p:txBody>
      </p:sp>
    </p:spTree>
    <p:extLst>
      <p:ext uri="{BB962C8B-B14F-4D97-AF65-F5344CB8AC3E}">
        <p14:creationId xmlns:p14="http://schemas.microsoft.com/office/powerpoint/2010/main" val="3066688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
        <p:nvSpPr>
          <p:cNvPr id="793602" name="Rectangle 2"/>
          <p:cNvSpPr>
            <a:spLocks noGrp="1" noChangeArrowheads="1"/>
          </p:cNvSpPr>
          <p:nvPr>
            <p:ph type="title"/>
          </p:nvPr>
        </p:nvSpPr>
        <p:spPr/>
        <p:txBody>
          <a:bodyPr/>
          <a:lstStyle/>
          <a:p>
            <a:pPr eaLnBrk="1" hangingPunct="1">
              <a:defRPr/>
            </a:pPr>
            <a:r>
              <a:rPr lang="en-GB" dirty="0" smtClean="0"/>
              <a:t>The questioning of biofuels </a:t>
            </a:r>
          </a:p>
        </p:txBody>
      </p:sp>
      <p:sp>
        <p:nvSpPr>
          <p:cNvPr id="793603" name="Rectangle 3"/>
          <p:cNvSpPr>
            <a:spLocks noGrp="1" noChangeArrowheads="1"/>
          </p:cNvSpPr>
          <p:nvPr>
            <p:ph type="body" idx="1"/>
          </p:nvPr>
        </p:nvSpPr>
        <p:spPr/>
        <p:txBody>
          <a:bodyPr>
            <a:normAutofit/>
          </a:bodyPr>
          <a:lstStyle/>
          <a:p>
            <a:pPr eaLnBrk="1" hangingPunct="1">
              <a:defRPr/>
            </a:pPr>
            <a:r>
              <a:rPr lang="en-GB" dirty="0" smtClean="0"/>
              <a:t>Some studies questioned </a:t>
            </a:r>
            <a:r>
              <a:rPr lang="en-GB" dirty="0"/>
              <a:t>some environmental and social benefits of </a:t>
            </a:r>
            <a:r>
              <a:rPr lang="en-GB" dirty="0" smtClean="0"/>
              <a:t>biofuels, intensifying </a:t>
            </a:r>
            <a:r>
              <a:rPr lang="en-GB" dirty="0"/>
              <a:t>the debate [e.g. see FAO (2007); Royal Society (2008)].</a:t>
            </a:r>
          </a:p>
          <a:p>
            <a:pPr eaLnBrk="1" hangingPunct="1">
              <a:defRPr/>
            </a:pPr>
            <a:r>
              <a:rPr lang="en-GB" dirty="0"/>
              <a:t>A common feature of many studies </a:t>
            </a:r>
            <a:r>
              <a:rPr lang="en-GB" dirty="0" smtClean="0"/>
              <a:t>has been lack </a:t>
            </a:r>
            <a:r>
              <a:rPr lang="en-GB" dirty="0"/>
              <a:t>rigorous long term scientific data to back up most of the claims. </a:t>
            </a:r>
          </a:p>
          <a:p>
            <a:pPr eaLnBrk="1" hangingPunct="1">
              <a:defRPr/>
            </a:pPr>
            <a:r>
              <a:rPr lang="en-GB" dirty="0"/>
              <a:t>Worse, most of the criticisms have been blown up out of proportion by the general press and detractors of biofuels.</a:t>
            </a:r>
          </a:p>
          <a:p>
            <a:pPr eaLnBrk="1" hangingPunct="1">
              <a:defRPr/>
            </a:pPr>
            <a:r>
              <a:rPr lang="en-GB" dirty="0"/>
              <a:t> Production of biofuels is complex given the key role of agriculture, the potential impacts of climate change, increasing demand for food and energy, </a:t>
            </a:r>
            <a:r>
              <a:rPr lang="en-GB" dirty="0" smtClean="0"/>
              <a:t>food waste, and </a:t>
            </a:r>
            <a:r>
              <a:rPr lang="en-GB" dirty="0"/>
              <a:t>environmental scrutiny. </a:t>
            </a:r>
          </a:p>
        </p:txBody>
      </p:sp>
    </p:spTree>
    <p:extLst>
      <p:ext uri="{BB962C8B-B14F-4D97-AF65-F5344CB8AC3E}">
        <p14:creationId xmlns:p14="http://schemas.microsoft.com/office/powerpoint/2010/main" val="35577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Key points of the debate</a:t>
            </a:r>
            <a:endParaRPr lang="en-GB" dirty="0"/>
          </a:p>
        </p:txBody>
      </p:sp>
      <p:sp>
        <p:nvSpPr>
          <p:cNvPr id="3" name="Content Placeholder 2"/>
          <p:cNvSpPr>
            <a:spLocks noGrp="1"/>
          </p:cNvSpPr>
          <p:nvPr>
            <p:ph idx="1"/>
          </p:nvPr>
        </p:nvSpPr>
        <p:spPr/>
        <p:txBody>
          <a:bodyPr/>
          <a:lstStyle/>
          <a:p>
            <a:pPr>
              <a:defRPr/>
            </a:pPr>
            <a:r>
              <a:rPr lang="en-GB" dirty="0" smtClean="0"/>
              <a:t>The biofuels debate in particular has centred around </a:t>
            </a:r>
            <a:r>
              <a:rPr lang="en-GB" b="1" dirty="0" smtClean="0"/>
              <a:t>FIVE</a:t>
            </a:r>
            <a:r>
              <a:rPr lang="en-GB" dirty="0" smtClean="0"/>
              <a:t> main areas: </a:t>
            </a:r>
          </a:p>
          <a:p>
            <a:pPr>
              <a:defRPr/>
            </a:pPr>
            <a:r>
              <a:rPr lang="en-GB" dirty="0" err="1" smtClean="0"/>
              <a:t>i</a:t>
            </a:r>
            <a:r>
              <a:rPr lang="en-GB" dirty="0" smtClean="0"/>
              <a:t>) food versus biofuel production; </a:t>
            </a:r>
          </a:p>
          <a:p>
            <a:pPr>
              <a:defRPr/>
            </a:pPr>
            <a:r>
              <a:rPr lang="en-GB" dirty="0" smtClean="0"/>
              <a:t>ii) their positive and negative effects (i.e. GHG,  and the broader environment); </a:t>
            </a:r>
          </a:p>
          <a:p>
            <a:pPr>
              <a:defRPr/>
            </a:pPr>
            <a:r>
              <a:rPr lang="en-GB" dirty="0" smtClean="0"/>
              <a:t>iii) a socio-economic component</a:t>
            </a:r>
          </a:p>
          <a:p>
            <a:pPr>
              <a:defRPr/>
            </a:pPr>
            <a:r>
              <a:rPr lang="en-GB" dirty="0" smtClean="0"/>
              <a:t>iv) rapid expansion of solid biomass for electricity and heat generation</a:t>
            </a:r>
          </a:p>
          <a:p>
            <a:pPr>
              <a:defRPr/>
            </a:pPr>
            <a:r>
              <a:rPr lang="en-GB" dirty="0" smtClean="0"/>
              <a:t>v) and potential adverse impacts of climate change, driven primarily by recent droughts e.g. USA, flooding... </a:t>
            </a:r>
          </a:p>
          <a:p>
            <a:pPr>
              <a:defRPr/>
            </a:pPr>
            <a:endParaRPr lang="en-GB" dirty="0"/>
          </a:p>
        </p:txBody>
      </p:sp>
      <p:sp>
        <p:nvSpPr>
          <p:cNvPr id="9220"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Tree>
    <p:extLst>
      <p:ext uri="{BB962C8B-B14F-4D97-AF65-F5344CB8AC3E}">
        <p14:creationId xmlns:p14="http://schemas.microsoft.com/office/powerpoint/2010/main" val="1201695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8233"/>
            <a:ext cx="10515600" cy="1325563"/>
          </a:xfrm>
        </p:spPr>
        <p:txBody>
          <a:bodyPr/>
          <a:lstStyle/>
          <a:p>
            <a:pPr>
              <a:defRPr/>
            </a:pPr>
            <a:r>
              <a:rPr lang="en-GB" dirty="0" smtClean="0"/>
              <a:t>The ethical critiques…</a:t>
            </a:r>
            <a:endParaRPr lang="en-GB" dirty="0"/>
          </a:p>
        </p:txBody>
      </p:sp>
      <p:sp>
        <p:nvSpPr>
          <p:cNvPr id="3" name="Content Placeholder 2"/>
          <p:cNvSpPr>
            <a:spLocks noGrp="1"/>
          </p:cNvSpPr>
          <p:nvPr>
            <p:ph idx="1"/>
          </p:nvPr>
        </p:nvSpPr>
        <p:spPr>
          <a:xfrm>
            <a:off x="695459" y="1403796"/>
            <a:ext cx="10658341" cy="5454203"/>
          </a:xfrm>
        </p:spPr>
        <p:txBody>
          <a:bodyPr>
            <a:noAutofit/>
          </a:bodyPr>
          <a:lstStyle/>
          <a:p>
            <a:pPr marL="0" indent="0">
              <a:buNone/>
              <a:defRPr/>
            </a:pPr>
            <a:r>
              <a:rPr lang="en-GB" b="1" dirty="0" smtClean="0"/>
              <a:t>Three ethical critiques can be levelled at the food </a:t>
            </a:r>
            <a:r>
              <a:rPr lang="en-GB" b="1" i="1" dirty="0" smtClean="0"/>
              <a:t>vs. fuel debate</a:t>
            </a:r>
            <a:r>
              <a:rPr lang="en-GB" i="1" dirty="0" smtClean="0"/>
              <a:t>.</a:t>
            </a:r>
          </a:p>
          <a:p>
            <a:pPr>
              <a:defRPr/>
            </a:pPr>
            <a:r>
              <a:rPr lang="en-GB" dirty="0" smtClean="0"/>
              <a:t>First, although market drivers of biofuels indeed skew consumption of agricultural grains, this is not a problem that is unique to biofuels.</a:t>
            </a:r>
          </a:p>
          <a:p>
            <a:pPr>
              <a:defRPr/>
            </a:pPr>
            <a:r>
              <a:rPr lang="en-GB" dirty="0" smtClean="0"/>
              <a:t> Second, the critique does not reflect an adequate understanding of the way that rising food prices and changes in agricultural technology affect the food security of the poorest people. </a:t>
            </a:r>
          </a:p>
          <a:p>
            <a:pPr>
              <a:defRPr/>
            </a:pPr>
            <a:r>
              <a:rPr lang="en-GB" dirty="0" smtClean="0"/>
              <a:t>Third, rising food prices could be beneficial to poor farm producers among the world’s poor. But this needs concerted programs to deliberately select biofuel development</a:t>
            </a:r>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268368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
        <p:nvSpPr>
          <p:cNvPr id="789506" name="Rectangle 2"/>
          <p:cNvSpPr>
            <a:spLocks noGrp="1" noChangeArrowheads="1"/>
          </p:cNvSpPr>
          <p:nvPr>
            <p:ph type="title"/>
          </p:nvPr>
        </p:nvSpPr>
        <p:spPr>
          <a:xfrm>
            <a:off x="838200" y="365125"/>
            <a:ext cx="10515600" cy="1281113"/>
          </a:xfrm>
        </p:spPr>
        <p:txBody>
          <a:bodyPr>
            <a:normAutofit/>
          </a:bodyPr>
          <a:lstStyle/>
          <a:p>
            <a:pPr eaLnBrk="1" hangingPunct="1">
              <a:defRPr/>
            </a:pPr>
            <a:r>
              <a:rPr lang="en-GB" sz="3600" dirty="0" smtClean="0"/>
              <a:t>Key  ethical dilemmas (…) </a:t>
            </a:r>
          </a:p>
        </p:txBody>
      </p:sp>
      <p:sp>
        <p:nvSpPr>
          <p:cNvPr id="789507" name="Rectangle 3"/>
          <p:cNvSpPr>
            <a:spLocks noGrp="1" noChangeArrowheads="1"/>
          </p:cNvSpPr>
          <p:nvPr>
            <p:ph type="body" idx="1"/>
          </p:nvPr>
        </p:nvSpPr>
        <p:spPr>
          <a:xfrm>
            <a:off x="838200" y="1455313"/>
            <a:ext cx="10515600" cy="5266162"/>
          </a:xfrm>
        </p:spPr>
        <p:txBody>
          <a:bodyPr>
            <a:noAutofit/>
          </a:bodyPr>
          <a:lstStyle/>
          <a:p>
            <a:pPr eaLnBrk="1" hangingPunct="1">
              <a:defRPr/>
            </a:pPr>
            <a:r>
              <a:rPr lang="en-GB" b="1" dirty="0" smtClean="0"/>
              <a:t>Should we produce food or fuel?</a:t>
            </a:r>
          </a:p>
          <a:p>
            <a:pPr lvl="1" eaLnBrk="1" hangingPunct="1">
              <a:defRPr/>
            </a:pPr>
            <a:r>
              <a:rPr lang="en-GB" sz="2800" dirty="0" smtClean="0"/>
              <a:t>A lot of people think it is unethical to use land to produce fuel instead of food (no scientific proof needed) </a:t>
            </a:r>
          </a:p>
          <a:p>
            <a:pPr lvl="1" eaLnBrk="1" hangingPunct="1">
              <a:defRPr/>
            </a:pPr>
            <a:r>
              <a:rPr lang="en-GB" sz="2800" dirty="0" smtClean="0"/>
              <a:t>But you need energy to produce food! Cheap oil was the key to the WEST, but this is the past</a:t>
            </a:r>
          </a:p>
          <a:p>
            <a:pPr lvl="1" eaLnBrk="1" hangingPunct="1">
              <a:defRPr/>
            </a:pPr>
            <a:r>
              <a:rPr lang="en-GB" sz="2800" dirty="0" smtClean="0"/>
              <a:t>People do not go hungry for lack of food- simply they cannot effort to buy it!</a:t>
            </a:r>
          </a:p>
          <a:p>
            <a:pPr lvl="1" eaLnBrk="1" hangingPunct="1">
              <a:defRPr/>
            </a:pPr>
            <a:r>
              <a:rPr lang="en-GB" sz="2800" dirty="0" smtClean="0"/>
              <a:t>There is not land shortages- there is an enormous injustice when it comes to land distribution</a:t>
            </a:r>
          </a:p>
          <a:p>
            <a:pPr lvl="1" eaLnBrk="1" hangingPunct="1">
              <a:defRPr/>
            </a:pPr>
            <a:r>
              <a:rPr lang="en-GB" sz="2800" dirty="0" smtClean="0"/>
              <a:t>Give the farmers the right tools- they will deliver far more food than you think!</a:t>
            </a:r>
          </a:p>
          <a:p>
            <a:pPr eaLnBrk="1" hangingPunct="1">
              <a:defRPr/>
            </a:pPr>
            <a:endParaRPr lang="en-GB" dirty="0" smtClean="0"/>
          </a:p>
        </p:txBody>
      </p:sp>
    </p:spTree>
    <p:extLst>
      <p:ext uri="{BB962C8B-B14F-4D97-AF65-F5344CB8AC3E}">
        <p14:creationId xmlns:p14="http://schemas.microsoft.com/office/powerpoint/2010/main" val="2382265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t>The rise of pragmatism… Changing FAO stand</a:t>
            </a:r>
            <a:endParaRPr lang="en-GB" sz="3600" dirty="0"/>
          </a:p>
        </p:txBody>
      </p:sp>
      <p:sp>
        <p:nvSpPr>
          <p:cNvPr id="3" name="Content Placeholder 2"/>
          <p:cNvSpPr>
            <a:spLocks noGrp="1"/>
          </p:cNvSpPr>
          <p:nvPr>
            <p:ph idx="1"/>
          </p:nvPr>
        </p:nvSpPr>
        <p:spPr/>
        <p:txBody>
          <a:bodyPr/>
          <a:lstStyle/>
          <a:p>
            <a:r>
              <a:rPr lang="en-GB" dirty="0" smtClean="0"/>
              <a:t>A more pragmatic view is gradually emerging toward food and fuel.</a:t>
            </a:r>
          </a:p>
          <a:p>
            <a:r>
              <a:rPr lang="en-GB" dirty="0" smtClean="0"/>
              <a:t>Recognition of the importance of biofuels in agricultural modernization and the positive impacts on the farming community. </a:t>
            </a:r>
            <a:endParaRPr lang="en-GB" dirty="0"/>
          </a:p>
          <a:p>
            <a:r>
              <a:rPr lang="en-GB" dirty="0" smtClean="0"/>
              <a:t>Flexibility is key to using biofuels to boost agricultural productivity, accelerate rural development and increase food security, in addition to energy  </a:t>
            </a:r>
          </a:p>
          <a:p>
            <a:r>
              <a:rPr lang="en-GB" dirty="0" smtClean="0"/>
              <a:t>Biofuels will help to modernise agriculture </a:t>
            </a:r>
          </a:p>
          <a:p>
            <a:r>
              <a:rPr lang="en-GB" dirty="0" smtClean="0"/>
              <a:t>Complementarity of biofuels and food production, if done properly</a:t>
            </a:r>
          </a:p>
          <a:p>
            <a:r>
              <a:rPr lang="en-GB" dirty="0" smtClean="0"/>
              <a:t>Dealing with food waste, a must!</a:t>
            </a:r>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2115392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4"/>
          <p:cNvSpPr>
            <a:spLocks noGrp="1"/>
          </p:cNvSpPr>
          <p:nvPr>
            <p:ph type="ftr" sz="quarter" idx="11"/>
          </p:nvPr>
        </p:nvSpPr>
        <p:spPr>
          <a:noFill/>
        </p:spPr>
        <p:txBody>
          <a:bodyPr/>
          <a:lstStyle/>
          <a:p>
            <a:r>
              <a:rPr lang="pt-BR" smtClean="0"/>
              <a:t>Frank Rosillo-Calle </a:t>
            </a:r>
          </a:p>
        </p:txBody>
      </p:sp>
      <p:sp>
        <p:nvSpPr>
          <p:cNvPr id="754690" name="Rectangle 2"/>
          <p:cNvSpPr>
            <a:spLocks noGrp="1" noChangeArrowheads="1"/>
          </p:cNvSpPr>
          <p:nvPr>
            <p:ph type="title"/>
          </p:nvPr>
        </p:nvSpPr>
        <p:spPr>
          <a:xfrm>
            <a:off x="838200" y="365126"/>
            <a:ext cx="10515600" cy="1180340"/>
          </a:xfrm>
        </p:spPr>
        <p:txBody>
          <a:bodyPr>
            <a:normAutofit/>
          </a:bodyPr>
          <a:lstStyle/>
          <a:p>
            <a:pPr eaLnBrk="1" hangingPunct="1">
              <a:defRPr/>
            </a:pPr>
            <a:r>
              <a:rPr lang="en-GB" sz="3600" dirty="0" smtClean="0"/>
              <a:t>How much land is available? Far too many discrepancies </a:t>
            </a:r>
          </a:p>
        </p:txBody>
      </p:sp>
      <p:sp>
        <p:nvSpPr>
          <p:cNvPr id="754691" name="Rectangle 3"/>
          <p:cNvSpPr>
            <a:spLocks noGrp="1" noChangeArrowheads="1"/>
          </p:cNvSpPr>
          <p:nvPr>
            <p:ph type="body" idx="1"/>
          </p:nvPr>
        </p:nvSpPr>
        <p:spPr/>
        <p:txBody>
          <a:bodyPr>
            <a:normAutofit fontScale="92500" lnSpcReduction="20000"/>
          </a:bodyPr>
          <a:lstStyle/>
          <a:p>
            <a:pPr eaLnBrk="1" hangingPunct="1">
              <a:lnSpc>
                <a:spcPct val="90000"/>
              </a:lnSpc>
              <a:defRPr/>
            </a:pPr>
            <a:r>
              <a:rPr lang="en-GB" dirty="0"/>
              <a:t>There are more than 2Gha of underexploited land, plus 700 Mha of other type of land that could be used for non-food purposes.</a:t>
            </a:r>
          </a:p>
          <a:p>
            <a:pPr eaLnBrk="1" hangingPunct="1">
              <a:lnSpc>
                <a:spcPct val="90000"/>
              </a:lnSpc>
              <a:defRPr/>
            </a:pPr>
            <a:r>
              <a:rPr lang="en-GB" dirty="0"/>
              <a:t>D</a:t>
            </a:r>
            <a:r>
              <a:rPr lang="en-GB" i="1" dirty="0"/>
              <a:t>irect land competition</a:t>
            </a:r>
            <a:r>
              <a:rPr lang="en-GB" dirty="0"/>
              <a:t> is a myth rather than a reality considering that merely </a:t>
            </a:r>
            <a:r>
              <a:rPr lang="en-GB" dirty="0" smtClean="0"/>
              <a:t>1-2% </a:t>
            </a:r>
            <a:r>
              <a:rPr lang="en-GB" dirty="0"/>
              <a:t>of the global land area is currently dedicated to biofuels</a:t>
            </a:r>
            <a:r>
              <a:rPr lang="en-GB" dirty="0" smtClean="0"/>
              <a:t>.</a:t>
            </a:r>
          </a:p>
          <a:p>
            <a:r>
              <a:rPr lang="en-GB" sz="3200" dirty="0"/>
              <a:t>Estimates of agricultural land needed to provide 10% biofuels range from 120Mha  to over 500Mha. Biofuels expansion must be assessed in the context of growing demand for food security due to:</a:t>
            </a:r>
          </a:p>
          <a:p>
            <a:pPr lvl="1"/>
            <a:r>
              <a:rPr lang="en-GB" sz="3200" dirty="0"/>
              <a:t>Population growth </a:t>
            </a:r>
          </a:p>
          <a:p>
            <a:pPr lvl="1"/>
            <a:r>
              <a:rPr lang="en-GB" sz="3200" dirty="0"/>
              <a:t>Changing living standards </a:t>
            </a:r>
          </a:p>
          <a:p>
            <a:pPr lvl="1"/>
            <a:r>
              <a:rPr lang="en-GB" sz="3200" dirty="0"/>
              <a:t>Changing diets </a:t>
            </a:r>
            <a:endParaRPr lang="en-GB" sz="3200" dirty="0" smtClean="0"/>
          </a:p>
          <a:p>
            <a:pPr lvl="1"/>
            <a:r>
              <a:rPr lang="en-GB" sz="3200" dirty="0" smtClean="0"/>
              <a:t>Agricultural modernization, efficiency…. (and huge waste) </a:t>
            </a:r>
            <a:endParaRPr lang="en-GB" sz="3200" dirty="0"/>
          </a:p>
          <a:p>
            <a:pPr eaLnBrk="1" hangingPunct="1">
              <a:lnSpc>
                <a:spcPct val="90000"/>
              </a:lnSpc>
              <a:defRPr/>
            </a:pPr>
            <a:endParaRPr lang="en-GB" dirty="0"/>
          </a:p>
          <a:p>
            <a:pPr eaLnBrk="1" hangingPunct="1">
              <a:lnSpc>
                <a:spcPct val="90000"/>
              </a:lnSpc>
              <a:defRPr/>
            </a:pPr>
            <a:endParaRPr lang="en-GB" dirty="0"/>
          </a:p>
        </p:txBody>
      </p:sp>
    </p:spTree>
    <p:extLst>
      <p:ext uri="{BB962C8B-B14F-4D97-AF65-F5344CB8AC3E}">
        <p14:creationId xmlns:p14="http://schemas.microsoft.com/office/powerpoint/2010/main" val="1864481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Frank Rosillo-Calle </a:t>
            </a:r>
            <a:endParaRPr lang="en-GB" dirty="0"/>
          </a:p>
        </p:txBody>
      </p:sp>
      <p:pic>
        <p:nvPicPr>
          <p:cNvPr id="3" name="Picture 2"/>
          <p:cNvPicPr>
            <a:picLocks noChangeAspect="1"/>
          </p:cNvPicPr>
          <p:nvPr/>
        </p:nvPicPr>
        <p:blipFill>
          <a:blip r:embed="rId2"/>
          <a:stretch>
            <a:fillRect/>
          </a:stretch>
        </p:blipFill>
        <p:spPr>
          <a:xfrm>
            <a:off x="180303" y="206435"/>
            <a:ext cx="12106141" cy="6552417"/>
          </a:xfrm>
          <a:prstGeom prst="rect">
            <a:avLst/>
          </a:prstGeom>
        </p:spPr>
      </p:pic>
    </p:spTree>
    <p:extLst>
      <p:ext uri="{BB962C8B-B14F-4D97-AF65-F5344CB8AC3E}">
        <p14:creationId xmlns:p14="http://schemas.microsoft.com/office/powerpoint/2010/main" val="2009112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Where do we stand with biofuels today? </a:t>
            </a:r>
            <a:endParaRPr lang="en-GB" sz="3600" dirty="0"/>
          </a:p>
        </p:txBody>
      </p:sp>
      <p:sp>
        <p:nvSpPr>
          <p:cNvPr id="3" name="Content Placeholder 2"/>
          <p:cNvSpPr>
            <a:spLocks noGrp="1"/>
          </p:cNvSpPr>
          <p:nvPr>
            <p:ph idx="1"/>
          </p:nvPr>
        </p:nvSpPr>
        <p:spPr/>
        <p:txBody>
          <a:bodyPr/>
          <a:lstStyle/>
          <a:p>
            <a:r>
              <a:rPr lang="en-GB" dirty="0" smtClean="0"/>
              <a:t>FAO/OECD data show: biofuels accounted for 3% of global transport fuels in 3013 and c. double this figure by mid 2020s</a:t>
            </a:r>
          </a:p>
          <a:p>
            <a:r>
              <a:rPr lang="en-GB" dirty="0" smtClean="0"/>
              <a:t>The main producers and consumers are USA (corn) and Brazil (sugarcane), followed by the EU (grains) </a:t>
            </a:r>
          </a:p>
          <a:p>
            <a:pPr marL="0" indent="0">
              <a:buNone/>
            </a:pPr>
            <a:endParaRPr lang="en-GB" dirty="0"/>
          </a:p>
          <a:p>
            <a:pPr marL="0" indent="0">
              <a:buNone/>
            </a:pPr>
            <a:r>
              <a:rPr lang="en-GB" dirty="0" smtClean="0"/>
              <a:t>LET HAVE A  BRIEF HISTORIAL LOOK AT GLOBAL BIOFUEL PRODUCTION </a:t>
            </a:r>
            <a:endParaRPr lang="en-GB" dirty="0"/>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4256632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152" y="0"/>
            <a:ext cx="11771290" cy="724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5008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53569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400"/>
              <a:t>Frank Rosillo-Calle</a:t>
            </a:r>
          </a:p>
        </p:txBody>
      </p:sp>
    </p:spTree>
    <p:extLst>
      <p:ext uri="{BB962C8B-B14F-4D97-AF65-F5344CB8AC3E}">
        <p14:creationId xmlns:p14="http://schemas.microsoft.com/office/powerpoint/2010/main" val="4208107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978793" y="333375"/>
            <a:ext cx="10702345" cy="890118"/>
          </a:xfrm>
        </p:spPr>
        <p:txBody>
          <a:bodyPr>
            <a:normAutofit fontScale="90000"/>
          </a:bodyPr>
          <a:lstStyle/>
          <a:p>
            <a:r>
              <a:rPr lang="en-GB" altLang="en-US" sz="3600" dirty="0"/>
              <a:t>Global bioethanol production by feedstock, 2007/9 to </a:t>
            </a:r>
            <a:r>
              <a:rPr lang="en-GB" altLang="en-US" sz="3600" dirty="0" smtClean="0"/>
              <a:t>2019,OECD/FAO, </a:t>
            </a:r>
            <a:r>
              <a:rPr lang="en-GB" altLang="en-US" sz="3600" dirty="0"/>
              <a:t/>
            </a:r>
            <a:br>
              <a:rPr lang="en-GB" altLang="en-US" sz="3600" dirty="0"/>
            </a:br>
            <a:endParaRPr lang="en-GB" altLang="en-US" sz="3600" dirty="0"/>
          </a:p>
        </p:txBody>
      </p:sp>
      <p:sp>
        <p:nvSpPr>
          <p:cNvPr id="33795"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400"/>
              <a:t>Frank Rosillo-Calle</a:t>
            </a:r>
          </a:p>
        </p:txBody>
      </p:sp>
      <p:sp>
        <p:nvSpPr>
          <p:cNvPr id="3379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01C4750-CD46-4393-8DDB-D5BCCBC981B8}" type="slidenum">
              <a:rPr lang="en-GB" altLang="en-US" sz="1400"/>
              <a:pPr>
                <a:spcBef>
                  <a:spcPct val="0"/>
                </a:spcBef>
                <a:buFontTx/>
                <a:buNone/>
              </a:pPr>
              <a:t>16</a:t>
            </a:fld>
            <a:endParaRPr lang="en-GB" altLang="en-US" sz="1400"/>
          </a:p>
        </p:txBody>
      </p:sp>
      <p:pic>
        <p:nvPicPr>
          <p:cNvPr id="33797" name="Content Placeholder 5" descr="http://www.oecd.org/vgn/images/portal/cit_731/13/32/45439296Outlook_graph_5.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206063" y="1045022"/>
            <a:ext cx="11475076" cy="5742681"/>
          </a:xfrm>
        </p:spPr>
      </p:pic>
    </p:spTree>
    <p:extLst>
      <p:ext uri="{BB962C8B-B14F-4D97-AF65-F5344CB8AC3E}">
        <p14:creationId xmlns:p14="http://schemas.microsoft.com/office/powerpoint/2010/main" val="1672373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187" y="128789"/>
            <a:ext cx="12556901" cy="6475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sz="1400"/>
              <a:t>Frank Rosillo-Calle</a:t>
            </a:r>
          </a:p>
        </p:txBody>
      </p:sp>
    </p:spTree>
    <p:extLst>
      <p:ext uri="{BB962C8B-B14F-4D97-AF65-F5344CB8AC3E}">
        <p14:creationId xmlns:p14="http://schemas.microsoft.com/office/powerpoint/2010/main" val="2674175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 </a:t>
            </a:r>
            <a:r>
              <a:rPr lang="en-GB" sz="3200" dirty="0" smtClean="0"/>
              <a:t>The intertwine nature of biofuels e.g. USA corn industry, worth $125 billion  </a:t>
            </a:r>
            <a:endParaRPr lang="en-GB" sz="3200" dirty="0"/>
          </a:p>
        </p:txBody>
      </p:sp>
      <p:sp>
        <p:nvSpPr>
          <p:cNvPr id="3" name="Content Placeholder 2"/>
          <p:cNvSpPr>
            <a:spLocks noGrp="1"/>
          </p:cNvSpPr>
          <p:nvPr>
            <p:ph idx="1"/>
          </p:nvPr>
        </p:nvSpPr>
        <p:spPr/>
        <p:txBody>
          <a:bodyPr/>
          <a:lstStyle/>
          <a:p>
            <a:r>
              <a:rPr lang="en-GB" dirty="0" smtClean="0"/>
              <a:t>44</a:t>
            </a:r>
            <a:r>
              <a:rPr lang="en-GB" dirty="0"/>
              <a:t>% of last year's harvest went to animal </a:t>
            </a:r>
            <a:r>
              <a:rPr lang="en-GB" dirty="0" smtClean="0"/>
              <a:t>feed</a:t>
            </a:r>
          </a:p>
          <a:p>
            <a:r>
              <a:rPr lang="en-GB" dirty="0" smtClean="0"/>
              <a:t>Another </a:t>
            </a:r>
            <a:r>
              <a:rPr lang="en-GB" dirty="0"/>
              <a:t>44% became ethanol </a:t>
            </a:r>
            <a:r>
              <a:rPr lang="en-GB" dirty="0" smtClean="0"/>
              <a:t>fuel</a:t>
            </a:r>
          </a:p>
          <a:p>
            <a:r>
              <a:rPr lang="en-GB" dirty="0" smtClean="0"/>
              <a:t>and </a:t>
            </a:r>
            <a:r>
              <a:rPr lang="en-GB" dirty="0"/>
              <a:t>the remaining 12% went to "other" uses that included food and sweeteners, according to </a:t>
            </a:r>
            <a:r>
              <a:rPr lang="en-GB" u="sng" dirty="0">
                <a:hlinkClick r:id="rId2"/>
              </a:rPr>
              <a:t>data compiled</a:t>
            </a:r>
            <a:r>
              <a:rPr lang="en-GB" dirty="0"/>
              <a:t> by the U.S. Department of Agriculture</a:t>
            </a:r>
            <a:r>
              <a:rPr lang="en-GB" dirty="0" smtClean="0"/>
              <a:t>.</a:t>
            </a:r>
          </a:p>
          <a:p>
            <a:endParaRPr lang="en-GB" dirty="0"/>
          </a:p>
          <a:p>
            <a:r>
              <a:rPr lang="en-GB" dirty="0" smtClean="0"/>
              <a:t>WE NEED TO MOVE TO MULTI-PRODUCT STRATEGY (BIOREFONERIES) AND FEEDSTOCKS WITH MULTIPLE END-USES  </a:t>
            </a:r>
            <a:endParaRPr lang="en-GB" dirty="0"/>
          </a:p>
        </p:txBody>
      </p:sp>
    </p:spTree>
    <p:extLst>
      <p:ext uri="{BB962C8B-B14F-4D97-AF65-F5344CB8AC3E}">
        <p14:creationId xmlns:p14="http://schemas.microsoft.com/office/powerpoint/2010/main" val="373192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Frank Rosillo-Calle </a:t>
            </a:r>
            <a:endParaRPr lang="en-GB" dirty="0"/>
          </a:p>
        </p:txBody>
      </p:sp>
      <p:pic>
        <p:nvPicPr>
          <p:cNvPr id="3" name="Picture 2"/>
          <p:cNvPicPr>
            <a:picLocks noChangeAspect="1"/>
          </p:cNvPicPr>
          <p:nvPr/>
        </p:nvPicPr>
        <p:blipFill>
          <a:blip r:embed="rId2"/>
          <a:stretch>
            <a:fillRect/>
          </a:stretch>
        </p:blipFill>
        <p:spPr>
          <a:xfrm>
            <a:off x="-321972" y="0"/>
            <a:ext cx="10431887" cy="7180757"/>
          </a:xfrm>
          <a:prstGeom prst="rect">
            <a:avLst/>
          </a:prstGeom>
        </p:spPr>
      </p:pic>
    </p:spTree>
    <p:extLst>
      <p:ext uri="{BB962C8B-B14F-4D97-AF65-F5344CB8AC3E}">
        <p14:creationId xmlns:p14="http://schemas.microsoft.com/office/powerpoint/2010/main" val="3779023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The “hidden  hunger” </a:t>
            </a:r>
            <a:endParaRPr lang="en-GB" dirty="0"/>
          </a:p>
        </p:txBody>
      </p:sp>
      <p:sp>
        <p:nvSpPr>
          <p:cNvPr id="3" name="Content Placeholder 2"/>
          <p:cNvSpPr>
            <a:spLocks noGrp="1"/>
          </p:cNvSpPr>
          <p:nvPr>
            <p:ph idx="1"/>
          </p:nvPr>
        </p:nvSpPr>
        <p:spPr/>
        <p:txBody>
          <a:bodyPr/>
          <a:lstStyle/>
          <a:p>
            <a:pPr>
              <a:defRPr/>
            </a:pPr>
            <a:r>
              <a:rPr lang="en-GB" dirty="0" smtClean="0"/>
              <a:t>Food vs. nutrition, </a:t>
            </a:r>
            <a:r>
              <a:rPr lang="en-GB" dirty="0" err="1" smtClean="0"/>
              <a:t>Amatya</a:t>
            </a:r>
            <a:r>
              <a:rPr lang="en-GB" dirty="0" smtClean="0"/>
              <a:t> Sen wrote in 1960: </a:t>
            </a:r>
          </a:p>
          <a:p>
            <a:pPr>
              <a:buFont typeface="Wingdings" panose="05000000000000000000" pitchFamily="2" charset="2"/>
              <a:buNone/>
              <a:defRPr/>
            </a:pPr>
            <a:r>
              <a:rPr lang="en-GB" i="1" dirty="0" smtClean="0"/>
              <a:t>“what really matters with food is not the overall supply, but individual assess”</a:t>
            </a:r>
          </a:p>
          <a:p>
            <a:pPr>
              <a:defRPr/>
            </a:pPr>
            <a:r>
              <a:rPr lang="en-GB" dirty="0" smtClean="0"/>
              <a:t>Of the seven billion people:</a:t>
            </a:r>
          </a:p>
          <a:p>
            <a:pPr lvl="1">
              <a:defRPr/>
            </a:pPr>
            <a:r>
              <a:rPr lang="en-GB" dirty="0" smtClean="0"/>
              <a:t>1B go without enough calories </a:t>
            </a:r>
          </a:p>
          <a:p>
            <a:pPr lvl="1">
              <a:defRPr/>
            </a:pPr>
            <a:r>
              <a:rPr lang="en-GB" dirty="0" smtClean="0"/>
              <a:t>1B are undernourished (lack-micro nutrients)</a:t>
            </a:r>
          </a:p>
          <a:p>
            <a:pPr lvl="1">
              <a:defRPr/>
            </a:pPr>
            <a:r>
              <a:rPr lang="en-GB" dirty="0" smtClean="0"/>
              <a:t>1B are undernourished (eat too much)</a:t>
            </a:r>
          </a:p>
          <a:p>
            <a:pPr lvl="1">
              <a:defRPr/>
            </a:pPr>
            <a:r>
              <a:rPr lang="en-GB" dirty="0" smtClean="0"/>
              <a:t>3B eat too little, are too unhealthy, or too much </a:t>
            </a:r>
          </a:p>
          <a:p>
            <a:pPr lvl="1">
              <a:defRPr/>
            </a:pPr>
            <a:r>
              <a:rPr lang="en-GB" dirty="0" smtClean="0"/>
              <a:t>(The Economist, 18/2/12 pp 59-60)</a:t>
            </a:r>
          </a:p>
          <a:p>
            <a:pPr lvl="1">
              <a:defRPr/>
            </a:pPr>
            <a:endParaRPr lang="en-GB" dirty="0" smtClean="0"/>
          </a:p>
          <a:p>
            <a:pPr>
              <a:defRPr/>
            </a:pPr>
            <a:endParaRPr lang="en-GB" dirty="0" smtClean="0"/>
          </a:p>
          <a:p>
            <a:pPr>
              <a:defRPr/>
            </a:pPr>
            <a:endParaRPr lang="en-GB" dirty="0"/>
          </a:p>
        </p:txBody>
      </p:sp>
      <p:sp>
        <p:nvSpPr>
          <p:cNvPr id="1536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Tree>
    <p:extLst>
      <p:ext uri="{BB962C8B-B14F-4D97-AF65-F5344CB8AC3E}">
        <p14:creationId xmlns:p14="http://schemas.microsoft.com/office/powerpoint/2010/main" val="276699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28824"/>
          </a:xfrm>
        </p:spPr>
        <p:txBody>
          <a:bodyPr/>
          <a:lstStyle/>
          <a:p>
            <a:pPr>
              <a:defRPr/>
            </a:pPr>
            <a:r>
              <a:rPr lang="en-GB" dirty="0" smtClean="0"/>
              <a:t>… and huge food waste!!</a:t>
            </a:r>
            <a:endParaRPr lang="en-GB" dirty="0"/>
          </a:p>
        </p:txBody>
      </p:sp>
      <p:sp>
        <p:nvSpPr>
          <p:cNvPr id="3" name="Content Placeholder 2"/>
          <p:cNvSpPr>
            <a:spLocks noGrp="1"/>
          </p:cNvSpPr>
          <p:nvPr>
            <p:ph idx="1"/>
          </p:nvPr>
        </p:nvSpPr>
        <p:spPr/>
        <p:txBody>
          <a:bodyPr/>
          <a:lstStyle/>
          <a:p>
            <a:pPr>
              <a:defRPr/>
            </a:pPr>
            <a:r>
              <a:rPr lang="en-GB" dirty="0" smtClean="0"/>
              <a:t>it is estimated that 30 to 50% of the global food production rots away uneaten; </a:t>
            </a:r>
          </a:p>
          <a:p>
            <a:pPr>
              <a:defRPr/>
            </a:pPr>
            <a:r>
              <a:rPr lang="en-GB" dirty="0" smtClean="0"/>
              <a:t>In some countries as much as 75% of the harvest is lost, particularly fresh vegetables. </a:t>
            </a:r>
          </a:p>
          <a:p>
            <a:pPr>
              <a:defRPr/>
            </a:pPr>
            <a:r>
              <a:rPr lang="en-GB" dirty="0" smtClean="0"/>
              <a:t>A recent report by the Natural Research Defence Council says Americans throw away nearly half their food every year, waste worth roughly $165 billion annually! </a:t>
            </a:r>
          </a:p>
          <a:p>
            <a:pPr>
              <a:defRPr/>
            </a:pPr>
            <a:r>
              <a:rPr lang="en-GB" dirty="0" smtClean="0"/>
              <a:t>US discard 40%; the average American family of four ends up throwing away an equivalent of up to $2,275 annually in food. </a:t>
            </a:r>
            <a:endParaRPr lang="en-GB" dirty="0"/>
          </a:p>
        </p:txBody>
      </p:sp>
      <p:sp>
        <p:nvSpPr>
          <p:cNvPr id="17412"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Tree>
    <p:extLst>
      <p:ext uri="{BB962C8B-B14F-4D97-AF65-F5344CB8AC3E}">
        <p14:creationId xmlns:p14="http://schemas.microsoft.com/office/powerpoint/2010/main" val="3833551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GB" sz="3600" dirty="0" smtClean="0"/>
              <a:t> A terrible food waste!! (Inst. Mechanical  Engineering (2013) report says: </a:t>
            </a:r>
            <a:endParaRPr lang="en-GB" sz="3600" dirty="0"/>
          </a:p>
        </p:txBody>
      </p:sp>
      <p:sp>
        <p:nvSpPr>
          <p:cNvPr id="3" name="Content Placeholder 2"/>
          <p:cNvSpPr>
            <a:spLocks noGrp="1"/>
          </p:cNvSpPr>
          <p:nvPr>
            <p:ph idx="1"/>
          </p:nvPr>
        </p:nvSpPr>
        <p:spPr/>
        <p:txBody>
          <a:bodyPr>
            <a:normAutofit/>
          </a:bodyPr>
          <a:lstStyle/>
          <a:p>
            <a:pPr>
              <a:defRPr/>
            </a:pPr>
            <a:r>
              <a:rPr lang="en-GB" dirty="0" smtClean="0"/>
              <a:t>It is estimated that 30–50% (or 1.2–2 billion</a:t>
            </a:r>
          </a:p>
          <a:p>
            <a:pPr>
              <a:defRPr/>
            </a:pPr>
            <a:r>
              <a:rPr lang="en-GB" dirty="0" smtClean="0"/>
              <a:t>tonnes) of all food produced on the planet is lost</a:t>
            </a:r>
          </a:p>
          <a:p>
            <a:pPr>
              <a:defRPr/>
            </a:pPr>
            <a:r>
              <a:rPr lang="en-GB" dirty="0" smtClean="0"/>
              <a:t>In South East Asian countries, losses of rice can range from 37–80% of the entire production.</a:t>
            </a:r>
          </a:p>
          <a:p>
            <a:pPr>
              <a:defRPr/>
            </a:pPr>
            <a:r>
              <a:rPr lang="de-DE" dirty="0" smtClean="0"/>
              <a:t>In India 21Mt of wheat </a:t>
            </a:r>
            <a:r>
              <a:rPr lang="en-GB" dirty="0" smtClean="0"/>
              <a:t>is wasted each year due to inadequate storage and distribution systems.</a:t>
            </a:r>
          </a:p>
          <a:p>
            <a:pPr>
              <a:defRPr/>
            </a:pPr>
            <a:r>
              <a:rPr lang="en-GB" dirty="0" smtClean="0"/>
              <a:t>In the UK , 7Mt of food valued at about £10B is thrown away from home s every year.</a:t>
            </a:r>
          </a:p>
          <a:p>
            <a:pPr>
              <a:defRPr/>
            </a:pPr>
            <a:r>
              <a:rPr lang="en-GB" dirty="0" smtClean="0"/>
              <a:t>Feed given to livestock could feed over 2 billion people </a:t>
            </a:r>
          </a:p>
          <a:p>
            <a:pPr>
              <a:defRPr/>
            </a:pPr>
            <a:endParaRPr lang="en-GB" dirty="0" smtClean="0"/>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2225224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And the population “Armageddon”</a:t>
            </a:r>
            <a:endParaRPr lang="en-GB" dirty="0"/>
          </a:p>
        </p:txBody>
      </p:sp>
      <p:sp>
        <p:nvSpPr>
          <p:cNvPr id="3" name="Content Placeholder 2"/>
          <p:cNvSpPr>
            <a:spLocks noGrp="1"/>
          </p:cNvSpPr>
          <p:nvPr>
            <p:ph idx="1"/>
          </p:nvPr>
        </p:nvSpPr>
        <p:spPr/>
        <p:txBody>
          <a:bodyPr/>
          <a:lstStyle/>
          <a:p>
            <a:pPr>
              <a:defRPr/>
            </a:pPr>
            <a:r>
              <a:rPr lang="en-GB" dirty="0" smtClean="0"/>
              <a:t>Population bomb, seen by many at the biggest challenge e.g. Ehrlich’s 1968 book “The Population Bomb” said that late 20thC and early 21stC will be marked by mass starvation… with some estimates putting population at 10-20 billion by early 21stC. </a:t>
            </a:r>
          </a:p>
          <a:p>
            <a:pPr>
              <a:defRPr/>
            </a:pPr>
            <a:r>
              <a:rPr lang="en-GB" dirty="0" smtClean="0"/>
              <a:t>Growing numbers of demographers are challenging this perception as population is declining in many countries, and instead of starvation we are facing an epidemic of “obesity”, even in many developing countries. </a:t>
            </a:r>
            <a:endParaRPr lang="en-GB" dirty="0"/>
          </a:p>
        </p:txBody>
      </p:sp>
      <p:sp>
        <p:nvSpPr>
          <p:cNvPr id="2048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Tree>
    <p:extLst>
      <p:ext uri="{BB962C8B-B14F-4D97-AF65-F5344CB8AC3E}">
        <p14:creationId xmlns:p14="http://schemas.microsoft.com/office/powerpoint/2010/main" val="233201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Current population trends</a:t>
            </a:r>
            <a:endParaRPr lang="en-GB" dirty="0"/>
          </a:p>
        </p:txBody>
      </p:sp>
      <p:sp>
        <p:nvSpPr>
          <p:cNvPr id="3" name="Content Placeholder 2"/>
          <p:cNvSpPr>
            <a:spLocks noGrp="1"/>
          </p:cNvSpPr>
          <p:nvPr>
            <p:ph idx="1"/>
          </p:nvPr>
        </p:nvSpPr>
        <p:spPr>
          <a:xfrm>
            <a:off x="2243138" y="1520825"/>
            <a:ext cx="8229600" cy="4535488"/>
          </a:xfrm>
        </p:spPr>
        <p:txBody>
          <a:bodyPr/>
          <a:lstStyle/>
          <a:p>
            <a:pPr>
              <a:defRPr/>
            </a:pPr>
            <a:r>
              <a:rPr lang="en-GB" dirty="0" smtClean="0"/>
              <a:t>Some demographers think population may peak c.9bn and then decline to 2-4bn by 2300s. </a:t>
            </a:r>
          </a:p>
          <a:p>
            <a:pPr>
              <a:defRPr/>
            </a:pPr>
            <a:r>
              <a:rPr lang="en-GB" dirty="0" smtClean="0"/>
              <a:t>Birth rates: </a:t>
            </a:r>
          </a:p>
          <a:p>
            <a:pPr lvl="1">
              <a:defRPr/>
            </a:pPr>
            <a:r>
              <a:rPr lang="en-GB" dirty="0" smtClean="0"/>
              <a:t>1950-1955 = 4.95</a:t>
            </a:r>
          </a:p>
          <a:p>
            <a:pPr lvl="1">
              <a:defRPr/>
            </a:pPr>
            <a:r>
              <a:rPr lang="en-GB" dirty="0" smtClean="0"/>
              <a:t>1970-1975 = 4.45</a:t>
            </a:r>
          </a:p>
          <a:p>
            <a:pPr lvl="1">
              <a:defRPr/>
            </a:pPr>
            <a:r>
              <a:rPr lang="en-GB" dirty="0" smtClean="0"/>
              <a:t>1990-1995 = 3.04</a:t>
            </a:r>
          </a:p>
          <a:p>
            <a:pPr lvl="1">
              <a:defRPr/>
            </a:pPr>
            <a:r>
              <a:rPr lang="en-GB" dirty="0" smtClean="0"/>
              <a:t>Today down to 2.47</a:t>
            </a:r>
          </a:p>
          <a:p>
            <a:pPr>
              <a:defRPr/>
            </a:pPr>
            <a:r>
              <a:rPr lang="en-GB" dirty="0" smtClean="0"/>
              <a:t>Lowest: Singapore, 0.78; Japan, 1.39; China, 1.55; EU,1,58</a:t>
            </a:r>
          </a:p>
          <a:p>
            <a:pPr>
              <a:defRPr/>
            </a:pPr>
            <a:r>
              <a:rPr lang="en-GB" dirty="0" smtClean="0"/>
              <a:t>Highest: Africa, Niger = 7.52</a:t>
            </a:r>
            <a:endParaRPr lang="en-GB" dirty="0"/>
          </a:p>
        </p:txBody>
      </p:sp>
      <p:sp>
        <p:nvSpPr>
          <p:cNvPr id="2150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Tree>
    <p:extLst>
      <p:ext uri="{BB962C8B-B14F-4D97-AF65-F5344CB8AC3E}">
        <p14:creationId xmlns:p14="http://schemas.microsoft.com/office/powerpoint/2010/main" val="3287389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
        <p:nvSpPr>
          <p:cNvPr id="755714" name="Rectangle 2"/>
          <p:cNvSpPr>
            <a:spLocks noGrp="1" noChangeArrowheads="1"/>
          </p:cNvSpPr>
          <p:nvPr>
            <p:ph type="title"/>
          </p:nvPr>
        </p:nvSpPr>
        <p:spPr/>
        <p:txBody>
          <a:bodyPr/>
          <a:lstStyle/>
          <a:p>
            <a:pPr eaLnBrk="1" hangingPunct="1">
              <a:defRPr/>
            </a:pPr>
            <a:r>
              <a:rPr lang="en-GB" smtClean="0"/>
              <a:t>A problem of lack of investment, skills, capital, market…</a:t>
            </a:r>
          </a:p>
        </p:txBody>
      </p:sp>
      <p:sp>
        <p:nvSpPr>
          <p:cNvPr id="755715" name="Rectangle 3"/>
          <p:cNvSpPr>
            <a:spLocks noGrp="1" noChangeArrowheads="1"/>
          </p:cNvSpPr>
          <p:nvPr>
            <p:ph type="body" idx="1"/>
          </p:nvPr>
        </p:nvSpPr>
        <p:spPr/>
        <p:txBody>
          <a:bodyPr>
            <a:normAutofit/>
          </a:bodyPr>
          <a:lstStyle/>
          <a:p>
            <a:pPr eaLnBrk="1" hangingPunct="1">
              <a:defRPr/>
            </a:pPr>
            <a:r>
              <a:rPr lang="en-GB" sz="3200" dirty="0" smtClean="0"/>
              <a:t>Agriculture has suffered from chronic under investment in most parts of the world e.g. in the 1980s about 17% of international development aid was for agriculture, but just 3% in 2005  </a:t>
            </a:r>
          </a:p>
          <a:p>
            <a:pPr eaLnBrk="1" hangingPunct="1">
              <a:defRPr/>
            </a:pPr>
            <a:r>
              <a:rPr lang="en-GB" sz="3200" dirty="0" smtClean="0"/>
              <a:t>Agric. product. increased 150-200% between 1960 and 2010 compared to 12% increase in land use</a:t>
            </a:r>
          </a:p>
          <a:p>
            <a:pPr eaLnBrk="1" hangingPunct="1">
              <a:defRPr/>
            </a:pPr>
            <a:r>
              <a:rPr lang="en-GB" sz="3200" dirty="0" smtClean="0"/>
              <a:t>Give the farmers the right conditions and they will be able to produce far more food, energy and industrial products.</a:t>
            </a:r>
          </a:p>
        </p:txBody>
      </p:sp>
    </p:spTree>
    <p:extLst>
      <p:ext uri="{BB962C8B-B14F-4D97-AF65-F5344CB8AC3E}">
        <p14:creationId xmlns:p14="http://schemas.microsoft.com/office/powerpoint/2010/main" val="159850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rgbClr val="003399"/>
                </a:solidFill>
                <a:latin typeface="Verdana" panose="020B0604030504040204" pitchFamily="34" charset="0"/>
              </a:defRPr>
            </a:lvl1pPr>
            <a:lvl2pPr marL="742950" indent="-285750" eaLnBrk="0" hangingPunct="0">
              <a:defRPr sz="2800" b="1">
                <a:solidFill>
                  <a:srgbClr val="003399"/>
                </a:solidFill>
                <a:latin typeface="Verdana" panose="020B0604030504040204" pitchFamily="34" charset="0"/>
              </a:defRPr>
            </a:lvl2pPr>
            <a:lvl3pPr marL="1143000" indent="-228600" eaLnBrk="0" hangingPunct="0">
              <a:defRPr sz="2800" b="1">
                <a:solidFill>
                  <a:srgbClr val="003399"/>
                </a:solidFill>
                <a:latin typeface="Verdana" panose="020B0604030504040204" pitchFamily="34" charset="0"/>
              </a:defRPr>
            </a:lvl3pPr>
            <a:lvl4pPr marL="1600200" indent="-228600" eaLnBrk="0" hangingPunct="0">
              <a:defRPr sz="2800" b="1">
                <a:solidFill>
                  <a:srgbClr val="003399"/>
                </a:solidFill>
                <a:latin typeface="Verdana" panose="020B0604030504040204" pitchFamily="34" charset="0"/>
              </a:defRPr>
            </a:lvl4pPr>
            <a:lvl5pPr marL="2057400" indent="-228600" eaLnBrk="0" hangingPunct="0">
              <a:defRPr sz="2800" b="1">
                <a:solidFill>
                  <a:srgbClr val="003399"/>
                </a:solidFill>
                <a:latin typeface="Verdana" panose="020B0604030504040204" pitchFamily="34" charset="0"/>
              </a:defRPr>
            </a:lvl5pPr>
            <a:lvl6pPr marL="25146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6pPr>
            <a:lvl7pPr marL="29718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7pPr>
            <a:lvl8pPr marL="34290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8pPr>
            <a:lvl9pPr marL="3886200" indent="-228600" eaLnBrk="0" fontAlgn="base" hangingPunct="0">
              <a:lnSpc>
                <a:spcPct val="90000"/>
              </a:lnSpc>
              <a:spcBef>
                <a:spcPct val="0"/>
              </a:spcBef>
              <a:spcAft>
                <a:spcPct val="0"/>
              </a:spcAft>
              <a:defRPr sz="2800" b="1">
                <a:solidFill>
                  <a:srgbClr val="003399"/>
                </a:solidFill>
                <a:latin typeface="Verdana" panose="020B0604030504040204" pitchFamily="34" charset="0"/>
              </a:defRPr>
            </a:lvl9pPr>
          </a:lstStyle>
          <a:p>
            <a:pPr eaLnBrk="1" hangingPunct="1"/>
            <a:r>
              <a:rPr lang="pt-BR" altLang="en-US" sz="1400" b="0" smtClean="0">
                <a:solidFill>
                  <a:schemeClr val="tx1"/>
                </a:solidFill>
              </a:rPr>
              <a:t>Frank Rosillo-Calle </a:t>
            </a:r>
            <a:endParaRPr lang="pt-BR" altLang="en-US" sz="1400" b="0">
              <a:solidFill>
                <a:schemeClr val="tx1"/>
              </a:solidFill>
            </a:endParaRPr>
          </a:p>
        </p:txBody>
      </p:sp>
      <p:sp>
        <p:nvSpPr>
          <p:cNvPr id="756738" name="Rectangle 2"/>
          <p:cNvSpPr>
            <a:spLocks noGrp="1" noChangeArrowheads="1"/>
          </p:cNvSpPr>
          <p:nvPr>
            <p:ph type="title"/>
          </p:nvPr>
        </p:nvSpPr>
        <p:spPr/>
        <p:txBody>
          <a:bodyPr/>
          <a:lstStyle/>
          <a:p>
            <a:pPr eaLnBrk="1" hangingPunct="1">
              <a:defRPr/>
            </a:pPr>
            <a:r>
              <a:rPr lang="en-GB" smtClean="0"/>
              <a:t>Science-based agriculture (…)  </a:t>
            </a:r>
          </a:p>
        </p:txBody>
      </p:sp>
      <p:sp>
        <p:nvSpPr>
          <p:cNvPr id="756739" name="Rectangle 3"/>
          <p:cNvSpPr>
            <a:spLocks noGrp="1" noChangeArrowheads="1"/>
          </p:cNvSpPr>
          <p:nvPr>
            <p:ph type="body" idx="1"/>
          </p:nvPr>
        </p:nvSpPr>
        <p:spPr/>
        <p:txBody>
          <a:bodyPr/>
          <a:lstStyle/>
          <a:p>
            <a:pPr eaLnBrk="1" hangingPunct="1">
              <a:defRPr/>
            </a:pPr>
            <a:r>
              <a:rPr lang="en-GB" dirty="0" smtClean="0"/>
              <a:t> Farming cannot be seen as a backward activity, but as a science driven industry. </a:t>
            </a:r>
          </a:p>
          <a:p>
            <a:pPr eaLnBrk="1" hangingPunct="1">
              <a:defRPr/>
            </a:pPr>
            <a:r>
              <a:rPr lang="en-GB" dirty="0" smtClean="0"/>
              <a:t> Investment on modern scientific research for agriculture led to dramatic yield breakthroughs in the last century</a:t>
            </a:r>
          </a:p>
          <a:p>
            <a:pPr eaLnBrk="1" hangingPunct="1">
              <a:defRPr/>
            </a:pPr>
            <a:r>
              <a:rPr lang="en-GB" dirty="0" smtClean="0"/>
              <a:t>Example, in England wheat yields took nearly 1000 years to increase from 0.5 to 2 t/ha/yr, but just 40 years increased to 6 t/ha/yr (Hazel &amp; Woods, 2007). </a:t>
            </a:r>
          </a:p>
          <a:p>
            <a:pPr lvl="1" eaLnBrk="1" hangingPunct="1">
              <a:defRPr/>
            </a:pPr>
            <a:r>
              <a:rPr lang="en-GB" dirty="0" smtClean="0"/>
              <a:t>Today 8 t/ha/year </a:t>
            </a:r>
          </a:p>
          <a:p>
            <a:pPr eaLnBrk="1" hangingPunct="1">
              <a:defRPr/>
            </a:pPr>
            <a:endParaRPr lang="en-GB" dirty="0" smtClean="0"/>
          </a:p>
        </p:txBody>
      </p:sp>
    </p:spTree>
    <p:extLst>
      <p:ext uri="{BB962C8B-B14F-4D97-AF65-F5344CB8AC3E}">
        <p14:creationId xmlns:p14="http://schemas.microsoft.com/office/powerpoint/2010/main" val="3706611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International trade in biofuels, is a positive development (</a:t>
            </a:r>
            <a:r>
              <a:rPr lang="en-GB" sz="3600" dirty="0" smtClean="0">
                <a:hlinkClick r:id="rId2"/>
              </a:rPr>
              <a:t>www.bioenergytrade.org</a:t>
            </a:r>
            <a:r>
              <a:rPr lang="en-GB" sz="3600" dirty="0" smtClean="0"/>
              <a:t>) </a:t>
            </a:r>
            <a:endParaRPr lang="en-GB" sz="3600" dirty="0"/>
          </a:p>
        </p:txBody>
      </p:sp>
      <p:sp>
        <p:nvSpPr>
          <p:cNvPr id="3" name="Content Placeholder 2"/>
          <p:cNvSpPr>
            <a:spLocks noGrp="1"/>
          </p:cNvSpPr>
          <p:nvPr>
            <p:ph idx="1"/>
          </p:nvPr>
        </p:nvSpPr>
        <p:spPr/>
        <p:txBody>
          <a:bodyPr/>
          <a:lstStyle/>
          <a:p>
            <a:r>
              <a:rPr lang="en-GB" altLang="en-US" dirty="0" smtClean="0"/>
              <a:t>Task </a:t>
            </a:r>
            <a:r>
              <a:rPr lang="en-GB" altLang="en-US" dirty="0"/>
              <a:t>40 under the IEA Bioenergy Agreement entitled: ‘</a:t>
            </a:r>
            <a:r>
              <a:rPr lang="en-GB" altLang="en-US" i="1" dirty="0"/>
              <a:t>Sustainable International Bioenergy trade; securing supply and demand’</a:t>
            </a:r>
            <a:r>
              <a:rPr lang="en-GB" altLang="en-US" dirty="0"/>
              <a:t>,</a:t>
            </a:r>
          </a:p>
          <a:p>
            <a:r>
              <a:rPr lang="en-GB" altLang="en-US" dirty="0"/>
              <a:t> Set up in 2004 to assess the potential implications of international bioenergy trade </a:t>
            </a:r>
          </a:p>
          <a:p>
            <a:r>
              <a:rPr lang="en-GB" dirty="0"/>
              <a:t> A recent trend that can have a major impact on </a:t>
            </a:r>
            <a:r>
              <a:rPr lang="en-GB" dirty="0" smtClean="0"/>
              <a:t>BIOFUELS demand</a:t>
            </a:r>
          </a:p>
          <a:p>
            <a:r>
              <a:rPr lang="en-GB" dirty="0" smtClean="0"/>
              <a:t>Need to ensure “sustainability”</a:t>
            </a:r>
            <a:endParaRPr lang="en-GB" dirty="0"/>
          </a:p>
          <a:p>
            <a:endParaRPr lang="en-GB" dirty="0"/>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677466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034" y="163156"/>
            <a:ext cx="1240235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660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By-way of summary</a:t>
            </a:r>
            <a:endParaRPr lang="en-GB" sz="3600" dirty="0"/>
          </a:p>
        </p:txBody>
      </p:sp>
      <p:sp>
        <p:nvSpPr>
          <p:cNvPr id="3" name="Content Placeholder 2"/>
          <p:cNvSpPr>
            <a:spLocks noGrp="1"/>
          </p:cNvSpPr>
          <p:nvPr>
            <p:ph idx="1"/>
          </p:nvPr>
        </p:nvSpPr>
        <p:spPr/>
        <p:txBody>
          <a:bodyPr>
            <a:normAutofit fontScale="92500" lnSpcReduction="20000"/>
          </a:bodyPr>
          <a:lstStyle/>
          <a:p>
            <a:r>
              <a:rPr lang="en-GB" dirty="0" smtClean="0"/>
              <a:t>Biofuels and food competition is a false dichotomy; in most cases can be complementary</a:t>
            </a:r>
          </a:p>
          <a:p>
            <a:r>
              <a:rPr lang="en-GB" dirty="0" smtClean="0"/>
              <a:t>Biofuels and agricultural production can be an integral part</a:t>
            </a:r>
          </a:p>
          <a:p>
            <a:r>
              <a:rPr lang="en-GB" dirty="0" smtClean="0"/>
              <a:t>Market/policy will ensure </a:t>
            </a:r>
            <a:r>
              <a:rPr lang="en-GB" b="1" u="sng" dirty="0" smtClean="0"/>
              <a:t>food </a:t>
            </a:r>
            <a:r>
              <a:rPr lang="en-GB" dirty="0" smtClean="0"/>
              <a:t>rather </a:t>
            </a:r>
            <a:r>
              <a:rPr lang="en-GB" b="1" dirty="0" smtClean="0"/>
              <a:t>fuel</a:t>
            </a:r>
            <a:r>
              <a:rPr lang="en-GB" dirty="0" smtClean="0"/>
              <a:t> will come first  </a:t>
            </a:r>
          </a:p>
          <a:p>
            <a:r>
              <a:rPr lang="en-GB" dirty="0" smtClean="0"/>
              <a:t>Biofuels can only substitute a small fraction of road/aviation transport fuel</a:t>
            </a:r>
          </a:p>
          <a:p>
            <a:r>
              <a:rPr lang="en-GB" dirty="0" smtClean="0"/>
              <a:t>Biofuels is part of the problem and part of the solution (NOT the solution neither the problem)</a:t>
            </a:r>
          </a:p>
          <a:p>
            <a:r>
              <a:rPr lang="en-GB" dirty="0" smtClean="0"/>
              <a:t>Need to move from unscientific debate driven my the media, ethical/moral considerations, to science-based debate </a:t>
            </a:r>
          </a:p>
          <a:p>
            <a:r>
              <a:rPr lang="en-GB" dirty="0" smtClean="0"/>
              <a:t>Need to mature a balance all the PROS  and CONS</a:t>
            </a:r>
          </a:p>
          <a:p>
            <a:r>
              <a:rPr lang="en-GB" dirty="0" smtClean="0"/>
              <a:t>Let have a balance and fair playing field for food and energy </a:t>
            </a:r>
            <a:endParaRPr lang="en-GB" dirty="0"/>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2395057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Refs… </a:t>
            </a:r>
            <a:endParaRPr lang="en-GB" dirty="0"/>
          </a:p>
        </p:txBody>
      </p:sp>
      <p:sp>
        <p:nvSpPr>
          <p:cNvPr id="3" name="Content Placeholder 2"/>
          <p:cNvSpPr>
            <a:spLocks noGrp="1"/>
          </p:cNvSpPr>
          <p:nvPr>
            <p:ph idx="1"/>
          </p:nvPr>
        </p:nvSpPr>
        <p:spPr/>
        <p:txBody>
          <a:bodyPr>
            <a:normAutofit fontScale="85000" lnSpcReduction="20000"/>
          </a:bodyPr>
          <a:lstStyle/>
          <a:p>
            <a:r>
              <a:rPr lang="en-GB" dirty="0"/>
              <a:t>Rosillo-Calle F, &amp; Johnson F (editors) (2010): The Food versus Fuel Debate: An Informed Introduction to Biofuels, Zed Books, London; ISBN: 9781848133822, 217pp. </a:t>
            </a:r>
          </a:p>
          <a:p>
            <a:r>
              <a:rPr lang="en-GB" dirty="0" err="1" smtClean="0"/>
              <a:t>Rosillo-Calle</a:t>
            </a:r>
            <a:r>
              <a:rPr lang="en-GB" dirty="0" smtClean="0"/>
              <a:t> </a:t>
            </a:r>
            <a:r>
              <a:rPr lang="en-GB" dirty="0"/>
              <a:t>F (2012) Food versus Fuel: Toward a New Paradigm- The need for a Holistic Approach (Commissioned paper “Spotlight Article for ISRN Renewable Energy, Volume 2012, Article ID 954180; </a:t>
            </a:r>
            <a:r>
              <a:rPr lang="en-GB" u="sng" dirty="0" smtClean="0">
                <a:hlinkClick r:id="rId2"/>
              </a:rPr>
              <a:t>www.hindawi.com/isrn/re/contents</a:t>
            </a:r>
            <a:endParaRPr lang="en-GB" u="sng" dirty="0" smtClean="0"/>
          </a:p>
          <a:p>
            <a:r>
              <a:rPr lang="en-GB" dirty="0"/>
              <a:t>M </a:t>
            </a:r>
            <a:r>
              <a:rPr lang="en-GB" dirty="0" err="1"/>
              <a:t>Junginger</a:t>
            </a:r>
            <a:r>
              <a:rPr lang="en-GB" dirty="0"/>
              <a:t>, C S Goh and A </a:t>
            </a:r>
            <a:r>
              <a:rPr lang="en-GB" dirty="0" err="1"/>
              <a:t>Faaij</a:t>
            </a:r>
            <a:r>
              <a:rPr lang="en-GB" dirty="0"/>
              <a:t> (</a:t>
            </a:r>
            <a:r>
              <a:rPr lang="en-GB" dirty="0" err="1"/>
              <a:t>eds</a:t>
            </a:r>
            <a:r>
              <a:rPr lang="en-GB" dirty="0"/>
              <a:t>), 2014: International bioenergy trade- History, status and outlook on securing sustainable bioenergy supply, demand and markets, Springer, ISBN 978-94-007-6982-3</a:t>
            </a:r>
          </a:p>
          <a:p>
            <a:r>
              <a:rPr lang="en-GB" dirty="0" err="1"/>
              <a:t>Searchinger</a:t>
            </a:r>
            <a:r>
              <a:rPr lang="en-GB" dirty="0"/>
              <a:t> T &amp; Heimlich R (2015) Avoiding bioenergy completion for food and land , World Resources Institute, Working paper. </a:t>
            </a:r>
          </a:p>
          <a:p>
            <a:r>
              <a:rPr lang="en-GB" dirty="0"/>
              <a:t/>
            </a:r>
            <a:br>
              <a:rPr lang="en-GB" dirty="0"/>
            </a:br>
            <a:endParaRPr lang="en-GB" dirty="0"/>
          </a:p>
        </p:txBody>
      </p:sp>
      <p:sp>
        <p:nvSpPr>
          <p:cNvPr id="4" name="Footer Placeholder 3"/>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1905631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275" y="334851"/>
            <a:ext cx="11397803" cy="4524315"/>
          </a:xfrm>
          <a:prstGeom prst="rect">
            <a:avLst/>
          </a:prstGeom>
        </p:spPr>
        <p:txBody>
          <a:bodyPr wrap="square">
            <a:spAutoFit/>
          </a:bodyPr>
          <a:lstStyle/>
          <a:p>
            <a:pPr>
              <a:defRPr/>
            </a:pPr>
            <a:r>
              <a:rPr lang="en-GB" sz="2400" dirty="0"/>
              <a:t>(Overview of ethanol fuel market by Frank Rosillo-Calle and A. Walter, Visit           </a:t>
            </a:r>
            <a:r>
              <a:rPr lang="en-GB" sz="2400" dirty="0">
                <a:hlinkClick r:id="rId2"/>
              </a:rPr>
              <a:t>www.ieiglobal.org/vol10_issue1.html</a:t>
            </a:r>
            <a:r>
              <a:rPr lang="en-GB" sz="2400" dirty="0"/>
              <a:t> for ESD Special Issue on bioenergy trade and development  </a:t>
            </a:r>
          </a:p>
          <a:p>
            <a:pPr>
              <a:defRPr/>
            </a:pPr>
            <a:r>
              <a:rPr lang="pt-BR" sz="2400" b="1" dirty="0">
                <a:solidFill>
                  <a:srgbClr val="003366"/>
                </a:solidFill>
                <a:hlinkClick r:id="rId3"/>
              </a:rPr>
              <a:t>www.datagro.com</a:t>
            </a:r>
            <a:endParaRPr lang="pt-BR" sz="2400" b="1" dirty="0">
              <a:solidFill>
                <a:srgbClr val="003366"/>
              </a:solidFill>
            </a:endParaRPr>
          </a:p>
          <a:p>
            <a:pPr>
              <a:defRPr/>
            </a:pPr>
            <a:r>
              <a:rPr lang="da-DK" sz="2400" dirty="0"/>
              <a:t>GRFA (2011) Global Renewable Fuels Alliance (www.globalrfa.org) , 11 Feb/2011</a:t>
            </a:r>
          </a:p>
          <a:p>
            <a:pPr>
              <a:defRPr/>
            </a:pPr>
            <a:r>
              <a:rPr lang="da-DK" sz="2400" dirty="0" smtClean="0">
                <a:hlinkClick r:id="rId4"/>
              </a:rPr>
              <a:t>www.epure.org/statistics</a:t>
            </a:r>
            <a:r>
              <a:rPr lang="da-DK" sz="2400" dirty="0" smtClean="0"/>
              <a:t>, </a:t>
            </a:r>
            <a:r>
              <a:rPr lang="en-GB" sz="2400" b="1" dirty="0" smtClean="0"/>
              <a:t>USA </a:t>
            </a:r>
            <a:r>
              <a:rPr lang="en-GB" sz="2400" b="1" dirty="0"/>
              <a:t>Energy Information Administration </a:t>
            </a:r>
            <a:endParaRPr lang="en-GB" sz="2400" dirty="0">
              <a:solidFill>
                <a:srgbClr val="FF9933"/>
              </a:solidFill>
              <a:effectLst>
                <a:outerShdw blurRad="38100" dist="38100" dir="2700000" algn="tl">
                  <a:srgbClr val="C0C0C0"/>
                </a:outerShdw>
              </a:effectLst>
            </a:endParaRPr>
          </a:p>
          <a:p>
            <a:pPr>
              <a:defRPr/>
            </a:pPr>
            <a:r>
              <a:rPr lang="en-GB" sz="2400" b="1" dirty="0">
                <a:solidFill>
                  <a:srgbClr val="003366"/>
                </a:solidFill>
                <a:hlinkClick r:id="rId5"/>
              </a:rPr>
              <a:t>www.ren21.net</a:t>
            </a:r>
            <a:endParaRPr lang="en-GB" sz="2400" b="1" dirty="0">
              <a:solidFill>
                <a:srgbClr val="003366"/>
              </a:solidFill>
            </a:endParaRPr>
          </a:p>
          <a:p>
            <a:pPr>
              <a:defRPr/>
            </a:pPr>
            <a:r>
              <a:rPr lang="en-GB" sz="2400" b="1" dirty="0">
                <a:solidFill>
                  <a:srgbClr val="003366"/>
                </a:solidFill>
                <a:hlinkClick r:id="rId6"/>
              </a:rPr>
              <a:t>www.unica.com.br</a:t>
            </a:r>
            <a:r>
              <a:rPr lang="en-GB" sz="2400" b="1" dirty="0">
                <a:solidFill>
                  <a:srgbClr val="003366"/>
                </a:solidFill>
              </a:rPr>
              <a:t> </a:t>
            </a:r>
            <a:endParaRPr lang="en-GB" sz="2400" b="1" dirty="0" smtClean="0">
              <a:solidFill>
                <a:srgbClr val="003366"/>
              </a:solidFill>
            </a:endParaRPr>
          </a:p>
          <a:p>
            <a:pPr>
              <a:defRPr/>
            </a:pPr>
            <a:r>
              <a:rPr lang="pt-BR" sz="2400" dirty="0">
                <a:solidFill>
                  <a:srgbClr val="006666"/>
                </a:solidFill>
                <a:hlinkClick r:id="rId7"/>
              </a:rPr>
              <a:t>www.ethanolrfa.org</a:t>
            </a:r>
            <a:r>
              <a:rPr lang="pt-BR" sz="2400" dirty="0">
                <a:solidFill>
                  <a:srgbClr val="006666"/>
                </a:solidFill>
              </a:rPr>
              <a:t> </a:t>
            </a:r>
            <a:endParaRPr lang="pt-BR" sz="2400" dirty="0" smtClean="0">
              <a:solidFill>
                <a:srgbClr val="006666"/>
              </a:solidFill>
            </a:endParaRPr>
          </a:p>
          <a:p>
            <a:pPr>
              <a:defRPr/>
            </a:pPr>
            <a:r>
              <a:rPr lang="pt-BR" sz="2400" dirty="0" smtClean="0">
                <a:solidFill>
                  <a:srgbClr val="006666"/>
                </a:solidFill>
                <a:hlinkClick r:id="rId8"/>
              </a:rPr>
              <a:t>www.bp.com/content/</a:t>
            </a:r>
            <a:r>
              <a:rPr lang="pt-BR" sz="2400" dirty="0" smtClean="0">
                <a:solidFill>
                  <a:srgbClr val="006666"/>
                </a:solidFill>
              </a:rPr>
              <a:t> </a:t>
            </a:r>
            <a:endParaRPr lang="pt-BR" sz="2400" dirty="0">
              <a:solidFill>
                <a:srgbClr val="006666"/>
              </a:solidFill>
            </a:endParaRPr>
          </a:p>
          <a:p>
            <a:pPr>
              <a:defRPr/>
            </a:pPr>
            <a:endParaRPr lang="en-GB" sz="2400" b="1" dirty="0">
              <a:solidFill>
                <a:srgbClr val="003366"/>
              </a:solidFill>
            </a:endParaRPr>
          </a:p>
          <a:p>
            <a:pPr>
              <a:defRPr/>
            </a:pPr>
            <a:endParaRPr lang="en-GB" sz="2400" dirty="0"/>
          </a:p>
        </p:txBody>
      </p:sp>
      <p:sp>
        <p:nvSpPr>
          <p:cNvPr id="3" name="Footer Placeholder 2"/>
          <p:cNvSpPr>
            <a:spLocks noGrp="1"/>
          </p:cNvSpPr>
          <p:nvPr>
            <p:ph type="ftr" sz="quarter" idx="11"/>
          </p:nvPr>
        </p:nvSpPr>
        <p:spPr/>
        <p:txBody>
          <a:bodyPr/>
          <a:lstStyle/>
          <a:p>
            <a:r>
              <a:rPr lang="en-GB" smtClean="0"/>
              <a:t>Frank Rosillo-Calle </a:t>
            </a:r>
            <a:endParaRPr lang="en-GB" dirty="0"/>
          </a:p>
        </p:txBody>
      </p:sp>
    </p:spTree>
    <p:extLst>
      <p:ext uri="{BB962C8B-B14F-4D97-AF65-F5344CB8AC3E}">
        <p14:creationId xmlns:p14="http://schemas.microsoft.com/office/powerpoint/2010/main" val="10863403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416</TotalTime>
  <Words>1924</Words>
  <Application>Microsoft Office PowerPoint</Application>
  <PresentationFormat>Widescreen</PresentationFormat>
  <Paragraphs>184</Paragraphs>
  <Slides>31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Verdana</vt:lpstr>
      <vt:lpstr>Wingdings</vt:lpstr>
      <vt:lpstr>Office Theme</vt:lpstr>
      <vt:lpstr>From Food versus Fuel Debate to Food and Fuel  25 August 2015, Valencia </vt:lpstr>
      <vt:lpstr>THE THREE KEY THEMES OF THIS SESSION</vt:lpstr>
      <vt:lpstr>Summary of debate FvF,  FRC </vt:lpstr>
      <vt:lpstr>PowerPoint Presentation</vt:lpstr>
      <vt:lpstr>Why such debate…  </vt:lpstr>
      <vt:lpstr>The questioning of biofuels </vt:lpstr>
      <vt:lpstr>Key points of the debate</vt:lpstr>
      <vt:lpstr>The ethical critiques…</vt:lpstr>
      <vt:lpstr>Key  ethical dilemmas (…) </vt:lpstr>
      <vt:lpstr>The rise of pragmatism… Changing FAO stand</vt:lpstr>
      <vt:lpstr>How much land is available? Far too many discrepancies </vt:lpstr>
      <vt:lpstr>PowerPoint Presentation</vt:lpstr>
      <vt:lpstr>Where do we stand with biofuels today? </vt:lpstr>
      <vt:lpstr>PowerPoint Presentation</vt:lpstr>
      <vt:lpstr>PowerPoint Presentation</vt:lpstr>
      <vt:lpstr>Global bioethanol production by feedstock, 2007/9 to 2019,OECD/FAO,  </vt:lpstr>
      <vt:lpstr>PowerPoint Presentation</vt:lpstr>
      <vt:lpstr> The intertwine nature of biofuels e.g. USA corn industry, worth $125 billion  </vt:lpstr>
      <vt:lpstr>PowerPoint Presentation</vt:lpstr>
      <vt:lpstr>The “hidden  hunger” </vt:lpstr>
      <vt:lpstr>… and huge food waste!!</vt:lpstr>
      <vt:lpstr> A terrible food waste!! (Inst. Mechanical  Engineering (2013) report says: </vt:lpstr>
      <vt:lpstr>And the population “Armageddon”</vt:lpstr>
      <vt:lpstr>Current population trends</vt:lpstr>
      <vt:lpstr>A problem of lack of investment, skills, capital, market…</vt:lpstr>
      <vt:lpstr>Science-based agriculture (…)  </vt:lpstr>
      <vt:lpstr>International trade in biofuels, is a positive development (www.bioenergytrade.org) </vt:lpstr>
      <vt:lpstr>PowerPoint Presentation</vt:lpstr>
      <vt:lpstr>By-way of summary</vt:lpstr>
      <vt:lpstr>Refs…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Tutorial 8- Biofuels Sustainability (A)</dc:title>
  <dc:creator>Frank Rosillo-Calle</dc:creator>
  <cp:lastModifiedBy>Frank Rosillo-Calle</cp:lastModifiedBy>
  <cp:revision>63</cp:revision>
  <dcterms:created xsi:type="dcterms:W3CDTF">2014-09-23T13:44:52Z</dcterms:created>
  <dcterms:modified xsi:type="dcterms:W3CDTF">2015-08-24T07:46:55Z</dcterms:modified>
</cp:coreProperties>
</file>