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slideLayouts/slideLayout5.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slideLayouts/slideLayout1.xml" ContentType="application/vnd.openxmlformats-officedocument.presentationml.slideLayout+xml"/>
  <Override PartName="/ppt/notesSlides/notesSlide12.xml" ContentType="application/vnd.openxmlformats-officedocument.presentationml.notesSlide+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28.xml" ContentType="application/vnd.openxmlformats-officedocument.presentationml.notesSlide+xml"/>
  <Override PartName="/docProps/app.xml" ContentType="application/vnd.openxmlformats-officedocument.extended-properties+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20.xml" ContentType="application/vnd.openxmlformats-officedocument.presentationml.notesSlide+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7.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notesSlides/notesSlide25.xml" ContentType="application/vnd.openxmlformats-officedocument.presentationml.notesSlide+xml"/>
  <Override PartName="/ppt/notesSlides/notesSlide6.xml" ContentType="application/vnd.openxmlformats-officedocument.presentationml.notesSlide+xml"/>
  <Override PartName="/ppt/notesSlides/notesSlide21.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notesSlides/notesSlide26.xml" ContentType="application/vnd.openxmlformats-officedocument.presentationml.notesSlide+xml"/>
  <Default Extension="tiff" ContentType="image/tiff"/>
  <Override PartName="/ppt/slides/slide20.xml" ContentType="application/vnd.openxmlformats-officedocument.presentationml.slide+xml"/>
  <Override PartName="/ppt/notesSlides/notesSlide7.xml" ContentType="application/vnd.openxmlformats-officedocument.presentationml.notesSlide+xml"/>
  <Override PartName="/ppt/notesSlides/notesSlide22.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s/slide25.xml" ContentType="application/vnd.openxmlformats-officedocument.presentationml.slide+xml"/>
  <Override PartName="/ppt/notesSlides/notesSlide27.xml" ContentType="application/vnd.openxmlformats-officedocument.presentationml.notes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notesSlides/notesSlide2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30"/>
  </p:notesMasterIdLst>
  <p:sldIdLst>
    <p:sldId id="256" r:id="rId2"/>
    <p:sldId id="257" r:id="rId3"/>
    <p:sldId id="267" r:id="rId4"/>
    <p:sldId id="277" r:id="rId5"/>
    <p:sldId id="278" r:id="rId6"/>
    <p:sldId id="258" r:id="rId7"/>
    <p:sldId id="263" r:id="rId8"/>
    <p:sldId id="261" r:id="rId9"/>
    <p:sldId id="262" r:id="rId10"/>
    <p:sldId id="279" r:id="rId11"/>
    <p:sldId id="281" r:id="rId12"/>
    <p:sldId id="280" r:id="rId13"/>
    <p:sldId id="264" r:id="rId14"/>
    <p:sldId id="265" r:id="rId15"/>
    <p:sldId id="266" r:id="rId16"/>
    <p:sldId id="269" r:id="rId17"/>
    <p:sldId id="259" r:id="rId18"/>
    <p:sldId id="268" r:id="rId19"/>
    <p:sldId id="282" r:id="rId20"/>
    <p:sldId id="284" r:id="rId21"/>
    <p:sldId id="285" r:id="rId22"/>
    <p:sldId id="286" r:id="rId23"/>
    <p:sldId id="276" r:id="rId24"/>
    <p:sldId id="271" r:id="rId25"/>
    <p:sldId id="270" r:id="rId26"/>
    <p:sldId id="289" r:id="rId27"/>
    <p:sldId id="287" r:id="rId28"/>
    <p:sldId id="288" r:id="rId29"/>
  </p:sldIdLst>
  <p:sldSz cx="9144000" cy="6858000" type="screen4x3"/>
  <p:notesSz cx="9144000" cy="6858000"/>
  <p:custShowLst>
    <p:custShow name="Diaporama perso.1" id="0">
      <p:sldLst>
        <p:sld r:id="rId2"/>
        <p:sld r:id="rId3"/>
        <p:sld r:id="rId4"/>
        <p:sld r:id="rId7"/>
        <p:sld r:id="rId8"/>
        <p:sld r:id="rId9"/>
        <p:sld r:id="rId10"/>
        <p:sld r:id="rId14"/>
        <p:sld r:id="rId15"/>
        <p:sld r:id="rId16"/>
        <p:sld r:id="rId17"/>
        <p:sld r:id="rId18"/>
        <p:sld r:id="rId19"/>
      </p:sldLst>
    </p:custShow>
  </p:custShowLst>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rnWhat="notes"/>
  <p:showPr showNarration="1" useTimings="0">
    <p:present/>
    <p:sldAll/>
    <p:penClr>
      <a:schemeClr val="accent2"/>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Comments="0">
  <p:normalViewPr>
    <p:restoredLeft sz="15620"/>
    <p:restoredTop sz="75381" autoAdjust="0"/>
  </p:normalViewPr>
  <p:slideViewPr>
    <p:cSldViewPr snapToGrid="0" snapToObjects="1">
      <p:cViewPr varScale="1">
        <p:scale>
          <a:sx n="114" d="100"/>
          <a:sy n="114" d="100"/>
        </p:scale>
        <p:origin x="-2296" y="-104"/>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55" d="100"/>
          <a:sy n="155" d="100"/>
        </p:scale>
        <p:origin x="-2192" y="-104"/>
      </p:cViewPr>
      <p:guideLst>
        <p:guide orient="horz" pos="2160"/>
        <p:guide pos="2880"/>
      </p:guideLst>
    </p:cSldViewPr>
  </p:notesViewPr>
  <p:gridSpacing cx="73736200" cy="7373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printerSettings" Target="printerSettings/printerSettings1.bin"/><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61712921-1C0D-1A4D-9FC8-F62B959A7B99}" type="datetimeFigureOut">
              <a:rPr lang="fr-FR" smtClean="0"/>
              <a:pPr/>
              <a:t>9/03/16</a:t>
            </a:fld>
            <a:endParaRPr lang="fr-FR"/>
          </a:p>
        </p:txBody>
      </p:sp>
      <p:sp>
        <p:nvSpPr>
          <p:cNvPr id="4" name="Espace réservé de l'image des diapositives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nl-BE" smtClean="0"/>
              <a:t>Cliquez pour modifier les styles du texte du masque</a:t>
            </a:r>
          </a:p>
          <a:p>
            <a:pPr lvl="1"/>
            <a:r>
              <a:rPr lang="nl-BE" smtClean="0"/>
              <a:t>Deuxième niveau</a:t>
            </a:r>
          </a:p>
          <a:p>
            <a:pPr lvl="2"/>
            <a:r>
              <a:rPr lang="nl-BE" smtClean="0"/>
              <a:t>Troisième niveau</a:t>
            </a:r>
          </a:p>
          <a:p>
            <a:pPr lvl="3"/>
            <a:r>
              <a:rPr lang="nl-BE" smtClean="0"/>
              <a:t>Quatrième niveau</a:t>
            </a:r>
          </a:p>
          <a:p>
            <a:pPr lvl="4"/>
            <a:r>
              <a:rPr lang="nl-BE" smtClean="0"/>
              <a:t>Cinquième niveau</a:t>
            </a:r>
            <a:endParaRPr lang="fr-FR"/>
          </a:p>
        </p:txBody>
      </p:sp>
      <p:sp>
        <p:nvSpPr>
          <p:cNvPr id="6" name="Espace réservé du pied de page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D126CD3D-3513-9843-B7AB-9EA1776555D5}" type="slidenum">
              <a:rPr lang="fr-FR" smtClean="0"/>
              <a:pPr/>
              <a:t>‹#›</a:t>
            </a:fld>
            <a:endParaRPr lang="fr-FR"/>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 Id="rId3" Type="http://schemas.openxmlformats.org/officeDocument/2006/relationships/hyperlink" Target="https://en.wikipedia.org/wiki/IFN"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857500" y="514350"/>
            <a:ext cx="3429000" cy="2571750"/>
          </a:xfrm>
        </p:spPr>
      </p:sp>
      <p:sp>
        <p:nvSpPr>
          <p:cNvPr id="3" name="Espace réservé des commentaires 2"/>
          <p:cNvSpPr>
            <a:spLocks noGrp="1"/>
          </p:cNvSpPr>
          <p:nvPr>
            <p:ph type="body" idx="1"/>
          </p:nvPr>
        </p:nvSpPr>
        <p:spPr/>
        <p:txBody>
          <a:bodyPr>
            <a:normAutofit/>
          </a:bodyPr>
          <a:lstStyle/>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D126CD3D-3513-9843-B7AB-9EA1776555D5}"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857500" y="514350"/>
            <a:ext cx="3429000" cy="2571750"/>
          </a:xfrm>
        </p:spPr>
      </p:sp>
      <p:sp>
        <p:nvSpPr>
          <p:cNvPr id="3" name="Espace réservé des commentaires 2"/>
          <p:cNvSpPr>
            <a:spLocks noGrp="1"/>
          </p:cNvSpPr>
          <p:nvPr>
            <p:ph type="body" idx="1"/>
          </p:nvPr>
        </p:nvSpPr>
        <p:spPr>
          <a:xfrm>
            <a:off x="491613" y="3257550"/>
            <a:ext cx="8242709" cy="3086100"/>
          </a:xfrm>
        </p:spPr>
        <p:txBody>
          <a:bodyPr>
            <a:normAutofit/>
          </a:bodyPr>
          <a:lstStyle/>
          <a:p>
            <a:r>
              <a:rPr lang="fr-FR" sz="1600" dirty="0" smtClean="0"/>
              <a:t>HIV-2 belongs to Retroviridae family and</a:t>
            </a:r>
            <a:r>
              <a:rPr lang="fr-FR" sz="1600" baseline="0" dirty="0" smtClean="0"/>
              <a:t> </a:t>
            </a:r>
            <a:r>
              <a:rPr lang="fr-FR" sz="1600" dirty="0" smtClean="0"/>
              <a:t>arises from an</a:t>
            </a:r>
            <a:r>
              <a:rPr lang="fr-FR" sz="1600" baseline="0" dirty="0" smtClean="0"/>
              <a:t> interspecie transmission of </a:t>
            </a:r>
            <a:r>
              <a:rPr lang="fr-FR" sz="1600" baseline="0" dirty="0" err="1" smtClean="0"/>
              <a:t>sooty</a:t>
            </a:r>
            <a:r>
              <a:rPr lang="fr-FR" sz="1600" baseline="0" dirty="0" smtClean="0"/>
              <a:t> mangabey </a:t>
            </a:r>
            <a:r>
              <a:rPr lang="fr-FR" sz="1600" baseline="0" dirty="0" err="1" smtClean="0"/>
              <a:t>monkey</a:t>
            </a:r>
            <a:r>
              <a:rPr lang="fr-FR" sz="1600" baseline="0" dirty="0" smtClean="0"/>
              <a:t> SIV.</a:t>
            </a:r>
          </a:p>
          <a:p>
            <a:r>
              <a:rPr lang="fr-FR" sz="1600" baseline="0" dirty="0" smtClean="0"/>
              <a:t>Whereas HIV-1 arises from Chimpanzee SIV.</a:t>
            </a:r>
          </a:p>
          <a:p>
            <a:endParaRPr lang="fr-FR" sz="1600" baseline="0" dirty="0" smtClean="0"/>
          </a:p>
          <a:p>
            <a:r>
              <a:rPr lang="fr-FR" sz="1600" baseline="0" dirty="0" err="1" smtClean="0"/>
              <a:t>Although</a:t>
            </a:r>
            <a:r>
              <a:rPr lang="fr-FR" sz="1600" baseline="0" dirty="0" smtClean="0"/>
              <a:t> HIV-1 </a:t>
            </a:r>
            <a:r>
              <a:rPr lang="fr-FR" sz="1600" baseline="0" dirty="0" err="1" smtClean="0"/>
              <a:t>is</a:t>
            </a:r>
            <a:r>
              <a:rPr lang="fr-FR" sz="1600" baseline="0" dirty="0" smtClean="0"/>
              <a:t> </a:t>
            </a:r>
            <a:r>
              <a:rPr lang="fr-FR" sz="1600" baseline="0" dirty="0" err="1" smtClean="0"/>
              <a:t>found</a:t>
            </a:r>
            <a:r>
              <a:rPr lang="fr-FR" sz="1600" baseline="0" dirty="0" smtClean="0"/>
              <a:t> </a:t>
            </a:r>
            <a:r>
              <a:rPr lang="fr-FR" sz="1600" baseline="0" dirty="0" err="1" smtClean="0"/>
              <a:t>worlwide</a:t>
            </a:r>
            <a:r>
              <a:rPr lang="fr-FR" sz="1600" baseline="0" dirty="0" smtClean="0"/>
              <a:t> and </a:t>
            </a:r>
            <a:r>
              <a:rPr lang="fr-FR" sz="1600" baseline="0" dirty="0" err="1" smtClean="0"/>
              <a:t>is</a:t>
            </a:r>
            <a:r>
              <a:rPr lang="fr-FR" sz="1600" baseline="0" dirty="0" smtClean="0"/>
              <a:t> </a:t>
            </a:r>
            <a:r>
              <a:rPr lang="fr-FR" sz="1600" baseline="0" dirty="0" err="1" smtClean="0"/>
              <a:t>pandemic</a:t>
            </a:r>
            <a:r>
              <a:rPr lang="fr-FR" sz="1600" baseline="0" dirty="0" smtClean="0"/>
              <a:t>, HIV-2 </a:t>
            </a:r>
            <a:r>
              <a:rPr lang="fr-FR" sz="1600" baseline="0" dirty="0" err="1" smtClean="0"/>
              <a:t>is</a:t>
            </a:r>
            <a:r>
              <a:rPr lang="fr-FR" sz="1600" baseline="0" dirty="0" smtClean="0"/>
              <a:t> </a:t>
            </a:r>
            <a:r>
              <a:rPr lang="fr-FR" sz="1600" baseline="0" dirty="0" err="1" smtClean="0"/>
              <a:t>mainly</a:t>
            </a:r>
            <a:r>
              <a:rPr lang="fr-FR" sz="1600" baseline="0" dirty="0" smtClean="0"/>
              <a:t> </a:t>
            </a:r>
            <a:r>
              <a:rPr lang="fr-FR" sz="1600" baseline="0" dirty="0" err="1" smtClean="0"/>
              <a:t>localized</a:t>
            </a:r>
            <a:r>
              <a:rPr lang="fr-FR" sz="1600" baseline="0" dirty="0" smtClean="0"/>
              <a:t> in West </a:t>
            </a:r>
            <a:r>
              <a:rPr lang="fr-FR" sz="1600" baseline="0" dirty="0" err="1" smtClean="0"/>
              <a:t>Africa</a:t>
            </a:r>
            <a:r>
              <a:rPr lang="fr-FR" sz="1600" baseline="0" dirty="0" smtClean="0"/>
              <a:t> (</a:t>
            </a:r>
            <a:r>
              <a:rPr lang="fr-FR" sz="1600" baseline="0" dirty="0" err="1" smtClean="0"/>
              <a:t>with</a:t>
            </a:r>
            <a:r>
              <a:rPr lang="fr-FR" sz="1600" baseline="0" dirty="0" smtClean="0"/>
              <a:t> </a:t>
            </a:r>
            <a:r>
              <a:rPr lang="fr-FR" sz="1600" baseline="0" dirty="0" err="1" smtClean="0"/>
              <a:t>sporadic</a:t>
            </a:r>
            <a:r>
              <a:rPr lang="fr-FR" sz="1600" baseline="0" dirty="0" smtClean="0"/>
              <a:t> cases in France, Portugal, </a:t>
            </a:r>
            <a:r>
              <a:rPr lang="fr-FR" sz="1600" baseline="0" dirty="0" err="1" smtClean="0"/>
              <a:t>Brazil</a:t>
            </a:r>
            <a:r>
              <a:rPr lang="fr-FR" sz="1600" baseline="0" dirty="0" smtClean="0"/>
              <a:t> or </a:t>
            </a:r>
            <a:r>
              <a:rPr lang="fr-FR" sz="1600" baseline="0" dirty="0" err="1" smtClean="0"/>
              <a:t>India</a:t>
            </a:r>
            <a:r>
              <a:rPr lang="fr-FR" sz="1600" baseline="0" dirty="0" smtClean="0"/>
              <a:t>)</a:t>
            </a:r>
          </a:p>
          <a:p>
            <a:r>
              <a:rPr lang="fr-FR" sz="1600" baseline="0" dirty="0" smtClean="0"/>
              <a:t>In </a:t>
            </a:r>
            <a:r>
              <a:rPr lang="fr-FR" sz="1600" baseline="0" dirty="0" err="1" smtClean="0"/>
              <a:t>Belgium</a:t>
            </a:r>
            <a:r>
              <a:rPr lang="fr-FR" sz="1600" baseline="0" dirty="0" smtClean="0"/>
              <a:t>, </a:t>
            </a:r>
            <a:r>
              <a:rPr lang="fr-FR" sz="1600" baseline="0" dirty="0" err="1" smtClean="0"/>
              <a:t>we</a:t>
            </a:r>
            <a:r>
              <a:rPr lang="fr-FR" sz="1600" baseline="0" dirty="0" smtClean="0"/>
              <a:t> count </a:t>
            </a:r>
            <a:r>
              <a:rPr lang="fr-FR" sz="1600" baseline="0" dirty="0" err="1" smtClean="0"/>
              <a:t>around</a:t>
            </a:r>
            <a:r>
              <a:rPr lang="fr-FR" sz="1600" baseline="0" dirty="0" smtClean="0"/>
              <a:t> an </a:t>
            </a:r>
            <a:r>
              <a:rPr lang="fr-FR" sz="1600" baseline="0" dirty="0" err="1" smtClean="0"/>
              <a:t>hundred</a:t>
            </a:r>
            <a:r>
              <a:rPr lang="fr-FR" sz="1600" baseline="0" dirty="0" smtClean="0"/>
              <a:t> HIV-2 infection cases</a:t>
            </a:r>
            <a:endParaRPr lang="fr-FR" sz="1600" dirty="0"/>
          </a:p>
        </p:txBody>
      </p:sp>
      <p:sp>
        <p:nvSpPr>
          <p:cNvPr id="4" name="Espace réservé du numéro de diapositive 3"/>
          <p:cNvSpPr>
            <a:spLocks noGrp="1"/>
          </p:cNvSpPr>
          <p:nvPr>
            <p:ph type="sldNum" sz="quarter" idx="10"/>
          </p:nvPr>
        </p:nvSpPr>
        <p:spPr/>
        <p:txBody>
          <a:bodyPr/>
          <a:lstStyle/>
          <a:p>
            <a:fld id="{D126CD3D-3513-9843-B7AB-9EA1776555D5}" type="slidenum">
              <a:rPr lang="fr-FR" smtClean="0"/>
              <a:pPr/>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857500" y="514350"/>
            <a:ext cx="3429000" cy="2571750"/>
          </a:xfrm>
        </p:spPr>
      </p:sp>
      <p:sp>
        <p:nvSpPr>
          <p:cNvPr id="3" name="Espace réservé des commentaires 2"/>
          <p:cNvSpPr>
            <a:spLocks noGrp="1"/>
          </p:cNvSpPr>
          <p:nvPr>
            <p:ph type="body" idx="1"/>
          </p:nvPr>
        </p:nvSpPr>
        <p:spPr>
          <a:xfrm>
            <a:off x="481744" y="3257550"/>
            <a:ext cx="8087448" cy="3086100"/>
          </a:xfrm>
        </p:spPr>
        <p:txBody>
          <a:bodyPr>
            <a:normAutofit/>
          </a:bodyPr>
          <a:lstStyle/>
          <a:p>
            <a:r>
              <a:rPr lang="fr-FR" sz="1600" smtClean="0"/>
              <a:t>Long term</a:t>
            </a:r>
            <a:r>
              <a:rPr lang="fr-FR" sz="1600" baseline="0" smtClean="0"/>
              <a:t> non progressors represent 80% of the HIV-2 cases</a:t>
            </a:r>
          </a:p>
          <a:p>
            <a:endParaRPr lang="fr-FR" sz="1600" baseline="0" smtClean="0"/>
          </a:p>
          <a:p>
            <a:r>
              <a:rPr lang="fr-FR" sz="1600" baseline="0" smtClean="0"/>
              <a:t>The viral load, which is the number of viral copies per mL of blood, is always lower compared to HIV-1, even indetectable</a:t>
            </a:r>
          </a:p>
          <a:p>
            <a:endParaRPr lang="fr-FR" sz="1800" smtClean="0"/>
          </a:p>
          <a:p>
            <a:endParaRPr lang="fr-FR" sz="1800" dirty="0"/>
          </a:p>
        </p:txBody>
      </p:sp>
      <p:sp>
        <p:nvSpPr>
          <p:cNvPr id="4" name="Espace réservé du numéro de diapositive 3"/>
          <p:cNvSpPr>
            <a:spLocks noGrp="1"/>
          </p:cNvSpPr>
          <p:nvPr>
            <p:ph type="sldNum" sz="quarter" idx="10"/>
          </p:nvPr>
        </p:nvSpPr>
        <p:spPr/>
        <p:txBody>
          <a:bodyPr/>
          <a:lstStyle/>
          <a:p>
            <a:fld id="{D126CD3D-3513-9843-B7AB-9EA1776555D5}" type="slidenum">
              <a:rPr lang="fr-FR" smtClean="0"/>
              <a:pPr/>
              <a:t>3</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600"/>
              <a:t>This graph</a:t>
            </a:r>
            <a:r>
              <a:rPr lang="fr-FR" sz="1600" baseline="0"/>
              <a:t> shows phylodynamics of HIV-1 and HIV-2 in the same community. As we can see, HIV-1 will overhang HIV-2 in Guinea. HIV-1 plays a role in the decline of HIV-2.</a:t>
            </a:r>
          </a:p>
          <a:p>
            <a:r>
              <a:rPr lang="fr-FR" sz="1600" baseline="0"/>
              <a:t>Nevertheless, we observe ongoing HIV-2 transmissions.</a:t>
            </a:r>
            <a:endParaRPr lang="fr-FR" sz="1600"/>
          </a:p>
        </p:txBody>
      </p:sp>
      <p:sp>
        <p:nvSpPr>
          <p:cNvPr id="4" name="Espace réservé du numéro de diapositive 3"/>
          <p:cNvSpPr>
            <a:spLocks noGrp="1"/>
          </p:cNvSpPr>
          <p:nvPr>
            <p:ph type="sldNum" sz="quarter" idx="10"/>
          </p:nvPr>
        </p:nvSpPr>
        <p:spPr/>
        <p:txBody>
          <a:bodyPr/>
          <a:lstStyle/>
          <a:p>
            <a:fld id="{D126CD3D-3513-9843-B7AB-9EA1776555D5}" type="slidenum">
              <a:rPr lang="fr-FR" smtClean="0"/>
              <a:pPr/>
              <a:t>4</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i="1" smtClean="0"/>
              <a:t> </a:t>
            </a:r>
            <a:r>
              <a:rPr lang="fr-FR" sz="1600" dirty="0" smtClean="0"/>
              <a:t>So </a:t>
            </a:r>
            <a:r>
              <a:rPr lang="fr-FR" sz="1600" dirty="0" err="1" smtClean="0"/>
              <a:t>it’s</a:t>
            </a:r>
            <a:r>
              <a:rPr lang="fr-FR" sz="1600" dirty="0" smtClean="0"/>
              <a:t> </a:t>
            </a:r>
            <a:r>
              <a:rPr lang="fr-FR" sz="1600" dirty="0" err="1" smtClean="0"/>
              <a:t>interesting</a:t>
            </a:r>
            <a:r>
              <a:rPr lang="fr-FR" sz="1600" baseline="0" dirty="0" smtClean="0"/>
              <a:t> to </a:t>
            </a:r>
            <a:r>
              <a:rPr lang="fr-FR" sz="1600" baseline="0" dirty="0" err="1" smtClean="0"/>
              <a:t>study</a:t>
            </a:r>
            <a:r>
              <a:rPr lang="fr-FR" sz="1600" baseline="0" dirty="0" smtClean="0"/>
              <a:t> </a:t>
            </a:r>
            <a:r>
              <a:rPr lang="fr-FR" sz="1600" baseline="0" dirty="0" err="1" smtClean="0"/>
              <a:t>this</a:t>
            </a:r>
            <a:r>
              <a:rPr lang="fr-FR" sz="1600" baseline="0" dirty="0" smtClean="0"/>
              <a:t> virus in </a:t>
            </a:r>
            <a:r>
              <a:rPr lang="fr-FR" sz="1600" baseline="0" dirty="0" err="1" smtClean="0"/>
              <a:t>order</a:t>
            </a:r>
            <a:r>
              <a:rPr lang="fr-FR" sz="1600" baseline="0" dirty="0" smtClean="0"/>
              <a:t> to </a:t>
            </a:r>
            <a:r>
              <a:rPr lang="fr-FR" sz="1600" baseline="0" dirty="0" err="1" smtClean="0"/>
              <a:t>further</a:t>
            </a:r>
            <a:r>
              <a:rPr lang="fr-FR" sz="1600" baseline="0" dirty="0" smtClean="0"/>
              <a:t> </a:t>
            </a:r>
            <a:r>
              <a:rPr lang="fr-FR" sz="1600" baseline="0" err="1" smtClean="0"/>
              <a:t>understand</a:t>
            </a:r>
            <a:r>
              <a:rPr lang="fr-FR" sz="1600" baseline="0" smtClean="0"/>
              <a:t> the reasons of this </a:t>
            </a:r>
            <a:r>
              <a:rPr lang="fr-FR" sz="1600" baseline="0" dirty="0" err="1" smtClean="0"/>
              <a:t>atypical</a:t>
            </a:r>
            <a:r>
              <a:rPr lang="fr-FR" sz="1600" baseline="0" dirty="0" smtClean="0"/>
              <a:t> </a:t>
            </a:r>
            <a:r>
              <a:rPr lang="fr-FR" sz="1600" baseline="0" dirty="0" err="1" smtClean="0"/>
              <a:t>disease</a:t>
            </a:r>
            <a:r>
              <a:rPr lang="fr-FR" sz="1600" baseline="0" dirty="0" smtClean="0"/>
              <a:t> </a:t>
            </a:r>
            <a:r>
              <a:rPr lang="fr-FR" sz="1600" baseline="0" dirty="0" err="1" smtClean="0"/>
              <a:t>evolution</a:t>
            </a:r>
            <a:endParaRPr lang="fr-FR" sz="1600"/>
          </a:p>
        </p:txBody>
      </p:sp>
      <p:sp>
        <p:nvSpPr>
          <p:cNvPr id="4" name="Espace réservé du numéro de diapositive 3"/>
          <p:cNvSpPr>
            <a:spLocks noGrp="1"/>
          </p:cNvSpPr>
          <p:nvPr>
            <p:ph type="sldNum" sz="quarter" idx="10"/>
          </p:nvPr>
        </p:nvSpPr>
        <p:spPr/>
        <p:txBody>
          <a:bodyPr/>
          <a:lstStyle/>
          <a:p>
            <a:fld id="{D126CD3D-3513-9843-B7AB-9EA1776555D5}" type="slidenum">
              <a:rPr lang="fr-FR" smtClean="0"/>
              <a:pPr/>
              <a:t>5</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857500" y="514350"/>
            <a:ext cx="3429000" cy="2571750"/>
          </a:xfrm>
        </p:spPr>
      </p:sp>
      <p:sp>
        <p:nvSpPr>
          <p:cNvPr id="3" name="Espace réservé des commentaires 2"/>
          <p:cNvSpPr>
            <a:spLocks noGrp="1"/>
          </p:cNvSpPr>
          <p:nvPr>
            <p:ph type="body" idx="1"/>
          </p:nvPr>
        </p:nvSpPr>
        <p:spPr>
          <a:xfrm>
            <a:off x="452548" y="3257550"/>
            <a:ext cx="8248029" cy="3086100"/>
          </a:xfrm>
        </p:spPr>
        <p:txBody>
          <a:bodyPr>
            <a:normAutofit/>
          </a:bodyPr>
          <a:lstStyle/>
          <a:p>
            <a:r>
              <a:rPr lang="fr-FR" sz="1600" dirty="0" smtClean="0"/>
              <a:t>A </a:t>
            </a:r>
            <a:r>
              <a:rPr lang="fr-FR" sz="1600" dirty="0" err="1" smtClean="0"/>
              <a:t>study</a:t>
            </a:r>
            <a:r>
              <a:rPr lang="fr-FR" sz="1600" dirty="0" smtClean="0"/>
              <a:t> </a:t>
            </a:r>
            <a:r>
              <a:rPr lang="fr-FR" sz="1600" dirty="0" err="1" smtClean="0"/>
              <a:t>showed</a:t>
            </a:r>
            <a:r>
              <a:rPr lang="fr-FR" sz="1600" dirty="0" smtClean="0"/>
              <a:t> </a:t>
            </a:r>
            <a:r>
              <a:rPr lang="fr-FR" sz="1600" dirty="0" err="1" smtClean="0"/>
              <a:t>that</a:t>
            </a:r>
            <a:r>
              <a:rPr lang="fr-FR" sz="1600" dirty="0" smtClean="0"/>
              <a:t> </a:t>
            </a:r>
            <a:r>
              <a:rPr lang="fr-FR" sz="1600" dirty="0" err="1" smtClean="0"/>
              <a:t>different</a:t>
            </a:r>
            <a:r>
              <a:rPr lang="fr-FR" sz="1600" dirty="0" smtClean="0"/>
              <a:t> </a:t>
            </a:r>
            <a:r>
              <a:rPr lang="fr-FR" sz="1600" dirty="0" err="1" smtClean="0"/>
              <a:t>individuals</a:t>
            </a:r>
            <a:r>
              <a:rPr lang="fr-FR" sz="1600" baseline="0" dirty="0" smtClean="0"/>
              <a:t> </a:t>
            </a:r>
            <a:r>
              <a:rPr lang="fr-FR" sz="1600" baseline="0" dirty="0" err="1" smtClean="0"/>
              <a:t>infected</a:t>
            </a:r>
            <a:r>
              <a:rPr lang="fr-FR" sz="1600" baseline="0" dirty="0" smtClean="0"/>
              <a:t> by a </a:t>
            </a:r>
            <a:r>
              <a:rPr lang="fr-FR" sz="1600" baseline="0" dirty="0" err="1" smtClean="0"/>
              <a:t>related</a:t>
            </a:r>
            <a:r>
              <a:rPr lang="fr-FR" sz="1600" baseline="0" dirty="0" smtClean="0"/>
              <a:t> </a:t>
            </a:r>
            <a:r>
              <a:rPr lang="fr-FR" sz="1600" baseline="0" dirty="0" err="1" smtClean="0"/>
              <a:t>strain</a:t>
            </a:r>
            <a:r>
              <a:rPr lang="fr-FR" sz="1600" baseline="0" dirty="0" smtClean="0"/>
              <a:t> of HIV-2 </a:t>
            </a:r>
            <a:r>
              <a:rPr lang="fr-FR" sz="1600" baseline="0" dirty="0" err="1" smtClean="0"/>
              <a:t>could</a:t>
            </a:r>
            <a:r>
              <a:rPr lang="fr-FR" sz="1600" baseline="0" dirty="0" smtClean="0"/>
              <a:t> </a:t>
            </a:r>
            <a:r>
              <a:rPr lang="fr-FR" sz="1600" baseline="0" dirty="0" err="1" smtClean="0"/>
              <a:t>be</a:t>
            </a:r>
            <a:r>
              <a:rPr lang="fr-FR" sz="1600" baseline="0" dirty="0" smtClean="0"/>
              <a:t> </a:t>
            </a:r>
            <a:r>
              <a:rPr lang="fr-FR" sz="1600" baseline="0" dirty="0" err="1" smtClean="0"/>
              <a:t>vireamic</a:t>
            </a:r>
            <a:r>
              <a:rPr lang="fr-FR" sz="1600" baseline="0" dirty="0" smtClean="0"/>
              <a:t> </a:t>
            </a:r>
            <a:r>
              <a:rPr lang="fr-FR" sz="1600" baseline="0" dirty="0" err="1" smtClean="0"/>
              <a:t>subject</a:t>
            </a:r>
            <a:r>
              <a:rPr lang="fr-FR" sz="1600" baseline="0" dirty="0" smtClean="0"/>
              <a:t> or </a:t>
            </a:r>
            <a:r>
              <a:rPr lang="fr-FR" sz="1600" baseline="0" dirty="0" err="1" smtClean="0"/>
              <a:t>elite</a:t>
            </a:r>
            <a:r>
              <a:rPr lang="fr-FR" sz="1600" baseline="0" dirty="0" smtClean="0"/>
              <a:t> </a:t>
            </a:r>
            <a:r>
              <a:rPr lang="fr-FR" sz="1600" baseline="0" dirty="0" err="1" smtClean="0"/>
              <a:t>controller</a:t>
            </a:r>
            <a:r>
              <a:rPr lang="fr-FR" sz="1600" baseline="0" dirty="0" smtClean="0"/>
              <a:t>, as </a:t>
            </a:r>
            <a:r>
              <a:rPr lang="fr-FR" sz="1600" baseline="0" dirty="0" err="1" smtClean="0"/>
              <a:t>we</a:t>
            </a:r>
            <a:r>
              <a:rPr lang="fr-FR" sz="1600" baseline="0" dirty="0" smtClean="0"/>
              <a:t> can </a:t>
            </a:r>
            <a:r>
              <a:rPr lang="fr-FR" sz="1600" baseline="0" dirty="0" err="1" smtClean="0"/>
              <a:t>see</a:t>
            </a:r>
            <a:r>
              <a:rPr lang="fr-FR" sz="1600" baseline="0" dirty="0" smtClean="0"/>
              <a:t> in </a:t>
            </a:r>
            <a:r>
              <a:rPr lang="fr-FR" sz="1600" baseline="0" dirty="0" err="1" smtClean="0"/>
              <a:t>this</a:t>
            </a:r>
            <a:r>
              <a:rPr lang="fr-FR" sz="1600" baseline="0" dirty="0" smtClean="0"/>
              <a:t> image.</a:t>
            </a:r>
          </a:p>
          <a:p>
            <a:endParaRPr lang="fr-FR" sz="1600" baseline="0" dirty="0" smtClean="0"/>
          </a:p>
          <a:p>
            <a:r>
              <a:rPr lang="fr-FR" sz="1600" baseline="0" dirty="0" smtClean="0"/>
              <a:t>The </a:t>
            </a:r>
            <a:r>
              <a:rPr lang="fr-FR" sz="1600" baseline="0" dirty="0" err="1" smtClean="0"/>
              <a:t>four-sided</a:t>
            </a:r>
            <a:r>
              <a:rPr lang="fr-FR" sz="1600" baseline="0" dirty="0" smtClean="0"/>
              <a:t> </a:t>
            </a:r>
            <a:r>
              <a:rPr lang="fr-FR" sz="1600" baseline="0" dirty="0" err="1" smtClean="0"/>
              <a:t>shape</a:t>
            </a:r>
            <a:r>
              <a:rPr lang="fr-FR" sz="1600" baseline="0" dirty="0" smtClean="0"/>
              <a:t> </a:t>
            </a:r>
            <a:r>
              <a:rPr lang="fr-FR" sz="1600" baseline="0" dirty="0" err="1" smtClean="0"/>
              <a:t>represents</a:t>
            </a:r>
            <a:r>
              <a:rPr lang="fr-FR" sz="1600" baseline="0" dirty="0" smtClean="0"/>
              <a:t> </a:t>
            </a:r>
            <a:r>
              <a:rPr lang="fr-FR" sz="1600" baseline="0" dirty="0" err="1" smtClean="0"/>
              <a:t>two</a:t>
            </a:r>
            <a:r>
              <a:rPr lang="fr-FR" sz="1600" baseline="0" dirty="0" smtClean="0"/>
              <a:t> </a:t>
            </a:r>
            <a:r>
              <a:rPr lang="fr-FR" sz="1600" baseline="0" dirty="0" err="1" smtClean="0"/>
              <a:t>known</a:t>
            </a:r>
            <a:r>
              <a:rPr lang="fr-FR" sz="1600" baseline="0" dirty="0" smtClean="0"/>
              <a:t> </a:t>
            </a:r>
            <a:r>
              <a:rPr lang="fr-FR" sz="1600" baseline="0" dirty="0" err="1" smtClean="0"/>
              <a:t>partners</a:t>
            </a:r>
            <a:r>
              <a:rPr lang="fr-FR" sz="1600" baseline="0" dirty="0" smtClean="0"/>
              <a:t> </a:t>
            </a:r>
            <a:r>
              <a:rPr lang="fr-FR" sz="1600" baseline="0" dirty="0" err="1" smtClean="0"/>
              <a:t>infected</a:t>
            </a:r>
            <a:r>
              <a:rPr lang="fr-FR" sz="1600" baseline="0" dirty="0" smtClean="0"/>
              <a:t> by a close </a:t>
            </a:r>
            <a:r>
              <a:rPr lang="fr-FR" sz="1600" baseline="0" dirty="0" err="1" smtClean="0"/>
              <a:t>related</a:t>
            </a:r>
            <a:r>
              <a:rPr lang="fr-FR" sz="1600" baseline="0" dirty="0" smtClean="0"/>
              <a:t> </a:t>
            </a:r>
            <a:r>
              <a:rPr lang="fr-FR" sz="1600" baseline="0" dirty="0" err="1" smtClean="0"/>
              <a:t>strain</a:t>
            </a:r>
            <a:r>
              <a:rPr lang="fr-FR" sz="1600" baseline="0" dirty="0" smtClean="0"/>
              <a:t> and </a:t>
            </a:r>
            <a:r>
              <a:rPr lang="fr-FR" sz="1600" baseline="0" dirty="0" err="1" smtClean="0"/>
              <a:t>however</a:t>
            </a:r>
            <a:r>
              <a:rPr lang="fr-FR" sz="1600" baseline="0" dirty="0" smtClean="0"/>
              <a:t> </a:t>
            </a:r>
            <a:r>
              <a:rPr lang="fr-FR" sz="1600" baseline="0" dirty="0" err="1" smtClean="0"/>
              <a:t>their</a:t>
            </a:r>
            <a:r>
              <a:rPr lang="fr-FR" sz="1600" baseline="0" dirty="0" smtClean="0"/>
              <a:t> </a:t>
            </a:r>
            <a:r>
              <a:rPr lang="fr-FR" sz="1600" baseline="0" dirty="0" err="1" smtClean="0"/>
              <a:t>status</a:t>
            </a:r>
            <a:r>
              <a:rPr lang="fr-FR" sz="1600" baseline="0" dirty="0" smtClean="0"/>
              <a:t> </a:t>
            </a:r>
            <a:r>
              <a:rPr lang="fr-FR" sz="1600" baseline="0" smtClean="0"/>
              <a:t>are opposed. One is a vireamic subject and will certainly progress to AIDS stage whilst the other individual is an elite controller</a:t>
            </a:r>
          </a:p>
          <a:p>
            <a:endParaRPr lang="fr-FR" sz="1600" baseline="0" dirty="0" smtClean="0"/>
          </a:p>
          <a:p>
            <a:r>
              <a:rPr lang="fr-FR" sz="1600" baseline="0" dirty="0" smtClean="0"/>
              <a:t>This </a:t>
            </a:r>
            <a:r>
              <a:rPr lang="fr-FR" sz="1600" baseline="0" dirty="0" err="1" smtClean="0"/>
              <a:t>study</a:t>
            </a:r>
            <a:r>
              <a:rPr lang="fr-FR" sz="1600" baseline="0" dirty="0" smtClean="0"/>
              <a:t> </a:t>
            </a:r>
            <a:r>
              <a:rPr lang="fr-FR" sz="1600" baseline="0" dirty="0" err="1" smtClean="0"/>
              <a:t>highlights</a:t>
            </a:r>
            <a:r>
              <a:rPr lang="fr-FR" sz="1600" baseline="0" dirty="0" smtClean="0"/>
              <a:t> the importance of the host </a:t>
            </a:r>
            <a:r>
              <a:rPr lang="fr-FR" sz="1600" baseline="0" dirty="0" err="1" smtClean="0"/>
              <a:t>factors</a:t>
            </a:r>
            <a:r>
              <a:rPr lang="fr-FR" sz="1600" baseline="0" dirty="0" smtClean="0"/>
              <a:t> in infection </a:t>
            </a:r>
            <a:r>
              <a:rPr lang="fr-FR" sz="1600" baseline="0" dirty="0" err="1" smtClean="0"/>
              <a:t>evolution</a:t>
            </a:r>
            <a:endParaRPr lang="fr-FR" sz="1600" dirty="0"/>
          </a:p>
        </p:txBody>
      </p:sp>
      <p:sp>
        <p:nvSpPr>
          <p:cNvPr id="4" name="Espace réservé du numéro de diapositive 3"/>
          <p:cNvSpPr>
            <a:spLocks noGrp="1"/>
          </p:cNvSpPr>
          <p:nvPr>
            <p:ph type="sldNum" sz="quarter" idx="10"/>
          </p:nvPr>
        </p:nvSpPr>
        <p:spPr/>
        <p:txBody>
          <a:bodyPr/>
          <a:lstStyle/>
          <a:p>
            <a:fld id="{D126CD3D-3513-9843-B7AB-9EA1776555D5}" type="slidenum">
              <a:rPr lang="fr-FR" smtClean="0"/>
              <a:pPr/>
              <a:t>6</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857500" y="328613"/>
            <a:ext cx="3429000" cy="2571750"/>
          </a:xfrm>
        </p:spPr>
      </p:sp>
      <p:sp>
        <p:nvSpPr>
          <p:cNvPr id="3" name="Espace réservé des commentaires 2"/>
          <p:cNvSpPr>
            <a:spLocks noGrp="1"/>
          </p:cNvSpPr>
          <p:nvPr>
            <p:ph type="body" idx="1"/>
          </p:nvPr>
        </p:nvSpPr>
        <p:spPr>
          <a:xfrm>
            <a:off x="350361" y="2900180"/>
            <a:ext cx="8452407" cy="3443471"/>
          </a:xfrm>
        </p:spPr>
        <p:txBody>
          <a:bodyPr>
            <a:noAutofit/>
          </a:bodyPr>
          <a:lstStyle/>
          <a:p>
            <a:r>
              <a:rPr lang="fr-FR" sz="1600" dirty="0" smtClean="0"/>
              <a:t>Considering the host factor,</a:t>
            </a:r>
            <a:r>
              <a:rPr lang="fr-FR" sz="1600" baseline="0" dirty="0" smtClean="0"/>
              <a:t> we focused in the host restriction factors</a:t>
            </a:r>
            <a:endParaRPr lang="fr-FR" sz="1600" dirty="0" smtClean="0"/>
          </a:p>
          <a:p>
            <a:r>
              <a:rPr lang="fr-FR" sz="1600" dirty="0" smtClean="0"/>
              <a:t>Host restriction </a:t>
            </a:r>
            <a:r>
              <a:rPr lang="fr-FR" sz="1600" dirty="0" err="1" smtClean="0"/>
              <a:t>factors</a:t>
            </a:r>
            <a:r>
              <a:rPr lang="fr-FR" sz="1600" dirty="0" smtClean="0"/>
              <a:t> are </a:t>
            </a:r>
            <a:r>
              <a:rPr lang="fr-FR" sz="1600" dirty="0" err="1" smtClean="0"/>
              <a:t>human</a:t>
            </a:r>
            <a:r>
              <a:rPr lang="fr-FR" sz="1600" dirty="0" smtClean="0"/>
              <a:t> </a:t>
            </a:r>
            <a:r>
              <a:rPr lang="fr-FR" sz="1600" dirty="0" err="1" smtClean="0"/>
              <a:t>proteins</a:t>
            </a:r>
            <a:r>
              <a:rPr lang="fr-FR" sz="1600" dirty="0" smtClean="0"/>
              <a:t> </a:t>
            </a:r>
            <a:r>
              <a:rPr lang="fr-FR" sz="1600" dirty="0" err="1" smtClean="0"/>
              <a:t>expressed</a:t>
            </a:r>
            <a:r>
              <a:rPr lang="fr-FR" sz="1600" dirty="0" smtClean="0"/>
              <a:t> in a large </a:t>
            </a:r>
            <a:r>
              <a:rPr lang="fr-FR" sz="1600" dirty="0" err="1" smtClean="0"/>
              <a:t>amount</a:t>
            </a:r>
            <a:r>
              <a:rPr lang="fr-FR" sz="1600" dirty="0" smtClean="0"/>
              <a:t> of </a:t>
            </a:r>
            <a:r>
              <a:rPr lang="fr-FR" sz="1600" dirty="0" err="1" smtClean="0"/>
              <a:t>cells</a:t>
            </a:r>
            <a:r>
              <a:rPr lang="fr-FR" sz="1600" dirty="0" smtClean="0"/>
              <a:t>.</a:t>
            </a:r>
          </a:p>
          <a:p>
            <a:endParaRPr lang="fr-FR" sz="1600" dirty="0" smtClean="0"/>
          </a:p>
          <a:p>
            <a:r>
              <a:rPr lang="fr-FR" sz="1600" dirty="0" err="1" smtClean="0"/>
              <a:t>Each</a:t>
            </a:r>
            <a:r>
              <a:rPr lang="fr-FR" sz="1600" baseline="0" dirty="0" smtClean="0"/>
              <a:t> </a:t>
            </a:r>
            <a:r>
              <a:rPr lang="fr-FR" sz="1600" baseline="0" dirty="0" err="1" smtClean="0"/>
              <a:t>step</a:t>
            </a:r>
            <a:r>
              <a:rPr lang="fr-FR" sz="1600" baseline="0" dirty="0" smtClean="0"/>
              <a:t> of the viral cycle can </a:t>
            </a:r>
            <a:r>
              <a:rPr lang="fr-FR" sz="1600" baseline="0" dirty="0" err="1" smtClean="0"/>
              <a:t>be</a:t>
            </a:r>
            <a:r>
              <a:rPr lang="fr-FR" sz="1600" baseline="0" dirty="0" smtClean="0"/>
              <a:t> </a:t>
            </a:r>
            <a:r>
              <a:rPr lang="fr-FR" sz="1600" baseline="0" dirty="0" err="1" smtClean="0"/>
              <a:t>impacted</a:t>
            </a:r>
            <a:r>
              <a:rPr lang="fr-FR" sz="1600" baseline="0" dirty="0" smtClean="0"/>
              <a:t> or </a:t>
            </a:r>
            <a:r>
              <a:rPr lang="fr-FR" sz="1600" baseline="0" dirty="0" err="1" smtClean="0"/>
              <a:t>hindered</a:t>
            </a:r>
            <a:r>
              <a:rPr lang="fr-FR" sz="1600" baseline="0" dirty="0" smtClean="0"/>
              <a:t> by </a:t>
            </a:r>
            <a:r>
              <a:rPr lang="fr-FR" sz="1600" baseline="0" dirty="0" err="1" smtClean="0"/>
              <a:t>these</a:t>
            </a:r>
            <a:r>
              <a:rPr lang="fr-FR" sz="1600" baseline="0" dirty="0" smtClean="0"/>
              <a:t> </a:t>
            </a:r>
            <a:r>
              <a:rPr lang="fr-FR" sz="1600" baseline="0" dirty="0" err="1" smtClean="0"/>
              <a:t>factors</a:t>
            </a:r>
            <a:r>
              <a:rPr lang="fr-FR" sz="1600" baseline="0" dirty="0" smtClean="0"/>
              <a:t>.</a:t>
            </a:r>
          </a:p>
          <a:p>
            <a:endParaRPr lang="fr-FR" sz="1600" baseline="0" dirty="0" smtClean="0"/>
          </a:p>
          <a:p>
            <a:r>
              <a:rPr lang="fr-FR" sz="1600" baseline="0" dirty="0" smtClean="0"/>
              <a:t>For </a:t>
            </a:r>
            <a:r>
              <a:rPr lang="fr-FR" sz="1600" baseline="0" dirty="0" err="1" smtClean="0"/>
              <a:t>example</a:t>
            </a:r>
            <a:r>
              <a:rPr lang="fr-FR" sz="1600" baseline="0" dirty="0" smtClean="0"/>
              <a:t>, SAMHD1, TRIM 5 alpha and APOBEC </a:t>
            </a:r>
            <a:r>
              <a:rPr lang="fr-FR" sz="1600" baseline="0" dirty="0" err="1" smtClean="0"/>
              <a:t>proteins</a:t>
            </a:r>
            <a:r>
              <a:rPr lang="fr-FR" sz="1600" baseline="0" dirty="0" smtClean="0"/>
              <a:t> </a:t>
            </a:r>
            <a:r>
              <a:rPr lang="fr-FR" sz="1600" baseline="0" dirty="0" err="1" smtClean="0"/>
              <a:t>hinder</a:t>
            </a:r>
            <a:r>
              <a:rPr lang="fr-FR" sz="1600" baseline="0" dirty="0" smtClean="0"/>
              <a:t> the reverse transcription</a:t>
            </a:r>
          </a:p>
          <a:p>
            <a:endParaRPr lang="fr-FR" sz="1600" baseline="0" dirty="0" smtClean="0"/>
          </a:p>
          <a:p>
            <a:r>
              <a:rPr lang="fr-FR" sz="1600" baseline="0" dirty="0" err="1" smtClean="0"/>
              <a:t>We</a:t>
            </a:r>
            <a:r>
              <a:rPr lang="fr-FR" sz="1600" baseline="0" dirty="0" smtClean="0"/>
              <a:t> are </a:t>
            </a:r>
            <a:r>
              <a:rPr lang="fr-FR" sz="1600" baseline="0" dirty="0" err="1" smtClean="0"/>
              <a:t>interested</a:t>
            </a:r>
            <a:r>
              <a:rPr lang="fr-FR" sz="1600" baseline="0" dirty="0" smtClean="0"/>
              <a:t> in </a:t>
            </a:r>
            <a:r>
              <a:rPr lang="fr-FR" sz="1600" baseline="0" dirty="0" err="1" smtClean="0"/>
              <a:t>studying</a:t>
            </a:r>
            <a:r>
              <a:rPr lang="fr-FR" sz="1600" baseline="0" dirty="0" smtClean="0"/>
              <a:t> a </a:t>
            </a:r>
            <a:r>
              <a:rPr lang="fr-FR" sz="1600" baseline="0" dirty="0" err="1" smtClean="0"/>
              <a:t>particular</a:t>
            </a:r>
            <a:r>
              <a:rPr lang="fr-FR" sz="1600" baseline="0" dirty="0" smtClean="0"/>
              <a:t> restriction factor, </a:t>
            </a:r>
            <a:r>
              <a:rPr lang="fr-FR" sz="1600" baseline="0" dirty="0" err="1" smtClean="0"/>
              <a:t>which</a:t>
            </a:r>
            <a:r>
              <a:rPr lang="fr-FR" sz="1600" baseline="0" dirty="0" smtClean="0"/>
              <a:t> </a:t>
            </a:r>
            <a:r>
              <a:rPr lang="fr-FR" sz="1600" baseline="0" dirty="0" err="1" smtClean="0"/>
              <a:t>is</a:t>
            </a:r>
            <a:r>
              <a:rPr lang="fr-FR" sz="1600" baseline="0" dirty="0" smtClean="0"/>
              <a:t> </a:t>
            </a:r>
            <a:r>
              <a:rPr lang="fr-FR" sz="1600" baseline="0" dirty="0" err="1" smtClean="0"/>
              <a:t>tetherin</a:t>
            </a:r>
            <a:r>
              <a:rPr lang="fr-FR" sz="1600" baseline="0" dirty="0" smtClean="0"/>
              <a:t> (or BST-2). This </a:t>
            </a:r>
            <a:r>
              <a:rPr lang="fr-FR" sz="1600" baseline="0" dirty="0" err="1" smtClean="0"/>
              <a:t>protein</a:t>
            </a:r>
            <a:r>
              <a:rPr lang="fr-FR" sz="1600" baseline="0" dirty="0" smtClean="0"/>
              <a:t> impairs the viral </a:t>
            </a:r>
            <a:r>
              <a:rPr lang="fr-FR" sz="1600" baseline="0" dirty="0" err="1" smtClean="0"/>
              <a:t>budding</a:t>
            </a:r>
            <a:r>
              <a:rPr lang="fr-FR" sz="1600" baseline="0" dirty="0" smtClean="0"/>
              <a:t> and </a:t>
            </a:r>
            <a:r>
              <a:rPr lang="fr-FR" sz="1600" baseline="0" dirty="0" err="1" smtClean="0"/>
              <a:t>so</a:t>
            </a:r>
            <a:r>
              <a:rPr lang="fr-FR" sz="1600" baseline="0" dirty="0" smtClean="0"/>
              <a:t> the viral </a:t>
            </a:r>
            <a:r>
              <a:rPr lang="fr-FR" sz="1600" baseline="0" dirty="0" err="1" smtClean="0"/>
              <a:t>spread</a:t>
            </a:r>
            <a:r>
              <a:rPr lang="fr-FR" sz="1600" baseline="0" dirty="0" smtClean="0"/>
              <a:t>.</a:t>
            </a:r>
          </a:p>
          <a:p>
            <a:endParaRPr lang="fr-FR" sz="1600" baseline="0" dirty="0" smtClean="0"/>
          </a:p>
          <a:p>
            <a:r>
              <a:rPr lang="fr-FR" sz="1600" baseline="0" dirty="0" err="1" smtClean="0"/>
              <a:t>Therefore</a:t>
            </a:r>
            <a:r>
              <a:rPr lang="fr-FR" sz="1600" baseline="0" dirty="0" smtClean="0"/>
              <a:t>, </a:t>
            </a:r>
            <a:r>
              <a:rPr lang="fr-FR" sz="1600" baseline="0" dirty="0" err="1" smtClean="0"/>
              <a:t>our</a:t>
            </a:r>
            <a:r>
              <a:rPr lang="fr-FR" sz="1600" baseline="0" dirty="0" smtClean="0"/>
              <a:t> </a:t>
            </a:r>
            <a:r>
              <a:rPr lang="fr-FR" sz="1600" baseline="0" dirty="0" err="1" smtClean="0"/>
              <a:t>research</a:t>
            </a:r>
            <a:r>
              <a:rPr lang="fr-FR" sz="1600" baseline="0" dirty="0" smtClean="0"/>
              <a:t> </a:t>
            </a:r>
            <a:r>
              <a:rPr lang="fr-FR" sz="1600" baseline="0" dirty="0" err="1" smtClean="0"/>
              <a:t>topic</a:t>
            </a:r>
            <a:r>
              <a:rPr lang="fr-FR" sz="1600" baseline="0" dirty="0" smtClean="0"/>
              <a:t> </a:t>
            </a:r>
            <a:r>
              <a:rPr lang="fr-FR" sz="1600" baseline="0" dirty="0" err="1" smtClean="0"/>
              <a:t>is</a:t>
            </a:r>
            <a:r>
              <a:rPr lang="fr-FR" sz="1600" baseline="0" dirty="0" smtClean="0"/>
              <a:t>: </a:t>
            </a:r>
            <a:r>
              <a:rPr lang="fr-FR" sz="1600" baseline="0" dirty="0" err="1" smtClean="0"/>
              <a:t>is</a:t>
            </a:r>
            <a:r>
              <a:rPr lang="fr-FR" sz="1600" baseline="0" dirty="0" smtClean="0"/>
              <a:t> the host factor BST-2 </a:t>
            </a:r>
            <a:r>
              <a:rPr lang="fr-FR" sz="1600" baseline="0" dirty="0" err="1" smtClean="0"/>
              <a:t>involved</a:t>
            </a:r>
            <a:r>
              <a:rPr lang="fr-FR" sz="1600" baseline="0" dirty="0" smtClean="0"/>
              <a:t> in </a:t>
            </a:r>
            <a:r>
              <a:rPr lang="fr-FR" sz="1600" baseline="0" dirty="0" err="1" smtClean="0"/>
              <a:t>non-progression</a:t>
            </a:r>
            <a:r>
              <a:rPr lang="fr-FR" sz="1600" baseline="0" dirty="0" smtClean="0"/>
              <a:t>? </a:t>
            </a:r>
            <a:endParaRPr lang="fr-FR" sz="1600" dirty="0"/>
          </a:p>
        </p:txBody>
      </p:sp>
      <p:sp>
        <p:nvSpPr>
          <p:cNvPr id="4" name="Espace réservé du numéro de diapositive 3"/>
          <p:cNvSpPr>
            <a:spLocks noGrp="1"/>
          </p:cNvSpPr>
          <p:nvPr>
            <p:ph type="sldNum" sz="quarter" idx="10"/>
          </p:nvPr>
        </p:nvSpPr>
        <p:spPr/>
        <p:txBody>
          <a:bodyPr/>
          <a:lstStyle/>
          <a:p>
            <a:fld id="{D126CD3D-3513-9843-B7AB-9EA1776555D5}" type="slidenum">
              <a:rPr lang="fr-FR" smtClean="0"/>
              <a:pPr/>
              <a:t>7</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857500" y="514350"/>
            <a:ext cx="3429000" cy="2571750"/>
          </a:xfrm>
        </p:spPr>
      </p:sp>
      <p:sp>
        <p:nvSpPr>
          <p:cNvPr id="3" name="Espace réservé des commentaires 2"/>
          <p:cNvSpPr>
            <a:spLocks noGrp="1"/>
          </p:cNvSpPr>
          <p:nvPr>
            <p:ph type="body" idx="1"/>
          </p:nvPr>
        </p:nvSpPr>
        <p:spPr>
          <a:xfrm>
            <a:off x="248172" y="3257550"/>
            <a:ext cx="8467005" cy="3086100"/>
          </a:xfrm>
        </p:spPr>
        <p:txBody>
          <a:bodyPr>
            <a:normAutofit/>
          </a:bodyPr>
          <a:lstStyle/>
          <a:p>
            <a:r>
              <a:rPr lang="fr-FR" sz="1600" dirty="0" smtClean="0"/>
              <a:t>BST-2 </a:t>
            </a:r>
            <a:r>
              <a:rPr lang="fr-FR" sz="1600" dirty="0" err="1" smtClean="0"/>
              <a:t>is</a:t>
            </a:r>
            <a:r>
              <a:rPr lang="fr-FR" sz="1600" dirty="0" smtClean="0"/>
              <a:t> a short </a:t>
            </a:r>
            <a:r>
              <a:rPr lang="fr-FR" sz="1600" dirty="0" err="1" smtClean="0"/>
              <a:t>transmembrane</a:t>
            </a:r>
            <a:r>
              <a:rPr lang="fr-FR" sz="1600" dirty="0" smtClean="0"/>
              <a:t> </a:t>
            </a:r>
            <a:r>
              <a:rPr lang="fr-FR" sz="1600" dirty="0" err="1" smtClean="0"/>
              <a:t>protein</a:t>
            </a:r>
            <a:r>
              <a:rPr lang="fr-FR" sz="1600" dirty="0" smtClean="0"/>
              <a:t>, </a:t>
            </a:r>
            <a:r>
              <a:rPr lang="fr-FR" sz="1600" dirty="0" err="1" smtClean="0"/>
              <a:t>displayes</a:t>
            </a:r>
            <a:r>
              <a:rPr lang="fr-FR" sz="1600" dirty="0" smtClean="0"/>
              <a:t> 160 </a:t>
            </a:r>
            <a:r>
              <a:rPr lang="fr-FR" sz="1600" dirty="0" err="1" smtClean="0"/>
              <a:t>amino</a:t>
            </a:r>
            <a:r>
              <a:rPr lang="fr-FR" sz="1600" dirty="0" smtClean="0"/>
              <a:t> </a:t>
            </a:r>
            <a:r>
              <a:rPr lang="fr-FR" sz="1600" dirty="0" err="1" smtClean="0"/>
              <a:t>acids</a:t>
            </a:r>
            <a:r>
              <a:rPr lang="fr-FR" sz="1600" dirty="0" smtClean="0"/>
              <a:t>, and is </a:t>
            </a:r>
            <a:r>
              <a:rPr lang="fr-FR" sz="1600" dirty="0" err="1" smtClean="0"/>
              <a:t>composed</a:t>
            </a:r>
            <a:r>
              <a:rPr lang="fr-FR" sz="1600" dirty="0" smtClean="0"/>
              <a:t> of a </a:t>
            </a:r>
            <a:r>
              <a:rPr lang="fr-FR" sz="1600" dirty="0" err="1" smtClean="0"/>
              <a:t>cytoplasmic</a:t>
            </a:r>
            <a:r>
              <a:rPr lang="fr-FR" sz="1600" dirty="0" smtClean="0"/>
              <a:t> </a:t>
            </a:r>
            <a:r>
              <a:rPr lang="fr-FR" sz="1600" dirty="0" err="1" smtClean="0"/>
              <a:t>domain</a:t>
            </a:r>
            <a:r>
              <a:rPr lang="fr-FR" sz="1600" dirty="0" smtClean="0"/>
              <a:t>,</a:t>
            </a:r>
            <a:r>
              <a:rPr lang="fr-FR" sz="1600" baseline="0" dirty="0" smtClean="0"/>
              <a:t> an MSD, and an </a:t>
            </a:r>
            <a:r>
              <a:rPr lang="fr-FR" sz="1600" baseline="0" dirty="0" err="1" smtClean="0"/>
              <a:t>extracellular</a:t>
            </a:r>
            <a:r>
              <a:rPr lang="fr-FR" sz="1600" baseline="0" dirty="0" smtClean="0"/>
              <a:t> </a:t>
            </a:r>
            <a:r>
              <a:rPr lang="fr-FR" sz="1600" baseline="0" dirty="0" err="1" smtClean="0"/>
              <a:t>domain</a:t>
            </a:r>
            <a:r>
              <a:rPr lang="fr-FR" sz="1600" baseline="0" dirty="0" smtClean="0"/>
              <a:t>. BST-2 </a:t>
            </a:r>
            <a:r>
              <a:rPr lang="fr-FR" sz="1600" baseline="0" dirty="0" err="1" smtClean="0"/>
              <a:t>presents</a:t>
            </a:r>
            <a:r>
              <a:rPr lang="fr-FR" sz="1600" baseline="0" dirty="0" smtClean="0"/>
              <a:t> an </a:t>
            </a:r>
            <a:r>
              <a:rPr lang="fr-FR" sz="1600" baseline="0" dirty="0" err="1" smtClean="0"/>
              <a:t>unusual</a:t>
            </a:r>
            <a:r>
              <a:rPr lang="fr-FR" sz="1600" baseline="0" dirty="0" smtClean="0"/>
              <a:t> GPI </a:t>
            </a:r>
            <a:r>
              <a:rPr lang="fr-FR" sz="1600" baseline="0" dirty="0" err="1" smtClean="0"/>
              <a:t>anchor</a:t>
            </a:r>
            <a:r>
              <a:rPr lang="fr-FR" sz="1600" baseline="0" dirty="0" smtClean="0"/>
              <a:t> in </a:t>
            </a:r>
            <a:r>
              <a:rPr lang="fr-FR" sz="1600" baseline="0" dirty="0" err="1" smtClean="0"/>
              <a:t>its</a:t>
            </a:r>
            <a:r>
              <a:rPr lang="fr-FR" sz="1600" baseline="0" dirty="0" smtClean="0"/>
              <a:t> C terminal end.</a:t>
            </a:r>
            <a:endParaRPr lang="fr-FR" sz="1600" dirty="0" smtClean="0"/>
          </a:p>
          <a:p>
            <a:r>
              <a:rPr lang="fr-FR" sz="1600" dirty="0" err="1" smtClean="0"/>
              <a:t>Tetherin</a:t>
            </a:r>
            <a:r>
              <a:rPr lang="fr-FR" sz="1600" dirty="0" smtClean="0"/>
              <a:t> </a:t>
            </a:r>
            <a:r>
              <a:rPr lang="fr-FR" sz="1600" dirty="0" err="1" smtClean="0"/>
              <a:t>is</a:t>
            </a:r>
            <a:r>
              <a:rPr lang="fr-FR" sz="1600" dirty="0" smtClean="0"/>
              <a:t> part of </a:t>
            </a:r>
            <a:r>
              <a:rPr lang="fr-FR" sz="1600" dirty="0" err="1" smtClean="0">
                <a:hlinkClick r:id="rId3" tooltip="IFN"/>
              </a:rPr>
              <a:t>IFN</a:t>
            </a:r>
            <a:r>
              <a:rPr lang="fr-FR" sz="1600" dirty="0" err="1" smtClean="0"/>
              <a:t>-dependent</a:t>
            </a:r>
            <a:r>
              <a:rPr lang="fr-FR" sz="1600" dirty="0" smtClean="0"/>
              <a:t> antiviral </a:t>
            </a:r>
            <a:r>
              <a:rPr lang="fr-FR" sz="1600" dirty="0" err="1" smtClean="0"/>
              <a:t>response</a:t>
            </a:r>
            <a:r>
              <a:rPr lang="fr-FR" sz="1600" dirty="0" smtClean="0"/>
              <a:t> </a:t>
            </a:r>
            <a:r>
              <a:rPr lang="fr-FR" sz="1600" dirty="0" err="1" smtClean="0"/>
              <a:t>pathway</a:t>
            </a:r>
            <a:r>
              <a:rPr lang="fr-FR" sz="1600" dirty="0" smtClean="0"/>
              <a:t>.</a:t>
            </a:r>
          </a:p>
          <a:p>
            <a:endParaRPr lang="fr-FR" sz="1600" dirty="0" smtClean="0"/>
          </a:p>
          <a:p>
            <a:r>
              <a:rPr lang="fr-FR" sz="1600" dirty="0" smtClean="0"/>
              <a:t>This restriction factor can </a:t>
            </a:r>
            <a:r>
              <a:rPr lang="fr-FR" sz="1600" dirty="0" err="1" smtClean="0"/>
              <a:t>retained</a:t>
            </a:r>
            <a:r>
              <a:rPr lang="fr-FR" sz="1600" dirty="0" smtClean="0"/>
              <a:t> the </a:t>
            </a:r>
            <a:r>
              <a:rPr lang="fr-FR" sz="1600" dirty="0" err="1" smtClean="0"/>
              <a:t>budding</a:t>
            </a:r>
            <a:r>
              <a:rPr lang="fr-FR" sz="1600" dirty="0" smtClean="0"/>
              <a:t> virions by </a:t>
            </a:r>
            <a:r>
              <a:rPr lang="fr-FR" sz="1600" dirty="0" err="1" smtClean="0"/>
              <a:t>embedding</a:t>
            </a:r>
            <a:r>
              <a:rPr lang="fr-FR" sz="1600" baseline="0" dirty="0" smtClean="0"/>
              <a:t> </a:t>
            </a:r>
            <a:r>
              <a:rPr lang="fr-FR" sz="1600" baseline="0" dirty="0" err="1" smtClean="0"/>
              <a:t>its</a:t>
            </a:r>
            <a:r>
              <a:rPr lang="fr-FR" sz="1600" baseline="0" dirty="0" smtClean="0"/>
              <a:t> GPI </a:t>
            </a:r>
            <a:r>
              <a:rPr lang="fr-FR" sz="1600" baseline="0" dirty="0" err="1" smtClean="0"/>
              <a:t>anchor</a:t>
            </a:r>
            <a:r>
              <a:rPr lang="fr-FR" sz="1600" baseline="0" dirty="0" smtClean="0"/>
              <a:t> in the viral membrane. </a:t>
            </a:r>
          </a:p>
          <a:p>
            <a:endParaRPr lang="fr-FR" sz="1600" baseline="0" dirty="0" smtClean="0"/>
          </a:p>
          <a:p>
            <a:r>
              <a:rPr lang="fr-FR" sz="1600" baseline="0" dirty="0" smtClean="0"/>
              <a:t>Once the virions </a:t>
            </a:r>
            <a:r>
              <a:rPr lang="fr-FR" sz="1600" baseline="0" dirty="0" err="1" smtClean="0"/>
              <a:t>attached</a:t>
            </a:r>
            <a:r>
              <a:rPr lang="fr-FR" sz="1600" baseline="0" dirty="0" smtClean="0"/>
              <a:t> </a:t>
            </a:r>
            <a:r>
              <a:rPr lang="fr-FR" sz="1600" baseline="0" dirty="0" err="1" smtClean="0"/>
              <a:t>at</a:t>
            </a:r>
            <a:r>
              <a:rPr lang="fr-FR" sz="1600" baseline="0" dirty="0" smtClean="0"/>
              <a:t> the </a:t>
            </a:r>
            <a:r>
              <a:rPr lang="fr-FR" sz="1600" baseline="0" dirty="0" err="1" smtClean="0"/>
              <a:t>cell</a:t>
            </a:r>
            <a:r>
              <a:rPr lang="fr-FR" sz="1600" baseline="0" dirty="0" smtClean="0"/>
              <a:t> surface, BST-2 </a:t>
            </a:r>
            <a:r>
              <a:rPr lang="fr-FR" sz="1600" baseline="0" dirty="0" err="1" smtClean="0"/>
              <a:t>promotes</a:t>
            </a:r>
            <a:r>
              <a:rPr lang="fr-FR" sz="1600" baseline="0" dirty="0" smtClean="0"/>
              <a:t> </a:t>
            </a:r>
            <a:r>
              <a:rPr lang="fr-FR" sz="1600" baseline="0" dirty="0" err="1" smtClean="0"/>
              <a:t>their</a:t>
            </a:r>
            <a:r>
              <a:rPr lang="fr-FR" sz="1600" baseline="0" dirty="0" smtClean="0"/>
              <a:t> </a:t>
            </a:r>
            <a:r>
              <a:rPr lang="fr-FR" sz="1600" baseline="0" dirty="0" err="1" smtClean="0"/>
              <a:t>endocytosis</a:t>
            </a:r>
            <a:r>
              <a:rPr lang="fr-FR" sz="1600" baseline="0" dirty="0" smtClean="0"/>
              <a:t> and </a:t>
            </a:r>
            <a:r>
              <a:rPr lang="fr-FR" sz="1600" baseline="0" dirty="0" err="1" smtClean="0"/>
              <a:t>subsequent</a:t>
            </a:r>
            <a:r>
              <a:rPr lang="fr-FR" sz="1600" baseline="0" dirty="0" smtClean="0"/>
              <a:t> </a:t>
            </a:r>
            <a:r>
              <a:rPr lang="fr-FR" sz="1600" baseline="0" dirty="0" err="1" smtClean="0"/>
              <a:t>degradation</a:t>
            </a:r>
            <a:endParaRPr lang="fr-FR" sz="1600" dirty="0"/>
          </a:p>
        </p:txBody>
      </p:sp>
      <p:sp>
        <p:nvSpPr>
          <p:cNvPr id="4" name="Espace réservé du numéro de diapositive 3"/>
          <p:cNvSpPr>
            <a:spLocks noGrp="1"/>
          </p:cNvSpPr>
          <p:nvPr>
            <p:ph type="sldNum" sz="quarter" idx="10"/>
          </p:nvPr>
        </p:nvSpPr>
        <p:spPr/>
        <p:txBody>
          <a:bodyPr/>
          <a:lstStyle/>
          <a:p>
            <a:fld id="{D126CD3D-3513-9843-B7AB-9EA1776555D5}" type="slidenum">
              <a:rPr lang="fr-FR" smtClean="0"/>
              <a:pPr/>
              <a:t>8</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857500" y="250825"/>
            <a:ext cx="3429000" cy="2571750"/>
          </a:xfrm>
        </p:spPr>
      </p:sp>
      <p:sp>
        <p:nvSpPr>
          <p:cNvPr id="3" name="Espace réservé des commentaires 2"/>
          <p:cNvSpPr>
            <a:spLocks noGrp="1"/>
          </p:cNvSpPr>
          <p:nvPr>
            <p:ph type="body" idx="1"/>
          </p:nvPr>
        </p:nvSpPr>
        <p:spPr>
          <a:xfrm>
            <a:off x="379558" y="3257550"/>
            <a:ext cx="8583791" cy="3086100"/>
          </a:xfrm>
        </p:spPr>
        <p:txBody>
          <a:bodyPr>
            <a:normAutofit/>
          </a:bodyPr>
          <a:lstStyle/>
          <a:p>
            <a:r>
              <a:rPr lang="fr-FR" sz="1600" dirty="0" smtClean="0"/>
              <a:t>BST-2 </a:t>
            </a:r>
            <a:r>
              <a:rPr lang="fr-FR" sz="1600" dirty="0" err="1" smtClean="0"/>
              <a:t>is</a:t>
            </a:r>
            <a:r>
              <a:rPr lang="fr-FR" sz="1600" dirty="0" smtClean="0"/>
              <a:t> a </a:t>
            </a:r>
            <a:r>
              <a:rPr lang="fr-FR" sz="1600" dirty="0" err="1" smtClean="0"/>
              <a:t>potent</a:t>
            </a:r>
            <a:r>
              <a:rPr lang="fr-FR" sz="1600" baseline="0" dirty="0" smtClean="0"/>
              <a:t> </a:t>
            </a:r>
            <a:r>
              <a:rPr lang="fr-FR" sz="1600" dirty="0" smtClean="0"/>
              <a:t>antiviral factor and </a:t>
            </a:r>
            <a:r>
              <a:rPr lang="fr-FR" sz="1600" dirty="0" err="1" smtClean="0"/>
              <a:t>is</a:t>
            </a:r>
            <a:r>
              <a:rPr lang="fr-FR" sz="1600" dirty="0" smtClean="0"/>
              <a:t> </a:t>
            </a:r>
            <a:r>
              <a:rPr lang="fr-FR" sz="1600" dirty="0" err="1" smtClean="0"/>
              <a:t>highly</a:t>
            </a:r>
            <a:r>
              <a:rPr lang="fr-FR" sz="1600" dirty="0" smtClean="0"/>
              <a:t> </a:t>
            </a:r>
            <a:r>
              <a:rPr lang="fr-FR" sz="1600" dirty="0" err="1" smtClean="0"/>
              <a:t>conserved</a:t>
            </a:r>
            <a:r>
              <a:rPr lang="fr-FR" sz="1600" dirty="0" smtClean="0"/>
              <a:t>. So </a:t>
            </a:r>
            <a:r>
              <a:rPr lang="fr-FR" sz="1600" dirty="0" err="1" smtClean="0"/>
              <a:t>it’s</a:t>
            </a:r>
            <a:r>
              <a:rPr lang="fr-FR" sz="1600" dirty="0" smtClean="0"/>
              <a:t> not </a:t>
            </a:r>
            <a:r>
              <a:rPr lang="fr-FR" sz="1600" dirty="0" err="1" smtClean="0"/>
              <a:t>surprising</a:t>
            </a:r>
            <a:r>
              <a:rPr lang="fr-FR" sz="1600" dirty="0" smtClean="0"/>
              <a:t> </a:t>
            </a:r>
            <a:r>
              <a:rPr lang="fr-FR" sz="1600" dirty="0" err="1" smtClean="0"/>
              <a:t>that</a:t>
            </a:r>
            <a:r>
              <a:rPr lang="fr-FR" sz="1600" dirty="0" smtClean="0"/>
              <a:t> </a:t>
            </a:r>
            <a:r>
              <a:rPr lang="fr-FR" sz="1600" dirty="0" err="1" smtClean="0"/>
              <a:t>HIVs</a:t>
            </a:r>
            <a:r>
              <a:rPr lang="fr-FR" sz="1600" baseline="0" dirty="0" smtClean="0"/>
              <a:t> </a:t>
            </a:r>
            <a:r>
              <a:rPr lang="fr-FR" sz="1600" baseline="0" dirty="0" err="1" smtClean="0"/>
              <a:t>developed</a:t>
            </a:r>
            <a:r>
              <a:rPr lang="fr-FR" sz="1600" baseline="0" dirty="0" smtClean="0"/>
              <a:t> </a:t>
            </a:r>
            <a:r>
              <a:rPr lang="fr-FR" sz="1600" baseline="0" dirty="0" err="1" smtClean="0"/>
              <a:t>several</a:t>
            </a:r>
            <a:r>
              <a:rPr lang="fr-FR" sz="1600" baseline="0" dirty="0" smtClean="0"/>
              <a:t> </a:t>
            </a:r>
            <a:r>
              <a:rPr lang="fr-FR" sz="1600" baseline="0" dirty="0" err="1" smtClean="0"/>
              <a:t>means</a:t>
            </a:r>
            <a:r>
              <a:rPr lang="fr-FR" sz="1600" baseline="0" dirty="0" smtClean="0"/>
              <a:t> to </a:t>
            </a:r>
            <a:r>
              <a:rPr lang="fr-FR" sz="1600" baseline="0" dirty="0" err="1" smtClean="0"/>
              <a:t>counteract</a:t>
            </a:r>
            <a:r>
              <a:rPr lang="fr-FR" sz="1600" baseline="0" dirty="0" smtClean="0"/>
              <a:t> and </a:t>
            </a:r>
            <a:r>
              <a:rPr lang="fr-FR" sz="1600" baseline="0" dirty="0" err="1" smtClean="0"/>
              <a:t>antagonise</a:t>
            </a:r>
            <a:r>
              <a:rPr lang="fr-FR" sz="1600" baseline="0" dirty="0" smtClean="0"/>
              <a:t> </a:t>
            </a:r>
            <a:r>
              <a:rPr lang="fr-FR" sz="1600" baseline="0" dirty="0" err="1" smtClean="0"/>
              <a:t>such</a:t>
            </a:r>
            <a:r>
              <a:rPr lang="fr-FR" sz="1600" baseline="0" dirty="0" smtClean="0"/>
              <a:t> a factor</a:t>
            </a:r>
          </a:p>
          <a:p>
            <a:endParaRPr lang="fr-FR" sz="1600" baseline="0" dirty="0" smtClean="0"/>
          </a:p>
          <a:p>
            <a:r>
              <a:rPr lang="fr-FR" sz="1600" baseline="0" dirty="0" smtClean="0"/>
              <a:t>In HIV-1, the viral </a:t>
            </a:r>
            <a:r>
              <a:rPr lang="fr-FR" sz="1600" baseline="0" dirty="0" err="1" smtClean="0"/>
              <a:t>antagonist</a:t>
            </a:r>
            <a:r>
              <a:rPr lang="fr-FR" sz="1600" baseline="0" dirty="0" smtClean="0"/>
              <a:t> </a:t>
            </a:r>
            <a:r>
              <a:rPr lang="fr-FR" sz="1600" baseline="0" dirty="0" err="1" smtClean="0"/>
              <a:t>is</a:t>
            </a:r>
            <a:r>
              <a:rPr lang="fr-FR" sz="1600" baseline="0" dirty="0" smtClean="0"/>
              <a:t> </a:t>
            </a:r>
            <a:r>
              <a:rPr lang="fr-FR" sz="1600" baseline="0" dirty="0" err="1" smtClean="0"/>
              <a:t>Vpu</a:t>
            </a:r>
            <a:r>
              <a:rPr lang="fr-FR" sz="1600" baseline="0" dirty="0" smtClean="0"/>
              <a:t>. This </a:t>
            </a:r>
            <a:r>
              <a:rPr lang="fr-FR" sz="1600" baseline="0" dirty="0" err="1" smtClean="0"/>
              <a:t>accessory</a:t>
            </a:r>
            <a:r>
              <a:rPr lang="fr-FR" sz="1600" baseline="0" dirty="0" smtClean="0"/>
              <a:t> </a:t>
            </a:r>
            <a:r>
              <a:rPr lang="fr-FR" sz="1600" baseline="0" dirty="0" err="1" smtClean="0"/>
              <a:t>protein</a:t>
            </a:r>
            <a:r>
              <a:rPr lang="fr-FR" sz="1600" baseline="0" dirty="0" smtClean="0"/>
              <a:t> </a:t>
            </a:r>
            <a:r>
              <a:rPr lang="fr-FR" sz="1600" baseline="0" dirty="0" err="1" smtClean="0"/>
              <a:t>interacts</a:t>
            </a:r>
            <a:r>
              <a:rPr lang="fr-FR" sz="1600" baseline="0" dirty="0" smtClean="0"/>
              <a:t> </a:t>
            </a:r>
            <a:r>
              <a:rPr lang="fr-FR" sz="1600" baseline="0" dirty="0" err="1" smtClean="0"/>
              <a:t>with</a:t>
            </a:r>
            <a:r>
              <a:rPr lang="fr-FR" sz="1600" baseline="0" dirty="0" smtClean="0"/>
              <a:t> </a:t>
            </a:r>
            <a:r>
              <a:rPr lang="fr-FR" sz="1600" baseline="0" dirty="0" err="1" smtClean="0"/>
              <a:t>tetherin</a:t>
            </a:r>
            <a:r>
              <a:rPr lang="fr-FR" sz="1600" baseline="0" dirty="0" smtClean="0"/>
              <a:t> </a:t>
            </a:r>
            <a:r>
              <a:rPr lang="fr-FR" sz="1600" baseline="0" dirty="0" err="1" smtClean="0"/>
              <a:t>throught</a:t>
            </a:r>
            <a:r>
              <a:rPr lang="fr-FR" sz="1600" baseline="0" dirty="0" smtClean="0"/>
              <a:t> </a:t>
            </a:r>
            <a:r>
              <a:rPr lang="fr-FR" sz="1600" baseline="0" dirty="0" err="1" smtClean="0"/>
              <a:t>its</a:t>
            </a:r>
            <a:r>
              <a:rPr lang="fr-FR" sz="1600" baseline="0" dirty="0" smtClean="0"/>
              <a:t> membrane </a:t>
            </a:r>
            <a:r>
              <a:rPr lang="fr-FR" sz="1600" baseline="0" dirty="0" err="1" smtClean="0"/>
              <a:t>spanning</a:t>
            </a:r>
            <a:r>
              <a:rPr lang="fr-FR" sz="1600" baseline="0" dirty="0" smtClean="0"/>
              <a:t> </a:t>
            </a:r>
            <a:r>
              <a:rPr lang="fr-FR" sz="1600" baseline="0" dirty="0" err="1" smtClean="0"/>
              <a:t>domain</a:t>
            </a:r>
            <a:endParaRPr lang="fr-FR" sz="1600" baseline="0" dirty="0" smtClean="0"/>
          </a:p>
          <a:p>
            <a:r>
              <a:rPr lang="fr-FR" sz="1600" baseline="0" dirty="0" err="1" smtClean="0"/>
              <a:t>Vpu</a:t>
            </a:r>
            <a:r>
              <a:rPr lang="fr-FR" sz="1600" baseline="0" dirty="0" smtClean="0"/>
              <a:t> </a:t>
            </a:r>
            <a:r>
              <a:rPr lang="fr-FR" sz="1600" baseline="0" dirty="0" err="1" smtClean="0"/>
              <a:t>recruits</a:t>
            </a:r>
            <a:r>
              <a:rPr lang="fr-FR" sz="1600" baseline="0" dirty="0" smtClean="0"/>
              <a:t> E3 </a:t>
            </a:r>
            <a:r>
              <a:rPr lang="fr-FR" sz="1600" baseline="0" dirty="0" err="1" smtClean="0"/>
              <a:t>ubiquitin</a:t>
            </a:r>
            <a:r>
              <a:rPr lang="fr-FR" sz="1600" baseline="0" dirty="0" smtClean="0"/>
              <a:t> ligase </a:t>
            </a:r>
            <a:r>
              <a:rPr lang="fr-FR" sz="1600" baseline="0" dirty="0" err="1" smtClean="0"/>
              <a:t>complex</a:t>
            </a:r>
            <a:r>
              <a:rPr lang="fr-FR" sz="1600" baseline="0" dirty="0" smtClean="0"/>
              <a:t> and BST-2 </a:t>
            </a:r>
            <a:r>
              <a:rPr lang="fr-FR" sz="1600" baseline="0" dirty="0" err="1" smtClean="0"/>
              <a:t>undergoes</a:t>
            </a:r>
            <a:r>
              <a:rPr lang="fr-FR" sz="1600" baseline="0" dirty="0" smtClean="0"/>
              <a:t> </a:t>
            </a:r>
            <a:r>
              <a:rPr lang="fr-FR" sz="1600" baseline="0" dirty="0" err="1" smtClean="0"/>
              <a:t>endocytosis</a:t>
            </a:r>
            <a:r>
              <a:rPr lang="fr-FR" sz="1600" baseline="0" dirty="0" smtClean="0"/>
              <a:t> and </a:t>
            </a:r>
            <a:r>
              <a:rPr lang="fr-FR" sz="1600" baseline="0" dirty="0" err="1" smtClean="0"/>
              <a:t>degradation</a:t>
            </a:r>
            <a:r>
              <a:rPr lang="fr-FR" sz="1600" baseline="0" dirty="0" smtClean="0"/>
              <a:t>. That </a:t>
            </a:r>
            <a:r>
              <a:rPr lang="fr-FR" sz="1600" baseline="0" dirty="0" err="1" smtClean="0"/>
              <a:t>leads</a:t>
            </a:r>
            <a:r>
              <a:rPr lang="fr-FR" sz="1600" baseline="0" dirty="0" smtClean="0"/>
              <a:t> to a </a:t>
            </a:r>
            <a:r>
              <a:rPr lang="fr-FR" sz="1600" baseline="0" dirty="0" err="1" smtClean="0"/>
              <a:t>dowregulation</a:t>
            </a:r>
            <a:r>
              <a:rPr lang="fr-FR" sz="1600" baseline="0" dirty="0" smtClean="0"/>
              <a:t> of BST-2 and </a:t>
            </a:r>
            <a:r>
              <a:rPr lang="fr-FR" sz="1600" baseline="0" dirty="0" err="1" smtClean="0"/>
              <a:t>therefore</a:t>
            </a:r>
            <a:r>
              <a:rPr lang="fr-FR" sz="1600" baseline="0" dirty="0" smtClean="0"/>
              <a:t> </a:t>
            </a:r>
            <a:r>
              <a:rPr lang="fr-FR" sz="1600" baseline="0" dirty="0" err="1" smtClean="0"/>
              <a:t>facilitates</a:t>
            </a:r>
            <a:r>
              <a:rPr lang="fr-FR" sz="1600" baseline="0" dirty="0" smtClean="0"/>
              <a:t> the </a:t>
            </a:r>
            <a:r>
              <a:rPr lang="fr-FR" sz="1600" baseline="0" dirty="0" err="1" smtClean="0"/>
              <a:t>later</a:t>
            </a:r>
            <a:r>
              <a:rPr lang="fr-FR" sz="1600" baseline="0" dirty="0" smtClean="0"/>
              <a:t> viral </a:t>
            </a:r>
            <a:r>
              <a:rPr lang="fr-FR" sz="1600" baseline="0" dirty="0" err="1" smtClean="0"/>
              <a:t>budding</a:t>
            </a:r>
            <a:r>
              <a:rPr lang="fr-FR" sz="1600" baseline="0" dirty="0" smtClean="0"/>
              <a:t> and </a:t>
            </a:r>
            <a:r>
              <a:rPr lang="fr-FR" sz="1600" baseline="0" dirty="0" err="1" smtClean="0"/>
              <a:t>spread</a:t>
            </a:r>
            <a:endParaRPr lang="fr-FR" sz="1600" baseline="0" dirty="0" smtClean="0"/>
          </a:p>
          <a:p>
            <a:endParaRPr lang="fr-FR" dirty="0"/>
          </a:p>
        </p:txBody>
      </p:sp>
      <p:sp>
        <p:nvSpPr>
          <p:cNvPr id="4" name="Espace réservé du numéro de diapositive 3"/>
          <p:cNvSpPr>
            <a:spLocks noGrp="1"/>
          </p:cNvSpPr>
          <p:nvPr>
            <p:ph type="sldNum" sz="quarter" idx="10"/>
          </p:nvPr>
        </p:nvSpPr>
        <p:spPr/>
        <p:txBody>
          <a:bodyPr/>
          <a:lstStyle/>
          <a:p>
            <a:fld id="{D126CD3D-3513-9843-B7AB-9EA1776555D5}" type="slidenum">
              <a:rPr lang="fr-FR" smtClean="0"/>
              <a:pPr/>
              <a:t>9</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600" baseline="0" dirty="0" smtClean="0"/>
              <a:t>On </a:t>
            </a:r>
            <a:r>
              <a:rPr lang="fr-FR" sz="1600" baseline="0" dirty="0" err="1" smtClean="0"/>
              <a:t>this</a:t>
            </a:r>
            <a:r>
              <a:rPr lang="fr-FR" sz="1600" baseline="0" dirty="0" smtClean="0"/>
              <a:t> </a:t>
            </a:r>
            <a:r>
              <a:rPr lang="fr-FR" sz="1600" baseline="0" dirty="0" err="1" smtClean="0"/>
              <a:t>slide</a:t>
            </a:r>
            <a:r>
              <a:rPr lang="fr-FR" sz="1600" baseline="0" dirty="0" smtClean="0"/>
              <a:t> are </a:t>
            </a:r>
            <a:r>
              <a:rPr lang="fr-FR" sz="1600" baseline="0" dirty="0" err="1" smtClean="0"/>
              <a:t>shown</a:t>
            </a:r>
            <a:r>
              <a:rPr lang="fr-FR" sz="1600" baseline="0" dirty="0" smtClean="0"/>
              <a:t> </a:t>
            </a:r>
            <a:r>
              <a:rPr lang="fr-FR" sz="1600" baseline="0" dirty="0" err="1" smtClean="0"/>
              <a:t>electron</a:t>
            </a:r>
            <a:r>
              <a:rPr lang="fr-FR" sz="1600" baseline="0" dirty="0" smtClean="0"/>
              <a:t> </a:t>
            </a:r>
            <a:r>
              <a:rPr lang="fr-FR" sz="1600" baseline="0" dirty="0" err="1" smtClean="0"/>
              <a:t>micrographs</a:t>
            </a:r>
            <a:r>
              <a:rPr lang="fr-FR" sz="1600" baseline="0" dirty="0" smtClean="0"/>
              <a:t> of plasma membrane of HT1080 </a:t>
            </a:r>
            <a:r>
              <a:rPr lang="fr-FR" sz="1600" baseline="0" dirty="0" err="1" smtClean="0"/>
              <a:t>cells</a:t>
            </a:r>
            <a:r>
              <a:rPr lang="fr-FR" sz="1600" baseline="0" dirty="0" smtClean="0"/>
              <a:t>, </a:t>
            </a:r>
            <a:r>
              <a:rPr lang="fr-FR" sz="1600" baseline="0" dirty="0" err="1" smtClean="0"/>
              <a:t>cells</a:t>
            </a:r>
            <a:r>
              <a:rPr lang="fr-FR" sz="1600" baseline="0" dirty="0" smtClean="0"/>
              <a:t> </a:t>
            </a:r>
            <a:r>
              <a:rPr lang="fr-FR" sz="1600" baseline="0" dirty="0" err="1" smtClean="0"/>
              <a:t>that</a:t>
            </a:r>
            <a:r>
              <a:rPr lang="fr-FR" sz="1600" baseline="0" dirty="0" smtClean="0"/>
              <a:t> </a:t>
            </a:r>
            <a:r>
              <a:rPr lang="fr-FR" sz="1600" baseline="0" dirty="0" err="1" smtClean="0"/>
              <a:t>does</a:t>
            </a:r>
            <a:r>
              <a:rPr lang="fr-FR" sz="1600" baseline="0" dirty="0" smtClean="0"/>
              <a:t> not express </a:t>
            </a:r>
            <a:r>
              <a:rPr lang="fr-FR" sz="1600" baseline="0" dirty="0" err="1" smtClean="0"/>
              <a:t>tetherin</a:t>
            </a:r>
            <a:r>
              <a:rPr lang="fr-FR" sz="1600" baseline="0" dirty="0" smtClean="0"/>
              <a:t> </a:t>
            </a:r>
            <a:r>
              <a:rPr lang="fr-FR" sz="1600" baseline="0" dirty="0" err="1" smtClean="0"/>
              <a:t>naturally</a:t>
            </a:r>
            <a:r>
              <a:rPr lang="fr-FR" sz="1600" baseline="0" dirty="0" smtClean="0"/>
              <a:t>. Viral </a:t>
            </a:r>
            <a:r>
              <a:rPr lang="fr-FR" sz="1600" baseline="0" dirty="0" err="1" smtClean="0"/>
              <a:t>particles</a:t>
            </a:r>
            <a:r>
              <a:rPr lang="fr-FR" sz="1600" baseline="0" dirty="0" smtClean="0"/>
              <a:t> are </a:t>
            </a:r>
            <a:r>
              <a:rPr lang="fr-FR" sz="1600" baseline="0" dirty="0" err="1" smtClean="0"/>
              <a:t>released</a:t>
            </a:r>
            <a:r>
              <a:rPr lang="fr-FR" sz="1600" baseline="0" dirty="0" smtClean="0"/>
              <a:t>.</a:t>
            </a:r>
          </a:p>
          <a:p>
            <a:pPr marL="0" marR="0" indent="0" algn="l" defTabSz="457200" rtl="0" eaLnBrk="1" fontAlgn="auto" latinLnBrk="0" hangingPunct="1">
              <a:lnSpc>
                <a:spcPct val="100000"/>
              </a:lnSpc>
              <a:spcBef>
                <a:spcPts val="0"/>
              </a:spcBef>
              <a:spcAft>
                <a:spcPts val="0"/>
              </a:spcAft>
              <a:buClrTx/>
              <a:buSzTx/>
              <a:buFontTx/>
              <a:buNone/>
              <a:tabLst/>
              <a:defRPr/>
            </a:pPr>
            <a:r>
              <a:rPr lang="fr-FR" sz="1600" baseline="0" dirty="0" smtClean="0"/>
              <a:t> If </a:t>
            </a:r>
            <a:r>
              <a:rPr lang="fr-FR" sz="1600" baseline="0" dirty="0" err="1" smtClean="0"/>
              <a:t>those</a:t>
            </a:r>
            <a:r>
              <a:rPr lang="fr-FR" sz="1600" baseline="0" dirty="0" smtClean="0"/>
              <a:t> </a:t>
            </a:r>
            <a:r>
              <a:rPr lang="fr-FR" sz="1600" baseline="0" dirty="0" err="1" smtClean="0"/>
              <a:t>cells</a:t>
            </a:r>
            <a:r>
              <a:rPr lang="fr-FR" sz="1600" baseline="0" dirty="0" smtClean="0"/>
              <a:t> </a:t>
            </a:r>
            <a:r>
              <a:rPr lang="fr-FR" sz="1600" baseline="0" dirty="0" err="1" smtClean="0"/>
              <a:t>expressed</a:t>
            </a:r>
            <a:r>
              <a:rPr lang="fr-FR" sz="1600" baseline="0" dirty="0" smtClean="0"/>
              <a:t> </a:t>
            </a:r>
            <a:r>
              <a:rPr lang="fr-FR" sz="1600" baseline="0" dirty="0" err="1" smtClean="0"/>
              <a:t>tetherin</a:t>
            </a:r>
            <a:r>
              <a:rPr lang="fr-FR" sz="1600" baseline="0" dirty="0" smtClean="0"/>
              <a:t>, </a:t>
            </a:r>
            <a:r>
              <a:rPr lang="fr-FR" sz="1600" baseline="0" dirty="0" err="1" smtClean="0"/>
              <a:t>you</a:t>
            </a:r>
            <a:r>
              <a:rPr lang="fr-FR" sz="1600" baseline="0" dirty="0" smtClean="0"/>
              <a:t> </a:t>
            </a:r>
            <a:r>
              <a:rPr lang="fr-FR" sz="1600" baseline="0" dirty="0" err="1" smtClean="0"/>
              <a:t>see</a:t>
            </a:r>
            <a:r>
              <a:rPr lang="fr-FR" sz="1600" baseline="0" dirty="0" smtClean="0"/>
              <a:t> an </a:t>
            </a:r>
            <a:r>
              <a:rPr lang="fr-FR" sz="1600" baseline="0" dirty="0" err="1" smtClean="0"/>
              <a:t>huge</a:t>
            </a:r>
            <a:r>
              <a:rPr lang="fr-FR" sz="1600" baseline="0" dirty="0" smtClean="0"/>
              <a:t> </a:t>
            </a:r>
            <a:r>
              <a:rPr lang="fr-FR" sz="1600" baseline="0" dirty="0" err="1" smtClean="0"/>
              <a:t>amount</a:t>
            </a:r>
            <a:r>
              <a:rPr lang="fr-FR" sz="1600" baseline="0" dirty="0" smtClean="0"/>
              <a:t> of </a:t>
            </a:r>
            <a:r>
              <a:rPr lang="fr-FR" sz="1600" baseline="0" dirty="0" err="1" smtClean="0"/>
              <a:t>particles</a:t>
            </a:r>
            <a:r>
              <a:rPr lang="fr-FR" sz="1600" baseline="0" dirty="0" smtClean="0"/>
              <a:t> </a:t>
            </a:r>
            <a:r>
              <a:rPr lang="fr-FR" sz="1600" baseline="0" dirty="0" err="1" smtClean="0"/>
              <a:t>tethered</a:t>
            </a:r>
            <a:r>
              <a:rPr lang="fr-FR" sz="1600" baseline="0" dirty="0" smtClean="0"/>
              <a:t> to the membrane if </a:t>
            </a:r>
            <a:r>
              <a:rPr lang="fr-FR" sz="1600" baseline="0" dirty="0" err="1" smtClean="0"/>
              <a:t>Vpu</a:t>
            </a:r>
            <a:r>
              <a:rPr lang="fr-FR" sz="1600" baseline="0" dirty="0" smtClean="0"/>
              <a:t> </a:t>
            </a:r>
            <a:r>
              <a:rPr lang="fr-FR" sz="1600" baseline="0" dirty="0" err="1" smtClean="0"/>
              <a:t>is</a:t>
            </a:r>
            <a:r>
              <a:rPr lang="fr-FR" sz="1600" baseline="0" dirty="0" smtClean="0"/>
              <a:t> absent.</a:t>
            </a:r>
            <a:r>
              <a:rPr lang="fr-FR" baseline="0" dirty="0" smtClean="0"/>
              <a:t> </a:t>
            </a:r>
            <a:endParaRPr lang="fr-FR" dirty="0"/>
          </a:p>
          <a:p>
            <a:endParaRPr lang="fr-FR"/>
          </a:p>
        </p:txBody>
      </p:sp>
      <p:sp>
        <p:nvSpPr>
          <p:cNvPr id="4" name="Espace réservé du numéro de diapositive 3"/>
          <p:cNvSpPr>
            <a:spLocks noGrp="1"/>
          </p:cNvSpPr>
          <p:nvPr>
            <p:ph type="sldNum" sz="quarter" idx="10"/>
          </p:nvPr>
        </p:nvSpPr>
        <p:spPr/>
        <p:txBody>
          <a:bodyPr/>
          <a:lstStyle/>
          <a:p>
            <a:fld id="{D126CD3D-3513-9843-B7AB-9EA1776555D5}" type="slidenum">
              <a:rPr lang="fr-FR" smtClean="0"/>
              <a:pPr/>
              <a:t>10</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600"/>
              <a:t>We considered</a:t>
            </a:r>
            <a:r>
              <a:rPr lang="fr-FR" sz="1600" baseline="0"/>
              <a:t> two different cell models. One Vpu is not expressed, in the other, Vpu is expressed.</a:t>
            </a:r>
            <a:endParaRPr lang="fr-FR" sz="1600"/>
          </a:p>
          <a:p>
            <a:endParaRPr lang="fr-FR" sz="1600"/>
          </a:p>
          <a:p>
            <a:r>
              <a:rPr lang="fr-FR" sz="1600"/>
              <a:t>When Vpu is absent, BST-2 is well recycled and the</a:t>
            </a:r>
            <a:r>
              <a:rPr lang="fr-FR" sz="1600" baseline="0"/>
              <a:t> steady state of BST-2 is normal. </a:t>
            </a:r>
          </a:p>
          <a:p>
            <a:endParaRPr lang="fr-FR" sz="1600" baseline="0"/>
          </a:p>
          <a:p>
            <a:r>
              <a:rPr lang="fr-FR" sz="1600" baseline="0"/>
              <a:t>When Vpu is expressed, BST-2 is ubiquitinated, the recycling is inhibited and Tetherin undergoes lysosomal or proteosomal degradation. </a:t>
            </a:r>
          </a:p>
          <a:p>
            <a:r>
              <a:rPr lang="fr-FR" sz="1600" baseline="0"/>
              <a:t>That leads to a downregulation of BST-2 and therefore facilitates the later viral budding and spread</a:t>
            </a:r>
            <a:endParaRPr lang="fr-FR" sz="1600"/>
          </a:p>
        </p:txBody>
      </p:sp>
      <p:sp>
        <p:nvSpPr>
          <p:cNvPr id="4" name="Espace réservé du numéro de diapositive 3"/>
          <p:cNvSpPr>
            <a:spLocks noGrp="1"/>
          </p:cNvSpPr>
          <p:nvPr>
            <p:ph type="sldNum" sz="quarter" idx="10"/>
          </p:nvPr>
        </p:nvSpPr>
        <p:spPr/>
        <p:txBody>
          <a:bodyPr/>
          <a:lstStyle/>
          <a:p>
            <a:fld id="{D126CD3D-3513-9843-B7AB-9EA1776555D5}" type="slidenum">
              <a:rPr lang="fr-FR" smtClean="0"/>
              <a:pPr/>
              <a:t>11</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sz="1600" baseline="0" dirty="0" smtClean="0"/>
          </a:p>
          <a:p>
            <a:r>
              <a:rPr lang="fr-FR" sz="1600" baseline="0" dirty="0" smtClean="0"/>
              <a:t>In HIV-2, the </a:t>
            </a:r>
            <a:r>
              <a:rPr lang="fr-FR" sz="1600" baseline="0" dirty="0" err="1" smtClean="0"/>
              <a:t>Envelope</a:t>
            </a:r>
            <a:r>
              <a:rPr lang="fr-FR" sz="1600" baseline="0" dirty="0" smtClean="0"/>
              <a:t> </a:t>
            </a:r>
            <a:r>
              <a:rPr lang="fr-FR" sz="1600" baseline="0" dirty="0" err="1" smtClean="0"/>
              <a:t>protein</a:t>
            </a:r>
            <a:r>
              <a:rPr lang="fr-FR" sz="1600" baseline="0" dirty="0" smtClean="0"/>
              <a:t> </a:t>
            </a:r>
            <a:r>
              <a:rPr lang="fr-FR" sz="1600" baseline="0" dirty="0" err="1" smtClean="0"/>
              <a:t>seems</a:t>
            </a:r>
            <a:r>
              <a:rPr lang="fr-FR" sz="1600" baseline="0" dirty="0" smtClean="0"/>
              <a:t> to </a:t>
            </a:r>
            <a:r>
              <a:rPr lang="fr-FR" sz="1600" baseline="0" dirty="0" err="1" smtClean="0"/>
              <a:t>fulfill</a:t>
            </a:r>
            <a:r>
              <a:rPr lang="fr-FR" sz="1600" baseline="0" dirty="0" smtClean="0"/>
              <a:t> the </a:t>
            </a:r>
            <a:r>
              <a:rPr lang="fr-FR" sz="1600" baseline="0" dirty="0" err="1" smtClean="0"/>
              <a:t>antagonistic</a:t>
            </a:r>
            <a:r>
              <a:rPr lang="fr-FR" sz="1600" baseline="0" dirty="0" smtClean="0"/>
              <a:t> </a:t>
            </a:r>
            <a:r>
              <a:rPr lang="fr-FR" sz="1600" baseline="0" dirty="0" err="1" smtClean="0"/>
              <a:t>role</a:t>
            </a:r>
            <a:r>
              <a:rPr lang="fr-FR" sz="1600" baseline="0" dirty="0" smtClean="0"/>
              <a:t>. But the </a:t>
            </a:r>
            <a:r>
              <a:rPr lang="fr-FR" sz="1600" baseline="0" dirty="0" err="1" smtClean="0"/>
              <a:t>functional</a:t>
            </a:r>
            <a:r>
              <a:rPr lang="fr-FR" sz="1600" baseline="0" dirty="0" smtClean="0"/>
              <a:t> </a:t>
            </a:r>
            <a:r>
              <a:rPr lang="fr-FR" sz="1600" baseline="0" dirty="0" err="1" smtClean="0"/>
              <a:t>region</a:t>
            </a:r>
            <a:r>
              <a:rPr lang="fr-FR" sz="1600" baseline="0" dirty="0" smtClean="0"/>
              <a:t> </a:t>
            </a:r>
            <a:r>
              <a:rPr lang="fr-FR" sz="1600" baseline="0" dirty="0" err="1" smtClean="0"/>
              <a:t>involved</a:t>
            </a:r>
            <a:r>
              <a:rPr lang="fr-FR" sz="1600" baseline="0" dirty="0" smtClean="0"/>
              <a:t> in the interaction </a:t>
            </a:r>
            <a:r>
              <a:rPr lang="fr-FR" sz="1600" baseline="0" dirty="0" err="1" smtClean="0"/>
              <a:t>is</a:t>
            </a:r>
            <a:r>
              <a:rPr lang="fr-FR" sz="1600" baseline="0" dirty="0" smtClean="0"/>
              <a:t> </a:t>
            </a:r>
            <a:r>
              <a:rPr lang="fr-FR" sz="1600" baseline="0" dirty="0" err="1" smtClean="0"/>
              <a:t>unknown</a:t>
            </a:r>
            <a:r>
              <a:rPr lang="fr-FR" sz="1600" baseline="0" dirty="0" smtClean="0"/>
              <a:t>.</a:t>
            </a:r>
          </a:p>
          <a:p>
            <a:endParaRPr lang="fr-FR" sz="1600" baseline="0" dirty="0" smtClean="0"/>
          </a:p>
          <a:p>
            <a:r>
              <a:rPr lang="fr-FR" sz="1600" baseline="0" dirty="0" err="1" smtClean="0"/>
              <a:t>We</a:t>
            </a:r>
            <a:r>
              <a:rPr lang="fr-FR" sz="1600" baseline="0" dirty="0" smtClean="0"/>
              <a:t> </a:t>
            </a:r>
            <a:r>
              <a:rPr lang="fr-FR" sz="1600" baseline="0" dirty="0" err="1" smtClean="0"/>
              <a:t>intend</a:t>
            </a:r>
            <a:r>
              <a:rPr lang="fr-FR" sz="1600" baseline="0" dirty="0" smtClean="0"/>
              <a:t> to </a:t>
            </a:r>
            <a:r>
              <a:rPr lang="fr-FR" sz="1600" baseline="0" dirty="0" err="1" smtClean="0"/>
              <a:t>identify</a:t>
            </a:r>
            <a:r>
              <a:rPr lang="fr-FR" sz="1600" baseline="0" dirty="0" smtClean="0"/>
              <a:t> </a:t>
            </a:r>
            <a:r>
              <a:rPr lang="fr-FR" sz="1600" baseline="0" dirty="0" err="1" smtClean="0"/>
              <a:t>it</a:t>
            </a:r>
            <a:r>
              <a:rPr lang="fr-FR" sz="1600" baseline="0" dirty="0" smtClean="0"/>
              <a:t> </a:t>
            </a:r>
            <a:r>
              <a:rPr lang="fr-FR" sz="1600" baseline="0" dirty="0" err="1" smtClean="0"/>
              <a:t>before</a:t>
            </a:r>
            <a:r>
              <a:rPr lang="fr-FR" sz="1600" baseline="0" dirty="0" smtClean="0"/>
              <a:t> </a:t>
            </a:r>
            <a:r>
              <a:rPr lang="fr-FR" sz="1600" baseline="0" dirty="0" err="1" smtClean="0"/>
              <a:t>connecting</a:t>
            </a:r>
            <a:r>
              <a:rPr lang="fr-FR" sz="1600" baseline="0" dirty="0" smtClean="0"/>
              <a:t> BST-2 </a:t>
            </a:r>
            <a:r>
              <a:rPr lang="fr-FR" sz="1600" baseline="0" dirty="0" err="1" smtClean="0"/>
              <a:t>with</a:t>
            </a:r>
            <a:r>
              <a:rPr lang="fr-FR" sz="1600" baseline="0" dirty="0" smtClean="0"/>
              <a:t> the HIV-2 infection </a:t>
            </a:r>
            <a:r>
              <a:rPr lang="fr-FR" sz="1600" baseline="0" dirty="0" err="1" smtClean="0"/>
              <a:t>evolution</a:t>
            </a:r>
            <a:endParaRPr lang="fr-FR" sz="1600" baseline="0" dirty="0" smtClean="0"/>
          </a:p>
          <a:p>
            <a:endParaRPr lang="fr-FR"/>
          </a:p>
        </p:txBody>
      </p:sp>
      <p:sp>
        <p:nvSpPr>
          <p:cNvPr id="4" name="Espace réservé du numéro de diapositive 3"/>
          <p:cNvSpPr>
            <a:spLocks noGrp="1"/>
          </p:cNvSpPr>
          <p:nvPr>
            <p:ph type="sldNum" sz="quarter" idx="10"/>
          </p:nvPr>
        </p:nvSpPr>
        <p:spPr/>
        <p:txBody>
          <a:bodyPr/>
          <a:lstStyle/>
          <a:p>
            <a:fld id="{D126CD3D-3513-9843-B7AB-9EA1776555D5}" type="slidenum">
              <a:rPr lang="fr-FR" smtClean="0"/>
              <a:pPr/>
              <a:t>12</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857500" y="169863"/>
            <a:ext cx="3429000" cy="2571750"/>
          </a:xfrm>
        </p:spPr>
      </p:sp>
      <p:sp>
        <p:nvSpPr>
          <p:cNvPr id="3" name="Espace réservé des commentaires 2"/>
          <p:cNvSpPr>
            <a:spLocks noGrp="1"/>
          </p:cNvSpPr>
          <p:nvPr>
            <p:ph type="body" idx="1"/>
          </p:nvPr>
        </p:nvSpPr>
        <p:spPr>
          <a:xfrm>
            <a:off x="291966" y="2741250"/>
            <a:ext cx="8569193" cy="3602400"/>
          </a:xfrm>
        </p:spPr>
        <p:txBody>
          <a:bodyPr>
            <a:noAutofit/>
          </a:bodyPr>
          <a:lstStyle/>
          <a:p>
            <a:r>
              <a:rPr lang="fr-FR" sz="1400"/>
              <a:t>HIV-2</a:t>
            </a:r>
            <a:r>
              <a:rPr lang="fr-FR" sz="1400" baseline="0"/>
              <a:t> Env protein is composed of two units: gp 105, entirely extracellular, and gp36 divided in three domains: an ectodomain, a MSD and a cytoplasmic tail.</a:t>
            </a:r>
            <a:endParaRPr lang="fr-FR" sz="1400"/>
          </a:p>
          <a:p>
            <a:r>
              <a:rPr lang="fr-FR" sz="1400"/>
              <a:t>A study published in 2009 brought three important knowledges about BST-2 and HIV-2 Env protein</a:t>
            </a:r>
          </a:p>
          <a:p>
            <a:endParaRPr lang="fr-FR" sz="1400"/>
          </a:p>
          <a:p>
            <a:r>
              <a:rPr lang="fr-FR" sz="1400"/>
              <a:t>First,</a:t>
            </a:r>
            <a:r>
              <a:rPr lang="fr-FR" sz="1400" baseline="0"/>
              <a:t> antagonism necessitates an intermolecular link between Env and BST-2, as the Co-IP reveals (we see this in the panel C, BST-2 is co-immunoprecipitates with Env) </a:t>
            </a:r>
          </a:p>
          <a:p>
            <a:r>
              <a:rPr lang="fr-FR" sz="1400" baseline="0"/>
              <a:t>Second, a mutation in the endocytosis motif in the CT impairs the antagonism and the viral release (we see that with this western blot, compared to HIV-2 Env WT)</a:t>
            </a:r>
          </a:p>
          <a:p>
            <a:endParaRPr lang="fr-FR" sz="1400" baseline="0"/>
          </a:p>
          <a:p>
            <a:r>
              <a:rPr lang="fr-FR" sz="1400" baseline="0"/>
              <a:t>Third, they constructed a chimeric protein in which the MSD and the CT of HIV-2 Env were substituted with a SIVmac Env corresponding part (that does not antagonise BST-2)</a:t>
            </a:r>
          </a:p>
          <a:p>
            <a:r>
              <a:rPr lang="fr-FR" sz="1400" baseline="0"/>
              <a:t>This mutant maintains a certain ability to antagonise BST-2 and to promote viral release.</a:t>
            </a:r>
          </a:p>
          <a:p>
            <a:endParaRPr lang="fr-FR" sz="1400" baseline="0"/>
          </a:p>
          <a:p>
            <a:r>
              <a:rPr lang="fr-FR" sz="1400" baseline="0"/>
              <a:t>Therefore, amino acids involved in this antagonistic role are apparently in the HIV-2 gp 36 ectodomain. We intend to identify them</a:t>
            </a:r>
            <a:endParaRPr lang="fr-FR" sz="1400"/>
          </a:p>
        </p:txBody>
      </p:sp>
      <p:sp>
        <p:nvSpPr>
          <p:cNvPr id="4" name="Espace réservé du numéro de diapositive 3"/>
          <p:cNvSpPr>
            <a:spLocks noGrp="1"/>
          </p:cNvSpPr>
          <p:nvPr>
            <p:ph type="sldNum" sz="quarter" idx="10"/>
          </p:nvPr>
        </p:nvSpPr>
        <p:spPr/>
        <p:txBody>
          <a:bodyPr/>
          <a:lstStyle/>
          <a:p>
            <a:fld id="{D126CD3D-3513-9843-B7AB-9EA1776555D5}" type="slidenum">
              <a:rPr lang="fr-FR" smtClean="0"/>
              <a:pPr/>
              <a:t>13</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857500" y="514350"/>
            <a:ext cx="3429000" cy="2571750"/>
          </a:xfrm>
        </p:spPr>
      </p:sp>
      <p:sp>
        <p:nvSpPr>
          <p:cNvPr id="3" name="Espace réservé des commentaires 2"/>
          <p:cNvSpPr>
            <a:spLocks noGrp="1"/>
          </p:cNvSpPr>
          <p:nvPr>
            <p:ph type="body" idx="1"/>
          </p:nvPr>
        </p:nvSpPr>
        <p:spPr>
          <a:xfrm>
            <a:off x="262769" y="3257550"/>
            <a:ext cx="8437808" cy="3086100"/>
          </a:xfrm>
        </p:spPr>
        <p:txBody>
          <a:bodyPr>
            <a:noAutofit/>
          </a:bodyPr>
          <a:lstStyle/>
          <a:p>
            <a:r>
              <a:rPr lang="fr-FR" sz="1600" dirty="0" smtClean="0"/>
              <a:t>How </a:t>
            </a:r>
            <a:r>
              <a:rPr lang="fr-FR" sz="1600" smtClean="0"/>
              <a:t>to proceed to distinguish the residue potentially involved in antagonism?</a:t>
            </a:r>
            <a:endParaRPr lang="fr-FR" sz="1600" dirty="0" smtClean="0"/>
          </a:p>
          <a:p>
            <a:endParaRPr lang="fr-FR" sz="1600" dirty="0" smtClean="0"/>
          </a:p>
          <a:p>
            <a:r>
              <a:rPr lang="fr-FR" sz="1600" dirty="0" err="1" smtClean="0"/>
              <a:t>Since</a:t>
            </a:r>
            <a:r>
              <a:rPr lang="fr-FR" sz="1600" dirty="0" smtClean="0"/>
              <a:t> HIV-1 </a:t>
            </a:r>
            <a:r>
              <a:rPr lang="fr-FR" sz="1600" dirty="0" err="1" smtClean="0"/>
              <a:t>Env</a:t>
            </a:r>
            <a:r>
              <a:rPr lang="fr-FR" sz="1600" dirty="0" smtClean="0"/>
              <a:t> </a:t>
            </a:r>
            <a:r>
              <a:rPr lang="fr-FR" sz="1600" dirty="0" err="1" smtClean="0"/>
              <a:t>protein</a:t>
            </a:r>
            <a:r>
              <a:rPr lang="fr-FR" sz="1600" dirty="0" smtClean="0"/>
              <a:t> </a:t>
            </a:r>
            <a:r>
              <a:rPr lang="fr-FR" sz="1600" dirty="0" err="1" smtClean="0"/>
              <a:t>does</a:t>
            </a:r>
            <a:r>
              <a:rPr lang="fr-FR" sz="1600" dirty="0" smtClean="0"/>
              <a:t> not </a:t>
            </a:r>
            <a:r>
              <a:rPr lang="fr-FR" sz="1600" dirty="0" err="1" smtClean="0"/>
              <a:t>antagonise</a:t>
            </a:r>
            <a:r>
              <a:rPr lang="fr-FR" sz="1600" dirty="0" smtClean="0"/>
              <a:t> BST-2, </a:t>
            </a:r>
            <a:r>
              <a:rPr lang="fr-FR" sz="1600" dirty="0" err="1" smtClean="0"/>
              <a:t>we</a:t>
            </a:r>
            <a:r>
              <a:rPr lang="fr-FR" sz="1600" dirty="0" smtClean="0"/>
              <a:t> </a:t>
            </a:r>
            <a:r>
              <a:rPr lang="fr-FR" sz="1600" dirty="0" err="1" smtClean="0"/>
              <a:t>realize</a:t>
            </a:r>
            <a:r>
              <a:rPr lang="fr-FR" sz="1600" baseline="0" dirty="0" smtClean="0"/>
              <a:t> an in </a:t>
            </a:r>
            <a:r>
              <a:rPr lang="fr-FR" sz="1600" baseline="0" dirty="0" err="1" smtClean="0"/>
              <a:t>silico</a:t>
            </a:r>
            <a:r>
              <a:rPr lang="fr-FR" sz="1600" baseline="0" dirty="0" smtClean="0"/>
              <a:t> </a:t>
            </a:r>
            <a:r>
              <a:rPr lang="fr-FR" sz="1600" baseline="0" dirty="0" err="1" smtClean="0"/>
              <a:t>comparison</a:t>
            </a:r>
            <a:r>
              <a:rPr lang="fr-FR" sz="1600" baseline="0" dirty="0" smtClean="0"/>
              <a:t> of HIV-1 and HIV-2 gp36 </a:t>
            </a:r>
            <a:r>
              <a:rPr lang="fr-FR" sz="1600" baseline="0" dirty="0" err="1" smtClean="0"/>
              <a:t>protein</a:t>
            </a:r>
            <a:r>
              <a:rPr lang="fr-FR" sz="1600" baseline="0" dirty="0" smtClean="0"/>
              <a:t> </a:t>
            </a:r>
            <a:r>
              <a:rPr lang="fr-FR" sz="1600" baseline="0" dirty="0" err="1" smtClean="0"/>
              <a:t>sequences</a:t>
            </a:r>
            <a:r>
              <a:rPr lang="fr-FR" sz="1600" baseline="0" smtClean="0"/>
              <a:t>. </a:t>
            </a:r>
          </a:p>
          <a:p>
            <a:r>
              <a:rPr lang="fr-FR" sz="1600" baseline="0" dirty="0" smtClean="0"/>
              <a:t>The </a:t>
            </a:r>
            <a:r>
              <a:rPr lang="fr-FR" sz="1600" baseline="0" dirty="0" err="1" smtClean="0"/>
              <a:t>two</a:t>
            </a:r>
            <a:r>
              <a:rPr lang="fr-FR" sz="1600" baseline="0" dirty="0" smtClean="0"/>
              <a:t> first </a:t>
            </a:r>
            <a:r>
              <a:rPr lang="fr-FR" sz="1600" baseline="0" dirty="0" err="1" smtClean="0"/>
              <a:t>lines</a:t>
            </a:r>
            <a:r>
              <a:rPr lang="fr-FR" sz="1600" baseline="0" dirty="0" smtClean="0"/>
              <a:t> are HIV-2 ROD and EHO </a:t>
            </a:r>
            <a:r>
              <a:rPr lang="fr-FR" sz="1600" baseline="0" dirty="0" err="1" smtClean="0"/>
              <a:t>reference</a:t>
            </a:r>
            <a:r>
              <a:rPr lang="fr-FR" sz="1600" baseline="0" dirty="0" smtClean="0"/>
              <a:t> </a:t>
            </a:r>
            <a:r>
              <a:rPr lang="fr-FR" sz="1600" baseline="0" dirty="0" err="1" smtClean="0"/>
              <a:t>strains</a:t>
            </a:r>
            <a:r>
              <a:rPr lang="fr-FR" sz="1600" baseline="0" dirty="0" smtClean="0"/>
              <a:t>, </a:t>
            </a:r>
            <a:r>
              <a:rPr lang="fr-FR" sz="1600" baseline="0" dirty="0" err="1" smtClean="0"/>
              <a:t>respectively</a:t>
            </a:r>
            <a:r>
              <a:rPr lang="fr-FR" sz="1600" baseline="0" dirty="0" smtClean="0"/>
              <a:t>, and the </a:t>
            </a:r>
            <a:r>
              <a:rPr lang="fr-FR" sz="1600" baseline="0" dirty="0" err="1" smtClean="0"/>
              <a:t>two</a:t>
            </a:r>
            <a:r>
              <a:rPr lang="fr-FR" sz="1600" baseline="0" dirty="0" smtClean="0"/>
              <a:t> last </a:t>
            </a:r>
            <a:r>
              <a:rPr lang="fr-FR" sz="1600" baseline="0" dirty="0" err="1" smtClean="0"/>
              <a:t>lines</a:t>
            </a:r>
            <a:r>
              <a:rPr lang="fr-FR" sz="1600" baseline="0" dirty="0" smtClean="0"/>
              <a:t> are HIV-1 </a:t>
            </a:r>
            <a:r>
              <a:rPr lang="fr-FR" sz="1600" baseline="0" dirty="0" err="1" smtClean="0"/>
              <a:t>reference</a:t>
            </a:r>
            <a:r>
              <a:rPr lang="fr-FR" sz="1600" baseline="0" dirty="0" smtClean="0"/>
              <a:t> </a:t>
            </a:r>
            <a:r>
              <a:rPr lang="fr-FR" sz="1600" baseline="0" dirty="0" err="1" smtClean="0"/>
              <a:t>strains</a:t>
            </a:r>
            <a:r>
              <a:rPr lang="fr-FR" sz="1600" baseline="0" dirty="0" smtClean="0"/>
              <a:t>.</a:t>
            </a:r>
          </a:p>
          <a:p>
            <a:r>
              <a:rPr lang="fr-FR" sz="1600" dirty="0" smtClean="0"/>
              <a:t>The </a:t>
            </a:r>
            <a:r>
              <a:rPr lang="fr-FR" sz="1600" dirty="0" err="1" smtClean="0"/>
              <a:t>blue</a:t>
            </a:r>
            <a:r>
              <a:rPr lang="fr-FR" sz="1600" dirty="0" smtClean="0"/>
              <a:t> </a:t>
            </a:r>
            <a:r>
              <a:rPr lang="fr-FR" sz="1600" dirty="0" err="1" smtClean="0"/>
              <a:t>bracket</a:t>
            </a:r>
            <a:r>
              <a:rPr lang="fr-FR" sz="1600" dirty="0" smtClean="0"/>
              <a:t> shows the gp </a:t>
            </a:r>
            <a:r>
              <a:rPr lang="fr-FR" sz="1600" dirty="0" err="1" smtClean="0"/>
              <a:t>ectodomain</a:t>
            </a:r>
            <a:r>
              <a:rPr lang="fr-FR" sz="1600" dirty="0" smtClean="0"/>
              <a:t> and the </a:t>
            </a:r>
            <a:r>
              <a:rPr lang="fr-FR" sz="1600" dirty="0" err="1" smtClean="0"/>
              <a:t>transmembrane</a:t>
            </a:r>
            <a:r>
              <a:rPr lang="fr-FR" sz="1600" dirty="0" smtClean="0"/>
              <a:t> </a:t>
            </a:r>
            <a:r>
              <a:rPr lang="fr-FR" sz="1600" dirty="0" err="1" smtClean="0"/>
              <a:t>domain</a:t>
            </a:r>
            <a:r>
              <a:rPr lang="fr-FR" sz="1600" dirty="0" smtClean="0"/>
              <a:t> </a:t>
            </a:r>
            <a:r>
              <a:rPr lang="fr-FR" sz="1600" dirty="0" err="1" smtClean="0"/>
              <a:t>is</a:t>
            </a:r>
            <a:r>
              <a:rPr lang="fr-FR" sz="1600" dirty="0" smtClean="0"/>
              <a:t> </a:t>
            </a:r>
            <a:r>
              <a:rPr lang="fr-FR" sz="1600" dirty="0" err="1" smtClean="0"/>
              <a:t>indicated.</a:t>
            </a:r>
            <a:endParaRPr lang="fr-FR" sz="1600" dirty="0" smtClean="0"/>
          </a:p>
          <a:p>
            <a:endParaRPr lang="fr-FR" sz="1600" baseline="0" smtClean="0"/>
          </a:p>
          <a:p>
            <a:r>
              <a:rPr lang="fr-FR" sz="1600" baseline="0" smtClean="0"/>
              <a:t>We hypothetised that the </a:t>
            </a:r>
            <a:r>
              <a:rPr lang="fr-FR" sz="1600" baseline="0" dirty="0" err="1" smtClean="0"/>
              <a:t>residues</a:t>
            </a:r>
            <a:r>
              <a:rPr lang="fr-FR" sz="1600" baseline="0" dirty="0" smtClean="0"/>
              <a:t> </a:t>
            </a:r>
            <a:r>
              <a:rPr lang="fr-FR" sz="1600" baseline="0" dirty="0" err="1" smtClean="0"/>
              <a:t>potentially</a:t>
            </a:r>
            <a:r>
              <a:rPr lang="fr-FR" sz="1600" baseline="0" dirty="0" smtClean="0"/>
              <a:t> </a:t>
            </a:r>
            <a:r>
              <a:rPr lang="fr-FR" sz="1600" baseline="0" dirty="0" err="1" smtClean="0"/>
              <a:t>involved</a:t>
            </a:r>
            <a:r>
              <a:rPr lang="fr-FR" sz="1600" baseline="0" dirty="0" smtClean="0"/>
              <a:t> in </a:t>
            </a:r>
            <a:r>
              <a:rPr lang="fr-FR" sz="1600" baseline="0" dirty="0" err="1" smtClean="0"/>
              <a:t>antagonism</a:t>
            </a:r>
            <a:r>
              <a:rPr lang="fr-FR" sz="1600" baseline="0" dirty="0" smtClean="0"/>
              <a:t> to </a:t>
            </a:r>
            <a:r>
              <a:rPr lang="fr-FR" sz="1600" baseline="0" dirty="0" err="1" smtClean="0"/>
              <a:t>tetherin</a:t>
            </a:r>
            <a:r>
              <a:rPr lang="fr-FR" sz="1600" baseline="0" dirty="0" smtClean="0"/>
              <a:t> are </a:t>
            </a:r>
            <a:r>
              <a:rPr lang="fr-FR" sz="1600" baseline="0" dirty="0" err="1" smtClean="0"/>
              <a:t>conserved</a:t>
            </a:r>
            <a:r>
              <a:rPr lang="fr-FR" sz="1600" baseline="0" dirty="0" smtClean="0"/>
              <a:t> in HIV-2 </a:t>
            </a:r>
            <a:r>
              <a:rPr lang="fr-FR" sz="1600" baseline="0" dirty="0" err="1" smtClean="0"/>
              <a:t>Env</a:t>
            </a:r>
            <a:r>
              <a:rPr lang="fr-FR" sz="1600" baseline="0" dirty="0" smtClean="0"/>
              <a:t> </a:t>
            </a:r>
            <a:r>
              <a:rPr lang="fr-FR" sz="1600" baseline="0" dirty="0" err="1" smtClean="0"/>
              <a:t>proteins</a:t>
            </a:r>
            <a:r>
              <a:rPr lang="fr-FR" sz="1600" baseline="0" dirty="0" smtClean="0"/>
              <a:t>  AND </a:t>
            </a:r>
            <a:r>
              <a:rPr lang="fr-FR" sz="1600" baseline="0" dirty="0" err="1" smtClean="0"/>
              <a:t>different</a:t>
            </a:r>
            <a:r>
              <a:rPr lang="fr-FR" sz="1600" baseline="0" dirty="0" smtClean="0"/>
              <a:t> in HIV-1</a:t>
            </a:r>
            <a:r>
              <a:rPr lang="fr-FR" sz="1600" baseline="0" smtClean="0"/>
              <a:t>. The aim is to substitute a HIV-2 residue with the corresponding HIV-1 residue.</a:t>
            </a:r>
          </a:p>
          <a:p>
            <a:r>
              <a:rPr lang="fr-FR" sz="1600" baseline="0" smtClean="0"/>
              <a:t>Green </a:t>
            </a:r>
            <a:r>
              <a:rPr lang="fr-FR" sz="1600" baseline="0" dirty="0" err="1" smtClean="0"/>
              <a:t>arrows</a:t>
            </a:r>
            <a:r>
              <a:rPr lang="fr-FR" sz="1600" baseline="0" dirty="0" smtClean="0"/>
              <a:t> show </a:t>
            </a:r>
            <a:r>
              <a:rPr lang="fr-FR" sz="1600" baseline="0" err="1" smtClean="0"/>
              <a:t>some</a:t>
            </a:r>
            <a:r>
              <a:rPr lang="fr-FR" sz="1600" baseline="0" smtClean="0"/>
              <a:t> examples. With this method, we </a:t>
            </a:r>
            <a:r>
              <a:rPr lang="fr-FR" sz="1600" baseline="0" dirty="0" err="1" smtClean="0"/>
              <a:t>selected</a:t>
            </a:r>
            <a:r>
              <a:rPr lang="fr-FR" sz="1600" baseline="0" dirty="0" smtClean="0"/>
              <a:t> 42 </a:t>
            </a:r>
            <a:r>
              <a:rPr lang="fr-FR" sz="1600" baseline="0" dirty="0" err="1" smtClean="0"/>
              <a:t>potential</a:t>
            </a:r>
            <a:r>
              <a:rPr lang="fr-FR" sz="1600" baseline="0" dirty="0" smtClean="0"/>
              <a:t> mutants.</a:t>
            </a:r>
            <a:endParaRPr lang="fr-FR" sz="1600" dirty="0"/>
          </a:p>
        </p:txBody>
      </p:sp>
      <p:sp>
        <p:nvSpPr>
          <p:cNvPr id="4" name="Espace réservé du numéro de diapositive 3"/>
          <p:cNvSpPr>
            <a:spLocks noGrp="1"/>
          </p:cNvSpPr>
          <p:nvPr>
            <p:ph type="sldNum" sz="quarter" idx="10"/>
          </p:nvPr>
        </p:nvSpPr>
        <p:spPr/>
        <p:txBody>
          <a:bodyPr/>
          <a:lstStyle/>
          <a:p>
            <a:fld id="{D126CD3D-3513-9843-B7AB-9EA1776555D5}" type="slidenum">
              <a:rPr lang="fr-FR" smtClean="0"/>
              <a:pPr/>
              <a:t>14</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857500" y="514350"/>
            <a:ext cx="3429000" cy="2571750"/>
          </a:xfrm>
        </p:spPr>
      </p:sp>
      <p:sp>
        <p:nvSpPr>
          <p:cNvPr id="3" name="Espace réservé des commentaires 2"/>
          <p:cNvSpPr>
            <a:spLocks noGrp="1"/>
          </p:cNvSpPr>
          <p:nvPr>
            <p:ph type="body" idx="1"/>
          </p:nvPr>
        </p:nvSpPr>
        <p:spPr/>
        <p:txBody>
          <a:bodyPr>
            <a:normAutofit/>
          </a:bodyPr>
          <a:lstStyle/>
          <a:p>
            <a:r>
              <a:rPr lang="fr-FR" sz="1600" dirty="0" smtClean="0"/>
              <a:t>MOI = </a:t>
            </a:r>
            <a:r>
              <a:rPr lang="fr-FR" sz="1600" dirty="0" err="1" smtClean="0"/>
              <a:t>multiplicity</a:t>
            </a:r>
            <a:r>
              <a:rPr lang="fr-FR" sz="1600" dirty="0" smtClean="0"/>
              <a:t> of infection </a:t>
            </a:r>
            <a:r>
              <a:rPr lang="fr-FR" sz="1600" dirty="0" err="1" smtClean="0"/>
              <a:t>is</a:t>
            </a:r>
            <a:r>
              <a:rPr lang="fr-FR" sz="1600" dirty="0" smtClean="0"/>
              <a:t> the ratio of the </a:t>
            </a:r>
            <a:r>
              <a:rPr lang="fr-FR" sz="1600" dirty="0" err="1" smtClean="0"/>
              <a:t>number</a:t>
            </a:r>
            <a:r>
              <a:rPr lang="fr-FR" sz="1600" dirty="0" smtClean="0"/>
              <a:t> of virus </a:t>
            </a:r>
            <a:r>
              <a:rPr lang="fr-FR" sz="1600" dirty="0" err="1" smtClean="0"/>
              <a:t>particles</a:t>
            </a:r>
            <a:r>
              <a:rPr lang="fr-FR" sz="1600" dirty="0" smtClean="0"/>
              <a:t> to the </a:t>
            </a:r>
            <a:r>
              <a:rPr lang="fr-FR" sz="1600" dirty="0" err="1" smtClean="0"/>
              <a:t>number</a:t>
            </a:r>
            <a:r>
              <a:rPr lang="fr-FR" sz="1600" dirty="0" smtClean="0"/>
              <a:t> of </a:t>
            </a:r>
            <a:r>
              <a:rPr lang="fr-FR" sz="1600" dirty="0" err="1" smtClean="0"/>
              <a:t>target</a:t>
            </a:r>
            <a:r>
              <a:rPr lang="fr-FR" sz="1600" dirty="0" smtClean="0"/>
              <a:t> </a:t>
            </a:r>
            <a:r>
              <a:rPr lang="fr-FR" sz="1600" dirty="0" err="1" smtClean="0"/>
              <a:t>cells</a:t>
            </a:r>
            <a:r>
              <a:rPr lang="fr-FR" sz="1600" dirty="0" smtClean="0"/>
              <a:t> </a:t>
            </a:r>
          </a:p>
          <a:p>
            <a:endParaRPr lang="fr-FR" sz="1600" dirty="0" smtClean="0"/>
          </a:p>
          <a:p>
            <a:r>
              <a:rPr lang="fr-FR" sz="1600" dirty="0" err="1" smtClean="0"/>
              <a:t>Subtilisin</a:t>
            </a:r>
            <a:r>
              <a:rPr lang="fr-FR" sz="1600" dirty="0" smtClean="0"/>
              <a:t> </a:t>
            </a:r>
            <a:r>
              <a:rPr lang="fr-FR" sz="1600" dirty="0" err="1" smtClean="0"/>
              <a:t>is</a:t>
            </a:r>
            <a:r>
              <a:rPr lang="fr-FR" sz="1600" dirty="0" smtClean="0"/>
              <a:t> a</a:t>
            </a:r>
            <a:r>
              <a:rPr lang="fr-FR" sz="1600" baseline="0" dirty="0" smtClean="0"/>
              <a:t> </a:t>
            </a:r>
            <a:r>
              <a:rPr lang="fr-FR" sz="1600" dirty="0" err="1" smtClean="0"/>
              <a:t>bacterial</a:t>
            </a:r>
            <a:r>
              <a:rPr lang="fr-FR" sz="1600" dirty="0" smtClean="0"/>
              <a:t> </a:t>
            </a:r>
            <a:r>
              <a:rPr lang="fr-FR" sz="1600" dirty="0" err="1" smtClean="0"/>
              <a:t>exotoxic</a:t>
            </a:r>
            <a:r>
              <a:rPr lang="fr-FR" sz="1600" dirty="0" smtClean="0"/>
              <a:t> </a:t>
            </a:r>
            <a:r>
              <a:rPr lang="fr-FR" sz="1600" dirty="0" err="1" smtClean="0"/>
              <a:t>protease</a:t>
            </a:r>
            <a:r>
              <a:rPr lang="fr-FR" sz="1600" dirty="0" smtClean="0"/>
              <a:t>. This serine </a:t>
            </a:r>
            <a:r>
              <a:rPr lang="fr-FR" sz="1600" dirty="0" err="1" smtClean="0"/>
              <a:t>protease</a:t>
            </a:r>
            <a:r>
              <a:rPr lang="fr-FR" sz="1600" dirty="0" smtClean="0"/>
              <a:t> </a:t>
            </a:r>
            <a:r>
              <a:rPr lang="fr-FR" sz="1600" dirty="0" err="1" smtClean="0"/>
              <a:t>cleaves</a:t>
            </a:r>
            <a:r>
              <a:rPr lang="fr-FR" sz="1600" baseline="0" dirty="0" smtClean="0"/>
              <a:t> </a:t>
            </a:r>
            <a:r>
              <a:rPr lang="fr-FR" sz="1600" baseline="0" dirty="0" err="1" smtClean="0"/>
              <a:t>external</a:t>
            </a:r>
            <a:r>
              <a:rPr lang="fr-FR" sz="1600" baseline="0" dirty="0" smtClean="0"/>
              <a:t> peptides. So BST-2 peptides </a:t>
            </a:r>
            <a:r>
              <a:rPr lang="fr-FR" sz="1600" baseline="0" dirty="0" err="1" smtClean="0"/>
              <a:t>will</a:t>
            </a:r>
            <a:r>
              <a:rPr lang="fr-FR" sz="1600" baseline="0" dirty="0" smtClean="0"/>
              <a:t> </a:t>
            </a:r>
            <a:r>
              <a:rPr lang="fr-FR" sz="1600" baseline="0" dirty="0" err="1" smtClean="0"/>
              <a:t>be</a:t>
            </a:r>
            <a:r>
              <a:rPr lang="fr-FR" sz="1600" baseline="0" dirty="0" smtClean="0"/>
              <a:t> </a:t>
            </a:r>
            <a:r>
              <a:rPr lang="fr-FR" sz="1600" baseline="0" dirty="0" err="1" smtClean="0"/>
              <a:t>cleaved</a:t>
            </a:r>
            <a:r>
              <a:rPr lang="fr-FR" sz="1600" baseline="0" dirty="0" smtClean="0"/>
              <a:t> and the </a:t>
            </a:r>
            <a:r>
              <a:rPr lang="fr-FR" sz="1600" baseline="0" dirty="0" err="1" smtClean="0"/>
              <a:t>attached</a:t>
            </a:r>
            <a:r>
              <a:rPr lang="fr-FR" sz="1600" baseline="0" dirty="0" smtClean="0"/>
              <a:t> </a:t>
            </a:r>
            <a:r>
              <a:rPr lang="fr-FR" sz="1600" baseline="0" dirty="0" err="1" smtClean="0"/>
              <a:t>viruses</a:t>
            </a:r>
            <a:r>
              <a:rPr lang="fr-FR" sz="1600" baseline="0" dirty="0" smtClean="0"/>
              <a:t> </a:t>
            </a:r>
            <a:r>
              <a:rPr lang="fr-FR" sz="1600" baseline="0" dirty="0" err="1" smtClean="0"/>
              <a:t>will</a:t>
            </a:r>
            <a:r>
              <a:rPr lang="fr-FR" sz="1600" baseline="0" dirty="0" smtClean="0"/>
              <a:t> </a:t>
            </a:r>
            <a:r>
              <a:rPr lang="fr-FR" sz="1600" baseline="0" dirty="0" err="1" smtClean="0"/>
              <a:t>be</a:t>
            </a:r>
            <a:r>
              <a:rPr lang="fr-FR" sz="1600" baseline="0" dirty="0" smtClean="0"/>
              <a:t> </a:t>
            </a:r>
            <a:r>
              <a:rPr lang="fr-FR" sz="1600" baseline="0" dirty="0" err="1" smtClean="0"/>
              <a:t>released</a:t>
            </a:r>
            <a:r>
              <a:rPr lang="fr-FR" sz="1600" baseline="0" dirty="0" smtClean="0"/>
              <a:t> in the culture media. </a:t>
            </a:r>
            <a:r>
              <a:rPr lang="fr-FR" sz="1600" baseline="0" dirty="0" err="1" smtClean="0"/>
              <a:t>It’s</a:t>
            </a:r>
            <a:r>
              <a:rPr lang="fr-FR" sz="1600" baseline="0" dirty="0" smtClean="0"/>
              <a:t> a </a:t>
            </a:r>
            <a:r>
              <a:rPr lang="fr-FR" sz="1600" baseline="0" dirty="0" err="1" smtClean="0"/>
              <a:t>robust</a:t>
            </a:r>
            <a:r>
              <a:rPr lang="fr-FR" sz="1600" baseline="0" dirty="0" smtClean="0"/>
              <a:t> </a:t>
            </a:r>
            <a:r>
              <a:rPr lang="fr-FR" sz="1600" baseline="0" dirty="0" err="1" smtClean="0"/>
              <a:t>evidence</a:t>
            </a:r>
            <a:r>
              <a:rPr lang="fr-FR" sz="1600" baseline="0" dirty="0" smtClean="0"/>
              <a:t> to relate the </a:t>
            </a:r>
            <a:r>
              <a:rPr lang="fr-FR" sz="1600" baseline="0" dirty="0" err="1" smtClean="0"/>
              <a:t>env</a:t>
            </a:r>
            <a:r>
              <a:rPr lang="fr-FR" sz="1600" baseline="0" dirty="0" smtClean="0"/>
              <a:t> mutation </a:t>
            </a:r>
            <a:r>
              <a:rPr lang="fr-FR" sz="1600" baseline="0" dirty="0" err="1" smtClean="0"/>
              <a:t>with</a:t>
            </a:r>
            <a:r>
              <a:rPr lang="fr-FR" sz="1600" baseline="0" dirty="0" smtClean="0"/>
              <a:t> the </a:t>
            </a:r>
            <a:r>
              <a:rPr lang="fr-FR" sz="1600" baseline="0" dirty="0" err="1" smtClean="0"/>
              <a:t>antagonism</a:t>
            </a:r>
            <a:r>
              <a:rPr lang="fr-FR" sz="1600" baseline="0" dirty="0" smtClean="0"/>
              <a:t> to BST-2</a:t>
            </a:r>
          </a:p>
          <a:p>
            <a:endParaRPr lang="fr-FR" sz="1600" baseline="0" dirty="0" smtClean="0"/>
          </a:p>
          <a:p>
            <a:r>
              <a:rPr lang="fr-FR" sz="1600" baseline="0" dirty="0" smtClean="0"/>
              <a:t>I will present the results in two distinct parts: first part, the discovery of the functional region involved in antagonism to BST-2 and second part, the assessment of the lack of antagonism to tetherin using a FRET-based assay.</a:t>
            </a:r>
            <a:endParaRPr lang="fr-FR" sz="1600" dirty="0"/>
          </a:p>
        </p:txBody>
      </p:sp>
      <p:sp>
        <p:nvSpPr>
          <p:cNvPr id="4" name="Espace réservé du numéro de diapositive 3"/>
          <p:cNvSpPr>
            <a:spLocks noGrp="1"/>
          </p:cNvSpPr>
          <p:nvPr>
            <p:ph type="sldNum" sz="quarter" idx="10"/>
          </p:nvPr>
        </p:nvSpPr>
        <p:spPr/>
        <p:txBody>
          <a:bodyPr/>
          <a:lstStyle/>
          <a:p>
            <a:fld id="{D126CD3D-3513-9843-B7AB-9EA1776555D5}" type="slidenum">
              <a:rPr lang="fr-FR" smtClean="0"/>
              <a:pPr/>
              <a:t>15</a:t>
            </a:fld>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857500" y="514350"/>
            <a:ext cx="3429000" cy="2571750"/>
          </a:xfrm>
        </p:spPr>
      </p:sp>
      <p:sp>
        <p:nvSpPr>
          <p:cNvPr id="3" name="Espace réservé des commentaires 2"/>
          <p:cNvSpPr>
            <a:spLocks noGrp="1"/>
          </p:cNvSpPr>
          <p:nvPr>
            <p:ph type="body" idx="1"/>
          </p:nvPr>
        </p:nvSpPr>
        <p:spPr>
          <a:xfrm>
            <a:off x="914401" y="3257550"/>
            <a:ext cx="7771579" cy="3086100"/>
          </a:xfrm>
        </p:spPr>
        <p:txBody>
          <a:bodyPr>
            <a:normAutofit/>
          </a:bodyPr>
          <a:lstStyle/>
          <a:p>
            <a:r>
              <a:rPr lang="fr-FR" sz="1600" dirty="0" smtClean="0"/>
              <a:t>I</a:t>
            </a:r>
            <a:r>
              <a:rPr lang="fr-FR" sz="1600" baseline="0" dirty="0" smtClean="0"/>
              <a:t> </a:t>
            </a:r>
            <a:r>
              <a:rPr lang="fr-FR" sz="1600" baseline="0" dirty="0" err="1" smtClean="0"/>
              <a:t>don’t</a:t>
            </a:r>
            <a:r>
              <a:rPr lang="fr-FR" sz="1600" baseline="0" dirty="0" smtClean="0"/>
              <a:t> show the </a:t>
            </a:r>
            <a:r>
              <a:rPr lang="fr-FR" sz="1600" baseline="0" dirty="0" err="1" smtClean="0"/>
              <a:t>results</a:t>
            </a:r>
            <a:r>
              <a:rPr lang="fr-FR" sz="1600" baseline="0" dirty="0" smtClean="0"/>
              <a:t> for all mutants but </a:t>
            </a:r>
            <a:r>
              <a:rPr lang="fr-FR" sz="1600" baseline="0" dirty="0" err="1" smtClean="0"/>
              <a:t>we</a:t>
            </a:r>
            <a:r>
              <a:rPr lang="fr-FR" sz="1600" baseline="0" dirty="0" smtClean="0"/>
              <a:t> </a:t>
            </a:r>
            <a:r>
              <a:rPr lang="fr-FR" sz="1600" baseline="0" dirty="0" err="1" smtClean="0"/>
              <a:t>caracterized</a:t>
            </a:r>
            <a:r>
              <a:rPr lang="fr-FR" sz="1600" baseline="0" dirty="0" smtClean="0"/>
              <a:t> a mutant, </a:t>
            </a:r>
            <a:r>
              <a:rPr lang="fr-FR" sz="1600" baseline="0" dirty="0" err="1" smtClean="0"/>
              <a:t>which</a:t>
            </a:r>
            <a:r>
              <a:rPr lang="fr-FR" sz="1600" baseline="0" dirty="0" smtClean="0"/>
              <a:t> </a:t>
            </a:r>
            <a:r>
              <a:rPr lang="fr-FR" sz="1600" baseline="0" dirty="0" err="1" smtClean="0"/>
              <a:t>is</a:t>
            </a:r>
            <a:r>
              <a:rPr lang="fr-FR" sz="1600" baseline="0" dirty="0" smtClean="0"/>
              <a:t> </a:t>
            </a:r>
            <a:r>
              <a:rPr lang="fr-FR" sz="1600" baseline="0" dirty="0" err="1" smtClean="0"/>
              <a:t>Env</a:t>
            </a:r>
            <a:r>
              <a:rPr lang="fr-FR" sz="1600" baseline="0" dirty="0" smtClean="0"/>
              <a:t> N659D </a:t>
            </a:r>
            <a:r>
              <a:rPr lang="fr-FR" sz="1600" baseline="0" dirty="0" err="1" smtClean="0"/>
              <a:t>that</a:t>
            </a:r>
            <a:r>
              <a:rPr lang="fr-FR" sz="1600" baseline="0" dirty="0" smtClean="0"/>
              <a:t> shows a </a:t>
            </a:r>
            <a:r>
              <a:rPr lang="fr-FR" sz="1600" baseline="0" dirty="0" err="1" smtClean="0"/>
              <a:t>lack</a:t>
            </a:r>
            <a:r>
              <a:rPr lang="fr-FR" sz="1600" baseline="0" dirty="0" smtClean="0"/>
              <a:t> of release from </a:t>
            </a:r>
            <a:r>
              <a:rPr lang="fr-FR" sz="1600" baseline="0" dirty="0" err="1" smtClean="0"/>
              <a:t>infected</a:t>
            </a:r>
            <a:r>
              <a:rPr lang="fr-FR" sz="1600" baseline="0" dirty="0" smtClean="0"/>
              <a:t> </a:t>
            </a:r>
            <a:r>
              <a:rPr lang="fr-FR" sz="1600" baseline="0" dirty="0" err="1" smtClean="0"/>
              <a:t>cells</a:t>
            </a:r>
            <a:endParaRPr lang="fr-FR" sz="1600" dirty="0" smtClean="0"/>
          </a:p>
          <a:p>
            <a:endParaRPr lang="fr-FR" sz="1600" smtClean="0"/>
          </a:p>
          <a:p>
            <a:r>
              <a:rPr lang="fr-FR" sz="1600" smtClean="0"/>
              <a:t>An</a:t>
            </a:r>
            <a:r>
              <a:rPr lang="fr-FR" sz="1600" baseline="0" smtClean="0"/>
              <a:t> </a:t>
            </a:r>
            <a:r>
              <a:rPr lang="fr-FR" sz="1600" baseline="0" dirty="0" err="1" smtClean="0"/>
              <a:t>aspartic</a:t>
            </a:r>
            <a:r>
              <a:rPr lang="fr-FR" sz="1600" baseline="0" dirty="0" smtClean="0"/>
              <a:t> </a:t>
            </a:r>
            <a:r>
              <a:rPr lang="fr-FR" sz="1600" baseline="0" dirty="0" err="1" smtClean="0"/>
              <a:t>acid</a:t>
            </a:r>
            <a:r>
              <a:rPr lang="fr-FR" sz="1600" baseline="0" dirty="0" smtClean="0"/>
              <a:t> replaces </a:t>
            </a:r>
            <a:r>
              <a:rPr lang="fr-FR" sz="1600" baseline="0" smtClean="0"/>
              <a:t>an asparagine </a:t>
            </a:r>
            <a:endParaRPr lang="fr-FR" sz="1600" dirty="0"/>
          </a:p>
        </p:txBody>
      </p:sp>
      <p:sp>
        <p:nvSpPr>
          <p:cNvPr id="4" name="Espace réservé du numéro de diapositive 3"/>
          <p:cNvSpPr>
            <a:spLocks noGrp="1"/>
          </p:cNvSpPr>
          <p:nvPr>
            <p:ph type="sldNum" sz="quarter" idx="10"/>
          </p:nvPr>
        </p:nvSpPr>
        <p:spPr/>
        <p:txBody>
          <a:bodyPr/>
          <a:lstStyle/>
          <a:p>
            <a:fld id="{D126CD3D-3513-9843-B7AB-9EA1776555D5}" type="slidenum">
              <a:rPr lang="fr-FR" smtClean="0"/>
              <a:pPr/>
              <a:t>16</a:t>
            </a:fld>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857500" y="514350"/>
            <a:ext cx="3429000" cy="2571750"/>
          </a:xfrm>
        </p:spPr>
      </p:sp>
      <p:sp>
        <p:nvSpPr>
          <p:cNvPr id="3" name="Espace réservé des commentaires 2"/>
          <p:cNvSpPr>
            <a:spLocks noGrp="1"/>
          </p:cNvSpPr>
          <p:nvPr>
            <p:ph type="body" idx="1"/>
          </p:nvPr>
        </p:nvSpPr>
        <p:spPr>
          <a:xfrm>
            <a:off x="481745" y="3257550"/>
            <a:ext cx="8350216" cy="3086100"/>
          </a:xfrm>
        </p:spPr>
        <p:txBody>
          <a:bodyPr>
            <a:normAutofit/>
          </a:bodyPr>
          <a:lstStyle/>
          <a:p>
            <a:r>
              <a:rPr lang="fr-FR" sz="1600"/>
              <a:t>This graph shows the quantification</a:t>
            </a:r>
            <a:r>
              <a:rPr lang="fr-FR" sz="1600" baseline="0"/>
              <a:t> of viral copies released by infected H9 cells at 2, 3 and 6 days post-infection.</a:t>
            </a:r>
          </a:p>
          <a:p>
            <a:r>
              <a:rPr lang="fr-FR" sz="1600" baseline="0"/>
              <a:t>The blue line represents the data for the HIV-2 WT virus and the red one the data for the HIV-2 Env N659D mutant. All experiments were performed in triplicate</a:t>
            </a:r>
          </a:p>
          <a:p>
            <a:endParaRPr lang="fr-FR" sz="1600" baseline="0"/>
          </a:p>
          <a:p>
            <a:pPr marL="0" marR="0" indent="0" algn="l" defTabSz="457200" rtl="0" eaLnBrk="1" fontAlgn="auto" latinLnBrk="0" hangingPunct="1">
              <a:lnSpc>
                <a:spcPct val="100000"/>
              </a:lnSpc>
              <a:spcBef>
                <a:spcPts val="0"/>
              </a:spcBef>
              <a:spcAft>
                <a:spcPts val="0"/>
              </a:spcAft>
              <a:buClrTx/>
              <a:buSzTx/>
              <a:buFontTx/>
              <a:buNone/>
              <a:tabLst/>
              <a:defRPr/>
            </a:pPr>
            <a:r>
              <a:rPr lang="fr-FR" sz="1600" dirty="0" err="1" smtClean="0"/>
              <a:t>Env</a:t>
            </a:r>
            <a:r>
              <a:rPr lang="fr-FR" sz="1600" dirty="0" smtClean="0"/>
              <a:t> N659D mutant shows a </a:t>
            </a:r>
            <a:r>
              <a:rPr lang="fr-FR" sz="1600" dirty="0" err="1" smtClean="0"/>
              <a:t>significant</a:t>
            </a:r>
            <a:r>
              <a:rPr lang="fr-FR" sz="1600" dirty="0" smtClean="0"/>
              <a:t> </a:t>
            </a:r>
            <a:r>
              <a:rPr lang="fr-FR" sz="1600" dirty="0" err="1" smtClean="0"/>
              <a:t>lack</a:t>
            </a:r>
            <a:r>
              <a:rPr lang="fr-FR" sz="1600" dirty="0" smtClean="0"/>
              <a:t> of release </a:t>
            </a:r>
            <a:r>
              <a:rPr lang="fr-FR" sz="1600" err="1" smtClean="0"/>
              <a:t>compared</a:t>
            </a:r>
            <a:r>
              <a:rPr lang="fr-FR" sz="1600" smtClean="0"/>
              <a:t> to wild type virus  (8-</a:t>
            </a:r>
            <a:r>
              <a:rPr lang="fr-FR" sz="1600" dirty="0" err="1" smtClean="0"/>
              <a:t>fold</a:t>
            </a:r>
            <a:r>
              <a:rPr lang="fr-FR" sz="1600" dirty="0" smtClean="0"/>
              <a:t> </a:t>
            </a:r>
            <a:r>
              <a:rPr lang="fr-FR" sz="1600" dirty="0" err="1" smtClean="0"/>
              <a:t>decrease</a:t>
            </a:r>
            <a:r>
              <a:rPr lang="fr-FR" sz="1600" dirty="0" smtClean="0"/>
              <a:t> </a:t>
            </a:r>
            <a:r>
              <a:rPr lang="fr-FR" sz="1600" smtClean="0"/>
              <a:t>of viral release</a:t>
            </a:r>
            <a:r>
              <a:rPr lang="fr-FR" sz="1600" dirty="0" smtClean="0"/>
              <a:t>) </a:t>
            </a:r>
            <a:endParaRPr lang="fr-FR" sz="1600" dirty="0"/>
          </a:p>
          <a:p>
            <a:endParaRPr lang="fr-FR" sz="1600" baseline="0"/>
          </a:p>
          <a:p>
            <a:endParaRPr lang="fr-FR" sz="1600" baseline="0"/>
          </a:p>
          <a:p>
            <a:r>
              <a:rPr lang="fr-FR" sz="1600" baseline="0"/>
              <a:t>Is this lack of release related to a lack of antagonism to BST-2? Or to another viral process (like a lack of production or a disruption of Env adressing)?</a:t>
            </a:r>
            <a:endParaRPr lang="fr-FR" sz="1600"/>
          </a:p>
        </p:txBody>
      </p:sp>
      <p:sp>
        <p:nvSpPr>
          <p:cNvPr id="4" name="Espace réservé du numéro de diapositive 3"/>
          <p:cNvSpPr>
            <a:spLocks noGrp="1"/>
          </p:cNvSpPr>
          <p:nvPr>
            <p:ph type="sldNum" sz="quarter" idx="10"/>
          </p:nvPr>
        </p:nvSpPr>
        <p:spPr/>
        <p:txBody>
          <a:bodyPr/>
          <a:lstStyle/>
          <a:p>
            <a:fld id="{D126CD3D-3513-9843-B7AB-9EA1776555D5}" type="slidenum">
              <a:rPr lang="fr-FR" smtClean="0"/>
              <a:pPr/>
              <a:t>17</a:t>
            </a:fld>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857500" y="514350"/>
            <a:ext cx="3429000" cy="2571750"/>
          </a:xfrm>
        </p:spPr>
      </p:sp>
      <p:sp>
        <p:nvSpPr>
          <p:cNvPr id="3" name="Espace réservé des commentaires 2"/>
          <p:cNvSpPr>
            <a:spLocks noGrp="1"/>
          </p:cNvSpPr>
          <p:nvPr>
            <p:ph type="body" idx="1"/>
          </p:nvPr>
        </p:nvSpPr>
        <p:spPr/>
        <p:txBody>
          <a:bodyPr>
            <a:normAutofit/>
          </a:bodyPr>
          <a:lstStyle/>
          <a:p>
            <a:r>
              <a:rPr lang="fr-FR" sz="1600"/>
              <a:t>To prove that (partially prove), we perform the subtilisin treatment of the infected cells.</a:t>
            </a:r>
          </a:p>
          <a:p>
            <a:r>
              <a:rPr lang="fr-FR" sz="1600"/>
              <a:t>This graph shows the quantification of viral copies released (« detached ») by subtilisin treatment.</a:t>
            </a:r>
          </a:p>
          <a:p>
            <a:endParaRPr lang="fr-FR" sz="1600"/>
          </a:p>
          <a:p>
            <a:r>
              <a:rPr lang="fr-FR" sz="1600"/>
              <a:t>This</a:t>
            </a:r>
            <a:r>
              <a:rPr lang="fr-FR" sz="1600" baseline="0"/>
              <a:t> result is in agreement with a lack of antagonism to BST-2. To further prove this lack of antagonism to BST-2, we perform a FRET-based assay.</a:t>
            </a:r>
            <a:endParaRPr lang="fr-FR" sz="1600"/>
          </a:p>
        </p:txBody>
      </p:sp>
      <p:sp>
        <p:nvSpPr>
          <p:cNvPr id="4" name="Espace réservé du numéro de diapositive 3"/>
          <p:cNvSpPr>
            <a:spLocks noGrp="1"/>
          </p:cNvSpPr>
          <p:nvPr>
            <p:ph type="sldNum" sz="quarter" idx="10"/>
          </p:nvPr>
        </p:nvSpPr>
        <p:spPr/>
        <p:txBody>
          <a:bodyPr/>
          <a:lstStyle/>
          <a:p>
            <a:fld id="{D126CD3D-3513-9843-B7AB-9EA1776555D5}" type="slidenum">
              <a:rPr lang="fr-FR" smtClean="0"/>
              <a:pPr/>
              <a:t>18</a:t>
            </a:fld>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400"/>
              <a:t>We</a:t>
            </a:r>
            <a:r>
              <a:rPr lang="fr-FR" sz="1400" baseline="0"/>
              <a:t> will set up of a FACS Aria to assess the intermolecular link between BST-2 and HIV-2 Env wild type. Since antagonism to BST-2 necessitates a link, we furthermore study the binding capacity of HIV-2 Env mutant.</a:t>
            </a:r>
            <a:endParaRPr lang="fr-FR" sz="1400"/>
          </a:p>
          <a:p>
            <a:endParaRPr lang="fr-FR" sz="1400"/>
          </a:p>
          <a:p>
            <a:r>
              <a:rPr lang="fr-FR" sz="1400"/>
              <a:t>FRET (for</a:t>
            </a:r>
            <a:r>
              <a:rPr lang="fr-FR" sz="1400" baseline="0"/>
              <a:t> Forster Resonance Energy Transfer) is an energy transfer from a donor fluorochrome to an acceptor fluorochrome. It’s one of the means to assess a protein:protein link.</a:t>
            </a:r>
          </a:p>
          <a:p>
            <a:endParaRPr lang="fr-FR" sz="1400" baseline="0"/>
          </a:p>
          <a:p>
            <a:r>
              <a:rPr lang="fr-FR" sz="1400" baseline="0"/>
              <a:t>This transfer appears only if the two fluorochromes are at a distance of less than 10 nm. </a:t>
            </a:r>
          </a:p>
          <a:p>
            <a:r>
              <a:rPr lang="fr-FR" sz="1400" baseline="0"/>
              <a:t>In FRET, the emission of the acceptor fluorochrome is enhanced, as we can see in this image.</a:t>
            </a:r>
          </a:p>
        </p:txBody>
      </p:sp>
      <p:sp>
        <p:nvSpPr>
          <p:cNvPr id="4" name="Espace réservé du numéro de diapositive 3"/>
          <p:cNvSpPr>
            <a:spLocks noGrp="1"/>
          </p:cNvSpPr>
          <p:nvPr>
            <p:ph type="sldNum" sz="quarter" idx="10"/>
          </p:nvPr>
        </p:nvSpPr>
        <p:spPr/>
        <p:txBody>
          <a:bodyPr/>
          <a:lstStyle/>
          <a:p>
            <a:fld id="{D126CD3D-3513-9843-B7AB-9EA1776555D5}" type="slidenum">
              <a:rPr lang="fr-FR" smtClean="0"/>
              <a:pPr/>
              <a:t>19</a:t>
            </a:fld>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baseline="0"/>
          </a:p>
          <a:p>
            <a:r>
              <a:rPr lang="fr-FR" sz="1400" baseline="0"/>
              <a:t>The aim is to create fluorescent fusion proteins, namely Env and BST-2, each fused with either a donor fluorochrome or an acceptor fluorochrome. </a:t>
            </a:r>
          </a:p>
          <a:p>
            <a:endParaRPr lang="fr-FR" sz="1400" baseline="0"/>
          </a:p>
          <a:p>
            <a:pPr marL="0" marR="0" indent="0" algn="l" defTabSz="457200" rtl="0" eaLnBrk="1" fontAlgn="auto" latinLnBrk="0" hangingPunct="1">
              <a:lnSpc>
                <a:spcPct val="100000"/>
              </a:lnSpc>
              <a:spcBef>
                <a:spcPts val="0"/>
              </a:spcBef>
              <a:spcAft>
                <a:spcPts val="0"/>
              </a:spcAft>
              <a:buClrTx/>
              <a:buSzTx/>
              <a:buFontTx/>
              <a:buNone/>
              <a:tabLst/>
              <a:defRPr/>
            </a:pPr>
            <a:r>
              <a:rPr lang="fr-FR" sz="1400" baseline="0"/>
              <a:t>We used two distinct fluorochromes-coding plasmids to clone the BST-2 or HIV-2 Env WT or mutant coding sequences. Through restiction sites, we are able to clone the protein coding sequence upstream or dowstream to fluorochrome DNA sequence into plasmid.</a:t>
            </a:r>
          </a:p>
          <a:p>
            <a:pPr marL="0" marR="0" indent="0" algn="l" defTabSz="457200" rtl="0" eaLnBrk="1" fontAlgn="auto" latinLnBrk="0" hangingPunct="1">
              <a:lnSpc>
                <a:spcPct val="100000"/>
              </a:lnSpc>
              <a:spcBef>
                <a:spcPts val="0"/>
              </a:spcBef>
              <a:spcAft>
                <a:spcPts val="0"/>
              </a:spcAft>
              <a:buClrTx/>
              <a:buSzTx/>
              <a:buFontTx/>
              <a:buNone/>
              <a:tabLst/>
              <a:defRPr/>
            </a:pPr>
            <a:r>
              <a:rPr lang="fr-FR" sz="1400" baseline="0"/>
              <a:t>In our study, the donor fluorochrome is called Clover (a GFP variant) and the acceptor fluorochrome is called mRuby2 (a RFP variant). We constructed two fusion proteins as we can note in this slide.</a:t>
            </a:r>
          </a:p>
          <a:p>
            <a:endParaRPr lang="fr-FR" sz="1400" baseline="0"/>
          </a:p>
          <a:p>
            <a:r>
              <a:rPr lang="fr-FR" sz="1400" baseline="0"/>
              <a:t>293T cells (or HeLa cells) were co-transfected with these two plasmids encoding fusion proteins. </a:t>
            </a:r>
            <a:endParaRPr lang="fr-FR" sz="1400"/>
          </a:p>
          <a:p>
            <a:endParaRPr lang="fr-FR"/>
          </a:p>
        </p:txBody>
      </p:sp>
      <p:sp>
        <p:nvSpPr>
          <p:cNvPr id="4" name="Espace réservé du numéro de diapositive 3"/>
          <p:cNvSpPr>
            <a:spLocks noGrp="1"/>
          </p:cNvSpPr>
          <p:nvPr>
            <p:ph type="sldNum" sz="quarter" idx="10"/>
          </p:nvPr>
        </p:nvSpPr>
        <p:spPr/>
        <p:txBody>
          <a:bodyPr/>
          <a:lstStyle/>
          <a:p>
            <a:fld id="{D126CD3D-3513-9843-B7AB-9EA1776555D5}" type="slidenum">
              <a:rPr lang="fr-FR" smtClean="0"/>
              <a:pPr/>
              <a:t>20</a:t>
            </a:fld>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baseline="0"/>
              <a:t>48h after</a:t>
            </a:r>
            <a:r>
              <a:rPr lang="fr-FR"/>
              <a:t> </a:t>
            </a:r>
            <a:r>
              <a:rPr lang="fr-FR" baseline="0"/>
              <a:t>cotransfection, BST-2 fused to Clover and HIV-2 Env fused to Ruby are expressed into the cells. </a:t>
            </a:r>
          </a:p>
          <a:p>
            <a:r>
              <a:rPr lang="fr-FR" baseline="0"/>
              <a:t>The proteins are transmembrane proteins and fluorochromes are intracellular. </a:t>
            </a:r>
          </a:p>
          <a:p>
            <a:r>
              <a:rPr lang="fr-FR" baseline="0"/>
              <a:t>If proteins form a complex and therefore are close, fluorochromes will be close too. This closeness permits an energy transfer.</a:t>
            </a:r>
          </a:p>
          <a:p>
            <a:endParaRPr lang="fr-FR" baseline="0"/>
          </a:p>
          <a:p>
            <a:r>
              <a:rPr lang="fr-FR" baseline="0"/>
              <a:t>Ruby will produce an increased emission and we can analyse this FRET signal with a FACS Aria using an appropriate filter</a:t>
            </a:r>
          </a:p>
          <a:p>
            <a:endParaRPr lang="fr-FR" baseline="0"/>
          </a:p>
          <a:p>
            <a:r>
              <a:rPr lang="fr-FR" baseline="0"/>
              <a:t>We used two lasers simultaneously, to ensure that Ruby is expressed.</a:t>
            </a:r>
            <a:endParaRPr lang="fr-FR"/>
          </a:p>
        </p:txBody>
      </p:sp>
      <p:sp>
        <p:nvSpPr>
          <p:cNvPr id="4" name="Espace réservé du numéro de diapositive 3"/>
          <p:cNvSpPr>
            <a:spLocks noGrp="1"/>
          </p:cNvSpPr>
          <p:nvPr>
            <p:ph type="sldNum" sz="quarter" idx="10"/>
          </p:nvPr>
        </p:nvSpPr>
        <p:spPr/>
        <p:txBody>
          <a:bodyPr/>
          <a:lstStyle/>
          <a:p>
            <a:fld id="{D126CD3D-3513-9843-B7AB-9EA1776555D5}" type="slidenum">
              <a:rPr lang="fr-FR" smtClean="0"/>
              <a:pPr/>
              <a:t>21</a:t>
            </a:fld>
            <a:endParaRPr lang="fr-F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a:t>Initialy, FACS Aria</a:t>
            </a:r>
            <a:r>
              <a:rPr lang="fr-FR" baseline="0"/>
              <a:t> hasn’t been created to assess FRET signal, but this engine is equipped of a panel of different filters. So this engine offers this possibility when we choose the appropriate filters. </a:t>
            </a:r>
          </a:p>
          <a:p>
            <a:r>
              <a:rPr lang="fr-FR" baseline="0"/>
              <a:t>We observed in this slide the emission spectrum of each fluorochrome.</a:t>
            </a:r>
            <a:endParaRPr lang="fr-FR"/>
          </a:p>
          <a:p>
            <a:r>
              <a:rPr lang="fr-FR"/>
              <a:t>Clover produces a fluorescence</a:t>
            </a:r>
            <a:r>
              <a:rPr lang="fr-FR" baseline="0"/>
              <a:t> emission between 510-530 nm. We used the FITC filter to analyse this femission</a:t>
            </a:r>
          </a:p>
          <a:p>
            <a:endParaRPr lang="fr-FR" baseline="0"/>
          </a:p>
          <a:p>
            <a:r>
              <a:rPr lang="fr-FR" baseline="0"/>
              <a:t>Ruby produces a fluorescence emission about 600 nm. We used the PE filter (PE-mCherry)</a:t>
            </a:r>
          </a:p>
          <a:p>
            <a:endParaRPr lang="fr-FR" baseline="0"/>
          </a:p>
          <a:p>
            <a:r>
              <a:rPr lang="fr-FR" baseline="0"/>
              <a:t>And for the FRET signal, the increased emission of Ruby is between 630 and 700 nm. Therefore we used a third filter to analyse the real FRET signal. This filter is called PerCP</a:t>
            </a:r>
            <a:endParaRPr lang="fr-FR"/>
          </a:p>
        </p:txBody>
      </p:sp>
      <p:sp>
        <p:nvSpPr>
          <p:cNvPr id="4" name="Espace réservé du numéro de diapositive 3"/>
          <p:cNvSpPr>
            <a:spLocks noGrp="1"/>
          </p:cNvSpPr>
          <p:nvPr>
            <p:ph type="sldNum" sz="quarter" idx="10"/>
          </p:nvPr>
        </p:nvSpPr>
        <p:spPr/>
        <p:txBody>
          <a:bodyPr/>
          <a:lstStyle/>
          <a:p>
            <a:fld id="{D126CD3D-3513-9843-B7AB-9EA1776555D5}" type="slidenum">
              <a:rPr lang="fr-FR" smtClean="0"/>
              <a:pPr/>
              <a:t>22</a:t>
            </a:fld>
            <a:endParaRPr lang="fr-F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a:xfrm>
            <a:off x="557161" y="3257550"/>
            <a:ext cx="8218129" cy="3086100"/>
          </a:xfrm>
        </p:spPr>
        <p:txBody>
          <a:bodyPr>
            <a:noAutofit/>
          </a:bodyPr>
          <a:lstStyle/>
          <a:p>
            <a:r>
              <a:rPr lang="fr-FR" sz="1100"/>
              <a:t>We had to set up the FACS Aria.</a:t>
            </a:r>
          </a:p>
          <a:p>
            <a:r>
              <a:rPr lang="fr-FR" sz="1100"/>
              <a:t>The</a:t>
            </a:r>
            <a:r>
              <a:rPr lang="fr-FR" sz="1100" baseline="0"/>
              <a:t> cells were transfected or cotransfected with several appropriate controls to enable the FRET analysis.</a:t>
            </a:r>
          </a:p>
          <a:p>
            <a:endParaRPr lang="fr-FR" sz="1100" baseline="0"/>
          </a:p>
          <a:p>
            <a:r>
              <a:rPr lang="fr-FR" sz="1100" baseline="0"/>
              <a:t>First, a negative control. Cells were transfected with an empty backbone. As we can see, there is no signal.</a:t>
            </a:r>
          </a:p>
          <a:p>
            <a:r>
              <a:rPr lang="fr-FR" sz="1100" baseline="0"/>
              <a:t>Second, cells were transfected with the clover-expressing plasmid. We noted a normal signal in FITC filter. Nevertheless, there is a signal in the PerCp filter. It was unexpected. Clover seems to go over in this filter. This is a background noise, we had to exclude it. So we began to build a gate (the black stroke)</a:t>
            </a:r>
          </a:p>
          <a:p>
            <a:endParaRPr lang="fr-FR" sz="1100" baseline="0"/>
          </a:p>
          <a:p>
            <a:r>
              <a:rPr lang="fr-FR" sz="1100" baseline="0"/>
              <a:t>Third, cells were transfected with the ruby-expressing plasmid. We noted a normal signal in the PE-mCherry filter</a:t>
            </a:r>
          </a:p>
          <a:p>
            <a:r>
              <a:rPr lang="fr-FR" sz="1100" baseline="0"/>
              <a:t>Again, there is a signal in the PerCP filter but FRET is impossible. We finished to build the gate P2 in order to exclude this signal.</a:t>
            </a:r>
          </a:p>
          <a:p>
            <a:endParaRPr lang="fr-FR" sz="1100" baseline="0"/>
          </a:p>
          <a:p>
            <a:r>
              <a:rPr lang="fr-FR" sz="1100" baseline="0"/>
              <a:t>Fourth, cells were cotransfected with clover and ruby-expressing plasmids. We obtained a aleatory FRET signal, which is the purple dots in P2. This « false-positive » signal is also observed in the third window. This window shows the two appropriate filters to assess FRET signal (FITC and PerCP). We had to also exclude this signal. Therefore, we built a second gate P3. The gate serves as to analyse the real FRET signal. In this case, this gate contains 0% of positive FRET cells.</a:t>
            </a:r>
          </a:p>
          <a:p>
            <a:endParaRPr lang="fr-FR" sz="1100" baseline="0"/>
          </a:p>
          <a:p>
            <a:r>
              <a:rPr lang="fr-FR" sz="1100"/>
              <a:t>Finally, cells were transfected</a:t>
            </a:r>
            <a:r>
              <a:rPr lang="fr-FR" sz="1100" baseline="0"/>
              <a:t> with a plasmid expressing the fused fluorochromes (clover fused to mRuby). It’s a robust positive control to assess the FRET signal</a:t>
            </a:r>
          </a:p>
          <a:p>
            <a:r>
              <a:rPr lang="fr-FR" sz="1100" baseline="0"/>
              <a:t>The gate P3 contains 95% of cells included in P2 or 2,7% of grand parental positive cells. We normalized this result as the 100% of positive FRET signal</a:t>
            </a:r>
            <a:endParaRPr lang="fr-FR" sz="1100"/>
          </a:p>
        </p:txBody>
      </p:sp>
      <p:sp>
        <p:nvSpPr>
          <p:cNvPr id="4" name="Espace réservé du numéro de diapositive 3"/>
          <p:cNvSpPr>
            <a:spLocks noGrp="1"/>
          </p:cNvSpPr>
          <p:nvPr>
            <p:ph type="sldNum" sz="quarter" idx="10"/>
          </p:nvPr>
        </p:nvSpPr>
        <p:spPr/>
        <p:txBody>
          <a:bodyPr/>
          <a:lstStyle/>
          <a:p>
            <a:fld id="{D126CD3D-3513-9843-B7AB-9EA1776555D5}" type="slidenum">
              <a:rPr lang="fr-FR" smtClean="0"/>
              <a:pPr/>
              <a:t>23</a:t>
            </a:fld>
            <a:endParaRPr lang="fr-F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a:t>Once the FACS</a:t>
            </a:r>
            <a:r>
              <a:rPr lang="fr-FR" baseline="0"/>
              <a:t> is configured, on one hand we tested the capacity of HIV-2 Env wild type to bind Tetherin, and on the other hand we tested the binding capacity of our HIV-2 Env mutant virus that showed a dramatically lack of released from infected cells.</a:t>
            </a:r>
          </a:p>
          <a:p>
            <a:endParaRPr lang="fr-FR" baseline="0"/>
          </a:p>
          <a:p>
            <a:r>
              <a:rPr lang="fr-FR" baseline="0"/>
              <a:t>The left panels show the results for the cotransfection of BST-2 fused to Clover and HIV-2 Env WT fused to Ruby. </a:t>
            </a:r>
          </a:p>
          <a:p>
            <a:r>
              <a:rPr lang="fr-FR" baseline="0"/>
              <a:t>We note that 1,9% of grand parentals cells are FRET positive. I remind that the positve control of FRET has been normalized at 2,7</a:t>
            </a:r>
          </a:p>
          <a:p>
            <a:endParaRPr lang="fr-FR" baseline="0"/>
          </a:p>
          <a:p>
            <a:r>
              <a:rPr lang="fr-FR" baseline="0"/>
              <a:t>The right panels show the results for the cotransfection of BST-2 fused to Clover and HIV-2 Env N659D mutant fused to Ruby.</a:t>
            </a:r>
          </a:p>
          <a:p>
            <a:r>
              <a:rPr lang="fr-FR" baseline="0"/>
              <a:t>We note that 0,2% of grand parentals cells are FRET positive. </a:t>
            </a:r>
          </a:p>
          <a:p>
            <a:r>
              <a:rPr lang="fr-FR" baseline="0"/>
              <a:t>This mutant is not capable to bind to BST-2 any more. Hence the decreased viral release that we had observed.</a:t>
            </a:r>
          </a:p>
        </p:txBody>
      </p:sp>
      <p:sp>
        <p:nvSpPr>
          <p:cNvPr id="4" name="Espace réservé du numéro de diapositive 3"/>
          <p:cNvSpPr>
            <a:spLocks noGrp="1"/>
          </p:cNvSpPr>
          <p:nvPr>
            <p:ph type="sldNum" sz="quarter" idx="10"/>
          </p:nvPr>
        </p:nvSpPr>
        <p:spPr/>
        <p:txBody>
          <a:bodyPr/>
          <a:lstStyle/>
          <a:p>
            <a:fld id="{D126CD3D-3513-9843-B7AB-9EA1776555D5}" type="slidenum">
              <a:rPr lang="fr-FR" smtClean="0"/>
              <a:pPr/>
              <a:t>24</a:t>
            </a:fld>
            <a:endParaRPr lang="fr-F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857500" y="514350"/>
            <a:ext cx="3429000" cy="2571750"/>
          </a:xfrm>
        </p:spPr>
      </p:sp>
      <p:sp>
        <p:nvSpPr>
          <p:cNvPr id="3" name="Espace réservé des commentaires 2"/>
          <p:cNvSpPr>
            <a:spLocks noGrp="1"/>
          </p:cNvSpPr>
          <p:nvPr>
            <p:ph type="body" idx="1"/>
          </p:nvPr>
        </p:nvSpPr>
        <p:spPr>
          <a:xfrm>
            <a:off x="540137" y="3257550"/>
            <a:ext cx="8072851" cy="3086100"/>
          </a:xfrm>
        </p:spPr>
        <p:txBody>
          <a:bodyPr>
            <a:normAutofit/>
          </a:bodyPr>
          <a:lstStyle/>
          <a:p>
            <a:endParaRPr lang="fr-FR" sz="1800"/>
          </a:p>
        </p:txBody>
      </p:sp>
      <p:sp>
        <p:nvSpPr>
          <p:cNvPr id="4" name="Espace réservé du numéro de diapositive 3"/>
          <p:cNvSpPr>
            <a:spLocks noGrp="1"/>
          </p:cNvSpPr>
          <p:nvPr>
            <p:ph type="sldNum" sz="quarter" idx="10"/>
          </p:nvPr>
        </p:nvSpPr>
        <p:spPr/>
        <p:txBody>
          <a:bodyPr/>
          <a:lstStyle/>
          <a:p>
            <a:fld id="{D126CD3D-3513-9843-B7AB-9EA1776555D5}" type="slidenum">
              <a:rPr lang="fr-FR" smtClean="0"/>
              <a:pPr/>
              <a:t>25</a:t>
            </a:fld>
            <a:endParaRPr lang="fr-F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a:t>To confirm, we are performing a CRIPS Cas9-based KO of the bst2 gene expression.</a:t>
            </a:r>
          </a:p>
          <a:p>
            <a:r>
              <a:rPr lang="fr-FR"/>
              <a:t>Cells without BST-2 will be infected with this mutant virus and we expect to note that this mutant will be released at least at the same level than the WT virus</a:t>
            </a:r>
          </a:p>
          <a:p>
            <a:endParaRPr lang="fr-FR"/>
          </a:p>
        </p:txBody>
      </p:sp>
      <p:sp>
        <p:nvSpPr>
          <p:cNvPr id="4" name="Espace réservé du numéro de diapositive 3"/>
          <p:cNvSpPr>
            <a:spLocks noGrp="1"/>
          </p:cNvSpPr>
          <p:nvPr>
            <p:ph type="sldNum" sz="quarter" idx="10"/>
          </p:nvPr>
        </p:nvSpPr>
        <p:spPr/>
        <p:txBody>
          <a:bodyPr/>
          <a:lstStyle/>
          <a:p>
            <a:fld id="{D126CD3D-3513-9843-B7AB-9EA1776555D5}" type="slidenum">
              <a:rPr lang="fr-FR" smtClean="0"/>
              <a:pPr/>
              <a:t>26</a:t>
            </a:fld>
            <a:endParaRPr lang="fr-F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D126CD3D-3513-9843-B7AB-9EA1776555D5}" type="slidenum">
              <a:rPr lang="fr-FR" smtClean="0"/>
              <a:pPr/>
              <a:t>27</a:t>
            </a:fld>
            <a:endParaRPr lang="fr-F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D126CD3D-3513-9843-B7AB-9EA1776555D5}" type="slidenum">
              <a:rPr lang="fr-FR" smtClean="0"/>
              <a:pPr/>
              <a:t>28</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7"/>
            <a:ext cx="7772400" cy="1470025"/>
          </a:xfrm>
        </p:spPr>
        <p:txBody>
          <a:bodyPr/>
          <a:lstStyle/>
          <a:p>
            <a:r>
              <a:rPr lang="nl-BE"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369399BD-6FAC-DD40-9432-63A5D60D407E}" type="datetimeFigureOut">
              <a:rPr lang="fr-FR" smtClean="0"/>
              <a:pPr/>
              <a:t>9/03/16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CB96F04-7C82-FF49-8417-676F03C01CB1}"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nl-BE" smtClean="0"/>
              <a:t>Cliquez et modifiez le titre</a:t>
            </a:r>
            <a:endParaRPr lang="fr-FR"/>
          </a:p>
        </p:txBody>
      </p:sp>
      <p:sp>
        <p:nvSpPr>
          <p:cNvPr id="3" name="Espace réservé du contenu 2"/>
          <p:cNvSpPr>
            <a:spLocks noGrp="1"/>
          </p:cNvSpPr>
          <p:nvPr>
            <p:ph idx="1"/>
          </p:nvPr>
        </p:nvSpPr>
        <p:spPr/>
        <p:txBody>
          <a:bodyPr/>
          <a:lstStyle/>
          <a:p>
            <a:pPr lvl="0"/>
            <a:r>
              <a:rPr lang="nl-BE" smtClean="0"/>
              <a:t>Cliquez pour modifier les styles du texte du masque</a:t>
            </a:r>
          </a:p>
          <a:p>
            <a:pPr lvl="1"/>
            <a:r>
              <a:rPr lang="nl-BE" smtClean="0"/>
              <a:t>Deuxième niveau</a:t>
            </a:r>
          </a:p>
          <a:p>
            <a:pPr lvl="2"/>
            <a:r>
              <a:rPr lang="nl-BE" smtClean="0"/>
              <a:t>Troisième niveau</a:t>
            </a:r>
          </a:p>
          <a:p>
            <a:pPr lvl="3"/>
            <a:r>
              <a:rPr lang="nl-BE" smtClean="0"/>
              <a:t>Quatrième niveau</a:t>
            </a:r>
          </a:p>
          <a:p>
            <a:pPr lvl="4"/>
            <a:r>
              <a:rPr lang="nl-BE" smtClean="0"/>
              <a:t>Cinquième niveau</a:t>
            </a:r>
            <a:endParaRPr lang="fr-FR"/>
          </a:p>
        </p:txBody>
      </p:sp>
      <p:sp>
        <p:nvSpPr>
          <p:cNvPr id="4" name="Espace réservé de la date 3"/>
          <p:cNvSpPr>
            <a:spLocks noGrp="1"/>
          </p:cNvSpPr>
          <p:nvPr>
            <p:ph type="dt" sz="half" idx="10"/>
          </p:nvPr>
        </p:nvSpPr>
        <p:spPr/>
        <p:txBody>
          <a:bodyPr/>
          <a:lstStyle/>
          <a:p>
            <a:fld id="{369399BD-6FAC-DD40-9432-63A5D60D407E}" type="datetimeFigureOut">
              <a:rPr lang="fr-FR" smtClean="0"/>
              <a:pPr/>
              <a:t>9/03/16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CB96F04-7C82-FF49-8417-676F03C01CB1}"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nl-BE" smtClean="0"/>
              <a:t>Cliquez et modifiez le titre</a:t>
            </a:r>
            <a:endParaRPr lang="fr-FR"/>
          </a:p>
        </p:txBody>
      </p:sp>
      <p:sp>
        <p:nvSpPr>
          <p:cNvPr id="3" name="Espace réservé du texte 2"/>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BE" smtClean="0"/>
              <a:t>Cliquez pour modifier les styles du texte du masque</a:t>
            </a:r>
          </a:p>
        </p:txBody>
      </p:sp>
      <p:sp>
        <p:nvSpPr>
          <p:cNvPr id="4" name="Espace réservé de la date 3"/>
          <p:cNvSpPr>
            <a:spLocks noGrp="1"/>
          </p:cNvSpPr>
          <p:nvPr>
            <p:ph type="dt" sz="half" idx="10"/>
          </p:nvPr>
        </p:nvSpPr>
        <p:spPr/>
        <p:txBody>
          <a:bodyPr/>
          <a:lstStyle/>
          <a:p>
            <a:fld id="{369399BD-6FAC-DD40-9432-63A5D60D407E}" type="datetimeFigureOut">
              <a:rPr lang="fr-FR" smtClean="0"/>
              <a:pPr/>
              <a:t>9/03/16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CB96F04-7C82-FF49-8417-676F03C01CB1}" type="slidenum">
              <a:rPr lang="fr-FR" smtClean="0"/>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nl-BE" smtClean="0"/>
              <a:t>Cliquez et modifiez le titre</a:t>
            </a:r>
            <a:endParaRPr lang="fr-FR"/>
          </a:p>
        </p:txBody>
      </p:sp>
      <p:sp>
        <p:nvSpPr>
          <p:cNvPr id="3" name="Espace réservé du contenu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smtClean="0"/>
              <a:t>Cliquez pour modifier les styles du texte du masque</a:t>
            </a:r>
          </a:p>
          <a:p>
            <a:pPr lvl="1"/>
            <a:r>
              <a:rPr lang="nl-BE" smtClean="0"/>
              <a:t>Deuxième niveau</a:t>
            </a:r>
          </a:p>
          <a:p>
            <a:pPr lvl="2"/>
            <a:r>
              <a:rPr lang="nl-BE" smtClean="0"/>
              <a:t>Troisième niveau</a:t>
            </a:r>
          </a:p>
          <a:p>
            <a:pPr lvl="3"/>
            <a:r>
              <a:rPr lang="nl-BE" smtClean="0"/>
              <a:t>Quatrième niveau</a:t>
            </a:r>
          </a:p>
          <a:p>
            <a:pPr lvl="4"/>
            <a:r>
              <a:rPr lang="nl-BE" smtClean="0"/>
              <a:t>Cinquième niveau</a:t>
            </a:r>
            <a:endParaRPr lang="fr-FR"/>
          </a:p>
        </p:txBody>
      </p:sp>
      <p:sp>
        <p:nvSpPr>
          <p:cNvPr id="4" name="Espace réservé du contenu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smtClean="0"/>
              <a:t>Cliquez pour modifier les styles du texte du masque</a:t>
            </a:r>
          </a:p>
          <a:p>
            <a:pPr lvl="1"/>
            <a:r>
              <a:rPr lang="nl-BE" smtClean="0"/>
              <a:t>Deuxième niveau</a:t>
            </a:r>
          </a:p>
          <a:p>
            <a:pPr lvl="2"/>
            <a:r>
              <a:rPr lang="nl-BE" smtClean="0"/>
              <a:t>Troisième niveau</a:t>
            </a:r>
          </a:p>
          <a:p>
            <a:pPr lvl="3"/>
            <a:r>
              <a:rPr lang="nl-BE" smtClean="0"/>
              <a:t>Quatrième niveau</a:t>
            </a:r>
          </a:p>
          <a:p>
            <a:pPr lvl="4"/>
            <a:r>
              <a:rPr lang="nl-BE" smtClean="0"/>
              <a:t>Cinquième niveau</a:t>
            </a:r>
            <a:endParaRPr lang="fr-FR"/>
          </a:p>
        </p:txBody>
      </p:sp>
      <p:sp>
        <p:nvSpPr>
          <p:cNvPr id="5" name="Espace réservé de la date 4"/>
          <p:cNvSpPr>
            <a:spLocks noGrp="1"/>
          </p:cNvSpPr>
          <p:nvPr>
            <p:ph type="dt" sz="half" idx="10"/>
          </p:nvPr>
        </p:nvSpPr>
        <p:spPr/>
        <p:txBody>
          <a:bodyPr/>
          <a:lstStyle/>
          <a:p>
            <a:fld id="{369399BD-6FAC-DD40-9432-63A5D60D407E}" type="datetimeFigureOut">
              <a:rPr lang="fr-FR" smtClean="0"/>
              <a:pPr/>
              <a:t>9/03/16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CB96F04-7C82-FF49-8417-676F03C01CB1}"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nl-BE" smtClean="0"/>
              <a:t>Cliquez et modifiez le titre</a:t>
            </a:r>
            <a:endParaRPr lang="fr-FR"/>
          </a:p>
        </p:txBody>
      </p:sp>
      <p:sp>
        <p:nvSpPr>
          <p:cNvPr id="3" name="Espace réservé du texte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smtClean="0"/>
              <a:t>Cliquez pour modifier les styles du texte du masque</a:t>
            </a:r>
          </a:p>
        </p:txBody>
      </p:sp>
      <p:sp>
        <p:nvSpPr>
          <p:cNvPr id="4" name="Espace réservé du contenu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BE" smtClean="0"/>
              <a:t>Cliquez pour modifier les styles du texte du masque</a:t>
            </a:r>
          </a:p>
          <a:p>
            <a:pPr lvl="1"/>
            <a:r>
              <a:rPr lang="nl-BE" smtClean="0"/>
              <a:t>Deuxième niveau</a:t>
            </a:r>
          </a:p>
          <a:p>
            <a:pPr lvl="2"/>
            <a:r>
              <a:rPr lang="nl-BE" smtClean="0"/>
              <a:t>Troisième niveau</a:t>
            </a:r>
          </a:p>
          <a:p>
            <a:pPr lvl="3"/>
            <a:r>
              <a:rPr lang="nl-BE" smtClean="0"/>
              <a:t>Quatrième niveau</a:t>
            </a:r>
          </a:p>
          <a:p>
            <a:pPr lvl="4"/>
            <a:r>
              <a:rPr lang="nl-BE" smtClean="0"/>
              <a:t>Cinquième niveau</a:t>
            </a:r>
            <a:endParaRPr lang="fr-FR"/>
          </a:p>
        </p:txBody>
      </p:sp>
      <p:sp>
        <p:nvSpPr>
          <p:cNvPr id="5" name="Espace réservé du texte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smtClean="0"/>
              <a:t>Cliquez pour modifier les styles du texte du masque</a:t>
            </a:r>
          </a:p>
        </p:txBody>
      </p:sp>
      <p:sp>
        <p:nvSpPr>
          <p:cNvPr id="6" name="Espace réservé du contenu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BE" smtClean="0"/>
              <a:t>Cliquez pour modifier les styles du texte du masque</a:t>
            </a:r>
          </a:p>
          <a:p>
            <a:pPr lvl="1"/>
            <a:r>
              <a:rPr lang="nl-BE" smtClean="0"/>
              <a:t>Deuxième niveau</a:t>
            </a:r>
          </a:p>
          <a:p>
            <a:pPr lvl="2"/>
            <a:r>
              <a:rPr lang="nl-BE" smtClean="0"/>
              <a:t>Troisième niveau</a:t>
            </a:r>
          </a:p>
          <a:p>
            <a:pPr lvl="3"/>
            <a:r>
              <a:rPr lang="nl-BE" smtClean="0"/>
              <a:t>Quatrième niveau</a:t>
            </a:r>
          </a:p>
          <a:p>
            <a:pPr lvl="4"/>
            <a:r>
              <a:rPr lang="nl-BE" smtClean="0"/>
              <a:t>Cinquième niveau</a:t>
            </a:r>
            <a:endParaRPr lang="fr-FR"/>
          </a:p>
        </p:txBody>
      </p:sp>
      <p:sp>
        <p:nvSpPr>
          <p:cNvPr id="7" name="Espace réservé de la date 6"/>
          <p:cNvSpPr>
            <a:spLocks noGrp="1"/>
          </p:cNvSpPr>
          <p:nvPr>
            <p:ph type="dt" sz="half" idx="10"/>
          </p:nvPr>
        </p:nvSpPr>
        <p:spPr/>
        <p:txBody>
          <a:bodyPr/>
          <a:lstStyle/>
          <a:p>
            <a:fld id="{369399BD-6FAC-DD40-9432-63A5D60D407E}" type="datetimeFigureOut">
              <a:rPr lang="fr-FR" smtClean="0"/>
              <a:pPr/>
              <a:t>9/03/16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ACB96F04-7C82-FF49-8417-676F03C01CB1}"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nl-BE" smtClean="0"/>
              <a:t>Cliquez et modifiez le titre</a:t>
            </a:r>
            <a:endParaRPr lang="fr-FR"/>
          </a:p>
        </p:txBody>
      </p:sp>
      <p:sp>
        <p:nvSpPr>
          <p:cNvPr id="3" name="Espace réservé de la date 2"/>
          <p:cNvSpPr>
            <a:spLocks noGrp="1"/>
          </p:cNvSpPr>
          <p:nvPr>
            <p:ph type="dt" sz="half" idx="10"/>
          </p:nvPr>
        </p:nvSpPr>
        <p:spPr/>
        <p:txBody>
          <a:bodyPr/>
          <a:lstStyle/>
          <a:p>
            <a:fld id="{369399BD-6FAC-DD40-9432-63A5D60D407E}" type="datetimeFigureOut">
              <a:rPr lang="fr-FR" smtClean="0"/>
              <a:pPr/>
              <a:t>9/03/16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ACB96F04-7C82-FF49-8417-676F03C01CB1}"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369399BD-6FAC-DD40-9432-63A5D60D407E}" type="datetimeFigureOut">
              <a:rPr lang="fr-FR" smtClean="0"/>
              <a:pPr/>
              <a:t>9/03/16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ACB96F04-7C82-FF49-8417-676F03C01CB1}"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2" y="273050"/>
            <a:ext cx="3008313" cy="1162050"/>
          </a:xfrm>
        </p:spPr>
        <p:txBody>
          <a:bodyPr anchor="b"/>
          <a:lstStyle>
            <a:lvl1pPr algn="l">
              <a:defRPr sz="2000" b="1"/>
            </a:lvl1pPr>
          </a:lstStyle>
          <a:p>
            <a:r>
              <a:rPr lang="nl-BE" smtClean="0"/>
              <a:t>Cliquez et modifiez le titre</a:t>
            </a:r>
            <a:endParaRPr lang="fr-FR"/>
          </a:p>
        </p:txBody>
      </p:sp>
      <p:sp>
        <p:nvSpPr>
          <p:cNvPr id="3" name="Espace réservé du contenu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BE" smtClean="0"/>
              <a:t>Cliquez pour modifier les styles du texte du masque</a:t>
            </a:r>
          </a:p>
          <a:p>
            <a:pPr lvl="1"/>
            <a:r>
              <a:rPr lang="nl-BE" smtClean="0"/>
              <a:t>Deuxième niveau</a:t>
            </a:r>
          </a:p>
          <a:p>
            <a:pPr lvl="2"/>
            <a:r>
              <a:rPr lang="nl-BE" smtClean="0"/>
              <a:t>Troisième niveau</a:t>
            </a:r>
          </a:p>
          <a:p>
            <a:pPr lvl="3"/>
            <a:r>
              <a:rPr lang="nl-BE" smtClean="0"/>
              <a:t>Quatrième niveau</a:t>
            </a:r>
          </a:p>
          <a:p>
            <a:pPr lvl="4"/>
            <a:r>
              <a:rPr lang="nl-BE" smtClean="0"/>
              <a:t>Cinquième niveau</a:t>
            </a:r>
            <a:endParaRPr lang="fr-FR"/>
          </a:p>
        </p:txBody>
      </p:sp>
      <p:sp>
        <p:nvSpPr>
          <p:cNvPr id="4" name="Espace réservé du texte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smtClean="0"/>
              <a:t>Cliquez pour modifier les styles du texte du masque</a:t>
            </a:r>
          </a:p>
        </p:txBody>
      </p:sp>
      <p:sp>
        <p:nvSpPr>
          <p:cNvPr id="5" name="Espace réservé de la date 4"/>
          <p:cNvSpPr>
            <a:spLocks noGrp="1"/>
          </p:cNvSpPr>
          <p:nvPr>
            <p:ph type="dt" sz="half" idx="10"/>
          </p:nvPr>
        </p:nvSpPr>
        <p:spPr/>
        <p:txBody>
          <a:bodyPr/>
          <a:lstStyle/>
          <a:p>
            <a:fld id="{369399BD-6FAC-DD40-9432-63A5D60D407E}" type="datetimeFigureOut">
              <a:rPr lang="fr-FR" smtClean="0"/>
              <a:pPr/>
              <a:t>9/03/16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CB96F04-7C82-FF49-8417-676F03C01CB1}"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1"/>
            <a:ext cx="5486400" cy="566738"/>
          </a:xfrm>
        </p:spPr>
        <p:txBody>
          <a:bodyPr anchor="b"/>
          <a:lstStyle>
            <a:lvl1pPr algn="l">
              <a:defRPr sz="2000" b="1"/>
            </a:lvl1pPr>
          </a:lstStyle>
          <a:p>
            <a:r>
              <a:rPr lang="nl-BE"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smtClean="0"/>
              <a:t>Cliquez pour modifier les styles du texte du masque</a:t>
            </a:r>
          </a:p>
        </p:txBody>
      </p:sp>
      <p:sp>
        <p:nvSpPr>
          <p:cNvPr id="5" name="Espace réservé de la date 4"/>
          <p:cNvSpPr>
            <a:spLocks noGrp="1"/>
          </p:cNvSpPr>
          <p:nvPr>
            <p:ph type="dt" sz="half" idx="10"/>
          </p:nvPr>
        </p:nvSpPr>
        <p:spPr/>
        <p:txBody>
          <a:bodyPr/>
          <a:lstStyle/>
          <a:p>
            <a:fld id="{369399BD-6FAC-DD40-9432-63A5D60D407E}" type="datetimeFigureOut">
              <a:rPr lang="fr-FR" smtClean="0"/>
              <a:pPr/>
              <a:t>9/03/16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CB96F04-7C82-FF49-8417-676F03C01CB1}"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nl-BE"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nl-BE" smtClean="0"/>
              <a:t>Cliquez pour modifier les styles du texte du masque</a:t>
            </a:r>
          </a:p>
          <a:p>
            <a:pPr lvl="1"/>
            <a:r>
              <a:rPr lang="nl-BE" smtClean="0"/>
              <a:t>Deuxième niveau</a:t>
            </a:r>
          </a:p>
          <a:p>
            <a:pPr lvl="2"/>
            <a:r>
              <a:rPr lang="nl-BE" smtClean="0"/>
              <a:t>Troisième niveau</a:t>
            </a:r>
          </a:p>
          <a:p>
            <a:pPr lvl="3"/>
            <a:r>
              <a:rPr lang="nl-BE" smtClean="0"/>
              <a:t>Quatrième niveau</a:t>
            </a:r>
          </a:p>
          <a:p>
            <a:pPr lvl="4"/>
            <a:r>
              <a:rPr lang="nl-BE" smtClean="0"/>
              <a:t>Cinquième niveau</a:t>
            </a:r>
            <a:endParaRPr lang="fr-FR"/>
          </a:p>
        </p:txBody>
      </p:sp>
      <p:sp>
        <p:nvSpPr>
          <p:cNvPr id="4" name="Espace réservé de la date 3"/>
          <p:cNvSpPr>
            <a:spLocks noGrp="1"/>
          </p:cNvSpPr>
          <p:nvPr>
            <p:ph type="dt" sz="half" idx="10"/>
          </p:nvPr>
        </p:nvSpPr>
        <p:spPr/>
        <p:txBody>
          <a:bodyPr/>
          <a:lstStyle/>
          <a:p>
            <a:fld id="{369399BD-6FAC-DD40-9432-63A5D60D407E}" type="datetimeFigureOut">
              <a:rPr lang="fr-FR" smtClean="0"/>
              <a:pPr/>
              <a:t>9/03/16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CB96F04-7C82-FF49-8417-676F03C01CB1}"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0"/>
            <a:ext cx="2057400" cy="5851525"/>
          </a:xfrm>
        </p:spPr>
        <p:txBody>
          <a:bodyPr vert="eaVert"/>
          <a:lstStyle/>
          <a:p>
            <a:r>
              <a:rPr lang="nl-BE" smtClean="0"/>
              <a:t>Cliquez et modifiez le titre</a:t>
            </a:r>
            <a:endParaRPr lang="fr-FR"/>
          </a:p>
        </p:txBody>
      </p:sp>
      <p:sp>
        <p:nvSpPr>
          <p:cNvPr id="3" name="Espace réservé du texte vertical 2"/>
          <p:cNvSpPr>
            <a:spLocks noGrp="1"/>
          </p:cNvSpPr>
          <p:nvPr>
            <p:ph type="body" orient="vert" idx="1"/>
          </p:nvPr>
        </p:nvSpPr>
        <p:spPr>
          <a:xfrm>
            <a:off x="457200" y="274640"/>
            <a:ext cx="6019800" cy="5851525"/>
          </a:xfrm>
        </p:spPr>
        <p:txBody>
          <a:bodyPr vert="eaVert"/>
          <a:lstStyle/>
          <a:p>
            <a:pPr lvl="0"/>
            <a:r>
              <a:rPr lang="nl-BE" smtClean="0"/>
              <a:t>Cliquez pour modifier les styles du texte du masque</a:t>
            </a:r>
          </a:p>
          <a:p>
            <a:pPr lvl="1"/>
            <a:r>
              <a:rPr lang="nl-BE" smtClean="0"/>
              <a:t>Deuxième niveau</a:t>
            </a:r>
          </a:p>
          <a:p>
            <a:pPr lvl="2"/>
            <a:r>
              <a:rPr lang="nl-BE" smtClean="0"/>
              <a:t>Troisième niveau</a:t>
            </a:r>
          </a:p>
          <a:p>
            <a:pPr lvl="3"/>
            <a:r>
              <a:rPr lang="nl-BE" smtClean="0"/>
              <a:t>Quatrième niveau</a:t>
            </a:r>
          </a:p>
          <a:p>
            <a:pPr lvl="4"/>
            <a:r>
              <a:rPr lang="nl-BE" smtClean="0"/>
              <a:t>Cinquième niveau</a:t>
            </a:r>
            <a:endParaRPr lang="fr-FR"/>
          </a:p>
        </p:txBody>
      </p:sp>
      <p:sp>
        <p:nvSpPr>
          <p:cNvPr id="4" name="Espace réservé de la date 3"/>
          <p:cNvSpPr>
            <a:spLocks noGrp="1"/>
          </p:cNvSpPr>
          <p:nvPr>
            <p:ph type="dt" sz="half" idx="10"/>
          </p:nvPr>
        </p:nvSpPr>
        <p:spPr/>
        <p:txBody>
          <a:bodyPr/>
          <a:lstStyle/>
          <a:p>
            <a:fld id="{369399BD-6FAC-DD40-9432-63A5D60D407E}" type="datetimeFigureOut">
              <a:rPr lang="fr-FR" smtClean="0"/>
              <a:pPr/>
              <a:t>9/03/16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CB96F04-7C82-FF49-8417-676F03C01CB1}"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BE" smtClean="0"/>
              <a:t>Cliquez et modifiez le titre</a:t>
            </a:r>
            <a:endParaRPr lang="fr-FR"/>
          </a:p>
        </p:txBody>
      </p:sp>
      <p:sp>
        <p:nvSpPr>
          <p:cNvPr id="3" name="Espace réservé du texte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nl-BE" smtClean="0"/>
              <a:t>Cliquez pour modifier les styles du texte du masque</a:t>
            </a:r>
          </a:p>
          <a:p>
            <a:pPr lvl="1"/>
            <a:r>
              <a:rPr lang="nl-BE" smtClean="0"/>
              <a:t>Deuxième niveau</a:t>
            </a:r>
          </a:p>
          <a:p>
            <a:pPr lvl="2"/>
            <a:r>
              <a:rPr lang="nl-BE" smtClean="0"/>
              <a:t>Troisième niveau</a:t>
            </a:r>
          </a:p>
          <a:p>
            <a:pPr lvl="3"/>
            <a:r>
              <a:rPr lang="nl-BE" smtClean="0"/>
              <a:t>Quatrième niveau</a:t>
            </a:r>
          </a:p>
          <a:p>
            <a:pPr lvl="4"/>
            <a:r>
              <a:rPr lang="nl-BE" smtClean="0"/>
              <a:t>Cinquième niveau</a:t>
            </a:r>
            <a:endParaRPr lang="fr-FR"/>
          </a:p>
        </p:txBody>
      </p:sp>
      <p:sp>
        <p:nvSpPr>
          <p:cNvPr id="4" name="Espace réservé de la date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9399BD-6FAC-DD40-9432-63A5D60D407E}" type="datetimeFigureOut">
              <a:rPr lang="fr-FR" smtClean="0"/>
              <a:pPr/>
              <a:t>9/03/16</a:t>
            </a:fld>
            <a:endParaRPr lang="fr-FR"/>
          </a:p>
        </p:txBody>
      </p:sp>
      <p:sp>
        <p:nvSpPr>
          <p:cNvPr id="5" name="Espace réservé du pied de page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B96F04-7C82-FF49-8417-676F03C01CB1}" type="slidenum">
              <a:rPr lang="fr-FR" smtClean="0"/>
              <a:pPr/>
              <a:t>‹#›</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image" Target="../media/image3.png"/><Relationship Id="rId1" Type="http://schemas.openxmlformats.org/officeDocument/2006/relationships/tags" Target="../tags/tag1.xml"/><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tif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1" Type="http://schemas.openxmlformats.org/officeDocument/2006/relationships/image" Target="../media/image34.png"/><Relationship Id="rId12" Type="http://schemas.openxmlformats.org/officeDocument/2006/relationships/image" Target="../media/image35.png"/><Relationship Id="rId13" Type="http://schemas.openxmlformats.org/officeDocument/2006/relationships/image" Target="../media/image36.png"/><Relationship Id="rId14" Type="http://schemas.openxmlformats.org/officeDocument/2006/relationships/image" Target="../media/image37.png"/><Relationship Id="rId15" Type="http://schemas.openxmlformats.org/officeDocument/2006/relationships/image" Target="../media/image38.png"/><Relationship Id="rId16" Type="http://schemas.openxmlformats.org/officeDocument/2006/relationships/image" Target="../media/image39.png"/><Relationship Id="rId17" Type="http://schemas.openxmlformats.org/officeDocument/2006/relationships/image" Target="../media/image40.png"/><Relationship Id="rId18" Type="http://schemas.openxmlformats.org/officeDocument/2006/relationships/image" Target="../media/image41.png"/><Relationship Id="rId19" Type="http://schemas.openxmlformats.org/officeDocument/2006/relationships/image" Target="../media/image42.png"/><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30.png"/><Relationship Id="rId8" Type="http://schemas.openxmlformats.org/officeDocument/2006/relationships/image" Target="../media/image31.png"/><Relationship Id="rId9" Type="http://schemas.openxmlformats.org/officeDocument/2006/relationships/image" Target="../media/image32.png"/><Relationship Id="rId10"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image" Target="../media/image49.png"/><Relationship Id="rId10" Type="http://schemas.openxmlformats.org/officeDocument/2006/relationships/image" Target="../media/image50.pn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414945"/>
            <a:ext cx="7772400" cy="1976679"/>
          </a:xfrm>
        </p:spPr>
        <p:txBody>
          <a:bodyPr>
            <a:normAutofit/>
          </a:bodyPr>
          <a:lstStyle/>
          <a:p>
            <a:r>
              <a:rPr lang="en-US" sz="2800" dirty="0">
                <a:solidFill>
                  <a:srgbClr val="008000"/>
                </a:solidFill>
              </a:rPr>
              <a:t>Single amino acid substitution in the HIV-2 gp36 ectodomain part interacting with BST-2 impairs viral release</a:t>
            </a:r>
            <a:r>
              <a:rPr lang="fr-FR" sz="2800" dirty="0" smtClean="0">
                <a:solidFill>
                  <a:srgbClr val="008000"/>
                </a:solidFill>
              </a:rPr>
              <a:t> </a:t>
            </a:r>
            <a:endParaRPr lang="fr-FR" sz="2800" dirty="0">
              <a:solidFill>
                <a:srgbClr val="008000"/>
              </a:solidFill>
            </a:endParaRPr>
          </a:p>
        </p:txBody>
      </p:sp>
      <p:sp>
        <p:nvSpPr>
          <p:cNvPr id="3" name="Sous-titre 2"/>
          <p:cNvSpPr>
            <a:spLocks noGrp="1"/>
          </p:cNvSpPr>
          <p:nvPr>
            <p:ph type="subTitle" idx="1"/>
          </p:nvPr>
        </p:nvSpPr>
        <p:spPr>
          <a:xfrm>
            <a:off x="312775" y="4516844"/>
            <a:ext cx="8622331" cy="1752600"/>
          </a:xfrm>
        </p:spPr>
        <p:txBody>
          <a:bodyPr>
            <a:normAutofit/>
          </a:bodyPr>
          <a:lstStyle/>
          <a:p>
            <a:r>
              <a:rPr lang="fr-FR" sz="2000" dirty="0" smtClean="0"/>
              <a:t>Dufrasne François</a:t>
            </a:r>
          </a:p>
          <a:p>
            <a:r>
              <a:rPr lang="fr-FR" sz="2000" dirty="0" smtClean="0"/>
              <a:t>Assistant, PhD student</a:t>
            </a:r>
          </a:p>
          <a:p>
            <a:r>
              <a:rPr lang="fr-FR" sz="2000" dirty="0" smtClean="0"/>
              <a:t>AIDS Reference Laboratory</a:t>
            </a:r>
          </a:p>
          <a:p>
            <a:r>
              <a:rPr lang="fr-FR" sz="2000" dirty="0" smtClean="0"/>
              <a:t>Pôle de microbiologie médicale (MBLG-Université catholique de Louvain, Belgium)</a:t>
            </a:r>
            <a:endParaRPr lang="fr-FR" sz="2000" dirty="0"/>
          </a:p>
        </p:txBody>
      </p:sp>
      <p:pic>
        <p:nvPicPr>
          <p:cNvPr id="5" name="Picture 3" descr="C:\Users\frdufrasne\Desktop\UCL_mention_quadri282.jpg"/>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312775" y="211388"/>
            <a:ext cx="1386565" cy="1845789"/>
          </a:xfrm>
          <a:prstGeom prst="rect">
            <a:avLst/>
          </a:prstGeom>
          <a:noFill/>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pic>
      <p:pic>
        <p:nvPicPr>
          <p:cNvPr id="7" name="Image 6" descr="Capture d’écran 2016-03-07 à 10.42.39.png"/>
          <p:cNvPicPr>
            <a:picLocks noChangeAspect="1"/>
          </p:cNvPicPr>
          <p:nvPr/>
        </p:nvPicPr>
        <p:blipFill>
          <a:blip r:embed="rId4"/>
          <a:stretch>
            <a:fillRect/>
          </a:stretch>
        </p:blipFill>
        <p:spPr>
          <a:xfrm>
            <a:off x="4715267" y="211388"/>
            <a:ext cx="4219839" cy="901750"/>
          </a:xfrm>
          <a:prstGeom prst="rect">
            <a:avLst/>
          </a:prstGeom>
        </p:spPr>
      </p:pic>
      <p:sp>
        <p:nvSpPr>
          <p:cNvPr id="8" name="ZoneTexte 7"/>
          <p:cNvSpPr txBox="1"/>
          <p:nvPr/>
        </p:nvSpPr>
        <p:spPr>
          <a:xfrm>
            <a:off x="6238976" y="1570726"/>
            <a:ext cx="2696129" cy="369332"/>
          </a:xfrm>
          <a:prstGeom prst="rect">
            <a:avLst/>
          </a:prstGeom>
          <a:noFill/>
        </p:spPr>
        <p:txBody>
          <a:bodyPr wrap="square" rtlCol="0">
            <a:spAutoFit/>
          </a:bodyPr>
          <a:lstStyle/>
          <a:p>
            <a:r>
              <a:rPr lang="fr-FR"/>
              <a:t>Madrid, March 10th 2016</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40"/>
            <a:ext cx="8229600" cy="709229"/>
          </a:xfrm>
        </p:spPr>
        <p:style>
          <a:lnRef idx="1">
            <a:schemeClr val="accent2"/>
          </a:lnRef>
          <a:fillRef idx="2">
            <a:schemeClr val="accent2"/>
          </a:fillRef>
          <a:effectRef idx="1">
            <a:schemeClr val="accent2"/>
          </a:effectRef>
          <a:fontRef idx="minor">
            <a:schemeClr val="dk1"/>
          </a:fontRef>
        </p:style>
        <p:txBody>
          <a:bodyPr>
            <a:normAutofit/>
          </a:bodyPr>
          <a:lstStyle/>
          <a:p>
            <a:r>
              <a:rPr lang="fr-FR" sz="3200" err="1" smtClean="0"/>
              <a:t>Human</a:t>
            </a:r>
            <a:r>
              <a:rPr lang="fr-FR" sz="3200" smtClean="0"/>
              <a:t> immunodeficiency </a:t>
            </a:r>
            <a:r>
              <a:rPr lang="fr-FR" sz="3200" dirty="0" err="1" smtClean="0"/>
              <a:t>v</a:t>
            </a:r>
            <a:r>
              <a:rPr lang="fr-FR" sz="3200" smtClean="0"/>
              <a:t>iruses </a:t>
            </a:r>
            <a:r>
              <a:rPr lang="fr-FR" sz="3200" dirty="0" smtClean="0"/>
              <a:t>type 1 and 2</a:t>
            </a:r>
            <a:endParaRPr lang="fr-FR" sz="3200" dirty="0"/>
          </a:p>
        </p:txBody>
      </p:sp>
      <p:sp>
        <p:nvSpPr>
          <p:cNvPr id="3" name="Espace réservé du contenu 2"/>
          <p:cNvSpPr>
            <a:spLocks noGrp="1"/>
          </p:cNvSpPr>
          <p:nvPr>
            <p:ph idx="1"/>
          </p:nvPr>
        </p:nvSpPr>
        <p:spPr>
          <a:xfrm flipV="1">
            <a:off x="457200" y="6812282"/>
            <a:ext cx="8229600" cy="45719"/>
          </a:xfrm>
        </p:spPr>
        <p:txBody>
          <a:bodyPr>
            <a:normAutofit fontScale="25000" lnSpcReduction="20000"/>
          </a:bodyPr>
          <a:lstStyle/>
          <a:p>
            <a:endParaRPr lang="fr-FR" dirty="0"/>
          </a:p>
        </p:txBody>
      </p:sp>
      <p:pic>
        <p:nvPicPr>
          <p:cNvPr id="4" name="Image 3" descr="Figure1_Sharp.png"/>
          <p:cNvPicPr>
            <a:picLocks noChangeAspect="1"/>
          </p:cNvPicPr>
          <p:nvPr/>
        </p:nvPicPr>
        <p:blipFill>
          <a:blip r:embed="rId4"/>
          <a:srcRect b="16999"/>
          <a:stretch>
            <a:fillRect/>
          </a:stretch>
        </p:blipFill>
        <p:spPr>
          <a:xfrm>
            <a:off x="1887160" y="2675293"/>
            <a:ext cx="5350733" cy="3683105"/>
          </a:xfrm>
          <a:prstGeom prst="rect">
            <a:avLst/>
          </a:prstGeom>
          <a:effectLst>
            <a:glow rad="101600">
              <a:schemeClr val="bg1">
                <a:lumMod val="65000"/>
                <a:alpha val="64000"/>
              </a:schemeClr>
            </a:glow>
            <a:softEdge rad="25400"/>
          </a:effectLst>
        </p:spPr>
      </p:pic>
      <p:sp>
        <p:nvSpPr>
          <p:cNvPr id="5" name="ZoneTexte 4"/>
          <p:cNvSpPr txBox="1"/>
          <p:nvPr/>
        </p:nvSpPr>
        <p:spPr>
          <a:xfrm>
            <a:off x="3659647" y="6366005"/>
            <a:ext cx="6677728" cy="276999"/>
          </a:xfrm>
          <a:prstGeom prst="rect">
            <a:avLst/>
          </a:prstGeom>
          <a:noFill/>
        </p:spPr>
        <p:txBody>
          <a:bodyPr wrap="square" rtlCol="0">
            <a:spAutoFit/>
          </a:bodyPr>
          <a:lstStyle/>
          <a:p>
            <a:r>
              <a:rPr lang="fr-FR" sz="1200" dirty="0" err="1" smtClean="0"/>
              <a:t>Origins</a:t>
            </a:r>
            <a:r>
              <a:rPr lang="fr-FR" sz="1200" dirty="0" smtClean="0"/>
              <a:t> of AIDS </a:t>
            </a:r>
            <a:r>
              <a:rPr lang="fr-FR" sz="1200" dirty="0" err="1" smtClean="0"/>
              <a:t>viruses</a:t>
            </a:r>
            <a:r>
              <a:rPr lang="fr-FR" sz="1200" dirty="0" smtClean="0"/>
              <a:t>, from Sharp and Hahn, </a:t>
            </a:r>
            <a:r>
              <a:rPr lang="fr-FR" sz="1200" i="1" dirty="0" smtClean="0"/>
              <a:t>Cold </a:t>
            </a:r>
            <a:r>
              <a:rPr lang="fr-FR" sz="1200" i="1" dirty="0" err="1" smtClean="0"/>
              <a:t>Spring</a:t>
            </a:r>
            <a:r>
              <a:rPr lang="fr-FR" sz="1200" i="1" dirty="0" smtClean="0"/>
              <a:t> </a:t>
            </a:r>
            <a:r>
              <a:rPr lang="fr-FR" sz="1200" i="1" dirty="0" err="1" smtClean="0"/>
              <a:t>Harb</a:t>
            </a:r>
            <a:r>
              <a:rPr lang="fr-FR" sz="1200" i="1" dirty="0" smtClean="0"/>
              <a:t> </a:t>
            </a:r>
            <a:r>
              <a:rPr lang="fr-FR" sz="1200" i="1" dirty="0" err="1" smtClean="0"/>
              <a:t>Perspect</a:t>
            </a:r>
            <a:r>
              <a:rPr lang="fr-FR" sz="1200" i="1" dirty="0" smtClean="0"/>
              <a:t> Med</a:t>
            </a:r>
            <a:r>
              <a:rPr lang="fr-FR" sz="1200" dirty="0" smtClean="0"/>
              <a:t> 2011</a:t>
            </a:r>
            <a:endParaRPr lang="fr-FR" sz="1200" dirty="0"/>
          </a:p>
        </p:txBody>
      </p:sp>
      <p:sp>
        <p:nvSpPr>
          <p:cNvPr id="6" name="ZoneTexte 5"/>
          <p:cNvSpPr txBox="1"/>
          <p:nvPr/>
        </p:nvSpPr>
        <p:spPr>
          <a:xfrm>
            <a:off x="340931" y="1207474"/>
            <a:ext cx="8191532" cy="923330"/>
          </a:xfrm>
          <a:prstGeom prst="rect">
            <a:avLst/>
          </a:prstGeom>
          <a:noFill/>
        </p:spPr>
        <p:txBody>
          <a:bodyPr wrap="square" rtlCol="0">
            <a:spAutoFit/>
          </a:bodyPr>
          <a:lstStyle/>
          <a:p>
            <a:pPr>
              <a:buFont typeface="Arial"/>
              <a:buChar char="•"/>
            </a:pPr>
            <a:r>
              <a:rPr lang="fr-FR" dirty="0" smtClean="0"/>
              <a:t> </a:t>
            </a:r>
            <a:r>
              <a:rPr lang="fr-FR" dirty="0" err="1" smtClean="0"/>
              <a:t>Interspecies</a:t>
            </a:r>
            <a:r>
              <a:rPr lang="fr-FR" dirty="0" smtClean="0"/>
              <a:t> transmissions: </a:t>
            </a:r>
          </a:p>
          <a:p>
            <a:r>
              <a:rPr lang="fr-FR" smtClean="0"/>
              <a:t> </a:t>
            </a:r>
            <a:endParaRPr lang="fr-FR" smtClean="0">
              <a:solidFill>
                <a:srgbClr val="008000"/>
              </a:solidFill>
              <a:sym typeface="Wingdings"/>
            </a:endParaRPr>
          </a:p>
          <a:p>
            <a:r>
              <a:rPr lang="fr-FR" dirty="0" smtClean="0">
                <a:sym typeface="Wingdings"/>
              </a:rPr>
              <a:t>                                             </a:t>
            </a:r>
          </a:p>
        </p:txBody>
      </p:sp>
      <p:sp>
        <p:nvSpPr>
          <p:cNvPr id="7" name="Rectangle 6"/>
          <p:cNvSpPr/>
          <p:nvPr/>
        </p:nvSpPr>
        <p:spPr>
          <a:xfrm>
            <a:off x="340931" y="2204521"/>
            <a:ext cx="8656615" cy="369332"/>
          </a:xfrm>
          <a:prstGeom prst="rect">
            <a:avLst/>
          </a:prstGeom>
        </p:spPr>
        <p:txBody>
          <a:bodyPr wrap="square">
            <a:spAutoFit/>
          </a:bodyPr>
          <a:lstStyle/>
          <a:p>
            <a:pPr>
              <a:buFont typeface="Arial"/>
              <a:buChar char="•"/>
            </a:pPr>
            <a:r>
              <a:rPr lang="fr-FR" dirty="0" smtClean="0">
                <a:sym typeface="Wingdings"/>
              </a:rPr>
              <a:t> </a:t>
            </a:r>
            <a:r>
              <a:rPr lang="fr-FR" dirty="0" err="1" smtClean="0">
                <a:sym typeface="Wingdings"/>
              </a:rPr>
              <a:t>Although</a:t>
            </a:r>
            <a:r>
              <a:rPr lang="fr-FR" dirty="0" smtClean="0">
                <a:sym typeface="Wingdings"/>
              </a:rPr>
              <a:t> HIV-1 </a:t>
            </a:r>
            <a:r>
              <a:rPr lang="fr-FR" dirty="0" err="1" smtClean="0">
                <a:sym typeface="Wingdings"/>
              </a:rPr>
              <a:t>is</a:t>
            </a:r>
            <a:r>
              <a:rPr lang="fr-FR" dirty="0" smtClean="0">
                <a:sym typeface="Wingdings"/>
              </a:rPr>
              <a:t> </a:t>
            </a:r>
            <a:r>
              <a:rPr lang="fr-FR" dirty="0" err="1" smtClean="0">
                <a:sym typeface="Wingdings"/>
              </a:rPr>
              <a:t>found</a:t>
            </a:r>
            <a:r>
              <a:rPr lang="fr-FR" dirty="0" smtClean="0">
                <a:sym typeface="Wingdings"/>
              </a:rPr>
              <a:t> </a:t>
            </a:r>
            <a:r>
              <a:rPr lang="fr-FR" dirty="0" err="1" smtClean="0">
                <a:sym typeface="Wingdings"/>
              </a:rPr>
              <a:t>worldwide</a:t>
            </a:r>
            <a:r>
              <a:rPr lang="fr-FR" dirty="0" smtClean="0">
                <a:sym typeface="Wingdings"/>
              </a:rPr>
              <a:t>, HIV-2 </a:t>
            </a:r>
            <a:r>
              <a:rPr lang="fr-FR" dirty="0" err="1" smtClean="0">
                <a:sym typeface="Wingdings"/>
              </a:rPr>
              <a:t>is</a:t>
            </a:r>
            <a:r>
              <a:rPr lang="fr-FR" dirty="0" smtClean="0">
                <a:sym typeface="Wingdings"/>
              </a:rPr>
              <a:t> </a:t>
            </a:r>
            <a:r>
              <a:rPr lang="fr-FR" dirty="0" err="1" smtClean="0">
                <a:sym typeface="Wingdings"/>
              </a:rPr>
              <a:t>mainly</a:t>
            </a:r>
            <a:r>
              <a:rPr lang="fr-FR" dirty="0" smtClean="0">
                <a:sym typeface="Wingdings"/>
              </a:rPr>
              <a:t> </a:t>
            </a:r>
            <a:r>
              <a:rPr lang="fr-FR" dirty="0" err="1" smtClean="0">
                <a:sym typeface="Wingdings"/>
              </a:rPr>
              <a:t>localized</a:t>
            </a:r>
            <a:r>
              <a:rPr lang="fr-FR" dirty="0" smtClean="0">
                <a:sym typeface="Wingdings"/>
              </a:rPr>
              <a:t> in West </a:t>
            </a:r>
            <a:r>
              <a:rPr lang="fr-FR" dirty="0" err="1" smtClean="0">
                <a:sym typeface="Wingdings"/>
              </a:rPr>
              <a:t>Africa</a:t>
            </a:r>
            <a:r>
              <a:rPr lang="fr-FR" dirty="0" smtClean="0"/>
              <a:t> </a:t>
            </a:r>
            <a:endParaRPr lang="fr-FR" dirty="0"/>
          </a:p>
        </p:txBody>
      </p:sp>
      <p:sp>
        <p:nvSpPr>
          <p:cNvPr id="8" name="ZoneTexte 7"/>
          <p:cNvSpPr txBox="1"/>
          <p:nvPr/>
        </p:nvSpPr>
        <p:spPr>
          <a:xfrm>
            <a:off x="340931" y="1835188"/>
            <a:ext cx="4470879" cy="369332"/>
          </a:xfrm>
          <a:prstGeom prst="rect">
            <a:avLst/>
          </a:prstGeom>
          <a:noFill/>
        </p:spPr>
        <p:txBody>
          <a:bodyPr wrap="square" rtlCol="0">
            <a:spAutoFit/>
          </a:bodyPr>
          <a:lstStyle/>
          <a:p>
            <a:r>
              <a:rPr lang="fr-FR" dirty="0" smtClean="0"/>
              <a:t> - </a:t>
            </a:r>
            <a:r>
              <a:rPr lang="fr-FR" dirty="0" err="1" smtClean="0"/>
              <a:t>SIVcpz</a:t>
            </a:r>
            <a:r>
              <a:rPr lang="fr-FR" dirty="0" smtClean="0"/>
              <a:t> </a:t>
            </a:r>
            <a:r>
              <a:rPr lang="fr-FR" dirty="0" err="1" smtClean="0">
                <a:sym typeface="Wingdings"/>
              </a:rPr>
              <a:t></a:t>
            </a:r>
            <a:r>
              <a:rPr lang="fr-FR" dirty="0" smtClean="0">
                <a:sym typeface="Wingdings"/>
              </a:rPr>
              <a:t> </a:t>
            </a:r>
            <a:r>
              <a:rPr lang="fr-FR" dirty="0" smtClean="0">
                <a:solidFill>
                  <a:srgbClr val="FF0000"/>
                </a:solidFill>
                <a:sym typeface="Wingdings"/>
              </a:rPr>
              <a:t>HIV-1</a:t>
            </a:r>
            <a:endParaRPr lang="fr-FR" dirty="0">
              <a:solidFill>
                <a:srgbClr val="FF0000"/>
              </a:solidFill>
            </a:endParaRPr>
          </a:p>
        </p:txBody>
      </p:sp>
      <p:cxnSp>
        <p:nvCxnSpPr>
          <p:cNvPr id="10" name="Connecteur droit avec flèche 9"/>
          <p:cNvCxnSpPr/>
          <p:nvPr/>
        </p:nvCxnSpPr>
        <p:spPr>
          <a:xfrm rot="10800000" flipV="1">
            <a:off x="5652536" y="2871104"/>
            <a:ext cx="804949" cy="232551"/>
          </a:xfrm>
          <a:prstGeom prst="straightConnector1">
            <a:avLst/>
          </a:prstGeom>
          <a:ln>
            <a:solidFill>
              <a:srgbClr val="008000"/>
            </a:solidFill>
            <a:tailEnd type="arrow"/>
          </a:ln>
          <a:effectLst>
            <a:outerShdw blurRad="40000" dist="20000" dir="5400000" rotWithShape="0">
              <a:srgbClr val="008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2" name="Connecteur droit avec flèche 11"/>
          <p:cNvCxnSpPr/>
          <p:nvPr/>
        </p:nvCxnSpPr>
        <p:spPr>
          <a:xfrm rot="10800000">
            <a:off x="7047779" y="4516845"/>
            <a:ext cx="769175" cy="160996"/>
          </a:xfrm>
          <a:prstGeom prst="straightConnector1">
            <a:avLst/>
          </a:prstGeom>
          <a:ln>
            <a:solidFill>
              <a:srgbClr val="FF0000"/>
            </a:solidFill>
            <a:tailEnd type="arrow"/>
          </a:ln>
          <a:effectLst>
            <a:outerShdw blurRad="40000" dist="20000" dir="5400000" rotWithShape="0">
              <a:srgbClr val="FF0000">
                <a:alpha val="38000"/>
              </a:srgbClr>
            </a:outerShdw>
          </a:effectLst>
        </p:spPr>
        <p:style>
          <a:lnRef idx="2">
            <a:schemeClr val="accent1"/>
          </a:lnRef>
          <a:fillRef idx="0">
            <a:schemeClr val="accent1"/>
          </a:fillRef>
          <a:effectRef idx="1">
            <a:schemeClr val="accent1"/>
          </a:effectRef>
          <a:fontRef idx="minor">
            <a:schemeClr val="tx1"/>
          </a:fontRef>
        </p:style>
      </p:cxnSp>
      <p:sp>
        <p:nvSpPr>
          <p:cNvPr id="11" name="ZoneTexte 10"/>
          <p:cNvSpPr txBox="1"/>
          <p:nvPr/>
        </p:nvSpPr>
        <p:spPr>
          <a:xfrm>
            <a:off x="396001" y="1515027"/>
            <a:ext cx="2350339" cy="369332"/>
          </a:xfrm>
          <a:prstGeom prst="rect">
            <a:avLst/>
          </a:prstGeom>
          <a:noFill/>
        </p:spPr>
        <p:txBody>
          <a:bodyPr wrap="square" rtlCol="0">
            <a:spAutoFit/>
          </a:bodyPr>
          <a:lstStyle/>
          <a:p>
            <a:r>
              <a:rPr lang="fr-FR" smtClean="0"/>
              <a:t>- SIVsmm </a:t>
            </a:r>
            <a:r>
              <a:rPr lang="fr-FR" smtClean="0">
                <a:sym typeface="Wingdings"/>
              </a:rPr>
              <a:t> </a:t>
            </a:r>
            <a:r>
              <a:rPr lang="fr-FR" smtClean="0">
                <a:solidFill>
                  <a:srgbClr val="008000"/>
                </a:solidFill>
                <a:sym typeface="Wingdings"/>
              </a:rPr>
              <a:t>HIV-2 </a:t>
            </a:r>
            <a:endParaRPr lang="fr-F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9"/>
            <a:ext cx="8229600" cy="879170"/>
          </a:xfrm>
        </p:spPr>
        <p:style>
          <a:lnRef idx="1">
            <a:schemeClr val="accent2"/>
          </a:lnRef>
          <a:fillRef idx="2">
            <a:schemeClr val="accent2"/>
          </a:fillRef>
          <a:effectRef idx="1">
            <a:schemeClr val="accent2"/>
          </a:effectRef>
          <a:fontRef idx="minor">
            <a:schemeClr val="dk1"/>
          </a:fontRef>
        </p:style>
        <p:txBody>
          <a:bodyPr>
            <a:normAutofit/>
          </a:bodyPr>
          <a:lstStyle/>
          <a:p>
            <a:r>
              <a:rPr lang="fr-FR" sz="2800" dirty="0" err="1" smtClean="0"/>
              <a:t>Clinical</a:t>
            </a:r>
            <a:r>
              <a:rPr lang="fr-FR" sz="2800" dirty="0" smtClean="0"/>
              <a:t> </a:t>
            </a:r>
            <a:r>
              <a:rPr lang="fr-FR" sz="2800" dirty="0" err="1" smtClean="0"/>
              <a:t>features</a:t>
            </a:r>
            <a:r>
              <a:rPr lang="fr-FR" sz="2800" dirty="0" smtClean="0"/>
              <a:t> of HIV-2 infection</a:t>
            </a:r>
            <a:endParaRPr lang="fr-FR" sz="2800" dirty="0"/>
          </a:p>
        </p:txBody>
      </p:sp>
      <p:sp>
        <p:nvSpPr>
          <p:cNvPr id="3" name="Espace réservé du contenu 2"/>
          <p:cNvSpPr>
            <a:spLocks noGrp="1"/>
          </p:cNvSpPr>
          <p:nvPr>
            <p:ph idx="1"/>
          </p:nvPr>
        </p:nvSpPr>
        <p:spPr>
          <a:xfrm flipV="1">
            <a:off x="457200" y="6662466"/>
            <a:ext cx="8229600" cy="45719"/>
          </a:xfrm>
        </p:spPr>
        <p:txBody>
          <a:bodyPr>
            <a:normAutofit fontScale="25000" lnSpcReduction="20000"/>
          </a:bodyPr>
          <a:lstStyle/>
          <a:p>
            <a:endParaRPr lang="fr-FR" dirty="0"/>
          </a:p>
        </p:txBody>
      </p:sp>
      <p:sp>
        <p:nvSpPr>
          <p:cNvPr id="4" name="ZoneTexte 3"/>
          <p:cNvSpPr txBox="1"/>
          <p:nvPr/>
        </p:nvSpPr>
        <p:spPr>
          <a:xfrm>
            <a:off x="457202" y="2039288"/>
            <a:ext cx="8495625" cy="3046988"/>
          </a:xfrm>
          <a:prstGeom prst="rect">
            <a:avLst/>
          </a:prstGeom>
          <a:noFill/>
        </p:spPr>
        <p:txBody>
          <a:bodyPr wrap="square" rtlCol="0">
            <a:spAutoFit/>
          </a:bodyPr>
          <a:lstStyle/>
          <a:p>
            <a:pPr>
              <a:buFont typeface="Arial"/>
              <a:buChar char="•"/>
            </a:pPr>
            <a:r>
              <a:rPr lang="fr-FR" sz="2400" dirty="0" smtClean="0"/>
              <a:t> The asymptomatic phase </a:t>
            </a:r>
            <a:r>
              <a:rPr lang="fr-FR" sz="2400" dirty="0" err="1" smtClean="0"/>
              <a:t>is</a:t>
            </a:r>
            <a:r>
              <a:rPr lang="fr-FR" sz="2400" dirty="0" smtClean="0"/>
              <a:t> longer </a:t>
            </a:r>
            <a:r>
              <a:rPr lang="fr-FR" sz="2400" dirty="0" err="1" smtClean="0"/>
              <a:t>than</a:t>
            </a:r>
            <a:r>
              <a:rPr lang="fr-FR" sz="2400" dirty="0" smtClean="0"/>
              <a:t> HIV-1 </a:t>
            </a:r>
            <a:r>
              <a:rPr lang="fr-FR" sz="2400" dirty="0" err="1" smtClean="0"/>
              <a:t>disease</a:t>
            </a:r>
            <a:r>
              <a:rPr lang="fr-FR" sz="2400" dirty="0" smtClean="0"/>
              <a:t> progression</a:t>
            </a:r>
          </a:p>
          <a:p>
            <a:endParaRPr lang="fr-FR" sz="2400" dirty="0" smtClean="0"/>
          </a:p>
          <a:p>
            <a:pPr>
              <a:buFont typeface="Arial"/>
              <a:buChar char="•"/>
            </a:pPr>
            <a:r>
              <a:rPr lang="fr-FR" sz="2400" dirty="0" smtClean="0"/>
              <a:t> HIV-2 can cause AIDS, but </a:t>
            </a:r>
            <a:r>
              <a:rPr lang="fr-FR" sz="2400" dirty="0" err="1" smtClean="0"/>
              <a:t>there</a:t>
            </a:r>
            <a:r>
              <a:rPr lang="fr-FR" sz="2400" dirty="0" smtClean="0"/>
              <a:t> are a lot of long </a:t>
            </a:r>
            <a:r>
              <a:rPr lang="fr-FR" sz="2400" dirty="0" err="1" smtClean="0"/>
              <a:t>term</a:t>
            </a:r>
            <a:r>
              <a:rPr lang="fr-FR" sz="2400" dirty="0" smtClean="0"/>
              <a:t> </a:t>
            </a:r>
            <a:r>
              <a:rPr lang="fr-FR" sz="2400" dirty="0" err="1" smtClean="0"/>
              <a:t>non-</a:t>
            </a:r>
            <a:r>
              <a:rPr lang="fr-FR" sz="2400" dirty="0" smtClean="0"/>
              <a:t> </a:t>
            </a:r>
            <a:r>
              <a:rPr lang="fr-FR" sz="2400" dirty="0" err="1" smtClean="0"/>
              <a:t>progressors</a:t>
            </a:r>
            <a:endParaRPr lang="fr-FR" sz="2400" dirty="0" smtClean="0"/>
          </a:p>
          <a:p>
            <a:endParaRPr lang="fr-FR" sz="2400" dirty="0" smtClean="0"/>
          </a:p>
          <a:p>
            <a:pPr>
              <a:buFont typeface="Arial"/>
              <a:buChar char="•"/>
            </a:pPr>
            <a:r>
              <a:rPr lang="fr-FR" sz="2400" dirty="0" smtClean="0"/>
              <a:t> The viral </a:t>
            </a:r>
            <a:r>
              <a:rPr lang="fr-FR" sz="2400" dirty="0" err="1" smtClean="0"/>
              <a:t>load</a:t>
            </a:r>
            <a:r>
              <a:rPr lang="fr-FR" sz="2400" dirty="0" smtClean="0"/>
              <a:t> </a:t>
            </a:r>
            <a:r>
              <a:rPr lang="fr-FR" sz="2400" dirty="0" err="1" smtClean="0"/>
              <a:t>is</a:t>
            </a:r>
            <a:r>
              <a:rPr lang="fr-FR" sz="2400" dirty="0" smtClean="0"/>
              <a:t> </a:t>
            </a:r>
            <a:r>
              <a:rPr lang="fr-FR" sz="2400" dirty="0" err="1" smtClean="0"/>
              <a:t>always</a:t>
            </a:r>
            <a:r>
              <a:rPr lang="fr-FR" sz="2400" dirty="0" smtClean="0"/>
              <a:t> </a:t>
            </a:r>
            <a:r>
              <a:rPr lang="fr-FR" sz="2400" dirty="0" err="1" smtClean="0"/>
              <a:t>lower</a:t>
            </a:r>
            <a:r>
              <a:rPr lang="fr-FR" sz="2400" dirty="0" smtClean="0"/>
              <a:t> </a:t>
            </a:r>
            <a:r>
              <a:rPr lang="fr-FR" sz="2400" dirty="0" err="1" smtClean="0"/>
              <a:t>compared</a:t>
            </a:r>
            <a:r>
              <a:rPr lang="fr-FR" sz="2400" dirty="0" smtClean="0"/>
              <a:t> to HIV-1. The HIV-2- positive </a:t>
            </a:r>
            <a:r>
              <a:rPr lang="fr-FR" sz="2400" dirty="0" err="1" smtClean="0"/>
              <a:t>individuals</a:t>
            </a:r>
            <a:r>
              <a:rPr lang="fr-FR" sz="2400" dirty="0" smtClean="0"/>
              <a:t> </a:t>
            </a:r>
            <a:r>
              <a:rPr lang="fr-FR" sz="2400" dirty="0" err="1" smtClean="0"/>
              <a:t>seem</a:t>
            </a:r>
            <a:r>
              <a:rPr lang="fr-FR" sz="2400" dirty="0" smtClean="0"/>
              <a:t> to « control » the infection, </a:t>
            </a:r>
            <a:r>
              <a:rPr lang="fr-FR" sz="2400" dirty="0" err="1" smtClean="0"/>
              <a:t>without</a:t>
            </a:r>
            <a:r>
              <a:rPr lang="fr-FR" sz="2400" dirty="0" smtClean="0"/>
              <a:t> ART.</a:t>
            </a:r>
          </a:p>
          <a:p>
            <a:endParaRPr lang="fr-FR" sz="24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a:xfrm flipV="1">
            <a:off x="457200" y="6126165"/>
            <a:ext cx="8229600" cy="45719"/>
          </a:xfrm>
        </p:spPr>
        <p:txBody>
          <a:bodyPr>
            <a:normAutofit fontScale="25000" lnSpcReduction="20000"/>
          </a:bodyPr>
          <a:lstStyle/>
          <a:p>
            <a:endParaRPr lang="fr-FR"/>
          </a:p>
        </p:txBody>
      </p:sp>
      <p:sp>
        <p:nvSpPr>
          <p:cNvPr id="4" name="ZoneTexte 3"/>
          <p:cNvSpPr txBox="1"/>
          <p:nvPr/>
        </p:nvSpPr>
        <p:spPr>
          <a:xfrm>
            <a:off x="457200" y="1417638"/>
            <a:ext cx="3511827" cy="1600438"/>
          </a:xfrm>
          <a:prstGeom prst="rect">
            <a:avLst/>
          </a:prstGeom>
          <a:noFill/>
        </p:spPr>
        <p:txBody>
          <a:bodyPr wrap="square" rtlCol="0">
            <a:spAutoFit/>
          </a:bodyPr>
          <a:lstStyle/>
          <a:p>
            <a:r>
              <a:rPr lang="en-GB" sz="2000" dirty="0" err="1" smtClean="0"/>
              <a:t>Phylodynamics</a:t>
            </a:r>
            <a:r>
              <a:rPr lang="en-GB" sz="2000" dirty="0" smtClean="0"/>
              <a:t> of HIV-1 and HIV-2 in the same community:</a:t>
            </a:r>
          </a:p>
          <a:p>
            <a:endParaRPr lang="en-GB" sz="2000" dirty="0" smtClean="0"/>
          </a:p>
          <a:p>
            <a:endParaRPr lang="en-GB" sz="2000" dirty="0" smtClean="0"/>
          </a:p>
          <a:p>
            <a:endParaRPr lang="en-GB" dirty="0" smtClean="0"/>
          </a:p>
        </p:txBody>
      </p:sp>
      <p:pic>
        <p:nvPicPr>
          <p:cNvPr id="5" name="Image 4" descr="Fig1_2013.png"/>
          <p:cNvPicPr>
            <a:picLocks noChangeAspect="1"/>
          </p:cNvPicPr>
          <p:nvPr/>
        </p:nvPicPr>
        <p:blipFill>
          <a:blip r:embed="rId3"/>
          <a:stretch>
            <a:fillRect/>
          </a:stretch>
        </p:blipFill>
        <p:spPr>
          <a:xfrm>
            <a:off x="4395304" y="1245384"/>
            <a:ext cx="4204490" cy="4475138"/>
          </a:xfrm>
          <a:prstGeom prst="rect">
            <a:avLst/>
          </a:prstGeom>
        </p:spPr>
      </p:pic>
      <p:sp>
        <p:nvSpPr>
          <p:cNvPr id="6" name="ZoneTexte 5"/>
          <p:cNvSpPr txBox="1"/>
          <p:nvPr/>
        </p:nvSpPr>
        <p:spPr>
          <a:xfrm>
            <a:off x="457200" y="2371745"/>
            <a:ext cx="4244314" cy="707886"/>
          </a:xfrm>
          <a:prstGeom prst="rect">
            <a:avLst/>
          </a:prstGeom>
          <a:noFill/>
        </p:spPr>
        <p:txBody>
          <a:bodyPr wrap="square" rtlCol="0">
            <a:spAutoFit/>
          </a:bodyPr>
          <a:lstStyle/>
          <a:p>
            <a:r>
              <a:rPr lang="en-GB" sz="2000" dirty="0" smtClean="0"/>
              <a:t>Competition, HIV-1 may play a role in the decline of HIV-2</a:t>
            </a:r>
          </a:p>
        </p:txBody>
      </p:sp>
      <p:sp>
        <p:nvSpPr>
          <p:cNvPr id="7" name="ZoneTexte 6"/>
          <p:cNvSpPr txBox="1"/>
          <p:nvPr/>
        </p:nvSpPr>
        <p:spPr>
          <a:xfrm>
            <a:off x="457200" y="3531348"/>
            <a:ext cx="3938103" cy="707886"/>
          </a:xfrm>
          <a:prstGeom prst="rect">
            <a:avLst/>
          </a:prstGeom>
          <a:noFill/>
        </p:spPr>
        <p:txBody>
          <a:bodyPr wrap="square" rtlCol="0">
            <a:spAutoFit/>
          </a:bodyPr>
          <a:lstStyle/>
          <a:p>
            <a:r>
              <a:rPr lang="en-GB" sz="2000" dirty="0" smtClean="0"/>
              <a:t>Ongoing HIV-2 transmissions by new cases</a:t>
            </a:r>
          </a:p>
        </p:txBody>
      </p:sp>
      <p:sp>
        <p:nvSpPr>
          <p:cNvPr id="8" name="Rectangle 7"/>
          <p:cNvSpPr/>
          <p:nvPr/>
        </p:nvSpPr>
        <p:spPr>
          <a:xfrm>
            <a:off x="6116497" y="6171721"/>
            <a:ext cx="1972490" cy="307777"/>
          </a:xfrm>
          <a:prstGeom prst="rect">
            <a:avLst/>
          </a:prstGeom>
        </p:spPr>
        <p:txBody>
          <a:bodyPr wrap="none">
            <a:spAutoFit/>
          </a:bodyPr>
          <a:lstStyle/>
          <a:p>
            <a:r>
              <a:rPr lang="en-GB" sz="1400" dirty="0" smtClean="0"/>
              <a:t>de Silva et al., AIDS 2013</a:t>
            </a:r>
            <a:endParaRPr lang="en-GB"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flipV="1">
            <a:off x="457200" y="0"/>
            <a:ext cx="8229600" cy="274638"/>
          </a:xfrm>
        </p:spPr>
        <p:txBody>
          <a:bodyPr>
            <a:normAutofit fontScale="90000"/>
          </a:bodyPr>
          <a:lstStyle/>
          <a:p>
            <a:endParaRPr lang="fr-FR"/>
          </a:p>
        </p:txBody>
      </p:sp>
      <p:sp>
        <p:nvSpPr>
          <p:cNvPr id="3" name="Espace réservé du contenu 2"/>
          <p:cNvSpPr>
            <a:spLocks noGrp="1"/>
          </p:cNvSpPr>
          <p:nvPr>
            <p:ph idx="1"/>
          </p:nvPr>
        </p:nvSpPr>
        <p:spPr>
          <a:xfrm flipV="1">
            <a:off x="457200" y="6126165"/>
            <a:ext cx="8229600" cy="223577"/>
          </a:xfrm>
        </p:spPr>
        <p:txBody>
          <a:bodyPr>
            <a:normAutofit fontScale="32500" lnSpcReduction="20000"/>
          </a:bodyPr>
          <a:lstStyle/>
          <a:p>
            <a:endParaRPr lang="fr-FR"/>
          </a:p>
        </p:txBody>
      </p:sp>
      <p:sp>
        <p:nvSpPr>
          <p:cNvPr id="4" name="Titre 4"/>
          <p:cNvSpPr txBox="1">
            <a:spLocks/>
          </p:cNvSpPr>
          <p:nvPr/>
        </p:nvSpPr>
        <p:spPr>
          <a:xfrm>
            <a:off x="657321" y="274638"/>
            <a:ext cx="7397466" cy="995082"/>
          </a:xfrm>
          <a:prstGeom prst="rect">
            <a:avLst/>
          </a:prstGeom>
        </p:spPr>
        <p:txBody>
          <a:bodyPr vert="horz" anchor="b" anchorCtr="0">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2800" b="0" i="0" u="none" strike="noStrike" kern="1200" cap="none" spc="0" normalizeH="0" baseline="0" noProof="0" dirty="0" smtClean="0">
                <a:ln>
                  <a:noFill/>
                </a:ln>
                <a:solidFill>
                  <a:srgbClr val="008000"/>
                </a:solidFill>
                <a:effectLst/>
                <a:uLnTx/>
                <a:uFillTx/>
                <a:latin typeface="+mj-lt"/>
                <a:ea typeface="+mj-ea"/>
                <a:cs typeface="+mj-cs"/>
              </a:rPr>
              <a:t>Why do we continue to study a disappearing or stable virus, under control?</a:t>
            </a:r>
            <a:endParaRPr kumimoji="0" lang="fr-FR" sz="2800" b="0" i="0" u="none" strike="noStrike" kern="1200" cap="none" spc="0" normalizeH="0" baseline="0" noProof="0" dirty="0">
              <a:ln>
                <a:noFill/>
              </a:ln>
              <a:solidFill>
                <a:srgbClr val="008000"/>
              </a:solidFill>
              <a:effectLst/>
              <a:uLnTx/>
              <a:uFillTx/>
              <a:latin typeface="+mj-lt"/>
              <a:ea typeface="+mj-ea"/>
              <a:cs typeface="+mj-cs"/>
            </a:endParaRPr>
          </a:p>
        </p:txBody>
      </p:sp>
      <p:sp>
        <p:nvSpPr>
          <p:cNvPr id="5" name="Espace réservé du contenu 2"/>
          <p:cNvSpPr txBox="1">
            <a:spLocks/>
          </p:cNvSpPr>
          <p:nvPr/>
        </p:nvSpPr>
        <p:spPr>
          <a:xfrm>
            <a:off x="498474" y="1826943"/>
            <a:ext cx="8278637" cy="4144963"/>
          </a:xfrm>
          <a:prstGeom prst="rect">
            <a:avLst/>
          </a:prstGeom>
        </p:spPr>
        <p:txBody>
          <a:bodyPr vert="horz">
            <a:normAutofit/>
          </a:bodyPr>
          <a:lstStyle/>
          <a:p>
            <a:pPr marL="365760" marR="0" lvl="0" indent="-256032" algn="l" defTabSz="914400" rtl="0" eaLnBrk="1" fontAlgn="auto" latinLnBrk="0" hangingPunct="1">
              <a:lnSpc>
                <a:spcPct val="100000"/>
              </a:lnSpc>
              <a:spcBef>
                <a:spcPts val="300"/>
              </a:spcBef>
              <a:spcAft>
                <a:spcPts val="0"/>
              </a:spcAft>
              <a:buClr>
                <a:schemeClr val="accent3"/>
              </a:buClr>
              <a:buSzTx/>
              <a:buFont typeface="Georgia"/>
              <a:buChar char="•"/>
              <a:tabLst/>
              <a:defRPr/>
            </a:pPr>
            <a:r>
              <a:rPr kumimoji="0" lang="en-GB" sz="2400" b="0" i="0" u="none" strike="noStrike" kern="1200" cap="none" spc="0" normalizeH="0" baseline="0" noProof="0" dirty="0" smtClean="0">
                <a:ln>
                  <a:noFill/>
                </a:ln>
                <a:solidFill>
                  <a:schemeClr val="tx1"/>
                </a:solidFill>
                <a:effectLst/>
                <a:uLnTx/>
                <a:uFillTx/>
                <a:latin typeface="+mn-lt"/>
                <a:ea typeface="+mn-ea"/>
                <a:cs typeface="+mn-cs"/>
              </a:rPr>
              <a:t>At the patient level: develop more reliable diagnostic tools, define the place of new antiretroviral agents for those in need of therapy.</a:t>
            </a:r>
          </a:p>
          <a:p>
            <a:pPr marL="365760" marR="0" lvl="0" indent="-256032" algn="l" defTabSz="914400" rtl="0" eaLnBrk="1" fontAlgn="auto" latinLnBrk="0" hangingPunct="1">
              <a:lnSpc>
                <a:spcPct val="100000"/>
              </a:lnSpc>
              <a:spcBef>
                <a:spcPts val="300"/>
              </a:spcBef>
              <a:spcAft>
                <a:spcPts val="0"/>
              </a:spcAft>
              <a:buClr>
                <a:schemeClr val="accent3"/>
              </a:buClr>
              <a:buSzTx/>
              <a:buFont typeface="Georgia"/>
              <a:buNone/>
              <a:tabLst/>
              <a:defRPr/>
            </a:pPr>
            <a:endParaRPr kumimoji="0" lang="en-GB" sz="2400" b="0"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56032" algn="l" defTabSz="914400" rtl="0" eaLnBrk="1" fontAlgn="auto" latinLnBrk="0" hangingPunct="1">
              <a:lnSpc>
                <a:spcPct val="100000"/>
              </a:lnSpc>
              <a:spcBef>
                <a:spcPts val="300"/>
              </a:spcBef>
              <a:spcAft>
                <a:spcPts val="0"/>
              </a:spcAft>
              <a:buClr>
                <a:schemeClr val="accent3"/>
              </a:buClr>
              <a:buSzTx/>
              <a:buFont typeface="Georgia"/>
              <a:buChar char="•"/>
              <a:tabLst/>
              <a:defRPr/>
            </a:pPr>
            <a:r>
              <a:rPr kumimoji="0" lang="en-GB" sz="2400" b="0" i="0" u="none" strike="noStrike" kern="1200" cap="none" spc="0" normalizeH="0" baseline="0" noProof="0" dirty="0" smtClean="0">
                <a:ln>
                  <a:noFill/>
                </a:ln>
                <a:solidFill>
                  <a:schemeClr val="tx1"/>
                </a:solidFill>
                <a:effectLst/>
                <a:uLnTx/>
                <a:uFillTx/>
                <a:latin typeface="+mn-lt"/>
                <a:ea typeface="+mn-ea"/>
                <a:cs typeface="+mn-cs"/>
              </a:rPr>
              <a:t>At the population level: have reliable statistics, model how the virus is dropping</a:t>
            </a:r>
          </a:p>
          <a:p>
            <a:pPr marL="365760" marR="0" lvl="0" indent="-256032" algn="l" defTabSz="914400" rtl="0" eaLnBrk="1" fontAlgn="auto" latinLnBrk="0" hangingPunct="1">
              <a:lnSpc>
                <a:spcPct val="100000"/>
              </a:lnSpc>
              <a:spcBef>
                <a:spcPts val="300"/>
              </a:spcBef>
              <a:spcAft>
                <a:spcPts val="0"/>
              </a:spcAft>
              <a:buClr>
                <a:schemeClr val="accent3"/>
              </a:buClr>
              <a:buSzTx/>
              <a:buFont typeface="Georgia"/>
              <a:buNone/>
              <a:tabLst/>
              <a:defRPr/>
            </a:pPr>
            <a:endParaRPr kumimoji="0" lang="en-GB" sz="2400" b="0"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56032" algn="l" defTabSz="914400" rtl="0" eaLnBrk="1" fontAlgn="auto" latinLnBrk="0" hangingPunct="1">
              <a:lnSpc>
                <a:spcPct val="100000"/>
              </a:lnSpc>
              <a:spcBef>
                <a:spcPts val="300"/>
              </a:spcBef>
              <a:spcAft>
                <a:spcPts val="0"/>
              </a:spcAft>
              <a:buClr>
                <a:schemeClr val="accent3"/>
              </a:buClr>
              <a:buSzTx/>
              <a:buFont typeface="Georgia"/>
              <a:buChar char="•"/>
              <a:tabLst/>
              <a:defRPr/>
            </a:pPr>
            <a:r>
              <a:rPr kumimoji="0" lang="en-GB" sz="2400" b="0" i="0" u="none" strike="noStrike" kern="1200" cap="none" spc="0" normalizeH="0" baseline="0" noProof="0" dirty="0" smtClean="0">
                <a:ln>
                  <a:noFill/>
                </a:ln>
                <a:solidFill>
                  <a:schemeClr val="tx1"/>
                </a:solidFill>
                <a:effectLst/>
                <a:uLnTx/>
                <a:uFillTx/>
                <a:latin typeface="+mn-lt"/>
                <a:ea typeface="+mn-ea"/>
                <a:cs typeface="+mn-cs"/>
              </a:rPr>
              <a:t>Natural human model of attenuated retroviral infection: learn how we can control HIV-1 or other possible new human retroviruses </a:t>
            </a:r>
            <a:endParaRPr kumimoji="0" lang="en-GB" sz="24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96774"/>
            <a:ext cx="8229600" cy="760262"/>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fr-FR" sz="3111" dirty="0" err="1" smtClean="0"/>
              <a:t>What</a:t>
            </a:r>
            <a:r>
              <a:rPr lang="fr-FR" sz="3111" dirty="0" smtClean="0"/>
              <a:t> </a:t>
            </a:r>
            <a:r>
              <a:rPr lang="fr-FR" sz="3111" dirty="0" err="1" smtClean="0"/>
              <a:t>explains</a:t>
            </a:r>
            <a:r>
              <a:rPr lang="fr-FR" sz="3111" dirty="0" smtClean="0"/>
              <a:t> </a:t>
            </a:r>
            <a:r>
              <a:rPr lang="fr-FR" sz="3111" err="1" smtClean="0"/>
              <a:t>those</a:t>
            </a:r>
            <a:r>
              <a:rPr lang="fr-FR" sz="3111" smtClean="0"/>
              <a:t> disparities?</a:t>
            </a:r>
            <a:r>
              <a:rPr lang="fr-FR" sz="2800" dirty="0" smtClean="0"/>
              <a:t/>
            </a:r>
            <a:br>
              <a:rPr lang="fr-FR" sz="2800" dirty="0" smtClean="0"/>
            </a:br>
            <a:endParaRPr lang="fr-FR" sz="2800" dirty="0"/>
          </a:p>
        </p:txBody>
      </p:sp>
      <p:sp>
        <p:nvSpPr>
          <p:cNvPr id="3" name="Espace réservé du contenu 2"/>
          <p:cNvSpPr>
            <a:spLocks noGrp="1"/>
          </p:cNvSpPr>
          <p:nvPr>
            <p:ph idx="1"/>
          </p:nvPr>
        </p:nvSpPr>
        <p:spPr>
          <a:xfrm flipV="1">
            <a:off x="457200" y="6126165"/>
            <a:ext cx="8229600" cy="731837"/>
          </a:xfrm>
        </p:spPr>
        <p:txBody>
          <a:bodyPr/>
          <a:lstStyle/>
          <a:p>
            <a:endParaRPr lang="fr-FR" dirty="0"/>
          </a:p>
        </p:txBody>
      </p:sp>
      <p:pic>
        <p:nvPicPr>
          <p:cNvPr id="4" name="Espace réservé du contenu 3" descr="Fig2_desilva.png"/>
          <p:cNvPicPr>
            <a:picLocks noChangeAspect="1"/>
          </p:cNvPicPr>
          <p:nvPr/>
        </p:nvPicPr>
        <p:blipFill>
          <a:blip r:embed="rId3"/>
          <a:srcRect l="-4776" r="-3513"/>
          <a:stretch>
            <a:fillRect/>
          </a:stretch>
        </p:blipFill>
        <p:spPr>
          <a:xfrm>
            <a:off x="457201" y="1323676"/>
            <a:ext cx="4239603" cy="4663988"/>
          </a:xfrm>
          <a:prstGeom prst="rect">
            <a:avLst/>
          </a:prstGeom>
          <a:effectLst>
            <a:glow rad="101600">
              <a:schemeClr val="bg1">
                <a:lumMod val="75000"/>
                <a:alpha val="75000"/>
              </a:schemeClr>
            </a:glow>
          </a:effectLst>
        </p:spPr>
      </p:pic>
      <p:sp>
        <p:nvSpPr>
          <p:cNvPr id="5" name="Rectangle 4"/>
          <p:cNvSpPr/>
          <p:nvPr/>
        </p:nvSpPr>
        <p:spPr>
          <a:xfrm>
            <a:off x="629427" y="5987665"/>
            <a:ext cx="1869271" cy="276999"/>
          </a:xfrm>
          <a:prstGeom prst="rect">
            <a:avLst/>
          </a:prstGeom>
        </p:spPr>
        <p:txBody>
          <a:bodyPr wrap="square">
            <a:spAutoFit/>
          </a:bodyPr>
          <a:lstStyle/>
          <a:p>
            <a:r>
              <a:rPr lang="en-GB" sz="1200" dirty="0" smtClean="0"/>
              <a:t>de Silva et al., AIDS 2013</a:t>
            </a:r>
            <a:endParaRPr lang="en-GB" sz="1200" dirty="0"/>
          </a:p>
        </p:txBody>
      </p:sp>
      <p:sp>
        <p:nvSpPr>
          <p:cNvPr id="6" name="ZoneTexte 5"/>
          <p:cNvSpPr txBox="1"/>
          <p:nvPr/>
        </p:nvSpPr>
        <p:spPr>
          <a:xfrm>
            <a:off x="4928077" y="1502635"/>
            <a:ext cx="4033691" cy="707886"/>
          </a:xfrm>
          <a:prstGeom prst="rect">
            <a:avLst/>
          </a:prstGeom>
          <a:noFill/>
        </p:spPr>
        <p:txBody>
          <a:bodyPr wrap="square" rtlCol="0">
            <a:spAutoFit/>
          </a:bodyPr>
          <a:lstStyle/>
          <a:p>
            <a:r>
              <a:rPr lang="fr-FR" sz="2000" dirty="0" err="1" smtClean="0"/>
              <a:t>Vireamic</a:t>
            </a:r>
            <a:r>
              <a:rPr lang="fr-FR" sz="2000" dirty="0" smtClean="0"/>
              <a:t> </a:t>
            </a:r>
            <a:r>
              <a:rPr lang="fr-FR" sz="2000" dirty="0" err="1" smtClean="0"/>
              <a:t>subject</a:t>
            </a:r>
            <a:r>
              <a:rPr lang="fr-FR" sz="2000" dirty="0" smtClean="0"/>
              <a:t> </a:t>
            </a:r>
            <a:r>
              <a:rPr lang="fr-FR" sz="2000" b="1" dirty="0" smtClean="0"/>
              <a:t>OR</a:t>
            </a:r>
            <a:r>
              <a:rPr lang="fr-FR" sz="2000" dirty="0" smtClean="0"/>
              <a:t> </a:t>
            </a:r>
            <a:r>
              <a:rPr lang="fr-FR" sz="2000" dirty="0" err="1" smtClean="0"/>
              <a:t>elite</a:t>
            </a:r>
            <a:r>
              <a:rPr lang="fr-FR" sz="2000" dirty="0" smtClean="0"/>
              <a:t> </a:t>
            </a:r>
            <a:r>
              <a:rPr lang="fr-FR" sz="2000" dirty="0" err="1" smtClean="0"/>
              <a:t>controller</a:t>
            </a:r>
            <a:r>
              <a:rPr lang="fr-FR" sz="2000" dirty="0" smtClean="0"/>
              <a:t> can </a:t>
            </a:r>
            <a:r>
              <a:rPr lang="fr-FR" sz="2000" dirty="0" err="1" smtClean="0"/>
              <a:t>be</a:t>
            </a:r>
            <a:r>
              <a:rPr lang="fr-FR" sz="2000" dirty="0" smtClean="0"/>
              <a:t> </a:t>
            </a:r>
            <a:r>
              <a:rPr lang="fr-FR" sz="2000" dirty="0" err="1" smtClean="0"/>
              <a:t>infected</a:t>
            </a:r>
            <a:r>
              <a:rPr lang="fr-FR" sz="2000" dirty="0" smtClean="0"/>
              <a:t> by a </a:t>
            </a:r>
            <a:r>
              <a:rPr lang="fr-FR" sz="2000" dirty="0" err="1" smtClean="0"/>
              <a:t>related</a:t>
            </a:r>
            <a:r>
              <a:rPr lang="fr-FR" sz="2000" dirty="0" smtClean="0"/>
              <a:t> </a:t>
            </a:r>
            <a:r>
              <a:rPr lang="fr-FR" sz="2000" dirty="0" err="1" smtClean="0"/>
              <a:t>strain</a:t>
            </a:r>
            <a:endParaRPr lang="fr-FR" sz="2000" dirty="0"/>
          </a:p>
        </p:txBody>
      </p:sp>
      <p:sp>
        <p:nvSpPr>
          <p:cNvPr id="7" name="ZoneTexte 6"/>
          <p:cNvSpPr txBox="1"/>
          <p:nvPr/>
        </p:nvSpPr>
        <p:spPr>
          <a:xfrm>
            <a:off x="4928077" y="3354092"/>
            <a:ext cx="4033691" cy="400110"/>
          </a:xfrm>
          <a:prstGeom prst="rect">
            <a:avLst/>
          </a:prstGeom>
          <a:noFill/>
        </p:spPr>
        <p:txBody>
          <a:bodyPr wrap="square" rtlCol="0">
            <a:spAutoFit/>
          </a:bodyPr>
          <a:lstStyle/>
          <a:p>
            <a:r>
              <a:rPr lang="fr-FR" sz="2000" dirty="0" err="1" smtClean="0">
                <a:sym typeface="Wingdings"/>
              </a:rPr>
              <a:t></a:t>
            </a:r>
            <a:r>
              <a:rPr lang="fr-FR" sz="2000" dirty="0" smtClean="0">
                <a:sym typeface="Wingdings"/>
              </a:rPr>
              <a:t> </a:t>
            </a:r>
            <a:r>
              <a:rPr lang="fr-FR" sz="2000" dirty="0" smtClean="0">
                <a:solidFill>
                  <a:srgbClr val="FF0000"/>
                </a:solidFill>
              </a:rPr>
              <a:t>Importance of the host </a:t>
            </a:r>
            <a:r>
              <a:rPr lang="fr-FR" sz="2000" dirty="0" err="1" smtClean="0">
                <a:solidFill>
                  <a:srgbClr val="FF0000"/>
                </a:solidFill>
              </a:rPr>
              <a:t>factors</a:t>
            </a:r>
            <a:endParaRPr lang="fr-FR" sz="2000" dirty="0">
              <a:solidFill>
                <a:srgbClr val="FF0000"/>
              </a:solidFill>
            </a:endParaRPr>
          </a:p>
        </p:txBody>
      </p:sp>
      <p:sp>
        <p:nvSpPr>
          <p:cNvPr id="8" name="Cadre 7"/>
          <p:cNvSpPr/>
          <p:nvPr/>
        </p:nvSpPr>
        <p:spPr>
          <a:xfrm>
            <a:off x="629428" y="2210521"/>
            <a:ext cx="2223673" cy="419089"/>
          </a:xfrm>
          <a:prstGeom prst="frame">
            <a:avLst/>
          </a:prstGeom>
          <a:ln w="3175"/>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cxnSp>
        <p:nvCxnSpPr>
          <p:cNvPr id="10" name="Connecteur droit 9"/>
          <p:cNvCxnSpPr/>
          <p:nvPr/>
        </p:nvCxnSpPr>
        <p:spPr>
          <a:xfrm>
            <a:off x="2853099" y="1905126"/>
            <a:ext cx="778119" cy="1588"/>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40"/>
            <a:ext cx="8229600" cy="718173"/>
          </a:xfrm>
        </p:spPr>
        <p:style>
          <a:lnRef idx="1">
            <a:schemeClr val="accent2"/>
          </a:lnRef>
          <a:fillRef idx="2">
            <a:schemeClr val="accent2"/>
          </a:fillRef>
          <a:effectRef idx="1">
            <a:schemeClr val="accent2"/>
          </a:effectRef>
          <a:fontRef idx="minor">
            <a:schemeClr val="dk1"/>
          </a:fontRef>
        </p:style>
        <p:txBody>
          <a:bodyPr>
            <a:normAutofit/>
          </a:bodyPr>
          <a:lstStyle/>
          <a:p>
            <a:r>
              <a:rPr lang="fr-FR" sz="3600" dirty="0" smtClean="0"/>
              <a:t>Host restriction </a:t>
            </a:r>
            <a:r>
              <a:rPr lang="fr-FR" sz="3600" dirty="0" err="1" smtClean="0"/>
              <a:t>factors</a:t>
            </a:r>
            <a:endParaRPr lang="fr-FR" sz="3600" dirty="0"/>
          </a:p>
        </p:txBody>
      </p:sp>
      <p:sp>
        <p:nvSpPr>
          <p:cNvPr id="5" name="Espace réservé du contenu 4"/>
          <p:cNvSpPr>
            <a:spLocks noGrp="1"/>
          </p:cNvSpPr>
          <p:nvPr>
            <p:ph idx="1"/>
          </p:nvPr>
        </p:nvSpPr>
        <p:spPr>
          <a:xfrm>
            <a:off x="457200" y="6717129"/>
            <a:ext cx="8229600" cy="140872"/>
          </a:xfrm>
        </p:spPr>
        <p:txBody>
          <a:bodyPr>
            <a:normAutofit fontScale="25000" lnSpcReduction="20000"/>
          </a:bodyPr>
          <a:lstStyle/>
          <a:p>
            <a:endParaRPr lang="fr-FR" dirty="0"/>
          </a:p>
        </p:txBody>
      </p:sp>
      <p:pic>
        <p:nvPicPr>
          <p:cNvPr id="6" name="Image 5" descr="LifeCycleJan2012.png"/>
          <p:cNvPicPr>
            <a:picLocks noChangeAspect="1"/>
          </p:cNvPicPr>
          <p:nvPr/>
        </p:nvPicPr>
        <p:blipFill>
          <a:blip r:embed="rId3"/>
          <a:srcRect t="7810"/>
          <a:stretch>
            <a:fillRect/>
          </a:stretch>
        </p:blipFill>
        <p:spPr>
          <a:xfrm>
            <a:off x="2601827" y="1417638"/>
            <a:ext cx="6542175" cy="3997642"/>
          </a:xfrm>
          <a:prstGeom prst="rect">
            <a:avLst/>
          </a:prstGeom>
          <a:effectLst>
            <a:glow rad="101600">
              <a:schemeClr val="bg1">
                <a:alpha val="75000"/>
              </a:schemeClr>
            </a:glow>
          </a:effectLst>
        </p:spPr>
      </p:pic>
      <p:sp>
        <p:nvSpPr>
          <p:cNvPr id="7" name="Espace réservé du contenu 4"/>
          <p:cNvSpPr txBox="1">
            <a:spLocks/>
          </p:cNvSpPr>
          <p:nvPr/>
        </p:nvSpPr>
        <p:spPr>
          <a:xfrm flipH="1">
            <a:off x="107327" y="1600203"/>
            <a:ext cx="3720653" cy="3815080"/>
          </a:xfrm>
          <a:prstGeom prst="rect">
            <a:avLst/>
          </a:prstGeom>
        </p:spPr>
        <p:txBody>
          <a:bodyPr vert="horz" lIns="91440" tIns="45720" rIns="91440" bIns="45720" rtlCol="0">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fr-FR" sz="2400" b="0" i="0" u="none" strike="noStrike" kern="1200" cap="none" spc="0" normalizeH="0" baseline="0" noProof="0" dirty="0" smtClean="0">
                <a:ln>
                  <a:noFill/>
                </a:ln>
                <a:solidFill>
                  <a:schemeClr val="tx1"/>
                </a:solidFill>
                <a:effectLst/>
                <a:uLnTx/>
                <a:uFillTx/>
                <a:latin typeface="+mn-lt"/>
                <a:ea typeface="+mn-ea"/>
                <a:cs typeface="+mn-cs"/>
              </a:rPr>
              <a:t>SAMHD1</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fr-FR" sz="2400" b="0" i="0" u="none" strike="noStrike" kern="1200" cap="none" spc="0" normalizeH="0" baseline="0" noProof="0" dirty="0" smtClean="0">
                <a:ln>
                  <a:noFill/>
                </a:ln>
                <a:solidFill>
                  <a:schemeClr val="tx1"/>
                </a:solidFill>
                <a:effectLst/>
                <a:uLnTx/>
                <a:uFillTx/>
                <a:latin typeface="+mn-lt"/>
                <a:ea typeface="+mn-ea"/>
                <a:cs typeface="+mn-cs"/>
              </a:rPr>
              <a:t>TRIM-5-alpha</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fr-FR" sz="2400" b="0" i="0" u="none" strike="noStrike" kern="1200" cap="none" spc="0" normalizeH="0" baseline="0" noProof="0" dirty="0" smtClean="0">
                <a:ln>
                  <a:noFill/>
                </a:ln>
                <a:solidFill>
                  <a:schemeClr val="tx1"/>
                </a:solidFill>
                <a:effectLst/>
                <a:uLnTx/>
                <a:uFillTx/>
                <a:latin typeface="+mn-lt"/>
                <a:ea typeface="+mn-ea"/>
                <a:cs typeface="+mn-cs"/>
              </a:rPr>
              <a:t>APOBEC3G (3F)</a:t>
            </a:r>
          </a:p>
          <a:p>
            <a:pPr marL="342900" marR="0" lvl="0" indent="-342900" algn="l" defTabSz="457200" rtl="0" eaLnBrk="1" fontAlgn="auto" latinLnBrk="0" hangingPunct="1">
              <a:lnSpc>
                <a:spcPct val="100000"/>
              </a:lnSpc>
              <a:spcBef>
                <a:spcPct val="20000"/>
              </a:spcBef>
              <a:spcAft>
                <a:spcPts val="0"/>
              </a:spcAft>
              <a:buClrTx/>
              <a:buSzTx/>
              <a:buFont typeface="Arial"/>
              <a:buNone/>
              <a:tabLst/>
              <a:defRPr/>
            </a:pPr>
            <a:endParaRPr kumimoji="0" lang="fr-FR" sz="2400" b="0" i="0" u="none" strike="noStrike" kern="1200" cap="none" spc="0" normalizeH="0" baseline="0" noProof="0" dirty="0" smtClean="0">
              <a:ln>
                <a:noFill/>
              </a:ln>
              <a:solidFill>
                <a:srgbClr val="008000"/>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None/>
              <a:tabLst/>
              <a:defRPr/>
            </a:pPr>
            <a:endParaRPr kumimoji="0" lang="fr-FR" sz="2400" b="0" i="0" u="none" strike="noStrike" kern="1200" cap="none" spc="0" normalizeH="0" baseline="0" noProof="0" dirty="0" smtClean="0">
              <a:ln>
                <a:noFill/>
              </a:ln>
              <a:solidFill>
                <a:srgbClr val="008000"/>
              </a:solidFill>
              <a:effectLst/>
              <a:uLnTx/>
              <a:uFillTx/>
              <a:latin typeface="+mn-lt"/>
              <a:ea typeface="+mn-ea"/>
              <a:cs typeface="+mn-cs"/>
            </a:endParaRPr>
          </a:p>
        </p:txBody>
      </p:sp>
      <p:sp>
        <p:nvSpPr>
          <p:cNvPr id="8" name="Rectangle 7"/>
          <p:cNvSpPr/>
          <p:nvPr/>
        </p:nvSpPr>
        <p:spPr>
          <a:xfrm>
            <a:off x="8046720" y="3992880"/>
            <a:ext cx="894080" cy="12192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Cadre 8"/>
          <p:cNvSpPr/>
          <p:nvPr/>
        </p:nvSpPr>
        <p:spPr>
          <a:xfrm>
            <a:off x="8156822" y="3649252"/>
            <a:ext cx="661847" cy="465548"/>
          </a:xfrm>
          <a:prstGeom prst="frame">
            <a:avLst/>
          </a:prstGeom>
          <a:ln w="3175"/>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11" name="ZoneTexte 10"/>
          <p:cNvSpPr txBox="1"/>
          <p:nvPr/>
        </p:nvSpPr>
        <p:spPr>
          <a:xfrm>
            <a:off x="846696" y="5715373"/>
            <a:ext cx="7521803" cy="400110"/>
          </a:xfrm>
          <a:prstGeom prst="rect">
            <a:avLst/>
          </a:prstGeom>
          <a:noFill/>
        </p:spPr>
        <p:txBody>
          <a:bodyPr wrap="square" rtlCol="0">
            <a:spAutoFit/>
          </a:bodyPr>
          <a:lstStyle/>
          <a:p>
            <a:r>
              <a:rPr lang="fr-FR" sz="2000" b="1" dirty="0" err="1" smtClean="0"/>
              <a:t>Research</a:t>
            </a:r>
            <a:r>
              <a:rPr lang="fr-FR" sz="2000" b="1" dirty="0" smtClean="0"/>
              <a:t> </a:t>
            </a:r>
            <a:r>
              <a:rPr lang="fr-FR" sz="2000" b="1" dirty="0" err="1" smtClean="0"/>
              <a:t>topic</a:t>
            </a:r>
            <a:r>
              <a:rPr lang="fr-FR" sz="2000" b="1" dirty="0" smtClean="0"/>
              <a:t>: Is the host factor </a:t>
            </a:r>
            <a:r>
              <a:rPr lang="fr-FR" sz="2000" b="1" i="1" dirty="0" smtClean="0"/>
              <a:t>BST-2</a:t>
            </a:r>
            <a:r>
              <a:rPr lang="fr-FR" sz="2000" b="1" dirty="0" smtClean="0"/>
              <a:t> </a:t>
            </a:r>
            <a:r>
              <a:rPr lang="fr-FR" sz="2000" b="1" dirty="0" err="1" smtClean="0"/>
              <a:t>involved</a:t>
            </a:r>
            <a:r>
              <a:rPr lang="fr-FR" sz="2000" b="1" dirty="0" smtClean="0"/>
              <a:t> in </a:t>
            </a:r>
            <a:r>
              <a:rPr lang="fr-FR" sz="2000" b="1" dirty="0" err="1" smtClean="0"/>
              <a:t>non-progression</a:t>
            </a:r>
            <a:r>
              <a:rPr lang="fr-FR" sz="2000" b="1" dirty="0" smtClean="0"/>
              <a:t>?</a:t>
            </a:r>
            <a:endParaRPr lang="fr-FR" sz="2000" b="1" dirty="0"/>
          </a:p>
        </p:txBody>
      </p:sp>
      <p:sp>
        <p:nvSpPr>
          <p:cNvPr id="12" name="ZoneTexte 11"/>
          <p:cNvSpPr txBox="1"/>
          <p:nvPr/>
        </p:nvSpPr>
        <p:spPr>
          <a:xfrm>
            <a:off x="107327" y="3461425"/>
            <a:ext cx="2772605" cy="461665"/>
          </a:xfrm>
          <a:prstGeom prst="rect">
            <a:avLst/>
          </a:prstGeom>
          <a:noFill/>
        </p:spPr>
        <p:txBody>
          <a:bodyPr wrap="square" rtlCol="0">
            <a:spAutoFit/>
          </a:bodyPr>
          <a:lstStyle/>
          <a:p>
            <a:pPr>
              <a:buFont typeface="Arial"/>
              <a:buChar char="•"/>
            </a:pPr>
            <a:r>
              <a:rPr lang="fr-FR" sz="2400" dirty="0" smtClean="0">
                <a:solidFill>
                  <a:srgbClr val="3366FF"/>
                </a:solidFill>
              </a:rPr>
              <a:t>  </a:t>
            </a:r>
            <a:r>
              <a:rPr lang="fr-FR" sz="2400" dirty="0" err="1" smtClean="0">
                <a:solidFill>
                  <a:srgbClr val="3366FF"/>
                </a:solidFill>
              </a:rPr>
              <a:t>Tetherin</a:t>
            </a:r>
            <a:r>
              <a:rPr lang="fr-FR" sz="2400" dirty="0" smtClean="0">
                <a:solidFill>
                  <a:srgbClr val="3366FF"/>
                </a:solidFill>
              </a:rPr>
              <a:t> (BST-2)</a:t>
            </a:r>
            <a:endParaRPr lang="fr-FR" sz="2400" dirty="0">
              <a:solidFill>
                <a:srgbClr val="3366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682396"/>
          </a:xfrm>
        </p:spPr>
        <p:style>
          <a:lnRef idx="1">
            <a:schemeClr val="accent1"/>
          </a:lnRef>
          <a:fillRef idx="2">
            <a:schemeClr val="accent1"/>
          </a:fillRef>
          <a:effectRef idx="1">
            <a:schemeClr val="accent1"/>
          </a:effectRef>
          <a:fontRef idx="minor">
            <a:schemeClr val="dk1"/>
          </a:fontRef>
        </p:style>
        <p:txBody>
          <a:bodyPr>
            <a:normAutofit/>
          </a:bodyPr>
          <a:lstStyle/>
          <a:p>
            <a:r>
              <a:rPr lang="fr-FR" sz="3600" dirty="0" err="1" smtClean="0"/>
              <a:t>Tetherin</a:t>
            </a:r>
            <a:r>
              <a:rPr lang="fr-FR" sz="3600" dirty="0" smtClean="0"/>
              <a:t>: </a:t>
            </a:r>
            <a:r>
              <a:rPr lang="fr-FR" sz="3600" dirty="0" err="1" smtClean="0"/>
              <a:t>mechanism</a:t>
            </a:r>
            <a:r>
              <a:rPr lang="fr-FR" sz="3600" dirty="0" smtClean="0"/>
              <a:t> of action</a:t>
            </a:r>
            <a:endParaRPr lang="fr-FR" sz="3600" dirty="0"/>
          </a:p>
        </p:txBody>
      </p:sp>
      <p:pic>
        <p:nvPicPr>
          <p:cNvPr id="6" name="Espace réservé du contenu 5" descr="Capture d’écran 2016-02-16 à 17.25.22.png"/>
          <p:cNvPicPr>
            <a:picLocks noGrp="1" noChangeAspect="1"/>
          </p:cNvPicPr>
          <p:nvPr>
            <p:ph idx="1"/>
          </p:nvPr>
        </p:nvPicPr>
        <p:blipFill>
          <a:blip r:embed="rId3">
            <a:lum bright="-7000" contrast="17000"/>
            <a:alphaModFix/>
          </a:blip>
          <a:srcRect l="-15788" r="-15788"/>
          <a:stretch>
            <a:fillRect/>
          </a:stretch>
        </p:blipFill>
        <p:spPr>
          <a:xfrm>
            <a:off x="584708" y="1572582"/>
            <a:ext cx="8102093" cy="4455839"/>
          </a:xfrm>
          <a:effectLst>
            <a:glow rad="139700">
              <a:schemeClr val="tx2">
                <a:lumMod val="60000"/>
                <a:lumOff val="40000"/>
                <a:alpha val="47000"/>
              </a:schemeClr>
            </a:glow>
          </a:effectLst>
        </p:spPr>
      </p:pic>
      <p:pic>
        <p:nvPicPr>
          <p:cNvPr id="9" name="Image 8" descr="Capture d’écran 2016-01-18 à 15.57.23.png"/>
          <p:cNvPicPr>
            <a:picLocks noChangeAspect="1"/>
          </p:cNvPicPr>
          <p:nvPr/>
        </p:nvPicPr>
        <p:blipFill>
          <a:blip r:embed="rId4"/>
          <a:stretch>
            <a:fillRect/>
          </a:stretch>
        </p:blipFill>
        <p:spPr>
          <a:xfrm>
            <a:off x="1592011" y="3558989"/>
            <a:ext cx="3783263" cy="2469432"/>
          </a:xfrm>
          <a:prstGeom prst="rect">
            <a:avLst/>
          </a:prstGeom>
        </p:spPr>
      </p:pic>
      <p:sp>
        <p:nvSpPr>
          <p:cNvPr id="5" name="ZoneTexte 4"/>
          <p:cNvSpPr txBox="1"/>
          <p:nvPr/>
        </p:nvSpPr>
        <p:spPr>
          <a:xfrm>
            <a:off x="4081765" y="6166922"/>
            <a:ext cx="5062235" cy="276999"/>
          </a:xfrm>
          <a:prstGeom prst="rect">
            <a:avLst/>
          </a:prstGeom>
          <a:noFill/>
        </p:spPr>
        <p:txBody>
          <a:bodyPr wrap="square" rtlCol="0">
            <a:spAutoFit/>
          </a:bodyPr>
          <a:lstStyle/>
          <a:p>
            <a:r>
              <a:rPr lang="fr-FR" sz="1200" dirty="0" smtClean="0"/>
              <a:t>Juan </a:t>
            </a:r>
            <a:r>
              <a:rPr lang="fr-FR" sz="1200" dirty="0" err="1" smtClean="0"/>
              <a:t>Martin-Serrano</a:t>
            </a:r>
            <a:r>
              <a:rPr lang="fr-FR" sz="1200" dirty="0" smtClean="0"/>
              <a:t> &amp; Stuart J. D. Neil, </a:t>
            </a:r>
            <a:r>
              <a:rPr lang="fr-FR" sz="1200" i="1" dirty="0" smtClean="0"/>
              <a:t>Nature </a:t>
            </a:r>
            <a:r>
              <a:rPr lang="fr-FR" sz="1200" i="1" dirty="0" err="1" smtClean="0"/>
              <a:t>Review</a:t>
            </a:r>
            <a:r>
              <a:rPr lang="fr-FR" sz="1200" i="1" dirty="0" smtClean="0"/>
              <a:t> </a:t>
            </a:r>
            <a:r>
              <a:rPr lang="fr-FR" sz="1200" i="1" dirty="0" err="1" smtClean="0"/>
              <a:t>Microbiology</a:t>
            </a:r>
            <a:r>
              <a:rPr lang="fr-FR" sz="1200" i="1" dirty="0" smtClean="0"/>
              <a:t> </a:t>
            </a:r>
            <a:r>
              <a:rPr lang="fr-FR" sz="1200" dirty="0" smtClean="0"/>
              <a:t>(2011)  </a:t>
            </a:r>
            <a:endParaRPr lang="fr-FR" sz="1200" dirty="0"/>
          </a:p>
        </p:txBody>
      </p:sp>
      <p:cxnSp>
        <p:nvCxnSpPr>
          <p:cNvPr id="8" name="Connecteur droit avec flèche 7"/>
          <p:cNvCxnSpPr/>
          <p:nvPr/>
        </p:nvCxnSpPr>
        <p:spPr>
          <a:xfrm flipV="1">
            <a:off x="457202" y="3280493"/>
            <a:ext cx="1353009" cy="417955"/>
          </a:xfrm>
          <a:prstGeom prst="straightConnector1">
            <a:avLst/>
          </a:prstGeom>
          <a:ln>
            <a:solidFill>
              <a:srgbClr val="008000"/>
            </a:solidFill>
            <a:tailEnd type="arrow"/>
          </a:ln>
          <a:effectLst>
            <a:outerShdw blurRad="40000" dist="20000" dir="5400000" rotWithShape="0">
              <a:srgbClr val="008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2" name="Connecteur droit avec flèche 11"/>
          <p:cNvCxnSpPr/>
          <p:nvPr/>
        </p:nvCxnSpPr>
        <p:spPr>
          <a:xfrm>
            <a:off x="4556683" y="2539899"/>
            <a:ext cx="818591" cy="1588"/>
          </a:xfrm>
          <a:prstGeom prst="straightConnector1">
            <a:avLst/>
          </a:prstGeom>
          <a:ln>
            <a:solidFill>
              <a:srgbClr val="FF0000"/>
            </a:solidFill>
            <a:tailEnd type="arrow"/>
          </a:ln>
          <a:effectLst>
            <a:outerShdw blurRad="40000" dist="20000" dir="5400000" rotWithShape="0">
              <a:srgbClr val="FF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8" name="Connecteur droit avec flèche 17"/>
          <p:cNvCxnSpPr/>
          <p:nvPr/>
        </p:nvCxnSpPr>
        <p:spPr>
          <a:xfrm>
            <a:off x="3060211" y="4400262"/>
            <a:ext cx="818591" cy="1588"/>
          </a:xfrm>
          <a:prstGeom prst="straightConnector1">
            <a:avLst/>
          </a:prstGeom>
          <a:ln>
            <a:solidFill>
              <a:srgbClr val="FF0000"/>
            </a:solidFill>
            <a:tailEnd type="arrow"/>
          </a:ln>
          <a:effectLst>
            <a:outerShdw blurRad="40000" dist="20000" dir="5400000" rotWithShape="0">
              <a:srgbClr val="FF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0" name="Connecteur droit avec flèche 19"/>
          <p:cNvCxnSpPr/>
          <p:nvPr/>
        </p:nvCxnSpPr>
        <p:spPr>
          <a:xfrm rot="5400000">
            <a:off x="6598199" y="3767960"/>
            <a:ext cx="529354" cy="111411"/>
          </a:xfrm>
          <a:prstGeom prst="straightConnector1">
            <a:avLst/>
          </a:prstGeom>
          <a:ln>
            <a:solidFill>
              <a:srgbClr val="000090"/>
            </a:solidFill>
            <a:tailEnd type="arrow"/>
          </a:ln>
          <a:effectLst>
            <a:outerShdw blurRad="40000" dist="20000" dir="5400000" rotWithShape="0">
              <a:srgbClr val="000090">
                <a:alpha val="38000"/>
              </a:srgbClr>
            </a:outerShdw>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9"/>
            <a:ext cx="8229600" cy="601898"/>
          </a:xfrm>
        </p:spPr>
        <p:style>
          <a:lnRef idx="1">
            <a:schemeClr val="accent2"/>
          </a:lnRef>
          <a:fillRef idx="2">
            <a:schemeClr val="accent2"/>
          </a:fillRef>
          <a:effectRef idx="1">
            <a:schemeClr val="accent2"/>
          </a:effectRef>
          <a:fontRef idx="minor">
            <a:schemeClr val="dk1"/>
          </a:fontRef>
        </p:style>
        <p:txBody>
          <a:bodyPr>
            <a:noAutofit/>
          </a:bodyPr>
          <a:lstStyle/>
          <a:p>
            <a:r>
              <a:rPr lang="fr-FR" sz="3600" dirty="0" smtClean="0"/>
              <a:t>BST-2 and </a:t>
            </a:r>
            <a:r>
              <a:rPr lang="fr-FR" sz="3600" dirty="0" err="1" smtClean="0"/>
              <a:t>its</a:t>
            </a:r>
            <a:r>
              <a:rPr lang="fr-FR" sz="3600" dirty="0" smtClean="0"/>
              <a:t> viral </a:t>
            </a:r>
            <a:r>
              <a:rPr lang="fr-FR" sz="3600" dirty="0" err="1" smtClean="0"/>
              <a:t>antagonists</a:t>
            </a:r>
            <a:r>
              <a:rPr lang="fr-FR" sz="3600" dirty="0" smtClean="0"/>
              <a:t> </a:t>
            </a:r>
            <a:endParaRPr lang="fr-FR" sz="3600" dirty="0"/>
          </a:p>
        </p:txBody>
      </p:sp>
      <p:pic>
        <p:nvPicPr>
          <p:cNvPr id="9" name="Image 8" descr="Capture d’écran 2016-02-16 à 18.47.38.png"/>
          <p:cNvPicPr>
            <a:picLocks noChangeAspect="1"/>
          </p:cNvPicPr>
          <p:nvPr/>
        </p:nvPicPr>
        <p:blipFill>
          <a:blip r:embed="rId3"/>
          <a:stretch>
            <a:fillRect/>
          </a:stretch>
        </p:blipFill>
        <p:spPr>
          <a:xfrm>
            <a:off x="4583736" y="2267359"/>
            <a:ext cx="4427633" cy="2477556"/>
          </a:xfrm>
          <a:prstGeom prst="rect">
            <a:avLst/>
          </a:prstGeom>
          <a:effectLst>
            <a:glow rad="127000">
              <a:schemeClr val="bg1">
                <a:lumMod val="65000"/>
                <a:alpha val="85000"/>
              </a:schemeClr>
            </a:glow>
          </a:effectLst>
        </p:spPr>
      </p:pic>
      <p:sp>
        <p:nvSpPr>
          <p:cNvPr id="11" name="Espace réservé du contenu 10"/>
          <p:cNvSpPr>
            <a:spLocks noGrp="1"/>
          </p:cNvSpPr>
          <p:nvPr>
            <p:ph idx="1"/>
          </p:nvPr>
        </p:nvSpPr>
        <p:spPr>
          <a:xfrm flipV="1">
            <a:off x="457200" y="6126165"/>
            <a:ext cx="8229600" cy="179530"/>
          </a:xfrm>
        </p:spPr>
        <p:txBody>
          <a:bodyPr>
            <a:normAutofit fontScale="25000" lnSpcReduction="20000"/>
          </a:bodyPr>
          <a:lstStyle/>
          <a:p>
            <a:endParaRPr lang="fr-FR" dirty="0"/>
          </a:p>
        </p:txBody>
      </p:sp>
      <p:sp>
        <p:nvSpPr>
          <p:cNvPr id="14" name="Rectangle 13"/>
          <p:cNvSpPr/>
          <p:nvPr/>
        </p:nvSpPr>
        <p:spPr>
          <a:xfrm>
            <a:off x="4583736" y="4029557"/>
            <a:ext cx="281733" cy="330591"/>
          </a:xfrm>
          <a:prstGeom prst="rect">
            <a:avLst/>
          </a:prstGeom>
          <a:solidFill>
            <a:schemeClr val="bg1"/>
          </a:solidFill>
          <a:ln w="31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16" name="Accolade fermante 15"/>
          <p:cNvSpPr/>
          <p:nvPr/>
        </p:nvSpPr>
        <p:spPr>
          <a:xfrm>
            <a:off x="3572141" y="2267359"/>
            <a:ext cx="935577" cy="2352336"/>
          </a:xfrm>
          <a:prstGeom prst="rightBrace">
            <a:avLst/>
          </a:prstGeom>
          <a:ln/>
        </p:spPr>
        <p:style>
          <a:lnRef idx="2">
            <a:schemeClr val="accent1"/>
          </a:lnRef>
          <a:fillRef idx="0">
            <a:schemeClr val="accent1"/>
          </a:fillRef>
          <a:effectRef idx="1">
            <a:schemeClr val="accent1"/>
          </a:effectRef>
          <a:fontRef idx="minor">
            <a:schemeClr val="tx1"/>
          </a:fontRef>
        </p:style>
      </p:sp>
      <p:sp>
        <p:nvSpPr>
          <p:cNvPr id="10" name="ZoneTexte 9"/>
          <p:cNvSpPr txBox="1"/>
          <p:nvPr/>
        </p:nvSpPr>
        <p:spPr>
          <a:xfrm>
            <a:off x="116272" y="1615286"/>
            <a:ext cx="3890589" cy="3139321"/>
          </a:xfrm>
          <a:prstGeom prst="rect">
            <a:avLst/>
          </a:prstGeom>
          <a:noFill/>
        </p:spPr>
        <p:txBody>
          <a:bodyPr wrap="square" rtlCol="0">
            <a:spAutoFit/>
          </a:bodyPr>
          <a:lstStyle/>
          <a:p>
            <a:r>
              <a:rPr lang="fr-FR" u="sng" dirty="0" smtClean="0"/>
              <a:t>In HIV-1:</a:t>
            </a:r>
          </a:p>
          <a:p>
            <a:endParaRPr lang="fr-FR" u="sng" dirty="0" smtClean="0"/>
          </a:p>
          <a:p>
            <a:pPr>
              <a:buFont typeface="Arial"/>
              <a:buChar char="•"/>
            </a:pPr>
            <a:r>
              <a:rPr lang="fr-FR" dirty="0" smtClean="0"/>
              <a:t> </a:t>
            </a:r>
            <a:r>
              <a:rPr lang="fr-FR" dirty="0" err="1" smtClean="0"/>
              <a:t>Vpu</a:t>
            </a:r>
          </a:p>
          <a:p>
            <a:pPr>
              <a:buFont typeface="Arial"/>
              <a:buChar char="•"/>
            </a:pPr>
            <a:endParaRPr lang="fr-FR" dirty="0" smtClean="0"/>
          </a:p>
          <a:p>
            <a:pPr>
              <a:buFont typeface="Arial"/>
              <a:buChar char="•"/>
            </a:pPr>
            <a:r>
              <a:rPr lang="fr-FR" dirty="0" smtClean="0"/>
              <a:t> Interaction </a:t>
            </a:r>
            <a:r>
              <a:rPr lang="fr-FR" dirty="0" err="1" smtClean="0"/>
              <a:t>through</a:t>
            </a:r>
            <a:r>
              <a:rPr lang="fr-FR" dirty="0" smtClean="0"/>
              <a:t> </a:t>
            </a:r>
            <a:r>
              <a:rPr lang="fr-FR" dirty="0" err="1" smtClean="0"/>
              <a:t>their</a:t>
            </a:r>
            <a:r>
              <a:rPr lang="fr-FR" dirty="0" smtClean="0"/>
              <a:t> TM</a:t>
            </a:r>
          </a:p>
          <a:p>
            <a:pPr>
              <a:buFont typeface="Arial"/>
              <a:buChar char="•"/>
            </a:pPr>
            <a:endParaRPr lang="fr-FR" dirty="0" smtClean="0"/>
          </a:p>
          <a:p>
            <a:pPr>
              <a:buFont typeface="Arial"/>
              <a:buChar char="•"/>
            </a:pPr>
            <a:r>
              <a:rPr lang="fr-FR" dirty="0" smtClean="0"/>
              <a:t> </a:t>
            </a:r>
            <a:r>
              <a:rPr lang="fr-FR" dirty="0" err="1" smtClean="0"/>
              <a:t>Vpu</a:t>
            </a:r>
            <a:r>
              <a:rPr lang="fr-FR" dirty="0" smtClean="0"/>
              <a:t> </a:t>
            </a:r>
            <a:r>
              <a:rPr lang="fr-FR" dirty="0" err="1" smtClean="0"/>
              <a:t>recruits</a:t>
            </a:r>
            <a:r>
              <a:rPr lang="fr-FR" dirty="0" smtClean="0"/>
              <a:t> E3 </a:t>
            </a:r>
            <a:r>
              <a:rPr lang="fr-FR" dirty="0" err="1" smtClean="0"/>
              <a:t>ubiquitin</a:t>
            </a:r>
            <a:r>
              <a:rPr lang="fr-FR" dirty="0" smtClean="0"/>
              <a:t> ligase</a:t>
            </a:r>
          </a:p>
          <a:p>
            <a:pPr>
              <a:buFont typeface="Arial"/>
              <a:buChar char="•"/>
            </a:pPr>
            <a:endParaRPr lang="fr-FR" dirty="0" smtClean="0"/>
          </a:p>
          <a:p>
            <a:pPr>
              <a:buFont typeface="Arial"/>
              <a:buChar char="•"/>
            </a:pPr>
            <a:r>
              <a:rPr lang="fr-FR" dirty="0" smtClean="0"/>
              <a:t> </a:t>
            </a:r>
            <a:r>
              <a:rPr lang="fr-FR" dirty="0" err="1" smtClean="0"/>
              <a:t>Endocytosis</a:t>
            </a:r>
            <a:r>
              <a:rPr lang="fr-FR" dirty="0" smtClean="0"/>
              <a:t> and </a:t>
            </a:r>
            <a:r>
              <a:rPr lang="fr-FR" dirty="0" err="1" smtClean="0"/>
              <a:t>degradation</a:t>
            </a:r>
            <a:r>
              <a:rPr lang="fr-FR" dirty="0" smtClean="0"/>
              <a:t> of BST-2</a:t>
            </a:r>
          </a:p>
          <a:p>
            <a:pPr>
              <a:buFont typeface="Arial"/>
              <a:buChar char="•"/>
            </a:pPr>
            <a:endParaRPr lang="fr-FR" dirty="0" smtClean="0"/>
          </a:p>
          <a:p>
            <a:pPr>
              <a:buFont typeface="Arial"/>
              <a:buChar char="•"/>
            </a:pPr>
            <a:r>
              <a:rPr lang="fr-FR" dirty="0" smtClean="0"/>
              <a:t> </a:t>
            </a:r>
            <a:r>
              <a:rPr lang="fr-FR" dirty="0" err="1" smtClean="0"/>
              <a:t>Downregulation</a:t>
            </a:r>
            <a:r>
              <a:rPr lang="fr-FR" dirty="0" smtClean="0"/>
              <a:t> of BST-2</a:t>
            </a:r>
            <a:endParaRPr lang="fr-FR" dirty="0"/>
          </a:p>
        </p:txBody>
      </p:sp>
      <p:sp>
        <p:nvSpPr>
          <p:cNvPr id="17" name="ZoneTexte 16"/>
          <p:cNvSpPr txBox="1"/>
          <p:nvPr/>
        </p:nvSpPr>
        <p:spPr>
          <a:xfrm>
            <a:off x="6395289" y="6488670"/>
            <a:ext cx="2540063" cy="276999"/>
          </a:xfrm>
          <a:prstGeom prst="rect">
            <a:avLst/>
          </a:prstGeom>
          <a:noFill/>
        </p:spPr>
        <p:txBody>
          <a:bodyPr wrap="square" rtlCol="0">
            <a:spAutoFit/>
          </a:bodyPr>
          <a:lstStyle/>
          <a:p>
            <a:r>
              <a:rPr lang="fr-FR" sz="1200" dirty="0" smtClean="0"/>
              <a:t>Arias </a:t>
            </a:r>
            <a:r>
              <a:rPr lang="fr-FR" sz="1200" i="1" dirty="0" smtClean="0"/>
              <a:t>et al.</a:t>
            </a:r>
            <a:r>
              <a:rPr lang="fr-FR" sz="1200" dirty="0" smtClean="0"/>
              <a:t>, Front. </a:t>
            </a:r>
            <a:r>
              <a:rPr lang="fr-FR" sz="1200" dirty="0" err="1" smtClean="0"/>
              <a:t>Microbiol</a:t>
            </a:r>
            <a:r>
              <a:rPr lang="fr-FR" sz="1200" dirty="0" smtClean="0"/>
              <a:t> (2011) </a:t>
            </a:r>
            <a:endParaRPr lang="fr-FR" sz="1200" dirty="0"/>
          </a:p>
        </p:txBody>
      </p:sp>
      <p:sp>
        <p:nvSpPr>
          <p:cNvPr id="12" name="Rectangle 11"/>
          <p:cNvSpPr/>
          <p:nvPr/>
        </p:nvSpPr>
        <p:spPr>
          <a:xfrm>
            <a:off x="4758049" y="2267359"/>
            <a:ext cx="214840" cy="325257"/>
          </a:xfrm>
          <a:prstGeom prst="rect">
            <a:avLst/>
          </a:prstGeom>
          <a:solidFill>
            <a:schemeClr val="bg1"/>
          </a:solidFill>
          <a:ln w="31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7" grpId="0"/>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45719"/>
          </a:xfrm>
        </p:spPr>
        <p:txBody>
          <a:bodyPr>
            <a:normAutofit fontScale="90000"/>
          </a:bodyPr>
          <a:lstStyle/>
          <a:p>
            <a:endParaRPr lang="fr-FR"/>
          </a:p>
        </p:txBody>
      </p:sp>
      <p:sp>
        <p:nvSpPr>
          <p:cNvPr id="3" name="Espace réservé du contenu 2"/>
          <p:cNvSpPr>
            <a:spLocks noGrp="1"/>
          </p:cNvSpPr>
          <p:nvPr>
            <p:ph idx="1"/>
          </p:nvPr>
        </p:nvSpPr>
        <p:spPr>
          <a:xfrm flipV="1">
            <a:off x="457200" y="6126165"/>
            <a:ext cx="8229600" cy="45719"/>
          </a:xfrm>
        </p:spPr>
        <p:txBody>
          <a:bodyPr>
            <a:normAutofit fontScale="25000" lnSpcReduction="20000"/>
          </a:bodyPr>
          <a:lstStyle/>
          <a:p>
            <a:endParaRPr lang="fr-FR"/>
          </a:p>
        </p:txBody>
      </p:sp>
      <p:pic>
        <p:nvPicPr>
          <p:cNvPr id="4" name="Espace réservé du contenu 3" descr="Cliché 2010-09-02 NeilMicr.tiff"/>
          <p:cNvPicPr>
            <a:picLocks noChangeAspect="1"/>
          </p:cNvPicPr>
          <p:nvPr/>
        </p:nvPicPr>
        <p:blipFill>
          <a:blip r:embed="rId3"/>
          <a:srcRect l="-732" r="-1210"/>
          <a:stretch>
            <a:fillRect/>
          </a:stretch>
        </p:blipFill>
        <p:spPr>
          <a:xfrm>
            <a:off x="3313932" y="2114306"/>
            <a:ext cx="5112316" cy="4325112"/>
          </a:xfrm>
          <a:prstGeom prst="rect">
            <a:avLst/>
          </a:prstGeom>
        </p:spPr>
      </p:pic>
      <p:sp>
        <p:nvSpPr>
          <p:cNvPr id="5" name="Titre 1"/>
          <p:cNvSpPr txBox="1">
            <a:spLocks/>
          </p:cNvSpPr>
          <p:nvPr/>
        </p:nvSpPr>
        <p:spPr>
          <a:xfrm>
            <a:off x="758008" y="350838"/>
            <a:ext cx="8686800" cy="1066800"/>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err="1" smtClean="0">
                <a:ln>
                  <a:noFill/>
                </a:ln>
                <a:solidFill>
                  <a:schemeClr val="tx2"/>
                </a:solidFill>
                <a:effectLst/>
                <a:uLnTx/>
                <a:uFillTx/>
                <a:latin typeface="+mj-lt"/>
                <a:ea typeface="+mj-ea"/>
                <a:cs typeface="+mj-cs"/>
              </a:rPr>
              <a:t>Vpu</a:t>
            </a:r>
            <a:r>
              <a:rPr kumimoji="0" lang="fr-FR" sz="4000" b="0" i="0" u="none" strike="noStrike" kern="1200" cap="none" spc="0" normalizeH="0" baseline="0" noProof="0" dirty="0" smtClean="0">
                <a:ln>
                  <a:noFill/>
                </a:ln>
                <a:solidFill>
                  <a:schemeClr val="tx2"/>
                </a:solidFill>
                <a:effectLst/>
                <a:uLnTx/>
                <a:uFillTx/>
                <a:latin typeface="+mj-lt"/>
                <a:ea typeface="+mj-ea"/>
                <a:cs typeface="+mj-cs"/>
              </a:rPr>
              <a:t> </a:t>
            </a:r>
            <a:r>
              <a:rPr kumimoji="0" lang="fr-FR" sz="4000" b="0" i="0" u="none" strike="noStrike" kern="1200" cap="none" spc="0" normalizeH="0" baseline="0" noProof="0" dirty="0" err="1" smtClean="0">
                <a:ln>
                  <a:noFill/>
                </a:ln>
                <a:solidFill>
                  <a:schemeClr val="tx2"/>
                </a:solidFill>
                <a:effectLst/>
                <a:uLnTx/>
                <a:uFillTx/>
                <a:latin typeface="+mj-lt"/>
                <a:ea typeface="+mj-ea"/>
                <a:cs typeface="+mj-cs"/>
              </a:rPr>
              <a:t>antagonises</a:t>
            </a:r>
            <a:r>
              <a:rPr kumimoji="0" lang="fr-FR" sz="4000" b="0" i="0" u="none" strike="noStrike" kern="1200" cap="none" spc="0" normalizeH="0" baseline="0" noProof="0" dirty="0" smtClean="0">
                <a:ln>
                  <a:noFill/>
                </a:ln>
                <a:solidFill>
                  <a:schemeClr val="tx2"/>
                </a:solidFill>
                <a:effectLst/>
                <a:uLnTx/>
                <a:uFillTx/>
                <a:latin typeface="+mj-lt"/>
                <a:ea typeface="+mj-ea"/>
                <a:cs typeface="+mj-cs"/>
              </a:rPr>
              <a:t> BST-2/Tetherin</a:t>
            </a:r>
            <a:endParaRPr kumimoji="0" lang="fr-FR" sz="4000" b="0" i="0" u="none" strike="noStrike" kern="1200" cap="none" spc="0" normalizeH="0" baseline="0" noProof="0" dirty="0">
              <a:ln>
                <a:noFill/>
              </a:ln>
              <a:solidFill>
                <a:schemeClr val="tx2"/>
              </a:solidFill>
              <a:effectLst/>
              <a:uLnTx/>
              <a:uFillTx/>
              <a:latin typeface="+mj-lt"/>
              <a:ea typeface="+mj-ea"/>
              <a:cs typeface="+mj-cs"/>
            </a:endParaRPr>
          </a:p>
        </p:txBody>
      </p:sp>
      <p:sp>
        <p:nvSpPr>
          <p:cNvPr id="6" name="ZoneTexte 5"/>
          <p:cNvSpPr txBox="1"/>
          <p:nvPr/>
        </p:nvSpPr>
        <p:spPr>
          <a:xfrm>
            <a:off x="758008" y="2429938"/>
            <a:ext cx="2856732" cy="369332"/>
          </a:xfrm>
          <a:prstGeom prst="rect">
            <a:avLst/>
          </a:prstGeom>
          <a:noFill/>
        </p:spPr>
        <p:txBody>
          <a:bodyPr wrap="square" rtlCol="0">
            <a:spAutoFit/>
          </a:bodyPr>
          <a:lstStyle/>
          <a:p>
            <a:r>
              <a:rPr lang="fr-FR" dirty="0" err="1" smtClean="0"/>
              <a:t>Tetherin</a:t>
            </a:r>
            <a:r>
              <a:rPr lang="fr-FR" dirty="0" smtClean="0"/>
              <a:t> -  HIV-1 </a:t>
            </a:r>
            <a:r>
              <a:rPr lang="fr-FR" dirty="0" err="1" smtClean="0"/>
              <a:t>wt</a:t>
            </a:r>
            <a:endParaRPr lang="fr-FR" dirty="0"/>
          </a:p>
        </p:txBody>
      </p:sp>
      <p:sp>
        <p:nvSpPr>
          <p:cNvPr id="7" name="ZoneTexte 6"/>
          <p:cNvSpPr txBox="1"/>
          <p:nvPr/>
        </p:nvSpPr>
        <p:spPr>
          <a:xfrm>
            <a:off x="758008" y="3067005"/>
            <a:ext cx="2856732" cy="369332"/>
          </a:xfrm>
          <a:prstGeom prst="rect">
            <a:avLst/>
          </a:prstGeom>
          <a:noFill/>
        </p:spPr>
        <p:txBody>
          <a:bodyPr wrap="square" rtlCol="0">
            <a:spAutoFit/>
          </a:bodyPr>
          <a:lstStyle/>
          <a:p>
            <a:r>
              <a:rPr lang="fr-FR" dirty="0" err="1" smtClean="0"/>
              <a:t>Tetherin</a:t>
            </a:r>
            <a:r>
              <a:rPr lang="fr-FR" dirty="0" smtClean="0"/>
              <a:t> -  HIV-1 </a:t>
            </a:r>
            <a:r>
              <a:rPr lang="fr-FR" dirty="0" err="1" smtClean="0"/>
              <a:t>Vpu</a:t>
            </a:r>
            <a:r>
              <a:rPr lang="fr-FR" dirty="0" smtClean="0"/>
              <a:t> -</a:t>
            </a:r>
            <a:endParaRPr lang="fr-FR" dirty="0"/>
          </a:p>
        </p:txBody>
      </p:sp>
      <p:sp>
        <p:nvSpPr>
          <p:cNvPr id="8" name="ZoneTexte 7"/>
          <p:cNvSpPr txBox="1"/>
          <p:nvPr/>
        </p:nvSpPr>
        <p:spPr>
          <a:xfrm>
            <a:off x="758008" y="3913326"/>
            <a:ext cx="2856732" cy="369332"/>
          </a:xfrm>
          <a:prstGeom prst="rect">
            <a:avLst/>
          </a:prstGeom>
          <a:noFill/>
        </p:spPr>
        <p:txBody>
          <a:bodyPr wrap="square" rtlCol="0">
            <a:spAutoFit/>
          </a:bodyPr>
          <a:lstStyle/>
          <a:p>
            <a:r>
              <a:rPr lang="fr-FR" dirty="0" err="1" smtClean="0"/>
              <a:t>Tetherin</a:t>
            </a:r>
            <a:r>
              <a:rPr lang="fr-FR" dirty="0" smtClean="0"/>
              <a:t> +  HIV-1 </a:t>
            </a:r>
            <a:r>
              <a:rPr lang="fr-FR" dirty="0" err="1" smtClean="0"/>
              <a:t>wt</a:t>
            </a:r>
            <a:endParaRPr lang="fr-FR" dirty="0"/>
          </a:p>
        </p:txBody>
      </p:sp>
      <p:sp>
        <p:nvSpPr>
          <p:cNvPr id="9" name="ZoneTexte 8"/>
          <p:cNvSpPr txBox="1"/>
          <p:nvPr/>
        </p:nvSpPr>
        <p:spPr>
          <a:xfrm>
            <a:off x="758008" y="5219224"/>
            <a:ext cx="2856732" cy="369332"/>
          </a:xfrm>
          <a:prstGeom prst="rect">
            <a:avLst/>
          </a:prstGeom>
          <a:noFill/>
        </p:spPr>
        <p:txBody>
          <a:bodyPr wrap="square" rtlCol="0">
            <a:spAutoFit/>
          </a:bodyPr>
          <a:lstStyle/>
          <a:p>
            <a:r>
              <a:rPr lang="fr-FR" dirty="0" err="1" smtClean="0"/>
              <a:t>Tetherin</a:t>
            </a:r>
            <a:r>
              <a:rPr lang="fr-FR" dirty="0" smtClean="0"/>
              <a:t> +  HIV-1 </a:t>
            </a:r>
            <a:r>
              <a:rPr lang="fr-FR" dirty="0" err="1" smtClean="0"/>
              <a:t>Vpu</a:t>
            </a:r>
            <a:r>
              <a:rPr lang="fr-FR" dirty="0" smtClean="0"/>
              <a:t> -</a:t>
            </a:r>
            <a:endParaRPr lang="fr-FR" dirty="0"/>
          </a:p>
        </p:txBody>
      </p:sp>
      <p:sp>
        <p:nvSpPr>
          <p:cNvPr id="10" name="ZoneTexte 9"/>
          <p:cNvSpPr txBox="1"/>
          <p:nvPr/>
        </p:nvSpPr>
        <p:spPr>
          <a:xfrm>
            <a:off x="5645036" y="6520503"/>
            <a:ext cx="5283081" cy="261610"/>
          </a:xfrm>
          <a:prstGeom prst="rect">
            <a:avLst/>
          </a:prstGeom>
          <a:noFill/>
        </p:spPr>
        <p:txBody>
          <a:bodyPr wrap="square" rtlCol="0">
            <a:spAutoFit/>
          </a:bodyPr>
          <a:lstStyle/>
          <a:p>
            <a:r>
              <a:rPr lang="fr-FR" sz="1100" dirty="0" smtClean="0"/>
              <a:t>Neil </a:t>
            </a:r>
            <a:r>
              <a:rPr lang="fr-FR" sz="1100" i="1" dirty="0" smtClean="0"/>
              <a:t>et al</a:t>
            </a:r>
            <a:r>
              <a:rPr lang="fr-FR" sz="1100" dirty="0" smtClean="0"/>
              <a:t>., </a:t>
            </a:r>
            <a:r>
              <a:rPr lang="fr-FR" sz="1100" i="1" dirty="0" smtClean="0"/>
              <a:t>Nature </a:t>
            </a:r>
            <a:r>
              <a:rPr lang="fr-FR" sz="1100" dirty="0" smtClean="0"/>
              <a:t>2008</a:t>
            </a:r>
            <a:endParaRPr lang="fr-FR" sz="11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flipV="1">
            <a:off x="457200" y="0"/>
            <a:ext cx="8229600" cy="274638"/>
          </a:xfrm>
        </p:spPr>
        <p:txBody>
          <a:bodyPr>
            <a:normAutofit fontScale="90000"/>
          </a:bodyPr>
          <a:lstStyle/>
          <a:p>
            <a:endParaRPr lang="fr-FR"/>
          </a:p>
        </p:txBody>
      </p:sp>
      <p:sp>
        <p:nvSpPr>
          <p:cNvPr id="3" name="Espace réservé du contenu 2"/>
          <p:cNvSpPr>
            <a:spLocks noGrp="1"/>
          </p:cNvSpPr>
          <p:nvPr>
            <p:ph idx="1"/>
          </p:nvPr>
        </p:nvSpPr>
        <p:spPr>
          <a:xfrm flipV="1">
            <a:off x="457200" y="6126165"/>
            <a:ext cx="8229600" cy="301556"/>
          </a:xfrm>
        </p:spPr>
        <p:txBody>
          <a:bodyPr>
            <a:normAutofit fontScale="47500" lnSpcReduction="20000"/>
          </a:bodyPr>
          <a:lstStyle/>
          <a:p>
            <a:endParaRPr lang="fr-FR"/>
          </a:p>
        </p:txBody>
      </p:sp>
      <p:pic>
        <p:nvPicPr>
          <p:cNvPr id="4" name="Espace réservé du contenu 3" descr="Cliché 2010-09-01 Dube.tiff"/>
          <p:cNvPicPr>
            <a:picLocks noChangeAspect="1"/>
          </p:cNvPicPr>
          <p:nvPr/>
        </p:nvPicPr>
        <p:blipFill>
          <a:blip r:embed="rId3"/>
          <a:srcRect l="1954" r="2141" b="18357"/>
          <a:stretch>
            <a:fillRect/>
          </a:stretch>
        </p:blipFill>
        <p:spPr>
          <a:xfrm>
            <a:off x="1037208" y="2006696"/>
            <a:ext cx="6971865" cy="4119469"/>
          </a:xfrm>
          <a:prstGeom prst="rect">
            <a:avLst/>
          </a:prstGeom>
        </p:spPr>
      </p:pic>
      <p:sp>
        <p:nvSpPr>
          <p:cNvPr id="5" name="Titre 1"/>
          <p:cNvSpPr txBox="1">
            <a:spLocks/>
          </p:cNvSpPr>
          <p:nvPr/>
        </p:nvSpPr>
        <p:spPr>
          <a:xfrm>
            <a:off x="457200" y="423316"/>
            <a:ext cx="8229600" cy="1066800"/>
          </a:xfrm>
          <a:prstGeom prst="rect">
            <a:avLst/>
          </a:prstGeom>
        </p:spPr>
        <p:txBody>
          <a:bodyPr vert="horz" anchor="ctr">
            <a:normAutofit fontScale="9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4000" b="0" i="0" u="none" strike="noStrike" kern="1200" cap="none" spc="0" normalizeH="0" baseline="0" noProof="0" dirty="0" smtClean="0">
                <a:ln>
                  <a:noFill/>
                </a:ln>
                <a:solidFill>
                  <a:schemeClr val="tx2"/>
                </a:solidFill>
                <a:effectLst/>
                <a:uLnTx/>
                <a:uFillTx/>
                <a:latin typeface="+mj-lt"/>
                <a:ea typeface="+mj-ea"/>
                <a:cs typeface="+mj-cs"/>
              </a:rPr>
              <a:t>Model of </a:t>
            </a:r>
            <a:r>
              <a:rPr kumimoji="0" lang="fr-FR" sz="4000" b="0" i="0" u="none" strike="noStrike" kern="1200" cap="none" spc="0" normalizeH="0" baseline="0" noProof="0" dirty="0" err="1" smtClean="0">
                <a:ln>
                  <a:noFill/>
                </a:ln>
                <a:solidFill>
                  <a:schemeClr val="tx2"/>
                </a:solidFill>
                <a:effectLst/>
                <a:uLnTx/>
                <a:uFillTx/>
                <a:latin typeface="+mj-lt"/>
                <a:ea typeface="+mj-ea"/>
                <a:cs typeface="+mj-cs"/>
              </a:rPr>
              <a:t>Vpu-mediated</a:t>
            </a:r>
            <a:r>
              <a:rPr kumimoji="0" lang="fr-FR" sz="4000" b="0" i="0" u="none" strike="noStrike" kern="1200" cap="none" spc="0" normalizeH="0" baseline="0" noProof="0" dirty="0" smtClean="0">
                <a:ln>
                  <a:noFill/>
                </a:ln>
                <a:solidFill>
                  <a:schemeClr val="tx2"/>
                </a:solidFill>
                <a:effectLst/>
                <a:uLnTx/>
                <a:uFillTx/>
                <a:latin typeface="+mj-lt"/>
                <a:ea typeface="+mj-ea"/>
                <a:cs typeface="+mj-cs"/>
              </a:rPr>
              <a:t> </a:t>
            </a:r>
            <a:r>
              <a:rPr kumimoji="0" lang="fr-FR" sz="4000" b="0" i="0" u="none" strike="noStrike" kern="1200" cap="none" spc="0" normalizeH="0" baseline="0" noProof="0" dirty="0" err="1" smtClean="0">
                <a:ln>
                  <a:noFill/>
                </a:ln>
                <a:solidFill>
                  <a:schemeClr val="tx2"/>
                </a:solidFill>
                <a:effectLst/>
                <a:uLnTx/>
                <a:uFillTx/>
                <a:latin typeface="+mj-lt"/>
                <a:ea typeface="+mj-ea"/>
                <a:cs typeface="+mj-cs"/>
              </a:rPr>
              <a:t>down-regulation</a:t>
            </a:r>
            <a:r>
              <a:rPr kumimoji="0" lang="fr-FR" sz="4000" b="0" i="0" u="none" strike="noStrike" kern="1200" cap="none" spc="0" normalizeH="0" baseline="0" noProof="0" dirty="0" smtClean="0">
                <a:ln>
                  <a:noFill/>
                </a:ln>
                <a:solidFill>
                  <a:schemeClr val="tx2"/>
                </a:solidFill>
                <a:effectLst/>
                <a:uLnTx/>
                <a:uFillTx/>
                <a:latin typeface="+mj-lt"/>
                <a:ea typeface="+mj-ea"/>
                <a:cs typeface="+mj-cs"/>
              </a:rPr>
              <a:t> of </a:t>
            </a:r>
            <a:r>
              <a:rPr kumimoji="0" lang="fr-FR" sz="4000" b="0" i="0" u="none" strike="noStrike" kern="1200" cap="none" spc="0" normalizeH="0" baseline="0" noProof="0" dirty="0" err="1" smtClean="0">
                <a:ln>
                  <a:noFill/>
                </a:ln>
                <a:solidFill>
                  <a:schemeClr val="tx2"/>
                </a:solidFill>
                <a:effectLst/>
                <a:uLnTx/>
                <a:uFillTx/>
                <a:latin typeface="+mj-lt"/>
                <a:ea typeface="+mj-ea"/>
                <a:cs typeface="+mj-cs"/>
              </a:rPr>
              <a:t>tetherin</a:t>
            </a:r>
            <a:endParaRPr kumimoji="0" lang="fr-FR" sz="4000" b="0" i="0" u="none" strike="noStrike" kern="1200" cap="none" spc="0" normalizeH="0" baseline="0" noProof="0" dirty="0">
              <a:ln>
                <a:noFill/>
              </a:ln>
              <a:solidFill>
                <a:schemeClr val="tx2"/>
              </a:solidFill>
              <a:effectLst/>
              <a:uLnTx/>
              <a:uFillTx/>
              <a:latin typeface="+mj-lt"/>
              <a:ea typeface="+mj-ea"/>
              <a:cs typeface="+mj-cs"/>
            </a:endParaRPr>
          </a:p>
        </p:txBody>
      </p:sp>
      <p:sp>
        <p:nvSpPr>
          <p:cNvPr id="6" name="ZoneTexte 5"/>
          <p:cNvSpPr txBox="1"/>
          <p:nvPr/>
        </p:nvSpPr>
        <p:spPr>
          <a:xfrm>
            <a:off x="5656177" y="6520503"/>
            <a:ext cx="5283081" cy="261610"/>
          </a:xfrm>
          <a:prstGeom prst="rect">
            <a:avLst/>
          </a:prstGeom>
          <a:noFill/>
        </p:spPr>
        <p:txBody>
          <a:bodyPr wrap="square" rtlCol="0">
            <a:spAutoFit/>
          </a:bodyPr>
          <a:lstStyle/>
          <a:p>
            <a:r>
              <a:rPr lang="fr-FR" sz="1100" dirty="0" err="1" smtClean="0"/>
              <a:t>Dubé</a:t>
            </a:r>
            <a:r>
              <a:rPr lang="fr-FR" sz="1100" dirty="0" smtClean="0"/>
              <a:t> </a:t>
            </a:r>
            <a:r>
              <a:rPr lang="fr-FR" sz="1100" i="1" dirty="0" smtClean="0"/>
              <a:t>et al</a:t>
            </a:r>
            <a:r>
              <a:rPr lang="fr-FR" sz="1100" dirty="0" smtClean="0"/>
              <a:t>., </a:t>
            </a:r>
            <a:r>
              <a:rPr lang="fr-FR" sz="1100" i="1" dirty="0" err="1" smtClean="0"/>
              <a:t>Plos</a:t>
            </a:r>
            <a:r>
              <a:rPr lang="fr-FR" sz="1100" i="1" dirty="0" smtClean="0"/>
              <a:t> </a:t>
            </a:r>
            <a:r>
              <a:rPr lang="fr-FR" sz="1100" i="1" dirty="0" err="1" smtClean="0"/>
              <a:t>Pathogens</a:t>
            </a:r>
            <a:r>
              <a:rPr lang="fr-FR" sz="1100" i="1" dirty="0" smtClean="0"/>
              <a:t> </a:t>
            </a:r>
            <a:r>
              <a:rPr lang="fr-FR" sz="1100" dirty="0" smtClean="0"/>
              <a:t>2010</a:t>
            </a:r>
            <a:endParaRPr lang="fr-FR" sz="1100" dirty="0"/>
          </a:p>
        </p:txBody>
      </p:sp>
      <p:sp>
        <p:nvSpPr>
          <p:cNvPr id="7" name="Cadre 6"/>
          <p:cNvSpPr/>
          <p:nvPr/>
        </p:nvSpPr>
        <p:spPr>
          <a:xfrm>
            <a:off x="7230528" y="4144042"/>
            <a:ext cx="778545" cy="389897"/>
          </a:xfrm>
          <a:prstGeom prst="frame">
            <a:avLst/>
          </a:prstGeom>
          <a:solidFill>
            <a:srgbClr val="FF0000"/>
          </a:solidFill>
          <a:ln w="31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8" name="Cadre 7"/>
          <p:cNvSpPr/>
          <p:nvPr/>
        </p:nvSpPr>
        <p:spPr>
          <a:xfrm>
            <a:off x="7230528" y="4686339"/>
            <a:ext cx="778545" cy="389897"/>
          </a:xfrm>
          <a:prstGeom prst="frame">
            <a:avLst/>
          </a:prstGeom>
          <a:solidFill>
            <a:srgbClr val="FF0000"/>
          </a:solidFill>
          <a:ln w="31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90797"/>
            <a:ext cx="8229600" cy="45719"/>
          </a:xfrm>
        </p:spPr>
        <p:txBody>
          <a:bodyPr>
            <a:normAutofit fontScale="90000"/>
          </a:bodyPr>
          <a:lstStyle/>
          <a:p>
            <a:endParaRPr lang="fr-FR"/>
          </a:p>
        </p:txBody>
      </p:sp>
      <p:sp>
        <p:nvSpPr>
          <p:cNvPr id="3" name="Espace réservé du contenu 2"/>
          <p:cNvSpPr>
            <a:spLocks noGrp="1"/>
          </p:cNvSpPr>
          <p:nvPr>
            <p:ph idx="1"/>
          </p:nvPr>
        </p:nvSpPr>
        <p:spPr>
          <a:xfrm>
            <a:off x="457200" y="5937566"/>
            <a:ext cx="8229600" cy="188599"/>
          </a:xfrm>
        </p:spPr>
        <p:txBody>
          <a:bodyPr>
            <a:normAutofit fontScale="25000" lnSpcReduction="20000"/>
          </a:bodyPr>
          <a:lstStyle/>
          <a:p>
            <a:endParaRPr lang="fr-FR"/>
          </a:p>
        </p:txBody>
      </p:sp>
      <p:pic>
        <p:nvPicPr>
          <p:cNvPr id="4" name="Image 3" descr="Capture d’écran 2016-02-16 à 18.47.47.png"/>
          <p:cNvPicPr>
            <a:picLocks noChangeAspect="1"/>
          </p:cNvPicPr>
          <p:nvPr/>
        </p:nvPicPr>
        <p:blipFill>
          <a:blip r:embed="rId3"/>
          <a:stretch>
            <a:fillRect/>
          </a:stretch>
        </p:blipFill>
        <p:spPr>
          <a:xfrm>
            <a:off x="5529854" y="2402610"/>
            <a:ext cx="3357484" cy="2381747"/>
          </a:xfrm>
          <a:prstGeom prst="rect">
            <a:avLst/>
          </a:prstGeom>
          <a:effectLst>
            <a:glow rad="127000">
              <a:schemeClr val="bg1">
                <a:lumMod val="65000"/>
                <a:alpha val="72000"/>
              </a:schemeClr>
            </a:glow>
          </a:effectLst>
        </p:spPr>
      </p:pic>
      <p:sp>
        <p:nvSpPr>
          <p:cNvPr id="5" name="Accolade fermante 4"/>
          <p:cNvSpPr/>
          <p:nvPr/>
        </p:nvSpPr>
        <p:spPr>
          <a:xfrm>
            <a:off x="4374295" y="2402610"/>
            <a:ext cx="935577" cy="2352336"/>
          </a:xfrm>
          <a:prstGeom prst="rightBrace">
            <a:avLst/>
          </a:prstGeom>
          <a:ln/>
        </p:spPr>
        <p:style>
          <a:lnRef idx="2">
            <a:schemeClr val="accent1"/>
          </a:lnRef>
          <a:fillRef idx="0">
            <a:schemeClr val="accent1"/>
          </a:fillRef>
          <a:effectRef idx="1">
            <a:schemeClr val="accent1"/>
          </a:effectRef>
          <a:fontRef idx="minor">
            <a:schemeClr val="tx1"/>
          </a:fontRef>
        </p:style>
      </p:sp>
      <p:sp>
        <p:nvSpPr>
          <p:cNvPr id="6" name="ZoneTexte 5"/>
          <p:cNvSpPr txBox="1"/>
          <p:nvPr/>
        </p:nvSpPr>
        <p:spPr>
          <a:xfrm>
            <a:off x="108608" y="1922034"/>
            <a:ext cx="4459214" cy="2862323"/>
          </a:xfrm>
          <a:prstGeom prst="rect">
            <a:avLst/>
          </a:prstGeom>
          <a:noFill/>
        </p:spPr>
        <p:txBody>
          <a:bodyPr wrap="square" rtlCol="0">
            <a:spAutoFit/>
          </a:bodyPr>
          <a:lstStyle/>
          <a:p>
            <a:r>
              <a:rPr lang="fr-FR" u="sng" dirty="0" smtClean="0"/>
              <a:t>In HIV-2:</a:t>
            </a:r>
          </a:p>
          <a:p>
            <a:pPr>
              <a:buFont typeface="Arial"/>
              <a:buChar char="•"/>
            </a:pPr>
            <a:r>
              <a:rPr lang="fr-FR" dirty="0" smtClean="0"/>
              <a:t> </a:t>
            </a:r>
            <a:r>
              <a:rPr lang="fr-FR" dirty="0" err="1" smtClean="0"/>
              <a:t>Envelope</a:t>
            </a:r>
            <a:r>
              <a:rPr lang="fr-FR" dirty="0" smtClean="0"/>
              <a:t> </a:t>
            </a:r>
            <a:r>
              <a:rPr lang="fr-FR" dirty="0" err="1" smtClean="0"/>
              <a:t>protein</a:t>
            </a:r>
            <a:r>
              <a:rPr lang="fr-FR" dirty="0" smtClean="0"/>
              <a:t> (</a:t>
            </a:r>
            <a:r>
              <a:rPr lang="fr-FR" dirty="0" err="1" smtClean="0"/>
              <a:t>Env</a:t>
            </a:r>
            <a:r>
              <a:rPr lang="fr-FR" dirty="0" smtClean="0"/>
              <a:t> or gp140)</a:t>
            </a:r>
          </a:p>
          <a:p>
            <a:pPr>
              <a:buFont typeface="Arial"/>
              <a:buChar char="•"/>
            </a:pPr>
            <a:endParaRPr lang="fr-FR" dirty="0" smtClean="0"/>
          </a:p>
          <a:p>
            <a:pPr>
              <a:buFont typeface="Arial"/>
              <a:buChar char="•"/>
            </a:pPr>
            <a:r>
              <a:rPr lang="fr-FR" dirty="0" err="1" smtClean="0"/>
              <a:t> Functional</a:t>
            </a:r>
            <a:r>
              <a:rPr lang="fr-FR" dirty="0" smtClean="0"/>
              <a:t> </a:t>
            </a:r>
            <a:r>
              <a:rPr lang="fr-FR" dirty="0" err="1" smtClean="0"/>
              <a:t>region</a:t>
            </a:r>
            <a:r>
              <a:rPr lang="fr-FR" dirty="0" smtClean="0"/>
              <a:t>(s) </a:t>
            </a:r>
            <a:r>
              <a:rPr lang="fr-FR" dirty="0" err="1" smtClean="0"/>
              <a:t>involved</a:t>
            </a:r>
            <a:r>
              <a:rPr lang="fr-FR" dirty="0" smtClean="0"/>
              <a:t> in the interaction </a:t>
            </a:r>
            <a:r>
              <a:rPr lang="fr-FR" dirty="0" err="1" smtClean="0"/>
              <a:t>is</a:t>
            </a:r>
            <a:r>
              <a:rPr lang="fr-FR" dirty="0" smtClean="0"/>
              <a:t> (are) </a:t>
            </a:r>
            <a:r>
              <a:rPr lang="fr-FR" dirty="0" err="1" smtClean="0"/>
              <a:t>unknown</a:t>
            </a:r>
          </a:p>
          <a:p>
            <a:pPr>
              <a:buFont typeface="Arial"/>
              <a:buChar char="•"/>
            </a:pPr>
            <a:endParaRPr lang="fr-FR" dirty="0" smtClean="0"/>
          </a:p>
          <a:p>
            <a:pPr>
              <a:buFont typeface="Arial"/>
              <a:buChar char="•"/>
            </a:pPr>
            <a:r>
              <a:rPr lang="fr-FR" dirty="0" smtClean="0"/>
              <a:t> </a:t>
            </a:r>
            <a:r>
              <a:rPr lang="fr-FR" dirty="0" err="1" smtClean="0"/>
              <a:t>Env</a:t>
            </a:r>
            <a:r>
              <a:rPr lang="fr-FR" dirty="0" smtClean="0"/>
              <a:t> </a:t>
            </a:r>
            <a:r>
              <a:rPr lang="fr-FR" dirty="0" err="1" smtClean="0"/>
              <a:t>recruits</a:t>
            </a:r>
            <a:r>
              <a:rPr lang="fr-FR" dirty="0" smtClean="0"/>
              <a:t> AP-2 to </a:t>
            </a:r>
            <a:r>
              <a:rPr lang="fr-FR" dirty="0" err="1" smtClean="0"/>
              <a:t>promote</a:t>
            </a:r>
            <a:r>
              <a:rPr lang="fr-FR" dirty="0" smtClean="0"/>
              <a:t> </a:t>
            </a:r>
            <a:r>
              <a:rPr lang="fr-FR" dirty="0" err="1" smtClean="0"/>
              <a:t>endocytosis</a:t>
            </a:r>
            <a:r>
              <a:rPr lang="fr-FR" dirty="0" smtClean="0"/>
              <a:t> and </a:t>
            </a:r>
            <a:r>
              <a:rPr lang="fr-FR" dirty="0" err="1" smtClean="0"/>
              <a:t>sequestration</a:t>
            </a:r>
            <a:r>
              <a:rPr lang="fr-FR" dirty="0" smtClean="0"/>
              <a:t> of BST-2 </a:t>
            </a:r>
          </a:p>
          <a:p>
            <a:pPr>
              <a:buFont typeface="Arial"/>
              <a:buChar char="•"/>
            </a:pPr>
            <a:endParaRPr lang="fr-FR" dirty="0" smtClean="0"/>
          </a:p>
          <a:p>
            <a:pPr>
              <a:buFont typeface="Arial"/>
              <a:buChar char="•"/>
            </a:pPr>
            <a:r>
              <a:rPr lang="fr-FR" dirty="0" smtClean="0"/>
              <a:t> </a:t>
            </a:r>
            <a:r>
              <a:rPr lang="fr-FR" dirty="0" err="1" smtClean="0"/>
              <a:t>Downregulation</a:t>
            </a:r>
            <a:r>
              <a:rPr lang="fr-FR" dirty="0" smtClean="0"/>
              <a:t> of BST-2</a:t>
            </a:r>
            <a:endParaRPr lang="fr-FR" dirty="0"/>
          </a:p>
        </p:txBody>
      </p:sp>
      <p:sp>
        <p:nvSpPr>
          <p:cNvPr id="7" name="Titre 1"/>
          <p:cNvSpPr txBox="1">
            <a:spLocks/>
          </p:cNvSpPr>
          <p:nvPr/>
        </p:nvSpPr>
        <p:spPr>
          <a:xfrm>
            <a:off x="457200" y="274639"/>
            <a:ext cx="8229600" cy="601898"/>
          </a:xfrm>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3600" b="0" i="0" u="none" strike="noStrike" kern="1200" cap="none" spc="0" normalizeH="0" baseline="0" noProof="0" dirty="0" smtClean="0">
                <a:ln>
                  <a:noFill/>
                </a:ln>
                <a:solidFill>
                  <a:schemeClr val="dk1"/>
                </a:solidFill>
                <a:effectLst/>
                <a:uLnTx/>
                <a:uFillTx/>
                <a:latin typeface="+mn-lt"/>
                <a:ea typeface="+mn-ea"/>
                <a:cs typeface="+mn-cs"/>
              </a:rPr>
              <a:t>BST-2 and </a:t>
            </a:r>
            <a:r>
              <a:rPr kumimoji="0" lang="fr-FR" sz="3600" b="0" i="0" u="none" strike="noStrike" kern="1200" cap="none" spc="0" normalizeH="0" baseline="0" noProof="0" dirty="0" err="1" smtClean="0">
                <a:ln>
                  <a:noFill/>
                </a:ln>
                <a:solidFill>
                  <a:schemeClr val="dk1"/>
                </a:solidFill>
                <a:effectLst/>
                <a:uLnTx/>
                <a:uFillTx/>
                <a:latin typeface="+mn-lt"/>
                <a:ea typeface="+mn-ea"/>
                <a:cs typeface="+mn-cs"/>
              </a:rPr>
              <a:t>its</a:t>
            </a:r>
            <a:r>
              <a:rPr kumimoji="0" lang="fr-FR" sz="3600" b="0" i="0" u="none" strike="noStrike" kern="1200" cap="none" spc="0" normalizeH="0" baseline="0" noProof="0" dirty="0" smtClean="0">
                <a:ln>
                  <a:noFill/>
                </a:ln>
                <a:solidFill>
                  <a:schemeClr val="dk1"/>
                </a:solidFill>
                <a:effectLst/>
                <a:uLnTx/>
                <a:uFillTx/>
                <a:latin typeface="+mn-lt"/>
                <a:ea typeface="+mn-ea"/>
                <a:cs typeface="+mn-cs"/>
              </a:rPr>
              <a:t> viral </a:t>
            </a:r>
            <a:r>
              <a:rPr kumimoji="0" lang="fr-FR" sz="3600" b="0" i="0" u="none" strike="noStrike" kern="1200" cap="none" spc="0" normalizeH="0" baseline="0" noProof="0" dirty="0" err="1" smtClean="0">
                <a:ln>
                  <a:noFill/>
                </a:ln>
                <a:solidFill>
                  <a:schemeClr val="dk1"/>
                </a:solidFill>
                <a:effectLst/>
                <a:uLnTx/>
                <a:uFillTx/>
                <a:latin typeface="+mn-lt"/>
                <a:ea typeface="+mn-ea"/>
                <a:cs typeface="+mn-cs"/>
              </a:rPr>
              <a:t>antagonists</a:t>
            </a:r>
            <a:r>
              <a:rPr kumimoji="0" lang="fr-FR" sz="3600" b="0" i="0" u="none" strike="noStrike" kern="1200" cap="none" spc="0" normalizeH="0" baseline="0" noProof="0" dirty="0" smtClean="0">
                <a:ln>
                  <a:noFill/>
                </a:ln>
                <a:solidFill>
                  <a:schemeClr val="dk1"/>
                </a:solidFill>
                <a:effectLst/>
                <a:uLnTx/>
                <a:uFillTx/>
                <a:latin typeface="+mn-lt"/>
                <a:ea typeface="+mn-ea"/>
                <a:cs typeface="+mn-cs"/>
              </a:rPr>
              <a:t> </a:t>
            </a:r>
            <a:endParaRPr kumimoji="0" lang="fr-FR" sz="3600" b="0" i="0" u="none" strike="noStrike" kern="1200" cap="none" spc="0" normalizeH="0" baseline="0" noProof="0" dirty="0">
              <a:ln>
                <a:noFill/>
              </a:ln>
              <a:solidFill>
                <a:schemeClr val="dk1"/>
              </a:solidFill>
              <a:effectLst/>
              <a:uLnTx/>
              <a:uFillTx/>
              <a:latin typeface="+mn-lt"/>
              <a:ea typeface="+mn-ea"/>
              <a:cs typeface="+mn-cs"/>
            </a:endParaRPr>
          </a:p>
        </p:txBody>
      </p:sp>
      <p:sp>
        <p:nvSpPr>
          <p:cNvPr id="8" name="ZoneTexte 7"/>
          <p:cNvSpPr txBox="1"/>
          <p:nvPr/>
        </p:nvSpPr>
        <p:spPr>
          <a:xfrm>
            <a:off x="6395289" y="6488670"/>
            <a:ext cx="2540063" cy="276999"/>
          </a:xfrm>
          <a:prstGeom prst="rect">
            <a:avLst/>
          </a:prstGeom>
          <a:noFill/>
        </p:spPr>
        <p:txBody>
          <a:bodyPr wrap="square" rtlCol="0">
            <a:spAutoFit/>
          </a:bodyPr>
          <a:lstStyle/>
          <a:p>
            <a:r>
              <a:rPr lang="fr-FR" sz="1200" dirty="0" smtClean="0"/>
              <a:t>Arias </a:t>
            </a:r>
            <a:r>
              <a:rPr lang="fr-FR" sz="1200" i="1" dirty="0" smtClean="0"/>
              <a:t>et al.</a:t>
            </a:r>
            <a:r>
              <a:rPr lang="fr-FR" sz="1200" dirty="0" smtClean="0"/>
              <a:t>, Front. </a:t>
            </a:r>
            <a:r>
              <a:rPr lang="fr-FR" sz="1200" dirty="0" err="1" smtClean="0"/>
              <a:t>Microbiol</a:t>
            </a:r>
            <a:r>
              <a:rPr lang="fr-FR" sz="1200" dirty="0" smtClean="0"/>
              <a:t> (2011) </a:t>
            </a:r>
            <a:endParaRPr lang="fr-FR" sz="1200" dirty="0"/>
          </a:p>
        </p:txBody>
      </p:sp>
      <p:sp>
        <p:nvSpPr>
          <p:cNvPr id="9" name="Rectangle 8"/>
          <p:cNvSpPr/>
          <p:nvPr/>
        </p:nvSpPr>
        <p:spPr>
          <a:xfrm>
            <a:off x="5585646" y="2402611"/>
            <a:ext cx="475074" cy="515262"/>
          </a:xfrm>
          <a:prstGeom prst="rect">
            <a:avLst/>
          </a:prstGeom>
          <a:solidFill>
            <a:schemeClr val="bg1"/>
          </a:solidFill>
          <a:ln w="31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Image 5" descr="Capture d’écran 2016-02-16 à 18.42.24.png"/>
          <p:cNvPicPr>
            <a:picLocks noChangeAspect="1"/>
          </p:cNvPicPr>
          <p:nvPr/>
        </p:nvPicPr>
        <p:blipFill>
          <a:blip r:embed="rId3"/>
          <a:stretch>
            <a:fillRect/>
          </a:stretch>
        </p:blipFill>
        <p:spPr>
          <a:xfrm>
            <a:off x="6578169" y="1535760"/>
            <a:ext cx="2386955" cy="3526958"/>
          </a:xfrm>
          <a:prstGeom prst="rect">
            <a:avLst/>
          </a:prstGeom>
          <a:effectLst>
            <a:glow rad="101600">
              <a:schemeClr val="bg1">
                <a:lumMod val="65000"/>
                <a:alpha val="75000"/>
              </a:schemeClr>
            </a:glow>
          </a:effectLst>
        </p:spPr>
      </p:pic>
      <p:sp>
        <p:nvSpPr>
          <p:cNvPr id="2" name="Titre 1"/>
          <p:cNvSpPr>
            <a:spLocks noGrp="1"/>
          </p:cNvSpPr>
          <p:nvPr>
            <p:ph type="title"/>
          </p:nvPr>
        </p:nvSpPr>
        <p:spPr>
          <a:xfrm>
            <a:off x="296209" y="274638"/>
            <a:ext cx="8507923" cy="825504"/>
          </a:xfrm>
        </p:spPr>
        <p:style>
          <a:lnRef idx="1">
            <a:schemeClr val="accent2"/>
          </a:lnRef>
          <a:fillRef idx="2">
            <a:schemeClr val="accent2"/>
          </a:fillRef>
          <a:effectRef idx="1">
            <a:schemeClr val="accent2"/>
          </a:effectRef>
          <a:fontRef idx="minor">
            <a:schemeClr val="dk1"/>
          </a:fontRef>
        </p:style>
        <p:txBody>
          <a:bodyPr>
            <a:normAutofit/>
          </a:bodyPr>
          <a:lstStyle/>
          <a:p>
            <a:r>
              <a:rPr lang="fr-FR" sz="2800" dirty="0" smtClean="0"/>
              <a:t>BST-2 and HIV-2 </a:t>
            </a:r>
            <a:r>
              <a:rPr lang="fr-FR" sz="2800" dirty="0" err="1" smtClean="0"/>
              <a:t>envelope</a:t>
            </a:r>
            <a:r>
              <a:rPr lang="fr-FR" sz="2800" dirty="0" smtClean="0"/>
              <a:t> </a:t>
            </a:r>
            <a:r>
              <a:rPr lang="fr-FR" sz="2800" dirty="0" err="1" smtClean="0"/>
              <a:t>glycoprotein</a:t>
            </a:r>
            <a:endParaRPr lang="fr-FR" sz="2800" dirty="0"/>
          </a:p>
        </p:txBody>
      </p:sp>
      <p:sp>
        <p:nvSpPr>
          <p:cNvPr id="3" name="Espace réservé du contenu 2"/>
          <p:cNvSpPr>
            <a:spLocks noGrp="1"/>
          </p:cNvSpPr>
          <p:nvPr>
            <p:ph idx="1"/>
          </p:nvPr>
        </p:nvSpPr>
        <p:spPr>
          <a:xfrm>
            <a:off x="457200" y="6609798"/>
            <a:ext cx="8229600" cy="248203"/>
          </a:xfrm>
        </p:spPr>
        <p:txBody>
          <a:bodyPr>
            <a:normAutofit fontScale="32500" lnSpcReduction="20000"/>
          </a:bodyPr>
          <a:lstStyle/>
          <a:p>
            <a:endParaRPr lang="fr-FR" dirty="0"/>
          </a:p>
        </p:txBody>
      </p:sp>
      <p:pic>
        <p:nvPicPr>
          <p:cNvPr id="4" name="Espace réservé du contenu 3" descr="Capture d’écran 2016-01-18 à 15.59.23.png"/>
          <p:cNvPicPr>
            <a:picLocks noChangeAspect="1"/>
          </p:cNvPicPr>
          <p:nvPr/>
        </p:nvPicPr>
        <p:blipFill>
          <a:blip r:embed="rId4"/>
          <a:srcRect t="-7390" b="-7390"/>
          <a:stretch>
            <a:fillRect/>
          </a:stretch>
        </p:blipFill>
        <p:spPr>
          <a:xfrm>
            <a:off x="125218" y="1341972"/>
            <a:ext cx="6308281" cy="3309007"/>
          </a:xfrm>
          <a:prstGeom prst="rect">
            <a:avLst/>
          </a:prstGeom>
          <a:effectLst>
            <a:glow rad="101600">
              <a:schemeClr val="bg1">
                <a:lumMod val="65000"/>
                <a:alpha val="75000"/>
              </a:schemeClr>
            </a:glow>
          </a:effectLst>
        </p:spPr>
      </p:pic>
      <p:sp>
        <p:nvSpPr>
          <p:cNvPr id="5" name="ZoneTexte 4"/>
          <p:cNvSpPr txBox="1"/>
          <p:nvPr/>
        </p:nvSpPr>
        <p:spPr>
          <a:xfrm>
            <a:off x="6037120" y="6471298"/>
            <a:ext cx="4493181" cy="276999"/>
          </a:xfrm>
          <a:prstGeom prst="rect">
            <a:avLst/>
          </a:prstGeom>
          <a:noFill/>
        </p:spPr>
        <p:txBody>
          <a:bodyPr wrap="square" rtlCol="0">
            <a:spAutoFit/>
          </a:bodyPr>
          <a:lstStyle/>
          <a:p>
            <a:r>
              <a:rPr lang="fr-FR" sz="1200" dirty="0" smtClean="0"/>
              <a:t>Le </a:t>
            </a:r>
            <a:r>
              <a:rPr lang="fr-FR" sz="1200" dirty="0" err="1"/>
              <a:t>T</a:t>
            </a:r>
            <a:r>
              <a:rPr lang="fr-FR" sz="1200" dirty="0" err="1" smtClean="0"/>
              <a:t>ortorec</a:t>
            </a:r>
            <a:r>
              <a:rPr lang="fr-FR" sz="1200" dirty="0" smtClean="0"/>
              <a:t> </a:t>
            </a:r>
            <a:r>
              <a:rPr lang="fr-FR" sz="1200" i="1" dirty="0" smtClean="0"/>
              <a:t>et al., </a:t>
            </a:r>
            <a:r>
              <a:rPr lang="fr-FR" sz="1200" dirty="0" smtClean="0"/>
              <a:t>Journal of </a:t>
            </a:r>
            <a:r>
              <a:rPr lang="fr-FR" sz="1200" dirty="0" err="1" smtClean="0"/>
              <a:t>Virology</a:t>
            </a:r>
            <a:r>
              <a:rPr lang="fr-FR" sz="1200" dirty="0" smtClean="0"/>
              <a:t> (2009)</a:t>
            </a:r>
            <a:endParaRPr lang="fr-FR" sz="1200" i="1" dirty="0"/>
          </a:p>
        </p:txBody>
      </p:sp>
      <p:sp>
        <p:nvSpPr>
          <p:cNvPr id="7" name="ZoneTexte 6"/>
          <p:cNvSpPr txBox="1"/>
          <p:nvPr/>
        </p:nvSpPr>
        <p:spPr>
          <a:xfrm>
            <a:off x="6578169" y="1535759"/>
            <a:ext cx="760231" cy="276999"/>
          </a:xfrm>
          <a:prstGeom prst="rect">
            <a:avLst/>
          </a:prstGeom>
          <a:noFill/>
        </p:spPr>
        <p:txBody>
          <a:bodyPr wrap="square" rtlCol="0">
            <a:spAutoFit/>
          </a:bodyPr>
          <a:lstStyle/>
          <a:p>
            <a:r>
              <a:rPr lang="fr-FR" sz="1200" b="1" dirty="0" smtClean="0"/>
              <a:t>C</a:t>
            </a:r>
            <a:endParaRPr lang="fr-FR" sz="1200" b="1" dirty="0"/>
          </a:p>
        </p:txBody>
      </p:sp>
      <p:sp>
        <p:nvSpPr>
          <p:cNvPr id="8" name="Accolade fermante 7"/>
          <p:cNvSpPr/>
          <p:nvPr/>
        </p:nvSpPr>
        <p:spPr>
          <a:xfrm rot="5400000">
            <a:off x="1578603" y="3000829"/>
            <a:ext cx="482956" cy="1529403"/>
          </a:xfrm>
          <a:prstGeom prst="rightBrace">
            <a:avLst>
              <a:gd name="adj1" fmla="val 8333"/>
              <a:gd name="adj2" fmla="val 4949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solidFill>
                <a:srgbClr val="FF0000"/>
              </a:solidFill>
            </a:endParaRPr>
          </a:p>
        </p:txBody>
      </p:sp>
      <p:sp>
        <p:nvSpPr>
          <p:cNvPr id="9" name="ZoneTexte 8"/>
          <p:cNvSpPr txBox="1"/>
          <p:nvPr/>
        </p:nvSpPr>
        <p:spPr>
          <a:xfrm>
            <a:off x="635017" y="4007008"/>
            <a:ext cx="2844155" cy="369332"/>
          </a:xfrm>
          <a:prstGeom prst="rect">
            <a:avLst/>
          </a:prstGeom>
          <a:noFill/>
        </p:spPr>
        <p:txBody>
          <a:bodyPr wrap="square" rtlCol="0">
            <a:spAutoFit/>
          </a:bodyPr>
          <a:lstStyle/>
          <a:p>
            <a:r>
              <a:rPr lang="fr-FR" b="1" dirty="0" err="1" smtClean="0">
                <a:solidFill>
                  <a:srgbClr val="FF0000"/>
                </a:solidFill>
              </a:rPr>
              <a:t>Where</a:t>
            </a:r>
            <a:r>
              <a:rPr lang="fr-FR" b="1" dirty="0" smtClean="0">
                <a:solidFill>
                  <a:srgbClr val="FF0000"/>
                </a:solidFill>
              </a:rPr>
              <a:t> in the </a:t>
            </a:r>
            <a:r>
              <a:rPr lang="fr-FR" b="1" dirty="0" err="1" smtClean="0">
                <a:solidFill>
                  <a:srgbClr val="FF0000"/>
                </a:solidFill>
              </a:rPr>
              <a:t>ectodomain</a:t>
            </a:r>
            <a:r>
              <a:rPr lang="fr-FR" b="1" dirty="0" smtClean="0">
                <a:solidFill>
                  <a:srgbClr val="FF0000"/>
                </a:solidFill>
              </a:rPr>
              <a:t>?</a:t>
            </a:r>
            <a:endParaRPr lang="fr-FR" b="1" dirty="0">
              <a:solidFill>
                <a:srgbClr val="FF0000"/>
              </a:solidFill>
            </a:endParaRPr>
          </a:p>
        </p:txBody>
      </p:sp>
      <p:sp>
        <p:nvSpPr>
          <p:cNvPr id="10" name="ZoneTexte 9"/>
          <p:cNvSpPr txBox="1"/>
          <p:nvPr/>
        </p:nvSpPr>
        <p:spPr>
          <a:xfrm>
            <a:off x="0" y="4693384"/>
            <a:ext cx="6433496" cy="369332"/>
          </a:xfrm>
          <a:prstGeom prst="rect">
            <a:avLst/>
          </a:prstGeom>
          <a:noFill/>
        </p:spPr>
        <p:txBody>
          <a:bodyPr wrap="square" rtlCol="0">
            <a:spAutoFit/>
          </a:bodyPr>
          <a:lstStyle/>
          <a:p>
            <a:pPr>
              <a:buFont typeface="Arial"/>
              <a:buChar char="•"/>
            </a:pPr>
            <a:r>
              <a:rPr lang="fr-FR" dirty="0" smtClean="0"/>
              <a:t> HIV-2 </a:t>
            </a:r>
            <a:r>
              <a:rPr lang="fr-FR" dirty="0" err="1" smtClean="0"/>
              <a:t>Env</a:t>
            </a:r>
            <a:r>
              <a:rPr lang="fr-FR" dirty="0" smtClean="0"/>
              <a:t> </a:t>
            </a:r>
            <a:r>
              <a:rPr lang="fr-FR" dirty="0" err="1" smtClean="0"/>
              <a:t>proteins</a:t>
            </a:r>
            <a:r>
              <a:rPr lang="fr-FR" dirty="0" smtClean="0"/>
              <a:t> </a:t>
            </a:r>
            <a:r>
              <a:rPr lang="fr-FR" dirty="0" err="1" smtClean="0"/>
              <a:t>interact</a:t>
            </a:r>
            <a:r>
              <a:rPr lang="fr-FR" dirty="0" smtClean="0"/>
              <a:t> </a:t>
            </a:r>
            <a:r>
              <a:rPr lang="fr-FR" dirty="0" err="1" smtClean="0"/>
              <a:t>with</a:t>
            </a:r>
            <a:r>
              <a:rPr lang="fr-FR" dirty="0" smtClean="0"/>
              <a:t> and </a:t>
            </a:r>
            <a:r>
              <a:rPr lang="fr-FR" dirty="0" err="1" smtClean="0"/>
              <a:t>antagonise</a:t>
            </a:r>
            <a:r>
              <a:rPr lang="fr-FR" dirty="0" smtClean="0"/>
              <a:t> BST-2</a:t>
            </a:r>
          </a:p>
        </p:txBody>
      </p:sp>
      <p:sp>
        <p:nvSpPr>
          <p:cNvPr id="12" name="Cadre 11"/>
          <p:cNvSpPr/>
          <p:nvPr/>
        </p:nvSpPr>
        <p:spPr>
          <a:xfrm>
            <a:off x="7521806" y="1535759"/>
            <a:ext cx="268316" cy="3526957"/>
          </a:xfrm>
          <a:prstGeom prst="frame">
            <a:avLst/>
          </a:prstGeom>
          <a:ln w="3175"/>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13" name="Cadre 12"/>
          <p:cNvSpPr/>
          <p:nvPr/>
        </p:nvSpPr>
        <p:spPr>
          <a:xfrm>
            <a:off x="4597200" y="1958791"/>
            <a:ext cx="324000" cy="2558054"/>
          </a:xfrm>
          <a:prstGeom prst="frame">
            <a:avLst/>
          </a:prstGeom>
          <a:ln w="3175"/>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14" name="Cadre 13"/>
          <p:cNvSpPr/>
          <p:nvPr/>
        </p:nvSpPr>
        <p:spPr>
          <a:xfrm>
            <a:off x="2584781" y="2405057"/>
            <a:ext cx="482971" cy="212821"/>
          </a:xfrm>
          <a:prstGeom prst="frame">
            <a:avLst/>
          </a:prstGeom>
          <a:ln w="3175"/>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15" name="Cadre 14"/>
          <p:cNvSpPr/>
          <p:nvPr/>
        </p:nvSpPr>
        <p:spPr>
          <a:xfrm>
            <a:off x="4811810" y="1958791"/>
            <a:ext cx="313036" cy="2558054"/>
          </a:xfrm>
          <a:prstGeom prst="frame">
            <a:avLst/>
          </a:prstGeom>
          <a:ln w="3175"/>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17" name="Rectangle 16"/>
          <p:cNvSpPr/>
          <p:nvPr/>
        </p:nvSpPr>
        <p:spPr>
          <a:xfrm>
            <a:off x="-9760" y="5062717"/>
            <a:ext cx="6977859" cy="646331"/>
          </a:xfrm>
          <a:prstGeom prst="rect">
            <a:avLst/>
          </a:prstGeom>
        </p:spPr>
        <p:txBody>
          <a:bodyPr wrap="square">
            <a:spAutoFit/>
          </a:bodyPr>
          <a:lstStyle/>
          <a:p>
            <a:r>
              <a:rPr lang="fr-FR" dirty="0" smtClean="0"/>
              <a:t>• The </a:t>
            </a:r>
            <a:r>
              <a:rPr lang="fr-FR" dirty="0" err="1" smtClean="0"/>
              <a:t>endocytosis</a:t>
            </a:r>
            <a:r>
              <a:rPr lang="fr-FR" dirty="0" smtClean="0"/>
              <a:t> motif (GYRPV) </a:t>
            </a:r>
            <a:r>
              <a:rPr lang="fr-FR" dirty="0" err="1" smtClean="0"/>
              <a:t>is</a:t>
            </a:r>
            <a:r>
              <a:rPr lang="fr-FR" dirty="0" smtClean="0"/>
              <a:t> </a:t>
            </a:r>
            <a:r>
              <a:rPr lang="fr-FR" dirty="0" err="1" smtClean="0"/>
              <a:t>necessary</a:t>
            </a:r>
            <a:r>
              <a:rPr lang="fr-FR" dirty="0" smtClean="0"/>
              <a:t> to </a:t>
            </a:r>
            <a:r>
              <a:rPr lang="fr-FR" dirty="0" err="1" smtClean="0"/>
              <a:t>antagonise</a:t>
            </a:r>
            <a:r>
              <a:rPr lang="fr-FR" dirty="0" smtClean="0"/>
              <a:t> BST-2.</a:t>
            </a:r>
          </a:p>
          <a:p>
            <a:r>
              <a:rPr lang="fr-FR" dirty="0" smtClean="0"/>
              <a:t>   The viral release </a:t>
            </a:r>
            <a:r>
              <a:rPr lang="fr-FR" dirty="0" err="1" smtClean="0"/>
              <a:t>decreases</a:t>
            </a:r>
            <a:r>
              <a:rPr lang="fr-FR" dirty="0" smtClean="0"/>
              <a:t> </a:t>
            </a:r>
            <a:r>
              <a:rPr lang="fr-FR" dirty="0" err="1" smtClean="0"/>
              <a:t>when</a:t>
            </a:r>
            <a:r>
              <a:rPr lang="fr-FR" dirty="0" smtClean="0"/>
              <a:t> </a:t>
            </a:r>
            <a:r>
              <a:rPr lang="fr-FR" dirty="0" err="1" smtClean="0"/>
              <a:t>this</a:t>
            </a:r>
            <a:r>
              <a:rPr lang="fr-FR" dirty="0" smtClean="0"/>
              <a:t> motif </a:t>
            </a:r>
            <a:r>
              <a:rPr lang="fr-FR" dirty="0" err="1" smtClean="0"/>
              <a:t>is</a:t>
            </a:r>
            <a:r>
              <a:rPr lang="fr-FR" dirty="0" smtClean="0"/>
              <a:t> </a:t>
            </a:r>
            <a:r>
              <a:rPr lang="fr-FR" dirty="0" err="1" smtClean="0"/>
              <a:t>mutated</a:t>
            </a:r>
            <a:r>
              <a:rPr lang="fr-FR" dirty="0" smtClean="0"/>
              <a:t> </a:t>
            </a:r>
            <a:endParaRPr lang="fr-FR" dirty="0"/>
          </a:p>
        </p:txBody>
      </p:sp>
      <p:sp>
        <p:nvSpPr>
          <p:cNvPr id="18" name="ZoneTexte 17"/>
          <p:cNvSpPr txBox="1"/>
          <p:nvPr/>
        </p:nvSpPr>
        <p:spPr>
          <a:xfrm>
            <a:off x="125218" y="5822704"/>
            <a:ext cx="5911905" cy="369332"/>
          </a:xfrm>
          <a:prstGeom prst="rect">
            <a:avLst/>
          </a:prstGeom>
          <a:noFill/>
        </p:spPr>
        <p:txBody>
          <a:bodyPr wrap="square" rtlCol="0">
            <a:spAutoFit/>
          </a:bodyPr>
          <a:lstStyle/>
          <a:p>
            <a:endParaRPr lang="fr-FR" dirty="0"/>
          </a:p>
        </p:txBody>
      </p:sp>
      <p:sp>
        <p:nvSpPr>
          <p:cNvPr id="19" name="Rectangle 18"/>
          <p:cNvSpPr/>
          <p:nvPr/>
        </p:nvSpPr>
        <p:spPr>
          <a:xfrm>
            <a:off x="25202" y="5709048"/>
            <a:ext cx="7496604" cy="646331"/>
          </a:xfrm>
          <a:prstGeom prst="rect">
            <a:avLst/>
          </a:prstGeom>
        </p:spPr>
        <p:txBody>
          <a:bodyPr wrap="square">
            <a:spAutoFit/>
          </a:bodyPr>
          <a:lstStyle/>
          <a:p>
            <a:r>
              <a:rPr lang="fr-FR" dirty="0" smtClean="0"/>
              <a:t>• </a:t>
            </a:r>
            <a:r>
              <a:rPr lang="fr-FR" dirty="0" err="1" smtClean="0"/>
              <a:t>Amino</a:t>
            </a:r>
            <a:r>
              <a:rPr lang="fr-FR" dirty="0" smtClean="0"/>
              <a:t> </a:t>
            </a:r>
            <a:r>
              <a:rPr lang="fr-FR" dirty="0" err="1" smtClean="0"/>
              <a:t>acids</a:t>
            </a:r>
            <a:r>
              <a:rPr lang="fr-FR" dirty="0" smtClean="0"/>
              <a:t> </a:t>
            </a:r>
            <a:r>
              <a:rPr lang="fr-FR" dirty="0" err="1" smtClean="0"/>
              <a:t>involved</a:t>
            </a:r>
            <a:r>
              <a:rPr lang="fr-FR" dirty="0" smtClean="0"/>
              <a:t> in </a:t>
            </a:r>
            <a:r>
              <a:rPr lang="fr-FR" dirty="0" err="1" smtClean="0"/>
              <a:t>this</a:t>
            </a:r>
            <a:r>
              <a:rPr lang="fr-FR" dirty="0" smtClean="0"/>
              <a:t> </a:t>
            </a:r>
            <a:r>
              <a:rPr lang="fr-FR" dirty="0" err="1" smtClean="0"/>
              <a:t>antagonistic</a:t>
            </a:r>
            <a:r>
              <a:rPr lang="fr-FR" dirty="0" smtClean="0"/>
              <a:t> </a:t>
            </a:r>
            <a:r>
              <a:rPr lang="fr-FR" dirty="0" err="1" smtClean="0"/>
              <a:t>role</a:t>
            </a:r>
            <a:r>
              <a:rPr lang="fr-FR" dirty="0" smtClean="0"/>
              <a:t> are </a:t>
            </a:r>
            <a:r>
              <a:rPr lang="fr-FR" dirty="0" err="1" smtClean="0"/>
              <a:t>apparently</a:t>
            </a:r>
            <a:r>
              <a:rPr lang="fr-FR" dirty="0" smtClean="0"/>
              <a:t> in the HIV-2 gp36 </a:t>
            </a:r>
            <a:r>
              <a:rPr lang="fr-FR" dirty="0" err="1" smtClean="0"/>
              <a:t>ectodomain</a:t>
            </a:r>
            <a:r>
              <a:rPr lang="fr-FR" dirty="0" smtClean="0"/>
              <a:t> </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1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2" nodeType="clickEffect">
                                  <p:stCondLst>
                                    <p:cond delay="0"/>
                                  </p:stCondLst>
                                  <p:childTnLst>
                                    <p:set>
                                      <p:cBhvr>
                                        <p:cTn id="24" dur="1" fill="hold">
                                          <p:stCondLst>
                                            <p:cond delay="0"/>
                                          </p:stCondLst>
                                        </p:cTn>
                                        <p:tgtEl>
                                          <p:spTgt spid="14"/>
                                        </p:tgtEl>
                                        <p:attrNameLst>
                                          <p:attrName>style.visibility</p:attrName>
                                        </p:attrNameLst>
                                      </p:cBhvr>
                                      <p:to>
                                        <p:strVal val="hidden"/>
                                      </p:to>
                                    </p:set>
                                  </p:childTnLst>
                                </p:cTn>
                              </p:par>
                              <p:par>
                                <p:cTn id="25" presetID="1" presetClass="exit" presetSubtype="0" fill="hold" grpId="2" nodeType="withEffect">
                                  <p:stCondLst>
                                    <p:cond delay="0"/>
                                  </p:stCondLst>
                                  <p:childTnLst>
                                    <p:set>
                                      <p:cBhvr>
                                        <p:cTn id="26" dur="1" fill="hold">
                                          <p:stCondLst>
                                            <p:cond delay="0"/>
                                          </p:stCondLst>
                                        </p:cTn>
                                        <p:tgtEl>
                                          <p:spTgt spid="13"/>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2" grpId="0" animBg="1"/>
      <p:bldP spid="12" grpId="1" animBg="1"/>
      <p:bldP spid="13" grpId="0" animBg="1"/>
      <p:bldP spid="13" grpId="2" animBg="1"/>
      <p:bldP spid="14" grpId="0" animBg="1"/>
      <p:bldP spid="14" grpId="2" animBg="1"/>
      <p:bldP spid="15" grpId="0" animBg="1"/>
      <p:bldP spid="17" grpId="0"/>
      <p:bldP spid="19" grpId="0"/>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43109"/>
            <a:ext cx="8229600" cy="932836"/>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fr-FR" sz="3200" dirty="0" err="1" smtClean="0"/>
              <a:t>Selection</a:t>
            </a:r>
            <a:r>
              <a:rPr lang="fr-FR" sz="3200" dirty="0" smtClean="0"/>
              <a:t> of </a:t>
            </a:r>
            <a:r>
              <a:rPr lang="fr-FR" sz="3200" dirty="0" err="1" smtClean="0"/>
              <a:t>amino</a:t>
            </a:r>
            <a:r>
              <a:rPr lang="fr-FR" sz="3200" dirty="0" smtClean="0"/>
              <a:t> </a:t>
            </a:r>
            <a:r>
              <a:rPr lang="fr-FR" sz="3200" dirty="0" err="1" smtClean="0"/>
              <a:t>acids</a:t>
            </a:r>
            <a:r>
              <a:rPr lang="fr-FR" sz="3200" dirty="0" smtClean="0"/>
              <a:t> </a:t>
            </a:r>
            <a:r>
              <a:rPr lang="fr-FR" sz="3200" dirty="0" err="1" smtClean="0"/>
              <a:t>potentially</a:t>
            </a:r>
            <a:r>
              <a:rPr lang="fr-FR" sz="3200" dirty="0" smtClean="0"/>
              <a:t> </a:t>
            </a:r>
            <a:r>
              <a:rPr lang="fr-FR" sz="3200" dirty="0" err="1" smtClean="0"/>
              <a:t>involved</a:t>
            </a:r>
            <a:r>
              <a:rPr lang="fr-FR" sz="3200" dirty="0" smtClean="0"/>
              <a:t> in </a:t>
            </a:r>
            <a:r>
              <a:rPr lang="fr-FR" sz="3200" dirty="0" err="1" smtClean="0"/>
              <a:t>antagonism</a:t>
            </a:r>
            <a:endParaRPr lang="fr-FR" sz="3200" dirty="0"/>
          </a:p>
        </p:txBody>
      </p:sp>
      <p:sp>
        <p:nvSpPr>
          <p:cNvPr id="3" name="Espace réservé du contenu 2"/>
          <p:cNvSpPr>
            <a:spLocks noGrp="1"/>
          </p:cNvSpPr>
          <p:nvPr>
            <p:ph idx="1"/>
          </p:nvPr>
        </p:nvSpPr>
        <p:spPr>
          <a:xfrm flipV="1">
            <a:off x="457200" y="6126165"/>
            <a:ext cx="8229600" cy="45719"/>
          </a:xfrm>
        </p:spPr>
        <p:txBody>
          <a:bodyPr>
            <a:normAutofit fontScale="25000" lnSpcReduction="20000"/>
          </a:bodyPr>
          <a:lstStyle/>
          <a:p>
            <a:endParaRPr lang="fr-FR"/>
          </a:p>
        </p:txBody>
      </p:sp>
      <p:pic>
        <p:nvPicPr>
          <p:cNvPr id="4" name="Image 3" descr="Capture d’écran 2016-02-16 à 18.21.26.png"/>
          <p:cNvPicPr>
            <a:picLocks noChangeAspect="1"/>
          </p:cNvPicPr>
          <p:nvPr/>
        </p:nvPicPr>
        <p:blipFill>
          <a:blip r:embed="rId3"/>
          <a:stretch>
            <a:fillRect/>
          </a:stretch>
        </p:blipFill>
        <p:spPr>
          <a:xfrm>
            <a:off x="895377" y="2129986"/>
            <a:ext cx="7000239" cy="4545295"/>
          </a:xfrm>
          <a:prstGeom prst="rect">
            <a:avLst/>
          </a:prstGeom>
        </p:spPr>
      </p:pic>
      <p:sp>
        <p:nvSpPr>
          <p:cNvPr id="5" name="ZoneTexte 4"/>
          <p:cNvSpPr txBox="1"/>
          <p:nvPr/>
        </p:nvSpPr>
        <p:spPr>
          <a:xfrm>
            <a:off x="339869" y="1206654"/>
            <a:ext cx="8952825" cy="369332"/>
          </a:xfrm>
          <a:prstGeom prst="rect">
            <a:avLst/>
          </a:prstGeom>
          <a:noFill/>
        </p:spPr>
        <p:txBody>
          <a:bodyPr wrap="square" rtlCol="0">
            <a:spAutoFit/>
          </a:bodyPr>
          <a:lstStyle/>
          <a:p>
            <a:pPr>
              <a:buFont typeface="Arial"/>
              <a:buChar char="•"/>
            </a:pPr>
            <a:r>
              <a:rPr lang="fr-FR" i="1" dirty="0" smtClean="0"/>
              <a:t> In </a:t>
            </a:r>
            <a:r>
              <a:rPr lang="fr-FR" i="1" dirty="0" err="1" smtClean="0"/>
              <a:t>silico</a:t>
            </a:r>
            <a:r>
              <a:rPr lang="fr-FR" i="1" dirty="0" smtClean="0"/>
              <a:t> </a:t>
            </a:r>
            <a:r>
              <a:rPr lang="fr-FR" dirty="0" err="1" smtClean="0"/>
              <a:t>comparison</a:t>
            </a:r>
            <a:r>
              <a:rPr lang="fr-FR" dirty="0" smtClean="0"/>
              <a:t> of HIV-1 and HIV-2 gp36 </a:t>
            </a:r>
            <a:r>
              <a:rPr lang="fr-FR" err="1" smtClean="0"/>
              <a:t>protein</a:t>
            </a:r>
            <a:r>
              <a:rPr lang="fr-FR" smtClean="0"/>
              <a:t> sequences</a:t>
            </a:r>
            <a:endParaRPr lang="fr-FR" dirty="0" smtClean="0"/>
          </a:p>
        </p:txBody>
      </p:sp>
      <p:cxnSp>
        <p:nvCxnSpPr>
          <p:cNvPr id="7" name="Connecteur droit 6"/>
          <p:cNvCxnSpPr/>
          <p:nvPr/>
        </p:nvCxnSpPr>
        <p:spPr>
          <a:xfrm>
            <a:off x="3836927" y="4132242"/>
            <a:ext cx="1225311" cy="1588"/>
          </a:xfrm>
          <a:prstGeom prst="line">
            <a:avLst/>
          </a:prstGeom>
        </p:spPr>
        <p:style>
          <a:lnRef idx="2">
            <a:schemeClr val="accent1"/>
          </a:lnRef>
          <a:fillRef idx="0">
            <a:schemeClr val="accent1"/>
          </a:fillRef>
          <a:effectRef idx="1">
            <a:schemeClr val="accent1"/>
          </a:effectRef>
          <a:fontRef idx="minor">
            <a:schemeClr val="tx1"/>
          </a:fontRef>
        </p:style>
      </p:cxnSp>
      <p:sp>
        <p:nvSpPr>
          <p:cNvPr id="8" name="ZoneTexte 7"/>
          <p:cNvSpPr txBox="1"/>
          <p:nvPr/>
        </p:nvSpPr>
        <p:spPr>
          <a:xfrm>
            <a:off x="4293063" y="3913200"/>
            <a:ext cx="876500" cy="261610"/>
          </a:xfrm>
          <a:prstGeom prst="rect">
            <a:avLst/>
          </a:prstGeom>
          <a:noFill/>
        </p:spPr>
        <p:txBody>
          <a:bodyPr wrap="square" rtlCol="0">
            <a:spAutoFit/>
          </a:bodyPr>
          <a:lstStyle/>
          <a:p>
            <a:r>
              <a:rPr lang="fr-FR" sz="1100" dirty="0" smtClean="0"/>
              <a:t>TM</a:t>
            </a:r>
            <a:endParaRPr lang="fr-FR" sz="1100" dirty="0"/>
          </a:p>
        </p:txBody>
      </p:sp>
      <p:sp>
        <p:nvSpPr>
          <p:cNvPr id="9" name="Accolade fermante 8"/>
          <p:cNvSpPr/>
          <p:nvPr/>
        </p:nvSpPr>
        <p:spPr>
          <a:xfrm>
            <a:off x="7630853" y="2131574"/>
            <a:ext cx="529523" cy="2002257"/>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10" name="ZoneTexte 9"/>
          <p:cNvSpPr txBox="1"/>
          <p:nvPr/>
        </p:nvSpPr>
        <p:spPr>
          <a:xfrm>
            <a:off x="8022663" y="2830092"/>
            <a:ext cx="1270031" cy="523220"/>
          </a:xfrm>
          <a:prstGeom prst="rect">
            <a:avLst/>
          </a:prstGeom>
          <a:noFill/>
        </p:spPr>
        <p:txBody>
          <a:bodyPr wrap="square" rtlCol="0">
            <a:spAutoFit/>
          </a:bodyPr>
          <a:lstStyle/>
          <a:p>
            <a:r>
              <a:rPr lang="fr-FR" sz="1400" dirty="0" smtClean="0"/>
              <a:t>gp36 </a:t>
            </a:r>
            <a:r>
              <a:rPr lang="fr-FR" sz="1400" dirty="0" err="1" smtClean="0"/>
              <a:t>ectodomaine</a:t>
            </a:r>
            <a:endParaRPr lang="fr-FR" sz="1400" dirty="0"/>
          </a:p>
        </p:txBody>
      </p:sp>
      <p:cxnSp>
        <p:nvCxnSpPr>
          <p:cNvPr id="12" name="Connecteur droit avec flèche 11"/>
          <p:cNvCxnSpPr/>
          <p:nvPr/>
        </p:nvCxnSpPr>
        <p:spPr>
          <a:xfrm rot="16200000" flipH="1">
            <a:off x="3209455" y="4023515"/>
            <a:ext cx="219039" cy="1"/>
          </a:xfrm>
          <a:prstGeom prst="straightConnector1">
            <a:avLst/>
          </a:prstGeom>
          <a:ln>
            <a:solidFill>
              <a:srgbClr val="008000"/>
            </a:solidFill>
            <a:tailEnd type="arrow"/>
          </a:ln>
          <a:effectLst>
            <a:outerShdw blurRad="40000" dist="20000" dir="5400000" rotWithShape="0">
              <a:srgbClr val="008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6" name="Connecteur droit avec flèche 15"/>
          <p:cNvCxnSpPr/>
          <p:nvPr/>
        </p:nvCxnSpPr>
        <p:spPr>
          <a:xfrm rot="5400000">
            <a:off x="6580841" y="3388017"/>
            <a:ext cx="146816" cy="1588"/>
          </a:xfrm>
          <a:prstGeom prst="straightConnector1">
            <a:avLst/>
          </a:prstGeom>
          <a:ln>
            <a:solidFill>
              <a:srgbClr val="008000"/>
            </a:solidFill>
            <a:tailEnd type="arrow"/>
          </a:ln>
          <a:effectLst>
            <a:outerShdw blurRad="40000" dist="20000" dir="5400000" rotWithShape="0">
              <a:srgbClr val="008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7" name="Connecteur droit avec flèche 16"/>
          <p:cNvCxnSpPr/>
          <p:nvPr/>
        </p:nvCxnSpPr>
        <p:spPr>
          <a:xfrm rot="5400000">
            <a:off x="6663600" y="3387600"/>
            <a:ext cx="147610" cy="1588"/>
          </a:xfrm>
          <a:prstGeom prst="straightConnector1">
            <a:avLst/>
          </a:prstGeom>
          <a:ln>
            <a:solidFill>
              <a:srgbClr val="008000"/>
            </a:solidFill>
            <a:tailEnd type="arrow"/>
          </a:ln>
          <a:effectLst>
            <a:outerShdw blurRad="40000" dist="20000" dir="5400000" rotWithShape="0">
              <a:srgbClr val="008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3" name="Connecteur droit avec flèche 12"/>
          <p:cNvCxnSpPr/>
          <p:nvPr/>
        </p:nvCxnSpPr>
        <p:spPr>
          <a:xfrm rot="5400000">
            <a:off x="3574901" y="3393600"/>
            <a:ext cx="146816" cy="1588"/>
          </a:xfrm>
          <a:prstGeom prst="straightConnector1">
            <a:avLst/>
          </a:prstGeom>
          <a:ln>
            <a:solidFill>
              <a:srgbClr val="008000"/>
            </a:solidFill>
            <a:tailEnd type="arrow"/>
          </a:ln>
          <a:effectLst>
            <a:outerShdw blurRad="40000" dist="20000" dir="5400000" rotWithShape="0">
              <a:srgbClr val="008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4" name="Connecteur droit avec flèche 13"/>
          <p:cNvCxnSpPr/>
          <p:nvPr/>
        </p:nvCxnSpPr>
        <p:spPr>
          <a:xfrm rot="16200000" flipH="1">
            <a:off x="4425368" y="2756685"/>
            <a:ext cx="146816" cy="1"/>
          </a:xfrm>
          <a:prstGeom prst="straightConnector1">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15" name="ZoneTexte 14"/>
          <p:cNvSpPr txBox="1"/>
          <p:nvPr/>
        </p:nvSpPr>
        <p:spPr>
          <a:xfrm>
            <a:off x="325308" y="1586578"/>
            <a:ext cx="5011245" cy="369332"/>
          </a:xfrm>
          <a:prstGeom prst="rect">
            <a:avLst/>
          </a:prstGeom>
          <a:noFill/>
        </p:spPr>
        <p:txBody>
          <a:bodyPr wrap="square" rtlCol="0">
            <a:spAutoFit/>
          </a:bodyPr>
          <a:lstStyle/>
          <a:p>
            <a:pPr>
              <a:buFont typeface="Arial"/>
              <a:buChar char="•"/>
            </a:pPr>
            <a:r>
              <a:rPr lang="fr-FR" smtClean="0"/>
              <a:t> Residue conserved in HIV-2 </a:t>
            </a:r>
            <a:r>
              <a:rPr lang="fr-FR" b="1" smtClean="0"/>
              <a:t>AND</a:t>
            </a:r>
            <a:r>
              <a:rPr lang="fr-FR" smtClean="0"/>
              <a:t> different in HIV-1</a:t>
            </a:r>
            <a:endParaRPr lang="fr-FR" dirty="0">
              <a:solidFill>
                <a:srgbClr val="558ED5"/>
              </a:solidFill>
            </a:endParaRPr>
          </a:p>
        </p:txBody>
      </p:sp>
      <p:sp>
        <p:nvSpPr>
          <p:cNvPr id="18" name="ZoneTexte 17"/>
          <p:cNvSpPr txBox="1"/>
          <p:nvPr/>
        </p:nvSpPr>
        <p:spPr>
          <a:xfrm>
            <a:off x="5470247" y="1575988"/>
            <a:ext cx="3497623" cy="369332"/>
          </a:xfrm>
          <a:prstGeom prst="rect">
            <a:avLst/>
          </a:prstGeom>
          <a:noFill/>
        </p:spPr>
        <p:txBody>
          <a:bodyPr wrap="square" rtlCol="0">
            <a:spAutoFit/>
          </a:bodyPr>
          <a:lstStyle/>
          <a:p>
            <a:r>
              <a:rPr lang="fr-FR" smtClean="0">
                <a:solidFill>
                  <a:srgbClr val="008000"/>
                </a:solidFill>
              </a:rPr>
              <a:t>42 possibilities of substitution</a:t>
            </a:r>
            <a:endParaRPr lang="fr-FR">
              <a:solidFill>
                <a:srgbClr val="008000"/>
              </a:solidFill>
            </a:endParaRPr>
          </a:p>
        </p:txBody>
      </p:sp>
      <p:sp>
        <p:nvSpPr>
          <p:cNvPr id="19" name="ZoneTexte 18"/>
          <p:cNvSpPr txBox="1"/>
          <p:nvPr/>
        </p:nvSpPr>
        <p:spPr>
          <a:xfrm>
            <a:off x="5169564" y="1586578"/>
            <a:ext cx="467799" cy="369332"/>
          </a:xfrm>
          <a:prstGeom prst="rect">
            <a:avLst/>
          </a:prstGeom>
          <a:noFill/>
        </p:spPr>
        <p:txBody>
          <a:bodyPr wrap="square" rtlCol="0">
            <a:spAutoFit/>
          </a:bodyPr>
          <a:lstStyle/>
          <a:p>
            <a:r>
              <a:rPr lang="fr-FR" smtClean="0">
                <a:sym typeface="Wingdings"/>
              </a:rPr>
              <a:t></a:t>
            </a: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p:bldP spid="15" grpId="0"/>
      <p:bldP spid="18" grpId="0"/>
      <p:bldP spid="19" grpId="0"/>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40"/>
            <a:ext cx="8229600" cy="780783"/>
          </a:xfrm>
        </p:spPr>
        <p:style>
          <a:lnRef idx="1">
            <a:schemeClr val="accent4"/>
          </a:lnRef>
          <a:fillRef idx="2">
            <a:schemeClr val="accent4"/>
          </a:fillRef>
          <a:effectRef idx="1">
            <a:schemeClr val="accent4"/>
          </a:effectRef>
          <a:fontRef idx="minor">
            <a:schemeClr val="dk1"/>
          </a:fontRef>
        </p:style>
        <p:txBody>
          <a:bodyPr>
            <a:normAutofit/>
          </a:bodyPr>
          <a:lstStyle/>
          <a:p>
            <a:r>
              <a:rPr lang="fr-FR" sz="3200" dirty="0" err="1" smtClean="0"/>
              <a:t>Study</a:t>
            </a:r>
            <a:r>
              <a:rPr lang="fr-FR" sz="3200" dirty="0" smtClean="0"/>
              <a:t> design and </a:t>
            </a:r>
            <a:r>
              <a:rPr lang="fr-FR" sz="3200" dirty="0" err="1" smtClean="0"/>
              <a:t>protocol (1)</a:t>
            </a:r>
            <a:endParaRPr lang="fr-FR" sz="3200" dirty="0"/>
          </a:p>
        </p:txBody>
      </p:sp>
      <p:sp>
        <p:nvSpPr>
          <p:cNvPr id="3" name="Espace réservé du contenu 2"/>
          <p:cNvSpPr>
            <a:spLocks noGrp="1"/>
          </p:cNvSpPr>
          <p:nvPr>
            <p:ph idx="1"/>
          </p:nvPr>
        </p:nvSpPr>
        <p:spPr>
          <a:xfrm>
            <a:off x="457200" y="6421967"/>
            <a:ext cx="8229600" cy="436032"/>
          </a:xfrm>
        </p:spPr>
        <p:txBody>
          <a:bodyPr>
            <a:normAutofit fontScale="85000" lnSpcReduction="20000"/>
          </a:bodyPr>
          <a:lstStyle/>
          <a:p>
            <a:endParaRPr lang="fr-FR" dirty="0"/>
          </a:p>
        </p:txBody>
      </p:sp>
      <p:sp>
        <p:nvSpPr>
          <p:cNvPr id="4" name="ZoneTexte 3"/>
          <p:cNvSpPr txBox="1"/>
          <p:nvPr/>
        </p:nvSpPr>
        <p:spPr>
          <a:xfrm>
            <a:off x="348812" y="1601022"/>
            <a:ext cx="8604013" cy="3693319"/>
          </a:xfrm>
          <a:prstGeom prst="rect">
            <a:avLst/>
          </a:prstGeom>
          <a:noFill/>
        </p:spPr>
        <p:txBody>
          <a:bodyPr wrap="square" rtlCol="0">
            <a:spAutoFit/>
          </a:bodyPr>
          <a:lstStyle/>
          <a:p>
            <a:pPr>
              <a:buFont typeface="Arial"/>
              <a:buChar char="•"/>
            </a:pPr>
            <a:r>
              <a:rPr lang="fr-FR" dirty="0" smtClean="0"/>
              <a:t> </a:t>
            </a:r>
            <a:r>
              <a:rPr lang="fr-FR" dirty="0" err="1" smtClean="0"/>
              <a:t>Site-directed</a:t>
            </a:r>
            <a:r>
              <a:rPr lang="fr-FR" dirty="0" smtClean="0"/>
              <a:t> </a:t>
            </a:r>
            <a:r>
              <a:rPr lang="fr-FR" dirty="0" err="1" smtClean="0"/>
              <a:t>mutagenesis</a:t>
            </a:r>
            <a:r>
              <a:rPr lang="fr-FR" dirty="0" smtClean="0"/>
              <a:t> to </a:t>
            </a:r>
            <a:r>
              <a:rPr lang="fr-FR" dirty="0" err="1" smtClean="0"/>
              <a:t>introduce</a:t>
            </a:r>
            <a:r>
              <a:rPr lang="fr-FR" dirty="0" smtClean="0"/>
              <a:t> substitution mutations (in pKP59 HIV-2 </a:t>
            </a:r>
            <a:r>
              <a:rPr lang="fr-FR" dirty="0" err="1" smtClean="0"/>
              <a:t>infectious</a:t>
            </a:r>
            <a:r>
              <a:rPr lang="fr-FR" dirty="0" smtClean="0"/>
              <a:t> clone) </a:t>
            </a:r>
            <a:r>
              <a:rPr lang="fr-FR" dirty="0" err="1" smtClean="0">
                <a:sym typeface="Wingdings"/>
              </a:rPr>
              <a:t></a:t>
            </a:r>
            <a:r>
              <a:rPr lang="fr-FR" dirty="0" smtClean="0">
                <a:sym typeface="Wingdings"/>
              </a:rPr>
              <a:t> 42 </a:t>
            </a:r>
            <a:r>
              <a:rPr lang="fr-FR" dirty="0" err="1" smtClean="0">
                <a:sym typeface="Wingdings"/>
              </a:rPr>
              <a:t>different</a:t>
            </a:r>
            <a:r>
              <a:rPr lang="fr-FR" dirty="0" smtClean="0">
                <a:sym typeface="Wingdings"/>
              </a:rPr>
              <a:t> mutants </a:t>
            </a:r>
            <a:r>
              <a:rPr lang="fr-FR" dirty="0" err="1" smtClean="0">
                <a:sym typeface="Wingdings"/>
              </a:rPr>
              <a:t>tested</a:t>
            </a:r>
            <a:endParaRPr lang="fr-FR" dirty="0" smtClean="0"/>
          </a:p>
          <a:p>
            <a:pPr>
              <a:buFont typeface="Arial"/>
              <a:buChar char="•"/>
            </a:pPr>
            <a:endParaRPr lang="fr-FR" dirty="0" smtClean="0"/>
          </a:p>
          <a:p>
            <a:pPr>
              <a:buFont typeface="Arial"/>
              <a:buChar char="•"/>
            </a:pPr>
            <a:r>
              <a:rPr lang="fr-FR" dirty="0" smtClean="0"/>
              <a:t> </a:t>
            </a:r>
            <a:r>
              <a:rPr lang="fr-FR" dirty="0" err="1" smtClean="0"/>
              <a:t>Transfection</a:t>
            </a:r>
            <a:r>
              <a:rPr lang="fr-FR" dirty="0" smtClean="0"/>
              <a:t> of 293T </a:t>
            </a:r>
            <a:r>
              <a:rPr lang="fr-FR" dirty="0" err="1" smtClean="0"/>
              <a:t>cells</a:t>
            </a:r>
            <a:r>
              <a:rPr lang="fr-FR" dirty="0" smtClean="0"/>
              <a:t> to </a:t>
            </a:r>
            <a:r>
              <a:rPr lang="fr-FR" dirty="0" err="1" smtClean="0"/>
              <a:t>generate</a:t>
            </a:r>
            <a:r>
              <a:rPr lang="fr-FR" dirty="0" smtClean="0"/>
              <a:t> viral </a:t>
            </a:r>
            <a:r>
              <a:rPr lang="fr-FR" dirty="0" err="1" smtClean="0"/>
              <a:t>particles</a:t>
            </a:r>
            <a:endParaRPr lang="fr-FR" dirty="0" smtClean="0"/>
          </a:p>
          <a:p>
            <a:pPr>
              <a:buFont typeface="Arial"/>
              <a:buChar char="•"/>
            </a:pPr>
            <a:endParaRPr lang="fr-FR" dirty="0" smtClean="0"/>
          </a:p>
          <a:p>
            <a:pPr>
              <a:buFont typeface="Arial"/>
              <a:buChar char="•"/>
            </a:pPr>
            <a:r>
              <a:rPr lang="fr-FR" dirty="0" smtClean="0"/>
              <a:t> Infection of H9 </a:t>
            </a:r>
            <a:r>
              <a:rPr lang="fr-FR" dirty="0" err="1" smtClean="0"/>
              <a:t>cells</a:t>
            </a:r>
            <a:r>
              <a:rPr lang="fr-FR" dirty="0" smtClean="0"/>
              <a:t> </a:t>
            </a:r>
            <a:r>
              <a:rPr lang="fr-FR" dirty="0" err="1" smtClean="0"/>
              <a:t>with</a:t>
            </a:r>
            <a:r>
              <a:rPr lang="fr-FR" dirty="0" smtClean="0"/>
              <a:t> </a:t>
            </a:r>
            <a:r>
              <a:rPr lang="fr-FR" dirty="0" err="1" smtClean="0"/>
              <a:t>this</a:t>
            </a:r>
            <a:r>
              <a:rPr lang="fr-FR" dirty="0" smtClean="0"/>
              <a:t> mutant (MOI=2), </a:t>
            </a:r>
            <a:r>
              <a:rPr lang="fr-FR" dirty="0" err="1" smtClean="0"/>
              <a:t>compared</a:t>
            </a:r>
            <a:r>
              <a:rPr lang="fr-FR" dirty="0" smtClean="0"/>
              <a:t> to HIV-2 WT virus</a:t>
            </a:r>
          </a:p>
          <a:p>
            <a:pPr>
              <a:buFont typeface="Arial"/>
              <a:buChar char="•"/>
            </a:pPr>
            <a:endParaRPr lang="fr-FR" dirty="0" smtClean="0"/>
          </a:p>
          <a:p>
            <a:pPr>
              <a:buFont typeface="Arial"/>
              <a:buChar char="•"/>
            </a:pPr>
            <a:r>
              <a:rPr lang="fr-FR" dirty="0" smtClean="0"/>
              <a:t> </a:t>
            </a:r>
            <a:r>
              <a:rPr lang="fr-FR" dirty="0" err="1" smtClean="0"/>
              <a:t>RT-qPCR</a:t>
            </a:r>
            <a:r>
              <a:rPr lang="fr-FR" dirty="0" smtClean="0"/>
              <a:t> to </a:t>
            </a:r>
            <a:r>
              <a:rPr lang="fr-FR" dirty="0" err="1" smtClean="0"/>
              <a:t>quantify</a:t>
            </a:r>
            <a:r>
              <a:rPr lang="fr-FR" dirty="0" smtClean="0"/>
              <a:t> the </a:t>
            </a:r>
            <a:r>
              <a:rPr lang="fr-FR" dirty="0" err="1" smtClean="0"/>
              <a:t>quantity</a:t>
            </a:r>
            <a:r>
              <a:rPr lang="fr-FR" dirty="0" smtClean="0"/>
              <a:t> of viral RNA </a:t>
            </a:r>
            <a:r>
              <a:rPr lang="fr-FR" dirty="0" err="1" smtClean="0"/>
              <a:t>released</a:t>
            </a:r>
            <a:r>
              <a:rPr lang="fr-FR" dirty="0" smtClean="0"/>
              <a:t> in the </a:t>
            </a:r>
            <a:r>
              <a:rPr lang="fr-FR" dirty="0" err="1" smtClean="0"/>
              <a:t>cell</a:t>
            </a:r>
            <a:r>
              <a:rPr lang="fr-FR" dirty="0" smtClean="0"/>
              <a:t> culture media </a:t>
            </a:r>
            <a:r>
              <a:rPr lang="fr-FR" dirty="0" err="1" smtClean="0"/>
              <a:t>at</a:t>
            </a:r>
            <a:r>
              <a:rPr lang="fr-FR" dirty="0" smtClean="0"/>
              <a:t> 2, 3 and 6 </a:t>
            </a:r>
            <a:r>
              <a:rPr lang="fr-FR" dirty="0" err="1" smtClean="0"/>
              <a:t>days</a:t>
            </a:r>
            <a:r>
              <a:rPr lang="fr-FR" dirty="0" smtClean="0"/>
              <a:t> </a:t>
            </a:r>
            <a:r>
              <a:rPr lang="fr-FR" dirty="0" err="1" smtClean="0"/>
              <a:t>post-infection</a:t>
            </a:r>
            <a:endParaRPr lang="fr-FR" dirty="0" smtClean="0"/>
          </a:p>
          <a:p>
            <a:pPr>
              <a:buFont typeface="Arial"/>
              <a:buChar char="•"/>
            </a:pPr>
            <a:endParaRPr lang="fr-FR" dirty="0" smtClean="0"/>
          </a:p>
          <a:p>
            <a:pPr>
              <a:buFont typeface="Arial"/>
              <a:buChar char="•"/>
            </a:pPr>
            <a:r>
              <a:rPr lang="fr-FR" dirty="0" smtClean="0"/>
              <a:t> </a:t>
            </a:r>
            <a:r>
              <a:rPr lang="fr-FR" dirty="0" err="1" smtClean="0"/>
              <a:t>At</a:t>
            </a:r>
            <a:r>
              <a:rPr lang="fr-FR" dirty="0" smtClean="0"/>
              <a:t> </a:t>
            </a:r>
            <a:r>
              <a:rPr lang="fr-FR" dirty="0" err="1" smtClean="0"/>
              <a:t>day</a:t>
            </a:r>
            <a:r>
              <a:rPr lang="fr-FR" dirty="0" smtClean="0"/>
              <a:t> 3 PI, </a:t>
            </a:r>
            <a:r>
              <a:rPr lang="fr-FR" dirty="0" err="1" smtClean="0"/>
              <a:t>infected</a:t>
            </a:r>
            <a:r>
              <a:rPr lang="fr-FR" dirty="0" smtClean="0"/>
              <a:t> </a:t>
            </a:r>
            <a:r>
              <a:rPr lang="fr-FR" dirty="0" err="1" smtClean="0"/>
              <a:t>cells</a:t>
            </a:r>
            <a:r>
              <a:rPr lang="fr-FR" dirty="0" smtClean="0"/>
              <a:t> </a:t>
            </a:r>
            <a:r>
              <a:rPr lang="fr-FR" dirty="0" err="1" smtClean="0"/>
              <a:t>were</a:t>
            </a:r>
            <a:r>
              <a:rPr lang="fr-FR" dirty="0" smtClean="0"/>
              <a:t> </a:t>
            </a:r>
            <a:r>
              <a:rPr lang="fr-FR" dirty="0" err="1" smtClean="0"/>
              <a:t>treated</a:t>
            </a:r>
            <a:r>
              <a:rPr lang="fr-FR" dirty="0" smtClean="0"/>
              <a:t> </a:t>
            </a:r>
            <a:r>
              <a:rPr lang="fr-FR" dirty="0" err="1" smtClean="0"/>
              <a:t>with</a:t>
            </a:r>
            <a:r>
              <a:rPr lang="fr-FR" dirty="0" smtClean="0"/>
              <a:t> </a:t>
            </a:r>
            <a:r>
              <a:rPr lang="fr-FR" dirty="0" err="1" smtClean="0"/>
              <a:t>subtilisin</a:t>
            </a:r>
            <a:r>
              <a:rPr lang="fr-FR" dirty="0" smtClean="0"/>
              <a:t> </a:t>
            </a:r>
            <a:r>
              <a:rPr lang="fr-FR" dirty="0" err="1" smtClean="0"/>
              <a:t>protease</a:t>
            </a:r>
            <a:r>
              <a:rPr lang="fr-FR" dirty="0" smtClean="0"/>
              <a:t>. </a:t>
            </a:r>
            <a:r>
              <a:rPr lang="fr-FR" dirty="0" err="1" smtClean="0"/>
              <a:t>RT-qPCR</a:t>
            </a:r>
            <a:r>
              <a:rPr lang="fr-FR" dirty="0" smtClean="0"/>
              <a:t> to </a:t>
            </a:r>
            <a:r>
              <a:rPr lang="fr-FR" dirty="0" err="1" smtClean="0"/>
              <a:t>quantify</a:t>
            </a:r>
            <a:r>
              <a:rPr lang="fr-FR" dirty="0" smtClean="0"/>
              <a:t> the </a:t>
            </a:r>
            <a:r>
              <a:rPr lang="fr-FR" dirty="0" err="1" smtClean="0"/>
              <a:t>quantity</a:t>
            </a:r>
            <a:r>
              <a:rPr lang="fr-FR" dirty="0" smtClean="0"/>
              <a:t> of viral copies « </a:t>
            </a:r>
            <a:r>
              <a:rPr lang="fr-FR" dirty="0" err="1" smtClean="0"/>
              <a:t>tethered</a:t>
            </a:r>
            <a:r>
              <a:rPr lang="fr-FR" dirty="0" smtClean="0"/>
              <a:t> » and </a:t>
            </a:r>
            <a:r>
              <a:rPr lang="fr-FR" dirty="0" err="1" smtClean="0"/>
              <a:t>then</a:t>
            </a:r>
            <a:r>
              <a:rPr lang="fr-FR" dirty="0" smtClean="0"/>
              <a:t> « </a:t>
            </a:r>
            <a:r>
              <a:rPr lang="fr-FR" dirty="0" err="1" smtClean="0"/>
              <a:t>released</a:t>
            </a:r>
            <a:r>
              <a:rPr lang="fr-FR" dirty="0" smtClean="0"/>
              <a:t> » by </a:t>
            </a:r>
            <a:r>
              <a:rPr lang="fr-FR" dirty="0" err="1" smtClean="0"/>
              <a:t>this</a:t>
            </a:r>
            <a:r>
              <a:rPr lang="fr-FR" dirty="0" smtClean="0"/>
              <a:t> </a:t>
            </a:r>
            <a:r>
              <a:rPr lang="fr-FR" dirty="0" err="1" smtClean="0"/>
              <a:t>protease</a:t>
            </a:r>
            <a:endParaRPr lang="fr-FR" dirty="0" smtClean="0"/>
          </a:p>
          <a:p>
            <a:pPr>
              <a:buFont typeface="Arial"/>
              <a:buChar char="•"/>
            </a:pPr>
            <a:endParaRPr lang="fr-FR" dirty="0"/>
          </a:p>
        </p:txBody>
      </p:sp>
      <p:pic>
        <p:nvPicPr>
          <p:cNvPr id="5" name="Image 4" descr="Capture d’écran 2016-03-02 à 12.18.39.png"/>
          <p:cNvPicPr>
            <a:picLocks noChangeAspect="1"/>
          </p:cNvPicPr>
          <p:nvPr/>
        </p:nvPicPr>
        <p:blipFill>
          <a:blip r:embed="rId3"/>
          <a:stretch>
            <a:fillRect/>
          </a:stretch>
        </p:blipFill>
        <p:spPr>
          <a:xfrm>
            <a:off x="3980055" y="5068654"/>
            <a:ext cx="1111951" cy="1789346"/>
          </a:xfrm>
          <a:prstGeom prst="rect">
            <a:avLst/>
          </a:prstGeom>
        </p:spPr>
      </p:pic>
      <p:sp>
        <p:nvSpPr>
          <p:cNvPr id="6" name="Rectangle 5"/>
          <p:cNvSpPr/>
          <p:nvPr/>
        </p:nvSpPr>
        <p:spPr>
          <a:xfrm>
            <a:off x="4546800" y="6519600"/>
            <a:ext cx="546464" cy="338400"/>
          </a:xfrm>
          <a:prstGeom prst="rect">
            <a:avLst/>
          </a:prstGeom>
          <a:solidFill>
            <a:schemeClr val="bg1"/>
          </a:solidFill>
          <a:ln w="31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cxnSp>
        <p:nvCxnSpPr>
          <p:cNvPr id="8" name="Connecteur droit 7"/>
          <p:cNvCxnSpPr/>
          <p:nvPr/>
        </p:nvCxnSpPr>
        <p:spPr>
          <a:xfrm>
            <a:off x="3609697" y="5926428"/>
            <a:ext cx="1682295"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 name="ZoneTexte 9"/>
          <p:cNvSpPr txBox="1"/>
          <p:nvPr/>
        </p:nvSpPr>
        <p:spPr>
          <a:xfrm>
            <a:off x="3110163" y="5579374"/>
            <a:ext cx="1983103" cy="369332"/>
          </a:xfrm>
          <a:prstGeom prst="rect">
            <a:avLst/>
          </a:prstGeom>
          <a:noFill/>
        </p:spPr>
        <p:txBody>
          <a:bodyPr wrap="square" rtlCol="0">
            <a:spAutoFit/>
          </a:bodyPr>
          <a:lstStyle/>
          <a:p>
            <a:r>
              <a:rPr lang="fr-FR" dirty="0" err="1" smtClean="0"/>
              <a:t>Subtilisin</a:t>
            </a:r>
            <a:r>
              <a:rPr lang="fr-FR" dirty="0" smtClean="0"/>
              <a:t> </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45717"/>
            <a:ext cx="8229600" cy="45719"/>
          </a:xfrm>
        </p:spPr>
        <p:txBody>
          <a:bodyPr>
            <a:normAutofit fontScale="90000"/>
          </a:bodyPr>
          <a:lstStyle/>
          <a:p>
            <a:endParaRPr lang="fr-FR" dirty="0"/>
          </a:p>
        </p:txBody>
      </p:sp>
      <p:sp>
        <p:nvSpPr>
          <p:cNvPr id="3" name="Espace réservé du contenu 2"/>
          <p:cNvSpPr>
            <a:spLocks noGrp="1"/>
          </p:cNvSpPr>
          <p:nvPr>
            <p:ph idx="1"/>
          </p:nvPr>
        </p:nvSpPr>
        <p:spPr>
          <a:xfrm flipV="1">
            <a:off x="457200" y="6812282"/>
            <a:ext cx="8229600" cy="45719"/>
          </a:xfrm>
        </p:spPr>
        <p:txBody>
          <a:bodyPr>
            <a:normAutofit fontScale="25000" lnSpcReduction="20000"/>
          </a:bodyPr>
          <a:lstStyle/>
          <a:p>
            <a:endParaRPr lang="fr-FR" dirty="0"/>
          </a:p>
        </p:txBody>
      </p:sp>
      <p:sp>
        <p:nvSpPr>
          <p:cNvPr id="4" name="Titre 1"/>
          <p:cNvSpPr txBox="1">
            <a:spLocks/>
          </p:cNvSpPr>
          <p:nvPr/>
        </p:nvSpPr>
        <p:spPr>
          <a:xfrm>
            <a:off x="457200" y="152055"/>
            <a:ext cx="8229600" cy="773746"/>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3600" b="0" i="0" u="none" strike="noStrike" kern="1200" cap="none" spc="0" normalizeH="0" baseline="0" noProof="0" smtClean="0">
                <a:ln>
                  <a:noFill/>
                </a:ln>
                <a:solidFill>
                  <a:schemeClr val="dk1"/>
                </a:solidFill>
                <a:effectLst/>
                <a:uLnTx/>
                <a:uFillTx/>
                <a:latin typeface="+mn-lt"/>
                <a:ea typeface="+mn-ea"/>
                <a:cs typeface="+mn-cs"/>
              </a:rPr>
              <a:t>Results</a:t>
            </a:r>
            <a:endParaRPr kumimoji="0" lang="fr-FR" sz="3600" b="0" i="0" u="none" strike="noStrike" kern="1200" cap="none" spc="0" normalizeH="0" baseline="0" noProof="0" dirty="0">
              <a:ln>
                <a:noFill/>
              </a:ln>
              <a:solidFill>
                <a:schemeClr val="dk1"/>
              </a:solidFill>
              <a:effectLst/>
              <a:uLnTx/>
              <a:uFillTx/>
              <a:latin typeface="+mn-lt"/>
              <a:ea typeface="+mn-ea"/>
              <a:cs typeface="+mn-cs"/>
            </a:endParaRPr>
          </a:p>
        </p:txBody>
      </p:sp>
      <p:pic>
        <p:nvPicPr>
          <p:cNvPr id="5" name="Image 4" descr="Capture d’écran 2016-02-16 à 18.21.26.png"/>
          <p:cNvPicPr>
            <a:picLocks noChangeAspect="1"/>
          </p:cNvPicPr>
          <p:nvPr/>
        </p:nvPicPr>
        <p:blipFill>
          <a:blip r:embed="rId3"/>
          <a:stretch>
            <a:fillRect/>
          </a:stretch>
        </p:blipFill>
        <p:spPr>
          <a:xfrm>
            <a:off x="886433" y="2075067"/>
            <a:ext cx="7000239" cy="4545295"/>
          </a:xfrm>
          <a:prstGeom prst="rect">
            <a:avLst/>
          </a:prstGeom>
        </p:spPr>
      </p:pic>
      <p:cxnSp>
        <p:nvCxnSpPr>
          <p:cNvPr id="6" name="Connecteur droit 5"/>
          <p:cNvCxnSpPr/>
          <p:nvPr/>
        </p:nvCxnSpPr>
        <p:spPr>
          <a:xfrm>
            <a:off x="3836927" y="4087520"/>
            <a:ext cx="1225311" cy="1588"/>
          </a:xfrm>
          <a:prstGeom prst="line">
            <a:avLst/>
          </a:prstGeom>
        </p:spPr>
        <p:style>
          <a:lnRef idx="2">
            <a:schemeClr val="accent1"/>
          </a:lnRef>
          <a:fillRef idx="0">
            <a:schemeClr val="accent1"/>
          </a:fillRef>
          <a:effectRef idx="1">
            <a:schemeClr val="accent1"/>
          </a:effectRef>
          <a:fontRef idx="minor">
            <a:schemeClr val="tx1"/>
          </a:fontRef>
        </p:style>
      </p:cxnSp>
      <p:sp>
        <p:nvSpPr>
          <p:cNvPr id="7" name="ZoneTexte 6"/>
          <p:cNvSpPr txBox="1"/>
          <p:nvPr/>
        </p:nvSpPr>
        <p:spPr>
          <a:xfrm>
            <a:off x="4498775" y="3827498"/>
            <a:ext cx="876500" cy="261610"/>
          </a:xfrm>
          <a:prstGeom prst="rect">
            <a:avLst/>
          </a:prstGeom>
          <a:noFill/>
        </p:spPr>
        <p:txBody>
          <a:bodyPr wrap="square" rtlCol="0">
            <a:spAutoFit/>
          </a:bodyPr>
          <a:lstStyle/>
          <a:p>
            <a:r>
              <a:rPr lang="fr-FR" sz="1100" dirty="0" smtClean="0"/>
              <a:t>TM</a:t>
            </a:r>
            <a:endParaRPr lang="fr-FR" sz="1100" dirty="0"/>
          </a:p>
        </p:txBody>
      </p:sp>
      <p:sp>
        <p:nvSpPr>
          <p:cNvPr id="8" name="Cadre 7"/>
          <p:cNvSpPr/>
          <p:nvPr/>
        </p:nvSpPr>
        <p:spPr>
          <a:xfrm>
            <a:off x="6332270" y="3371981"/>
            <a:ext cx="125215" cy="715539"/>
          </a:xfrm>
          <a:prstGeom prst="frame">
            <a:avLst/>
          </a:prstGeom>
          <a:solidFill>
            <a:srgbClr val="FF0000"/>
          </a:solidFill>
          <a:ln w="3175">
            <a:solidFill>
              <a:srgbClr val="FF0000"/>
            </a:solidFill>
          </a:ln>
          <a:effectLst>
            <a:outerShdw blurRad="40000" dist="23000" dir="5400000" rotWithShape="0">
              <a:srgbClr val="FF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9" name="ZoneTexte 8"/>
          <p:cNvSpPr txBox="1"/>
          <p:nvPr/>
        </p:nvSpPr>
        <p:spPr>
          <a:xfrm>
            <a:off x="8051787" y="2848761"/>
            <a:ext cx="1270031" cy="523220"/>
          </a:xfrm>
          <a:prstGeom prst="rect">
            <a:avLst/>
          </a:prstGeom>
          <a:noFill/>
        </p:spPr>
        <p:txBody>
          <a:bodyPr wrap="square" rtlCol="0">
            <a:spAutoFit/>
          </a:bodyPr>
          <a:lstStyle/>
          <a:p>
            <a:r>
              <a:rPr lang="fr-FR" sz="1400" dirty="0" smtClean="0"/>
              <a:t>gp36 </a:t>
            </a:r>
            <a:r>
              <a:rPr lang="fr-FR" sz="1400" dirty="0" err="1" smtClean="0"/>
              <a:t>ectodomaine</a:t>
            </a:r>
            <a:endParaRPr lang="fr-FR" sz="1400" dirty="0"/>
          </a:p>
        </p:txBody>
      </p:sp>
      <p:sp>
        <p:nvSpPr>
          <p:cNvPr id="10" name="Accolade fermante 9"/>
          <p:cNvSpPr/>
          <p:nvPr/>
        </p:nvSpPr>
        <p:spPr>
          <a:xfrm>
            <a:off x="7630853" y="2086853"/>
            <a:ext cx="529523" cy="2002257"/>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11" name="ZoneTexte 10"/>
          <p:cNvSpPr txBox="1"/>
          <p:nvPr/>
        </p:nvSpPr>
        <p:spPr>
          <a:xfrm>
            <a:off x="742344" y="1234306"/>
            <a:ext cx="6207053" cy="369332"/>
          </a:xfrm>
          <a:prstGeom prst="rect">
            <a:avLst/>
          </a:prstGeom>
          <a:noFill/>
        </p:spPr>
        <p:txBody>
          <a:bodyPr wrap="square" rtlCol="0">
            <a:spAutoFit/>
          </a:bodyPr>
          <a:lstStyle/>
          <a:p>
            <a:r>
              <a:rPr lang="fr-FR" dirty="0" smtClean="0"/>
              <a:t> </a:t>
            </a:r>
            <a:endParaRPr lang="fr-FR" dirty="0"/>
          </a:p>
        </p:txBody>
      </p:sp>
      <p:sp>
        <p:nvSpPr>
          <p:cNvPr id="12" name="Rectangle 11"/>
          <p:cNvSpPr/>
          <p:nvPr/>
        </p:nvSpPr>
        <p:spPr>
          <a:xfrm>
            <a:off x="564527" y="1126977"/>
            <a:ext cx="8229600" cy="646331"/>
          </a:xfrm>
          <a:prstGeom prst="rect">
            <a:avLst/>
          </a:prstGeom>
        </p:spPr>
        <p:txBody>
          <a:bodyPr wrap="square">
            <a:spAutoFit/>
          </a:bodyPr>
          <a:lstStyle/>
          <a:p>
            <a:r>
              <a:rPr lang="nl-BE" dirty="0" smtClean="0"/>
              <a:t>We caracterized a mutant (Env N659D) that shows a significant lack of release from infected cells.</a:t>
            </a:r>
            <a:r>
              <a:rPr lang="fr-FR" dirty="0" smtClean="0"/>
              <a:t> </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p:bldP spid="10" grpId="0" animBg="1"/>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52055"/>
            <a:ext cx="8229600" cy="773746"/>
          </a:xfrm>
        </p:spPr>
        <p:style>
          <a:lnRef idx="1">
            <a:schemeClr val="accent2"/>
          </a:lnRef>
          <a:fillRef idx="3">
            <a:schemeClr val="accent2"/>
          </a:fillRef>
          <a:effectRef idx="2">
            <a:schemeClr val="accent2"/>
          </a:effectRef>
          <a:fontRef idx="minor">
            <a:schemeClr val="lt1"/>
          </a:fontRef>
        </p:style>
        <p:txBody>
          <a:bodyPr>
            <a:normAutofit/>
          </a:bodyPr>
          <a:lstStyle/>
          <a:p>
            <a:r>
              <a:rPr lang="fr-FR" sz="3600" dirty="0" err="1" smtClean="0">
                <a:solidFill>
                  <a:schemeClr val="tx1"/>
                </a:solidFill>
              </a:rPr>
              <a:t>Results</a:t>
            </a:r>
            <a:endParaRPr lang="fr-FR" sz="3600" dirty="0">
              <a:solidFill>
                <a:schemeClr val="tx1"/>
              </a:solidFill>
            </a:endParaRPr>
          </a:p>
        </p:txBody>
      </p:sp>
      <p:sp>
        <p:nvSpPr>
          <p:cNvPr id="3" name="Espace réservé du contenu 2"/>
          <p:cNvSpPr>
            <a:spLocks noGrp="1"/>
          </p:cNvSpPr>
          <p:nvPr>
            <p:ph idx="1"/>
          </p:nvPr>
        </p:nvSpPr>
        <p:spPr>
          <a:xfrm flipV="1">
            <a:off x="457200" y="6812282"/>
            <a:ext cx="8229600" cy="45719"/>
          </a:xfrm>
        </p:spPr>
        <p:txBody>
          <a:bodyPr>
            <a:normAutofit fontScale="25000" lnSpcReduction="20000"/>
          </a:bodyPr>
          <a:lstStyle/>
          <a:p>
            <a:endParaRPr lang="fr-FR" dirty="0"/>
          </a:p>
        </p:txBody>
      </p:sp>
      <p:pic>
        <p:nvPicPr>
          <p:cNvPr id="4" name="Image 3" descr="Capture d’écran 2016-02-16 à 11.52.57.png"/>
          <p:cNvPicPr preferRelativeResize="0">
            <a:picLocks/>
          </p:cNvPicPr>
          <p:nvPr/>
        </p:nvPicPr>
        <p:blipFill>
          <a:blip r:embed="rId3"/>
          <a:stretch>
            <a:fillRect/>
          </a:stretch>
        </p:blipFill>
        <p:spPr>
          <a:xfrm>
            <a:off x="1917964" y="1266463"/>
            <a:ext cx="6014451" cy="3067160"/>
          </a:xfrm>
          <a:prstGeom prst="rect">
            <a:avLst/>
          </a:prstGeom>
        </p:spPr>
      </p:pic>
      <p:sp>
        <p:nvSpPr>
          <p:cNvPr id="6" name="ZoneTexte 5"/>
          <p:cNvSpPr txBox="1"/>
          <p:nvPr/>
        </p:nvSpPr>
        <p:spPr>
          <a:xfrm>
            <a:off x="870914" y="4333625"/>
            <a:ext cx="8273089" cy="276999"/>
          </a:xfrm>
          <a:prstGeom prst="rect">
            <a:avLst/>
          </a:prstGeom>
          <a:noFill/>
        </p:spPr>
        <p:txBody>
          <a:bodyPr wrap="square" rtlCol="0">
            <a:spAutoFit/>
          </a:bodyPr>
          <a:lstStyle/>
          <a:p>
            <a:r>
              <a:rPr lang="fr-FR" sz="1200" dirty="0" smtClean="0"/>
              <a:t>Figure 1: Quantification by </a:t>
            </a:r>
            <a:r>
              <a:rPr lang="fr-FR" sz="1200" dirty="0" err="1" smtClean="0"/>
              <a:t>RT-qPCR</a:t>
            </a:r>
            <a:r>
              <a:rPr lang="fr-FR" sz="1200" dirty="0" smtClean="0"/>
              <a:t> of viral copies </a:t>
            </a:r>
            <a:r>
              <a:rPr lang="fr-FR" sz="1200" dirty="0" err="1" smtClean="0"/>
              <a:t>produced</a:t>
            </a:r>
            <a:r>
              <a:rPr lang="fr-FR" sz="1200" dirty="0" smtClean="0"/>
              <a:t> by </a:t>
            </a:r>
            <a:r>
              <a:rPr lang="fr-FR" sz="1200" dirty="0" err="1" smtClean="0"/>
              <a:t>infected</a:t>
            </a:r>
            <a:r>
              <a:rPr lang="fr-FR" sz="1200" dirty="0" smtClean="0"/>
              <a:t> H9 </a:t>
            </a:r>
            <a:r>
              <a:rPr lang="fr-FR" sz="1200" dirty="0" err="1" smtClean="0"/>
              <a:t>cells</a:t>
            </a:r>
            <a:r>
              <a:rPr lang="fr-FR" sz="1200" dirty="0" smtClean="0"/>
              <a:t> </a:t>
            </a:r>
            <a:r>
              <a:rPr lang="fr-FR" sz="1200" dirty="0" err="1" smtClean="0"/>
              <a:t>after</a:t>
            </a:r>
            <a:r>
              <a:rPr lang="fr-FR" sz="1200" dirty="0" smtClean="0"/>
              <a:t> 2, 3 and 6 </a:t>
            </a:r>
            <a:r>
              <a:rPr lang="fr-FR" sz="1200" dirty="0" err="1" smtClean="0"/>
              <a:t>days</a:t>
            </a:r>
            <a:r>
              <a:rPr lang="fr-FR" sz="1200" dirty="0" smtClean="0"/>
              <a:t> (n=3, </a:t>
            </a:r>
            <a:r>
              <a:rPr lang="fr-FR" sz="1200" dirty="0" err="1" smtClean="0"/>
              <a:t>mean</a:t>
            </a:r>
            <a:r>
              <a:rPr lang="fr-FR" sz="1200" dirty="0" smtClean="0"/>
              <a:t> ± </a:t>
            </a:r>
            <a:r>
              <a:rPr lang="fr-FR" sz="1200" dirty="0" err="1" smtClean="0"/>
              <a:t>s.d</a:t>
            </a:r>
            <a:r>
              <a:rPr lang="fr-FR" sz="1200" dirty="0" smtClean="0"/>
              <a:t>.).</a:t>
            </a:r>
            <a:endParaRPr lang="fr-FR" sz="1200" dirty="0"/>
          </a:p>
        </p:txBody>
      </p:sp>
      <p:sp>
        <p:nvSpPr>
          <p:cNvPr id="8" name="ZoneTexte 7"/>
          <p:cNvSpPr txBox="1"/>
          <p:nvPr/>
        </p:nvSpPr>
        <p:spPr>
          <a:xfrm>
            <a:off x="457200" y="5071389"/>
            <a:ext cx="8686800" cy="646331"/>
          </a:xfrm>
          <a:prstGeom prst="rect">
            <a:avLst/>
          </a:prstGeom>
          <a:noFill/>
        </p:spPr>
        <p:txBody>
          <a:bodyPr wrap="square" rtlCol="0">
            <a:spAutoFit/>
          </a:bodyPr>
          <a:lstStyle/>
          <a:p>
            <a:r>
              <a:rPr lang="fr-FR" dirty="0" err="1" smtClean="0"/>
              <a:t>Env</a:t>
            </a:r>
            <a:r>
              <a:rPr lang="fr-FR" dirty="0" smtClean="0"/>
              <a:t> N659D mutant shows a </a:t>
            </a:r>
            <a:r>
              <a:rPr lang="fr-FR" dirty="0" err="1" smtClean="0"/>
              <a:t>significant</a:t>
            </a:r>
            <a:r>
              <a:rPr lang="fr-FR" dirty="0" smtClean="0"/>
              <a:t> </a:t>
            </a:r>
            <a:r>
              <a:rPr lang="fr-FR" dirty="0" err="1" smtClean="0"/>
              <a:t>lack</a:t>
            </a:r>
            <a:r>
              <a:rPr lang="fr-FR" dirty="0" smtClean="0"/>
              <a:t> of release </a:t>
            </a:r>
            <a:r>
              <a:rPr lang="fr-FR" err="1" smtClean="0"/>
              <a:t>compared</a:t>
            </a:r>
            <a:r>
              <a:rPr lang="fr-FR" smtClean="0"/>
              <a:t> to wild type virus                (8-</a:t>
            </a:r>
            <a:r>
              <a:rPr lang="fr-FR" dirty="0" err="1" smtClean="0"/>
              <a:t>fold</a:t>
            </a:r>
            <a:r>
              <a:rPr lang="fr-FR" dirty="0" smtClean="0"/>
              <a:t> </a:t>
            </a:r>
            <a:r>
              <a:rPr lang="fr-FR" dirty="0" err="1" smtClean="0"/>
              <a:t>decrease</a:t>
            </a:r>
            <a:r>
              <a:rPr lang="fr-FR" dirty="0" smtClean="0"/>
              <a:t> </a:t>
            </a:r>
            <a:r>
              <a:rPr lang="fr-FR" smtClean="0"/>
              <a:t>of viral release</a:t>
            </a:r>
            <a:r>
              <a:rPr lang="fr-FR" dirty="0" smtClean="0"/>
              <a:t>) </a:t>
            </a:r>
            <a:endParaRPr lang="fr-FR" dirty="0"/>
          </a:p>
        </p:txBody>
      </p:sp>
      <p:sp>
        <p:nvSpPr>
          <p:cNvPr id="9" name="ZoneTexte 8"/>
          <p:cNvSpPr txBox="1"/>
          <p:nvPr/>
        </p:nvSpPr>
        <p:spPr>
          <a:xfrm>
            <a:off x="992771" y="5858481"/>
            <a:ext cx="8407248" cy="369332"/>
          </a:xfrm>
          <a:prstGeom prst="rect">
            <a:avLst/>
          </a:prstGeom>
          <a:noFill/>
        </p:spPr>
        <p:txBody>
          <a:bodyPr wrap="square" rtlCol="0">
            <a:spAutoFit/>
          </a:bodyPr>
          <a:lstStyle/>
          <a:p>
            <a:r>
              <a:rPr lang="fr-FR" dirty="0" err="1" smtClean="0">
                <a:sym typeface="Wingdings"/>
              </a:rPr>
              <a:t></a:t>
            </a:r>
            <a:r>
              <a:rPr lang="fr-FR" dirty="0" smtClean="0">
                <a:sym typeface="Wingdings"/>
              </a:rPr>
              <a:t> </a:t>
            </a:r>
            <a:r>
              <a:rPr lang="fr-FR" dirty="0" smtClean="0"/>
              <a:t>Is </a:t>
            </a:r>
            <a:r>
              <a:rPr lang="fr-FR" dirty="0" err="1" smtClean="0"/>
              <a:t>this</a:t>
            </a:r>
            <a:r>
              <a:rPr lang="fr-FR" dirty="0" smtClean="0"/>
              <a:t> </a:t>
            </a:r>
            <a:r>
              <a:rPr lang="fr-FR" dirty="0" err="1" smtClean="0"/>
              <a:t>lack</a:t>
            </a:r>
            <a:r>
              <a:rPr lang="fr-FR" dirty="0" smtClean="0"/>
              <a:t> of release </a:t>
            </a:r>
            <a:r>
              <a:rPr lang="fr-FR" dirty="0" err="1" smtClean="0"/>
              <a:t>related</a:t>
            </a:r>
            <a:r>
              <a:rPr lang="fr-FR" dirty="0" smtClean="0"/>
              <a:t> to a </a:t>
            </a:r>
            <a:r>
              <a:rPr lang="fr-FR" dirty="0" err="1" smtClean="0"/>
              <a:t>lack</a:t>
            </a:r>
            <a:r>
              <a:rPr lang="fr-FR" dirty="0" smtClean="0"/>
              <a:t> of </a:t>
            </a:r>
            <a:r>
              <a:rPr lang="fr-FR" dirty="0" err="1" smtClean="0"/>
              <a:t>antagonism</a:t>
            </a:r>
            <a:r>
              <a:rPr lang="fr-FR" dirty="0" smtClean="0"/>
              <a:t> to BST-2 ?</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flipV="1">
            <a:off x="457200" y="-223605"/>
            <a:ext cx="8229600" cy="223606"/>
          </a:xfrm>
        </p:spPr>
        <p:txBody>
          <a:bodyPr>
            <a:normAutofit fontScale="90000"/>
          </a:bodyPr>
          <a:lstStyle/>
          <a:p>
            <a:endParaRPr lang="fr-FR" dirty="0"/>
          </a:p>
        </p:txBody>
      </p:sp>
      <p:sp>
        <p:nvSpPr>
          <p:cNvPr id="3" name="Espace réservé du contenu 2"/>
          <p:cNvSpPr>
            <a:spLocks noGrp="1"/>
          </p:cNvSpPr>
          <p:nvPr>
            <p:ph idx="1"/>
          </p:nvPr>
        </p:nvSpPr>
        <p:spPr>
          <a:xfrm flipV="1">
            <a:off x="457200" y="6672408"/>
            <a:ext cx="8229600" cy="185593"/>
          </a:xfrm>
        </p:spPr>
        <p:txBody>
          <a:bodyPr>
            <a:normAutofit fontScale="25000" lnSpcReduction="20000"/>
          </a:bodyPr>
          <a:lstStyle/>
          <a:p>
            <a:endParaRPr lang="fr-FR" dirty="0"/>
          </a:p>
        </p:txBody>
      </p:sp>
      <p:sp>
        <p:nvSpPr>
          <p:cNvPr id="4" name="Titre 1"/>
          <p:cNvSpPr txBox="1">
            <a:spLocks/>
          </p:cNvSpPr>
          <p:nvPr/>
        </p:nvSpPr>
        <p:spPr>
          <a:xfrm>
            <a:off x="457200" y="152055"/>
            <a:ext cx="8229600" cy="773746"/>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3600" b="0" i="0" u="none" strike="noStrike" kern="1200" cap="none" spc="0" normalizeH="0" baseline="0" noProof="0" smtClean="0">
                <a:ln>
                  <a:noFill/>
                </a:ln>
                <a:solidFill>
                  <a:schemeClr val="dk1"/>
                </a:solidFill>
                <a:effectLst/>
                <a:uLnTx/>
                <a:uFillTx/>
                <a:latin typeface="+mn-lt"/>
                <a:ea typeface="+mn-ea"/>
                <a:cs typeface="+mn-cs"/>
              </a:rPr>
              <a:t>Results</a:t>
            </a:r>
            <a:endParaRPr kumimoji="0" lang="fr-FR" sz="3600" b="0" i="0" u="none" strike="noStrike" kern="1200" cap="none" spc="0" normalizeH="0" baseline="0" noProof="0" dirty="0">
              <a:ln>
                <a:noFill/>
              </a:ln>
              <a:solidFill>
                <a:schemeClr val="dk1"/>
              </a:solidFill>
              <a:effectLst/>
              <a:uLnTx/>
              <a:uFillTx/>
              <a:latin typeface="+mn-lt"/>
              <a:ea typeface="+mn-ea"/>
              <a:cs typeface="+mn-cs"/>
            </a:endParaRPr>
          </a:p>
        </p:txBody>
      </p:sp>
      <p:pic>
        <p:nvPicPr>
          <p:cNvPr id="5" name="Image 4" descr="Capture d’écran 2016-02-16 à 11.53.13.png"/>
          <p:cNvPicPr>
            <a:picLocks noChangeAspect="1"/>
          </p:cNvPicPr>
          <p:nvPr/>
        </p:nvPicPr>
        <p:blipFill>
          <a:blip r:embed="rId3"/>
          <a:stretch>
            <a:fillRect/>
          </a:stretch>
        </p:blipFill>
        <p:spPr>
          <a:xfrm>
            <a:off x="2140829" y="1585342"/>
            <a:ext cx="4518815" cy="2715296"/>
          </a:xfrm>
          <a:prstGeom prst="rect">
            <a:avLst/>
          </a:prstGeom>
        </p:spPr>
      </p:pic>
      <p:sp>
        <p:nvSpPr>
          <p:cNvPr id="6" name="ZoneTexte 5"/>
          <p:cNvSpPr txBox="1"/>
          <p:nvPr/>
        </p:nvSpPr>
        <p:spPr>
          <a:xfrm>
            <a:off x="347556" y="4192918"/>
            <a:ext cx="9167477" cy="276999"/>
          </a:xfrm>
          <a:prstGeom prst="rect">
            <a:avLst/>
          </a:prstGeom>
          <a:noFill/>
        </p:spPr>
        <p:txBody>
          <a:bodyPr wrap="square" rtlCol="0">
            <a:spAutoFit/>
          </a:bodyPr>
          <a:lstStyle/>
          <a:p>
            <a:r>
              <a:rPr lang="fr-FR" sz="1200" dirty="0" smtClean="0"/>
              <a:t>Figure 2: Quantification by </a:t>
            </a:r>
            <a:r>
              <a:rPr lang="fr-FR" sz="1200" dirty="0" err="1" smtClean="0"/>
              <a:t>RT-qPCR</a:t>
            </a:r>
            <a:r>
              <a:rPr lang="fr-FR" sz="1200" dirty="0" smtClean="0"/>
              <a:t> of viral copies </a:t>
            </a:r>
            <a:r>
              <a:rPr lang="fr-FR" sz="1200" dirty="0" err="1" smtClean="0"/>
              <a:t>released</a:t>
            </a:r>
            <a:r>
              <a:rPr lang="fr-FR" sz="1200" dirty="0" smtClean="0"/>
              <a:t> </a:t>
            </a:r>
            <a:r>
              <a:rPr lang="fr-FR" sz="1200" dirty="0" err="1" smtClean="0"/>
              <a:t>after</a:t>
            </a:r>
            <a:r>
              <a:rPr lang="fr-FR" sz="1200" dirty="0" smtClean="0"/>
              <a:t> the </a:t>
            </a:r>
            <a:r>
              <a:rPr lang="fr-FR" sz="1200" dirty="0" err="1" smtClean="0"/>
              <a:t>treatment</a:t>
            </a:r>
            <a:r>
              <a:rPr lang="fr-FR" sz="1200" dirty="0" smtClean="0"/>
              <a:t> </a:t>
            </a:r>
            <a:r>
              <a:rPr lang="fr-FR" sz="1200" dirty="0" err="1" smtClean="0"/>
              <a:t>with</a:t>
            </a:r>
            <a:r>
              <a:rPr lang="fr-FR" sz="1200" dirty="0" smtClean="0"/>
              <a:t> </a:t>
            </a:r>
            <a:r>
              <a:rPr lang="fr-FR" sz="1200" dirty="0" err="1" smtClean="0"/>
              <a:t>subtilisin</a:t>
            </a:r>
            <a:r>
              <a:rPr lang="fr-FR" sz="1200" dirty="0" smtClean="0"/>
              <a:t> (3 </a:t>
            </a:r>
            <a:r>
              <a:rPr lang="fr-FR" sz="1200" dirty="0" err="1" smtClean="0"/>
              <a:t>days</a:t>
            </a:r>
            <a:r>
              <a:rPr lang="fr-FR" sz="1200" dirty="0" smtClean="0"/>
              <a:t> </a:t>
            </a:r>
            <a:r>
              <a:rPr lang="fr-FR" sz="1200" dirty="0" err="1" smtClean="0"/>
              <a:t>post-infection</a:t>
            </a:r>
            <a:r>
              <a:rPr lang="fr-FR" sz="1200" dirty="0" smtClean="0"/>
              <a:t>; n=3, </a:t>
            </a:r>
            <a:r>
              <a:rPr lang="fr-FR" sz="1200" dirty="0" err="1" smtClean="0"/>
              <a:t>mean</a:t>
            </a:r>
            <a:r>
              <a:rPr lang="fr-FR" sz="1200" dirty="0" smtClean="0"/>
              <a:t> ± </a:t>
            </a:r>
            <a:r>
              <a:rPr lang="fr-FR" sz="1200" dirty="0" err="1" smtClean="0"/>
              <a:t>s.d</a:t>
            </a:r>
            <a:r>
              <a:rPr lang="fr-FR" sz="1200" dirty="0" smtClean="0"/>
              <a:t>.).</a:t>
            </a:r>
            <a:endParaRPr lang="fr-FR" sz="1200" dirty="0"/>
          </a:p>
        </p:txBody>
      </p:sp>
      <p:sp>
        <p:nvSpPr>
          <p:cNvPr id="7" name="ZoneTexte 6"/>
          <p:cNvSpPr txBox="1"/>
          <p:nvPr/>
        </p:nvSpPr>
        <p:spPr>
          <a:xfrm>
            <a:off x="457200" y="4946117"/>
            <a:ext cx="8229600" cy="646331"/>
          </a:xfrm>
          <a:prstGeom prst="rect">
            <a:avLst/>
          </a:prstGeom>
          <a:noFill/>
        </p:spPr>
        <p:txBody>
          <a:bodyPr wrap="square" rtlCol="0">
            <a:spAutoFit/>
          </a:bodyPr>
          <a:lstStyle/>
          <a:p>
            <a:r>
              <a:rPr lang="fr-FR" smtClean="0">
                <a:sym typeface="Wingdings"/>
              </a:rPr>
              <a:t> </a:t>
            </a:r>
            <a:r>
              <a:rPr lang="fr-FR" smtClean="0"/>
              <a:t>Subtilisin treatment reveals that the mutant virus is more « tethered » at the cell surface than HIV-2 wild type virus </a:t>
            </a: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45719"/>
            <a:ext cx="8229600" cy="45719"/>
          </a:xfrm>
        </p:spPr>
        <p:txBody>
          <a:bodyPr>
            <a:normAutofit fontScale="90000"/>
          </a:bodyPr>
          <a:lstStyle/>
          <a:p>
            <a:endParaRPr lang="fr-FR"/>
          </a:p>
        </p:txBody>
      </p:sp>
      <p:sp>
        <p:nvSpPr>
          <p:cNvPr id="3" name="Espace réservé du contenu 2"/>
          <p:cNvSpPr>
            <a:spLocks noGrp="1"/>
          </p:cNvSpPr>
          <p:nvPr>
            <p:ph idx="1"/>
          </p:nvPr>
        </p:nvSpPr>
        <p:spPr>
          <a:xfrm flipV="1">
            <a:off x="457200" y="6126165"/>
            <a:ext cx="8229600" cy="167878"/>
          </a:xfrm>
        </p:spPr>
        <p:txBody>
          <a:bodyPr>
            <a:normAutofit fontScale="25000" lnSpcReduction="20000"/>
          </a:bodyPr>
          <a:lstStyle/>
          <a:p>
            <a:endParaRPr lang="fr-FR"/>
          </a:p>
        </p:txBody>
      </p:sp>
      <p:sp>
        <p:nvSpPr>
          <p:cNvPr id="4" name="Titre 1"/>
          <p:cNvSpPr txBox="1">
            <a:spLocks/>
          </p:cNvSpPr>
          <p:nvPr/>
        </p:nvSpPr>
        <p:spPr>
          <a:xfrm>
            <a:off x="457200" y="274640"/>
            <a:ext cx="8229600" cy="780783"/>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3200" b="0" i="0" u="none" strike="noStrike" kern="1200" cap="none" spc="0" normalizeH="0" baseline="0" noProof="0" dirty="0" err="1" smtClean="0">
                <a:ln>
                  <a:noFill/>
                </a:ln>
                <a:solidFill>
                  <a:schemeClr val="dk1"/>
                </a:solidFill>
                <a:effectLst/>
                <a:uLnTx/>
                <a:uFillTx/>
                <a:latin typeface="+mn-lt"/>
                <a:ea typeface="+mn-ea"/>
                <a:cs typeface="+mn-cs"/>
              </a:rPr>
              <a:t>Study</a:t>
            </a:r>
            <a:r>
              <a:rPr kumimoji="0" lang="fr-FR" sz="3200" b="0" i="0" u="none" strike="noStrike" kern="1200" cap="none" spc="0" normalizeH="0" baseline="0" noProof="0" dirty="0" smtClean="0">
                <a:ln>
                  <a:noFill/>
                </a:ln>
                <a:solidFill>
                  <a:schemeClr val="dk1"/>
                </a:solidFill>
                <a:effectLst/>
                <a:uLnTx/>
                <a:uFillTx/>
                <a:latin typeface="+mn-lt"/>
                <a:ea typeface="+mn-ea"/>
                <a:cs typeface="+mn-cs"/>
              </a:rPr>
              <a:t> design and </a:t>
            </a:r>
            <a:r>
              <a:rPr kumimoji="0" lang="fr-FR" sz="3200" b="0" i="0" u="none" strike="noStrike" kern="1200" cap="none" spc="0" normalizeH="0" baseline="0" noProof="0" dirty="0" err="1" smtClean="0">
                <a:ln>
                  <a:noFill/>
                </a:ln>
                <a:solidFill>
                  <a:schemeClr val="dk1"/>
                </a:solidFill>
                <a:effectLst/>
                <a:uLnTx/>
                <a:uFillTx/>
                <a:latin typeface="+mn-lt"/>
                <a:ea typeface="+mn-ea"/>
                <a:cs typeface="+mn-cs"/>
              </a:rPr>
              <a:t>protocol (2)</a:t>
            </a:r>
            <a:endParaRPr kumimoji="0" lang="fr-FR" sz="3200" b="0" i="0" u="none" strike="noStrike" kern="1200" cap="none" spc="0" normalizeH="0" baseline="0" noProof="0" dirty="0">
              <a:ln>
                <a:noFill/>
              </a:ln>
              <a:solidFill>
                <a:schemeClr val="dk1"/>
              </a:solidFill>
              <a:effectLst/>
              <a:uLnTx/>
              <a:uFillTx/>
              <a:latin typeface="+mn-lt"/>
              <a:ea typeface="+mn-ea"/>
              <a:cs typeface="+mn-cs"/>
            </a:endParaRPr>
          </a:p>
        </p:txBody>
      </p:sp>
      <p:sp>
        <p:nvSpPr>
          <p:cNvPr id="5" name="ZoneTexte 4"/>
          <p:cNvSpPr txBox="1"/>
          <p:nvPr/>
        </p:nvSpPr>
        <p:spPr>
          <a:xfrm>
            <a:off x="345234" y="1481606"/>
            <a:ext cx="8798766" cy="1015663"/>
          </a:xfrm>
          <a:prstGeom prst="rect">
            <a:avLst/>
          </a:prstGeom>
          <a:noFill/>
        </p:spPr>
        <p:txBody>
          <a:bodyPr wrap="square" rtlCol="0">
            <a:spAutoFit/>
          </a:bodyPr>
          <a:lstStyle/>
          <a:p>
            <a:pPr>
              <a:buFont typeface="Arial"/>
              <a:buChar char="•"/>
            </a:pPr>
            <a:r>
              <a:rPr lang="fr-FR"/>
              <a:t> </a:t>
            </a:r>
            <a:r>
              <a:rPr lang="fr-FR" sz="2000"/>
              <a:t>FRET-based assay: set up of a FACS Aria</a:t>
            </a:r>
            <a:r>
              <a:rPr lang="fr-FR" sz="1100" baseline="30000"/>
              <a:t>TM</a:t>
            </a:r>
            <a:r>
              <a:rPr lang="fr-FR" sz="2000"/>
              <a:t> to assess the intermolecular link between BST-2 and HIV-2 Env WT, then compared to Env N659D mutant previously described.</a:t>
            </a:r>
          </a:p>
        </p:txBody>
      </p:sp>
      <p:pic>
        <p:nvPicPr>
          <p:cNvPr id="6" name="Image 5" descr="Capture d’écran 2016-03-07 à 11.14.14.png"/>
          <p:cNvPicPr>
            <a:picLocks noChangeAspect="1"/>
          </p:cNvPicPr>
          <p:nvPr/>
        </p:nvPicPr>
        <p:blipFill>
          <a:blip r:embed="rId3"/>
          <a:stretch>
            <a:fillRect/>
          </a:stretch>
        </p:blipFill>
        <p:spPr>
          <a:xfrm>
            <a:off x="982975" y="3251826"/>
            <a:ext cx="3217193" cy="3232887"/>
          </a:xfrm>
          <a:prstGeom prst="rect">
            <a:avLst/>
          </a:prstGeom>
        </p:spPr>
      </p:pic>
      <p:pic>
        <p:nvPicPr>
          <p:cNvPr id="7" name="Image 6" descr="Capture d’écran 2016-03-07 à 11.15.27.png"/>
          <p:cNvPicPr>
            <a:picLocks noChangeAspect="1"/>
          </p:cNvPicPr>
          <p:nvPr/>
        </p:nvPicPr>
        <p:blipFill>
          <a:blip r:embed="rId4"/>
          <a:stretch>
            <a:fillRect/>
          </a:stretch>
        </p:blipFill>
        <p:spPr>
          <a:xfrm>
            <a:off x="4460034" y="3700533"/>
            <a:ext cx="4460034" cy="2238338"/>
          </a:xfrm>
          <a:prstGeom prst="rect">
            <a:avLst/>
          </a:prstGeom>
        </p:spPr>
      </p:pic>
      <p:sp>
        <p:nvSpPr>
          <p:cNvPr id="8" name="Rectangle 7"/>
          <p:cNvSpPr/>
          <p:nvPr/>
        </p:nvSpPr>
        <p:spPr>
          <a:xfrm>
            <a:off x="7798721" y="4678757"/>
            <a:ext cx="888079" cy="144819"/>
          </a:xfrm>
          <a:prstGeom prst="rect">
            <a:avLst/>
          </a:prstGeom>
          <a:solidFill>
            <a:schemeClr val="bg1"/>
          </a:solidFill>
          <a:ln w="31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9" name="ZoneTexte 8"/>
          <p:cNvSpPr txBox="1"/>
          <p:nvPr/>
        </p:nvSpPr>
        <p:spPr>
          <a:xfrm>
            <a:off x="7798721" y="4524868"/>
            <a:ext cx="1121347" cy="307777"/>
          </a:xfrm>
          <a:prstGeom prst="rect">
            <a:avLst/>
          </a:prstGeom>
          <a:noFill/>
        </p:spPr>
        <p:txBody>
          <a:bodyPr wrap="square" rtlCol="0">
            <a:spAutoFit/>
          </a:bodyPr>
          <a:lstStyle/>
          <a:p>
            <a:r>
              <a:rPr lang="fr-FR" sz="1400" i="1">
                <a:solidFill>
                  <a:schemeClr val="tx2">
                    <a:lumMod val="75000"/>
                  </a:schemeClr>
                </a:solidFill>
              </a:rPr>
              <a:t>No FRET</a:t>
            </a:r>
          </a:p>
        </p:txBody>
      </p:sp>
      <p:sp>
        <p:nvSpPr>
          <p:cNvPr id="10" name="ZoneTexte 9"/>
          <p:cNvSpPr txBox="1"/>
          <p:nvPr/>
        </p:nvSpPr>
        <p:spPr>
          <a:xfrm>
            <a:off x="612757" y="2684716"/>
            <a:ext cx="2328475" cy="369332"/>
          </a:xfrm>
          <a:prstGeom prst="rect">
            <a:avLst/>
          </a:prstGeom>
          <a:noFill/>
        </p:spPr>
        <p:txBody>
          <a:bodyPr wrap="square" rtlCol="0">
            <a:spAutoFit/>
          </a:bodyPr>
          <a:lstStyle/>
          <a:p>
            <a:r>
              <a:rPr lang="fr-FR" i="1"/>
              <a:t>- FRET principle:</a:t>
            </a:r>
          </a:p>
        </p:txBody>
      </p:sp>
      <p:sp>
        <p:nvSpPr>
          <p:cNvPr id="11" name="Rectangle 10"/>
          <p:cNvSpPr/>
          <p:nvPr/>
        </p:nvSpPr>
        <p:spPr>
          <a:xfrm>
            <a:off x="4460034" y="4389120"/>
            <a:ext cx="219198" cy="757513"/>
          </a:xfrm>
          <a:prstGeom prst="rect">
            <a:avLst/>
          </a:prstGeom>
          <a:solidFill>
            <a:schemeClr val="bg1"/>
          </a:solidFill>
          <a:ln w="31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12" name="ZoneTexte 11"/>
          <p:cNvSpPr txBox="1"/>
          <p:nvPr/>
        </p:nvSpPr>
        <p:spPr>
          <a:xfrm rot="16200000">
            <a:off x="3723128" y="4071173"/>
            <a:ext cx="1812366" cy="338554"/>
          </a:xfrm>
          <a:prstGeom prst="rect">
            <a:avLst/>
          </a:prstGeom>
          <a:noFill/>
        </p:spPr>
        <p:txBody>
          <a:bodyPr wrap="square" rtlCol="0">
            <a:spAutoFit/>
          </a:bodyPr>
          <a:lstStyle/>
          <a:p>
            <a:r>
              <a:rPr lang="fr-FR" sz="1600"/>
              <a:t>Efficacity</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flipV="1">
            <a:off x="457200" y="-545599"/>
            <a:ext cx="8229600" cy="820237"/>
          </a:xfrm>
        </p:spPr>
        <p:txBody>
          <a:bodyPr/>
          <a:lstStyle/>
          <a:p>
            <a:endParaRPr lang="fr-FR" dirty="0"/>
          </a:p>
        </p:txBody>
      </p:sp>
      <p:sp>
        <p:nvSpPr>
          <p:cNvPr id="3" name="Espace réservé du contenu 2"/>
          <p:cNvSpPr>
            <a:spLocks noGrp="1"/>
          </p:cNvSpPr>
          <p:nvPr>
            <p:ph idx="1"/>
          </p:nvPr>
        </p:nvSpPr>
        <p:spPr>
          <a:xfrm>
            <a:off x="2584719" y="1600200"/>
            <a:ext cx="5199609" cy="4525963"/>
          </a:xfrm>
        </p:spPr>
        <p:txBody>
          <a:bodyPr/>
          <a:lstStyle/>
          <a:p>
            <a:pPr>
              <a:buNone/>
            </a:pPr>
            <a:endParaRPr lang="fr-FR" dirty="0" smtClean="0"/>
          </a:p>
          <a:p>
            <a:pPr>
              <a:buNone/>
            </a:pPr>
            <a:r>
              <a:rPr lang="fr-FR" sz="1600" dirty="0" smtClean="0"/>
              <a:t>  </a:t>
            </a:r>
          </a:p>
          <a:p>
            <a:pPr>
              <a:buNone/>
            </a:pPr>
            <a:endParaRPr lang="fr-FR" sz="1600" dirty="0" smtClean="0"/>
          </a:p>
          <a:p>
            <a:pPr>
              <a:buNone/>
            </a:pPr>
            <a:endParaRPr lang="fr-FR" sz="1600" dirty="0" smtClean="0"/>
          </a:p>
          <a:p>
            <a:pPr>
              <a:buNone/>
            </a:pPr>
            <a:endParaRPr lang="fr-FR" sz="1600" dirty="0" smtClean="0"/>
          </a:p>
          <a:p>
            <a:pPr>
              <a:buNone/>
            </a:pPr>
            <a:endParaRPr lang="fr-FR" sz="1600" dirty="0"/>
          </a:p>
        </p:txBody>
      </p:sp>
      <p:sp>
        <p:nvSpPr>
          <p:cNvPr id="4" name="Rectangle 3"/>
          <p:cNvSpPr/>
          <p:nvPr/>
        </p:nvSpPr>
        <p:spPr>
          <a:xfrm>
            <a:off x="4840227" y="2710368"/>
            <a:ext cx="3353955" cy="914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err="1" smtClean="0"/>
              <a:t>BST-2 protein</a:t>
            </a:r>
            <a:endParaRPr lang="fr-FR" dirty="0"/>
          </a:p>
        </p:txBody>
      </p:sp>
      <p:cxnSp>
        <p:nvCxnSpPr>
          <p:cNvPr id="6" name="Connecteur droit 5"/>
          <p:cNvCxnSpPr>
            <a:stCxn id="4" idx="3"/>
          </p:cNvCxnSpPr>
          <p:nvPr/>
        </p:nvCxnSpPr>
        <p:spPr>
          <a:xfrm flipV="1">
            <a:off x="8194182" y="3149680"/>
            <a:ext cx="1588" cy="17888"/>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Connecteur droit 7"/>
          <p:cNvCxnSpPr/>
          <p:nvPr/>
        </p:nvCxnSpPr>
        <p:spPr>
          <a:xfrm rot="10800000">
            <a:off x="4258876" y="3149680"/>
            <a:ext cx="581351" cy="1588"/>
          </a:xfrm>
          <a:prstGeom prst="line">
            <a:avLst/>
          </a:prstGeom>
        </p:spPr>
        <p:style>
          <a:lnRef idx="2">
            <a:schemeClr val="accent1"/>
          </a:lnRef>
          <a:fillRef idx="0">
            <a:schemeClr val="accent1"/>
          </a:fillRef>
          <a:effectRef idx="1">
            <a:schemeClr val="accent1"/>
          </a:effectRef>
          <a:fontRef idx="minor">
            <a:schemeClr val="tx1"/>
          </a:fontRef>
        </p:style>
      </p:cxnSp>
      <p:sp>
        <p:nvSpPr>
          <p:cNvPr id="9" name="Rectangle 8"/>
          <p:cNvSpPr/>
          <p:nvPr/>
        </p:nvSpPr>
        <p:spPr>
          <a:xfrm>
            <a:off x="3418150" y="2711957"/>
            <a:ext cx="840724" cy="914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smtClean="0"/>
              <a:t>GFP</a:t>
            </a:r>
          </a:p>
          <a:p>
            <a:pPr algn="ctr"/>
            <a:r>
              <a:rPr lang="fr-FR" sz="1200" dirty="0" smtClean="0"/>
              <a:t>(</a:t>
            </a:r>
            <a:r>
              <a:rPr lang="fr-FR" sz="1200" dirty="0" err="1" smtClean="0"/>
              <a:t>clover</a:t>
            </a:r>
            <a:r>
              <a:rPr lang="fr-FR" sz="1200" dirty="0" smtClean="0"/>
              <a:t>)</a:t>
            </a:r>
            <a:endParaRPr lang="fr-FR" sz="1200" dirty="0"/>
          </a:p>
        </p:txBody>
      </p:sp>
      <p:sp>
        <p:nvSpPr>
          <p:cNvPr id="12" name="ZoneTexte 11"/>
          <p:cNvSpPr txBox="1"/>
          <p:nvPr/>
        </p:nvSpPr>
        <p:spPr>
          <a:xfrm>
            <a:off x="8194182" y="2830603"/>
            <a:ext cx="1618841" cy="338554"/>
          </a:xfrm>
          <a:prstGeom prst="rect">
            <a:avLst/>
          </a:prstGeom>
          <a:noFill/>
        </p:spPr>
        <p:txBody>
          <a:bodyPr wrap="square" rtlCol="0">
            <a:spAutoFit/>
          </a:bodyPr>
          <a:lstStyle/>
          <a:p>
            <a:r>
              <a:rPr lang="fr-FR" sz="1600" dirty="0" smtClean="0"/>
              <a:t>C terminal</a:t>
            </a:r>
            <a:endParaRPr lang="fr-FR" sz="1600" dirty="0"/>
          </a:p>
        </p:txBody>
      </p:sp>
      <p:sp>
        <p:nvSpPr>
          <p:cNvPr id="13" name="Rectangle 12"/>
          <p:cNvSpPr/>
          <p:nvPr/>
        </p:nvSpPr>
        <p:spPr>
          <a:xfrm>
            <a:off x="3418150" y="5390095"/>
            <a:ext cx="3531245" cy="89442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err="1" smtClean="0"/>
              <a:t>Env protein</a:t>
            </a:r>
            <a:endParaRPr lang="fr-FR" dirty="0"/>
          </a:p>
        </p:txBody>
      </p:sp>
      <p:cxnSp>
        <p:nvCxnSpPr>
          <p:cNvPr id="15" name="Connecteur droit 14"/>
          <p:cNvCxnSpPr>
            <a:stCxn id="13" idx="3"/>
          </p:cNvCxnSpPr>
          <p:nvPr/>
        </p:nvCxnSpPr>
        <p:spPr>
          <a:xfrm>
            <a:off x="6949395" y="5837307"/>
            <a:ext cx="339868" cy="1588"/>
          </a:xfrm>
          <a:prstGeom prst="line">
            <a:avLst/>
          </a:prstGeom>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7289264" y="5391683"/>
            <a:ext cx="906506" cy="894424"/>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smtClean="0"/>
              <a:t>RFP</a:t>
            </a:r>
          </a:p>
          <a:p>
            <a:pPr algn="ctr"/>
            <a:r>
              <a:rPr lang="fr-FR" sz="1600" dirty="0" smtClean="0"/>
              <a:t>(</a:t>
            </a:r>
            <a:r>
              <a:rPr lang="fr-FR" sz="1600" dirty="0" err="1" smtClean="0"/>
              <a:t>mRuby</a:t>
            </a:r>
            <a:r>
              <a:rPr lang="fr-FR" sz="1600" dirty="0" smtClean="0"/>
              <a:t>)</a:t>
            </a:r>
            <a:endParaRPr lang="fr-FR" sz="1600" dirty="0"/>
          </a:p>
        </p:txBody>
      </p:sp>
      <p:sp>
        <p:nvSpPr>
          <p:cNvPr id="18" name="ZoneTexte 17"/>
          <p:cNvSpPr txBox="1"/>
          <p:nvPr/>
        </p:nvSpPr>
        <p:spPr>
          <a:xfrm>
            <a:off x="8195770" y="5500341"/>
            <a:ext cx="1653148" cy="338554"/>
          </a:xfrm>
          <a:prstGeom prst="rect">
            <a:avLst/>
          </a:prstGeom>
          <a:noFill/>
        </p:spPr>
        <p:txBody>
          <a:bodyPr wrap="square" rtlCol="0">
            <a:spAutoFit/>
          </a:bodyPr>
          <a:lstStyle/>
          <a:p>
            <a:r>
              <a:rPr lang="fr-FR" sz="1600" dirty="0" smtClean="0"/>
              <a:t>C terminal</a:t>
            </a:r>
            <a:endParaRPr lang="fr-FR" sz="1600" dirty="0"/>
          </a:p>
        </p:txBody>
      </p:sp>
      <p:sp>
        <p:nvSpPr>
          <p:cNvPr id="17" name="ZoneTexte 16"/>
          <p:cNvSpPr txBox="1"/>
          <p:nvPr/>
        </p:nvSpPr>
        <p:spPr>
          <a:xfrm>
            <a:off x="457200" y="1189585"/>
            <a:ext cx="8229600" cy="369332"/>
          </a:xfrm>
          <a:prstGeom prst="rect">
            <a:avLst/>
          </a:prstGeom>
          <a:noFill/>
        </p:spPr>
        <p:txBody>
          <a:bodyPr wrap="square" rtlCol="0">
            <a:spAutoFit/>
          </a:bodyPr>
          <a:lstStyle/>
          <a:p>
            <a:r>
              <a:rPr lang="fr-FR" dirty="0" smtClean="0"/>
              <a:t>- </a:t>
            </a:r>
            <a:r>
              <a:rPr lang="fr-FR" i="1" dirty="0" smtClean="0"/>
              <a:t>Construction and expression of fluorescent fusion proteins</a:t>
            </a:r>
            <a:endParaRPr lang="fr-FR" i="1" dirty="0"/>
          </a:p>
        </p:txBody>
      </p:sp>
      <p:sp>
        <p:nvSpPr>
          <p:cNvPr id="19" name="Titre 1"/>
          <p:cNvSpPr txBox="1">
            <a:spLocks/>
          </p:cNvSpPr>
          <p:nvPr/>
        </p:nvSpPr>
        <p:spPr>
          <a:xfrm>
            <a:off x="457200" y="133679"/>
            <a:ext cx="8229600" cy="780783"/>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3200" b="0" i="0" u="none" strike="noStrike" kern="1200" cap="none" spc="0" normalizeH="0" baseline="0" noProof="0" dirty="0" err="1" smtClean="0">
                <a:ln>
                  <a:noFill/>
                </a:ln>
                <a:solidFill>
                  <a:schemeClr val="dk1"/>
                </a:solidFill>
                <a:effectLst/>
                <a:uLnTx/>
                <a:uFillTx/>
                <a:latin typeface="+mn-lt"/>
                <a:ea typeface="+mn-ea"/>
                <a:cs typeface="+mn-cs"/>
              </a:rPr>
              <a:t>Study</a:t>
            </a:r>
            <a:r>
              <a:rPr kumimoji="0" lang="fr-FR" sz="3200" b="0" i="0" u="none" strike="noStrike" kern="1200" cap="none" spc="0" normalizeH="0" baseline="0" noProof="0" dirty="0" smtClean="0">
                <a:ln>
                  <a:noFill/>
                </a:ln>
                <a:solidFill>
                  <a:schemeClr val="dk1"/>
                </a:solidFill>
                <a:effectLst/>
                <a:uLnTx/>
                <a:uFillTx/>
                <a:latin typeface="+mn-lt"/>
                <a:ea typeface="+mn-ea"/>
                <a:cs typeface="+mn-cs"/>
              </a:rPr>
              <a:t> design and </a:t>
            </a:r>
            <a:r>
              <a:rPr kumimoji="0" lang="fr-FR" sz="3200" b="0" i="0" u="none" strike="noStrike" kern="1200" cap="none" spc="0" normalizeH="0" baseline="0" noProof="0" dirty="0" err="1" smtClean="0">
                <a:ln>
                  <a:noFill/>
                </a:ln>
                <a:solidFill>
                  <a:schemeClr val="dk1"/>
                </a:solidFill>
                <a:effectLst/>
                <a:uLnTx/>
                <a:uFillTx/>
                <a:latin typeface="+mn-lt"/>
                <a:ea typeface="+mn-ea"/>
                <a:cs typeface="+mn-cs"/>
              </a:rPr>
              <a:t>protocol (3)</a:t>
            </a:r>
            <a:endParaRPr kumimoji="0" lang="fr-FR" sz="3200" b="0" i="0" u="none" strike="noStrike" kern="1200" cap="none" spc="0" normalizeH="0" baseline="0" noProof="0" dirty="0">
              <a:ln>
                <a:noFill/>
              </a:ln>
              <a:solidFill>
                <a:schemeClr val="dk1"/>
              </a:solidFill>
              <a:effectLst/>
              <a:uLnTx/>
              <a:uFillTx/>
              <a:latin typeface="+mn-lt"/>
              <a:ea typeface="+mn-ea"/>
              <a:cs typeface="+mn-cs"/>
            </a:endParaRPr>
          </a:p>
        </p:txBody>
      </p:sp>
      <p:pic>
        <p:nvPicPr>
          <p:cNvPr id="21" name="Image 20" descr="Capture d’écran 2016-03-07 à 13.26.44.png"/>
          <p:cNvPicPr>
            <a:picLocks noChangeAspect="1"/>
          </p:cNvPicPr>
          <p:nvPr/>
        </p:nvPicPr>
        <p:blipFill>
          <a:blip r:embed="rId3"/>
          <a:stretch>
            <a:fillRect/>
          </a:stretch>
        </p:blipFill>
        <p:spPr>
          <a:xfrm>
            <a:off x="0" y="1945098"/>
            <a:ext cx="3026344" cy="2045013"/>
          </a:xfrm>
          <a:prstGeom prst="rect">
            <a:avLst/>
          </a:prstGeom>
        </p:spPr>
      </p:pic>
      <p:pic>
        <p:nvPicPr>
          <p:cNvPr id="22" name="Image 21" descr="Capture d’écran 2016-03-07 à 13.27.23.png"/>
          <p:cNvPicPr>
            <a:picLocks noChangeAspect="1"/>
          </p:cNvPicPr>
          <p:nvPr/>
        </p:nvPicPr>
        <p:blipFill>
          <a:blip r:embed="rId4"/>
          <a:stretch>
            <a:fillRect/>
          </a:stretch>
        </p:blipFill>
        <p:spPr>
          <a:xfrm>
            <a:off x="0" y="4854014"/>
            <a:ext cx="3184787" cy="2003986"/>
          </a:xfrm>
          <a:prstGeom prst="rect">
            <a:avLst/>
          </a:prstGeom>
        </p:spPr>
      </p:pic>
      <p:sp>
        <p:nvSpPr>
          <p:cNvPr id="23" name="Cadre 22"/>
          <p:cNvSpPr/>
          <p:nvPr/>
        </p:nvSpPr>
        <p:spPr>
          <a:xfrm>
            <a:off x="1771424" y="2710368"/>
            <a:ext cx="1254920" cy="275125"/>
          </a:xfrm>
          <a:prstGeom prst="frame">
            <a:avLst/>
          </a:prstGeom>
          <a:solidFill>
            <a:srgbClr val="008000"/>
          </a:solidFill>
          <a:ln w="3175">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24" name="Cadre 23"/>
          <p:cNvSpPr/>
          <p:nvPr/>
        </p:nvSpPr>
        <p:spPr>
          <a:xfrm>
            <a:off x="1771424" y="5500341"/>
            <a:ext cx="1254920" cy="336966"/>
          </a:xfrm>
          <a:prstGeom prst="frame">
            <a:avLst/>
          </a:prstGeom>
          <a:solidFill>
            <a:srgbClr val="FF0000"/>
          </a:solidFill>
          <a:ln w="31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18" grpId="0"/>
      <p:bldP spid="23" grpId="0" animBg="1"/>
      <p:bldP spid="24" grpId="1" animBg="1"/>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flipH="1">
            <a:off x="304092" y="1600200"/>
            <a:ext cx="153108" cy="4525963"/>
          </a:xfrm>
        </p:spPr>
        <p:txBody>
          <a:bodyPr/>
          <a:lstStyle/>
          <a:p>
            <a:pPr>
              <a:buNone/>
            </a:pPr>
            <a:endParaRPr lang="fr-FR" dirty="0"/>
          </a:p>
        </p:txBody>
      </p:sp>
      <p:cxnSp>
        <p:nvCxnSpPr>
          <p:cNvPr id="5" name="Connecteur droit 4"/>
          <p:cNvCxnSpPr/>
          <p:nvPr/>
        </p:nvCxnSpPr>
        <p:spPr>
          <a:xfrm flipV="1">
            <a:off x="787061" y="2701163"/>
            <a:ext cx="7271375" cy="17888"/>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Connecteur droit 8"/>
          <p:cNvCxnSpPr/>
          <p:nvPr/>
        </p:nvCxnSpPr>
        <p:spPr>
          <a:xfrm flipV="1">
            <a:off x="787061" y="3336203"/>
            <a:ext cx="7271375" cy="8945"/>
          </a:xfrm>
          <a:prstGeom prst="line">
            <a:avLst/>
          </a:prstGeom>
        </p:spPr>
        <p:style>
          <a:lnRef idx="2">
            <a:schemeClr val="accent1"/>
          </a:lnRef>
          <a:fillRef idx="0">
            <a:schemeClr val="accent1"/>
          </a:fillRef>
          <a:effectRef idx="1">
            <a:schemeClr val="accent1"/>
          </a:effectRef>
          <a:fontRef idx="minor">
            <a:schemeClr val="tx1"/>
          </a:fontRef>
        </p:style>
      </p:cxnSp>
      <p:sp>
        <p:nvSpPr>
          <p:cNvPr id="10" name="ZoneTexte 9"/>
          <p:cNvSpPr txBox="1"/>
          <p:nvPr/>
        </p:nvSpPr>
        <p:spPr>
          <a:xfrm>
            <a:off x="7012002" y="2871103"/>
            <a:ext cx="2131998" cy="338554"/>
          </a:xfrm>
          <a:prstGeom prst="rect">
            <a:avLst/>
          </a:prstGeom>
          <a:noFill/>
        </p:spPr>
        <p:txBody>
          <a:bodyPr wrap="square" rtlCol="0">
            <a:spAutoFit/>
          </a:bodyPr>
          <a:lstStyle/>
          <a:p>
            <a:r>
              <a:rPr lang="fr-FR" sz="1600" dirty="0" smtClean="0"/>
              <a:t>Membrane</a:t>
            </a:r>
            <a:endParaRPr lang="fr-FR" sz="1600" dirty="0"/>
          </a:p>
        </p:txBody>
      </p:sp>
      <p:sp>
        <p:nvSpPr>
          <p:cNvPr id="11" name="Rectangle 10"/>
          <p:cNvSpPr/>
          <p:nvPr/>
        </p:nvSpPr>
        <p:spPr>
          <a:xfrm>
            <a:off x="1493627" y="2218173"/>
            <a:ext cx="715511" cy="214661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err="1" smtClean="0"/>
              <a:t>BST-2</a:t>
            </a:r>
            <a:endParaRPr lang="fr-FR" dirty="0"/>
          </a:p>
        </p:txBody>
      </p:sp>
      <p:cxnSp>
        <p:nvCxnSpPr>
          <p:cNvPr id="13" name="Connecteur droit 12"/>
          <p:cNvCxnSpPr>
            <a:stCxn id="11" idx="2"/>
            <a:endCxn id="16" idx="0"/>
          </p:cNvCxnSpPr>
          <p:nvPr/>
        </p:nvCxnSpPr>
        <p:spPr>
          <a:xfrm rot="5400000">
            <a:off x="1663157" y="4553018"/>
            <a:ext cx="376452" cy="1588"/>
          </a:xfrm>
          <a:prstGeom prst="line">
            <a:avLst/>
          </a:prstGeom>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1493628" y="4741244"/>
            <a:ext cx="715510" cy="777355"/>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smtClean="0"/>
              <a:t>GFP</a:t>
            </a:r>
          </a:p>
          <a:p>
            <a:pPr algn="ctr"/>
            <a:r>
              <a:rPr lang="fr-FR" sz="1200" dirty="0" smtClean="0"/>
              <a:t>(</a:t>
            </a:r>
            <a:r>
              <a:rPr lang="fr-FR" sz="1200" dirty="0" err="1" smtClean="0"/>
              <a:t>clover</a:t>
            </a:r>
            <a:r>
              <a:rPr lang="fr-FR" sz="1200" dirty="0" smtClean="0"/>
              <a:t>)</a:t>
            </a:r>
            <a:endParaRPr lang="fr-FR" sz="1200" dirty="0"/>
          </a:p>
        </p:txBody>
      </p:sp>
      <p:sp>
        <p:nvSpPr>
          <p:cNvPr id="19" name="Rectangle 18"/>
          <p:cNvSpPr/>
          <p:nvPr/>
        </p:nvSpPr>
        <p:spPr>
          <a:xfrm>
            <a:off x="2844154" y="2218173"/>
            <a:ext cx="778118" cy="214661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err="1" smtClean="0"/>
              <a:t>Env</a:t>
            </a:r>
            <a:endParaRPr lang="fr-FR" dirty="0"/>
          </a:p>
        </p:txBody>
      </p:sp>
      <p:cxnSp>
        <p:nvCxnSpPr>
          <p:cNvPr id="22" name="Connecteur droit 21"/>
          <p:cNvCxnSpPr/>
          <p:nvPr/>
        </p:nvCxnSpPr>
        <p:spPr>
          <a:xfrm rot="5400000">
            <a:off x="3113257" y="4553415"/>
            <a:ext cx="375658" cy="1588"/>
          </a:xfrm>
          <a:prstGeom prst="line">
            <a:avLst/>
          </a:prstGeom>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2844153" y="4742038"/>
            <a:ext cx="778119" cy="776561"/>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smtClean="0"/>
              <a:t>RFP</a:t>
            </a:r>
          </a:p>
          <a:p>
            <a:pPr algn="ctr"/>
            <a:r>
              <a:rPr lang="fr-FR" sz="1200" dirty="0" smtClean="0"/>
              <a:t>(</a:t>
            </a:r>
            <a:r>
              <a:rPr lang="fr-FR" sz="1200" dirty="0" err="1" smtClean="0"/>
              <a:t>mRuby</a:t>
            </a:r>
            <a:r>
              <a:rPr lang="fr-FR" sz="1200" dirty="0" smtClean="0"/>
              <a:t>)</a:t>
            </a:r>
            <a:endParaRPr lang="fr-FR" sz="1200" dirty="0"/>
          </a:p>
        </p:txBody>
      </p:sp>
      <p:cxnSp>
        <p:nvCxnSpPr>
          <p:cNvPr id="32" name="Connecteur en arc 31"/>
          <p:cNvCxnSpPr/>
          <p:nvPr/>
        </p:nvCxnSpPr>
        <p:spPr>
          <a:xfrm rot="10800000">
            <a:off x="787061" y="4051744"/>
            <a:ext cx="706566" cy="689501"/>
          </a:xfrm>
          <a:prstGeom prst="curved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4" name="Connecteur droit avec flèche 33"/>
          <p:cNvCxnSpPr/>
          <p:nvPr/>
        </p:nvCxnSpPr>
        <p:spPr>
          <a:xfrm>
            <a:off x="2209138" y="5053499"/>
            <a:ext cx="635015" cy="894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5" name="ZoneTexte 34"/>
          <p:cNvSpPr txBox="1"/>
          <p:nvPr/>
        </p:nvSpPr>
        <p:spPr>
          <a:xfrm>
            <a:off x="2396960" y="4742038"/>
            <a:ext cx="259373" cy="646331"/>
          </a:xfrm>
          <a:prstGeom prst="rect">
            <a:avLst/>
          </a:prstGeom>
          <a:noFill/>
        </p:spPr>
        <p:txBody>
          <a:bodyPr wrap="square" rtlCol="0">
            <a:spAutoFit/>
          </a:bodyPr>
          <a:lstStyle/>
          <a:p>
            <a:r>
              <a:rPr lang="fr-FR" dirty="0" smtClean="0"/>
              <a:t>E</a:t>
            </a:r>
            <a:endParaRPr lang="fr-FR" dirty="0"/>
          </a:p>
        </p:txBody>
      </p:sp>
      <p:cxnSp>
        <p:nvCxnSpPr>
          <p:cNvPr id="39" name="Connecteur droit avec flèche 38"/>
          <p:cNvCxnSpPr/>
          <p:nvPr/>
        </p:nvCxnSpPr>
        <p:spPr>
          <a:xfrm rot="5400000" flipH="1" flipV="1">
            <a:off x="822816" y="5831663"/>
            <a:ext cx="1073309" cy="697622"/>
          </a:xfrm>
          <a:prstGeom prst="straightConnector1">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40" name="ZoneTexte 39"/>
          <p:cNvSpPr txBox="1"/>
          <p:nvPr/>
        </p:nvSpPr>
        <p:spPr>
          <a:xfrm>
            <a:off x="0" y="4290892"/>
            <a:ext cx="1225312" cy="646331"/>
          </a:xfrm>
          <a:prstGeom prst="rect">
            <a:avLst/>
          </a:prstGeom>
          <a:noFill/>
        </p:spPr>
        <p:txBody>
          <a:bodyPr wrap="square" rtlCol="0">
            <a:spAutoFit/>
          </a:bodyPr>
          <a:lstStyle/>
          <a:p>
            <a:r>
              <a:rPr lang="fr-FR" dirty="0" smtClean="0"/>
              <a:t>GFP emission</a:t>
            </a:r>
            <a:endParaRPr lang="fr-FR" dirty="0"/>
          </a:p>
        </p:txBody>
      </p:sp>
      <p:sp>
        <p:nvSpPr>
          <p:cNvPr id="41" name="ZoneTexte 40"/>
          <p:cNvSpPr txBox="1"/>
          <p:nvPr/>
        </p:nvSpPr>
        <p:spPr>
          <a:xfrm>
            <a:off x="0" y="6103375"/>
            <a:ext cx="1708283" cy="584776"/>
          </a:xfrm>
          <a:prstGeom prst="rect">
            <a:avLst/>
          </a:prstGeom>
          <a:noFill/>
        </p:spPr>
        <p:txBody>
          <a:bodyPr wrap="square" rtlCol="0">
            <a:spAutoFit/>
          </a:bodyPr>
          <a:lstStyle/>
          <a:p>
            <a:r>
              <a:rPr lang="fr-FR" sz="1600" dirty="0" smtClean="0"/>
              <a:t>488 nm laser</a:t>
            </a:r>
          </a:p>
          <a:p>
            <a:r>
              <a:rPr lang="fr-FR" sz="1600" dirty="0" smtClean="0"/>
              <a:t>excitation</a:t>
            </a:r>
            <a:endParaRPr lang="fr-FR" sz="1600" dirty="0"/>
          </a:p>
        </p:txBody>
      </p:sp>
      <p:cxnSp>
        <p:nvCxnSpPr>
          <p:cNvPr id="43" name="Connecteur en arc 42"/>
          <p:cNvCxnSpPr/>
          <p:nvPr/>
        </p:nvCxnSpPr>
        <p:spPr>
          <a:xfrm rot="5400000" flipH="1" flipV="1">
            <a:off x="3483631" y="4503434"/>
            <a:ext cx="572431" cy="295148"/>
          </a:xfrm>
          <a:prstGeom prst="curved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5" name="Connecteur en arc 44"/>
          <p:cNvCxnSpPr/>
          <p:nvPr/>
        </p:nvCxnSpPr>
        <p:spPr>
          <a:xfrm flipV="1">
            <a:off x="3622272" y="4051744"/>
            <a:ext cx="3702766" cy="1466856"/>
          </a:xfrm>
          <a:prstGeom prst="curved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sp>
        <p:nvSpPr>
          <p:cNvPr id="47" name="ZoneTexte 46"/>
          <p:cNvSpPr txBox="1"/>
          <p:nvPr/>
        </p:nvSpPr>
        <p:spPr>
          <a:xfrm>
            <a:off x="3917421" y="4051744"/>
            <a:ext cx="1019601" cy="646331"/>
          </a:xfrm>
          <a:prstGeom prst="rect">
            <a:avLst/>
          </a:prstGeom>
          <a:noFill/>
        </p:spPr>
        <p:txBody>
          <a:bodyPr wrap="square" rtlCol="0">
            <a:spAutoFit/>
          </a:bodyPr>
          <a:lstStyle/>
          <a:p>
            <a:r>
              <a:rPr lang="fr-FR" dirty="0" smtClean="0"/>
              <a:t>RFP emission</a:t>
            </a:r>
            <a:endParaRPr lang="fr-FR" dirty="0"/>
          </a:p>
        </p:txBody>
      </p:sp>
      <p:sp>
        <p:nvSpPr>
          <p:cNvPr id="48" name="ZoneTexte 47"/>
          <p:cNvSpPr txBox="1"/>
          <p:nvPr/>
        </p:nvSpPr>
        <p:spPr>
          <a:xfrm>
            <a:off x="4769249" y="5287766"/>
            <a:ext cx="4485505" cy="461665"/>
          </a:xfrm>
          <a:prstGeom prst="rect">
            <a:avLst/>
          </a:prstGeom>
          <a:noFill/>
        </p:spPr>
        <p:txBody>
          <a:bodyPr wrap="square" rtlCol="0">
            <a:spAutoFit/>
          </a:bodyPr>
          <a:lstStyle/>
          <a:p>
            <a:r>
              <a:rPr lang="fr-FR" sz="2400" b="1" dirty="0" smtClean="0"/>
              <a:t>Increased emission of RFP = FRET </a:t>
            </a:r>
            <a:endParaRPr lang="fr-FR" sz="2400" b="1" dirty="0"/>
          </a:p>
        </p:txBody>
      </p:sp>
      <p:cxnSp>
        <p:nvCxnSpPr>
          <p:cNvPr id="50" name="Connecteur droit avec flèche 49"/>
          <p:cNvCxnSpPr/>
          <p:nvPr/>
        </p:nvCxnSpPr>
        <p:spPr>
          <a:xfrm rot="5400000" flipH="1" flipV="1">
            <a:off x="2441657" y="5858495"/>
            <a:ext cx="1073310" cy="643959"/>
          </a:xfrm>
          <a:prstGeom prst="straightConnector1">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sp>
        <p:nvSpPr>
          <p:cNvPr id="25" name="ZoneTexte 24"/>
          <p:cNvSpPr txBox="1"/>
          <p:nvPr/>
        </p:nvSpPr>
        <p:spPr>
          <a:xfrm>
            <a:off x="3192965" y="6126163"/>
            <a:ext cx="1744057" cy="584776"/>
          </a:xfrm>
          <a:prstGeom prst="rect">
            <a:avLst/>
          </a:prstGeom>
          <a:noFill/>
        </p:spPr>
        <p:txBody>
          <a:bodyPr wrap="square" rtlCol="0">
            <a:spAutoFit/>
          </a:bodyPr>
          <a:lstStyle/>
          <a:p>
            <a:r>
              <a:rPr lang="fr-FR" sz="1600" dirty="0" smtClean="0"/>
              <a:t>567 nm laser excitation</a:t>
            </a:r>
            <a:endParaRPr lang="fr-FR" sz="1600" dirty="0"/>
          </a:p>
        </p:txBody>
      </p:sp>
      <p:sp>
        <p:nvSpPr>
          <p:cNvPr id="26" name="Titre 25"/>
          <p:cNvSpPr>
            <a:spLocks noGrp="1"/>
          </p:cNvSpPr>
          <p:nvPr>
            <p:ph type="title"/>
          </p:nvPr>
        </p:nvSpPr>
        <p:spPr>
          <a:xfrm>
            <a:off x="457200" y="-1"/>
            <a:ext cx="8229600" cy="133679"/>
          </a:xfrm>
        </p:spPr>
        <p:txBody>
          <a:bodyPr>
            <a:normAutofit fontScale="90000"/>
          </a:bodyPr>
          <a:lstStyle/>
          <a:p>
            <a:endParaRPr lang="fr-FR"/>
          </a:p>
        </p:txBody>
      </p:sp>
      <p:sp>
        <p:nvSpPr>
          <p:cNvPr id="27" name="Titre 1"/>
          <p:cNvSpPr txBox="1">
            <a:spLocks/>
          </p:cNvSpPr>
          <p:nvPr/>
        </p:nvSpPr>
        <p:spPr>
          <a:xfrm>
            <a:off x="457200" y="274640"/>
            <a:ext cx="8229600" cy="780783"/>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3200" b="0" i="0" u="none" strike="noStrike" kern="1200" cap="none" spc="0" normalizeH="0" baseline="0" noProof="0" dirty="0" err="1" smtClean="0">
                <a:ln>
                  <a:noFill/>
                </a:ln>
                <a:solidFill>
                  <a:schemeClr val="dk1"/>
                </a:solidFill>
                <a:effectLst/>
                <a:uLnTx/>
                <a:uFillTx/>
                <a:latin typeface="+mn-lt"/>
                <a:ea typeface="+mn-ea"/>
                <a:cs typeface="+mn-cs"/>
              </a:rPr>
              <a:t>Study</a:t>
            </a:r>
            <a:r>
              <a:rPr kumimoji="0" lang="fr-FR" sz="3200" b="0" i="0" u="none" strike="noStrike" kern="1200" cap="none" spc="0" normalizeH="0" baseline="0" noProof="0" dirty="0" smtClean="0">
                <a:ln>
                  <a:noFill/>
                </a:ln>
                <a:solidFill>
                  <a:schemeClr val="dk1"/>
                </a:solidFill>
                <a:effectLst/>
                <a:uLnTx/>
                <a:uFillTx/>
                <a:latin typeface="+mn-lt"/>
                <a:ea typeface="+mn-ea"/>
                <a:cs typeface="+mn-cs"/>
              </a:rPr>
              <a:t> design and </a:t>
            </a:r>
            <a:r>
              <a:rPr kumimoji="0" lang="fr-FR" sz="3200" b="0" i="0" u="none" strike="noStrike" kern="1200" cap="none" spc="0" normalizeH="0" baseline="0" noProof="0" dirty="0" err="1" smtClean="0">
                <a:ln>
                  <a:noFill/>
                </a:ln>
                <a:solidFill>
                  <a:schemeClr val="dk1"/>
                </a:solidFill>
                <a:effectLst/>
                <a:uLnTx/>
                <a:uFillTx/>
                <a:latin typeface="+mn-lt"/>
                <a:ea typeface="+mn-ea"/>
                <a:cs typeface="+mn-cs"/>
              </a:rPr>
              <a:t>protocol (4)</a:t>
            </a:r>
            <a:endParaRPr kumimoji="0" lang="fr-FR" sz="3200" b="0" i="0" u="none" strike="noStrike" kern="1200" cap="none" spc="0" normalizeH="0" baseline="0" noProof="0" dirty="0">
              <a:ln>
                <a:noFill/>
              </a:ln>
              <a:solidFill>
                <a:schemeClr val="dk1"/>
              </a:solidFill>
              <a:effectLst/>
              <a:uLnTx/>
              <a:uFillTx/>
              <a:latin typeface="+mn-lt"/>
              <a:ea typeface="+mn-ea"/>
              <a:cs typeface="+mn-cs"/>
            </a:endParaRPr>
          </a:p>
        </p:txBody>
      </p:sp>
      <p:sp>
        <p:nvSpPr>
          <p:cNvPr id="28" name="ZoneTexte 27"/>
          <p:cNvSpPr txBox="1"/>
          <p:nvPr/>
        </p:nvSpPr>
        <p:spPr>
          <a:xfrm>
            <a:off x="457200" y="1347928"/>
            <a:ext cx="7218969" cy="400110"/>
          </a:xfrm>
          <a:prstGeom prst="rect">
            <a:avLst/>
          </a:prstGeom>
          <a:noFill/>
        </p:spPr>
        <p:txBody>
          <a:bodyPr wrap="square" rtlCol="0">
            <a:spAutoFit/>
          </a:bodyPr>
          <a:lstStyle/>
          <a:p>
            <a:r>
              <a:rPr lang="fr-FR" sz="2000" i="1"/>
              <a:t>- Fusion proteins topology and FRET</a:t>
            </a:r>
          </a:p>
        </p:txBody>
      </p:sp>
      <p:sp>
        <p:nvSpPr>
          <p:cNvPr id="29" name="ZoneTexte 28"/>
          <p:cNvSpPr txBox="1"/>
          <p:nvPr/>
        </p:nvSpPr>
        <p:spPr>
          <a:xfrm>
            <a:off x="7012002" y="3395491"/>
            <a:ext cx="1276924" cy="338554"/>
          </a:xfrm>
          <a:prstGeom prst="rect">
            <a:avLst/>
          </a:prstGeom>
          <a:noFill/>
        </p:spPr>
        <p:txBody>
          <a:bodyPr wrap="square" rtlCol="0">
            <a:spAutoFit/>
          </a:bodyPr>
          <a:lstStyle/>
          <a:p>
            <a:r>
              <a:rPr lang="fr-FR" sz="1600"/>
              <a:t>Cytoplasm</a:t>
            </a:r>
          </a:p>
        </p:txBody>
      </p:sp>
      <p:sp>
        <p:nvSpPr>
          <p:cNvPr id="30" name="Bouée 29"/>
          <p:cNvSpPr/>
          <p:nvPr/>
        </p:nvSpPr>
        <p:spPr>
          <a:xfrm>
            <a:off x="2209138" y="4290892"/>
            <a:ext cx="635016" cy="1352927"/>
          </a:xfrm>
          <a:prstGeom prst="donut">
            <a:avLst>
              <a:gd name="adj" fmla="val 0"/>
            </a:avLst>
          </a:prstGeom>
          <a:solidFill>
            <a:schemeClr val="tx1"/>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8" grpId="0"/>
      <p:bldP spid="30" grpId="0" animBg="1"/>
    </p:bld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Espace réservé du contenu 3" descr="Capture d’écran 2015-04-27 à 11.57.47.png"/>
          <p:cNvPicPr>
            <a:picLocks noGrp="1" noChangeAspect="1"/>
          </p:cNvPicPr>
          <p:nvPr>
            <p:ph idx="1"/>
          </p:nvPr>
        </p:nvPicPr>
        <p:blipFill>
          <a:blip r:embed="rId3"/>
          <a:srcRect t="-18248" b="-18248"/>
          <a:stretch>
            <a:fillRect/>
          </a:stretch>
        </p:blipFill>
        <p:spPr>
          <a:xfrm>
            <a:off x="617128" y="1537198"/>
            <a:ext cx="6867838" cy="3578518"/>
          </a:xfrm>
        </p:spPr>
      </p:pic>
      <p:pic>
        <p:nvPicPr>
          <p:cNvPr id="6" name="Image 5"/>
          <p:cNvPicPr>
            <a:picLocks noChangeAspect="1"/>
          </p:cNvPicPr>
          <p:nvPr/>
        </p:nvPicPr>
        <p:blipFill>
          <a:blip r:embed="rId4"/>
          <a:stretch>
            <a:fillRect/>
          </a:stretch>
        </p:blipFill>
        <p:spPr>
          <a:xfrm>
            <a:off x="5396324" y="14951000"/>
            <a:ext cx="2492366" cy="1706400"/>
          </a:xfrm>
          <a:prstGeom prst="rect">
            <a:avLst/>
          </a:prstGeom>
        </p:spPr>
      </p:pic>
      <p:pic>
        <p:nvPicPr>
          <p:cNvPr id="7" name="Image 6"/>
          <p:cNvPicPr>
            <a:picLocks noChangeAspect="1"/>
          </p:cNvPicPr>
          <p:nvPr/>
        </p:nvPicPr>
        <p:blipFill>
          <a:blip r:embed="rId4"/>
          <a:stretch>
            <a:fillRect/>
          </a:stretch>
        </p:blipFill>
        <p:spPr>
          <a:xfrm>
            <a:off x="5548724" y="15103400"/>
            <a:ext cx="2492366" cy="1706400"/>
          </a:xfrm>
          <a:prstGeom prst="rect">
            <a:avLst/>
          </a:prstGeom>
        </p:spPr>
      </p:pic>
      <p:pic>
        <p:nvPicPr>
          <p:cNvPr id="8" name="Image 7"/>
          <p:cNvPicPr>
            <a:picLocks noChangeAspect="1"/>
          </p:cNvPicPr>
          <p:nvPr/>
        </p:nvPicPr>
        <p:blipFill>
          <a:blip r:embed="rId4"/>
          <a:stretch>
            <a:fillRect/>
          </a:stretch>
        </p:blipFill>
        <p:spPr>
          <a:xfrm>
            <a:off x="5701124" y="15255800"/>
            <a:ext cx="2492366" cy="1706400"/>
          </a:xfrm>
          <a:prstGeom prst="rect">
            <a:avLst/>
          </a:prstGeom>
        </p:spPr>
      </p:pic>
      <p:pic>
        <p:nvPicPr>
          <p:cNvPr id="9" name="Image 8" descr="Capture d’écran 2015-04-27 à 12.02.45.png"/>
          <p:cNvPicPr>
            <a:picLocks noChangeAspect="1"/>
          </p:cNvPicPr>
          <p:nvPr/>
        </p:nvPicPr>
        <p:blipFill>
          <a:blip r:embed="rId5"/>
          <a:stretch>
            <a:fillRect/>
          </a:stretch>
        </p:blipFill>
        <p:spPr>
          <a:xfrm>
            <a:off x="5102592" y="4578949"/>
            <a:ext cx="4041408" cy="2102151"/>
          </a:xfrm>
          <a:prstGeom prst="rect">
            <a:avLst/>
          </a:prstGeom>
        </p:spPr>
      </p:pic>
      <p:sp>
        <p:nvSpPr>
          <p:cNvPr id="10" name="Titre 9"/>
          <p:cNvSpPr>
            <a:spLocks noGrp="1"/>
          </p:cNvSpPr>
          <p:nvPr>
            <p:ph type="title"/>
          </p:nvPr>
        </p:nvSpPr>
        <p:spPr>
          <a:xfrm>
            <a:off x="457200" y="-45719"/>
            <a:ext cx="8229600" cy="45719"/>
          </a:xfrm>
        </p:spPr>
        <p:txBody>
          <a:bodyPr>
            <a:normAutofit fontScale="90000"/>
          </a:bodyPr>
          <a:lstStyle/>
          <a:p>
            <a:endParaRPr lang="fr-FR"/>
          </a:p>
        </p:txBody>
      </p:sp>
      <p:sp>
        <p:nvSpPr>
          <p:cNvPr id="11" name="Titre 1"/>
          <p:cNvSpPr txBox="1">
            <a:spLocks/>
          </p:cNvSpPr>
          <p:nvPr/>
        </p:nvSpPr>
        <p:spPr>
          <a:xfrm>
            <a:off x="457200" y="274640"/>
            <a:ext cx="8229600" cy="780783"/>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3200" b="0" i="0" u="none" strike="noStrike" kern="1200" cap="none" spc="0" normalizeH="0" baseline="0" noProof="0" dirty="0" err="1" smtClean="0">
                <a:ln>
                  <a:noFill/>
                </a:ln>
                <a:solidFill>
                  <a:schemeClr val="dk1"/>
                </a:solidFill>
                <a:effectLst/>
                <a:uLnTx/>
                <a:uFillTx/>
                <a:latin typeface="+mn-lt"/>
                <a:ea typeface="+mn-ea"/>
                <a:cs typeface="+mn-cs"/>
              </a:rPr>
              <a:t>Study</a:t>
            </a:r>
            <a:r>
              <a:rPr kumimoji="0" lang="fr-FR" sz="3200" b="0" i="0" u="none" strike="noStrike" kern="1200" cap="none" spc="0" normalizeH="0" baseline="0" noProof="0" dirty="0" smtClean="0">
                <a:ln>
                  <a:noFill/>
                </a:ln>
                <a:solidFill>
                  <a:schemeClr val="dk1"/>
                </a:solidFill>
                <a:effectLst/>
                <a:uLnTx/>
                <a:uFillTx/>
                <a:latin typeface="+mn-lt"/>
                <a:ea typeface="+mn-ea"/>
                <a:cs typeface="+mn-cs"/>
              </a:rPr>
              <a:t> design and </a:t>
            </a:r>
            <a:r>
              <a:rPr kumimoji="0" lang="fr-FR" sz="3200" b="0" i="0" u="none" strike="noStrike" kern="1200" cap="none" spc="0" normalizeH="0" baseline="0" noProof="0" dirty="0" err="1" smtClean="0">
                <a:ln>
                  <a:noFill/>
                </a:ln>
                <a:solidFill>
                  <a:schemeClr val="dk1"/>
                </a:solidFill>
                <a:effectLst/>
                <a:uLnTx/>
                <a:uFillTx/>
                <a:latin typeface="+mn-lt"/>
                <a:ea typeface="+mn-ea"/>
                <a:cs typeface="+mn-cs"/>
              </a:rPr>
              <a:t>protocol (5)</a:t>
            </a:r>
            <a:endParaRPr kumimoji="0" lang="fr-FR" sz="3200" b="0" i="0" u="none" strike="noStrike" kern="1200" cap="none" spc="0" normalizeH="0" baseline="0" noProof="0" dirty="0">
              <a:ln>
                <a:noFill/>
              </a:ln>
              <a:solidFill>
                <a:schemeClr val="dk1"/>
              </a:solidFill>
              <a:effectLst/>
              <a:uLnTx/>
              <a:uFillTx/>
              <a:latin typeface="+mn-lt"/>
              <a:ea typeface="+mn-ea"/>
              <a:cs typeface="+mn-cs"/>
            </a:endParaRPr>
          </a:p>
        </p:txBody>
      </p:sp>
      <p:sp>
        <p:nvSpPr>
          <p:cNvPr id="12" name="ZoneTexte 11"/>
          <p:cNvSpPr txBox="1"/>
          <p:nvPr/>
        </p:nvSpPr>
        <p:spPr>
          <a:xfrm>
            <a:off x="457200" y="1392487"/>
            <a:ext cx="7987700" cy="369332"/>
          </a:xfrm>
          <a:prstGeom prst="rect">
            <a:avLst/>
          </a:prstGeom>
          <a:noFill/>
        </p:spPr>
        <p:txBody>
          <a:bodyPr wrap="square" rtlCol="0">
            <a:spAutoFit/>
          </a:bodyPr>
          <a:lstStyle/>
          <a:p>
            <a:r>
              <a:rPr lang="fr-FR" i="1"/>
              <a:t>- Fluorochromes emission spectra (Clover-GFP and Ruby-RFP) and FACS filters</a:t>
            </a:r>
          </a:p>
        </p:txBody>
      </p:sp>
      <p:cxnSp>
        <p:nvCxnSpPr>
          <p:cNvPr id="14" name="Connecteur droit avec flèche 13"/>
          <p:cNvCxnSpPr/>
          <p:nvPr/>
        </p:nvCxnSpPr>
        <p:spPr>
          <a:xfrm rot="5400000" flipH="1" flipV="1">
            <a:off x="1041958" y="4717941"/>
            <a:ext cx="901881" cy="623898"/>
          </a:xfrm>
          <a:prstGeom prst="straightConnector1">
            <a:avLst/>
          </a:prstGeom>
          <a:ln>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sp>
        <p:nvSpPr>
          <p:cNvPr id="15" name="ZoneTexte 14"/>
          <p:cNvSpPr txBox="1"/>
          <p:nvPr/>
        </p:nvSpPr>
        <p:spPr>
          <a:xfrm>
            <a:off x="457200" y="5480831"/>
            <a:ext cx="1347648" cy="369332"/>
          </a:xfrm>
          <a:prstGeom prst="rect">
            <a:avLst/>
          </a:prstGeom>
          <a:noFill/>
        </p:spPr>
        <p:txBody>
          <a:bodyPr wrap="square" rtlCol="0">
            <a:spAutoFit/>
          </a:bodyPr>
          <a:lstStyle/>
          <a:p>
            <a:r>
              <a:rPr lang="fr-FR"/>
              <a:t>For Clover</a:t>
            </a:r>
          </a:p>
        </p:txBody>
      </p:sp>
      <p:sp>
        <p:nvSpPr>
          <p:cNvPr id="16" name="ZoneTexte 15"/>
          <p:cNvSpPr txBox="1"/>
          <p:nvPr/>
        </p:nvSpPr>
        <p:spPr>
          <a:xfrm>
            <a:off x="1846626" y="5480831"/>
            <a:ext cx="1169808" cy="369332"/>
          </a:xfrm>
          <a:prstGeom prst="rect">
            <a:avLst/>
          </a:prstGeom>
          <a:noFill/>
        </p:spPr>
        <p:txBody>
          <a:bodyPr wrap="square" rtlCol="0">
            <a:spAutoFit/>
          </a:bodyPr>
          <a:lstStyle/>
          <a:p>
            <a:r>
              <a:rPr lang="fr-FR"/>
              <a:t>For Ruby</a:t>
            </a:r>
          </a:p>
        </p:txBody>
      </p:sp>
      <p:cxnSp>
        <p:nvCxnSpPr>
          <p:cNvPr id="18" name="Connecteur droit avec flèche 17"/>
          <p:cNvCxnSpPr/>
          <p:nvPr/>
        </p:nvCxnSpPr>
        <p:spPr>
          <a:xfrm rot="5400000" flipH="1" flipV="1">
            <a:off x="2273041" y="4737438"/>
            <a:ext cx="901882" cy="584904"/>
          </a:xfrm>
          <a:prstGeom prst="straightConnector1">
            <a:avLst/>
          </a:prstGeom>
          <a:ln>
            <a:solidFill>
              <a:srgbClr val="FFFF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 name="Connecteur droit avec flèche 19"/>
          <p:cNvCxnSpPr/>
          <p:nvPr/>
        </p:nvCxnSpPr>
        <p:spPr>
          <a:xfrm rot="5400000" flipH="1" flipV="1">
            <a:off x="3890142" y="4658315"/>
            <a:ext cx="987708" cy="657324"/>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22" name="ZoneTexte 21"/>
          <p:cNvSpPr txBox="1"/>
          <p:nvPr/>
        </p:nvSpPr>
        <p:spPr>
          <a:xfrm>
            <a:off x="3503852" y="5480831"/>
            <a:ext cx="1102964" cy="369332"/>
          </a:xfrm>
          <a:prstGeom prst="rect">
            <a:avLst/>
          </a:prstGeom>
          <a:noFill/>
        </p:spPr>
        <p:txBody>
          <a:bodyPr wrap="square" rtlCol="0">
            <a:spAutoFit/>
          </a:bodyPr>
          <a:lstStyle/>
          <a:p>
            <a:r>
              <a:rPr lang="fr-FR"/>
              <a:t>For FRET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2" grpId="0"/>
    </p:bld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a:xfrm>
            <a:off x="648815" y="126460"/>
            <a:ext cx="7772400" cy="630517"/>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fr-FR"/>
              <a:t>FACS configuration</a:t>
            </a:r>
          </a:p>
        </p:txBody>
      </p:sp>
      <p:sp>
        <p:nvSpPr>
          <p:cNvPr id="3" name="Sous-titre 2"/>
          <p:cNvSpPr>
            <a:spLocks noGrp="1"/>
          </p:cNvSpPr>
          <p:nvPr>
            <p:ph type="subTitle" idx="1"/>
          </p:nvPr>
        </p:nvSpPr>
        <p:spPr>
          <a:xfrm>
            <a:off x="1523646" y="6858000"/>
            <a:ext cx="6400800" cy="404454"/>
          </a:xfrm>
        </p:spPr>
        <p:txBody>
          <a:bodyPr>
            <a:normAutofit fontScale="77500" lnSpcReduction="20000"/>
          </a:bodyPr>
          <a:lstStyle/>
          <a:p>
            <a:endParaRPr lang="fr-FR"/>
          </a:p>
        </p:txBody>
      </p:sp>
      <p:pic>
        <p:nvPicPr>
          <p:cNvPr id="4" name="Image 3" descr="Capture d’écran 2016-03-03 à 15.10.17.png"/>
          <p:cNvPicPr>
            <a:picLocks noChangeAspect="1"/>
          </p:cNvPicPr>
          <p:nvPr/>
        </p:nvPicPr>
        <p:blipFill>
          <a:blip r:embed="rId3"/>
          <a:stretch>
            <a:fillRect/>
          </a:stretch>
        </p:blipFill>
        <p:spPr>
          <a:xfrm>
            <a:off x="-72754" y="1057398"/>
            <a:ext cx="1919140" cy="1547919"/>
          </a:xfrm>
          <a:prstGeom prst="rect">
            <a:avLst/>
          </a:prstGeom>
        </p:spPr>
      </p:pic>
      <p:pic>
        <p:nvPicPr>
          <p:cNvPr id="5" name="Image 4" descr="Capture d’écran 2016-03-03 à 15.10.29.png"/>
          <p:cNvPicPr>
            <a:picLocks noChangeAspect="1"/>
          </p:cNvPicPr>
          <p:nvPr/>
        </p:nvPicPr>
        <p:blipFill>
          <a:blip r:embed="rId4"/>
          <a:stretch>
            <a:fillRect/>
          </a:stretch>
        </p:blipFill>
        <p:spPr>
          <a:xfrm>
            <a:off x="0" y="2850174"/>
            <a:ext cx="1846385" cy="1538654"/>
          </a:xfrm>
          <a:prstGeom prst="rect">
            <a:avLst/>
          </a:prstGeom>
        </p:spPr>
      </p:pic>
      <p:pic>
        <p:nvPicPr>
          <p:cNvPr id="6" name="Image 5" descr="Capture d’écran 2016-03-03 à 15.10.51.png"/>
          <p:cNvPicPr>
            <a:picLocks noChangeAspect="1"/>
          </p:cNvPicPr>
          <p:nvPr/>
        </p:nvPicPr>
        <p:blipFill>
          <a:blip r:embed="rId5"/>
          <a:stretch>
            <a:fillRect/>
          </a:stretch>
        </p:blipFill>
        <p:spPr>
          <a:xfrm>
            <a:off x="0" y="4388828"/>
            <a:ext cx="1846385" cy="1598363"/>
          </a:xfrm>
          <a:prstGeom prst="rect">
            <a:avLst/>
          </a:prstGeom>
        </p:spPr>
      </p:pic>
      <p:pic>
        <p:nvPicPr>
          <p:cNvPr id="7" name="Image 6" descr="Capture d’écran 2016-03-03 à 15.11.48.png"/>
          <p:cNvPicPr>
            <a:picLocks noChangeAspect="1"/>
          </p:cNvPicPr>
          <p:nvPr/>
        </p:nvPicPr>
        <p:blipFill>
          <a:blip r:embed="rId6"/>
          <a:stretch>
            <a:fillRect/>
          </a:stretch>
        </p:blipFill>
        <p:spPr>
          <a:xfrm>
            <a:off x="1817745" y="1095531"/>
            <a:ext cx="1885460" cy="1509786"/>
          </a:xfrm>
          <a:prstGeom prst="rect">
            <a:avLst/>
          </a:prstGeom>
        </p:spPr>
      </p:pic>
      <p:pic>
        <p:nvPicPr>
          <p:cNvPr id="8" name="Image 7" descr="Capture d’écran 2016-03-03 à 15.11.58.png"/>
          <p:cNvPicPr>
            <a:picLocks noChangeAspect="1"/>
          </p:cNvPicPr>
          <p:nvPr/>
        </p:nvPicPr>
        <p:blipFill>
          <a:blip r:embed="rId7"/>
          <a:stretch>
            <a:fillRect/>
          </a:stretch>
        </p:blipFill>
        <p:spPr>
          <a:xfrm>
            <a:off x="1846385" y="2746877"/>
            <a:ext cx="1885461" cy="1641951"/>
          </a:xfrm>
          <a:prstGeom prst="rect">
            <a:avLst/>
          </a:prstGeom>
        </p:spPr>
      </p:pic>
      <p:pic>
        <p:nvPicPr>
          <p:cNvPr id="9" name="Image 8" descr="Capture d’écran 2016-03-03 à 15.12.09.png"/>
          <p:cNvPicPr>
            <a:picLocks noChangeAspect="1"/>
          </p:cNvPicPr>
          <p:nvPr/>
        </p:nvPicPr>
        <p:blipFill>
          <a:blip r:embed="rId8"/>
          <a:stretch>
            <a:fillRect/>
          </a:stretch>
        </p:blipFill>
        <p:spPr>
          <a:xfrm>
            <a:off x="1846384" y="4388828"/>
            <a:ext cx="1856821" cy="1598363"/>
          </a:xfrm>
          <a:prstGeom prst="rect">
            <a:avLst/>
          </a:prstGeom>
        </p:spPr>
      </p:pic>
      <p:pic>
        <p:nvPicPr>
          <p:cNvPr id="10" name="Image 9" descr="Capture d’écran 2016-03-03 à 15.13.33.png"/>
          <p:cNvPicPr>
            <a:picLocks noChangeAspect="1"/>
          </p:cNvPicPr>
          <p:nvPr/>
        </p:nvPicPr>
        <p:blipFill>
          <a:blip r:embed="rId9"/>
          <a:stretch>
            <a:fillRect/>
          </a:stretch>
        </p:blipFill>
        <p:spPr>
          <a:xfrm>
            <a:off x="3566436" y="1016412"/>
            <a:ext cx="1996925" cy="1588905"/>
          </a:xfrm>
          <a:prstGeom prst="rect">
            <a:avLst/>
          </a:prstGeom>
        </p:spPr>
      </p:pic>
      <p:pic>
        <p:nvPicPr>
          <p:cNvPr id="11" name="Image 10" descr="Capture d’écran 2016-03-03 à 15.13.46.png"/>
          <p:cNvPicPr>
            <a:picLocks noChangeAspect="1"/>
          </p:cNvPicPr>
          <p:nvPr/>
        </p:nvPicPr>
        <p:blipFill>
          <a:blip r:embed="rId10"/>
          <a:stretch>
            <a:fillRect/>
          </a:stretch>
        </p:blipFill>
        <p:spPr>
          <a:xfrm>
            <a:off x="3566436" y="2741484"/>
            <a:ext cx="1953180" cy="1647344"/>
          </a:xfrm>
          <a:prstGeom prst="rect">
            <a:avLst/>
          </a:prstGeom>
        </p:spPr>
      </p:pic>
      <p:pic>
        <p:nvPicPr>
          <p:cNvPr id="12" name="Image 11" descr="Capture d’écran 2016-03-03 à 15.13.54.png"/>
          <p:cNvPicPr>
            <a:picLocks noChangeAspect="1"/>
          </p:cNvPicPr>
          <p:nvPr/>
        </p:nvPicPr>
        <p:blipFill>
          <a:blip r:embed="rId11"/>
          <a:stretch>
            <a:fillRect/>
          </a:stretch>
        </p:blipFill>
        <p:spPr>
          <a:xfrm>
            <a:off x="3565127" y="4388828"/>
            <a:ext cx="1954489" cy="1591512"/>
          </a:xfrm>
          <a:prstGeom prst="rect">
            <a:avLst/>
          </a:prstGeom>
        </p:spPr>
      </p:pic>
      <p:pic>
        <p:nvPicPr>
          <p:cNvPr id="13" name="Image 12" descr="Capture d’écran 2016-03-03 à 15.14.59.png"/>
          <p:cNvPicPr>
            <a:picLocks noChangeAspect="1"/>
          </p:cNvPicPr>
          <p:nvPr/>
        </p:nvPicPr>
        <p:blipFill>
          <a:blip r:embed="rId12"/>
          <a:stretch>
            <a:fillRect/>
          </a:stretch>
        </p:blipFill>
        <p:spPr>
          <a:xfrm>
            <a:off x="5389580" y="1057398"/>
            <a:ext cx="2003614" cy="1547919"/>
          </a:xfrm>
          <a:prstGeom prst="rect">
            <a:avLst/>
          </a:prstGeom>
        </p:spPr>
      </p:pic>
      <p:pic>
        <p:nvPicPr>
          <p:cNvPr id="14" name="Image 13" descr="Capture d’écran 2016-03-03 à 15.15.06.png"/>
          <p:cNvPicPr>
            <a:picLocks noChangeAspect="1"/>
          </p:cNvPicPr>
          <p:nvPr/>
        </p:nvPicPr>
        <p:blipFill>
          <a:blip r:embed="rId13"/>
          <a:stretch>
            <a:fillRect/>
          </a:stretch>
        </p:blipFill>
        <p:spPr>
          <a:xfrm>
            <a:off x="5389580" y="2746877"/>
            <a:ext cx="2003614" cy="1641951"/>
          </a:xfrm>
          <a:prstGeom prst="rect">
            <a:avLst/>
          </a:prstGeom>
        </p:spPr>
      </p:pic>
      <p:pic>
        <p:nvPicPr>
          <p:cNvPr id="15" name="Image 14" descr="Capture d’écran 2016-03-03 à 15.15.14.png"/>
          <p:cNvPicPr>
            <a:picLocks noChangeAspect="1"/>
          </p:cNvPicPr>
          <p:nvPr/>
        </p:nvPicPr>
        <p:blipFill>
          <a:blip r:embed="rId14"/>
          <a:stretch>
            <a:fillRect/>
          </a:stretch>
        </p:blipFill>
        <p:spPr>
          <a:xfrm>
            <a:off x="5389580" y="4388828"/>
            <a:ext cx="1927657" cy="1547556"/>
          </a:xfrm>
          <a:prstGeom prst="rect">
            <a:avLst/>
          </a:prstGeom>
        </p:spPr>
      </p:pic>
      <p:pic>
        <p:nvPicPr>
          <p:cNvPr id="19" name="Image 18" descr="Capture d’écran 2016-03-03 à 15.17.17.png"/>
          <p:cNvPicPr>
            <a:picLocks noChangeAspect="1"/>
          </p:cNvPicPr>
          <p:nvPr/>
        </p:nvPicPr>
        <p:blipFill>
          <a:blip r:embed="rId15"/>
          <a:stretch>
            <a:fillRect/>
          </a:stretch>
        </p:blipFill>
        <p:spPr>
          <a:xfrm>
            <a:off x="7201765" y="4359356"/>
            <a:ext cx="1920001" cy="1632702"/>
          </a:xfrm>
          <a:prstGeom prst="rect">
            <a:avLst/>
          </a:prstGeom>
        </p:spPr>
      </p:pic>
      <p:pic>
        <p:nvPicPr>
          <p:cNvPr id="20" name="Image 19" descr="Capture d’écran 2016-03-03 à 15.17.09.png"/>
          <p:cNvPicPr>
            <a:picLocks noChangeAspect="1"/>
          </p:cNvPicPr>
          <p:nvPr/>
        </p:nvPicPr>
        <p:blipFill>
          <a:blip r:embed="rId16"/>
          <a:stretch>
            <a:fillRect/>
          </a:stretch>
        </p:blipFill>
        <p:spPr>
          <a:xfrm>
            <a:off x="7201766" y="1016411"/>
            <a:ext cx="2059691" cy="1588905"/>
          </a:xfrm>
          <a:prstGeom prst="rect">
            <a:avLst/>
          </a:prstGeom>
        </p:spPr>
      </p:pic>
      <p:pic>
        <p:nvPicPr>
          <p:cNvPr id="21" name="Image 20" descr="Capture d’écran 2016-03-03 à 15.17.01.png"/>
          <p:cNvPicPr>
            <a:picLocks noChangeAspect="1"/>
          </p:cNvPicPr>
          <p:nvPr/>
        </p:nvPicPr>
        <p:blipFill>
          <a:blip r:embed="rId17"/>
          <a:stretch>
            <a:fillRect/>
          </a:stretch>
        </p:blipFill>
        <p:spPr>
          <a:xfrm>
            <a:off x="7201766" y="2746877"/>
            <a:ext cx="1991886" cy="1612479"/>
          </a:xfrm>
          <a:prstGeom prst="rect">
            <a:avLst/>
          </a:prstGeom>
        </p:spPr>
      </p:pic>
      <p:sp>
        <p:nvSpPr>
          <p:cNvPr id="23" name="Rectangle 22"/>
          <p:cNvSpPr/>
          <p:nvPr/>
        </p:nvSpPr>
        <p:spPr>
          <a:xfrm>
            <a:off x="378279" y="4629797"/>
            <a:ext cx="1296958" cy="102684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4" name="Rectangle 23"/>
          <p:cNvSpPr/>
          <p:nvPr/>
        </p:nvSpPr>
        <p:spPr>
          <a:xfrm>
            <a:off x="2340000" y="4568400"/>
            <a:ext cx="1181377" cy="1026842"/>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5" name="Rectangle 24"/>
          <p:cNvSpPr/>
          <p:nvPr/>
        </p:nvSpPr>
        <p:spPr>
          <a:xfrm>
            <a:off x="682270" y="3021316"/>
            <a:ext cx="992967" cy="70774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6" name="Rectangle 25"/>
          <p:cNvSpPr/>
          <p:nvPr/>
        </p:nvSpPr>
        <p:spPr>
          <a:xfrm>
            <a:off x="4017359" y="4640400"/>
            <a:ext cx="1296958" cy="102684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9" name="Rectangle 28"/>
          <p:cNvSpPr/>
          <p:nvPr/>
        </p:nvSpPr>
        <p:spPr>
          <a:xfrm>
            <a:off x="2628000" y="2949582"/>
            <a:ext cx="893377" cy="70774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31" name="Connecteur droit 30"/>
          <p:cNvCxnSpPr/>
          <p:nvPr/>
        </p:nvCxnSpPr>
        <p:spPr>
          <a:xfrm rot="16200000" flipH="1">
            <a:off x="2315587" y="3286800"/>
            <a:ext cx="672845" cy="1"/>
          </a:xfrm>
          <a:prstGeom prst="line">
            <a:avLst/>
          </a:prstGeom>
          <a:ln>
            <a:solidFill>
              <a:schemeClr val="tx1"/>
            </a:solidFill>
          </a:ln>
          <a:effectLst>
            <a:outerShdw blurRad="40000" dist="20000" dir="6420000" sx="0" sy="0"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40" name="Connecteur droit 39"/>
          <p:cNvCxnSpPr/>
          <p:nvPr/>
        </p:nvCxnSpPr>
        <p:spPr>
          <a:xfrm rot="16200000" flipH="1">
            <a:off x="4058823" y="3286799"/>
            <a:ext cx="672845" cy="1"/>
          </a:xfrm>
          <a:prstGeom prst="line">
            <a:avLst/>
          </a:prstGeom>
          <a:ln>
            <a:solidFill>
              <a:schemeClr val="tx1"/>
            </a:solidFill>
          </a:ln>
          <a:effectLst>
            <a:outerShdw blurRad="40000" dist="20000" dir="6420000" sx="0" sy="0"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42" name="Connecteur droit 41"/>
          <p:cNvCxnSpPr/>
          <p:nvPr/>
        </p:nvCxnSpPr>
        <p:spPr>
          <a:xfrm>
            <a:off x="4395245" y="3623223"/>
            <a:ext cx="387285"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44" name="Connecteur droit 43"/>
          <p:cNvCxnSpPr/>
          <p:nvPr/>
        </p:nvCxnSpPr>
        <p:spPr>
          <a:xfrm flipV="1">
            <a:off x="4782530" y="3224645"/>
            <a:ext cx="531787" cy="39857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46" name="Connecteur droit 45"/>
          <p:cNvCxnSpPr/>
          <p:nvPr/>
        </p:nvCxnSpPr>
        <p:spPr>
          <a:xfrm rot="5400000" flipH="1" flipV="1">
            <a:off x="5175992" y="3087908"/>
            <a:ext cx="275062"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sp>
        <p:nvSpPr>
          <p:cNvPr id="49" name="Rectangle 48"/>
          <p:cNvSpPr/>
          <p:nvPr/>
        </p:nvSpPr>
        <p:spPr>
          <a:xfrm>
            <a:off x="5809288" y="4662000"/>
            <a:ext cx="643735" cy="954842"/>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50" name="Triangle rectangle 49"/>
          <p:cNvSpPr/>
          <p:nvPr/>
        </p:nvSpPr>
        <p:spPr>
          <a:xfrm flipV="1">
            <a:off x="6317923" y="4757491"/>
            <a:ext cx="748742" cy="601899"/>
          </a:xfrm>
          <a:prstGeom prst="rtTriangle">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51" name="Rectangle 50"/>
          <p:cNvSpPr/>
          <p:nvPr/>
        </p:nvSpPr>
        <p:spPr>
          <a:xfrm>
            <a:off x="6317923" y="4640400"/>
            <a:ext cx="748742" cy="117091"/>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53" name="Connecteur droit 52"/>
          <p:cNvCxnSpPr/>
          <p:nvPr/>
        </p:nvCxnSpPr>
        <p:spPr>
          <a:xfrm rot="16200000" flipH="1">
            <a:off x="5904000" y="3286799"/>
            <a:ext cx="672845" cy="1"/>
          </a:xfrm>
          <a:prstGeom prst="line">
            <a:avLst/>
          </a:prstGeom>
          <a:ln>
            <a:solidFill>
              <a:schemeClr val="tx1"/>
            </a:solidFill>
          </a:ln>
          <a:effectLst>
            <a:outerShdw blurRad="40000" dist="20000" dir="6420000" sx="0" sy="0"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54" name="Connecteur droit 53"/>
          <p:cNvCxnSpPr/>
          <p:nvPr/>
        </p:nvCxnSpPr>
        <p:spPr>
          <a:xfrm>
            <a:off x="6240423" y="3624811"/>
            <a:ext cx="387285"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55" name="Connecteur droit 54"/>
          <p:cNvCxnSpPr/>
          <p:nvPr/>
        </p:nvCxnSpPr>
        <p:spPr>
          <a:xfrm flipV="1">
            <a:off x="6627708" y="3227821"/>
            <a:ext cx="531787" cy="39857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56" name="Connecteur droit 55"/>
          <p:cNvCxnSpPr/>
          <p:nvPr/>
        </p:nvCxnSpPr>
        <p:spPr>
          <a:xfrm rot="5400000" flipH="1" flipV="1">
            <a:off x="7022758" y="3086320"/>
            <a:ext cx="275062"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57" name="Connecteur droit 56"/>
          <p:cNvCxnSpPr/>
          <p:nvPr/>
        </p:nvCxnSpPr>
        <p:spPr>
          <a:xfrm rot="16200000" flipH="1">
            <a:off x="7697508" y="3286005"/>
            <a:ext cx="672845" cy="1"/>
          </a:xfrm>
          <a:prstGeom prst="line">
            <a:avLst/>
          </a:prstGeom>
          <a:ln>
            <a:solidFill>
              <a:schemeClr val="tx1"/>
            </a:solidFill>
          </a:ln>
          <a:effectLst>
            <a:outerShdw blurRad="40000" dist="20000" dir="6420000" sx="0" sy="0"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58" name="Connecteur droit 57"/>
          <p:cNvCxnSpPr/>
          <p:nvPr/>
        </p:nvCxnSpPr>
        <p:spPr>
          <a:xfrm>
            <a:off x="8033930" y="3626399"/>
            <a:ext cx="387285"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59" name="Connecteur droit 58"/>
          <p:cNvCxnSpPr/>
          <p:nvPr/>
        </p:nvCxnSpPr>
        <p:spPr>
          <a:xfrm flipV="1">
            <a:off x="8458200" y="3229409"/>
            <a:ext cx="531787" cy="39857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60" name="Connecteur droit 59"/>
          <p:cNvCxnSpPr/>
          <p:nvPr/>
        </p:nvCxnSpPr>
        <p:spPr>
          <a:xfrm rot="5400000" flipH="1" flipV="1">
            <a:off x="8851662" y="3086319"/>
            <a:ext cx="275062"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sp>
        <p:nvSpPr>
          <p:cNvPr id="63" name="ZoneTexte 62"/>
          <p:cNvSpPr txBox="1"/>
          <p:nvPr/>
        </p:nvSpPr>
        <p:spPr>
          <a:xfrm>
            <a:off x="550929" y="738605"/>
            <a:ext cx="972717" cy="338554"/>
          </a:xfrm>
          <a:prstGeom prst="rect">
            <a:avLst/>
          </a:prstGeom>
          <a:noFill/>
        </p:spPr>
        <p:txBody>
          <a:bodyPr wrap="square" rtlCol="0">
            <a:spAutoFit/>
          </a:bodyPr>
          <a:lstStyle/>
          <a:p>
            <a:r>
              <a:rPr lang="fr-FR" sz="1600"/>
              <a:t>Mock</a:t>
            </a:r>
          </a:p>
        </p:txBody>
      </p:sp>
      <p:sp>
        <p:nvSpPr>
          <p:cNvPr id="64" name="ZoneTexte 63"/>
          <p:cNvSpPr txBox="1"/>
          <p:nvPr/>
        </p:nvSpPr>
        <p:spPr>
          <a:xfrm>
            <a:off x="2340000" y="756977"/>
            <a:ext cx="956433" cy="338554"/>
          </a:xfrm>
          <a:prstGeom prst="rect">
            <a:avLst/>
          </a:prstGeom>
          <a:noFill/>
        </p:spPr>
        <p:txBody>
          <a:bodyPr wrap="square" rtlCol="0">
            <a:spAutoFit/>
          </a:bodyPr>
          <a:lstStyle/>
          <a:p>
            <a:r>
              <a:rPr lang="fr-FR" sz="1600"/>
              <a:t>Clover</a:t>
            </a:r>
          </a:p>
        </p:txBody>
      </p:sp>
      <p:sp>
        <p:nvSpPr>
          <p:cNvPr id="65" name="ZoneTexte 64"/>
          <p:cNvSpPr txBox="1"/>
          <p:nvPr/>
        </p:nvSpPr>
        <p:spPr>
          <a:xfrm>
            <a:off x="4282661" y="756977"/>
            <a:ext cx="999738" cy="338554"/>
          </a:xfrm>
          <a:prstGeom prst="rect">
            <a:avLst/>
          </a:prstGeom>
          <a:noFill/>
        </p:spPr>
        <p:txBody>
          <a:bodyPr wrap="square" rtlCol="0">
            <a:spAutoFit/>
          </a:bodyPr>
          <a:lstStyle/>
          <a:p>
            <a:r>
              <a:rPr lang="fr-FR" sz="1600"/>
              <a:t>Ruby</a:t>
            </a:r>
          </a:p>
        </p:txBody>
      </p:sp>
      <p:sp>
        <p:nvSpPr>
          <p:cNvPr id="66" name="ZoneTexte 65"/>
          <p:cNvSpPr txBox="1"/>
          <p:nvPr/>
        </p:nvSpPr>
        <p:spPr>
          <a:xfrm>
            <a:off x="5699048" y="756977"/>
            <a:ext cx="1507949" cy="338554"/>
          </a:xfrm>
          <a:prstGeom prst="rect">
            <a:avLst/>
          </a:prstGeom>
          <a:noFill/>
        </p:spPr>
        <p:txBody>
          <a:bodyPr wrap="square" rtlCol="0">
            <a:spAutoFit/>
          </a:bodyPr>
          <a:lstStyle/>
          <a:p>
            <a:r>
              <a:rPr lang="fr-FR" sz="1600"/>
              <a:t>Clover + Ruby</a:t>
            </a:r>
          </a:p>
        </p:txBody>
      </p:sp>
      <p:sp>
        <p:nvSpPr>
          <p:cNvPr id="67" name="ZoneTexte 66"/>
          <p:cNvSpPr txBox="1"/>
          <p:nvPr/>
        </p:nvSpPr>
        <p:spPr>
          <a:xfrm>
            <a:off x="7492563" y="738605"/>
            <a:ext cx="1857304" cy="338554"/>
          </a:xfrm>
          <a:prstGeom prst="rect">
            <a:avLst/>
          </a:prstGeom>
          <a:noFill/>
        </p:spPr>
        <p:txBody>
          <a:bodyPr wrap="square" rtlCol="0">
            <a:spAutoFit/>
          </a:bodyPr>
          <a:lstStyle/>
          <a:p>
            <a:r>
              <a:rPr lang="fr-FR" sz="1600"/>
              <a:t>Clover fus. Ruby</a:t>
            </a:r>
          </a:p>
        </p:txBody>
      </p:sp>
      <p:pic>
        <p:nvPicPr>
          <p:cNvPr id="47" name="Image 46" descr="Capture d’écran 2016-03-07 à 12.05.20.png"/>
          <p:cNvPicPr>
            <a:picLocks noChangeAspect="1"/>
          </p:cNvPicPr>
          <p:nvPr/>
        </p:nvPicPr>
        <p:blipFill>
          <a:blip r:embed="rId18"/>
          <a:stretch>
            <a:fillRect/>
          </a:stretch>
        </p:blipFill>
        <p:spPr>
          <a:xfrm>
            <a:off x="7248681" y="5936384"/>
            <a:ext cx="1873085" cy="658506"/>
          </a:xfrm>
          <a:prstGeom prst="rect">
            <a:avLst/>
          </a:prstGeom>
        </p:spPr>
      </p:pic>
      <p:pic>
        <p:nvPicPr>
          <p:cNvPr id="48" name="Image 47" descr="Capture d’écran 2016-03-07 à 12.05.38.png"/>
          <p:cNvPicPr>
            <a:picLocks noChangeAspect="1"/>
          </p:cNvPicPr>
          <p:nvPr/>
        </p:nvPicPr>
        <p:blipFill>
          <a:blip r:embed="rId19"/>
          <a:stretch>
            <a:fillRect/>
          </a:stretch>
        </p:blipFill>
        <p:spPr>
          <a:xfrm>
            <a:off x="5191634" y="5936384"/>
            <a:ext cx="1967861" cy="658506"/>
          </a:xfrm>
          <a:prstGeom prst="rect">
            <a:avLst/>
          </a:prstGeom>
        </p:spPr>
      </p:pic>
      <p:sp>
        <p:nvSpPr>
          <p:cNvPr id="52" name="Cadre 51"/>
          <p:cNvSpPr/>
          <p:nvPr/>
        </p:nvSpPr>
        <p:spPr>
          <a:xfrm>
            <a:off x="6453023" y="6238343"/>
            <a:ext cx="708060" cy="356547"/>
          </a:xfrm>
          <a:prstGeom prst="frame">
            <a:avLst>
              <a:gd name="adj1" fmla="val 0"/>
            </a:avLst>
          </a:prstGeom>
          <a:solidFill>
            <a:srgbClr val="008000"/>
          </a:solidFill>
          <a:ln w="3175">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61" name="Cadre 60"/>
          <p:cNvSpPr/>
          <p:nvPr/>
        </p:nvSpPr>
        <p:spPr>
          <a:xfrm>
            <a:off x="8421215" y="6212469"/>
            <a:ext cx="700551" cy="356547"/>
          </a:xfrm>
          <a:prstGeom prst="frame">
            <a:avLst>
              <a:gd name="adj1" fmla="val 0"/>
            </a:avLst>
          </a:prstGeom>
          <a:solidFill>
            <a:srgbClr val="0000FF"/>
          </a:solidFill>
          <a:ln w="3175">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4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66"/>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53"/>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54"/>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55"/>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56"/>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5"/>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9"/>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0"/>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51"/>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xit" presetSubtype="0" fill="hold" grpId="1" nodeType="clickEffect">
                                  <p:stCondLst>
                                    <p:cond delay="0"/>
                                  </p:stCondLst>
                                  <p:childTnLst>
                                    <p:set>
                                      <p:cBhvr>
                                        <p:cTn id="84" dur="1" fill="hold">
                                          <p:stCondLst>
                                            <p:cond delay="0"/>
                                          </p:stCondLst>
                                        </p:cTn>
                                        <p:tgtEl>
                                          <p:spTgt spid="49"/>
                                        </p:tgtEl>
                                        <p:attrNameLst>
                                          <p:attrName>style.visibility</p:attrName>
                                        </p:attrNameLst>
                                      </p:cBhvr>
                                      <p:to>
                                        <p:strVal val="hidden"/>
                                      </p:to>
                                    </p:set>
                                  </p:childTnLst>
                                </p:cTn>
                              </p:par>
                              <p:par>
                                <p:cTn id="85" presetID="1" presetClass="exit" presetSubtype="0" fill="hold" grpId="1" nodeType="withEffect">
                                  <p:stCondLst>
                                    <p:cond delay="0"/>
                                  </p:stCondLst>
                                  <p:childTnLst>
                                    <p:set>
                                      <p:cBhvr>
                                        <p:cTn id="86" dur="1" fill="hold">
                                          <p:stCondLst>
                                            <p:cond delay="0"/>
                                          </p:stCondLst>
                                        </p:cTn>
                                        <p:tgtEl>
                                          <p:spTgt spid="50"/>
                                        </p:tgtEl>
                                        <p:attrNameLst>
                                          <p:attrName>style.visibility</p:attrName>
                                        </p:attrNameLst>
                                      </p:cBhvr>
                                      <p:to>
                                        <p:strVal val="hidden"/>
                                      </p:to>
                                    </p:set>
                                  </p:childTnLst>
                                </p:cTn>
                              </p:par>
                              <p:par>
                                <p:cTn id="87" presetID="1" presetClass="exit" presetSubtype="0" fill="hold" grpId="1" nodeType="withEffect">
                                  <p:stCondLst>
                                    <p:cond delay="0"/>
                                  </p:stCondLst>
                                  <p:childTnLst>
                                    <p:set>
                                      <p:cBhvr>
                                        <p:cTn id="88" dur="1" fill="hold">
                                          <p:stCondLst>
                                            <p:cond delay="0"/>
                                          </p:stCondLst>
                                        </p:cTn>
                                        <p:tgtEl>
                                          <p:spTgt spid="51"/>
                                        </p:tgtEl>
                                        <p:attrNameLst>
                                          <p:attrName>style.visibility</p:attrName>
                                        </p:attrNameLst>
                                      </p:cBhvr>
                                      <p:to>
                                        <p:strVal val="hidden"/>
                                      </p:to>
                                    </p:set>
                                  </p:childTnLst>
                                </p:cTn>
                              </p:par>
                              <p:par>
                                <p:cTn id="89" presetID="1" presetClass="entr" presetSubtype="0" fill="hold" nodeType="withEffect">
                                  <p:stCondLst>
                                    <p:cond delay="0"/>
                                  </p:stCondLst>
                                  <p:childTnLst>
                                    <p:set>
                                      <p:cBhvr>
                                        <p:cTn id="90" dur="1" fill="hold">
                                          <p:stCondLst>
                                            <p:cond delay="0"/>
                                          </p:stCondLst>
                                        </p:cTn>
                                        <p:tgtEl>
                                          <p:spTgt spid="48"/>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52"/>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20"/>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21"/>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57"/>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58"/>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59"/>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60"/>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19"/>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67"/>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nodeType="clickEffect">
                                  <p:stCondLst>
                                    <p:cond delay="0"/>
                                  </p:stCondLst>
                                  <p:childTnLst>
                                    <p:set>
                                      <p:cBhvr>
                                        <p:cTn id="116" dur="1" fill="hold">
                                          <p:stCondLst>
                                            <p:cond delay="0"/>
                                          </p:stCondLst>
                                        </p:cTn>
                                        <p:tgtEl>
                                          <p:spTgt spid="47"/>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grpId="0" nodeType="clickEffect">
                                  <p:stCondLst>
                                    <p:cond delay="0"/>
                                  </p:stCondLst>
                                  <p:childTnLst>
                                    <p:set>
                                      <p:cBhvr>
                                        <p:cTn id="120"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9" grpId="0" animBg="1"/>
      <p:bldP spid="49" grpId="0" animBg="1"/>
      <p:bldP spid="49" grpId="1" animBg="1"/>
      <p:bldP spid="50" grpId="0" animBg="1"/>
      <p:bldP spid="50" grpId="1" animBg="1"/>
      <p:bldP spid="51" grpId="0" animBg="1"/>
      <p:bldP spid="51" grpId="1" animBg="1"/>
      <p:bldP spid="63" grpId="0"/>
      <p:bldP spid="64" grpId="0"/>
      <p:bldP spid="65" grpId="0"/>
      <p:bldP spid="66" grpId="0"/>
      <p:bldP spid="67" grpId="0"/>
      <p:bldP spid="52" grpId="0" animBg="1"/>
      <p:bldP spid="61" grpId="0" animBg="1"/>
    </p:bld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45719"/>
            <a:ext cx="8229600" cy="45719"/>
          </a:xfrm>
        </p:spPr>
        <p:txBody>
          <a:bodyPr>
            <a:normAutofit fontScale="90000"/>
          </a:bodyPr>
          <a:lstStyle/>
          <a:p>
            <a:endParaRPr lang="fr-FR"/>
          </a:p>
        </p:txBody>
      </p:sp>
      <p:sp>
        <p:nvSpPr>
          <p:cNvPr id="3" name="Espace réservé du contenu 2"/>
          <p:cNvSpPr>
            <a:spLocks noGrp="1"/>
          </p:cNvSpPr>
          <p:nvPr>
            <p:ph idx="1"/>
          </p:nvPr>
        </p:nvSpPr>
        <p:spPr>
          <a:xfrm flipV="1">
            <a:off x="457200" y="6812280"/>
            <a:ext cx="8229600" cy="45719"/>
          </a:xfrm>
        </p:spPr>
        <p:txBody>
          <a:bodyPr>
            <a:normAutofit fontScale="25000" lnSpcReduction="20000"/>
          </a:bodyPr>
          <a:lstStyle/>
          <a:p>
            <a:endParaRPr lang="fr-FR"/>
          </a:p>
        </p:txBody>
      </p:sp>
      <p:sp>
        <p:nvSpPr>
          <p:cNvPr id="4" name="Titre 1"/>
          <p:cNvSpPr txBox="1">
            <a:spLocks/>
          </p:cNvSpPr>
          <p:nvPr/>
        </p:nvSpPr>
        <p:spPr>
          <a:xfrm>
            <a:off x="457200" y="152055"/>
            <a:ext cx="8229600" cy="773746"/>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3600" b="0" i="0" u="none" strike="noStrike" kern="1200" cap="none" spc="0" normalizeH="0" baseline="0" noProof="0" smtClean="0">
                <a:ln>
                  <a:noFill/>
                </a:ln>
                <a:solidFill>
                  <a:schemeClr val="dk1"/>
                </a:solidFill>
                <a:effectLst/>
                <a:uLnTx/>
                <a:uFillTx/>
                <a:latin typeface="+mn-lt"/>
                <a:ea typeface="+mn-ea"/>
                <a:cs typeface="+mn-cs"/>
              </a:rPr>
              <a:t>Results (FACS-FRET)</a:t>
            </a:r>
            <a:endParaRPr kumimoji="0" lang="fr-FR" sz="3600" b="0" i="0" u="none" strike="noStrike" kern="1200" cap="none" spc="0" normalizeH="0" baseline="0" noProof="0" dirty="0">
              <a:ln>
                <a:noFill/>
              </a:ln>
              <a:solidFill>
                <a:schemeClr val="dk1"/>
              </a:solidFill>
              <a:effectLst/>
              <a:uLnTx/>
              <a:uFillTx/>
              <a:latin typeface="+mn-lt"/>
              <a:ea typeface="+mn-ea"/>
              <a:cs typeface="+mn-cs"/>
            </a:endParaRPr>
          </a:p>
        </p:txBody>
      </p:sp>
      <p:pic>
        <p:nvPicPr>
          <p:cNvPr id="6" name="Image 5" descr="Capture d’écran 2016-03-07 à 11.51.06.png"/>
          <p:cNvPicPr>
            <a:picLocks noChangeAspect="1"/>
          </p:cNvPicPr>
          <p:nvPr/>
        </p:nvPicPr>
        <p:blipFill>
          <a:blip r:embed="rId3"/>
          <a:stretch>
            <a:fillRect/>
          </a:stretch>
        </p:blipFill>
        <p:spPr>
          <a:xfrm>
            <a:off x="54420" y="968419"/>
            <a:ext cx="2488985" cy="1925784"/>
          </a:xfrm>
          <a:prstGeom prst="rect">
            <a:avLst/>
          </a:prstGeom>
        </p:spPr>
      </p:pic>
      <p:pic>
        <p:nvPicPr>
          <p:cNvPr id="7" name="Image 6" descr="Capture d’écran 2016-03-07 à 11.52.20.png"/>
          <p:cNvPicPr>
            <a:picLocks noChangeAspect="1"/>
          </p:cNvPicPr>
          <p:nvPr/>
        </p:nvPicPr>
        <p:blipFill>
          <a:blip r:embed="rId4"/>
          <a:stretch>
            <a:fillRect/>
          </a:stretch>
        </p:blipFill>
        <p:spPr>
          <a:xfrm>
            <a:off x="4522927" y="4849595"/>
            <a:ext cx="2466818" cy="2020788"/>
          </a:xfrm>
          <a:prstGeom prst="rect">
            <a:avLst/>
          </a:prstGeom>
        </p:spPr>
      </p:pic>
      <p:pic>
        <p:nvPicPr>
          <p:cNvPr id="8" name="Image 7" descr="Capture d’écran 2016-03-07 à 11.52.14.png"/>
          <p:cNvPicPr>
            <a:picLocks noChangeAspect="1"/>
          </p:cNvPicPr>
          <p:nvPr/>
        </p:nvPicPr>
        <p:blipFill>
          <a:blip r:embed="rId5"/>
          <a:stretch>
            <a:fillRect/>
          </a:stretch>
        </p:blipFill>
        <p:spPr>
          <a:xfrm>
            <a:off x="4398562" y="968419"/>
            <a:ext cx="2591183" cy="1917286"/>
          </a:xfrm>
          <a:prstGeom prst="rect">
            <a:avLst/>
          </a:prstGeom>
        </p:spPr>
      </p:pic>
      <p:pic>
        <p:nvPicPr>
          <p:cNvPr id="9" name="Image 8" descr="Capture d’écran 2016-03-07 à 11.52.05.png"/>
          <p:cNvPicPr>
            <a:picLocks noChangeAspect="1"/>
          </p:cNvPicPr>
          <p:nvPr/>
        </p:nvPicPr>
        <p:blipFill>
          <a:blip r:embed="rId6"/>
          <a:stretch>
            <a:fillRect/>
          </a:stretch>
        </p:blipFill>
        <p:spPr>
          <a:xfrm>
            <a:off x="4585869" y="2894203"/>
            <a:ext cx="2403876" cy="1955392"/>
          </a:xfrm>
          <a:prstGeom prst="rect">
            <a:avLst/>
          </a:prstGeom>
        </p:spPr>
      </p:pic>
      <p:pic>
        <p:nvPicPr>
          <p:cNvPr id="10" name="Image 9" descr="Capture d’écran 2016-03-07 à 11.51.27.png"/>
          <p:cNvPicPr>
            <a:picLocks noChangeAspect="1"/>
          </p:cNvPicPr>
          <p:nvPr/>
        </p:nvPicPr>
        <p:blipFill>
          <a:blip r:embed="rId7"/>
          <a:stretch>
            <a:fillRect/>
          </a:stretch>
        </p:blipFill>
        <p:spPr>
          <a:xfrm>
            <a:off x="0" y="4772164"/>
            <a:ext cx="2543405" cy="2040116"/>
          </a:xfrm>
          <a:prstGeom prst="rect">
            <a:avLst/>
          </a:prstGeom>
        </p:spPr>
      </p:pic>
      <p:pic>
        <p:nvPicPr>
          <p:cNvPr id="11" name="Image 10" descr="Capture d’écran 2016-03-07 à 11.51.17.png"/>
          <p:cNvPicPr>
            <a:picLocks noChangeAspect="1"/>
          </p:cNvPicPr>
          <p:nvPr/>
        </p:nvPicPr>
        <p:blipFill>
          <a:blip r:embed="rId8"/>
          <a:stretch>
            <a:fillRect/>
          </a:stretch>
        </p:blipFill>
        <p:spPr>
          <a:xfrm>
            <a:off x="0" y="2796759"/>
            <a:ext cx="2524433" cy="2052836"/>
          </a:xfrm>
          <a:prstGeom prst="rect">
            <a:avLst/>
          </a:prstGeom>
        </p:spPr>
      </p:pic>
      <p:pic>
        <p:nvPicPr>
          <p:cNvPr id="14" name="Image 13" descr="Capture d’écran 2016-03-07 à 11.56.35.png"/>
          <p:cNvPicPr>
            <a:picLocks noChangeAspect="1"/>
          </p:cNvPicPr>
          <p:nvPr/>
        </p:nvPicPr>
        <p:blipFill>
          <a:blip r:embed="rId9"/>
          <a:stretch>
            <a:fillRect/>
          </a:stretch>
        </p:blipFill>
        <p:spPr>
          <a:xfrm>
            <a:off x="6856053" y="5231282"/>
            <a:ext cx="2154255" cy="811014"/>
          </a:xfrm>
          <a:prstGeom prst="rect">
            <a:avLst/>
          </a:prstGeom>
        </p:spPr>
      </p:pic>
      <p:pic>
        <p:nvPicPr>
          <p:cNvPr id="15" name="Image 14" descr="Capture d’écran 2016-03-07 à 11.57.25.png"/>
          <p:cNvPicPr>
            <a:picLocks noChangeAspect="1"/>
          </p:cNvPicPr>
          <p:nvPr/>
        </p:nvPicPr>
        <p:blipFill>
          <a:blip r:embed="rId10"/>
          <a:stretch>
            <a:fillRect/>
          </a:stretch>
        </p:blipFill>
        <p:spPr>
          <a:xfrm>
            <a:off x="2350040" y="5265539"/>
            <a:ext cx="2172887" cy="790140"/>
          </a:xfrm>
          <a:prstGeom prst="rect">
            <a:avLst/>
          </a:prstGeom>
        </p:spPr>
      </p:pic>
      <p:sp>
        <p:nvSpPr>
          <p:cNvPr id="16" name="Cadre 15"/>
          <p:cNvSpPr/>
          <p:nvPr/>
        </p:nvSpPr>
        <p:spPr>
          <a:xfrm>
            <a:off x="4077617" y="5636789"/>
            <a:ext cx="508252" cy="418890"/>
          </a:xfrm>
          <a:prstGeom prst="frame">
            <a:avLst/>
          </a:prstGeom>
          <a:solidFill>
            <a:srgbClr val="3366FF"/>
          </a:solidFill>
          <a:ln w="3175">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17" name="Cadre 16"/>
          <p:cNvSpPr/>
          <p:nvPr/>
        </p:nvSpPr>
        <p:spPr>
          <a:xfrm>
            <a:off x="8635748" y="5623406"/>
            <a:ext cx="508252" cy="418890"/>
          </a:xfrm>
          <a:prstGeom prst="frame">
            <a:avLst/>
          </a:prstGeom>
          <a:solidFill>
            <a:srgbClr val="FF0000"/>
          </a:solidFill>
          <a:ln w="31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40"/>
            <a:ext cx="8229600" cy="950751"/>
          </a:xfrm>
        </p:spPr>
        <p:style>
          <a:lnRef idx="1">
            <a:schemeClr val="accent3"/>
          </a:lnRef>
          <a:fillRef idx="3">
            <a:schemeClr val="accent3"/>
          </a:fillRef>
          <a:effectRef idx="2">
            <a:schemeClr val="accent3"/>
          </a:effectRef>
          <a:fontRef idx="minor">
            <a:schemeClr val="lt1"/>
          </a:fontRef>
        </p:style>
        <p:txBody>
          <a:bodyPr/>
          <a:lstStyle/>
          <a:p>
            <a:r>
              <a:rPr lang="fr-FR" smtClean="0">
                <a:solidFill>
                  <a:schemeClr val="tx1"/>
                </a:solidFill>
              </a:rPr>
              <a:t>Conclusions</a:t>
            </a:r>
            <a:endParaRPr lang="fr-FR">
              <a:solidFill>
                <a:schemeClr val="tx1"/>
              </a:solidFill>
            </a:endParaRPr>
          </a:p>
        </p:txBody>
      </p:sp>
      <p:sp>
        <p:nvSpPr>
          <p:cNvPr id="3" name="Espace réservé du contenu 2"/>
          <p:cNvSpPr>
            <a:spLocks noGrp="1"/>
          </p:cNvSpPr>
          <p:nvPr>
            <p:ph idx="1"/>
          </p:nvPr>
        </p:nvSpPr>
        <p:spPr>
          <a:xfrm>
            <a:off x="457200" y="7162956"/>
            <a:ext cx="8229600" cy="289637"/>
          </a:xfrm>
        </p:spPr>
        <p:txBody>
          <a:bodyPr>
            <a:normAutofit fontScale="47500" lnSpcReduction="20000"/>
          </a:bodyPr>
          <a:lstStyle/>
          <a:p>
            <a:endParaRPr lang="fr-FR"/>
          </a:p>
        </p:txBody>
      </p:sp>
      <p:sp>
        <p:nvSpPr>
          <p:cNvPr id="4" name="ZoneTexte 3"/>
          <p:cNvSpPr txBox="1"/>
          <p:nvPr/>
        </p:nvSpPr>
        <p:spPr>
          <a:xfrm>
            <a:off x="457202" y="1659845"/>
            <a:ext cx="8489047" cy="707886"/>
          </a:xfrm>
          <a:prstGeom prst="rect">
            <a:avLst/>
          </a:prstGeom>
          <a:noFill/>
        </p:spPr>
        <p:txBody>
          <a:bodyPr wrap="square" rtlCol="0">
            <a:spAutoFit/>
          </a:bodyPr>
          <a:lstStyle/>
          <a:p>
            <a:pPr>
              <a:buFont typeface="Arial"/>
              <a:buChar char="•"/>
            </a:pPr>
            <a:r>
              <a:rPr lang="en-US" sz="2000" smtClean="0">
                <a:solidFill>
                  <a:srgbClr val="000000"/>
                </a:solidFill>
              </a:rPr>
              <a:t> N659D mutation is located in the HIV-2 gp36 ectodomain part interacting with BST-2 </a:t>
            </a:r>
            <a:endParaRPr lang="fr-FR" sz="2000">
              <a:solidFill>
                <a:srgbClr val="000000"/>
              </a:solidFill>
            </a:endParaRPr>
          </a:p>
        </p:txBody>
      </p:sp>
      <p:sp>
        <p:nvSpPr>
          <p:cNvPr id="8" name="ZoneTexte 7"/>
          <p:cNvSpPr txBox="1"/>
          <p:nvPr/>
        </p:nvSpPr>
        <p:spPr>
          <a:xfrm>
            <a:off x="457202" y="2595596"/>
            <a:ext cx="8489047" cy="707886"/>
          </a:xfrm>
          <a:prstGeom prst="rect">
            <a:avLst/>
          </a:prstGeom>
          <a:noFill/>
        </p:spPr>
        <p:txBody>
          <a:bodyPr wrap="square" rtlCol="0">
            <a:spAutoFit/>
          </a:bodyPr>
          <a:lstStyle/>
          <a:p>
            <a:pPr>
              <a:buFont typeface="Arial"/>
              <a:buChar char="•"/>
            </a:pPr>
            <a:r>
              <a:rPr lang="fr-FR" sz="2000" smtClean="0"/>
              <a:t> The results demonstrate that this HIV-2 mutant shows a significant lack of viral release and is more tethered at the cell surface </a:t>
            </a:r>
            <a:endParaRPr lang="fr-FR" sz="2000"/>
          </a:p>
        </p:txBody>
      </p:sp>
      <p:sp>
        <p:nvSpPr>
          <p:cNvPr id="7" name="Rectangle 6"/>
          <p:cNvSpPr/>
          <p:nvPr/>
        </p:nvSpPr>
        <p:spPr>
          <a:xfrm>
            <a:off x="457202" y="3564768"/>
            <a:ext cx="8229598" cy="2554545"/>
          </a:xfrm>
          <a:prstGeom prst="rect">
            <a:avLst/>
          </a:prstGeom>
        </p:spPr>
        <p:txBody>
          <a:bodyPr wrap="square">
            <a:spAutoFit/>
          </a:bodyPr>
          <a:lstStyle/>
          <a:p>
            <a:pPr>
              <a:buFont typeface="Arial"/>
              <a:buChar char="•"/>
            </a:pPr>
            <a:r>
              <a:rPr lang="fr-FR" sz="2000"/>
              <a:t> FACS-based FRET assay confirms that BST-2 and HIV-2 Env proteins form a protein complex. The antagonism necessitates an intermolecular link.</a:t>
            </a:r>
          </a:p>
          <a:p>
            <a:r>
              <a:rPr lang="fr-FR" sz="2000"/>
              <a:t>The N659D mutation hinders the viral release and it is certainly due to a lack of antagonism to BST-2: this Env mutant is not capable of binding to tetherin any more</a:t>
            </a:r>
          </a:p>
          <a:p>
            <a:endParaRPr lang="fr-FR" sz="2000"/>
          </a:p>
          <a:p>
            <a:pPr>
              <a:buFont typeface="Arial"/>
              <a:buChar char="•"/>
            </a:pPr>
            <a:r>
              <a:rPr lang="fr-FR" sz="2000"/>
              <a:t> We demonstrate and confirm that this residue is involved in the antagonism to BST-2 and a single amino acid substitution inhibits this antagonism</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72512"/>
          </a:xfrm>
        </p:spPr>
        <p:style>
          <a:lnRef idx="1">
            <a:schemeClr val="accent3"/>
          </a:lnRef>
          <a:fillRef idx="3">
            <a:schemeClr val="accent3"/>
          </a:fillRef>
          <a:effectRef idx="2">
            <a:schemeClr val="accent3"/>
          </a:effectRef>
          <a:fontRef idx="minor">
            <a:schemeClr val="lt1"/>
          </a:fontRef>
        </p:style>
        <p:txBody>
          <a:bodyPr/>
          <a:lstStyle/>
          <a:p>
            <a:r>
              <a:rPr lang="fr-FR">
                <a:solidFill>
                  <a:srgbClr val="000000"/>
                </a:solidFill>
              </a:rPr>
              <a:t>Perspectives</a:t>
            </a:r>
          </a:p>
        </p:txBody>
      </p:sp>
      <p:sp>
        <p:nvSpPr>
          <p:cNvPr id="3" name="Espace réservé du contenu 2"/>
          <p:cNvSpPr>
            <a:spLocks noGrp="1"/>
          </p:cNvSpPr>
          <p:nvPr>
            <p:ph idx="1"/>
          </p:nvPr>
        </p:nvSpPr>
        <p:spPr>
          <a:xfrm>
            <a:off x="457200" y="6706218"/>
            <a:ext cx="8229600" cy="151781"/>
          </a:xfrm>
        </p:spPr>
        <p:txBody>
          <a:bodyPr>
            <a:normAutofit fontScale="25000" lnSpcReduction="20000"/>
          </a:bodyPr>
          <a:lstStyle/>
          <a:p>
            <a:endParaRPr lang="fr-FR"/>
          </a:p>
        </p:txBody>
      </p:sp>
      <p:sp>
        <p:nvSpPr>
          <p:cNvPr id="4" name="Rectangle 3"/>
          <p:cNvSpPr/>
          <p:nvPr/>
        </p:nvSpPr>
        <p:spPr>
          <a:xfrm>
            <a:off x="457200" y="3910104"/>
            <a:ext cx="7887431" cy="2246769"/>
          </a:xfrm>
          <a:prstGeom prst="rect">
            <a:avLst/>
          </a:prstGeom>
        </p:spPr>
        <p:txBody>
          <a:bodyPr wrap="square">
            <a:spAutoFit/>
          </a:bodyPr>
          <a:lstStyle/>
          <a:p>
            <a:pPr>
              <a:buFont typeface="Arial"/>
              <a:buChar char="•"/>
            </a:pPr>
            <a:r>
              <a:rPr lang="en-GB" sz="2000" dirty="0" smtClean="0"/>
              <a:t> Some allelic variants in the gene promoter influencing the transcription level were described: association with faster disease progression in HIV-1 (</a:t>
            </a:r>
            <a:r>
              <a:rPr lang="en-GB" sz="2000" dirty="0" err="1" smtClean="0"/>
              <a:t>Laplana</a:t>
            </a:r>
            <a:r>
              <a:rPr lang="en-GB" sz="2000" dirty="0" smtClean="0"/>
              <a:t> et al., 2013)</a:t>
            </a:r>
          </a:p>
          <a:p>
            <a:pPr>
              <a:buFont typeface="Arial"/>
              <a:buChar char="•"/>
            </a:pPr>
            <a:endParaRPr lang="en-GB" sz="2000" dirty="0" smtClean="0"/>
          </a:p>
          <a:p>
            <a:r>
              <a:rPr lang="en-GB" sz="2000" dirty="0" smtClean="0"/>
              <a:t>We intend to study this hypothesis by sequencing </a:t>
            </a:r>
            <a:r>
              <a:rPr lang="en-GB" sz="2000" i="1" dirty="0" smtClean="0"/>
              <a:t>bst-2</a:t>
            </a:r>
            <a:r>
              <a:rPr lang="en-GB" sz="2000" dirty="0" smtClean="0"/>
              <a:t> gene from HIV-2 positive patients</a:t>
            </a:r>
          </a:p>
          <a:p>
            <a:r>
              <a:rPr lang="fr-FR" sz="2000" dirty="0" smtClean="0">
                <a:sym typeface="Wingdings"/>
              </a:rPr>
              <a:t> </a:t>
            </a:r>
            <a:r>
              <a:rPr lang="en-GB" sz="2000" dirty="0" smtClean="0"/>
              <a:t>Association with HIV-2 disease progression for </a:t>
            </a:r>
            <a:r>
              <a:rPr lang="en-GB" sz="2000" i="1" dirty="0" smtClean="0"/>
              <a:t>bst-2 </a:t>
            </a:r>
            <a:r>
              <a:rPr lang="en-GB" sz="2000" dirty="0" smtClean="0"/>
              <a:t>variants?</a:t>
            </a:r>
            <a:endParaRPr lang="en-GB" sz="2000" dirty="0"/>
          </a:p>
        </p:txBody>
      </p:sp>
      <p:sp>
        <p:nvSpPr>
          <p:cNvPr id="5" name="ZoneTexte 4"/>
          <p:cNvSpPr txBox="1"/>
          <p:nvPr/>
        </p:nvSpPr>
        <p:spPr>
          <a:xfrm>
            <a:off x="457200" y="2932327"/>
            <a:ext cx="8399918" cy="707886"/>
          </a:xfrm>
          <a:prstGeom prst="rect">
            <a:avLst/>
          </a:prstGeom>
          <a:noFill/>
        </p:spPr>
        <p:txBody>
          <a:bodyPr wrap="square" rtlCol="0">
            <a:spAutoFit/>
          </a:bodyPr>
          <a:lstStyle/>
          <a:p>
            <a:pPr>
              <a:buFont typeface="Arial"/>
              <a:buChar char="•"/>
            </a:pPr>
            <a:r>
              <a:rPr lang="fr-FR" sz="2000"/>
              <a:t> Sequencing of Env sequences from HIV-2 positive individuals. Do we observe sequence variability in the interacting part with BST-2?</a:t>
            </a:r>
          </a:p>
        </p:txBody>
      </p:sp>
      <p:sp>
        <p:nvSpPr>
          <p:cNvPr id="6" name="ZoneTexte 5"/>
          <p:cNvSpPr txBox="1"/>
          <p:nvPr/>
        </p:nvSpPr>
        <p:spPr>
          <a:xfrm>
            <a:off x="457200" y="1693265"/>
            <a:ext cx="7887431" cy="1015663"/>
          </a:xfrm>
          <a:prstGeom prst="rect">
            <a:avLst/>
          </a:prstGeom>
          <a:noFill/>
        </p:spPr>
        <p:txBody>
          <a:bodyPr wrap="square" rtlCol="0">
            <a:spAutoFit/>
          </a:bodyPr>
          <a:lstStyle/>
          <a:p>
            <a:pPr>
              <a:buFont typeface="Arial"/>
              <a:buChar char="•"/>
            </a:pPr>
            <a:r>
              <a:rPr lang="fr-FR" sz="2000"/>
              <a:t> Performing a CRISPR-Cas9 KO of </a:t>
            </a:r>
            <a:r>
              <a:rPr lang="fr-FR" sz="2000" i="1"/>
              <a:t>bst-2</a:t>
            </a:r>
            <a:r>
              <a:rPr lang="fr-FR" sz="2000"/>
              <a:t> gene expression in H9 cells.</a:t>
            </a:r>
          </a:p>
          <a:p>
            <a:pPr>
              <a:buFont typeface="Arial"/>
              <a:buChar char="•"/>
            </a:pPr>
            <a:endParaRPr lang="fr-FR" sz="2000"/>
          </a:p>
          <a:p>
            <a:pPr>
              <a:buFont typeface="Arial"/>
              <a:buChar char="•"/>
            </a:pPr>
            <a:r>
              <a:rPr lang="fr-FR" sz="2000"/>
              <a:t> Experiment of viral release from infected PBMCs.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393756"/>
          </a:xfrm>
        </p:spPr>
        <p:txBody>
          <a:bodyPr>
            <a:normAutofit fontScale="90000"/>
          </a:bodyPr>
          <a:lstStyle/>
          <a:p>
            <a:endParaRPr lang="fr-FR"/>
          </a:p>
        </p:txBody>
      </p:sp>
      <p:sp>
        <p:nvSpPr>
          <p:cNvPr id="3" name="Espace réservé du contenu 2"/>
          <p:cNvSpPr>
            <a:spLocks noGrp="1"/>
          </p:cNvSpPr>
          <p:nvPr>
            <p:ph idx="1"/>
          </p:nvPr>
        </p:nvSpPr>
        <p:spPr>
          <a:xfrm flipV="1">
            <a:off x="457200" y="6605959"/>
            <a:ext cx="8229600" cy="868912"/>
          </a:xfrm>
        </p:spPr>
        <p:txBody>
          <a:bodyPr/>
          <a:lstStyle/>
          <a:p>
            <a:endParaRPr lang="fr-FR"/>
          </a:p>
        </p:txBody>
      </p:sp>
      <p:sp>
        <p:nvSpPr>
          <p:cNvPr id="4" name="ZoneTexte 3"/>
          <p:cNvSpPr txBox="1"/>
          <p:nvPr/>
        </p:nvSpPr>
        <p:spPr>
          <a:xfrm>
            <a:off x="652520" y="388871"/>
            <a:ext cx="7841875" cy="6217088"/>
          </a:xfrm>
          <a:prstGeom prst="rect">
            <a:avLst/>
          </a:prstGeom>
          <a:noFill/>
        </p:spPr>
        <p:txBody>
          <a:bodyPr wrap="square" rtlCol="0">
            <a:spAutoFit/>
          </a:bodyPr>
          <a:lstStyle/>
          <a:p>
            <a:r>
              <a:rPr lang="en-GB" sz="2000" b="1" i="1" dirty="0" smtClean="0"/>
              <a:t>Acknowledgements </a:t>
            </a:r>
          </a:p>
          <a:p>
            <a:endParaRPr lang="en-GB" dirty="0" smtClean="0"/>
          </a:p>
          <a:p>
            <a:r>
              <a:rPr lang="en-GB" dirty="0" smtClean="0"/>
              <a:t>- The team involved in research projects at the ARL-UCL:</a:t>
            </a:r>
          </a:p>
          <a:p>
            <a:pPr lvl="1">
              <a:buClr>
                <a:schemeClr val="accent1"/>
              </a:buClr>
              <a:buFont typeface="Wingdings" charset="2"/>
              <a:buChar char="ü"/>
            </a:pPr>
            <a:r>
              <a:rPr lang="en-GB" dirty="0" smtClean="0"/>
              <a:t> Dr Jean Ruelle</a:t>
            </a:r>
          </a:p>
          <a:p>
            <a:pPr lvl="1">
              <a:buClr>
                <a:schemeClr val="accent1"/>
              </a:buClr>
              <a:buFont typeface="Wingdings" charset="2"/>
              <a:buChar char="ü"/>
            </a:pPr>
            <a:r>
              <a:rPr lang="en-GB" dirty="0" smtClean="0"/>
              <a:t> </a:t>
            </a:r>
            <a:r>
              <a:rPr lang="en-GB" dirty="0" err="1" smtClean="0"/>
              <a:t>Léonie</a:t>
            </a:r>
            <a:r>
              <a:rPr lang="en-GB" dirty="0" smtClean="0"/>
              <a:t> </a:t>
            </a:r>
            <a:r>
              <a:rPr lang="en-GB" dirty="0" err="1" smtClean="0"/>
              <a:t>Goeminne</a:t>
            </a:r>
            <a:endParaRPr lang="en-GB" dirty="0" smtClean="0"/>
          </a:p>
          <a:p>
            <a:pPr lvl="1">
              <a:buClr>
                <a:schemeClr val="accent1"/>
              </a:buClr>
              <a:buFont typeface="Wingdings" charset="2"/>
              <a:buChar char="ü"/>
            </a:pPr>
            <a:r>
              <a:rPr lang="en-GB" dirty="0" smtClean="0"/>
              <a:t> Anne-</a:t>
            </a:r>
            <a:r>
              <a:rPr lang="en-GB" dirty="0" err="1" smtClean="0"/>
              <a:t>Thérèse</a:t>
            </a:r>
            <a:r>
              <a:rPr lang="en-GB" dirty="0" smtClean="0"/>
              <a:t> </a:t>
            </a:r>
            <a:r>
              <a:rPr lang="en-GB" dirty="0" err="1" smtClean="0"/>
              <a:t>Vandenbroucke</a:t>
            </a:r>
            <a:endParaRPr lang="en-GB" dirty="0" smtClean="0"/>
          </a:p>
          <a:p>
            <a:pPr lvl="1">
              <a:buClr>
                <a:schemeClr val="accent1"/>
              </a:buClr>
              <a:buFont typeface="Wingdings" charset="2"/>
              <a:buChar char="ü"/>
            </a:pPr>
            <a:r>
              <a:rPr lang="en-GB" dirty="0" smtClean="0"/>
              <a:t> </a:t>
            </a:r>
            <a:r>
              <a:rPr lang="en-GB" dirty="0" err="1" smtClean="0"/>
              <a:t>Armelle</a:t>
            </a:r>
            <a:r>
              <a:rPr lang="en-GB" dirty="0" smtClean="0"/>
              <a:t> </a:t>
            </a:r>
            <a:r>
              <a:rPr lang="en-GB" dirty="0" err="1" smtClean="0"/>
              <a:t>Duquenne</a:t>
            </a:r>
            <a:endParaRPr lang="en-GB" dirty="0" smtClean="0"/>
          </a:p>
          <a:p>
            <a:pPr lvl="1">
              <a:buClr>
                <a:schemeClr val="accent1"/>
              </a:buClr>
              <a:buFont typeface="Wingdings" charset="2"/>
              <a:buChar char="ü"/>
            </a:pPr>
            <a:r>
              <a:rPr lang="en-GB" dirty="0" smtClean="0"/>
              <a:t> Philippe de </a:t>
            </a:r>
            <a:r>
              <a:rPr lang="en-GB" dirty="0" err="1" smtClean="0"/>
              <a:t>Sany</a:t>
            </a:r>
            <a:r>
              <a:rPr lang="en-GB" dirty="0" smtClean="0"/>
              <a:t> </a:t>
            </a:r>
          </a:p>
          <a:p>
            <a:pPr lvl="1">
              <a:buClr>
                <a:schemeClr val="accent1"/>
              </a:buClr>
              <a:buFont typeface="Wingdings" charset="2"/>
              <a:buChar char="ü"/>
            </a:pPr>
            <a:r>
              <a:rPr lang="en-GB" dirty="0" smtClean="0"/>
              <a:t> Dr Patrick </a:t>
            </a:r>
            <a:r>
              <a:rPr lang="en-GB" dirty="0" err="1" smtClean="0"/>
              <a:t>Goubau</a:t>
            </a:r>
            <a:endParaRPr lang="en-GB" dirty="0" smtClean="0"/>
          </a:p>
          <a:p>
            <a:endParaRPr lang="en-GB" dirty="0" smtClean="0"/>
          </a:p>
          <a:p>
            <a:pPr>
              <a:buFontTx/>
              <a:buChar char="-"/>
            </a:pPr>
            <a:r>
              <a:rPr lang="en-GB" dirty="0" smtClean="0"/>
              <a:t>At the Luxembourg Institute of Health:</a:t>
            </a:r>
          </a:p>
          <a:p>
            <a:pPr lvl="1">
              <a:buClr>
                <a:schemeClr val="accent1"/>
              </a:buClr>
              <a:buFont typeface="Wingdings" charset="2"/>
              <a:buChar char="ü"/>
            </a:pPr>
            <a:r>
              <a:rPr lang="en-GB" dirty="0" smtClean="0"/>
              <a:t> </a:t>
            </a:r>
            <a:r>
              <a:rPr lang="en-GB" dirty="0" err="1" smtClean="0"/>
              <a:t>Karthik</a:t>
            </a:r>
            <a:r>
              <a:rPr lang="en-GB" dirty="0" smtClean="0"/>
              <a:t> </a:t>
            </a:r>
            <a:r>
              <a:rPr lang="en-GB" dirty="0" err="1" smtClean="0"/>
              <a:t>Arumugam</a:t>
            </a:r>
            <a:endParaRPr lang="en-GB" dirty="0" smtClean="0"/>
          </a:p>
          <a:p>
            <a:pPr lvl="1">
              <a:buClr>
                <a:schemeClr val="accent1"/>
              </a:buClr>
              <a:buFont typeface="Wingdings" charset="2"/>
              <a:buChar char="ü"/>
            </a:pPr>
            <a:r>
              <a:rPr lang="en-GB" dirty="0" smtClean="0"/>
              <a:t> Danielle Perez-</a:t>
            </a:r>
            <a:r>
              <a:rPr lang="en-GB" dirty="0" err="1" smtClean="0"/>
              <a:t>Bercoff</a:t>
            </a:r>
            <a:endParaRPr lang="en-GB" dirty="0" smtClean="0"/>
          </a:p>
          <a:p>
            <a:pPr lvl="1">
              <a:buClr>
                <a:schemeClr val="accent1"/>
              </a:buClr>
              <a:buFont typeface="Wingdings" charset="2"/>
              <a:buChar char="ü"/>
            </a:pPr>
            <a:r>
              <a:rPr lang="en-GB" dirty="0" smtClean="0"/>
              <a:t> Carole </a:t>
            </a:r>
            <a:r>
              <a:rPr lang="en-GB" dirty="0" err="1" smtClean="0"/>
              <a:t>Devaux</a:t>
            </a:r>
            <a:endParaRPr lang="en-GB" dirty="0" smtClean="0"/>
          </a:p>
          <a:p>
            <a:r>
              <a:rPr lang="en-GB" dirty="0" smtClean="0"/>
              <a:t> </a:t>
            </a:r>
          </a:p>
          <a:p>
            <a:r>
              <a:rPr lang="en-GB" dirty="0" smtClean="0"/>
              <a:t>- Belgian </a:t>
            </a:r>
            <a:r>
              <a:rPr lang="en-GB" dirty="0" err="1" smtClean="0"/>
              <a:t>ARLs</a:t>
            </a:r>
            <a:r>
              <a:rPr lang="en-GB" dirty="0" smtClean="0"/>
              <a:t>, AIDS reference centres, ISP/WIV</a:t>
            </a:r>
          </a:p>
          <a:p>
            <a:endParaRPr lang="en-GB" dirty="0" smtClean="0"/>
          </a:p>
          <a:p>
            <a:r>
              <a:rPr lang="en-GB" dirty="0" smtClean="0"/>
              <a:t>- AcHIeV2e collaborators</a:t>
            </a:r>
          </a:p>
          <a:p>
            <a:endParaRPr lang="en-GB" dirty="0" smtClean="0"/>
          </a:p>
          <a:p>
            <a:r>
              <a:rPr lang="en-GB" dirty="0" smtClean="0"/>
              <a:t>- HIV-2 EU resistance tool: Ricardo Camacho, Diane </a:t>
            </a:r>
            <a:r>
              <a:rPr lang="en-GB" dirty="0" err="1" smtClean="0"/>
              <a:t>Descamps</a:t>
            </a:r>
            <a:r>
              <a:rPr lang="en-GB" dirty="0" smtClean="0"/>
              <a:t>, Charlotte </a:t>
            </a:r>
            <a:r>
              <a:rPr lang="en-GB" dirty="0" err="1" smtClean="0"/>
              <a:t>Charpentier</a:t>
            </a:r>
            <a:r>
              <a:rPr lang="en-GB" dirty="0" smtClean="0"/>
              <a:t>, Martin </a:t>
            </a:r>
            <a:r>
              <a:rPr lang="en-GB" dirty="0" err="1" smtClean="0"/>
              <a:t>Obermeier</a:t>
            </a:r>
            <a:r>
              <a:rPr lang="en-GB" dirty="0" smtClean="0"/>
              <a:t>, Rolf Kaiser, Lutz </a:t>
            </a:r>
            <a:r>
              <a:rPr lang="en-GB" dirty="0" err="1" smtClean="0"/>
              <a:t>Gürtler</a:t>
            </a:r>
            <a:r>
              <a:rPr lang="en-GB" dirty="0" smtClean="0"/>
              <a:t>, Martin </a:t>
            </a:r>
            <a:r>
              <a:rPr lang="en-GB" dirty="0" err="1" smtClean="0"/>
              <a:t>Stuermer</a:t>
            </a:r>
            <a:r>
              <a:rPr lang="en-GB" dirty="0" smtClean="0"/>
              <a:t>, Alejandro </a:t>
            </a:r>
            <a:r>
              <a:rPr lang="en-GB" dirty="0" err="1" smtClean="0"/>
              <a:t>Pironti</a:t>
            </a:r>
            <a:r>
              <a:rPr lang="en-GB" dirty="0" smtClean="0"/>
              <a:t>, Josef </a:t>
            </a:r>
            <a:r>
              <a:rPr lang="en-GB" dirty="0" err="1" smtClean="0"/>
              <a:t>Eberle</a:t>
            </a:r>
            <a:r>
              <a:rPr lang="en-GB" dirty="0" smtClean="0"/>
              <a:t>.</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a:xfrm flipV="1">
            <a:off x="457200" y="6660499"/>
            <a:ext cx="8229600" cy="45719"/>
          </a:xfrm>
        </p:spPr>
        <p:txBody>
          <a:bodyPr>
            <a:normAutofit fontScale="25000" lnSpcReduction="20000"/>
          </a:bodyPr>
          <a:lstStyle/>
          <a:p>
            <a:endParaRPr lang="fr-FR"/>
          </a:p>
        </p:txBody>
      </p:sp>
      <p:pic>
        <p:nvPicPr>
          <p:cNvPr id="5" name="Image 4" descr="Capture d’écran 2016-03-07 à 14.07.25.png"/>
          <p:cNvPicPr>
            <a:picLocks noChangeAspect="1"/>
          </p:cNvPicPr>
          <p:nvPr/>
        </p:nvPicPr>
        <p:blipFill>
          <a:blip r:embed="rId3"/>
          <a:stretch>
            <a:fillRect/>
          </a:stretch>
        </p:blipFill>
        <p:spPr>
          <a:xfrm>
            <a:off x="2690377" y="613778"/>
            <a:ext cx="3631111" cy="5602285"/>
          </a:xfrm>
          <a:prstGeom prst="rect">
            <a:avLst/>
          </a:prstGeom>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74,1|12,3|10,7"/>
</p:tagLst>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3175"/>
      </a:spPr>
      <a:bodyPr rtlCol="0" anchor="ctr"/>
      <a:lstStyle>
        <a:defPPr algn="ctr">
          <a:defRPr>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1980</TotalTime>
  <Words>3989</Words>
  <Application>Microsoft Macintosh PowerPoint</Application>
  <PresentationFormat>Présentation à l'écran (4:3)</PresentationFormat>
  <Paragraphs>359</Paragraphs>
  <Slides>28</Slides>
  <Notes>28</Notes>
  <HiddenSlides>0</HiddenSlides>
  <MMClips>0</MMClips>
  <ScaleCrop>false</ScaleCrop>
  <HeadingPairs>
    <vt:vector size="6" baseType="variant">
      <vt:variant>
        <vt:lpstr>Modèle de conception</vt:lpstr>
      </vt:variant>
      <vt:variant>
        <vt:i4>1</vt:i4>
      </vt:variant>
      <vt:variant>
        <vt:lpstr>Titres des diapositives</vt:lpstr>
      </vt:variant>
      <vt:variant>
        <vt:i4>28</vt:i4>
      </vt:variant>
      <vt:variant>
        <vt:lpstr>Diaporamas personnalisés</vt:lpstr>
      </vt:variant>
      <vt:variant>
        <vt:i4>1</vt:i4>
      </vt:variant>
    </vt:vector>
  </HeadingPairs>
  <TitlesOfParts>
    <vt:vector size="30" baseType="lpstr">
      <vt:lpstr>Thème Office</vt:lpstr>
      <vt:lpstr>Single amino acid substitution in the HIV-2 gp36 ectodomain part interacting with BST-2 impairs viral release </vt:lpstr>
      <vt:lpstr>Human immunodeficiency viruses type 1 and 2</vt:lpstr>
      <vt:lpstr>Clinical features of HIV-2 infection</vt:lpstr>
      <vt:lpstr>Diapositive 4</vt:lpstr>
      <vt:lpstr>Diapositive 5</vt:lpstr>
      <vt:lpstr>What explains those disparities? </vt:lpstr>
      <vt:lpstr>Host restriction factors</vt:lpstr>
      <vt:lpstr>Tetherin: mechanism of action</vt:lpstr>
      <vt:lpstr>BST-2 and its viral antagonists </vt:lpstr>
      <vt:lpstr>Diapositive 10</vt:lpstr>
      <vt:lpstr>Diapositive 11</vt:lpstr>
      <vt:lpstr>Diapositive 12</vt:lpstr>
      <vt:lpstr>BST-2 and HIV-2 envelope glycoprotein</vt:lpstr>
      <vt:lpstr>Selection of amino acids potentially involved in antagonism</vt:lpstr>
      <vt:lpstr>Study design and protocol (1)</vt:lpstr>
      <vt:lpstr>Diapositive 16</vt:lpstr>
      <vt:lpstr>Results</vt:lpstr>
      <vt:lpstr>Diapositive 18</vt:lpstr>
      <vt:lpstr>Diapositive 19</vt:lpstr>
      <vt:lpstr>Diapositive 20</vt:lpstr>
      <vt:lpstr>Diapositive 21</vt:lpstr>
      <vt:lpstr>Diapositive 22</vt:lpstr>
      <vt:lpstr>FACS configuration</vt:lpstr>
      <vt:lpstr>Diapositive 24</vt:lpstr>
      <vt:lpstr>Conclusions</vt:lpstr>
      <vt:lpstr>Perspectives</vt:lpstr>
      <vt:lpstr>Diapositive 27</vt:lpstr>
      <vt:lpstr>Diapositive 28</vt:lpstr>
      <vt:lpstr>Diaporama perso.1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Single amino acid substitution in the HIV-2 gp36 ectodomain part interacting with BST-2 impairs viral release </dc:title>
  <dc:creator>François Dufrasne</dc:creator>
  <cp:lastModifiedBy>François Dufrasne</cp:lastModifiedBy>
  <cp:revision>111</cp:revision>
  <cp:lastPrinted>2016-03-08T17:11:51Z</cp:lastPrinted>
  <dcterms:created xsi:type="dcterms:W3CDTF">2016-03-09T13:28:02Z</dcterms:created>
  <dcterms:modified xsi:type="dcterms:W3CDTF">2016-03-09T13:28:15Z</dcterms:modified>
</cp:coreProperties>
</file>