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2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9144000" cy="6858000" type="screen4x3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 sz="2000">
                <a:latin typeface="Arial"/>
              </a:rPr>
              <a:t>Fai clic per modificare il formato delle note</a:t>
            </a:r>
            <a:endParaRPr/>
          </a:p>
        </p:txBody>
      </p:sp>
      <p:sp>
        <p:nvSpPr>
          <p:cNvPr id="18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 sz="1400">
                <a:latin typeface="Times New Roman"/>
              </a:rPr>
              <a:t>&lt;intestazione&gt;</a:t>
            </a:r>
            <a:endParaRPr/>
          </a:p>
        </p:txBody>
      </p:sp>
      <p:sp>
        <p:nvSpPr>
          <p:cNvPr id="186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n-GB" sz="1400">
                <a:latin typeface="Times New Roman"/>
              </a:rPr>
              <a:t>&lt;data/ora&gt;</a:t>
            </a:r>
            <a:endParaRPr/>
          </a:p>
        </p:txBody>
      </p:sp>
      <p:sp>
        <p:nvSpPr>
          <p:cNvPr id="187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sz="1400">
                <a:latin typeface="Times New Roman"/>
              </a:rPr>
              <a:t>&lt;piè di pagina&gt;</a:t>
            </a:r>
            <a:endParaRPr/>
          </a:p>
        </p:txBody>
      </p:sp>
      <p:sp>
        <p:nvSpPr>
          <p:cNvPr id="188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FDDA58CD-DF08-4CE1-B1EA-BFCD4419B50A}" type="slidenum">
              <a:rPr lang="en-GB" sz="1400">
                <a:latin typeface="Times New Roman"/>
              </a:rPr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0100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CustomShape 1"/>
          <p:cNvSpPr/>
          <p:nvPr/>
        </p:nvSpPr>
        <p:spPr>
          <a:xfrm>
            <a:off x="755640" y="5078520"/>
            <a:ext cx="6044400" cy="4807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44" name="Immagine 43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45" name="Immagine 44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90" name="Immagine 89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91" name="Immagine 90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36" name="Immagine 135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37" name="Immagine 136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5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182" name="Immagine 181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183" name="Immagine 182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/>
          <p:cNvPicPr/>
          <p:nvPr/>
        </p:nvPicPr>
        <p:blipFill>
          <a:blip r:embed="rId14"/>
          <a:stretch/>
        </p:blipFill>
        <p:spPr>
          <a:xfrm>
            <a:off x="1440" y="2219400"/>
            <a:ext cx="1748520" cy="3044160"/>
          </a:xfrm>
          <a:prstGeom prst="rect">
            <a:avLst/>
          </a:prstGeom>
          <a:ln w="9360">
            <a:noFill/>
          </a:ln>
        </p:spPr>
      </p:pic>
      <p:sp>
        <p:nvSpPr>
          <p:cNvPr id="13" name="CustomShape 1"/>
          <p:cNvSpPr/>
          <p:nvPr/>
        </p:nvSpPr>
        <p:spPr>
          <a:xfrm>
            <a:off x="6334200" y="6321600"/>
            <a:ext cx="932760" cy="212040"/>
          </a:xfrm>
          <a:prstGeom prst="rect">
            <a:avLst/>
          </a:prstGeom>
          <a:solidFill>
            <a:srgbClr val="EBB304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2"/>
          <p:cNvSpPr/>
          <p:nvPr/>
        </p:nvSpPr>
        <p:spPr>
          <a:xfrm>
            <a:off x="8201160" y="6321600"/>
            <a:ext cx="932760" cy="212040"/>
          </a:xfrm>
          <a:prstGeom prst="rect">
            <a:avLst/>
          </a:prstGeom>
          <a:solidFill>
            <a:srgbClr val="7ED3DA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3"/>
          <p:cNvSpPr/>
          <p:nvPr/>
        </p:nvSpPr>
        <p:spPr>
          <a:xfrm>
            <a:off x="7278840" y="6321600"/>
            <a:ext cx="932760" cy="212040"/>
          </a:xfrm>
          <a:prstGeom prst="rect">
            <a:avLst/>
          </a:prstGeom>
          <a:solidFill>
            <a:srgbClr val="07794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CustomShape 4"/>
          <p:cNvSpPr/>
          <p:nvPr/>
        </p:nvSpPr>
        <p:spPr>
          <a:xfrm>
            <a:off x="5398920" y="6321600"/>
            <a:ext cx="932760" cy="212040"/>
          </a:xfrm>
          <a:prstGeom prst="rect">
            <a:avLst/>
          </a:prstGeom>
          <a:solidFill>
            <a:srgbClr val="9AC04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5"/>
          <p:cNvSpPr/>
          <p:nvPr/>
        </p:nvSpPr>
        <p:spPr>
          <a:xfrm>
            <a:off x="0" y="6321600"/>
            <a:ext cx="5360040" cy="54540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6"/>
          <p:cNvSpPr/>
          <p:nvPr/>
        </p:nvSpPr>
        <p:spPr>
          <a:xfrm>
            <a:off x="4557600" y="6564240"/>
            <a:ext cx="4604400" cy="30240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7"/>
          <p:cNvSpPr/>
          <p:nvPr/>
        </p:nvSpPr>
        <p:spPr>
          <a:xfrm flipV="1">
            <a:off x="2376360" y="774360"/>
            <a:ext cx="6763680" cy="21024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8"/>
          <p:cNvSpPr/>
          <p:nvPr/>
        </p:nvSpPr>
        <p:spPr>
          <a:xfrm>
            <a:off x="0" y="777960"/>
            <a:ext cx="1112040" cy="21204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9"/>
          <p:cNvSpPr/>
          <p:nvPr/>
        </p:nvSpPr>
        <p:spPr>
          <a:xfrm>
            <a:off x="1287360" y="777960"/>
            <a:ext cx="932760" cy="212040"/>
          </a:xfrm>
          <a:prstGeom prst="rect">
            <a:avLst/>
          </a:prstGeom>
          <a:solidFill>
            <a:srgbClr val="EBB304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GB" sz="4400">
                <a:latin typeface="Arial"/>
              </a:rPr>
              <a:t>Fai clic per modificare il formato del testo del titolo</a:t>
            </a:r>
            <a:endParaRPr/>
          </a:p>
        </p:txBody>
      </p:sp>
      <p:sp>
        <p:nvSpPr>
          <p:cNvPr id="11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GB" sz="3200">
                <a:latin typeface="Arial"/>
              </a:rPr>
              <a:t>Fai clic per modificare il formato del testo della struttura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GB" sz="2800">
                <a:latin typeface="Arial"/>
              </a:rPr>
              <a:t>Secondo livello struttura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GB" sz="2400">
                <a:latin typeface="Arial"/>
              </a:rPr>
              <a:t>Terzo livello struttura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GB" sz="2000">
                <a:latin typeface="Arial"/>
              </a:rPr>
              <a:t>Quarto livello struttura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1"/>
          <p:cNvPicPr/>
          <p:nvPr/>
        </p:nvPicPr>
        <p:blipFill>
          <a:blip r:embed="rId14"/>
          <a:stretch/>
        </p:blipFill>
        <p:spPr>
          <a:xfrm>
            <a:off x="1440" y="2219400"/>
            <a:ext cx="1748520" cy="3044160"/>
          </a:xfrm>
          <a:prstGeom prst="rect">
            <a:avLst/>
          </a:prstGeom>
          <a:ln w="9360">
            <a:noFill/>
          </a:ln>
        </p:spPr>
      </p:pic>
      <p:sp>
        <p:nvSpPr>
          <p:cNvPr id="47" name="CustomShape 1"/>
          <p:cNvSpPr/>
          <p:nvPr/>
        </p:nvSpPr>
        <p:spPr>
          <a:xfrm>
            <a:off x="6334200" y="6321600"/>
            <a:ext cx="932760" cy="212040"/>
          </a:xfrm>
          <a:prstGeom prst="rect">
            <a:avLst/>
          </a:prstGeom>
          <a:solidFill>
            <a:srgbClr val="EBB304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CustomShape 2"/>
          <p:cNvSpPr/>
          <p:nvPr/>
        </p:nvSpPr>
        <p:spPr>
          <a:xfrm>
            <a:off x="8201160" y="6321600"/>
            <a:ext cx="932760" cy="212040"/>
          </a:xfrm>
          <a:prstGeom prst="rect">
            <a:avLst/>
          </a:prstGeom>
          <a:solidFill>
            <a:srgbClr val="7ED3DA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CustomShape 3"/>
          <p:cNvSpPr/>
          <p:nvPr/>
        </p:nvSpPr>
        <p:spPr>
          <a:xfrm>
            <a:off x="7278840" y="6321600"/>
            <a:ext cx="932760" cy="212040"/>
          </a:xfrm>
          <a:prstGeom prst="rect">
            <a:avLst/>
          </a:prstGeom>
          <a:solidFill>
            <a:srgbClr val="07794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4"/>
          <p:cNvSpPr/>
          <p:nvPr/>
        </p:nvSpPr>
        <p:spPr>
          <a:xfrm>
            <a:off x="5398920" y="6321600"/>
            <a:ext cx="932760" cy="212040"/>
          </a:xfrm>
          <a:prstGeom prst="rect">
            <a:avLst/>
          </a:prstGeom>
          <a:solidFill>
            <a:srgbClr val="9AC04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CustomShape 5"/>
          <p:cNvSpPr/>
          <p:nvPr/>
        </p:nvSpPr>
        <p:spPr>
          <a:xfrm>
            <a:off x="0" y="6321600"/>
            <a:ext cx="5360040" cy="54540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6"/>
          <p:cNvSpPr/>
          <p:nvPr/>
        </p:nvSpPr>
        <p:spPr>
          <a:xfrm>
            <a:off x="4557600" y="6564240"/>
            <a:ext cx="4604400" cy="30240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3" name="CustomShape 7"/>
          <p:cNvSpPr/>
          <p:nvPr/>
        </p:nvSpPr>
        <p:spPr>
          <a:xfrm flipV="1">
            <a:off x="2376360" y="774360"/>
            <a:ext cx="6763680" cy="21024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4" name="CustomShape 8"/>
          <p:cNvSpPr/>
          <p:nvPr/>
        </p:nvSpPr>
        <p:spPr>
          <a:xfrm>
            <a:off x="0" y="777960"/>
            <a:ext cx="1112040" cy="21204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9"/>
          <p:cNvSpPr/>
          <p:nvPr/>
        </p:nvSpPr>
        <p:spPr>
          <a:xfrm>
            <a:off x="1287360" y="777960"/>
            <a:ext cx="932760" cy="212040"/>
          </a:xfrm>
          <a:prstGeom prst="rect">
            <a:avLst/>
          </a:prstGeom>
          <a:solidFill>
            <a:srgbClr val="EBB304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GB" sz="4400">
                <a:latin typeface="Arial"/>
              </a:rPr>
              <a:t>Fai clic per modificare il formato del testo del titolo</a:t>
            </a:r>
            <a:endParaRPr/>
          </a:p>
        </p:txBody>
      </p:sp>
      <p:sp>
        <p:nvSpPr>
          <p:cNvPr id="57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GB" sz="3200">
                <a:latin typeface="Arial"/>
              </a:rPr>
              <a:t>Fai clic per modificare il formato del testo della struttura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GB" sz="2800">
                <a:latin typeface="Arial"/>
              </a:rPr>
              <a:t>Secondo livello struttura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GB" sz="2400">
                <a:latin typeface="Arial"/>
              </a:rPr>
              <a:t>Terzo livello struttura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GB" sz="2000">
                <a:latin typeface="Arial"/>
              </a:rPr>
              <a:t>Quarto livello struttura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1"/>
          <p:cNvPicPr/>
          <p:nvPr/>
        </p:nvPicPr>
        <p:blipFill>
          <a:blip r:embed="rId14"/>
          <a:stretch/>
        </p:blipFill>
        <p:spPr>
          <a:xfrm>
            <a:off x="1440" y="2219400"/>
            <a:ext cx="1748520" cy="3044160"/>
          </a:xfrm>
          <a:prstGeom prst="rect">
            <a:avLst/>
          </a:prstGeom>
          <a:ln w="9360">
            <a:noFill/>
          </a:ln>
        </p:spPr>
      </p:pic>
      <p:sp>
        <p:nvSpPr>
          <p:cNvPr id="93" name="CustomShape 1"/>
          <p:cNvSpPr/>
          <p:nvPr/>
        </p:nvSpPr>
        <p:spPr>
          <a:xfrm>
            <a:off x="6334200" y="6321600"/>
            <a:ext cx="932760" cy="212040"/>
          </a:xfrm>
          <a:prstGeom prst="rect">
            <a:avLst/>
          </a:prstGeom>
          <a:solidFill>
            <a:srgbClr val="EBB304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" name="CustomShape 2"/>
          <p:cNvSpPr/>
          <p:nvPr/>
        </p:nvSpPr>
        <p:spPr>
          <a:xfrm>
            <a:off x="8201160" y="6321600"/>
            <a:ext cx="932760" cy="212040"/>
          </a:xfrm>
          <a:prstGeom prst="rect">
            <a:avLst/>
          </a:prstGeom>
          <a:solidFill>
            <a:srgbClr val="7ED3DA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CustomShape 3"/>
          <p:cNvSpPr/>
          <p:nvPr/>
        </p:nvSpPr>
        <p:spPr>
          <a:xfrm>
            <a:off x="7278840" y="6321600"/>
            <a:ext cx="932760" cy="212040"/>
          </a:xfrm>
          <a:prstGeom prst="rect">
            <a:avLst/>
          </a:prstGeom>
          <a:solidFill>
            <a:srgbClr val="07794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CustomShape 4"/>
          <p:cNvSpPr/>
          <p:nvPr/>
        </p:nvSpPr>
        <p:spPr>
          <a:xfrm>
            <a:off x="5398920" y="6321600"/>
            <a:ext cx="932760" cy="212040"/>
          </a:xfrm>
          <a:prstGeom prst="rect">
            <a:avLst/>
          </a:prstGeom>
          <a:solidFill>
            <a:srgbClr val="9AC04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" name="CustomShape 5"/>
          <p:cNvSpPr/>
          <p:nvPr/>
        </p:nvSpPr>
        <p:spPr>
          <a:xfrm>
            <a:off x="0" y="6321600"/>
            <a:ext cx="5360040" cy="54540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8" name="CustomShape 6"/>
          <p:cNvSpPr/>
          <p:nvPr/>
        </p:nvSpPr>
        <p:spPr>
          <a:xfrm>
            <a:off x="4557600" y="6564240"/>
            <a:ext cx="4604400" cy="30240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CustomShape 7"/>
          <p:cNvSpPr/>
          <p:nvPr/>
        </p:nvSpPr>
        <p:spPr>
          <a:xfrm flipV="1">
            <a:off x="2376360" y="774360"/>
            <a:ext cx="6763680" cy="21024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0" name="CustomShape 8"/>
          <p:cNvSpPr/>
          <p:nvPr/>
        </p:nvSpPr>
        <p:spPr>
          <a:xfrm>
            <a:off x="0" y="777960"/>
            <a:ext cx="1112040" cy="21204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1" name="CustomShape 9"/>
          <p:cNvSpPr/>
          <p:nvPr/>
        </p:nvSpPr>
        <p:spPr>
          <a:xfrm>
            <a:off x="1287360" y="777960"/>
            <a:ext cx="932760" cy="212040"/>
          </a:xfrm>
          <a:prstGeom prst="rect">
            <a:avLst/>
          </a:prstGeom>
          <a:solidFill>
            <a:srgbClr val="EBB304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GB" sz="4400">
                <a:latin typeface="Arial"/>
              </a:rPr>
              <a:t>Fai clic per modificare il formato del testo del titolo</a:t>
            </a:r>
            <a:endParaRPr/>
          </a:p>
        </p:txBody>
      </p:sp>
      <p:sp>
        <p:nvSpPr>
          <p:cNvPr id="103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GB" sz="3200">
                <a:latin typeface="Arial"/>
              </a:rPr>
              <a:t>Fai clic per modificare il formato del testo della struttura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GB" sz="2800">
                <a:latin typeface="Arial"/>
              </a:rPr>
              <a:t>Secondo livello struttura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GB" sz="2400">
                <a:latin typeface="Arial"/>
              </a:rPr>
              <a:t>Terzo livello struttura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GB" sz="2000">
                <a:latin typeface="Arial"/>
              </a:rPr>
              <a:t>Quarto livello struttura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"/>
          <p:cNvPicPr/>
          <p:nvPr/>
        </p:nvPicPr>
        <p:blipFill>
          <a:blip r:embed="rId14"/>
          <a:stretch/>
        </p:blipFill>
        <p:spPr>
          <a:xfrm>
            <a:off x="1440" y="2219400"/>
            <a:ext cx="1748520" cy="3044160"/>
          </a:xfrm>
          <a:prstGeom prst="rect">
            <a:avLst/>
          </a:prstGeom>
          <a:ln w="9360">
            <a:noFill/>
          </a:ln>
        </p:spPr>
      </p:pic>
      <p:sp>
        <p:nvSpPr>
          <p:cNvPr id="139" name="CustomShape 1"/>
          <p:cNvSpPr/>
          <p:nvPr/>
        </p:nvSpPr>
        <p:spPr>
          <a:xfrm>
            <a:off x="6334200" y="6321600"/>
            <a:ext cx="932760" cy="212040"/>
          </a:xfrm>
          <a:prstGeom prst="rect">
            <a:avLst/>
          </a:prstGeom>
          <a:solidFill>
            <a:srgbClr val="EBB304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2"/>
          <p:cNvSpPr/>
          <p:nvPr/>
        </p:nvSpPr>
        <p:spPr>
          <a:xfrm>
            <a:off x="8201160" y="6321600"/>
            <a:ext cx="932760" cy="212040"/>
          </a:xfrm>
          <a:prstGeom prst="rect">
            <a:avLst/>
          </a:prstGeom>
          <a:solidFill>
            <a:srgbClr val="7ED3DA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CustomShape 3"/>
          <p:cNvSpPr/>
          <p:nvPr/>
        </p:nvSpPr>
        <p:spPr>
          <a:xfrm>
            <a:off x="7278840" y="6321600"/>
            <a:ext cx="932760" cy="212040"/>
          </a:xfrm>
          <a:prstGeom prst="rect">
            <a:avLst/>
          </a:prstGeom>
          <a:solidFill>
            <a:srgbClr val="077945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CustomShape 4"/>
          <p:cNvSpPr/>
          <p:nvPr/>
        </p:nvSpPr>
        <p:spPr>
          <a:xfrm>
            <a:off x="5398920" y="6321600"/>
            <a:ext cx="932760" cy="212040"/>
          </a:xfrm>
          <a:prstGeom prst="rect">
            <a:avLst/>
          </a:prstGeom>
          <a:solidFill>
            <a:srgbClr val="9AC04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CustomShape 5"/>
          <p:cNvSpPr/>
          <p:nvPr/>
        </p:nvSpPr>
        <p:spPr>
          <a:xfrm>
            <a:off x="0" y="6321600"/>
            <a:ext cx="5360040" cy="54540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4" name="CustomShape 6"/>
          <p:cNvSpPr/>
          <p:nvPr/>
        </p:nvSpPr>
        <p:spPr>
          <a:xfrm>
            <a:off x="4557600" y="6564240"/>
            <a:ext cx="4604400" cy="30240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7"/>
          <p:cNvSpPr/>
          <p:nvPr/>
        </p:nvSpPr>
        <p:spPr>
          <a:xfrm flipV="1">
            <a:off x="2376360" y="774360"/>
            <a:ext cx="6763680" cy="21024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CustomShape 8"/>
          <p:cNvSpPr/>
          <p:nvPr/>
        </p:nvSpPr>
        <p:spPr>
          <a:xfrm>
            <a:off x="0" y="777960"/>
            <a:ext cx="1112040" cy="212040"/>
          </a:xfrm>
          <a:prstGeom prst="rect">
            <a:avLst/>
          </a:prstGeom>
          <a:solidFill>
            <a:srgbClr val="045E66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7" name="CustomShape 9"/>
          <p:cNvSpPr/>
          <p:nvPr/>
        </p:nvSpPr>
        <p:spPr>
          <a:xfrm>
            <a:off x="1287360" y="777960"/>
            <a:ext cx="932760" cy="212040"/>
          </a:xfrm>
          <a:prstGeom prst="rect">
            <a:avLst/>
          </a:prstGeom>
          <a:solidFill>
            <a:srgbClr val="EBB304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PlaceHolder 10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GB" sz="4400">
                <a:latin typeface="Arial"/>
              </a:rPr>
              <a:t>Fai clic per modificare il formato del testo del titolo</a:t>
            </a:r>
            <a:endParaRPr/>
          </a:p>
        </p:txBody>
      </p:sp>
      <p:sp>
        <p:nvSpPr>
          <p:cNvPr id="149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GB" sz="3200">
                <a:latin typeface="Arial"/>
              </a:rPr>
              <a:t>Fai clic per modificare il formato del testo della struttura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GB" sz="2800">
                <a:latin typeface="Arial"/>
              </a:rPr>
              <a:t>Secondo livello struttura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GB" sz="2400">
                <a:latin typeface="Arial"/>
              </a:rPr>
              <a:t>Terzo livello struttura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GB" sz="2000">
                <a:latin typeface="Arial"/>
              </a:rPr>
              <a:t>Quarto livello struttura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GB" sz="2000">
                <a:latin typeface="Arial"/>
              </a:rPr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0" y="1052640"/>
            <a:ext cx="914004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r>
              <a:rPr lang="en-GB" sz="4000" b="1" strike="noStrike">
                <a:solidFill>
                  <a:srgbClr val="000000"/>
                </a:solidFill>
                <a:latin typeface="Trebuchet MS"/>
                <a:ea typeface="SimSun"/>
              </a:rPr>
              <a:t> </a:t>
            </a:r>
            <a:r>
              <a:rPr lang="en-GB" sz="4000" b="1" strike="noStrike">
                <a:solidFill>
                  <a:srgbClr val="000000"/>
                </a:solidFill>
                <a:latin typeface="Trebuchet MS"/>
                <a:ea typeface="MS PGothic"/>
              </a:rPr>
              <a:t>Improving the health status of the animal to enhance the quality of milk</a:t>
            </a:r>
            <a:endParaRPr/>
          </a:p>
        </p:txBody>
      </p:sp>
      <p:sp>
        <p:nvSpPr>
          <p:cNvPr id="190" name="CustomShape 2"/>
          <p:cNvSpPr/>
          <p:nvPr/>
        </p:nvSpPr>
        <p:spPr>
          <a:xfrm>
            <a:off x="1116000" y="2952000"/>
            <a:ext cx="6980760" cy="87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b="1" strike="noStrike">
                <a:solidFill>
                  <a:srgbClr val="000000"/>
                </a:solidFill>
                <a:latin typeface="Arial"/>
                <a:ea typeface="MS PGothic"/>
              </a:rPr>
              <a:t>Defining blood and milk biomarkers for healthy status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GB" sz="1600" b="1" strike="noStrike">
                <a:solidFill>
                  <a:srgbClr val="000000"/>
                </a:solidFill>
                <a:latin typeface="Arial"/>
                <a:ea typeface="MS PGothic"/>
              </a:rPr>
              <a:t>Francesco Napolitano *</a:t>
            </a:r>
            <a:endParaRPr/>
          </a:p>
        </p:txBody>
      </p:sp>
      <p:sp>
        <p:nvSpPr>
          <p:cNvPr id="191" name="CustomShape 3"/>
          <p:cNvSpPr/>
          <p:nvPr/>
        </p:nvSpPr>
        <p:spPr>
          <a:xfrm>
            <a:off x="648000" y="4477680"/>
            <a:ext cx="7896600" cy="87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b="1" strike="noStrike">
                <a:solidFill>
                  <a:srgbClr val="00000A"/>
                </a:solidFill>
                <a:latin typeface="Arial"/>
                <a:ea typeface="Times New Roman"/>
              </a:rPr>
              <a:t>OMICS technologies for analyzing diseases in livestock species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GB" sz="1600" b="1" strike="noStrike">
                <a:solidFill>
                  <a:srgbClr val="00000A"/>
                </a:solidFill>
                <a:latin typeface="Arial"/>
                <a:ea typeface="Times New Roman"/>
              </a:rPr>
              <a:t>Cinzia Marchitelli *</a:t>
            </a:r>
            <a:endParaRPr/>
          </a:p>
        </p:txBody>
      </p:sp>
      <p:sp>
        <p:nvSpPr>
          <p:cNvPr id="192" name="CustomShape 4"/>
          <p:cNvSpPr/>
          <p:nvPr/>
        </p:nvSpPr>
        <p:spPr>
          <a:xfrm>
            <a:off x="864000" y="5832000"/>
            <a:ext cx="7916760" cy="34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GB" b="1" strike="noStrike">
                <a:solidFill>
                  <a:srgbClr val="000000"/>
                </a:solidFill>
                <a:latin typeface="Arial"/>
                <a:ea typeface="DejaVu Sans"/>
              </a:rPr>
              <a:t>* </a:t>
            </a:r>
            <a:r>
              <a:rPr lang="en-GB" sz="1200" b="1" i="1" strike="noStrike">
                <a:solidFill>
                  <a:srgbClr val="000000"/>
                </a:solidFill>
                <a:latin typeface="Arial"/>
                <a:ea typeface="DejaVu Sans"/>
              </a:rPr>
              <a:t>Animal Production</a:t>
            </a:r>
            <a:r>
              <a:rPr lang="en-GB" sz="1200" b="1" i="1" strike="noStrike">
                <a:solidFill>
                  <a:srgbClr val="000000"/>
                </a:solidFill>
                <a:latin typeface="Arial"/>
                <a:ea typeface="MS PGothic"/>
              </a:rPr>
              <a:t> Research Centre of CREA - </a:t>
            </a:r>
            <a:r>
              <a:rPr lang="en-GB" sz="1200" i="1" strike="noStrike">
                <a:solidFill>
                  <a:srgbClr val="000000"/>
                </a:solidFill>
                <a:latin typeface="Arial"/>
                <a:ea typeface="MS PGothic"/>
              </a:rPr>
              <a:t>Italian</a:t>
            </a:r>
            <a:r>
              <a:rPr lang="en-GB" sz="1200" b="1" i="1" strike="noStrike">
                <a:solidFill>
                  <a:srgbClr val="000000"/>
                </a:solidFill>
                <a:latin typeface="Arial"/>
                <a:ea typeface="MS PGothic"/>
              </a:rPr>
              <a:t> </a:t>
            </a:r>
            <a:r>
              <a:rPr lang="en-GB" sz="1200" i="1" strike="noStrike">
                <a:solidFill>
                  <a:srgbClr val="000000"/>
                </a:solidFill>
                <a:latin typeface="Arial"/>
                <a:ea typeface="SimSun"/>
              </a:rPr>
              <a:t>Council for Agricultural Research and Economics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457200" y="6245280"/>
            <a:ext cx="2129760" cy="472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4" name="CustomShape 2"/>
          <p:cNvSpPr/>
          <p:nvPr/>
        </p:nvSpPr>
        <p:spPr>
          <a:xfrm>
            <a:off x="4894200" y="6583320"/>
            <a:ext cx="4245840" cy="472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>
              <a:lnSpc>
                <a:spcPct val="100000"/>
              </a:lnSpc>
            </a:pPr>
            <a:fld id="{99BA00A2-3A0D-4828-8B0D-CE1EE8F44BFD}" type="slidenum">
              <a:rPr lang="en-GB" sz="1400" strike="noStrike">
                <a:solidFill>
                  <a:srgbClr val="EBB304"/>
                </a:solidFill>
                <a:latin typeface="Trebuchet MS"/>
                <a:ea typeface="SimSun"/>
              </a:rPr>
              <a:t>2</a:t>
            </a:fld>
            <a:endParaRPr/>
          </a:p>
        </p:txBody>
      </p:sp>
      <p:sp>
        <p:nvSpPr>
          <p:cNvPr id="195" name="CustomShape 3"/>
          <p:cNvSpPr/>
          <p:nvPr/>
        </p:nvSpPr>
        <p:spPr>
          <a:xfrm>
            <a:off x="179280" y="-100080"/>
            <a:ext cx="8852760" cy="11390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6" name="CustomShape 4"/>
          <p:cNvSpPr/>
          <p:nvPr/>
        </p:nvSpPr>
        <p:spPr>
          <a:xfrm>
            <a:off x="1008000" y="1368000"/>
            <a:ext cx="7980840" cy="2368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Periparturient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 phase: the last 1 to 2 months of gestation and </a:t>
            </a:r>
            <a:endParaRPr dirty="0"/>
          </a:p>
          <a:p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		</a:t>
            </a:r>
            <a:r>
              <a:rPr lang="en-GB" sz="2000" dirty="0">
                <a:solidFill>
                  <a:srgbClr val="00000A"/>
                </a:solidFill>
                <a:latin typeface="Arial"/>
                <a:ea typeface="Times New Roman"/>
              </a:rPr>
              <a:t> </a:t>
            </a:r>
            <a:r>
              <a:rPr lang="en-GB" sz="2000" dirty="0" smtClean="0">
                <a:solidFill>
                  <a:srgbClr val="00000A"/>
                </a:solidFill>
                <a:latin typeface="Arial"/>
                <a:ea typeface="Times New Roman"/>
              </a:rPr>
              <a:t>       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the 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first few months after delivery</a:t>
            </a:r>
            <a:endParaRPr dirty="0"/>
          </a:p>
          <a:p>
            <a:endParaRPr dirty="0"/>
          </a:p>
          <a:p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	Transition phase: 3 weeks before to 3 weeks after parturition.</a:t>
            </a:r>
            <a:endParaRPr dirty="0"/>
          </a:p>
          <a:p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These phases are characterized by dramatic changes in metabolism and host defence mechanisms,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that are associated with an increased risk of disease. </a:t>
            </a:r>
            <a:endParaRPr dirty="0"/>
          </a:p>
        </p:txBody>
      </p:sp>
      <p:sp>
        <p:nvSpPr>
          <p:cNvPr id="197" name="CustomShape 5"/>
          <p:cNvSpPr/>
          <p:nvPr/>
        </p:nvSpPr>
        <p:spPr>
          <a:xfrm>
            <a:off x="447480" y="4246920"/>
            <a:ext cx="8541360" cy="179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Transition phase is an extremely critical period for dairy cows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 because innate and adaptive immune </a:t>
            </a:r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defense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 mechanisms are weakest.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They are exposed to considerable hormonal changes and sudden onset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 of milk production, which impairs immune </a:t>
            </a:r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defense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 mechanisms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.</a:t>
            </a:r>
          </a:p>
          <a:p>
            <a:pPr algn="ctr">
              <a:lnSpc>
                <a:spcPct val="100000"/>
              </a:lnSpc>
            </a:pPr>
            <a:r>
              <a:rPr lang="en-GB" sz="8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 </a:t>
            </a:r>
            <a:endParaRPr sz="800" dirty="0"/>
          </a:p>
          <a:p>
            <a:pPr algn="ctr">
              <a:lnSpc>
                <a:spcPct val="100000"/>
              </a:lnSpc>
            </a:pP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Kehrli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 et al., 1989; Mallard et al., 1998; Kimura et al., 1999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4894200" y="6583320"/>
            <a:ext cx="4245840" cy="472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>
              <a:lnSpc>
                <a:spcPct val="100000"/>
              </a:lnSpc>
            </a:pPr>
            <a:fld id="{EC033590-BE4E-46D0-B6A0-BACCE6555609}" type="slidenum">
              <a:rPr lang="en-GB" sz="1400" strike="noStrike">
                <a:solidFill>
                  <a:srgbClr val="EBB304"/>
                </a:solidFill>
                <a:latin typeface="Arial"/>
                <a:ea typeface="SimSun"/>
              </a:rPr>
              <a:t>3</a:t>
            </a:fld>
            <a:endParaRPr/>
          </a:p>
        </p:txBody>
      </p:sp>
      <p:sp>
        <p:nvSpPr>
          <p:cNvPr id="199" name="CustomShape 2"/>
          <p:cNvSpPr/>
          <p:nvPr/>
        </p:nvSpPr>
        <p:spPr>
          <a:xfrm>
            <a:off x="252360" y="189000"/>
            <a:ext cx="8563680" cy="391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0" name="CustomShape 3"/>
          <p:cNvSpPr/>
          <p:nvPr/>
        </p:nvSpPr>
        <p:spPr>
          <a:xfrm>
            <a:off x="990720" y="1981080"/>
            <a:ext cx="2815560" cy="8341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/>
          <a:lstStyle/>
          <a:p>
            <a:pPr>
              <a:lnSpc>
                <a:spcPct val="100000"/>
              </a:lnSpc>
            </a:pPr>
            <a:r>
              <a:rPr lang="en-GB" b="1" strike="noStrike">
                <a:solidFill>
                  <a:srgbClr val="002060"/>
                </a:solidFill>
                <a:latin typeface="Courier New"/>
                <a:ea typeface="SimSun"/>
              </a:rPr>
              <a:t> </a:t>
            </a:r>
            <a:endParaRPr/>
          </a:p>
        </p:txBody>
      </p:sp>
      <p:sp>
        <p:nvSpPr>
          <p:cNvPr id="201" name="CustomShape 4"/>
          <p:cNvSpPr/>
          <p:nvPr/>
        </p:nvSpPr>
        <p:spPr>
          <a:xfrm>
            <a:off x="620640" y="4653000"/>
            <a:ext cx="2920320" cy="3610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b="1" strike="noStrike">
                <a:solidFill>
                  <a:srgbClr val="002060"/>
                </a:solidFill>
                <a:latin typeface="Courier New"/>
                <a:ea typeface="SimSun"/>
              </a:rPr>
              <a:t> </a:t>
            </a:r>
            <a:endParaRPr/>
          </a:p>
        </p:txBody>
      </p:sp>
      <p:sp>
        <p:nvSpPr>
          <p:cNvPr id="202" name="CustomShape 5"/>
          <p:cNvSpPr/>
          <p:nvPr/>
        </p:nvSpPr>
        <p:spPr>
          <a:xfrm>
            <a:off x="599400" y="1355760"/>
            <a:ext cx="8256240" cy="1512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i="1" strike="noStrike">
                <a:solidFill>
                  <a:srgbClr val="00000A"/>
                </a:solidFill>
                <a:latin typeface="Arial"/>
                <a:ea typeface="Times New Roman"/>
              </a:rPr>
              <a:t>Petrera et al. (2014) </a:t>
            </a:r>
            <a:r>
              <a:rPr lang="en-GB" sz="2000" strike="noStrike">
                <a:solidFill>
                  <a:srgbClr val="00000A"/>
                </a:solidFill>
                <a:latin typeface="Arial"/>
                <a:ea typeface="Times New Roman"/>
              </a:rPr>
              <a:t>evaluated blood metabolites during transition phase and showed that the largest and most rapid change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A"/>
                </a:solidFill>
                <a:latin typeface="Arial"/>
                <a:ea typeface="Times New Roman"/>
              </a:rPr>
              <a:t>in blood metabolite levels occurred within: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A"/>
                </a:solidFill>
                <a:latin typeface="Arial"/>
                <a:ea typeface="Times New Roman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A"/>
                </a:solidFill>
                <a:latin typeface="Arial"/>
                <a:ea typeface="Times New Roman"/>
              </a:rPr>
              <a:t>1 week prior to the 2 weeks after parturition.</a:t>
            </a:r>
            <a:endParaRPr/>
          </a:p>
        </p:txBody>
      </p:sp>
      <p:sp>
        <p:nvSpPr>
          <p:cNvPr id="203" name="CustomShape 6"/>
          <p:cNvSpPr/>
          <p:nvPr/>
        </p:nvSpPr>
        <p:spPr>
          <a:xfrm>
            <a:off x="882360" y="3496680"/>
            <a:ext cx="7689600" cy="20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The period of transition between late pregnancy and early lactation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presents metabolic challenge due to the high-yielding dairy cow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 </a:t>
            </a:r>
            <a:r>
              <a:rPr lang="en-GB" sz="2000" b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Haematochemical</a:t>
            </a:r>
            <a:r>
              <a:rPr lang="en-GB" sz="2000" b="1" strike="noStrike" dirty="0">
                <a:solidFill>
                  <a:srgbClr val="00000A"/>
                </a:solidFill>
                <a:latin typeface="Arial"/>
                <a:ea typeface="Times New Roman"/>
              </a:rPr>
              <a:t> profiles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are important in evaluating the health status of animals during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this transition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.</a:t>
            </a:r>
          </a:p>
          <a:p>
            <a:pPr algn="ctr">
              <a:lnSpc>
                <a:spcPct val="100000"/>
              </a:lnSpc>
            </a:pPr>
            <a:endParaRPr sz="800" dirty="0"/>
          </a:p>
          <a:p>
            <a:pPr algn="ctr">
              <a:lnSpc>
                <a:spcPct val="100000"/>
              </a:lnSpc>
            </a:pP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Hagawane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 et al., 2009; Bell, 2000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1"/>
          <p:cNvSpPr/>
          <p:nvPr/>
        </p:nvSpPr>
        <p:spPr>
          <a:xfrm>
            <a:off x="457200" y="6245280"/>
            <a:ext cx="2129760" cy="472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CustomShape 2"/>
          <p:cNvSpPr/>
          <p:nvPr/>
        </p:nvSpPr>
        <p:spPr>
          <a:xfrm>
            <a:off x="4894200" y="6583320"/>
            <a:ext cx="4245840" cy="472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>
              <a:lnSpc>
                <a:spcPct val="100000"/>
              </a:lnSpc>
            </a:pPr>
            <a:fld id="{2AEDD808-481B-49FF-9E06-BB9063738CD8}" type="slidenum">
              <a:rPr lang="en-GB" sz="1400" strike="noStrike">
                <a:solidFill>
                  <a:srgbClr val="EBB304"/>
                </a:solidFill>
                <a:latin typeface="Trebuchet MS"/>
                <a:ea typeface="SimSun"/>
              </a:rPr>
              <a:t>4</a:t>
            </a:fld>
            <a:endParaRPr/>
          </a:p>
        </p:txBody>
      </p:sp>
      <p:sp>
        <p:nvSpPr>
          <p:cNvPr id="206" name="CustomShape 3"/>
          <p:cNvSpPr/>
          <p:nvPr/>
        </p:nvSpPr>
        <p:spPr>
          <a:xfrm>
            <a:off x="252360" y="1123920"/>
            <a:ext cx="8887680" cy="46918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7" name="CustomShape 4"/>
          <p:cNvSpPr/>
          <p:nvPr/>
        </p:nvSpPr>
        <p:spPr>
          <a:xfrm>
            <a:off x="1259632" y="1080000"/>
            <a:ext cx="7880408" cy="5213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trike="noStrike" dirty="0">
                <a:solidFill>
                  <a:srgbClr val="000000"/>
                </a:solidFill>
                <a:latin typeface="Arial"/>
                <a:ea typeface="DejaVu Sans"/>
              </a:rPr>
              <a:t>T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he 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Haematochemical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profiles could include: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Blood Cells 		- 	Total White and Red cells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Renal Function 		- 	Urea nitrogen and 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Creatinine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Blood Metabolite  	-	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Non-Esterified Fatty Acids 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(</a:t>
            </a:r>
            <a:r>
              <a:rPr lang="en-GB" sz="2000" b="1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NEFA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)     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				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Beta-</a:t>
            </a:r>
            <a:r>
              <a:rPr lang="en-GB" sz="2000" strike="noStrike" dirty="0" err="1" smtClean="0">
                <a:solidFill>
                  <a:srgbClr val="00000A"/>
                </a:solidFill>
                <a:latin typeface="Arial"/>
                <a:ea typeface="Times New Roman"/>
              </a:rPr>
              <a:t>Hydroxybutyrate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 </a:t>
            </a:r>
            <a:r>
              <a:rPr lang="en-GB" sz="2000" b="1" strike="noStrike" dirty="0">
                <a:solidFill>
                  <a:srgbClr val="00000A"/>
                </a:solidFill>
                <a:latin typeface="Arial"/>
                <a:ea typeface="Times New Roman"/>
              </a:rPr>
              <a:t>(BHBA)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b="1" strike="noStrike" dirty="0">
                <a:solidFill>
                  <a:srgbClr val="00000A"/>
                </a:solidFill>
                <a:latin typeface="Arial"/>
                <a:ea typeface="Times New Roman"/>
              </a:rPr>
              <a:t>				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Glucose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				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Albumin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				</a:t>
            </a:r>
            <a:r>
              <a:rPr lang="en-GB" sz="2000" strike="noStrike" dirty="0" err="1" smtClean="0">
                <a:solidFill>
                  <a:srgbClr val="00000A"/>
                </a:solidFill>
                <a:latin typeface="Arial"/>
                <a:ea typeface="Times New Roman"/>
              </a:rPr>
              <a:t>Cholestrerol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				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Triglycerides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Macro 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Minerals	 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	- 	Calcium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				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Phosphorous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				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Magnesium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179280" y="260280"/>
            <a:ext cx="8708400" cy="60840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222222"/>
                </a:solidFill>
                <a:latin typeface="Trebuchet MS"/>
                <a:ea typeface="SimSun"/>
              </a:rPr>
              <a:t>    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09" name="CustomShape 2"/>
          <p:cNvSpPr/>
          <p:nvPr/>
        </p:nvSpPr>
        <p:spPr>
          <a:xfrm>
            <a:off x="939600" y="1080000"/>
            <a:ext cx="8044920" cy="265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In </a:t>
            </a:r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periparturient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 animals increasing numbers of total white blood cells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are found in the peripheral blood,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mainly due to a rise in neutrophil concentration.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Peak values are observed at parturition,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but levels decline shortly after and reach basal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conditions within 2 weeks postpartum</a:t>
            </a:r>
            <a:r>
              <a:rPr lang="en-GB" sz="2000" strike="noStrike" dirty="0" smtClean="0">
                <a:solidFill>
                  <a:srgbClr val="00000A"/>
                </a:solidFill>
                <a:latin typeface="Arial"/>
                <a:ea typeface="Times New Roman"/>
              </a:rPr>
              <a:t>.</a:t>
            </a:r>
          </a:p>
          <a:p>
            <a:pPr algn="ctr">
              <a:lnSpc>
                <a:spcPct val="100000"/>
              </a:lnSpc>
            </a:pPr>
            <a:endParaRPr sz="800" dirty="0"/>
          </a:p>
          <a:p>
            <a:pPr algn="ctr">
              <a:lnSpc>
                <a:spcPct val="100000"/>
              </a:lnSpc>
            </a:pP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Detilleux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 et al., 1995; </a:t>
            </a: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Klinkon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 and </a:t>
            </a: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Zadnik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, 1999; </a:t>
            </a: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Orrù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 et al., 2012</a:t>
            </a:r>
            <a:endParaRPr dirty="0"/>
          </a:p>
        </p:txBody>
      </p:sp>
      <p:sp>
        <p:nvSpPr>
          <p:cNvPr id="210" name="CustomShape 3"/>
          <p:cNvSpPr/>
          <p:nvPr/>
        </p:nvSpPr>
        <p:spPr>
          <a:xfrm>
            <a:off x="1512000" y="4284000"/>
            <a:ext cx="6861960" cy="1513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High blood concentrations of glucocorticoids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have been suggested as an explanation for the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increased neutrophil count around parturition. </a:t>
            </a:r>
            <a:endParaRPr lang="en-GB" sz="2000" strike="noStrike" dirty="0" smtClean="0">
              <a:solidFill>
                <a:srgbClr val="00000A"/>
              </a:solidFill>
              <a:latin typeface="Arial"/>
              <a:ea typeface="Times New Roman"/>
            </a:endParaRPr>
          </a:p>
          <a:p>
            <a:pPr algn="ctr">
              <a:lnSpc>
                <a:spcPct val="100000"/>
              </a:lnSpc>
            </a:pPr>
            <a:endParaRPr sz="800" dirty="0"/>
          </a:p>
          <a:p>
            <a:pPr algn="ctr">
              <a:lnSpc>
                <a:spcPct val="100000"/>
              </a:lnSpc>
            </a:pP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Burton et al., 1995; Lee and </a:t>
            </a: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Kehrli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, 1998; </a:t>
            </a: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Kehrli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 et al., 1999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108000" y="260280"/>
            <a:ext cx="9032040" cy="56286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2" name="CustomShape 2"/>
          <p:cNvSpPr/>
          <p:nvPr/>
        </p:nvSpPr>
        <p:spPr>
          <a:xfrm>
            <a:off x="1224000" y="1584000"/>
            <a:ext cx="7546320" cy="364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Experimental injections with synthetic glucocorticoids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to create artificial stress similar to that in the 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periparturient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period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induced marked 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neutrophilia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and down-regulation of  L-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selectin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(a cell adhesion molecule found on lymphocytes)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on neutrophil membranes.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200" b="1" strike="noStrike" dirty="0">
                <a:solidFill>
                  <a:srgbClr val="000000"/>
                </a:solidFill>
                <a:latin typeface="Arial"/>
                <a:ea typeface="DejaVu Sans"/>
              </a:rPr>
              <a:t>The neutrophils became less able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200" b="1" strike="noStrike" dirty="0">
                <a:solidFill>
                  <a:srgbClr val="000000"/>
                </a:solidFill>
                <a:latin typeface="Arial"/>
                <a:ea typeface="DejaVu Sans"/>
              </a:rPr>
              <a:t> to migrate at the site of inflammation and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200" b="1" strike="noStrike" dirty="0">
                <a:solidFill>
                  <a:srgbClr val="000000"/>
                </a:solidFill>
                <a:latin typeface="Arial"/>
                <a:ea typeface="DejaVu Sans"/>
              </a:rPr>
              <a:t> the susceptibility to infections increased </a:t>
            </a:r>
            <a:endParaRPr dirty="0"/>
          </a:p>
          <a:p>
            <a:pPr algn="ctr">
              <a:lnSpc>
                <a:spcPct val="100000"/>
              </a:lnSpc>
            </a:pPr>
            <a:endParaRPr sz="800" dirty="0"/>
          </a:p>
          <a:p>
            <a:pPr algn="ctr">
              <a:lnSpc>
                <a:spcPct val="100000"/>
              </a:lnSpc>
            </a:pPr>
            <a:r>
              <a:rPr lang="en-GB" i="1" strike="noStrike" dirty="0">
                <a:solidFill>
                  <a:srgbClr val="000000"/>
                </a:solidFill>
                <a:latin typeface="Arial"/>
                <a:ea typeface="DejaVu Sans"/>
              </a:rPr>
              <a:t>Burton et al., 1995; Nakagawa et al., 1999; </a:t>
            </a:r>
            <a:r>
              <a:rPr lang="en-GB" i="1" strike="noStrike" dirty="0" err="1">
                <a:solidFill>
                  <a:srgbClr val="000000"/>
                </a:solidFill>
                <a:latin typeface="Arial"/>
                <a:ea typeface="DejaVu Sans"/>
              </a:rPr>
              <a:t>Kulberg</a:t>
            </a:r>
            <a:r>
              <a:rPr lang="en-GB" i="1" strike="noStrike" dirty="0">
                <a:solidFill>
                  <a:srgbClr val="000000"/>
                </a:solidFill>
                <a:latin typeface="Arial"/>
                <a:ea typeface="DejaVu Sans"/>
              </a:rPr>
              <a:t> et al., 2002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ustomShape 1"/>
          <p:cNvSpPr/>
          <p:nvPr/>
        </p:nvSpPr>
        <p:spPr>
          <a:xfrm>
            <a:off x="0" y="998640"/>
            <a:ext cx="9140040" cy="3610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GB" strike="noStrike">
                <a:solidFill>
                  <a:srgbClr val="000000"/>
                </a:solidFill>
                <a:latin typeface="Arial"/>
                <a:ea typeface="SimSun"/>
              </a:rPr>
              <a:t> </a:t>
            </a:r>
            <a:endParaRPr/>
          </a:p>
        </p:txBody>
      </p:sp>
      <p:sp>
        <p:nvSpPr>
          <p:cNvPr id="214" name="CustomShape 2"/>
          <p:cNvSpPr/>
          <p:nvPr/>
        </p:nvSpPr>
        <p:spPr>
          <a:xfrm>
            <a:off x="1440000" y="2124000"/>
            <a:ext cx="7074000" cy="208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Red blood cell count, </a:t>
            </a:r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hemoglobin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, </a:t>
            </a:r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hematocrit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,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mean corpuscular volume and mean corpuscular </a:t>
            </a:r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hemoglobin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decreased after calving,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whereas total platelet number increased. </a:t>
            </a:r>
            <a:endParaRPr dirty="0"/>
          </a:p>
          <a:p>
            <a:pPr algn="ctr">
              <a:lnSpc>
                <a:spcPct val="100000"/>
              </a:lnSpc>
            </a:pPr>
            <a:endParaRPr sz="1000" dirty="0"/>
          </a:p>
          <a:p>
            <a:pPr algn="ctr">
              <a:lnSpc>
                <a:spcPct val="100000"/>
              </a:lnSpc>
            </a:pP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Klinkon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 and </a:t>
            </a: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Zadnik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, 1999; </a:t>
            </a: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Orrù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 et al., 2012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1119338" y="1124744"/>
            <a:ext cx="7567920" cy="4941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Renal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function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principally represented by Urea and 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Creatinine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concentrations,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is affected by different physiological phases.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Blood Urea Nitrogen is a measure of tissue mobilization during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the 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periparturient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period</a:t>
            </a:r>
            <a:r>
              <a:rPr lang="en-GB" sz="2000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</a:p>
          <a:p>
            <a:pPr algn="ctr">
              <a:lnSpc>
                <a:spcPct val="100000"/>
              </a:lnSpc>
            </a:pPr>
            <a:endParaRPr sz="800" dirty="0"/>
          </a:p>
          <a:p>
            <a:pPr algn="ctr">
              <a:lnSpc>
                <a:spcPct val="100000"/>
              </a:lnSpc>
            </a:pPr>
            <a:r>
              <a:rPr lang="en-GB" i="1" strike="noStrike" dirty="0" err="1" smtClean="0">
                <a:solidFill>
                  <a:srgbClr val="000000"/>
                </a:solidFill>
                <a:latin typeface="Arial"/>
                <a:ea typeface="DejaVu Sans"/>
              </a:rPr>
              <a:t>Rastani</a:t>
            </a:r>
            <a:r>
              <a:rPr lang="en-GB" i="1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i="1" strike="noStrike" dirty="0">
                <a:solidFill>
                  <a:srgbClr val="000000"/>
                </a:solidFill>
                <a:latin typeface="Arial"/>
                <a:ea typeface="DejaVu Sans"/>
              </a:rPr>
              <a:t>et al., 2006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Creatinine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serum level show the higher levels during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the late pregnancy and early lactation.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The increase in serum 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Creatinine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levels could be attributed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to the development of the foetal musculature</a:t>
            </a:r>
            <a:r>
              <a:rPr lang="en-GB" sz="2000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</a:p>
          <a:p>
            <a:pPr algn="ctr">
              <a:lnSpc>
                <a:spcPct val="100000"/>
              </a:lnSpc>
            </a:pPr>
            <a:r>
              <a:rPr lang="en-GB" sz="800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sz="800" dirty="0"/>
          </a:p>
          <a:p>
            <a:pPr algn="ctr">
              <a:lnSpc>
                <a:spcPct val="100000"/>
              </a:lnSpc>
            </a:pPr>
            <a:r>
              <a:rPr lang="en-GB" i="1" strike="noStrike" dirty="0" err="1">
                <a:solidFill>
                  <a:srgbClr val="000000"/>
                </a:solidFill>
                <a:latin typeface="Arial"/>
                <a:ea typeface="DejaVu Sans"/>
              </a:rPr>
              <a:t>Piccione</a:t>
            </a:r>
            <a:r>
              <a:rPr lang="en-GB" i="1" strike="noStrike" dirty="0">
                <a:solidFill>
                  <a:srgbClr val="000000"/>
                </a:solidFill>
                <a:latin typeface="Arial"/>
                <a:ea typeface="DejaVu Sans"/>
              </a:rPr>
              <a:t> et al., 2012; </a:t>
            </a:r>
            <a:r>
              <a:rPr lang="en-GB" i="1" strike="noStrike" dirty="0" err="1">
                <a:solidFill>
                  <a:srgbClr val="000000"/>
                </a:solidFill>
                <a:latin typeface="Arial"/>
                <a:ea typeface="DejaVu Sans"/>
              </a:rPr>
              <a:t>Roubies</a:t>
            </a:r>
            <a:r>
              <a:rPr lang="en-GB" i="1" strike="noStrike" dirty="0">
                <a:solidFill>
                  <a:srgbClr val="000000"/>
                </a:solidFill>
                <a:latin typeface="Arial"/>
                <a:ea typeface="DejaVu Sans"/>
              </a:rPr>
              <a:t> et al., 2006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0" y="0"/>
            <a:ext cx="9140040" cy="6357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7" name="CustomShape 2"/>
          <p:cNvSpPr/>
          <p:nvPr/>
        </p:nvSpPr>
        <p:spPr>
          <a:xfrm>
            <a:off x="330480" y="1162440"/>
            <a:ext cx="8460360" cy="454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The transition from gestation to lactation is a period of great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METABOLIC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stress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for dairy cows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high rates of body condition score losses are associated with a severe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negative energy balance status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indicated by alterations in blood metabolite and hormone profiles</a:t>
            </a:r>
            <a:r>
              <a:rPr lang="en-GB" sz="2000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</a:p>
          <a:p>
            <a:pPr algn="ctr">
              <a:lnSpc>
                <a:spcPct val="100000"/>
              </a:lnSpc>
            </a:pPr>
            <a:endParaRPr sz="800" dirty="0"/>
          </a:p>
          <a:p>
            <a:pPr algn="ctr">
              <a:lnSpc>
                <a:spcPct val="100000"/>
              </a:lnSpc>
            </a:pPr>
            <a:r>
              <a:rPr lang="en-GB" i="1" strike="noStrike" dirty="0" err="1">
                <a:solidFill>
                  <a:srgbClr val="000000"/>
                </a:solidFill>
                <a:latin typeface="Arial"/>
                <a:ea typeface="DejaVu Sans"/>
              </a:rPr>
              <a:t>Wathes</a:t>
            </a:r>
            <a:r>
              <a:rPr lang="en-GB" i="1" strike="noStrike" dirty="0">
                <a:solidFill>
                  <a:srgbClr val="000000"/>
                </a:solidFill>
                <a:latin typeface="Arial"/>
                <a:ea typeface="DejaVu Sans"/>
              </a:rPr>
              <a:t> et al., 2009; Heck et al., 2009; Rollin et al., 2010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Specifically, high levels of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NEFA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and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BHBA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concentrations are indicative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of lipid mobilization and fatty acid oxidation</a:t>
            </a:r>
            <a:r>
              <a:rPr lang="en-GB" sz="2000" strike="noStrike" dirty="0" smtClean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</a:p>
          <a:p>
            <a:pPr algn="ctr">
              <a:lnSpc>
                <a:spcPct val="100000"/>
              </a:lnSpc>
            </a:pPr>
            <a:endParaRPr sz="800" dirty="0"/>
          </a:p>
          <a:p>
            <a:pPr algn="ctr">
              <a:lnSpc>
                <a:spcPct val="100000"/>
              </a:lnSpc>
            </a:pPr>
            <a:r>
              <a:rPr lang="en-GB" i="1" strike="noStrike" dirty="0" err="1">
                <a:solidFill>
                  <a:srgbClr val="000000"/>
                </a:solidFill>
                <a:latin typeface="Arial"/>
                <a:ea typeface="DejaVu Sans"/>
              </a:rPr>
              <a:t>Wathes</a:t>
            </a:r>
            <a:r>
              <a:rPr lang="en-GB" i="1" strike="noStrike" dirty="0">
                <a:solidFill>
                  <a:srgbClr val="000000"/>
                </a:solidFill>
                <a:latin typeface="Arial"/>
                <a:ea typeface="DejaVu Sans"/>
              </a:rPr>
              <a:t> et al., 2009; </a:t>
            </a:r>
            <a:r>
              <a:rPr lang="en-GB" i="1" strike="noStrike" dirty="0" err="1">
                <a:solidFill>
                  <a:srgbClr val="000000"/>
                </a:solidFill>
                <a:latin typeface="Arial"/>
                <a:ea typeface="DejaVu Sans"/>
              </a:rPr>
              <a:t>Sakha</a:t>
            </a:r>
            <a:r>
              <a:rPr lang="en-GB" i="1" strike="noStrike" dirty="0">
                <a:solidFill>
                  <a:srgbClr val="000000"/>
                </a:solidFill>
                <a:latin typeface="Arial"/>
                <a:ea typeface="DejaVu Sans"/>
              </a:rPr>
              <a:t> et al., 2006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-468560" y="1124744"/>
            <a:ext cx="9865096" cy="514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Higher circulating </a:t>
            </a:r>
            <a:r>
              <a:rPr lang="en-GB" sz="2000" b="1" strike="noStrike" dirty="0">
                <a:solidFill>
                  <a:srgbClr val="00000A"/>
                </a:solidFill>
                <a:latin typeface="Arial"/>
                <a:ea typeface="DejaVu Sans"/>
              </a:rPr>
              <a:t>NEFA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 concentrations in cows during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the </a:t>
            </a:r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DejaVu Sans"/>
              </a:rPr>
              <a:t>periparturient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 period have been associated with: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	- hepatic </a:t>
            </a:r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DejaVu Sans"/>
              </a:rPr>
              <a:t>lipidosis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 			</a:t>
            </a:r>
            <a:r>
              <a:rPr lang="en-GB" i="1" strike="noStrike" dirty="0" err="1" smtClean="0">
                <a:solidFill>
                  <a:srgbClr val="00000A"/>
                </a:solidFill>
                <a:latin typeface="Arial"/>
                <a:ea typeface="DejaVu Sans"/>
              </a:rPr>
              <a:t>Bobe</a:t>
            </a:r>
            <a:r>
              <a:rPr lang="en-GB" i="1" strike="noStrike" dirty="0" smtClean="0">
                <a:solidFill>
                  <a:srgbClr val="00000A"/>
                </a:solidFill>
                <a:latin typeface="Arial"/>
                <a:ea typeface="DejaVu Sans"/>
              </a:rPr>
              <a:t> 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DejaVu Sans"/>
              </a:rPr>
              <a:t>et al., 2004; </a:t>
            </a:r>
            <a:r>
              <a:rPr lang="en-GB" i="1" strike="noStrike" dirty="0" err="1">
                <a:solidFill>
                  <a:srgbClr val="00000A"/>
                </a:solidFill>
                <a:latin typeface="Arial"/>
                <a:ea typeface="DejaVu Sans"/>
              </a:rPr>
              <a:t>Ingvartsen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DejaVu Sans"/>
              </a:rPr>
              <a:t>, 2006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	- left displacement of the abomasum 	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DejaVu Sans"/>
              </a:rPr>
              <a:t>LeBlanc et al., 2005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	- retained placenta 			</a:t>
            </a:r>
            <a:r>
              <a:rPr lang="en-GB" i="1" strike="noStrike" dirty="0" smtClean="0">
                <a:solidFill>
                  <a:srgbClr val="00000A"/>
                </a:solidFill>
                <a:latin typeface="Arial"/>
                <a:ea typeface="DejaVu Sans"/>
              </a:rPr>
              <a:t>Quiroz-Rocha 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DejaVu Sans"/>
              </a:rPr>
              <a:t>et al., 2009</a:t>
            </a:r>
            <a:r>
              <a:rPr lang="en-GB" sz="2000" i="1" strike="noStrike" dirty="0">
                <a:solidFill>
                  <a:srgbClr val="00000A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	- mastitis 				</a:t>
            </a:r>
            <a:r>
              <a:rPr lang="en-GB" i="1" strike="noStrike" dirty="0" err="1" smtClean="0">
                <a:solidFill>
                  <a:srgbClr val="00000A"/>
                </a:solidFill>
                <a:latin typeface="Arial"/>
                <a:ea typeface="DejaVu Sans"/>
              </a:rPr>
              <a:t>Moyes</a:t>
            </a:r>
            <a:r>
              <a:rPr lang="en-GB" i="1" strike="noStrike" dirty="0" smtClean="0">
                <a:solidFill>
                  <a:srgbClr val="00000A"/>
                </a:solidFill>
                <a:latin typeface="Arial"/>
                <a:ea typeface="DejaVu Sans"/>
              </a:rPr>
              <a:t> 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DejaVu Sans"/>
              </a:rPr>
              <a:t>et al., 2009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Cows with subclinical </a:t>
            </a:r>
            <a:r>
              <a:rPr lang="en-GB" sz="2000" b="1" strike="noStrike" dirty="0">
                <a:solidFill>
                  <a:srgbClr val="00000A"/>
                </a:solidFill>
                <a:latin typeface="Arial"/>
                <a:ea typeface="DejaVu Sans"/>
              </a:rPr>
              <a:t>ketosis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 during the first 1 to 2 weeks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after calving are at greater risk for: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	- </a:t>
            </a:r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DejaVu Sans"/>
              </a:rPr>
              <a:t>metritis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 				</a:t>
            </a:r>
            <a:r>
              <a:rPr lang="en-GB" i="1" strike="noStrike" dirty="0" smtClean="0">
                <a:solidFill>
                  <a:srgbClr val="00000A"/>
                </a:solidFill>
                <a:latin typeface="Arial"/>
                <a:ea typeface="DejaVu Sans"/>
              </a:rPr>
              <a:t>Duffield 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DejaVu Sans"/>
              </a:rPr>
              <a:t>et al., 2009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	- left displaced abomasum 		</a:t>
            </a:r>
            <a:r>
              <a:rPr lang="en-GB" i="1" strike="noStrike" dirty="0" smtClean="0">
                <a:solidFill>
                  <a:srgbClr val="00000A"/>
                </a:solidFill>
                <a:latin typeface="Arial"/>
                <a:ea typeface="DejaVu Sans"/>
              </a:rPr>
              <a:t>LeBlanc 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DejaVu Sans"/>
              </a:rPr>
              <a:t>et al., 2005</a:t>
            </a:r>
            <a:r>
              <a:rPr lang="en-GB" sz="2000" i="1" strike="noStrike" dirty="0">
                <a:solidFill>
                  <a:srgbClr val="00000A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DejaVu Sans"/>
              </a:rPr>
              <a:t>	- incidence and severity of mastitis 	</a:t>
            </a:r>
            <a:r>
              <a:rPr lang="en-GB" i="1" strike="noStrike" dirty="0" smtClean="0">
                <a:solidFill>
                  <a:srgbClr val="00000A"/>
                </a:solidFill>
                <a:latin typeface="Arial"/>
                <a:ea typeface="DejaVu Sans"/>
              </a:rPr>
              <a:t>Kremer 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DejaVu Sans"/>
              </a:rPr>
              <a:t>et al., 1993; </a:t>
            </a:r>
            <a:r>
              <a:rPr lang="en-GB" i="1" strike="noStrike" dirty="0" err="1">
                <a:solidFill>
                  <a:srgbClr val="00000A"/>
                </a:solidFill>
                <a:latin typeface="Arial"/>
                <a:ea typeface="DejaVu Sans"/>
              </a:rPr>
              <a:t>Janosi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DejaVu Sans"/>
              </a:rPr>
              <a:t> et al., 2003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468360" y="980640"/>
            <a:ext cx="8203320" cy="5388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0" name="CustomShape 2"/>
          <p:cNvSpPr/>
          <p:nvPr/>
        </p:nvSpPr>
        <p:spPr>
          <a:xfrm>
            <a:off x="648000" y="1296000"/>
            <a:ext cx="8246160" cy="262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Glucose is required by phagocytic cells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for proliferation, survival and differentiation,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has been shown to be the preferred metabolic fuel during inflammation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for activated neutrophils, macrophages and lymphocytes.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Serum glucose concentrations are lowest in cows during early lactation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low availability may limit the immune function and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increase the risk of infection.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i="1" strike="noStrike">
                <a:solidFill>
                  <a:srgbClr val="000000"/>
                </a:solidFill>
                <a:latin typeface="Arial"/>
                <a:ea typeface="DejaVu Sans"/>
              </a:rPr>
              <a:t>Ingvartsen and Moyes, 2012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A"/>
                </a:solidFill>
                <a:latin typeface="Arial"/>
                <a:ea typeface="Times New Roman"/>
              </a:rPr>
              <a:t>Higher prepartal glucose was associated with increased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A"/>
                </a:solidFill>
                <a:latin typeface="Arial"/>
                <a:ea typeface="Times New Roman"/>
              </a:rPr>
              <a:t>incidence of lameness, mastitis, and milk fever.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A"/>
                </a:solidFill>
                <a:latin typeface="Arial"/>
                <a:ea typeface="Times New Roman"/>
              </a:rPr>
              <a:t>Lower prepartal glucose was associated with metritis and dystocia.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i="1" strike="noStrike">
                <a:solidFill>
                  <a:srgbClr val="00000A"/>
                </a:solidFill>
                <a:latin typeface="Arial"/>
                <a:ea typeface="Times New Roman"/>
              </a:rPr>
              <a:t>Moyes et al., 2013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179280" y="836640"/>
            <a:ext cx="8778240" cy="57096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22" name="CustomShape 2"/>
          <p:cNvSpPr/>
          <p:nvPr/>
        </p:nvSpPr>
        <p:spPr>
          <a:xfrm>
            <a:off x="488880" y="1116000"/>
            <a:ext cx="8647560" cy="4387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The standard to define the degree of change in energy mobilization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during early lactation in relation to risk of disease is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b="1" strike="noStrike">
                <a:solidFill>
                  <a:srgbClr val="000000"/>
                </a:solidFill>
                <a:latin typeface="Arial"/>
                <a:ea typeface="DejaVu Sans"/>
              </a:rPr>
              <a:t>Energy Balance</a:t>
            </a: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primarily based on: dry matter intake, milk yield and milk components.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GB" sz="2000" i="1" strike="noStrike">
                <a:solidFill>
                  <a:srgbClr val="000000"/>
                </a:solidFill>
                <a:latin typeface="Arial"/>
                <a:ea typeface="DejaVu Sans"/>
              </a:rPr>
              <a:t>Ingvartsen (2006)</a:t>
            </a: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 defined</a:t>
            </a:r>
            <a:r>
              <a:rPr lang="en-GB" sz="2000" b="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GB" sz="2000" b="1" strike="noStrike">
                <a:solidFill>
                  <a:srgbClr val="000000"/>
                </a:solidFill>
                <a:latin typeface="Arial"/>
                <a:ea typeface="DejaVu Sans"/>
              </a:rPr>
              <a:t>Physiological Imbalance</a:t>
            </a: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as cows whose parameters deviate from the normal and have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an increased risk of developing production diseases (clinical or subclinical)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and reduced production or reproduction.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223920" y="0"/>
            <a:ext cx="8865360" cy="3610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4" name="CustomShape 2"/>
          <p:cNvSpPr/>
          <p:nvPr/>
        </p:nvSpPr>
        <p:spPr>
          <a:xfrm>
            <a:off x="639000" y="1263960"/>
            <a:ext cx="8382240" cy="4466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i="1" strike="noStrike">
                <a:solidFill>
                  <a:srgbClr val="000000"/>
                </a:solidFill>
                <a:latin typeface="Arial"/>
                <a:ea typeface="DejaVu Sans"/>
              </a:rPr>
              <a:t>Moyes et al.</a:t>
            </a: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000" i="1" strike="noStrike">
                <a:solidFill>
                  <a:srgbClr val="000000"/>
                </a:solidFill>
                <a:latin typeface="Arial"/>
                <a:ea typeface="DejaVu Sans"/>
              </a:rPr>
              <a:t>(2013) </a:t>
            </a: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hypothesized that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b="1" strike="noStrike">
                <a:solidFill>
                  <a:srgbClr val="000000"/>
                </a:solidFill>
                <a:latin typeface="Arial"/>
                <a:ea typeface="DejaVu Sans"/>
              </a:rPr>
              <a:t>Physiological Imbalance</a:t>
            </a: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, based on several metabolites in blood,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will more directly relate to mechanisms associated with the development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of several diseases.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In the last years, several Authors identified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plasma </a:t>
            </a:r>
            <a:r>
              <a:rPr lang="en-GB" sz="2000" b="1" strike="noStrike">
                <a:solidFill>
                  <a:srgbClr val="000000"/>
                </a:solidFill>
                <a:latin typeface="Arial"/>
                <a:ea typeface="DejaVu Sans"/>
              </a:rPr>
              <a:t>NEFA</a:t>
            </a: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r>
              <a:rPr lang="en-GB" sz="2000" b="1" strike="noStrike">
                <a:solidFill>
                  <a:srgbClr val="000000"/>
                </a:solidFill>
                <a:latin typeface="Arial"/>
                <a:ea typeface="DejaVu Sans"/>
              </a:rPr>
              <a:t>BHBA</a:t>
            </a: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 and </a:t>
            </a:r>
            <a:r>
              <a:rPr lang="en-GB" sz="2000" b="1" strike="noStrike">
                <a:solidFill>
                  <a:srgbClr val="000000"/>
                </a:solidFill>
                <a:latin typeface="Arial"/>
                <a:ea typeface="DejaVu Sans"/>
              </a:rPr>
              <a:t>Glucose</a:t>
            </a: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as the major metabolites that relate to the degree of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GB" sz="2000" b="1" strike="noStrike">
                <a:solidFill>
                  <a:srgbClr val="000000"/>
                </a:solidFill>
                <a:latin typeface="Arial"/>
                <a:ea typeface="DejaVu Sans"/>
              </a:rPr>
              <a:t>Physiological Imbalance</a:t>
            </a: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during early lactation.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sz="2000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en-GB" i="1" strike="noStrike">
                <a:solidFill>
                  <a:srgbClr val="000000"/>
                </a:solidFill>
                <a:latin typeface="Arial"/>
                <a:ea typeface="DejaVu Sans"/>
              </a:rPr>
              <a:t>LeBlanc, 2010; Bjerre-Harpoth et al., 2012; Ingvartsen and Moyes, 2012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CustomShape 1"/>
          <p:cNvSpPr/>
          <p:nvPr/>
        </p:nvSpPr>
        <p:spPr>
          <a:xfrm>
            <a:off x="457200" y="6245280"/>
            <a:ext cx="2129760" cy="472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6" name="CustomShape 2"/>
          <p:cNvSpPr/>
          <p:nvPr/>
        </p:nvSpPr>
        <p:spPr>
          <a:xfrm>
            <a:off x="4894200" y="6583320"/>
            <a:ext cx="4245840" cy="472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>
              <a:lnSpc>
                <a:spcPct val="100000"/>
              </a:lnSpc>
            </a:pPr>
            <a:fld id="{8460416D-A764-45BC-8725-8498E7149657}" type="slidenum">
              <a:rPr lang="en-GB" sz="1400" strike="noStrike">
                <a:solidFill>
                  <a:srgbClr val="EBB304"/>
                </a:solidFill>
                <a:latin typeface="Trebuchet MS"/>
                <a:ea typeface="SimSun"/>
              </a:rPr>
              <a:t>14</a:t>
            </a:fld>
            <a:endParaRPr/>
          </a:p>
        </p:txBody>
      </p:sp>
      <p:sp>
        <p:nvSpPr>
          <p:cNvPr id="227" name="CustomShape 3"/>
          <p:cNvSpPr/>
          <p:nvPr/>
        </p:nvSpPr>
        <p:spPr>
          <a:xfrm>
            <a:off x="360000" y="1008000"/>
            <a:ext cx="8662680" cy="4674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i="1" strike="noStrike" dirty="0" err="1">
                <a:solidFill>
                  <a:srgbClr val="000000"/>
                </a:solidFill>
                <a:latin typeface="Arial"/>
                <a:ea typeface="DejaVu Sans"/>
              </a:rPr>
              <a:t>Moyes</a:t>
            </a:r>
            <a:r>
              <a:rPr lang="en-GB" sz="2000" i="1" strike="noStrike" dirty="0">
                <a:solidFill>
                  <a:srgbClr val="000000"/>
                </a:solidFill>
                <a:latin typeface="Arial"/>
                <a:ea typeface="DejaVu Sans"/>
              </a:rPr>
              <a:t> et al. (2013)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showed </a:t>
            </a:r>
            <a:endParaRPr dirty="0"/>
          </a:p>
          <a:p>
            <a:pPr algn="ctr">
              <a:lnSpc>
                <a:spcPct val="100000"/>
              </a:lnSpc>
            </a:pPr>
            <a:endParaRPr sz="800"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that cows with higher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Physiological Imbalance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prepartum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were at a greater risk for developing diseases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(mastitis, 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metritis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, retained placenta), milk fever and lameness after calving.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Higher </a:t>
            </a:r>
            <a:r>
              <a:rPr lang="en-GB" sz="2000" strike="noStrike" dirty="0" err="1">
                <a:solidFill>
                  <a:srgbClr val="000000"/>
                </a:solidFill>
                <a:latin typeface="Arial"/>
                <a:ea typeface="DejaVu Sans"/>
              </a:rPr>
              <a:t>prepartal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NEFA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and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Glucose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were significantly associated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with risk of certain diseases after parturition.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The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Physiological Imbalance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index and plasma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NEFA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were better predictors of disease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compared with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Energy Balance, Glucose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 and </a:t>
            </a:r>
            <a:r>
              <a:rPr lang="en-GB" sz="2000" b="1" strike="noStrike" dirty="0">
                <a:solidFill>
                  <a:srgbClr val="000000"/>
                </a:solidFill>
                <a:latin typeface="Arial"/>
                <a:ea typeface="DejaVu Sans"/>
              </a:rPr>
              <a:t>BHBA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CustomShape 1"/>
          <p:cNvSpPr/>
          <p:nvPr/>
        </p:nvSpPr>
        <p:spPr>
          <a:xfrm>
            <a:off x="909000" y="1332000"/>
            <a:ext cx="8019000" cy="412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endParaRPr dirty="0"/>
          </a:p>
          <a:p>
            <a:pPr algn="ctr">
              <a:lnSpc>
                <a:spcPct val="100000"/>
              </a:lnSpc>
            </a:pPr>
            <a:r>
              <a:rPr lang="en-GB" sz="2000" b="1" strike="noStrike" dirty="0">
                <a:solidFill>
                  <a:srgbClr val="00000A"/>
                </a:solidFill>
                <a:latin typeface="Arial"/>
                <a:ea typeface="Times New Roman"/>
              </a:rPr>
              <a:t>Macro Minerals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All animals require minerals: </a:t>
            </a:r>
            <a:endParaRPr dirty="0"/>
          </a:p>
          <a:p>
            <a:pPr algn="ctr">
              <a:lnSpc>
                <a:spcPct val="100000"/>
              </a:lnSpc>
            </a:pPr>
            <a:endParaRPr sz="800"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Calcium (</a:t>
            </a:r>
            <a:r>
              <a:rPr lang="en-GB" sz="2000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Ca</a:t>
            </a: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), Magnesium (Mg) and Phosphorus (P)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for growth, reproduction and lactation.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They serve as:</a:t>
            </a:r>
            <a:endParaRPr dirty="0"/>
          </a:p>
          <a:p>
            <a:pPr algn="ctr">
              <a:lnSpc>
                <a:spcPct val="100000"/>
              </a:lnSpc>
            </a:pPr>
            <a:endParaRPr sz="800"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 catalytic components of enzymes or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0000A"/>
                </a:solidFill>
                <a:latin typeface="Arial"/>
                <a:ea typeface="Times New Roman"/>
              </a:rPr>
              <a:t>regulate several mechanism involved just in pregnancy and lactation.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1000" strike="noStrike" dirty="0">
                <a:solidFill>
                  <a:srgbClr val="00000A"/>
                </a:solidFill>
                <a:latin typeface="Arial"/>
                <a:ea typeface="Times New Roman"/>
              </a:rPr>
              <a:t> </a:t>
            </a:r>
            <a:endParaRPr sz="1000" dirty="0"/>
          </a:p>
          <a:p>
            <a:pPr algn="ctr">
              <a:lnSpc>
                <a:spcPct val="100000"/>
              </a:lnSpc>
            </a:pP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Samardzija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 et al., 2011; </a:t>
            </a:r>
            <a:r>
              <a:rPr lang="en-GB" i="1" strike="noStrike" dirty="0" err="1">
                <a:solidFill>
                  <a:srgbClr val="00000A"/>
                </a:solidFill>
                <a:latin typeface="Arial"/>
                <a:ea typeface="Times New Roman"/>
              </a:rPr>
              <a:t>Tanritanir</a:t>
            </a:r>
            <a:r>
              <a:rPr lang="en-GB" i="1" strike="noStrike" dirty="0">
                <a:solidFill>
                  <a:srgbClr val="00000A"/>
                </a:solidFill>
                <a:latin typeface="Arial"/>
                <a:ea typeface="Times New Roman"/>
              </a:rPr>
              <a:t> et al., 2009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741960" y="934920"/>
            <a:ext cx="8221680" cy="453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DejaVu Sans"/>
              </a:rPr>
              <a:t>As we have seen a number of biomarkers are well described in blood,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DejaVu Sans"/>
              </a:rPr>
              <a:t>but are currently less well characterized in milk.</a:t>
            </a:r>
            <a:endParaRPr dirty="0"/>
          </a:p>
          <a:p>
            <a:pPr algn="ctr">
              <a:lnSpc>
                <a:spcPct val="100000"/>
              </a:lnSpc>
            </a:pPr>
            <a:endParaRPr sz="1000"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DejaVu Sans"/>
              </a:rPr>
              <a:t> </a:t>
            </a:r>
            <a:r>
              <a:rPr lang="en-GB" sz="2000" b="1" strike="noStrike" dirty="0">
                <a:solidFill>
                  <a:srgbClr val="0D0D0D"/>
                </a:solidFill>
                <a:latin typeface="Arial"/>
                <a:ea typeface="DejaVu Sans"/>
              </a:rPr>
              <a:t>Actual milk biomarkers</a:t>
            </a:r>
            <a:endParaRPr dirty="0"/>
          </a:p>
          <a:p>
            <a:pPr algn="ctr">
              <a:lnSpc>
                <a:spcPct val="100000"/>
              </a:lnSpc>
            </a:pPr>
            <a:endParaRPr sz="1000"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DejaVu Sans"/>
              </a:rPr>
              <a:t>The Fat / Protein ratio of milk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DejaVu Sans"/>
              </a:rPr>
              <a:t>is a good risk indicator Negative Energy Balance, ketosis and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DejaVu Sans"/>
              </a:rPr>
              <a:t>left displaced abomasum, ovarian cysts, lameness and mastitis.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DejaVu Sans"/>
              </a:rPr>
              <a:t>Levels of risk to Negative Energy Balance: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C10000"/>
                </a:solidFill>
                <a:latin typeface="Arial"/>
                <a:ea typeface="Wingdings-Regular"/>
              </a:rPr>
              <a:t>	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Wingdings-Regular"/>
              </a:rPr>
              <a:t>Fat / Protein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Tahoma"/>
              </a:rPr>
              <a:t> 			&gt; 1.4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C10000"/>
                </a:solidFill>
                <a:latin typeface="Arial"/>
                <a:ea typeface="Wingdings-Regular"/>
              </a:rPr>
              <a:t>	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Tahoma"/>
              </a:rPr>
              <a:t>Protein		 		</a:t>
            </a:r>
            <a:r>
              <a:rPr lang="en-GB" sz="2000" strike="noStrike" dirty="0" smtClean="0">
                <a:solidFill>
                  <a:srgbClr val="000000"/>
                </a:solidFill>
                <a:latin typeface="Arial"/>
                <a:ea typeface="Tahoma"/>
              </a:rPr>
              <a:t>&lt; 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Tahoma"/>
              </a:rPr>
              <a:t>2.9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C10000"/>
                </a:solidFill>
                <a:latin typeface="Arial"/>
                <a:ea typeface="Wingdings-Regular"/>
              </a:rPr>
              <a:t>	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Wingdings-Regular"/>
              </a:rPr>
              <a:t>Fat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Tahoma"/>
              </a:rPr>
              <a:t>				</a:t>
            </a:r>
            <a:r>
              <a:rPr lang="en-GB" sz="2000" strike="noStrike" dirty="0" smtClean="0">
                <a:solidFill>
                  <a:srgbClr val="000000"/>
                </a:solidFill>
                <a:latin typeface="Arial"/>
                <a:ea typeface="Tahoma"/>
              </a:rPr>
              <a:t>&gt; 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Tahoma"/>
              </a:rPr>
              <a:t>4.8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C10000"/>
                </a:solidFill>
                <a:latin typeface="Arial"/>
                <a:ea typeface="Wingdings-Regular"/>
              </a:rPr>
              <a:t>	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Wingdings-Regular"/>
              </a:rPr>
              <a:t>Lactose	</a:t>
            </a:r>
            <a:r>
              <a:rPr lang="en-GB" sz="2000" strike="noStrike" dirty="0">
                <a:solidFill>
                  <a:srgbClr val="C10000"/>
                </a:solidFill>
                <a:latin typeface="Arial"/>
                <a:ea typeface="Wingdings-Regular"/>
              </a:rPr>
              <a:t>			</a:t>
            </a:r>
            <a:r>
              <a:rPr lang="en-GB" sz="2000" strike="noStrike" dirty="0" smtClean="0">
                <a:solidFill>
                  <a:srgbClr val="000000"/>
                </a:solidFill>
                <a:latin typeface="Arial"/>
                <a:ea typeface="Tahoma"/>
              </a:rPr>
              <a:t>&lt; 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Tahoma"/>
              </a:rPr>
              <a:t>4.5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Tahoma"/>
              </a:rPr>
              <a:t>	Urea nitrogen			&gt; 30      mg / 100mL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Tahoma"/>
              </a:rPr>
              <a:t>Levels of risk to mastitis: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00000"/>
                </a:solidFill>
                <a:latin typeface="Arial"/>
                <a:ea typeface="Tahoma"/>
              </a:rPr>
              <a:t>	Somatic Cell Count 		&gt; 200   10</a:t>
            </a:r>
            <a:r>
              <a:rPr lang="en-GB" sz="2000" strike="noStrike" baseline="101000" dirty="0">
                <a:solidFill>
                  <a:srgbClr val="000000"/>
                </a:solidFill>
                <a:latin typeface="Arial"/>
                <a:ea typeface="Tahoma"/>
              </a:rPr>
              <a:t>3</a:t>
            </a:r>
            <a:r>
              <a:rPr lang="en-GB" sz="2000" strike="noStrike" dirty="0">
                <a:solidFill>
                  <a:srgbClr val="000000"/>
                </a:solidFill>
                <a:latin typeface="Arial"/>
                <a:ea typeface="Tahoma"/>
              </a:rPr>
              <a:t> x mL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35496" y="1289768"/>
            <a:ext cx="9217024" cy="437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GB" sz="2000" b="1" strike="noStrike" dirty="0">
                <a:solidFill>
                  <a:srgbClr val="0D0D0D"/>
                </a:solidFill>
                <a:latin typeface="Arial"/>
                <a:ea typeface="SimSun"/>
              </a:rPr>
              <a:t>Potential milk biomarkers</a:t>
            </a: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	free Glucose, </a:t>
            </a:r>
            <a:r>
              <a:rPr lang="en-GB" sz="2000" strike="noStrike" dirty="0" err="1">
                <a:solidFill>
                  <a:srgbClr val="0D0D0D"/>
                </a:solidFill>
                <a:latin typeface="Arial"/>
                <a:ea typeface="SimSun"/>
              </a:rPr>
              <a:t>Isocitrate</a:t>
            </a: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, BHBA         		</a:t>
            </a:r>
            <a:r>
              <a:rPr lang="en-GB" sz="2000" strike="noStrike" dirty="0" smtClean="0">
                <a:solidFill>
                  <a:srgbClr val="0D0D0D"/>
                </a:solidFill>
                <a:latin typeface="Arial"/>
                <a:ea typeface="SimSun"/>
              </a:rPr>
              <a:t>ketosis </a:t>
            </a: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and fatty liver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	D-lactate 				</a:t>
            </a:r>
            <a:r>
              <a:rPr lang="en-GB" sz="2000" strike="noStrike" dirty="0" smtClean="0">
                <a:solidFill>
                  <a:srgbClr val="0D0D0D"/>
                </a:solidFill>
                <a:latin typeface="Arial"/>
                <a:ea typeface="SimSun"/>
              </a:rPr>
              <a:t>	acidosis </a:t>
            </a: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and lameness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	Lactate dehydrogenase, Immune biomarkers  	mastitis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	Progesterone, Immune biomarkers 		</a:t>
            </a:r>
            <a:r>
              <a:rPr lang="en-GB" sz="2000" strike="noStrike" dirty="0" smtClean="0">
                <a:solidFill>
                  <a:srgbClr val="0D0D0D"/>
                </a:solidFill>
                <a:latin typeface="Arial"/>
                <a:ea typeface="SimSun"/>
              </a:rPr>
              <a:t>infertility </a:t>
            </a: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and </a:t>
            </a:r>
            <a:r>
              <a:rPr lang="en-GB" sz="2000" strike="noStrike" dirty="0" err="1">
                <a:solidFill>
                  <a:srgbClr val="0D0D0D"/>
                </a:solidFill>
                <a:latin typeface="Arial"/>
                <a:ea typeface="SimSun"/>
              </a:rPr>
              <a:t>metritis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	MIR spectra: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			fat, protein, lactose, casein, BHBA, </a:t>
            </a:r>
            <a:r>
              <a:rPr lang="en-GB" sz="2000" strike="noStrike" dirty="0" err="1">
                <a:solidFill>
                  <a:srgbClr val="0D0D0D"/>
                </a:solidFill>
                <a:latin typeface="Arial"/>
                <a:ea typeface="SimSun"/>
              </a:rPr>
              <a:t>aceton</a:t>
            </a: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, </a:t>
            </a:r>
            <a:r>
              <a:rPr lang="en-GB" sz="2000" strike="noStrike" dirty="0" err="1">
                <a:solidFill>
                  <a:srgbClr val="0D0D0D"/>
                </a:solidFill>
                <a:latin typeface="Arial"/>
                <a:ea typeface="SimSun"/>
              </a:rPr>
              <a:t>lactoferrin</a:t>
            </a: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,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			fatty acids, mineral, nitrogen loss, methane emission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 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	Glycan profiles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4894200" y="6583320"/>
            <a:ext cx="4245840" cy="4723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>
              <a:lnSpc>
                <a:spcPct val="100000"/>
              </a:lnSpc>
            </a:pPr>
            <a:fld id="{FA8CB78C-E353-4EC4-9103-5CFF0AAB7676}" type="slidenum">
              <a:rPr lang="en-GB" sz="1400" strike="noStrike">
                <a:solidFill>
                  <a:srgbClr val="EBB304"/>
                </a:solidFill>
                <a:latin typeface="Trebuchet MS"/>
                <a:ea typeface="SimSun"/>
              </a:rPr>
              <a:t>18</a:t>
            </a:fld>
            <a:endParaRPr/>
          </a:p>
        </p:txBody>
      </p:sp>
      <p:sp>
        <p:nvSpPr>
          <p:cNvPr id="232" name="CustomShape 2"/>
          <p:cNvSpPr/>
          <p:nvPr/>
        </p:nvSpPr>
        <p:spPr>
          <a:xfrm>
            <a:off x="829080" y="2842920"/>
            <a:ext cx="8311320" cy="14014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sp>
        <p:nvSpPr>
          <p:cNvPr id="233" name="CustomShape 3"/>
          <p:cNvSpPr/>
          <p:nvPr/>
        </p:nvSpPr>
        <p:spPr>
          <a:xfrm>
            <a:off x="1429560" y="4838760"/>
            <a:ext cx="7278840" cy="60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4" name="CustomShape 4"/>
          <p:cNvSpPr/>
          <p:nvPr/>
        </p:nvSpPr>
        <p:spPr>
          <a:xfrm>
            <a:off x="1115616" y="1296000"/>
            <a:ext cx="7776864" cy="344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+mj-lt"/>
                <a:ea typeface="SimSun"/>
              </a:rPr>
              <a:t>Milk biomarkers, production and health data </a:t>
            </a:r>
            <a:endParaRPr sz="2000" dirty="0">
              <a:latin typeface="+mj-lt"/>
            </a:endParaRPr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+mj-lt"/>
                <a:ea typeface="SimSun"/>
              </a:rPr>
              <a:t>collected together will reflect</a:t>
            </a:r>
            <a:endParaRPr sz="2000" dirty="0">
              <a:latin typeface="+mj-lt"/>
            </a:endParaRPr>
          </a:p>
          <a:p>
            <a:pPr algn="ctr"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 </a:t>
            </a:r>
            <a:endParaRPr dirty="0"/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Arial"/>
                <a:ea typeface="SimSun"/>
              </a:rPr>
              <a:t>			- 	</a:t>
            </a:r>
            <a:r>
              <a:rPr lang="en-GB" sz="2000" strike="noStrike" dirty="0">
                <a:solidFill>
                  <a:srgbClr val="0D0D0D"/>
                </a:solidFill>
                <a:latin typeface="+mj-lt"/>
                <a:ea typeface="SimSun"/>
              </a:rPr>
              <a:t>production efficiency </a:t>
            </a:r>
            <a:endParaRPr sz="2000" dirty="0"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+mj-lt"/>
                <a:ea typeface="SimSun"/>
              </a:rPr>
              <a:t>			-	metabolic status </a:t>
            </a:r>
            <a:endParaRPr sz="2000" dirty="0"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+mj-lt"/>
                <a:ea typeface="SimSun"/>
              </a:rPr>
              <a:t>			-	fertility </a:t>
            </a:r>
            <a:endParaRPr sz="2000" dirty="0"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+mj-lt"/>
                <a:ea typeface="SimSun"/>
              </a:rPr>
              <a:t>			-	clinical and subclinical diseases</a:t>
            </a:r>
            <a:endParaRPr sz="2000" dirty="0"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en-GB" sz="2000" strike="noStrike" dirty="0">
                <a:solidFill>
                  <a:srgbClr val="0D0D0D"/>
                </a:solidFill>
                <a:latin typeface="+mj-lt"/>
                <a:ea typeface="SimSun"/>
              </a:rPr>
              <a:t>			-	environmental footprint </a:t>
            </a:r>
            <a:endParaRPr sz="2000" dirty="0">
              <a:latin typeface="+mj-lt"/>
            </a:endParaRPr>
          </a:p>
          <a:p>
            <a:pPr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n-GB" i="1" strike="noStrike" dirty="0" err="1">
                <a:solidFill>
                  <a:srgbClr val="0D0D0D"/>
                </a:solidFill>
                <a:latin typeface="Arial"/>
                <a:ea typeface="SimSun"/>
              </a:rPr>
              <a:t>Enjalbert</a:t>
            </a:r>
            <a:r>
              <a:rPr lang="en-GB" i="1" strike="noStrike" dirty="0">
                <a:solidFill>
                  <a:srgbClr val="0D0D0D"/>
                </a:solidFill>
                <a:latin typeface="Arial"/>
                <a:ea typeface="SimSun"/>
              </a:rPr>
              <a:t> et al., 2001; de </a:t>
            </a:r>
            <a:r>
              <a:rPr lang="en-GB" i="1" strike="noStrike" dirty="0" err="1">
                <a:solidFill>
                  <a:srgbClr val="0D0D0D"/>
                </a:solidFill>
                <a:latin typeface="Arial"/>
                <a:ea typeface="SimSun"/>
              </a:rPr>
              <a:t>Roos</a:t>
            </a:r>
            <a:r>
              <a:rPr lang="en-GB" i="1" strike="noStrike" dirty="0">
                <a:solidFill>
                  <a:srgbClr val="0D0D0D"/>
                </a:solidFill>
                <a:latin typeface="Arial"/>
                <a:ea typeface="SimSun"/>
              </a:rPr>
              <a:t> et al., 2007; Nielsen et al. 2005;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GB" i="1" strike="noStrike" dirty="0">
                <a:solidFill>
                  <a:srgbClr val="0D0D0D"/>
                </a:solidFill>
                <a:latin typeface="Arial"/>
                <a:ea typeface="SimSun"/>
              </a:rPr>
              <a:t>Van </a:t>
            </a:r>
            <a:r>
              <a:rPr lang="en-GB" i="1" strike="noStrike" dirty="0" err="1">
                <a:solidFill>
                  <a:srgbClr val="0D0D0D"/>
                </a:solidFill>
                <a:latin typeface="Arial"/>
                <a:ea typeface="SimSun"/>
              </a:rPr>
              <a:t>Haelst</a:t>
            </a:r>
            <a:r>
              <a:rPr lang="en-GB" i="1" strike="noStrike" dirty="0">
                <a:solidFill>
                  <a:srgbClr val="0D0D0D"/>
                </a:solidFill>
                <a:latin typeface="Arial"/>
                <a:ea typeface="SimSun"/>
              </a:rPr>
              <a:t> et al., 2008; </a:t>
            </a:r>
            <a:r>
              <a:rPr lang="en-GB" i="1" strike="noStrike" dirty="0" err="1">
                <a:solidFill>
                  <a:srgbClr val="0D0D0D"/>
                </a:solidFill>
                <a:latin typeface="Arial"/>
                <a:ea typeface="SimSun"/>
              </a:rPr>
              <a:t>Soyeurt</a:t>
            </a:r>
            <a:r>
              <a:rPr lang="en-GB" i="1" strike="noStrike" dirty="0">
                <a:solidFill>
                  <a:srgbClr val="0D0D0D"/>
                </a:solidFill>
                <a:latin typeface="Arial"/>
                <a:ea typeface="SimSun"/>
              </a:rPr>
              <a:t> et al., 2007 and 2012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1088</Words>
  <Application>Microsoft Office PowerPoint</Application>
  <PresentationFormat>Presentazione su schermo (4:3)</PresentationFormat>
  <Paragraphs>265</Paragraphs>
  <Slides>18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Titoli diapositive</vt:lpstr>
      </vt:variant>
      <vt:variant>
        <vt:i4>18</vt:i4>
      </vt:variant>
    </vt:vector>
  </HeadingPairs>
  <TitlesOfParts>
    <vt:vector size="22" baseType="lpstr">
      <vt:lpstr>Office Theme</vt:lpstr>
      <vt:lpstr>Office Theme</vt:lpstr>
      <vt:lpstr>Office Theme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Gelsolin expression in sheep mammary gland </dc:title>
  <dc:creator> </dc:creator>
  <cp:lastModifiedBy>Francesco.Napolitano</cp:lastModifiedBy>
  <cp:revision>195</cp:revision>
  <cp:lastPrinted>2015-08-20T16:35:42Z</cp:lastPrinted>
  <dcterms:created xsi:type="dcterms:W3CDTF">2015-05-27T12:34:02Z</dcterms:created>
  <dcterms:modified xsi:type="dcterms:W3CDTF">2015-08-27T07:26:56Z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 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Presentazione su schermo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18</vt:i4>
  </property>
</Properties>
</file>