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</p:sldMasterIdLst>
  <p:notesMasterIdLst>
    <p:notesMasterId r:id="rId35"/>
  </p:notesMasterIdLst>
  <p:handoutMasterIdLst>
    <p:handoutMasterId r:id="rId36"/>
  </p:handoutMasterIdLst>
  <p:sldIdLst>
    <p:sldId id="287" r:id="rId2"/>
    <p:sldId id="296" r:id="rId3"/>
    <p:sldId id="284" r:id="rId4"/>
    <p:sldId id="300" r:id="rId5"/>
    <p:sldId id="299" r:id="rId6"/>
    <p:sldId id="297" r:id="rId7"/>
    <p:sldId id="288" r:id="rId8"/>
    <p:sldId id="294" r:id="rId9"/>
    <p:sldId id="295" r:id="rId10"/>
    <p:sldId id="291" r:id="rId11"/>
    <p:sldId id="290" r:id="rId12"/>
    <p:sldId id="302" r:id="rId13"/>
    <p:sldId id="303" r:id="rId14"/>
    <p:sldId id="304" r:id="rId15"/>
    <p:sldId id="289" r:id="rId16"/>
    <p:sldId id="305" r:id="rId17"/>
    <p:sldId id="307" r:id="rId18"/>
    <p:sldId id="308" r:id="rId19"/>
    <p:sldId id="309" r:id="rId20"/>
    <p:sldId id="312" r:id="rId21"/>
    <p:sldId id="313" r:id="rId22"/>
    <p:sldId id="315" r:id="rId23"/>
    <p:sldId id="314" r:id="rId24"/>
    <p:sldId id="317" r:id="rId25"/>
    <p:sldId id="319" r:id="rId26"/>
    <p:sldId id="318" r:id="rId27"/>
    <p:sldId id="292" r:id="rId28"/>
    <p:sldId id="320" r:id="rId29"/>
    <p:sldId id="321" r:id="rId30"/>
    <p:sldId id="322" r:id="rId31"/>
    <p:sldId id="293" r:id="rId32"/>
    <p:sldId id="323" r:id="rId33"/>
    <p:sldId id="324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laudio Molinari" initials="CM [7]" lastIdx="1" clrIdx="6">
    <p:extLst/>
  </p:cmAuthor>
  <p:cmAuthor id="1" name="Claudio Molinari" initials="CM" lastIdx="1" clrIdx="0">
    <p:extLst/>
  </p:cmAuthor>
  <p:cmAuthor id="2" name="Claudio Molinari" initials="CM [2]" lastIdx="1" clrIdx="1">
    <p:extLst/>
  </p:cmAuthor>
  <p:cmAuthor id="3" name="Claudio Molinari" initials="CM [3]" lastIdx="1" clrIdx="2">
    <p:extLst/>
  </p:cmAuthor>
  <p:cmAuthor id="4" name="Claudio Molinari" initials="CM [4]" lastIdx="1" clrIdx="3">
    <p:extLst/>
  </p:cmAuthor>
  <p:cmAuthor id="5" name="Claudio Molinari" initials="CM [5]" lastIdx="1" clrIdx="4">
    <p:extLst/>
  </p:cmAuthor>
  <p:cmAuthor id="6" name="Claudio Molinari" initials="CM [6]" lastIdx="1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97" autoAdjust="0"/>
    <p:restoredTop sz="94613" autoAdjust="0"/>
  </p:normalViewPr>
  <p:slideViewPr>
    <p:cSldViewPr snapToGrid="0">
      <p:cViewPr>
        <p:scale>
          <a:sx n="82" d="100"/>
          <a:sy n="82" d="100"/>
        </p:scale>
        <p:origin x="1896" y="9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commentAuthors" Target="commentAuthors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it-IT" altLang="it-IT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it-IT" altLang="it-IT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it-IT" altLang="it-IT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F84B61E-26AC-544B-8A8F-EA7DCB915B24}" type="slidenum">
              <a:rPr lang="en-US" altLang="it-IT"/>
              <a:pPr/>
              <a:t>‹n.›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03549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de-DE" altLang="it-IT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de-DE" alt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de-DE" altLang="it-IT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5119F86-5699-414A-810C-ECD655CA811D}" type="slidenum">
              <a:rPr lang="de-DE" altLang="it-IT"/>
              <a:pPr/>
              <a:t>‹n.›</a:t>
            </a:fld>
            <a:endParaRPr lang="de-DE" altLang="it-IT"/>
          </a:p>
        </p:txBody>
      </p:sp>
    </p:spTree>
    <p:extLst>
      <p:ext uri="{BB962C8B-B14F-4D97-AF65-F5344CB8AC3E}">
        <p14:creationId xmlns:p14="http://schemas.microsoft.com/office/powerpoint/2010/main" val="9405140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2CDF3C44-FFC4-B043-ACA9-AA84C8EE4CC4}" type="slidenum">
              <a:rPr lang="de-DE" altLang="it-IT"/>
              <a:pPr>
                <a:spcBef>
                  <a:spcPct val="0"/>
                </a:spcBef>
              </a:pPr>
              <a:t>1</a:t>
            </a:fld>
            <a:endParaRPr lang="de-DE" altLang="it-IT"/>
          </a:p>
        </p:txBody>
      </p:sp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 anchor="b"/>
          <a:lstStyle>
            <a:lvl1pPr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EF4F83C-E2B3-AE4F-95F8-70AE0504058D}" type="slidenum">
              <a:rPr lang="en-GB" altLang="it-IT" sz="1300"/>
              <a:pPr algn="r" eaLnBrk="1" hangingPunct="1">
                <a:spcBef>
                  <a:spcPct val="0"/>
                </a:spcBef>
              </a:pPr>
              <a:t>1</a:t>
            </a:fld>
            <a:endParaRPr lang="en-GB" altLang="it-IT" sz="13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4824" tIns="47416" rIns="94824" bIns="47416"/>
          <a:lstStyle/>
          <a:p>
            <a:pPr eaLnBrk="1" hangingPunct="1"/>
            <a:endParaRPr lang="de-DE" altLang="it-IT"/>
          </a:p>
        </p:txBody>
      </p:sp>
    </p:spTree>
    <p:extLst>
      <p:ext uri="{BB962C8B-B14F-4D97-AF65-F5344CB8AC3E}">
        <p14:creationId xmlns:p14="http://schemas.microsoft.com/office/powerpoint/2010/main" val="1740214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1F370515-80AC-5B42-82B9-E029C10131A7}" type="slidenum">
              <a:rPr lang="de-DE" altLang="it-IT"/>
              <a:pPr>
                <a:spcBef>
                  <a:spcPct val="0"/>
                </a:spcBef>
              </a:pPr>
              <a:t>2</a:t>
            </a:fld>
            <a:endParaRPr lang="de-DE" altLang="it-IT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212388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77602F8-DB82-2D47-95EA-507C078798CB}" type="slidenum">
              <a:rPr lang="de-DE" altLang="it-IT"/>
              <a:pPr>
                <a:spcBef>
                  <a:spcPct val="0"/>
                </a:spcBef>
              </a:pPr>
              <a:t>3</a:t>
            </a:fld>
            <a:endParaRPr lang="de-DE" altLang="it-IT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292945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2263597E-96E2-7741-A203-0A15177EDF91}" type="slidenum">
              <a:rPr lang="de-DE" altLang="it-IT"/>
              <a:pPr>
                <a:spcBef>
                  <a:spcPct val="0"/>
                </a:spcBef>
              </a:pPr>
              <a:t>4</a:t>
            </a:fld>
            <a:endParaRPr lang="de-DE" altLang="it-IT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52061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4DE4166B-689F-F745-BA74-074C006BD25B}" type="slidenum">
              <a:rPr lang="de-DE" altLang="it-IT"/>
              <a:pPr>
                <a:spcBef>
                  <a:spcPct val="0"/>
                </a:spcBef>
              </a:pPr>
              <a:t>5</a:t>
            </a:fld>
            <a:endParaRPr lang="de-DE" altLang="it-IT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97149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AF16AC97-EFEE-4C46-AF82-53AC1ED0AE53}" type="slidenum">
              <a:rPr lang="de-DE" altLang="it-IT"/>
              <a:pPr>
                <a:spcBef>
                  <a:spcPct val="0"/>
                </a:spcBef>
              </a:pPr>
              <a:t>6</a:t>
            </a:fld>
            <a:endParaRPr lang="de-DE" altLang="it-IT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91485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F8C2E1A2-7ABA-0C40-9FCC-FDC9F9272339}" type="slidenum">
              <a:rPr lang="de-DE" altLang="it-IT"/>
              <a:pPr>
                <a:spcBef>
                  <a:spcPct val="0"/>
                </a:spcBef>
              </a:pPr>
              <a:t>7</a:t>
            </a:fld>
            <a:endParaRPr lang="de-DE" altLang="it-IT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362984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7A1EE479-414A-EF48-8DF8-DAB03D424950}" type="slidenum">
              <a:rPr lang="de-DE" altLang="it-IT"/>
              <a:pPr>
                <a:spcBef>
                  <a:spcPct val="0"/>
                </a:spcBef>
              </a:pPr>
              <a:t>8</a:t>
            </a:fld>
            <a:endParaRPr lang="de-DE" altLang="it-IT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469319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106E39E6-00C0-BB4D-9EBA-4392E48E511C}" type="slidenum">
              <a:rPr lang="de-DE" altLang="it-IT"/>
              <a:pPr>
                <a:spcBef>
                  <a:spcPct val="0"/>
                </a:spcBef>
              </a:pPr>
              <a:t>9</a:t>
            </a:fld>
            <a:endParaRPr lang="de-DE" altLang="it-IT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48022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AB25A653-B272-054E-A8A1-696D2CAF4BDA}" type="slidenum">
              <a:rPr lang="de-DE" altLang="it-IT"/>
              <a:pPr>
                <a:spcBef>
                  <a:spcPct val="0"/>
                </a:spcBef>
              </a:pPr>
              <a:t>10</a:t>
            </a:fld>
            <a:endParaRPr lang="de-DE" altLang="it-IT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035842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B4A94F75-0DC6-DD4B-9A54-FA88A0600EE8}" type="slidenum">
              <a:rPr lang="de-DE" altLang="it-IT"/>
              <a:pPr>
                <a:spcBef>
                  <a:spcPct val="0"/>
                </a:spcBef>
              </a:pPr>
              <a:t>11</a:t>
            </a:fld>
            <a:endParaRPr lang="de-DE" altLang="it-IT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899110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9929F0FA-8CE8-B141-882B-9EB27A437092}" type="slidenum">
              <a:rPr lang="de-DE" altLang="it-IT"/>
              <a:pPr>
                <a:spcBef>
                  <a:spcPct val="0"/>
                </a:spcBef>
              </a:pPr>
              <a:t>12</a:t>
            </a:fld>
            <a:endParaRPr lang="de-DE" altLang="it-IT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297786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AF391A86-949F-2447-9A9A-2207495E2F68}" type="slidenum">
              <a:rPr lang="de-DE" altLang="it-IT"/>
              <a:pPr>
                <a:spcBef>
                  <a:spcPct val="0"/>
                </a:spcBef>
              </a:pPr>
              <a:t>13</a:t>
            </a:fld>
            <a:endParaRPr lang="de-DE" altLang="it-IT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267766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AF391A86-949F-2447-9A9A-2207495E2F68}" type="slidenum">
              <a:rPr lang="de-DE" altLang="it-IT"/>
              <a:pPr>
                <a:spcBef>
                  <a:spcPct val="0"/>
                </a:spcBef>
              </a:pPr>
              <a:t>14</a:t>
            </a:fld>
            <a:endParaRPr lang="de-DE" altLang="it-IT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935255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EB497FE-77E2-9640-85C6-B62212883562}" type="slidenum">
              <a:rPr lang="de-DE" altLang="it-IT"/>
              <a:pPr>
                <a:spcBef>
                  <a:spcPct val="0"/>
                </a:spcBef>
              </a:pPr>
              <a:t>15</a:t>
            </a:fld>
            <a:endParaRPr lang="de-DE" altLang="it-IT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2113868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EB497FE-77E2-9640-85C6-B62212883562}" type="slidenum">
              <a:rPr lang="de-DE" altLang="it-IT"/>
              <a:pPr>
                <a:spcBef>
                  <a:spcPct val="0"/>
                </a:spcBef>
              </a:pPr>
              <a:t>16</a:t>
            </a:fld>
            <a:endParaRPr lang="de-DE" altLang="it-IT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2499462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EB497FE-77E2-9640-85C6-B62212883562}" type="slidenum">
              <a:rPr lang="de-DE" altLang="it-IT"/>
              <a:pPr>
                <a:spcBef>
                  <a:spcPct val="0"/>
                </a:spcBef>
              </a:pPr>
              <a:t>17</a:t>
            </a:fld>
            <a:endParaRPr lang="de-DE" altLang="it-IT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7846099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EB497FE-77E2-9640-85C6-B62212883562}" type="slidenum">
              <a:rPr lang="de-DE" altLang="it-IT"/>
              <a:pPr>
                <a:spcBef>
                  <a:spcPct val="0"/>
                </a:spcBef>
              </a:pPr>
              <a:t>18</a:t>
            </a:fld>
            <a:endParaRPr lang="de-DE" altLang="it-IT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2646392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EB497FE-77E2-9640-85C6-B62212883562}" type="slidenum">
              <a:rPr lang="de-DE" altLang="it-IT"/>
              <a:pPr>
                <a:spcBef>
                  <a:spcPct val="0"/>
                </a:spcBef>
              </a:pPr>
              <a:t>19</a:t>
            </a:fld>
            <a:endParaRPr lang="de-DE" altLang="it-IT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6798275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EB497FE-77E2-9640-85C6-B62212883562}" type="slidenum">
              <a:rPr lang="de-DE" altLang="it-IT"/>
              <a:pPr>
                <a:spcBef>
                  <a:spcPct val="0"/>
                </a:spcBef>
              </a:pPr>
              <a:t>20</a:t>
            </a:fld>
            <a:endParaRPr lang="de-DE" altLang="it-IT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5301012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EB497FE-77E2-9640-85C6-B62212883562}" type="slidenum">
              <a:rPr lang="de-DE" altLang="it-IT"/>
              <a:pPr>
                <a:spcBef>
                  <a:spcPct val="0"/>
                </a:spcBef>
              </a:pPr>
              <a:t>21</a:t>
            </a:fld>
            <a:endParaRPr lang="de-DE" altLang="it-IT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6690291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EB497FE-77E2-9640-85C6-B62212883562}" type="slidenum">
              <a:rPr lang="de-DE" altLang="it-IT"/>
              <a:pPr>
                <a:spcBef>
                  <a:spcPct val="0"/>
                </a:spcBef>
              </a:pPr>
              <a:t>22</a:t>
            </a:fld>
            <a:endParaRPr lang="de-DE" altLang="it-IT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631061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EB497FE-77E2-9640-85C6-B62212883562}" type="slidenum">
              <a:rPr lang="de-DE" altLang="it-IT"/>
              <a:pPr>
                <a:spcBef>
                  <a:spcPct val="0"/>
                </a:spcBef>
              </a:pPr>
              <a:t>23</a:t>
            </a:fld>
            <a:endParaRPr lang="de-DE" altLang="it-IT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609480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EB497FE-77E2-9640-85C6-B62212883562}" type="slidenum">
              <a:rPr lang="de-DE" altLang="it-IT"/>
              <a:pPr>
                <a:spcBef>
                  <a:spcPct val="0"/>
                </a:spcBef>
              </a:pPr>
              <a:t>24</a:t>
            </a:fld>
            <a:endParaRPr lang="de-DE" altLang="it-IT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8509438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EB497FE-77E2-9640-85C6-B62212883562}" type="slidenum">
              <a:rPr lang="de-DE" altLang="it-IT"/>
              <a:pPr>
                <a:spcBef>
                  <a:spcPct val="0"/>
                </a:spcBef>
              </a:pPr>
              <a:t>25</a:t>
            </a:fld>
            <a:endParaRPr lang="de-DE" altLang="it-IT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8713396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3EB497FE-77E2-9640-85C6-B62212883562}" type="slidenum">
              <a:rPr lang="de-DE" altLang="it-IT"/>
              <a:pPr>
                <a:spcBef>
                  <a:spcPct val="0"/>
                </a:spcBef>
              </a:pPr>
              <a:t>26</a:t>
            </a:fld>
            <a:endParaRPr lang="de-DE" altLang="it-IT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5157976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0900FC64-B8E5-404F-B70A-2E94148B1A57}" type="slidenum">
              <a:rPr lang="de-DE" altLang="it-IT"/>
              <a:pPr>
                <a:spcBef>
                  <a:spcPct val="0"/>
                </a:spcBef>
              </a:pPr>
              <a:t>27</a:t>
            </a:fld>
            <a:endParaRPr lang="de-DE" altLang="it-IT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9724238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0900FC64-B8E5-404F-B70A-2E94148B1A57}" type="slidenum">
              <a:rPr lang="de-DE" altLang="it-IT"/>
              <a:pPr>
                <a:spcBef>
                  <a:spcPct val="0"/>
                </a:spcBef>
              </a:pPr>
              <a:t>28</a:t>
            </a:fld>
            <a:endParaRPr lang="de-DE" altLang="it-IT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7890279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0900FC64-B8E5-404F-B70A-2E94148B1A57}" type="slidenum">
              <a:rPr lang="de-DE" altLang="it-IT"/>
              <a:pPr>
                <a:spcBef>
                  <a:spcPct val="0"/>
                </a:spcBef>
              </a:pPr>
              <a:t>29</a:t>
            </a:fld>
            <a:endParaRPr lang="de-DE" altLang="it-IT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6843071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0900FC64-B8E5-404F-B70A-2E94148B1A57}" type="slidenum">
              <a:rPr lang="de-DE" altLang="it-IT"/>
              <a:pPr>
                <a:spcBef>
                  <a:spcPct val="0"/>
                </a:spcBef>
              </a:pPr>
              <a:t>30</a:t>
            </a:fld>
            <a:endParaRPr lang="de-DE" altLang="it-IT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2711736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69EE94CB-9983-7F49-AA76-CEDF961AF864}" type="slidenum">
              <a:rPr lang="de-DE" altLang="it-IT"/>
              <a:pPr>
                <a:spcBef>
                  <a:spcPct val="0"/>
                </a:spcBef>
              </a:pPr>
              <a:t>31</a:t>
            </a:fld>
            <a:endParaRPr lang="de-DE" altLang="it-IT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5089047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69EE94CB-9983-7F49-AA76-CEDF961AF864}" type="slidenum">
              <a:rPr lang="de-DE" altLang="it-IT"/>
              <a:pPr>
                <a:spcBef>
                  <a:spcPct val="0"/>
                </a:spcBef>
              </a:pPr>
              <a:t>32</a:t>
            </a:fld>
            <a:endParaRPr lang="de-DE" altLang="it-IT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1612706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69EE94CB-9983-7F49-AA76-CEDF961AF864}" type="slidenum">
              <a:rPr lang="de-DE" altLang="it-IT"/>
              <a:pPr>
                <a:spcBef>
                  <a:spcPct val="0"/>
                </a:spcBef>
              </a:pPr>
              <a:t>33</a:t>
            </a:fld>
            <a:endParaRPr lang="de-DE" altLang="it-IT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altLang="it-IT" noProof="1"/>
          </a:p>
        </p:txBody>
      </p:sp>
    </p:spTree>
    <p:extLst>
      <p:ext uri="{BB962C8B-B14F-4D97-AF65-F5344CB8AC3E}">
        <p14:creationId xmlns:p14="http://schemas.microsoft.com/office/powerpoint/2010/main" val="688858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03288" y="4535488"/>
            <a:ext cx="7485062" cy="1081087"/>
          </a:xfrm>
        </p:spPr>
        <p:txBody>
          <a:bodyPr anchor="b"/>
          <a:lstStyle>
            <a:lvl1pPr>
              <a:lnSpc>
                <a:spcPct val="110000"/>
              </a:lnSpc>
              <a:defRPr sz="26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903288" y="5605463"/>
            <a:ext cx="7510462" cy="800100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altLang="it-IT"/>
          </a:p>
        </p:txBody>
      </p:sp>
    </p:spTree>
    <p:extLst>
      <p:ext uri="{BB962C8B-B14F-4D97-AF65-F5344CB8AC3E}">
        <p14:creationId xmlns:p14="http://schemas.microsoft.com/office/powerpoint/2010/main" val="1386874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altLang="it-IT"/>
          </a:p>
        </p:txBody>
      </p:sp>
    </p:spTree>
    <p:extLst>
      <p:ext uri="{BB962C8B-B14F-4D97-AF65-F5344CB8AC3E}">
        <p14:creationId xmlns:p14="http://schemas.microsoft.com/office/powerpoint/2010/main" val="419384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altLang="it-IT"/>
          </a:p>
        </p:txBody>
      </p:sp>
    </p:spTree>
    <p:extLst>
      <p:ext uri="{BB962C8B-B14F-4D97-AF65-F5344CB8AC3E}">
        <p14:creationId xmlns:p14="http://schemas.microsoft.com/office/powerpoint/2010/main" val="561726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95275" y="1624013"/>
            <a:ext cx="4186238" cy="4313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33913" y="1624013"/>
            <a:ext cx="4186237" cy="4313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altLang="it-IT"/>
          </a:p>
        </p:txBody>
      </p:sp>
    </p:spTree>
    <p:extLst>
      <p:ext uri="{BB962C8B-B14F-4D97-AF65-F5344CB8AC3E}">
        <p14:creationId xmlns:p14="http://schemas.microsoft.com/office/powerpoint/2010/main" val="605559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altLang="it-IT"/>
          </a:p>
        </p:txBody>
      </p:sp>
    </p:spTree>
    <p:extLst>
      <p:ext uri="{BB962C8B-B14F-4D97-AF65-F5344CB8AC3E}">
        <p14:creationId xmlns:p14="http://schemas.microsoft.com/office/powerpoint/2010/main" val="721042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altLang="it-IT"/>
          </a:p>
        </p:txBody>
      </p:sp>
    </p:spTree>
    <p:extLst>
      <p:ext uri="{BB962C8B-B14F-4D97-AF65-F5344CB8AC3E}">
        <p14:creationId xmlns:p14="http://schemas.microsoft.com/office/powerpoint/2010/main" val="317850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altLang="it-IT"/>
          </a:p>
        </p:txBody>
      </p:sp>
    </p:spTree>
    <p:extLst>
      <p:ext uri="{BB962C8B-B14F-4D97-AF65-F5344CB8AC3E}">
        <p14:creationId xmlns:p14="http://schemas.microsoft.com/office/powerpoint/2010/main" val="1324884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altLang="it-IT"/>
          </a:p>
        </p:txBody>
      </p:sp>
    </p:spTree>
    <p:extLst>
      <p:ext uri="{BB962C8B-B14F-4D97-AF65-F5344CB8AC3E}">
        <p14:creationId xmlns:p14="http://schemas.microsoft.com/office/powerpoint/2010/main" val="81082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altLang="it-IT"/>
          </a:p>
        </p:txBody>
      </p:sp>
    </p:spTree>
    <p:extLst>
      <p:ext uri="{BB962C8B-B14F-4D97-AF65-F5344CB8AC3E}">
        <p14:creationId xmlns:p14="http://schemas.microsoft.com/office/powerpoint/2010/main" val="1252878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altLang="it-IT"/>
          </a:p>
        </p:txBody>
      </p:sp>
    </p:spTree>
    <p:extLst>
      <p:ext uri="{BB962C8B-B14F-4D97-AF65-F5344CB8AC3E}">
        <p14:creationId xmlns:p14="http://schemas.microsoft.com/office/powerpoint/2010/main" val="1045740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9725" y="1001713"/>
            <a:ext cx="2130425" cy="49355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5275" y="1001713"/>
            <a:ext cx="6242050" cy="49355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altLang="it-IT"/>
          </a:p>
        </p:txBody>
      </p:sp>
    </p:spTree>
    <p:extLst>
      <p:ext uri="{BB962C8B-B14F-4D97-AF65-F5344CB8AC3E}">
        <p14:creationId xmlns:p14="http://schemas.microsoft.com/office/powerpoint/2010/main" val="748449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060450"/>
            <a:ext cx="85248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it-IT"/>
              <a:t>Textmasterformate durch Klicken bearbeiten</a:t>
            </a:r>
          </a:p>
          <a:p>
            <a:pPr lvl="1"/>
            <a:r>
              <a:rPr lang="de-DE" altLang="it-IT"/>
              <a:t>Zweite Ebene</a:t>
            </a:r>
          </a:p>
          <a:p>
            <a:pPr lvl="2"/>
            <a:r>
              <a:rPr lang="de-DE" altLang="it-IT"/>
              <a:t>Dritte Ebene</a:t>
            </a:r>
          </a:p>
          <a:p>
            <a:pPr lvl="3"/>
            <a:r>
              <a:rPr lang="de-DE" altLang="it-IT"/>
              <a:t>Vierte Ebene</a:t>
            </a:r>
          </a:p>
          <a:p>
            <a:pPr lvl="4"/>
            <a:r>
              <a:rPr lang="de-DE" altLang="it-IT"/>
              <a:t>Fünfte Ebene</a:t>
            </a:r>
          </a:p>
        </p:txBody>
      </p:sp>
      <p:sp>
        <p:nvSpPr>
          <p:cNvPr id="110595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noProof="1">
                <a:solidFill>
                  <a:schemeClr val="bg1"/>
                </a:solidFill>
              </a:defRPr>
            </a:lvl1pPr>
          </a:lstStyle>
          <a:p>
            <a:endParaRPr altLang="it-IT"/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114300"/>
            <a:ext cx="85201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it-IT"/>
              <a:t>Klicken Sie, um das Titelformat zu bearbeiten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it-IT" sz="1000"/>
              <a:t>Page </a:t>
            </a:r>
            <a:r>
              <a:rPr lang="de-DE" altLang="it-IT" sz="1000">
                <a:sym typeface="Wingdings" charset="2"/>
              </a:rPr>
              <a:t></a:t>
            </a:r>
            <a:r>
              <a:rPr lang="de-DE" altLang="it-IT" sz="1000"/>
              <a:t> </a:t>
            </a:r>
            <a:fld id="{BC2FEA88-5E6D-5D48-B5B5-84C8F070990A}" type="slidenum">
              <a:rPr lang="de-DE" altLang="it-IT" sz="1000"/>
              <a:pPr eaLnBrk="1" hangingPunct="1"/>
              <a:t>‹n.›</a:t>
            </a:fld>
            <a:endParaRPr lang="de-DE" altLang="it-IT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charset="2"/>
        <a:buChar char="§"/>
        <a:defRPr sz="2000">
          <a:solidFill>
            <a:schemeClr val="tx1"/>
          </a:solidFill>
          <a:latin typeface="+mn-lt"/>
          <a:ea typeface="Arial" charset="0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>
          <a:solidFill>
            <a:schemeClr val="tx1"/>
          </a:solidFill>
          <a:latin typeface="+mn-lt"/>
          <a:ea typeface="Arial" charset="0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ea typeface="Arial" charset="0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ea typeface="Arial" charset="0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3.jpe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21.emf"/><Relationship Id="rId6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25.tiff"/><Relationship Id="rId6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9"/>
          <p:cNvSpPr>
            <a:spLocks noGrp="1" noChangeArrowheads="1"/>
          </p:cNvSpPr>
          <p:nvPr>
            <p:ph type="ctrTitle"/>
          </p:nvPr>
        </p:nvSpPr>
        <p:spPr>
          <a:xfrm>
            <a:off x="503238" y="3143250"/>
            <a:ext cx="8372475" cy="1081088"/>
          </a:xfrm>
        </p:spPr>
        <p:txBody>
          <a:bodyPr/>
          <a:lstStyle/>
          <a:p>
            <a:pPr algn="ctr" eaLnBrk="1" hangingPunct="1"/>
            <a:r>
              <a:rPr lang="en-US" altLang="it-IT" sz="4000"/>
              <a:t>Effects of Highly Diluted Acetylcholine on Nonneuronal Cholinergic System in Keratinocytes</a:t>
            </a:r>
            <a:endParaRPr altLang="it-IT" sz="4000" noProof="1"/>
          </a:p>
        </p:txBody>
      </p:sp>
      <p:sp>
        <p:nvSpPr>
          <p:cNvPr id="15362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057437" y="4224338"/>
            <a:ext cx="7510463" cy="1323975"/>
          </a:xfrm>
        </p:spPr>
        <p:txBody>
          <a:bodyPr/>
          <a:lstStyle/>
          <a:p>
            <a:pPr algn="ctr" eaLnBrk="1" hangingPunct="1">
              <a:buFont typeface="Wingdings" charset="2"/>
              <a:buNone/>
            </a:pPr>
            <a:r>
              <a:rPr altLang="it-IT" noProof="1">
                <a:solidFill>
                  <a:srgbClr val="0070C0"/>
                </a:solidFill>
              </a:rPr>
              <a:t>Uberti F, </a:t>
            </a:r>
          </a:p>
          <a:p>
            <a:pPr algn="ctr" eaLnBrk="1" hangingPunct="1">
              <a:buFont typeface="Wingdings" charset="2"/>
              <a:buNone/>
            </a:pPr>
            <a:r>
              <a:rPr altLang="it-IT" noProof="1">
                <a:solidFill>
                  <a:srgbClr val="0070C0"/>
                </a:solidFill>
              </a:rPr>
              <a:t>Physiology </a:t>
            </a:r>
            <a:r>
              <a:rPr altLang="it-IT" noProof="1" smtClean="0">
                <a:solidFill>
                  <a:srgbClr val="0070C0"/>
                </a:solidFill>
              </a:rPr>
              <a:t>Lab.</a:t>
            </a:r>
            <a:r>
              <a:rPr lang="it-IT" altLang="it-IT" noProof="1" smtClean="0">
                <a:solidFill>
                  <a:srgbClr val="0070C0"/>
                </a:solidFill>
              </a:rPr>
              <a:t> &amp; noiVita Spin Off, </a:t>
            </a:r>
            <a:r>
              <a:rPr altLang="it-IT" noProof="1" smtClean="0">
                <a:solidFill>
                  <a:srgbClr val="0070C0"/>
                </a:solidFill>
              </a:rPr>
              <a:t>Dept </a:t>
            </a:r>
            <a:r>
              <a:rPr altLang="it-IT" noProof="1">
                <a:solidFill>
                  <a:srgbClr val="0070C0"/>
                </a:solidFill>
              </a:rPr>
              <a:t>of Translational Medicine, UPO </a:t>
            </a:r>
          </a:p>
          <a:p>
            <a:pPr algn="ctr" eaLnBrk="1" hangingPunct="1">
              <a:buFont typeface="Wingdings" charset="2"/>
              <a:buNone/>
            </a:pPr>
            <a:r>
              <a:rPr altLang="it-IT" noProof="1">
                <a:solidFill>
                  <a:srgbClr val="0070C0"/>
                </a:solidFill>
              </a:rPr>
              <a:t>Novara, Italy</a:t>
            </a:r>
          </a:p>
          <a:p>
            <a:pPr algn="ctr" eaLnBrk="1" hangingPunct="1">
              <a:buFont typeface="Wingdings" charset="2"/>
              <a:buNone/>
            </a:pPr>
            <a:endParaRPr altLang="it-IT" noProof="1">
              <a:solidFill>
                <a:srgbClr val="0070C0"/>
              </a:solidFill>
            </a:endParaRPr>
          </a:p>
        </p:txBody>
      </p:sp>
      <p:grpSp>
        <p:nvGrpSpPr>
          <p:cNvPr id="15363" name="Group 1"/>
          <p:cNvGrpSpPr>
            <a:grpSpLocks/>
          </p:cNvGrpSpPr>
          <p:nvPr/>
        </p:nvGrpSpPr>
        <p:grpSpPr bwMode="auto">
          <a:xfrm>
            <a:off x="266700" y="88900"/>
            <a:ext cx="8877300" cy="1292225"/>
            <a:chOff x="1051494" y="88746"/>
            <a:chExt cx="8092438" cy="1291776"/>
          </a:xfrm>
        </p:grpSpPr>
        <p:pic>
          <p:nvPicPr>
            <p:cNvPr id="307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494" y="88746"/>
              <a:ext cx="3651149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307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2643" y="88746"/>
              <a:ext cx="4441289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pic>
        <p:nvPicPr>
          <p:cNvPr id="15364" name="image0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02225"/>
            <a:ext cx="23939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magin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897" y="4961568"/>
            <a:ext cx="2190228" cy="124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8"/>
          <p:cNvSpPr>
            <a:spLocks noGrp="1" noChangeArrowheads="1"/>
          </p:cNvSpPr>
          <p:nvPr>
            <p:ph type="title"/>
          </p:nvPr>
        </p:nvSpPr>
        <p:spPr>
          <a:xfrm>
            <a:off x="312738" y="219075"/>
            <a:ext cx="8520112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Problem of wound</a:t>
            </a:r>
          </a:p>
        </p:txBody>
      </p:sp>
      <p:sp>
        <p:nvSpPr>
          <p:cNvPr id="17410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68313" y="1011238"/>
            <a:ext cx="8524875" cy="4865687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Aft>
                <a:spcPct val="0"/>
              </a:spcAft>
              <a:buClr>
                <a:srgbClr val="000000"/>
              </a:buClr>
              <a:buSzPct val="25000"/>
              <a:buFont typeface="Wingdings" charset="2"/>
              <a:buNone/>
            </a:pPr>
            <a:r>
              <a:rPr lang="it-IT" altLang="it-IT" dirty="0"/>
              <a:t>Slow </a:t>
            </a:r>
            <a:r>
              <a:rPr lang="it-IT" altLang="it-IT" dirty="0" err="1"/>
              <a:t>healing</a:t>
            </a:r>
            <a:r>
              <a:rPr lang="it-IT" altLang="it-IT" dirty="0"/>
              <a:t> </a:t>
            </a:r>
            <a:r>
              <a:rPr lang="it-IT" altLang="it-IT" dirty="0" err="1"/>
              <a:t>wounds</a:t>
            </a:r>
            <a:r>
              <a:rPr lang="it-IT" altLang="it-IT" dirty="0"/>
              <a:t> </a:t>
            </a:r>
            <a:r>
              <a:rPr lang="it-IT" altLang="it-IT" dirty="0" err="1"/>
              <a:t>featuring</a:t>
            </a:r>
            <a:r>
              <a:rPr lang="it-IT" altLang="it-IT" dirty="0"/>
              <a:t> </a:t>
            </a:r>
            <a:r>
              <a:rPr lang="it-IT" altLang="it-IT" dirty="0" err="1"/>
              <a:t>classic</a:t>
            </a:r>
            <a:r>
              <a:rPr lang="it-IT" altLang="it-IT" dirty="0"/>
              <a:t> pressure </a:t>
            </a:r>
            <a:r>
              <a:rPr lang="it-IT" altLang="it-IT" dirty="0" err="1"/>
              <a:t>injuries</a:t>
            </a:r>
            <a:r>
              <a:rPr lang="it-IT" altLang="it-IT" dirty="0"/>
              <a:t> are a major </a:t>
            </a:r>
            <a:r>
              <a:rPr lang="it-IT" altLang="it-IT" dirty="0" err="1"/>
              <a:t>burden</a:t>
            </a:r>
            <a:r>
              <a:rPr lang="it-IT" altLang="it-IT" dirty="0"/>
              <a:t> to </a:t>
            </a:r>
            <a:r>
              <a:rPr lang="it-IT" altLang="it-IT" b="1" dirty="0" err="1"/>
              <a:t>patient</a:t>
            </a:r>
            <a:r>
              <a:rPr lang="it-IT" altLang="it-IT" b="1" dirty="0"/>
              <a:t> </a:t>
            </a:r>
            <a:r>
              <a:rPr lang="it-IT" altLang="it-IT" b="1" dirty="0" err="1"/>
              <a:t>suffering</a:t>
            </a:r>
            <a:r>
              <a:rPr lang="it-IT" altLang="it-IT" b="1" dirty="0"/>
              <a:t> </a:t>
            </a:r>
            <a:r>
              <a:rPr lang="it-IT" altLang="it-IT" b="1" dirty="0" err="1"/>
              <a:t>but</a:t>
            </a:r>
            <a:r>
              <a:rPr lang="it-IT" altLang="it-IT" b="1" dirty="0"/>
              <a:t> </a:t>
            </a:r>
            <a:r>
              <a:rPr lang="it-IT" altLang="it-IT" b="1" dirty="0" err="1"/>
              <a:t>also</a:t>
            </a:r>
            <a:r>
              <a:rPr lang="it-IT" altLang="it-IT" b="1" dirty="0"/>
              <a:t> </a:t>
            </a:r>
            <a:r>
              <a:rPr lang="it-IT" altLang="it-IT" b="1" dirty="0" err="1"/>
              <a:t>cost</a:t>
            </a:r>
            <a:r>
              <a:rPr lang="it-IT" altLang="it-IT" b="1" dirty="0"/>
              <a:t> to the </a:t>
            </a:r>
            <a:r>
              <a:rPr lang="it-IT" altLang="it-IT" b="1" dirty="0" err="1"/>
              <a:t>healthcare</a:t>
            </a:r>
            <a:r>
              <a:rPr lang="it-IT" altLang="it-IT" b="1" dirty="0"/>
              <a:t> </a:t>
            </a:r>
            <a:r>
              <a:rPr lang="it-IT" altLang="it-IT" b="1" dirty="0" err="1"/>
              <a:t>system</a:t>
            </a:r>
            <a:r>
              <a:rPr lang="it-IT" altLang="it-IT" dirty="0"/>
              <a:t>.</a:t>
            </a:r>
          </a:p>
          <a:p>
            <a:pPr marL="0" indent="0" algn="just">
              <a:lnSpc>
                <a:spcPct val="150000"/>
              </a:lnSpc>
              <a:spcAft>
                <a:spcPct val="0"/>
              </a:spcAft>
              <a:buClr>
                <a:srgbClr val="000000"/>
              </a:buClr>
              <a:buSzPct val="25000"/>
              <a:buFont typeface="Wingdings" charset="2"/>
              <a:buNone/>
            </a:pPr>
            <a:endParaRPr lang="it-IT" altLang="it-IT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  <a:p>
            <a:pPr marL="0" indent="0" algn="just">
              <a:lnSpc>
                <a:spcPct val="150000"/>
              </a:lnSpc>
              <a:spcAft>
                <a:spcPct val="0"/>
              </a:spcAft>
              <a:buClr>
                <a:srgbClr val="000000"/>
              </a:buClr>
              <a:buSzPct val="25000"/>
              <a:buFont typeface="Wingdings" charset="2"/>
              <a:buNone/>
            </a:pPr>
            <a:r>
              <a:rPr lang="it-IT" altLang="it-IT" dirty="0" err="1"/>
              <a:t>Various</a:t>
            </a:r>
            <a:r>
              <a:rPr lang="it-IT" altLang="it-IT" dirty="0"/>
              <a:t> </a:t>
            </a:r>
            <a:r>
              <a:rPr lang="it-IT" altLang="it-IT" dirty="0" err="1"/>
              <a:t>treatments</a:t>
            </a:r>
            <a:r>
              <a:rPr lang="it-IT" altLang="it-IT" dirty="0"/>
              <a:t> </a:t>
            </a:r>
            <a:r>
              <a:rPr lang="it-IT" altLang="it-IT" dirty="0" err="1"/>
              <a:t>have</a:t>
            </a:r>
            <a:r>
              <a:rPr lang="it-IT" altLang="it-IT" dirty="0"/>
              <a:t> </a:t>
            </a:r>
            <a:r>
              <a:rPr lang="it-IT" altLang="it-IT" dirty="0" err="1"/>
              <a:t>been</a:t>
            </a:r>
            <a:r>
              <a:rPr lang="it-IT" altLang="it-IT" dirty="0"/>
              <a:t> </a:t>
            </a:r>
            <a:r>
              <a:rPr lang="it-IT" altLang="it-IT" dirty="0" err="1"/>
              <a:t>proposed</a:t>
            </a:r>
            <a:r>
              <a:rPr lang="it-IT" altLang="it-IT" dirty="0"/>
              <a:t>, </a:t>
            </a:r>
            <a:r>
              <a:rPr lang="it-IT" altLang="it-IT" dirty="0" err="1"/>
              <a:t>but</a:t>
            </a:r>
            <a:r>
              <a:rPr lang="it-IT" altLang="it-IT" dirty="0"/>
              <a:t> full and </a:t>
            </a:r>
            <a:r>
              <a:rPr lang="it-IT" altLang="it-IT" dirty="0" err="1"/>
              <a:t>rapid</a:t>
            </a:r>
            <a:r>
              <a:rPr lang="it-IT" altLang="it-IT" dirty="0"/>
              <a:t> </a:t>
            </a:r>
            <a:r>
              <a:rPr lang="it-IT" altLang="it-IT" dirty="0" err="1"/>
              <a:t>wound</a:t>
            </a:r>
            <a:r>
              <a:rPr lang="it-IT" altLang="it-IT" dirty="0"/>
              <a:t> </a:t>
            </a:r>
            <a:r>
              <a:rPr lang="it-IT" altLang="it-IT" dirty="0" err="1"/>
              <a:t>repair</a:t>
            </a:r>
            <a:r>
              <a:rPr lang="it-IT" altLang="it-IT" dirty="0"/>
              <a:t> </a:t>
            </a:r>
            <a:r>
              <a:rPr lang="it-IT" altLang="it-IT" b="1" dirty="0" err="1"/>
              <a:t>remains</a:t>
            </a:r>
            <a:r>
              <a:rPr lang="it-IT" altLang="it-IT" b="1" dirty="0"/>
              <a:t> an open </a:t>
            </a:r>
            <a:r>
              <a:rPr lang="it-IT" altLang="it-IT" b="1" dirty="0" err="1"/>
              <a:t>challenge</a:t>
            </a:r>
            <a:r>
              <a:rPr lang="it-IT" altLang="it-IT" dirty="0"/>
              <a:t>.</a:t>
            </a:r>
          </a:p>
          <a:p>
            <a:pPr marL="0" indent="0" algn="just">
              <a:lnSpc>
                <a:spcPct val="150000"/>
              </a:lnSpc>
              <a:spcAft>
                <a:spcPct val="0"/>
              </a:spcAft>
              <a:buClr>
                <a:srgbClr val="000000"/>
              </a:buClr>
              <a:buSzPct val="25000"/>
              <a:buFont typeface="Wingdings" charset="2"/>
              <a:buNone/>
            </a:pPr>
            <a:endParaRPr lang="it-IT" altLang="it-IT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  <a:p>
            <a:pPr marL="0" indent="0" algn="just">
              <a:lnSpc>
                <a:spcPct val="150000"/>
              </a:lnSpc>
              <a:spcAft>
                <a:spcPct val="0"/>
              </a:spcAft>
              <a:buClr>
                <a:srgbClr val="000000"/>
              </a:buClr>
              <a:buSzPct val="25000"/>
              <a:buFont typeface="Wingdings" charset="2"/>
              <a:buNone/>
            </a:pPr>
            <a:r>
              <a:rPr lang="it-IT" altLang="it-IT" dirty="0"/>
              <a:t>The </a:t>
            </a:r>
            <a:r>
              <a:rPr lang="it-IT" altLang="it-IT" dirty="0" err="1"/>
              <a:t>main</a:t>
            </a:r>
            <a:r>
              <a:rPr lang="it-IT" altLang="it-IT" dirty="0"/>
              <a:t> </a:t>
            </a:r>
            <a:r>
              <a:rPr lang="it-IT" altLang="it-IT" dirty="0" err="1"/>
              <a:t>problem</a:t>
            </a:r>
            <a:r>
              <a:rPr lang="it-IT" altLang="it-IT" dirty="0"/>
              <a:t> of </a:t>
            </a:r>
            <a:r>
              <a:rPr lang="it-IT" altLang="it-IT" dirty="0" err="1"/>
              <a:t>skin</a:t>
            </a:r>
            <a:r>
              <a:rPr lang="it-IT" altLang="it-IT" dirty="0"/>
              <a:t> re-</a:t>
            </a:r>
            <a:r>
              <a:rPr lang="it-IT" altLang="it-IT" dirty="0" err="1"/>
              <a:t>epithelialization</a:t>
            </a:r>
            <a:r>
              <a:rPr lang="it-IT" altLang="it-IT" dirty="0"/>
              <a:t> or </a:t>
            </a:r>
            <a:r>
              <a:rPr lang="it-IT" altLang="it-IT" dirty="0" err="1"/>
              <a:t>mucosal</a:t>
            </a:r>
            <a:r>
              <a:rPr lang="it-IT" altLang="it-IT" dirty="0"/>
              <a:t> </a:t>
            </a:r>
            <a:r>
              <a:rPr lang="it-IT" altLang="it-IT" dirty="0" err="1"/>
              <a:t>wounds</a:t>
            </a:r>
            <a:r>
              <a:rPr lang="it-IT" altLang="it-IT" dirty="0"/>
              <a:t> </a:t>
            </a:r>
            <a:r>
              <a:rPr lang="it-IT" altLang="it-IT" dirty="0" err="1"/>
              <a:t>is</a:t>
            </a:r>
            <a:r>
              <a:rPr lang="it-IT" altLang="it-IT" dirty="0"/>
              <a:t> the </a:t>
            </a:r>
            <a:r>
              <a:rPr lang="it-IT" altLang="it-IT" b="1" dirty="0" err="1"/>
              <a:t>lateral</a:t>
            </a:r>
            <a:r>
              <a:rPr lang="it-IT" altLang="it-IT" b="1" dirty="0"/>
              <a:t> </a:t>
            </a:r>
            <a:r>
              <a:rPr lang="it-IT" altLang="it-IT" b="1" dirty="0" err="1"/>
              <a:t>migration</a:t>
            </a:r>
            <a:r>
              <a:rPr lang="it-IT" altLang="it-IT" b="1" dirty="0"/>
              <a:t> </a:t>
            </a:r>
            <a:r>
              <a:rPr lang="it-IT" altLang="it-IT" dirty="0"/>
              <a:t>of </a:t>
            </a:r>
            <a:r>
              <a:rPr lang="it-IT" altLang="it-IT" dirty="0" err="1"/>
              <a:t>epidermal</a:t>
            </a:r>
            <a:r>
              <a:rPr lang="it-IT" altLang="it-IT" dirty="0"/>
              <a:t> </a:t>
            </a:r>
            <a:r>
              <a:rPr lang="it-IT" altLang="it-IT" dirty="0" err="1"/>
              <a:t>keratinocytes</a:t>
            </a:r>
            <a:r>
              <a:rPr lang="it-IT" altLang="it-IT" dirty="0"/>
              <a:t> (KC).</a:t>
            </a:r>
            <a:endParaRPr altLang="it-IT" noProof="1"/>
          </a:p>
        </p:txBody>
      </p:sp>
      <p:grpSp>
        <p:nvGrpSpPr>
          <p:cNvPr id="17411" name="Group 10"/>
          <p:cNvGrpSpPr>
            <a:grpSpLocks/>
          </p:cNvGrpSpPr>
          <p:nvPr/>
        </p:nvGrpSpPr>
        <p:grpSpPr bwMode="auto">
          <a:xfrm>
            <a:off x="185738" y="5949950"/>
            <a:ext cx="8807450" cy="908050"/>
            <a:chOff x="296154" y="-124673"/>
            <a:chExt cx="8698119" cy="1665211"/>
          </a:xfrm>
        </p:grpSpPr>
        <p:pic>
          <p:nvPicPr>
            <p:cNvPr id="410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154" y="87846"/>
              <a:ext cx="4331813" cy="1292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102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8899" y="-124673"/>
              <a:ext cx="4275374" cy="1665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Acetylcholine and non neuronal cholinergic system</a:t>
            </a:r>
          </a:p>
        </p:txBody>
      </p:sp>
      <p:grpSp>
        <p:nvGrpSpPr>
          <p:cNvPr id="19458" name="Group 10"/>
          <p:cNvGrpSpPr>
            <a:grpSpLocks/>
          </p:cNvGrpSpPr>
          <p:nvPr/>
        </p:nvGrpSpPr>
        <p:grpSpPr bwMode="auto">
          <a:xfrm>
            <a:off x="185738" y="5949950"/>
            <a:ext cx="8807450" cy="908050"/>
            <a:chOff x="296154" y="-124673"/>
            <a:chExt cx="8698119" cy="1665211"/>
          </a:xfrm>
        </p:grpSpPr>
        <p:pic>
          <p:nvPicPr>
            <p:cNvPr id="410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154" y="87846"/>
              <a:ext cx="4331813" cy="1292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102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8899" y="-124673"/>
              <a:ext cx="4275374" cy="1665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295275" y="858838"/>
            <a:ext cx="8524875" cy="5207000"/>
          </a:xfrm>
        </p:spPr>
        <p:txBody>
          <a:bodyPr/>
          <a:lstStyle/>
          <a:p>
            <a:pPr marL="0" indent="0">
              <a:lnSpc>
                <a:spcPct val="150000"/>
              </a:lnSpc>
              <a:buFont typeface="Wingdings" charset="2"/>
              <a:buNone/>
            </a:pPr>
            <a:r>
              <a:rPr lang="it-IT" altLang="it-IT" b="1" dirty="0"/>
              <a:t>KC </a:t>
            </a:r>
            <a:r>
              <a:rPr lang="it-IT" altLang="it-IT" b="1" dirty="0" err="1"/>
              <a:t>functions</a:t>
            </a:r>
            <a:r>
              <a:rPr lang="it-IT" altLang="it-IT" b="1" dirty="0"/>
              <a:t> </a:t>
            </a:r>
            <a:r>
              <a:rPr lang="it-IT" altLang="it-IT" dirty="0"/>
              <a:t>(</a:t>
            </a:r>
            <a:r>
              <a:rPr lang="it-IT" altLang="it-IT" dirty="0" err="1"/>
              <a:t>viability</a:t>
            </a:r>
            <a:r>
              <a:rPr lang="it-IT" altLang="it-IT" dirty="0"/>
              <a:t>, </a:t>
            </a:r>
            <a:r>
              <a:rPr lang="it-IT" altLang="it-IT" dirty="0" err="1"/>
              <a:t>proliferation</a:t>
            </a:r>
            <a:r>
              <a:rPr lang="it-IT" altLang="it-IT" dirty="0"/>
              <a:t>, and </a:t>
            </a:r>
            <a:r>
              <a:rPr lang="it-IT" altLang="it-IT" dirty="0" err="1"/>
              <a:t>migration</a:t>
            </a:r>
            <a:r>
              <a:rPr lang="it-IT" altLang="it-IT" dirty="0"/>
              <a:t>) </a:t>
            </a:r>
            <a:r>
              <a:rPr lang="it-IT" altLang="it-IT" dirty="0" err="1"/>
              <a:t>depend</a:t>
            </a:r>
            <a:r>
              <a:rPr lang="it-IT" altLang="it-IT" dirty="0"/>
              <a:t> on a fine balance in control </a:t>
            </a:r>
            <a:r>
              <a:rPr lang="it-IT" altLang="it-IT" dirty="0" err="1"/>
              <a:t>pathways</a:t>
            </a:r>
            <a:r>
              <a:rPr lang="it-IT" altLang="it-IT" dirty="0"/>
              <a:t> in </a:t>
            </a:r>
            <a:r>
              <a:rPr lang="it-IT" altLang="it-IT" dirty="0" err="1"/>
              <a:t>which</a:t>
            </a:r>
            <a:r>
              <a:rPr lang="it-IT" altLang="it-IT" dirty="0"/>
              <a:t> the </a:t>
            </a:r>
            <a:r>
              <a:rPr lang="it-IT" altLang="it-IT" b="1" dirty="0" err="1"/>
              <a:t>nonneuronal</a:t>
            </a:r>
            <a:r>
              <a:rPr lang="it-IT" altLang="it-IT" b="1" dirty="0"/>
              <a:t> </a:t>
            </a:r>
            <a:r>
              <a:rPr lang="it-IT" altLang="it-IT" b="1" dirty="0" err="1"/>
              <a:t>cholinergic</a:t>
            </a:r>
            <a:r>
              <a:rPr lang="it-IT" altLang="it-IT" b="1" dirty="0"/>
              <a:t> </a:t>
            </a:r>
            <a:r>
              <a:rPr lang="it-IT" altLang="it-IT" b="1" dirty="0" err="1"/>
              <a:t>system</a:t>
            </a:r>
            <a:r>
              <a:rPr lang="it-IT" altLang="it-IT" b="1" dirty="0"/>
              <a:t> </a:t>
            </a:r>
            <a:r>
              <a:rPr lang="it-IT" altLang="it-IT" dirty="0" err="1"/>
              <a:t>plays</a:t>
            </a:r>
            <a:r>
              <a:rPr lang="it-IT" altLang="it-IT" dirty="0"/>
              <a:t> a major </a:t>
            </a:r>
            <a:r>
              <a:rPr lang="it-IT" altLang="it-IT" dirty="0" err="1" smtClean="0"/>
              <a:t>role</a:t>
            </a:r>
            <a:endParaRPr lang="it-IT" altLang="it-IT" dirty="0"/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r>
              <a:rPr lang="it-IT" altLang="it-IT" dirty="0" err="1"/>
              <a:t>This</a:t>
            </a:r>
            <a:r>
              <a:rPr lang="it-IT" altLang="it-IT" dirty="0"/>
              <a:t> </a:t>
            </a:r>
            <a:r>
              <a:rPr lang="it-IT" altLang="it-IT" dirty="0" err="1"/>
              <a:t>system</a:t>
            </a:r>
            <a:r>
              <a:rPr lang="it-IT" altLang="it-IT" dirty="0"/>
              <a:t> </a:t>
            </a:r>
            <a:r>
              <a:rPr lang="it-IT" altLang="it-IT" dirty="0" err="1"/>
              <a:t>involves</a:t>
            </a:r>
            <a:r>
              <a:rPr lang="it-IT" altLang="it-IT" dirty="0"/>
              <a:t> </a:t>
            </a:r>
            <a:r>
              <a:rPr lang="it-IT" altLang="it-IT" b="1" dirty="0" err="1"/>
              <a:t>acetylcholine</a:t>
            </a:r>
            <a:r>
              <a:rPr lang="it-IT" altLang="it-IT" b="1" dirty="0"/>
              <a:t> (</a:t>
            </a:r>
            <a:r>
              <a:rPr lang="it-IT" altLang="it-IT" b="1" dirty="0" err="1"/>
              <a:t>Ach</a:t>
            </a:r>
            <a:r>
              <a:rPr lang="it-IT" altLang="it-IT" b="1" dirty="0"/>
              <a:t>) </a:t>
            </a:r>
            <a:r>
              <a:rPr lang="it-IT" altLang="it-IT" dirty="0"/>
              <a:t>and </a:t>
            </a:r>
            <a:r>
              <a:rPr lang="it-IT" altLang="it-IT" dirty="0" err="1"/>
              <a:t>its</a:t>
            </a:r>
            <a:r>
              <a:rPr lang="it-IT" altLang="it-IT" dirty="0"/>
              <a:t> </a:t>
            </a:r>
            <a:r>
              <a:rPr lang="it-IT" altLang="it-IT" b="1" dirty="0" err="1"/>
              <a:t>nicotinic</a:t>
            </a:r>
            <a:r>
              <a:rPr lang="it-IT" altLang="it-IT" b="1" dirty="0"/>
              <a:t> and </a:t>
            </a:r>
            <a:r>
              <a:rPr lang="it-IT" altLang="it-IT" b="1" dirty="0" err="1"/>
              <a:t>muscarinic</a:t>
            </a:r>
            <a:r>
              <a:rPr lang="it-IT" altLang="it-IT" b="1" dirty="0"/>
              <a:t> </a:t>
            </a:r>
            <a:r>
              <a:rPr lang="it-IT" altLang="it-IT" dirty="0" err="1"/>
              <a:t>receptors</a:t>
            </a:r>
            <a:r>
              <a:rPr lang="it-IT" altLang="it-IT" dirty="0"/>
              <a:t> via </a:t>
            </a:r>
            <a:r>
              <a:rPr lang="it-IT" altLang="it-IT" dirty="0" err="1"/>
              <a:t>autocrine</a:t>
            </a:r>
            <a:r>
              <a:rPr lang="it-IT" altLang="it-IT" dirty="0"/>
              <a:t> and paracrine </a:t>
            </a:r>
            <a:r>
              <a:rPr lang="it-IT" altLang="it-IT" dirty="0" err="1"/>
              <a:t>mechanisms</a:t>
            </a:r>
            <a:r>
              <a:rPr lang="it-IT" altLang="it-IT" dirty="0"/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b="1" dirty="0" err="1" smtClean="0"/>
              <a:t>Ach</a:t>
            </a:r>
            <a:r>
              <a:rPr lang="it-IT" dirty="0" smtClean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only</a:t>
            </a:r>
            <a:r>
              <a:rPr lang="it-IT" dirty="0"/>
              <a:t> a </a:t>
            </a:r>
            <a:r>
              <a:rPr lang="it-IT" b="1" dirty="0" err="1"/>
              <a:t>neurotransmitter</a:t>
            </a:r>
            <a:r>
              <a:rPr lang="it-IT" dirty="0"/>
              <a:t> </a:t>
            </a:r>
            <a:r>
              <a:rPr lang="it-IT" dirty="0" err="1"/>
              <a:t>but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an </a:t>
            </a:r>
            <a:r>
              <a:rPr lang="it-IT" dirty="0" err="1"/>
              <a:t>ancient</a:t>
            </a:r>
            <a:r>
              <a:rPr lang="it-IT" dirty="0"/>
              <a:t> </a:t>
            </a:r>
            <a:r>
              <a:rPr lang="it-IT" dirty="0" err="1"/>
              <a:t>molecule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can be </a:t>
            </a:r>
            <a:r>
              <a:rPr lang="it-IT" dirty="0" err="1"/>
              <a:t>released</a:t>
            </a:r>
            <a:r>
              <a:rPr lang="it-IT" dirty="0"/>
              <a:t> by and </a:t>
            </a:r>
            <a:r>
              <a:rPr lang="it-IT" b="1" dirty="0" err="1"/>
              <a:t>act</a:t>
            </a:r>
            <a:r>
              <a:rPr lang="it-IT" b="1" dirty="0"/>
              <a:t> on non-</a:t>
            </a:r>
            <a:r>
              <a:rPr lang="it-IT" b="1" dirty="0" err="1"/>
              <a:t>neuronal</a:t>
            </a:r>
            <a:r>
              <a:rPr lang="it-IT" b="1" dirty="0"/>
              <a:t> </a:t>
            </a:r>
            <a:r>
              <a:rPr lang="it-IT" b="1" dirty="0" err="1" smtClean="0"/>
              <a:t>cells</a:t>
            </a:r>
            <a:r>
              <a:rPr lang="it-IT" b="1" dirty="0" smtClean="0"/>
              <a:t> </a:t>
            </a:r>
            <a:r>
              <a:rPr lang="it-IT" altLang="it-IT" dirty="0" err="1" smtClean="0"/>
              <a:t>present</a:t>
            </a:r>
            <a:r>
              <a:rPr lang="it-IT" altLang="it-IT" dirty="0" smtClean="0"/>
              <a:t> </a:t>
            </a:r>
            <a:r>
              <a:rPr lang="it-IT" altLang="it-IT" dirty="0"/>
              <a:t>in a wide </a:t>
            </a:r>
            <a:r>
              <a:rPr lang="it-IT" altLang="it-IT" dirty="0" err="1"/>
              <a:t>range</a:t>
            </a:r>
            <a:r>
              <a:rPr lang="it-IT" altLang="it-IT" dirty="0"/>
              <a:t> of living </a:t>
            </a:r>
            <a:r>
              <a:rPr lang="it-IT" altLang="it-IT" dirty="0" err="1"/>
              <a:t>organisms</a:t>
            </a:r>
            <a:r>
              <a:rPr lang="it-IT" altLang="it-IT" dirty="0"/>
              <a:t> </a:t>
            </a:r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r>
              <a:rPr lang="it-IT" altLang="it-IT" dirty="0"/>
              <a:t>To date, </a:t>
            </a:r>
            <a:r>
              <a:rPr lang="it-IT" altLang="it-IT" dirty="0" err="1"/>
              <a:t>studies</a:t>
            </a:r>
            <a:r>
              <a:rPr lang="it-IT" altLang="it-IT" dirty="0"/>
              <a:t> on the </a:t>
            </a:r>
            <a:r>
              <a:rPr lang="it-IT" altLang="it-IT" dirty="0" err="1"/>
              <a:t>biological</a:t>
            </a:r>
            <a:r>
              <a:rPr lang="it-IT" altLang="it-IT" dirty="0"/>
              <a:t> </a:t>
            </a:r>
            <a:r>
              <a:rPr lang="it-IT" altLang="it-IT" dirty="0" err="1"/>
              <a:t>role</a:t>
            </a:r>
            <a:r>
              <a:rPr lang="it-IT" altLang="it-IT" dirty="0"/>
              <a:t> of </a:t>
            </a:r>
            <a:r>
              <a:rPr lang="it-IT" altLang="it-IT" dirty="0" err="1"/>
              <a:t>Ach</a:t>
            </a:r>
            <a:r>
              <a:rPr lang="it-IT" altLang="it-IT" dirty="0"/>
              <a:t> </a:t>
            </a:r>
            <a:r>
              <a:rPr lang="it-IT" altLang="it-IT" dirty="0" err="1"/>
              <a:t>have</a:t>
            </a:r>
            <a:r>
              <a:rPr lang="it-IT" altLang="it-IT" dirty="0"/>
              <a:t> </a:t>
            </a:r>
            <a:r>
              <a:rPr lang="it-IT" altLang="it-IT" dirty="0" err="1"/>
              <a:t>mainly</a:t>
            </a:r>
            <a:r>
              <a:rPr lang="it-IT" altLang="it-IT" dirty="0"/>
              <a:t> </a:t>
            </a:r>
            <a:r>
              <a:rPr lang="it-IT" altLang="it-IT" dirty="0" err="1"/>
              <a:t>focused</a:t>
            </a:r>
            <a:r>
              <a:rPr lang="it-IT" altLang="it-IT" dirty="0"/>
              <a:t> </a:t>
            </a:r>
            <a:r>
              <a:rPr lang="it-IT" altLang="it-IT" dirty="0" err="1"/>
              <a:t>nonneuronal</a:t>
            </a:r>
            <a:r>
              <a:rPr lang="it-IT" altLang="it-IT" dirty="0"/>
              <a:t> </a:t>
            </a:r>
            <a:r>
              <a:rPr lang="it-IT" altLang="it-IT" dirty="0" err="1"/>
              <a:t>cell</a:t>
            </a:r>
            <a:r>
              <a:rPr lang="it-IT" altLang="it-IT" dirty="0"/>
              <a:t> </a:t>
            </a:r>
            <a:r>
              <a:rPr lang="it-IT" altLang="it-IT" dirty="0" err="1"/>
              <a:t>functions</a:t>
            </a:r>
            <a:r>
              <a:rPr lang="it-IT" altLang="it-IT" dirty="0"/>
              <a:t> </a:t>
            </a:r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it-IT" altLang="it-IT" dirty="0"/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it-IT" altLang="it-IT" dirty="0"/>
          </a:p>
          <a:p>
            <a:pPr marL="0" indent="0">
              <a:lnSpc>
                <a:spcPct val="150000"/>
              </a:lnSpc>
            </a:pPr>
            <a:endParaRPr lang="it-IT" alt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Non colinergic system and skin</a:t>
            </a:r>
          </a:p>
        </p:txBody>
      </p:sp>
      <p:grpSp>
        <p:nvGrpSpPr>
          <p:cNvPr id="21506" name="Group 10"/>
          <p:cNvGrpSpPr>
            <a:grpSpLocks/>
          </p:cNvGrpSpPr>
          <p:nvPr/>
        </p:nvGrpSpPr>
        <p:grpSpPr bwMode="auto">
          <a:xfrm>
            <a:off x="185738" y="5949950"/>
            <a:ext cx="8807450" cy="908050"/>
            <a:chOff x="296154" y="-124673"/>
            <a:chExt cx="8698119" cy="1665211"/>
          </a:xfrm>
        </p:grpSpPr>
        <p:pic>
          <p:nvPicPr>
            <p:cNvPr id="410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154" y="87846"/>
              <a:ext cx="4331813" cy="1292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102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8899" y="-124673"/>
              <a:ext cx="4275374" cy="1665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pic>
        <p:nvPicPr>
          <p:cNvPr id="21507" name="Picture 2" descr="ttp://www.karger.com/WebMaterial/ShowPic/173268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075" y="1004888"/>
            <a:ext cx="4573588" cy="4876800"/>
          </a:xfrm>
          <a:noFill/>
        </p:spPr>
      </p:pic>
      <p:sp>
        <p:nvSpPr>
          <p:cNvPr id="21508" name="Rettangolo 3"/>
          <p:cNvSpPr>
            <a:spLocks noChangeArrowheads="1"/>
          </p:cNvSpPr>
          <p:nvPr/>
        </p:nvSpPr>
        <p:spPr bwMode="auto">
          <a:xfrm>
            <a:off x="4911725" y="1173163"/>
            <a:ext cx="4081463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it-IT" altLang="it-IT" dirty="0"/>
              <a:t>KC are </a:t>
            </a:r>
            <a:r>
              <a:rPr lang="it-IT" altLang="it-IT" dirty="0" err="1"/>
              <a:t>able</a:t>
            </a:r>
            <a:r>
              <a:rPr lang="it-IT" altLang="it-IT" dirty="0"/>
              <a:t> to </a:t>
            </a:r>
            <a:r>
              <a:rPr lang="it-IT" altLang="it-IT" dirty="0" err="1"/>
              <a:t>synthesize</a:t>
            </a:r>
            <a:r>
              <a:rPr lang="it-IT" altLang="it-IT" dirty="0"/>
              <a:t> </a:t>
            </a:r>
            <a:r>
              <a:rPr lang="it-IT" altLang="it-IT" dirty="0" err="1"/>
              <a:t>ACh</a:t>
            </a:r>
            <a:r>
              <a:rPr lang="it-IT" altLang="it-IT" dirty="0"/>
              <a:t> in </a:t>
            </a:r>
            <a:r>
              <a:rPr lang="it-IT" altLang="it-IT" dirty="0" smtClean="0"/>
              <a:t>large</a:t>
            </a:r>
            <a:r>
              <a:rPr lang="it-IT" altLang="it-IT" dirty="0" smtClean="0">
                <a:solidFill>
                  <a:srgbClr val="FF0000"/>
                </a:solidFill>
              </a:rPr>
              <a:t> </a:t>
            </a:r>
            <a:r>
              <a:rPr lang="it-IT" altLang="it-IT" dirty="0" err="1" smtClean="0"/>
              <a:t>amounts</a:t>
            </a:r>
            <a:r>
              <a:rPr lang="it-IT" altLang="it-IT" dirty="0"/>
              <a:t>:  a single KC </a:t>
            </a:r>
            <a:r>
              <a:rPr lang="it-IT" altLang="it-IT" dirty="0" err="1"/>
              <a:t>synthesizes</a:t>
            </a:r>
            <a:r>
              <a:rPr lang="it-IT" altLang="it-IT" dirty="0"/>
              <a:t> and </a:t>
            </a:r>
            <a:r>
              <a:rPr lang="it-IT" altLang="it-IT" dirty="0" err="1"/>
              <a:t>releases</a:t>
            </a:r>
            <a:r>
              <a:rPr lang="it-IT" altLang="it-IT" dirty="0"/>
              <a:t> a </a:t>
            </a:r>
            <a:r>
              <a:rPr lang="it-IT" altLang="it-IT" dirty="0" err="1"/>
              <a:t>mean</a:t>
            </a:r>
            <a:r>
              <a:rPr lang="it-IT" altLang="it-IT" dirty="0"/>
              <a:t> of 2 × 10</a:t>
            </a:r>
            <a:r>
              <a:rPr lang="it-IT" altLang="it-IT" baseline="30000" dirty="0"/>
              <a:t>-17</a:t>
            </a:r>
            <a:r>
              <a:rPr lang="it-IT" altLang="it-IT" dirty="0"/>
              <a:t> </a:t>
            </a:r>
            <a:r>
              <a:rPr lang="it-IT" altLang="it-IT" dirty="0" err="1"/>
              <a:t>mol</a:t>
            </a:r>
            <a:r>
              <a:rPr lang="it-IT" altLang="it-IT" dirty="0"/>
              <a:t> </a:t>
            </a:r>
            <a:r>
              <a:rPr lang="it-IT" altLang="it-IT" dirty="0" err="1"/>
              <a:t>ACh</a:t>
            </a:r>
            <a:r>
              <a:rPr lang="it-IT" altLang="it-IT" dirty="0"/>
              <a:t> and 7 × 10</a:t>
            </a:r>
            <a:r>
              <a:rPr lang="it-IT" altLang="it-IT" baseline="30000" dirty="0"/>
              <a:t>-19</a:t>
            </a:r>
            <a:r>
              <a:rPr lang="it-IT" altLang="it-IT" dirty="0"/>
              <a:t> </a:t>
            </a:r>
            <a:r>
              <a:rPr lang="it-IT" altLang="it-IT" dirty="0" err="1"/>
              <a:t>mol</a:t>
            </a:r>
            <a:r>
              <a:rPr lang="it-IT" altLang="it-IT" dirty="0"/>
              <a:t> </a:t>
            </a:r>
            <a:r>
              <a:rPr lang="it-IT" altLang="it-IT" dirty="0" err="1"/>
              <a:t>ACh</a:t>
            </a:r>
            <a:r>
              <a:rPr lang="it-IT" altLang="it-IT" dirty="0"/>
              <a:t> per minute, </a:t>
            </a:r>
            <a:r>
              <a:rPr lang="it-IT" altLang="it-IT" dirty="0" err="1" smtClean="0"/>
              <a:t>respectively</a:t>
            </a:r>
            <a:r>
              <a:rPr lang="it-IT" altLang="it-IT" dirty="0" smtClean="0"/>
              <a:t>.  </a:t>
            </a:r>
            <a:endParaRPr lang="it-IT" altLang="it-IT" dirty="0"/>
          </a:p>
          <a:p>
            <a:pPr eaLnBrk="1" hangingPunct="1">
              <a:lnSpc>
                <a:spcPct val="150000"/>
              </a:lnSpc>
            </a:pPr>
            <a:r>
              <a:rPr lang="it-IT" altLang="it-IT" dirty="0" err="1"/>
              <a:t>Skin</a:t>
            </a:r>
            <a:r>
              <a:rPr lang="it-IT" altLang="it-IT" dirty="0"/>
              <a:t> </a:t>
            </a:r>
            <a:r>
              <a:rPr lang="it-IT" altLang="it-IT" dirty="0" err="1" smtClean="0"/>
              <a:t>exhibits</a:t>
            </a:r>
            <a:r>
              <a:rPr lang="it-IT" altLang="it-IT" dirty="0" smtClean="0">
                <a:solidFill>
                  <a:srgbClr val="FF0000"/>
                </a:solidFill>
              </a:rPr>
              <a:t> </a:t>
            </a:r>
            <a:r>
              <a:rPr lang="it-IT" altLang="it-IT" dirty="0" err="1"/>
              <a:t>molecular</a:t>
            </a:r>
            <a:r>
              <a:rPr lang="it-IT" altLang="it-IT" dirty="0"/>
              <a:t> </a:t>
            </a:r>
            <a:r>
              <a:rPr lang="it-IT" altLang="it-IT" dirty="0" err="1"/>
              <a:t>components</a:t>
            </a:r>
            <a:r>
              <a:rPr lang="it-IT" altLang="it-IT" dirty="0"/>
              <a:t> of the NNCS and </a:t>
            </a:r>
            <a:r>
              <a:rPr lang="it-IT" altLang="it-IT" dirty="0" err="1"/>
              <a:t>it</a:t>
            </a:r>
            <a:r>
              <a:rPr lang="it-IT" altLang="it-IT" dirty="0"/>
              <a:t> </a:t>
            </a:r>
            <a:r>
              <a:rPr lang="it-IT" altLang="it-IT" dirty="0" err="1"/>
              <a:t>is</a:t>
            </a:r>
            <a:r>
              <a:rPr lang="it-IT" altLang="it-IT" dirty="0"/>
              <a:t> </a:t>
            </a:r>
            <a:r>
              <a:rPr lang="it-IT" altLang="it-IT" dirty="0" err="1"/>
              <a:t>assumed</a:t>
            </a:r>
            <a:r>
              <a:rPr lang="it-IT" altLang="it-IT" dirty="0"/>
              <a:t> to </a:t>
            </a:r>
            <a:r>
              <a:rPr lang="it-IT" altLang="it-IT" dirty="0" err="1"/>
              <a:t>regulate</a:t>
            </a:r>
            <a:r>
              <a:rPr lang="it-IT" altLang="it-IT" dirty="0"/>
              <a:t> </a:t>
            </a:r>
            <a:r>
              <a:rPr lang="it-IT" altLang="it-IT" dirty="0" err="1"/>
              <a:t>proliferation</a:t>
            </a:r>
            <a:r>
              <a:rPr lang="it-IT" altLang="it-IT" dirty="0"/>
              <a:t>, </a:t>
            </a:r>
            <a:r>
              <a:rPr lang="it-IT" altLang="it-IT" dirty="0" err="1"/>
              <a:t>differentiation</a:t>
            </a:r>
            <a:r>
              <a:rPr lang="it-IT" altLang="it-IT" dirty="0"/>
              <a:t>, </a:t>
            </a:r>
            <a:r>
              <a:rPr lang="it-IT" altLang="it-IT" dirty="0" err="1"/>
              <a:t>apoptosis</a:t>
            </a:r>
            <a:r>
              <a:rPr lang="it-IT" altLang="it-IT" dirty="0"/>
              <a:t>, </a:t>
            </a:r>
            <a:r>
              <a:rPr lang="it-IT" altLang="it-IT" dirty="0" err="1"/>
              <a:t>adhesion</a:t>
            </a:r>
            <a:r>
              <a:rPr lang="it-IT" altLang="it-IT" dirty="0"/>
              <a:t> and </a:t>
            </a:r>
            <a:r>
              <a:rPr lang="it-IT" altLang="it-IT" dirty="0" err="1"/>
              <a:t>migration</a:t>
            </a:r>
            <a:r>
              <a:rPr lang="it-IT" altLang="it-IT" dirty="0"/>
              <a:t> of KC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Acetylcholine and Keratinocytes</a:t>
            </a:r>
          </a:p>
        </p:txBody>
      </p:sp>
      <p:grpSp>
        <p:nvGrpSpPr>
          <p:cNvPr id="23554" name="Group 10"/>
          <p:cNvGrpSpPr>
            <a:grpSpLocks/>
          </p:cNvGrpSpPr>
          <p:nvPr/>
        </p:nvGrpSpPr>
        <p:grpSpPr bwMode="auto">
          <a:xfrm>
            <a:off x="185738" y="5949950"/>
            <a:ext cx="8807450" cy="908050"/>
            <a:chOff x="296154" y="-124673"/>
            <a:chExt cx="8698119" cy="1665211"/>
          </a:xfrm>
        </p:grpSpPr>
        <p:pic>
          <p:nvPicPr>
            <p:cNvPr id="410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154" y="87846"/>
              <a:ext cx="4331813" cy="1292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102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8899" y="-124673"/>
              <a:ext cx="4275374" cy="1665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Font typeface="Wingdings" charset="2"/>
              <a:buNone/>
            </a:pPr>
            <a:r>
              <a:rPr lang="it-IT" altLang="it-IT" b="1" dirty="0" err="1"/>
              <a:t>Ach</a:t>
            </a:r>
            <a:r>
              <a:rPr lang="it-IT" altLang="it-IT" b="1" dirty="0"/>
              <a:t> </a:t>
            </a:r>
            <a:r>
              <a:rPr lang="it-IT" altLang="it-IT" dirty="0"/>
              <a:t>or a </a:t>
            </a:r>
            <a:r>
              <a:rPr lang="it-IT" altLang="it-IT" dirty="0" err="1"/>
              <a:t>cholinergic</a:t>
            </a:r>
            <a:r>
              <a:rPr lang="it-IT" altLang="it-IT" dirty="0"/>
              <a:t> </a:t>
            </a:r>
            <a:r>
              <a:rPr lang="it-IT" altLang="it-IT" dirty="0" err="1"/>
              <a:t>drug</a:t>
            </a:r>
            <a:r>
              <a:rPr lang="it-IT" altLang="it-IT" dirty="0"/>
              <a:t> </a:t>
            </a:r>
            <a:r>
              <a:rPr lang="it-IT" altLang="it-IT" b="1" dirty="0" err="1"/>
              <a:t>exert</a:t>
            </a:r>
            <a:r>
              <a:rPr lang="it-IT" altLang="it-IT" b="1" dirty="0"/>
              <a:t> </a:t>
            </a:r>
            <a:r>
              <a:rPr lang="it-IT" altLang="it-IT" b="1" dirty="0" err="1"/>
              <a:t>different</a:t>
            </a:r>
            <a:r>
              <a:rPr lang="it-IT" altLang="it-IT" b="1" dirty="0"/>
              <a:t> </a:t>
            </a:r>
            <a:r>
              <a:rPr lang="it-IT" altLang="it-IT" b="1" dirty="0" err="1"/>
              <a:t>effects</a:t>
            </a:r>
            <a:r>
              <a:rPr lang="it-IT" altLang="it-IT" b="1" dirty="0"/>
              <a:t> on KC </a:t>
            </a:r>
            <a:r>
              <a:rPr lang="it-IT" altLang="it-IT" dirty="0" err="1"/>
              <a:t>during</a:t>
            </a:r>
            <a:r>
              <a:rPr lang="it-IT" altLang="it-IT" dirty="0"/>
              <a:t> </a:t>
            </a:r>
            <a:r>
              <a:rPr lang="it-IT" altLang="it-IT" dirty="0" err="1"/>
              <a:t>their</a:t>
            </a:r>
            <a:r>
              <a:rPr lang="it-IT" altLang="it-IT" dirty="0"/>
              <a:t> </a:t>
            </a:r>
            <a:r>
              <a:rPr lang="it-IT" altLang="it-IT" dirty="0" err="1"/>
              <a:t>maturation</a:t>
            </a:r>
            <a:r>
              <a:rPr lang="it-IT" altLang="it-IT" dirty="0"/>
              <a:t> [</a:t>
            </a:r>
            <a:r>
              <a:rPr lang="it-IT" altLang="it-IT" dirty="0" err="1"/>
              <a:t>Grando</a:t>
            </a:r>
            <a:r>
              <a:rPr lang="it-IT" altLang="it-IT" dirty="0"/>
              <a:t> et al., 2006]. </a:t>
            </a:r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it-IT" altLang="it-IT" dirty="0"/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r>
              <a:rPr lang="it-IT" altLang="it-IT" dirty="0" err="1"/>
              <a:t>Several</a:t>
            </a:r>
            <a:r>
              <a:rPr lang="it-IT" altLang="it-IT" dirty="0"/>
              <a:t> </a:t>
            </a:r>
            <a:r>
              <a:rPr lang="it-IT" altLang="it-IT" dirty="0" err="1"/>
              <a:t>important</a:t>
            </a:r>
            <a:r>
              <a:rPr lang="it-IT" altLang="it-IT" dirty="0"/>
              <a:t> </a:t>
            </a:r>
            <a:r>
              <a:rPr lang="it-IT" altLang="it-IT" dirty="0" err="1"/>
              <a:t>functions</a:t>
            </a:r>
            <a:r>
              <a:rPr lang="it-IT" altLang="it-IT" dirty="0"/>
              <a:t>, </a:t>
            </a:r>
            <a:r>
              <a:rPr lang="it-IT" altLang="it-IT" dirty="0" err="1"/>
              <a:t>including</a:t>
            </a:r>
            <a:r>
              <a:rPr lang="it-IT" altLang="it-IT" dirty="0"/>
              <a:t> control of </a:t>
            </a:r>
            <a:r>
              <a:rPr lang="it-IT" altLang="it-IT" b="1" dirty="0" err="1"/>
              <a:t>cell</a:t>
            </a:r>
            <a:r>
              <a:rPr lang="it-IT" altLang="it-IT" b="1" dirty="0"/>
              <a:t> </a:t>
            </a:r>
            <a:r>
              <a:rPr lang="it-IT" altLang="it-IT" b="1" dirty="0" err="1"/>
              <a:t>viability</a:t>
            </a:r>
            <a:r>
              <a:rPr lang="it-IT" altLang="it-IT" b="1" dirty="0"/>
              <a:t>, </a:t>
            </a:r>
            <a:r>
              <a:rPr lang="it-IT" altLang="it-IT" b="1" dirty="0" err="1"/>
              <a:t>proliferation</a:t>
            </a:r>
            <a:r>
              <a:rPr lang="it-IT" altLang="it-IT" b="1" dirty="0"/>
              <a:t>, </a:t>
            </a:r>
            <a:r>
              <a:rPr lang="it-IT" altLang="it-IT" b="1" dirty="0" err="1"/>
              <a:t>adhesion</a:t>
            </a:r>
            <a:r>
              <a:rPr lang="it-IT" altLang="it-IT" b="1" dirty="0"/>
              <a:t>, </a:t>
            </a:r>
            <a:r>
              <a:rPr lang="it-IT" altLang="it-IT" b="1" dirty="0" err="1"/>
              <a:t>migration</a:t>
            </a:r>
            <a:r>
              <a:rPr lang="it-IT" altLang="it-IT" b="1" dirty="0"/>
              <a:t>, and </a:t>
            </a:r>
            <a:r>
              <a:rPr lang="it-IT" altLang="it-IT" b="1" dirty="0" err="1"/>
              <a:t>differentiation</a:t>
            </a:r>
            <a:r>
              <a:rPr lang="it-IT" altLang="it-IT" dirty="0"/>
              <a:t>, </a:t>
            </a:r>
            <a:r>
              <a:rPr lang="it-IT" altLang="it-IT" dirty="0" err="1"/>
              <a:t>have</a:t>
            </a:r>
            <a:r>
              <a:rPr lang="it-IT" altLang="it-IT" dirty="0"/>
              <a:t> </a:t>
            </a:r>
            <a:r>
              <a:rPr lang="it-IT" altLang="it-IT" dirty="0" err="1"/>
              <a:t>been</a:t>
            </a:r>
            <a:r>
              <a:rPr lang="it-IT" altLang="it-IT" dirty="0"/>
              <a:t> </a:t>
            </a:r>
            <a:r>
              <a:rPr lang="it-IT" altLang="it-IT" dirty="0" err="1"/>
              <a:t>also</a:t>
            </a:r>
            <a:r>
              <a:rPr lang="it-IT" altLang="it-IT" dirty="0"/>
              <a:t> </a:t>
            </a:r>
            <a:r>
              <a:rPr lang="it-IT" altLang="it-IT" dirty="0" err="1"/>
              <a:t>attributed</a:t>
            </a:r>
            <a:r>
              <a:rPr lang="it-IT" altLang="it-IT" dirty="0"/>
              <a:t> to </a:t>
            </a:r>
            <a:r>
              <a:rPr lang="it-IT" altLang="it-IT" dirty="0" err="1"/>
              <a:t>muscarinic</a:t>
            </a:r>
            <a:r>
              <a:rPr lang="it-IT" altLang="it-IT" dirty="0"/>
              <a:t> </a:t>
            </a:r>
            <a:r>
              <a:rPr lang="it-IT" altLang="it-IT" dirty="0" err="1"/>
              <a:t>receptors</a:t>
            </a:r>
            <a:r>
              <a:rPr lang="it-IT" altLang="it-IT" dirty="0"/>
              <a:t> in KC [Beck et al., 2006]. </a:t>
            </a:r>
            <a:endParaRPr lang="it-IT" altLang="it-IT" dirty="0" smtClean="0"/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it-IT" altLang="it-IT" dirty="0"/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r>
              <a:rPr lang="it-IT" altLang="it-IT" b="1" dirty="0" err="1"/>
              <a:t>Simultaneous</a:t>
            </a:r>
            <a:r>
              <a:rPr lang="it-IT" altLang="it-IT" b="1" dirty="0"/>
              <a:t> </a:t>
            </a:r>
            <a:r>
              <a:rPr lang="it-IT" altLang="it-IT" b="1" dirty="0" err="1"/>
              <a:t>stimulation</a:t>
            </a:r>
            <a:r>
              <a:rPr lang="it-IT" altLang="it-IT" b="1" dirty="0"/>
              <a:t> of </a:t>
            </a:r>
            <a:r>
              <a:rPr lang="it-IT" altLang="it-IT" b="1" dirty="0" err="1"/>
              <a:t>nicotinic</a:t>
            </a:r>
            <a:r>
              <a:rPr lang="it-IT" altLang="it-IT" b="1" dirty="0"/>
              <a:t> and </a:t>
            </a:r>
            <a:r>
              <a:rPr lang="it-IT" altLang="it-IT" b="1" dirty="0" err="1"/>
              <a:t>muscarinic</a:t>
            </a:r>
            <a:r>
              <a:rPr lang="it-IT" altLang="it-IT" b="1" dirty="0"/>
              <a:t> </a:t>
            </a:r>
            <a:r>
              <a:rPr lang="it-IT" altLang="it-IT" dirty="0" err="1"/>
              <a:t>receptors</a:t>
            </a:r>
            <a:r>
              <a:rPr lang="it-IT" altLang="it-IT" dirty="0"/>
              <a:t> by </a:t>
            </a:r>
            <a:r>
              <a:rPr lang="it-IT" altLang="it-IT" dirty="0" err="1"/>
              <a:t>Ach</a:t>
            </a:r>
            <a:r>
              <a:rPr lang="it-IT" altLang="it-IT" dirty="0"/>
              <a:t> </a:t>
            </a:r>
            <a:r>
              <a:rPr lang="it-IT" altLang="it-IT" dirty="0" err="1"/>
              <a:t>may</a:t>
            </a:r>
            <a:r>
              <a:rPr lang="it-IT" altLang="it-IT" dirty="0"/>
              <a:t> be </a:t>
            </a:r>
            <a:r>
              <a:rPr lang="it-IT" altLang="it-IT" dirty="0" err="1"/>
              <a:t>necessary</a:t>
            </a:r>
            <a:r>
              <a:rPr lang="it-IT" altLang="it-IT" dirty="0"/>
              <a:t> </a:t>
            </a:r>
            <a:r>
              <a:rPr lang="it-IT" altLang="it-IT" b="1" dirty="0"/>
              <a:t>to </a:t>
            </a:r>
            <a:r>
              <a:rPr lang="it-IT" altLang="it-IT" b="1" dirty="0" err="1"/>
              <a:t>synchronize</a:t>
            </a:r>
            <a:r>
              <a:rPr lang="it-IT" altLang="it-IT" b="1" dirty="0"/>
              <a:t> the </a:t>
            </a:r>
            <a:r>
              <a:rPr lang="it-IT" altLang="it-IT" b="1" dirty="0" err="1"/>
              <a:t>metabolic</a:t>
            </a:r>
            <a:r>
              <a:rPr lang="it-IT" altLang="it-IT" b="1" dirty="0"/>
              <a:t> </a:t>
            </a:r>
            <a:r>
              <a:rPr lang="it-IT" altLang="it-IT" dirty="0"/>
              <a:t>and </a:t>
            </a:r>
            <a:r>
              <a:rPr lang="it-IT" altLang="it-IT" dirty="0" err="1"/>
              <a:t>ionic</a:t>
            </a:r>
            <a:r>
              <a:rPr lang="it-IT" altLang="it-IT" dirty="0"/>
              <a:t> </a:t>
            </a:r>
            <a:r>
              <a:rPr lang="it-IT" altLang="it-IT" dirty="0" err="1"/>
              <a:t>events</a:t>
            </a:r>
            <a:r>
              <a:rPr lang="it-IT" altLang="it-IT" dirty="0"/>
              <a:t> </a:t>
            </a:r>
            <a:r>
              <a:rPr lang="it-IT" altLang="it-IT" dirty="0" err="1"/>
              <a:t>within</a:t>
            </a:r>
            <a:r>
              <a:rPr lang="it-IT" altLang="it-IT" dirty="0"/>
              <a:t> </a:t>
            </a:r>
            <a:r>
              <a:rPr lang="it-IT" altLang="it-IT" dirty="0" err="1"/>
              <a:t>cells</a:t>
            </a:r>
            <a:r>
              <a:rPr lang="it-IT" altLang="it-IT" dirty="0"/>
              <a:t>. </a:t>
            </a:r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it-IT" altLang="it-IT" dirty="0"/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it-IT" altLang="it-IT" dirty="0"/>
          </a:p>
          <a:p>
            <a:pPr marL="0" indent="0">
              <a:lnSpc>
                <a:spcPct val="150000"/>
              </a:lnSpc>
            </a:pPr>
            <a:endParaRPr lang="it-IT" alt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Acetylcholine a new strategy</a:t>
            </a:r>
          </a:p>
        </p:txBody>
      </p:sp>
      <p:grpSp>
        <p:nvGrpSpPr>
          <p:cNvPr id="27650" name="Group 10"/>
          <p:cNvGrpSpPr>
            <a:grpSpLocks/>
          </p:cNvGrpSpPr>
          <p:nvPr/>
        </p:nvGrpSpPr>
        <p:grpSpPr bwMode="auto">
          <a:xfrm>
            <a:off x="185738" y="5949950"/>
            <a:ext cx="8807450" cy="908050"/>
            <a:chOff x="296154" y="-124673"/>
            <a:chExt cx="8698119" cy="1665211"/>
          </a:xfrm>
        </p:grpSpPr>
        <p:pic>
          <p:nvPicPr>
            <p:cNvPr id="410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154" y="87846"/>
              <a:ext cx="4331813" cy="1292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4102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8899" y="-124673"/>
              <a:ext cx="4275374" cy="1665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185738" y="898148"/>
            <a:ext cx="8524875" cy="489821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it-IT" altLang="it-IT" dirty="0"/>
              <a:t>In </a:t>
            </a:r>
            <a:r>
              <a:rPr lang="it-IT" altLang="it-IT" dirty="0" err="1"/>
              <a:t>recent</a:t>
            </a:r>
            <a:r>
              <a:rPr lang="it-IT" altLang="it-IT" dirty="0"/>
              <a:t> </a:t>
            </a:r>
            <a:r>
              <a:rPr lang="it-IT" altLang="it-IT" dirty="0" err="1"/>
              <a:t>years</a:t>
            </a:r>
            <a:r>
              <a:rPr lang="it-IT" altLang="it-IT" dirty="0"/>
              <a:t>, the </a:t>
            </a:r>
            <a:r>
              <a:rPr lang="it-IT" altLang="it-IT" dirty="0" err="1"/>
              <a:t>study</a:t>
            </a:r>
            <a:r>
              <a:rPr lang="it-IT" altLang="it-IT" dirty="0"/>
              <a:t> of </a:t>
            </a:r>
            <a:r>
              <a:rPr lang="it-IT" altLang="it-IT" dirty="0" err="1"/>
              <a:t>skin</a:t>
            </a:r>
            <a:r>
              <a:rPr lang="it-IT" altLang="it-IT" dirty="0"/>
              <a:t> </a:t>
            </a:r>
            <a:r>
              <a:rPr lang="it-IT" altLang="it-IT" dirty="0" err="1"/>
              <a:t>trophism</a:t>
            </a:r>
            <a:r>
              <a:rPr lang="it-IT" altLang="it-IT" dirty="0"/>
              <a:t>, </a:t>
            </a:r>
            <a:r>
              <a:rPr lang="it-IT" altLang="it-IT" dirty="0" err="1"/>
              <a:t>lead</a:t>
            </a:r>
            <a:r>
              <a:rPr lang="it-IT" altLang="it-IT" dirty="0"/>
              <a:t> to </a:t>
            </a:r>
            <a:r>
              <a:rPr lang="it-IT" altLang="it-IT" dirty="0" err="1"/>
              <a:t>identifying</a:t>
            </a:r>
            <a:r>
              <a:rPr lang="it-IT" altLang="it-IT" dirty="0"/>
              <a:t> </a:t>
            </a:r>
            <a:r>
              <a:rPr lang="it-IT" altLang="it-IT" dirty="0" smtClean="0"/>
              <a:t>new </a:t>
            </a:r>
            <a:r>
              <a:rPr lang="it-IT" altLang="it-IT" dirty="0" err="1"/>
              <a:t>therapeutic</a:t>
            </a:r>
            <a:r>
              <a:rPr lang="it-IT" altLang="it-IT" dirty="0"/>
              <a:t> </a:t>
            </a:r>
            <a:r>
              <a:rPr lang="it-IT" altLang="it-IT" dirty="0" err="1"/>
              <a:t>strategies</a:t>
            </a:r>
            <a:r>
              <a:rPr lang="it-IT" altLang="it-IT" dirty="0"/>
              <a:t> for </a:t>
            </a:r>
            <a:r>
              <a:rPr lang="it-IT" altLang="it-IT" dirty="0" err="1"/>
              <a:t>skin</a:t>
            </a:r>
            <a:r>
              <a:rPr lang="it-IT" altLang="it-IT" dirty="0"/>
              <a:t> </a:t>
            </a:r>
            <a:r>
              <a:rPr lang="it-IT" altLang="it-IT" dirty="0" err="1"/>
              <a:t>diseases</a:t>
            </a:r>
            <a:r>
              <a:rPr lang="it-IT" altLang="it-IT" dirty="0"/>
              <a:t>: some </a:t>
            </a:r>
            <a:r>
              <a:rPr lang="it-IT" altLang="it-IT" dirty="0" err="1"/>
              <a:t>evidence</a:t>
            </a:r>
            <a:r>
              <a:rPr lang="it-IT" altLang="it-IT" dirty="0"/>
              <a:t> </a:t>
            </a:r>
            <a:r>
              <a:rPr lang="it-IT" altLang="it-IT" dirty="0" err="1"/>
              <a:t>is</a:t>
            </a:r>
            <a:r>
              <a:rPr lang="it-IT" altLang="it-IT" dirty="0"/>
              <a:t> </a:t>
            </a:r>
            <a:r>
              <a:rPr lang="it-IT" altLang="it-IT" dirty="0" err="1"/>
              <a:t>available</a:t>
            </a:r>
            <a:r>
              <a:rPr lang="it-IT" altLang="it-IT" dirty="0"/>
              <a:t> </a:t>
            </a:r>
            <a:r>
              <a:rPr lang="it-IT" altLang="it-IT" dirty="0" err="1"/>
              <a:t>about</a:t>
            </a:r>
            <a:r>
              <a:rPr lang="it-IT" altLang="it-IT" dirty="0"/>
              <a:t> the </a:t>
            </a:r>
            <a:r>
              <a:rPr lang="it-IT" altLang="it-IT" b="1" dirty="0" err="1"/>
              <a:t>therapeutic</a:t>
            </a:r>
            <a:r>
              <a:rPr lang="it-IT" altLang="it-IT" b="1" dirty="0"/>
              <a:t> </a:t>
            </a:r>
            <a:r>
              <a:rPr lang="it-IT" altLang="it-IT" b="1" dirty="0" err="1"/>
              <a:t>capability</a:t>
            </a:r>
            <a:r>
              <a:rPr lang="it-IT" altLang="it-IT" b="1" dirty="0"/>
              <a:t> of </a:t>
            </a:r>
            <a:r>
              <a:rPr lang="it-IT" altLang="it-IT" b="1" dirty="0" err="1"/>
              <a:t>cholinomimetics</a:t>
            </a:r>
            <a:r>
              <a:rPr lang="it-IT" altLang="it-IT" b="1" dirty="0"/>
              <a:t> or </a:t>
            </a:r>
            <a:r>
              <a:rPr lang="it-IT" altLang="it-IT" b="1" dirty="0" err="1"/>
              <a:t>blockers</a:t>
            </a:r>
            <a:r>
              <a:rPr lang="it-IT" altLang="it-IT" b="1" dirty="0"/>
              <a:t> in </a:t>
            </a:r>
            <a:r>
              <a:rPr lang="it-IT" altLang="it-IT" b="1" dirty="0" err="1"/>
              <a:t>two</a:t>
            </a:r>
            <a:r>
              <a:rPr lang="it-IT" altLang="it-IT" b="1" dirty="0"/>
              <a:t> </a:t>
            </a:r>
            <a:r>
              <a:rPr lang="it-IT" altLang="it-IT" b="1" dirty="0" err="1"/>
              <a:t>important</a:t>
            </a:r>
            <a:r>
              <a:rPr lang="it-IT" altLang="it-IT" b="1" dirty="0"/>
              <a:t> </a:t>
            </a:r>
            <a:r>
              <a:rPr lang="it-IT" altLang="it-IT" b="1" dirty="0" err="1"/>
              <a:t>skin</a:t>
            </a:r>
            <a:r>
              <a:rPr lang="it-IT" altLang="it-IT" b="1" dirty="0"/>
              <a:t> </a:t>
            </a:r>
            <a:r>
              <a:rPr lang="it-IT" altLang="it-IT" dirty="0" err="1"/>
              <a:t>diseases</a:t>
            </a:r>
            <a:r>
              <a:rPr lang="it-IT" altLang="it-IT" dirty="0"/>
              <a:t>, i.e., </a:t>
            </a:r>
            <a:r>
              <a:rPr lang="it-IT" altLang="it-IT" dirty="0" err="1"/>
              <a:t>pemphigus</a:t>
            </a:r>
            <a:r>
              <a:rPr lang="it-IT" altLang="it-IT" dirty="0"/>
              <a:t> or </a:t>
            </a:r>
            <a:r>
              <a:rPr lang="it-IT" altLang="it-IT" dirty="0" err="1"/>
              <a:t>psoriatic</a:t>
            </a:r>
            <a:r>
              <a:rPr lang="it-IT" altLang="it-IT" dirty="0"/>
              <a:t> </a:t>
            </a:r>
            <a:r>
              <a:rPr lang="it-IT" altLang="it-IT" dirty="0" err="1"/>
              <a:t>lesions</a:t>
            </a:r>
            <a:r>
              <a:rPr lang="it-IT" altLang="it-IT" dirty="0"/>
              <a:t> [</a:t>
            </a:r>
            <a:r>
              <a:rPr lang="it-IT" altLang="it-IT" dirty="0" err="1"/>
              <a:t>Grando</a:t>
            </a:r>
            <a:r>
              <a:rPr lang="it-IT" altLang="it-IT" dirty="0"/>
              <a:t> et al., 1993, 2006].</a:t>
            </a:r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it-IT" altLang="it-IT" dirty="0"/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r>
              <a:rPr lang="it-IT" altLang="it-IT" dirty="0"/>
              <a:t>The </a:t>
            </a:r>
            <a:r>
              <a:rPr lang="it-IT" altLang="it-IT" dirty="0" err="1"/>
              <a:t>role</a:t>
            </a:r>
            <a:r>
              <a:rPr lang="it-IT" altLang="it-IT" dirty="0"/>
              <a:t> of </a:t>
            </a:r>
            <a:r>
              <a:rPr lang="it-IT" altLang="it-IT" b="1" dirty="0" err="1"/>
              <a:t>nonnervous</a:t>
            </a:r>
            <a:r>
              <a:rPr lang="it-IT" altLang="it-IT" b="1" dirty="0"/>
              <a:t> </a:t>
            </a:r>
            <a:r>
              <a:rPr lang="it-IT" altLang="it-IT" b="1" dirty="0" err="1"/>
              <a:t>Ach</a:t>
            </a:r>
            <a:r>
              <a:rPr lang="it-IT" altLang="it-IT" dirty="0"/>
              <a:t> in KC </a:t>
            </a:r>
            <a:r>
              <a:rPr lang="it-IT" altLang="it-IT" b="1" dirty="0" err="1"/>
              <a:t>could</a:t>
            </a:r>
            <a:r>
              <a:rPr lang="it-IT" altLang="it-IT" b="1" dirty="0"/>
              <a:t> </a:t>
            </a:r>
            <a:r>
              <a:rPr lang="it-IT" altLang="it-IT" b="1" dirty="0" err="1"/>
              <a:t>have</a:t>
            </a:r>
            <a:r>
              <a:rPr lang="it-IT" altLang="it-IT" b="1" dirty="0"/>
              <a:t> </a:t>
            </a:r>
            <a:r>
              <a:rPr lang="it-IT" altLang="it-IT" b="1" dirty="0" err="1"/>
              <a:t>important</a:t>
            </a:r>
            <a:r>
              <a:rPr lang="it-IT" altLang="it-IT" b="1" dirty="0"/>
              <a:t> </a:t>
            </a:r>
            <a:r>
              <a:rPr lang="it-IT" altLang="it-IT" b="1" dirty="0" err="1"/>
              <a:t>clinical</a:t>
            </a:r>
            <a:r>
              <a:rPr lang="it-IT" altLang="it-IT" b="1" dirty="0"/>
              <a:t> </a:t>
            </a:r>
            <a:r>
              <a:rPr lang="it-IT" altLang="it-IT" b="1" dirty="0" err="1"/>
              <a:t>implications</a:t>
            </a:r>
            <a:r>
              <a:rPr lang="it-IT" altLang="it-IT" b="1" dirty="0"/>
              <a:t> </a:t>
            </a:r>
            <a:r>
              <a:rPr lang="it-IT" altLang="it-IT" dirty="0"/>
              <a:t>for </a:t>
            </a:r>
            <a:r>
              <a:rPr lang="it-IT" altLang="it-IT" dirty="0" err="1"/>
              <a:t>patients</a:t>
            </a:r>
            <a:r>
              <a:rPr lang="it-IT" altLang="it-IT" dirty="0"/>
              <a:t> with </a:t>
            </a:r>
            <a:r>
              <a:rPr lang="it-IT" altLang="it-IT" dirty="0" err="1" smtClean="0"/>
              <a:t>various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skin</a:t>
            </a:r>
            <a:r>
              <a:rPr lang="it-IT" altLang="it-IT" dirty="0" smtClean="0"/>
              <a:t> </a:t>
            </a:r>
            <a:r>
              <a:rPr lang="it-IT" altLang="it-IT" dirty="0" err="1"/>
              <a:t>disorders</a:t>
            </a:r>
            <a:r>
              <a:rPr lang="it-IT" altLang="it-IT" dirty="0"/>
              <a:t> </a:t>
            </a:r>
            <a:r>
              <a:rPr lang="it-IT" altLang="it-IT" dirty="0" err="1"/>
              <a:t>such</a:t>
            </a:r>
            <a:r>
              <a:rPr lang="it-IT" altLang="it-IT" dirty="0"/>
              <a:t> </a:t>
            </a:r>
            <a:r>
              <a:rPr lang="it-IT" altLang="it-IT" b="1" dirty="0" err="1"/>
              <a:t>as</a:t>
            </a:r>
            <a:r>
              <a:rPr lang="it-IT" altLang="it-IT" b="1" dirty="0"/>
              <a:t> </a:t>
            </a:r>
            <a:r>
              <a:rPr lang="it-IT" altLang="it-IT" b="1" dirty="0" err="1"/>
              <a:t>nonhealing</a:t>
            </a:r>
            <a:r>
              <a:rPr lang="it-IT" altLang="it-IT" b="1" dirty="0"/>
              <a:t> </a:t>
            </a:r>
            <a:r>
              <a:rPr lang="it-IT" altLang="it-IT" dirty="0" err="1" smtClean="0"/>
              <a:t>wounds</a:t>
            </a:r>
            <a:endParaRPr lang="it-IT" altLang="it-IT" dirty="0"/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endParaRPr lang="it-IT" altLang="it-IT" dirty="0"/>
          </a:p>
          <a:p>
            <a:pPr marL="0" indent="0">
              <a:lnSpc>
                <a:spcPct val="150000"/>
              </a:lnSpc>
              <a:buFont typeface="Wingdings" charset="2"/>
              <a:buNone/>
            </a:pPr>
            <a:r>
              <a:rPr lang="it-IT" altLang="it-IT" dirty="0"/>
              <a:t> </a:t>
            </a:r>
          </a:p>
          <a:p>
            <a:pPr marL="0" indent="0">
              <a:lnSpc>
                <a:spcPct val="150000"/>
              </a:lnSpc>
            </a:pPr>
            <a:endParaRPr lang="it-IT" alt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Therapeutic Application</a:t>
            </a:r>
          </a:p>
        </p:txBody>
      </p:sp>
      <p:sp>
        <p:nvSpPr>
          <p:cNvPr id="5123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150000"/>
              </a:lnSpc>
              <a:buAutoNum type="romanLcParenR"/>
            </a:pPr>
            <a:r>
              <a:rPr lang="it-IT" altLang="it-IT" i="1" u="sng" dirty="0" err="1" smtClean="0"/>
              <a:t>Main</a:t>
            </a:r>
            <a:r>
              <a:rPr lang="it-IT" altLang="it-IT" i="1" u="sng" dirty="0" smtClean="0"/>
              <a:t> </a:t>
            </a:r>
            <a:r>
              <a:rPr lang="it-IT" altLang="it-IT" i="1" u="sng" dirty="0" err="1"/>
              <a:t>problem</a:t>
            </a:r>
            <a:r>
              <a:rPr lang="it-IT" altLang="it-IT" i="1" u="sng" dirty="0"/>
              <a:t>: </a:t>
            </a:r>
            <a:r>
              <a:rPr lang="it-IT" altLang="it-IT" i="1" dirty="0"/>
              <a:t>the </a:t>
            </a:r>
            <a:r>
              <a:rPr lang="it-IT" altLang="it-IT" i="1" dirty="0" err="1"/>
              <a:t>therapeutic</a:t>
            </a:r>
            <a:r>
              <a:rPr lang="it-IT" altLang="it-IT" i="1" dirty="0"/>
              <a:t> use.  </a:t>
            </a:r>
            <a:r>
              <a:rPr lang="it-IT" altLang="it-IT" b="1" i="1" dirty="0" err="1" smtClean="0"/>
              <a:t>Ach</a:t>
            </a:r>
            <a:r>
              <a:rPr lang="it-IT" altLang="it-IT" b="1" i="1" dirty="0" smtClean="0"/>
              <a:t> </a:t>
            </a:r>
            <a:r>
              <a:rPr lang="it-IT" altLang="it-IT" b="1" i="1" dirty="0" err="1"/>
              <a:t>is</a:t>
            </a:r>
            <a:r>
              <a:rPr lang="it-IT" altLang="it-IT" b="1" i="1" dirty="0"/>
              <a:t> a </a:t>
            </a:r>
            <a:r>
              <a:rPr lang="it-IT" altLang="it-IT" b="1" i="1" dirty="0" err="1"/>
              <a:t>highly</a:t>
            </a:r>
            <a:r>
              <a:rPr lang="it-IT" altLang="it-IT" b="1" i="1" dirty="0"/>
              <a:t> </a:t>
            </a:r>
            <a:r>
              <a:rPr lang="it-IT" altLang="it-IT" b="1" i="1" dirty="0" err="1"/>
              <a:t>reactive</a:t>
            </a:r>
            <a:r>
              <a:rPr lang="it-IT" altLang="it-IT" b="1" i="1" dirty="0"/>
              <a:t> </a:t>
            </a:r>
            <a:r>
              <a:rPr lang="it-IT" altLang="it-IT" b="1" i="1" dirty="0" err="1"/>
              <a:t>molecule</a:t>
            </a:r>
            <a:r>
              <a:rPr lang="it-IT" altLang="it-IT" b="1" i="1" dirty="0"/>
              <a:t> </a:t>
            </a:r>
            <a:r>
              <a:rPr lang="it-IT" altLang="it-IT" i="1" dirty="0"/>
              <a:t>and </a:t>
            </a:r>
            <a:r>
              <a:rPr lang="it-IT" altLang="it-IT" i="1" dirty="0" err="1"/>
              <a:t>consequently</a:t>
            </a:r>
            <a:r>
              <a:rPr lang="it-IT" altLang="it-IT" i="1" dirty="0"/>
              <a:t>, </a:t>
            </a:r>
            <a:r>
              <a:rPr lang="it-IT" altLang="it-IT" i="1" dirty="0" err="1"/>
              <a:t>its</a:t>
            </a:r>
            <a:r>
              <a:rPr lang="it-IT" altLang="it-IT" i="1" dirty="0"/>
              <a:t> use can </a:t>
            </a:r>
            <a:r>
              <a:rPr lang="it-IT" altLang="it-IT" i="1" dirty="0" err="1"/>
              <a:t>lead</a:t>
            </a:r>
            <a:r>
              <a:rPr lang="it-IT" altLang="it-IT" i="1" dirty="0"/>
              <a:t> to  </a:t>
            </a:r>
            <a:r>
              <a:rPr lang="it-IT" altLang="it-IT" i="1" dirty="0" err="1"/>
              <a:t>systemic</a:t>
            </a:r>
            <a:r>
              <a:rPr lang="it-IT" altLang="it-IT" i="1" dirty="0"/>
              <a:t> side </a:t>
            </a:r>
            <a:r>
              <a:rPr lang="it-IT" altLang="it-IT" i="1" dirty="0" err="1" smtClean="0"/>
              <a:t>effects</a:t>
            </a:r>
            <a:r>
              <a:rPr lang="it-IT" altLang="it-IT" i="1" dirty="0" smtClean="0"/>
              <a:t> [Beck </a:t>
            </a:r>
            <a:r>
              <a:rPr lang="it-IT" altLang="it-IT" i="1" dirty="0"/>
              <a:t>et al., 2006] 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it-IT" altLang="it-IT" i="1" u="sng" dirty="0"/>
              <a:t>ii) </a:t>
            </a:r>
            <a:r>
              <a:rPr lang="it-IT" altLang="it-IT" i="1" u="sng" dirty="0" err="1"/>
              <a:t>Main</a:t>
            </a:r>
            <a:r>
              <a:rPr lang="it-IT" altLang="it-IT" i="1" u="sng" dirty="0"/>
              <a:t> </a:t>
            </a:r>
            <a:r>
              <a:rPr lang="it-IT" altLang="it-IT" i="1" u="sng" dirty="0" err="1"/>
              <a:t>problem</a:t>
            </a:r>
            <a:r>
              <a:rPr lang="it-IT" altLang="it-IT" i="1" u="sng" dirty="0"/>
              <a:t>: </a:t>
            </a:r>
            <a:r>
              <a:rPr lang="it-IT" altLang="it-IT" i="1" dirty="0" err="1"/>
              <a:t>ACh</a:t>
            </a:r>
            <a:r>
              <a:rPr lang="it-IT" altLang="it-IT" i="1" dirty="0"/>
              <a:t> </a:t>
            </a:r>
            <a:r>
              <a:rPr lang="it-IT" altLang="it-IT" i="1" dirty="0" err="1"/>
              <a:t>has</a:t>
            </a:r>
            <a:r>
              <a:rPr lang="it-IT" altLang="it-IT" i="1" dirty="0"/>
              <a:t> a </a:t>
            </a:r>
            <a:r>
              <a:rPr lang="it-IT" altLang="it-IT" b="1" i="1" dirty="0" err="1"/>
              <a:t>very</a:t>
            </a:r>
            <a:r>
              <a:rPr lang="it-IT" altLang="it-IT" b="1" i="1" dirty="0"/>
              <a:t> short </a:t>
            </a:r>
            <a:r>
              <a:rPr lang="it-IT" altLang="it-IT" b="1" i="1" dirty="0" err="1"/>
              <a:t>half</a:t>
            </a:r>
            <a:r>
              <a:rPr lang="it-IT" altLang="it-IT" b="1" i="1" dirty="0"/>
              <a:t>-life </a:t>
            </a:r>
            <a:r>
              <a:rPr lang="it-IT" altLang="it-IT" i="1" dirty="0" err="1"/>
              <a:t>being</a:t>
            </a:r>
            <a:r>
              <a:rPr lang="it-IT" altLang="it-IT" i="1" dirty="0"/>
              <a:t> </a:t>
            </a:r>
            <a:r>
              <a:rPr lang="it-IT" altLang="it-IT" i="1" dirty="0" err="1" smtClean="0"/>
              <a:t>metabolized</a:t>
            </a:r>
            <a:r>
              <a:rPr lang="it-IT" altLang="it-IT" i="1" dirty="0" smtClean="0"/>
              <a:t> by </a:t>
            </a:r>
            <a:r>
              <a:rPr lang="it-IT" altLang="it-IT" i="1" dirty="0" err="1"/>
              <a:t>acetylcholinesterase</a:t>
            </a:r>
            <a:endParaRPr lang="it-IT" altLang="it-IT" i="1" dirty="0"/>
          </a:p>
          <a:p>
            <a:pPr marL="0" indent="0" eaLnBrk="1" hangingPunct="1">
              <a:lnSpc>
                <a:spcPct val="150000"/>
              </a:lnSpc>
              <a:buFont typeface="Wingdings" charset="2"/>
              <a:buNone/>
            </a:pPr>
            <a:endParaRPr lang="it-IT" altLang="it-IT" i="1" u="sng" dirty="0"/>
          </a:p>
          <a:p>
            <a:pPr marL="0" indent="0" eaLnBrk="1" hangingPunct="1">
              <a:buFont typeface="Wingdings" charset="2"/>
              <a:buNone/>
            </a:pPr>
            <a:endParaRPr lang="it-IT" altLang="it-IT" i="1" u="sng" dirty="0"/>
          </a:p>
          <a:p>
            <a:pPr marL="0" indent="0" eaLnBrk="1" hangingPunct="1">
              <a:lnSpc>
                <a:spcPct val="150000"/>
              </a:lnSpc>
              <a:buFont typeface="Wingdings" charset="2"/>
              <a:buNone/>
            </a:pPr>
            <a:r>
              <a:rPr lang="it-IT" altLang="it-IT" i="1" u="sng" dirty="0" err="1"/>
              <a:t>Main</a:t>
            </a:r>
            <a:r>
              <a:rPr lang="it-IT" altLang="it-IT" i="1" u="sng" dirty="0"/>
              <a:t> </a:t>
            </a:r>
            <a:r>
              <a:rPr lang="it-IT" altLang="it-IT" i="1" u="sng" dirty="0" err="1"/>
              <a:t>solution</a:t>
            </a:r>
            <a:r>
              <a:rPr lang="it-IT" altLang="it-IT" i="1" u="sng" dirty="0"/>
              <a:t>: </a:t>
            </a:r>
            <a:r>
              <a:rPr lang="it-IT" altLang="it-IT" i="1" dirty="0" err="1"/>
              <a:t>cholinergic</a:t>
            </a:r>
            <a:r>
              <a:rPr lang="it-IT" altLang="it-IT" i="1" dirty="0"/>
              <a:t> information </a:t>
            </a:r>
            <a:r>
              <a:rPr lang="it-IT" altLang="it-IT" i="1" dirty="0" err="1"/>
              <a:t>transmitted</a:t>
            </a:r>
            <a:r>
              <a:rPr lang="it-IT" altLang="it-IT" i="1" dirty="0"/>
              <a:t> by </a:t>
            </a:r>
            <a:r>
              <a:rPr lang="it-IT" altLang="it-IT" b="1" i="1" dirty="0"/>
              <a:t>ultra-</a:t>
            </a:r>
            <a:r>
              <a:rPr lang="it-IT" altLang="it-IT" b="1" i="1" dirty="0" err="1"/>
              <a:t>diluted</a:t>
            </a:r>
            <a:r>
              <a:rPr lang="it-IT" altLang="it-IT" b="1" i="1" dirty="0"/>
              <a:t> and </a:t>
            </a:r>
            <a:r>
              <a:rPr lang="it-IT" altLang="it-IT" b="1" i="1" dirty="0" err="1" smtClean="0"/>
              <a:t>activated</a:t>
            </a:r>
            <a:r>
              <a:rPr lang="it-IT" altLang="it-IT" i="1" dirty="0" smtClean="0"/>
              <a:t> </a:t>
            </a:r>
            <a:r>
              <a:rPr lang="it-IT" altLang="it-IT" i="1" dirty="0" err="1"/>
              <a:t>acetylcholine</a:t>
            </a:r>
            <a:r>
              <a:rPr lang="it-IT" altLang="it-IT" i="1" dirty="0"/>
              <a:t> </a:t>
            </a:r>
            <a:r>
              <a:rPr lang="it-IT" altLang="it-IT" b="1" i="1" dirty="0"/>
              <a:t>can </a:t>
            </a:r>
            <a:r>
              <a:rPr lang="it-IT" altLang="it-IT" b="1" i="1" dirty="0" err="1"/>
              <a:t>provide</a:t>
            </a:r>
            <a:r>
              <a:rPr lang="it-IT" altLang="it-IT" b="1" i="1" dirty="0"/>
              <a:t> </a:t>
            </a:r>
            <a:r>
              <a:rPr lang="it-IT" altLang="it-IT" b="1" i="1" dirty="0" err="1"/>
              <a:t>natural</a:t>
            </a:r>
            <a:r>
              <a:rPr lang="it-IT" altLang="it-IT" b="1" i="1" dirty="0"/>
              <a:t> </a:t>
            </a:r>
            <a:r>
              <a:rPr lang="it-IT" altLang="it-IT" b="1" i="1" dirty="0" err="1"/>
              <a:t>tonic</a:t>
            </a:r>
            <a:r>
              <a:rPr lang="it-IT" altLang="it-IT" b="1" i="1" dirty="0"/>
              <a:t> </a:t>
            </a:r>
            <a:r>
              <a:rPr lang="it-IT" altLang="it-IT" b="1" i="1" dirty="0" err="1"/>
              <a:t>stimulation</a:t>
            </a:r>
            <a:r>
              <a:rPr lang="it-IT" altLang="it-IT" b="1" i="1" dirty="0"/>
              <a:t> </a:t>
            </a:r>
            <a:r>
              <a:rPr lang="it-IT" altLang="it-IT" i="1" dirty="0" err="1"/>
              <a:t>that</a:t>
            </a:r>
            <a:r>
              <a:rPr lang="it-IT" altLang="it-IT" i="1" dirty="0"/>
              <a:t> </a:t>
            </a:r>
            <a:r>
              <a:rPr lang="it-IT" altLang="it-IT" b="1" i="1" dirty="0"/>
              <a:t>can </a:t>
            </a:r>
            <a:r>
              <a:rPr lang="it-IT" altLang="it-IT" b="1" i="1" dirty="0" err="1"/>
              <a:t>promote</a:t>
            </a:r>
            <a:r>
              <a:rPr lang="it-IT" altLang="it-IT" i="1" dirty="0"/>
              <a:t> the </a:t>
            </a:r>
            <a:r>
              <a:rPr lang="it-IT" altLang="it-IT" i="1" dirty="0" err="1"/>
              <a:t>proliferation</a:t>
            </a:r>
            <a:r>
              <a:rPr lang="it-IT" altLang="it-IT" i="1" dirty="0"/>
              <a:t> of </a:t>
            </a:r>
            <a:r>
              <a:rPr lang="it-IT" altLang="it-IT" i="1" dirty="0" err="1"/>
              <a:t>keratinocytes</a:t>
            </a:r>
            <a:r>
              <a:rPr lang="it-IT" altLang="it-IT" i="1" dirty="0"/>
              <a:t> in the </a:t>
            </a:r>
            <a:r>
              <a:rPr lang="it-IT" altLang="it-IT" b="1" i="1" dirty="0" err="1"/>
              <a:t>wound</a:t>
            </a:r>
            <a:r>
              <a:rPr lang="it-IT" altLang="it-IT" b="1" i="1" dirty="0"/>
              <a:t> </a:t>
            </a:r>
            <a:r>
              <a:rPr lang="it-IT" altLang="it-IT" b="1" i="1" dirty="0" err="1"/>
              <a:t>repair</a:t>
            </a:r>
            <a:r>
              <a:rPr lang="it-IT" altLang="it-IT" b="1" i="1" dirty="0"/>
              <a:t> </a:t>
            </a:r>
            <a:r>
              <a:rPr lang="it-IT" altLang="it-IT" b="1" i="1" dirty="0" err="1"/>
              <a:t>process</a:t>
            </a:r>
            <a:r>
              <a:rPr lang="it-IT" altLang="it-IT" i="1" u="sng" dirty="0"/>
              <a:t>.</a:t>
            </a:r>
          </a:p>
          <a:p>
            <a:pPr marL="0" indent="0" eaLnBrk="1" hangingPunct="1"/>
            <a:endParaRPr altLang="it-IT" noProof="1"/>
          </a:p>
        </p:txBody>
      </p:sp>
      <p:grpSp>
        <p:nvGrpSpPr>
          <p:cNvPr id="29699" name="Group 6"/>
          <p:cNvGrpSpPr>
            <a:grpSpLocks/>
          </p:cNvGrpSpPr>
          <p:nvPr/>
        </p:nvGrpSpPr>
        <p:grpSpPr bwMode="auto">
          <a:xfrm>
            <a:off x="127000" y="6065838"/>
            <a:ext cx="8843963" cy="792162"/>
            <a:chOff x="239005" y="88746"/>
            <a:chExt cx="8732413" cy="1451790"/>
          </a:xfrm>
        </p:grpSpPr>
        <p:pic>
          <p:nvPicPr>
            <p:cNvPr id="5125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05" y="88746"/>
              <a:ext cx="4343478" cy="12917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512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2483" y="88746"/>
              <a:ext cx="4388935" cy="14517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7" name="Freccia giù 6"/>
          <p:cNvSpPr/>
          <p:nvPr/>
        </p:nvSpPr>
        <p:spPr bwMode="auto">
          <a:xfrm>
            <a:off x="3889375" y="3252788"/>
            <a:ext cx="1025525" cy="708025"/>
          </a:xfrm>
          <a:prstGeom prst="down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0000" tIns="46800" rIns="90000" bIns="46800" anchor="ctr"/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it-IT" alt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Low Dose Application</a:t>
            </a:r>
          </a:p>
        </p:txBody>
      </p:sp>
      <p:sp>
        <p:nvSpPr>
          <p:cNvPr id="31746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95275" y="1060450"/>
            <a:ext cx="8524875" cy="1341438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Aft>
                <a:spcPct val="0"/>
              </a:spcAft>
              <a:buClr>
                <a:srgbClr val="000000"/>
              </a:buClr>
              <a:buSzPct val="25000"/>
              <a:buFont typeface="Wingdings" charset="2"/>
              <a:buNone/>
            </a:pPr>
            <a:r>
              <a:rPr lang="it-IT" altLang="it-IT" dirty="0"/>
              <a:t>A </a:t>
            </a:r>
            <a:r>
              <a:rPr lang="it-IT" altLang="it-IT" dirty="0" err="1"/>
              <a:t>promising</a:t>
            </a:r>
            <a:r>
              <a:rPr lang="it-IT" altLang="it-IT" dirty="0"/>
              <a:t> way to </a:t>
            </a:r>
            <a:r>
              <a:rPr lang="it-IT" altLang="it-IT" dirty="0" err="1"/>
              <a:t>obtain</a:t>
            </a:r>
            <a:r>
              <a:rPr lang="it-IT" altLang="it-IT" dirty="0"/>
              <a:t> a fine </a:t>
            </a:r>
            <a:r>
              <a:rPr lang="it-IT" altLang="it-IT" dirty="0" err="1"/>
              <a:t>regulation</a:t>
            </a:r>
            <a:r>
              <a:rPr lang="it-IT" altLang="it-IT" dirty="0"/>
              <a:t> of </a:t>
            </a:r>
            <a:r>
              <a:rPr lang="it-IT" altLang="it-IT" dirty="0" err="1"/>
              <a:t>physiological</a:t>
            </a:r>
            <a:r>
              <a:rPr lang="it-IT" altLang="it-IT" dirty="0"/>
              <a:t> </a:t>
            </a:r>
            <a:r>
              <a:rPr lang="it-IT" altLang="it-IT" dirty="0" err="1"/>
              <a:t>mechanisms</a:t>
            </a:r>
            <a:r>
              <a:rPr lang="it-IT" altLang="it-IT" dirty="0"/>
              <a:t> </a:t>
            </a:r>
            <a:r>
              <a:rPr lang="it-IT" altLang="it-IT" dirty="0" err="1"/>
              <a:t>could</a:t>
            </a:r>
            <a:r>
              <a:rPr lang="it-IT" altLang="it-IT" dirty="0"/>
              <a:t> be the use of </a:t>
            </a:r>
            <a:r>
              <a:rPr lang="it-IT" altLang="it-IT" b="1" dirty="0" err="1"/>
              <a:t>highly</a:t>
            </a:r>
            <a:r>
              <a:rPr lang="it-IT" altLang="it-IT" b="1" dirty="0"/>
              <a:t> </a:t>
            </a:r>
            <a:r>
              <a:rPr lang="it-IT" altLang="it-IT" b="1" dirty="0" err="1"/>
              <a:t>diluted</a:t>
            </a:r>
            <a:r>
              <a:rPr lang="it-IT" altLang="it-IT" b="1" dirty="0"/>
              <a:t> </a:t>
            </a:r>
            <a:r>
              <a:rPr lang="it-IT" altLang="it-IT" b="1" dirty="0" err="1"/>
              <a:t>substances</a:t>
            </a:r>
            <a:r>
              <a:rPr lang="it-IT" altLang="it-IT" b="1" dirty="0"/>
              <a:t> (</a:t>
            </a:r>
            <a:r>
              <a:rPr lang="it-IT" altLang="it-IT" b="1" dirty="0" err="1"/>
              <a:t>Low</a:t>
            </a:r>
            <a:r>
              <a:rPr lang="it-IT" altLang="it-IT" b="1" dirty="0"/>
              <a:t> Dose)</a:t>
            </a:r>
          </a:p>
          <a:p>
            <a:pPr marL="0" indent="0" algn="just">
              <a:lnSpc>
                <a:spcPct val="150000"/>
              </a:lnSpc>
              <a:spcAft>
                <a:spcPct val="0"/>
              </a:spcAft>
              <a:buClr>
                <a:srgbClr val="000000"/>
              </a:buClr>
              <a:buSzPct val="25000"/>
              <a:buFont typeface="Wingdings" charset="2"/>
              <a:buNone/>
            </a:pPr>
            <a:endParaRPr lang="it-IT" altLang="it-IT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</p:txBody>
      </p:sp>
      <p:grpSp>
        <p:nvGrpSpPr>
          <p:cNvPr id="31747" name="Group 6"/>
          <p:cNvGrpSpPr>
            <a:grpSpLocks/>
          </p:cNvGrpSpPr>
          <p:nvPr/>
        </p:nvGrpSpPr>
        <p:grpSpPr bwMode="auto">
          <a:xfrm>
            <a:off x="127000" y="6065838"/>
            <a:ext cx="8843963" cy="792162"/>
            <a:chOff x="239005" y="88746"/>
            <a:chExt cx="8732413" cy="1451790"/>
          </a:xfrm>
        </p:grpSpPr>
        <p:pic>
          <p:nvPicPr>
            <p:cNvPr id="5125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05" y="88746"/>
              <a:ext cx="4343478" cy="12917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512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2483" y="88746"/>
              <a:ext cx="4388935" cy="14517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31748" name="CasellaDiTesto 1"/>
          <p:cNvSpPr txBox="1">
            <a:spLocks noChangeArrowheads="1"/>
          </p:cNvSpPr>
          <p:nvPr/>
        </p:nvSpPr>
        <p:spPr bwMode="auto">
          <a:xfrm>
            <a:off x="127000" y="2741613"/>
            <a:ext cx="4556125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it-IT" altLang="it-IT"/>
              <a:t>IL-12 in modulation of Th1 versus Th2 was demonstrated in an asthma preclinical model suggesting a novel therapeutic approach to diseases which involve a Th1/Th2 imbalance [Gariboldi et al., 2009]</a:t>
            </a:r>
          </a:p>
          <a:p>
            <a:pPr eaLnBrk="1" hangingPunct="1"/>
            <a:endParaRPr lang="it-IT" altLang="it-IT"/>
          </a:p>
        </p:txBody>
      </p:sp>
      <p:sp>
        <p:nvSpPr>
          <p:cNvPr id="3" name="Freccia giù 2"/>
          <p:cNvSpPr/>
          <p:nvPr/>
        </p:nvSpPr>
        <p:spPr bwMode="auto">
          <a:xfrm>
            <a:off x="4171950" y="2112963"/>
            <a:ext cx="1023938" cy="708025"/>
          </a:xfrm>
          <a:prstGeom prst="down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0000" tIns="46800" rIns="90000" bIns="46800" anchor="ctr"/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4" name="Rettangolo 3"/>
          <p:cNvSpPr/>
          <p:nvPr/>
        </p:nvSpPr>
        <p:spPr>
          <a:xfrm>
            <a:off x="5019675" y="2738438"/>
            <a:ext cx="3800475" cy="32670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it-IT" altLang="it-IT" b="1" dirty="0" err="1">
                <a:solidFill>
                  <a:srgbClr val="211E1E"/>
                </a:solidFill>
              </a:rPr>
              <a:t>Low</a:t>
            </a:r>
            <a:r>
              <a:rPr lang="it-IT" altLang="it-IT" b="1" dirty="0">
                <a:solidFill>
                  <a:srgbClr val="211E1E"/>
                </a:solidFill>
              </a:rPr>
              <a:t> dose SKA </a:t>
            </a:r>
            <a:r>
              <a:rPr lang="it-IT" altLang="it-IT" b="1" dirty="0" err="1">
                <a:solidFill>
                  <a:srgbClr val="211E1E"/>
                </a:solidFill>
              </a:rPr>
              <a:t>cytokines</a:t>
            </a:r>
            <a:r>
              <a:rPr lang="it-IT" altLang="it-IT" b="1" dirty="0">
                <a:solidFill>
                  <a:srgbClr val="211E1E"/>
                </a:solidFill>
              </a:rPr>
              <a:t> </a:t>
            </a:r>
            <a:r>
              <a:rPr lang="it-IT" altLang="it-IT" dirty="0" err="1">
                <a:solidFill>
                  <a:srgbClr val="211E1E"/>
                </a:solidFill>
              </a:rPr>
              <a:t>have</a:t>
            </a:r>
            <a:r>
              <a:rPr lang="it-IT" altLang="it-IT" dirty="0">
                <a:solidFill>
                  <a:srgbClr val="211E1E"/>
                </a:solidFill>
              </a:rPr>
              <a:t> </a:t>
            </a:r>
            <a:r>
              <a:rPr lang="it-IT" altLang="it-IT" dirty="0" err="1">
                <a:solidFill>
                  <a:srgbClr val="211E1E"/>
                </a:solidFill>
              </a:rPr>
              <a:t>been</a:t>
            </a:r>
            <a:r>
              <a:rPr lang="it-IT" altLang="it-IT" dirty="0">
                <a:solidFill>
                  <a:srgbClr val="211E1E"/>
                </a:solidFill>
              </a:rPr>
              <a:t> </a:t>
            </a:r>
            <a:r>
              <a:rPr lang="it-IT" altLang="it-IT" dirty="0" err="1">
                <a:solidFill>
                  <a:srgbClr val="211E1E"/>
                </a:solidFill>
              </a:rPr>
              <a:t>demonstrated</a:t>
            </a:r>
            <a:r>
              <a:rPr lang="it-IT" altLang="it-IT" dirty="0">
                <a:solidFill>
                  <a:srgbClr val="211E1E"/>
                </a:solidFill>
              </a:rPr>
              <a:t> to </a:t>
            </a:r>
            <a:r>
              <a:rPr lang="it-IT" altLang="it-IT" dirty="0" err="1">
                <a:solidFill>
                  <a:srgbClr val="211E1E"/>
                </a:solidFill>
              </a:rPr>
              <a:t>have</a:t>
            </a:r>
            <a:r>
              <a:rPr lang="it-IT" altLang="it-IT" dirty="0">
                <a:solidFill>
                  <a:srgbClr val="211E1E"/>
                </a:solidFill>
              </a:rPr>
              <a:t> a </a:t>
            </a:r>
            <a:r>
              <a:rPr lang="it-IT" altLang="it-IT" dirty="0" err="1">
                <a:solidFill>
                  <a:srgbClr val="211E1E"/>
                </a:solidFill>
              </a:rPr>
              <a:t>significant</a:t>
            </a:r>
            <a:r>
              <a:rPr lang="it-IT" altLang="it-IT" dirty="0">
                <a:solidFill>
                  <a:srgbClr val="211E1E"/>
                </a:solidFill>
              </a:rPr>
              <a:t> </a:t>
            </a:r>
            <a:r>
              <a:rPr lang="it-IT" altLang="it-IT" dirty="0" err="1">
                <a:solidFill>
                  <a:srgbClr val="211E1E"/>
                </a:solidFill>
              </a:rPr>
              <a:t>beneficial</a:t>
            </a:r>
            <a:r>
              <a:rPr lang="it-IT" altLang="it-IT" dirty="0">
                <a:solidFill>
                  <a:srgbClr val="211E1E"/>
                </a:solidFill>
              </a:rPr>
              <a:t> </a:t>
            </a:r>
            <a:r>
              <a:rPr lang="it-IT" altLang="it-IT" dirty="0" err="1">
                <a:solidFill>
                  <a:srgbClr val="211E1E"/>
                </a:solidFill>
              </a:rPr>
              <a:t>effect</a:t>
            </a:r>
            <a:r>
              <a:rPr lang="it-IT" altLang="it-IT" dirty="0">
                <a:solidFill>
                  <a:srgbClr val="211E1E"/>
                </a:solidFill>
              </a:rPr>
              <a:t> in </a:t>
            </a:r>
            <a:r>
              <a:rPr lang="it-IT" altLang="it-IT" b="1" dirty="0" err="1">
                <a:solidFill>
                  <a:srgbClr val="211E1E"/>
                </a:solidFill>
              </a:rPr>
              <a:t>skin</a:t>
            </a:r>
            <a:r>
              <a:rPr lang="it-IT" altLang="it-IT" b="1" dirty="0">
                <a:solidFill>
                  <a:srgbClr val="211E1E"/>
                </a:solidFill>
              </a:rPr>
              <a:t> </a:t>
            </a:r>
            <a:r>
              <a:rPr lang="it-IT" altLang="it-IT" b="1" dirty="0" err="1">
                <a:solidFill>
                  <a:srgbClr val="211E1E"/>
                </a:solidFill>
              </a:rPr>
              <a:t>diseases</a:t>
            </a:r>
            <a:r>
              <a:rPr lang="it-IT" altLang="it-IT" b="1" dirty="0">
                <a:solidFill>
                  <a:srgbClr val="211E1E"/>
                </a:solidFill>
              </a:rPr>
              <a:t> </a:t>
            </a:r>
            <a:r>
              <a:rPr lang="it-IT" altLang="it-IT" b="1" dirty="0" err="1">
                <a:solidFill>
                  <a:srgbClr val="211E1E"/>
                </a:solidFill>
              </a:rPr>
              <a:t>both</a:t>
            </a:r>
            <a:r>
              <a:rPr lang="it-IT" altLang="it-IT" b="1" dirty="0">
                <a:solidFill>
                  <a:srgbClr val="211E1E"/>
                </a:solidFill>
              </a:rPr>
              <a:t> in </a:t>
            </a:r>
            <a:r>
              <a:rPr lang="it-IT" altLang="it-IT" b="1" dirty="0" err="1">
                <a:solidFill>
                  <a:srgbClr val="211E1E"/>
                </a:solidFill>
              </a:rPr>
              <a:t>patients</a:t>
            </a:r>
            <a:r>
              <a:rPr lang="it-IT" altLang="it-IT" b="1" dirty="0">
                <a:solidFill>
                  <a:srgbClr val="211E1E"/>
                </a:solidFill>
              </a:rPr>
              <a:t> and in </a:t>
            </a:r>
            <a:r>
              <a:rPr lang="it-IT" altLang="it-IT" b="1" dirty="0" err="1">
                <a:solidFill>
                  <a:srgbClr val="211E1E"/>
                </a:solidFill>
              </a:rPr>
              <a:t>cultured</a:t>
            </a:r>
            <a:r>
              <a:rPr lang="it-IT" altLang="it-IT" b="1" dirty="0">
                <a:solidFill>
                  <a:srgbClr val="211E1E"/>
                </a:solidFill>
              </a:rPr>
              <a:t> </a:t>
            </a:r>
            <a:r>
              <a:rPr lang="it-IT" altLang="it-IT" b="1" dirty="0" err="1">
                <a:solidFill>
                  <a:srgbClr val="211E1E"/>
                </a:solidFill>
              </a:rPr>
              <a:t>cells</a:t>
            </a:r>
            <a:r>
              <a:rPr lang="it-IT" altLang="it-IT" dirty="0">
                <a:solidFill>
                  <a:srgbClr val="211E1E"/>
                </a:solidFill>
              </a:rPr>
              <a:t> </a:t>
            </a:r>
          </a:p>
          <a:p>
            <a:pPr eaLnBrk="1" hangingPunct="1">
              <a:lnSpc>
                <a:spcPct val="150000"/>
              </a:lnSpc>
            </a:pPr>
            <a:r>
              <a:rPr lang="it-IT" altLang="it-IT" dirty="0">
                <a:solidFill>
                  <a:srgbClr val="211E1E"/>
                </a:solidFill>
              </a:rPr>
              <a:t>[</a:t>
            </a:r>
            <a:r>
              <a:rPr lang="it-IT" altLang="it-IT" dirty="0" err="1">
                <a:solidFill>
                  <a:srgbClr val="211E1E"/>
                </a:solidFill>
              </a:rPr>
              <a:t>Barygina</a:t>
            </a:r>
            <a:r>
              <a:rPr lang="it-IT" altLang="it-IT" dirty="0">
                <a:solidFill>
                  <a:srgbClr val="211E1E"/>
                </a:solidFill>
              </a:rPr>
              <a:t> et al., 2015; Radice et al., 2015]</a:t>
            </a:r>
            <a:endParaRPr lang="it-IT" alt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Low Dose SKA</a:t>
            </a:r>
          </a:p>
        </p:txBody>
      </p:sp>
      <p:sp>
        <p:nvSpPr>
          <p:cNvPr id="33794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27000" y="1114425"/>
            <a:ext cx="8843963" cy="1341438"/>
          </a:xfrm>
        </p:spPr>
        <p:txBody>
          <a:bodyPr/>
          <a:lstStyle/>
          <a:p>
            <a:pPr marL="0" indent="0" algn="just">
              <a:lnSpc>
                <a:spcPct val="200000"/>
              </a:lnSpc>
              <a:spcAft>
                <a:spcPct val="0"/>
              </a:spcAft>
              <a:buClr>
                <a:srgbClr val="000000"/>
              </a:buClr>
              <a:buSzPct val="25000"/>
              <a:buFont typeface="Wingdings" charset="2"/>
              <a:buNone/>
            </a:pPr>
            <a:r>
              <a:rPr lang="it-IT" altLang="it-IT" dirty="0" smtClean="0"/>
              <a:t>Highly </a:t>
            </a:r>
            <a:r>
              <a:rPr lang="it-IT" altLang="it-IT" dirty="0" err="1"/>
              <a:t>diluted</a:t>
            </a:r>
            <a:r>
              <a:rPr lang="it-IT" altLang="it-IT" dirty="0"/>
              <a:t> </a:t>
            </a:r>
            <a:r>
              <a:rPr lang="it-IT" altLang="it-IT" dirty="0" err="1"/>
              <a:t>forms</a:t>
            </a:r>
            <a:r>
              <a:rPr lang="it-IT" altLang="it-IT" dirty="0"/>
              <a:t> </a:t>
            </a:r>
            <a:r>
              <a:rPr lang="it-IT" altLang="it-IT" dirty="0" err="1"/>
              <a:t>have</a:t>
            </a:r>
            <a:r>
              <a:rPr lang="it-IT" altLang="it-IT" dirty="0"/>
              <a:t> </a:t>
            </a:r>
            <a:r>
              <a:rPr lang="it-IT" altLang="it-IT" dirty="0" err="1"/>
              <a:t>been</a:t>
            </a:r>
            <a:r>
              <a:rPr lang="it-IT" altLang="it-IT" dirty="0"/>
              <a:t> </a:t>
            </a:r>
            <a:r>
              <a:rPr lang="it-IT" altLang="it-IT" dirty="0" err="1"/>
              <a:t>obtained</a:t>
            </a:r>
            <a:r>
              <a:rPr lang="it-IT" altLang="it-IT" dirty="0"/>
              <a:t> via a </a:t>
            </a:r>
            <a:r>
              <a:rPr lang="it-IT" altLang="it-IT" dirty="0" err="1"/>
              <a:t>sequential</a:t>
            </a:r>
            <a:r>
              <a:rPr lang="it-IT" altLang="it-IT" dirty="0"/>
              <a:t> </a:t>
            </a:r>
            <a:r>
              <a:rPr lang="it-IT" altLang="it-IT" dirty="0" err="1"/>
              <a:t>kinetic</a:t>
            </a:r>
            <a:r>
              <a:rPr lang="it-IT" altLang="it-IT" dirty="0"/>
              <a:t> </a:t>
            </a:r>
            <a:r>
              <a:rPr lang="it-IT" altLang="it-IT" dirty="0" err="1"/>
              <a:t>activation</a:t>
            </a:r>
            <a:r>
              <a:rPr lang="it-IT" altLang="it-IT" dirty="0"/>
              <a:t> (</a:t>
            </a:r>
            <a:r>
              <a:rPr lang="it-IT" altLang="it-IT" b="1" dirty="0"/>
              <a:t>SKA) </a:t>
            </a:r>
            <a:r>
              <a:rPr lang="it-IT" altLang="it-IT" b="1" dirty="0" err="1"/>
              <a:t>technique</a:t>
            </a:r>
            <a:r>
              <a:rPr lang="it-IT" altLang="it-IT" b="1" dirty="0"/>
              <a:t> </a:t>
            </a:r>
          </a:p>
          <a:p>
            <a:pPr marL="0" indent="0" algn="just">
              <a:lnSpc>
                <a:spcPct val="200000"/>
              </a:lnSpc>
              <a:spcAft>
                <a:spcPct val="0"/>
              </a:spcAft>
              <a:buClr>
                <a:srgbClr val="000000"/>
              </a:buClr>
              <a:buSzPct val="25000"/>
              <a:buFont typeface="Wingdings" charset="2"/>
              <a:buNone/>
            </a:pPr>
            <a:endParaRPr lang="it-IT" altLang="it-IT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</p:txBody>
      </p:sp>
      <p:grpSp>
        <p:nvGrpSpPr>
          <p:cNvPr id="33795" name="Group 6"/>
          <p:cNvGrpSpPr>
            <a:grpSpLocks/>
          </p:cNvGrpSpPr>
          <p:nvPr/>
        </p:nvGrpSpPr>
        <p:grpSpPr bwMode="auto">
          <a:xfrm>
            <a:off x="127000" y="6065838"/>
            <a:ext cx="8843963" cy="792162"/>
            <a:chOff x="239005" y="88746"/>
            <a:chExt cx="8732413" cy="1451790"/>
          </a:xfrm>
        </p:grpSpPr>
        <p:pic>
          <p:nvPicPr>
            <p:cNvPr id="5125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05" y="88746"/>
              <a:ext cx="4343478" cy="12917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5126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2483" y="88746"/>
              <a:ext cx="4388935" cy="14517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0" name="Freccia giù 9"/>
          <p:cNvSpPr/>
          <p:nvPr/>
        </p:nvSpPr>
        <p:spPr bwMode="auto">
          <a:xfrm>
            <a:off x="4152901" y="2170050"/>
            <a:ext cx="1023938" cy="708025"/>
          </a:xfrm>
          <a:prstGeom prst="down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0000" tIns="46800" rIns="90000" bIns="46800" anchor="ctr"/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3797" name="CasellaDiTesto 4"/>
          <p:cNvSpPr txBox="1">
            <a:spLocks noChangeArrowheads="1"/>
          </p:cNvSpPr>
          <p:nvPr/>
        </p:nvSpPr>
        <p:spPr bwMode="auto">
          <a:xfrm>
            <a:off x="265907" y="3089081"/>
            <a:ext cx="879792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it-IT" altLang="it-IT" dirty="0"/>
              <a:t>The </a:t>
            </a:r>
            <a:r>
              <a:rPr lang="it-IT" altLang="it-IT" dirty="0" err="1"/>
              <a:t>activated</a:t>
            </a:r>
            <a:r>
              <a:rPr lang="it-IT" altLang="it-IT" dirty="0"/>
              <a:t> </a:t>
            </a:r>
            <a:r>
              <a:rPr lang="it-IT" altLang="it-IT" dirty="0" err="1"/>
              <a:t>solutions</a:t>
            </a:r>
            <a:r>
              <a:rPr lang="it-IT" altLang="it-IT" dirty="0"/>
              <a:t>, </a:t>
            </a:r>
            <a:r>
              <a:rPr lang="it-IT" altLang="it-IT" dirty="0" err="1"/>
              <a:t>were</a:t>
            </a:r>
            <a:r>
              <a:rPr lang="it-IT" altLang="it-IT" dirty="0"/>
              <a:t> </a:t>
            </a:r>
            <a:r>
              <a:rPr lang="it-IT" altLang="it-IT" b="1" dirty="0" err="1"/>
              <a:t>kinetically</a:t>
            </a:r>
            <a:r>
              <a:rPr lang="it-IT" altLang="it-IT" b="1" dirty="0"/>
              <a:t> </a:t>
            </a:r>
            <a:r>
              <a:rPr lang="it-IT" altLang="it-IT" b="1" dirty="0" err="1"/>
              <a:t>energized</a:t>
            </a:r>
            <a:r>
              <a:rPr lang="it-IT" altLang="it-IT" b="1" dirty="0"/>
              <a:t> by a </a:t>
            </a:r>
            <a:r>
              <a:rPr lang="it-IT" altLang="it-IT" b="1" dirty="0" err="1"/>
              <a:t>mechanically</a:t>
            </a:r>
            <a:r>
              <a:rPr lang="it-IT" altLang="it-IT" b="1" dirty="0"/>
              <a:t> </a:t>
            </a:r>
            <a:r>
              <a:rPr lang="it-IT" altLang="it-IT" b="1" dirty="0" err="1"/>
              <a:t>applied</a:t>
            </a:r>
            <a:r>
              <a:rPr lang="it-IT" altLang="it-IT" b="1" dirty="0"/>
              <a:t> force via a </a:t>
            </a:r>
            <a:r>
              <a:rPr lang="it-IT" altLang="it-IT" b="1" dirty="0" err="1"/>
              <a:t>standardized</a:t>
            </a:r>
            <a:r>
              <a:rPr lang="it-IT" altLang="it-IT" b="1" dirty="0"/>
              <a:t> </a:t>
            </a:r>
            <a:r>
              <a:rPr lang="it-IT" altLang="it-IT" b="1" dirty="0" err="1"/>
              <a:t>shaking</a:t>
            </a:r>
            <a:r>
              <a:rPr lang="it-IT" altLang="it-IT" b="1" dirty="0"/>
              <a:t> </a:t>
            </a:r>
            <a:r>
              <a:rPr lang="it-IT" altLang="it-IT" dirty="0" err="1"/>
              <a:t>process</a:t>
            </a:r>
            <a:r>
              <a:rPr lang="it-IT" altLang="it-IT" dirty="0"/>
              <a:t> </a:t>
            </a:r>
            <a:r>
              <a:rPr lang="it-IT" altLang="it-IT" dirty="0" err="1"/>
              <a:t>called</a:t>
            </a:r>
            <a:r>
              <a:rPr lang="it-IT" altLang="it-IT" dirty="0"/>
              <a:t> SKA; the </a:t>
            </a:r>
            <a:r>
              <a:rPr lang="it-IT" altLang="it-IT" dirty="0" err="1"/>
              <a:t>applied</a:t>
            </a:r>
            <a:r>
              <a:rPr lang="it-IT" altLang="it-IT" dirty="0"/>
              <a:t> </a:t>
            </a:r>
            <a:r>
              <a:rPr lang="it-IT" altLang="it-IT" dirty="0" err="1"/>
              <a:t>shaking</a:t>
            </a:r>
            <a:r>
              <a:rPr lang="it-IT" altLang="it-IT" dirty="0"/>
              <a:t> procedure </a:t>
            </a:r>
            <a:r>
              <a:rPr lang="it-IT" altLang="it-IT" dirty="0" err="1"/>
              <a:t>is</a:t>
            </a:r>
            <a:r>
              <a:rPr lang="it-IT" altLang="it-IT" dirty="0"/>
              <a:t> </a:t>
            </a:r>
            <a:r>
              <a:rPr lang="it-IT" altLang="it-IT" dirty="0" err="1"/>
              <a:t>characterized</a:t>
            </a:r>
            <a:r>
              <a:rPr lang="it-IT" altLang="it-IT" dirty="0"/>
              <a:t> by </a:t>
            </a:r>
            <a:r>
              <a:rPr lang="it-IT" altLang="it-IT" dirty="0" err="1"/>
              <a:t>vertical</a:t>
            </a:r>
            <a:r>
              <a:rPr lang="it-IT" altLang="it-IT" dirty="0"/>
              <a:t> </a:t>
            </a:r>
            <a:r>
              <a:rPr lang="it-IT" altLang="it-IT" dirty="0" err="1"/>
              <a:t>shaking</a:t>
            </a:r>
            <a:r>
              <a:rPr lang="it-IT" altLang="it-IT" dirty="0"/>
              <a:t>, a 10-cm </a:t>
            </a:r>
            <a:r>
              <a:rPr lang="it-IT" altLang="it-IT" dirty="0" err="1"/>
              <a:t>motion</a:t>
            </a:r>
            <a:r>
              <a:rPr lang="it-IT" altLang="it-IT" dirty="0"/>
              <a:t> </a:t>
            </a:r>
            <a:r>
              <a:rPr lang="it-IT" altLang="it-IT" dirty="0" err="1"/>
              <a:t>range</a:t>
            </a:r>
            <a:r>
              <a:rPr lang="it-IT" altLang="it-IT" dirty="0"/>
              <a:t>, and a </a:t>
            </a:r>
            <a:r>
              <a:rPr lang="it-IT" altLang="it-IT" dirty="0" err="1"/>
              <a:t>shaking</a:t>
            </a:r>
            <a:r>
              <a:rPr lang="it-IT" altLang="it-IT" dirty="0"/>
              <a:t> </a:t>
            </a:r>
            <a:r>
              <a:rPr lang="it-IT" altLang="it-IT" dirty="0" err="1"/>
              <a:t>speed</a:t>
            </a:r>
            <a:r>
              <a:rPr lang="it-IT" altLang="it-IT" dirty="0"/>
              <a:t> </a:t>
            </a:r>
            <a:r>
              <a:rPr lang="it-IT" altLang="it-IT" dirty="0" err="1"/>
              <a:t>corresponding</a:t>
            </a:r>
            <a:r>
              <a:rPr lang="it-IT" altLang="it-IT" dirty="0"/>
              <a:t> to 100 </a:t>
            </a:r>
            <a:r>
              <a:rPr lang="it-IT" altLang="it-IT" dirty="0" err="1"/>
              <a:t>oscillations</a:t>
            </a:r>
            <a:r>
              <a:rPr lang="it-IT" altLang="it-IT" dirty="0"/>
              <a:t> in 10 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Aim of the project</a:t>
            </a:r>
          </a:p>
        </p:txBody>
      </p:sp>
      <p:sp>
        <p:nvSpPr>
          <p:cNvPr id="6147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 anchor="ctr"/>
          <a:lstStyle/>
          <a:p>
            <a:pPr marL="0" indent="0" algn="ctr" eaLnBrk="1" hangingPunct="1">
              <a:lnSpc>
                <a:spcPct val="200000"/>
              </a:lnSpc>
              <a:buFont typeface="Wingdings" charset="2"/>
              <a:buNone/>
            </a:pPr>
            <a:r>
              <a:rPr lang="it-IT" altLang="it-IT" dirty="0" err="1"/>
              <a:t>Thus</a:t>
            </a:r>
            <a:r>
              <a:rPr lang="it-IT" altLang="it-IT" dirty="0"/>
              <a:t>, the </a:t>
            </a:r>
            <a:r>
              <a:rPr lang="it-IT" altLang="it-IT" dirty="0" err="1"/>
              <a:t>aim</a:t>
            </a:r>
            <a:r>
              <a:rPr lang="it-IT" altLang="it-IT" dirty="0"/>
              <a:t> of </a:t>
            </a:r>
            <a:r>
              <a:rPr lang="it-IT" altLang="it-IT" dirty="0" err="1"/>
              <a:t>this</a:t>
            </a:r>
            <a:r>
              <a:rPr lang="it-IT" altLang="it-IT" dirty="0"/>
              <a:t> </a:t>
            </a:r>
            <a:r>
              <a:rPr lang="it-IT" altLang="it-IT" dirty="0" err="1"/>
              <a:t>study</a:t>
            </a:r>
            <a:r>
              <a:rPr lang="it-IT" altLang="it-IT" dirty="0"/>
              <a:t> </a:t>
            </a:r>
            <a:r>
              <a:rPr lang="it-IT" altLang="it-IT" dirty="0" err="1"/>
              <a:t>is</a:t>
            </a:r>
            <a:r>
              <a:rPr lang="it-IT" altLang="it-IT" dirty="0"/>
              <a:t> to </a:t>
            </a:r>
            <a:r>
              <a:rPr lang="it-IT" altLang="it-IT" dirty="0" err="1"/>
              <a:t>evaluate</a:t>
            </a:r>
            <a:r>
              <a:rPr lang="it-IT" altLang="it-IT" dirty="0"/>
              <a:t> the </a:t>
            </a:r>
            <a:r>
              <a:rPr lang="it-IT" altLang="it-IT" dirty="0" err="1"/>
              <a:t>effects</a:t>
            </a:r>
            <a:r>
              <a:rPr lang="it-IT" altLang="it-IT" dirty="0"/>
              <a:t> of </a:t>
            </a:r>
            <a:r>
              <a:rPr lang="it-IT" altLang="it-IT" dirty="0" err="1"/>
              <a:t>highly</a:t>
            </a:r>
            <a:r>
              <a:rPr lang="it-IT" altLang="it-IT" dirty="0"/>
              <a:t> </a:t>
            </a:r>
            <a:r>
              <a:rPr lang="it-IT" altLang="it-IT" dirty="0" err="1"/>
              <a:t>diluted</a:t>
            </a:r>
            <a:r>
              <a:rPr lang="it-IT" altLang="it-IT" dirty="0"/>
              <a:t> </a:t>
            </a:r>
            <a:r>
              <a:rPr lang="it-IT" altLang="it-IT" dirty="0" err="1"/>
              <a:t>Ach</a:t>
            </a:r>
            <a:r>
              <a:rPr lang="it-IT" altLang="it-IT" dirty="0"/>
              <a:t> </a:t>
            </a:r>
            <a:r>
              <a:rPr lang="it-IT" altLang="it-IT" dirty="0" err="1"/>
              <a:t>solutions</a:t>
            </a:r>
            <a:r>
              <a:rPr lang="it-IT" altLang="it-IT" dirty="0"/>
              <a:t> </a:t>
            </a:r>
            <a:r>
              <a:rPr lang="it-IT" altLang="it-IT" dirty="0" err="1"/>
              <a:t>obtained</a:t>
            </a:r>
            <a:r>
              <a:rPr lang="it-IT" altLang="it-IT" dirty="0"/>
              <a:t> by SKA on </a:t>
            </a:r>
            <a:r>
              <a:rPr lang="it-IT" altLang="it-IT" dirty="0" err="1"/>
              <a:t>cultured</a:t>
            </a:r>
            <a:r>
              <a:rPr lang="it-IT" altLang="it-IT" dirty="0"/>
              <a:t> </a:t>
            </a:r>
            <a:r>
              <a:rPr lang="it-IT" altLang="it-IT" dirty="0" err="1"/>
              <a:t>normal</a:t>
            </a:r>
            <a:r>
              <a:rPr lang="it-IT" altLang="it-IT" dirty="0"/>
              <a:t> human KC </a:t>
            </a:r>
            <a:r>
              <a:rPr lang="it-IT" altLang="it-IT" dirty="0" smtClean="0"/>
              <a:t>on </a:t>
            </a:r>
            <a:r>
              <a:rPr lang="it-IT" altLang="it-IT" dirty="0"/>
              <a:t>an in </a:t>
            </a:r>
            <a:r>
              <a:rPr lang="it-IT" altLang="it-IT" dirty="0" smtClean="0"/>
              <a:t>vitro </a:t>
            </a:r>
            <a:r>
              <a:rPr lang="it-IT" altLang="it-IT" dirty="0" err="1" smtClean="0"/>
              <a:t>incisional</a:t>
            </a:r>
            <a:r>
              <a:rPr lang="it-IT" altLang="it-IT" dirty="0" smtClean="0"/>
              <a:t> </a:t>
            </a:r>
            <a:r>
              <a:rPr lang="it-IT" altLang="it-IT" dirty="0" err="1"/>
              <a:t>wound</a:t>
            </a:r>
            <a:r>
              <a:rPr lang="it-IT" altLang="it-IT" dirty="0"/>
              <a:t> model in </a:t>
            </a:r>
            <a:r>
              <a:rPr lang="it-IT" altLang="it-IT" dirty="0" err="1"/>
              <a:t>order</a:t>
            </a:r>
            <a:r>
              <a:rPr lang="it-IT" altLang="it-IT" dirty="0"/>
              <a:t> to </a:t>
            </a:r>
            <a:r>
              <a:rPr lang="it-IT" altLang="it-IT" dirty="0" err="1"/>
              <a:t>confirm</a:t>
            </a:r>
            <a:r>
              <a:rPr lang="it-IT" altLang="it-IT" dirty="0"/>
              <a:t> the </a:t>
            </a:r>
            <a:r>
              <a:rPr lang="it-IT" altLang="it-IT" dirty="0" err="1"/>
              <a:t>hypothesis</a:t>
            </a:r>
            <a:r>
              <a:rPr lang="it-IT" altLang="it-IT" dirty="0"/>
              <a:t> </a:t>
            </a:r>
            <a:r>
              <a:rPr lang="it-IT" altLang="it-IT" dirty="0" err="1"/>
              <a:t>that</a:t>
            </a:r>
            <a:r>
              <a:rPr lang="it-IT" altLang="it-IT" dirty="0"/>
              <a:t> a </a:t>
            </a:r>
            <a:r>
              <a:rPr lang="it-IT" altLang="it-IT" dirty="0" err="1"/>
              <a:t>highly</a:t>
            </a:r>
            <a:r>
              <a:rPr lang="it-IT" altLang="it-IT" dirty="0"/>
              <a:t> </a:t>
            </a:r>
            <a:r>
              <a:rPr lang="it-IT" altLang="it-IT" dirty="0" err="1" smtClean="0"/>
              <a:t>diluted</a:t>
            </a:r>
            <a:r>
              <a:rPr lang="it-IT" altLang="it-IT" dirty="0" smtClean="0"/>
              <a:t> </a:t>
            </a:r>
            <a:r>
              <a:rPr lang="it-IT" altLang="it-IT" dirty="0" err="1"/>
              <a:t>form</a:t>
            </a:r>
            <a:r>
              <a:rPr lang="it-IT" altLang="it-IT" dirty="0"/>
              <a:t> </a:t>
            </a:r>
            <a:r>
              <a:rPr lang="it-IT" altLang="it-IT" dirty="0" smtClean="0"/>
              <a:t>(</a:t>
            </a:r>
            <a:r>
              <a:rPr lang="it-IT" altLang="it-IT" dirty="0" err="1"/>
              <a:t>L</a:t>
            </a:r>
            <a:r>
              <a:rPr lang="it-IT" altLang="it-IT" dirty="0" err="1" smtClean="0"/>
              <a:t>ow</a:t>
            </a:r>
            <a:r>
              <a:rPr lang="it-IT" altLang="it-IT" dirty="0" smtClean="0"/>
              <a:t> Dose) </a:t>
            </a:r>
            <a:r>
              <a:rPr lang="it-IT" altLang="it-IT" dirty="0"/>
              <a:t>of </a:t>
            </a:r>
            <a:r>
              <a:rPr lang="it-IT" altLang="it-IT" dirty="0" err="1"/>
              <a:t>Ach</a:t>
            </a:r>
            <a:r>
              <a:rPr lang="it-IT" altLang="it-IT" dirty="0"/>
              <a:t> </a:t>
            </a:r>
            <a:r>
              <a:rPr lang="it-IT" altLang="it-IT" dirty="0" err="1"/>
              <a:t>could</a:t>
            </a:r>
            <a:r>
              <a:rPr lang="it-IT" altLang="it-IT" dirty="0"/>
              <a:t> be a </a:t>
            </a:r>
            <a:r>
              <a:rPr lang="it-IT" altLang="it-IT" dirty="0" err="1"/>
              <a:t>greater</a:t>
            </a:r>
            <a:r>
              <a:rPr lang="it-IT" altLang="it-IT" dirty="0"/>
              <a:t> </a:t>
            </a:r>
            <a:r>
              <a:rPr lang="it-IT" altLang="it-IT" dirty="0" err="1"/>
              <a:t>physiological</a:t>
            </a:r>
            <a:r>
              <a:rPr lang="it-IT" altLang="it-IT" dirty="0"/>
              <a:t> </a:t>
            </a:r>
            <a:r>
              <a:rPr lang="it-IT" altLang="it-IT" dirty="0" err="1"/>
              <a:t>stimulus</a:t>
            </a:r>
            <a:r>
              <a:rPr lang="it-IT" altLang="it-IT" dirty="0"/>
              <a:t> for KC </a:t>
            </a:r>
            <a:r>
              <a:rPr lang="it-IT" altLang="it-IT" dirty="0" err="1"/>
              <a:t>viability</a:t>
            </a:r>
            <a:r>
              <a:rPr lang="it-IT" altLang="it-IT" dirty="0"/>
              <a:t> and </a:t>
            </a:r>
            <a:r>
              <a:rPr lang="it-IT" altLang="it-IT" dirty="0" err="1"/>
              <a:t>proliferation</a:t>
            </a:r>
            <a:r>
              <a:rPr lang="it-IT" altLang="it-IT" dirty="0"/>
              <a:t>. </a:t>
            </a:r>
          </a:p>
          <a:p>
            <a:pPr marL="0" indent="0" eaLnBrk="1" hangingPunct="1"/>
            <a:endParaRPr altLang="it-IT" noProof="1"/>
          </a:p>
        </p:txBody>
      </p:sp>
      <p:grpSp>
        <p:nvGrpSpPr>
          <p:cNvPr id="35843" name="Group 6"/>
          <p:cNvGrpSpPr>
            <a:grpSpLocks/>
          </p:cNvGrpSpPr>
          <p:nvPr/>
        </p:nvGrpSpPr>
        <p:grpSpPr bwMode="auto">
          <a:xfrm>
            <a:off x="254000" y="6065838"/>
            <a:ext cx="8647113" cy="792162"/>
            <a:chOff x="1618337" y="88746"/>
            <a:chExt cx="7298135" cy="1451792"/>
          </a:xfrm>
        </p:grpSpPr>
        <p:pic>
          <p:nvPicPr>
            <p:cNvPr id="6149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2986514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6150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535" y="88746"/>
              <a:ext cx="4170937" cy="1451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Methods</a:t>
            </a:r>
          </a:p>
        </p:txBody>
      </p:sp>
      <p:sp>
        <p:nvSpPr>
          <p:cNvPr id="37890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790700" y="2017713"/>
            <a:ext cx="7015163" cy="2851150"/>
          </a:xfrm>
        </p:spPr>
        <p:txBody>
          <a:bodyPr/>
          <a:lstStyle/>
          <a:p>
            <a:pPr marL="0" indent="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  <a:buSzPct val="25000"/>
              <a:buFont typeface="Wingdings" charset="2"/>
              <a:buNone/>
            </a:pPr>
            <a:r>
              <a:rPr lang="it-IT" altLang="it-IT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NHEKs</a:t>
            </a:r>
            <a:r>
              <a:rPr lang="it-IT" altLang="it-IT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</a:t>
            </a:r>
            <a:r>
              <a:rPr lang="it-IT" altLang="it-IT" b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cell</a:t>
            </a:r>
            <a:r>
              <a:rPr lang="it-IT" altLang="it-IT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line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: a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primary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normal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human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keratinocyte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used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in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scientific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research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,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utilized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for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their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high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capacity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to </a:t>
            </a:r>
            <a:r>
              <a:rPr lang="it-IT" altLang="it-IT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proliferate 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in vitro.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They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were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purchased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from Lonza (Basel,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Switzerland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) and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cultured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in KBM medium (Lonza, Basel,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Switzerland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)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containing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KGM 2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growth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supplements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(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Lonza,Basel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Switzerland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) in a incubator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at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37°C, 5% CO2 and 95% </a:t>
            </a:r>
            <a:r>
              <a:rPr lang="it-IT" altLang="it-IT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humidity</a:t>
            </a:r>
            <a:r>
              <a:rPr lang="it-IT" altLang="it-IT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.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Experiments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were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conducted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at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it-IT" altLang="it-IT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passage</a:t>
            </a:r>
            <a:r>
              <a:rPr lang="it-IT" altLang="it-IT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3-6. </a:t>
            </a:r>
          </a:p>
          <a:p>
            <a:pPr marL="0" indent="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  <a:buSzPct val="25000"/>
              <a:buFont typeface="Wingdings" charset="2"/>
              <a:buNone/>
            </a:pPr>
            <a:endParaRPr lang="it-IT" altLang="it-IT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  <a:p>
            <a:pPr marL="0" indent="0" eaLnBrk="1" hangingPunct="1">
              <a:buFont typeface="Wingdings" charset="2"/>
              <a:buNone/>
            </a:pPr>
            <a:endParaRPr altLang="it-IT" noProof="1"/>
          </a:p>
        </p:txBody>
      </p:sp>
      <p:grpSp>
        <p:nvGrpSpPr>
          <p:cNvPr id="37891" name="Group 6"/>
          <p:cNvGrpSpPr>
            <a:grpSpLocks/>
          </p:cNvGrpSpPr>
          <p:nvPr/>
        </p:nvGrpSpPr>
        <p:grpSpPr bwMode="auto">
          <a:xfrm>
            <a:off x="334963" y="6065838"/>
            <a:ext cx="8636000" cy="792162"/>
            <a:chOff x="1618338" y="88746"/>
            <a:chExt cx="7363019" cy="1451792"/>
          </a:xfrm>
        </p:grpSpPr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8" y="88746"/>
              <a:ext cx="3148232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717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6570" y="88746"/>
              <a:ext cx="4214787" cy="1451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3" t="15042" r="9740" b="13501"/>
          <a:stretch>
            <a:fillRect/>
          </a:stretch>
        </p:blipFill>
        <p:spPr bwMode="auto">
          <a:xfrm>
            <a:off x="247650" y="1249363"/>
            <a:ext cx="1368425" cy="137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Methods</a:t>
            </a:r>
          </a:p>
        </p:txBody>
      </p:sp>
      <p:grpSp>
        <p:nvGrpSpPr>
          <p:cNvPr id="39938" name="Group 6"/>
          <p:cNvGrpSpPr>
            <a:grpSpLocks/>
          </p:cNvGrpSpPr>
          <p:nvPr/>
        </p:nvGrpSpPr>
        <p:grpSpPr bwMode="auto">
          <a:xfrm>
            <a:off x="334963" y="6065838"/>
            <a:ext cx="8636000" cy="792162"/>
            <a:chOff x="1618338" y="88746"/>
            <a:chExt cx="7363019" cy="1451792"/>
          </a:xfrm>
        </p:grpSpPr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8" y="88746"/>
              <a:ext cx="3148232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717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6570" y="88746"/>
              <a:ext cx="4214787" cy="1451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9" name="Shape 173"/>
          <p:cNvSpPr txBox="1"/>
          <p:nvPr/>
        </p:nvSpPr>
        <p:spPr>
          <a:xfrm>
            <a:off x="0" y="1937288"/>
            <a:ext cx="9097963" cy="27267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/>
          <a:lstStyle>
            <a:lvl1pPr marL="457200" indent="-3429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Char char="●"/>
            </a:pP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Cell </a:t>
            </a:r>
            <a:r>
              <a:rPr lang="it-IT" altLang="it-IT" sz="18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viability</a:t>
            </a: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						MTT test</a:t>
            </a:r>
          </a:p>
          <a:p>
            <a:pPr eaLnBrk="1" hangingPunct="1">
              <a:buClr>
                <a:srgbClr val="000000"/>
              </a:buClr>
              <a:buFont typeface="Arial" charset="0"/>
              <a:buNone/>
            </a:pPr>
            <a:endParaRPr lang="it-IT" altLang="it-IT" sz="18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charset="0"/>
              <a:buChar char="●"/>
            </a:pP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Cell </a:t>
            </a:r>
            <a:r>
              <a:rPr lang="it-IT" altLang="it-IT" sz="18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proliferation</a:t>
            </a: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					Crystal </a:t>
            </a:r>
            <a:r>
              <a:rPr lang="it-IT" altLang="it-IT" sz="18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violet</a:t>
            </a: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</a:t>
            </a:r>
            <a:b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</a:br>
            <a:r>
              <a:rPr lang="it-IT" altLang="it-IT" sz="18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							(</a:t>
            </a:r>
            <a:r>
              <a:rPr lang="it-IT" altLang="it-IT" sz="18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cell</a:t>
            </a: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</a:t>
            </a:r>
            <a:r>
              <a:rPr lang="it-IT" altLang="it-IT" sz="18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counting</a:t>
            </a: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)</a:t>
            </a:r>
          </a:p>
          <a:p>
            <a:pPr eaLnBrk="1" hangingPunct="1">
              <a:buClr>
                <a:srgbClr val="000000"/>
              </a:buClr>
              <a:buFont typeface="Arial" charset="0"/>
              <a:buNone/>
            </a:pPr>
            <a:endParaRPr lang="it-IT" altLang="it-IT" sz="18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charset="0"/>
              <a:buChar char="●"/>
            </a:pP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Cell </a:t>
            </a:r>
            <a:r>
              <a:rPr lang="it-IT" altLang="it-IT" sz="18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migration</a:t>
            </a: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						</a:t>
            </a:r>
            <a:r>
              <a:rPr lang="it-IT" altLang="it-IT" sz="18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Woundhealing</a:t>
            </a:r>
            <a:endParaRPr lang="it-IT" altLang="it-IT" sz="18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  <a:p>
            <a:pPr eaLnBrk="1" hangingPunct="1">
              <a:buClr>
                <a:srgbClr val="000000"/>
              </a:buClr>
              <a:buFont typeface="Arial" charset="0"/>
              <a:buNone/>
            </a:pPr>
            <a:endParaRPr lang="it-IT" altLang="it-IT" sz="18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charset="0"/>
              <a:buChar char="●"/>
            </a:pPr>
            <a:r>
              <a:rPr lang="it-IT" altLang="it-IT" sz="18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Intracellular</a:t>
            </a: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</a:t>
            </a:r>
            <a:r>
              <a:rPr lang="it-IT" altLang="it-IT" sz="18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mechanism</a:t>
            </a: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					Western </a:t>
            </a:r>
            <a:r>
              <a:rPr lang="it-IT" altLang="it-IT" sz="18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blot</a:t>
            </a:r>
            <a:endParaRPr lang="it-IT" altLang="it-IT" sz="18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  <a:p>
            <a:pPr eaLnBrk="1" hangingPunct="1">
              <a:buClr>
                <a:srgbClr val="000000"/>
              </a:buClr>
              <a:buFont typeface="Arial" charset="0"/>
              <a:buNone/>
            </a:pPr>
            <a:endParaRPr lang="it-IT" altLang="it-IT" sz="18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charset="0"/>
              <a:buChar char="●"/>
            </a:pP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Analysis of </a:t>
            </a:r>
            <a:r>
              <a:rPr lang="it-IT" altLang="it-IT" sz="18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mitocondria</a:t>
            </a: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					ROS, </a:t>
            </a:r>
            <a:r>
              <a:rPr lang="it-IT" altLang="it-IT" sz="18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potential</a:t>
            </a: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membrane, </a:t>
            </a:r>
            <a:r>
              <a:rPr lang="it-IT" altLang="it-IT" sz="18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							</a:t>
            </a:r>
            <a:r>
              <a:rPr lang="it-IT" altLang="it-IT" sz="18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oxygen</a:t>
            </a:r>
            <a:r>
              <a:rPr lang="it-IT" altLang="it-IT" sz="18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</a:t>
            </a:r>
            <a:r>
              <a:rPr lang="it-IT" altLang="it-IT" sz="18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consumption</a:t>
            </a:r>
            <a:r>
              <a:rPr lang="it-IT" altLang="it-IT" sz="18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						</a:t>
            </a:r>
          </a:p>
          <a:p>
            <a:pPr eaLnBrk="1" hangingPunct="1">
              <a:buClr>
                <a:srgbClr val="000000"/>
              </a:buClr>
              <a:buFont typeface="Arial" charset="0"/>
              <a:buNone/>
            </a:pPr>
            <a:endParaRPr lang="it-IT" altLang="it-IT" sz="18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</p:txBody>
      </p:sp>
      <p:cxnSp>
        <p:nvCxnSpPr>
          <p:cNvPr id="11" name="Shape 174"/>
          <p:cNvCxnSpPr/>
          <p:nvPr/>
        </p:nvCxnSpPr>
        <p:spPr>
          <a:xfrm>
            <a:off x="4094163" y="2341563"/>
            <a:ext cx="657225" cy="0"/>
          </a:xfrm>
          <a:prstGeom prst="straightConnector1">
            <a:avLst/>
          </a:prstGeom>
          <a:noFill/>
          <a:ln w="38100" cap="flat" cmpd="sng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 w="lg" len="lg"/>
          </a:ln>
        </p:spPr>
      </p:cxnSp>
      <p:cxnSp>
        <p:nvCxnSpPr>
          <p:cNvPr id="12" name="Shape 175"/>
          <p:cNvCxnSpPr/>
          <p:nvPr/>
        </p:nvCxnSpPr>
        <p:spPr>
          <a:xfrm>
            <a:off x="4094163" y="2998788"/>
            <a:ext cx="657225" cy="0"/>
          </a:xfrm>
          <a:prstGeom prst="straightConnector1">
            <a:avLst/>
          </a:prstGeom>
          <a:noFill/>
          <a:ln w="38100" cap="flat" cmpd="sng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 w="lg" len="lg"/>
          </a:ln>
        </p:spPr>
      </p:cxnSp>
      <p:cxnSp>
        <p:nvCxnSpPr>
          <p:cNvPr id="13" name="Shape 176"/>
          <p:cNvCxnSpPr/>
          <p:nvPr/>
        </p:nvCxnSpPr>
        <p:spPr>
          <a:xfrm>
            <a:off x="4094163" y="3532188"/>
            <a:ext cx="657225" cy="0"/>
          </a:xfrm>
          <a:prstGeom prst="straightConnector1">
            <a:avLst/>
          </a:prstGeom>
          <a:noFill/>
          <a:ln w="38100" cap="flat" cmpd="sng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 w="lg" len="lg"/>
          </a:ln>
        </p:spPr>
      </p:cxnSp>
      <p:cxnSp>
        <p:nvCxnSpPr>
          <p:cNvPr id="14" name="Shape 177"/>
          <p:cNvCxnSpPr/>
          <p:nvPr/>
        </p:nvCxnSpPr>
        <p:spPr>
          <a:xfrm>
            <a:off x="4094163" y="4189413"/>
            <a:ext cx="657225" cy="0"/>
          </a:xfrm>
          <a:prstGeom prst="straightConnector1">
            <a:avLst/>
          </a:prstGeom>
          <a:noFill/>
          <a:ln w="38100" cap="flat" cmpd="sng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 w="lg" len="lg"/>
          </a:ln>
        </p:spPr>
      </p:cxnSp>
      <p:cxnSp>
        <p:nvCxnSpPr>
          <p:cNvPr id="39944" name="Shape 178"/>
          <p:cNvCxnSpPr>
            <a:cxnSpLocks noChangeShapeType="1"/>
          </p:cNvCxnSpPr>
          <p:nvPr/>
        </p:nvCxnSpPr>
        <p:spPr bwMode="auto">
          <a:xfrm>
            <a:off x="3211513" y="6116638"/>
            <a:ext cx="657225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hape 174"/>
          <p:cNvCxnSpPr/>
          <p:nvPr/>
        </p:nvCxnSpPr>
        <p:spPr>
          <a:xfrm>
            <a:off x="4094163" y="1677988"/>
            <a:ext cx="657225" cy="0"/>
          </a:xfrm>
          <a:prstGeom prst="straightConnector1">
            <a:avLst/>
          </a:prstGeom>
          <a:noFill/>
          <a:ln w="38100" cap="flat" cmpd="sng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 w="lg" len="lg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Methods</a:t>
            </a:r>
          </a:p>
        </p:txBody>
      </p:sp>
      <p:grpSp>
        <p:nvGrpSpPr>
          <p:cNvPr id="41986" name="Group 6"/>
          <p:cNvGrpSpPr>
            <a:grpSpLocks/>
          </p:cNvGrpSpPr>
          <p:nvPr/>
        </p:nvGrpSpPr>
        <p:grpSpPr bwMode="auto">
          <a:xfrm>
            <a:off x="334963" y="6065838"/>
            <a:ext cx="8636000" cy="792162"/>
            <a:chOff x="1618338" y="88746"/>
            <a:chExt cx="7363019" cy="1451792"/>
          </a:xfrm>
        </p:grpSpPr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8" y="88746"/>
              <a:ext cx="3148232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717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6570" y="88746"/>
              <a:ext cx="4214787" cy="1451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41988" name="Shape 184"/>
          <p:cNvSpPr txBox="1">
            <a:spLocks noChangeArrowheads="1"/>
          </p:cNvSpPr>
          <p:nvPr/>
        </p:nvSpPr>
        <p:spPr bwMode="auto">
          <a:xfrm>
            <a:off x="-138123" y="1018675"/>
            <a:ext cx="2091073" cy="71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38000"/>
              </a:lnSpc>
              <a:buClr>
                <a:srgbClr val="000000"/>
              </a:buClr>
              <a:buSzPct val="25000"/>
              <a:buFont typeface="Calibri" charset="0"/>
              <a:buNone/>
            </a:pPr>
            <a:r>
              <a:rPr lang="it-IT" altLang="it-IT" sz="24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Ach</a:t>
            </a:r>
            <a:r>
              <a:rPr lang="it-IT" altLang="it-IT" sz="2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1 </a:t>
            </a:r>
            <a:r>
              <a:rPr lang="it-IT" altLang="it-IT" sz="24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μg</a:t>
            </a:r>
            <a:r>
              <a:rPr lang="it-IT" altLang="it-IT" sz="24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/ml</a:t>
            </a:r>
          </a:p>
          <a:p>
            <a:pPr algn="ctr" eaLnBrk="1" hangingPunct="1">
              <a:lnSpc>
                <a:spcPct val="138000"/>
              </a:lnSpc>
              <a:buClr>
                <a:srgbClr val="000000"/>
              </a:buClr>
              <a:buFont typeface="Arial" charset="0"/>
              <a:buNone/>
            </a:pPr>
            <a:endParaRPr lang="it-IT" altLang="it-IT" sz="24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</p:txBody>
      </p:sp>
      <p:pic>
        <p:nvPicPr>
          <p:cNvPr id="4199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95"/>
          <a:stretch>
            <a:fillRect/>
          </a:stretch>
        </p:blipFill>
        <p:spPr bwMode="auto">
          <a:xfrm>
            <a:off x="1645077" y="944138"/>
            <a:ext cx="2550164" cy="94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41" name="Group 8"/>
          <p:cNvGrpSpPr>
            <a:grpSpLocks/>
          </p:cNvGrpSpPr>
          <p:nvPr/>
        </p:nvGrpSpPr>
        <p:grpSpPr bwMode="auto">
          <a:xfrm>
            <a:off x="6201569" y="4595612"/>
            <a:ext cx="841375" cy="839788"/>
            <a:chOff x="3813" y="2592"/>
            <a:chExt cx="530" cy="397"/>
          </a:xfrm>
        </p:grpSpPr>
        <p:pic>
          <p:nvPicPr>
            <p:cNvPr id="42005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3" y="2592"/>
              <a:ext cx="530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42006" name="Text Box 10"/>
            <p:cNvSpPr txBox="1">
              <a:spLocks noChangeArrowheads="1"/>
            </p:cNvSpPr>
            <p:nvPr/>
          </p:nvSpPr>
          <p:spPr bwMode="auto">
            <a:xfrm>
              <a:off x="3906" y="2661"/>
              <a:ext cx="348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endParaRPr lang="it-IT" altLang="it-IT"/>
            </a:p>
          </p:txBody>
        </p:sp>
      </p:grpSp>
      <p:grpSp>
        <p:nvGrpSpPr>
          <p:cNvPr id="44" name="Group 11"/>
          <p:cNvGrpSpPr>
            <a:grpSpLocks/>
          </p:cNvGrpSpPr>
          <p:nvPr/>
        </p:nvGrpSpPr>
        <p:grpSpPr bwMode="auto">
          <a:xfrm>
            <a:off x="7507288" y="4867433"/>
            <a:ext cx="841375" cy="839788"/>
            <a:chOff x="4585" y="2727"/>
            <a:chExt cx="530" cy="397"/>
          </a:xfrm>
        </p:grpSpPr>
        <p:pic>
          <p:nvPicPr>
            <p:cNvPr id="42003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5" y="2727"/>
              <a:ext cx="530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42004" name="Text Box 13"/>
            <p:cNvSpPr txBox="1">
              <a:spLocks noChangeArrowheads="1"/>
            </p:cNvSpPr>
            <p:nvPr/>
          </p:nvSpPr>
          <p:spPr bwMode="auto">
            <a:xfrm>
              <a:off x="4677" y="2797"/>
              <a:ext cx="349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endParaRPr lang="it-IT" altLang="it-IT"/>
            </a:p>
          </p:txBody>
        </p:sp>
      </p:grpSp>
      <p:sp>
        <p:nvSpPr>
          <p:cNvPr id="41993" name="AutoShape 14"/>
          <p:cNvSpPr>
            <a:spLocks noChangeArrowheads="1"/>
          </p:cNvSpPr>
          <p:nvPr/>
        </p:nvSpPr>
        <p:spPr bwMode="auto">
          <a:xfrm>
            <a:off x="479425" y="2956083"/>
            <a:ext cx="3025775" cy="2924175"/>
          </a:xfrm>
          <a:prstGeom prst="can">
            <a:avLst>
              <a:gd name="adj" fmla="val 14051"/>
            </a:avLst>
          </a:prstGeom>
          <a:noFill/>
          <a:ln w="25560" cap="sq">
            <a:solidFill>
              <a:srgbClr val="385D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 altLang="it-IT"/>
          </a:p>
        </p:txBody>
      </p:sp>
      <p:grpSp>
        <p:nvGrpSpPr>
          <p:cNvPr id="48" name="Group 15"/>
          <p:cNvGrpSpPr>
            <a:grpSpLocks/>
          </p:cNvGrpSpPr>
          <p:nvPr/>
        </p:nvGrpSpPr>
        <p:grpSpPr bwMode="auto">
          <a:xfrm>
            <a:off x="881063" y="4507071"/>
            <a:ext cx="841375" cy="842962"/>
            <a:chOff x="411" y="2557"/>
            <a:chExt cx="530" cy="398"/>
          </a:xfrm>
        </p:grpSpPr>
        <p:pic>
          <p:nvPicPr>
            <p:cNvPr id="42001" name="Picture 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" y="2557"/>
              <a:ext cx="530" cy="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42002" name="Text Box 17"/>
            <p:cNvSpPr txBox="1">
              <a:spLocks noChangeArrowheads="1"/>
            </p:cNvSpPr>
            <p:nvPr/>
          </p:nvSpPr>
          <p:spPr bwMode="auto">
            <a:xfrm>
              <a:off x="504" y="2627"/>
              <a:ext cx="348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endParaRPr lang="it-IT" altLang="it-IT"/>
            </a:p>
          </p:txBody>
        </p:sp>
      </p:grpSp>
      <p:sp>
        <p:nvSpPr>
          <p:cNvPr id="41996" name="AutoShape 21"/>
          <p:cNvSpPr>
            <a:spLocks noChangeArrowheads="1"/>
          </p:cNvSpPr>
          <p:nvPr/>
        </p:nvSpPr>
        <p:spPr bwMode="auto">
          <a:xfrm>
            <a:off x="5737225" y="2956083"/>
            <a:ext cx="3024188" cy="2924175"/>
          </a:xfrm>
          <a:prstGeom prst="can">
            <a:avLst>
              <a:gd name="adj" fmla="val 14051"/>
            </a:avLst>
          </a:prstGeom>
          <a:noFill/>
          <a:ln w="25560" cap="sq">
            <a:solidFill>
              <a:srgbClr val="385D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</a:pPr>
            <a:endParaRPr lang="it-IT" altLang="it-IT"/>
          </a:p>
        </p:txBody>
      </p:sp>
      <p:sp>
        <p:nvSpPr>
          <p:cNvPr id="41997" name="Text Box 23"/>
          <p:cNvSpPr txBox="1">
            <a:spLocks noChangeArrowheads="1"/>
          </p:cNvSpPr>
          <p:nvPr/>
        </p:nvSpPr>
        <p:spPr bwMode="auto">
          <a:xfrm>
            <a:off x="1524650" y="2516543"/>
            <a:ext cx="12954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SzPct val="100000"/>
            </a:pPr>
            <a:r>
              <a:rPr lang="it-IT" altLang="it-IT" sz="1800" b="1">
                <a:solidFill>
                  <a:srgbClr val="000000"/>
                </a:solidFill>
                <a:latin typeface="Calibri" charset="0"/>
                <a:ea typeface="Droid Sans Fallback" charset="0"/>
                <a:cs typeface="Droid Sans Fallback" charset="0"/>
              </a:rPr>
              <a:t>NO SKA</a:t>
            </a:r>
          </a:p>
        </p:txBody>
      </p:sp>
      <p:sp>
        <p:nvSpPr>
          <p:cNvPr id="41998" name="Text Box 24"/>
          <p:cNvSpPr txBox="1">
            <a:spLocks noChangeArrowheads="1"/>
          </p:cNvSpPr>
          <p:nvPr/>
        </p:nvSpPr>
        <p:spPr bwMode="auto">
          <a:xfrm>
            <a:off x="6890584" y="2570648"/>
            <a:ext cx="12954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SzPct val="100000"/>
            </a:pPr>
            <a:r>
              <a:rPr lang="it-IT" altLang="it-IT" sz="1800" b="1">
                <a:solidFill>
                  <a:srgbClr val="000000"/>
                </a:solidFill>
                <a:latin typeface="Calibri" charset="0"/>
                <a:ea typeface="Droid Sans Fallback" charset="0"/>
                <a:cs typeface="Droid Sans Fallback" charset="0"/>
              </a:rPr>
              <a:t>SKA</a:t>
            </a:r>
          </a:p>
        </p:txBody>
      </p:sp>
      <p:sp>
        <p:nvSpPr>
          <p:cNvPr id="26" name="Shape 184"/>
          <p:cNvSpPr txBox="1">
            <a:spLocks noChangeArrowheads="1"/>
          </p:cNvSpPr>
          <p:nvPr/>
        </p:nvSpPr>
        <p:spPr bwMode="auto">
          <a:xfrm>
            <a:off x="3505200" y="865654"/>
            <a:ext cx="5551710" cy="131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38000"/>
              </a:lnSpc>
              <a:buClr>
                <a:srgbClr val="000000"/>
              </a:buClr>
              <a:buSzPct val="25000"/>
              <a:buFont typeface="Calibri" charset="0"/>
              <a:buNone/>
            </a:pPr>
            <a:r>
              <a:rPr lang="it-IT" altLang="it-IT" sz="24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in </a:t>
            </a:r>
            <a:r>
              <a:rPr lang="it-IT" altLang="it-IT" sz="24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p</a:t>
            </a:r>
            <a:r>
              <a:rPr lang="it-IT" altLang="it-IT" sz="2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hysiological</a:t>
            </a:r>
            <a:r>
              <a:rPr lang="it-IT" altLang="it-IT" sz="24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</a:t>
            </a:r>
            <a:r>
              <a:rPr lang="it-IT" altLang="it-IT" sz="2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solution</a:t>
            </a:r>
            <a:r>
              <a:rPr lang="it-IT" altLang="it-IT" sz="24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to </a:t>
            </a:r>
            <a:r>
              <a:rPr lang="it-IT" altLang="it-IT" sz="24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prepare</a:t>
            </a:r>
            <a:endParaRPr lang="it-IT" altLang="it-IT" sz="24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  <a:p>
            <a:pPr algn="ctr" eaLnBrk="1" hangingPunct="1">
              <a:lnSpc>
                <a:spcPct val="138000"/>
              </a:lnSpc>
              <a:buClr>
                <a:srgbClr val="000000"/>
              </a:buClr>
              <a:buFont typeface="Arial" charset="0"/>
              <a:buNone/>
            </a:pPr>
            <a:endParaRPr lang="it-IT" altLang="it-IT" sz="24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</p:txBody>
      </p:sp>
      <p:sp>
        <p:nvSpPr>
          <p:cNvPr id="27" name="Freeform 25"/>
          <p:cNvSpPr>
            <a:spLocks noChangeArrowheads="1"/>
          </p:cNvSpPr>
          <p:nvPr/>
        </p:nvSpPr>
        <p:spPr bwMode="auto">
          <a:xfrm rot="8050193" flipH="1">
            <a:off x="4030437" y="2854241"/>
            <a:ext cx="1079500" cy="1008062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2692 w 21600"/>
              <a:gd name="T25" fmla="*/ 13284 h 21600"/>
              <a:gd name="T26" fmla="*/ 18378 w 21600"/>
              <a:gd name="T27" fmla="*/ 18378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5831" y="0"/>
                </a:moveTo>
                <a:lnTo>
                  <a:pt x="10062" y="6098"/>
                </a:lnTo>
                <a:lnTo>
                  <a:pt x="13284" y="6098"/>
                </a:lnTo>
                <a:lnTo>
                  <a:pt x="13284" y="13284"/>
                </a:lnTo>
                <a:lnTo>
                  <a:pt x="6098" y="13284"/>
                </a:lnTo>
                <a:lnTo>
                  <a:pt x="6098" y="10062"/>
                </a:lnTo>
                <a:lnTo>
                  <a:pt x="0" y="15831"/>
                </a:lnTo>
                <a:lnTo>
                  <a:pt x="6098" y="21600"/>
                </a:lnTo>
                <a:lnTo>
                  <a:pt x="6098" y="18378"/>
                </a:lnTo>
                <a:lnTo>
                  <a:pt x="18378" y="18378"/>
                </a:lnTo>
                <a:lnTo>
                  <a:pt x="18378" y="6098"/>
                </a:lnTo>
                <a:lnTo>
                  <a:pt x="21600" y="6098"/>
                </a:lnTo>
                <a:lnTo>
                  <a:pt x="15831" y="0"/>
                </a:lnTo>
                <a:close/>
              </a:path>
            </a:pathLst>
          </a:custGeom>
          <a:solidFill>
            <a:srgbClr val="729FCF"/>
          </a:solidFill>
          <a:ln w="9360" cap="flat">
            <a:solidFill>
              <a:srgbClr val="3465A4"/>
            </a:solidFill>
            <a:round/>
            <a:headEnd/>
            <a:tailEnd/>
          </a:ln>
        </p:spPr>
        <p:txBody>
          <a:bodyPr wrap="none" anchor="ctr"/>
          <a:lstStyle/>
          <a:p>
            <a:endParaRPr/>
          </a:p>
        </p:txBody>
      </p:sp>
      <p:sp>
        <p:nvSpPr>
          <p:cNvPr id="2" name="Rettangolo 1"/>
          <p:cNvSpPr/>
          <p:nvPr/>
        </p:nvSpPr>
        <p:spPr>
          <a:xfrm>
            <a:off x="977406" y="1788031"/>
            <a:ext cx="80456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it-IT" altLang="it-IT" dirty="0" smtClean="0">
                <a:latin typeface="+mj-lt"/>
              </a:rPr>
              <a:t>10 </a:t>
            </a:r>
            <a:r>
              <a:rPr lang="it-IT" altLang="it-IT" dirty="0" err="1" smtClean="0">
                <a:latin typeface="+mj-lt"/>
              </a:rPr>
              <a:t>fg</a:t>
            </a:r>
            <a:r>
              <a:rPr lang="it-IT" altLang="it-IT" dirty="0" smtClean="0">
                <a:latin typeface="+mj-lt"/>
              </a:rPr>
              <a:t>/ml (</a:t>
            </a:r>
            <a:r>
              <a:rPr lang="it-IT" altLang="it-IT" dirty="0" err="1" smtClean="0">
                <a:latin typeface="+mj-lt"/>
              </a:rPr>
              <a:t>Ach</a:t>
            </a:r>
            <a:r>
              <a:rPr lang="it-IT" altLang="it-IT" dirty="0" smtClean="0">
                <a:latin typeface="+mj-lt"/>
              </a:rPr>
              <a:t> 5.26x10</a:t>
            </a:r>
            <a:r>
              <a:rPr lang="it-IT" altLang="it-IT" baseline="30000" dirty="0" smtClean="0">
                <a:latin typeface="+mj-lt"/>
              </a:rPr>
              <a:t>-14</a:t>
            </a:r>
            <a:r>
              <a:rPr lang="it-IT" altLang="it-IT" dirty="0" smtClean="0">
                <a:latin typeface="+mj-lt"/>
              </a:rPr>
              <a:t>moli/l corrispondenti a 10fg/ml) </a:t>
            </a:r>
          </a:p>
          <a:p>
            <a:pPr algn="ctr" eaLnBrk="1" hangingPunct="1"/>
            <a:r>
              <a:rPr lang="it-IT" altLang="it-IT" dirty="0" smtClean="0">
                <a:latin typeface="+mj-lt"/>
              </a:rPr>
              <a:t>1 </a:t>
            </a:r>
            <a:r>
              <a:rPr lang="it-IT" altLang="it-IT" dirty="0" err="1" smtClean="0">
                <a:latin typeface="+mj-lt"/>
              </a:rPr>
              <a:t>pg</a:t>
            </a:r>
            <a:r>
              <a:rPr lang="it-IT" altLang="it-IT" dirty="0" smtClean="0">
                <a:latin typeface="+mj-lt"/>
              </a:rPr>
              <a:t>/ml (</a:t>
            </a:r>
            <a:r>
              <a:rPr lang="it-IT" altLang="it-IT" dirty="0" err="1" smtClean="0">
                <a:latin typeface="+mj-lt"/>
              </a:rPr>
              <a:t>Ach</a:t>
            </a:r>
            <a:r>
              <a:rPr lang="it-IT" altLang="it-IT" dirty="0" smtClean="0">
                <a:latin typeface="+mj-lt"/>
              </a:rPr>
              <a:t> 5.26x10</a:t>
            </a:r>
            <a:r>
              <a:rPr lang="it-IT" altLang="it-IT" baseline="30000" dirty="0" smtClean="0">
                <a:latin typeface="+mj-lt"/>
              </a:rPr>
              <a:t>-12</a:t>
            </a:r>
            <a:r>
              <a:rPr lang="it-IT" altLang="it-IT" dirty="0" smtClean="0">
                <a:latin typeface="+mj-lt"/>
              </a:rPr>
              <a:t> moli/l corrispondenti a 1pg/ml).</a:t>
            </a:r>
            <a:endParaRPr lang="it-IT" altLang="it-IT" dirty="0">
              <a:latin typeface="+mj-lt"/>
            </a:endParaRPr>
          </a:p>
        </p:txBody>
      </p:sp>
      <p:grpSp>
        <p:nvGrpSpPr>
          <p:cNvPr id="29" name="Group 15"/>
          <p:cNvGrpSpPr>
            <a:grpSpLocks/>
          </p:cNvGrpSpPr>
          <p:nvPr/>
        </p:nvGrpSpPr>
        <p:grpSpPr bwMode="auto">
          <a:xfrm>
            <a:off x="2074975" y="4858262"/>
            <a:ext cx="841375" cy="842962"/>
            <a:chOff x="411" y="2557"/>
            <a:chExt cx="530" cy="398"/>
          </a:xfrm>
        </p:grpSpPr>
        <p:pic>
          <p:nvPicPr>
            <p:cNvPr id="30" name="Picture 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" y="2557"/>
              <a:ext cx="530" cy="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31" name="Text Box 17"/>
            <p:cNvSpPr txBox="1">
              <a:spLocks noChangeArrowheads="1"/>
            </p:cNvSpPr>
            <p:nvPr/>
          </p:nvSpPr>
          <p:spPr bwMode="auto">
            <a:xfrm>
              <a:off x="504" y="2627"/>
              <a:ext cx="348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endParaRPr lang="it-IT" altLang="it-IT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42 0.05324 C 0.05677 0.02893 0.03299 0.00741 0.00295 0.00671 C -0.02083 0.00463 -0.0401 0.0162 -0.0408 0.03102 C -0.0408 0.04537 -0.02153 0.05926 0.00261 0.05995 C 0.01458 0.05995 0.02552 0.05833 0.03333 0.05324 C 0.04462 0.04653 0.05139 0.03565 0.05139 0.02315 C 0.05139 0.0162 0.04931 0.00949 0.04583 0.0037 C 0.03767 -0.00903 0.0217 -0.01783 0.00347 -0.01875 C -0.01805 -0.0206 -0.03559 -0.01019 -0.03559 0.00254 C -0.03594 0.0162 -0.01858 0.02801 0.00295 0.02986 C 0.01389 0.02986 0.02361 0.02801 0.03108 0.02407 C 0.0408 0.01713 0.04705 0.00671 0.04705 -0.00417 C 0.04705 -0.01019 0.04497 -0.01597 0.04202 -0.02176 C 0.03455 -0.03241 0.02066 -0.04121 0.00365 -0.04213 C -0.0158 -0.04329 -0.03125 -0.03333 -0.03125 -0.02176 C -0.03177 -0.01019 -0.01614 0.00069 0.00347 0.00162 C 0.0132 0.00254 0.02205 0.00069 0.02865 -0.00324 C 0.03767 -0.00903 0.04271 -0.01783 0.04271 -0.02847 C 0.04271 -0.03333 0.04115 -0.03912 0.03837 -0.04421 C 0.03177 -0.05394 0.01892 -0.06181 0.00417 -0.06273 C -0.01337 -0.06273 -0.02743 -0.05486 -0.02743 -0.04421 C -0.02743 -0.03333 -0.01371 -0.02361 0.00365 -0.02269 C 0.01233 -0.02269 0.02066 -0.02477 0.02639 -0.02755 C 0.03455 -0.03241 0.03924 -0.04121 0.03958 -0.05 C 0.03958 -0.05486 0.03767 -0.05972 0.03542 -0.06343 C 0.02952 -0.07338 0.01788 -0.08033 0.00452 -0.08033 C -0.01094 -0.08102 -0.02396 -0.07431 -0.02396 -0.06458 C -0.0243 -0.05486 -0.01146 -0.04607 0.00417 -0.04514 C 0.01181 -0.04514 0.01945 -0.04607 0.02448 -0.05 C 0.03177 -0.05394 0.03611 -0.06181 0.03611 -0.06945 C 0.03611 -0.07431 0.0349 -0.07824 0.03264 -0.08195 C 0.02726 -0.09074 0.01702 -0.09676 0.00504 -0.09769 C -0.00937 -0.09769 -0.02083 -0.0919 -0.02083 -0.0831 C -0.02118 -0.07431 -0.00972 -0.06644 0.00452 -0.06551 C 0.01163 -0.06551 0.01788 -0.06644 0.0224 -0.06945 C 0.02917 -0.07338 0.03299 -0.08033 0.03299 -0.08796 C 0.03299 -0.0919 0.03177 -0.09491 0.02986 -0.09861 C 0.02517 -0.10648 0.0158 -0.11134 0.00504 -0.11227 C -0.00798 -0.11343 -0.01805 -0.10741 -0.01805 -0.09861 C -0.01805 -0.0919 -0.00833 -0.08403 0.00452 -0.08403 C 0.01129 -0.0831 0.01702 -0.08496 0.02136 -0.08704 C 0.02726 -0.09074 0.03056 -0.09676 0.03056 -0.10371 C 0.03056 -0.10741 0.02952 -0.11042 0.02761 -0.11343 C 0.02327 -0.12014 0.01458 -0.125 0.00521 -0.12593 C -0.00642 -0.12685 -0.0158 -0.12107 -0.0158 -0.11435 C -0.0158 -0.10648 -0.00642 -0.1007 0.00504 -0.09954 C 0.01042 -0.09954 0.0158 -0.1007 0.01979 -0.10371 C 0.02517 -0.10648 0.0283 -0.11134 0.0283 -0.11806 C 0.0283 -0.12107 0.02726 -0.12408 0.02552 -0.12685 C 0.0217 -0.13287 0.01424 -0.13773 0.00521 -0.13773 C -0.00486 -0.13866 -0.01337 -0.13357 -0.01337 -0.12685 C -0.01337 -0.12107 -0.00521 -0.11528 0.00521 -0.11528 C 0.01007 -0.11435 0.01511 -0.11528 0.01858 -0.11713 C 0.02327 -0.12107 0.02604 -0.12593 0.02604 -0.13079 C 0.02604 -0.13357 0.02517 -0.13658 0.02361 -0.13866 C 0.01997 -0.14445 0.01337 -0.14838 0.00521 -0.14954 C -0.00399 -0.14954 -0.01146 -0.14445 -0.01146 -0.13958 C -0.01146 -0.13357 -0.00399 -0.12801 0.00521 -0.12801 C 0.01007 -0.12801 0.01424 -0.12894 0.01702 -0.13079 C 0.0217 -0.13287 0.02396 -0.13773 0.02396 -0.14236 C 0.02396 -0.14445 0.02327 -0.14746 0.02205 -0.14954 C 0.01892 -0.15509 0.01285 -0.1581 0.00573 -0.15926 C -0.00295 -0.15926 -0.00937 -0.15509 -0.00937 -0.15046 C -0.00937 -0.14445 -0.00295 -0.14074 0.00521 -0.13958 C 0.00955 -0.13958 0.01337 -0.14074 0.01615 -0.14236 C 0.01997 -0.14445 0.0224 -0.14838 0.0224 -0.15324 C 0.0224 -0.15509 0.0217 -0.15718 0.02066 -0.15926 " pathEditMode="relative" rAng="10800000" ptsTypes="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1" y="-10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68 0.02037 C 0.02986 -0.00672 0.01163 -0.03056 -0.01146 -0.03149 C -0.02986 -0.03357 -0.04479 -0.02061 -0.04532 -0.0044 C -0.04532 0.01157 -0.03039 0.02685 -0.01181 0.02754 C -0.00243 0.02754 0.0059 0.02592 0.01198 0.02037 C 0.02066 0.01273 0.02569 0.00069 0.02569 -0.0132 C 0.02569 -0.02061 0.0243 -0.02801 0.02152 -0.03473 C 0.01527 -0.04862 0.00295 -0.05834 -0.01111 -0.05973 C -0.02778 -0.06158 -0.04115 -0.04977 -0.04115 -0.03588 C -0.0415 -0.02061 -0.02813 -0.00787 -0.01146 -0.00579 C -0.00313 -0.00579 0.00451 -0.00787 0.01007 -0.01227 C 0.01753 -0.01968 0.02239 -0.03149 0.02239 -0.04329 C 0.02239 -0.04977 0.02083 -0.05625 0.01857 -0.06274 C 0.01267 -0.07454 0.00191 -0.08449 -0.01094 -0.08519 C -0.02604 -0.08658 -0.03785 -0.07547 -0.03785 -0.06274 C -0.03837 -0.04977 -0.02622 -0.03774 -0.01111 -0.03704 C -0.00365 -0.03588 0.00312 -0.03774 0.00833 -0.04237 C 0.01527 -0.04862 0.01909 -0.05834 0.01909 -0.07037 C 0.01909 -0.07547 0.01788 -0.08195 0.0158 -0.0875 C 0.01076 -0.09815 0.00086 -0.10718 -0.01059 -0.10811 C -0.02414 -0.10811 -0.03507 -0.09954 -0.03507 -0.0875 C -0.03507 -0.07547 -0.02448 -0.06482 -0.01094 -0.06389 C -0.00434 -0.06389 0.00191 -0.06621 0.00659 -0.06922 C 0.01267 -0.07454 0.01649 -0.08449 0.01684 -0.09399 C 0.01684 -0.09954 0.01527 -0.10463 0.01336 -0.1088 C 0.00885 -0.12014 -0.00018 -0.12732 -0.01042 -0.12732 C -0.02223 -0.12848 -0.03229 -0.12084 -0.03229 -0.11019 C -0.03247 -0.09954 -0.02275 -0.08982 -0.01059 -0.08866 C -0.00469 -0.08866 0.00121 -0.08982 0.00503 -0.09399 C 0.01076 -0.09815 0.01406 -0.10718 0.01406 -0.11551 C 0.01406 -0.12084 0.01319 -0.12524 0.01128 -0.1294 C 0.00711 -0.13912 -0.0007 -0.14561 -0.0099 -0.14699 C -0.02118 -0.14699 -0.02986 -0.14051 -0.02986 -0.13079 C -0.03021 -0.12084 -0.02136 -0.11227 -0.01042 -0.11135 C -0.00486 -0.11135 -0.00018 -0.11227 0.00347 -0.11551 C 0.00868 -0.12014 0.01163 -0.12732 0.01163 -0.13588 C 0.01163 -0.14051 0.01076 -0.14375 0.0092 -0.14792 C 0.00555 -0.15625 -0.00157 -0.16181 -0.0099 -0.16274 C -0.01997 -0.16412 -0.02778 -0.15764 -0.02778 -0.14792 C -0.02778 -0.14051 -0.02014 -0.13172 -0.01042 -0.13172 C -0.00521 -0.13079 -0.0007 -0.13264 0.0026 -0.13496 C 0.00711 -0.13912 0.00989 -0.14561 0.00989 -0.15348 C 0.00989 -0.15764 0.00885 -0.16112 0.00746 -0.16412 C 0.00399 -0.17176 -0.00243 -0.17709 -0.00973 -0.17824 C -0.01858 -0.17917 -0.02604 -0.17269 -0.02604 -0.16528 C -0.02604 -0.15625 -0.01858 -0.15 -0.0099 -0.14908 C -0.00573 -0.14908 -0.00157 -0.15 0.00139 -0.15348 C 0.00555 -0.15625 0.00798 -0.16181 0.00798 -0.16945 C 0.00798 -0.17269 0.00711 -0.17593 0.0059 -0.17917 C 0.00295 -0.18542 -0.00278 -0.19121 -0.00973 -0.19121 C -0.01754 -0.19213 -0.02414 -0.18658 -0.02414 -0.17917 C -0.02414 -0.17269 -0.01789 -0.16621 -0.00973 -0.16621 C -0.00608 -0.16528 -0.00226 -0.16621 0.00052 -0.16829 C 0.00399 -0.17269 0.00625 -0.17824 0.00625 -0.18334 C 0.00625 -0.18658 0.00555 -0.18982 0.00451 -0.19213 C 0.00173 -0.19862 -0.00348 -0.20301 -0.00973 -0.20394 C -0.01702 -0.20394 -0.02275 -0.19862 -0.02275 -0.19306 C -0.02275 -0.18658 -0.01702 -0.18033 -0.00973 -0.18033 C -0.00608 -0.18033 -0.00278 -0.18125 -0.0007 -0.18334 C 0.00295 -0.18542 0.00468 -0.19121 0.00468 -0.19653 C 0.00468 -0.19862 0.00399 -0.20186 0.00312 -0.20394 C 0.00086 -0.21019 -0.004 -0.21366 -0.00938 -0.21505 C -0.01598 -0.21505 -0.02118 -0.21019 -0.02118 -0.2051 C -0.02118 -0.19862 -0.01598 -0.19445 -0.00973 -0.19306 C -0.00643 -0.19306 -0.00348 -0.19445 -0.00122 -0.19653 C 0.00173 -0.19862 0.00347 -0.20301 0.00347 -0.20834 C 0.00347 -0.21019 0.00295 -0.2125 0.00191 -0.21505 " pathEditMode="relative" rAng="10800000" ptsTypes="AAAAAAAAAAAAAAAAAAAAAAAAAAAAAAAAAAAAAAAAAAAAAAAAAAAAAAAAAAAAAAAAAAA">
                                      <p:cBhvr>
                                        <p:cTn id="8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3" y="-1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34 0.0544 C 0.05347 0.02986 0.021 0.00116 -0.02379 -0.00787 C -0.05799 -0.0169 -0.08698 -0.00926 -0.08993 0.00509 C -0.0915 0.01968 -0.06441 0.03912 -0.02917 0.04653 C -0.01198 0.04977 0.00468 0.05093 0.01614 0.04815 C 0.03368 0.04398 0.04461 0.03495 0.04583 0.02245 C 0.04652 0.01551 0.04392 0.00787 0.03871 0.00093 C 0.02951 -0.01389 0.00607 -0.02778 -0.01962 -0.03333 C -0.0507 -0.0412 -0.07796 -0.03519 -0.07917 -0.02245 C -0.0816 -0.00856 -0.0566 0.00833 -0.02553 0.01597 C -0.00938 0.01898 0.00486 0.01968 0.01649 0.01782 C 0.0309 0.01343 0.04114 0.0044 0.04236 -0.00671 C 0.04375 -0.01273 0.04062 -0.01944 0.03663 -0.02593 C 0.02691 -0.03866 0.00798 -0.05116 -0.01667 -0.05694 C -0.04514 -0.06343 -0.06858 -0.05764 -0.0698 -0.04583 C -0.07188 -0.03403 -0.05035 -0.01921 -0.02136 -0.01227 C -0.00747 -0.00903 0.00555 -0.00833 0.01545 -0.01088 C 0.02951 -0.01389 0.03767 -0.02153 0.03888 -0.03287 C 0.03941 -0.03704 0.03767 -0.04398 0.03385 -0.04931 C 0.02586 -0.06111 0.00781 -0.07292 -0.01389 -0.07755 C -0.03959 -0.08287 -0.06059 -0.07847 -0.06146 -0.06782 C -0.06285 -0.05648 -0.04393 -0.04282 -0.01875 -0.03727 C -0.00643 -0.03495 0.00607 -0.03472 0.01475 -0.03611 C 0.02691 -0.03866 0.03507 -0.0463 0.03645 -0.05556 C 0.03697 -0.06019 0.03507 -0.06505 0.03177 -0.07014 C 0.02413 -0.08194 0.00798 -0.0919 -0.01129 -0.09514 C -0.03421 -0.10069 -0.0533 -0.09745 -0.05452 -0.0875 C -0.05608 -0.07778 -0.03837 -0.06528 -0.0165 -0.05972 C -0.00434 -0.05764 0.00677 -0.05648 0.01354 -0.05949 C 0.02586 -0.06111 0.03246 -0.06806 0.03316 -0.07569 C 0.03385 -0.08102 0.03333 -0.08519 0.02986 -0.08958 C 0.02274 -0.1 0.00868 -0.1088 -0.00886 -0.11319 C -0.03021 -0.11736 -0.04688 -0.11505 -0.04792 -0.10556 C -0.04931 -0.09653 -0.03368 -0.08542 -0.01285 -0.08056 C -0.00243 -0.0787 0.00677 -0.07778 0.01267 -0.08009 C 0.02378 -0.08194 0.03038 -0.08773 0.0309 -0.0956 C 0.03159 -0.09931 0.03003 -0.10301 0.02777 -0.10741 C 0.0217 -0.11644 0.00833 -0.12407 -0.0073 -0.12824 C -0.0257 -0.13287 -0.04132 -0.1294 -0.04254 -0.12037 C -0.04306 -0.11366 -0.02987 -0.10301 -0.01112 -0.09977 C -0.00122 -0.09699 0.00746 -0.09676 0.01371 -0.09815 C 0.02274 -0.1 0.02847 -0.10532 0.02951 -0.1125 C 0.02916 -0.1162 0.02812 -0.11944 0.02569 -0.12292 C 0.02013 -0.13102 0.00711 -0.13866 -0.00625 -0.14167 C -0.02223 -0.14583 -0.03681 -0.14259 -0.0375 -0.13542 C -0.03837 -0.12801 -0.02605 -0.11968 -0.00868 -0.11505 C -0.00191 -0.11389 0.00729 -0.11319 0.01319 -0.11528 C 0.0217 -0.11644 0.02604 -0.12083 0.02743 -0.12755 C 0.0276 -0.13032 0.02569 -0.13426 0.02447 -0.13727 C 0.01927 -0.14421 0.00902 -0.15185 -0.004 -0.1537 C -0.01893 -0.15741 -0.03195 -0.15463 -0.03282 -0.14699 C -0.03334 -0.1419 -0.02153 -0.13356 -0.00625 -0.13079 C 0.00034 -0.1287 0.00729 -0.12755 0.01284 -0.12963 C 0.01927 -0.13241 0.025 -0.13611 0.02447 -0.14097 C 0.02534 -0.14398 0.02482 -0.14722 0.02274 -0.14977 C 0.0184 -0.15648 0.00885 -0.16227 -0.00243 -0.16505 C -0.01632 -0.16852 -0.02778 -0.16551 -0.0283 -0.16019 C -0.02987 -0.15417 -0.01858 -0.14676 -0.00469 -0.14375 C 0.00173 -0.14236 0.00798 -0.14236 0.01232 -0.14352 C 0.01927 -0.14421 0.02309 -0.14861 0.02378 -0.1537 C 0.02395 -0.15556 0.02309 -0.15903 0.02152 -0.16111 C 0.0177 -0.16736 0.00885 -0.17245 -0.00087 -0.17523 C -0.01355 -0.17778 -0.02362 -0.17546 -0.02414 -0.1706 C -0.025 -0.16458 -0.0158 -0.15903 -0.00365 -0.15556 C 0.00243 -0.15417 0.00816 -0.1544 0.01232 -0.15556 C 0.0184 -0.15648 0.02204 -0.15972 0.02222 -0.16528 C 0.02257 -0.16667 0.0217 -0.16898 0.02066 -0.1713 " pathEditMode="relative" rAng="11280000" ptsTypes="AAAAAAAAAAAAAAAAAAAAAAAAAAAAAAAAAAAAAAAAAAAAAAAAAAAAAAAAAAAAAAAAAAA">
                                      <p:cBhvr>
                                        <p:cTn id="12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24" y="-1178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0007 C 0.00087 -0.02384 -0.04444 -0.04537 -0.10138 -0.04629 C -0.14652 -0.04838 -0.18333 -0.03657 -0.18524 -0.02176 C -0.18524 -0.0074 -0.14826 0.00648 -0.10243 0.00672 C -0.07916 0.00672 -0.05885 0.00602 -0.04375 0.0007 C -0.02257 -0.00625 -0.01007 -0.01689 -0.01007 -0.02963 C -0.01041 -0.03634 -0.01336 -0.04305 -0.02013 -0.04907 C -0.03524 -0.0618 -0.06597 -0.07083 -0.10069 -0.07176 C -0.14166 -0.07361 -0.17482 -0.06319 -0.17482 -0.05069 C -0.17534 -0.03657 -0.14253 -0.02453 -0.10138 -0.02291 C -0.08055 -0.02291 -0.06215 -0.02453 -0.04826 -0.02893 C -0.02986 -0.03564 -0.0177 -0.04629 -0.0177 -0.05764 C -0.0177 -0.06296 -0.02135 -0.06921 -0.0276 -0.075 C -0.04236 -0.08541 -0.06788 -0.09421 -0.09982 -0.0949 C -0.13663 -0.09606 -0.16666 -0.08634 -0.16649 -0.075 C -0.16718 -0.06296 -0.13767 -0.05231 -0.10086 -0.05115 C -0.08229 -0.04977 -0.06545 -0.05185 -0.05277 -0.05602 C -0.03524 -0.0618 -0.02604 -0.0706 -0.02604 -0.08148 C -0.02604 -0.08634 -0.02899 -0.09189 -0.03402 -0.09722 C -0.04687 -0.10694 -0.071 -0.11504 -0.09913 -0.11551 C -0.13263 -0.11574 -0.15954 -0.10787 -0.15937 -0.09722 C -0.15868 -0.08657 -0.13333 -0.07662 -0.09982 -0.07546 C -0.08385 -0.07546 -0.06823 -0.07801 -0.05729 -0.08078 C -0.04236 -0.08541 -0.03281 -0.09421 -0.03211 -0.10347 C -0.03229 -0.10787 -0.03559 -0.11296 -0.0401 -0.11666 C -0.05086 -0.12685 -0.07309 -0.1331 -0.09878 -0.13333 C -0.1276 -0.13472 -0.15243 -0.12754 -0.15243 -0.11805 C -0.15312 -0.1081 -0.12882 -0.0993 -0.09913 -0.09745 C -0.08472 -0.09768 -0.07031 -0.0993 -0.06041 -0.10347 C -0.04687 -0.10694 -0.03906 -0.11458 -0.03888 -0.12268 C -0.03888 -0.12731 -0.04097 -0.13171 -0.04513 -0.13495 C -0.0559 -0.14398 -0.075 -0.15023 -0.09757 -0.15115 C -0.12534 -0.15092 -0.14652 -0.1449 -0.14652 -0.1368 C -0.14722 -0.12777 -0.12552 -0.11967 -0.09861 -0.11875 C -0.08489 -0.11875 -0.07309 -0.11967 -0.06441 -0.12268 C -0.05208 -0.12708 -0.04444 -0.13379 -0.04461 -0.14097 C -0.04444 -0.14467 -0.04687 -0.14791 -0.05034 -0.15208 C -0.05954 -0.15995 -0.07691 -0.16481 -0.09757 -0.16574 C -0.12239 -0.16713 -0.14184 -0.16088 -0.14166 -0.15208 C -0.14166 -0.14514 -0.12291 -0.1375 -0.09861 -0.1375 C -0.08628 -0.1368 -0.07482 -0.13796 -0.06684 -0.13958 C -0.0559 -0.14398 -0.0493 -0.15046 -0.0493 -0.15717 C -0.0493 -0.16088 -0.05069 -0.16365 -0.05486 -0.16713 C -0.06354 -0.17384 -0.07916 -0.17847 -0.09704 -0.17939 C -0.11909 -0.18078 -0.1368 -0.17453 -0.13663 -0.16736 C -0.13663 -0.15995 -0.11909 -0.15393 -0.09774 -0.15277 C -0.08732 -0.15324 -0.07708 -0.1537 -0.06979 -0.15694 C -0.05954 -0.15995 -0.05312 -0.16458 -0.05347 -0.1706 C -0.05347 -0.1743 -0.05555 -0.17731 -0.05885 -0.18078 C -0.06632 -0.18611 -0.08003 -0.19143 -0.09704 -0.1912 C -0.11614 -0.19236 -0.13263 -0.18703 -0.13263 -0.18078 C -0.13263 -0.17453 -0.11701 -0.16852 -0.09704 -0.16852 C -0.08784 -0.16759 -0.07882 -0.16852 -0.07187 -0.17037 C -0.06267 -0.17407 -0.05746 -0.17963 -0.05781 -0.18379 C -0.05798 -0.18727 -0.05954 -0.19027 -0.06215 -0.19236 C -0.06979 -0.19814 -0.08159 -0.20208 -0.09704 -0.20324 C -0.1151 -0.20301 -0.12882 -0.19814 -0.12882 -0.19305 C -0.12882 -0.18727 -0.1151 -0.18125 -0.09757 -0.18148 C -0.08784 -0.18171 -0.08003 -0.1824 -0.075 -0.18426 C -0.06632 -0.18611 -0.06163 -0.19143 -0.06163 -0.19629 C -0.06163 -0.19814 -0.06267 -0.20092 -0.06545 -0.20324 C -0.07118 -0.2081 -0.08298 -0.21134 -0.09618 -0.21365 C -0.1125 -0.21273 -0.12517 -0.20879 -0.12534 -0.20393 C -0.12517 -0.19814 -0.1125 -0.19398 -0.09704 -0.19305 C -0.08871 -0.19328 -0.08159 -0.19421 -0.07673 -0.19583 C -0.06979 -0.19814 -0.06441 -0.20208 -0.06458 -0.20648 C -0.06458 -0.20833 -0.06597 -0.21064 -0.06823 -0.21273 " pathEditMode="relative" rAng="10800000" ptsTypes="AAAAAAAAAAAAAAAAAAAAAAAAAAAAAAAAAAAAAAAAAAAAAAAAAAAAAAAAAAAAAAAAAAA">
                                      <p:cBhvr>
                                        <p:cTn id="14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53" y="-10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Methods</a:t>
            </a:r>
          </a:p>
        </p:txBody>
      </p:sp>
      <p:grpSp>
        <p:nvGrpSpPr>
          <p:cNvPr id="41986" name="Group 6"/>
          <p:cNvGrpSpPr>
            <a:grpSpLocks/>
          </p:cNvGrpSpPr>
          <p:nvPr/>
        </p:nvGrpSpPr>
        <p:grpSpPr bwMode="auto">
          <a:xfrm>
            <a:off x="334963" y="6065838"/>
            <a:ext cx="8636000" cy="792162"/>
            <a:chOff x="1618338" y="88746"/>
            <a:chExt cx="7363019" cy="1451792"/>
          </a:xfrm>
        </p:grpSpPr>
        <p:pic>
          <p:nvPicPr>
            <p:cNvPr id="7173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8" y="88746"/>
              <a:ext cx="3148232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717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6570" y="88746"/>
              <a:ext cx="4214787" cy="1451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41988" name="Shape 184"/>
          <p:cNvSpPr txBox="1">
            <a:spLocks noChangeArrowheads="1"/>
          </p:cNvSpPr>
          <p:nvPr/>
        </p:nvSpPr>
        <p:spPr bwMode="auto">
          <a:xfrm>
            <a:off x="481810" y="1654106"/>
            <a:ext cx="2091073" cy="71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38000"/>
              </a:lnSpc>
              <a:buClr>
                <a:srgbClr val="000000"/>
              </a:buClr>
              <a:buSzPct val="25000"/>
              <a:buFont typeface="Calibri" charset="0"/>
              <a:buNone/>
            </a:pPr>
            <a:endParaRPr lang="it-IT" altLang="it-IT" sz="24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</p:txBody>
      </p:sp>
      <p:sp>
        <p:nvSpPr>
          <p:cNvPr id="28" name="Shape 184"/>
          <p:cNvSpPr txBox="1"/>
          <p:nvPr/>
        </p:nvSpPr>
        <p:spPr>
          <a:xfrm>
            <a:off x="0" y="1321689"/>
            <a:ext cx="3356146" cy="42431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it-IT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</a:p>
          <a:p>
            <a:pPr marL="0" marR="0" lvl="0" indent="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it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 </a:t>
            </a:r>
            <a:r>
              <a:rPr lang="it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it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μg/ml</a:t>
            </a:r>
            <a:endParaRPr sz="24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it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 SKA </a:t>
            </a:r>
            <a:r>
              <a:rPr lang="it-IT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1pg/ml</a:t>
            </a:r>
            <a:endParaRPr lang="it" sz="24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it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 SKA </a:t>
            </a:r>
            <a:r>
              <a:rPr lang="it-IT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10fg/ml</a:t>
            </a:r>
            <a:endParaRPr lang="it" sz="24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r>
              <a:rPr lang="it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 NO SKA </a:t>
            </a:r>
            <a:r>
              <a:rPr lang="it-IT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1pg/ml</a:t>
            </a:r>
            <a:endParaRPr lang="it" sz="2400" b="0" i="0" u="none" strike="noStrike" cap="none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r>
              <a:rPr lang="it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 </a:t>
            </a:r>
            <a:r>
              <a:rPr lang="it" sz="24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SKA </a:t>
            </a:r>
            <a:r>
              <a:rPr lang="it-IT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10fg/ml</a:t>
            </a:r>
            <a:endParaRPr lang="it" sz="24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Freccia destra 2"/>
          <p:cNvSpPr/>
          <p:nvPr/>
        </p:nvSpPr>
        <p:spPr bwMode="auto">
          <a:xfrm>
            <a:off x="3211370" y="2745864"/>
            <a:ext cx="960895" cy="1394847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Shape 184"/>
          <p:cNvSpPr txBox="1"/>
          <p:nvPr/>
        </p:nvSpPr>
        <p:spPr>
          <a:xfrm>
            <a:off x="4027488" y="1686098"/>
            <a:ext cx="4943475" cy="39107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it-IT" sz="2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</a:t>
            </a:r>
            <a:r>
              <a:rPr lang="it-IT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4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presence</a:t>
            </a:r>
            <a:r>
              <a:rPr lang="it-IT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or </a:t>
            </a:r>
            <a:r>
              <a:rPr lang="it-IT" sz="24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absence</a:t>
            </a:r>
            <a:r>
              <a:rPr lang="it-IT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of:</a:t>
            </a:r>
          </a:p>
          <a:p>
            <a:pPr marL="342900" marR="0" lvl="0" indent="-34290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Tx/>
              <a:buChar char="-"/>
            </a:pP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Atropine (</a:t>
            </a:r>
            <a:r>
              <a:rPr lang="it-IT" sz="24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muscarinic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4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antagonist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342900" marR="0" lvl="0" indent="-34290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Tx/>
              <a:buChar char="-"/>
            </a:pPr>
            <a:r>
              <a:rPr lang="it-IT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H89 (</a:t>
            </a:r>
            <a:r>
              <a:rPr lang="it-IT" sz="24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inhibitor</a:t>
            </a:r>
            <a:r>
              <a:rPr lang="it-IT" sz="2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PKA)</a:t>
            </a:r>
          </a:p>
          <a:p>
            <a:pPr marL="342900" marR="0" lvl="0" indent="-34290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Tx/>
              <a:buChar char="-"/>
            </a:pPr>
            <a:r>
              <a:rPr lang="it-IT" sz="24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Cheleritrine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it-IT" sz="24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inhibitor</a:t>
            </a:r>
            <a:r>
              <a:rPr lang="it-IT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PKC)</a:t>
            </a:r>
            <a:endParaRPr lang="it-IT" sz="2400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endParaRPr lang="it-IT" sz="2400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30754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it-IT" altLang="it-IT" noProof="1" smtClean="0"/>
              <a:t>Methods</a:t>
            </a:r>
            <a:endParaRPr altLang="it-IT" noProof="1"/>
          </a:p>
        </p:txBody>
      </p:sp>
      <p:grpSp>
        <p:nvGrpSpPr>
          <p:cNvPr id="44034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6" name="Shape 190"/>
          <p:cNvSpPr txBox="1"/>
          <p:nvPr/>
        </p:nvSpPr>
        <p:spPr>
          <a:xfrm>
            <a:off x="285750" y="1748946"/>
            <a:ext cx="3000000" cy="3000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it" sz="18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Control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</a:t>
            </a:r>
            <a:r>
              <a:rPr lang="it-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lang="it-IT" sz="18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it" sz="18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µM</a:t>
            </a:r>
          </a:p>
          <a:p>
            <a:pPr lv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r>
              <a:rPr lang="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 SKA </a:t>
            </a:r>
            <a:r>
              <a:rPr lang="it-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1pg/ml</a:t>
            </a:r>
            <a:endParaRPr lang="it" sz="1800" b="0" i="0" u="none" strike="noStrike" cap="none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r>
              <a:rPr lang="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 SKA </a:t>
            </a:r>
            <a:r>
              <a:rPr lang="it-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10fg/ml</a:t>
            </a:r>
            <a:endParaRPr lang="it" sz="1800" b="0" i="0" u="none" strike="noStrike" cap="none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r>
              <a:rPr lang="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 NO SKA </a:t>
            </a:r>
            <a:r>
              <a:rPr lang="it-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1pg/ml</a:t>
            </a:r>
            <a:endParaRPr lang="it" sz="1800" b="0" i="0" u="none" strike="noStrike" cap="none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</a:pPr>
            <a:r>
              <a:rPr lang="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 NO SKA </a:t>
            </a:r>
            <a:r>
              <a:rPr lang="it-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10fg/ml</a:t>
            </a:r>
            <a:endParaRPr lang="it" sz="1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Shape 191"/>
          <p:cNvSpPr txBox="1"/>
          <p:nvPr/>
        </p:nvSpPr>
        <p:spPr>
          <a:xfrm>
            <a:off x="4693025" y="968536"/>
            <a:ext cx="3000000" cy="257690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it" sz="2000" b="1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Protocol A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it" sz="18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Treatment only at the beginnig of experiment and stopped at </a:t>
            </a:r>
            <a:r>
              <a:rPr lang="it-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</a:t>
            </a:r>
            <a:r>
              <a:rPr lang="it-IT" sz="1800" b="0" i="0" u="none" strike="noStrike" cap="none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days</a:t>
            </a:r>
            <a:r>
              <a:rPr lang="it-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(144h)</a:t>
            </a:r>
            <a:r>
              <a:rPr lang="it" sz="18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it-IT" sz="1800" b="0" i="0" u="none" strike="noStrike" cap="none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it-IT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it-IT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</a:t>
            </a:r>
            <a:r>
              <a:rPr lang="it-IT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condition</a:t>
            </a:r>
            <a:r>
              <a:rPr lang="it-IT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was</a:t>
            </a:r>
            <a:r>
              <a:rPr lang="it-IT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also</a:t>
            </a:r>
            <a:r>
              <a:rPr lang="it-IT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tested</a:t>
            </a:r>
            <a:r>
              <a:rPr lang="it-IT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</a:t>
            </a:r>
            <a:r>
              <a:rPr lang="it-IT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mechanism</a:t>
            </a:r>
            <a:r>
              <a:rPr lang="it-IT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using</a:t>
            </a:r>
            <a:r>
              <a:rPr lang="it-IT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</a:t>
            </a:r>
            <a:r>
              <a:rPr lang="it-IT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specific</a:t>
            </a:r>
            <a:r>
              <a:rPr lang="it-IT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inhibitor</a:t>
            </a:r>
            <a:r>
              <a:rPr lang="it-IT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(30min </a:t>
            </a:r>
            <a:r>
              <a:rPr lang="it-IT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before</a:t>
            </a:r>
            <a:r>
              <a:rPr lang="it-IT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</a:t>
            </a:r>
            <a:r>
              <a:rPr lang="it-IT" sz="18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stimulations</a:t>
            </a:r>
            <a:r>
              <a:rPr lang="it-IT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lang="it" sz="18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Shape 192"/>
          <p:cNvSpPr txBox="1"/>
          <p:nvPr/>
        </p:nvSpPr>
        <p:spPr>
          <a:xfrm>
            <a:off x="4545806" y="4059389"/>
            <a:ext cx="3000000" cy="149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it" sz="2000" b="1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Protocol </a:t>
            </a:r>
            <a:r>
              <a:rPr lang="it-IT" sz="2000" b="1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lang="it" sz="2000" b="1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it" sz="20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Treatment each 24h till </a:t>
            </a:r>
            <a:r>
              <a:rPr lang="it-IT" sz="20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</a:t>
            </a:r>
            <a:r>
              <a:rPr lang="it-IT" sz="2000" b="0" i="0" u="none" strike="noStrike" cap="none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days</a:t>
            </a:r>
            <a:r>
              <a:rPr lang="it" sz="20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" sz="20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stopped </a:t>
            </a:r>
            <a:r>
              <a:rPr lang="it-IT" sz="2000" b="0" i="0" u="none" strike="noStrike" cap="none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</a:t>
            </a:r>
            <a:r>
              <a:rPr lang="it-IT" sz="20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6 </a:t>
            </a:r>
            <a:r>
              <a:rPr lang="it-IT" sz="2000" b="0" i="0" u="none" strike="noStrike" cap="none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days</a:t>
            </a:r>
            <a:r>
              <a:rPr lang="it-IT" sz="20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(144h)</a:t>
            </a:r>
            <a:r>
              <a:rPr lang="it" sz="20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it" sz="20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" name="Shape 193"/>
          <p:cNvCxnSpPr/>
          <p:nvPr/>
        </p:nvCxnSpPr>
        <p:spPr>
          <a:xfrm rot="10800000" flipH="1">
            <a:off x="3393926" y="2148729"/>
            <a:ext cx="1067098" cy="559799"/>
          </a:xfrm>
          <a:prstGeom prst="straightConnector1">
            <a:avLst/>
          </a:prstGeom>
          <a:noFill/>
          <a:ln w="28575" cap="flat" cmpd="sng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10" name="Shape 194"/>
          <p:cNvCxnSpPr/>
          <p:nvPr/>
        </p:nvCxnSpPr>
        <p:spPr>
          <a:xfrm>
            <a:off x="3472675" y="3448483"/>
            <a:ext cx="909600" cy="384899"/>
          </a:xfrm>
          <a:prstGeom prst="straightConnector1">
            <a:avLst/>
          </a:prstGeom>
          <a:noFill/>
          <a:ln w="28575" cap="flat" cmpd="sng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stealth" w="lg" len="lg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it-IT" altLang="it-IT" noProof="1" smtClean="0"/>
              <a:t>Results: cell viability and proliferation </a:t>
            </a:r>
            <a:endParaRPr altLang="it-IT" noProof="1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/>
          <a:srcRect l="7245" t="4237" b="50324"/>
          <a:stretch/>
        </p:blipFill>
        <p:spPr>
          <a:xfrm>
            <a:off x="285750" y="913189"/>
            <a:ext cx="3133470" cy="271220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/>
          <a:srcRect l="6786" t="52367" b="3363"/>
          <a:stretch/>
        </p:blipFill>
        <p:spPr>
          <a:xfrm>
            <a:off x="3508375" y="913189"/>
            <a:ext cx="3148968" cy="2642462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 bwMode="auto">
          <a:xfrm>
            <a:off x="285750" y="3246287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ttangolo 9"/>
          <p:cNvSpPr/>
          <p:nvPr/>
        </p:nvSpPr>
        <p:spPr bwMode="auto">
          <a:xfrm>
            <a:off x="3508375" y="3173280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/>
          <a:srcRect t="1089" b="49048"/>
          <a:stretch/>
        </p:blipFill>
        <p:spPr>
          <a:xfrm>
            <a:off x="285750" y="3480595"/>
            <a:ext cx="3098800" cy="2761039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4"/>
          <a:srcRect t="54047"/>
          <a:stretch/>
        </p:blipFill>
        <p:spPr>
          <a:xfrm>
            <a:off x="3508375" y="3480595"/>
            <a:ext cx="3098800" cy="2544480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 bwMode="auto">
          <a:xfrm>
            <a:off x="285750" y="564476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ttangolo 13"/>
          <p:cNvSpPr/>
          <p:nvPr/>
        </p:nvSpPr>
        <p:spPr bwMode="auto">
          <a:xfrm>
            <a:off x="3508375" y="5747503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4034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4" name="Freccia destra 3"/>
          <p:cNvSpPr/>
          <p:nvPr/>
        </p:nvSpPr>
        <p:spPr bwMode="auto">
          <a:xfrm rot="10800000">
            <a:off x="6746497" y="1670218"/>
            <a:ext cx="429217" cy="960895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Freccia destra 15"/>
          <p:cNvSpPr/>
          <p:nvPr/>
        </p:nvSpPr>
        <p:spPr bwMode="auto">
          <a:xfrm rot="10800000">
            <a:off x="6746498" y="4272386"/>
            <a:ext cx="429216" cy="960895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Freccia destra 16"/>
          <p:cNvSpPr/>
          <p:nvPr/>
        </p:nvSpPr>
        <p:spPr bwMode="auto">
          <a:xfrm rot="5400000">
            <a:off x="1491323" y="920864"/>
            <a:ext cx="241876" cy="480447"/>
          </a:xfrm>
          <a:prstGeom prst="rightArrow">
            <a:avLst>
              <a:gd name="adj1" fmla="val 50000"/>
              <a:gd name="adj2" fmla="val 54167"/>
            </a:avLst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935473" y="576559"/>
            <a:ext cx="1353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Protocol</a:t>
            </a:r>
            <a:r>
              <a:rPr lang="it-IT" dirty="0" smtClean="0"/>
              <a:t> A</a:t>
            </a:r>
            <a:endParaRPr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183763" y="1299794"/>
            <a:ext cx="18301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1pg/ml SKA </a:t>
            </a:r>
            <a:r>
              <a:rPr lang="it-IT" dirty="0" err="1" smtClean="0"/>
              <a:t>induced</a:t>
            </a:r>
            <a:r>
              <a:rPr lang="it-IT" dirty="0" smtClean="0"/>
              <a:t> </a:t>
            </a:r>
            <a:r>
              <a:rPr lang="it-IT" dirty="0" err="1" smtClean="0"/>
              <a:t>greater</a:t>
            </a:r>
            <a:r>
              <a:rPr lang="it-IT" dirty="0" smtClean="0"/>
              <a:t> </a:t>
            </a:r>
            <a:r>
              <a:rPr lang="it-IT" dirty="0" err="1" smtClean="0"/>
              <a:t>cell</a:t>
            </a:r>
            <a:r>
              <a:rPr lang="it-IT" dirty="0" smtClean="0"/>
              <a:t> </a:t>
            </a:r>
            <a:r>
              <a:rPr lang="it-IT" dirty="0" err="1" smtClean="0"/>
              <a:t>viability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</a:t>
            </a:r>
            <a:r>
              <a:rPr lang="it-IT" dirty="0" err="1" smtClean="0"/>
              <a:t>others</a:t>
            </a:r>
            <a:r>
              <a:rPr lang="it-IT" dirty="0" smtClean="0"/>
              <a:t> </a:t>
            </a:r>
            <a:r>
              <a:rPr lang="it-IT" dirty="0" err="1" smtClean="0"/>
              <a:t>formulations</a:t>
            </a:r>
            <a:r>
              <a:rPr lang="it-IT" dirty="0" smtClean="0"/>
              <a:t> </a:t>
            </a:r>
            <a:endParaRPr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7313826" y="3783338"/>
            <a:ext cx="18301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1pg/ml SKA </a:t>
            </a:r>
            <a:r>
              <a:rPr lang="it-IT" dirty="0" err="1" smtClean="0"/>
              <a:t>induced</a:t>
            </a:r>
            <a:r>
              <a:rPr lang="it-IT" dirty="0" smtClean="0"/>
              <a:t> </a:t>
            </a:r>
            <a:r>
              <a:rPr lang="it-IT" dirty="0" err="1" smtClean="0"/>
              <a:t>greater</a:t>
            </a:r>
            <a:r>
              <a:rPr lang="it-IT" dirty="0" smtClean="0"/>
              <a:t> </a:t>
            </a:r>
            <a:r>
              <a:rPr lang="it-IT" dirty="0" err="1" smtClean="0"/>
              <a:t>proliferation</a:t>
            </a:r>
            <a:r>
              <a:rPr lang="it-IT" dirty="0" smtClean="0"/>
              <a:t> </a:t>
            </a:r>
            <a:r>
              <a:rPr lang="it-IT" dirty="0" err="1" smtClean="0"/>
              <a:t>than</a:t>
            </a:r>
            <a:r>
              <a:rPr lang="it-IT" dirty="0" smtClean="0"/>
              <a:t> </a:t>
            </a:r>
            <a:r>
              <a:rPr lang="it-IT" dirty="0" err="1" smtClean="0"/>
              <a:t>others</a:t>
            </a:r>
            <a:r>
              <a:rPr lang="it-IT" dirty="0" smtClean="0"/>
              <a:t> </a:t>
            </a:r>
            <a:r>
              <a:rPr lang="it-IT" dirty="0" err="1" smtClean="0"/>
              <a:t>formulations</a:t>
            </a:r>
            <a:r>
              <a:rPr lang="it-IT" dirty="0" smtClean="0"/>
              <a:t> </a:t>
            </a:r>
            <a:endParaRPr dirty="0"/>
          </a:p>
        </p:txBody>
      </p:sp>
      <p:sp>
        <p:nvSpPr>
          <p:cNvPr id="15" name="Ovale 14"/>
          <p:cNvSpPr/>
          <p:nvPr/>
        </p:nvSpPr>
        <p:spPr bwMode="auto">
          <a:xfrm>
            <a:off x="2281001" y="1040150"/>
            <a:ext cx="384708" cy="1749546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Ovale 23"/>
          <p:cNvSpPr/>
          <p:nvPr/>
        </p:nvSpPr>
        <p:spPr bwMode="auto">
          <a:xfrm>
            <a:off x="2339269" y="3629544"/>
            <a:ext cx="384708" cy="1749546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6149531" y="5835089"/>
            <a:ext cx="2864406" cy="230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control; **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</a:t>
            </a:r>
            <a:r>
              <a:rPr lang="it-IT" sz="900" dirty="0" err="1" smtClean="0"/>
              <a:t>Ach</a:t>
            </a:r>
            <a:r>
              <a:rPr lang="it-IT" sz="900" dirty="0" smtClean="0"/>
              <a:t> 147ng/ml</a:t>
            </a:r>
            <a:endParaRPr sz="900" dirty="0"/>
          </a:p>
        </p:txBody>
      </p:sp>
    </p:spTree>
    <p:extLst>
      <p:ext uri="{BB962C8B-B14F-4D97-AF65-F5344CB8AC3E}">
        <p14:creationId xmlns:p14="http://schemas.microsoft.com/office/powerpoint/2010/main" val="18654348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it-IT" altLang="it-IT" noProof="1" smtClean="0"/>
              <a:t>Results: wound healing</a:t>
            </a:r>
            <a:endParaRPr altLang="it-IT" noProof="1"/>
          </a:p>
        </p:txBody>
      </p:sp>
      <p:grpSp>
        <p:nvGrpSpPr>
          <p:cNvPr id="44034" name="Group 6"/>
          <p:cNvGrpSpPr>
            <a:grpSpLocks/>
          </p:cNvGrpSpPr>
          <p:nvPr/>
        </p:nvGrpSpPr>
        <p:grpSpPr bwMode="auto">
          <a:xfrm>
            <a:off x="161925" y="6398742"/>
            <a:ext cx="8982075" cy="459258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0" name="Rettangolo 9"/>
          <p:cNvSpPr/>
          <p:nvPr/>
        </p:nvSpPr>
        <p:spPr bwMode="auto">
          <a:xfrm>
            <a:off x="4070787" y="405220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34706" y="3725339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5118759" y="382808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5"/>
          <a:srcRect r="37016"/>
          <a:stretch/>
        </p:blipFill>
        <p:spPr>
          <a:xfrm>
            <a:off x="5118759" y="607543"/>
            <a:ext cx="3911530" cy="579120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5"/>
          <a:srcRect l="63744" t="50588" r="-1957" b="13015"/>
          <a:stretch/>
        </p:blipFill>
        <p:spPr>
          <a:xfrm>
            <a:off x="557873" y="3612588"/>
            <a:ext cx="2941134" cy="2612207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5"/>
          <a:srcRect l="63744" t="1272" r="-1957" b="60152"/>
          <a:stretch/>
        </p:blipFill>
        <p:spPr>
          <a:xfrm>
            <a:off x="603535" y="936910"/>
            <a:ext cx="2941134" cy="2768669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45304" y="6131804"/>
            <a:ext cx="2864406" cy="230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control; **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</a:t>
            </a:r>
            <a:r>
              <a:rPr lang="it-IT" sz="900" dirty="0" err="1" smtClean="0"/>
              <a:t>Ach</a:t>
            </a:r>
            <a:r>
              <a:rPr lang="it-IT" sz="900" dirty="0" smtClean="0"/>
              <a:t> 147ng/ml</a:t>
            </a:r>
            <a:endParaRPr sz="9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199323" y="1443346"/>
            <a:ext cx="4443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smtClean="0"/>
              <a:t>50µm</a:t>
            </a:r>
            <a:endParaRPr sz="800" dirty="0"/>
          </a:p>
        </p:txBody>
      </p:sp>
      <p:sp>
        <p:nvSpPr>
          <p:cNvPr id="7" name="Ovale 6"/>
          <p:cNvSpPr/>
          <p:nvPr/>
        </p:nvSpPr>
        <p:spPr bwMode="auto">
          <a:xfrm>
            <a:off x="514602" y="1107204"/>
            <a:ext cx="728947" cy="1516658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e 19"/>
          <p:cNvSpPr/>
          <p:nvPr/>
        </p:nvSpPr>
        <p:spPr bwMode="auto">
          <a:xfrm>
            <a:off x="2340932" y="1119113"/>
            <a:ext cx="476777" cy="129817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463837" y="1171124"/>
            <a:ext cx="16132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/>
              <a:t>Only</a:t>
            </a:r>
            <a:r>
              <a:rPr lang="it-IT" b="1" dirty="0" smtClean="0"/>
              <a:t> </a:t>
            </a:r>
            <a:r>
              <a:rPr lang="it-IT" b="1" dirty="0" err="1" smtClean="0"/>
              <a:t>one</a:t>
            </a:r>
            <a:r>
              <a:rPr lang="it-IT" b="1" dirty="0" smtClean="0"/>
              <a:t> </a:t>
            </a:r>
            <a:r>
              <a:rPr lang="it-IT" b="1" dirty="0" err="1" smtClean="0"/>
              <a:t>stimulation</a:t>
            </a:r>
            <a:r>
              <a:rPr lang="it-IT" b="1" dirty="0" smtClean="0"/>
              <a:t> </a:t>
            </a:r>
            <a:r>
              <a:rPr lang="it-IT" dirty="0" smtClean="0"/>
              <a:t>with </a:t>
            </a:r>
            <a:r>
              <a:rPr lang="it-IT" b="1" dirty="0" smtClean="0"/>
              <a:t>1pg/ml</a:t>
            </a:r>
            <a:r>
              <a:rPr lang="it-IT" dirty="0" smtClean="0"/>
              <a:t> </a:t>
            </a:r>
            <a:r>
              <a:rPr lang="it-IT" b="1" dirty="0" smtClean="0"/>
              <a:t>SKA </a:t>
            </a:r>
            <a:r>
              <a:rPr lang="it-IT" dirty="0" err="1" smtClean="0"/>
              <a:t>induced</a:t>
            </a:r>
            <a:r>
              <a:rPr lang="it-IT" dirty="0" smtClean="0"/>
              <a:t> a major </a:t>
            </a:r>
            <a:r>
              <a:rPr lang="it-IT" dirty="0" err="1" smtClean="0"/>
              <a:t>closure</a:t>
            </a:r>
            <a:r>
              <a:rPr lang="it-IT" dirty="0" smtClean="0"/>
              <a:t> of </a:t>
            </a:r>
            <a:r>
              <a:rPr lang="it-IT" dirty="0" err="1" smtClean="0"/>
              <a:t>wound</a:t>
            </a:r>
            <a:r>
              <a:rPr lang="it-IT" dirty="0" smtClean="0"/>
              <a:t> </a:t>
            </a:r>
            <a:r>
              <a:rPr lang="it-IT" dirty="0" err="1" smtClean="0"/>
              <a:t>after</a:t>
            </a:r>
            <a:r>
              <a:rPr lang="it-IT" dirty="0" smtClean="0"/>
              <a:t> 6 </a:t>
            </a:r>
            <a:r>
              <a:rPr lang="it-IT" dirty="0" err="1" smtClean="0"/>
              <a:t>days</a:t>
            </a:r>
            <a:r>
              <a:rPr lang="it-IT" dirty="0" smtClean="0"/>
              <a:t> </a:t>
            </a:r>
          </a:p>
          <a:p>
            <a:pPr algn="ctr"/>
            <a:endParaRPr lang="it-IT" dirty="0"/>
          </a:p>
          <a:p>
            <a:pPr algn="ctr"/>
            <a:r>
              <a:rPr lang="it-IT" dirty="0" err="1" smtClean="0"/>
              <a:t>Ach</a:t>
            </a:r>
            <a:r>
              <a:rPr lang="it-IT" dirty="0" smtClean="0"/>
              <a:t> 147ng/m </a:t>
            </a:r>
            <a:r>
              <a:rPr lang="it-IT" dirty="0" err="1" smtClean="0"/>
              <a:t>confirmed</a:t>
            </a:r>
            <a:r>
              <a:rPr lang="it-IT" dirty="0" smtClean="0"/>
              <a:t> </a:t>
            </a:r>
            <a:r>
              <a:rPr lang="it-IT" dirty="0" err="1" smtClean="0"/>
              <a:t>its</a:t>
            </a:r>
            <a:r>
              <a:rPr lang="it-IT" dirty="0" smtClean="0"/>
              <a:t> negative </a:t>
            </a:r>
            <a:r>
              <a:rPr lang="it-IT" dirty="0" err="1" smtClean="0"/>
              <a:t>effects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5293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it-IT" altLang="it-IT" noProof="1" smtClean="0"/>
              <a:t>Results: ROS production</a:t>
            </a:r>
            <a:endParaRPr altLang="it-IT" noProof="1"/>
          </a:p>
        </p:txBody>
      </p:sp>
      <p:grpSp>
        <p:nvGrpSpPr>
          <p:cNvPr id="44034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0" name="Rettangolo 9"/>
          <p:cNvSpPr/>
          <p:nvPr/>
        </p:nvSpPr>
        <p:spPr bwMode="auto">
          <a:xfrm>
            <a:off x="4070787" y="405220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34706" y="3725339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5118759" y="382808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68" y="2712997"/>
            <a:ext cx="7573252" cy="2984633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6141482" y="5785725"/>
            <a:ext cx="2864406" cy="230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control; **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</a:t>
            </a:r>
            <a:r>
              <a:rPr lang="it-IT" sz="900" dirty="0" err="1" smtClean="0"/>
              <a:t>Ach</a:t>
            </a:r>
            <a:r>
              <a:rPr lang="it-IT" sz="900" dirty="0" smtClean="0"/>
              <a:t> 147ng/ml</a:t>
            </a:r>
            <a:endParaRPr sz="9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34706" y="991645"/>
            <a:ext cx="82598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/>
              <a:t>Ach</a:t>
            </a:r>
            <a:r>
              <a:rPr lang="it-IT" b="1" dirty="0" smtClean="0"/>
              <a:t> 147ng/ml </a:t>
            </a:r>
            <a:r>
              <a:rPr lang="it-IT" dirty="0" err="1" smtClean="0"/>
              <a:t>induced</a:t>
            </a:r>
            <a:r>
              <a:rPr lang="it-IT" dirty="0" smtClean="0"/>
              <a:t> ROS production on </a:t>
            </a:r>
            <a:r>
              <a:rPr lang="it-IT" dirty="0" err="1" smtClean="0"/>
              <a:t>both</a:t>
            </a:r>
            <a:r>
              <a:rPr lang="it-IT" dirty="0" smtClean="0"/>
              <a:t> </a:t>
            </a:r>
            <a:r>
              <a:rPr lang="it-IT" dirty="0" err="1" smtClean="0"/>
              <a:t>protocols</a:t>
            </a:r>
            <a:r>
              <a:rPr lang="it-IT" dirty="0" smtClean="0"/>
              <a:t> </a:t>
            </a:r>
            <a:r>
              <a:rPr lang="it-IT" dirty="0" err="1" smtClean="0"/>
              <a:t>supporting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b="1" dirty="0" smtClean="0"/>
              <a:t>negative</a:t>
            </a:r>
            <a:r>
              <a:rPr lang="it-IT" dirty="0" smtClean="0"/>
              <a:t> </a:t>
            </a:r>
            <a:r>
              <a:rPr lang="it-IT" dirty="0" err="1" smtClean="0"/>
              <a:t>effects</a:t>
            </a:r>
            <a:r>
              <a:rPr lang="it-IT" dirty="0" smtClean="0"/>
              <a:t> on </a:t>
            </a:r>
            <a:r>
              <a:rPr lang="it-IT" dirty="0" err="1" smtClean="0"/>
              <a:t>wound</a:t>
            </a:r>
            <a:r>
              <a:rPr lang="it-IT" dirty="0" smtClean="0"/>
              <a:t> </a:t>
            </a:r>
            <a:r>
              <a:rPr lang="it-IT" dirty="0" err="1" smtClean="0"/>
              <a:t>closure</a:t>
            </a:r>
            <a:r>
              <a:rPr lang="it-IT" dirty="0" smtClean="0"/>
              <a:t> in a </a:t>
            </a:r>
            <a:r>
              <a:rPr lang="it-IT" b="1" dirty="0" smtClean="0"/>
              <a:t>dose </a:t>
            </a:r>
            <a:r>
              <a:rPr lang="it-IT" b="1" dirty="0" err="1" smtClean="0"/>
              <a:t>dependent</a:t>
            </a:r>
            <a:r>
              <a:rPr lang="it-IT" b="1" dirty="0" smtClean="0"/>
              <a:t> </a:t>
            </a:r>
            <a:r>
              <a:rPr lang="it-IT" b="1" dirty="0" err="1" smtClean="0"/>
              <a:t>manner</a:t>
            </a:r>
            <a:endParaRPr lang="it-IT" b="1" dirty="0" smtClean="0"/>
          </a:p>
          <a:p>
            <a:endParaRPr lang="it-IT" dirty="0"/>
          </a:p>
          <a:p>
            <a:r>
              <a:rPr lang="it-IT" b="1" dirty="0" err="1" smtClean="0"/>
              <a:t>Ach</a:t>
            </a:r>
            <a:r>
              <a:rPr lang="it-IT" b="1" dirty="0" smtClean="0"/>
              <a:t> 1pg/ml SKA </a:t>
            </a:r>
            <a:r>
              <a:rPr lang="it-IT" dirty="0" err="1" smtClean="0"/>
              <a:t>showed</a:t>
            </a:r>
            <a:r>
              <a:rPr lang="it-IT" dirty="0" smtClean="0"/>
              <a:t> a </a:t>
            </a:r>
            <a:r>
              <a:rPr lang="it-IT" dirty="0" err="1" smtClean="0"/>
              <a:t>physiological</a:t>
            </a:r>
            <a:r>
              <a:rPr lang="it-IT" dirty="0" smtClean="0"/>
              <a:t> </a:t>
            </a:r>
            <a:r>
              <a:rPr lang="it-IT" dirty="0" err="1" smtClean="0"/>
              <a:t>effect</a:t>
            </a:r>
            <a:r>
              <a:rPr lang="it-IT" dirty="0" smtClean="0"/>
              <a:t> on </a:t>
            </a:r>
            <a:r>
              <a:rPr lang="it-IT" dirty="0" err="1" smtClean="0"/>
              <a:t>both</a:t>
            </a:r>
            <a:r>
              <a:rPr lang="it-IT" dirty="0" smtClean="0"/>
              <a:t> </a:t>
            </a:r>
            <a:r>
              <a:rPr lang="it-IT" dirty="0" err="1" smtClean="0"/>
              <a:t>protocol</a:t>
            </a:r>
            <a:endParaRPr dirty="0"/>
          </a:p>
        </p:txBody>
      </p:sp>
      <p:sp>
        <p:nvSpPr>
          <p:cNvPr id="14" name="Ovale 13"/>
          <p:cNvSpPr/>
          <p:nvPr/>
        </p:nvSpPr>
        <p:spPr bwMode="auto">
          <a:xfrm>
            <a:off x="3288769" y="4052201"/>
            <a:ext cx="476777" cy="85517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e 14"/>
          <p:cNvSpPr/>
          <p:nvPr/>
        </p:nvSpPr>
        <p:spPr bwMode="auto">
          <a:xfrm>
            <a:off x="6990280" y="4005869"/>
            <a:ext cx="476777" cy="85517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e 15"/>
          <p:cNvSpPr/>
          <p:nvPr/>
        </p:nvSpPr>
        <p:spPr bwMode="auto">
          <a:xfrm>
            <a:off x="1612283" y="2624903"/>
            <a:ext cx="577923" cy="2079008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e 16"/>
          <p:cNvSpPr/>
          <p:nvPr/>
        </p:nvSpPr>
        <p:spPr bwMode="auto">
          <a:xfrm>
            <a:off x="5313794" y="2712997"/>
            <a:ext cx="577923" cy="2079008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736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it-IT" altLang="it-IT" noProof="1" smtClean="0"/>
              <a:t>Results: Mitochondrial potential and Oxygen Consumption </a:t>
            </a:r>
            <a:endParaRPr altLang="it-IT" noProof="1"/>
          </a:p>
        </p:txBody>
      </p:sp>
      <p:grpSp>
        <p:nvGrpSpPr>
          <p:cNvPr id="44034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0" name="Rettangolo 9"/>
          <p:cNvSpPr/>
          <p:nvPr/>
        </p:nvSpPr>
        <p:spPr bwMode="auto">
          <a:xfrm>
            <a:off x="4070787" y="405220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34706" y="3725339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5118759" y="382808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481" y="923779"/>
            <a:ext cx="6299200" cy="51943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 bwMode="auto">
          <a:xfrm>
            <a:off x="124740" y="3230128"/>
            <a:ext cx="309966" cy="35646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ttangolo 12"/>
          <p:cNvSpPr/>
          <p:nvPr/>
        </p:nvSpPr>
        <p:spPr bwMode="auto">
          <a:xfrm>
            <a:off x="3140727" y="3164468"/>
            <a:ext cx="309966" cy="35646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ttangolo 13"/>
          <p:cNvSpPr/>
          <p:nvPr/>
        </p:nvSpPr>
        <p:spPr bwMode="auto">
          <a:xfrm>
            <a:off x="124740" y="5702072"/>
            <a:ext cx="309966" cy="35646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ttangolo 14"/>
          <p:cNvSpPr/>
          <p:nvPr/>
        </p:nvSpPr>
        <p:spPr bwMode="auto">
          <a:xfrm>
            <a:off x="3125982" y="5684381"/>
            <a:ext cx="309966" cy="35646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141482" y="5785725"/>
            <a:ext cx="2864406" cy="230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control; **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</a:t>
            </a:r>
            <a:r>
              <a:rPr lang="it-IT" sz="900" dirty="0" err="1" smtClean="0"/>
              <a:t>Ach</a:t>
            </a:r>
            <a:r>
              <a:rPr lang="it-IT" sz="900" dirty="0" smtClean="0"/>
              <a:t> 147ng/ml</a:t>
            </a:r>
            <a:endParaRPr sz="9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639988" y="1169963"/>
            <a:ext cx="21658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Ach</a:t>
            </a:r>
            <a:r>
              <a:rPr lang="it-IT" dirty="0" smtClean="0"/>
              <a:t> 1pg/ml SKA </a:t>
            </a:r>
            <a:r>
              <a:rPr lang="it-IT" dirty="0" err="1" smtClean="0"/>
              <a:t>showed</a:t>
            </a:r>
            <a:r>
              <a:rPr lang="it-IT" dirty="0" smtClean="0"/>
              <a:t> high </a:t>
            </a:r>
            <a:r>
              <a:rPr lang="it-IT" dirty="0" err="1" smtClean="0"/>
              <a:t>mitochondrial</a:t>
            </a:r>
            <a:r>
              <a:rPr lang="it-IT" dirty="0" smtClean="0"/>
              <a:t> </a:t>
            </a:r>
            <a:r>
              <a:rPr lang="it-IT" dirty="0" err="1" smtClean="0"/>
              <a:t>potential</a:t>
            </a:r>
            <a:r>
              <a:rPr lang="it-IT" dirty="0" smtClean="0"/>
              <a:t> with major </a:t>
            </a:r>
            <a:r>
              <a:rPr lang="it-IT" dirty="0" err="1" smtClean="0"/>
              <a:t>evidence</a:t>
            </a:r>
            <a:r>
              <a:rPr lang="it-IT" dirty="0" smtClean="0"/>
              <a:t> with </a:t>
            </a:r>
            <a:r>
              <a:rPr lang="it-IT" dirty="0" err="1" smtClean="0"/>
              <a:t>protocol</a:t>
            </a:r>
            <a:r>
              <a:rPr lang="it-IT" dirty="0" smtClean="0"/>
              <a:t> A</a:t>
            </a:r>
            <a:endParaRPr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6639987" y="3949459"/>
            <a:ext cx="25040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</a:t>
            </a:r>
            <a:r>
              <a:rPr lang="it-IT" dirty="0" smtClean="0"/>
              <a:t>in a </a:t>
            </a:r>
            <a:r>
              <a:rPr lang="it-IT" dirty="0" err="1" smtClean="0"/>
              <a:t>physiological</a:t>
            </a:r>
            <a:r>
              <a:rPr lang="it-IT" dirty="0" smtClean="0"/>
              <a:t> </a:t>
            </a:r>
            <a:r>
              <a:rPr lang="it-IT" dirty="0" err="1" smtClean="0"/>
              <a:t>manner</a:t>
            </a:r>
            <a:r>
              <a:rPr lang="it-IT" dirty="0" smtClean="0"/>
              <a:t> </a:t>
            </a:r>
            <a:r>
              <a:rPr lang="it-IT" dirty="0" err="1" smtClean="0"/>
              <a:t>explained</a:t>
            </a:r>
            <a:r>
              <a:rPr lang="it-IT" dirty="0" smtClean="0"/>
              <a:t> by the </a:t>
            </a:r>
            <a:r>
              <a:rPr lang="it-IT" dirty="0" err="1" smtClean="0"/>
              <a:t>reduction</a:t>
            </a:r>
            <a:r>
              <a:rPr lang="it-IT" dirty="0" smtClean="0"/>
              <a:t> of </a:t>
            </a:r>
            <a:r>
              <a:rPr lang="it-IT" dirty="0" err="1" smtClean="0"/>
              <a:t>oxygen</a:t>
            </a:r>
            <a:r>
              <a:rPr lang="it-IT" dirty="0" smtClean="0"/>
              <a:t> </a:t>
            </a:r>
            <a:r>
              <a:rPr lang="it-IT" dirty="0" err="1" smtClean="0"/>
              <a:t>consumption</a:t>
            </a:r>
            <a:endParaRPr dirty="0"/>
          </a:p>
        </p:txBody>
      </p:sp>
      <p:sp>
        <p:nvSpPr>
          <p:cNvPr id="7" name="Freccia giù 6"/>
          <p:cNvSpPr/>
          <p:nvPr/>
        </p:nvSpPr>
        <p:spPr bwMode="auto">
          <a:xfrm>
            <a:off x="6899738" y="3230128"/>
            <a:ext cx="1197947" cy="719331"/>
          </a:xfrm>
          <a:prstGeom prst="down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e 18"/>
          <p:cNvSpPr/>
          <p:nvPr/>
        </p:nvSpPr>
        <p:spPr bwMode="auto">
          <a:xfrm>
            <a:off x="1935163" y="868376"/>
            <a:ext cx="577923" cy="2079008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Connettore 4 8"/>
          <p:cNvCxnSpPr/>
          <p:nvPr/>
        </p:nvCxnSpPr>
        <p:spPr bwMode="auto">
          <a:xfrm rot="5400000">
            <a:off x="1545814" y="3557699"/>
            <a:ext cx="1328937" cy="17942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Ovale 22"/>
          <p:cNvSpPr/>
          <p:nvPr/>
        </p:nvSpPr>
        <p:spPr bwMode="auto">
          <a:xfrm>
            <a:off x="1935163" y="4367283"/>
            <a:ext cx="493896" cy="1045946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Ovale 23"/>
          <p:cNvSpPr/>
          <p:nvPr/>
        </p:nvSpPr>
        <p:spPr bwMode="auto">
          <a:xfrm>
            <a:off x="3156" y="1107203"/>
            <a:ext cx="728947" cy="1605793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062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it-IT" altLang="it-IT" noProof="1" smtClean="0"/>
              <a:t>Results: Western blot analysis </a:t>
            </a:r>
            <a:endParaRPr altLang="it-IT" noProof="1"/>
          </a:p>
        </p:txBody>
      </p:sp>
      <p:grpSp>
        <p:nvGrpSpPr>
          <p:cNvPr id="44034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0" name="Rettangolo 9"/>
          <p:cNvSpPr/>
          <p:nvPr/>
        </p:nvSpPr>
        <p:spPr bwMode="auto">
          <a:xfrm>
            <a:off x="4070787" y="405220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34706" y="3725339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5118759" y="382808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1115848"/>
            <a:ext cx="8478750" cy="3384593"/>
          </a:xfrm>
          <a:prstGeom prst="rect">
            <a:avLst/>
          </a:prstGeom>
        </p:spPr>
      </p:pic>
      <p:sp>
        <p:nvSpPr>
          <p:cNvPr id="11" name="Ovale 10"/>
          <p:cNvSpPr/>
          <p:nvPr/>
        </p:nvSpPr>
        <p:spPr bwMode="auto">
          <a:xfrm rot="2920892">
            <a:off x="2719900" y="3220428"/>
            <a:ext cx="493896" cy="122353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e 12"/>
          <p:cNvSpPr/>
          <p:nvPr/>
        </p:nvSpPr>
        <p:spPr bwMode="auto">
          <a:xfrm rot="2920892">
            <a:off x="7242822" y="3200208"/>
            <a:ext cx="493896" cy="122353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700660" y="4929196"/>
            <a:ext cx="7559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Ki67 and ERK/MAPK in </a:t>
            </a:r>
            <a:r>
              <a:rPr lang="it-IT" dirty="0" err="1" smtClean="0"/>
              <a:t>combination</a:t>
            </a:r>
            <a:r>
              <a:rPr lang="it-IT" dirty="0" smtClean="0"/>
              <a:t> to </a:t>
            </a:r>
            <a:r>
              <a:rPr lang="it-IT" dirty="0" err="1" smtClean="0"/>
              <a:t>exclude</a:t>
            </a:r>
            <a:r>
              <a:rPr lang="it-IT" dirty="0" smtClean="0"/>
              <a:t> an </a:t>
            </a:r>
            <a:r>
              <a:rPr lang="it-IT" dirty="0" err="1"/>
              <a:t>u</a:t>
            </a:r>
            <a:r>
              <a:rPr lang="it-IT" dirty="0" err="1" smtClean="0"/>
              <a:t>ncontrolled</a:t>
            </a:r>
            <a:r>
              <a:rPr lang="it-IT" dirty="0" smtClean="0"/>
              <a:t> </a:t>
            </a:r>
            <a:r>
              <a:rPr lang="it-IT" dirty="0" err="1" smtClean="0"/>
              <a:t>proliferation</a:t>
            </a:r>
            <a:r>
              <a:rPr lang="it-IT" dirty="0" smtClean="0"/>
              <a:t> of KC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0771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it-IT" altLang="it-IT" noProof="1" smtClean="0"/>
              <a:t>Results: densitometric analysis </a:t>
            </a:r>
            <a:endParaRPr altLang="it-IT" noProof="1"/>
          </a:p>
        </p:txBody>
      </p:sp>
      <p:grpSp>
        <p:nvGrpSpPr>
          <p:cNvPr id="44034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0" name="Rettangolo 9"/>
          <p:cNvSpPr/>
          <p:nvPr/>
        </p:nvSpPr>
        <p:spPr bwMode="auto">
          <a:xfrm>
            <a:off x="4070787" y="405220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34706" y="3725339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5118759" y="382808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72" y="994423"/>
            <a:ext cx="6452505" cy="4925278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6141482" y="5785725"/>
            <a:ext cx="2864406" cy="230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control; **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</a:t>
            </a:r>
            <a:r>
              <a:rPr lang="it-IT" sz="900" dirty="0" err="1" smtClean="0"/>
              <a:t>Ach</a:t>
            </a:r>
            <a:r>
              <a:rPr lang="it-IT" sz="900" dirty="0" smtClean="0"/>
              <a:t> 147ng/ml</a:t>
            </a:r>
            <a:endParaRPr sz="900" dirty="0"/>
          </a:p>
        </p:txBody>
      </p:sp>
      <p:sp>
        <p:nvSpPr>
          <p:cNvPr id="14" name="Ovale 13"/>
          <p:cNvSpPr/>
          <p:nvPr/>
        </p:nvSpPr>
        <p:spPr bwMode="auto">
          <a:xfrm>
            <a:off x="1914149" y="941388"/>
            <a:ext cx="493896" cy="191305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e 14"/>
          <p:cNvSpPr/>
          <p:nvPr/>
        </p:nvSpPr>
        <p:spPr bwMode="auto">
          <a:xfrm>
            <a:off x="1891827" y="3443288"/>
            <a:ext cx="493896" cy="191305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Freccia destra 15"/>
          <p:cNvSpPr/>
          <p:nvPr/>
        </p:nvSpPr>
        <p:spPr bwMode="auto">
          <a:xfrm rot="10800000">
            <a:off x="6746497" y="1670218"/>
            <a:ext cx="429217" cy="960895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Freccia destra 16"/>
          <p:cNvSpPr/>
          <p:nvPr/>
        </p:nvSpPr>
        <p:spPr bwMode="auto">
          <a:xfrm rot="10800000">
            <a:off x="6746496" y="3919365"/>
            <a:ext cx="429217" cy="960895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7196428" y="1404916"/>
            <a:ext cx="19475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Ach</a:t>
            </a:r>
            <a:r>
              <a:rPr lang="it-IT" dirty="0" smtClean="0"/>
              <a:t> 1pg/ml SKA </a:t>
            </a:r>
            <a:r>
              <a:rPr lang="it-IT" dirty="0" err="1" smtClean="0"/>
              <a:t>induced</a:t>
            </a:r>
            <a:r>
              <a:rPr lang="it-IT" dirty="0" smtClean="0"/>
              <a:t> Ki67 </a:t>
            </a:r>
            <a:r>
              <a:rPr lang="it-IT" dirty="0" err="1" smtClean="0"/>
              <a:t>confirming</a:t>
            </a:r>
            <a:r>
              <a:rPr lang="it-IT" dirty="0" smtClean="0"/>
              <a:t>  </a:t>
            </a:r>
            <a:r>
              <a:rPr lang="it-IT" dirty="0" err="1" smtClean="0"/>
              <a:t>proliferation</a:t>
            </a:r>
            <a:endParaRPr dirty="0"/>
          </a:p>
        </p:txBody>
      </p:sp>
      <p:sp>
        <p:nvSpPr>
          <p:cNvPr id="19" name="Ovale 18"/>
          <p:cNvSpPr/>
          <p:nvPr/>
        </p:nvSpPr>
        <p:spPr bwMode="auto">
          <a:xfrm>
            <a:off x="-7310" y="1335416"/>
            <a:ext cx="728947" cy="1605793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e 19"/>
          <p:cNvSpPr/>
          <p:nvPr/>
        </p:nvSpPr>
        <p:spPr bwMode="auto">
          <a:xfrm>
            <a:off x="27617" y="3566324"/>
            <a:ext cx="673044" cy="1605793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7231255" y="3401349"/>
            <a:ext cx="19475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Ach</a:t>
            </a:r>
            <a:r>
              <a:rPr lang="it-IT" dirty="0" smtClean="0"/>
              <a:t> 1pg/ml SKA </a:t>
            </a:r>
            <a:r>
              <a:rPr lang="it-IT" dirty="0" err="1" smtClean="0"/>
              <a:t>induced</a:t>
            </a:r>
            <a:r>
              <a:rPr lang="it-IT" dirty="0" smtClean="0"/>
              <a:t> ERK </a:t>
            </a:r>
            <a:r>
              <a:rPr lang="it-IT" dirty="0" err="1" smtClean="0"/>
              <a:t>expression</a:t>
            </a:r>
            <a:r>
              <a:rPr lang="it-IT" dirty="0" smtClean="0"/>
              <a:t> </a:t>
            </a:r>
            <a:r>
              <a:rPr lang="it-IT" dirty="0" err="1" smtClean="0"/>
              <a:t>indicating</a:t>
            </a:r>
            <a:r>
              <a:rPr lang="it-IT" dirty="0" smtClean="0"/>
              <a:t> </a:t>
            </a:r>
            <a:r>
              <a:rPr lang="it-IT" dirty="0" err="1" smtClean="0"/>
              <a:t>cellular</a:t>
            </a:r>
            <a:r>
              <a:rPr lang="it-IT" dirty="0" smtClean="0"/>
              <a:t> </a:t>
            </a:r>
            <a:r>
              <a:rPr lang="it-IT" dirty="0" err="1" smtClean="0"/>
              <a:t>health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49591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it-IT" altLang="it-IT" noProof="1"/>
              <a:t>Results: wound with antagonist </a:t>
            </a:r>
            <a:endParaRPr altLang="it-IT" noProof="1"/>
          </a:p>
        </p:txBody>
      </p:sp>
      <p:grpSp>
        <p:nvGrpSpPr>
          <p:cNvPr id="44034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0" name="Rettangolo 9"/>
          <p:cNvSpPr/>
          <p:nvPr/>
        </p:nvSpPr>
        <p:spPr bwMode="auto">
          <a:xfrm>
            <a:off x="4070787" y="405220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34706" y="3725339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5118759" y="382808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81" y="1049338"/>
            <a:ext cx="6134100" cy="4787900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3865059" y="1168041"/>
            <a:ext cx="5140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u="sng" dirty="0" err="1" smtClean="0"/>
              <a:t>Since</a:t>
            </a:r>
            <a:r>
              <a:rPr lang="it-IT" sz="1400" u="sng" dirty="0" smtClean="0"/>
              <a:t> the </a:t>
            </a:r>
            <a:r>
              <a:rPr lang="it-IT" sz="1400" u="sng" dirty="0" err="1" smtClean="0"/>
              <a:t>better</a:t>
            </a:r>
            <a:r>
              <a:rPr lang="it-IT" sz="1400" u="sng" dirty="0" smtClean="0"/>
              <a:t> </a:t>
            </a:r>
            <a:r>
              <a:rPr lang="it-IT" sz="1400" u="sng" dirty="0" err="1" smtClean="0"/>
              <a:t>effects</a:t>
            </a:r>
            <a:r>
              <a:rPr lang="it-IT" sz="1400" u="sng" dirty="0" smtClean="0"/>
              <a:t> </a:t>
            </a:r>
            <a:r>
              <a:rPr lang="it-IT" sz="1400" u="sng" dirty="0" err="1" smtClean="0"/>
              <a:t>were</a:t>
            </a:r>
            <a:r>
              <a:rPr lang="it-IT" sz="1400" u="sng" dirty="0" smtClean="0"/>
              <a:t> </a:t>
            </a:r>
            <a:r>
              <a:rPr lang="it-IT" sz="1400" u="sng" dirty="0" err="1" smtClean="0"/>
              <a:t>observed</a:t>
            </a:r>
            <a:r>
              <a:rPr lang="it-IT" sz="1400" u="sng" dirty="0" smtClean="0"/>
              <a:t> with </a:t>
            </a:r>
            <a:r>
              <a:rPr lang="it-IT" sz="1400" u="sng" dirty="0" err="1" smtClean="0"/>
              <a:t>protocol</a:t>
            </a:r>
            <a:r>
              <a:rPr lang="it-IT" sz="1400" u="sng" dirty="0" smtClean="0"/>
              <a:t> A </a:t>
            </a:r>
            <a:r>
              <a:rPr lang="it-IT" sz="1400" u="sng" dirty="0" err="1" smtClean="0"/>
              <a:t>than</a:t>
            </a:r>
            <a:r>
              <a:rPr lang="it-IT" sz="1400" u="sng" dirty="0" smtClean="0"/>
              <a:t> B, the </a:t>
            </a:r>
            <a:r>
              <a:rPr lang="it-IT" sz="1400" u="sng" dirty="0" err="1" smtClean="0"/>
              <a:t>specific</a:t>
            </a:r>
            <a:r>
              <a:rPr lang="it-IT" sz="1400" u="sng" dirty="0" smtClean="0"/>
              <a:t> </a:t>
            </a:r>
            <a:r>
              <a:rPr lang="it-IT" sz="1400" u="sng" dirty="0" err="1" smtClean="0"/>
              <a:t>mechanisms</a:t>
            </a:r>
            <a:r>
              <a:rPr lang="it-IT" sz="1400" u="sng" dirty="0" smtClean="0"/>
              <a:t> </a:t>
            </a:r>
            <a:r>
              <a:rPr lang="it-IT" sz="1400" u="sng" dirty="0" err="1" smtClean="0"/>
              <a:t>were</a:t>
            </a:r>
            <a:r>
              <a:rPr lang="it-IT" sz="1400" u="sng" dirty="0" smtClean="0"/>
              <a:t> </a:t>
            </a:r>
            <a:r>
              <a:rPr lang="it-IT" sz="1400" u="sng" dirty="0" err="1" smtClean="0"/>
              <a:t>analyzed</a:t>
            </a:r>
            <a:r>
              <a:rPr lang="it-IT" sz="1400" u="sng" dirty="0" smtClean="0"/>
              <a:t> </a:t>
            </a:r>
            <a:r>
              <a:rPr lang="it-IT" sz="1400" u="sng" dirty="0" err="1" smtClean="0"/>
              <a:t>only</a:t>
            </a:r>
            <a:r>
              <a:rPr lang="it-IT" sz="1400" u="sng" dirty="0" smtClean="0"/>
              <a:t> in </a:t>
            </a:r>
            <a:r>
              <a:rPr lang="it-IT" sz="1400" u="sng" dirty="0" err="1" smtClean="0"/>
              <a:t>Protocol</a:t>
            </a:r>
            <a:r>
              <a:rPr lang="it-IT" sz="1400" u="sng" dirty="0" smtClean="0"/>
              <a:t> A</a:t>
            </a:r>
            <a:endParaRPr sz="1400" u="sng" dirty="0"/>
          </a:p>
        </p:txBody>
      </p:sp>
    </p:spTree>
    <p:extLst>
      <p:ext uri="{BB962C8B-B14F-4D97-AF65-F5344CB8AC3E}">
        <p14:creationId xmlns:p14="http://schemas.microsoft.com/office/powerpoint/2010/main" val="4731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it-IT" altLang="it-IT" noProof="1" smtClean="0"/>
              <a:t>Results: wound with antagonist </a:t>
            </a:r>
            <a:endParaRPr altLang="it-IT" noProof="1"/>
          </a:p>
        </p:txBody>
      </p:sp>
      <p:grpSp>
        <p:nvGrpSpPr>
          <p:cNvPr id="44034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0" name="Rettangolo 9"/>
          <p:cNvSpPr/>
          <p:nvPr/>
        </p:nvSpPr>
        <p:spPr bwMode="auto">
          <a:xfrm>
            <a:off x="4070787" y="405220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34706" y="3725339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5118759" y="382808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ttangolo 13"/>
          <p:cNvSpPr/>
          <p:nvPr/>
        </p:nvSpPr>
        <p:spPr bwMode="auto">
          <a:xfrm>
            <a:off x="377242" y="5593002"/>
            <a:ext cx="291981" cy="32850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706" y="1226139"/>
            <a:ext cx="8509150" cy="353537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824800" y="4905842"/>
            <a:ext cx="74420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The </a:t>
            </a:r>
            <a:r>
              <a:rPr lang="it-IT" dirty="0" err="1" smtClean="0"/>
              <a:t>inhibition</a:t>
            </a:r>
            <a:r>
              <a:rPr lang="it-IT" dirty="0" smtClean="0"/>
              <a:t> of M1, PKA and PKC </a:t>
            </a:r>
            <a:r>
              <a:rPr lang="it-IT" dirty="0" err="1" smtClean="0"/>
              <a:t>prevented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wound</a:t>
            </a:r>
            <a:r>
              <a:rPr lang="it-IT" dirty="0" smtClean="0"/>
              <a:t> </a:t>
            </a:r>
            <a:r>
              <a:rPr lang="it-IT" dirty="0" err="1" smtClean="0"/>
              <a:t>closure</a:t>
            </a:r>
            <a:r>
              <a:rPr lang="it-IT" dirty="0" smtClean="0"/>
              <a:t>, </a:t>
            </a:r>
            <a:r>
              <a:rPr lang="it-IT" dirty="0" err="1" smtClean="0"/>
              <a:t>indicating</a:t>
            </a:r>
            <a:r>
              <a:rPr lang="it-IT" dirty="0" smtClean="0"/>
              <a:t> the </a:t>
            </a:r>
            <a:r>
              <a:rPr lang="it-IT" dirty="0" err="1" smtClean="0"/>
              <a:t>importance</a:t>
            </a:r>
            <a:r>
              <a:rPr lang="it-IT" dirty="0" smtClean="0"/>
              <a:t> of M1 </a:t>
            </a:r>
            <a:r>
              <a:rPr lang="it-IT" dirty="0" err="1" smtClean="0"/>
              <a:t>receptor</a:t>
            </a:r>
            <a:r>
              <a:rPr lang="it-IT" dirty="0" smtClean="0"/>
              <a:t>, PKA/</a:t>
            </a:r>
            <a:r>
              <a:rPr lang="it-IT" dirty="0" err="1" smtClean="0"/>
              <a:t>cAMP</a:t>
            </a:r>
            <a:r>
              <a:rPr lang="it-IT" dirty="0" smtClean="0"/>
              <a:t> and PKC on </a:t>
            </a:r>
            <a:r>
              <a:rPr lang="it-IT" dirty="0" err="1" smtClean="0"/>
              <a:t>wound</a:t>
            </a:r>
            <a:r>
              <a:rPr lang="it-IT" dirty="0" smtClean="0"/>
              <a:t> </a:t>
            </a:r>
            <a:r>
              <a:rPr lang="it-IT" dirty="0" err="1" smtClean="0"/>
              <a:t>closure</a:t>
            </a:r>
            <a:endParaRPr lang="it-IT" dirty="0" smtClean="0"/>
          </a:p>
        </p:txBody>
      </p:sp>
      <p:sp>
        <p:nvSpPr>
          <p:cNvPr id="17" name="CasellaDiTesto 16"/>
          <p:cNvSpPr txBox="1"/>
          <p:nvPr/>
        </p:nvSpPr>
        <p:spPr>
          <a:xfrm>
            <a:off x="6141482" y="5785725"/>
            <a:ext cx="2864406" cy="230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control; **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</a:t>
            </a:r>
            <a:r>
              <a:rPr lang="it-IT" sz="900" dirty="0" err="1" smtClean="0"/>
              <a:t>Ach</a:t>
            </a:r>
            <a:r>
              <a:rPr lang="it-IT" sz="900" dirty="0" smtClean="0"/>
              <a:t> 147ng/ml</a:t>
            </a:r>
            <a:endParaRPr sz="900" dirty="0"/>
          </a:p>
        </p:txBody>
      </p:sp>
    </p:spTree>
    <p:extLst>
      <p:ext uri="{BB962C8B-B14F-4D97-AF65-F5344CB8AC3E}">
        <p14:creationId xmlns:p14="http://schemas.microsoft.com/office/powerpoint/2010/main" val="2352340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it-IT" altLang="it-IT" noProof="1" smtClean="0"/>
              <a:t>Results: Western blot and densitometric analysis of M1</a:t>
            </a:r>
            <a:endParaRPr altLang="it-IT" noProof="1"/>
          </a:p>
        </p:txBody>
      </p:sp>
      <p:grpSp>
        <p:nvGrpSpPr>
          <p:cNvPr id="44034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0" name="Rettangolo 9"/>
          <p:cNvSpPr/>
          <p:nvPr/>
        </p:nvSpPr>
        <p:spPr bwMode="auto">
          <a:xfrm>
            <a:off x="4070787" y="405220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34706" y="3725339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5118759" y="382808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5"/>
          <a:srcRect b="56072"/>
          <a:stretch/>
        </p:blipFill>
        <p:spPr>
          <a:xfrm>
            <a:off x="190564" y="1292810"/>
            <a:ext cx="4013200" cy="2287318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5"/>
          <a:srcRect t="46309"/>
          <a:stretch/>
        </p:blipFill>
        <p:spPr>
          <a:xfrm>
            <a:off x="4992688" y="1256505"/>
            <a:ext cx="4013200" cy="2795696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256304" y="3990937"/>
            <a:ext cx="37850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211E1E"/>
                </a:solidFill>
                <a:latin typeface="+mn-lt"/>
              </a:rPr>
              <a:t>The </a:t>
            </a:r>
            <a:r>
              <a:rPr lang="it-IT" dirty="0" err="1" smtClean="0">
                <a:solidFill>
                  <a:srgbClr val="211E1E"/>
                </a:solidFill>
                <a:latin typeface="+mn-lt"/>
              </a:rPr>
              <a:t>pre</a:t>
            </a:r>
            <a:r>
              <a:rPr lang="it-IT" dirty="0" smtClean="0">
                <a:solidFill>
                  <a:srgbClr val="211E1E"/>
                </a:solidFill>
                <a:latin typeface="+mn-lt"/>
              </a:rPr>
              <a:t>-treatment </a:t>
            </a:r>
            <a:r>
              <a:rPr lang="it-IT" b="1" dirty="0" err="1">
                <a:solidFill>
                  <a:srgbClr val="211E1E"/>
                </a:solidFill>
                <a:latin typeface="+mn-lt"/>
              </a:rPr>
              <a:t>prevented</a:t>
            </a:r>
            <a:r>
              <a:rPr lang="it-IT" b="1" dirty="0">
                <a:solidFill>
                  <a:srgbClr val="211E1E"/>
                </a:solidFill>
                <a:latin typeface="+mn-lt"/>
              </a:rPr>
              <a:t> the </a:t>
            </a:r>
            <a:r>
              <a:rPr lang="it-IT" b="1" dirty="0" err="1">
                <a:solidFill>
                  <a:srgbClr val="211E1E"/>
                </a:solidFill>
                <a:latin typeface="+mn-lt"/>
              </a:rPr>
              <a:t>activation</a:t>
            </a:r>
            <a:r>
              <a:rPr lang="it-IT" b="1" dirty="0">
                <a:solidFill>
                  <a:srgbClr val="211E1E"/>
                </a:solidFill>
                <a:latin typeface="+mn-lt"/>
              </a:rPr>
              <a:t> of M1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, and </a:t>
            </a:r>
            <a:r>
              <a:rPr lang="it-IT" dirty="0" smtClean="0">
                <a:solidFill>
                  <a:srgbClr val="211E1E"/>
                </a:solidFill>
                <a:latin typeface="+mn-lt"/>
              </a:rPr>
              <a:t>successive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stimulation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with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different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formulations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of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Ach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was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211E1E"/>
                </a:solidFill>
                <a:latin typeface="+mn-lt"/>
              </a:rPr>
              <a:t>not</a:t>
            </a:r>
            <a:r>
              <a:rPr lang="it-IT" b="1" dirty="0">
                <a:solidFill>
                  <a:srgbClr val="211E1E"/>
                </a:solidFill>
                <a:latin typeface="+mn-lt"/>
              </a:rPr>
              <a:t> </a:t>
            </a:r>
            <a:r>
              <a:rPr lang="it-IT" b="1" dirty="0" err="1">
                <a:solidFill>
                  <a:srgbClr val="211E1E"/>
                </a:solidFill>
                <a:latin typeface="+mn-lt"/>
              </a:rPr>
              <a:t>able</a:t>
            </a:r>
            <a:r>
              <a:rPr lang="it-IT" b="1" dirty="0">
                <a:solidFill>
                  <a:srgbClr val="211E1E"/>
                </a:solidFill>
                <a:latin typeface="+mn-lt"/>
              </a:rPr>
              <a:t> to </a:t>
            </a:r>
            <a:r>
              <a:rPr lang="it-IT" b="1" dirty="0" err="1">
                <a:solidFill>
                  <a:srgbClr val="211E1E"/>
                </a:solidFill>
                <a:latin typeface="+mn-lt"/>
              </a:rPr>
              <a:t>restore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this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condition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. </a:t>
            </a:r>
            <a:endParaRPr lang="it-IT" dirty="0" smtClean="0">
              <a:solidFill>
                <a:srgbClr val="211E1E"/>
              </a:solidFill>
              <a:latin typeface="+mn-lt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501898" y="4705076"/>
            <a:ext cx="31771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i="1" u="sng" dirty="0" err="1">
                <a:solidFill>
                  <a:srgbClr val="211E1E"/>
                </a:solidFill>
                <a:latin typeface="+mn-lt"/>
              </a:rPr>
              <a:t>These</a:t>
            </a:r>
            <a:r>
              <a:rPr lang="it-IT" i="1" u="sng" dirty="0">
                <a:solidFill>
                  <a:srgbClr val="211E1E"/>
                </a:solidFill>
                <a:latin typeface="+mn-lt"/>
              </a:rPr>
              <a:t> data </a:t>
            </a:r>
            <a:r>
              <a:rPr lang="it-IT" i="1" u="sng" dirty="0" err="1">
                <a:solidFill>
                  <a:srgbClr val="211E1E"/>
                </a:solidFill>
                <a:latin typeface="+mn-lt"/>
              </a:rPr>
              <a:t>confirm</a:t>
            </a:r>
            <a:r>
              <a:rPr lang="it-IT" i="1" u="sng" dirty="0">
                <a:solidFill>
                  <a:srgbClr val="211E1E"/>
                </a:solidFill>
                <a:latin typeface="+mn-lt"/>
              </a:rPr>
              <a:t> the </a:t>
            </a:r>
            <a:r>
              <a:rPr lang="it-IT" i="1" u="sng" dirty="0" err="1">
                <a:solidFill>
                  <a:srgbClr val="211E1E"/>
                </a:solidFill>
                <a:latin typeface="+mn-lt"/>
              </a:rPr>
              <a:t>involvement</a:t>
            </a:r>
            <a:r>
              <a:rPr lang="it-IT" i="1" u="sng" dirty="0">
                <a:solidFill>
                  <a:srgbClr val="211E1E"/>
                </a:solidFill>
                <a:latin typeface="+mn-lt"/>
              </a:rPr>
              <a:t> of </a:t>
            </a:r>
            <a:r>
              <a:rPr lang="it-IT" i="1" u="sng" dirty="0" err="1">
                <a:solidFill>
                  <a:srgbClr val="211E1E"/>
                </a:solidFill>
                <a:latin typeface="+mn-lt"/>
              </a:rPr>
              <a:t>muscarinic</a:t>
            </a:r>
            <a:r>
              <a:rPr lang="it-IT" i="1" u="sng" dirty="0">
                <a:solidFill>
                  <a:srgbClr val="211E1E"/>
                </a:solidFill>
                <a:latin typeface="+mn-lt"/>
              </a:rPr>
              <a:t> </a:t>
            </a:r>
            <a:r>
              <a:rPr lang="it-IT" i="1" u="sng" dirty="0" err="1" smtClean="0">
                <a:solidFill>
                  <a:srgbClr val="211E1E"/>
                </a:solidFill>
                <a:latin typeface="+mn-lt"/>
              </a:rPr>
              <a:t>receptor</a:t>
            </a:r>
            <a:r>
              <a:rPr lang="it-IT" i="1" u="sng" dirty="0" smtClean="0">
                <a:solidFill>
                  <a:srgbClr val="211E1E"/>
                </a:solidFill>
                <a:latin typeface="+mn-lt"/>
              </a:rPr>
              <a:t> on </a:t>
            </a:r>
            <a:r>
              <a:rPr lang="it-IT" i="1" u="sng" dirty="0" err="1" smtClean="0">
                <a:solidFill>
                  <a:srgbClr val="211E1E"/>
                </a:solidFill>
                <a:latin typeface="+mn-lt"/>
              </a:rPr>
              <a:t>Ach</a:t>
            </a:r>
            <a:r>
              <a:rPr lang="it-IT" i="1" u="sng" dirty="0" smtClean="0">
                <a:solidFill>
                  <a:srgbClr val="211E1E"/>
                </a:solidFill>
                <a:latin typeface="+mn-lt"/>
              </a:rPr>
              <a:t> </a:t>
            </a:r>
            <a:r>
              <a:rPr lang="it-IT" i="1" u="sng" dirty="0" err="1" smtClean="0">
                <a:solidFill>
                  <a:srgbClr val="211E1E"/>
                </a:solidFill>
                <a:latin typeface="+mn-lt"/>
              </a:rPr>
              <a:t>effects</a:t>
            </a:r>
            <a:endParaRPr lang="it-IT" i="1" u="sng" dirty="0">
              <a:latin typeface="+mn-lt"/>
            </a:endParaRPr>
          </a:p>
        </p:txBody>
      </p:sp>
      <p:sp>
        <p:nvSpPr>
          <p:cNvPr id="14" name="Freccia destra 13"/>
          <p:cNvSpPr/>
          <p:nvPr/>
        </p:nvSpPr>
        <p:spPr bwMode="auto">
          <a:xfrm>
            <a:off x="4689542" y="4397300"/>
            <a:ext cx="429217" cy="960895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094987" y="4228087"/>
            <a:ext cx="2864406" cy="230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control; **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</a:t>
            </a:r>
            <a:r>
              <a:rPr lang="it-IT" sz="900" dirty="0" err="1" smtClean="0"/>
              <a:t>Ach</a:t>
            </a:r>
            <a:r>
              <a:rPr lang="it-IT" sz="900" dirty="0" smtClean="0"/>
              <a:t> 147ng/ml</a:t>
            </a:r>
            <a:endParaRPr sz="900" dirty="0"/>
          </a:p>
        </p:txBody>
      </p:sp>
    </p:spTree>
    <p:extLst>
      <p:ext uri="{BB962C8B-B14F-4D97-AF65-F5344CB8AC3E}">
        <p14:creationId xmlns:p14="http://schemas.microsoft.com/office/powerpoint/2010/main" val="19004804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it-IT" altLang="it-IT" noProof="1"/>
              <a:t>Results: Western blot and densitometric analysis </a:t>
            </a:r>
            <a:endParaRPr altLang="it-IT" noProof="1"/>
          </a:p>
        </p:txBody>
      </p:sp>
      <p:grpSp>
        <p:nvGrpSpPr>
          <p:cNvPr id="44034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0" name="Rettangolo 9"/>
          <p:cNvSpPr/>
          <p:nvPr/>
        </p:nvSpPr>
        <p:spPr bwMode="auto">
          <a:xfrm>
            <a:off x="4070787" y="405220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34706" y="3725339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5118759" y="382808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25" y="1012867"/>
            <a:ext cx="6172200" cy="21844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81" y="3363010"/>
            <a:ext cx="6362700" cy="28448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6784961" y="854631"/>
            <a:ext cx="220848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211E1E"/>
                </a:solidFill>
                <a:latin typeface="+mn-lt"/>
              </a:rPr>
              <a:t>The downstream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signaling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from the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muscarinic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</a:t>
            </a:r>
            <a:r>
              <a:rPr lang="it-IT" dirty="0" err="1" smtClean="0">
                <a:solidFill>
                  <a:srgbClr val="211E1E"/>
                </a:solidFill>
                <a:latin typeface="+mn-lt"/>
              </a:rPr>
              <a:t>receptors</a:t>
            </a:r>
            <a:r>
              <a:rPr lang="it-IT" dirty="0" smtClean="0">
                <a:solidFill>
                  <a:srgbClr val="211E1E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involves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the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second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messenger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pathways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that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control the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expression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and </a:t>
            </a:r>
            <a:r>
              <a:rPr lang="it-IT" dirty="0" err="1" smtClean="0">
                <a:solidFill>
                  <a:srgbClr val="211E1E"/>
                </a:solidFill>
                <a:latin typeface="+mn-lt"/>
              </a:rPr>
              <a:t>activity</a:t>
            </a:r>
            <a:r>
              <a:rPr lang="it-IT" dirty="0" smtClean="0">
                <a:solidFill>
                  <a:srgbClr val="211E1E"/>
                </a:solidFill>
                <a:latin typeface="+mn-lt"/>
              </a:rPr>
              <a:t> 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of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effector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molecules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via the common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signaling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</a:t>
            </a:r>
            <a:r>
              <a:rPr lang="it-IT" dirty="0" err="1">
                <a:solidFill>
                  <a:srgbClr val="211E1E"/>
                </a:solidFill>
                <a:latin typeface="+mn-lt"/>
              </a:rPr>
              <a:t>cascade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 Ca</a:t>
            </a:r>
            <a:r>
              <a:rPr lang="it-IT" sz="1200" dirty="0">
                <a:solidFill>
                  <a:srgbClr val="211E1E"/>
                </a:solidFill>
                <a:latin typeface="+mn-lt"/>
              </a:rPr>
              <a:t>2+</a:t>
            </a:r>
            <a:r>
              <a:rPr lang="it-IT" dirty="0">
                <a:solidFill>
                  <a:srgbClr val="211E1E"/>
                </a:solidFill>
                <a:latin typeface="+mn-lt"/>
              </a:rPr>
              <a:t>-</a:t>
            </a:r>
            <a:r>
              <a:rPr lang="it-IT" dirty="0" err="1" smtClean="0">
                <a:solidFill>
                  <a:srgbClr val="211E1E"/>
                </a:solidFill>
                <a:latin typeface="+mn-lt"/>
              </a:rPr>
              <a:t>CamKII</a:t>
            </a:r>
            <a:r>
              <a:rPr lang="it-IT" dirty="0" smtClean="0">
                <a:solidFill>
                  <a:srgbClr val="211E1E"/>
                </a:solidFill>
                <a:latin typeface="+mn-lt"/>
              </a:rPr>
              <a:t>-PKC-ERK </a:t>
            </a:r>
            <a:endParaRPr lang="it-IT" dirty="0">
              <a:latin typeface="+mn-lt"/>
            </a:endParaRPr>
          </a:p>
        </p:txBody>
      </p:sp>
      <p:sp>
        <p:nvSpPr>
          <p:cNvPr id="13" name="Freccia destra 12"/>
          <p:cNvSpPr/>
          <p:nvPr/>
        </p:nvSpPr>
        <p:spPr bwMode="auto">
          <a:xfrm>
            <a:off x="6269104" y="2428501"/>
            <a:ext cx="429217" cy="960895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129037" y="5772952"/>
            <a:ext cx="2864406" cy="230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/>
              <a:t>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control; ** </a:t>
            </a:r>
            <a:r>
              <a:rPr lang="it-IT" sz="900" dirty="0" err="1" smtClean="0"/>
              <a:t>p</a:t>
            </a:r>
            <a:r>
              <a:rPr lang="it-IT" sz="900" dirty="0" smtClean="0"/>
              <a:t>&lt;0.05 vs </a:t>
            </a:r>
            <a:r>
              <a:rPr lang="it-IT" sz="900" dirty="0" err="1" smtClean="0"/>
              <a:t>Ach</a:t>
            </a:r>
            <a:r>
              <a:rPr lang="it-IT" sz="900" dirty="0" smtClean="0"/>
              <a:t> 147ng/ml</a:t>
            </a:r>
            <a:endParaRPr sz="900" dirty="0"/>
          </a:p>
        </p:txBody>
      </p:sp>
    </p:spTree>
    <p:extLst>
      <p:ext uri="{BB962C8B-B14F-4D97-AF65-F5344CB8AC3E}">
        <p14:creationId xmlns:p14="http://schemas.microsoft.com/office/powerpoint/2010/main" val="1878121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it-IT" altLang="it-IT" noProof="1" smtClean="0"/>
              <a:t>Discussion</a:t>
            </a:r>
            <a:endParaRPr altLang="it-IT" noProof="1"/>
          </a:p>
        </p:txBody>
      </p:sp>
      <p:grpSp>
        <p:nvGrpSpPr>
          <p:cNvPr id="44034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0" name="Rettangolo 9"/>
          <p:cNvSpPr/>
          <p:nvPr/>
        </p:nvSpPr>
        <p:spPr bwMode="auto">
          <a:xfrm>
            <a:off x="4070787" y="405220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34706" y="3725339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ttangolo 11"/>
          <p:cNvSpPr/>
          <p:nvPr/>
        </p:nvSpPr>
        <p:spPr bwMode="auto">
          <a:xfrm>
            <a:off x="5118759" y="3828081"/>
            <a:ext cx="265954" cy="4482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34706" y="790417"/>
            <a:ext cx="857118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it-IT" dirty="0" smtClean="0"/>
              <a:t>In KC </a:t>
            </a:r>
            <a:r>
              <a:rPr lang="it-IT" b="1" dirty="0" err="1" smtClean="0"/>
              <a:t>Ach</a:t>
            </a:r>
            <a:r>
              <a:rPr lang="it-IT" b="1" dirty="0" smtClean="0"/>
              <a:t> SKA </a:t>
            </a:r>
            <a:r>
              <a:rPr lang="it-IT" b="1" dirty="0" err="1" smtClean="0"/>
              <a:t>low</a:t>
            </a:r>
            <a:r>
              <a:rPr lang="it-IT" b="1" dirty="0" smtClean="0"/>
              <a:t> </a:t>
            </a:r>
            <a:r>
              <a:rPr lang="it-IT" b="1" dirty="0" err="1" smtClean="0"/>
              <a:t>doses</a:t>
            </a:r>
            <a:r>
              <a:rPr lang="it-IT" b="1" dirty="0" smtClean="0"/>
              <a:t> </a:t>
            </a:r>
            <a:r>
              <a:rPr lang="it-IT" dirty="0" smtClean="0"/>
              <a:t>in </a:t>
            </a:r>
            <a:r>
              <a:rPr lang="it-IT" dirty="0"/>
              <a:t>an </a:t>
            </a:r>
            <a:r>
              <a:rPr lang="it-IT" dirty="0" err="1"/>
              <a:t>incisional</a:t>
            </a:r>
            <a:r>
              <a:rPr lang="it-IT" dirty="0"/>
              <a:t> </a:t>
            </a:r>
            <a:r>
              <a:rPr lang="it-IT" dirty="0" err="1"/>
              <a:t>wound</a:t>
            </a:r>
            <a:r>
              <a:rPr lang="it-IT" dirty="0"/>
              <a:t> model </a:t>
            </a:r>
            <a:r>
              <a:rPr lang="it-IT" dirty="0" err="1" smtClean="0"/>
              <a:t>confirmed</a:t>
            </a:r>
            <a:r>
              <a:rPr lang="it-IT" dirty="0" smtClean="0"/>
              <a:t> </a:t>
            </a:r>
            <a:r>
              <a:rPr lang="it-IT" dirty="0"/>
              <a:t>the </a:t>
            </a:r>
            <a:r>
              <a:rPr lang="it-IT" dirty="0" err="1"/>
              <a:t>hypothesis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low</a:t>
            </a:r>
            <a:r>
              <a:rPr lang="it-IT" dirty="0"/>
              <a:t>-dose </a:t>
            </a:r>
            <a:r>
              <a:rPr lang="it-IT" dirty="0" err="1"/>
              <a:t>Ach</a:t>
            </a:r>
            <a:r>
              <a:rPr lang="it-IT" dirty="0"/>
              <a:t> </a:t>
            </a:r>
            <a:r>
              <a:rPr lang="it-IT" b="1" dirty="0" err="1"/>
              <a:t>could</a:t>
            </a:r>
            <a:r>
              <a:rPr lang="it-IT" b="1" dirty="0"/>
              <a:t> be a more </a:t>
            </a:r>
            <a:r>
              <a:rPr lang="it-IT" b="1" dirty="0" err="1"/>
              <a:t>physiological</a:t>
            </a:r>
            <a:r>
              <a:rPr lang="it-IT" b="1" dirty="0"/>
              <a:t> </a:t>
            </a:r>
            <a:r>
              <a:rPr lang="it-IT" dirty="0" err="1"/>
              <a:t>stimulus</a:t>
            </a:r>
            <a:r>
              <a:rPr lang="it-IT" dirty="0"/>
              <a:t> for </a:t>
            </a:r>
            <a:r>
              <a:rPr lang="it-IT" dirty="0" smtClean="0"/>
              <a:t>KC on </a:t>
            </a:r>
            <a:r>
              <a:rPr lang="it-IT" dirty="0" err="1" smtClean="0"/>
              <a:t>viability</a:t>
            </a:r>
            <a:r>
              <a:rPr lang="it-IT" dirty="0" smtClean="0"/>
              <a:t>, </a:t>
            </a:r>
            <a:r>
              <a:rPr lang="it-IT" dirty="0" err="1" smtClean="0"/>
              <a:t>proliferation</a:t>
            </a:r>
            <a:r>
              <a:rPr lang="it-IT" dirty="0" smtClean="0"/>
              <a:t> and </a:t>
            </a:r>
            <a:r>
              <a:rPr lang="it-IT" dirty="0" err="1" smtClean="0"/>
              <a:t>migration</a:t>
            </a:r>
            <a:endParaRPr lang="it-IT" dirty="0" smtClean="0"/>
          </a:p>
          <a:p>
            <a:pPr>
              <a:lnSpc>
                <a:spcPct val="150000"/>
              </a:lnSpc>
            </a:pPr>
            <a:endParaRPr lang="it-IT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it-IT" b="1" dirty="0" err="1" smtClean="0"/>
              <a:t>Protocol</a:t>
            </a:r>
            <a:r>
              <a:rPr lang="it-IT" b="1" dirty="0" smtClean="0"/>
              <a:t> </a:t>
            </a:r>
            <a:r>
              <a:rPr lang="it-IT" dirty="0"/>
              <a:t>A, </a:t>
            </a:r>
            <a:r>
              <a:rPr lang="it-IT" dirty="0" err="1"/>
              <a:t>characterized</a:t>
            </a:r>
            <a:r>
              <a:rPr lang="it-IT" dirty="0"/>
              <a:t> by a single </a:t>
            </a:r>
            <a:r>
              <a:rPr lang="it-IT" dirty="0" err="1"/>
              <a:t>stimulation</a:t>
            </a:r>
            <a:r>
              <a:rPr lang="it-IT" dirty="0"/>
              <a:t>, </a:t>
            </a:r>
            <a:r>
              <a:rPr lang="it-IT" dirty="0" err="1"/>
              <a:t>appears</a:t>
            </a:r>
            <a:r>
              <a:rPr lang="it-IT" dirty="0"/>
              <a:t> to be </a:t>
            </a:r>
            <a:r>
              <a:rPr lang="it-IT" b="1" dirty="0"/>
              <a:t>more </a:t>
            </a:r>
            <a:r>
              <a:rPr lang="it-IT" b="1" dirty="0" err="1"/>
              <a:t>effective</a:t>
            </a:r>
            <a:r>
              <a:rPr lang="it-IT" dirty="0"/>
              <a:t> </a:t>
            </a:r>
            <a:r>
              <a:rPr lang="it-IT" dirty="0" err="1"/>
              <a:t>than</a:t>
            </a:r>
            <a:r>
              <a:rPr lang="it-IT" dirty="0"/>
              <a:t> the </a:t>
            </a:r>
            <a:r>
              <a:rPr lang="it-IT" dirty="0" err="1"/>
              <a:t>protocol</a:t>
            </a:r>
            <a:r>
              <a:rPr lang="it-IT" dirty="0"/>
              <a:t> </a:t>
            </a:r>
            <a:r>
              <a:rPr lang="it-IT" dirty="0" smtClean="0"/>
              <a:t>B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with </a:t>
            </a:r>
            <a:r>
              <a:rPr lang="it-IT" dirty="0" err="1"/>
              <a:t>repeated</a:t>
            </a:r>
            <a:r>
              <a:rPr lang="it-IT" dirty="0"/>
              <a:t> </a:t>
            </a:r>
            <a:r>
              <a:rPr lang="it-IT" dirty="0" err="1" smtClean="0"/>
              <a:t>stimulations</a:t>
            </a:r>
            <a:r>
              <a:rPr lang="it-IT" dirty="0" smtClean="0"/>
              <a:t> </a:t>
            </a:r>
            <a:r>
              <a:rPr lang="it-IT" dirty="0" err="1"/>
              <a:t>every</a:t>
            </a:r>
            <a:r>
              <a:rPr lang="it-IT" dirty="0"/>
              <a:t> 24 </a:t>
            </a:r>
            <a:r>
              <a:rPr lang="it-IT" dirty="0" smtClean="0"/>
              <a:t>h and </a:t>
            </a:r>
            <a:r>
              <a:rPr lang="it-IT" dirty="0"/>
              <a:t>the </a:t>
            </a:r>
            <a:r>
              <a:rPr lang="it-IT" dirty="0" err="1"/>
              <a:t>amount</a:t>
            </a:r>
            <a:r>
              <a:rPr lang="it-IT" dirty="0"/>
              <a:t> of </a:t>
            </a:r>
            <a:r>
              <a:rPr lang="it-IT" dirty="0" err="1"/>
              <a:t>Ach</a:t>
            </a:r>
            <a:r>
              <a:rPr lang="it-IT" dirty="0"/>
              <a:t> </a:t>
            </a:r>
            <a:r>
              <a:rPr lang="it-IT" dirty="0" err="1"/>
              <a:t>administered</a:t>
            </a:r>
            <a:r>
              <a:rPr lang="it-IT" dirty="0"/>
              <a:t> to </a:t>
            </a:r>
            <a:r>
              <a:rPr lang="it-IT" dirty="0" err="1"/>
              <a:t>cultured</a:t>
            </a:r>
            <a:r>
              <a:rPr lang="it-IT" dirty="0"/>
              <a:t> </a:t>
            </a:r>
            <a:r>
              <a:rPr lang="it-IT" dirty="0" err="1"/>
              <a:t>cells</a:t>
            </a:r>
            <a:r>
              <a:rPr lang="it-IT" dirty="0"/>
              <a:t> 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physiological</a:t>
            </a:r>
            <a:endParaRPr lang="it-IT" dirty="0" smtClean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it-IT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it-IT" b="1" dirty="0" err="1" smtClean="0"/>
              <a:t>Proliferation</a:t>
            </a:r>
            <a:r>
              <a:rPr lang="it-IT" b="1" dirty="0" smtClean="0"/>
              <a:t> and </a:t>
            </a:r>
            <a:r>
              <a:rPr lang="it-IT" b="1" dirty="0" err="1" smtClean="0"/>
              <a:t>migration</a:t>
            </a:r>
            <a:r>
              <a:rPr lang="it-IT" b="1" dirty="0" smtClean="0"/>
              <a:t> </a:t>
            </a:r>
            <a:r>
              <a:rPr lang="it-IT" b="1" dirty="0" err="1" smtClean="0"/>
              <a:t>were</a:t>
            </a:r>
            <a:r>
              <a:rPr lang="it-IT" b="1" dirty="0" smtClean="0"/>
              <a:t> </a:t>
            </a:r>
            <a:r>
              <a:rPr lang="it-IT" b="1" dirty="0" err="1"/>
              <a:t>involved</a:t>
            </a:r>
            <a:r>
              <a:rPr lang="it-IT" b="1" dirty="0"/>
              <a:t> </a:t>
            </a:r>
            <a:r>
              <a:rPr lang="it-IT" dirty="0"/>
              <a:t>in </a:t>
            </a:r>
            <a:r>
              <a:rPr lang="it-IT" dirty="0" err="1" smtClean="0"/>
              <a:t>physiological</a:t>
            </a:r>
            <a:r>
              <a:rPr lang="it-IT" dirty="0" smtClean="0"/>
              <a:t> </a:t>
            </a:r>
            <a:r>
              <a:rPr lang="it-IT" dirty="0" err="1" smtClean="0"/>
              <a:t>skin</a:t>
            </a:r>
            <a:r>
              <a:rPr lang="it-IT" dirty="0" smtClean="0"/>
              <a:t> </a:t>
            </a:r>
            <a:r>
              <a:rPr lang="it-IT" dirty="0" err="1"/>
              <a:t>regeneration</a:t>
            </a:r>
            <a:r>
              <a:rPr lang="it-IT" dirty="0"/>
              <a:t> – </a:t>
            </a:r>
            <a:r>
              <a:rPr lang="it-IT" dirty="0" err="1"/>
              <a:t>during</a:t>
            </a:r>
            <a:r>
              <a:rPr lang="it-IT" dirty="0"/>
              <a:t> the </a:t>
            </a:r>
            <a:r>
              <a:rPr lang="it-IT" dirty="0" err="1"/>
              <a:t>creation</a:t>
            </a:r>
            <a:r>
              <a:rPr lang="it-IT" dirty="0"/>
              <a:t> of a </a:t>
            </a:r>
            <a:r>
              <a:rPr lang="it-IT" dirty="0" err="1"/>
              <a:t>wound</a:t>
            </a:r>
            <a:r>
              <a:rPr lang="it-IT" dirty="0"/>
              <a:t> the </a:t>
            </a:r>
            <a:r>
              <a:rPr lang="it-IT" dirty="0" err="1"/>
              <a:t>cells</a:t>
            </a:r>
            <a:r>
              <a:rPr lang="it-IT" dirty="0"/>
              <a:t> migrate and </a:t>
            </a:r>
            <a:r>
              <a:rPr lang="it-IT" dirty="0" err="1"/>
              <a:t>after</a:t>
            </a:r>
            <a:r>
              <a:rPr lang="it-IT" dirty="0"/>
              <a:t> </a:t>
            </a:r>
            <a:r>
              <a:rPr lang="it-IT" dirty="0" err="1"/>
              <a:t>its</a:t>
            </a:r>
            <a:r>
              <a:rPr lang="it-IT" dirty="0"/>
              <a:t> </a:t>
            </a:r>
            <a:r>
              <a:rPr lang="it-IT" dirty="0" err="1"/>
              <a:t>closure</a:t>
            </a:r>
            <a:r>
              <a:rPr lang="it-IT" dirty="0"/>
              <a:t> the </a:t>
            </a:r>
            <a:r>
              <a:rPr lang="it-IT" dirty="0" err="1"/>
              <a:t>cells</a:t>
            </a:r>
            <a:r>
              <a:rPr lang="it-IT" dirty="0"/>
              <a:t> </a:t>
            </a:r>
            <a:r>
              <a:rPr lang="it-IT" dirty="0" err="1"/>
              <a:t>return</a:t>
            </a:r>
            <a:r>
              <a:rPr lang="it-IT" dirty="0"/>
              <a:t> to a </a:t>
            </a:r>
            <a:r>
              <a:rPr lang="it-IT" dirty="0" err="1"/>
              <a:t>normal</a:t>
            </a:r>
            <a:r>
              <a:rPr lang="it-IT" dirty="0"/>
              <a:t> turnover 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9449938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Discussion</a:t>
            </a:r>
          </a:p>
        </p:txBody>
      </p:sp>
      <p:grpSp>
        <p:nvGrpSpPr>
          <p:cNvPr id="46083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7" name="CasellaDiTesto 6"/>
          <p:cNvSpPr txBox="1"/>
          <p:nvPr/>
        </p:nvSpPr>
        <p:spPr>
          <a:xfrm>
            <a:off x="360227" y="1208871"/>
            <a:ext cx="837115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it-IT" b="1" dirty="0" smtClean="0"/>
              <a:t>A </a:t>
            </a:r>
            <a:r>
              <a:rPr lang="it-IT" b="1" dirty="0"/>
              <a:t>single </a:t>
            </a:r>
            <a:r>
              <a:rPr lang="it-IT" b="1" dirty="0" err="1" smtClean="0"/>
              <a:t>stimulation</a:t>
            </a:r>
            <a:r>
              <a:rPr lang="it-IT" b="1" dirty="0" smtClean="0"/>
              <a:t> </a:t>
            </a:r>
            <a:r>
              <a:rPr lang="it-IT" dirty="0" err="1"/>
              <a:t>triggers</a:t>
            </a:r>
            <a:r>
              <a:rPr lang="it-IT" dirty="0"/>
              <a:t> a </a:t>
            </a:r>
            <a:r>
              <a:rPr lang="it-IT" dirty="0" err="1"/>
              <a:t>sequence</a:t>
            </a:r>
            <a:r>
              <a:rPr lang="it-IT" dirty="0"/>
              <a:t> of </a:t>
            </a:r>
            <a:r>
              <a:rPr lang="it-IT" dirty="0" err="1"/>
              <a:t>intracellular</a:t>
            </a:r>
            <a:r>
              <a:rPr lang="it-IT" dirty="0"/>
              <a:t> </a:t>
            </a:r>
            <a:r>
              <a:rPr lang="it-IT" dirty="0" err="1"/>
              <a:t>reactions</a:t>
            </a:r>
            <a:r>
              <a:rPr lang="it-IT" dirty="0"/>
              <a:t> </a:t>
            </a:r>
            <a:r>
              <a:rPr lang="it-IT" b="1" dirty="0" err="1" smtClean="0"/>
              <a:t>without</a:t>
            </a:r>
            <a:r>
              <a:rPr lang="it-IT" b="1" dirty="0" smtClean="0"/>
              <a:t> </a:t>
            </a:r>
            <a:r>
              <a:rPr lang="it-IT" b="1" dirty="0" err="1"/>
              <a:t>any</a:t>
            </a:r>
            <a:r>
              <a:rPr lang="it-IT" b="1" dirty="0"/>
              <a:t> negative </a:t>
            </a:r>
            <a:r>
              <a:rPr lang="it-IT" b="1" dirty="0" err="1" smtClean="0"/>
              <a:t>effect</a:t>
            </a:r>
            <a:endParaRPr lang="it-IT" b="1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it-IT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it-IT" b="1" dirty="0" err="1" smtClean="0"/>
              <a:t>Ach</a:t>
            </a:r>
            <a:r>
              <a:rPr lang="it-IT" b="1" dirty="0" smtClean="0"/>
              <a:t> SKA </a:t>
            </a:r>
            <a:r>
              <a:rPr lang="it-IT" dirty="0" err="1"/>
              <a:t>demonstrated</a:t>
            </a:r>
            <a:r>
              <a:rPr lang="it-IT" dirty="0"/>
              <a:t> </a:t>
            </a:r>
            <a:r>
              <a:rPr lang="it-IT" dirty="0" err="1"/>
              <a:t>its</a:t>
            </a:r>
            <a:r>
              <a:rPr lang="it-IT" dirty="0"/>
              <a:t> </a:t>
            </a:r>
            <a:r>
              <a:rPr lang="it-IT" dirty="0" err="1" smtClean="0"/>
              <a:t>effectiveness</a:t>
            </a:r>
            <a:r>
              <a:rPr lang="it-IT" dirty="0" smtClean="0"/>
              <a:t> </a:t>
            </a:r>
            <a:r>
              <a:rPr lang="it-IT" b="1" dirty="0" smtClean="0"/>
              <a:t>for </a:t>
            </a:r>
            <a:r>
              <a:rPr lang="it-IT" b="1" dirty="0"/>
              <a:t>the first time </a:t>
            </a:r>
            <a:r>
              <a:rPr lang="it-IT" dirty="0" err="1"/>
              <a:t>within</a:t>
            </a:r>
            <a:r>
              <a:rPr lang="it-IT" dirty="0"/>
              <a:t> </a:t>
            </a:r>
            <a:r>
              <a:rPr lang="it-IT" b="1" dirty="0"/>
              <a:t>the </a:t>
            </a:r>
            <a:r>
              <a:rPr lang="it-IT" b="1" dirty="0" err="1"/>
              <a:t>nonneuronal</a:t>
            </a:r>
            <a:r>
              <a:rPr lang="it-IT" b="1" dirty="0"/>
              <a:t> </a:t>
            </a:r>
            <a:r>
              <a:rPr lang="it-IT" b="1" dirty="0" err="1" smtClean="0"/>
              <a:t>cholinergic</a:t>
            </a:r>
            <a:r>
              <a:rPr lang="it-IT" b="1" dirty="0" smtClean="0"/>
              <a:t> </a:t>
            </a:r>
            <a:r>
              <a:rPr lang="it-IT" b="1" dirty="0" err="1"/>
              <a:t>system</a:t>
            </a:r>
            <a:r>
              <a:rPr lang="it-IT" b="1" dirty="0"/>
              <a:t>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it-IT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it-IT" dirty="0" smtClean="0"/>
              <a:t>Data indicate </a:t>
            </a:r>
            <a:r>
              <a:rPr lang="it-IT" b="1" dirty="0"/>
              <a:t>for the first time </a:t>
            </a:r>
            <a:r>
              <a:rPr lang="it-IT" dirty="0"/>
              <a:t>the </a:t>
            </a:r>
            <a:r>
              <a:rPr lang="it-IT" dirty="0" err="1" smtClean="0"/>
              <a:t>effectiveness</a:t>
            </a:r>
            <a:r>
              <a:rPr lang="it-IT" dirty="0" smtClean="0"/>
              <a:t> of </a:t>
            </a:r>
            <a:r>
              <a:rPr lang="it-IT" dirty="0" err="1"/>
              <a:t>activated</a:t>
            </a:r>
            <a:r>
              <a:rPr lang="it-IT" dirty="0"/>
              <a:t> </a:t>
            </a:r>
            <a:r>
              <a:rPr lang="it-IT" b="1" dirty="0" err="1"/>
              <a:t>low</a:t>
            </a:r>
            <a:r>
              <a:rPr lang="it-IT" b="1" dirty="0"/>
              <a:t> </a:t>
            </a:r>
            <a:r>
              <a:rPr lang="it-IT" b="1" dirty="0" err="1"/>
              <a:t>doses</a:t>
            </a:r>
            <a:r>
              <a:rPr lang="it-IT" b="1" dirty="0"/>
              <a:t> of </a:t>
            </a:r>
            <a:r>
              <a:rPr lang="it-IT" b="1" dirty="0" err="1"/>
              <a:t>Ach</a:t>
            </a:r>
            <a:r>
              <a:rPr lang="it-IT" b="1" dirty="0"/>
              <a:t> </a:t>
            </a:r>
            <a:r>
              <a:rPr lang="it-IT" b="1" dirty="0" smtClean="0"/>
              <a:t>and </a:t>
            </a:r>
            <a:r>
              <a:rPr lang="it-IT" b="1" dirty="0" err="1"/>
              <a:t>demonstrate</a:t>
            </a:r>
            <a:r>
              <a:rPr lang="it-IT" b="1" dirty="0"/>
              <a:t> a minor </a:t>
            </a:r>
            <a:r>
              <a:rPr lang="it-IT" b="1" dirty="0" err="1"/>
              <a:t>toxicity</a:t>
            </a:r>
            <a:r>
              <a:rPr lang="it-IT" b="1" dirty="0"/>
              <a:t> </a:t>
            </a:r>
            <a:r>
              <a:rPr lang="it-IT" dirty="0" err="1"/>
              <a:t>compared</a:t>
            </a:r>
            <a:r>
              <a:rPr lang="it-IT" dirty="0"/>
              <a:t> to </a:t>
            </a:r>
            <a:r>
              <a:rPr lang="it-IT" dirty="0" err="1" smtClean="0"/>
              <a:t>Ach</a:t>
            </a:r>
            <a:r>
              <a:rPr lang="it-IT" dirty="0" smtClean="0"/>
              <a:t> 147 </a:t>
            </a:r>
            <a:r>
              <a:rPr lang="it-IT" dirty="0" err="1"/>
              <a:t>ng</a:t>
            </a:r>
            <a:r>
              <a:rPr lang="it-IT" dirty="0"/>
              <a:t>/</a:t>
            </a:r>
            <a:r>
              <a:rPr lang="it-IT" dirty="0" err="1"/>
              <a:t>mL</a:t>
            </a:r>
            <a:r>
              <a:rPr lang="it-IT" dirty="0" smtClean="0"/>
              <a:t>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Discussion</a:t>
            </a:r>
          </a:p>
        </p:txBody>
      </p:sp>
      <p:grpSp>
        <p:nvGrpSpPr>
          <p:cNvPr id="46083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7" name="CasellaDiTesto 6"/>
          <p:cNvSpPr txBox="1"/>
          <p:nvPr/>
        </p:nvSpPr>
        <p:spPr>
          <a:xfrm>
            <a:off x="434706" y="1100386"/>
            <a:ext cx="837115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it-IT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it-IT" b="1" dirty="0" smtClean="0"/>
              <a:t>SKA </a:t>
            </a:r>
            <a:r>
              <a:rPr lang="it-IT" b="1" dirty="0" err="1" smtClean="0"/>
              <a:t>forms</a:t>
            </a:r>
            <a:r>
              <a:rPr lang="it-IT" b="1" dirty="0" smtClean="0"/>
              <a:t> </a:t>
            </a:r>
            <a:r>
              <a:rPr lang="it-IT" dirty="0" err="1"/>
              <a:t>showed</a:t>
            </a:r>
            <a:r>
              <a:rPr lang="it-IT" dirty="0"/>
              <a:t> a </a:t>
            </a:r>
            <a:r>
              <a:rPr lang="it-IT" dirty="0" err="1"/>
              <a:t>statistically</a:t>
            </a:r>
            <a:r>
              <a:rPr lang="it-IT" dirty="0"/>
              <a:t> </a:t>
            </a:r>
            <a:r>
              <a:rPr lang="it-IT" dirty="0" err="1"/>
              <a:t>significant</a:t>
            </a:r>
            <a:r>
              <a:rPr lang="it-IT" dirty="0"/>
              <a:t> </a:t>
            </a:r>
            <a:r>
              <a:rPr lang="it-IT" b="1" dirty="0" err="1"/>
              <a:t>decrease</a:t>
            </a:r>
            <a:r>
              <a:rPr lang="it-IT" b="1" dirty="0"/>
              <a:t> in ROS </a:t>
            </a:r>
            <a:r>
              <a:rPr lang="it-IT" dirty="0"/>
              <a:t>production </a:t>
            </a:r>
            <a:r>
              <a:rPr lang="it-IT" dirty="0" err="1"/>
              <a:t>accompanied</a:t>
            </a:r>
            <a:r>
              <a:rPr lang="it-IT" dirty="0"/>
              <a:t> by an </a:t>
            </a:r>
            <a:r>
              <a:rPr lang="it-IT" b="1" dirty="0" err="1"/>
              <a:t>increase</a:t>
            </a:r>
            <a:r>
              <a:rPr lang="it-IT" b="1" dirty="0"/>
              <a:t> in </a:t>
            </a:r>
            <a:r>
              <a:rPr lang="it-IT" b="1" dirty="0" err="1"/>
              <a:t>mitochondrial</a:t>
            </a:r>
            <a:r>
              <a:rPr lang="it-IT" b="1" dirty="0"/>
              <a:t> membrane </a:t>
            </a:r>
            <a:r>
              <a:rPr lang="it-IT" b="1" dirty="0" err="1"/>
              <a:t>potential</a:t>
            </a:r>
            <a:r>
              <a:rPr lang="it-IT" b="1" dirty="0"/>
              <a:t> </a:t>
            </a:r>
            <a:r>
              <a:rPr lang="it-IT" dirty="0"/>
              <a:t>and </a:t>
            </a:r>
            <a:r>
              <a:rPr lang="it-IT" b="1" dirty="0" err="1" smtClean="0"/>
              <a:t>decreased</a:t>
            </a:r>
            <a:r>
              <a:rPr lang="it-IT" b="1" dirty="0" smtClean="0"/>
              <a:t> </a:t>
            </a:r>
            <a:r>
              <a:rPr lang="it-IT" b="1" dirty="0" err="1"/>
              <a:t>oxygen</a:t>
            </a:r>
            <a:r>
              <a:rPr lang="it-IT" b="1" dirty="0"/>
              <a:t> </a:t>
            </a:r>
            <a:r>
              <a:rPr lang="it-IT" b="1" dirty="0" err="1"/>
              <a:t>consumption</a:t>
            </a:r>
            <a:r>
              <a:rPr lang="it-IT" b="1" dirty="0"/>
              <a:t> </a:t>
            </a:r>
            <a:r>
              <a:rPr lang="it-IT" dirty="0" err="1" smtClean="0"/>
              <a:t>indicating</a:t>
            </a:r>
            <a:r>
              <a:rPr lang="it-IT" dirty="0" smtClean="0"/>
              <a:t> </a:t>
            </a:r>
            <a:r>
              <a:rPr lang="it-IT" dirty="0"/>
              <a:t>the </a:t>
            </a:r>
            <a:r>
              <a:rPr lang="it-IT" b="1" dirty="0" err="1"/>
              <a:t>better</a:t>
            </a:r>
            <a:r>
              <a:rPr lang="it-IT" b="1" dirty="0"/>
              <a:t> </a:t>
            </a:r>
            <a:r>
              <a:rPr lang="it-IT" b="1" dirty="0" err="1"/>
              <a:t>biochemical</a:t>
            </a:r>
            <a:r>
              <a:rPr lang="it-IT" b="1" dirty="0"/>
              <a:t> </a:t>
            </a:r>
            <a:r>
              <a:rPr lang="it-IT" b="1" dirty="0" err="1"/>
              <a:t>energy</a:t>
            </a:r>
            <a:r>
              <a:rPr lang="it-IT" b="1" dirty="0"/>
              <a:t> </a:t>
            </a:r>
            <a:r>
              <a:rPr lang="it-IT" dirty="0"/>
              <a:t>of the </a:t>
            </a:r>
            <a:r>
              <a:rPr lang="it-IT" dirty="0" err="1" smtClean="0"/>
              <a:t>cells</a:t>
            </a:r>
            <a:endParaRPr lang="it-IT" dirty="0" smtClean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it-IT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it-IT" dirty="0"/>
              <a:t>The </a:t>
            </a:r>
            <a:r>
              <a:rPr lang="it-IT" dirty="0" err="1"/>
              <a:t>involvement</a:t>
            </a:r>
            <a:r>
              <a:rPr lang="it-IT" dirty="0"/>
              <a:t> of </a:t>
            </a:r>
            <a:r>
              <a:rPr lang="it-IT" b="1" dirty="0"/>
              <a:t>ERK/MAPK </a:t>
            </a:r>
            <a:r>
              <a:rPr lang="it-IT" dirty="0"/>
              <a:t>(marker of </a:t>
            </a:r>
            <a:r>
              <a:rPr lang="it-IT" dirty="0" err="1"/>
              <a:t>cell</a:t>
            </a:r>
            <a:r>
              <a:rPr lang="it-IT" dirty="0"/>
              <a:t> </a:t>
            </a:r>
            <a:r>
              <a:rPr lang="it-IT" dirty="0" err="1"/>
              <a:t>migration</a:t>
            </a:r>
            <a:r>
              <a:rPr lang="it-IT" dirty="0"/>
              <a:t>) and </a:t>
            </a:r>
            <a:r>
              <a:rPr lang="it-IT" b="1" dirty="0"/>
              <a:t>KI67</a:t>
            </a:r>
            <a:r>
              <a:rPr lang="it-IT" dirty="0"/>
              <a:t> (</a:t>
            </a:r>
            <a:r>
              <a:rPr lang="it-IT" dirty="0" err="1"/>
              <a:t>proliferating</a:t>
            </a:r>
            <a:r>
              <a:rPr lang="it-IT" dirty="0"/>
              <a:t> </a:t>
            </a:r>
            <a:r>
              <a:rPr lang="it-IT" dirty="0" err="1"/>
              <a:t>cells</a:t>
            </a:r>
            <a:r>
              <a:rPr lang="it-IT" dirty="0"/>
              <a:t>) in the </a:t>
            </a:r>
            <a:r>
              <a:rPr lang="it-IT" dirty="0" err="1"/>
              <a:t>mechanism</a:t>
            </a:r>
            <a:r>
              <a:rPr lang="it-IT" dirty="0"/>
              <a:t> </a:t>
            </a:r>
            <a:r>
              <a:rPr lang="it-IT" b="1" dirty="0" err="1"/>
              <a:t>activated</a:t>
            </a:r>
            <a:r>
              <a:rPr lang="it-IT" b="1" dirty="0"/>
              <a:t> by </a:t>
            </a:r>
            <a:r>
              <a:rPr lang="it-IT" b="1" dirty="0" err="1"/>
              <a:t>Ach</a:t>
            </a:r>
            <a:r>
              <a:rPr lang="it-IT" b="1" dirty="0"/>
              <a:t> </a:t>
            </a:r>
            <a:r>
              <a:rPr lang="it-IT" dirty="0" err="1"/>
              <a:t>confirmed</a:t>
            </a:r>
            <a:r>
              <a:rPr lang="it-IT" dirty="0"/>
              <a:t> the </a:t>
            </a:r>
            <a:r>
              <a:rPr lang="it-IT" dirty="0" err="1"/>
              <a:t>better</a:t>
            </a:r>
            <a:r>
              <a:rPr lang="it-IT" dirty="0"/>
              <a:t> </a:t>
            </a:r>
            <a:r>
              <a:rPr lang="it-IT" dirty="0" err="1"/>
              <a:t>influence</a:t>
            </a:r>
            <a:r>
              <a:rPr lang="it-IT" dirty="0"/>
              <a:t> of the single treatment 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649785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Discussion</a:t>
            </a:r>
          </a:p>
        </p:txBody>
      </p:sp>
      <p:grpSp>
        <p:nvGrpSpPr>
          <p:cNvPr id="46083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7" name="CasellaDiTesto 6"/>
          <p:cNvSpPr txBox="1"/>
          <p:nvPr/>
        </p:nvSpPr>
        <p:spPr>
          <a:xfrm>
            <a:off x="434706" y="1115881"/>
            <a:ext cx="83711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it-IT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it-IT" b="1" dirty="0" err="1"/>
              <a:t>Ach</a:t>
            </a:r>
            <a:r>
              <a:rPr lang="it-IT" b="1" dirty="0"/>
              <a:t> </a:t>
            </a:r>
            <a:r>
              <a:rPr lang="it-IT" b="1" dirty="0" smtClean="0"/>
              <a:t>SKA 1 </a:t>
            </a:r>
            <a:r>
              <a:rPr lang="it-IT" b="1" dirty="0" err="1"/>
              <a:t>pg</a:t>
            </a:r>
            <a:r>
              <a:rPr lang="it-IT" b="1" dirty="0"/>
              <a:t>/</a:t>
            </a:r>
            <a:r>
              <a:rPr lang="it-IT" b="1" dirty="0" err="1"/>
              <a:t>mL</a:t>
            </a:r>
            <a:r>
              <a:rPr lang="it-IT" b="1" dirty="0"/>
              <a:t> </a:t>
            </a:r>
            <a:r>
              <a:rPr lang="it-IT" dirty="0" err="1"/>
              <a:t>confirmed</a:t>
            </a:r>
            <a:r>
              <a:rPr lang="it-IT" dirty="0"/>
              <a:t> </a:t>
            </a:r>
            <a:r>
              <a:rPr lang="it-IT" dirty="0" err="1"/>
              <a:t>its</a:t>
            </a:r>
            <a:r>
              <a:rPr lang="it-IT" dirty="0"/>
              <a:t> </a:t>
            </a:r>
            <a:r>
              <a:rPr lang="it-IT" dirty="0" err="1" smtClean="0"/>
              <a:t>greatest</a:t>
            </a:r>
            <a:r>
              <a:rPr lang="it-IT" dirty="0" smtClean="0"/>
              <a:t> </a:t>
            </a:r>
            <a:r>
              <a:rPr lang="it-IT" b="1" dirty="0" err="1" smtClean="0"/>
              <a:t>effectiveness</a:t>
            </a:r>
            <a:r>
              <a:rPr lang="it-IT" b="1" dirty="0" smtClean="0"/>
              <a:t> in </a:t>
            </a:r>
            <a:r>
              <a:rPr lang="it-IT" b="1" dirty="0"/>
              <a:t>M1 </a:t>
            </a:r>
            <a:r>
              <a:rPr lang="it-IT" b="1" dirty="0" err="1"/>
              <a:t>receptor</a:t>
            </a:r>
            <a:r>
              <a:rPr lang="it-IT" dirty="0"/>
              <a:t>, </a:t>
            </a:r>
            <a:r>
              <a:rPr lang="it-IT" b="1" dirty="0"/>
              <a:t>PKC, and PKA </a:t>
            </a:r>
            <a:r>
              <a:rPr lang="it-IT" b="1" dirty="0" err="1" smtClean="0"/>
              <a:t>activations</a:t>
            </a:r>
            <a:r>
              <a:rPr lang="it-IT" dirty="0" smtClean="0"/>
              <a:t>.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it-IT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/>
              <a:t>findings</a:t>
            </a:r>
            <a:r>
              <a:rPr lang="it-IT" dirty="0"/>
              <a:t> </a:t>
            </a:r>
            <a:r>
              <a:rPr lang="it-IT" dirty="0" err="1"/>
              <a:t>confirm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 smtClean="0"/>
              <a:t>low</a:t>
            </a:r>
            <a:r>
              <a:rPr lang="it-IT" dirty="0" smtClean="0"/>
              <a:t> dose </a:t>
            </a:r>
            <a:r>
              <a:rPr lang="it-IT" dirty="0" err="1" smtClean="0"/>
              <a:t>Ach</a:t>
            </a:r>
            <a:r>
              <a:rPr lang="it-IT" dirty="0" smtClean="0"/>
              <a:t> </a:t>
            </a:r>
            <a:r>
              <a:rPr lang="it-IT" dirty="0" err="1"/>
              <a:t>acts</a:t>
            </a:r>
            <a:r>
              <a:rPr lang="it-IT" dirty="0"/>
              <a:t> </a:t>
            </a:r>
            <a:r>
              <a:rPr lang="it-IT" dirty="0" err="1" smtClean="0"/>
              <a:t>through</a:t>
            </a:r>
            <a:r>
              <a:rPr lang="it-IT" dirty="0" smtClean="0"/>
              <a:t> </a:t>
            </a:r>
            <a:r>
              <a:rPr lang="it-IT" dirty="0"/>
              <a:t>the </a:t>
            </a:r>
            <a:r>
              <a:rPr lang="it-IT" dirty="0" err="1"/>
              <a:t>same</a:t>
            </a:r>
            <a:r>
              <a:rPr lang="it-IT" dirty="0"/>
              <a:t> </a:t>
            </a:r>
            <a:r>
              <a:rPr lang="it-IT" dirty="0" err="1"/>
              <a:t>mechanisms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concentrated</a:t>
            </a:r>
            <a:r>
              <a:rPr lang="it-IT" dirty="0"/>
              <a:t> </a:t>
            </a:r>
            <a:r>
              <a:rPr lang="it-IT" dirty="0" err="1"/>
              <a:t>Ach</a:t>
            </a:r>
            <a:r>
              <a:rPr lang="it-IT" dirty="0"/>
              <a:t> and </a:t>
            </a:r>
            <a:r>
              <a:rPr lang="it-IT" dirty="0" err="1"/>
              <a:t>support</a:t>
            </a:r>
            <a:r>
              <a:rPr lang="it-IT" dirty="0"/>
              <a:t> the </a:t>
            </a:r>
            <a:r>
              <a:rPr lang="it-IT" dirty="0" err="1"/>
              <a:t>hypothesis</a:t>
            </a:r>
            <a:r>
              <a:rPr lang="it-IT" dirty="0"/>
              <a:t> of </a:t>
            </a:r>
            <a:r>
              <a:rPr lang="it-IT" dirty="0" err="1"/>
              <a:t>beneficial</a:t>
            </a:r>
            <a:r>
              <a:rPr lang="it-IT" dirty="0"/>
              <a:t> </a:t>
            </a:r>
            <a:r>
              <a:rPr lang="it-IT" dirty="0" err="1"/>
              <a:t>effects</a:t>
            </a:r>
            <a:r>
              <a:rPr lang="it-IT" dirty="0"/>
              <a:t> </a:t>
            </a:r>
            <a:r>
              <a:rPr lang="it-IT" dirty="0" err="1"/>
              <a:t>exerted</a:t>
            </a:r>
            <a:r>
              <a:rPr lang="it-IT" dirty="0"/>
              <a:t> by </a:t>
            </a:r>
            <a:r>
              <a:rPr lang="it-IT" b="1" dirty="0" err="1"/>
              <a:t>low</a:t>
            </a:r>
            <a:r>
              <a:rPr lang="it-IT" b="1" dirty="0"/>
              <a:t> </a:t>
            </a:r>
            <a:r>
              <a:rPr lang="it-IT" b="1" dirty="0" err="1"/>
              <a:t>doses</a:t>
            </a:r>
            <a:r>
              <a:rPr lang="it-IT" b="1" dirty="0"/>
              <a:t> </a:t>
            </a:r>
            <a:r>
              <a:rPr lang="it-IT" b="1" dirty="0" err="1"/>
              <a:t>without</a:t>
            </a:r>
            <a:r>
              <a:rPr lang="it-IT" b="1" dirty="0"/>
              <a:t> </a:t>
            </a:r>
            <a:r>
              <a:rPr lang="it-IT" b="1" dirty="0" err="1"/>
              <a:t>any</a:t>
            </a:r>
            <a:r>
              <a:rPr lang="it-IT" b="1" dirty="0"/>
              <a:t> negative </a:t>
            </a:r>
            <a:r>
              <a:rPr lang="it-IT" b="1" dirty="0" err="1"/>
              <a:t>effect</a:t>
            </a:r>
            <a:r>
              <a:rPr lang="it-IT" b="1" dirty="0"/>
              <a:t> </a:t>
            </a:r>
            <a:r>
              <a:rPr lang="it-IT" dirty="0"/>
              <a:t>(e.g., </a:t>
            </a:r>
            <a:r>
              <a:rPr lang="it-IT" dirty="0" err="1"/>
              <a:t>oxidative</a:t>
            </a:r>
            <a:r>
              <a:rPr lang="it-IT" dirty="0"/>
              <a:t> </a:t>
            </a:r>
            <a:r>
              <a:rPr lang="it-IT" dirty="0" err="1"/>
              <a:t>injury</a:t>
            </a:r>
            <a:r>
              <a:rPr lang="it-IT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056408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it-IT" altLang="it-IT" noProof="1" smtClean="0"/>
              <a:t>Conclusion</a:t>
            </a:r>
            <a:endParaRPr altLang="it-IT" noProof="1"/>
          </a:p>
        </p:txBody>
      </p:sp>
      <p:grpSp>
        <p:nvGrpSpPr>
          <p:cNvPr id="46083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7" name="CasellaDiTesto 6"/>
          <p:cNvSpPr txBox="1"/>
          <p:nvPr/>
        </p:nvSpPr>
        <p:spPr>
          <a:xfrm>
            <a:off x="161924" y="820738"/>
            <a:ext cx="864393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it-IT" dirty="0" err="1" smtClean="0"/>
              <a:t>Low</a:t>
            </a:r>
            <a:r>
              <a:rPr lang="it-IT" dirty="0" smtClean="0"/>
              <a:t> </a:t>
            </a:r>
            <a:r>
              <a:rPr lang="it-IT" dirty="0" err="1" smtClean="0"/>
              <a:t>doses</a:t>
            </a:r>
            <a:r>
              <a:rPr lang="it-IT" dirty="0" smtClean="0"/>
              <a:t> of </a:t>
            </a:r>
            <a:r>
              <a:rPr lang="it-IT" dirty="0" err="1" smtClean="0"/>
              <a:t>Ach</a:t>
            </a:r>
            <a:r>
              <a:rPr lang="it-IT" dirty="0" smtClean="0"/>
              <a:t> SKA </a:t>
            </a:r>
            <a:r>
              <a:rPr lang="it-IT" dirty="0" err="1"/>
              <a:t>triggers</a:t>
            </a:r>
            <a:r>
              <a:rPr lang="it-IT" dirty="0"/>
              <a:t> a </a:t>
            </a:r>
            <a:r>
              <a:rPr lang="it-IT" dirty="0" err="1"/>
              <a:t>cascade</a:t>
            </a:r>
            <a:r>
              <a:rPr lang="it-IT" dirty="0"/>
              <a:t> of </a:t>
            </a:r>
            <a:r>
              <a:rPr lang="it-IT" dirty="0" err="1"/>
              <a:t>dynamic</a:t>
            </a:r>
            <a:r>
              <a:rPr lang="it-IT" dirty="0"/>
              <a:t> </a:t>
            </a:r>
            <a:r>
              <a:rPr lang="it-IT" dirty="0" err="1"/>
              <a:t>events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results</a:t>
            </a:r>
            <a:r>
              <a:rPr lang="it-IT" dirty="0"/>
              <a:t> in </a:t>
            </a:r>
            <a:r>
              <a:rPr lang="it-IT" b="1" dirty="0" err="1"/>
              <a:t>better</a:t>
            </a:r>
            <a:r>
              <a:rPr lang="it-IT" b="1" dirty="0"/>
              <a:t> </a:t>
            </a:r>
            <a:r>
              <a:rPr lang="it-IT" b="1" dirty="0" err="1"/>
              <a:t>regulation</a:t>
            </a:r>
            <a:r>
              <a:rPr lang="it-IT" b="1" dirty="0"/>
              <a:t> of KC </a:t>
            </a:r>
            <a:r>
              <a:rPr lang="it-IT" b="1" dirty="0" err="1"/>
              <a:t>functions</a:t>
            </a:r>
            <a:r>
              <a:rPr lang="it-IT" dirty="0"/>
              <a:t>, </a:t>
            </a:r>
            <a:r>
              <a:rPr lang="it-IT" dirty="0" err="1"/>
              <a:t>cell</a:t>
            </a:r>
            <a:r>
              <a:rPr lang="it-IT" dirty="0"/>
              <a:t> </a:t>
            </a:r>
            <a:r>
              <a:rPr lang="it-IT" dirty="0" err="1"/>
              <a:t>viability</a:t>
            </a:r>
            <a:r>
              <a:rPr lang="it-IT" dirty="0"/>
              <a:t>, </a:t>
            </a:r>
            <a:r>
              <a:rPr lang="it-IT" dirty="0" err="1"/>
              <a:t>proliferation</a:t>
            </a:r>
            <a:r>
              <a:rPr lang="it-IT" dirty="0"/>
              <a:t>, and </a:t>
            </a:r>
            <a:r>
              <a:rPr lang="it-IT" dirty="0" err="1" smtClean="0"/>
              <a:t>migration</a:t>
            </a:r>
            <a:r>
              <a:rPr lang="it-IT" dirty="0" smtClean="0"/>
              <a:t> (</a:t>
            </a:r>
            <a:r>
              <a:rPr lang="it-IT" dirty="0" err="1" smtClean="0"/>
              <a:t>important</a:t>
            </a:r>
            <a:r>
              <a:rPr lang="it-IT" dirty="0" smtClean="0"/>
              <a:t> </a:t>
            </a:r>
            <a:r>
              <a:rPr lang="it-IT" dirty="0"/>
              <a:t>for </a:t>
            </a:r>
            <a:r>
              <a:rPr lang="it-IT" dirty="0" err="1" smtClean="0"/>
              <a:t>hypothetical</a:t>
            </a:r>
            <a:r>
              <a:rPr lang="it-IT" dirty="0" smtClean="0"/>
              <a:t> </a:t>
            </a:r>
            <a:r>
              <a:rPr lang="it-IT" dirty="0" err="1" smtClean="0"/>
              <a:t>application</a:t>
            </a:r>
            <a:r>
              <a:rPr lang="it-IT" dirty="0" smtClean="0"/>
              <a:t> </a:t>
            </a:r>
            <a:r>
              <a:rPr lang="it-IT" dirty="0"/>
              <a:t>in the </a:t>
            </a:r>
            <a:r>
              <a:rPr lang="it-IT" dirty="0" err="1" smtClean="0"/>
              <a:t>clinical</a:t>
            </a:r>
            <a:r>
              <a:rPr lang="it-IT" dirty="0" smtClean="0"/>
              <a:t>). </a:t>
            </a:r>
            <a:endParaRPr lang="it-IT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it-IT" dirty="0" smtClean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it-IT" dirty="0" smtClean="0"/>
              <a:t>Data </a:t>
            </a:r>
            <a:r>
              <a:rPr lang="it-IT" dirty="0" err="1"/>
              <a:t>suggest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 smtClean="0"/>
              <a:t>administration</a:t>
            </a:r>
            <a:r>
              <a:rPr lang="it-IT" dirty="0" smtClean="0"/>
              <a:t> </a:t>
            </a:r>
            <a:r>
              <a:rPr lang="it-IT" dirty="0"/>
              <a:t>of </a:t>
            </a:r>
            <a:r>
              <a:rPr lang="it-IT" b="1" dirty="0" err="1"/>
              <a:t>Ach</a:t>
            </a:r>
            <a:r>
              <a:rPr lang="it-IT" b="1" dirty="0"/>
              <a:t> </a:t>
            </a:r>
            <a:r>
              <a:rPr lang="it-IT" b="1" dirty="0" err="1"/>
              <a:t>at</a:t>
            </a:r>
            <a:r>
              <a:rPr lang="it-IT" b="1" dirty="0"/>
              <a:t> </a:t>
            </a:r>
            <a:r>
              <a:rPr lang="it-IT" b="1" dirty="0" err="1"/>
              <a:t>doses</a:t>
            </a:r>
            <a:r>
              <a:rPr lang="it-IT" b="1" dirty="0"/>
              <a:t> in a </a:t>
            </a:r>
            <a:r>
              <a:rPr lang="it-IT" b="1" dirty="0" err="1"/>
              <a:t>physiological</a:t>
            </a:r>
            <a:r>
              <a:rPr lang="it-IT" b="1" dirty="0"/>
              <a:t> </a:t>
            </a:r>
            <a:r>
              <a:rPr lang="it-IT" b="1" dirty="0" err="1"/>
              <a:t>range</a:t>
            </a:r>
            <a:r>
              <a:rPr lang="it-IT" dirty="0"/>
              <a:t> </a:t>
            </a:r>
            <a:r>
              <a:rPr lang="it-IT" dirty="0" err="1"/>
              <a:t>may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only</a:t>
            </a:r>
            <a:r>
              <a:rPr lang="it-IT" dirty="0"/>
              <a:t> be </a:t>
            </a:r>
            <a:r>
              <a:rPr lang="it-IT" b="1" dirty="0" err="1"/>
              <a:t>effective</a:t>
            </a:r>
            <a:r>
              <a:rPr lang="it-IT" dirty="0"/>
              <a:t> </a:t>
            </a:r>
            <a:r>
              <a:rPr lang="it-IT" dirty="0" err="1"/>
              <a:t>but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also</a:t>
            </a:r>
            <a:r>
              <a:rPr lang="it-IT" dirty="0"/>
              <a:t> </a:t>
            </a:r>
            <a:r>
              <a:rPr lang="it-IT" dirty="0" err="1"/>
              <a:t>likely</a:t>
            </a:r>
            <a:r>
              <a:rPr lang="it-IT" dirty="0"/>
              <a:t> to be </a:t>
            </a:r>
            <a:r>
              <a:rPr lang="it-IT" b="1" dirty="0" err="1"/>
              <a:t>safe</a:t>
            </a:r>
            <a:r>
              <a:rPr lang="it-IT" dirty="0" smtClean="0"/>
              <a:t>.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endParaRPr lang="it-IT" dirty="0"/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it-IT" b="1" i="1" dirty="0" err="1"/>
              <a:t>Low</a:t>
            </a:r>
            <a:r>
              <a:rPr lang="it-IT" b="1" i="1" dirty="0"/>
              <a:t>-dose </a:t>
            </a:r>
            <a:r>
              <a:rPr lang="it-IT" b="1" i="1" dirty="0" err="1"/>
              <a:t>Ach</a:t>
            </a:r>
            <a:r>
              <a:rPr lang="it-IT" b="1" i="1" dirty="0"/>
              <a:t> </a:t>
            </a:r>
            <a:r>
              <a:rPr lang="it-IT" b="1" i="1" dirty="0" err="1"/>
              <a:t>could</a:t>
            </a:r>
            <a:r>
              <a:rPr lang="it-IT" b="1" i="1" dirty="0"/>
              <a:t> be </a:t>
            </a:r>
            <a:r>
              <a:rPr lang="it-IT" b="1" i="1" dirty="0" err="1"/>
              <a:t>important</a:t>
            </a:r>
            <a:r>
              <a:rPr lang="it-IT" b="1" i="1" dirty="0"/>
              <a:t> for the </a:t>
            </a:r>
            <a:r>
              <a:rPr lang="it-IT" b="1" i="1" dirty="0" err="1"/>
              <a:t>development</a:t>
            </a:r>
            <a:r>
              <a:rPr lang="it-IT" b="1" i="1" dirty="0"/>
              <a:t> of new </a:t>
            </a:r>
            <a:r>
              <a:rPr lang="it-IT" b="1" i="1" dirty="0" err="1"/>
              <a:t>therapies</a:t>
            </a:r>
            <a:r>
              <a:rPr lang="it-IT" b="1" i="1" dirty="0"/>
              <a:t> for </a:t>
            </a:r>
            <a:r>
              <a:rPr lang="it-IT" b="1" i="1" dirty="0" err="1"/>
              <a:t>nonhealing</a:t>
            </a:r>
            <a:r>
              <a:rPr lang="it-IT" b="1" i="1" dirty="0"/>
              <a:t> </a:t>
            </a:r>
            <a:r>
              <a:rPr lang="it-IT" b="1" i="1" dirty="0" err="1"/>
              <a:t>wounds</a:t>
            </a:r>
            <a:r>
              <a:rPr lang="it-IT" b="1" i="1" dirty="0"/>
              <a:t>. </a:t>
            </a:r>
            <a:endParaRPr lang="it-IT" b="1" i="1" dirty="0" smtClean="0"/>
          </a:p>
          <a:p>
            <a:pPr>
              <a:lnSpc>
                <a:spcPct val="150000"/>
              </a:lnSpc>
            </a:pPr>
            <a:endParaRPr lang="it-IT" b="1" i="1" dirty="0"/>
          </a:p>
        </p:txBody>
      </p:sp>
      <p:sp>
        <p:nvSpPr>
          <p:cNvPr id="8" name="Rettangolo 7"/>
          <p:cNvSpPr/>
          <p:nvPr/>
        </p:nvSpPr>
        <p:spPr>
          <a:xfrm>
            <a:off x="161925" y="5160387"/>
            <a:ext cx="8843963" cy="7386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400" i="1" u="sng" dirty="0" smtClean="0"/>
              <a:t>Uberti </a:t>
            </a:r>
            <a:r>
              <a:rPr lang="it-IT" sz="1400" i="1" u="sng" dirty="0" err="1" smtClean="0"/>
              <a:t>F</a:t>
            </a:r>
            <a:r>
              <a:rPr lang="it-IT" sz="1400" i="1" u="sng" dirty="0" smtClean="0"/>
              <a:t>., </a:t>
            </a:r>
            <a:r>
              <a:rPr lang="it-IT" sz="1400" i="1" u="sng" dirty="0"/>
              <a:t>et al., </a:t>
            </a:r>
            <a:r>
              <a:rPr lang="it-IT" sz="1400" i="1" u="sng" dirty="0" err="1"/>
              <a:t>Stimulation</a:t>
            </a:r>
            <a:r>
              <a:rPr lang="it-IT" sz="1400" i="1" u="sng" dirty="0"/>
              <a:t> of the </a:t>
            </a:r>
            <a:r>
              <a:rPr lang="it-IT" sz="1400" i="1" u="sng" dirty="0" err="1"/>
              <a:t>Nonneuronal</a:t>
            </a:r>
            <a:r>
              <a:rPr lang="it-IT" sz="1400" i="1" u="sng" dirty="0"/>
              <a:t> </a:t>
            </a:r>
            <a:r>
              <a:rPr lang="it-IT" sz="1400" i="1" u="sng" dirty="0" err="1"/>
              <a:t>Cholinergic</a:t>
            </a:r>
            <a:r>
              <a:rPr lang="it-IT" sz="1400" i="1" u="sng" dirty="0"/>
              <a:t> System by Highly </a:t>
            </a:r>
            <a:r>
              <a:rPr lang="it-IT" sz="1400" i="1" u="sng" dirty="0" err="1"/>
              <a:t>Diluted</a:t>
            </a:r>
            <a:r>
              <a:rPr lang="it-IT" sz="1400" i="1" u="sng" dirty="0"/>
              <a:t> </a:t>
            </a:r>
            <a:r>
              <a:rPr lang="it-IT" sz="1400" i="1" u="sng" dirty="0" err="1"/>
              <a:t>Acetylcholine</a:t>
            </a:r>
            <a:r>
              <a:rPr lang="it-IT" sz="1400" i="1" u="sng" dirty="0"/>
              <a:t> in </a:t>
            </a:r>
            <a:r>
              <a:rPr lang="it-IT" sz="1400" i="1" u="sng" dirty="0" err="1"/>
              <a:t>Keratinocytes</a:t>
            </a:r>
            <a:r>
              <a:rPr lang="it-IT" sz="1400" i="1" u="sng" dirty="0"/>
              <a:t>.</a:t>
            </a:r>
            <a:r>
              <a:rPr lang="it-IT" sz="1400" i="1" u="sng" dirty="0" smtClean="0"/>
              <a:t> </a:t>
            </a:r>
            <a:r>
              <a:rPr lang="it-IT" sz="1400" i="1" u="sng" dirty="0" err="1"/>
              <a:t>Cells</a:t>
            </a:r>
            <a:r>
              <a:rPr lang="it-IT" sz="1400" i="1" u="sng" dirty="0"/>
              <a:t> </a:t>
            </a:r>
            <a:r>
              <a:rPr lang="it-IT" sz="1400" i="1" u="sng" dirty="0" err="1"/>
              <a:t>Tissues</a:t>
            </a:r>
            <a:r>
              <a:rPr lang="it-IT" sz="1400" i="1" u="sng" dirty="0"/>
              <a:t> </a:t>
            </a:r>
            <a:r>
              <a:rPr lang="it-IT" sz="1400" i="1" u="sng" dirty="0" err="1"/>
              <a:t>Organs</a:t>
            </a:r>
            <a:r>
              <a:rPr lang="it-IT" sz="1400" i="1" u="sng" dirty="0"/>
              <a:t>. 2017;203(4):215-230. </a:t>
            </a:r>
            <a:r>
              <a:rPr lang="it-IT" sz="1400" i="1" u="sng" dirty="0" err="1"/>
              <a:t>doi</a:t>
            </a:r>
            <a:r>
              <a:rPr lang="it-IT" sz="1400" i="1" u="sng" dirty="0"/>
              <a:t>: 10.1159/000451023. </a:t>
            </a:r>
          </a:p>
        </p:txBody>
      </p:sp>
    </p:spTree>
    <p:extLst>
      <p:ext uri="{BB962C8B-B14F-4D97-AF65-F5344CB8AC3E}">
        <p14:creationId xmlns:p14="http://schemas.microsoft.com/office/powerpoint/2010/main" val="17427143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Ongoing work</a:t>
            </a:r>
          </a:p>
        </p:txBody>
      </p:sp>
      <p:sp>
        <p:nvSpPr>
          <p:cNvPr id="48130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216150" y="1060450"/>
            <a:ext cx="6604000" cy="4876800"/>
          </a:xfrm>
        </p:spPr>
        <p:txBody>
          <a:bodyPr/>
          <a:lstStyle/>
          <a:p>
            <a:pPr eaLnBrk="1" hangingPunct="1"/>
            <a:r>
              <a:rPr lang="it-IT" altLang="it-IT" noProof="1" smtClean="0"/>
              <a:t>Animal wound model to verify the effectiveness on protocol A of 1pg/ml SKA Ach</a:t>
            </a:r>
          </a:p>
          <a:p>
            <a:pPr eaLnBrk="1" hangingPunct="1"/>
            <a:endParaRPr lang="it-IT" altLang="it-IT" noProof="1"/>
          </a:p>
          <a:p>
            <a:pPr eaLnBrk="1" hangingPunct="1"/>
            <a:endParaRPr lang="it-IT" altLang="it-IT" noProof="1" smtClean="0"/>
          </a:p>
          <a:p>
            <a:pPr eaLnBrk="1" hangingPunct="1"/>
            <a:endParaRPr lang="it-IT" altLang="it-IT" noProof="1" smtClean="0"/>
          </a:p>
          <a:p>
            <a:pPr marL="0" indent="0" eaLnBrk="1" hangingPunct="1">
              <a:buNone/>
            </a:pPr>
            <a:r>
              <a:rPr lang="it-IT" altLang="it-IT" noProof="1" smtClean="0"/>
              <a:t>	Wound analysis (planimetric area)</a:t>
            </a:r>
          </a:p>
          <a:p>
            <a:pPr marL="0" indent="0" eaLnBrk="1" hangingPunct="1">
              <a:buNone/>
            </a:pPr>
            <a:r>
              <a:rPr lang="it-IT" altLang="it-IT" noProof="1" smtClean="0"/>
              <a:t>	Hystochemistry (ematoxin/Eosin staining)</a:t>
            </a:r>
          </a:p>
          <a:p>
            <a:pPr marL="0" indent="0" eaLnBrk="1" hangingPunct="1">
              <a:buNone/>
            </a:pPr>
            <a:r>
              <a:rPr lang="it-IT" altLang="it-IT" noProof="1"/>
              <a:t>	</a:t>
            </a:r>
            <a:r>
              <a:rPr lang="it-IT" altLang="it-IT" noProof="1" smtClean="0"/>
              <a:t>Muscarinic/nicotinic receptor analysis</a:t>
            </a:r>
          </a:p>
          <a:p>
            <a:pPr marL="0" indent="0" eaLnBrk="1" hangingPunct="1">
              <a:buNone/>
            </a:pPr>
            <a:r>
              <a:rPr lang="it-IT" altLang="it-IT" noProof="1"/>
              <a:t>	</a:t>
            </a:r>
            <a:r>
              <a:rPr lang="it-IT" altLang="it-IT" noProof="1" smtClean="0"/>
              <a:t>Matrix and microvascular formation</a:t>
            </a:r>
          </a:p>
          <a:p>
            <a:pPr marL="0" indent="0" eaLnBrk="1" hangingPunct="1">
              <a:buNone/>
            </a:pPr>
            <a:r>
              <a:rPr lang="it-IT" altLang="it-IT" noProof="1"/>
              <a:t>	</a:t>
            </a:r>
            <a:r>
              <a:rPr lang="it-IT" altLang="it-IT" noProof="1" smtClean="0"/>
              <a:t>Plasmatic ROS and Choline quantification</a:t>
            </a:r>
          </a:p>
          <a:p>
            <a:pPr eaLnBrk="1" hangingPunct="1"/>
            <a:endParaRPr altLang="it-IT" noProof="1"/>
          </a:p>
        </p:txBody>
      </p:sp>
      <p:grpSp>
        <p:nvGrpSpPr>
          <p:cNvPr id="48131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pic>
        <p:nvPicPr>
          <p:cNvPr id="7" name="Immagin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098566"/>
            <a:ext cx="1920875" cy="232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tangolo 1"/>
          <p:cNvSpPr>
            <a:spLocks noChangeArrowheads="1"/>
          </p:cNvSpPr>
          <p:nvPr/>
        </p:nvSpPr>
        <p:spPr bwMode="auto">
          <a:xfrm>
            <a:off x="833438" y="4548078"/>
            <a:ext cx="138271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eaLnBrk="1" hangingPunct="1"/>
            <a:r>
              <a:rPr lang="it-IT" altLang="it-IT" sz="1000">
                <a:latin typeface="Calibri" charset="0"/>
                <a:ea typeface="Calibri" charset="0"/>
                <a:cs typeface="Calibri" charset="0"/>
              </a:rPr>
              <a:t>Dunn </a:t>
            </a:r>
            <a:r>
              <a:rPr lang="it-IT" altLang="it-IT" sz="1000" i="1">
                <a:latin typeface="Calibri" charset="0"/>
                <a:ea typeface="Calibri" charset="0"/>
                <a:cs typeface="Calibri" charset="0"/>
              </a:rPr>
              <a:t>et al.</a:t>
            </a:r>
            <a:r>
              <a:rPr lang="it-IT" altLang="it-IT" sz="1000">
                <a:latin typeface="Calibri" charset="0"/>
                <a:ea typeface="Calibri" charset="0"/>
                <a:cs typeface="Calibri" charset="0"/>
              </a:rPr>
              <a:t> 2013 </a:t>
            </a:r>
          </a:p>
        </p:txBody>
      </p:sp>
      <p:sp>
        <p:nvSpPr>
          <p:cNvPr id="9" name="Freccia destra 8"/>
          <p:cNvSpPr/>
          <p:nvPr/>
        </p:nvSpPr>
        <p:spPr bwMode="auto">
          <a:xfrm rot="5400000">
            <a:off x="4823094" y="1742845"/>
            <a:ext cx="429217" cy="960895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altLang="it-IT" noProof="1"/>
              <a:t>Ongoing </a:t>
            </a:r>
            <a:r>
              <a:rPr altLang="it-IT" noProof="1" smtClean="0"/>
              <a:t>work</a:t>
            </a:r>
            <a:r>
              <a:rPr lang="it-IT" altLang="it-IT" noProof="1" smtClean="0"/>
              <a:t>: preliminary data</a:t>
            </a:r>
            <a:endParaRPr altLang="it-IT" noProof="1"/>
          </a:p>
        </p:txBody>
      </p:sp>
      <p:grpSp>
        <p:nvGrpSpPr>
          <p:cNvPr id="48131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3167062" y="3951705"/>
            <a:ext cx="1942887" cy="1707315"/>
          </a:xfrm>
        </p:spPr>
        <p:txBody>
          <a:bodyPr/>
          <a:lstStyle/>
          <a:p>
            <a:pPr marL="0" indent="0" algn="ctr">
              <a:buNone/>
            </a:pPr>
            <a:r>
              <a:rPr lang="it-IT" b="1" dirty="0" err="1" smtClean="0"/>
              <a:t>Ach</a:t>
            </a:r>
            <a:r>
              <a:rPr lang="it-IT" b="1" dirty="0" smtClean="0"/>
              <a:t> SKA 1pg/ml </a:t>
            </a:r>
            <a:r>
              <a:rPr lang="it-IT" b="1" dirty="0" err="1" smtClean="0"/>
              <a:t>exert</a:t>
            </a:r>
            <a:r>
              <a:rPr lang="it-IT" b="1" dirty="0" smtClean="0"/>
              <a:t> a </a:t>
            </a:r>
            <a:r>
              <a:rPr lang="it-IT" b="1" dirty="0" err="1" smtClean="0"/>
              <a:t>better</a:t>
            </a:r>
            <a:r>
              <a:rPr lang="it-IT" b="1" dirty="0" smtClean="0"/>
              <a:t> </a:t>
            </a:r>
            <a:r>
              <a:rPr lang="it-IT" b="1" dirty="0" err="1" smtClean="0"/>
              <a:t>effect</a:t>
            </a:r>
            <a:r>
              <a:rPr lang="it-IT" b="1" dirty="0" smtClean="0"/>
              <a:t> </a:t>
            </a:r>
            <a:r>
              <a:rPr lang="it-IT" dirty="0" smtClean="0"/>
              <a:t>on </a:t>
            </a:r>
            <a:r>
              <a:rPr lang="it-IT" dirty="0" err="1" smtClean="0"/>
              <a:t>closure</a:t>
            </a:r>
            <a:r>
              <a:rPr lang="it-IT" dirty="0" smtClean="0"/>
              <a:t> </a:t>
            </a:r>
            <a:r>
              <a:rPr lang="it-IT" dirty="0" err="1" smtClean="0"/>
              <a:t>compared</a:t>
            </a:r>
            <a:r>
              <a:rPr lang="it-IT" dirty="0" smtClean="0"/>
              <a:t> to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formulation</a:t>
            </a:r>
            <a:endParaRPr lang="it-IT" dirty="0" smtClean="0"/>
          </a:p>
        </p:txBody>
      </p:sp>
      <p:pic>
        <p:nvPicPr>
          <p:cNvPr id="11" name="Immagin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45"/>
          <a:stretch>
            <a:fillRect/>
          </a:stretch>
        </p:blipFill>
        <p:spPr bwMode="auto">
          <a:xfrm>
            <a:off x="285750" y="922338"/>
            <a:ext cx="8072814" cy="255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8" t="45277" r="28960"/>
          <a:stretch>
            <a:fillRect/>
          </a:stretch>
        </p:blipFill>
        <p:spPr bwMode="auto">
          <a:xfrm>
            <a:off x="285750" y="3465513"/>
            <a:ext cx="2881312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vale 12"/>
          <p:cNvSpPr/>
          <p:nvPr/>
        </p:nvSpPr>
        <p:spPr>
          <a:xfrm>
            <a:off x="1901825" y="4481513"/>
            <a:ext cx="336550" cy="647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algn="ctr"/>
            <a:endParaRPr lang="it-IT" altLang="it-IT">
              <a:solidFill>
                <a:srgbClr val="FFFFFF"/>
              </a:solidFill>
            </a:endParaRPr>
          </a:p>
        </p:txBody>
      </p:sp>
      <p:cxnSp>
        <p:nvCxnSpPr>
          <p:cNvPr id="14" name="Connettore 1 13"/>
          <p:cNvCxnSpPr/>
          <p:nvPr/>
        </p:nvCxnSpPr>
        <p:spPr>
          <a:xfrm flipV="1">
            <a:off x="1463675" y="5230813"/>
            <a:ext cx="654050" cy="60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ccia destra 14"/>
          <p:cNvSpPr/>
          <p:nvPr/>
        </p:nvSpPr>
        <p:spPr bwMode="auto">
          <a:xfrm>
            <a:off x="5333595" y="4320068"/>
            <a:ext cx="429217" cy="960895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Segnaposto contenuto 1"/>
          <p:cNvSpPr txBox="1">
            <a:spLocks/>
          </p:cNvSpPr>
          <p:nvPr/>
        </p:nvSpPr>
        <p:spPr bwMode="auto">
          <a:xfrm>
            <a:off x="6048374" y="4099653"/>
            <a:ext cx="2537687" cy="170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4000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1pPr>
            <a:lvl2pPr marL="444500" indent="-261938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720725" indent="-274638" algn="l" rtl="0" eaLnBrk="0" fontAlgn="base" hangingPunct="0">
              <a:spcBef>
                <a:spcPct val="0"/>
              </a:spcBef>
              <a:spcAft>
                <a:spcPct val="40000"/>
              </a:spcAft>
              <a:buChar char="•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987425" indent="-265113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1254125" indent="-265113" algn="l" rtl="0" eaLnBrk="0" fontAlgn="base" hangingPunct="0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17113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1685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6257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0829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 typeface="Wingdings" charset="2"/>
              <a:buNone/>
            </a:pPr>
            <a:r>
              <a:rPr lang="it-IT" b="1" i="1" kern="0" dirty="0" err="1" smtClean="0"/>
              <a:t>Ach</a:t>
            </a:r>
            <a:r>
              <a:rPr lang="it-IT" b="1" i="1" kern="0" dirty="0" smtClean="0"/>
              <a:t> SKA 1pg/ml in a single </a:t>
            </a:r>
            <a:r>
              <a:rPr lang="it-IT" b="1" i="1" kern="0" dirty="0" err="1" smtClean="0"/>
              <a:t>administration</a:t>
            </a:r>
            <a:r>
              <a:rPr lang="it-IT" b="1" i="1" kern="0" dirty="0" smtClean="0"/>
              <a:t> </a:t>
            </a:r>
            <a:r>
              <a:rPr lang="it-IT" b="1" i="1" kern="0" dirty="0" err="1" smtClean="0"/>
              <a:t>exert</a:t>
            </a:r>
            <a:r>
              <a:rPr lang="it-IT" b="1" i="1" kern="0" dirty="0" smtClean="0"/>
              <a:t> an </a:t>
            </a:r>
            <a:r>
              <a:rPr lang="it-IT" b="1" i="1" kern="0" dirty="0" err="1" smtClean="0"/>
              <a:t>active</a:t>
            </a:r>
            <a:r>
              <a:rPr lang="it-IT" b="1" i="1" kern="0" dirty="0" smtClean="0"/>
              <a:t> </a:t>
            </a:r>
            <a:r>
              <a:rPr lang="it-IT" b="1" i="1" kern="0" dirty="0" err="1" smtClean="0"/>
              <a:t>role</a:t>
            </a:r>
            <a:r>
              <a:rPr lang="it-IT" b="1" i="1" kern="0" dirty="0" smtClean="0"/>
              <a:t> </a:t>
            </a:r>
            <a:r>
              <a:rPr lang="it-IT" b="1" i="1" kern="0" dirty="0" err="1" smtClean="0"/>
              <a:t>during</a:t>
            </a:r>
            <a:r>
              <a:rPr lang="it-IT" b="1" i="1" kern="0" dirty="0" smtClean="0"/>
              <a:t> </a:t>
            </a:r>
            <a:r>
              <a:rPr lang="it-IT" b="1" i="1" kern="0" dirty="0" err="1" smtClean="0"/>
              <a:t>closure</a:t>
            </a:r>
            <a:endParaRPr lang="it-IT" i="1" kern="0" dirty="0" smtClean="0"/>
          </a:p>
        </p:txBody>
      </p:sp>
    </p:spTree>
    <p:extLst>
      <p:ext uri="{BB962C8B-B14F-4D97-AF65-F5344CB8AC3E}">
        <p14:creationId xmlns:p14="http://schemas.microsoft.com/office/powerpoint/2010/main" val="443468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1" name="Group 6"/>
          <p:cNvGrpSpPr>
            <a:grpSpLocks/>
          </p:cNvGrpSpPr>
          <p:nvPr/>
        </p:nvGrpSpPr>
        <p:grpSpPr bwMode="auto">
          <a:xfrm>
            <a:off x="161925" y="6065838"/>
            <a:ext cx="8843963" cy="704850"/>
            <a:chOff x="1618337" y="88746"/>
            <a:chExt cx="7378634" cy="1291776"/>
          </a:xfrm>
        </p:grpSpPr>
        <p:pic>
          <p:nvPicPr>
            <p:cNvPr id="819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8337" y="88746"/>
              <a:ext cx="3141648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9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85" y="88746"/>
              <a:ext cx="4236986" cy="129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18" name="Segnaposto contenuto 3"/>
          <p:cNvSpPr txBox="1">
            <a:spLocks/>
          </p:cNvSpPr>
          <p:nvPr/>
        </p:nvSpPr>
        <p:spPr bwMode="auto">
          <a:xfrm>
            <a:off x="3412142" y="2847601"/>
            <a:ext cx="2822064" cy="108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40000"/>
              </a:spcAft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1pPr>
            <a:lvl2pPr marL="444500" indent="-261938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720725" indent="-274638" algn="l" rtl="0" eaLnBrk="0" fontAlgn="base" hangingPunct="0">
              <a:spcBef>
                <a:spcPct val="0"/>
              </a:spcBef>
              <a:spcAft>
                <a:spcPct val="40000"/>
              </a:spcAft>
              <a:buChar char="•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987425" indent="-265113" algn="l" rtl="0" eaLnBrk="0" fontAlgn="base" hangingPunct="0">
              <a:spcBef>
                <a:spcPct val="0"/>
              </a:spcBef>
              <a:spcAft>
                <a:spcPct val="40000"/>
              </a:spcAft>
              <a:buChar char="–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1254125" indent="-265113" algn="l" rtl="0" eaLnBrk="0" fontAlgn="base" hangingPunct="0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17113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21685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6257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3082925" indent="-265113" algn="l" rtl="0" fontAlgn="base">
              <a:spcBef>
                <a:spcPct val="0"/>
              </a:spcBef>
              <a:spcAft>
                <a:spcPct val="40000"/>
              </a:spcAft>
              <a:buChar char="»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it-IT" kern="0" dirty="0" err="1" smtClean="0"/>
              <a:t>Physiology</a:t>
            </a:r>
            <a:r>
              <a:rPr lang="it-IT" kern="0" dirty="0" smtClean="0"/>
              <a:t> Lab</a:t>
            </a:r>
            <a:endParaRPr lang="it-IT" kern="0" dirty="0"/>
          </a:p>
          <a:p>
            <a:pPr marL="0" indent="0">
              <a:buNone/>
            </a:pPr>
            <a:r>
              <a:rPr lang="it-IT" kern="0" dirty="0" smtClean="0"/>
              <a:t>Prof C. Molinari </a:t>
            </a:r>
          </a:p>
          <a:p>
            <a:pPr marL="0" indent="0">
              <a:buNone/>
            </a:pPr>
            <a:endParaRPr lang="it-IT" kern="0" dirty="0"/>
          </a:p>
          <a:p>
            <a:pPr marL="0" indent="0" algn="ctr">
              <a:buNone/>
            </a:pPr>
            <a:r>
              <a:rPr lang="it-IT" kern="0" dirty="0" smtClean="0"/>
              <a:t>&amp;</a:t>
            </a:r>
            <a:endParaRPr lang="it-IT" kern="0" dirty="0"/>
          </a:p>
          <a:p>
            <a:endParaRPr lang="it-IT" kern="0" dirty="0" smtClean="0"/>
          </a:p>
          <a:p>
            <a:r>
              <a:rPr lang="it-IT" kern="0" dirty="0" smtClean="0"/>
              <a:t>GUNA Spa, Milan </a:t>
            </a:r>
            <a:r>
              <a:rPr lang="it-IT" kern="0" dirty="0" err="1" smtClean="0"/>
              <a:t>Italy</a:t>
            </a:r>
            <a:endParaRPr lang="it-IT" kern="0" dirty="0" smtClean="0"/>
          </a:p>
          <a:p>
            <a:pPr marL="0" indent="0">
              <a:buNone/>
            </a:pPr>
            <a:r>
              <a:rPr lang="it-IT" kern="0" dirty="0" smtClean="0"/>
              <a:t>Dr V. Miranda</a:t>
            </a:r>
            <a:endParaRPr lang="it-IT" kern="0" dirty="0"/>
          </a:p>
        </p:txBody>
      </p:sp>
      <p:sp>
        <p:nvSpPr>
          <p:cNvPr id="6" name="AutoShape 4" descr="isultati immagini per novara piemonte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15904"/>
            <a:ext cx="3285641" cy="4252988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4645814" y="1090423"/>
            <a:ext cx="3885728" cy="954107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THANK YOU FOR </a:t>
            </a:r>
            <a:r>
              <a:rPr lang="it-IT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YOUR</a:t>
            </a:r>
            <a:r>
              <a:rPr lang="it-IT" sz="2800" b="1" dirty="0" smtClean="0"/>
              <a:t> </a:t>
            </a:r>
            <a:r>
              <a:rPr lang="it-IT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ATTENTION</a:t>
            </a:r>
            <a:endParaRPr sz="28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6"/>
          <a:srcRect l="37966" t="20646" r="10678" b="11551"/>
          <a:stretch/>
        </p:blipFill>
        <p:spPr>
          <a:xfrm>
            <a:off x="6234206" y="2460661"/>
            <a:ext cx="2796868" cy="29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9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8A058"/>
      </a:accent2>
      <a:accent3>
        <a:srgbClr val="FFFFFF"/>
      </a:accent3>
      <a:accent4>
        <a:srgbClr val="000000"/>
      </a:accent4>
      <a:accent5>
        <a:srgbClr val="FECFAA"/>
      </a:accent5>
      <a:accent6>
        <a:srgbClr val="B5914F"/>
      </a:accent6>
      <a:hlink>
        <a:srgbClr val="C40505"/>
      </a:hlink>
      <a:folHlink>
        <a:srgbClr val="919191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3882</TotalTime>
  <Words>1795</Words>
  <Application>Microsoft Macintosh PowerPoint</Application>
  <PresentationFormat>Presentazione su schermo (4:3)</PresentationFormat>
  <Paragraphs>213</Paragraphs>
  <Slides>33</Slides>
  <Notes>33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9" baseType="lpstr">
      <vt:lpstr>Calibri</vt:lpstr>
      <vt:lpstr>Droid Sans Fallback</vt:lpstr>
      <vt:lpstr>Times New Roman</vt:lpstr>
      <vt:lpstr>Wingdings</vt:lpstr>
      <vt:lpstr>Arial</vt:lpstr>
      <vt:lpstr>Standarddesign</vt:lpstr>
      <vt:lpstr>Effects of Highly Diluted Acetylcholine on Nonneuronal Cholinergic System in Keratinocytes</vt:lpstr>
      <vt:lpstr>Problem of wound</vt:lpstr>
      <vt:lpstr>Acetylcholine and non neuronal cholinergic system</vt:lpstr>
      <vt:lpstr>Non colinergic system and skin</vt:lpstr>
      <vt:lpstr>Acetylcholine and Keratinocytes</vt:lpstr>
      <vt:lpstr>Acetylcholine a new strategy</vt:lpstr>
      <vt:lpstr>Therapeutic Application</vt:lpstr>
      <vt:lpstr>Low Dose Application</vt:lpstr>
      <vt:lpstr>Low Dose SKA</vt:lpstr>
      <vt:lpstr>Aim of the project</vt:lpstr>
      <vt:lpstr>Methods</vt:lpstr>
      <vt:lpstr>Methods</vt:lpstr>
      <vt:lpstr>Methods</vt:lpstr>
      <vt:lpstr>Methods</vt:lpstr>
      <vt:lpstr>Methods</vt:lpstr>
      <vt:lpstr>Results: cell viability and proliferation </vt:lpstr>
      <vt:lpstr>Results: wound healing</vt:lpstr>
      <vt:lpstr>Results: ROS production</vt:lpstr>
      <vt:lpstr>Results: Mitochondrial potential and Oxygen Consumption </vt:lpstr>
      <vt:lpstr>Results: Western blot analysis </vt:lpstr>
      <vt:lpstr>Results: densitometric analysis </vt:lpstr>
      <vt:lpstr>Results: wound with antagonist </vt:lpstr>
      <vt:lpstr>Results: wound with antagonist </vt:lpstr>
      <vt:lpstr>Results: Western blot and densitometric analysis of M1</vt:lpstr>
      <vt:lpstr>Results: Western blot and densitometric analysis </vt:lpstr>
      <vt:lpstr>Discussion</vt:lpstr>
      <vt:lpstr>Discussion</vt:lpstr>
      <vt:lpstr>Discussion</vt:lpstr>
      <vt:lpstr>Discussion</vt:lpstr>
      <vt:lpstr>Conclusion</vt:lpstr>
      <vt:lpstr>Ongoing work</vt:lpstr>
      <vt:lpstr>Ongoing work: preliminary data</vt:lpstr>
      <vt:lpstr>Presentazione di PowerPoint</vt:lpstr>
    </vt:vector>
  </TitlesOfParts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Xiang</dc:creator>
  <dc:description>PresentationLoad.com</dc:description>
  <cp:lastModifiedBy>Utente di Microsoft Office</cp:lastModifiedBy>
  <cp:revision>391</cp:revision>
  <dcterms:created xsi:type="dcterms:W3CDTF">2007-11-27T23:54:21Z</dcterms:created>
  <dcterms:modified xsi:type="dcterms:W3CDTF">2017-11-07T16:30:26Z</dcterms:modified>
</cp:coreProperties>
</file>